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7"/>
  </p:notesMasterIdLst>
  <p:sldIdLst>
    <p:sldId id="279" r:id="rId2"/>
    <p:sldId id="258" r:id="rId3"/>
    <p:sldId id="260" r:id="rId4"/>
    <p:sldId id="261" r:id="rId5"/>
    <p:sldId id="284" r:id="rId6"/>
    <p:sldId id="263" r:id="rId7"/>
    <p:sldId id="286" r:id="rId8"/>
    <p:sldId id="288" r:id="rId9"/>
    <p:sldId id="274" r:id="rId10"/>
    <p:sldId id="277" r:id="rId11"/>
    <p:sldId id="289" r:id="rId12"/>
    <p:sldId id="301" r:id="rId13"/>
    <p:sldId id="308" r:id="rId14"/>
    <p:sldId id="291" r:id="rId15"/>
    <p:sldId id="304" r:id="rId16"/>
    <p:sldId id="305" r:id="rId17"/>
    <p:sldId id="306" r:id="rId18"/>
    <p:sldId id="307" r:id="rId19"/>
    <p:sldId id="309" r:id="rId20"/>
    <p:sldId id="294" r:id="rId21"/>
    <p:sldId id="296" r:id="rId22"/>
    <p:sldId id="297" r:id="rId23"/>
    <p:sldId id="298" r:id="rId24"/>
    <p:sldId id="299" r:id="rId25"/>
    <p:sldId id="310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407" autoAdjust="0"/>
  </p:normalViewPr>
  <p:slideViewPr>
    <p:cSldViewPr>
      <p:cViewPr>
        <p:scale>
          <a:sx n="60" d="100"/>
          <a:sy n="60" d="100"/>
        </p:scale>
        <p:origin x="-144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6FA3-93DF-4892-B3A0-86261C0DFECF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2FAEE-CDF9-419B-89F5-60E9BF136CB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FAEE-CDF9-419B-89F5-60E9BF136CB6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FAEE-CDF9-419B-89F5-60E9BF136CB6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FAEE-CDF9-419B-89F5-60E9BF136CB6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E0857E-40A4-4E53-B065-CFC67F06EADB}" type="datetimeFigureOut">
              <a:rPr lang="es-CO" smtClean="0"/>
              <a:pPr/>
              <a:t>17/03/2016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3CA4AB-FB45-48B6-874C-BA857F53BCA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1428736"/>
            <a:ext cx="8215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2">
                    <a:lumMod val="50000"/>
                  </a:schemeClr>
                </a:solidFill>
              </a:rPr>
              <a:t>DIAGNÓSTICO DENDROLÓGICO Y SOCIOECONÓMICO DEL SECTOR LAUREL, PARROQUIA MALDONADO, CANTÓN TULCÁN, PROVINCIA DEL CARCHI</a:t>
            </a:r>
            <a:endParaRPr lang="es-C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14" y="3221180"/>
            <a:ext cx="75436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AUTORA: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Claudia Vanessa Paspuel Morales</a:t>
            </a:r>
            <a:endParaRPr lang="es-CO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85728"/>
            <a:ext cx="8715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Trabajo de titulación presentado como requisito previo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 la obtención del título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Ingeniera Forestal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5114710"/>
            <a:ext cx="73581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ASESORES :		</a:t>
            </a:r>
          </a:p>
          <a:p>
            <a:pPr algn="ctr"/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 Jaime Eduardo Chagna Ávila;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Mgs.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 Karla Fernanda Dávila Pantoja;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Mgs.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 María Isabel Vizcaíno Pantoja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071802" y="4139991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DIRECTOR :	</a:t>
            </a:r>
          </a:p>
          <a:p>
            <a:pPr algn="ctr"/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Ing. </a:t>
            </a:r>
            <a:r>
              <a:rPr lang="es-EC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C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Walter Armando Palacios Cuenca</a:t>
            </a:r>
            <a:endParaRPr lang="es-CO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5" name="Picture 3" descr="C:\Users\intel\Desktop\FOTOS ANTE\2014-04-22 13.30.4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57159" y="232149"/>
            <a:ext cx="8501122" cy="626868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86380" y="550070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Times New Roman" pitchFamily="18" charset="0"/>
                <a:cs typeface="Times New Roman" pitchFamily="18" charset="0"/>
              </a:rPr>
              <a:t>Trazado de transe</a:t>
            </a:r>
            <a:r>
              <a:rPr lang="es-CO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cto de 50 x 2m</a:t>
            </a:r>
            <a:endParaRPr lang="es-CO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71472" y="642918"/>
            <a:ext cx="6000792" cy="5000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57158" y="285728"/>
            <a:ext cx="5143536" cy="4286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786182" y="321468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Times New Roman" pitchFamily="18" charset="0"/>
                <a:cs typeface="Times New Roman" pitchFamily="18" charset="0"/>
              </a:rPr>
              <a:t>50m</a:t>
            </a:r>
            <a:endParaRPr lang="es-C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7158" y="46434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Times New Roman" pitchFamily="18" charset="0"/>
                <a:cs typeface="Times New Roman" pitchFamily="18" charset="0"/>
              </a:rPr>
              <a:t>2m</a:t>
            </a:r>
            <a:endParaRPr lang="es-C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7858180" cy="857248"/>
          </a:xfrm>
        </p:spPr>
        <p:txBody>
          <a:bodyPr>
            <a:noAutofit/>
          </a:bodyPr>
          <a:lstStyle/>
          <a:p>
            <a:r>
              <a:rPr lang="es-CO" sz="2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Levantamiento de información y Recolección de especies </a:t>
            </a:r>
            <a:endParaRPr lang="es-CO" sz="2600" dirty="0"/>
          </a:p>
        </p:txBody>
      </p:sp>
      <p:pic>
        <p:nvPicPr>
          <p:cNvPr id="6" name="5 Imagen" descr="D:\fotos tesis\2013-03-01-1040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72000" y="1071546"/>
            <a:ext cx="36433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intel\Desktop\mmm\2015-10-19-2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3857625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98080" cy="857248"/>
          </a:xfrm>
        </p:spPr>
        <p:txBody>
          <a:bodyPr>
            <a:normAutofit/>
          </a:bodyPr>
          <a:lstStyle/>
          <a:p>
            <a:r>
              <a:rPr lang="es-CO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Preparación de muestras</a:t>
            </a:r>
            <a:endParaRPr lang="es-CO" sz="4000" dirty="0"/>
          </a:p>
        </p:txBody>
      </p:sp>
      <p:pic>
        <p:nvPicPr>
          <p:cNvPr id="5" name="4 Imagen" descr="D:\muestras\2015-03-21 14.07.24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58410" y="1044604"/>
            <a:ext cx="4000528" cy="517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:\muestras\2015-03-21 14.07.11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 rot="5400000">
            <a:off x="4107652" y="1750207"/>
            <a:ext cx="514353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071538" y="500042"/>
            <a:ext cx="350046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Generación de información socioeconómica</a:t>
            </a:r>
            <a:endParaRPr lang="es-CO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1538" y="1785926"/>
            <a:ext cx="257176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Aplicación de encuesta</a:t>
            </a:r>
            <a:endParaRPr lang="es-CO" sz="20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1538" y="2714620"/>
            <a:ext cx="278608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Tabulación de resultados</a:t>
            </a:r>
            <a:endParaRPr lang="es-CO" sz="20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curvada hacia la derecha"/>
          <p:cNvSpPr/>
          <p:nvPr/>
        </p:nvSpPr>
        <p:spPr>
          <a:xfrm>
            <a:off x="285720" y="1071546"/>
            <a:ext cx="714380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4" name="13 Imagen" descr="D:\TESIS PARA REFERENCIA\u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D:\TESIS PARA REFERENCIA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7" y="3714752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D:\TESIS PARA REFERENCIA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85318"/>
            <a:ext cx="3714775" cy="25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829514">
            <a:off x="1099587" y="1526442"/>
            <a:ext cx="6692307" cy="1876336"/>
          </a:xfrm>
        </p:spPr>
        <p:txBody>
          <a:bodyPr>
            <a:noAutofit/>
          </a:bodyPr>
          <a:lstStyle/>
          <a:p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RESULTADOS</a:t>
            </a:r>
            <a:endParaRPr lang="es-CO" sz="66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85852" y="785795"/>
          <a:ext cx="6429420" cy="5857912"/>
        </p:xfrm>
        <a:graphic>
          <a:graphicData uri="http://schemas.openxmlformats.org/drawingml/2006/table">
            <a:tbl>
              <a:tblPr/>
              <a:tblGrid>
                <a:gridCol w="1588382"/>
                <a:gridCol w="1935961"/>
                <a:gridCol w="1506420"/>
                <a:gridCol w="1398657"/>
              </a:tblGrid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Familia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Género y especie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Nombre común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# de Individuos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Actinidaceae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Saurauia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Moquillo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Boraginaceae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Tournefortia scabrida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Punde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Chloranthaceae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Hedyosmun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Guayusa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Clusiaceae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Guandera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Cunonniaceae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Weinnmania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Encino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Cunonniaceae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Weinnmania pinnata.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Encino de hoja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Euphorbiaceae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Alchornea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Copas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Fabaceae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Erythrina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edulis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Porotón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Loranthaceae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Gaiadendron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punctatum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Sin determinar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Tibouchina lepidota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Amarillo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Miconia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Flor de mayo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Axinaea 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Sin nombre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Meliacae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Cedrela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nebulosa.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Cedro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Morus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insignis.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Cascarilla Pitaya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Myricaceae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Morellia pubescens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Laurel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Myrtaceea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Myrcianthes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hallii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Arrayán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Pentaphylancaceae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Gordonia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fructicosa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Capulisillo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Phyllanthaceae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Hyeronima asperifolia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Motilón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Cuechillo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 aduncum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Punde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grande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Podocarpaceae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Podocarpus oleifolius.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Olivo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Proteaceae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Roupala pachypoda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Carnde de res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Rubiaceae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Cinchona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Cascarillo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Rubiaceae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Psyohtria</a:t>
                      </a:r>
                      <a:r>
                        <a:rPr lang="es-EC" sz="1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sp.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Cueche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Siparunaceae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Siparuma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Alcaparra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Solanaceae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Solanum nigrum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Cujuaco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1051" marR="41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5722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COMPOSICIÓN FLORÍSTICA</a:t>
            </a:r>
            <a:endParaRPr lang="es-CO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5722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UTILIDAD DE LAS ESPECIES</a:t>
            </a:r>
            <a:endParaRPr lang="es-CO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85852" y="738409"/>
          <a:ext cx="6286545" cy="6172200"/>
        </p:xfrm>
        <a:graphic>
          <a:graphicData uri="http://schemas.openxmlformats.org/drawingml/2006/table">
            <a:tbl>
              <a:tblPr/>
              <a:tblGrid>
                <a:gridCol w="1700988"/>
                <a:gridCol w="2040606"/>
                <a:gridCol w="2544951"/>
              </a:tblGrid>
              <a:tr h="216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Familia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Nombre científico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Usos y beneficios 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Actinidaceae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Saurauia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postes, comestible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Boraginaceae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Tournefortia scabrida.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Chloranthaceae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Hedyosmun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medicina, turismo, postes, ritual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Clusiaceae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Clusia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postes, turismo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Cunonniaceae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Weinnmaia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Cunonniaceae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Weinnmania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pinnata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Euphorbiaceae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Alchornea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Fabaceae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Erythrina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edulis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comestible, tanino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Loranthaceae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Gaiadendron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punctatum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Axinaea 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Miconia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Melastomataceae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Tibouchina lepidota.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Meliacae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Cedrela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nebulosa.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Morus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insignis.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Myricaceae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Morella  </a:t>
                      </a: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pubescens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turismo, ritual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Myrtaceea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Myrcianthes hallii.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medicinal, postes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Pentaphylacaceae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Gordonia  fructicosa.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 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Piper aduncum.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Phyllanthaceae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Hyeronima asperifolia.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comestible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Podocarpaceae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Podocarpus oleifolius</a:t>
                      </a:r>
                      <a:r>
                        <a:rPr lang="es-CO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Proteaceae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Roupala</a:t>
                      </a: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CO" sz="1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pachypoda</a:t>
                      </a:r>
                      <a:r>
                        <a:rPr lang="es-CO" sz="10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Rubiaceae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Cinchona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madera, turismo, medicina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Rubiaceae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Psychotria</a:t>
                      </a:r>
                      <a:r>
                        <a:rPr lang="es-EC" sz="1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s-EC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Solanaceae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Solanum nigrum.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postes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16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Siparunaceae</a:t>
                      </a:r>
                      <a:endParaRPr lang="es-CO" sz="10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Siparuma </a:t>
                      </a:r>
                      <a:r>
                        <a:rPr lang="es-CO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Leña, medicinal</a:t>
                      </a:r>
                      <a:endParaRPr lang="es-CO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39584" marR="39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5722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IMPORTANCIA ECOLÓGICA</a:t>
            </a:r>
            <a:endParaRPr lang="es-CO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86512" y="64886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IVI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TOTAL 44,53% 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6772" t="25765" r="11737" b="14660"/>
          <a:stretch>
            <a:fillRect/>
          </a:stretch>
        </p:blipFill>
        <p:spPr bwMode="auto">
          <a:xfrm>
            <a:off x="714348" y="857232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000760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IVI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TOTAL 35,91%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1950" t="28553" r="5663" b="16618"/>
          <a:stretch>
            <a:fillRect/>
          </a:stretch>
        </p:blipFill>
        <p:spPr bwMode="auto">
          <a:xfrm>
            <a:off x="785786" y="28572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39166" cy="713443"/>
          </a:xfrm>
        </p:spPr>
        <p:txBody>
          <a:bodyPr>
            <a:noAutofit/>
          </a:bodyPr>
          <a:lstStyle/>
          <a:p>
            <a:pPr algn="ctr"/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C" sz="3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ESTADO SOCIOECONÓMICO </a:t>
            </a:r>
            <a:endParaRPr lang="es-CO" sz="24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ANÁLISIS GENERAL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34" y="1428736"/>
          <a:ext cx="3441663" cy="2971800"/>
        </p:xfrm>
        <a:graphic>
          <a:graphicData uri="http://schemas.openxmlformats.org/drawingml/2006/table">
            <a:tbl>
              <a:tblPr/>
              <a:tblGrid>
                <a:gridCol w="1026815"/>
                <a:gridCol w="162560"/>
                <a:gridCol w="1126144"/>
                <a:gridCol w="1126144"/>
              </a:tblGrid>
              <a:tr h="542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Número de familias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Número de miembros de la familia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Actividad económica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Agrícola, pecuaria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Agrícola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00062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ASPECTO ECONÓMICO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714876" y="1357298"/>
          <a:ext cx="4071966" cy="5349240"/>
        </p:xfrm>
        <a:graphic>
          <a:graphicData uri="http://schemas.openxmlformats.org/drawingml/2006/table">
            <a:tbl>
              <a:tblPr/>
              <a:tblGrid>
                <a:gridCol w="1271198"/>
                <a:gridCol w="247984"/>
                <a:gridCol w="1358085"/>
                <a:gridCol w="1194699"/>
              </a:tblGrid>
              <a:tr h="528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Número de familias  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Beneficios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Superficie ha de la actividad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Madera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Turismo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Medicina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Leña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Agricultura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Agricultura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Agricultura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Agricultura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Agricultura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Ganadería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Madera</a:t>
                      </a: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CO" sz="13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es-CO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8899" marR="5889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42910" y="47148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ASPECTO AMBIENTAL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694_example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l="13331" t="24699" r="54661" b="32500"/>
          <a:stretch>
            <a:fillRect/>
          </a:stretch>
        </p:blipFill>
        <p:spPr bwMode="auto">
          <a:xfrm>
            <a:off x="714348" y="1643050"/>
            <a:ext cx="3590169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Flecha derecha"/>
          <p:cNvSpPr/>
          <p:nvPr/>
        </p:nvSpPr>
        <p:spPr>
          <a:xfrm>
            <a:off x="4429124" y="171448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derecha"/>
          <p:cNvSpPr/>
          <p:nvPr/>
        </p:nvSpPr>
        <p:spPr>
          <a:xfrm>
            <a:off x="4500562" y="257174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5500694" y="157161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 – 2000</a:t>
            </a:r>
          </a:p>
          <a:p>
            <a:r>
              <a:rPr lang="es-EC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89 944 ha/año </a:t>
            </a:r>
            <a:endParaRPr lang="es-CO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72132" y="2428868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 – 2008</a:t>
            </a:r>
          </a:p>
          <a:p>
            <a:r>
              <a:rPr lang="es-EC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77 647 ha/año </a:t>
            </a:r>
            <a:endParaRPr lang="es-CO" dirty="0"/>
          </a:p>
        </p:txBody>
      </p:sp>
      <p:sp>
        <p:nvSpPr>
          <p:cNvPr id="27650" name="AutoShape 2" descr="data:image/jpeg;base64,/9j/4AAQSkZJRgABAQAAAQABAAD/2wCEAAkGBhQSEBQUExQWFRUVGBgXGBgYGBwcHxgYGBgcGBkdGh0cHSYeGBojGRscHzAgIycpLCwsFx8xNTAqNSYrLCkBCQoKDgwOGg8PGiwkHyQsLCwsLCwsLCwsLCwsLCwsLCwsLCwsLCwsLCwsLCwsLCwsLCwsLCwsLCwsLCwsLCwsLP/AABEIAMIBAwMBIgACEQEDEQH/xAAbAAACAwEBAQAAAAAAAAAAAAADBAACBQEGB//EADwQAAECBAQDBwIFAwMEAwAAAAECEQADITEEEkFRImFxBYGRobHB8BMyBkLR4fEUUnIjorIVYoKSM8LS/8QAGQEAAwEBAQAAAAAAAAAAAAAAAAECAwQF/8QAJhEAAgICAgICAwADAQAAAAAAAAECESExEkEDURMyImFxQoGRBP/aAAwDAQACEQMRAD8A+vAwQGFUzKW84IhUdBzhFqimaKLVFXhgHC4uFwrniwVBQDOeKlUCeOPCoAhXFSqBl4pmikIIVRQzIoY40UIJ9SLBcDaOvCsKDCZFhPML544VwhjYxRggxpjPzR0LhOKBSZpJxsdGNEZeeO54ngiubNUYxMWGITvGTnjomQvjQ+bNhMwGLRkomGDJn84hxLUi6u2JWf6YWPqWy1f0tzhsrYOSAwcnQR887WxGSfnE3OSQSp6hjQPYchyi3bf4rM1OQHhPn1rblGMpqI0za7X/ABjKAKUOvmAKeILv6R4+V2xnmgrUSHDuXKg9Gpo7s2kJqnpKQDR9RRv5hDE40kli4DN3RKnZR6Psz8SIkzFqWkgsyaWt+VwNIzcV25MxABUlIUGSVAAlYBcBVDX9a0jGTJrmWX1CX8H2EdnY3LUAbXptA5PoTQ/jMTmGQIJcuwVq12HDC87CuGICXLByLuH5a+8K4rtKgCQSSNNyz20qRrQiKysUCf8AUbKVAkFyC7kktVn9YzonI8nCgaDwREgS1F6Z25H9axIil7GfV3aLImOYXRV2NY6HBrHpmI0Q8cIMAB2qIsDsYQwqFDaCFYgX1TqBHPrDmILAM0Q0ihCWevdECX1g5BR3viwG0cTLiKRvC5BQMqrHCqsSYe6KgDQuYqxUWzRCuOFJirQWFHc0diuaOKVDsKLtFVRM0cPxoLCjgi2eM3HdrolfcFbPlLPs5o8DwXbqF3dFAQVMHfQc38a7GE5oOLNcqiip6Uh1EAQpOx6RV3jynb3aBnFuIJSaBiHPPX4Yifk4oqKs9PivxRKQ1XFqRzE9voEj6hLBQIFRdt7R4deJTLICalVSCC96uSeZgWOxLpCSxqcoBoN/aOf5GacTmLxuZN3/AFfyhVOIyvzJZuXWsETJDAEsKhqP87v2zcQplZWLMNXv0jGOSzR+q43G3OFsOCZrKDVeF8Hj65RU9LQ0hTFyzAPSG8Ais+cc1KkuBpejCKSMJnUoKdOW4Z9X1p81h/DmWlIUGKiXc6VamzfNIHPx72s9afd5XpE8n0SynaKwHKLquTXur402heXPmLACczEuRZ7uK1JY2FKwVBcKIABsCbc67m0T/qQI4SmruQ72talfUxLk+hXQNKpgDMDzJLxyMefi+I/d4mORdMZ9sTOgiJ+38QqcS9i0d+qN+ceiYDmZr+UXTMOoBEZyJ72aDjEWbygaAfJDUMCIVpAAvUFtxHZeIqxMQMup4sieWqCRFFLq1DFFTiCxHnDsBoYwwWVPBFT5mM5U7QikWlqYmE0gTHpjg0f1gOcvWkATPqbty05xb+pYl1Zh3QK0MbBe/wA7oFlIL+sB/qUkFnHnHDiAWEGQtB3MWKqiFxMatubxxWIoXDttAwGFTBpCE/t+UgOo0FH0+fpGX2j2rmAY5AHcHXwjynaGJCyOLOHqHYJ3NI55+R3SKSs9LjvxVLC6FxerECjcOxrX94zcT20Z5u4eji5HWg6xlycTLDAJTmBpRztSl2gpxYCg6mBLU0UTqIyc28FpI1U48hLfvYVAL+cZGLxmZISafcaMCWPV7axTE9oJAKrB8utmNq8oz/qAlw5fqzHXu94lSY6DfULhArqTQk6MTrpbaDYPD5eInmLXPs3jCMuciW6vuNS50fYadY7NxpKUqrXR/PpEu3oEOYxaVOxD9PUjnrGZOnjKWJry3to7W+GA4jFsaB/HzgmDw9RMUWSH+CK+qtlU2Ul9lroUipFa28/WNLD4QpYu51/aALnlyEABShs5fmYtOQ4CCpgPuU9KfzEubYpKsF5mIaygndIHSkKrnJDNrz39Ik7IA4AAFjZzpUnzheVOC2bhALl62v39Kw17JCY1JKQAw5B++/dGfKmZCxqdG0ryu9Y1MYkBPCBQVc1LnR/lIQ/pwoZg5LgA2BLV6a1tSGngrFF1yFEuDfnEghlK29YkVZR9PJjgV/ECC94jx6bOIMmYBBBiWsYVcCLS1Bw4cbmE6AbRjXuBF1TwRp4/tC8wpFmcV6wv/WcvKIq9FGilYFjBF4gNuecZYnePzxgiSTdiITQWaAmh6+vysSZOAqWPdCSS5YUMXB+CFgAoxPhpBEhxUNCMzFAfli8rGA2DQ2n0A3IRW7cxHWAuRAFYim2+ghLGdopYgKCTvziXJlUMTu05abqrCON7ZUUkILEKrTT9edYxu1uwlcJSsGmgYnezu+/q8ZM7PkASvMXchvtNqPQnzrpHPKb0aKN5RfEYoqJIU9S9gXL1/iEp+IYJBFSHNq11PT1g2HxAAJKg5rmYk9wuDzhGbiFVD250A3PWIKQ5hcO6swUco2rfSlbe/OJiiKkG4JGbZwX5ihHcYF2JPNSCMtgGuWv7RJiFLmhSk5Qwa1T80/WJbyUkdxUkFTBmKlKu1CARTofKBHGMAAzDXb+Y7jZ7lqHKGBtcgeh6whicSBVIDkUfneCrFImJmKU4rQOA5Hf42fxhL+vKFZTU0fv9YDiMYTyGtb+JhXCYVc6YyElRpQB6WjSKpZJPQyJJUOrtXTRoZUnKls1bAEdIvg+yZqUoSeBhxFQrva59oz8WCiYoKLirHyHIeMYN8ns0TSGpCCFUdj31e+2rxzHTFO21fEQHCJCplDYPqbAMAL39IricQpSi9bGpty+P5Qdk32L4xHBQEubkH39tGg2CQKJapAKjvraBT1ElNmH5RpR/gg/ZWEKlKmPuz72im/xBl1zCqaSkjQWGl6eVtYEqWsqTxEjur15ADWG1y0SvztoQ19b+FI5Jxr7lL05sa+cJP0DL4qeymCXACakn+0P5xIXnoOY0eOwcjTkj6SpB2ippfyioxxe9YLLVnd77ikeo21s4asGJnJo4lZe8FThr5lU5frDktSQOFLd9e+Il5Eh8WJJWoVY9/wC8Wqbp8PjRefignYn9YVPaQB19PhjH5UPiwn1K0SS3X2hoTln8g+d8IYjHoS1yTbLasFl43Ml0ud+UU5p4HQZU1eyU+H7wspRe9Yilg1Km0aF14hF01I+XeB+WMNgotjwluKkQFS2LZvK0Lzcc+peEps5WhcDW9+sZS/8ATX1LXjs0puNSqWUqJfdmo/zSMmetLlrD4X3NoCrF3oaX6+UJ47tBmYPzp5+do5/klJ5NOKQ9/wBSOUORZqA0Dvtp0hOViCbE3LUIFSCaG94zlY8gkqH6D2jv/UgWDXJavuXeChoNPWLgIu4o3Xz9ozsRLzKUkUzJBIFnYMRvwkmGMQeEZktmylv+5yD1doGhbqbVIF2/tb1J7zFrAB5Ur6YANk0DM4JNe/nWG14kNYOl2tT5ufaAFQ1NG0Dk/GhaSUZxmGUFwwIZjwua3jLewL40ApIDWqGqWrTeF5eDSUOtBDtQflFWfXW3KND6QQASXVYqBLHoD7NAJk1wda0h5qkDyeaxSBmIYuDcuWq2lWjb7HlolOlKkrKgXLVL6DlTUisMzOxpaUEqzJzgA8Qa9QLmvtA52EkqICEgqD5SmjMwctd9/wCIHNSVE1eRlXaRBY1SP+122YGg6DXeGJOGE01lmYP+4lktyLVf+ISkYQkjMSCz+HP9IdE7KC1iGqS3R9O+M5JLRTSGViWlPGDkFKJKhs28eR7axZKk/TKSATwoSUkACxuaNePXFRQE8C0kgADK7U5hgnmYTx+HTxJUpAKi6gAxJLAAkXFBTypGfjfFkmD2ZKMypBBUwSR/az7Hx2Ma82b9JLPUgeDUc7U8oYRhvpy2SzAMQL1FedSRCGJOYkkVNzdgKfBGt2xxS2zIxGJ4rZiXLFmFNm2HnD/Zi1EqUqyQKgNrtZmJpy6wI4VLEADmfXny7odwCkhAJF8yXbQa9AflItvAtsXm4sAkZsvI1PfziQrwlyV1c/l58xEiRYPpGIQ1h1i8rFBCXu9PjwhisYVEBgHctp0pCxQsEkMEkVLi/q0dkvM3hEKFGtiO0QUkAsdX+NCcztAqJrlFjz/d4z8nCwXX8x+fKRVlEsBV9daaxlJt9lB502pJNNKHXeLyVaKUDm3GnKkSRhkIBzf6h8gfG3WLHEpWsIQkPpQ+m3OI6wUl7LIlB81VUZmpf5eKp7RpwBy7M+tu+CTcAsAjXnQAnetBbn4wpKwrMbXfTuJ1LQr9gO4bHpV9ytCWFaD7nNhSrNCeI7XlSxwozg8zXYh66bAW71sShABJy5japU12vUl9eUZyp5YOWWP/AFOlNnvBVgjdT26iwQatcasH738QebDkzFmpEsJO/WttG9oxk40Zha4rs9ObxfE4lT1sO+qjZ/DTS0ZzXRpGlkemKLEkCtaPXd+fOMXG4uZQJDA14XtsX8XgZxedRDkgGjAGjU1+NHF4kZqgm4bU73NPWHFUS3bIuYXGUFtXAgqMOSnmDw05eUB/rVBWYpCXFX1A20zNS21IKO0FhyEoSCCQ7ktzq3lDbfRGS78KRMLlJJFfnPxESasGWqhoGrtf9IxzOtWohlE8FKhumvcQr2MXTKQzLxKSkBqvpvvB14YMAqigq737xp6GO4AploSyONjW9y9ujeMXmLSRVP3bncOeTRHLNFC+Kn1Yb3Lv6Wb1igmBXKz+unvEBD8Tj9h+9/SKILnhB5t+u3PvjRiDqw6ppLAnKxof2JalwIclq/p1ijpUOJtLf3aQXCzClLIZClUcF7WcnQ2cMIVx5JLrbNsC4YbRz7ddDjnBojtFIUFoASohgbtu1WfnCy8UiWgqXLBq4J1to7BnvzjLnTCbil60bb+IUxGPSkiXUp1rU95BvFcCpRyeg7N7eSpKs6SADRlFtzUnNrod4WxGLSVHhKlPQUA0YBgz8zWFE46SUkJJlgDU5iX0Ap4u0USsGz67A3am1YniJQs0ZIpmUmgtXUPRvH4IpMWqa6EBiRRNm10NL3heWF/SALPVtxU9zw52PJUlBUuhduI/dV235PCZMlRXD/h5QB+rMDG4SNeutNBZ6RXtPEgSyG+mAWbXvHXU7wb+tPGHDE3qAw033jOn4YqBJYlYcsczadwqPGGsu2SnRnBCixSsAaRI2cJ2JJyJzE5mqym9CRHIfND5GvMmkjMATlLHautY4lGrnkCY59CYoZiGFwD119Y4iSHdRKjzsO6OhyQkmw6UBN26W+GD4WQpYOVSQ5IdRYad5NdBpCqqgsHPPTrDS8SQySWKGBKRqKsCdAW0uYSp7B2MyJMuWFKW01nqFN1pfUeB6gsntWWDRKZbMwS7KpqEtYetowcTjDQKJKg721LvTS28LYrGskMHDOSeY2gcqeB1g21duhmGXVwBRtxSugtWFZ/aWYEgqVf7jb/9b2tq1spSzyys/Mk7R3DTCeIiiebB9n1jKUqyFUVxuJKm32fazNAZ+FIlqJu7G5u55aCBY/GMXJsQ1iwY+esHXih9HMLFSR1ZJf28Y0zRSS7Esg4aH8op0D379NYdxIYsk1N7V6i1BSEMPMWV0BY1po3WGcSh6Es23IcqX3iJgikiUlJqpyRzLaPS526QsMSwdbcNgd9/XWAzpxQWBr18ohw5VUlz87ra8oessTFsdiHAUCKMGbq1tIAMQcuU16+nSKYsfl1EVCCW2aN1VCGMGHudfnlDuGQFTEuoJSDV9m05tTvhOSWTbnB5OFUspaz1PX5aJZdUkbEqcAKmgpR9Dt3eesX+oTu5cs1hRu+jQ1I7OzEJq4DqNRV2YdPhjQR2UkXqefkOUc/JGq8beTAlEAgtWpPJg55RdMtT3ygUJ5fKNGurCIKizWSB3qr5OIt/RoBzHStN71+axblgPjEnIJCAXZs5YANom/j1hHHzVGpBAAID9Gd/ONsTSQ7MNKByPYd0DnYArFWatLmlaxCwy1BI852mTlSw3r3D9YRl9mLUXL+ftHq0YFKteEE9LNXwh0yHoBW1A0VzofFXk85J7Hyh9qfw8N4LCjMwYktobaksLRrK7MdNQxF9feK4rFplSg2Z3IGjmmny0ZuVkSkq/ENJ7PCQSSVKYuGA0YAuKeUDXNCzlfJQ6X1JLHlQNCkmaZktSgkv/kA4rYXtrX1jLlYxCV5i4ypUr7ndwU1cDU6RKjbOZ29kXULJVwpara5gnL5+IhiRLZC1K4ftYu1nNGqxYU1idmSkTfqlYcFKQ6UsA6kmhAvQFn0hqR2CpQdTgFSiSXFGAS/gYv8ApSjSTG8HipQlp4TYfkJrrV947DUgZEhKPtFr13P2m5cx2H+JXL+C68YSf0+ekBW40YafNYK4SCVEvam8DmrSz1+bUEUklozAZlVNTVo5i5qhUuKuSTeng16c4Ni8SlNGytsPCEJs8kMUuNHoIpDoGpRKk7Hd6xfHTS5J8dLee0CmYk1Ype7P5V+UgmJlJKcy9qVpp4+MJ/sBORiHUwdtSbjSGsViSBlAAaz1pz3hVOIAIAB4mJL+F9N4mKAKXI4jW9qesJq2JKxWcts/CFh0tU2INaMeUaGDwQnSwPslozG/5ibeV4y+00Jy8NCWJFS1f5gvZc85ClwGc+IP6Ro/qNbCqQELypU6Gba7mtNoaxC6CpYMwGtPX9ow5U8573qYcx042dwLeh+colxybKOBdUhSnUElRSXYbGkLjEEEtZ7cjS/SNzASFFATlbNd9S9B0dqQ9gPwiFKJmf8AqlwO7WDmlsfxtvB5SXgjMLJqTs5jelfhSYpQJASkb072j2ODwCJYIQkDnuYZGHccXhEPyt6NI+FLZ5nB/hVH5lLVyf5SNWVhES6IRXkPeNIJCb16XjgUWdI+dNYzcvZrxihIylO4BAL91te6AzpY0Yn0hyeKcSwga92nwRRaUJZ1OK6gAt6nRrwWiH5V0Zc+S05CnZwt+5r6akRzMVUCRla4NS/XTpeG8SETQFJoUg0J+6tKUakIJWW4glOgCRQszPXnfrDckZt0ygxSlLZAZvA8nr5Q1KkqzhXI3YAMxbo0NdnSEsCAU3dRA9K7kUs0GVggtRYumzvrQk17rbRnKecCc0sGWnFJVmSDmZqMwr+43/NSGZWHUBmoSxZDgEF9XPu/KLp7Nky0kJqpgWVelKM2tWbWDqkEIYFqO9iOgFq0eDktC5riCEoorOOW9Ab89nbRz0hWfhfqjKlIQoOUlqd4Pi+7XtD+Hw0vKokk/wCR5/7fWGUTkBBax5MC9mNzZxU6RN+jBGL2f2UEcLqzlidBpbcU6w8j8PIynMAolu8CvSrij6QymYUhpYHMsGHVrmthAV4hSgeIAn8wBuLt0ECcmOuwqJIQMqUnkGP8Jii5TljUpDN1r86RTD4cpB4ipSt+mkN4bC5SSRy7/WGlQJt4F1YGtD/tf2iQ1/TrNczcjEi6K4o88uSokhQLBr3B3JgS8Rdqi3tF8V2gQwzPVix8Ki4aEp+IGYfaM/ht6x0ZZkhlWJSRmKXHXW3hGZiMVmJyuGpQ0r/MHk4VQSQrQ6bat80hFeEKXLtV2fQU25jzh0hiK1kQzLxmZARqHPvaFVipB3aDYCUM5/xLfvFvQ6zRX6qQilyzjv8AO0XViMyTlZwQO4092jsvs1Uw8LBjU6A7Dc9I0cD+FCq51qe+17RLaRrGEtmIg5g18w9D+kaHZHYE5VwySQXPLlHrOzfw+iUOEOY0xKfRhsIzl5PRtHw9s8tL/B4/Mog7/sHjTl9gy0MWewr4b0jWSEg3Di+/ysEBeqR0JEQ5Nm1RFJ2FYcNCOVLWI5wTDzVFPFTdqB9gdTBhL1Ic3Jf05RYYQfc+lK+cQ2LkDBIPK12rbxNILLlF3VWlX9NhB0JsNL5vg31geImAC7e/jXS0K/RLl6BLUCa0A/KK108aU84V7VTMmAIlG7kl2bXiI0OsWmKWpJZNbgWZt31fu5xU4NgyiCaWIDVeguxp4xH7RhOeBWdgwAnMrNQaBqgOQ+pI10js7teWFZAL0fXvAo3TaG5khNgGUL6O2r2JrtrHMNg0yg/CDUAseulfnilRjQFWBCmJITSpArUUZwB5QuMMhTtmLUe/g49t4bnAzh95A3IFQdA4B0uDpDk9CgnhysWrqQLgOfTwhrBSYthllKVZgzhmOoFRc1NOVIocY0tg7qP5hVzVw9gP4ik0BVFFbsWA5XLMac4gkOeJKN2JPD1IcHp5wsCYGXhVFiS4F1uwpoP7i45wZU4CjqZnqzrpo1Wc+cTDTFFbqVmAs323ZtHIiLxySrKAc55VL9Nem0GxAVKdQBH21KXNSX+4kOT1hsSioNmH3X2Zxw86s8ClOSrMKgUfMQkmlTQHoPJ4v9UBRL/azCwSNwKvDyU3RaiQU0p56nl5R2WVE5Uj7SGDUHT4znvgM0BRCXtvVlXNdGtBgF5SBWjUJPe5Bh5TF2EWSKtXl/N+UQrKTxByajhFOtb84HKlmhcqVvoGoe/nF/pBIzKfZ6XOznfUw1gLSyzqph/u8Sf0iR1WF3SoHkzf8okPkyOf8PMT8KgTiFaksKiid9BaB4zDJMrhIcFwdRye7QPGdpALmM54lVLljm6WjPlYsrUUlvDQctS8dOdhtml9UJIPd3m7xn47tAObiwb1f5pGhgMOpibIoxI3/UesaKeypaeIjMXuQDX2hWkbx8TkYGD7DXNBVYAO51JLARqYbsRKBdyq533HhGrLACW6UHeb+AgmFkB8xb38T6QnJs3jBIHJ7LcABwkbC49h6xpJSEtTS38RZDkGpCab12eOBbctjd+m0ZstbLJJ2EXKTSKIBBLBwWapuxfut4mCtRzYUtziSrSBScGnq9zv8pDSZBHLrAxMKbA1rzdovMU33KA16e/UxLkZOQXIK2LUdoDNxKUpYVYV2Hf7QpiJ9xmLCpSKUGu9tBtHEMtwA7UAsLOwepFuUT/TNzoN/UE8vbx9o5MZINTUffcv0Aof0imIQhKQpQcbBmAA1p+0LoxjAmWlioO4LHalKGsFmTm3osiWGAWd2dRDjQmx97QRSgj7EhRUbvXrdmaASVlRBUCpbFklW9QS1iwqX9Y611VZ2Lb2YPcVvC7J3s4rELyOlJIAtmZun91X6bbLyVOUkvViE3JLnTRtzDKcOSSHCaW5VuT/ADFkmp+mkFRbMprAab7t1hoeAglKAdZZiGY+GnvAMT2isKCSkkKLApsAWrUCDKw6uFZVlfU1YdOe8CmrIb6bKarzKcn3Pc14nYn6RXFYhMuqkkP1ajUJ67QEYp1JoQ4VQA1IZqbVI0g8tydyfzkMP/Ad14pJwwCqErmMUnlUOTW1NN4apLIUkdm9opAKfp2GtAD1NAXr3RTBSSoZlEIJeyS4DkMx9YtNGVykFanq9h0H5jDGBIAUoh2SogEblhTdzDVUIFNmgJUEZlGjauTW78u5w0Vw+FUoNMUST/axatiSK9YaTJFc17nQPYCDTAyr0AIApcatrWGk2PLFpctIWVPqXNHGrbh38OsFnqAAdw4fKKmhpmLP4wvJkHM+Z615d1iR1jmGw7kr3NCXJYUDU2F/4i+sj1sIkqzCxbcsPDXv8IKpTHMSa7690VlrzEpS+5UaANZ/TrSI2Uk/cb1dgentaJuyOTkdRMW33EciE/rHYXViF6JP/se/ziRH5Cp+jD7W7HExRASAVPxDhbiLFrK5tWsKyezJcun3PYnUmjtyOkafa8tWcAnhbMyS+pDGnJ2gE+WpSbOAlRYCzC5bxjp5O6OjxxWWxZWNcqrQ+9oPNx4VqegJ032jJll8rAc62iTZp+owHCCw5sW9njSMU9mspNI9RgGUgEWKn8B6Vhz6iRV3ItyMZyF5ZQSCbkdHCX9ouiXmauVI1cDnc39YzlkpOjRGJOQUowUW1dg3IRxKg7lm0iuCw+VACi5dhuBpSDTZQlqzVJIB6Pby9Yhsnl0i+bKLPq3udf5ifWYl/wBfeghf6il8SjlSLDVvm0QuAwZLs1ifC3rGW9kuu2FGIU9il/H4z2gUxYfhqfbUk+jRWbOIDBQB/wAQadQXEcwcm2YsXJrtuWvUHxENGbl0jkzFKbLmAJLFv1uKekHMwgBISOpLk+utneBLl/TAU7NdTtu9WYaUApAkoVmJU6go/bVrWAuesKkZPYVCcwCUJyni1fKSXuWBO4G7QMTwgqdT0JJYBjsaOa86FocnS/tSAQk8LJDM9Wew9b3hdczKz30SEu5pv9x56Vhb0GzslWcOA6WBvfu8nJMQT8hIqaDKgB8o3dXh7RxaZqy5P00h+FBqbXOh0rFF4cKNSGDFnzKHVjlAfrCVdhS7IkldPu3sEjmVaGtg70giMSJdJeUJDkrUbnxs+8cmTGTskH7R0epcPFJSnY5RlDAE70qE8hV+UJpt/oH7LDGFw7V1LDrQ18orOm0cuyS3UFwSNtxvS8Rmcndwo69A9+fnBc5KcyAK1zKNPd+54p4JfsGhQJDFk0D2KuVLDpvHJgYnhCU2pTW72ELjGS3cNMWCftqA5I6Wq5g6MGqaSTloWNATuAHpZnh8e2P+g1nhoCQ/CwKiaUP7naHZMgJTbiLFr2tUUFfSCJkBAAfLuWv0IZu4RMXQ5UhwlIFaBzxVAt92sC0UkDYqUSRQCnUDXv8AWK/UY7kVLFwkPU6ab84EMU54rAHZjzGrfrHDKMwkB0DYNRgw0fvc9IpX2FewuJVlSSAFULPodKb84konKlJqAGcdGodd4Di8MyUpcl1Dhcuwqq520O8NjEgoZmNaVD026H0i1HX/AEVaCLIEou3E9rsGcdK+QgID2JNmP6BvjRfGppsAAkeLksOfwxQYhKQACXVYkOTR9oJfikNKg6HAqQet/wDjEhRWJOpD9QPWJEcv0yuf9M7E/TQUrIJJLkAgc79SfCH+1Z8kIQACVKTTjYgkg8YQ7v1HlCfbmIlmXLQlJzBSitTflagHfGFhJqpi2JYKOg0f1jZx7LRuSvw4hIULKJYEENmZiRSxvvzqYbP4eky15yFE8wCH5AhwX1hfEdpZVVBSAaUsLc66Q7i8WmbKABoG4S48SDeOflIxlJ2WVKQTYnW2pJrcaJGmggEhaSrhYu9Wq+vSu8L9jzVTVEDhCTuC47rn5vGrKw5zAg8Or8qvZx+8Xa0WpOqAhKjZriouXp7wacsEmjsw7kuLm1BHcQsuQAQykl22UAQK+0UyqK8qXTlLlkgg83Nu6DUcizQJagAQ9j/a/wCrU1iqUkj+1/EjvsWh2bMSVMpQcgu5TUA/zA1IC0qpu3hyt1iUJRfYjhsKD/kQLmop68+cHVLZRYuVAjbxJuNXoOsHl9nB3oOGpKrFmFNvC0Ww2HWkAKUVvsKDTQtCTYZQqFKZKmYFO1FHRr1cNFcPNmKDgHKorerUCm77+EWweIzS8xIHEzZrEGvS4juFxayWz5BSp2ezDlrzgliyZRyDxxU+QLCbNsCadd60g6JCUC5WurksL/8AEX174JNkhiQzuwJ6MPLnGcvsZeSYyw6m+4uCxdn0PODbHQWbiWFUi/2g6Ncm0VRiiTlQCXpT7WOqi1AOsEwstEwBeRq6mubWzB3p3CKTZeUNuQUhNBUJAJY7kQ6WmUkBWCqaVPnrRNMqRo5P3KG0MKlqmKAH5XUouAyQDUg2vQQaSCEsElJAZ3C2qWtQBoqVkOA5USHLNSv2igeKu2S87BKS5okzFAsM3CAG6tFsVhzMDKANebNqBzbUwwjs5VC5uWB8N697iOzMNmGVbtcMKBt+b2PKIXsEiktKUsEoS1S9WFTSoqRfbpGXhcQQlSnJUtaqX4QyRQdI08TLOQhJKSBQuP7WqTpAuzOzQgMKKIGZSXLtzo0U2qKbSZ2TgASlS3TpkFA13VUtTwiTVLmUAo5OY7PZ2qr9IakKSlnc3CX65Q78y/fFlSSahgSbfcf0hSlikJusIXMtCDUpLChbXnudn3PKFf64lSmBULgWpuC/2jpB8SlTZXFVIFBq4N+V6jTnBgShJUriYUoKlgz98OLurJi72LLmqKiVAZZVAAAHdsxrU1IauvKDISkAKDqcjoag0HjA5WFIZ6cLk7qUQSLu3zaDqw5YOoUajQ5TXK0N+RC8zEABKuIuohruwGld9oPIxOessAaOzdHdoHNnoKspsBlHUlz7RWXlDMmmhZ7QTl6Icn0VmyphJIyN3xIbTbTwV+kcibYfIzBXW9eF/wDcIV/DSv8AWH+J9Y5EjXyaf+jr6Zt9pBkFtveBZqAaEqcb3/TyiRIx6MJfVi/YKjkn11PqI9Lg1n6Uup/L6CJEhvZQtjPtP+R/5iF8OP8ATV1Hon9fOJEjSWiugC5YKi4BqRbQJU0acwMCBaJEjMXRzCf/ABdS551avdCZUTmcvaORIaJAYJA+kKC6/VX6Dwgkmrcz7RIkT5PsOexrEKIBY/2eZU8UlJASphrEiRCM3oa7FQPpLoP/AJZnqIYlyxsPzac4kSKl92L/ACJjlESlEFjW0R6o/wAF/wD1jsSBbGJzVljU2HpCyPvPz+2JEhLYuxqQHFaxdKqf+XtEiQS2aPYtihwDqj0MEQap/wDH/iYkSKlpE9ILOVxSxpWkB/EJbK1HyvzqYkSFD7Izj9g/aAa1Ke0ZylHL3ewiRIz8Yo7NKenh8PSMHtM/6Cu//lEiRt4/sV4/sbHYOClqw6CpCSXVUpBP3qESJEj2IrCOSTd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12 Imagen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000504"/>
            <a:ext cx="3500462" cy="262196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85786" y="1071546"/>
            <a:ext cx="300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DEFORESTACIÓN</a:t>
            </a:r>
            <a:endParaRPr lang="es-CO" sz="2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1472" y="5302765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CAMBIO DE USO DE SUELO</a:t>
            </a:r>
            <a:endParaRPr lang="es-CO" sz="2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4000496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2643174" y="14285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CO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62150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38 694 550 km2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6572296" cy="856319"/>
          </a:xfrm>
        </p:spPr>
        <p:txBody>
          <a:bodyPr>
            <a:noAutofit/>
          </a:bodyPr>
          <a:lstStyle/>
          <a:p>
            <a:pPr algn="ctr"/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C" sz="40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CO" sz="66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428736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En un estudio similar en  Baños, Provincia de Tungurahua a la misma altitud se reportó 23 familias y 38 especies (García 2014). También es cercano a 302 individuos encontrados en el Parque Nacional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Sangay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(Cerón &amp; Montalvo 2006).</a:t>
            </a:r>
          </a:p>
          <a:p>
            <a:pPr algn="just"/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El área basal para la primera gradiente altitudinal fue de 6,66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/ha, para la segunda 14,47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 y para la tercera 18,74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 que da un total de  39,87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/ha, mientras que en un estudio realizado en la Cordillera del paso alto, San José de Minas, Pichincha en condiciones similares a la presente investigación, se indica que el área basal total fue de 40,14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 (Jiménez 1999). </a:t>
            </a:r>
          </a:p>
          <a:p>
            <a:pPr algn="just"/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s-CO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829514">
            <a:off x="614505" y="1918758"/>
            <a:ext cx="8339166" cy="2080809"/>
          </a:xfrm>
        </p:spPr>
        <p:txBody>
          <a:bodyPr>
            <a:noAutofit/>
          </a:bodyPr>
          <a:lstStyle/>
          <a:p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CONCLUSIONES</a:t>
            </a:r>
            <a:endParaRPr lang="es-CO" sz="66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285728"/>
            <a:ext cx="835824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Melastomataceae fue la familia que registró una amplia dominancia en las tres gradientes altitudinales alcanzando un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IVI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de 11,18%, seguida de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Piperaceae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con 9,39%.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La familia que registró menor dominancia en las tres gradientes altitudinales fue la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Boraginaceae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con un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IVI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de 0,66%.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Las especies: </a:t>
            </a:r>
            <a:r>
              <a:rPr lang="es-EC" sz="2000" i="1" dirty="0" err="1" smtClean="0">
                <a:solidFill>
                  <a:schemeClr val="accent6">
                    <a:lumMod val="50000"/>
                  </a:schemeClr>
                </a:solidFill>
              </a:rPr>
              <a:t>Solanumn</a:t>
            </a:r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</a:rPr>
              <a:t> nigrum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</a:rPr>
              <a:t> Saurauia 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sp</a:t>
            </a:r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CO" sz="2000" i="1" dirty="0" err="1" smtClean="0">
                <a:solidFill>
                  <a:schemeClr val="accent6">
                    <a:lumMod val="50000"/>
                  </a:schemeClr>
                </a:solidFill>
              </a:rPr>
              <a:t>Piper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sp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, Axinaea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sp</a:t>
            </a:r>
            <a:r>
              <a:rPr lang="es-CO" sz="2000" i="1" dirty="0" smtClean="0">
                <a:solidFill>
                  <a:schemeClr val="accent6">
                    <a:lumMod val="50000"/>
                  </a:schemeClr>
                </a:solidFill>
              </a:rPr>
              <a:t>, Miconia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sp,</a:t>
            </a:r>
            <a:r>
              <a:rPr lang="es-EC" sz="2000" i="1" dirty="0" smtClean="0">
                <a:solidFill>
                  <a:schemeClr val="accent6">
                    <a:lumMod val="50000"/>
                  </a:schemeClr>
                </a:solidFill>
              </a:rPr>
              <a:t> Gordonia </a:t>
            </a:r>
            <a:r>
              <a:rPr lang="es-EC" sz="2000" i="1" dirty="0" err="1" smtClean="0">
                <a:solidFill>
                  <a:schemeClr val="accent6">
                    <a:lumMod val="50000"/>
                  </a:schemeClr>
                </a:solidFill>
              </a:rPr>
              <a:t>fructicosa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</a:rPr>
              <a:t> que representan el  41,92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%, se registraron en las tres gradientes altitudinales, las otras especies se restringieron a uno o dos gradientes.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En las tres gradientes altitudinales la familia Melastomataceae registró tres especies y las familias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Cunonniaceae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Piperaceae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s-EC" sz="2000" dirty="0" err="1" smtClean="0">
                <a:solidFill>
                  <a:schemeClr val="accent6">
                    <a:lumMod val="50000"/>
                  </a:schemeClr>
                </a:solidFill>
              </a:rPr>
              <a:t>Rubiaceae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 dos. Las 17 restantes registraron una especie respectivamente.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La tercera gradiente altitudinal registró un área basal de 18,74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 siendo la más alta, la segunda  alcanzó 14,47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 y la primera  6,66 m</a:t>
            </a:r>
            <a:r>
              <a:rPr lang="es-EC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</a:rPr>
              <a:t>/ha.</a:t>
            </a:r>
            <a:endParaRPr lang="es-CO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CO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829514">
            <a:off x="614505" y="1918758"/>
            <a:ext cx="8339166" cy="2080809"/>
          </a:xfrm>
        </p:spPr>
        <p:txBody>
          <a:bodyPr>
            <a:noAutofit/>
          </a:bodyPr>
          <a:lstStyle/>
          <a:p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C" sz="60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CO" sz="66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428604"/>
            <a:ext cx="8215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Difundir los resultados de esta investigación a la Parroquia y comunidades  para que conozcan la riqueza florística  que poseen y así sean actores directos de la conservación del bosque.</a:t>
            </a:r>
          </a:p>
          <a:p>
            <a:pPr algn="just"/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Realizar investigaciones que permitan abarcar mayor cantidad de transectos   y de bosque con el fin de obtener más información.  </a:t>
            </a:r>
          </a:p>
          <a:p>
            <a:pPr algn="just">
              <a:buFont typeface="Wingdings" pitchFamily="2" charset="2"/>
              <a:buChar char="v"/>
            </a:pPr>
            <a:endParaRPr lang="es-CO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Incentivar a la Comuna Pasto  la Esperanza para que realice estudios concretos en este sector con el propósito  de frenar la ampliación de la frontera agrícola y preservar la biodiversidad.</a:t>
            </a:r>
          </a:p>
          <a:p>
            <a:pPr algn="just">
              <a:buFont typeface="Wingdings" pitchFamily="2" charset="2"/>
              <a:buChar char="v"/>
            </a:pPr>
            <a:endParaRPr lang="es-CO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Realizar medidas de control para erradicar la extracción ilegal de madera ya sea con fines comerciales o domésticos.</a:t>
            </a:r>
          </a:p>
          <a:p>
            <a:endParaRPr lang="es-C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ntel\Desktop\mmm\2015-10-19-2246.jpg"/>
          <p:cNvPicPr>
            <a:picLocks noChangeAspect="1" noChangeArrowheads="1"/>
          </p:cNvPicPr>
          <p:nvPr/>
        </p:nvPicPr>
        <p:blipFill>
          <a:blip r:embed="rId2" cstate="print"/>
          <a:srcRect l="14516"/>
          <a:stretch>
            <a:fillRect/>
          </a:stretch>
        </p:blipFill>
        <p:spPr bwMode="auto">
          <a:xfrm>
            <a:off x="4714876" y="0"/>
            <a:ext cx="4429125" cy="6858000"/>
          </a:xfrm>
          <a:prstGeom prst="rect">
            <a:avLst/>
          </a:prstGeom>
          <a:noFill/>
        </p:spPr>
      </p:pic>
      <p:pic>
        <p:nvPicPr>
          <p:cNvPr id="5122" name="Picture 2" descr="C:\Users\intel\Desktop\mmm\2015-10-19-2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39166" cy="93126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EC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GRACIAS</a:t>
            </a:r>
            <a:endParaRPr lang="es-CO" sz="72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694_example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3071810"/>
            <a:ext cx="7406640" cy="500066"/>
          </a:xfrm>
        </p:spPr>
        <p:txBody>
          <a:bodyPr>
            <a:normAutofit/>
          </a:bodyPr>
          <a:lstStyle/>
          <a:p>
            <a:pPr lvl="0"/>
            <a:r>
              <a:rPr lang="es-CO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Específicos:</a:t>
            </a:r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14290"/>
            <a:ext cx="45005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1500175"/>
            <a:ext cx="79296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solidFill>
                  <a:schemeClr val="accent6">
                    <a:lumMod val="50000"/>
                  </a:schemeClr>
                </a:solidFill>
              </a:rPr>
              <a:t>Generar información forestal socioeconómica y ambiental, para el manejo del sector Laurel, Parroquia Maldonado, Cantón Tulcán, Provincia del Carchi.</a:t>
            </a: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1000100" y="92867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General:</a:t>
            </a:r>
          </a:p>
          <a:p>
            <a:endParaRPr lang="es-CO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57224" y="3714752"/>
            <a:ext cx="7643866" cy="278608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</a:rPr>
              <a:t>Identificar  las especies forestales que estén dentro del sector Laurel.</a:t>
            </a:r>
            <a:endParaRPr lang="es-CO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</a:rPr>
              <a:t>Determinar las características morfológicas que presentan las especies forestales.</a:t>
            </a:r>
            <a:endParaRPr lang="es-CO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</a:rPr>
              <a:t>Determinar la utilidad e importancia ancestral de cada una de las especies.</a:t>
            </a:r>
            <a:endParaRPr lang="es-CO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s-EC" sz="2400" dirty="0" smtClean="0">
                <a:solidFill>
                  <a:schemeClr val="accent6">
                    <a:lumMod val="50000"/>
                  </a:schemeClr>
                </a:solidFill>
              </a:rPr>
              <a:t>Generar información socioeconómica de la comunidad.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7643866" cy="642942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PREGUNTAS DIRECTRICES</a:t>
            </a:r>
          </a:p>
          <a:p>
            <a:endParaRPr lang="es-CO" dirty="0" smtClean="0"/>
          </a:p>
          <a:p>
            <a:pPr lvl="0" algn="just"/>
            <a:endParaRPr lang="es-CO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00100" y="1928802"/>
            <a:ext cx="7643866" cy="135732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C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¿</a:t>
            </a: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Qué especies forestales existen en el sector del Laurel</a:t>
            </a:r>
            <a:r>
              <a:rPr kumimoji="0" lang="es-EC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071538" y="3286124"/>
            <a:ext cx="7643866" cy="1643074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¿Cuál es la</a:t>
            </a:r>
            <a:r>
              <a:rPr kumimoji="0" lang="es-EC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importancia ecológica y ancestral de cada una de las especies existentes en el sector Laurel</a:t>
            </a: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C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</a:t>
            </a:r>
            <a:r>
              <a:rPr kumimoji="0" lang="es-EC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Cuál es el estado socioeconómico de los habitantes del sector Laurel?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CO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904212">
            <a:off x="186851" y="2062113"/>
            <a:ext cx="8680274" cy="2403665"/>
          </a:xfrm>
        </p:spPr>
        <p:txBody>
          <a:bodyPr>
            <a:noAutofit/>
          </a:bodyPr>
          <a:lstStyle/>
          <a:p>
            <a:pPr algn="ctr"/>
            <a:r>
              <a:rPr lang="es-CO" sz="7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MATERIALES Y MÉTODOS</a:t>
            </a:r>
            <a:endParaRPr lang="es-CO" sz="72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94_example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85720" y="6215082"/>
            <a:ext cx="3428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F:\mapa real 1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0034" y="1000108"/>
            <a:ext cx="8001056" cy="50006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85786" y="285728"/>
            <a:ext cx="7498080" cy="7143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DESCRIPCIÓN DEL SITIO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6211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78° 3’ 33’’ de longitud  W, 0° 50’ 118’’ de latitud N, entre 1200 - 2500 msnm</a:t>
            </a:r>
            <a:endParaRPr lang="es-CO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5720" y="107154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C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Reconocimiento del área de estudio</a:t>
            </a:r>
            <a:endParaRPr lang="es-CO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intel\Desktop\FOTOS ANTE\2014-04-22 13.15.2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28662" y="1714488"/>
            <a:ext cx="7358114" cy="48577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928926" y="21429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CO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433654" cy="928670"/>
          </a:xfrm>
        </p:spPr>
        <p:txBody>
          <a:bodyPr>
            <a:normAutofit/>
          </a:bodyPr>
          <a:lstStyle/>
          <a:p>
            <a:r>
              <a:rPr lang="es-EC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Abertura de senderos</a:t>
            </a:r>
            <a:endParaRPr lang="es-CO" sz="4000" dirty="0"/>
          </a:p>
        </p:txBody>
      </p:sp>
      <p:pic>
        <p:nvPicPr>
          <p:cNvPr id="49154" name="Picture 2" descr="https://encrypted-tbn2.gstatic.com/images?q=tbn:ANd9GcRRkWfQaF5U3Wxtd1rbygoSSgzDEmbmHRbOlMXut6r92z9ZPr30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28596" y="1071545"/>
            <a:ext cx="8286808" cy="55307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694_example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71472" y="199889"/>
            <a:ext cx="65008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Trazado de transeptos</a:t>
            </a:r>
            <a:endParaRPr lang="es-CO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O" dirty="0"/>
          </a:p>
        </p:txBody>
      </p:sp>
      <p:pic>
        <p:nvPicPr>
          <p:cNvPr id="1026" name="Picture 2" descr="C:\Users\intel\Desktop\mmm\2015-10-19-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3">
      <a:dk1>
        <a:srgbClr val="BADDA2"/>
      </a:dk1>
      <a:lt1>
        <a:srgbClr val="F1F8EC"/>
      </a:lt1>
      <a:dk2>
        <a:srgbClr val="B9D679"/>
      </a:dk2>
      <a:lt2>
        <a:srgbClr val="BADDA2"/>
      </a:lt2>
      <a:accent1>
        <a:srgbClr val="85C35B"/>
      </a:accent1>
      <a:accent2>
        <a:srgbClr val="92D050"/>
      </a:accent2>
      <a:accent3>
        <a:srgbClr val="66A53B"/>
      </a:accent3>
      <a:accent4>
        <a:srgbClr val="84AA33"/>
      </a:accent4>
      <a:accent5>
        <a:srgbClr val="8DC765"/>
      </a:accent5>
      <a:accent6>
        <a:srgbClr val="6DAA2D"/>
      </a:accent6>
      <a:hlink>
        <a:srgbClr val="8DC765"/>
      </a:hlink>
      <a:folHlink>
        <a:srgbClr val="92D05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889</Words>
  <Application>Microsoft Office PowerPoint</Application>
  <PresentationFormat>Presentación en pantalla (4:3)</PresentationFormat>
  <Paragraphs>345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Solsticio</vt:lpstr>
      <vt:lpstr>Diapositiva 1</vt:lpstr>
      <vt:lpstr>Diapositiva 2</vt:lpstr>
      <vt:lpstr>Diapositiva 3</vt:lpstr>
      <vt:lpstr>Diapositiva 4</vt:lpstr>
      <vt:lpstr>MATERIALES Y MÉTODOS</vt:lpstr>
      <vt:lpstr>Diapositiva 6</vt:lpstr>
      <vt:lpstr>Diapositiva 7</vt:lpstr>
      <vt:lpstr>Abertura de senderos</vt:lpstr>
      <vt:lpstr>Diapositiva 9</vt:lpstr>
      <vt:lpstr>Diapositiva 10</vt:lpstr>
      <vt:lpstr>Levantamiento de información y Recolección de especies </vt:lpstr>
      <vt:lpstr>Preparación de muestras</vt:lpstr>
      <vt:lpstr>Diapositiva 13</vt:lpstr>
      <vt:lpstr>   RESULTADOS</vt:lpstr>
      <vt:lpstr>Diapositiva 15</vt:lpstr>
      <vt:lpstr>Diapositiva 16</vt:lpstr>
      <vt:lpstr>Diapositiva 17</vt:lpstr>
      <vt:lpstr>Diapositiva 18</vt:lpstr>
      <vt:lpstr>   ESTADO SOCIOECONÓMICO </vt:lpstr>
      <vt:lpstr>   DISCUSIÓN</vt:lpstr>
      <vt:lpstr>   CONCLUSIONES</vt:lpstr>
      <vt:lpstr>Diapositiva 22</vt:lpstr>
      <vt:lpstr>   RECOMENDACIONES</vt:lpstr>
      <vt:lpstr>Diapositiva 24</vt:lpstr>
      <vt:lpstr>  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intel</cp:lastModifiedBy>
  <cp:revision>133</cp:revision>
  <dcterms:created xsi:type="dcterms:W3CDTF">2014-06-22T14:58:11Z</dcterms:created>
  <dcterms:modified xsi:type="dcterms:W3CDTF">2016-03-17T14:11:56Z</dcterms:modified>
</cp:coreProperties>
</file>