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sldIdLst>
    <p:sldId id="260" r:id="rId2"/>
    <p:sldId id="261" r:id="rId3"/>
    <p:sldId id="262" r:id="rId4"/>
    <p:sldId id="266" r:id="rId5"/>
    <p:sldId id="284" r:id="rId6"/>
    <p:sldId id="267" r:id="rId7"/>
    <p:sldId id="269" r:id="rId8"/>
    <p:sldId id="273" r:id="rId9"/>
    <p:sldId id="275" r:id="rId10"/>
    <p:sldId id="279" r:id="rId11"/>
    <p:sldId id="281" r:id="rId12"/>
    <p:sldId id="295" r:id="rId13"/>
    <p:sldId id="296" r:id="rId14"/>
    <p:sldId id="297" r:id="rId15"/>
    <p:sldId id="298" r:id="rId16"/>
    <p:sldId id="299" r:id="rId17"/>
    <p:sldId id="301" r:id="rId18"/>
    <p:sldId id="300" r:id="rId19"/>
    <p:sldId id="304" r:id="rId20"/>
    <p:sldId id="305" r:id="rId21"/>
    <p:sldId id="307" r:id="rId22"/>
    <p:sldId id="283" r:id="rId23"/>
    <p:sldId id="286" r:id="rId24"/>
    <p:sldId id="309" r:id="rId25"/>
    <p:sldId id="311" r:id="rId26"/>
    <p:sldId id="285" r:id="rId27"/>
    <p:sldId id="312" r:id="rId28"/>
    <p:sldId id="291" r:id="rId29"/>
    <p:sldId id="320" r:id="rId30"/>
    <p:sldId id="321" r:id="rId31"/>
    <p:sldId id="322" r:id="rId32"/>
    <p:sldId id="323" r:id="rId33"/>
    <p:sldId id="324" r:id="rId34"/>
    <p:sldId id="316" r:id="rId35"/>
    <p:sldId id="315" r:id="rId36"/>
    <p:sldId id="317" r:id="rId37"/>
    <p:sldId id="318" r:id="rId38"/>
    <p:sldId id="319" r:id="rId3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C5D6"/>
    <a:srgbClr val="DFBF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34" autoAdjust="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Cg\Documents\tabla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Cg\Documents\tabla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Cg\Documents\tabla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C:\Users\PCg\Documents\tabla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Hoja6!$E$8:$F$8</c:f>
              <c:strCache>
                <c:ptCount val="2"/>
                <c:pt idx="0">
                  <c:v>T1 (Sin polidactilia)</c:v>
                </c:pt>
                <c:pt idx="1">
                  <c:v>T2 (Con  polidactilia)</c:v>
                </c:pt>
              </c:strCache>
            </c:strRef>
          </c:cat>
          <c:val>
            <c:numRef>
              <c:f>Hoja6!$E$9:$F$9</c:f>
              <c:numCache>
                <c:formatCode>General</c:formatCode>
                <c:ptCount val="2"/>
                <c:pt idx="0">
                  <c:v>100</c:v>
                </c:pt>
                <c:pt idx="1">
                  <c:v>100</c:v>
                </c:pt>
              </c:numCache>
            </c:numRef>
          </c:val>
        </c:ser>
        <c:dLbls>
          <c:dLblPos val="outEnd"/>
          <c:showLegendKey val="0"/>
          <c:showVal val="1"/>
          <c:showCatName val="0"/>
          <c:showSerName val="0"/>
          <c:showPercent val="0"/>
          <c:showBubbleSize val="0"/>
        </c:dLbls>
        <c:gapWidth val="219"/>
        <c:overlap val="-27"/>
        <c:axId val="1327592112"/>
        <c:axId val="1327594832"/>
      </c:barChart>
      <c:catAx>
        <c:axId val="132759211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s-ES"/>
                  <a:t>Fenotipo de la madre </a:t>
                </a: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327594832"/>
        <c:crosses val="autoZero"/>
        <c:auto val="1"/>
        <c:lblAlgn val="ctr"/>
        <c:lblOffset val="100"/>
        <c:noMultiLvlLbl val="0"/>
      </c:catAx>
      <c:valAx>
        <c:axId val="1327594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s-ES"/>
                  <a:t>Porcentaje de fertilidad de madre                                            (3 partos consecutivos )</a:t>
                </a:r>
              </a:p>
            </c:rich>
          </c:tx>
          <c:layout>
            <c:manualLayout>
              <c:xMode val="edge"/>
              <c:yMode val="edge"/>
              <c:x val="1.3888888888888888E-2"/>
              <c:y val="0.17171296296296298"/>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327592112"/>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Hoja5!$D$5:$E$5</c:f>
              <c:strCache>
                <c:ptCount val="2"/>
                <c:pt idx="0">
                  <c:v>T1 (Sin  polidactilia)</c:v>
                </c:pt>
                <c:pt idx="1">
                  <c:v>T2 (Con  polidactilia)</c:v>
                </c:pt>
              </c:strCache>
            </c:strRef>
          </c:cat>
          <c:val>
            <c:numRef>
              <c:f>Hoja5!$D$6:$E$6</c:f>
              <c:numCache>
                <c:formatCode>General</c:formatCode>
                <c:ptCount val="2"/>
                <c:pt idx="0">
                  <c:v>2.2799999999999998</c:v>
                </c:pt>
                <c:pt idx="1">
                  <c:v>1.86</c:v>
                </c:pt>
              </c:numCache>
            </c:numRef>
          </c:val>
        </c:ser>
        <c:dLbls>
          <c:dLblPos val="outEnd"/>
          <c:showLegendKey val="0"/>
          <c:showVal val="1"/>
          <c:showCatName val="0"/>
          <c:showSerName val="0"/>
          <c:showPercent val="0"/>
          <c:showBubbleSize val="0"/>
        </c:dLbls>
        <c:gapWidth val="219"/>
        <c:overlap val="-27"/>
        <c:axId val="1327588848"/>
        <c:axId val="1327582320"/>
      </c:barChart>
      <c:catAx>
        <c:axId val="1327588848"/>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ES" sz="1200" b="1">
                    <a:latin typeface="Times New Roman" panose="02020603050405020304" pitchFamily="18" charset="0"/>
                    <a:cs typeface="Times New Roman" panose="02020603050405020304" pitchFamily="18" charset="0"/>
                  </a:rPr>
                  <a:t>Fenotipo de la madre </a:t>
                </a:r>
              </a:p>
            </c:rich>
          </c:tx>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S"/>
          </a:p>
        </c:txPr>
        <c:crossAx val="1327582320"/>
        <c:crosses val="autoZero"/>
        <c:auto val="1"/>
        <c:lblAlgn val="ctr"/>
        <c:lblOffset val="100"/>
        <c:noMultiLvlLbl val="0"/>
      </c:catAx>
      <c:valAx>
        <c:axId val="13275823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s-ES" sz="1200" b="1">
                    <a:latin typeface="Times New Roman" panose="02020603050405020304" pitchFamily="18" charset="0"/>
                    <a:cs typeface="Times New Roman" panose="02020603050405020304" pitchFamily="18" charset="0"/>
                  </a:rPr>
                  <a:t>Número</a:t>
                </a:r>
                <a:r>
                  <a:rPr lang="es-ES" sz="1200" b="1" baseline="0">
                    <a:latin typeface="Times New Roman" panose="02020603050405020304" pitchFamily="18" charset="0"/>
                    <a:cs typeface="Times New Roman" panose="02020603050405020304" pitchFamily="18" charset="0"/>
                  </a:rPr>
                  <a:t> de crías al parto            (3 partos consecutivos)</a:t>
                </a:r>
                <a:endParaRPr lang="es-ES" sz="1200" b="1">
                  <a:latin typeface="Times New Roman" panose="02020603050405020304" pitchFamily="18" charset="0"/>
                  <a:cs typeface="Times New Roman" panose="02020603050405020304" pitchFamily="18" charset="0"/>
                </a:endParaRPr>
              </a:p>
            </c:rich>
          </c:tx>
          <c:layout>
            <c:manualLayout>
              <c:xMode val="edge"/>
              <c:yMode val="edge"/>
              <c:x val="1.3888888888888888E-2"/>
              <c:y val="0.15319444444444447"/>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327588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Hoja1!$D$4</c:f>
              <c:strCache>
                <c:ptCount val="1"/>
                <c:pt idx="0">
                  <c:v>cria </c:v>
                </c:pt>
              </c:strCache>
            </c:strRef>
          </c:tx>
          <c:spPr>
            <a:solidFill>
              <a:schemeClr val="accent1"/>
            </a:solidFill>
            <a:ln>
              <a:noFill/>
            </a:ln>
            <a:effectLst/>
          </c:spPr>
          <c:invertIfNegative val="0"/>
          <c:cat>
            <c:strRef>
              <c:f>Hoja1!$E$3:$G$3</c:f>
              <c:strCache>
                <c:ptCount val="2"/>
                <c:pt idx="0">
                  <c:v>T1 (Sin polidactilia)</c:v>
                </c:pt>
                <c:pt idx="1">
                  <c:v>T2 (Con polidactlia)</c:v>
                </c:pt>
              </c:strCache>
            </c:strRef>
          </c:cat>
          <c:val>
            <c:numRef>
              <c:f>Hoja1!$E$4:$G$4</c:f>
              <c:numCache>
                <c:formatCode>General</c:formatCode>
                <c:ptCount val="3"/>
                <c:pt idx="0">
                  <c:v>4</c:v>
                </c:pt>
                <c:pt idx="1">
                  <c:v>6</c:v>
                </c:pt>
              </c:numCache>
            </c:numRef>
          </c:val>
        </c:ser>
        <c:ser>
          <c:idx val="1"/>
          <c:order val="1"/>
          <c:tx>
            <c:strRef>
              <c:f>Hoja1!$D$5</c:f>
              <c:strCache>
                <c:ptCount val="1"/>
                <c:pt idx="0">
                  <c:v>madre</c:v>
                </c:pt>
              </c:strCache>
            </c:strRef>
          </c:tx>
          <c:spPr>
            <a:solidFill>
              <a:srgbClr val="00B050"/>
            </a:solidFill>
            <a:ln>
              <a:noFill/>
            </a:ln>
            <a:effectLst/>
          </c:spPr>
          <c:invertIfNegative val="0"/>
          <c:cat>
            <c:strRef>
              <c:f>Hoja1!$E$3:$G$3</c:f>
              <c:strCache>
                <c:ptCount val="2"/>
                <c:pt idx="0">
                  <c:v>T1 (Sin polidactilia)</c:v>
                </c:pt>
                <c:pt idx="1">
                  <c:v>T2 (Con polidactlia)</c:v>
                </c:pt>
              </c:strCache>
            </c:strRef>
          </c:cat>
          <c:val>
            <c:numRef>
              <c:f>Hoja1!$E$5:$G$5</c:f>
              <c:numCache>
                <c:formatCode>General</c:formatCode>
                <c:ptCount val="3"/>
                <c:pt idx="0">
                  <c:v>4</c:v>
                </c:pt>
                <c:pt idx="1">
                  <c:v>6</c:v>
                </c:pt>
              </c:numCache>
            </c:numRef>
          </c:val>
        </c:ser>
        <c:ser>
          <c:idx val="2"/>
          <c:order val="2"/>
          <c:tx>
            <c:strRef>
              <c:f>Hoja1!$D$6</c:f>
              <c:strCache>
                <c:ptCount val="1"/>
                <c:pt idx="0">
                  <c:v>padre</c:v>
                </c:pt>
              </c:strCache>
            </c:strRef>
          </c:tx>
          <c:spPr>
            <a:solidFill>
              <a:schemeClr val="accent2"/>
            </a:solidFill>
            <a:ln>
              <a:noFill/>
            </a:ln>
            <a:effectLst/>
          </c:spPr>
          <c:invertIfNegative val="0"/>
          <c:cat>
            <c:strRef>
              <c:f>Hoja1!$E$3:$G$3</c:f>
              <c:strCache>
                <c:ptCount val="2"/>
                <c:pt idx="0">
                  <c:v>T1 (Sin polidactilia)</c:v>
                </c:pt>
                <c:pt idx="1">
                  <c:v>T2 (Con polidactlia)</c:v>
                </c:pt>
              </c:strCache>
            </c:strRef>
          </c:cat>
          <c:val>
            <c:numRef>
              <c:f>Hoja1!$E$6:$G$6</c:f>
              <c:numCache>
                <c:formatCode>General</c:formatCode>
                <c:ptCount val="3"/>
                <c:pt idx="0">
                  <c:v>4</c:v>
                </c:pt>
                <c:pt idx="1">
                  <c:v>6</c:v>
                </c:pt>
              </c:numCache>
            </c:numRef>
          </c:val>
        </c:ser>
        <c:dLbls>
          <c:showLegendKey val="0"/>
          <c:showVal val="0"/>
          <c:showCatName val="0"/>
          <c:showSerName val="0"/>
          <c:showPercent val="0"/>
          <c:showBubbleSize val="0"/>
        </c:dLbls>
        <c:gapWidth val="219"/>
        <c:overlap val="-27"/>
        <c:axId val="1327591024"/>
        <c:axId val="1327582864"/>
      </c:barChart>
      <c:catAx>
        <c:axId val="1327591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ES"/>
          </a:p>
        </c:txPr>
        <c:crossAx val="1327582864"/>
        <c:crosses val="autoZero"/>
        <c:auto val="1"/>
        <c:lblAlgn val="ctr"/>
        <c:lblOffset val="100"/>
        <c:noMultiLvlLbl val="0"/>
      </c:catAx>
      <c:valAx>
        <c:axId val="1327582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s-ES"/>
                  <a:t>Número de dedos de los miembros anteriores </a:t>
                </a: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ES"/>
          </a:p>
        </c:txPr>
        <c:crossAx val="13275910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sz="1800"/>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Hoja2!$D$6</c:f>
              <c:strCache>
                <c:ptCount val="1"/>
                <c:pt idx="0">
                  <c:v>cria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Hoja2!$E$5:$G$5</c:f>
              <c:strCache>
                <c:ptCount val="2"/>
                <c:pt idx="0">
                  <c:v>T1 (Sin polidactilia)</c:v>
                </c:pt>
                <c:pt idx="1">
                  <c:v>T2 (Con polidactlia)</c:v>
                </c:pt>
              </c:strCache>
            </c:strRef>
          </c:cat>
          <c:val>
            <c:numRef>
              <c:f>Hoja2!$E$6:$G$6</c:f>
              <c:numCache>
                <c:formatCode>General</c:formatCode>
                <c:ptCount val="3"/>
                <c:pt idx="0">
                  <c:v>3</c:v>
                </c:pt>
                <c:pt idx="1">
                  <c:v>5.5</c:v>
                </c:pt>
              </c:numCache>
            </c:numRef>
          </c:val>
        </c:ser>
        <c:ser>
          <c:idx val="1"/>
          <c:order val="1"/>
          <c:tx>
            <c:strRef>
              <c:f>Hoja2!$D$7</c:f>
              <c:strCache>
                <c:ptCount val="1"/>
                <c:pt idx="0">
                  <c:v>madre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Hoja2!$E$5:$G$5</c:f>
              <c:strCache>
                <c:ptCount val="2"/>
                <c:pt idx="0">
                  <c:v>T1 (Sin polidactilia)</c:v>
                </c:pt>
                <c:pt idx="1">
                  <c:v>T2 (Con polidactlia)</c:v>
                </c:pt>
              </c:strCache>
            </c:strRef>
          </c:cat>
          <c:val>
            <c:numRef>
              <c:f>Hoja2!$E$7:$G$7</c:f>
              <c:numCache>
                <c:formatCode>General</c:formatCode>
                <c:ptCount val="3"/>
                <c:pt idx="0">
                  <c:v>3</c:v>
                </c:pt>
                <c:pt idx="1">
                  <c:v>6</c:v>
                </c:pt>
              </c:numCache>
            </c:numRef>
          </c:val>
        </c:ser>
        <c:ser>
          <c:idx val="2"/>
          <c:order val="2"/>
          <c:tx>
            <c:strRef>
              <c:f>Hoja2!$D$8</c:f>
              <c:strCache>
                <c:ptCount val="1"/>
                <c:pt idx="0">
                  <c:v>padre</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Hoja2!$E$5:$G$5</c:f>
              <c:strCache>
                <c:ptCount val="2"/>
                <c:pt idx="0">
                  <c:v>T1 (Sin polidactilia)</c:v>
                </c:pt>
                <c:pt idx="1">
                  <c:v>T2 (Con polidactlia)</c:v>
                </c:pt>
              </c:strCache>
            </c:strRef>
          </c:cat>
          <c:val>
            <c:numRef>
              <c:f>Hoja2!$E$8:$G$8</c:f>
              <c:numCache>
                <c:formatCode>General</c:formatCode>
                <c:ptCount val="3"/>
                <c:pt idx="0">
                  <c:v>3</c:v>
                </c:pt>
                <c:pt idx="1">
                  <c:v>5</c:v>
                </c:pt>
              </c:numCache>
            </c:numRef>
          </c:val>
        </c:ser>
        <c:dLbls>
          <c:dLblPos val="outEnd"/>
          <c:showLegendKey val="0"/>
          <c:showVal val="1"/>
          <c:showCatName val="0"/>
          <c:showSerName val="0"/>
          <c:showPercent val="0"/>
          <c:showBubbleSize val="0"/>
        </c:dLbls>
        <c:gapWidth val="219"/>
        <c:overlap val="-27"/>
        <c:axId val="1327584496"/>
        <c:axId val="1327637552"/>
      </c:barChart>
      <c:catAx>
        <c:axId val="132758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crossAx val="1327637552"/>
        <c:crosses val="autoZero"/>
        <c:auto val="1"/>
        <c:lblAlgn val="ctr"/>
        <c:lblOffset val="100"/>
        <c:noMultiLvlLbl val="0"/>
      </c:catAx>
      <c:valAx>
        <c:axId val="13276375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s-ES"/>
                  <a:t>Número de dedos de los mienbros posteriones </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crossAx val="13275844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sz="1600"/>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vert="horz"/>
              <a:lstStyle/>
              <a:p>
                <a:pPr>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Hoja3!$D$4:$D$5</c:f>
              <c:strCache>
                <c:ptCount val="2"/>
                <c:pt idx="0">
                  <c:v>T1 (Sin polidactilia)</c:v>
                </c:pt>
                <c:pt idx="1">
                  <c:v>T2 (Con polidactlia)</c:v>
                </c:pt>
              </c:strCache>
            </c:strRef>
          </c:cat>
          <c:val>
            <c:numRef>
              <c:f>Hoja3!$E$4:$E$5</c:f>
              <c:numCache>
                <c:formatCode>General</c:formatCode>
                <c:ptCount val="2"/>
                <c:pt idx="0">
                  <c:v>125.4</c:v>
                </c:pt>
                <c:pt idx="1">
                  <c:v>116.53</c:v>
                </c:pt>
              </c:numCache>
            </c:numRef>
          </c:val>
        </c:ser>
        <c:dLbls>
          <c:showLegendKey val="0"/>
          <c:showVal val="0"/>
          <c:showCatName val="0"/>
          <c:showSerName val="0"/>
          <c:showPercent val="0"/>
          <c:showBubbleSize val="0"/>
        </c:dLbls>
        <c:gapWidth val="219"/>
        <c:overlap val="-27"/>
        <c:axId val="1327633200"/>
        <c:axId val="1521356160"/>
      </c:barChart>
      <c:catAx>
        <c:axId val="1327633200"/>
        <c:scaling>
          <c:orientation val="minMax"/>
        </c:scaling>
        <c:delete val="0"/>
        <c:axPos val="b"/>
        <c:title>
          <c:tx>
            <c:rich>
              <a:bodyPr rot="0" vert="horz"/>
              <a:lstStyle/>
              <a:p>
                <a:pPr>
                  <a:defRPr/>
                </a:pPr>
                <a:r>
                  <a:rPr lang="es-ES"/>
                  <a:t>Fenotipo de la madre </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s-ES"/>
          </a:p>
        </c:txPr>
        <c:crossAx val="1521356160"/>
        <c:crosses val="autoZero"/>
        <c:auto val="1"/>
        <c:lblAlgn val="ctr"/>
        <c:lblOffset val="100"/>
        <c:noMultiLvlLbl val="0"/>
      </c:catAx>
      <c:valAx>
        <c:axId val="15213561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s-ES"/>
                  <a:t>Peso de crías al parto (gramos)</a:t>
                </a:r>
              </a:p>
            </c:rich>
          </c:tx>
          <c:layout>
            <c:manualLayout>
              <c:xMode val="edge"/>
              <c:yMode val="edge"/>
              <c:x val="1.4127069094770187E-2"/>
              <c:y val="8.7191236512102671E-2"/>
            </c:manualLayout>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s-ES"/>
          </a:p>
        </c:txPr>
        <c:crossAx val="132763320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a:pPr>
      <a:endParaRPr lang="es-E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42992700133808"/>
          <c:y val="0.17129629629629628"/>
          <c:w val="0.8265461871384292"/>
          <c:h val="0.7321376494604841"/>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Hoja4!$D$8:$E$8</c:f>
              <c:strCache>
                <c:ptCount val="2"/>
                <c:pt idx="0">
                  <c:v>T1 (Sin polidactilia)</c:v>
                </c:pt>
                <c:pt idx="1">
                  <c:v>T2 (Con polidactilia)</c:v>
                </c:pt>
              </c:strCache>
            </c:strRef>
          </c:cat>
          <c:val>
            <c:numRef>
              <c:f>Hoja4!$D$9:$E$9</c:f>
              <c:numCache>
                <c:formatCode>General</c:formatCode>
                <c:ptCount val="2"/>
                <c:pt idx="0">
                  <c:v>5.99</c:v>
                </c:pt>
                <c:pt idx="1">
                  <c:v>7.75</c:v>
                </c:pt>
              </c:numCache>
            </c:numRef>
          </c:val>
        </c:ser>
        <c:dLbls>
          <c:showLegendKey val="0"/>
          <c:showVal val="0"/>
          <c:showCatName val="0"/>
          <c:showSerName val="0"/>
          <c:showPercent val="0"/>
          <c:showBubbleSize val="0"/>
        </c:dLbls>
        <c:gapWidth val="219"/>
        <c:overlap val="-27"/>
        <c:axId val="1521349632"/>
        <c:axId val="1521346368"/>
      </c:barChart>
      <c:catAx>
        <c:axId val="1521349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s-ES"/>
          </a:p>
        </c:txPr>
        <c:crossAx val="1521346368"/>
        <c:crosses val="autoZero"/>
        <c:auto val="1"/>
        <c:lblAlgn val="ctr"/>
        <c:lblOffset val="100"/>
        <c:noMultiLvlLbl val="0"/>
      </c:catAx>
      <c:valAx>
        <c:axId val="15213463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s-ES"/>
                  <a:t>Porcentaje de mortalidas de las crías al destete </a:t>
                </a:r>
              </a:p>
            </c:rich>
          </c:tx>
          <c:layout>
            <c:manualLayout>
              <c:xMode val="edge"/>
              <c:yMode val="edge"/>
              <c:x val="5.5556009268934491E-3"/>
              <c:y val="8.8379629629629641E-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s-ES"/>
          </a:p>
        </c:txPr>
        <c:crossAx val="1521349632"/>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0C8513-F855-4F35-9DC7-3E50088CF5C6}"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s-ES"/>
        </a:p>
      </dgm:t>
    </dgm:pt>
    <dgm:pt modelId="{BE412FE4-C95D-41DA-BCCB-1BB02869C894}">
      <dgm:prSet phldrT="[Texto]" custT="1"/>
      <dgm:spPr/>
      <dgm:t>
        <a:bodyPr/>
        <a:lstStyle/>
        <a:p>
          <a:pPr algn="ctr"/>
          <a:r>
            <a:rPr lang="es-EC" sz="1600" b="1" dirty="0" smtClean="0">
              <a:latin typeface="Times New Roman" panose="02020603050405020304" pitchFamily="18" charset="0"/>
              <a:cs typeface="Times New Roman" panose="02020603050405020304" pitchFamily="18" charset="0"/>
            </a:rPr>
            <a:t>Factor en estudio </a:t>
          </a:r>
          <a:endParaRPr lang="es-ES" sz="1600" b="1" dirty="0" smtClean="0">
            <a:latin typeface="Times New Roman" panose="02020603050405020304" pitchFamily="18" charset="0"/>
            <a:cs typeface="Times New Roman" panose="02020603050405020304" pitchFamily="18" charset="0"/>
          </a:endParaRPr>
        </a:p>
        <a:p>
          <a:pPr algn="ctr"/>
          <a:r>
            <a:rPr lang="es-EC" sz="1600" dirty="0" smtClean="0">
              <a:latin typeface="Times New Roman" panose="02020603050405020304" pitchFamily="18" charset="0"/>
              <a:cs typeface="Times New Roman" panose="02020603050405020304" pitchFamily="18" charset="0"/>
            </a:rPr>
            <a:t>Polidactilia en los cuyes de raza Inti</a:t>
          </a:r>
          <a:endParaRPr lang="es-ES" sz="1600" dirty="0">
            <a:latin typeface="Times New Roman" panose="02020603050405020304" pitchFamily="18" charset="0"/>
            <a:cs typeface="Times New Roman" panose="02020603050405020304" pitchFamily="18" charset="0"/>
          </a:endParaRPr>
        </a:p>
      </dgm:t>
    </dgm:pt>
    <dgm:pt modelId="{B5EB5CAA-AFCA-4350-AAA3-F6282DFF8664}" type="parTrans" cxnId="{CC2106B0-5D12-4A3A-B32B-3BEAF075A565}">
      <dgm:prSet/>
      <dgm:spPr/>
      <dgm:t>
        <a:bodyPr/>
        <a:lstStyle/>
        <a:p>
          <a:endParaRPr lang="es-ES"/>
        </a:p>
      </dgm:t>
    </dgm:pt>
    <dgm:pt modelId="{F2529D30-4801-4B04-8735-AFC30124AD08}" type="sibTrans" cxnId="{CC2106B0-5D12-4A3A-B32B-3BEAF075A565}">
      <dgm:prSet/>
      <dgm:spPr/>
      <dgm:t>
        <a:bodyPr/>
        <a:lstStyle/>
        <a:p>
          <a:endParaRPr lang="es-ES"/>
        </a:p>
      </dgm:t>
    </dgm:pt>
    <dgm:pt modelId="{5E19381D-7F42-4787-8E03-7D15F9885FC1}">
      <dgm:prSet phldrT="[Texto]" custT="1"/>
      <dgm:spPr/>
      <dgm:t>
        <a:bodyPr/>
        <a:lstStyle/>
        <a:p>
          <a:pPr algn="ctr"/>
          <a:r>
            <a:rPr lang="es-EC" sz="1600" b="1" dirty="0" smtClean="0">
              <a:solidFill>
                <a:schemeClr val="tx1"/>
              </a:solidFill>
              <a:latin typeface="Times New Roman" panose="02020603050405020304" pitchFamily="18" charset="0"/>
              <a:cs typeface="Times New Roman" panose="02020603050405020304" pitchFamily="18" charset="0"/>
            </a:rPr>
            <a:t>Tratamientos</a:t>
          </a:r>
        </a:p>
        <a:p>
          <a:pPr algn="ctr"/>
          <a:endParaRPr lang="es-EC" sz="1600" b="1" dirty="0" smtClean="0">
            <a:solidFill>
              <a:schemeClr val="tx1"/>
            </a:solidFill>
            <a:latin typeface="Times New Roman" panose="02020603050405020304" pitchFamily="18" charset="0"/>
            <a:cs typeface="Times New Roman" panose="02020603050405020304" pitchFamily="18" charset="0"/>
          </a:endParaRPr>
        </a:p>
        <a:p>
          <a:pPr algn="l"/>
          <a:r>
            <a:rPr lang="es-EC" sz="1600" b="1" dirty="0" smtClean="0">
              <a:latin typeface="Times New Roman" panose="02020603050405020304" pitchFamily="18" charset="0"/>
              <a:cs typeface="Times New Roman" panose="02020603050405020304" pitchFamily="18" charset="0"/>
            </a:rPr>
            <a:t>Tratamientos      Código      Descripción </a:t>
          </a:r>
        </a:p>
        <a:p>
          <a:pPr algn="l"/>
          <a:r>
            <a:rPr lang="es-EC" sz="1600" dirty="0" smtClean="0">
              <a:latin typeface="Times New Roman" panose="02020603050405020304" pitchFamily="18" charset="0"/>
              <a:cs typeface="Times New Roman" panose="02020603050405020304" pitchFamily="18" charset="0"/>
            </a:rPr>
            <a:t>T1                           SP          Sin polidactilia </a:t>
          </a:r>
        </a:p>
        <a:p>
          <a:pPr algn="l"/>
          <a:r>
            <a:rPr lang="es-EC" sz="1600" dirty="0" smtClean="0">
              <a:latin typeface="Times New Roman" panose="02020603050405020304" pitchFamily="18" charset="0"/>
              <a:cs typeface="Times New Roman" panose="02020603050405020304" pitchFamily="18" charset="0"/>
            </a:rPr>
            <a:t>T2                           CP          Con polidactilia </a:t>
          </a:r>
          <a:endParaRPr lang="es-ES" sz="1600" dirty="0">
            <a:latin typeface="Times New Roman" panose="02020603050405020304" pitchFamily="18" charset="0"/>
            <a:cs typeface="Times New Roman" panose="02020603050405020304" pitchFamily="18" charset="0"/>
          </a:endParaRPr>
        </a:p>
      </dgm:t>
    </dgm:pt>
    <dgm:pt modelId="{C773298A-36E7-454C-A70B-E8909C000B23}" type="parTrans" cxnId="{EB79C666-A351-44CF-B4C8-0A0CE8CE85CC}">
      <dgm:prSet/>
      <dgm:spPr/>
      <dgm:t>
        <a:bodyPr/>
        <a:lstStyle/>
        <a:p>
          <a:endParaRPr lang="es-ES"/>
        </a:p>
      </dgm:t>
    </dgm:pt>
    <dgm:pt modelId="{5D631BED-8188-4518-B9AA-A0BC2A3AB8ED}" type="sibTrans" cxnId="{EB79C666-A351-44CF-B4C8-0A0CE8CE85CC}">
      <dgm:prSet/>
      <dgm:spPr/>
      <dgm:t>
        <a:bodyPr/>
        <a:lstStyle/>
        <a:p>
          <a:endParaRPr lang="es-ES"/>
        </a:p>
      </dgm:t>
    </dgm:pt>
    <dgm:pt modelId="{E3B469B8-59C2-4177-8EB1-4F2B80744583}">
      <dgm:prSet phldrT="[Texto]" custT="1"/>
      <dgm:spPr/>
      <dgm:t>
        <a:bodyPr/>
        <a:lstStyle/>
        <a:p>
          <a:pPr algn="ctr"/>
          <a:r>
            <a:rPr lang="es-EC" sz="1600" b="1" dirty="0" smtClean="0"/>
            <a:t> Prueba de “t” de </a:t>
          </a:r>
          <a:r>
            <a:rPr lang="es-EC" sz="1600" b="1" dirty="0" err="1" smtClean="0"/>
            <a:t>Student</a:t>
          </a:r>
          <a:r>
            <a:rPr lang="es-EC" sz="1600" b="1" dirty="0" smtClean="0"/>
            <a:t> </a:t>
          </a:r>
          <a:endParaRPr lang="es-ES" sz="1600" b="1" dirty="0" smtClean="0"/>
        </a:p>
        <a:p>
          <a:pPr algn="just"/>
          <a:r>
            <a:rPr lang="es-EC" sz="1600" dirty="0" smtClean="0"/>
            <a:t>Se utilizó  la prueba de “t” de </a:t>
          </a:r>
          <a:r>
            <a:rPr lang="es-EC" sz="1600" dirty="0" err="1" smtClean="0"/>
            <a:t>Student</a:t>
          </a:r>
          <a:r>
            <a:rPr lang="es-EC" sz="1600" dirty="0" smtClean="0"/>
            <a:t> con dos tratamientos y tres repeticiones</a:t>
          </a:r>
          <a:endParaRPr lang="es-ES" sz="1600" dirty="0"/>
        </a:p>
      </dgm:t>
    </dgm:pt>
    <dgm:pt modelId="{50CAAFDC-137C-41D2-A2CE-86F1AD503981}" type="parTrans" cxnId="{5A1BCA2C-4BBA-49FE-8B44-0B47E4190B68}">
      <dgm:prSet/>
      <dgm:spPr/>
      <dgm:t>
        <a:bodyPr/>
        <a:lstStyle/>
        <a:p>
          <a:endParaRPr lang="es-ES"/>
        </a:p>
      </dgm:t>
    </dgm:pt>
    <dgm:pt modelId="{AFD69626-3329-4CC5-B800-D801A41A2302}" type="sibTrans" cxnId="{5A1BCA2C-4BBA-49FE-8B44-0B47E4190B68}">
      <dgm:prSet/>
      <dgm:spPr/>
      <dgm:t>
        <a:bodyPr/>
        <a:lstStyle/>
        <a:p>
          <a:endParaRPr lang="es-ES"/>
        </a:p>
      </dgm:t>
    </dgm:pt>
    <dgm:pt modelId="{4EE5C86A-F692-493E-AA46-5E4DAEAB12A8}">
      <dgm:prSet phldrT="[Texto]" custT="1"/>
      <dgm:spPr/>
      <dgm:t>
        <a:bodyPr/>
        <a:lstStyle/>
        <a:p>
          <a:r>
            <a:rPr lang="es-EC" sz="1600" b="1" dirty="0" smtClean="0"/>
            <a:t> Características del experimento</a:t>
          </a:r>
          <a:endParaRPr lang="es-ES" sz="1600" dirty="0" smtClean="0"/>
        </a:p>
        <a:p>
          <a:r>
            <a:rPr lang="es-EC" sz="1600" dirty="0" smtClean="0"/>
            <a:t>Repeticiones:	3</a:t>
          </a:r>
          <a:endParaRPr lang="es-ES" sz="1600" dirty="0" smtClean="0"/>
        </a:p>
        <a:p>
          <a:r>
            <a:rPr lang="es-EC" sz="1600" dirty="0" smtClean="0"/>
            <a:t>Tratamientos:	2</a:t>
          </a:r>
          <a:endParaRPr lang="es-ES" sz="1600" dirty="0" smtClean="0"/>
        </a:p>
        <a:p>
          <a:r>
            <a:rPr lang="es-EC" sz="1600" dirty="0" smtClean="0"/>
            <a:t>Total de unidades experimentales:	6</a:t>
          </a:r>
          <a:endParaRPr lang="es-ES" sz="1600" dirty="0"/>
        </a:p>
      </dgm:t>
    </dgm:pt>
    <dgm:pt modelId="{DE2371B8-8A3F-4509-AEDD-B56095C37680}" type="parTrans" cxnId="{4168B3C6-8DCE-4359-AE35-8533ABFD7DC4}">
      <dgm:prSet/>
      <dgm:spPr/>
      <dgm:t>
        <a:bodyPr/>
        <a:lstStyle/>
        <a:p>
          <a:endParaRPr lang="es-ES"/>
        </a:p>
      </dgm:t>
    </dgm:pt>
    <dgm:pt modelId="{226C751F-F2B6-4E50-ADF8-5F8E8E20C039}" type="sibTrans" cxnId="{4168B3C6-8DCE-4359-AE35-8533ABFD7DC4}">
      <dgm:prSet/>
      <dgm:spPr/>
      <dgm:t>
        <a:bodyPr/>
        <a:lstStyle/>
        <a:p>
          <a:endParaRPr lang="es-ES"/>
        </a:p>
      </dgm:t>
    </dgm:pt>
    <dgm:pt modelId="{74D8B83C-AF38-4285-A404-E377D645367B}">
      <dgm:prSet phldrT="[Texto]" custT="1"/>
      <dgm:spPr/>
      <dgm:t>
        <a:bodyPr/>
        <a:lstStyle/>
        <a:p>
          <a:pPr algn="ctr"/>
          <a:r>
            <a:rPr lang="es-EC" sz="1600" b="1" dirty="0" smtClean="0"/>
            <a:t> Característica de la unidad experimental</a:t>
          </a:r>
          <a:endParaRPr lang="es-ES" sz="1600" dirty="0" smtClean="0"/>
        </a:p>
        <a:p>
          <a:pPr algn="just"/>
          <a:r>
            <a:rPr lang="es-EC" sz="1600" dirty="0" smtClean="0">
              <a:latin typeface="Times New Roman" panose="02020603050405020304" pitchFamily="18" charset="0"/>
              <a:cs typeface="Times New Roman" panose="02020603050405020304" pitchFamily="18" charset="0"/>
            </a:rPr>
            <a:t>La unidad experimental fue una jaula metálica con malla en sus paredes y pisos  de 1 m</a:t>
          </a:r>
          <a:r>
            <a:rPr lang="es-EC" sz="1600" baseline="30000" dirty="0" smtClean="0">
              <a:latin typeface="Times New Roman" panose="02020603050405020304" pitchFamily="18" charset="0"/>
              <a:cs typeface="Times New Roman" panose="02020603050405020304" pitchFamily="18" charset="0"/>
            </a:rPr>
            <a:t>2</a:t>
          </a:r>
          <a:r>
            <a:rPr lang="es-EC" sz="1600" dirty="0" smtClean="0">
              <a:latin typeface="Times New Roman" panose="02020603050405020304" pitchFamily="18" charset="0"/>
              <a:cs typeface="Times New Roman" panose="02020603050405020304" pitchFamily="18" charset="0"/>
            </a:rPr>
            <a:t> conformada por 7 hembras y 1 reproductor sea con polidactilia o sin polidactilia según los tratamientos. Cada tratamiento fue  seleccionado al azar  con similares pesos, edades y raza.</a:t>
          </a:r>
          <a:endParaRPr lang="es-ES" sz="1600" dirty="0">
            <a:latin typeface="Times New Roman" panose="02020603050405020304" pitchFamily="18" charset="0"/>
            <a:cs typeface="Times New Roman" panose="02020603050405020304" pitchFamily="18" charset="0"/>
          </a:endParaRPr>
        </a:p>
      </dgm:t>
    </dgm:pt>
    <dgm:pt modelId="{6C1B7119-FFD9-418D-96E0-503853817DD4}" type="parTrans" cxnId="{E84746BF-B53D-4A5A-83C9-BBFBDD0A0536}">
      <dgm:prSet/>
      <dgm:spPr/>
      <dgm:t>
        <a:bodyPr/>
        <a:lstStyle/>
        <a:p>
          <a:endParaRPr lang="es-ES"/>
        </a:p>
      </dgm:t>
    </dgm:pt>
    <dgm:pt modelId="{3A5FB807-8766-431C-9672-4148B9595B67}" type="sibTrans" cxnId="{E84746BF-B53D-4A5A-83C9-BBFBDD0A0536}">
      <dgm:prSet/>
      <dgm:spPr/>
      <dgm:t>
        <a:bodyPr/>
        <a:lstStyle/>
        <a:p>
          <a:endParaRPr lang="es-ES"/>
        </a:p>
      </dgm:t>
    </dgm:pt>
    <dgm:pt modelId="{017D24DF-2A80-447C-A769-4B13B128BDC4}">
      <dgm:prSet phldrT="[Texto]" custT="1"/>
      <dgm:spPr/>
      <dgm:t>
        <a:bodyPr/>
        <a:lstStyle/>
        <a:p>
          <a:pPr algn="ctr"/>
          <a:r>
            <a:rPr lang="es-EC" sz="1600" b="1" dirty="0" smtClean="0"/>
            <a:t>3.3.6. Análisis estadístico</a:t>
          </a:r>
          <a:endParaRPr lang="es-ES" sz="1600" dirty="0" smtClean="0"/>
        </a:p>
        <a:p>
          <a:pPr algn="just"/>
          <a:r>
            <a:rPr lang="es-EC" sz="1600" dirty="0" smtClean="0"/>
            <a:t>Prueba de “t” para todas las variables.</a:t>
          </a:r>
          <a:endParaRPr lang="es-ES" sz="1600" dirty="0"/>
        </a:p>
      </dgm:t>
    </dgm:pt>
    <dgm:pt modelId="{2E8BA73E-AC24-42DB-ACB7-E704E98AE4C2}" type="parTrans" cxnId="{697D63BE-7C71-4A4E-9CB2-ED3B4D8F3AAA}">
      <dgm:prSet/>
      <dgm:spPr/>
      <dgm:t>
        <a:bodyPr/>
        <a:lstStyle/>
        <a:p>
          <a:endParaRPr lang="es-ES"/>
        </a:p>
      </dgm:t>
    </dgm:pt>
    <dgm:pt modelId="{A6F5B650-6369-4C75-972E-C30682202DF6}" type="sibTrans" cxnId="{697D63BE-7C71-4A4E-9CB2-ED3B4D8F3AAA}">
      <dgm:prSet/>
      <dgm:spPr/>
      <dgm:t>
        <a:bodyPr/>
        <a:lstStyle/>
        <a:p>
          <a:endParaRPr lang="es-ES"/>
        </a:p>
      </dgm:t>
    </dgm:pt>
    <dgm:pt modelId="{03D4D727-28DD-4024-992A-F11BDBA2500D}">
      <dgm:prSet phldrT="[Texto]" custT="1"/>
      <dgm:spPr/>
      <dgm:t>
        <a:bodyPr/>
        <a:lstStyle/>
        <a:p>
          <a:pPr algn="ctr"/>
          <a:r>
            <a:rPr lang="es-EC" sz="1600" b="1" dirty="0" smtClean="0">
              <a:latin typeface="Times New Roman" panose="02020603050405020304" pitchFamily="18" charset="0"/>
              <a:cs typeface="Times New Roman" panose="02020603050405020304" pitchFamily="18" charset="0"/>
            </a:rPr>
            <a:t>3.3.7. Variables a medir</a:t>
          </a:r>
        </a:p>
        <a:p>
          <a:pPr algn="just"/>
          <a:r>
            <a:rPr lang="es-EC" sz="1600" dirty="0" smtClean="0">
              <a:latin typeface="Times New Roman" panose="02020603050405020304" pitchFamily="18" charset="0"/>
              <a:cs typeface="Times New Roman" panose="02020603050405020304" pitchFamily="18" charset="0"/>
            </a:rPr>
            <a:t>En esta investigación se monitoreó tres periodos consecutivos de empadre, gestación, parto y lactancia de seis núcleos de empadre (tres con polidactilia y tres sin polidactilia), y así se evaluó  las  siguientes variables: porcentaje de fertilidad de madres, número de crías al parto , presencia de polidactilia en crías nacidas, porcentaje de mortalidad de crías al parto, peso promedio de crías al parto, porcentaje de mortalidad de crías al destete.</a:t>
          </a:r>
          <a:endParaRPr lang="es-ES" sz="1600" dirty="0">
            <a:latin typeface="Times New Roman" panose="02020603050405020304" pitchFamily="18" charset="0"/>
            <a:cs typeface="Times New Roman" panose="02020603050405020304" pitchFamily="18" charset="0"/>
          </a:endParaRPr>
        </a:p>
      </dgm:t>
    </dgm:pt>
    <dgm:pt modelId="{AFAE778E-EC0B-4E11-A327-FF40A37CE455}" type="parTrans" cxnId="{ECA409E1-196A-44FB-8BBC-87CA7EEFA903}">
      <dgm:prSet/>
      <dgm:spPr/>
      <dgm:t>
        <a:bodyPr/>
        <a:lstStyle/>
        <a:p>
          <a:endParaRPr lang="es-ES"/>
        </a:p>
      </dgm:t>
    </dgm:pt>
    <dgm:pt modelId="{672AA36A-8B96-4DB1-918D-14911704EDE0}" type="sibTrans" cxnId="{ECA409E1-196A-44FB-8BBC-87CA7EEFA903}">
      <dgm:prSet/>
      <dgm:spPr/>
      <dgm:t>
        <a:bodyPr/>
        <a:lstStyle/>
        <a:p>
          <a:endParaRPr lang="es-ES"/>
        </a:p>
      </dgm:t>
    </dgm:pt>
    <dgm:pt modelId="{9EC37A9F-BF62-4C57-AF29-5521337109FE}" type="pres">
      <dgm:prSet presAssocID="{8E0C8513-F855-4F35-9DC7-3E50088CF5C6}" presName="diagram" presStyleCnt="0">
        <dgm:presLayoutVars>
          <dgm:dir/>
          <dgm:resizeHandles val="exact"/>
        </dgm:presLayoutVars>
      </dgm:prSet>
      <dgm:spPr/>
      <dgm:t>
        <a:bodyPr/>
        <a:lstStyle/>
        <a:p>
          <a:endParaRPr lang="es-ES"/>
        </a:p>
      </dgm:t>
    </dgm:pt>
    <dgm:pt modelId="{CF4B647F-2DC9-4B6C-9339-0267B2310E23}" type="pres">
      <dgm:prSet presAssocID="{BE412FE4-C95D-41DA-BCCB-1BB02869C894}" presName="node" presStyleLbl="node1" presStyleIdx="0" presStyleCnt="7" custScaleX="110796" custScaleY="83049" custLinFactNeighborX="4752" custLinFactNeighborY="0">
        <dgm:presLayoutVars>
          <dgm:bulletEnabled val="1"/>
        </dgm:presLayoutVars>
      </dgm:prSet>
      <dgm:spPr/>
      <dgm:t>
        <a:bodyPr/>
        <a:lstStyle/>
        <a:p>
          <a:endParaRPr lang="es-ES"/>
        </a:p>
      </dgm:t>
    </dgm:pt>
    <dgm:pt modelId="{519ADF1C-7144-4EB8-9DFC-F98B578B4397}" type="pres">
      <dgm:prSet presAssocID="{F2529D30-4801-4B04-8735-AFC30124AD08}" presName="sibTrans" presStyleCnt="0"/>
      <dgm:spPr/>
    </dgm:pt>
    <dgm:pt modelId="{E409EFE3-14ED-4124-B1A2-32A0DAFC0BF2}" type="pres">
      <dgm:prSet presAssocID="{5E19381D-7F42-4787-8E03-7D15F9885FC1}" presName="node" presStyleLbl="node1" presStyleIdx="1" presStyleCnt="7" custScaleX="120334" custScaleY="84504" custLinFactNeighborX="3615" custLinFactNeighborY="1851">
        <dgm:presLayoutVars>
          <dgm:bulletEnabled val="1"/>
        </dgm:presLayoutVars>
      </dgm:prSet>
      <dgm:spPr/>
      <dgm:t>
        <a:bodyPr/>
        <a:lstStyle/>
        <a:p>
          <a:endParaRPr lang="es-ES"/>
        </a:p>
      </dgm:t>
    </dgm:pt>
    <dgm:pt modelId="{B26D9DE7-E571-4D8E-A683-ED9CE97B3FEA}" type="pres">
      <dgm:prSet presAssocID="{5D631BED-8188-4518-B9AA-A0BC2A3AB8ED}" presName="sibTrans" presStyleCnt="0"/>
      <dgm:spPr/>
    </dgm:pt>
    <dgm:pt modelId="{7CA66D9C-6CCE-4083-BA07-48368858D7D6}" type="pres">
      <dgm:prSet presAssocID="{E3B469B8-59C2-4177-8EB1-4F2B80744583}" presName="node" presStyleLbl="node1" presStyleIdx="2" presStyleCnt="7" custScaleX="123018" custScaleY="86569" custLinFactNeighborX="-673" custLinFactNeighborY="1357">
        <dgm:presLayoutVars>
          <dgm:bulletEnabled val="1"/>
        </dgm:presLayoutVars>
      </dgm:prSet>
      <dgm:spPr/>
      <dgm:t>
        <a:bodyPr/>
        <a:lstStyle/>
        <a:p>
          <a:endParaRPr lang="es-ES"/>
        </a:p>
      </dgm:t>
    </dgm:pt>
    <dgm:pt modelId="{7FE4C9A5-FA28-44BE-A74E-6292351902C3}" type="pres">
      <dgm:prSet presAssocID="{AFD69626-3329-4CC5-B800-D801A41A2302}" presName="sibTrans" presStyleCnt="0"/>
      <dgm:spPr/>
    </dgm:pt>
    <dgm:pt modelId="{A80656BE-D25C-4656-9DFB-40184B69DE22}" type="pres">
      <dgm:prSet presAssocID="{4EE5C86A-F692-493E-AA46-5E4DAEAB12A8}" presName="node" presStyleLbl="node1" presStyleIdx="3" presStyleCnt="7" custLinFactNeighborX="2763" custLinFactNeighborY="-8180">
        <dgm:presLayoutVars>
          <dgm:bulletEnabled val="1"/>
        </dgm:presLayoutVars>
      </dgm:prSet>
      <dgm:spPr/>
      <dgm:t>
        <a:bodyPr/>
        <a:lstStyle/>
        <a:p>
          <a:endParaRPr lang="es-ES"/>
        </a:p>
      </dgm:t>
    </dgm:pt>
    <dgm:pt modelId="{C5013170-03C9-4255-900C-EEFDC624FE58}" type="pres">
      <dgm:prSet presAssocID="{226C751F-F2B6-4E50-ADF8-5F8E8E20C039}" presName="sibTrans" presStyleCnt="0"/>
      <dgm:spPr/>
    </dgm:pt>
    <dgm:pt modelId="{7EB6591C-0151-4D22-8C42-9707799E1FEA}" type="pres">
      <dgm:prSet presAssocID="{74D8B83C-AF38-4285-A404-E377D645367B}" presName="node" presStyleLbl="node1" presStyleIdx="4" presStyleCnt="7" custScaleX="157309" custScaleY="105956" custLinFactNeighborX="-2440" custLinFactNeighborY="-8150">
        <dgm:presLayoutVars>
          <dgm:bulletEnabled val="1"/>
        </dgm:presLayoutVars>
      </dgm:prSet>
      <dgm:spPr/>
      <dgm:t>
        <a:bodyPr/>
        <a:lstStyle/>
        <a:p>
          <a:endParaRPr lang="es-ES"/>
        </a:p>
      </dgm:t>
    </dgm:pt>
    <dgm:pt modelId="{BFE249D2-04EB-4C0F-973E-D4968DA8F9E2}" type="pres">
      <dgm:prSet presAssocID="{3A5FB807-8766-431C-9672-4148B9595B67}" presName="sibTrans" presStyleCnt="0"/>
      <dgm:spPr/>
    </dgm:pt>
    <dgm:pt modelId="{C750B0AB-642E-4554-B019-940870148F22}" type="pres">
      <dgm:prSet presAssocID="{017D24DF-2A80-447C-A769-4B13B128BDC4}" presName="node" presStyleLbl="node1" presStyleIdx="5" presStyleCnt="7" custScaleX="98628" custScaleY="105977" custLinFactNeighborX="-5209" custLinFactNeighborY="-7490">
        <dgm:presLayoutVars>
          <dgm:bulletEnabled val="1"/>
        </dgm:presLayoutVars>
      </dgm:prSet>
      <dgm:spPr/>
      <dgm:t>
        <a:bodyPr/>
        <a:lstStyle/>
        <a:p>
          <a:endParaRPr lang="es-ES"/>
        </a:p>
      </dgm:t>
    </dgm:pt>
    <dgm:pt modelId="{FCBDD2C6-C57B-4686-9228-42A4177CCDDA}" type="pres">
      <dgm:prSet presAssocID="{A6F5B650-6369-4C75-972E-C30682202DF6}" presName="sibTrans" presStyleCnt="0"/>
      <dgm:spPr/>
    </dgm:pt>
    <dgm:pt modelId="{4C612B8C-583F-4ED5-8555-A86C3C14A21A}" type="pres">
      <dgm:prSet presAssocID="{03D4D727-28DD-4024-992A-F11BDBA2500D}" presName="node" presStyleLbl="node1" presStyleIdx="6" presStyleCnt="7" custScaleX="366267" custScaleY="82590" custLinFactNeighborX="-1205" custLinFactNeighborY="-9448">
        <dgm:presLayoutVars>
          <dgm:bulletEnabled val="1"/>
        </dgm:presLayoutVars>
      </dgm:prSet>
      <dgm:spPr/>
      <dgm:t>
        <a:bodyPr/>
        <a:lstStyle/>
        <a:p>
          <a:endParaRPr lang="es-ES"/>
        </a:p>
      </dgm:t>
    </dgm:pt>
  </dgm:ptLst>
  <dgm:cxnLst>
    <dgm:cxn modelId="{C21AEECC-5AC9-4C43-A8E5-6D5D03E8F974}" type="presOf" srcId="{E3B469B8-59C2-4177-8EB1-4F2B80744583}" destId="{7CA66D9C-6CCE-4083-BA07-48368858D7D6}" srcOrd="0" destOrd="0" presId="urn:microsoft.com/office/officeart/2005/8/layout/default"/>
    <dgm:cxn modelId="{B8EEBBFA-53C5-4D0C-BAE9-102508CC316D}" type="presOf" srcId="{BE412FE4-C95D-41DA-BCCB-1BB02869C894}" destId="{CF4B647F-2DC9-4B6C-9339-0267B2310E23}" srcOrd="0" destOrd="0" presId="urn:microsoft.com/office/officeart/2005/8/layout/default"/>
    <dgm:cxn modelId="{3F2677CE-63FA-473B-8989-D3645AA7CA20}" type="presOf" srcId="{5E19381D-7F42-4787-8E03-7D15F9885FC1}" destId="{E409EFE3-14ED-4124-B1A2-32A0DAFC0BF2}" srcOrd="0" destOrd="0" presId="urn:microsoft.com/office/officeart/2005/8/layout/default"/>
    <dgm:cxn modelId="{ECA409E1-196A-44FB-8BBC-87CA7EEFA903}" srcId="{8E0C8513-F855-4F35-9DC7-3E50088CF5C6}" destId="{03D4D727-28DD-4024-992A-F11BDBA2500D}" srcOrd="6" destOrd="0" parTransId="{AFAE778E-EC0B-4E11-A327-FF40A37CE455}" sibTransId="{672AA36A-8B96-4DB1-918D-14911704EDE0}"/>
    <dgm:cxn modelId="{7F1B698C-4765-416E-B3B1-4979E55A4A1A}" type="presOf" srcId="{03D4D727-28DD-4024-992A-F11BDBA2500D}" destId="{4C612B8C-583F-4ED5-8555-A86C3C14A21A}" srcOrd="0" destOrd="0" presId="urn:microsoft.com/office/officeart/2005/8/layout/default"/>
    <dgm:cxn modelId="{5A1BCA2C-4BBA-49FE-8B44-0B47E4190B68}" srcId="{8E0C8513-F855-4F35-9DC7-3E50088CF5C6}" destId="{E3B469B8-59C2-4177-8EB1-4F2B80744583}" srcOrd="2" destOrd="0" parTransId="{50CAAFDC-137C-41D2-A2CE-86F1AD503981}" sibTransId="{AFD69626-3329-4CC5-B800-D801A41A2302}"/>
    <dgm:cxn modelId="{924B6C9D-CC02-4C42-9FEA-A15F29C20664}" type="presOf" srcId="{74D8B83C-AF38-4285-A404-E377D645367B}" destId="{7EB6591C-0151-4D22-8C42-9707799E1FEA}" srcOrd="0" destOrd="0" presId="urn:microsoft.com/office/officeart/2005/8/layout/default"/>
    <dgm:cxn modelId="{EE336A28-2D6B-48E9-9AFE-0BEA79438A5A}" type="presOf" srcId="{8E0C8513-F855-4F35-9DC7-3E50088CF5C6}" destId="{9EC37A9F-BF62-4C57-AF29-5521337109FE}" srcOrd="0" destOrd="0" presId="urn:microsoft.com/office/officeart/2005/8/layout/default"/>
    <dgm:cxn modelId="{E84746BF-B53D-4A5A-83C9-BBFBDD0A0536}" srcId="{8E0C8513-F855-4F35-9DC7-3E50088CF5C6}" destId="{74D8B83C-AF38-4285-A404-E377D645367B}" srcOrd="4" destOrd="0" parTransId="{6C1B7119-FFD9-418D-96E0-503853817DD4}" sibTransId="{3A5FB807-8766-431C-9672-4148B9595B67}"/>
    <dgm:cxn modelId="{E1659DBF-5A11-42CD-BB11-38C8962CD555}" type="presOf" srcId="{4EE5C86A-F692-493E-AA46-5E4DAEAB12A8}" destId="{A80656BE-D25C-4656-9DFB-40184B69DE22}" srcOrd="0" destOrd="0" presId="urn:microsoft.com/office/officeart/2005/8/layout/default"/>
    <dgm:cxn modelId="{EB79C666-A351-44CF-B4C8-0A0CE8CE85CC}" srcId="{8E0C8513-F855-4F35-9DC7-3E50088CF5C6}" destId="{5E19381D-7F42-4787-8E03-7D15F9885FC1}" srcOrd="1" destOrd="0" parTransId="{C773298A-36E7-454C-A70B-E8909C000B23}" sibTransId="{5D631BED-8188-4518-B9AA-A0BC2A3AB8ED}"/>
    <dgm:cxn modelId="{4168B3C6-8DCE-4359-AE35-8533ABFD7DC4}" srcId="{8E0C8513-F855-4F35-9DC7-3E50088CF5C6}" destId="{4EE5C86A-F692-493E-AA46-5E4DAEAB12A8}" srcOrd="3" destOrd="0" parTransId="{DE2371B8-8A3F-4509-AEDD-B56095C37680}" sibTransId="{226C751F-F2B6-4E50-ADF8-5F8E8E20C039}"/>
    <dgm:cxn modelId="{8043A4DB-D7BC-4C2B-A21B-F9EA61A25F36}" type="presOf" srcId="{017D24DF-2A80-447C-A769-4B13B128BDC4}" destId="{C750B0AB-642E-4554-B019-940870148F22}" srcOrd="0" destOrd="0" presId="urn:microsoft.com/office/officeart/2005/8/layout/default"/>
    <dgm:cxn modelId="{697D63BE-7C71-4A4E-9CB2-ED3B4D8F3AAA}" srcId="{8E0C8513-F855-4F35-9DC7-3E50088CF5C6}" destId="{017D24DF-2A80-447C-A769-4B13B128BDC4}" srcOrd="5" destOrd="0" parTransId="{2E8BA73E-AC24-42DB-ACB7-E704E98AE4C2}" sibTransId="{A6F5B650-6369-4C75-972E-C30682202DF6}"/>
    <dgm:cxn modelId="{CC2106B0-5D12-4A3A-B32B-3BEAF075A565}" srcId="{8E0C8513-F855-4F35-9DC7-3E50088CF5C6}" destId="{BE412FE4-C95D-41DA-BCCB-1BB02869C894}" srcOrd="0" destOrd="0" parTransId="{B5EB5CAA-AFCA-4350-AAA3-F6282DFF8664}" sibTransId="{F2529D30-4801-4B04-8735-AFC30124AD08}"/>
    <dgm:cxn modelId="{A1AC945A-FEBB-4DF1-9176-090BDE460773}" type="presParOf" srcId="{9EC37A9F-BF62-4C57-AF29-5521337109FE}" destId="{CF4B647F-2DC9-4B6C-9339-0267B2310E23}" srcOrd="0" destOrd="0" presId="urn:microsoft.com/office/officeart/2005/8/layout/default"/>
    <dgm:cxn modelId="{B50A5EC6-FEFA-4968-A888-6DCB95453FEE}" type="presParOf" srcId="{9EC37A9F-BF62-4C57-AF29-5521337109FE}" destId="{519ADF1C-7144-4EB8-9DFC-F98B578B4397}" srcOrd="1" destOrd="0" presId="urn:microsoft.com/office/officeart/2005/8/layout/default"/>
    <dgm:cxn modelId="{1CCA1615-817C-425C-BD9B-2CC727BA0292}" type="presParOf" srcId="{9EC37A9F-BF62-4C57-AF29-5521337109FE}" destId="{E409EFE3-14ED-4124-B1A2-32A0DAFC0BF2}" srcOrd="2" destOrd="0" presId="urn:microsoft.com/office/officeart/2005/8/layout/default"/>
    <dgm:cxn modelId="{087BBF74-BA0C-46FC-8EDA-C3E864703452}" type="presParOf" srcId="{9EC37A9F-BF62-4C57-AF29-5521337109FE}" destId="{B26D9DE7-E571-4D8E-A683-ED9CE97B3FEA}" srcOrd="3" destOrd="0" presId="urn:microsoft.com/office/officeart/2005/8/layout/default"/>
    <dgm:cxn modelId="{00198E70-7D7C-4CE9-A6AB-C08865EFFD95}" type="presParOf" srcId="{9EC37A9F-BF62-4C57-AF29-5521337109FE}" destId="{7CA66D9C-6CCE-4083-BA07-48368858D7D6}" srcOrd="4" destOrd="0" presId="urn:microsoft.com/office/officeart/2005/8/layout/default"/>
    <dgm:cxn modelId="{C2589154-BA33-4835-AD76-52B687E1F87A}" type="presParOf" srcId="{9EC37A9F-BF62-4C57-AF29-5521337109FE}" destId="{7FE4C9A5-FA28-44BE-A74E-6292351902C3}" srcOrd="5" destOrd="0" presId="urn:microsoft.com/office/officeart/2005/8/layout/default"/>
    <dgm:cxn modelId="{61D7E07C-464C-4365-8732-3817B37F5B64}" type="presParOf" srcId="{9EC37A9F-BF62-4C57-AF29-5521337109FE}" destId="{A80656BE-D25C-4656-9DFB-40184B69DE22}" srcOrd="6" destOrd="0" presId="urn:microsoft.com/office/officeart/2005/8/layout/default"/>
    <dgm:cxn modelId="{4A833E86-030B-40A3-9A42-E64262E7364C}" type="presParOf" srcId="{9EC37A9F-BF62-4C57-AF29-5521337109FE}" destId="{C5013170-03C9-4255-900C-EEFDC624FE58}" srcOrd="7" destOrd="0" presId="urn:microsoft.com/office/officeart/2005/8/layout/default"/>
    <dgm:cxn modelId="{ACD1321A-D915-4838-B923-582AA4D58007}" type="presParOf" srcId="{9EC37A9F-BF62-4C57-AF29-5521337109FE}" destId="{7EB6591C-0151-4D22-8C42-9707799E1FEA}" srcOrd="8" destOrd="0" presId="urn:microsoft.com/office/officeart/2005/8/layout/default"/>
    <dgm:cxn modelId="{DC80B986-20B5-44C9-A703-85A48CAFC5F8}" type="presParOf" srcId="{9EC37A9F-BF62-4C57-AF29-5521337109FE}" destId="{BFE249D2-04EB-4C0F-973E-D4968DA8F9E2}" srcOrd="9" destOrd="0" presId="urn:microsoft.com/office/officeart/2005/8/layout/default"/>
    <dgm:cxn modelId="{B8AD7363-3969-4147-819B-DA0D95962A69}" type="presParOf" srcId="{9EC37A9F-BF62-4C57-AF29-5521337109FE}" destId="{C750B0AB-642E-4554-B019-940870148F22}" srcOrd="10" destOrd="0" presId="urn:microsoft.com/office/officeart/2005/8/layout/default"/>
    <dgm:cxn modelId="{BE10FA9C-7B1B-4119-9B30-FD8A9B79A0DA}" type="presParOf" srcId="{9EC37A9F-BF62-4C57-AF29-5521337109FE}" destId="{FCBDD2C6-C57B-4686-9228-42A4177CCDDA}" srcOrd="11" destOrd="0" presId="urn:microsoft.com/office/officeart/2005/8/layout/default"/>
    <dgm:cxn modelId="{CD6E4874-480C-426D-85E0-5F2C2F50E635}" type="presParOf" srcId="{9EC37A9F-BF62-4C57-AF29-5521337109FE}" destId="{4C612B8C-583F-4ED5-8555-A86C3C14A21A}"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647F-2DC9-4B6C-9339-0267B2310E23}">
      <dsp:nvSpPr>
        <dsp:cNvPr id="0" name=""/>
        <dsp:cNvSpPr/>
      </dsp:nvSpPr>
      <dsp:spPr>
        <a:xfrm>
          <a:off x="199648" y="151447"/>
          <a:ext cx="3533610" cy="158920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latin typeface="Times New Roman" panose="02020603050405020304" pitchFamily="18" charset="0"/>
              <a:cs typeface="Times New Roman" panose="02020603050405020304" pitchFamily="18" charset="0"/>
            </a:rPr>
            <a:t>Factor en estudio </a:t>
          </a:r>
          <a:endParaRPr lang="es-ES" sz="1600" b="1" kern="1200" dirty="0" smtClean="0">
            <a:latin typeface="Times New Roman" panose="02020603050405020304" pitchFamily="18" charset="0"/>
            <a:cs typeface="Times New Roman" panose="02020603050405020304" pitchFamily="18" charset="0"/>
          </a:endParaRPr>
        </a:p>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Polidactilia en los cuyes de raza Inti</a:t>
          </a:r>
          <a:endParaRPr lang="es-ES" sz="1600" kern="1200" dirty="0">
            <a:latin typeface="Times New Roman" panose="02020603050405020304" pitchFamily="18" charset="0"/>
            <a:cs typeface="Times New Roman" panose="02020603050405020304" pitchFamily="18" charset="0"/>
          </a:endParaRPr>
        </a:p>
      </dsp:txBody>
      <dsp:txXfrm>
        <a:off x="199648" y="151447"/>
        <a:ext cx="3533610" cy="1589206"/>
      </dsp:txXfrm>
    </dsp:sp>
    <dsp:sp modelId="{E409EFE3-14ED-4124-B1A2-32A0DAFC0BF2}">
      <dsp:nvSpPr>
        <dsp:cNvPr id="0" name=""/>
        <dsp:cNvSpPr/>
      </dsp:nvSpPr>
      <dsp:spPr>
        <a:xfrm>
          <a:off x="4015925" y="172946"/>
          <a:ext cx="3837805" cy="161704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latin typeface="Times New Roman" panose="02020603050405020304" pitchFamily="18" charset="0"/>
              <a:cs typeface="Times New Roman" panose="02020603050405020304" pitchFamily="18" charset="0"/>
            </a:rPr>
            <a:t>Tratamientos</a:t>
          </a:r>
        </a:p>
        <a:p>
          <a:pPr lvl="0" algn="ctr" defTabSz="711200">
            <a:lnSpc>
              <a:spcPct val="90000"/>
            </a:lnSpc>
            <a:spcBef>
              <a:spcPct val="0"/>
            </a:spcBef>
            <a:spcAft>
              <a:spcPct val="35000"/>
            </a:spcAft>
          </a:pPr>
          <a:endParaRPr lang="es-EC" sz="1600" b="1" kern="1200" dirty="0" smtClean="0">
            <a:solidFill>
              <a:schemeClr val="tx1"/>
            </a:solidFill>
            <a:latin typeface="Times New Roman" panose="02020603050405020304" pitchFamily="18" charset="0"/>
            <a:cs typeface="Times New Roman" panose="02020603050405020304" pitchFamily="18" charset="0"/>
          </a:endParaRPr>
        </a:p>
        <a:p>
          <a:pPr lvl="0" algn="l" defTabSz="711200">
            <a:lnSpc>
              <a:spcPct val="90000"/>
            </a:lnSpc>
            <a:spcBef>
              <a:spcPct val="0"/>
            </a:spcBef>
            <a:spcAft>
              <a:spcPct val="35000"/>
            </a:spcAft>
          </a:pPr>
          <a:r>
            <a:rPr lang="es-EC" sz="1600" b="1" kern="1200" dirty="0" smtClean="0">
              <a:latin typeface="Times New Roman" panose="02020603050405020304" pitchFamily="18" charset="0"/>
              <a:cs typeface="Times New Roman" panose="02020603050405020304" pitchFamily="18" charset="0"/>
            </a:rPr>
            <a:t>Tratamientos      Código      Descripción </a:t>
          </a:r>
        </a:p>
        <a:p>
          <a:pPr lvl="0" algn="l"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T1                           SP          Sin polidactilia </a:t>
          </a:r>
        </a:p>
        <a:p>
          <a:pPr lvl="0" algn="l"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T2                           CP          Con polidactilia </a:t>
          </a:r>
          <a:endParaRPr lang="es-ES" sz="1600" kern="1200" dirty="0">
            <a:latin typeface="Times New Roman" panose="02020603050405020304" pitchFamily="18" charset="0"/>
            <a:cs typeface="Times New Roman" panose="02020603050405020304" pitchFamily="18" charset="0"/>
          </a:endParaRPr>
        </a:p>
      </dsp:txBody>
      <dsp:txXfrm>
        <a:off x="4015925" y="172946"/>
        <a:ext cx="3837805" cy="1617048"/>
      </dsp:txXfrm>
    </dsp:sp>
    <dsp:sp modelId="{7CA66D9C-6CCE-4083-BA07-48368858D7D6}">
      <dsp:nvSpPr>
        <dsp:cNvPr id="0" name=""/>
        <dsp:cNvSpPr/>
      </dsp:nvSpPr>
      <dsp:spPr>
        <a:xfrm>
          <a:off x="8035903" y="143735"/>
          <a:ext cx="3923406" cy="165656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t> Prueba de “t” de </a:t>
          </a:r>
          <a:r>
            <a:rPr lang="es-EC" sz="1600" b="1" kern="1200" dirty="0" err="1" smtClean="0"/>
            <a:t>Student</a:t>
          </a:r>
          <a:r>
            <a:rPr lang="es-EC" sz="1600" b="1" kern="1200" dirty="0" smtClean="0"/>
            <a:t> </a:t>
          </a:r>
          <a:endParaRPr lang="es-ES" sz="1600" b="1" kern="1200" dirty="0" smtClean="0"/>
        </a:p>
        <a:p>
          <a:pPr lvl="0" algn="just" defTabSz="711200">
            <a:lnSpc>
              <a:spcPct val="90000"/>
            </a:lnSpc>
            <a:spcBef>
              <a:spcPct val="0"/>
            </a:spcBef>
            <a:spcAft>
              <a:spcPct val="35000"/>
            </a:spcAft>
          </a:pPr>
          <a:r>
            <a:rPr lang="es-EC" sz="1600" kern="1200" dirty="0" smtClean="0"/>
            <a:t>Se utilizó  la prueba de “t” de </a:t>
          </a:r>
          <a:r>
            <a:rPr lang="es-EC" sz="1600" kern="1200" dirty="0" err="1" smtClean="0"/>
            <a:t>Student</a:t>
          </a:r>
          <a:r>
            <a:rPr lang="es-EC" sz="1600" kern="1200" dirty="0" smtClean="0"/>
            <a:t> con dos tratamientos y tres repeticiones</a:t>
          </a:r>
          <a:endParaRPr lang="es-ES" sz="1600" kern="1200" dirty="0"/>
        </a:p>
      </dsp:txBody>
      <dsp:txXfrm>
        <a:off x="8035903" y="143735"/>
        <a:ext cx="3923406" cy="1656564"/>
      </dsp:txXfrm>
    </dsp:sp>
    <dsp:sp modelId="{A80656BE-D25C-4656-9DFB-40184B69DE22}">
      <dsp:nvSpPr>
        <dsp:cNvPr id="0" name=""/>
        <dsp:cNvSpPr/>
      </dsp:nvSpPr>
      <dsp:spPr>
        <a:xfrm>
          <a:off x="107684" y="1993918"/>
          <a:ext cx="3189294" cy="191357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t> Características del experimento</a:t>
          </a:r>
          <a:endParaRPr lang="es-ES" sz="1600" kern="1200" dirty="0" smtClean="0"/>
        </a:p>
        <a:p>
          <a:pPr lvl="0" algn="ctr" defTabSz="711200">
            <a:lnSpc>
              <a:spcPct val="90000"/>
            </a:lnSpc>
            <a:spcBef>
              <a:spcPct val="0"/>
            </a:spcBef>
            <a:spcAft>
              <a:spcPct val="35000"/>
            </a:spcAft>
          </a:pPr>
          <a:r>
            <a:rPr lang="es-EC" sz="1600" kern="1200" dirty="0" smtClean="0"/>
            <a:t>Repeticiones:	3</a:t>
          </a:r>
          <a:endParaRPr lang="es-ES" sz="1600" kern="1200" dirty="0" smtClean="0"/>
        </a:p>
        <a:p>
          <a:pPr lvl="0" algn="ctr" defTabSz="711200">
            <a:lnSpc>
              <a:spcPct val="90000"/>
            </a:lnSpc>
            <a:spcBef>
              <a:spcPct val="0"/>
            </a:spcBef>
            <a:spcAft>
              <a:spcPct val="35000"/>
            </a:spcAft>
          </a:pPr>
          <a:r>
            <a:rPr lang="es-EC" sz="1600" kern="1200" dirty="0" smtClean="0"/>
            <a:t>Tratamientos:	2</a:t>
          </a:r>
          <a:endParaRPr lang="es-ES" sz="1600" kern="1200" dirty="0" smtClean="0"/>
        </a:p>
        <a:p>
          <a:pPr lvl="0" algn="ctr" defTabSz="711200">
            <a:lnSpc>
              <a:spcPct val="90000"/>
            </a:lnSpc>
            <a:spcBef>
              <a:spcPct val="0"/>
            </a:spcBef>
            <a:spcAft>
              <a:spcPct val="35000"/>
            </a:spcAft>
          </a:pPr>
          <a:r>
            <a:rPr lang="es-EC" sz="1600" kern="1200" dirty="0" smtClean="0"/>
            <a:t>Total de unidades experimentales:	6</a:t>
          </a:r>
          <a:endParaRPr lang="es-ES" sz="1600" kern="1200" dirty="0"/>
        </a:p>
      </dsp:txBody>
      <dsp:txXfrm>
        <a:off x="107684" y="1993918"/>
        <a:ext cx="3189294" cy="1913576"/>
      </dsp:txXfrm>
    </dsp:sp>
    <dsp:sp modelId="{7EB6591C-0151-4D22-8C42-9707799E1FEA}">
      <dsp:nvSpPr>
        <dsp:cNvPr id="0" name=""/>
        <dsp:cNvSpPr/>
      </dsp:nvSpPr>
      <dsp:spPr>
        <a:xfrm>
          <a:off x="3449969" y="1937506"/>
          <a:ext cx="5017047" cy="202754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t> Característica de la unidad experimental</a:t>
          </a:r>
          <a:endParaRPr lang="es-ES" sz="1600" kern="1200" dirty="0" smtClean="0"/>
        </a:p>
        <a:p>
          <a:pPr lvl="0" algn="just"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La unidad experimental fue una jaula metálica con malla en sus paredes y pisos  de 1 m</a:t>
          </a:r>
          <a:r>
            <a:rPr lang="es-EC" sz="1600" kern="1200" baseline="30000" dirty="0" smtClean="0">
              <a:latin typeface="Times New Roman" panose="02020603050405020304" pitchFamily="18" charset="0"/>
              <a:cs typeface="Times New Roman" panose="02020603050405020304" pitchFamily="18" charset="0"/>
            </a:rPr>
            <a:t>2</a:t>
          </a:r>
          <a:r>
            <a:rPr lang="es-EC" sz="1600" kern="1200" dirty="0" smtClean="0">
              <a:latin typeface="Times New Roman" panose="02020603050405020304" pitchFamily="18" charset="0"/>
              <a:cs typeface="Times New Roman" panose="02020603050405020304" pitchFamily="18" charset="0"/>
            </a:rPr>
            <a:t> conformada por 7 hembras y 1 reproductor sea con polidactilia o sin polidactilia según los tratamientos. Cada tratamiento fue  seleccionado al azar  con similares pesos, edades y raza.</a:t>
          </a:r>
          <a:endParaRPr lang="es-ES" sz="1600" kern="1200" dirty="0">
            <a:latin typeface="Times New Roman" panose="02020603050405020304" pitchFamily="18" charset="0"/>
            <a:cs typeface="Times New Roman" panose="02020603050405020304" pitchFamily="18" charset="0"/>
          </a:endParaRPr>
        </a:p>
      </dsp:txBody>
      <dsp:txXfrm>
        <a:off x="3449969" y="1937506"/>
        <a:ext cx="5017047" cy="2027549"/>
      </dsp:txXfrm>
    </dsp:sp>
    <dsp:sp modelId="{C750B0AB-642E-4554-B019-940870148F22}">
      <dsp:nvSpPr>
        <dsp:cNvPr id="0" name=""/>
        <dsp:cNvSpPr/>
      </dsp:nvSpPr>
      <dsp:spPr>
        <a:xfrm>
          <a:off x="8697634" y="1949935"/>
          <a:ext cx="3145537" cy="202795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t>3.3.6. Análisis estadístico</a:t>
          </a:r>
          <a:endParaRPr lang="es-ES" sz="1600" kern="1200" dirty="0" smtClean="0"/>
        </a:p>
        <a:p>
          <a:pPr lvl="0" algn="just" defTabSz="711200">
            <a:lnSpc>
              <a:spcPct val="90000"/>
            </a:lnSpc>
            <a:spcBef>
              <a:spcPct val="0"/>
            </a:spcBef>
            <a:spcAft>
              <a:spcPct val="35000"/>
            </a:spcAft>
          </a:pPr>
          <a:r>
            <a:rPr lang="es-EC" sz="1600" kern="1200" dirty="0" smtClean="0"/>
            <a:t>Prueba de “t” para todas las variables.</a:t>
          </a:r>
          <a:endParaRPr lang="es-ES" sz="1600" kern="1200" dirty="0"/>
        </a:p>
      </dsp:txBody>
      <dsp:txXfrm>
        <a:off x="8697634" y="1949935"/>
        <a:ext cx="3145537" cy="2027951"/>
      </dsp:txXfrm>
    </dsp:sp>
    <dsp:sp modelId="{4C612B8C-583F-4ED5-8555-A86C3C14A21A}">
      <dsp:nvSpPr>
        <dsp:cNvPr id="0" name=""/>
        <dsp:cNvSpPr/>
      </dsp:nvSpPr>
      <dsp:spPr>
        <a:xfrm>
          <a:off x="135336" y="4259347"/>
          <a:ext cx="11681332" cy="158042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latin typeface="Times New Roman" panose="02020603050405020304" pitchFamily="18" charset="0"/>
              <a:cs typeface="Times New Roman" panose="02020603050405020304" pitchFamily="18" charset="0"/>
            </a:rPr>
            <a:t>3.3.7. Variables a medir</a:t>
          </a:r>
        </a:p>
        <a:p>
          <a:pPr lvl="0" algn="just"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En esta investigación se monitoreó tres periodos consecutivos de empadre, gestación, parto y lactancia de seis núcleos de empadre (tres con polidactilia y tres sin polidactilia), y así se evaluó  las  siguientes variables: porcentaje de fertilidad de madres, número de crías al parto , presencia de polidactilia en crías nacidas, porcentaje de mortalidad de crías al parto, peso promedio de crías al parto, porcentaje de mortalidad de crías al destete.</a:t>
          </a:r>
          <a:endParaRPr lang="es-ES" sz="1600" kern="1200" dirty="0">
            <a:latin typeface="Times New Roman" panose="02020603050405020304" pitchFamily="18" charset="0"/>
            <a:cs typeface="Times New Roman" panose="02020603050405020304" pitchFamily="18" charset="0"/>
          </a:endParaRPr>
        </a:p>
      </dsp:txBody>
      <dsp:txXfrm>
        <a:off x="135336" y="4259347"/>
        <a:ext cx="11681332" cy="15804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5562543B-7162-4ADB-BB2E-A9F20F2E42A5}" type="datetimeFigureOut">
              <a:rPr lang="es-ES" smtClean="0"/>
              <a:t>13/12/2016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AA16C3C-AE67-4E42-B85A-0A526CC78A7D}" type="slidenum">
              <a:rPr lang="es-ES" smtClean="0"/>
              <a:t>‹Nº›</a:t>
            </a:fld>
            <a:endParaRPr lang="es-ES"/>
          </a:p>
        </p:txBody>
      </p:sp>
    </p:spTree>
    <p:extLst>
      <p:ext uri="{BB962C8B-B14F-4D97-AF65-F5344CB8AC3E}">
        <p14:creationId xmlns:p14="http://schemas.microsoft.com/office/powerpoint/2010/main" val="1497331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5562543B-7162-4ADB-BB2E-A9F20F2E42A5}" type="datetimeFigureOut">
              <a:rPr lang="es-ES" smtClean="0"/>
              <a:t>13/12/2016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AA16C3C-AE67-4E42-B85A-0A526CC78A7D}" type="slidenum">
              <a:rPr lang="es-ES" smtClean="0"/>
              <a:t>‹Nº›</a:t>
            </a:fld>
            <a:endParaRPr lang="es-ES"/>
          </a:p>
        </p:txBody>
      </p:sp>
    </p:spTree>
    <p:extLst>
      <p:ext uri="{BB962C8B-B14F-4D97-AF65-F5344CB8AC3E}">
        <p14:creationId xmlns:p14="http://schemas.microsoft.com/office/powerpoint/2010/main" val="4090377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5562543B-7162-4ADB-BB2E-A9F20F2E42A5}" type="datetimeFigureOut">
              <a:rPr lang="es-ES" smtClean="0"/>
              <a:t>13/12/2016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AA16C3C-AE67-4E42-B85A-0A526CC78A7D}" type="slidenum">
              <a:rPr lang="es-ES" smtClean="0"/>
              <a:t>‹Nº›</a:t>
            </a:fld>
            <a:endParaRPr lang="es-ES"/>
          </a:p>
        </p:txBody>
      </p:sp>
    </p:spTree>
    <p:extLst>
      <p:ext uri="{BB962C8B-B14F-4D97-AF65-F5344CB8AC3E}">
        <p14:creationId xmlns:p14="http://schemas.microsoft.com/office/powerpoint/2010/main" val="2916391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5562543B-7162-4ADB-BB2E-A9F20F2E42A5}" type="datetimeFigureOut">
              <a:rPr lang="es-ES" smtClean="0"/>
              <a:t>13/12/2016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AA16C3C-AE67-4E42-B85A-0A526CC78A7D}" type="slidenum">
              <a:rPr lang="es-ES" smtClean="0"/>
              <a:t>‹Nº›</a:t>
            </a:fld>
            <a:endParaRPr lang="es-ES"/>
          </a:p>
        </p:txBody>
      </p:sp>
    </p:spTree>
    <p:extLst>
      <p:ext uri="{BB962C8B-B14F-4D97-AF65-F5344CB8AC3E}">
        <p14:creationId xmlns:p14="http://schemas.microsoft.com/office/powerpoint/2010/main" val="606750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5562543B-7162-4ADB-BB2E-A9F20F2E42A5}" type="datetimeFigureOut">
              <a:rPr lang="es-ES" smtClean="0"/>
              <a:t>13/12/2016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AA16C3C-AE67-4E42-B85A-0A526CC78A7D}" type="slidenum">
              <a:rPr lang="es-ES" smtClean="0"/>
              <a:t>‹Nº›</a:t>
            </a:fld>
            <a:endParaRPr lang="es-ES"/>
          </a:p>
        </p:txBody>
      </p:sp>
    </p:spTree>
    <p:extLst>
      <p:ext uri="{BB962C8B-B14F-4D97-AF65-F5344CB8AC3E}">
        <p14:creationId xmlns:p14="http://schemas.microsoft.com/office/powerpoint/2010/main" val="1185895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5562543B-7162-4ADB-BB2E-A9F20F2E42A5}" type="datetimeFigureOut">
              <a:rPr lang="es-ES" smtClean="0"/>
              <a:t>13/12/2016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AA16C3C-AE67-4E42-B85A-0A526CC78A7D}" type="slidenum">
              <a:rPr lang="es-ES" smtClean="0"/>
              <a:t>‹Nº›</a:t>
            </a:fld>
            <a:endParaRPr lang="es-ES"/>
          </a:p>
        </p:txBody>
      </p:sp>
    </p:spTree>
    <p:extLst>
      <p:ext uri="{BB962C8B-B14F-4D97-AF65-F5344CB8AC3E}">
        <p14:creationId xmlns:p14="http://schemas.microsoft.com/office/powerpoint/2010/main" val="190245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5562543B-7162-4ADB-BB2E-A9F20F2E42A5}" type="datetimeFigureOut">
              <a:rPr lang="es-ES" smtClean="0"/>
              <a:t>13/12/2016</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2AA16C3C-AE67-4E42-B85A-0A526CC78A7D}" type="slidenum">
              <a:rPr lang="es-ES" smtClean="0"/>
              <a:t>‹Nº›</a:t>
            </a:fld>
            <a:endParaRPr lang="es-ES"/>
          </a:p>
        </p:txBody>
      </p:sp>
    </p:spTree>
    <p:extLst>
      <p:ext uri="{BB962C8B-B14F-4D97-AF65-F5344CB8AC3E}">
        <p14:creationId xmlns:p14="http://schemas.microsoft.com/office/powerpoint/2010/main" val="3140585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5562543B-7162-4ADB-BB2E-A9F20F2E42A5}" type="datetimeFigureOut">
              <a:rPr lang="es-ES" smtClean="0"/>
              <a:t>13/12/2016</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2AA16C3C-AE67-4E42-B85A-0A526CC78A7D}" type="slidenum">
              <a:rPr lang="es-ES" smtClean="0"/>
              <a:t>‹Nº›</a:t>
            </a:fld>
            <a:endParaRPr lang="es-ES"/>
          </a:p>
        </p:txBody>
      </p:sp>
    </p:spTree>
    <p:extLst>
      <p:ext uri="{BB962C8B-B14F-4D97-AF65-F5344CB8AC3E}">
        <p14:creationId xmlns:p14="http://schemas.microsoft.com/office/powerpoint/2010/main" val="3538443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562543B-7162-4ADB-BB2E-A9F20F2E42A5}" type="datetimeFigureOut">
              <a:rPr lang="es-ES" smtClean="0"/>
              <a:t>13/12/2016</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2AA16C3C-AE67-4E42-B85A-0A526CC78A7D}" type="slidenum">
              <a:rPr lang="es-ES" smtClean="0"/>
              <a:t>‹Nº›</a:t>
            </a:fld>
            <a:endParaRPr lang="es-ES"/>
          </a:p>
        </p:txBody>
      </p:sp>
    </p:spTree>
    <p:extLst>
      <p:ext uri="{BB962C8B-B14F-4D97-AF65-F5344CB8AC3E}">
        <p14:creationId xmlns:p14="http://schemas.microsoft.com/office/powerpoint/2010/main" val="3847131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5562543B-7162-4ADB-BB2E-A9F20F2E42A5}" type="datetimeFigureOut">
              <a:rPr lang="es-ES" smtClean="0"/>
              <a:t>13/12/2016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AA16C3C-AE67-4E42-B85A-0A526CC78A7D}" type="slidenum">
              <a:rPr lang="es-ES" smtClean="0"/>
              <a:t>‹Nº›</a:t>
            </a:fld>
            <a:endParaRPr lang="es-ES"/>
          </a:p>
        </p:txBody>
      </p:sp>
    </p:spTree>
    <p:extLst>
      <p:ext uri="{BB962C8B-B14F-4D97-AF65-F5344CB8AC3E}">
        <p14:creationId xmlns:p14="http://schemas.microsoft.com/office/powerpoint/2010/main" val="767634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5562543B-7162-4ADB-BB2E-A9F20F2E42A5}" type="datetimeFigureOut">
              <a:rPr lang="es-ES" smtClean="0"/>
              <a:t>13/12/2016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AA16C3C-AE67-4E42-B85A-0A526CC78A7D}" type="slidenum">
              <a:rPr lang="es-ES" smtClean="0"/>
              <a:t>‹Nº›</a:t>
            </a:fld>
            <a:endParaRPr lang="es-ES"/>
          </a:p>
        </p:txBody>
      </p:sp>
    </p:spTree>
    <p:extLst>
      <p:ext uri="{BB962C8B-B14F-4D97-AF65-F5344CB8AC3E}">
        <p14:creationId xmlns:p14="http://schemas.microsoft.com/office/powerpoint/2010/main" val="2635059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62543B-7162-4ADB-BB2E-A9F20F2E42A5}" type="datetimeFigureOut">
              <a:rPr lang="es-ES" smtClean="0"/>
              <a:t>13/12/2016</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16C3C-AE67-4E42-B85A-0A526CC78A7D}" type="slidenum">
              <a:rPr lang="es-ES" smtClean="0"/>
              <a:t>‹Nº›</a:t>
            </a:fld>
            <a:endParaRPr lang="es-ES"/>
          </a:p>
        </p:txBody>
      </p:sp>
    </p:spTree>
    <p:extLst>
      <p:ext uri="{BB962C8B-B14F-4D97-AF65-F5344CB8AC3E}">
        <p14:creationId xmlns:p14="http://schemas.microsoft.com/office/powerpoint/2010/main" val="3507245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5.gi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8.gif"/><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6.gi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gif"/><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789"/>
            <a:ext cx="12192000" cy="6763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de sello de la universidad tecn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
            <a:ext cx="1608831" cy="160883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572000" y="1737620"/>
            <a:ext cx="184731" cy="369332"/>
          </a:xfrm>
          <a:prstGeom prst="rect">
            <a:avLst/>
          </a:prstGeom>
          <a:noFill/>
        </p:spPr>
        <p:txBody>
          <a:bodyPr wrap="none" rtlCol="0">
            <a:spAutoFit/>
          </a:bodyPr>
          <a:lstStyle/>
          <a:p>
            <a:endParaRPr lang="es-ES" dirty="0"/>
          </a:p>
        </p:txBody>
      </p:sp>
      <p:sp>
        <p:nvSpPr>
          <p:cNvPr id="2" name="Rectángulo 1"/>
          <p:cNvSpPr/>
          <p:nvPr/>
        </p:nvSpPr>
        <p:spPr>
          <a:xfrm>
            <a:off x="1872759" y="933204"/>
            <a:ext cx="8487176" cy="3898503"/>
          </a:xfrm>
          <a:prstGeom prst="rect">
            <a:avLst/>
          </a:prstGeom>
        </p:spPr>
        <p:txBody>
          <a:bodyPr wrap="square">
            <a:spAutoFit/>
          </a:bodyPr>
          <a:lstStyle/>
          <a:p>
            <a:pPr algn="ctr">
              <a:lnSpc>
                <a:spcPct val="150000"/>
              </a:lnSpc>
              <a:spcBef>
                <a:spcPts val="1200"/>
              </a:spcBef>
              <a:spcAft>
                <a:spcPts val="2200"/>
              </a:spcAft>
            </a:pPr>
            <a:r>
              <a:rPr lang="es-EC" sz="3600" b="1" dirty="0" smtClean="0">
                <a:effectLst/>
                <a:latin typeface="Times New Roman" panose="02020603050405020304" pitchFamily="18" charset="0"/>
                <a:ea typeface="Calibri" panose="020F0502020204030204" pitchFamily="34" charset="0"/>
                <a:cs typeface="Times New Roman" panose="02020603050405020304" pitchFamily="18" charset="0"/>
              </a:rPr>
              <a:t>UNIVERSIDAD TÉCNICA DEL NORTE</a:t>
            </a:r>
            <a:endParaRPr lang="es-ES"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1200"/>
              </a:spcBef>
              <a:spcAft>
                <a:spcPts val="0"/>
              </a:spcAft>
            </a:pPr>
            <a:r>
              <a:rPr lang="es-EC" sz="2400" b="1" dirty="0" smtClean="0">
                <a:effectLst/>
                <a:latin typeface="Times New Roman" panose="02020603050405020304" pitchFamily="18" charset="0"/>
                <a:ea typeface="Calibri" panose="020F0502020204030204" pitchFamily="34" charset="0"/>
                <a:cs typeface="Times New Roman" panose="02020603050405020304" pitchFamily="18" charset="0"/>
              </a:rPr>
              <a:t>FACULTAD DE INGENIERÍA EN </a:t>
            </a:r>
            <a:endParaRPr lang="es-ES"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1200"/>
              </a:spcBef>
              <a:spcAft>
                <a:spcPts val="0"/>
              </a:spcAft>
            </a:pPr>
            <a:r>
              <a:rPr lang="es-EC" sz="2400" b="1" dirty="0" smtClean="0">
                <a:effectLst/>
                <a:latin typeface="Times New Roman" panose="02020603050405020304" pitchFamily="18" charset="0"/>
                <a:ea typeface="Calibri" panose="020F0502020204030204" pitchFamily="34" charset="0"/>
                <a:cs typeface="Times New Roman" panose="02020603050405020304" pitchFamily="18" charset="0"/>
              </a:rPr>
              <a:t>CIENCIAS AGROPECUARIAS Y AMBIENTALES</a:t>
            </a:r>
          </a:p>
          <a:p>
            <a:pPr algn="ctr">
              <a:lnSpc>
                <a:spcPct val="150000"/>
              </a:lnSpc>
              <a:spcBef>
                <a:spcPts val="1200"/>
              </a:spcBef>
              <a:spcAft>
                <a:spcPts val="0"/>
              </a:spcAft>
            </a:pPr>
            <a:endParaRPr lang="es-ES"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1200"/>
              </a:spcBef>
              <a:spcAft>
                <a:spcPts val="0"/>
              </a:spcAft>
            </a:pPr>
            <a:r>
              <a:rPr lang="es-EC" sz="2400" b="1" dirty="0" smtClean="0">
                <a:effectLst/>
                <a:latin typeface="Times New Roman" panose="02020603050405020304" pitchFamily="18" charset="0"/>
                <a:ea typeface="Calibri" panose="020F0502020204030204" pitchFamily="34" charset="0"/>
                <a:cs typeface="Times New Roman" panose="02020603050405020304" pitchFamily="18" charset="0"/>
              </a:rPr>
              <a:t>CARRERA DE INGENIERIA AGROPECUARIA</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148" name="Picture 4" descr="Resultado de imagen de agropecuaria ut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3559" y="-7482"/>
            <a:ext cx="1789135" cy="1699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7207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178611679"/>
              </p:ext>
            </p:extLst>
          </p:nvPr>
        </p:nvGraphicFramePr>
        <p:xfrm>
          <a:off x="180305" y="2419677"/>
          <a:ext cx="11719773" cy="4084897"/>
        </p:xfrm>
        <a:graphic>
          <a:graphicData uri="http://schemas.openxmlformats.org/drawingml/2006/table">
            <a:tbl>
              <a:tblPr firstRow="1" bandRow="1">
                <a:tableStyleId>{5940675A-B579-460E-94D1-54222C63F5DA}</a:tableStyleId>
              </a:tblPr>
              <a:tblGrid>
                <a:gridCol w="3783849"/>
                <a:gridCol w="2323638"/>
                <a:gridCol w="1764951"/>
                <a:gridCol w="1587185"/>
                <a:gridCol w="2260150"/>
              </a:tblGrid>
              <a:tr h="626459">
                <a:tc>
                  <a:txBody>
                    <a:bodyPr/>
                    <a:lstStyle/>
                    <a:p>
                      <a:pPr algn="ct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Material Experimental</a:t>
                      </a:r>
                      <a:endParaRPr lang="es-ES" sz="1800" b="1" dirty="0">
                        <a:latin typeface="Times New Roman" panose="02020603050405020304" pitchFamily="18" charset="0"/>
                        <a:cs typeface="Times New Roman" panose="02020603050405020304" pitchFamily="18" charset="0"/>
                      </a:endParaRPr>
                    </a:p>
                  </a:txBody>
                  <a:tcPr/>
                </a:tc>
                <a:tc>
                  <a:txBody>
                    <a:bodyPr/>
                    <a:lstStyle/>
                    <a:p>
                      <a:pPr algn="ct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Equipos</a:t>
                      </a:r>
                      <a:endParaRPr lang="es-ES" sz="1800" b="1" dirty="0">
                        <a:latin typeface="Times New Roman" panose="02020603050405020304" pitchFamily="18" charset="0"/>
                        <a:cs typeface="Times New Roman" panose="02020603050405020304" pitchFamily="18" charset="0"/>
                      </a:endParaRPr>
                    </a:p>
                  </a:txBody>
                  <a:tcPr/>
                </a:tc>
                <a:tc>
                  <a:txBody>
                    <a:bodyPr/>
                    <a:lstStyle/>
                    <a:p>
                      <a:pPr algn="ct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Herramientas</a:t>
                      </a:r>
                      <a:endParaRPr lang="es-ES" sz="1800" b="1" dirty="0">
                        <a:latin typeface="Times New Roman" panose="02020603050405020304" pitchFamily="18" charset="0"/>
                        <a:cs typeface="Times New Roman" panose="02020603050405020304" pitchFamily="18" charset="0"/>
                      </a:endParaRPr>
                    </a:p>
                  </a:txBody>
                  <a:tcPr/>
                </a:tc>
                <a:tc>
                  <a:txBody>
                    <a:bodyPr/>
                    <a:lstStyle/>
                    <a:p>
                      <a:pPr algn="ctr"/>
                      <a:r>
                        <a:rPr lang="es-ES" sz="1800" b="1" kern="1200" dirty="0" smtClean="0">
                          <a:solidFill>
                            <a:schemeClr val="tx1"/>
                          </a:solidFill>
                          <a:effectLst/>
                          <a:latin typeface="Times New Roman" panose="02020603050405020304" pitchFamily="18" charset="0"/>
                          <a:ea typeface="+mn-ea"/>
                          <a:cs typeface="Times New Roman" panose="02020603050405020304" pitchFamily="18" charset="0"/>
                        </a:rPr>
                        <a:t>Insumos de alimentación</a:t>
                      </a:r>
                      <a:endParaRPr lang="es-ES" sz="1800" b="1" dirty="0">
                        <a:latin typeface="Times New Roman" panose="02020603050405020304" pitchFamily="18" charset="0"/>
                        <a:cs typeface="Times New Roman" panose="02020603050405020304" pitchFamily="18" charset="0"/>
                      </a:endParaRPr>
                    </a:p>
                  </a:txBody>
                  <a:tcPr/>
                </a:tc>
                <a:tc>
                  <a:txBody>
                    <a:bodyPr/>
                    <a:lstStyle/>
                    <a:p>
                      <a:pPr algn="ct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Fármacos</a:t>
                      </a:r>
                      <a:endParaRPr lang="es-ES" sz="1800" b="1" dirty="0">
                        <a:latin typeface="Times New Roman" panose="02020603050405020304" pitchFamily="18" charset="0"/>
                        <a:cs typeface="Times New Roman" panose="02020603050405020304" pitchFamily="18" charset="0"/>
                      </a:endParaRPr>
                    </a:p>
                  </a:txBody>
                  <a:tcPr/>
                </a:tc>
              </a:tr>
              <a:tr h="344481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C" sz="1800" kern="1200" dirty="0" smtClean="0">
                          <a:solidFill>
                            <a:schemeClr val="tx1"/>
                          </a:solidFill>
                          <a:effectLst/>
                          <a:latin typeface="Times New Roman" panose="02020603050405020304" pitchFamily="18" charset="0"/>
                          <a:ea typeface="+mn-ea"/>
                          <a:cs typeface="Times New Roman" panose="02020603050405020304" pitchFamily="18" charset="0"/>
                        </a:rPr>
                        <a:t>Se utilizó un total de   48 cuyes, entre ellos  21 hembras y 3 machos  con polidactilia y 21 hembras y 3  machos sin polidactilia, con las siguientes características: raza inti, de 3 meses de edad las hembras de 5 meses de edad los machos.</a:t>
                      </a:r>
                      <a:endParaRPr lang="es-ES" sz="1800" kern="1200" dirty="0" smtClean="0">
                        <a:solidFill>
                          <a:schemeClr val="tx1"/>
                        </a:solidFill>
                        <a:effectLst/>
                        <a:latin typeface="Times New Roman" panose="02020603050405020304" pitchFamily="18" charset="0"/>
                        <a:ea typeface="+mn-ea"/>
                        <a:cs typeface="Times New Roman" panose="02020603050405020304" pitchFamily="18" charset="0"/>
                      </a:endParaRPr>
                    </a:p>
                    <a:p>
                      <a:endParaRPr lang="es-ES" sz="1800" dirty="0">
                        <a:latin typeface="Times New Roman" panose="02020603050405020304" pitchFamily="18" charset="0"/>
                        <a:cs typeface="Times New Roman" panose="02020603050405020304" pitchFamily="18" charset="0"/>
                      </a:endParaRPr>
                    </a:p>
                  </a:txBody>
                  <a:tcPr/>
                </a:tc>
                <a:tc>
                  <a:txBody>
                    <a:bodyPr/>
                    <a:lstStyle/>
                    <a:p>
                      <a:pPr marL="285750" lvl="0" indent="-285750">
                        <a:buFont typeface="Arial" panose="020B0604020202020204" pitchFamily="34" charset="0"/>
                        <a:buChar char="•"/>
                      </a:pPr>
                      <a:r>
                        <a:rPr lang="es-EC" sz="1800" kern="1200" dirty="0" smtClean="0">
                          <a:solidFill>
                            <a:schemeClr val="tx1"/>
                          </a:solidFill>
                          <a:effectLst/>
                          <a:latin typeface="Times New Roman" panose="02020603050405020304" pitchFamily="18" charset="0"/>
                          <a:ea typeface="+mn-ea"/>
                          <a:cs typeface="Times New Roman" panose="02020603050405020304" pitchFamily="18" charset="0"/>
                        </a:rPr>
                        <a:t>Balanza electrónica</a:t>
                      </a:r>
                      <a:endParaRPr lang="es-ES" sz="180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lvl="0" indent="-285750">
                        <a:buFont typeface="Arial" panose="020B0604020202020204" pitchFamily="34" charset="0"/>
                        <a:buChar char="•"/>
                      </a:pPr>
                      <a:r>
                        <a:rPr lang="es-EC" sz="1800" kern="1200" dirty="0" smtClean="0">
                          <a:solidFill>
                            <a:schemeClr val="tx1"/>
                          </a:solidFill>
                          <a:effectLst/>
                          <a:latin typeface="Times New Roman" panose="02020603050405020304" pitchFamily="18" charset="0"/>
                          <a:ea typeface="+mn-ea"/>
                          <a:cs typeface="Times New Roman" panose="02020603050405020304" pitchFamily="18" charset="0"/>
                        </a:rPr>
                        <a:t>Bomba de mochila </a:t>
                      </a:r>
                      <a:endParaRPr lang="es-ES" sz="180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lvl="0" indent="-285750">
                        <a:buFont typeface="Arial" panose="020B0604020202020204" pitchFamily="34" charset="0"/>
                        <a:buChar char="•"/>
                      </a:pPr>
                      <a:r>
                        <a:rPr lang="es-EC" sz="1800" kern="1200" dirty="0" smtClean="0">
                          <a:solidFill>
                            <a:schemeClr val="tx1"/>
                          </a:solidFill>
                          <a:effectLst/>
                          <a:latin typeface="Times New Roman" panose="02020603050405020304" pitchFamily="18" charset="0"/>
                          <a:ea typeface="+mn-ea"/>
                          <a:cs typeface="Times New Roman" panose="02020603050405020304" pitchFamily="18" charset="0"/>
                        </a:rPr>
                        <a:t>Cámara digital</a:t>
                      </a:r>
                      <a:endParaRPr lang="es-ES" sz="180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lvl="0" indent="-285750">
                        <a:buFont typeface="Arial" panose="020B0604020202020204" pitchFamily="34" charset="0"/>
                        <a:buChar char="•"/>
                      </a:pPr>
                      <a:r>
                        <a:rPr lang="es-EC" sz="1800" kern="1200" dirty="0" smtClean="0">
                          <a:solidFill>
                            <a:schemeClr val="tx1"/>
                          </a:solidFill>
                          <a:effectLst/>
                          <a:latin typeface="Times New Roman" panose="02020603050405020304" pitchFamily="18" charset="0"/>
                          <a:ea typeface="+mn-ea"/>
                          <a:cs typeface="Times New Roman" panose="02020603050405020304" pitchFamily="18" charset="0"/>
                        </a:rPr>
                        <a:t>Computadora</a:t>
                      </a:r>
                      <a:endParaRPr lang="es-ES" sz="180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lvl="0" indent="-285750">
                        <a:buFont typeface="Arial" panose="020B0604020202020204" pitchFamily="34" charset="0"/>
                        <a:buChar char="•"/>
                      </a:pPr>
                      <a:r>
                        <a:rPr lang="es-EC" sz="1800" kern="1200" dirty="0" smtClean="0">
                          <a:solidFill>
                            <a:schemeClr val="tx1"/>
                          </a:solidFill>
                          <a:effectLst/>
                          <a:latin typeface="Times New Roman" panose="02020603050405020304" pitchFamily="18" charset="0"/>
                          <a:ea typeface="+mn-ea"/>
                          <a:cs typeface="Times New Roman" panose="02020603050405020304" pitchFamily="18" charset="0"/>
                        </a:rPr>
                        <a:t>Impresora</a:t>
                      </a:r>
                      <a:endParaRPr lang="es-ES" sz="180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indent="-285750">
                        <a:buFont typeface="Arial" panose="020B0604020202020204" pitchFamily="34" charset="0"/>
                        <a:buChar char="•"/>
                      </a:pPr>
                      <a:r>
                        <a:rPr lang="es-EC" sz="1800" kern="1200" dirty="0" smtClean="0">
                          <a:solidFill>
                            <a:schemeClr val="tx1"/>
                          </a:solidFill>
                          <a:effectLst/>
                          <a:latin typeface="Times New Roman" panose="02020603050405020304" pitchFamily="18" charset="0"/>
                          <a:ea typeface="+mn-ea"/>
                          <a:cs typeface="Times New Roman" panose="02020603050405020304" pitchFamily="18" charset="0"/>
                        </a:rPr>
                        <a:t>Memoria de almacenamiento</a:t>
                      </a:r>
                      <a:endParaRPr lang="es-ES" sz="1800" dirty="0">
                        <a:latin typeface="Times New Roman" panose="02020603050405020304" pitchFamily="18" charset="0"/>
                        <a:cs typeface="Times New Roman" panose="02020603050405020304" pitchFamily="18" charset="0"/>
                      </a:endParaRPr>
                    </a:p>
                  </a:txBody>
                  <a:tcPr/>
                </a:tc>
                <a:tc>
                  <a:txBody>
                    <a:bodyPr/>
                    <a:lstStyle/>
                    <a:p>
                      <a:pPr marL="285750" lvl="0" indent="-285750">
                        <a:buFont typeface="Arial" panose="020B0604020202020204" pitchFamily="34" charset="0"/>
                        <a:buChar char="•"/>
                      </a:pPr>
                      <a:r>
                        <a:rPr lang="es-EC" sz="1800" kern="1200" dirty="0" smtClean="0">
                          <a:solidFill>
                            <a:schemeClr val="tx1"/>
                          </a:solidFill>
                          <a:effectLst/>
                          <a:latin typeface="Times New Roman" panose="02020603050405020304" pitchFamily="18" charset="0"/>
                          <a:ea typeface="+mn-ea"/>
                          <a:cs typeface="Times New Roman" panose="02020603050405020304" pitchFamily="18" charset="0"/>
                        </a:rPr>
                        <a:t>Carretilla</a:t>
                      </a:r>
                      <a:endParaRPr lang="es-ES" sz="180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lvl="0" indent="-285750">
                        <a:buFont typeface="Arial" panose="020B0604020202020204" pitchFamily="34" charset="0"/>
                        <a:buChar char="•"/>
                      </a:pPr>
                      <a:r>
                        <a:rPr lang="es-EC" sz="1800" kern="1200" dirty="0" smtClean="0">
                          <a:solidFill>
                            <a:schemeClr val="tx1"/>
                          </a:solidFill>
                          <a:effectLst/>
                          <a:latin typeface="Times New Roman" panose="02020603050405020304" pitchFamily="18" charset="0"/>
                          <a:ea typeface="+mn-ea"/>
                          <a:cs typeface="Times New Roman" panose="02020603050405020304" pitchFamily="18" charset="0"/>
                        </a:rPr>
                        <a:t>Botas</a:t>
                      </a:r>
                      <a:endParaRPr lang="es-ES" sz="180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lvl="0" indent="-285750">
                        <a:buFont typeface="Arial" panose="020B0604020202020204" pitchFamily="34" charset="0"/>
                        <a:buChar char="•"/>
                      </a:pPr>
                      <a:r>
                        <a:rPr lang="es-EC" sz="1800" kern="1200" dirty="0" smtClean="0">
                          <a:solidFill>
                            <a:schemeClr val="tx1"/>
                          </a:solidFill>
                          <a:effectLst/>
                          <a:latin typeface="Times New Roman" panose="02020603050405020304" pitchFamily="18" charset="0"/>
                          <a:ea typeface="+mn-ea"/>
                          <a:cs typeface="Times New Roman" panose="02020603050405020304" pitchFamily="18" charset="0"/>
                        </a:rPr>
                        <a:t>Rastrillo</a:t>
                      </a:r>
                      <a:endParaRPr lang="es-ES" sz="180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lvl="0" indent="-285750">
                        <a:buFont typeface="Arial" panose="020B0604020202020204" pitchFamily="34" charset="0"/>
                        <a:buChar char="•"/>
                      </a:pPr>
                      <a:r>
                        <a:rPr lang="es-EC" sz="1800" kern="1200" dirty="0" smtClean="0">
                          <a:solidFill>
                            <a:schemeClr val="tx1"/>
                          </a:solidFill>
                          <a:effectLst/>
                          <a:latin typeface="Times New Roman" panose="02020603050405020304" pitchFamily="18" charset="0"/>
                          <a:ea typeface="+mn-ea"/>
                          <a:cs typeface="Times New Roman" panose="02020603050405020304" pitchFamily="18" charset="0"/>
                        </a:rPr>
                        <a:t>Pala</a:t>
                      </a:r>
                      <a:endParaRPr lang="es-ES" sz="180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lvl="0" indent="-285750">
                        <a:buFont typeface="Arial" panose="020B0604020202020204" pitchFamily="34" charset="0"/>
                        <a:buChar char="•"/>
                      </a:pPr>
                      <a:r>
                        <a:rPr lang="es-EC" sz="1800" kern="1200" dirty="0" smtClean="0">
                          <a:solidFill>
                            <a:schemeClr val="tx1"/>
                          </a:solidFill>
                          <a:effectLst/>
                          <a:latin typeface="Times New Roman" panose="02020603050405020304" pitchFamily="18" charset="0"/>
                          <a:ea typeface="+mn-ea"/>
                          <a:cs typeface="Times New Roman" panose="02020603050405020304" pitchFamily="18" charset="0"/>
                        </a:rPr>
                        <a:t>Azadón</a:t>
                      </a:r>
                      <a:endParaRPr lang="es-ES" sz="180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lvl="0" indent="-285750">
                        <a:buFont typeface="Arial" panose="020B0604020202020204" pitchFamily="34" charset="0"/>
                        <a:buChar char="•"/>
                      </a:pPr>
                      <a:r>
                        <a:rPr lang="es-EC" sz="1800" kern="1200" dirty="0" smtClean="0">
                          <a:solidFill>
                            <a:schemeClr val="tx1"/>
                          </a:solidFill>
                          <a:effectLst/>
                          <a:latin typeface="Times New Roman" panose="02020603050405020304" pitchFamily="18" charset="0"/>
                          <a:ea typeface="+mn-ea"/>
                          <a:cs typeface="Times New Roman" panose="02020603050405020304" pitchFamily="18" charset="0"/>
                        </a:rPr>
                        <a:t>Jaulas metálicas</a:t>
                      </a:r>
                      <a:endParaRPr lang="es-ES" sz="180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lvl="0" indent="-285750">
                        <a:buFont typeface="Arial" panose="020B0604020202020204" pitchFamily="34" charset="0"/>
                        <a:buChar char="•"/>
                      </a:pPr>
                      <a:r>
                        <a:rPr lang="es-EC" sz="1800" kern="1200" dirty="0" smtClean="0">
                          <a:solidFill>
                            <a:schemeClr val="tx1"/>
                          </a:solidFill>
                          <a:effectLst/>
                          <a:latin typeface="Times New Roman" panose="02020603050405020304" pitchFamily="18" charset="0"/>
                          <a:ea typeface="+mn-ea"/>
                          <a:cs typeface="Times New Roman" panose="02020603050405020304" pitchFamily="18" charset="0"/>
                        </a:rPr>
                        <a:t>Comederos</a:t>
                      </a:r>
                      <a:endParaRPr lang="es-ES" sz="180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lvl="0" indent="-285750">
                        <a:buFont typeface="Arial" panose="020B0604020202020204" pitchFamily="34" charset="0"/>
                        <a:buChar char="•"/>
                      </a:pPr>
                      <a:r>
                        <a:rPr lang="es-EC" sz="1800" kern="1200" dirty="0" smtClean="0">
                          <a:solidFill>
                            <a:schemeClr val="tx1"/>
                          </a:solidFill>
                          <a:effectLst/>
                          <a:latin typeface="Times New Roman" panose="02020603050405020304" pitchFamily="18" charset="0"/>
                          <a:ea typeface="+mn-ea"/>
                          <a:cs typeface="Times New Roman" panose="02020603050405020304" pitchFamily="18" charset="0"/>
                        </a:rPr>
                        <a:t>Bebederos</a:t>
                      </a:r>
                      <a:endParaRPr lang="es-ES" sz="1800" kern="1200" dirty="0" smtClean="0">
                        <a:solidFill>
                          <a:schemeClr val="tx1"/>
                        </a:solidFill>
                        <a:effectLst/>
                        <a:latin typeface="Times New Roman" panose="02020603050405020304" pitchFamily="18" charset="0"/>
                        <a:ea typeface="+mn-ea"/>
                        <a:cs typeface="Times New Roman" panose="02020603050405020304" pitchFamily="18" charset="0"/>
                      </a:endParaRPr>
                    </a:p>
                    <a:p>
                      <a:endParaRPr lang="es-ES" sz="1800" dirty="0">
                        <a:latin typeface="Times New Roman" panose="02020603050405020304" pitchFamily="18" charset="0"/>
                        <a:cs typeface="Times New Roman" panose="02020603050405020304" pitchFamily="18" charset="0"/>
                      </a:endParaRPr>
                    </a:p>
                  </a:txBody>
                  <a:tcPr/>
                </a:tc>
                <a:tc>
                  <a:txBody>
                    <a:bodyPr/>
                    <a:lstStyle/>
                    <a:p>
                      <a:pPr marL="285750" lvl="0" indent="-285750">
                        <a:buFont typeface="Arial" panose="020B0604020202020204" pitchFamily="34" charset="0"/>
                        <a:buChar char="•"/>
                      </a:pPr>
                      <a:r>
                        <a:rPr lang="es-EC" sz="1800" kern="1200" dirty="0" smtClean="0">
                          <a:solidFill>
                            <a:schemeClr val="tx1"/>
                          </a:solidFill>
                          <a:effectLst/>
                          <a:latin typeface="Times New Roman" panose="02020603050405020304" pitchFamily="18" charset="0"/>
                          <a:ea typeface="+mn-ea"/>
                          <a:cs typeface="Times New Roman" panose="02020603050405020304" pitchFamily="18" charset="0"/>
                        </a:rPr>
                        <a:t>Balanceado</a:t>
                      </a:r>
                      <a:endParaRPr lang="es-ES" sz="180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lvl="0" indent="-285750">
                        <a:buFont typeface="Arial" panose="020B0604020202020204" pitchFamily="34" charset="0"/>
                        <a:buChar char="•"/>
                      </a:pPr>
                      <a:r>
                        <a:rPr lang="es-EC" sz="1800" kern="1200" dirty="0" smtClean="0">
                          <a:solidFill>
                            <a:schemeClr val="tx1"/>
                          </a:solidFill>
                          <a:effectLst/>
                          <a:latin typeface="Times New Roman" panose="02020603050405020304" pitchFamily="18" charset="0"/>
                          <a:ea typeface="+mn-ea"/>
                          <a:cs typeface="Times New Roman" panose="02020603050405020304" pitchFamily="18" charset="0"/>
                        </a:rPr>
                        <a:t>Alfalfa </a:t>
                      </a:r>
                      <a:endParaRPr lang="es-ES" sz="180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lvl="0" indent="-285750">
                        <a:buFont typeface="Arial" panose="020B0604020202020204" pitchFamily="34" charset="0"/>
                        <a:buChar char="•"/>
                      </a:pPr>
                      <a:r>
                        <a:rPr lang="es-EC" sz="1800" kern="1200" dirty="0" smtClean="0">
                          <a:solidFill>
                            <a:schemeClr val="tx1"/>
                          </a:solidFill>
                          <a:effectLst/>
                          <a:latin typeface="Times New Roman" panose="02020603050405020304" pitchFamily="18" charset="0"/>
                          <a:ea typeface="+mn-ea"/>
                          <a:cs typeface="Times New Roman" panose="02020603050405020304" pitchFamily="18" charset="0"/>
                        </a:rPr>
                        <a:t>Agua</a:t>
                      </a:r>
                      <a:endParaRPr lang="es-ES"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a:tc>
                <a:tc>
                  <a:txBody>
                    <a:bodyPr/>
                    <a:lstStyle/>
                    <a:p>
                      <a:pPr marL="285750" lvl="0" indent="-285750">
                        <a:buFont typeface="Arial" panose="020B0604020202020204" pitchFamily="34" charset="0"/>
                        <a:buChar char="•"/>
                      </a:pPr>
                      <a:r>
                        <a:rPr lang="es-EC" sz="1800" kern="1200" dirty="0" smtClean="0">
                          <a:solidFill>
                            <a:schemeClr val="tx1"/>
                          </a:solidFill>
                          <a:effectLst/>
                          <a:latin typeface="Times New Roman" panose="02020603050405020304" pitchFamily="18" charset="0"/>
                          <a:ea typeface="+mn-ea"/>
                          <a:cs typeface="Times New Roman" panose="02020603050405020304" pitchFamily="18" charset="0"/>
                        </a:rPr>
                        <a:t>Gasas</a:t>
                      </a:r>
                      <a:endParaRPr lang="es-ES" sz="180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lvl="0" indent="-285750">
                        <a:buFont typeface="Arial" panose="020B0604020202020204" pitchFamily="34" charset="0"/>
                        <a:buChar char="•"/>
                      </a:pPr>
                      <a:r>
                        <a:rPr lang="es-EC" sz="1800" kern="1200" dirty="0" smtClean="0">
                          <a:solidFill>
                            <a:schemeClr val="tx1"/>
                          </a:solidFill>
                          <a:effectLst/>
                          <a:latin typeface="Times New Roman" panose="02020603050405020304" pitchFamily="18" charset="0"/>
                          <a:ea typeface="+mn-ea"/>
                          <a:cs typeface="Times New Roman" panose="02020603050405020304" pitchFamily="18" charset="0"/>
                        </a:rPr>
                        <a:t>Alcohol</a:t>
                      </a:r>
                      <a:endParaRPr lang="es-ES" sz="180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lvl="0" indent="-285750">
                        <a:buFont typeface="Arial" panose="020B0604020202020204" pitchFamily="34" charset="0"/>
                        <a:buChar char="•"/>
                      </a:pPr>
                      <a:r>
                        <a:rPr lang="es-EC" sz="1800" kern="1200" dirty="0" smtClean="0">
                          <a:solidFill>
                            <a:schemeClr val="tx1"/>
                          </a:solidFill>
                          <a:effectLst/>
                          <a:latin typeface="Times New Roman" panose="02020603050405020304" pitchFamily="18" charset="0"/>
                          <a:ea typeface="+mn-ea"/>
                          <a:cs typeface="Times New Roman" panose="02020603050405020304" pitchFamily="18" charset="0"/>
                        </a:rPr>
                        <a:t>Yodo </a:t>
                      </a:r>
                      <a:endParaRPr lang="es-ES" sz="180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lvl="0" indent="-285750">
                        <a:buFont typeface="Arial" panose="020B0604020202020204" pitchFamily="34" charset="0"/>
                        <a:buChar char="•"/>
                      </a:pPr>
                      <a:r>
                        <a:rPr lang="es-EC" sz="1800" kern="1200" dirty="0" err="1" smtClean="0">
                          <a:solidFill>
                            <a:schemeClr val="tx1"/>
                          </a:solidFill>
                          <a:effectLst/>
                          <a:latin typeface="Times New Roman" panose="02020603050405020304" pitchFamily="18" charset="0"/>
                          <a:ea typeface="+mn-ea"/>
                          <a:cs typeface="Times New Roman" panose="02020603050405020304" pitchFamily="18" charset="0"/>
                        </a:rPr>
                        <a:t>Desparasitantes</a:t>
                      </a:r>
                      <a:endParaRPr lang="es-EC" sz="180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lvl="0" indent="0">
                        <a:buFont typeface="Arial" panose="020B0604020202020204" pitchFamily="34" charset="0"/>
                        <a:buNone/>
                      </a:pPr>
                      <a:r>
                        <a:rPr lang="es-EC" sz="1800" kern="1200" dirty="0" smtClean="0">
                          <a:solidFill>
                            <a:schemeClr val="tx1"/>
                          </a:solidFill>
                          <a:effectLst/>
                          <a:latin typeface="Times New Roman" panose="02020603050405020304" pitchFamily="18" charset="0"/>
                          <a:ea typeface="+mn-ea"/>
                          <a:cs typeface="Times New Roman" panose="02020603050405020304" pitchFamily="18" charset="0"/>
                        </a:rPr>
                        <a:t> externos e internos</a:t>
                      </a:r>
                      <a:endParaRPr lang="es-ES" sz="180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indent="0">
                        <a:buFont typeface="Arial" panose="020B0604020202020204" pitchFamily="34" charset="0"/>
                        <a:buNone/>
                      </a:pPr>
                      <a:endParaRPr lang="es-ES" sz="1800" dirty="0">
                        <a:latin typeface="Times New Roman" panose="02020603050405020304" pitchFamily="18" charset="0"/>
                        <a:cs typeface="Times New Roman" panose="02020603050405020304" pitchFamily="18" charset="0"/>
                      </a:endParaRPr>
                    </a:p>
                  </a:txBody>
                  <a:tcPr/>
                </a:tc>
              </a:tr>
            </a:tbl>
          </a:graphicData>
        </a:graphic>
      </p:graphicFrame>
      <p:sp>
        <p:nvSpPr>
          <p:cNvPr id="7" name="Proceso alternativo 6"/>
          <p:cNvSpPr/>
          <p:nvPr/>
        </p:nvSpPr>
        <p:spPr>
          <a:xfrm>
            <a:off x="927279" y="515154"/>
            <a:ext cx="10547797" cy="953037"/>
          </a:xfrm>
          <a:prstGeom prst="flowChartAlternateProcess">
            <a:avLst/>
          </a:prstGeom>
          <a:solidFill>
            <a:schemeClr val="accent4">
              <a:lumMod val="20000"/>
              <a:lumOff val="80000"/>
            </a:schemeClr>
          </a:soli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smtClean="0">
                <a:solidFill>
                  <a:schemeClr val="tx1"/>
                </a:solidFill>
                <a:latin typeface="Times New Roman" panose="02020603050405020304" pitchFamily="18" charset="0"/>
                <a:cs typeface="Times New Roman" panose="02020603050405020304" pitchFamily="18" charset="0"/>
              </a:rPr>
              <a:t>3.2 MATERIALES, HERRAMIENTAS, EQUIPOS, INSUMOS, FÁRMACOS</a:t>
            </a:r>
            <a:endParaRPr lang="es-ES" sz="2400" b="1" dirty="0">
              <a:solidFill>
                <a:schemeClr val="tx1"/>
              </a:solidFill>
              <a:latin typeface="Times New Roman" panose="02020603050405020304" pitchFamily="18" charset="0"/>
              <a:cs typeface="Times New Roman" panose="02020603050405020304" pitchFamily="18" charset="0"/>
            </a:endParaRPr>
          </a:p>
        </p:txBody>
      </p:sp>
      <p:sp>
        <p:nvSpPr>
          <p:cNvPr id="8" name="Flecha abajo 7"/>
          <p:cNvSpPr/>
          <p:nvPr/>
        </p:nvSpPr>
        <p:spPr>
          <a:xfrm>
            <a:off x="5525036" y="1468190"/>
            <a:ext cx="1352282" cy="927280"/>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p:cNvPicPr>
            <a:picLocks noChangeAspect="1"/>
          </p:cNvPicPr>
          <p:nvPr/>
        </p:nvPicPr>
        <p:blipFill rotWithShape="1">
          <a:blip r:embed="rId2"/>
          <a:srcRect t="7177"/>
          <a:stretch/>
        </p:blipFill>
        <p:spPr>
          <a:xfrm>
            <a:off x="1527959" y="5125791"/>
            <a:ext cx="2001576" cy="1236373"/>
          </a:xfrm>
          <a:prstGeom prst="rect">
            <a:avLst/>
          </a:prstGeom>
        </p:spPr>
      </p:pic>
      <p:pic>
        <p:nvPicPr>
          <p:cNvPr id="5" name="Imagen 4"/>
          <p:cNvPicPr>
            <a:picLocks noChangeAspect="1"/>
          </p:cNvPicPr>
          <p:nvPr/>
        </p:nvPicPr>
        <p:blipFill>
          <a:blip r:embed="rId3"/>
          <a:stretch>
            <a:fillRect/>
          </a:stretch>
        </p:blipFill>
        <p:spPr>
          <a:xfrm>
            <a:off x="4304496" y="5243965"/>
            <a:ext cx="1594029" cy="1118199"/>
          </a:xfrm>
          <a:prstGeom prst="rect">
            <a:avLst/>
          </a:prstGeom>
        </p:spPr>
      </p:pic>
      <p:pic>
        <p:nvPicPr>
          <p:cNvPr id="6" name="Imagen 5"/>
          <p:cNvPicPr>
            <a:picLocks noChangeAspect="1"/>
          </p:cNvPicPr>
          <p:nvPr/>
        </p:nvPicPr>
        <p:blipFill>
          <a:blip r:embed="rId4"/>
          <a:stretch>
            <a:fillRect/>
          </a:stretch>
        </p:blipFill>
        <p:spPr>
          <a:xfrm>
            <a:off x="6673486" y="5594020"/>
            <a:ext cx="1143094" cy="858296"/>
          </a:xfrm>
          <a:prstGeom prst="rect">
            <a:avLst/>
          </a:prstGeom>
        </p:spPr>
      </p:pic>
      <p:pic>
        <p:nvPicPr>
          <p:cNvPr id="9" name="Imagen 8"/>
          <p:cNvPicPr>
            <a:picLocks noChangeAspect="1"/>
          </p:cNvPicPr>
          <p:nvPr/>
        </p:nvPicPr>
        <p:blipFill>
          <a:blip r:embed="rId5"/>
          <a:stretch>
            <a:fillRect/>
          </a:stretch>
        </p:blipFill>
        <p:spPr>
          <a:xfrm>
            <a:off x="8280220" y="4108293"/>
            <a:ext cx="1096997" cy="824315"/>
          </a:xfrm>
          <a:prstGeom prst="rect">
            <a:avLst/>
          </a:prstGeom>
        </p:spPr>
      </p:pic>
      <p:pic>
        <p:nvPicPr>
          <p:cNvPr id="10" name="Imagen 9"/>
          <p:cNvPicPr>
            <a:picLocks noChangeAspect="1"/>
          </p:cNvPicPr>
          <p:nvPr/>
        </p:nvPicPr>
        <p:blipFill>
          <a:blip r:embed="rId6"/>
          <a:stretch>
            <a:fillRect/>
          </a:stretch>
        </p:blipFill>
        <p:spPr>
          <a:xfrm>
            <a:off x="10157944" y="4551384"/>
            <a:ext cx="1123949" cy="1684050"/>
          </a:xfrm>
          <a:prstGeom prst="rect">
            <a:avLst/>
          </a:prstGeom>
        </p:spPr>
      </p:pic>
    </p:spTree>
    <p:extLst>
      <p:ext uri="{BB962C8B-B14F-4D97-AF65-F5344CB8AC3E}">
        <p14:creationId xmlns:p14="http://schemas.microsoft.com/office/powerpoint/2010/main" val="632393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3511721392"/>
              </p:ext>
            </p:extLst>
          </p:nvPr>
        </p:nvGraphicFramePr>
        <p:xfrm>
          <a:off x="0" y="848455"/>
          <a:ext cx="12028867" cy="6138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redondeado 6"/>
          <p:cNvSpPr/>
          <p:nvPr/>
        </p:nvSpPr>
        <p:spPr>
          <a:xfrm>
            <a:off x="669701" y="167426"/>
            <a:ext cx="10985679" cy="746974"/>
          </a:xfrm>
          <a:prstGeom prst="roundRect">
            <a:avLst/>
          </a:prstGeom>
          <a:solidFill>
            <a:srgbClr val="D9C5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solidFill>
              </a:rPr>
              <a:t>3.3.  </a:t>
            </a:r>
            <a:r>
              <a:rPr lang="es-EC" sz="2800" b="1" dirty="0" smtClean="0">
                <a:solidFill>
                  <a:schemeClr val="tx1"/>
                </a:solidFill>
              </a:rPr>
              <a:t>MÉTODOS</a:t>
            </a:r>
            <a:endParaRPr lang="es-ES" sz="2800" b="1" dirty="0">
              <a:solidFill>
                <a:schemeClr val="tx1"/>
              </a:solidFill>
            </a:endParaRPr>
          </a:p>
        </p:txBody>
      </p:sp>
    </p:spTree>
    <p:extLst>
      <p:ext uri="{BB962C8B-B14F-4D97-AF65-F5344CB8AC3E}">
        <p14:creationId xmlns:p14="http://schemas.microsoft.com/office/powerpoint/2010/main" val="18503311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43922" y="363622"/>
            <a:ext cx="3587521" cy="369332"/>
          </a:xfrm>
          <a:prstGeom prst="rect">
            <a:avLst/>
          </a:prstGeom>
        </p:spPr>
        <p:txBody>
          <a:bodyPr wrap="none">
            <a:spAutoFit/>
          </a:bodyPr>
          <a:lstStyle/>
          <a:p>
            <a:pPr lvl="0" algn="just"/>
            <a:r>
              <a:rPr lang="es-EC" b="1" dirty="0">
                <a:latin typeface="Times New Roman" panose="02020603050405020304" pitchFamily="18" charset="0"/>
                <a:cs typeface="Times New Roman" panose="02020603050405020304" pitchFamily="18" charset="0"/>
              </a:rPr>
              <a:t>Porcentaje de fertilidad de </a:t>
            </a:r>
            <a:r>
              <a:rPr lang="es-EC" b="1" dirty="0" smtClean="0">
                <a:latin typeface="Times New Roman" panose="02020603050405020304" pitchFamily="18" charset="0"/>
                <a:cs typeface="Times New Roman" panose="02020603050405020304" pitchFamily="18" charset="0"/>
              </a:rPr>
              <a:t>madres</a:t>
            </a:r>
            <a:endParaRPr lang="es-ES" b="1" i="1" dirty="0">
              <a:latin typeface="Times New Roman" panose="02020603050405020304" pitchFamily="18" charset="0"/>
              <a:cs typeface="Times New Roman" panose="02020603050405020304" pitchFamily="18" charset="0"/>
            </a:endParaRPr>
          </a:p>
        </p:txBody>
      </p:sp>
      <p:pic>
        <p:nvPicPr>
          <p:cNvPr id="8" name="Imagen 7" descr="D:\Respaldos 2016\Respaldos disco C\Desktop\FOTOS DE LA TESIS\IMG_20150607_132615.jpg"/>
          <p:cNvPicPr/>
          <p:nvPr/>
        </p:nvPicPr>
        <p:blipFill rotWithShape="1">
          <a:blip r:embed="rId2" cstate="print">
            <a:extLst>
              <a:ext uri="{28A0092B-C50C-407E-A947-70E740481C1C}">
                <a14:useLocalDpi xmlns:a14="http://schemas.microsoft.com/office/drawing/2010/main" val="0"/>
              </a:ext>
            </a:extLst>
          </a:blip>
          <a:srcRect l="8409" t="12814" r="45767" b="5950"/>
          <a:stretch/>
        </p:blipFill>
        <p:spPr bwMode="auto">
          <a:xfrm>
            <a:off x="169001" y="732954"/>
            <a:ext cx="3025692" cy="2642462"/>
          </a:xfrm>
          <a:prstGeom prst="rect">
            <a:avLst/>
          </a:prstGeom>
          <a:noFill/>
          <a:ln>
            <a:noFill/>
          </a:ln>
          <a:extLst>
            <a:ext uri="{53640926-AAD7-44D8-BBD7-CCE9431645EC}">
              <a14:shadowObscured xmlns:a14="http://schemas.microsoft.com/office/drawing/2010/main"/>
            </a:ext>
          </a:extLst>
        </p:spPr>
      </p:pic>
      <p:pic>
        <p:nvPicPr>
          <p:cNvPr id="5122" name="Picture 2" descr="Resultado de imagen para cuya pariendo"/>
          <p:cNvPicPr>
            <a:picLocks noChangeAspect="1" noChangeArrowheads="1"/>
          </p:cNvPicPr>
          <p:nvPr/>
        </p:nvPicPr>
        <p:blipFill rotWithShape="1">
          <a:blip r:embed="rId3">
            <a:extLst>
              <a:ext uri="{28A0092B-C50C-407E-A947-70E740481C1C}">
                <a14:useLocalDpi xmlns:a14="http://schemas.microsoft.com/office/drawing/2010/main" val="0"/>
              </a:ext>
            </a:extLst>
          </a:blip>
          <a:srcRect l="7268" t="13051" r="12732" b="14460"/>
          <a:stretch/>
        </p:blipFill>
        <p:spPr bwMode="auto">
          <a:xfrm>
            <a:off x="4086896" y="732954"/>
            <a:ext cx="3408420" cy="2642462"/>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4637141" y="363622"/>
            <a:ext cx="2642711" cy="369332"/>
          </a:xfrm>
          <a:prstGeom prst="rect">
            <a:avLst/>
          </a:prstGeom>
        </p:spPr>
        <p:txBody>
          <a:bodyPr wrap="none">
            <a:spAutoFit/>
          </a:bodyPr>
          <a:lstStyle/>
          <a:p>
            <a:pPr lvl="0"/>
            <a:r>
              <a:rPr lang="es-EC" b="1" dirty="0">
                <a:latin typeface="Times New Roman" panose="02020603050405020304" pitchFamily="18" charset="0"/>
                <a:cs typeface="Times New Roman" panose="02020603050405020304" pitchFamily="18" charset="0"/>
              </a:rPr>
              <a:t>Número de crías al parto</a:t>
            </a:r>
            <a:endParaRPr lang="es-ES" b="1" dirty="0">
              <a:latin typeface="Times New Roman" panose="02020603050405020304" pitchFamily="18" charset="0"/>
              <a:cs typeface="Times New Roman" panose="02020603050405020304" pitchFamily="18" charset="0"/>
            </a:endParaRPr>
          </a:p>
        </p:txBody>
      </p:sp>
      <p:sp>
        <p:nvSpPr>
          <p:cNvPr id="10" name="Rectángulo 9"/>
          <p:cNvSpPr/>
          <p:nvPr/>
        </p:nvSpPr>
        <p:spPr>
          <a:xfrm>
            <a:off x="8830400" y="86622"/>
            <a:ext cx="2636299" cy="646331"/>
          </a:xfrm>
          <a:prstGeom prst="rect">
            <a:avLst/>
          </a:prstGeom>
        </p:spPr>
        <p:txBody>
          <a:bodyPr wrap="none">
            <a:spAutoFit/>
          </a:bodyPr>
          <a:lstStyle/>
          <a:p>
            <a:pPr lvl="0"/>
            <a:r>
              <a:rPr lang="es-EC" b="1" dirty="0">
                <a:latin typeface="Times New Roman" panose="02020603050405020304" pitchFamily="18" charset="0"/>
                <a:cs typeface="Times New Roman" panose="02020603050405020304" pitchFamily="18" charset="0"/>
              </a:rPr>
              <a:t>Presencia de polidactilia </a:t>
            </a:r>
          </a:p>
          <a:p>
            <a:pPr lvl="0"/>
            <a:r>
              <a:rPr lang="es-EC" b="1" dirty="0" smtClean="0">
                <a:latin typeface="Times New Roman" panose="02020603050405020304" pitchFamily="18" charset="0"/>
                <a:cs typeface="Times New Roman" panose="02020603050405020304" pitchFamily="18" charset="0"/>
              </a:rPr>
              <a:t>en </a:t>
            </a:r>
            <a:r>
              <a:rPr lang="es-EC" b="1" dirty="0">
                <a:latin typeface="Times New Roman" panose="02020603050405020304" pitchFamily="18" charset="0"/>
                <a:cs typeface="Times New Roman" panose="02020603050405020304" pitchFamily="18" charset="0"/>
              </a:rPr>
              <a:t>las crías nacidas</a:t>
            </a:r>
            <a:endParaRPr lang="es-ES" b="1" dirty="0">
              <a:latin typeface="Times New Roman" panose="02020603050405020304" pitchFamily="18" charset="0"/>
              <a:cs typeface="Times New Roman" panose="02020603050405020304" pitchFamily="18" charset="0"/>
            </a:endParaRPr>
          </a:p>
        </p:txBody>
      </p:sp>
      <p:pic>
        <p:nvPicPr>
          <p:cNvPr id="12" name="Imagen 11" descr="D:\Respaldos 2016\Respaldos disco C\Desktop\FOTOS DE LA TESIS\IMG_20160411_16492512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858" y="732954"/>
            <a:ext cx="2900279" cy="2664682"/>
          </a:xfrm>
          <a:prstGeom prst="rect">
            <a:avLst/>
          </a:prstGeom>
          <a:noFill/>
          <a:ln>
            <a:noFill/>
          </a:ln>
        </p:spPr>
      </p:pic>
      <p:sp>
        <p:nvSpPr>
          <p:cNvPr id="11" name="Rectángulo 10"/>
          <p:cNvSpPr/>
          <p:nvPr/>
        </p:nvSpPr>
        <p:spPr>
          <a:xfrm>
            <a:off x="169001" y="3607258"/>
            <a:ext cx="2751715" cy="646331"/>
          </a:xfrm>
          <a:prstGeom prst="rect">
            <a:avLst/>
          </a:prstGeom>
        </p:spPr>
        <p:txBody>
          <a:bodyPr wrap="none">
            <a:spAutoFit/>
          </a:bodyPr>
          <a:lstStyle/>
          <a:p>
            <a:pPr lvl="0"/>
            <a:r>
              <a:rPr lang="es-EC" b="1" dirty="0">
                <a:latin typeface="Times New Roman" panose="02020603050405020304" pitchFamily="18" charset="0"/>
                <a:cs typeface="Times New Roman" panose="02020603050405020304" pitchFamily="18" charset="0"/>
              </a:rPr>
              <a:t>Porcentaje de mortalidad </a:t>
            </a:r>
            <a:endParaRPr lang="es-EC" b="1" dirty="0" smtClean="0">
              <a:latin typeface="Times New Roman" panose="02020603050405020304" pitchFamily="18" charset="0"/>
              <a:cs typeface="Times New Roman" panose="02020603050405020304" pitchFamily="18" charset="0"/>
            </a:endParaRPr>
          </a:p>
          <a:p>
            <a:pPr lvl="0"/>
            <a:r>
              <a:rPr lang="es-EC" b="1" dirty="0" smtClean="0">
                <a:latin typeface="Times New Roman" panose="02020603050405020304" pitchFamily="18" charset="0"/>
                <a:cs typeface="Times New Roman" panose="02020603050405020304" pitchFamily="18" charset="0"/>
              </a:rPr>
              <a:t>de </a:t>
            </a:r>
            <a:r>
              <a:rPr lang="es-EC" b="1" dirty="0">
                <a:latin typeface="Times New Roman" panose="02020603050405020304" pitchFamily="18" charset="0"/>
                <a:cs typeface="Times New Roman" panose="02020603050405020304" pitchFamily="18" charset="0"/>
              </a:rPr>
              <a:t>crías al parto</a:t>
            </a:r>
            <a:endParaRPr lang="es-ES" b="1" dirty="0">
              <a:latin typeface="Times New Roman" panose="02020603050405020304" pitchFamily="18" charset="0"/>
              <a:cs typeface="Times New Roman" panose="02020603050405020304" pitchFamily="18" charset="0"/>
            </a:endParaRPr>
          </a:p>
        </p:txBody>
      </p:sp>
      <p:pic>
        <p:nvPicPr>
          <p:cNvPr id="14" name="Picture 2" descr="Resultado de imagen para cuya pariendo"/>
          <p:cNvPicPr>
            <a:picLocks noChangeAspect="1" noChangeArrowheads="1"/>
          </p:cNvPicPr>
          <p:nvPr/>
        </p:nvPicPr>
        <p:blipFill rotWithShape="1">
          <a:blip r:embed="rId3">
            <a:extLst>
              <a:ext uri="{28A0092B-C50C-407E-A947-70E740481C1C}">
                <a14:useLocalDpi xmlns:a14="http://schemas.microsoft.com/office/drawing/2010/main" val="0"/>
              </a:ext>
            </a:extLst>
          </a:blip>
          <a:srcRect l="7268" t="13051" r="12732" b="14460"/>
          <a:stretch/>
        </p:blipFill>
        <p:spPr bwMode="auto">
          <a:xfrm>
            <a:off x="45628" y="4253588"/>
            <a:ext cx="3408420" cy="2604411"/>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p:cNvSpPr/>
          <p:nvPr/>
        </p:nvSpPr>
        <p:spPr>
          <a:xfrm>
            <a:off x="4201568" y="3647068"/>
            <a:ext cx="3290324" cy="369332"/>
          </a:xfrm>
          <a:prstGeom prst="rect">
            <a:avLst/>
          </a:prstGeom>
        </p:spPr>
        <p:txBody>
          <a:bodyPr wrap="none">
            <a:spAutoFit/>
          </a:bodyPr>
          <a:lstStyle/>
          <a:p>
            <a:pPr lvl="0"/>
            <a:r>
              <a:rPr lang="es-EC" b="1" dirty="0">
                <a:latin typeface="Times New Roman" panose="02020603050405020304" pitchFamily="18" charset="0"/>
                <a:cs typeface="Times New Roman" panose="02020603050405020304" pitchFamily="18" charset="0"/>
              </a:rPr>
              <a:t>Peso promedio de crías al parto</a:t>
            </a:r>
            <a:endParaRPr lang="es-ES" b="1" dirty="0">
              <a:latin typeface="Times New Roman" panose="02020603050405020304" pitchFamily="18" charset="0"/>
              <a:cs typeface="Times New Roman" panose="02020603050405020304" pitchFamily="18" charset="0"/>
            </a:endParaRPr>
          </a:p>
        </p:txBody>
      </p:sp>
      <p:pic>
        <p:nvPicPr>
          <p:cNvPr id="16" name="Imagen 15" descr="D:\Respaldos 2016\Respaldos disco C\Desktop\FOTOS DE LA TESIS\IMG_20160304_170811638.jpg"/>
          <p:cNvPicPr/>
          <p:nvPr/>
        </p:nvPicPr>
        <p:blipFill rotWithShape="1">
          <a:blip r:embed="rId5" cstate="print">
            <a:extLst>
              <a:ext uri="{28A0092B-C50C-407E-A947-70E740481C1C}">
                <a14:useLocalDpi xmlns:a14="http://schemas.microsoft.com/office/drawing/2010/main" val="0"/>
              </a:ext>
            </a:extLst>
          </a:blip>
          <a:srcRect b="14710"/>
          <a:stretch/>
        </p:blipFill>
        <p:spPr bwMode="auto">
          <a:xfrm>
            <a:off x="4086896" y="4241884"/>
            <a:ext cx="3293747" cy="2616116"/>
          </a:xfrm>
          <a:prstGeom prst="rect">
            <a:avLst/>
          </a:prstGeom>
          <a:noFill/>
          <a:ln>
            <a:noFill/>
          </a:ln>
          <a:extLst>
            <a:ext uri="{53640926-AAD7-44D8-BBD7-CCE9431645EC}">
              <a14:shadowObscured xmlns:a14="http://schemas.microsoft.com/office/drawing/2010/main"/>
            </a:ext>
          </a:extLst>
        </p:spPr>
      </p:pic>
      <p:sp>
        <p:nvSpPr>
          <p:cNvPr id="15" name="Rectángulo 14"/>
          <p:cNvSpPr/>
          <p:nvPr/>
        </p:nvSpPr>
        <p:spPr>
          <a:xfrm>
            <a:off x="8473323" y="3607258"/>
            <a:ext cx="2809423" cy="646331"/>
          </a:xfrm>
          <a:prstGeom prst="rect">
            <a:avLst/>
          </a:prstGeom>
        </p:spPr>
        <p:txBody>
          <a:bodyPr wrap="none">
            <a:spAutoFit/>
          </a:bodyPr>
          <a:lstStyle/>
          <a:p>
            <a:pPr lvl="0"/>
            <a:r>
              <a:rPr lang="es-EC" b="1" dirty="0">
                <a:latin typeface="Times New Roman" panose="02020603050405020304" pitchFamily="18" charset="0"/>
                <a:cs typeface="Times New Roman" panose="02020603050405020304" pitchFamily="18" charset="0"/>
              </a:rPr>
              <a:t>Porcentaje de mortalidad  </a:t>
            </a:r>
            <a:endParaRPr lang="es-EC" b="1" dirty="0" smtClean="0">
              <a:latin typeface="Times New Roman" panose="02020603050405020304" pitchFamily="18" charset="0"/>
              <a:cs typeface="Times New Roman" panose="02020603050405020304" pitchFamily="18" charset="0"/>
            </a:endParaRPr>
          </a:p>
          <a:p>
            <a:pPr lvl="0"/>
            <a:r>
              <a:rPr lang="es-EC" b="1" dirty="0" smtClean="0">
                <a:latin typeface="Times New Roman" panose="02020603050405020304" pitchFamily="18" charset="0"/>
                <a:cs typeface="Times New Roman" panose="02020603050405020304" pitchFamily="18" charset="0"/>
              </a:rPr>
              <a:t>de </a:t>
            </a:r>
            <a:r>
              <a:rPr lang="es-EC" b="1" dirty="0">
                <a:latin typeface="Times New Roman" panose="02020603050405020304" pitchFamily="18" charset="0"/>
                <a:cs typeface="Times New Roman" panose="02020603050405020304" pitchFamily="18" charset="0"/>
              </a:rPr>
              <a:t>las crías al destete</a:t>
            </a:r>
            <a:endParaRPr lang="es-ES" b="1" dirty="0">
              <a:latin typeface="Times New Roman" panose="02020603050405020304" pitchFamily="18" charset="0"/>
              <a:cs typeface="Times New Roman" panose="02020603050405020304" pitchFamily="18" charset="0"/>
            </a:endParaRPr>
          </a:p>
        </p:txBody>
      </p:sp>
      <p:pic>
        <p:nvPicPr>
          <p:cNvPr id="18" name="Imagen 17" descr="C:\Users\PCg\Desktop\documentacion completa\FOTOS DE LA TESIS\IMG_20160215_16311445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7125" y="4253588"/>
            <a:ext cx="3009574" cy="2627820"/>
          </a:xfrm>
          <a:prstGeom prst="rect">
            <a:avLst/>
          </a:prstGeom>
          <a:noFill/>
          <a:ln>
            <a:noFill/>
          </a:ln>
        </p:spPr>
      </p:pic>
    </p:spTree>
    <p:extLst>
      <p:ext uri="{BB962C8B-B14F-4D97-AF65-F5344CB8AC3E}">
        <p14:creationId xmlns:p14="http://schemas.microsoft.com/office/powerpoint/2010/main" val="35931724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2803302" y="130815"/>
            <a:ext cx="6096000" cy="2031325"/>
          </a:xfrm>
          <a:prstGeom prst="rect">
            <a:avLst/>
          </a:prstGeom>
        </p:spPr>
        <p:txBody>
          <a:bodyPr>
            <a:spAutoFit/>
          </a:bodyPr>
          <a:lstStyle/>
          <a:p>
            <a:pPr algn="ctr"/>
            <a:r>
              <a:rPr lang="es-EC" sz="5400" b="1" dirty="0"/>
              <a:t>Manejo específico del experimento</a:t>
            </a:r>
            <a:endParaRPr lang="es-ES" sz="5400" b="1" dirty="0"/>
          </a:p>
          <a:p>
            <a:r>
              <a:rPr lang="es-EC" b="1" dirty="0"/>
              <a:t> </a:t>
            </a:r>
            <a:endParaRPr lang="es-ES" dirty="0"/>
          </a:p>
        </p:txBody>
      </p:sp>
    </p:spTree>
    <p:extLst>
      <p:ext uri="{BB962C8B-B14F-4D97-AF65-F5344CB8AC3E}">
        <p14:creationId xmlns:p14="http://schemas.microsoft.com/office/powerpoint/2010/main" val="40130975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137" y="1258106"/>
            <a:ext cx="4874657" cy="2589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075" y="1258106"/>
            <a:ext cx="4584880" cy="2589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138" y="4159070"/>
            <a:ext cx="4874656" cy="2589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3075" y="4062884"/>
            <a:ext cx="4584880" cy="2685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Resultado de imagen de sello de la universidad tecnic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668" y="79092"/>
            <a:ext cx="1004552" cy="10045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ultado de imagen de agropecuaria ut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77160" y="79092"/>
            <a:ext cx="1014840" cy="9640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redondeado 10"/>
          <p:cNvSpPr/>
          <p:nvPr/>
        </p:nvSpPr>
        <p:spPr>
          <a:xfrm>
            <a:off x="4404574" y="3356558"/>
            <a:ext cx="3258355" cy="1197736"/>
          </a:xfrm>
          <a:prstGeom prst="roundRect">
            <a:avLst/>
          </a:prstGeom>
          <a:solidFill>
            <a:srgbClr val="DFB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200" b="1" dirty="0">
                <a:solidFill>
                  <a:schemeClr val="tx1"/>
                </a:solidFill>
              </a:rPr>
              <a:t>Instalaciones</a:t>
            </a:r>
            <a:endParaRPr lang="es-ES" sz="3200" b="1" dirty="0">
              <a:solidFill>
                <a:schemeClr val="tx1"/>
              </a:solidFill>
            </a:endParaRPr>
          </a:p>
        </p:txBody>
      </p:sp>
    </p:spTree>
    <p:extLst>
      <p:ext uri="{BB962C8B-B14F-4D97-AF65-F5344CB8AC3E}">
        <p14:creationId xmlns:p14="http://schemas.microsoft.com/office/powerpoint/2010/main" val="6897131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1535" y="1036746"/>
            <a:ext cx="4146996" cy="27730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2318" y="941300"/>
            <a:ext cx="4011780" cy="2773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1535" y="3977289"/>
            <a:ext cx="4146996" cy="2880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2318" y="3977289"/>
            <a:ext cx="4011780" cy="2880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ángulo redondeado 9"/>
          <p:cNvSpPr/>
          <p:nvPr/>
        </p:nvSpPr>
        <p:spPr>
          <a:xfrm>
            <a:off x="3457979" y="3086260"/>
            <a:ext cx="4211391" cy="144711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200" b="1" dirty="0"/>
              <a:t> </a:t>
            </a:r>
            <a:r>
              <a:rPr lang="es-EC" sz="2400" b="1" dirty="0">
                <a:solidFill>
                  <a:schemeClr val="tx1"/>
                </a:solidFill>
              </a:rPr>
              <a:t>Alojamientos</a:t>
            </a:r>
          </a:p>
          <a:p>
            <a:pPr algn="ctr"/>
            <a:r>
              <a:rPr lang="es-EC" sz="2400" b="1" dirty="0">
                <a:solidFill>
                  <a:schemeClr val="tx1"/>
                </a:solidFill>
              </a:rPr>
              <a:t> (</a:t>
            </a:r>
            <a:r>
              <a:rPr lang="es-EC" sz="2400" b="1" dirty="0" smtClean="0">
                <a:solidFill>
                  <a:schemeClr val="tx1"/>
                </a:solidFill>
              </a:rPr>
              <a:t>Unidades experimentales</a:t>
            </a:r>
            <a:r>
              <a:rPr lang="es-EC" sz="2400" b="1" dirty="0">
                <a:solidFill>
                  <a:schemeClr val="tx1"/>
                </a:solidFill>
              </a:rPr>
              <a:t>)</a:t>
            </a:r>
            <a:endParaRPr lang="es-ES" sz="2400" b="1" dirty="0"/>
          </a:p>
        </p:txBody>
      </p:sp>
      <p:pic>
        <p:nvPicPr>
          <p:cNvPr id="11" name="Picture 8" descr="Resultado de imagen de sello de la universidad tecnic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881" y="32194"/>
            <a:ext cx="1004552" cy="10045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sultado de imagen de agropecuaria ut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48371" y="72648"/>
            <a:ext cx="1014840" cy="964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8396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36145" t="26291" r="31713" b="38779"/>
          <a:stretch/>
        </p:blipFill>
        <p:spPr>
          <a:xfrm>
            <a:off x="1305842" y="1425620"/>
            <a:ext cx="3641752" cy="3545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0937" y="1425621"/>
            <a:ext cx="3649282" cy="3545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redondeado 6"/>
          <p:cNvSpPr/>
          <p:nvPr/>
        </p:nvSpPr>
        <p:spPr>
          <a:xfrm>
            <a:off x="3126718" y="4971245"/>
            <a:ext cx="5215943" cy="9144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solidFill>
                  <a:schemeClr val="tx1"/>
                </a:solidFill>
              </a:rPr>
              <a:t>(100ml en 20 litros de agua).</a:t>
            </a:r>
            <a:endParaRPr lang="es-ES" sz="2400" b="1" dirty="0">
              <a:solidFill>
                <a:schemeClr val="tx1"/>
              </a:solidFill>
            </a:endParaRPr>
          </a:p>
        </p:txBody>
      </p:sp>
      <p:sp>
        <p:nvSpPr>
          <p:cNvPr id="8" name="Elipse 7"/>
          <p:cNvSpPr/>
          <p:nvPr/>
        </p:nvSpPr>
        <p:spPr>
          <a:xfrm>
            <a:off x="3815737" y="1253722"/>
            <a:ext cx="3837904" cy="1837207"/>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solidFill>
                  <a:schemeClr val="tx1"/>
                </a:solidFill>
              </a:rPr>
              <a:t>Desinfección del área del ensayo</a:t>
            </a:r>
            <a:endParaRPr lang="es-ES" sz="2400" dirty="0">
              <a:solidFill>
                <a:schemeClr val="tx1"/>
              </a:solidFill>
            </a:endParaRPr>
          </a:p>
        </p:txBody>
      </p:sp>
      <p:pic>
        <p:nvPicPr>
          <p:cNvPr id="9" name="Picture 8" descr="Resultado de imagen de sello de la universidad tecnic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668" y="79092"/>
            <a:ext cx="1346528" cy="13465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ultado de imagen de agropecuaria ut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9030" y="72648"/>
            <a:ext cx="1424181" cy="1352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641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12433" t="1517" r="25702" b="40258"/>
          <a:stretch/>
        </p:blipFill>
        <p:spPr>
          <a:xfrm>
            <a:off x="1207925" y="1867437"/>
            <a:ext cx="3867954" cy="2730320"/>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t="26291" r="6515" b="19437"/>
          <a:stretch/>
        </p:blipFill>
        <p:spPr>
          <a:xfrm>
            <a:off x="6990539" y="1825129"/>
            <a:ext cx="3867954" cy="2814935"/>
          </a:xfrm>
          <a:prstGeom prst="rect">
            <a:avLst/>
          </a:prstGeom>
          <a:ln>
            <a:noFill/>
          </a:ln>
          <a:effectLst>
            <a:outerShdw blurRad="292100" dist="139700" dir="2700000" algn="tl" rotWithShape="0">
              <a:srgbClr val="333333">
                <a:alpha val="65000"/>
              </a:srgbClr>
            </a:outerShdw>
          </a:effectLst>
        </p:spPr>
      </p:pic>
      <p:sp>
        <p:nvSpPr>
          <p:cNvPr id="7" name="Rectángulo 6"/>
          <p:cNvSpPr/>
          <p:nvPr/>
        </p:nvSpPr>
        <p:spPr>
          <a:xfrm>
            <a:off x="7122017" y="4778062"/>
            <a:ext cx="3593206" cy="862884"/>
          </a:xfrm>
          <a:prstGeom prst="rect">
            <a:avLst/>
          </a:prstGeom>
          <a:solidFill>
            <a:schemeClr val="accent6">
              <a:lumMod val="40000"/>
              <a:lumOff val="6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Visita del Ing. Miguel Aragón Esparza </a:t>
            </a:r>
            <a:endParaRPr lang="es-ES" dirty="0">
              <a:solidFill>
                <a:schemeClr val="tx1"/>
              </a:solidFill>
            </a:endParaRPr>
          </a:p>
        </p:txBody>
      </p:sp>
      <p:sp>
        <p:nvSpPr>
          <p:cNvPr id="8" name="Rectángulo 7"/>
          <p:cNvSpPr/>
          <p:nvPr/>
        </p:nvSpPr>
        <p:spPr>
          <a:xfrm>
            <a:off x="3766528" y="861376"/>
            <a:ext cx="4533363" cy="137045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solidFill>
                  <a:schemeClr val="tx1"/>
                </a:solidFill>
              </a:rPr>
              <a:t>Adaptación de los animales </a:t>
            </a:r>
            <a:endParaRPr lang="es-ES" sz="2400" dirty="0">
              <a:solidFill>
                <a:schemeClr val="tx1"/>
              </a:solidFill>
            </a:endParaRPr>
          </a:p>
        </p:txBody>
      </p:sp>
      <p:sp>
        <p:nvSpPr>
          <p:cNvPr id="9" name="Rectángulo 8"/>
          <p:cNvSpPr/>
          <p:nvPr/>
        </p:nvSpPr>
        <p:spPr>
          <a:xfrm>
            <a:off x="1345299" y="4715176"/>
            <a:ext cx="3593206" cy="862884"/>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cuyes </a:t>
            </a:r>
            <a:r>
              <a:rPr lang="es-EC" dirty="0">
                <a:solidFill>
                  <a:schemeClr val="tx1"/>
                </a:solidFill>
              </a:rPr>
              <a:t>de 70 días de edad con un peso promedio de 400gr</a:t>
            </a:r>
            <a:endParaRPr lang="es-ES" dirty="0">
              <a:solidFill>
                <a:schemeClr val="tx1"/>
              </a:solidFill>
            </a:endParaRPr>
          </a:p>
        </p:txBody>
      </p:sp>
    </p:spTree>
    <p:extLst>
      <p:ext uri="{BB962C8B-B14F-4D97-AF65-F5344CB8AC3E}">
        <p14:creationId xmlns:p14="http://schemas.microsoft.com/office/powerpoint/2010/main" val="7509116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0117" y="1312010"/>
            <a:ext cx="4587038" cy="32213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t="11643" b="25634"/>
          <a:stretch/>
        </p:blipFill>
        <p:spPr>
          <a:xfrm>
            <a:off x="491026" y="1312010"/>
            <a:ext cx="4743987" cy="31295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ángulo redondeado 8"/>
          <p:cNvSpPr/>
          <p:nvPr/>
        </p:nvSpPr>
        <p:spPr>
          <a:xfrm>
            <a:off x="4095481" y="468443"/>
            <a:ext cx="3335628" cy="168713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solidFill>
                  <a:schemeClr val="tx1"/>
                </a:solidFill>
              </a:rPr>
              <a:t>Selección  y distribución de ejemplares para el experimento</a:t>
            </a:r>
            <a:endParaRPr lang="es-ES" sz="2400" b="1" dirty="0">
              <a:solidFill>
                <a:schemeClr val="tx1"/>
              </a:solidFill>
            </a:endParaRPr>
          </a:p>
        </p:txBody>
      </p:sp>
      <p:sp>
        <p:nvSpPr>
          <p:cNvPr id="10" name="Rectángulo 9"/>
          <p:cNvSpPr/>
          <p:nvPr/>
        </p:nvSpPr>
        <p:spPr>
          <a:xfrm>
            <a:off x="6640117" y="4957547"/>
            <a:ext cx="4587038" cy="113416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000" dirty="0">
                <a:solidFill>
                  <a:schemeClr val="tx1"/>
                </a:solidFill>
                <a:latin typeface="Times New Roman" panose="02020603050405020304" pitchFamily="18" charset="0"/>
                <a:ea typeface="Calibri" panose="020F0502020204030204" pitchFamily="34" charset="0"/>
              </a:rPr>
              <a:t>T</a:t>
            </a:r>
            <a:r>
              <a:rPr lang="es-EC" sz="2000" dirty="0" smtClean="0">
                <a:solidFill>
                  <a:schemeClr val="tx1"/>
                </a:solidFill>
                <a:latin typeface="Times New Roman" panose="02020603050405020304" pitchFamily="18" charset="0"/>
                <a:ea typeface="Calibri" panose="020F0502020204030204" pitchFamily="34" charset="0"/>
              </a:rPr>
              <a:t>res </a:t>
            </a:r>
            <a:r>
              <a:rPr lang="es-EC" sz="2000" dirty="0">
                <a:solidFill>
                  <a:schemeClr val="tx1"/>
                </a:solidFill>
                <a:latin typeface="Times New Roman" panose="02020603050405020304" pitchFamily="18" charset="0"/>
                <a:ea typeface="Calibri" panose="020F0502020204030204" pitchFamily="34" charset="0"/>
              </a:rPr>
              <a:t>núcleos de empadre compuestos por 7 hembras y un macho reproductor alojados en tres jaulas metálicas </a:t>
            </a:r>
            <a:endParaRPr lang="es-ES" sz="2000" dirty="0">
              <a:solidFill>
                <a:schemeClr val="tx1"/>
              </a:solidFill>
            </a:endParaRPr>
          </a:p>
        </p:txBody>
      </p:sp>
      <p:sp>
        <p:nvSpPr>
          <p:cNvPr id="11" name="Rectángulo 10"/>
          <p:cNvSpPr/>
          <p:nvPr/>
        </p:nvSpPr>
        <p:spPr>
          <a:xfrm>
            <a:off x="491026" y="4948738"/>
            <a:ext cx="4587038" cy="113416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000" dirty="0">
                <a:solidFill>
                  <a:schemeClr val="tx1"/>
                </a:solidFill>
                <a:latin typeface="Times New Roman" panose="02020603050405020304" pitchFamily="18" charset="0"/>
                <a:ea typeface="Calibri" panose="020F0502020204030204" pitchFamily="34" charset="0"/>
              </a:rPr>
              <a:t>de 590 gr y de 90 días de edad y 3 machos de 120 días de edad</a:t>
            </a:r>
            <a:endParaRPr lang="es-ES" sz="2000" dirty="0">
              <a:solidFill>
                <a:schemeClr val="tx1"/>
              </a:solidFill>
            </a:endParaRPr>
          </a:p>
        </p:txBody>
      </p:sp>
    </p:spTree>
    <p:extLst>
      <p:ext uri="{BB962C8B-B14F-4D97-AF65-F5344CB8AC3E}">
        <p14:creationId xmlns:p14="http://schemas.microsoft.com/office/powerpoint/2010/main" val="36850102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40"/>
            <a:ext cx="12192000" cy="6763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de sello de la universidad tec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4440"/>
            <a:ext cx="746975" cy="7469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572000" y="1737620"/>
            <a:ext cx="184731" cy="369332"/>
          </a:xfrm>
          <a:prstGeom prst="rect">
            <a:avLst/>
          </a:prstGeom>
          <a:noFill/>
        </p:spPr>
        <p:txBody>
          <a:bodyPr wrap="none" rtlCol="0">
            <a:spAutoFit/>
          </a:bodyPr>
          <a:lstStyle/>
          <a:p>
            <a:endParaRPr lang="es-ES" dirty="0"/>
          </a:p>
        </p:txBody>
      </p:sp>
      <p:sp>
        <p:nvSpPr>
          <p:cNvPr id="2" name="CuadroTexto 1"/>
          <p:cNvSpPr txBox="1"/>
          <p:nvPr/>
        </p:nvSpPr>
        <p:spPr>
          <a:xfrm>
            <a:off x="8394188" y="6324748"/>
            <a:ext cx="3148042" cy="584775"/>
          </a:xfrm>
          <a:prstGeom prst="rect">
            <a:avLst/>
          </a:prstGeom>
          <a:noFill/>
        </p:spPr>
        <p:txBody>
          <a:bodyPr wrap="none" rtlCol="0">
            <a:spAutoFit/>
          </a:bodyPr>
          <a:lstStyle/>
          <a:p>
            <a:pPr algn="ctr"/>
            <a:r>
              <a:rPr lang="es-ES" sz="1600" b="1" dirty="0" smtClean="0"/>
              <a:t>UNIVERSIDAD TÉCNICA DEL NORTE</a:t>
            </a:r>
          </a:p>
          <a:p>
            <a:pPr algn="ctr"/>
            <a:r>
              <a:rPr lang="es-ES" sz="1600" b="1" dirty="0" smtClean="0"/>
              <a:t>F.I.C.A.Y.A</a:t>
            </a:r>
            <a:endParaRPr lang="es-ES" sz="1600" b="1" dirty="0"/>
          </a:p>
        </p:txBody>
      </p:sp>
      <p:pic>
        <p:nvPicPr>
          <p:cNvPr id="7" name="Picture 4" descr="Resultado de imagen de agropecuaria ut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1159" y="94440"/>
            <a:ext cx="822445" cy="78132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6" y="2106952"/>
            <a:ext cx="5082862" cy="3812147"/>
          </a:xfrm>
          <a:prstGeom prst="rect">
            <a:avLst/>
          </a:prstGeom>
        </p:spPr>
      </p:pic>
      <p:sp>
        <p:nvSpPr>
          <p:cNvPr id="5" name="Rectángulo redondeado 4"/>
          <p:cNvSpPr/>
          <p:nvPr/>
        </p:nvSpPr>
        <p:spPr>
          <a:xfrm>
            <a:off x="5933480" y="509831"/>
            <a:ext cx="4855335" cy="123637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solidFill>
              </a:rPr>
              <a:t>Tiempo de la investigación </a:t>
            </a:r>
            <a:endParaRPr lang="es-ES" sz="2800" dirty="0">
              <a:solidFill>
                <a:schemeClr val="tx1"/>
              </a:solidFill>
            </a:endParaRPr>
          </a:p>
        </p:txBody>
      </p:sp>
      <p:sp>
        <p:nvSpPr>
          <p:cNvPr id="9" name="Bisel 8"/>
          <p:cNvSpPr/>
          <p:nvPr/>
        </p:nvSpPr>
        <p:spPr>
          <a:xfrm>
            <a:off x="5180067" y="2920284"/>
            <a:ext cx="6362163" cy="1893195"/>
          </a:xfrm>
          <a:prstGeom prst="beve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2000" dirty="0">
                <a:solidFill>
                  <a:schemeClr val="tx1"/>
                </a:solidFill>
              </a:rPr>
              <a:t>La investigación duró 220 días  ya que se evaluó tres períodos consecutivos de gestación, parto y lactancia de los ejemplares.</a:t>
            </a:r>
            <a:endParaRPr lang="es-ES" sz="2000" dirty="0">
              <a:solidFill>
                <a:schemeClr val="tx1"/>
              </a:solidFill>
            </a:endParaRPr>
          </a:p>
        </p:txBody>
      </p:sp>
      <p:sp>
        <p:nvSpPr>
          <p:cNvPr id="10" name="Flecha abajo 9"/>
          <p:cNvSpPr/>
          <p:nvPr/>
        </p:nvSpPr>
        <p:spPr>
          <a:xfrm>
            <a:off x="7704324" y="1746203"/>
            <a:ext cx="1313645" cy="881087"/>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29180340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40"/>
            <a:ext cx="12192000" cy="6763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de sello de la universidad tec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4440"/>
            <a:ext cx="746975" cy="7469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572000" y="1737620"/>
            <a:ext cx="184731" cy="369332"/>
          </a:xfrm>
          <a:prstGeom prst="rect">
            <a:avLst/>
          </a:prstGeom>
          <a:noFill/>
        </p:spPr>
        <p:txBody>
          <a:bodyPr wrap="none" rtlCol="0">
            <a:spAutoFit/>
          </a:bodyPr>
          <a:lstStyle/>
          <a:p>
            <a:endParaRPr lang="es-ES" dirty="0"/>
          </a:p>
        </p:txBody>
      </p:sp>
      <p:sp>
        <p:nvSpPr>
          <p:cNvPr id="2" name="CuadroTexto 1"/>
          <p:cNvSpPr txBox="1"/>
          <p:nvPr/>
        </p:nvSpPr>
        <p:spPr>
          <a:xfrm>
            <a:off x="8394188" y="6324748"/>
            <a:ext cx="3148042" cy="584775"/>
          </a:xfrm>
          <a:prstGeom prst="rect">
            <a:avLst/>
          </a:prstGeom>
          <a:noFill/>
        </p:spPr>
        <p:txBody>
          <a:bodyPr wrap="none" rtlCol="0">
            <a:spAutoFit/>
          </a:bodyPr>
          <a:lstStyle/>
          <a:p>
            <a:pPr algn="ctr"/>
            <a:r>
              <a:rPr lang="es-ES" sz="1600" b="1" dirty="0" smtClean="0"/>
              <a:t>UNIVERSIDAD TÉCNICA DEL NORTE</a:t>
            </a:r>
          </a:p>
          <a:p>
            <a:pPr algn="ctr"/>
            <a:r>
              <a:rPr lang="es-ES" sz="1600" b="1" dirty="0" smtClean="0"/>
              <a:t>F.I.C.A.Y.A</a:t>
            </a:r>
            <a:endParaRPr lang="es-ES" sz="1600" b="1" dirty="0"/>
          </a:p>
        </p:txBody>
      </p:sp>
      <p:pic>
        <p:nvPicPr>
          <p:cNvPr id="7" name="Picture 4" descr="Resultado de imagen de agropecuaria ut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1159" y="94440"/>
            <a:ext cx="822445" cy="781323"/>
          </a:xfrm>
          <a:prstGeom prst="rect">
            <a:avLst/>
          </a:prstGeom>
          <a:noFill/>
          <a:extLst>
            <a:ext uri="{909E8E84-426E-40DD-AFC4-6F175D3DCCD1}">
              <a14:hiddenFill xmlns:a14="http://schemas.microsoft.com/office/drawing/2010/main">
                <a:solidFill>
                  <a:srgbClr val="FFFFFF"/>
                </a:solidFill>
              </a14:hiddenFill>
            </a:ext>
          </a:extLst>
        </p:spPr>
      </p:pic>
      <p:sp>
        <p:nvSpPr>
          <p:cNvPr id="9" name="Bisel 8"/>
          <p:cNvSpPr/>
          <p:nvPr/>
        </p:nvSpPr>
        <p:spPr>
          <a:xfrm>
            <a:off x="90152" y="913583"/>
            <a:ext cx="11953452" cy="5551611"/>
          </a:xfrm>
          <a:prstGeom prst="bevel">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spcBef>
                <a:spcPts val="1200"/>
              </a:spcBef>
              <a:spcAft>
                <a:spcPts val="600"/>
              </a:spcAft>
            </a:pPr>
            <a:r>
              <a:rPr lang="es-EC" sz="2400" b="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s-EC" sz="2000" b="1" dirty="0" smtClean="0">
                <a:effectLst/>
                <a:latin typeface="Times New Roman" panose="02020603050405020304" pitchFamily="18" charset="0"/>
                <a:ea typeface="Calibri" panose="020F0502020204030204" pitchFamily="34" charset="0"/>
                <a:cs typeface="Times New Roman" panose="02020603050405020304" pitchFamily="18" charset="0"/>
              </a:rPr>
              <a:t>PARÁMETROS REPRODUCTIVOS DE CUYES (</a:t>
            </a:r>
            <a:r>
              <a:rPr lang="es-EC" sz="2000" b="1" i="1" dirty="0" smtClean="0">
                <a:effectLst/>
                <a:latin typeface="Times New Roman" panose="02020603050405020304" pitchFamily="18" charset="0"/>
                <a:ea typeface="Calibri" panose="020F0502020204030204" pitchFamily="34" charset="0"/>
                <a:cs typeface="Times New Roman" panose="02020603050405020304" pitchFamily="18" charset="0"/>
              </a:rPr>
              <a:t>Cavia porcellus</a:t>
            </a:r>
            <a:r>
              <a:rPr lang="es-EC" sz="2000" b="1" dirty="0" smtClean="0">
                <a:effectLst/>
                <a:latin typeface="Times New Roman" panose="02020603050405020304" pitchFamily="18" charset="0"/>
                <a:ea typeface="Calibri" panose="020F0502020204030204" pitchFamily="34" charset="0"/>
                <a:cs typeface="Times New Roman" panose="02020603050405020304" pitchFamily="18" charset="0"/>
              </a:rPr>
              <a:t>) CON POLIDACTILIA EN QUIROGA, COTACACHI, PROVINCIA DE IMBABURA</a:t>
            </a:r>
            <a:r>
              <a:rPr lang="es-EC" sz="24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50000"/>
              </a:lnSpc>
              <a:spcBef>
                <a:spcPts val="1200"/>
              </a:spcBef>
              <a:spcAft>
                <a:spcPts val="600"/>
              </a:spcAft>
            </a:pPr>
            <a:endParaRPr lang="es-EC" sz="2400"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1200"/>
              </a:spcBef>
              <a:spcAft>
                <a:spcPts val="600"/>
              </a:spcAft>
            </a:pPr>
            <a:endParaRPr lang="es-EC" sz="24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1200"/>
              </a:spcBef>
              <a:spcAft>
                <a:spcPts val="600"/>
              </a:spcAft>
            </a:pPr>
            <a:endParaRPr lang="es-EC" sz="2400"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1200"/>
              </a:spcBef>
              <a:spcAft>
                <a:spcPts val="600"/>
              </a:spcAft>
            </a:pP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Placa 9"/>
          <p:cNvSpPr/>
          <p:nvPr/>
        </p:nvSpPr>
        <p:spPr>
          <a:xfrm>
            <a:off x="4288665" y="196620"/>
            <a:ext cx="3116687" cy="593280"/>
          </a:xfrm>
          <a:prstGeom prst="plaque">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spcBef>
                <a:spcPts val="1200"/>
              </a:spcBef>
              <a:spcAft>
                <a:spcPts val="2200"/>
              </a:spcAft>
            </a:pPr>
            <a:r>
              <a:rPr lang="es-EC" sz="2800" b="1" dirty="0" smtClean="0">
                <a:effectLst/>
                <a:latin typeface="Times New Roman" panose="02020603050405020304" pitchFamily="18" charset="0"/>
                <a:ea typeface="Calibri" panose="020F0502020204030204" pitchFamily="34" charset="0"/>
                <a:cs typeface="Times New Roman" panose="02020603050405020304" pitchFamily="18" charset="0"/>
              </a:rPr>
              <a:t>TEMA</a:t>
            </a:r>
            <a:endParaRPr lang="es-ES" sz="20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l="5847" t="21971" r="21288" b="36340"/>
          <a:stretch/>
        </p:blipFill>
        <p:spPr>
          <a:xfrm>
            <a:off x="4121238" y="2722224"/>
            <a:ext cx="3992451" cy="3045788"/>
          </a:xfrm>
          <a:prstGeom prst="rect">
            <a:avLst/>
          </a:prstGeom>
        </p:spPr>
      </p:pic>
    </p:spTree>
    <p:extLst>
      <p:ext uri="{BB962C8B-B14F-4D97-AF65-F5344CB8AC3E}">
        <p14:creationId xmlns:p14="http://schemas.microsoft.com/office/powerpoint/2010/main" val="37107023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11"/>
          <p:cNvGraphicFramePr>
            <a:graphicFrameLocks noGrp="1"/>
          </p:cNvGraphicFramePr>
          <p:nvPr>
            <p:ph idx="1"/>
            <p:extLst>
              <p:ext uri="{D42A27DB-BD31-4B8C-83A1-F6EECF244321}">
                <p14:modId xmlns:p14="http://schemas.microsoft.com/office/powerpoint/2010/main" val="3337845943"/>
              </p:ext>
            </p:extLst>
          </p:nvPr>
        </p:nvGraphicFramePr>
        <p:xfrm>
          <a:off x="1932409" y="1550572"/>
          <a:ext cx="7532983" cy="2577922"/>
        </p:xfrm>
        <a:graphic>
          <a:graphicData uri="http://schemas.openxmlformats.org/drawingml/2006/table">
            <a:tbl>
              <a:tblPr firstRow="1" firstCol="1" bandRow="1">
                <a:tableStyleId>{5940675A-B579-460E-94D1-54222C63F5DA}</a:tableStyleId>
              </a:tblPr>
              <a:tblGrid>
                <a:gridCol w="2421840"/>
                <a:gridCol w="2535727"/>
                <a:gridCol w="2575416"/>
              </a:tblGrid>
              <a:tr h="399631">
                <a:tc gridSpan="3">
                  <a:txBody>
                    <a:bodyPr/>
                    <a:lstStyle/>
                    <a:p>
                      <a:pPr indent="180340" algn="ctr">
                        <a:lnSpc>
                          <a:spcPct val="150000"/>
                        </a:lnSpc>
                        <a:spcBef>
                          <a:spcPts val="1200"/>
                        </a:spcBef>
                        <a:spcAft>
                          <a:spcPts val="0"/>
                        </a:spcAft>
                      </a:pPr>
                      <a:r>
                        <a:rPr lang="es-EC" sz="1600" b="1" dirty="0">
                          <a:effectLst/>
                        </a:rPr>
                        <a:t>Cuyes- Relación diaria de Alimento Concentrado / </a:t>
                      </a:r>
                      <a:r>
                        <a:rPr lang="es-EC" sz="1600" b="1" dirty="0" smtClean="0">
                          <a:effectLst/>
                        </a:rPr>
                        <a:t>Forraje</a:t>
                      </a:r>
                    </a:p>
                    <a:p>
                      <a:pPr indent="180340" algn="ctr">
                        <a:lnSpc>
                          <a:spcPct val="150000"/>
                        </a:lnSpc>
                        <a:spcBef>
                          <a:spcPts val="1200"/>
                        </a:spcBef>
                        <a:spcAft>
                          <a:spcPts val="0"/>
                        </a:spcAft>
                      </a:pPr>
                      <a:r>
                        <a:rPr lang="es-EC" sz="1600" b="1" dirty="0" smtClean="0">
                          <a:effectLst/>
                          <a:latin typeface="Times New Roman" panose="02020603050405020304" pitchFamily="18" charset="0"/>
                          <a:ea typeface="Calibri" panose="020F0502020204030204" pitchFamily="34" charset="0"/>
                          <a:cs typeface="Times New Roman" panose="02020603050405020304" pitchFamily="18" charset="0"/>
                        </a:rPr>
                        <a:t>                                             Balanceado                                Forraje</a:t>
                      </a:r>
                      <a:r>
                        <a:rPr lang="es-EC" sz="16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s-E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s-ES"/>
                    </a:p>
                  </a:txBody>
                  <a:tcPr/>
                </a:tc>
                <a:tc hMerge="1">
                  <a:txBody>
                    <a:bodyPr/>
                    <a:lstStyle/>
                    <a:p>
                      <a:endParaRPr lang="es-ES"/>
                    </a:p>
                  </a:txBody>
                  <a:tcPr/>
                </a:tc>
              </a:tr>
              <a:tr h="847001">
                <a:tc>
                  <a:txBody>
                    <a:bodyPr/>
                    <a:lstStyle/>
                    <a:p>
                      <a:pPr indent="180340" algn="ctr">
                        <a:lnSpc>
                          <a:spcPct val="150000"/>
                        </a:lnSpc>
                        <a:spcBef>
                          <a:spcPts val="1200"/>
                        </a:spcBef>
                        <a:spcAft>
                          <a:spcPts val="0"/>
                        </a:spcAft>
                      </a:pPr>
                      <a:r>
                        <a:rPr lang="es-EC" sz="1600" b="1" dirty="0">
                          <a:effectLst/>
                        </a:rPr>
                        <a:t>Cuyes en etapa de reproducción</a:t>
                      </a:r>
                      <a:endParaRPr lang="es-E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Bef>
                          <a:spcPts val="1200"/>
                        </a:spcBef>
                        <a:spcAft>
                          <a:spcPts val="0"/>
                        </a:spcAft>
                      </a:pPr>
                      <a:r>
                        <a:rPr lang="es-EC" sz="1600" dirty="0">
                          <a:effectLst/>
                        </a:rPr>
                        <a:t>35g</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Bef>
                          <a:spcPts val="1200"/>
                        </a:spcBef>
                        <a:spcAft>
                          <a:spcPts val="0"/>
                        </a:spcAft>
                      </a:pPr>
                      <a:r>
                        <a:rPr lang="es-EC" sz="1600" dirty="0">
                          <a:effectLst/>
                        </a:rPr>
                        <a:t>450g</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847001">
                <a:tc>
                  <a:txBody>
                    <a:bodyPr/>
                    <a:lstStyle/>
                    <a:p>
                      <a:pPr indent="180340" algn="ctr">
                        <a:lnSpc>
                          <a:spcPct val="150000"/>
                        </a:lnSpc>
                        <a:spcBef>
                          <a:spcPts val="1200"/>
                        </a:spcBef>
                        <a:spcAft>
                          <a:spcPts val="0"/>
                        </a:spcAft>
                      </a:pPr>
                      <a:r>
                        <a:rPr lang="es-EC" sz="1600" b="1" dirty="0">
                          <a:effectLst/>
                        </a:rPr>
                        <a:t>Gazapos en etapa de crecimiento(0 a 45 días)</a:t>
                      </a:r>
                      <a:endParaRPr lang="es-E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Bef>
                          <a:spcPts val="1200"/>
                        </a:spcBef>
                        <a:spcAft>
                          <a:spcPts val="0"/>
                        </a:spcAft>
                      </a:pPr>
                      <a:r>
                        <a:rPr lang="es-EC" sz="1600">
                          <a:effectLst/>
                        </a:rPr>
                        <a:t>20g</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Bef>
                          <a:spcPts val="1200"/>
                        </a:spcBef>
                        <a:spcAft>
                          <a:spcPts val="0"/>
                        </a:spcAft>
                      </a:pPr>
                      <a:r>
                        <a:rPr lang="es-EC" sz="1600" dirty="0">
                          <a:effectLst/>
                        </a:rPr>
                        <a:t>250g</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Elipse 5"/>
          <p:cNvSpPr/>
          <p:nvPr/>
        </p:nvSpPr>
        <p:spPr>
          <a:xfrm>
            <a:off x="3631842" y="237117"/>
            <a:ext cx="4134119" cy="1068946"/>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solidFill>
                  <a:schemeClr val="tx1"/>
                </a:solidFill>
              </a:rPr>
              <a:t>Alimentación</a:t>
            </a:r>
            <a:endParaRPr lang="es-ES" sz="2400" b="1" dirty="0">
              <a:solidFill>
                <a:schemeClr val="tx1"/>
              </a:solidFill>
            </a:endParaRP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8573" y="4126068"/>
            <a:ext cx="3086637" cy="2314978"/>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1706" y="4126068"/>
            <a:ext cx="3138153" cy="2314978"/>
          </a:xfrm>
          <a:prstGeom prst="rect">
            <a:avLst/>
          </a:prstGeom>
        </p:spPr>
      </p:pic>
      <p:pic>
        <p:nvPicPr>
          <p:cNvPr id="9" name="Picture 8" descr="Resultado de imagen de sello de la universidad tecnic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4615"/>
            <a:ext cx="746975" cy="7469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ultado de imagen de agropecuaria ut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21159" y="94440"/>
            <a:ext cx="822445" cy="781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9180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40"/>
            <a:ext cx="12192000" cy="6763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de sello de la universidad tec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4440"/>
            <a:ext cx="746975" cy="7469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572000" y="1737620"/>
            <a:ext cx="184731" cy="369332"/>
          </a:xfrm>
          <a:prstGeom prst="rect">
            <a:avLst/>
          </a:prstGeom>
          <a:noFill/>
        </p:spPr>
        <p:txBody>
          <a:bodyPr wrap="none" rtlCol="0">
            <a:spAutoFit/>
          </a:bodyPr>
          <a:lstStyle/>
          <a:p>
            <a:endParaRPr lang="es-ES" dirty="0"/>
          </a:p>
        </p:txBody>
      </p:sp>
      <p:sp>
        <p:nvSpPr>
          <p:cNvPr id="2" name="CuadroTexto 1"/>
          <p:cNvSpPr txBox="1"/>
          <p:nvPr/>
        </p:nvSpPr>
        <p:spPr>
          <a:xfrm>
            <a:off x="8394188" y="6324748"/>
            <a:ext cx="3148042" cy="584775"/>
          </a:xfrm>
          <a:prstGeom prst="rect">
            <a:avLst/>
          </a:prstGeom>
          <a:noFill/>
        </p:spPr>
        <p:txBody>
          <a:bodyPr wrap="none" rtlCol="0">
            <a:spAutoFit/>
          </a:bodyPr>
          <a:lstStyle/>
          <a:p>
            <a:pPr algn="ctr"/>
            <a:r>
              <a:rPr lang="es-ES" sz="1600" b="1" dirty="0" smtClean="0"/>
              <a:t>UNIVERSIDAD TÉCNICA DEL NORTE</a:t>
            </a:r>
          </a:p>
          <a:p>
            <a:pPr algn="ctr"/>
            <a:r>
              <a:rPr lang="es-ES" sz="1600" b="1" dirty="0" smtClean="0"/>
              <a:t>F.I.C.A.Y.A</a:t>
            </a:r>
            <a:endParaRPr lang="es-ES" sz="1600" b="1" dirty="0"/>
          </a:p>
        </p:txBody>
      </p:sp>
      <p:pic>
        <p:nvPicPr>
          <p:cNvPr id="7" name="Picture 4" descr="Resultado de imagen de agropecuaria ut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1159" y="94440"/>
            <a:ext cx="822445" cy="781323"/>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redondeado 2"/>
          <p:cNvSpPr/>
          <p:nvPr/>
        </p:nvSpPr>
        <p:spPr>
          <a:xfrm>
            <a:off x="3902299" y="360608"/>
            <a:ext cx="4491889" cy="1275009"/>
          </a:xfrm>
          <a:prstGeom prst="roundRect">
            <a:avLst/>
          </a:prstGeom>
          <a:solidFill>
            <a:schemeClr val="accent2">
              <a:lumMod val="40000"/>
              <a:lumOff val="60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solidFill>
                  <a:schemeClr val="tx1"/>
                </a:solidFill>
              </a:rPr>
              <a:t>Toma de datos del experimento.</a:t>
            </a:r>
            <a:endParaRPr lang="es-ES" sz="2400" dirty="0">
              <a:solidFill>
                <a:schemeClr val="tx1"/>
              </a:solidFill>
            </a:endParaRPr>
          </a:p>
        </p:txBody>
      </p:sp>
      <p:sp>
        <p:nvSpPr>
          <p:cNvPr id="5" name="Rectángulo 4"/>
          <p:cNvSpPr/>
          <p:nvPr/>
        </p:nvSpPr>
        <p:spPr>
          <a:xfrm>
            <a:off x="2661260" y="2599551"/>
            <a:ext cx="7303741" cy="2761262"/>
          </a:xfrm>
          <a:prstGeom prst="rect">
            <a:avLst/>
          </a:prstGeom>
          <a:solidFill>
            <a:schemeClr val="accent4">
              <a:lumMod val="40000"/>
              <a:lumOff val="6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2000" dirty="0">
                <a:solidFill>
                  <a:schemeClr val="tx1"/>
                </a:solidFill>
              </a:rPr>
              <a:t>Se realizó un seguimiento de tres </a:t>
            </a:r>
            <a:r>
              <a:rPr lang="es-EC" sz="2000" dirty="0" smtClean="0">
                <a:solidFill>
                  <a:schemeClr val="tx1"/>
                </a:solidFill>
              </a:rPr>
              <a:t>periodos </a:t>
            </a:r>
            <a:r>
              <a:rPr lang="es-EC" sz="2000" dirty="0">
                <a:solidFill>
                  <a:schemeClr val="tx1"/>
                </a:solidFill>
              </a:rPr>
              <a:t>consecutivos </a:t>
            </a:r>
            <a:r>
              <a:rPr lang="es-EC" sz="2000" dirty="0" smtClean="0">
                <a:solidFill>
                  <a:schemeClr val="tx1"/>
                </a:solidFill>
              </a:rPr>
              <a:t>: </a:t>
            </a:r>
            <a:r>
              <a:rPr lang="es-EC" sz="2000" dirty="0">
                <a:solidFill>
                  <a:schemeClr val="tx1"/>
                </a:solidFill>
              </a:rPr>
              <a:t>empadre, gestación, parto y </a:t>
            </a:r>
            <a:r>
              <a:rPr lang="es-EC" sz="2000" dirty="0" smtClean="0">
                <a:solidFill>
                  <a:schemeClr val="tx1"/>
                </a:solidFill>
              </a:rPr>
              <a:t>lactancia,  </a:t>
            </a:r>
            <a:r>
              <a:rPr lang="es-EC" sz="2000" dirty="0">
                <a:solidFill>
                  <a:schemeClr val="tx1"/>
                </a:solidFill>
              </a:rPr>
              <a:t>en cada uno de estos partos se evaluó las mismas variables (porcentaje de fertilidad, presencia de polidactilia en las </a:t>
            </a:r>
            <a:r>
              <a:rPr lang="es-EC" sz="2000" dirty="0" smtClean="0">
                <a:solidFill>
                  <a:schemeClr val="tx1"/>
                </a:solidFill>
              </a:rPr>
              <a:t>crías nacidas , </a:t>
            </a:r>
            <a:r>
              <a:rPr lang="es-EC" sz="2000" dirty="0">
                <a:solidFill>
                  <a:schemeClr val="tx1"/>
                </a:solidFill>
              </a:rPr>
              <a:t>número de crías al parto, porcentaje de mortalidad de crías al parto, peso promedio al nacimiento, porcentaje de mortalidad de crías al destete</a:t>
            </a:r>
            <a:r>
              <a:rPr lang="es-EC" sz="2000" b="1" dirty="0">
                <a:solidFill>
                  <a:schemeClr val="tx1"/>
                </a:solidFill>
              </a:rPr>
              <a:t>)</a:t>
            </a:r>
            <a:r>
              <a:rPr lang="es-EC" sz="2000" dirty="0">
                <a:solidFill>
                  <a:schemeClr val="tx1"/>
                </a:solidFill>
              </a:rPr>
              <a:t>, los datos se consignaron en registros diseñados para el experimento y se tomaron en los momentos precisos.</a:t>
            </a:r>
            <a:endParaRPr lang="es-ES" sz="2000" dirty="0">
              <a:solidFill>
                <a:schemeClr val="tx1"/>
              </a:solidFill>
            </a:endParaRPr>
          </a:p>
        </p:txBody>
      </p:sp>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85" y="3297126"/>
            <a:ext cx="2619375" cy="2762250"/>
          </a:xfrm>
          <a:prstGeom prst="rect">
            <a:avLst/>
          </a:prstGeom>
        </p:spPr>
      </p:pic>
      <p:sp>
        <p:nvSpPr>
          <p:cNvPr id="9" name="Flecha abajo 8"/>
          <p:cNvSpPr/>
          <p:nvPr/>
        </p:nvSpPr>
        <p:spPr>
          <a:xfrm>
            <a:off x="5795493" y="1635616"/>
            <a:ext cx="888642" cy="862886"/>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23691270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40"/>
            <a:ext cx="12192000" cy="6763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de sello de la universidad tec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031" y="-263"/>
            <a:ext cx="850006" cy="850006"/>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572000" y="1737620"/>
            <a:ext cx="184731" cy="369332"/>
          </a:xfrm>
          <a:prstGeom prst="rect">
            <a:avLst/>
          </a:prstGeom>
          <a:noFill/>
        </p:spPr>
        <p:txBody>
          <a:bodyPr wrap="none" rtlCol="0">
            <a:spAutoFit/>
          </a:bodyPr>
          <a:lstStyle/>
          <a:p>
            <a:endParaRPr lang="es-ES" dirty="0"/>
          </a:p>
        </p:txBody>
      </p:sp>
      <p:sp>
        <p:nvSpPr>
          <p:cNvPr id="2" name="CuadroTexto 1"/>
          <p:cNvSpPr txBox="1"/>
          <p:nvPr/>
        </p:nvSpPr>
        <p:spPr>
          <a:xfrm>
            <a:off x="8394188" y="6324748"/>
            <a:ext cx="3148042" cy="584775"/>
          </a:xfrm>
          <a:prstGeom prst="rect">
            <a:avLst/>
          </a:prstGeom>
          <a:noFill/>
        </p:spPr>
        <p:txBody>
          <a:bodyPr wrap="none" rtlCol="0">
            <a:spAutoFit/>
          </a:bodyPr>
          <a:lstStyle/>
          <a:p>
            <a:pPr algn="ctr"/>
            <a:r>
              <a:rPr lang="es-ES" sz="1600" b="1" dirty="0" smtClean="0"/>
              <a:t>UNIVERSIDAD TÉCNICA DEL NORTE</a:t>
            </a:r>
          </a:p>
          <a:p>
            <a:pPr algn="ctr"/>
            <a:r>
              <a:rPr lang="es-ES" sz="1600" b="1" dirty="0" smtClean="0"/>
              <a:t>F.I.C.A.Y.A</a:t>
            </a:r>
            <a:endParaRPr lang="es-ES" sz="1600" b="1" dirty="0"/>
          </a:p>
        </p:txBody>
      </p:sp>
      <p:pic>
        <p:nvPicPr>
          <p:cNvPr id="7" name="Picture 4" descr="Resultado de imagen de agropecuaria ut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9840" y="68597"/>
            <a:ext cx="970841" cy="922299"/>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3501336" y="223492"/>
            <a:ext cx="4969887" cy="523220"/>
          </a:xfrm>
          <a:prstGeom prst="rect">
            <a:avLst/>
          </a:prstGeom>
        </p:spPr>
        <p:txBody>
          <a:bodyPr wrap="none">
            <a:spAutoFit/>
          </a:bodyPr>
          <a:lstStyle/>
          <a:p>
            <a:pPr algn="ctr"/>
            <a:r>
              <a:rPr lang="es-ES" sz="2800" b="1" dirty="0">
                <a:latin typeface="Times New Roman" panose="02020603050405020304" pitchFamily="18" charset="0"/>
                <a:ea typeface="Calibri" panose="020F0502020204030204" pitchFamily="34" charset="0"/>
              </a:rPr>
              <a:t>RESULTADOS Y DISCUSIÓN</a:t>
            </a:r>
            <a:endParaRPr lang="es-ES" sz="2800" b="1" dirty="0"/>
          </a:p>
        </p:txBody>
      </p:sp>
      <p:pic>
        <p:nvPicPr>
          <p:cNvPr id="8" name="Imagen 7"/>
          <p:cNvPicPr>
            <a:picLocks noChangeAspect="1"/>
          </p:cNvPicPr>
          <p:nvPr/>
        </p:nvPicPr>
        <p:blipFill>
          <a:blip r:embed="rId5"/>
          <a:stretch>
            <a:fillRect/>
          </a:stretch>
        </p:blipFill>
        <p:spPr>
          <a:xfrm>
            <a:off x="0" y="875764"/>
            <a:ext cx="11542230" cy="6007916"/>
          </a:xfrm>
          <a:prstGeom prst="rect">
            <a:avLst/>
          </a:prstGeom>
        </p:spPr>
      </p:pic>
    </p:spTree>
    <p:extLst>
      <p:ext uri="{BB962C8B-B14F-4D97-AF65-F5344CB8AC3E}">
        <p14:creationId xmlns:p14="http://schemas.microsoft.com/office/powerpoint/2010/main" val="27321184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de sello de la universidad tec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4440"/>
            <a:ext cx="746975" cy="7469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572000" y="1737620"/>
            <a:ext cx="184731" cy="369332"/>
          </a:xfrm>
          <a:prstGeom prst="rect">
            <a:avLst/>
          </a:prstGeom>
          <a:noFill/>
        </p:spPr>
        <p:txBody>
          <a:bodyPr wrap="none" rtlCol="0">
            <a:spAutoFit/>
          </a:bodyPr>
          <a:lstStyle/>
          <a:p>
            <a:endParaRPr lang="es-ES" dirty="0"/>
          </a:p>
        </p:txBody>
      </p:sp>
      <p:sp>
        <p:nvSpPr>
          <p:cNvPr id="2" name="CuadroTexto 1"/>
          <p:cNvSpPr txBox="1"/>
          <p:nvPr/>
        </p:nvSpPr>
        <p:spPr>
          <a:xfrm>
            <a:off x="8394188" y="6324748"/>
            <a:ext cx="3148042" cy="584775"/>
          </a:xfrm>
          <a:prstGeom prst="rect">
            <a:avLst/>
          </a:prstGeom>
          <a:noFill/>
        </p:spPr>
        <p:txBody>
          <a:bodyPr wrap="none" rtlCol="0">
            <a:spAutoFit/>
          </a:bodyPr>
          <a:lstStyle/>
          <a:p>
            <a:pPr algn="ctr"/>
            <a:r>
              <a:rPr lang="es-ES" sz="1600" b="1" dirty="0" smtClean="0"/>
              <a:t>UNIVERSIDAD TÉCNICA DEL NORTE</a:t>
            </a:r>
          </a:p>
          <a:p>
            <a:pPr algn="ctr"/>
            <a:r>
              <a:rPr lang="es-ES" sz="1600" b="1" dirty="0" smtClean="0"/>
              <a:t>F.I.C.A.Y.A</a:t>
            </a:r>
            <a:endParaRPr lang="es-ES" sz="1600" b="1" dirty="0"/>
          </a:p>
        </p:txBody>
      </p:sp>
      <p:pic>
        <p:nvPicPr>
          <p:cNvPr id="7" name="Picture 4" descr="Resultado de imagen de agropecuaria ut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1159" y="94440"/>
            <a:ext cx="822445" cy="7813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a 5"/>
          <p:cNvGraphicFramePr>
            <a:graphicFrameLocks noGrp="1"/>
          </p:cNvGraphicFramePr>
          <p:nvPr>
            <p:extLst>
              <p:ext uri="{D42A27DB-BD31-4B8C-83A1-F6EECF244321}">
                <p14:modId xmlns:p14="http://schemas.microsoft.com/office/powerpoint/2010/main" val="151194871"/>
              </p:ext>
            </p:extLst>
          </p:nvPr>
        </p:nvGraphicFramePr>
        <p:xfrm>
          <a:off x="592427" y="1246927"/>
          <a:ext cx="10341737" cy="2250230"/>
        </p:xfrm>
        <a:graphic>
          <a:graphicData uri="http://schemas.openxmlformats.org/drawingml/2006/table">
            <a:tbl>
              <a:tblPr firstRow="1" firstCol="1" bandRow="1">
                <a:tableStyleId>{BDBED569-4797-4DF1-A0F4-6AAB3CD982D8}</a:tableStyleId>
              </a:tblPr>
              <a:tblGrid>
                <a:gridCol w="1820491"/>
                <a:gridCol w="1526976"/>
                <a:gridCol w="1535128"/>
                <a:gridCol w="1535128"/>
                <a:gridCol w="1318487"/>
                <a:gridCol w="1212496"/>
                <a:gridCol w="1393031"/>
              </a:tblGrid>
              <a:tr h="451910">
                <a:tc>
                  <a:txBody>
                    <a:bodyPr/>
                    <a:lstStyle/>
                    <a:p>
                      <a:pPr algn="ctr">
                        <a:lnSpc>
                          <a:spcPct val="150000"/>
                        </a:lnSpc>
                        <a:spcBef>
                          <a:spcPts val="1200"/>
                        </a:spcBef>
                        <a:spcAft>
                          <a:spcPts val="0"/>
                        </a:spcAft>
                      </a:pPr>
                      <a:r>
                        <a:rPr lang="es-EC" sz="1800" dirty="0">
                          <a:effectLst/>
                        </a:rPr>
                        <a:t>Clasificación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effectLst/>
                        </a:rPr>
                        <a:t>Variable</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effectLst/>
                        </a:rPr>
                        <a:t>T1</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a:effectLst/>
                        </a:rPr>
                        <a:t>T2</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effectLst/>
                        </a:rPr>
                        <a:t>M(1)</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a:effectLst/>
                        </a:rPr>
                        <a:t>M(2)</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a:effectLst/>
                        </a:rPr>
                        <a:t>P_valor</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449876">
                <a:tc>
                  <a:txBody>
                    <a:bodyPr/>
                    <a:lstStyle/>
                    <a:p>
                      <a:pPr algn="ctr">
                        <a:lnSpc>
                          <a:spcPct val="150000"/>
                        </a:lnSpc>
                        <a:spcBef>
                          <a:spcPts val="1200"/>
                        </a:spcBef>
                        <a:spcAft>
                          <a:spcPts val="0"/>
                        </a:spcAft>
                      </a:pPr>
                      <a:r>
                        <a:rPr lang="es-EC" sz="1800" dirty="0">
                          <a:effectLst/>
                        </a:rPr>
                        <a:t> </a:t>
                      </a:r>
                      <a:endParaRPr lang="es-ES" sz="2000" dirty="0">
                        <a:effectLst/>
                      </a:endParaRPr>
                    </a:p>
                    <a:p>
                      <a:pPr algn="ctr">
                        <a:lnSpc>
                          <a:spcPct val="150000"/>
                        </a:lnSpc>
                        <a:spcBef>
                          <a:spcPts val="1200"/>
                        </a:spcBef>
                        <a:spcAft>
                          <a:spcPts val="0"/>
                        </a:spcAft>
                      </a:pPr>
                      <a:r>
                        <a:rPr lang="es-EC" sz="1800" dirty="0">
                          <a:effectLst/>
                        </a:rPr>
                        <a:t>Fenotipo madre</a:t>
                      </a:r>
                      <a:endParaRPr lang="es-ES" sz="2000" dirty="0">
                        <a:effectLst/>
                      </a:endParaRPr>
                    </a:p>
                    <a:p>
                      <a:pPr algn="ctr">
                        <a:lnSpc>
                          <a:spcPct val="150000"/>
                        </a:lnSpc>
                        <a:spcBef>
                          <a:spcPts val="1200"/>
                        </a:spcBef>
                        <a:spcAft>
                          <a:spcPts val="0"/>
                        </a:spcAft>
                      </a:pPr>
                      <a:r>
                        <a:rPr lang="es-EC" sz="1800" dirty="0">
                          <a:effectLst/>
                        </a:rPr>
                        <a:t>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effectLst/>
                        </a:rPr>
                        <a:t> </a:t>
                      </a:r>
                      <a:endParaRPr lang="es-ES" sz="2000" dirty="0">
                        <a:effectLst/>
                      </a:endParaRPr>
                    </a:p>
                    <a:p>
                      <a:pPr algn="ctr">
                        <a:lnSpc>
                          <a:spcPct val="150000"/>
                        </a:lnSpc>
                        <a:spcBef>
                          <a:spcPts val="1200"/>
                        </a:spcBef>
                        <a:spcAft>
                          <a:spcPts val="0"/>
                        </a:spcAft>
                      </a:pPr>
                      <a:r>
                        <a:rPr lang="es-EC" sz="1800" dirty="0">
                          <a:effectLst/>
                        </a:rPr>
                        <a:t>Porcentaje de fertilidad de las madres</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effectLst/>
                        </a:rPr>
                        <a:t> </a:t>
                      </a:r>
                      <a:endParaRPr lang="es-ES" sz="2000" dirty="0">
                        <a:effectLst/>
                      </a:endParaRPr>
                    </a:p>
                    <a:p>
                      <a:pPr algn="ctr">
                        <a:lnSpc>
                          <a:spcPct val="150000"/>
                        </a:lnSpc>
                        <a:spcBef>
                          <a:spcPts val="1200"/>
                        </a:spcBef>
                        <a:spcAft>
                          <a:spcPts val="0"/>
                        </a:spcAft>
                      </a:pPr>
                      <a:r>
                        <a:rPr lang="es-EC" sz="1800" dirty="0">
                          <a:effectLst/>
                        </a:rPr>
                        <a:t>Sin </a:t>
                      </a:r>
                      <a:endParaRPr lang="es-EC" sz="1800" dirty="0" smtClean="0">
                        <a:effectLst/>
                      </a:endParaRPr>
                    </a:p>
                    <a:p>
                      <a:pPr algn="ctr">
                        <a:lnSpc>
                          <a:spcPct val="150000"/>
                        </a:lnSpc>
                        <a:spcBef>
                          <a:spcPts val="1200"/>
                        </a:spcBef>
                        <a:spcAft>
                          <a:spcPts val="0"/>
                        </a:spcAft>
                      </a:pPr>
                      <a:r>
                        <a:rPr lang="es-EC" sz="1800" dirty="0" smtClean="0">
                          <a:effectLst/>
                        </a:rPr>
                        <a:t>polidactilia</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effectLst/>
                        </a:rPr>
                        <a:t> </a:t>
                      </a:r>
                      <a:endParaRPr lang="es-ES" sz="2000" dirty="0" smtClean="0">
                        <a:effectLst/>
                      </a:endParaRPr>
                    </a:p>
                    <a:p>
                      <a:pPr algn="ctr">
                        <a:lnSpc>
                          <a:spcPct val="150000"/>
                        </a:lnSpc>
                        <a:spcBef>
                          <a:spcPts val="1200"/>
                        </a:spcBef>
                        <a:spcAft>
                          <a:spcPts val="0"/>
                        </a:spcAft>
                      </a:pPr>
                      <a:r>
                        <a:rPr lang="es-EC" sz="1800" dirty="0" smtClean="0">
                          <a:effectLst/>
                        </a:rPr>
                        <a:t>Con </a:t>
                      </a:r>
                      <a:r>
                        <a:rPr lang="es-EC" sz="1800" dirty="0">
                          <a:effectLst/>
                        </a:rPr>
                        <a:t>polidactilia</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effectLst/>
                        </a:rPr>
                        <a:t> </a:t>
                      </a:r>
                      <a:endParaRPr lang="es-ES" sz="2000" dirty="0">
                        <a:effectLst/>
                      </a:endParaRPr>
                    </a:p>
                    <a:p>
                      <a:pPr algn="ctr">
                        <a:lnSpc>
                          <a:spcPct val="150000"/>
                        </a:lnSpc>
                        <a:spcBef>
                          <a:spcPts val="1200"/>
                        </a:spcBef>
                        <a:spcAft>
                          <a:spcPts val="0"/>
                        </a:spcAft>
                      </a:pPr>
                      <a:r>
                        <a:rPr lang="es-EC" sz="1800" dirty="0">
                          <a:effectLst/>
                        </a:rPr>
                        <a:t>100</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effectLst/>
                        </a:rPr>
                        <a:t> </a:t>
                      </a:r>
                      <a:endParaRPr lang="es-ES" sz="2000" dirty="0">
                        <a:effectLst/>
                      </a:endParaRPr>
                    </a:p>
                    <a:p>
                      <a:pPr algn="ctr">
                        <a:lnSpc>
                          <a:spcPct val="150000"/>
                        </a:lnSpc>
                        <a:spcBef>
                          <a:spcPts val="1200"/>
                        </a:spcBef>
                        <a:spcAft>
                          <a:spcPts val="0"/>
                        </a:spcAft>
                      </a:pPr>
                      <a:r>
                        <a:rPr lang="es-EC" sz="1800" dirty="0">
                          <a:effectLst/>
                        </a:rPr>
                        <a:t>100</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effectLst/>
                        </a:rPr>
                        <a:t> </a:t>
                      </a:r>
                      <a:endParaRPr lang="es-ES" sz="2000" dirty="0">
                        <a:effectLst/>
                      </a:endParaRPr>
                    </a:p>
                    <a:p>
                      <a:pPr algn="ctr">
                        <a:lnSpc>
                          <a:spcPct val="150000"/>
                        </a:lnSpc>
                        <a:spcBef>
                          <a:spcPts val="1200"/>
                        </a:spcBef>
                        <a:spcAft>
                          <a:spcPts val="0"/>
                        </a:spcAft>
                      </a:pPr>
                      <a:r>
                        <a:rPr lang="es-EC" sz="1800" dirty="0">
                          <a:effectLst/>
                        </a:rPr>
                        <a:t>  0.5789</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8" name="CuadroTexto 7"/>
          <p:cNvSpPr txBox="1"/>
          <p:nvPr/>
        </p:nvSpPr>
        <p:spPr>
          <a:xfrm>
            <a:off x="2021983" y="373487"/>
            <a:ext cx="184731" cy="369332"/>
          </a:xfrm>
          <a:prstGeom prst="rect">
            <a:avLst/>
          </a:prstGeom>
          <a:noFill/>
        </p:spPr>
        <p:txBody>
          <a:bodyPr wrap="none" rtlCol="0">
            <a:spAutoFit/>
          </a:bodyPr>
          <a:lstStyle/>
          <a:p>
            <a:endParaRPr lang="es-ES" dirty="0"/>
          </a:p>
        </p:txBody>
      </p:sp>
      <p:sp>
        <p:nvSpPr>
          <p:cNvPr id="9" name="CuadroTexto 8"/>
          <p:cNvSpPr txBox="1"/>
          <p:nvPr/>
        </p:nvSpPr>
        <p:spPr>
          <a:xfrm>
            <a:off x="3382880" y="166496"/>
            <a:ext cx="5011308" cy="461665"/>
          </a:xfrm>
          <a:prstGeom prst="rect">
            <a:avLst/>
          </a:prstGeom>
          <a:noFill/>
        </p:spPr>
        <p:txBody>
          <a:bodyPr wrap="none" rtlCol="0">
            <a:spAutoFit/>
          </a:bodyPr>
          <a:lstStyle/>
          <a:p>
            <a:pPr algn="ctr"/>
            <a:r>
              <a:rPr lang="es-EC" sz="2400" b="1" dirty="0"/>
              <a:t>Porcentaje de fertilidad de las madres</a:t>
            </a:r>
            <a:endParaRPr lang="es-ES" sz="2400" b="1" dirty="0"/>
          </a:p>
        </p:txBody>
      </p:sp>
      <p:sp>
        <p:nvSpPr>
          <p:cNvPr id="11" name="Rectángulo 10"/>
          <p:cNvSpPr/>
          <p:nvPr/>
        </p:nvSpPr>
        <p:spPr>
          <a:xfrm>
            <a:off x="373487" y="794657"/>
            <a:ext cx="10431888" cy="507831"/>
          </a:xfrm>
          <a:prstGeom prst="rect">
            <a:avLst/>
          </a:prstGeom>
        </p:spPr>
        <p:txBody>
          <a:bodyPr wrap="square">
            <a:spAutoFit/>
          </a:bodyPr>
          <a:lstStyle/>
          <a:p>
            <a:pPr indent="180340" algn="just">
              <a:lnSpc>
                <a:spcPct val="150000"/>
              </a:lnSpc>
              <a:spcBef>
                <a:spcPts val="1200"/>
              </a:spcBef>
              <a:spcAft>
                <a:spcPts val="0"/>
              </a:spcAft>
            </a:pPr>
            <a:r>
              <a:rPr lang="es-EC" dirty="0" smtClean="0">
                <a:latin typeface="Times New Roman" panose="02020603050405020304" pitchFamily="18" charset="0"/>
                <a:ea typeface="Calibri" panose="020F0502020204030204" pitchFamily="34" charset="0"/>
                <a:cs typeface="Times New Roman" panose="02020603050405020304" pitchFamily="18" charset="0"/>
              </a:rPr>
              <a:t> </a:t>
            </a:r>
            <a:r>
              <a:rPr lang="es-EC" dirty="0">
                <a:latin typeface="Times New Roman" panose="02020603050405020304" pitchFamily="18" charset="0"/>
                <a:ea typeface="Calibri" panose="020F0502020204030204" pitchFamily="34" charset="0"/>
                <a:cs typeface="Times New Roman" panose="02020603050405020304" pitchFamily="18" charset="0"/>
              </a:rPr>
              <a:t>Prueba T de </a:t>
            </a:r>
            <a:r>
              <a:rPr lang="es-EC" dirty="0" err="1">
                <a:latin typeface="Times New Roman" panose="02020603050405020304" pitchFamily="18" charset="0"/>
                <a:ea typeface="Calibri" panose="020F0502020204030204" pitchFamily="34" charset="0"/>
                <a:cs typeface="Times New Roman" panose="02020603050405020304" pitchFamily="18" charset="0"/>
              </a:rPr>
              <a:t>student</a:t>
            </a:r>
            <a:r>
              <a:rPr lang="es-EC" dirty="0">
                <a:latin typeface="Times New Roman" panose="02020603050405020304" pitchFamily="18" charset="0"/>
                <a:ea typeface="Calibri" panose="020F0502020204030204" pitchFamily="34" charset="0"/>
                <a:cs typeface="Times New Roman" panose="02020603050405020304" pitchFamily="18" charset="0"/>
              </a:rPr>
              <a:t> para muestras independientes de la variable porcentaje de fertilidad de madres.</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ángulo 11"/>
          <p:cNvSpPr/>
          <p:nvPr/>
        </p:nvSpPr>
        <p:spPr>
          <a:xfrm>
            <a:off x="-154517" y="3429000"/>
            <a:ext cx="7074794" cy="276999"/>
          </a:xfrm>
          <a:prstGeom prst="rect">
            <a:avLst/>
          </a:prstGeom>
        </p:spPr>
        <p:txBody>
          <a:bodyPr wrap="square">
            <a:spAutoFit/>
          </a:bodyPr>
          <a:lstStyle/>
          <a:p>
            <a:pPr marL="457200" indent="180340" algn="just">
              <a:spcAft>
                <a:spcPts val="0"/>
              </a:spcAft>
            </a:pPr>
            <a:r>
              <a:rPr lang="es-EC" sz="1200" b="1" dirty="0" smtClean="0">
                <a:latin typeface="Arial" panose="020B0604020202020204" pitchFamily="34" charset="0"/>
                <a:ea typeface="Times New Roman" panose="02020603050405020304" pitchFamily="18" charset="0"/>
              </a:rPr>
              <a:t>Elaborado </a:t>
            </a:r>
            <a:r>
              <a:rPr lang="es-EC" sz="1200" b="1" dirty="0">
                <a:latin typeface="Arial" panose="020B0604020202020204" pitchFamily="34" charset="0"/>
                <a:ea typeface="Times New Roman" panose="02020603050405020304" pitchFamily="18" charset="0"/>
              </a:rPr>
              <a:t>por.</a:t>
            </a:r>
            <a:r>
              <a:rPr lang="es-EC" sz="1200" dirty="0">
                <a:latin typeface="Arial" panose="020B0604020202020204" pitchFamily="34" charset="0"/>
                <a:ea typeface="Times New Roman" panose="02020603050405020304" pitchFamily="18" charset="0"/>
              </a:rPr>
              <a:t> El </a:t>
            </a:r>
            <a:r>
              <a:rPr lang="es-EC" sz="1200" dirty="0" smtClean="0">
                <a:latin typeface="Arial" panose="020B0604020202020204" pitchFamily="34" charset="0"/>
                <a:ea typeface="Times New Roman" panose="02020603050405020304" pitchFamily="18" charset="0"/>
              </a:rPr>
              <a:t>Autor</a:t>
            </a:r>
            <a:endParaRPr lang="es-ES" dirty="0">
              <a:latin typeface="Times New Roman" panose="02020603050405020304" pitchFamily="18" charset="0"/>
              <a:ea typeface="Times New Roman" panose="02020603050405020304" pitchFamily="18" charset="0"/>
            </a:endParaRPr>
          </a:p>
        </p:txBody>
      </p:sp>
      <p:sp>
        <p:nvSpPr>
          <p:cNvPr id="13" name="Rectángulo redondeado 12"/>
          <p:cNvSpPr/>
          <p:nvPr/>
        </p:nvSpPr>
        <p:spPr>
          <a:xfrm>
            <a:off x="-1" y="3890073"/>
            <a:ext cx="12192001" cy="2967927"/>
          </a:xfrm>
          <a:prstGeom prst="roundRect">
            <a:avLst/>
          </a:prstGeom>
          <a:solidFill>
            <a:srgbClr val="D9C5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2000" dirty="0">
                <a:solidFill>
                  <a:schemeClr val="tx1"/>
                </a:solidFill>
              </a:rPr>
              <a:t>S</a:t>
            </a:r>
            <a:r>
              <a:rPr lang="es-EC" sz="2000" dirty="0" smtClean="0">
                <a:solidFill>
                  <a:schemeClr val="tx1"/>
                </a:solidFill>
              </a:rPr>
              <a:t>e </a:t>
            </a:r>
            <a:r>
              <a:rPr lang="es-EC" sz="2000" dirty="0">
                <a:solidFill>
                  <a:schemeClr val="tx1"/>
                </a:solidFill>
              </a:rPr>
              <a:t>puede observar un 100% de fertilidad tanto para el Tratamiento 1 (Sin polidactilia) como para el Tratamiento 2 (Con polidactilia) no existe una diferencia significativa con respecto a esta </a:t>
            </a:r>
            <a:r>
              <a:rPr lang="es-EC" sz="2000" dirty="0" smtClean="0">
                <a:solidFill>
                  <a:schemeClr val="tx1"/>
                </a:solidFill>
              </a:rPr>
              <a:t>variable. </a:t>
            </a:r>
            <a:r>
              <a:rPr lang="es-EC" sz="2000" dirty="0" err="1" smtClean="0">
                <a:solidFill>
                  <a:schemeClr val="tx1"/>
                </a:solidFill>
              </a:rPr>
              <a:t>Dextre</a:t>
            </a:r>
            <a:r>
              <a:rPr lang="es-EC" sz="2000" dirty="0" smtClean="0">
                <a:solidFill>
                  <a:schemeClr val="tx1"/>
                </a:solidFill>
              </a:rPr>
              <a:t> </a:t>
            </a:r>
            <a:r>
              <a:rPr lang="es-EC" sz="2000" dirty="0">
                <a:solidFill>
                  <a:schemeClr val="tx1"/>
                </a:solidFill>
              </a:rPr>
              <a:t>(1997), en su investigación acerca del germinado de cebada como suplemento con mezclas balanceadas simples en empadre, gestación y lactancia de cuyes obtuvo datos similares  de porcentajes de fertilidad de madres con un rango que va desde 88.8% hasta un 100</a:t>
            </a:r>
            <a:r>
              <a:rPr lang="es-EC" sz="2000" dirty="0" smtClean="0">
                <a:solidFill>
                  <a:schemeClr val="tx1"/>
                </a:solidFill>
              </a:rPr>
              <a:t>%.</a:t>
            </a:r>
          </a:p>
          <a:p>
            <a:pPr algn="just"/>
            <a:r>
              <a:rPr lang="es-ES" sz="2000" dirty="0">
                <a:solidFill>
                  <a:schemeClr val="tx1"/>
                </a:solidFill>
              </a:rPr>
              <a:t>Sin embargo hay que tomar en cuenta  además que el cuy independientemente del sistema de manejo, alimentación  que disponga este roedor es una animal que mantiene una fertilidad desde 90 hasta un 100 %  (</a:t>
            </a:r>
            <a:r>
              <a:rPr lang="es-ES" sz="2000" dirty="0" err="1">
                <a:solidFill>
                  <a:schemeClr val="tx1"/>
                </a:solidFill>
              </a:rPr>
              <a:t>Solorzano</a:t>
            </a:r>
            <a:r>
              <a:rPr lang="es-ES" sz="2000" dirty="0">
                <a:solidFill>
                  <a:schemeClr val="tx1"/>
                </a:solidFill>
              </a:rPr>
              <a:t> &amp; Sarria, 2014).</a:t>
            </a:r>
          </a:p>
        </p:txBody>
      </p:sp>
    </p:spTree>
    <p:extLst>
      <p:ext uri="{BB962C8B-B14F-4D97-AF65-F5344CB8AC3E}">
        <p14:creationId xmlns:p14="http://schemas.microsoft.com/office/powerpoint/2010/main" val="14316091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40"/>
            <a:ext cx="12192000" cy="6763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de sello de la universidad tec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4440"/>
            <a:ext cx="746975" cy="7469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572000" y="1737620"/>
            <a:ext cx="184731" cy="369332"/>
          </a:xfrm>
          <a:prstGeom prst="rect">
            <a:avLst/>
          </a:prstGeom>
          <a:noFill/>
        </p:spPr>
        <p:txBody>
          <a:bodyPr wrap="none" rtlCol="0">
            <a:spAutoFit/>
          </a:bodyPr>
          <a:lstStyle/>
          <a:p>
            <a:endParaRPr lang="es-ES" dirty="0"/>
          </a:p>
        </p:txBody>
      </p:sp>
      <p:sp>
        <p:nvSpPr>
          <p:cNvPr id="2" name="CuadroTexto 1"/>
          <p:cNvSpPr txBox="1"/>
          <p:nvPr/>
        </p:nvSpPr>
        <p:spPr>
          <a:xfrm>
            <a:off x="8394188" y="6324748"/>
            <a:ext cx="3148042" cy="584775"/>
          </a:xfrm>
          <a:prstGeom prst="rect">
            <a:avLst/>
          </a:prstGeom>
          <a:noFill/>
        </p:spPr>
        <p:txBody>
          <a:bodyPr wrap="none" rtlCol="0">
            <a:spAutoFit/>
          </a:bodyPr>
          <a:lstStyle/>
          <a:p>
            <a:pPr algn="ctr"/>
            <a:r>
              <a:rPr lang="es-ES" sz="1600" b="1" dirty="0" smtClean="0"/>
              <a:t>UNIVERSIDAD TÉCNICA DEL NORTE</a:t>
            </a:r>
          </a:p>
          <a:p>
            <a:pPr algn="ctr"/>
            <a:r>
              <a:rPr lang="es-ES" sz="1600" b="1" dirty="0" smtClean="0"/>
              <a:t>F.I.C.A.Y.A</a:t>
            </a:r>
            <a:endParaRPr lang="es-ES" sz="1600" b="1" dirty="0"/>
          </a:p>
        </p:txBody>
      </p:sp>
      <p:pic>
        <p:nvPicPr>
          <p:cNvPr id="7" name="Picture 4" descr="Resultado de imagen de agropecuaria ut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1159" y="94440"/>
            <a:ext cx="822445" cy="781323"/>
          </a:xfrm>
          <a:prstGeom prst="rect">
            <a:avLst/>
          </a:prstGeom>
          <a:noFill/>
          <a:extLst>
            <a:ext uri="{909E8E84-426E-40DD-AFC4-6F175D3DCCD1}">
              <a14:hiddenFill xmlns:a14="http://schemas.microsoft.com/office/drawing/2010/main">
                <a:solidFill>
                  <a:srgbClr val="FFFFFF"/>
                </a:solidFill>
              </a14:hiddenFill>
            </a:ext>
          </a:extLst>
        </p:spPr>
      </p:pic>
      <p:sp>
        <p:nvSpPr>
          <p:cNvPr id="3" name="Bisel 2"/>
          <p:cNvSpPr/>
          <p:nvPr/>
        </p:nvSpPr>
        <p:spPr>
          <a:xfrm>
            <a:off x="296214" y="4159876"/>
            <a:ext cx="11747390" cy="2164872"/>
          </a:xfrm>
          <a:prstGeom prst="bevel">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solidFill>
                  <a:schemeClr val="tx1"/>
                </a:solidFill>
              </a:rPr>
              <a:t>El 100% de las cuyas tanto con y sin </a:t>
            </a:r>
            <a:r>
              <a:rPr lang="es-ES" dirty="0" err="1">
                <a:solidFill>
                  <a:schemeClr val="tx1"/>
                </a:solidFill>
              </a:rPr>
              <a:t>polidactilia</a:t>
            </a:r>
            <a:r>
              <a:rPr lang="es-ES" dirty="0">
                <a:solidFill>
                  <a:schemeClr val="tx1"/>
                </a:solidFill>
              </a:rPr>
              <a:t> fueron fértiles ya que las 42 cuyas empadradas cumplieron su ciclo de </a:t>
            </a:r>
            <a:r>
              <a:rPr lang="es-ES" dirty="0" smtClean="0">
                <a:solidFill>
                  <a:schemeClr val="tx1"/>
                </a:solidFill>
              </a:rPr>
              <a:t>gestación. </a:t>
            </a:r>
            <a:r>
              <a:rPr lang="es-ES" dirty="0">
                <a:solidFill>
                  <a:schemeClr val="tx1"/>
                </a:solidFill>
              </a:rPr>
              <a:t>Según </a:t>
            </a:r>
            <a:r>
              <a:rPr lang="es-ES" dirty="0" err="1">
                <a:solidFill>
                  <a:schemeClr val="tx1"/>
                </a:solidFill>
              </a:rPr>
              <a:t>Solorzano</a:t>
            </a:r>
            <a:r>
              <a:rPr lang="es-ES" dirty="0">
                <a:solidFill>
                  <a:schemeClr val="tx1"/>
                </a:solidFill>
              </a:rPr>
              <a:t> &amp; Sarria (2014), mencionan que la fertilidad es la capacidad que tiene un animal para </a:t>
            </a:r>
            <a:r>
              <a:rPr lang="es-ES" dirty="0" err="1">
                <a:solidFill>
                  <a:schemeClr val="tx1"/>
                </a:solidFill>
              </a:rPr>
              <a:t>consevir</a:t>
            </a:r>
            <a:r>
              <a:rPr lang="es-ES" dirty="0">
                <a:solidFill>
                  <a:schemeClr val="tx1"/>
                </a:solidFill>
              </a:rPr>
              <a:t> o preñarse pero en cuyes cabe mencionar que la fertilidad es </a:t>
            </a:r>
            <a:r>
              <a:rPr lang="es-ES" dirty="0" err="1">
                <a:solidFill>
                  <a:schemeClr val="tx1"/>
                </a:solidFill>
              </a:rPr>
              <a:t>dificil</a:t>
            </a:r>
            <a:r>
              <a:rPr lang="es-ES" dirty="0">
                <a:solidFill>
                  <a:schemeClr val="tx1"/>
                </a:solidFill>
              </a:rPr>
              <a:t> de medir  es por eso que  solo se puede determinar esta variable cuando al parto.</a:t>
            </a:r>
          </a:p>
        </p:txBody>
      </p:sp>
      <p:graphicFrame>
        <p:nvGraphicFramePr>
          <p:cNvPr id="9" name="Gráfico 8"/>
          <p:cNvGraphicFramePr/>
          <p:nvPr>
            <p:extLst>
              <p:ext uri="{D42A27DB-BD31-4B8C-83A1-F6EECF244321}">
                <p14:modId xmlns:p14="http://schemas.microsoft.com/office/powerpoint/2010/main" val="4023724725"/>
              </p:ext>
            </p:extLst>
          </p:nvPr>
        </p:nvGraphicFramePr>
        <p:xfrm>
          <a:off x="3165231" y="94440"/>
          <a:ext cx="6063175" cy="386178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20737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40"/>
            <a:ext cx="12192000" cy="6763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de sello de la universidad tec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4440"/>
            <a:ext cx="746975" cy="7469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572000" y="1737620"/>
            <a:ext cx="184731" cy="369332"/>
          </a:xfrm>
          <a:prstGeom prst="rect">
            <a:avLst/>
          </a:prstGeom>
          <a:noFill/>
        </p:spPr>
        <p:txBody>
          <a:bodyPr wrap="none" rtlCol="0">
            <a:spAutoFit/>
          </a:bodyPr>
          <a:lstStyle/>
          <a:p>
            <a:endParaRPr lang="es-ES" dirty="0"/>
          </a:p>
        </p:txBody>
      </p:sp>
      <p:sp>
        <p:nvSpPr>
          <p:cNvPr id="2" name="CuadroTexto 1"/>
          <p:cNvSpPr txBox="1"/>
          <p:nvPr/>
        </p:nvSpPr>
        <p:spPr>
          <a:xfrm>
            <a:off x="8394188" y="6324748"/>
            <a:ext cx="3148042" cy="584775"/>
          </a:xfrm>
          <a:prstGeom prst="rect">
            <a:avLst/>
          </a:prstGeom>
          <a:noFill/>
        </p:spPr>
        <p:txBody>
          <a:bodyPr wrap="none" rtlCol="0">
            <a:spAutoFit/>
          </a:bodyPr>
          <a:lstStyle/>
          <a:p>
            <a:pPr algn="ctr"/>
            <a:r>
              <a:rPr lang="es-ES" sz="1600" b="1" dirty="0" smtClean="0"/>
              <a:t>UNIVERSIDAD TÉCNICA DEL NORTE</a:t>
            </a:r>
          </a:p>
          <a:p>
            <a:pPr algn="ctr"/>
            <a:r>
              <a:rPr lang="es-ES" sz="1600" b="1" dirty="0" smtClean="0"/>
              <a:t>F.I.C.A.Y.A</a:t>
            </a:r>
            <a:endParaRPr lang="es-ES" sz="1600" b="1" dirty="0"/>
          </a:p>
        </p:txBody>
      </p:sp>
      <p:pic>
        <p:nvPicPr>
          <p:cNvPr id="7" name="Picture 4" descr="Resultado de imagen de agropecuaria ut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1159" y="94440"/>
            <a:ext cx="822445" cy="7813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2"/>
          <p:cNvGraphicFramePr>
            <a:graphicFrameLocks noGrp="1"/>
          </p:cNvGraphicFramePr>
          <p:nvPr>
            <p:extLst>
              <p:ext uri="{D42A27DB-BD31-4B8C-83A1-F6EECF244321}">
                <p14:modId xmlns:p14="http://schemas.microsoft.com/office/powerpoint/2010/main" val="1145853520"/>
              </p:ext>
            </p:extLst>
          </p:nvPr>
        </p:nvGraphicFramePr>
        <p:xfrm>
          <a:off x="1725770" y="875763"/>
          <a:ext cx="8770512" cy="2362200"/>
        </p:xfrm>
        <a:graphic>
          <a:graphicData uri="http://schemas.openxmlformats.org/drawingml/2006/table">
            <a:tbl>
              <a:tblPr firstRow="1" firstCol="1" bandRow="1">
                <a:tableStyleId>{5940675A-B579-460E-94D1-54222C63F5DA}</a:tableStyleId>
              </a:tblPr>
              <a:tblGrid>
                <a:gridCol w="1543902"/>
                <a:gridCol w="1294981"/>
                <a:gridCol w="1301896"/>
                <a:gridCol w="1301896"/>
                <a:gridCol w="1118169"/>
                <a:gridCol w="1028281"/>
                <a:gridCol w="1181387"/>
              </a:tblGrid>
              <a:tr h="404960">
                <a:tc>
                  <a:txBody>
                    <a:bodyPr/>
                    <a:lstStyle/>
                    <a:p>
                      <a:pPr algn="just">
                        <a:lnSpc>
                          <a:spcPct val="150000"/>
                        </a:lnSpc>
                        <a:spcBef>
                          <a:spcPts val="1200"/>
                        </a:spcBef>
                        <a:spcAft>
                          <a:spcPts val="0"/>
                        </a:spcAft>
                      </a:pPr>
                      <a:r>
                        <a:rPr lang="es-EC" sz="1800" b="1" dirty="0">
                          <a:effectLst/>
                        </a:rPr>
                        <a:t>Clasificación </a:t>
                      </a:r>
                      <a:endParaRPr lang="es-E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Bef>
                          <a:spcPts val="1200"/>
                        </a:spcBef>
                        <a:spcAft>
                          <a:spcPts val="0"/>
                        </a:spcAft>
                      </a:pPr>
                      <a:r>
                        <a:rPr lang="es-EC" sz="1800" b="1" dirty="0">
                          <a:effectLst/>
                        </a:rPr>
                        <a:t>Variable</a:t>
                      </a:r>
                      <a:endParaRPr lang="es-E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Bef>
                          <a:spcPts val="1200"/>
                        </a:spcBef>
                        <a:spcAft>
                          <a:spcPts val="0"/>
                        </a:spcAft>
                      </a:pPr>
                      <a:r>
                        <a:rPr lang="es-EC" sz="1800" b="1" dirty="0">
                          <a:effectLst/>
                        </a:rPr>
                        <a:t>T1</a:t>
                      </a:r>
                      <a:endParaRPr lang="es-E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Bef>
                          <a:spcPts val="1200"/>
                        </a:spcBef>
                        <a:spcAft>
                          <a:spcPts val="0"/>
                        </a:spcAft>
                      </a:pPr>
                      <a:r>
                        <a:rPr lang="es-EC" sz="1800" b="1" dirty="0">
                          <a:effectLst/>
                        </a:rPr>
                        <a:t>T2</a:t>
                      </a:r>
                      <a:endParaRPr lang="es-E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Bef>
                          <a:spcPts val="1200"/>
                        </a:spcBef>
                        <a:spcAft>
                          <a:spcPts val="0"/>
                        </a:spcAft>
                      </a:pPr>
                      <a:r>
                        <a:rPr lang="es-EC" sz="1800" b="1" dirty="0">
                          <a:effectLst/>
                        </a:rPr>
                        <a:t>M(1)</a:t>
                      </a:r>
                      <a:endParaRPr lang="es-E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Bef>
                          <a:spcPts val="1200"/>
                        </a:spcBef>
                        <a:spcAft>
                          <a:spcPts val="0"/>
                        </a:spcAft>
                      </a:pPr>
                      <a:r>
                        <a:rPr lang="es-EC" sz="1800" b="1" dirty="0">
                          <a:effectLst/>
                        </a:rPr>
                        <a:t>M(2)</a:t>
                      </a:r>
                      <a:endParaRPr lang="es-E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Bef>
                          <a:spcPts val="1200"/>
                        </a:spcBef>
                        <a:spcAft>
                          <a:spcPts val="0"/>
                        </a:spcAft>
                      </a:pPr>
                      <a:r>
                        <a:rPr lang="es-EC" sz="1800" b="1" dirty="0" err="1">
                          <a:effectLst/>
                        </a:rPr>
                        <a:t>P_valor</a:t>
                      </a:r>
                      <a:endParaRPr lang="es-E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r>
              <a:tr h="1613588">
                <a:tc>
                  <a:txBody>
                    <a:bodyPr/>
                    <a:lstStyle/>
                    <a:p>
                      <a:pPr algn="ctr">
                        <a:lnSpc>
                          <a:spcPct val="150000"/>
                        </a:lnSpc>
                        <a:spcBef>
                          <a:spcPts val="1200"/>
                        </a:spcBef>
                        <a:spcAft>
                          <a:spcPts val="0"/>
                        </a:spcAft>
                      </a:pPr>
                      <a:r>
                        <a:rPr lang="es-EC" sz="1800" dirty="0">
                          <a:effectLst/>
                        </a:rPr>
                        <a:t> </a:t>
                      </a:r>
                      <a:endParaRPr lang="es-ES" sz="1800" dirty="0">
                        <a:effectLst/>
                      </a:endParaRPr>
                    </a:p>
                    <a:p>
                      <a:pPr algn="ctr">
                        <a:lnSpc>
                          <a:spcPct val="150000"/>
                        </a:lnSpc>
                        <a:spcBef>
                          <a:spcPts val="1200"/>
                        </a:spcBef>
                        <a:spcAft>
                          <a:spcPts val="0"/>
                        </a:spcAft>
                      </a:pPr>
                      <a:r>
                        <a:rPr lang="es-EC" sz="1800" dirty="0">
                          <a:effectLst/>
                        </a:rPr>
                        <a:t>Fenotipo madre</a:t>
                      </a:r>
                      <a:endParaRPr lang="es-ES" sz="1800" dirty="0">
                        <a:effectLst/>
                      </a:endParaRPr>
                    </a:p>
                    <a:p>
                      <a:pPr algn="ctr">
                        <a:lnSpc>
                          <a:spcPct val="150000"/>
                        </a:lnSpc>
                        <a:spcBef>
                          <a:spcPts val="1200"/>
                        </a:spcBef>
                        <a:spcAft>
                          <a:spcPts val="0"/>
                        </a:spcAft>
                      </a:pPr>
                      <a:r>
                        <a:rPr lang="es-EC" sz="1800" dirty="0">
                          <a:effectLst/>
                        </a:rPr>
                        <a:t> </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effectLst/>
                        </a:rPr>
                        <a:t> </a:t>
                      </a:r>
                      <a:endParaRPr lang="es-ES" sz="1800" dirty="0">
                        <a:effectLst/>
                      </a:endParaRPr>
                    </a:p>
                    <a:p>
                      <a:pPr algn="ctr">
                        <a:lnSpc>
                          <a:spcPct val="150000"/>
                        </a:lnSpc>
                        <a:spcBef>
                          <a:spcPts val="1200"/>
                        </a:spcBef>
                        <a:spcAft>
                          <a:spcPts val="0"/>
                        </a:spcAft>
                      </a:pPr>
                      <a:r>
                        <a:rPr lang="es-EC" sz="1800" dirty="0">
                          <a:effectLst/>
                        </a:rPr>
                        <a:t>Número de crías</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effectLst/>
                        </a:rPr>
                        <a:t> </a:t>
                      </a:r>
                      <a:endParaRPr lang="es-ES" sz="1800" dirty="0">
                        <a:effectLst/>
                      </a:endParaRPr>
                    </a:p>
                    <a:p>
                      <a:pPr algn="ctr">
                        <a:lnSpc>
                          <a:spcPct val="150000"/>
                        </a:lnSpc>
                        <a:spcBef>
                          <a:spcPts val="1200"/>
                        </a:spcBef>
                        <a:spcAft>
                          <a:spcPts val="0"/>
                        </a:spcAft>
                      </a:pPr>
                      <a:r>
                        <a:rPr lang="es-EC" sz="1800" dirty="0">
                          <a:effectLst/>
                        </a:rPr>
                        <a:t>Sin polidactilia</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effectLst/>
                        </a:rPr>
                        <a:t> </a:t>
                      </a:r>
                      <a:endParaRPr lang="es-ES" sz="1800" dirty="0">
                        <a:effectLst/>
                      </a:endParaRPr>
                    </a:p>
                    <a:p>
                      <a:pPr algn="ctr">
                        <a:lnSpc>
                          <a:spcPct val="150000"/>
                        </a:lnSpc>
                        <a:spcBef>
                          <a:spcPts val="1200"/>
                        </a:spcBef>
                        <a:spcAft>
                          <a:spcPts val="0"/>
                        </a:spcAft>
                      </a:pPr>
                      <a:r>
                        <a:rPr lang="es-EC" sz="1800" dirty="0">
                          <a:effectLst/>
                        </a:rPr>
                        <a:t>Con polidactilia</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a:effectLst/>
                        </a:rPr>
                        <a:t> </a:t>
                      </a:r>
                      <a:endParaRPr lang="es-ES" sz="1800">
                        <a:effectLst/>
                      </a:endParaRPr>
                    </a:p>
                    <a:p>
                      <a:pPr algn="ctr">
                        <a:lnSpc>
                          <a:spcPct val="150000"/>
                        </a:lnSpc>
                        <a:spcBef>
                          <a:spcPts val="1200"/>
                        </a:spcBef>
                        <a:spcAft>
                          <a:spcPts val="0"/>
                        </a:spcAft>
                      </a:pPr>
                      <a:r>
                        <a:rPr lang="es-EC" sz="1800">
                          <a:effectLst/>
                        </a:rPr>
                        <a:t>2.28</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effectLst/>
                        </a:rPr>
                        <a:t> </a:t>
                      </a:r>
                      <a:endParaRPr lang="es-ES" sz="1800" dirty="0">
                        <a:effectLst/>
                      </a:endParaRPr>
                    </a:p>
                    <a:p>
                      <a:pPr algn="ctr">
                        <a:lnSpc>
                          <a:spcPct val="150000"/>
                        </a:lnSpc>
                        <a:spcBef>
                          <a:spcPts val="1200"/>
                        </a:spcBef>
                        <a:spcAft>
                          <a:spcPts val="0"/>
                        </a:spcAft>
                      </a:pPr>
                      <a:r>
                        <a:rPr lang="es-EC" sz="1800" dirty="0">
                          <a:effectLst/>
                        </a:rPr>
                        <a:t>1.86</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effectLst/>
                        </a:rPr>
                        <a:t> </a:t>
                      </a:r>
                      <a:endParaRPr lang="es-ES" sz="1800" dirty="0">
                        <a:effectLst/>
                      </a:endParaRPr>
                    </a:p>
                    <a:p>
                      <a:pPr algn="ctr">
                        <a:lnSpc>
                          <a:spcPct val="150000"/>
                        </a:lnSpc>
                        <a:spcBef>
                          <a:spcPts val="1200"/>
                        </a:spcBef>
                        <a:spcAft>
                          <a:spcPts val="0"/>
                        </a:spcAft>
                      </a:pPr>
                      <a:r>
                        <a:rPr lang="es-EC" sz="1800" dirty="0">
                          <a:effectLst/>
                        </a:rPr>
                        <a:t>0.0003</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Rectángulo 4"/>
          <p:cNvSpPr/>
          <p:nvPr/>
        </p:nvSpPr>
        <p:spPr>
          <a:xfrm>
            <a:off x="4376909" y="283261"/>
            <a:ext cx="3460434" cy="461665"/>
          </a:xfrm>
          <a:prstGeom prst="rect">
            <a:avLst/>
          </a:prstGeom>
        </p:spPr>
        <p:txBody>
          <a:bodyPr wrap="none">
            <a:spAutoFit/>
          </a:bodyPr>
          <a:lstStyle/>
          <a:p>
            <a:r>
              <a:rPr lang="es-EC" sz="2400" b="1" dirty="0">
                <a:latin typeface="Times New Roman" panose="02020603050405020304" pitchFamily="18" charset="0"/>
                <a:ea typeface="Calibri" panose="020F0502020204030204" pitchFamily="34" charset="0"/>
              </a:rPr>
              <a:t>Número de crías al parto</a:t>
            </a:r>
            <a:endParaRPr lang="es-ES" sz="2400" b="1" dirty="0"/>
          </a:p>
        </p:txBody>
      </p:sp>
      <p:sp>
        <p:nvSpPr>
          <p:cNvPr id="6" name="Rectángulo 5"/>
          <p:cNvSpPr/>
          <p:nvPr/>
        </p:nvSpPr>
        <p:spPr>
          <a:xfrm>
            <a:off x="631065" y="3528811"/>
            <a:ext cx="11412539" cy="2795937"/>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a:solidFill>
                  <a:schemeClr val="tx1"/>
                </a:solidFill>
              </a:rPr>
              <a:t>Tras realizar el análisis de la prueba T de </a:t>
            </a:r>
            <a:r>
              <a:rPr lang="es-EC" dirty="0" err="1">
                <a:solidFill>
                  <a:schemeClr val="tx1"/>
                </a:solidFill>
              </a:rPr>
              <a:t>student</a:t>
            </a:r>
            <a:r>
              <a:rPr lang="es-EC" dirty="0">
                <a:solidFill>
                  <a:schemeClr val="tx1"/>
                </a:solidFill>
              </a:rPr>
              <a:t> para muestras independientes de la variable número de crías por parto, se puede observar en la tabla 8 que existe una diferencia significativa entre el Tratamiento 1 (Sin Polidactilia) y el Tratamiento 2 (Con Polidactilia), con respecto a esta variable (p=0.0003), siendo que las características fenotípicas en las madres si influyen notablemente en el número de crías por parto, ya que en Tratamiento 1 tuvo un mayor promedio de crías por parto con 2.28 a diferencia del Tratamiento 2 que tuvo un promedio de 1.86 crías por parto, existiendo así una diferencia de 0.42 crías por parto. </a:t>
            </a:r>
            <a:r>
              <a:rPr lang="es-ES" dirty="0">
                <a:solidFill>
                  <a:schemeClr val="tx1"/>
                </a:solidFill>
              </a:rPr>
              <a:t>Lo cual  refleja un nivel muy bajo en el T2  en comparación a la investigación de </a:t>
            </a:r>
            <a:r>
              <a:rPr lang="es-EC" dirty="0">
                <a:solidFill>
                  <a:schemeClr val="tx1"/>
                </a:solidFill>
              </a:rPr>
              <a:t>Fajardo (2011) quien obtuvo un valor de 2.17 crías por parto (testigo) en su investigación.</a:t>
            </a:r>
            <a:endParaRPr lang="es-ES" dirty="0">
              <a:solidFill>
                <a:schemeClr val="tx1"/>
              </a:solidFill>
            </a:endParaRPr>
          </a:p>
        </p:txBody>
      </p:sp>
      <p:sp>
        <p:nvSpPr>
          <p:cNvPr id="9" name="Rectángulo 8"/>
          <p:cNvSpPr/>
          <p:nvPr/>
        </p:nvSpPr>
        <p:spPr>
          <a:xfrm>
            <a:off x="1558837" y="3199221"/>
            <a:ext cx="1700658" cy="276999"/>
          </a:xfrm>
          <a:prstGeom prst="rect">
            <a:avLst/>
          </a:prstGeom>
        </p:spPr>
        <p:txBody>
          <a:bodyPr wrap="none">
            <a:spAutoFit/>
          </a:bodyPr>
          <a:lstStyle/>
          <a:p>
            <a:r>
              <a:rPr lang="es-EC" sz="1200" b="1" dirty="0">
                <a:latin typeface="Times New Roman" panose="02020603050405020304" pitchFamily="18" charset="0"/>
                <a:ea typeface="Calibri" panose="020F0502020204030204" pitchFamily="34" charset="0"/>
              </a:rPr>
              <a:t>Elaboración: </a:t>
            </a:r>
            <a:r>
              <a:rPr lang="es-EC" sz="1200" dirty="0">
                <a:latin typeface="Times New Roman" panose="02020603050405020304" pitchFamily="18" charset="0"/>
                <a:ea typeface="Calibri" panose="020F0502020204030204" pitchFamily="34" charset="0"/>
              </a:rPr>
              <a:t>La Autora</a:t>
            </a:r>
            <a:endParaRPr lang="es-ES" sz="1200" dirty="0"/>
          </a:p>
        </p:txBody>
      </p:sp>
    </p:spTree>
    <p:extLst>
      <p:ext uri="{BB962C8B-B14F-4D97-AF65-F5344CB8AC3E}">
        <p14:creationId xmlns:p14="http://schemas.microsoft.com/office/powerpoint/2010/main" val="2977215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40"/>
            <a:ext cx="12192000" cy="6763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de sello de la universidad tec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4440"/>
            <a:ext cx="746975" cy="7469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572000" y="1737620"/>
            <a:ext cx="184731" cy="369332"/>
          </a:xfrm>
          <a:prstGeom prst="rect">
            <a:avLst/>
          </a:prstGeom>
          <a:noFill/>
        </p:spPr>
        <p:txBody>
          <a:bodyPr wrap="none" rtlCol="0">
            <a:spAutoFit/>
          </a:bodyPr>
          <a:lstStyle/>
          <a:p>
            <a:endParaRPr lang="es-ES" dirty="0"/>
          </a:p>
        </p:txBody>
      </p:sp>
      <p:sp>
        <p:nvSpPr>
          <p:cNvPr id="2" name="CuadroTexto 1"/>
          <p:cNvSpPr txBox="1"/>
          <p:nvPr/>
        </p:nvSpPr>
        <p:spPr>
          <a:xfrm>
            <a:off x="8394188" y="6324748"/>
            <a:ext cx="3148042" cy="584775"/>
          </a:xfrm>
          <a:prstGeom prst="rect">
            <a:avLst/>
          </a:prstGeom>
          <a:noFill/>
        </p:spPr>
        <p:txBody>
          <a:bodyPr wrap="none" rtlCol="0">
            <a:spAutoFit/>
          </a:bodyPr>
          <a:lstStyle/>
          <a:p>
            <a:pPr algn="ctr"/>
            <a:r>
              <a:rPr lang="es-ES" sz="1600" b="1" dirty="0" smtClean="0"/>
              <a:t>UNIVERSIDAD TÉCNICA DEL NORTE</a:t>
            </a:r>
          </a:p>
          <a:p>
            <a:pPr algn="ctr"/>
            <a:r>
              <a:rPr lang="es-ES" sz="1600" b="1" dirty="0" smtClean="0"/>
              <a:t>F.I.C.A.Y.A</a:t>
            </a:r>
            <a:endParaRPr lang="es-ES" sz="1600" b="1" dirty="0"/>
          </a:p>
        </p:txBody>
      </p:sp>
      <p:pic>
        <p:nvPicPr>
          <p:cNvPr id="7" name="Picture 4" descr="Resultado de imagen de agropecuaria ut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1159" y="94440"/>
            <a:ext cx="822445" cy="781323"/>
          </a:xfrm>
          <a:prstGeom prst="rect">
            <a:avLst/>
          </a:prstGeom>
          <a:noFill/>
          <a:extLst>
            <a:ext uri="{909E8E84-426E-40DD-AFC4-6F175D3DCCD1}">
              <a14:hiddenFill xmlns:a14="http://schemas.microsoft.com/office/drawing/2010/main">
                <a:solidFill>
                  <a:srgbClr val="FFFFFF"/>
                </a:solidFill>
              </a14:hiddenFill>
            </a:ext>
          </a:extLst>
        </p:spPr>
      </p:pic>
      <p:sp>
        <p:nvSpPr>
          <p:cNvPr id="6" name="Bisel 5"/>
          <p:cNvSpPr/>
          <p:nvPr/>
        </p:nvSpPr>
        <p:spPr>
          <a:xfrm>
            <a:off x="0" y="4043966"/>
            <a:ext cx="12192000" cy="2814034"/>
          </a:xfrm>
          <a:prstGeom prst="beve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a:solidFill>
                  <a:schemeClr val="tx1"/>
                </a:solidFill>
              </a:rPr>
              <a:t>S</a:t>
            </a:r>
            <a:r>
              <a:rPr lang="es-EC" dirty="0" smtClean="0">
                <a:solidFill>
                  <a:schemeClr val="tx1"/>
                </a:solidFill>
              </a:rPr>
              <a:t>e </a:t>
            </a:r>
            <a:r>
              <a:rPr lang="es-EC" dirty="0">
                <a:solidFill>
                  <a:schemeClr val="tx1"/>
                </a:solidFill>
              </a:rPr>
              <a:t>observa una diferencia de número de crías por parto entre el Tratamiento 1 (Sin polidactilia) que en el Tratamiento 2 (Con polidactilia), lo que muestra una diferencia menor de crías de 0.42 con respecto a los cuyes Con polidactilia (T2). En el estudio de  </a:t>
            </a:r>
            <a:r>
              <a:rPr lang="es-EC" dirty="0" err="1">
                <a:solidFill>
                  <a:schemeClr val="tx1"/>
                </a:solidFill>
              </a:rPr>
              <a:t>Nuñez</a:t>
            </a:r>
            <a:r>
              <a:rPr lang="es-EC" dirty="0">
                <a:solidFill>
                  <a:schemeClr val="tx1"/>
                </a:solidFill>
              </a:rPr>
              <a:t> (2010) reporta que la polidactilia (Dedos </a:t>
            </a:r>
            <a:r>
              <a:rPr lang="es-EC" dirty="0" err="1">
                <a:solidFill>
                  <a:schemeClr val="tx1"/>
                </a:solidFill>
              </a:rPr>
              <a:t>super</a:t>
            </a:r>
            <a:r>
              <a:rPr lang="es-EC" dirty="0">
                <a:solidFill>
                  <a:schemeClr val="tx1"/>
                </a:solidFill>
              </a:rPr>
              <a:t> numerarios) es un carácter </a:t>
            </a:r>
            <a:r>
              <a:rPr lang="es-EC" dirty="0" err="1">
                <a:solidFill>
                  <a:schemeClr val="tx1"/>
                </a:solidFill>
              </a:rPr>
              <a:t>génetico</a:t>
            </a:r>
            <a:r>
              <a:rPr lang="es-EC" dirty="0">
                <a:solidFill>
                  <a:schemeClr val="tx1"/>
                </a:solidFill>
              </a:rPr>
              <a:t> altamente heredable y no influye en las etapas productivas y reproductivas, tampoco en el número de crías por parto, mientras tanto en la presente investigación se reporta datos evidenciando que la polidactilia disminuye el número de crías por parto.</a:t>
            </a:r>
            <a:r>
              <a:rPr lang="es-EC" dirty="0"/>
              <a:t>	</a:t>
            </a:r>
            <a:endParaRPr lang="es-ES" dirty="0"/>
          </a:p>
        </p:txBody>
      </p:sp>
      <p:graphicFrame>
        <p:nvGraphicFramePr>
          <p:cNvPr id="9" name="Gráfico 8"/>
          <p:cNvGraphicFramePr/>
          <p:nvPr>
            <p:extLst>
              <p:ext uri="{D42A27DB-BD31-4B8C-83A1-F6EECF244321}">
                <p14:modId xmlns:p14="http://schemas.microsoft.com/office/powerpoint/2010/main" val="3042248849"/>
              </p:ext>
            </p:extLst>
          </p:nvPr>
        </p:nvGraphicFramePr>
        <p:xfrm>
          <a:off x="3176954" y="366020"/>
          <a:ext cx="5854504" cy="367794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201189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963"/>
            <a:ext cx="12192000" cy="6763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de sello de la universidad tec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4440"/>
            <a:ext cx="746975" cy="7469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572000" y="1737620"/>
            <a:ext cx="184731" cy="369332"/>
          </a:xfrm>
          <a:prstGeom prst="rect">
            <a:avLst/>
          </a:prstGeom>
          <a:noFill/>
        </p:spPr>
        <p:txBody>
          <a:bodyPr wrap="none" rtlCol="0">
            <a:spAutoFit/>
          </a:bodyPr>
          <a:lstStyle/>
          <a:p>
            <a:endParaRPr lang="es-ES" dirty="0"/>
          </a:p>
        </p:txBody>
      </p:sp>
      <p:sp>
        <p:nvSpPr>
          <p:cNvPr id="2" name="CuadroTexto 1"/>
          <p:cNvSpPr txBox="1"/>
          <p:nvPr/>
        </p:nvSpPr>
        <p:spPr>
          <a:xfrm>
            <a:off x="8394188" y="6324748"/>
            <a:ext cx="3148042" cy="584775"/>
          </a:xfrm>
          <a:prstGeom prst="rect">
            <a:avLst/>
          </a:prstGeom>
          <a:noFill/>
        </p:spPr>
        <p:txBody>
          <a:bodyPr wrap="none" rtlCol="0">
            <a:spAutoFit/>
          </a:bodyPr>
          <a:lstStyle/>
          <a:p>
            <a:pPr algn="ctr"/>
            <a:r>
              <a:rPr lang="es-ES" sz="1600" b="1" dirty="0" smtClean="0"/>
              <a:t>UNIVERSIDAD TÉCNICA DEL NORTE</a:t>
            </a:r>
          </a:p>
          <a:p>
            <a:pPr algn="ctr"/>
            <a:r>
              <a:rPr lang="es-ES" sz="1600" b="1" dirty="0" smtClean="0"/>
              <a:t>F.I.C.A.Y.A</a:t>
            </a:r>
            <a:endParaRPr lang="es-ES" sz="1600" b="1" dirty="0"/>
          </a:p>
        </p:txBody>
      </p:sp>
      <p:pic>
        <p:nvPicPr>
          <p:cNvPr id="7" name="Picture 4" descr="Resultado de imagen de agropecuaria ut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1159" y="94440"/>
            <a:ext cx="822445" cy="781323"/>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257577" y="3928056"/>
            <a:ext cx="11410682" cy="292994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solidFill>
                  <a:schemeClr val="tx1"/>
                </a:solidFill>
              </a:rPr>
              <a:t>El manejo no controlado en la etapa reproductiva de los cuyes, ocasiona el incremento de la consanguinidad, y por ende pérdida o disminución en la manifestación de los índices reproductivos y productivos (Mantilla 2009), consecuentemente se desarrollarán abortos, susceptibilidad a enfermedades, </a:t>
            </a:r>
            <a:r>
              <a:rPr lang="es-ES" dirty="0" smtClean="0">
                <a:solidFill>
                  <a:schemeClr val="tx1"/>
                </a:solidFill>
              </a:rPr>
              <a:t>así́ </a:t>
            </a:r>
            <a:r>
              <a:rPr lang="es-ES" dirty="0">
                <a:solidFill>
                  <a:schemeClr val="tx1"/>
                </a:solidFill>
              </a:rPr>
              <a:t>como </a:t>
            </a:r>
            <a:r>
              <a:rPr lang="es-ES" dirty="0" err="1">
                <a:solidFill>
                  <a:schemeClr val="tx1"/>
                </a:solidFill>
              </a:rPr>
              <a:t>también</a:t>
            </a:r>
            <a:r>
              <a:rPr lang="es-ES" dirty="0">
                <a:solidFill>
                  <a:schemeClr val="tx1"/>
                </a:solidFill>
              </a:rPr>
              <a:t> patologías congénitas, como es el caso de la </a:t>
            </a:r>
            <a:r>
              <a:rPr lang="es-ES" dirty="0" err="1">
                <a:solidFill>
                  <a:schemeClr val="tx1"/>
                </a:solidFill>
              </a:rPr>
              <a:t>polidactilia</a:t>
            </a:r>
            <a:r>
              <a:rPr lang="es-ES" dirty="0">
                <a:solidFill>
                  <a:schemeClr val="tx1"/>
                </a:solidFill>
              </a:rPr>
              <a:t>, </a:t>
            </a:r>
            <a:r>
              <a:rPr lang="es-ES" dirty="0" err="1">
                <a:solidFill>
                  <a:schemeClr val="tx1"/>
                </a:solidFill>
              </a:rPr>
              <a:t>características</a:t>
            </a:r>
            <a:r>
              <a:rPr lang="es-ES" dirty="0">
                <a:solidFill>
                  <a:schemeClr val="tx1"/>
                </a:solidFill>
              </a:rPr>
              <a:t> que reducen la calidad del animal productor de carne; la </a:t>
            </a:r>
            <a:r>
              <a:rPr lang="es-ES" dirty="0" err="1">
                <a:solidFill>
                  <a:schemeClr val="tx1"/>
                </a:solidFill>
              </a:rPr>
              <a:t>polidactilia</a:t>
            </a:r>
            <a:r>
              <a:rPr lang="es-ES" dirty="0">
                <a:solidFill>
                  <a:schemeClr val="tx1"/>
                </a:solidFill>
              </a:rPr>
              <a:t> es un defecto genético caracterizado por la duplicación de uno o varios dedos, estudios en caballos (</a:t>
            </a:r>
            <a:r>
              <a:rPr lang="es-ES" i="1" dirty="0" err="1">
                <a:solidFill>
                  <a:schemeClr val="tx1"/>
                </a:solidFill>
              </a:rPr>
              <a:t>Equus</a:t>
            </a:r>
            <a:r>
              <a:rPr lang="es-ES" i="1" dirty="0">
                <a:solidFill>
                  <a:schemeClr val="tx1"/>
                </a:solidFill>
              </a:rPr>
              <a:t> </a:t>
            </a:r>
            <a:r>
              <a:rPr lang="es-ES" i="1" dirty="0" err="1">
                <a:solidFill>
                  <a:schemeClr val="tx1"/>
                </a:solidFill>
              </a:rPr>
              <a:t>caballus</a:t>
            </a:r>
            <a:r>
              <a:rPr lang="es-ES" dirty="0">
                <a:solidFill>
                  <a:schemeClr val="tx1"/>
                </a:solidFill>
              </a:rPr>
              <a:t>) determinado que el responsable de este cambio es un gen autosómico dominante de </a:t>
            </a:r>
            <a:r>
              <a:rPr lang="es-ES" dirty="0" err="1">
                <a:solidFill>
                  <a:schemeClr val="tx1"/>
                </a:solidFill>
              </a:rPr>
              <a:t>penetrancia</a:t>
            </a:r>
            <a:r>
              <a:rPr lang="es-ES" dirty="0">
                <a:solidFill>
                  <a:schemeClr val="tx1"/>
                </a:solidFill>
              </a:rPr>
              <a:t> incompleta) responsable de este cambio (</a:t>
            </a:r>
            <a:r>
              <a:rPr lang="es-ES" dirty="0" err="1">
                <a:solidFill>
                  <a:schemeClr val="tx1"/>
                </a:solidFill>
              </a:rPr>
              <a:t>Nascimento</a:t>
            </a:r>
            <a:r>
              <a:rPr lang="es-ES" dirty="0">
                <a:solidFill>
                  <a:schemeClr val="tx1"/>
                </a:solidFill>
              </a:rPr>
              <a:t>, </a:t>
            </a:r>
            <a:r>
              <a:rPr lang="es-ES" i="1" dirty="0">
                <a:solidFill>
                  <a:schemeClr val="tx1"/>
                </a:solidFill>
              </a:rPr>
              <a:t>et al.,</a:t>
            </a:r>
            <a:r>
              <a:rPr lang="es-ES" dirty="0">
                <a:solidFill>
                  <a:schemeClr val="tx1"/>
                </a:solidFill>
              </a:rPr>
              <a:t> 2012). </a:t>
            </a:r>
          </a:p>
        </p:txBody>
      </p:sp>
      <p:sp>
        <p:nvSpPr>
          <p:cNvPr id="10" name="Bisel 9"/>
          <p:cNvSpPr/>
          <p:nvPr/>
        </p:nvSpPr>
        <p:spPr>
          <a:xfrm>
            <a:off x="3080825" y="94440"/>
            <a:ext cx="5866227" cy="637080"/>
          </a:xfrm>
          <a:prstGeom prst="beve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solidFill>
                  <a:schemeClr val="tx1"/>
                </a:solidFill>
              </a:rPr>
              <a:t>Presencia de polidactilia en crías nacidas</a:t>
            </a:r>
            <a:endParaRPr lang="es-ES" sz="2400" b="1" dirty="0">
              <a:solidFill>
                <a:schemeClr val="tx1"/>
              </a:solidFill>
            </a:endParaRPr>
          </a:p>
        </p:txBody>
      </p:sp>
      <p:graphicFrame>
        <p:nvGraphicFramePr>
          <p:cNvPr id="11" name="Gráfico 10"/>
          <p:cNvGraphicFramePr/>
          <p:nvPr>
            <p:extLst>
              <p:ext uri="{D42A27DB-BD31-4B8C-83A1-F6EECF244321}">
                <p14:modId xmlns:p14="http://schemas.microsoft.com/office/powerpoint/2010/main" val="1337301521"/>
              </p:ext>
            </p:extLst>
          </p:nvPr>
        </p:nvGraphicFramePr>
        <p:xfrm>
          <a:off x="2813538" y="928832"/>
          <a:ext cx="5894364" cy="320707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347324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40"/>
            <a:ext cx="12192000" cy="6763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de sello de la universidad tec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4440"/>
            <a:ext cx="746975" cy="7469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572000" y="1737620"/>
            <a:ext cx="184731" cy="369332"/>
          </a:xfrm>
          <a:prstGeom prst="rect">
            <a:avLst/>
          </a:prstGeom>
          <a:noFill/>
        </p:spPr>
        <p:txBody>
          <a:bodyPr wrap="none" rtlCol="0">
            <a:spAutoFit/>
          </a:bodyPr>
          <a:lstStyle/>
          <a:p>
            <a:endParaRPr lang="es-ES" dirty="0"/>
          </a:p>
        </p:txBody>
      </p:sp>
      <p:sp>
        <p:nvSpPr>
          <p:cNvPr id="2" name="CuadroTexto 1"/>
          <p:cNvSpPr txBox="1"/>
          <p:nvPr/>
        </p:nvSpPr>
        <p:spPr>
          <a:xfrm>
            <a:off x="8394188" y="6324748"/>
            <a:ext cx="3148042" cy="584775"/>
          </a:xfrm>
          <a:prstGeom prst="rect">
            <a:avLst/>
          </a:prstGeom>
          <a:noFill/>
        </p:spPr>
        <p:txBody>
          <a:bodyPr wrap="none" rtlCol="0">
            <a:spAutoFit/>
          </a:bodyPr>
          <a:lstStyle/>
          <a:p>
            <a:pPr algn="ctr"/>
            <a:r>
              <a:rPr lang="es-ES" sz="1600" b="1" dirty="0" smtClean="0"/>
              <a:t>UNIVERSIDAD TÉCNICA DEL NORTE</a:t>
            </a:r>
          </a:p>
          <a:p>
            <a:pPr algn="ctr"/>
            <a:r>
              <a:rPr lang="es-ES" sz="1600" b="1" dirty="0" smtClean="0"/>
              <a:t>F.I.C.A.Y.A</a:t>
            </a:r>
            <a:endParaRPr lang="es-ES" sz="1600" b="1" dirty="0"/>
          </a:p>
        </p:txBody>
      </p:sp>
      <p:pic>
        <p:nvPicPr>
          <p:cNvPr id="7" name="Picture 4" descr="Resultado de imagen de agropecuaria ut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1159" y="94440"/>
            <a:ext cx="822445" cy="7813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Gráfico 8"/>
          <p:cNvGraphicFramePr/>
          <p:nvPr>
            <p:extLst>
              <p:ext uri="{D42A27DB-BD31-4B8C-83A1-F6EECF244321}">
                <p14:modId xmlns:p14="http://schemas.microsoft.com/office/powerpoint/2010/main" val="189663910"/>
              </p:ext>
            </p:extLst>
          </p:nvPr>
        </p:nvGraphicFramePr>
        <p:xfrm>
          <a:off x="3545292" y="309489"/>
          <a:ext cx="5851926" cy="3014803"/>
        </p:xfrm>
        <a:graphic>
          <a:graphicData uri="http://schemas.openxmlformats.org/drawingml/2006/chart">
            <c:chart xmlns:c="http://schemas.openxmlformats.org/drawingml/2006/chart" xmlns:r="http://schemas.openxmlformats.org/officeDocument/2006/relationships" r:id="rId5"/>
          </a:graphicData>
        </a:graphic>
      </p:graphicFrame>
      <p:sp>
        <p:nvSpPr>
          <p:cNvPr id="5" name="Rectángulo 4"/>
          <p:cNvSpPr/>
          <p:nvPr/>
        </p:nvSpPr>
        <p:spPr>
          <a:xfrm>
            <a:off x="506437" y="3376247"/>
            <a:ext cx="11254154" cy="348175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2000" dirty="0">
                <a:solidFill>
                  <a:schemeClr val="tx1"/>
                </a:solidFill>
              </a:rPr>
              <a:t>En la (Figura 7) se observa los dos fenotipos de los dos Tratamientos. Los dedos de las dos extremidades posteriores de las crías del T1 tiene una correlación de 100% del número de dedos de los padres (R</a:t>
            </a:r>
            <a:r>
              <a:rPr lang="es-EC" sz="2000" baseline="30000" dirty="0">
                <a:solidFill>
                  <a:schemeClr val="tx1"/>
                </a:solidFill>
              </a:rPr>
              <a:t>2</a:t>
            </a:r>
            <a:r>
              <a:rPr lang="es-EC" sz="2000" dirty="0">
                <a:solidFill>
                  <a:schemeClr val="tx1"/>
                </a:solidFill>
              </a:rPr>
              <a:t> =1), es decir que si el padre tiene 3 dedos en sus dos extremidades posteriores y la madre del mismo modo por ende la cría o las crías obtendrán la misma cantidad de dedos en sus dos extremidades posteriores, “tomando en cuenta que la morfología de las extremidades de los cuyes son: 4 dedos en sus miembros anteriores y 3 dedos en sus miembros posteriores” </a:t>
            </a:r>
            <a:r>
              <a:rPr lang="es-ES" sz="2000" dirty="0">
                <a:solidFill>
                  <a:schemeClr val="tx1"/>
                </a:solidFill>
              </a:rPr>
              <a:t>(</a:t>
            </a:r>
            <a:r>
              <a:rPr lang="es-ES" sz="2000" dirty="0" err="1">
                <a:solidFill>
                  <a:schemeClr val="tx1"/>
                </a:solidFill>
              </a:rPr>
              <a:t>Saquinga</a:t>
            </a:r>
            <a:r>
              <a:rPr lang="es-ES" sz="2000" dirty="0">
                <a:solidFill>
                  <a:schemeClr val="tx1"/>
                </a:solidFill>
              </a:rPr>
              <a:t> &amp; </a:t>
            </a:r>
            <a:r>
              <a:rPr lang="es-ES" sz="2000" dirty="0" err="1">
                <a:solidFill>
                  <a:schemeClr val="tx1"/>
                </a:solidFill>
              </a:rPr>
              <a:t>Yugsha</a:t>
            </a:r>
            <a:r>
              <a:rPr lang="es-ES" sz="2000" dirty="0">
                <a:solidFill>
                  <a:schemeClr val="tx1"/>
                </a:solidFill>
              </a:rPr>
              <a:t>, 2014).</a:t>
            </a:r>
          </a:p>
          <a:p>
            <a:pPr algn="just"/>
            <a:r>
              <a:rPr lang="es-EC" sz="2000" dirty="0">
                <a:solidFill>
                  <a:schemeClr val="tx1"/>
                </a:solidFill>
              </a:rPr>
              <a:t> </a:t>
            </a:r>
            <a:endParaRPr lang="es-ES" sz="2000" dirty="0">
              <a:solidFill>
                <a:schemeClr val="tx1"/>
              </a:solidFill>
            </a:endParaRPr>
          </a:p>
          <a:p>
            <a:pPr algn="just"/>
            <a:r>
              <a:rPr lang="es-EC" sz="2000" dirty="0">
                <a:solidFill>
                  <a:schemeClr val="tx1"/>
                </a:solidFill>
              </a:rPr>
              <a:t>Los gazapos del T2 (Con polidactilia) no tuvieron una </a:t>
            </a:r>
            <a:r>
              <a:rPr lang="es-EC" sz="2000" dirty="0" smtClean="0">
                <a:solidFill>
                  <a:schemeClr val="tx1"/>
                </a:solidFill>
              </a:rPr>
              <a:t>correlación </a:t>
            </a:r>
            <a:r>
              <a:rPr lang="es-EC" sz="2000" dirty="0">
                <a:solidFill>
                  <a:schemeClr val="tx1"/>
                </a:solidFill>
              </a:rPr>
              <a:t>del número de dedos posteriores de sus padres debido a que la el padre tuvo 5 y la madre 6 dedos en sus extremidades posteriores. </a:t>
            </a:r>
            <a:endParaRPr lang="es-ES" sz="2000" dirty="0">
              <a:solidFill>
                <a:schemeClr val="tx1"/>
              </a:solidFill>
            </a:endParaRPr>
          </a:p>
        </p:txBody>
      </p:sp>
    </p:spTree>
    <p:extLst>
      <p:ext uri="{BB962C8B-B14F-4D97-AF65-F5344CB8AC3E}">
        <p14:creationId xmlns:p14="http://schemas.microsoft.com/office/powerpoint/2010/main" val="462769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2884868" y="270456"/>
            <a:ext cx="6117464" cy="12234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solidFill>
              </a:rPr>
              <a:t>Porcentaje de mortalidad de crías al parto</a:t>
            </a:r>
            <a:endParaRPr lang="es-ES" sz="2800" b="1" dirty="0">
              <a:solidFill>
                <a:schemeClr val="tx1"/>
              </a:solidFill>
            </a:endParaRPr>
          </a:p>
        </p:txBody>
      </p:sp>
      <p:sp>
        <p:nvSpPr>
          <p:cNvPr id="6" name="Rectángulo 5"/>
          <p:cNvSpPr/>
          <p:nvPr/>
        </p:nvSpPr>
        <p:spPr>
          <a:xfrm>
            <a:off x="425003" y="2421228"/>
            <a:ext cx="11603865" cy="44367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2400" dirty="0">
                <a:solidFill>
                  <a:schemeClr val="tx1"/>
                </a:solidFill>
              </a:rPr>
              <a:t>En el T1 (Sin </a:t>
            </a:r>
            <a:r>
              <a:rPr lang="es-EC" sz="2400" dirty="0" err="1">
                <a:solidFill>
                  <a:schemeClr val="tx1"/>
                </a:solidFill>
              </a:rPr>
              <a:t>polidactlia</a:t>
            </a:r>
            <a:r>
              <a:rPr lang="es-EC" sz="2400" dirty="0">
                <a:solidFill>
                  <a:schemeClr val="tx1"/>
                </a:solidFill>
              </a:rPr>
              <a:t>) y en T2 (Con </a:t>
            </a:r>
            <a:r>
              <a:rPr lang="es-EC" sz="2400" dirty="0" err="1">
                <a:solidFill>
                  <a:schemeClr val="tx1"/>
                </a:solidFill>
              </a:rPr>
              <a:t>polidactlia</a:t>
            </a:r>
            <a:r>
              <a:rPr lang="es-EC" sz="2400" dirty="0">
                <a:solidFill>
                  <a:schemeClr val="tx1"/>
                </a:solidFill>
              </a:rPr>
              <a:t>) el porcentaje de mortalidad fue de 0 %.</a:t>
            </a:r>
            <a:endParaRPr lang="es-ES" sz="2400" dirty="0">
              <a:solidFill>
                <a:schemeClr val="tx1"/>
              </a:solidFill>
            </a:endParaRPr>
          </a:p>
          <a:p>
            <a:pPr algn="just"/>
            <a:r>
              <a:rPr lang="es-EC" sz="2400" dirty="0">
                <a:solidFill>
                  <a:schemeClr val="tx1"/>
                </a:solidFill>
              </a:rPr>
              <a:t>Según </a:t>
            </a:r>
            <a:r>
              <a:rPr lang="es-ES" sz="2400" dirty="0">
                <a:solidFill>
                  <a:schemeClr val="tx1"/>
                </a:solidFill>
              </a:rPr>
              <a:t>Dávalos (2010), menciona que en  investigaciones o en la vida de campo se puede observar que existe muertes de las crías en el momento del parto debido a que los animales tienen partos distócicos, esto se debe en ocasiones a que la  hembra fue servida por primera vez a una edad muy avanzada o se encuentran con exceso de peso y también si las hembras fueron servidas por primera vez a una edad muy corta es decir no han cumplido su madurez sexual podrían presentar un prolapso uterino,  factores podrían producir la muerte de los gazapos. Sin embargo en dicha investigación se verificó a las reproductoras que se encuentren en una edad óptima (3 meses) y un peso mayor a 500 gr para empezar el empadre. </a:t>
            </a:r>
          </a:p>
        </p:txBody>
      </p:sp>
    </p:spTree>
    <p:extLst>
      <p:ext uri="{BB962C8B-B14F-4D97-AF65-F5344CB8AC3E}">
        <p14:creationId xmlns:p14="http://schemas.microsoft.com/office/powerpoint/2010/main" val="38120244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40"/>
            <a:ext cx="12192000" cy="6763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de sello de la universidad tec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4440"/>
            <a:ext cx="746975" cy="7469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572000" y="1737620"/>
            <a:ext cx="184731" cy="369332"/>
          </a:xfrm>
          <a:prstGeom prst="rect">
            <a:avLst/>
          </a:prstGeom>
          <a:noFill/>
        </p:spPr>
        <p:txBody>
          <a:bodyPr wrap="none" rtlCol="0">
            <a:spAutoFit/>
          </a:bodyPr>
          <a:lstStyle/>
          <a:p>
            <a:endParaRPr lang="es-ES" dirty="0"/>
          </a:p>
        </p:txBody>
      </p:sp>
      <p:sp>
        <p:nvSpPr>
          <p:cNvPr id="2" name="CuadroTexto 1"/>
          <p:cNvSpPr txBox="1"/>
          <p:nvPr/>
        </p:nvSpPr>
        <p:spPr>
          <a:xfrm>
            <a:off x="8394188" y="6324748"/>
            <a:ext cx="3148042" cy="584775"/>
          </a:xfrm>
          <a:prstGeom prst="rect">
            <a:avLst/>
          </a:prstGeom>
          <a:noFill/>
        </p:spPr>
        <p:txBody>
          <a:bodyPr wrap="none" rtlCol="0">
            <a:spAutoFit/>
          </a:bodyPr>
          <a:lstStyle/>
          <a:p>
            <a:pPr algn="ctr"/>
            <a:r>
              <a:rPr lang="es-ES" sz="1600" b="1" dirty="0" smtClean="0"/>
              <a:t>UNIVERSIDAD TÉCNICA DEL NORTE</a:t>
            </a:r>
          </a:p>
          <a:p>
            <a:pPr algn="ctr"/>
            <a:r>
              <a:rPr lang="es-ES" sz="1600" b="1" dirty="0" smtClean="0"/>
              <a:t>F.I.C.A.Y.A</a:t>
            </a:r>
            <a:endParaRPr lang="es-ES" sz="1600" b="1" dirty="0"/>
          </a:p>
        </p:txBody>
      </p:sp>
      <p:pic>
        <p:nvPicPr>
          <p:cNvPr id="7" name="Picture 4" descr="Resultado de imagen de agropecuaria ut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1159" y="94440"/>
            <a:ext cx="822445" cy="781323"/>
          </a:xfrm>
          <a:prstGeom prst="rect">
            <a:avLst/>
          </a:prstGeom>
          <a:noFill/>
          <a:extLst>
            <a:ext uri="{909E8E84-426E-40DD-AFC4-6F175D3DCCD1}">
              <a14:hiddenFill xmlns:a14="http://schemas.microsoft.com/office/drawing/2010/main">
                <a:solidFill>
                  <a:srgbClr val="FFFFFF"/>
                </a:solidFill>
              </a14:hiddenFill>
            </a:ext>
          </a:extLst>
        </p:spPr>
      </p:pic>
      <p:sp>
        <p:nvSpPr>
          <p:cNvPr id="6" name="Doble onda 5"/>
          <p:cNvSpPr/>
          <p:nvPr/>
        </p:nvSpPr>
        <p:spPr>
          <a:xfrm>
            <a:off x="1672107" y="309092"/>
            <a:ext cx="8847786" cy="4649274"/>
          </a:xfrm>
          <a:prstGeom prst="doubleWave">
            <a:avLst/>
          </a:prstGeom>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es-EC" sz="2000" b="1" dirty="0">
                <a:solidFill>
                  <a:schemeClr val="tx1"/>
                </a:solidFill>
                <a:latin typeface="Times New Roman" panose="02020603050405020304" pitchFamily="18" charset="0"/>
                <a:cs typeface="Times New Roman" panose="02020603050405020304" pitchFamily="18" charset="0"/>
              </a:rPr>
              <a:t>Trabajo de grado previa a la obtención del Título de Ingeniero </a:t>
            </a:r>
            <a:r>
              <a:rPr lang="es-EC" sz="2000" b="1" dirty="0" smtClean="0">
                <a:solidFill>
                  <a:schemeClr val="tx1"/>
                </a:solidFill>
                <a:latin typeface="Times New Roman" panose="02020603050405020304" pitchFamily="18" charset="0"/>
                <a:cs typeface="Times New Roman" panose="02020603050405020304" pitchFamily="18" charset="0"/>
              </a:rPr>
              <a:t>Agropecuario</a:t>
            </a:r>
          </a:p>
          <a:p>
            <a:pPr algn="ctr"/>
            <a:endParaRPr lang="es-ES" sz="2000" b="1" dirty="0">
              <a:solidFill>
                <a:schemeClr val="tx1"/>
              </a:solidFill>
              <a:latin typeface="Times New Roman" panose="02020603050405020304" pitchFamily="18" charset="0"/>
              <a:cs typeface="Times New Roman" panose="02020603050405020304" pitchFamily="18" charset="0"/>
            </a:endParaRPr>
          </a:p>
          <a:p>
            <a:pPr algn="ctr"/>
            <a:r>
              <a:rPr lang="es-EC" sz="2000" b="1" dirty="0">
                <a:solidFill>
                  <a:schemeClr val="tx1"/>
                </a:solidFill>
                <a:latin typeface="Times New Roman" panose="02020603050405020304" pitchFamily="18" charset="0"/>
                <a:cs typeface="Times New Roman" panose="02020603050405020304" pitchFamily="18" charset="0"/>
              </a:rPr>
              <a:t>AUTOR: </a:t>
            </a:r>
            <a:endParaRPr lang="es-ES" sz="2000" b="1" dirty="0">
              <a:solidFill>
                <a:schemeClr val="tx1"/>
              </a:solidFill>
              <a:latin typeface="Times New Roman" panose="02020603050405020304" pitchFamily="18" charset="0"/>
              <a:cs typeface="Times New Roman" panose="02020603050405020304" pitchFamily="18" charset="0"/>
            </a:endParaRPr>
          </a:p>
          <a:p>
            <a:pPr algn="ctr"/>
            <a:r>
              <a:rPr lang="es-EC" sz="2000" dirty="0">
                <a:solidFill>
                  <a:schemeClr val="tx1"/>
                </a:solidFill>
                <a:latin typeface="Times New Roman" panose="02020603050405020304" pitchFamily="18" charset="0"/>
                <a:cs typeface="Times New Roman" panose="02020603050405020304" pitchFamily="18" charset="0"/>
              </a:rPr>
              <a:t>Mayra Sabrina Vaca </a:t>
            </a:r>
            <a:r>
              <a:rPr lang="es-EC" sz="2000" dirty="0" smtClean="0">
                <a:solidFill>
                  <a:schemeClr val="tx1"/>
                </a:solidFill>
                <a:latin typeface="Times New Roman" panose="02020603050405020304" pitchFamily="18" charset="0"/>
                <a:cs typeface="Times New Roman" panose="02020603050405020304" pitchFamily="18" charset="0"/>
              </a:rPr>
              <a:t>Guerra</a:t>
            </a:r>
          </a:p>
          <a:p>
            <a:pPr algn="ctr"/>
            <a:endParaRPr lang="es-ES" sz="2000" b="1" dirty="0">
              <a:solidFill>
                <a:schemeClr val="tx1"/>
              </a:solidFill>
              <a:latin typeface="Times New Roman" panose="02020603050405020304" pitchFamily="18" charset="0"/>
              <a:cs typeface="Times New Roman" panose="02020603050405020304" pitchFamily="18" charset="0"/>
            </a:endParaRPr>
          </a:p>
          <a:p>
            <a:pPr algn="ctr"/>
            <a:r>
              <a:rPr lang="es-EC" sz="2000" b="1" dirty="0">
                <a:solidFill>
                  <a:schemeClr val="tx1"/>
                </a:solidFill>
                <a:latin typeface="Times New Roman" panose="02020603050405020304" pitchFamily="18" charset="0"/>
                <a:cs typeface="Times New Roman" panose="02020603050405020304" pitchFamily="18" charset="0"/>
              </a:rPr>
              <a:t>DIRECTOR:</a:t>
            </a:r>
            <a:endParaRPr lang="es-ES" sz="2000" b="1" dirty="0">
              <a:solidFill>
                <a:schemeClr val="tx1"/>
              </a:solidFill>
              <a:latin typeface="Times New Roman" panose="02020603050405020304" pitchFamily="18" charset="0"/>
              <a:cs typeface="Times New Roman" panose="02020603050405020304" pitchFamily="18" charset="0"/>
            </a:endParaRPr>
          </a:p>
          <a:p>
            <a:pPr algn="ctr"/>
            <a:r>
              <a:rPr lang="es-EC" sz="2000" dirty="0">
                <a:solidFill>
                  <a:schemeClr val="tx1"/>
                </a:solidFill>
                <a:latin typeface="Times New Roman" panose="02020603050405020304" pitchFamily="18" charset="0"/>
                <a:cs typeface="Times New Roman" panose="02020603050405020304" pitchFamily="18" charset="0"/>
              </a:rPr>
              <a:t>Dr. Luis </a:t>
            </a:r>
            <a:r>
              <a:rPr lang="es-EC" sz="2000" dirty="0" smtClean="0">
                <a:solidFill>
                  <a:schemeClr val="tx1"/>
                </a:solidFill>
                <a:latin typeface="Times New Roman" panose="02020603050405020304" pitchFamily="18" charset="0"/>
                <a:cs typeface="Times New Roman" panose="02020603050405020304" pitchFamily="18" charset="0"/>
              </a:rPr>
              <a:t>Nájera</a:t>
            </a:r>
          </a:p>
          <a:p>
            <a:pPr algn="ctr"/>
            <a:endParaRPr lang="es-ES" sz="2000" b="1" dirty="0">
              <a:solidFill>
                <a:schemeClr val="tx1"/>
              </a:solidFill>
              <a:latin typeface="Times New Roman" panose="02020603050405020304" pitchFamily="18" charset="0"/>
              <a:cs typeface="Times New Roman" panose="02020603050405020304" pitchFamily="18" charset="0"/>
            </a:endParaRPr>
          </a:p>
          <a:p>
            <a:pPr algn="ctr"/>
            <a:r>
              <a:rPr lang="es-EC" sz="2000" b="1" dirty="0">
                <a:solidFill>
                  <a:schemeClr val="tx1"/>
                </a:solidFill>
                <a:latin typeface="Times New Roman" panose="02020603050405020304" pitchFamily="18" charset="0"/>
                <a:cs typeface="Times New Roman" panose="02020603050405020304" pitchFamily="18" charset="0"/>
              </a:rPr>
              <a:t>Ibarra – Ecuador</a:t>
            </a:r>
            <a:endParaRPr lang="es-ES" sz="2000" b="1" dirty="0">
              <a:solidFill>
                <a:schemeClr val="tx1"/>
              </a:solidFill>
              <a:latin typeface="Times New Roman" panose="02020603050405020304" pitchFamily="18" charset="0"/>
              <a:cs typeface="Times New Roman" panose="02020603050405020304" pitchFamily="18" charset="0"/>
            </a:endParaRPr>
          </a:p>
          <a:p>
            <a:pPr algn="ctr"/>
            <a:r>
              <a:rPr lang="es-EC" sz="2000" dirty="0">
                <a:solidFill>
                  <a:schemeClr val="tx1"/>
                </a:solidFill>
                <a:latin typeface="Times New Roman" panose="02020603050405020304" pitchFamily="18" charset="0"/>
                <a:cs typeface="Times New Roman" panose="02020603050405020304" pitchFamily="18" charset="0"/>
              </a:rPr>
              <a:t>2016</a:t>
            </a:r>
            <a:endParaRPr lang="es-E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1188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2518116" y="267286"/>
            <a:ext cx="6710289" cy="112541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3600" b="1" dirty="0">
                <a:solidFill>
                  <a:schemeClr val="tx1"/>
                </a:solidFill>
              </a:rPr>
              <a:t>Peso promedio de crías al parto</a:t>
            </a:r>
            <a:endParaRPr lang="es-ES" sz="3600" b="1" dirty="0">
              <a:solidFill>
                <a:schemeClr val="tx1"/>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791249992"/>
              </p:ext>
            </p:extLst>
          </p:nvPr>
        </p:nvGraphicFramePr>
        <p:xfrm>
          <a:off x="2194559" y="1870038"/>
          <a:ext cx="8384346" cy="1097280"/>
        </p:xfrm>
        <a:graphic>
          <a:graphicData uri="http://schemas.openxmlformats.org/drawingml/2006/table">
            <a:tbl>
              <a:tblPr firstRow="1" firstCol="1" bandRow="1">
                <a:tableStyleId>{5C22544A-7EE6-4342-B048-85BDC9FD1C3A}</a:tableStyleId>
              </a:tblPr>
              <a:tblGrid>
                <a:gridCol w="1212647"/>
                <a:gridCol w="1243900"/>
                <a:gridCol w="1256402"/>
                <a:gridCol w="1256402"/>
                <a:gridCol w="1128261"/>
                <a:gridCol w="1129303"/>
                <a:gridCol w="1157431"/>
              </a:tblGrid>
              <a:tr h="0">
                <a:tc>
                  <a:txBody>
                    <a:bodyPr/>
                    <a:lstStyle/>
                    <a:p>
                      <a:pPr algn="just">
                        <a:lnSpc>
                          <a:spcPct val="150000"/>
                        </a:lnSpc>
                        <a:spcBef>
                          <a:spcPts val="1200"/>
                        </a:spcBef>
                        <a:spcAft>
                          <a:spcPts val="0"/>
                        </a:spcAft>
                      </a:pPr>
                      <a:r>
                        <a:rPr lang="es-EC" sz="1200" dirty="0">
                          <a:effectLst/>
                        </a:rPr>
                        <a:t>Clasificación </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0"/>
                        </a:spcAft>
                      </a:pPr>
                      <a:r>
                        <a:rPr lang="es-EC" sz="1200">
                          <a:effectLst/>
                        </a:rPr>
                        <a:t>Variable</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Bef>
                          <a:spcPts val="1200"/>
                        </a:spcBef>
                        <a:spcAft>
                          <a:spcPts val="0"/>
                        </a:spcAft>
                      </a:pPr>
                      <a:r>
                        <a:rPr lang="es-EC" sz="1200">
                          <a:effectLst/>
                        </a:rPr>
                        <a:t>G1</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Bef>
                          <a:spcPts val="1200"/>
                        </a:spcBef>
                        <a:spcAft>
                          <a:spcPts val="0"/>
                        </a:spcAft>
                      </a:pPr>
                      <a:r>
                        <a:rPr lang="es-EC" sz="1200" dirty="0">
                          <a:effectLst/>
                        </a:rPr>
                        <a:t>G2</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Bef>
                          <a:spcPts val="1200"/>
                        </a:spcBef>
                        <a:spcAft>
                          <a:spcPts val="0"/>
                        </a:spcAft>
                      </a:pPr>
                      <a:r>
                        <a:rPr lang="es-EC" sz="1200" dirty="0">
                          <a:effectLst/>
                        </a:rPr>
                        <a:t>M(1)</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Bef>
                          <a:spcPts val="1200"/>
                        </a:spcBef>
                        <a:spcAft>
                          <a:spcPts val="0"/>
                        </a:spcAft>
                      </a:pPr>
                      <a:r>
                        <a:rPr lang="es-EC" sz="1200" dirty="0">
                          <a:effectLst/>
                        </a:rPr>
                        <a:t>M(2)</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0"/>
                        </a:spcAft>
                      </a:pPr>
                      <a:r>
                        <a:rPr lang="es-EC" sz="1200" dirty="0" err="1">
                          <a:effectLst/>
                        </a:rPr>
                        <a:t>P_valor</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50000"/>
                        </a:lnSpc>
                        <a:spcBef>
                          <a:spcPts val="1200"/>
                        </a:spcBef>
                        <a:spcAft>
                          <a:spcPts val="0"/>
                        </a:spcAft>
                      </a:pPr>
                      <a:r>
                        <a:rPr lang="es-EC" sz="1800">
                          <a:effectLst/>
                        </a:rPr>
                        <a:t>Fenotipo madre</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Bef>
                          <a:spcPts val="1200"/>
                        </a:spcBef>
                        <a:spcAft>
                          <a:spcPts val="0"/>
                        </a:spcAft>
                      </a:pPr>
                      <a:r>
                        <a:rPr lang="es-EC" sz="1800">
                          <a:effectLst/>
                        </a:rPr>
                        <a:t>Peso al nacimiento</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Bef>
                          <a:spcPts val="1200"/>
                        </a:spcBef>
                        <a:spcAft>
                          <a:spcPts val="0"/>
                        </a:spcAft>
                      </a:pPr>
                      <a:r>
                        <a:rPr lang="es-EC" sz="1800">
                          <a:effectLst/>
                        </a:rPr>
                        <a:t>Sin polidactilia</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Bef>
                          <a:spcPts val="1200"/>
                        </a:spcBef>
                        <a:spcAft>
                          <a:spcPts val="0"/>
                        </a:spcAft>
                      </a:pPr>
                      <a:r>
                        <a:rPr lang="es-EC" sz="1800">
                          <a:effectLst/>
                        </a:rPr>
                        <a:t>Con polidactilia</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0"/>
                        </a:spcAft>
                      </a:pPr>
                      <a:r>
                        <a:rPr lang="es-EC" sz="1800">
                          <a:effectLst/>
                        </a:rPr>
                        <a:t>125.40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0"/>
                        </a:spcAft>
                      </a:pPr>
                      <a:r>
                        <a:rPr lang="es-EC" sz="1800">
                          <a:effectLst/>
                        </a:rPr>
                        <a:t>116.53</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0"/>
                        </a:spcAft>
                      </a:pPr>
                      <a:r>
                        <a:rPr lang="es-EC" sz="1800" dirty="0">
                          <a:effectLst/>
                        </a:rPr>
                        <a:t>&lt;0.0001  </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Rectángulo 5"/>
          <p:cNvSpPr/>
          <p:nvPr/>
        </p:nvSpPr>
        <p:spPr>
          <a:xfrm>
            <a:off x="1" y="3629465"/>
            <a:ext cx="12192000" cy="3094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a:solidFill>
                  <a:schemeClr val="tx1"/>
                </a:solidFill>
              </a:rPr>
              <a:t>El Análisis de la Prueba T de </a:t>
            </a:r>
            <a:r>
              <a:rPr lang="es-EC" dirty="0" err="1">
                <a:solidFill>
                  <a:schemeClr val="tx1"/>
                </a:solidFill>
              </a:rPr>
              <a:t>student</a:t>
            </a:r>
            <a:r>
              <a:rPr lang="es-EC" dirty="0">
                <a:solidFill>
                  <a:schemeClr val="tx1"/>
                </a:solidFill>
              </a:rPr>
              <a:t> de variables independientes de la Tabla 9 mostró diferencias significativas (p&lt;0.0001) en cuanto al peso de crías al parto, por lo tanto se observó que la presencia de </a:t>
            </a:r>
            <a:r>
              <a:rPr lang="es-EC" dirty="0" err="1">
                <a:solidFill>
                  <a:schemeClr val="tx1"/>
                </a:solidFill>
              </a:rPr>
              <a:t>polidactilia</a:t>
            </a:r>
            <a:r>
              <a:rPr lang="es-EC" dirty="0">
                <a:solidFill>
                  <a:schemeClr val="tx1"/>
                </a:solidFill>
              </a:rPr>
              <a:t> en los padres, si afecta en esta variable, ya que el T1 (Sin </a:t>
            </a:r>
            <a:r>
              <a:rPr lang="es-EC" dirty="0" err="1">
                <a:solidFill>
                  <a:schemeClr val="tx1"/>
                </a:solidFill>
              </a:rPr>
              <a:t>polidactlia</a:t>
            </a:r>
            <a:r>
              <a:rPr lang="es-EC" dirty="0">
                <a:solidFill>
                  <a:schemeClr val="tx1"/>
                </a:solidFill>
              </a:rPr>
              <a:t>) tuvo un peso de 125.40 gr  y el T2 (Con </a:t>
            </a:r>
            <a:r>
              <a:rPr lang="es-EC" dirty="0" err="1">
                <a:solidFill>
                  <a:schemeClr val="tx1"/>
                </a:solidFill>
              </a:rPr>
              <a:t>polidactilia</a:t>
            </a:r>
            <a:r>
              <a:rPr lang="es-EC" dirty="0">
                <a:solidFill>
                  <a:schemeClr val="tx1"/>
                </a:solidFill>
              </a:rPr>
              <a:t>) tuvo 116.53 gr, con una diferencia de 8.87 gr por gazapo. Si bien es cierto no existen ningunas investigaciones relacionadas con peso al nacimiento Con </a:t>
            </a:r>
            <a:r>
              <a:rPr lang="es-EC" dirty="0" err="1">
                <a:solidFill>
                  <a:schemeClr val="tx1"/>
                </a:solidFill>
              </a:rPr>
              <a:t>polidactilia</a:t>
            </a:r>
            <a:r>
              <a:rPr lang="es-EC" dirty="0">
                <a:solidFill>
                  <a:schemeClr val="tx1"/>
                </a:solidFill>
              </a:rPr>
              <a:t>, pero al no existir estos estudios se realizó una relación con otras investigaciones de la misma especie y en los mismos parámetros, coincidiendo casi con los mismos resultados del T1 de dicha investigación, por ejemplo, </a:t>
            </a:r>
            <a:r>
              <a:rPr lang="es-EC" dirty="0" err="1">
                <a:solidFill>
                  <a:schemeClr val="tx1"/>
                </a:solidFill>
              </a:rPr>
              <a:t>Chauca</a:t>
            </a:r>
            <a:r>
              <a:rPr lang="es-EC" dirty="0">
                <a:solidFill>
                  <a:schemeClr val="tx1"/>
                </a:solidFill>
              </a:rPr>
              <a:t> (1997), menciona que obtuvo 121.4 gr de peso al </a:t>
            </a:r>
            <a:r>
              <a:rPr lang="es-EC" dirty="0" err="1">
                <a:solidFill>
                  <a:schemeClr val="tx1"/>
                </a:solidFill>
              </a:rPr>
              <a:t>nacimineto</a:t>
            </a:r>
            <a:r>
              <a:rPr lang="es-EC" dirty="0">
                <a:solidFill>
                  <a:schemeClr val="tx1"/>
                </a:solidFill>
              </a:rPr>
              <a:t>, por su parte </a:t>
            </a:r>
            <a:r>
              <a:rPr lang="es-EC" dirty="0" err="1">
                <a:solidFill>
                  <a:schemeClr val="tx1"/>
                </a:solidFill>
              </a:rPr>
              <a:t>Dulanto</a:t>
            </a:r>
            <a:r>
              <a:rPr lang="es-EC" dirty="0">
                <a:solidFill>
                  <a:schemeClr val="tx1"/>
                </a:solidFill>
              </a:rPr>
              <a:t> (1999), en su investigación acerca de parámetros productivos y reproductivos de </a:t>
            </a:r>
            <a:r>
              <a:rPr lang="es-EC" dirty="0" err="1">
                <a:solidFill>
                  <a:schemeClr val="tx1"/>
                </a:solidFill>
              </a:rPr>
              <a:t>lineas</a:t>
            </a:r>
            <a:r>
              <a:rPr lang="es-EC" dirty="0">
                <a:solidFill>
                  <a:schemeClr val="tx1"/>
                </a:solidFill>
              </a:rPr>
              <a:t> mejoradas encuentra que el peso promedio al nacimiento en la </a:t>
            </a:r>
            <a:r>
              <a:rPr lang="es-EC" dirty="0" err="1">
                <a:solidFill>
                  <a:schemeClr val="tx1"/>
                </a:solidFill>
              </a:rPr>
              <a:t>linea</a:t>
            </a:r>
            <a:r>
              <a:rPr lang="es-EC" dirty="0">
                <a:solidFill>
                  <a:schemeClr val="tx1"/>
                </a:solidFill>
              </a:rPr>
              <a:t> inti es de 127.7 g, por lo que no concuerda con el dato obtenido del T2 de dicha investigación, ya que se observó una disminución de 8.87 gr de peso al </a:t>
            </a:r>
            <a:r>
              <a:rPr lang="es-EC" dirty="0" err="1">
                <a:solidFill>
                  <a:schemeClr val="tx1"/>
                </a:solidFill>
              </a:rPr>
              <a:t>nacimineto</a:t>
            </a:r>
            <a:r>
              <a:rPr lang="es-EC" dirty="0">
                <a:solidFill>
                  <a:schemeClr val="tx1"/>
                </a:solidFill>
              </a:rPr>
              <a:t>.</a:t>
            </a:r>
            <a:endParaRPr lang="es-ES" dirty="0">
              <a:solidFill>
                <a:schemeClr val="tx1"/>
              </a:solidFill>
            </a:endParaRPr>
          </a:p>
        </p:txBody>
      </p:sp>
    </p:spTree>
    <p:extLst>
      <p:ext uri="{BB962C8B-B14F-4D97-AF65-F5344CB8AC3E}">
        <p14:creationId xmlns:p14="http://schemas.microsoft.com/office/powerpoint/2010/main" val="13937936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1125738499"/>
              </p:ext>
            </p:extLst>
          </p:nvPr>
        </p:nvGraphicFramePr>
        <p:xfrm>
          <a:off x="2047777" y="298937"/>
          <a:ext cx="6055213" cy="3119511"/>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redondeado 4"/>
          <p:cNvSpPr/>
          <p:nvPr/>
        </p:nvSpPr>
        <p:spPr>
          <a:xfrm>
            <a:off x="815926" y="3643532"/>
            <a:ext cx="8947052" cy="143490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400" dirty="0">
                <a:solidFill>
                  <a:schemeClr val="tx1"/>
                </a:solidFill>
              </a:rPr>
              <a:t>Se observa en la figura 8 un valor considerable de 8.87 gr entre el T1 y T2.</a:t>
            </a:r>
            <a:endParaRPr lang="es-ES" sz="2400" dirty="0">
              <a:solidFill>
                <a:schemeClr val="tx1"/>
              </a:solidFill>
            </a:endParaRPr>
          </a:p>
        </p:txBody>
      </p:sp>
    </p:spTree>
    <p:extLst>
      <p:ext uri="{BB962C8B-B14F-4D97-AF65-F5344CB8AC3E}">
        <p14:creationId xmlns:p14="http://schemas.microsoft.com/office/powerpoint/2010/main" val="20780108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899351499"/>
              </p:ext>
            </p:extLst>
          </p:nvPr>
        </p:nvGraphicFramePr>
        <p:xfrm>
          <a:off x="1365159" y="1484548"/>
          <a:ext cx="8603087" cy="2082900"/>
        </p:xfrm>
        <a:graphic>
          <a:graphicData uri="http://schemas.openxmlformats.org/drawingml/2006/table">
            <a:tbl>
              <a:tblPr firstRow="1" firstCol="1" bandRow="1">
                <a:tableStyleId>{5C22544A-7EE6-4342-B048-85BDC9FD1C3A}</a:tableStyleId>
              </a:tblPr>
              <a:tblGrid>
                <a:gridCol w="1405698"/>
                <a:gridCol w="1222904"/>
                <a:gridCol w="1192973"/>
                <a:gridCol w="1192973"/>
                <a:gridCol w="1185490"/>
                <a:gridCol w="1186559"/>
                <a:gridCol w="1216490"/>
              </a:tblGrid>
              <a:tr h="417750">
                <a:tc>
                  <a:txBody>
                    <a:bodyPr/>
                    <a:lstStyle/>
                    <a:p>
                      <a:pPr algn="just">
                        <a:lnSpc>
                          <a:spcPct val="150000"/>
                        </a:lnSpc>
                        <a:spcBef>
                          <a:spcPts val="1200"/>
                        </a:spcBef>
                        <a:spcAft>
                          <a:spcPts val="0"/>
                        </a:spcAft>
                      </a:pPr>
                      <a:r>
                        <a:rPr lang="es-EC" sz="1800" dirty="0">
                          <a:effectLst/>
                        </a:rPr>
                        <a:t>Clasificación </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0"/>
                        </a:spcAft>
                      </a:pPr>
                      <a:r>
                        <a:rPr lang="es-EC" sz="1800">
                          <a:effectLst/>
                        </a:rPr>
                        <a:t>Variable</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Bef>
                          <a:spcPts val="1200"/>
                        </a:spcBef>
                        <a:spcAft>
                          <a:spcPts val="0"/>
                        </a:spcAft>
                      </a:pPr>
                      <a:r>
                        <a:rPr lang="es-EC" sz="1800">
                          <a:effectLst/>
                        </a:rPr>
                        <a:t>G1</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Bef>
                          <a:spcPts val="1200"/>
                        </a:spcBef>
                        <a:spcAft>
                          <a:spcPts val="0"/>
                        </a:spcAft>
                      </a:pPr>
                      <a:r>
                        <a:rPr lang="es-EC" sz="1800">
                          <a:effectLst/>
                        </a:rPr>
                        <a:t>G2</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Bef>
                          <a:spcPts val="1200"/>
                        </a:spcBef>
                        <a:spcAft>
                          <a:spcPts val="0"/>
                        </a:spcAft>
                      </a:pPr>
                      <a:r>
                        <a:rPr lang="es-EC" sz="1800">
                          <a:effectLst/>
                        </a:rPr>
                        <a:t>M(1)</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Bef>
                          <a:spcPts val="1200"/>
                        </a:spcBef>
                        <a:spcAft>
                          <a:spcPts val="0"/>
                        </a:spcAft>
                      </a:pPr>
                      <a:r>
                        <a:rPr lang="es-EC" sz="1800">
                          <a:effectLst/>
                        </a:rPr>
                        <a:t>M(2)</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0"/>
                        </a:spcAft>
                      </a:pPr>
                      <a:r>
                        <a:rPr lang="es-EC" sz="1800">
                          <a:effectLst/>
                        </a:rPr>
                        <a:t>P_valor</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665150">
                <a:tc>
                  <a:txBody>
                    <a:bodyPr/>
                    <a:lstStyle/>
                    <a:p>
                      <a:pPr algn="just">
                        <a:lnSpc>
                          <a:spcPct val="150000"/>
                        </a:lnSpc>
                        <a:spcBef>
                          <a:spcPts val="1200"/>
                        </a:spcBef>
                        <a:spcAft>
                          <a:spcPts val="0"/>
                        </a:spcAft>
                      </a:pPr>
                      <a:r>
                        <a:rPr lang="es-EC" sz="1800">
                          <a:effectLst/>
                        </a:rPr>
                        <a:t>Fenotipo madre</a:t>
                      </a:r>
                      <a:endParaRPr lang="es-ES" sz="2800">
                        <a:effectLst/>
                      </a:endParaRPr>
                    </a:p>
                    <a:p>
                      <a:pPr algn="just">
                        <a:lnSpc>
                          <a:spcPct val="150000"/>
                        </a:lnSpc>
                        <a:spcBef>
                          <a:spcPts val="1200"/>
                        </a:spcBef>
                        <a:spcAft>
                          <a:spcPts val="0"/>
                        </a:spcAft>
                      </a:pPr>
                      <a:r>
                        <a:rPr lang="es-EC" sz="1800">
                          <a:effectLst/>
                        </a:rPr>
                        <a:t> </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0"/>
                        </a:spcAft>
                      </a:pPr>
                      <a:r>
                        <a:rPr lang="es-EC" sz="1800" dirty="0">
                          <a:effectLst/>
                        </a:rPr>
                        <a:t>Porcentaje de mortalidad</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0"/>
                        </a:spcAft>
                      </a:pPr>
                      <a:r>
                        <a:rPr lang="es-EC" sz="1800">
                          <a:effectLst/>
                        </a:rPr>
                        <a:t>Sin polidactilia</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0"/>
                        </a:spcAft>
                      </a:pPr>
                      <a:r>
                        <a:rPr lang="es-EC" sz="1800">
                          <a:effectLst/>
                        </a:rPr>
                        <a:t>Con polidactilia</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0"/>
                        </a:spcAft>
                      </a:pPr>
                      <a:r>
                        <a:rPr lang="es-EC" sz="1800">
                          <a:effectLst/>
                        </a:rPr>
                        <a:t>5.99%</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0"/>
                        </a:spcAft>
                      </a:pPr>
                      <a:r>
                        <a:rPr lang="es-EC" sz="1800">
                          <a:effectLst/>
                        </a:rPr>
                        <a:t>7.75%</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0"/>
                        </a:spcAft>
                      </a:pPr>
                      <a:r>
                        <a:rPr lang="es-EC" sz="1800" dirty="0">
                          <a:effectLst/>
                        </a:rPr>
                        <a:t>0.5525</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3" name="Rectángulo 2"/>
          <p:cNvSpPr/>
          <p:nvPr/>
        </p:nvSpPr>
        <p:spPr>
          <a:xfrm>
            <a:off x="575255" y="1151415"/>
            <a:ext cx="9418749" cy="276999"/>
          </a:xfrm>
          <a:prstGeom prst="rect">
            <a:avLst/>
          </a:prstGeom>
        </p:spPr>
        <p:txBody>
          <a:bodyPr wrap="square">
            <a:spAutoFit/>
          </a:bodyPr>
          <a:lstStyle/>
          <a:p>
            <a:pPr algn="ctr">
              <a:spcBef>
                <a:spcPts val="600"/>
              </a:spcBef>
              <a:spcAft>
                <a:spcPts val="600"/>
              </a:spcAft>
            </a:pPr>
            <a:r>
              <a:rPr lang="es-ES" sz="1200" b="1" dirty="0" smtClean="0">
                <a:solidFill>
                  <a:srgbClr val="4F81BD"/>
                </a:solidFill>
                <a:latin typeface="Times New Roman" panose="02020603050405020304" pitchFamily="18" charset="0"/>
                <a:ea typeface="Calibri" panose="020F0502020204030204" pitchFamily="34" charset="0"/>
                <a:cs typeface="Times New Roman" panose="02020603050405020304" pitchFamily="18" charset="0"/>
              </a:rPr>
              <a:t> </a:t>
            </a:r>
            <a:r>
              <a:rPr lang="es-EC" sz="1200" b="1" dirty="0">
                <a:solidFill>
                  <a:srgbClr val="4F81BD"/>
                </a:solidFill>
                <a:latin typeface="Times New Roman" panose="02020603050405020304" pitchFamily="18" charset="0"/>
                <a:ea typeface="Calibri" panose="020F0502020204030204" pitchFamily="34" charset="0"/>
                <a:cs typeface="Times New Roman" panose="02020603050405020304" pitchFamily="18" charset="0"/>
              </a:rPr>
              <a:t>Prueba T de </a:t>
            </a:r>
            <a:r>
              <a:rPr lang="es-EC" sz="1200" b="1" dirty="0" err="1">
                <a:solidFill>
                  <a:srgbClr val="4F81BD"/>
                </a:solidFill>
                <a:latin typeface="Times New Roman" panose="02020603050405020304" pitchFamily="18" charset="0"/>
                <a:ea typeface="Calibri" panose="020F0502020204030204" pitchFamily="34" charset="0"/>
                <a:cs typeface="Times New Roman" panose="02020603050405020304" pitchFamily="18" charset="0"/>
              </a:rPr>
              <a:t>student</a:t>
            </a:r>
            <a:r>
              <a:rPr lang="es-EC" sz="1200" b="1" dirty="0">
                <a:solidFill>
                  <a:srgbClr val="4F81BD"/>
                </a:solidFill>
                <a:latin typeface="Times New Roman" panose="02020603050405020304" pitchFamily="18" charset="0"/>
                <a:ea typeface="Calibri" panose="020F0502020204030204" pitchFamily="34" charset="0"/>
                <a:cs typeface="Times New Roman" panose="02020603050405020304" pitchFamily="18" charset="0"/>
              </a:rPr>
              <a:t> para muestras Independientes de la variable porcentaje de mortalidad de crías al destete</a:t>
            </a:r>
            <a:endParaRPr lang="es-ES" sz="11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ángulo redondeado 3"/>
          <p:cNvSpPr/>
          <p:nvPr/>
        </p:nvSpPr>
        <p:spPr>
          <a:xfrm>
            <a:off x="3503054" y="0"/>
            <a:ext cx="4533363" cy="8165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b="1" dirty="0">
                <a:solidFill>
                  <a:schemeClr val="tx1"/>
                </a:solidFill>
              </a:rPr>
              <a:t>Porcentaje de mortalidad de crías al destete</a:t>
            </a:r>
            <a:endParaRPr lang="es-ES" b="1" dirty="0">
              <a:solidFill>
                <a:schemeClr val="tx1"/>
              </a:solidFill>
            </a:endParaRPr>
          </a:p>
        </p:txBody>
      </p:sp>
      <p:sp>
        <p:nvSpPr>
          <p:cNvPr id="5" name="Rectángulo 4"/>
          <p:cNvSpPr/>
          <p:nvPr/>
        </p:nvSpPr>
        <p:spPr>
          <a:xfrm>
            <a:off x="1451019" y="3760764"/>
            <a:ext cx="6096000" cy="2169825"/>
          </a:xfrm>
          <a:prstGeom prst="rect">
            <a:avLst/>
          </a:prstGeom>
        </p:spPr>
        <p:txBody>
          <a:bodyPr>
            <a:spAutoFit/>
          </a:bodyPr>
          <a:lstStyle/>
          <a:p>
            <a:pPr marL="457200" indent="180340" algn="just">
              <a:lnSpc>
                <a:spcPct val="150000"/>
              </a:lnSpc>
              <a:spcBef>
                <a:spcPts val="200"/>
              </a:spcBef>
              <a:spcAft>
                <a:spcPts val="1200"/>
              </a:spcAft>
            </a:pPr>
            <a:r>
              <a:rPr lang="es-EC" dirty="0">
                <a:latin typeface="Times New Roman" panose="02020603050405020304" pitchFamily="18" charset="0"/>
                <a:ea typeface="Times New Roman" panose="02020603050405020304" pitchFamily="18" charset="0"/>
              </a:rPr>
              <a:t>Como se observa en la tabla 10, mediante el análisis estadístico T de </a:t>
            </a:r>
            <a:r>
              <a:rPr lang="es-EC" dirty="0" err="1">
                <a:latin typeface="Times New Roman" panose="02020603050405020304" pitchFamily="18" charset="0"/>
                <a:ea typeface="Times New Roman" panose="02020603050405020304" pitchFamily="18" charset="0"/>
              </a:rPr>
              <a:t>Student</a:t>
            </a:r>
            <a:r>
              <a:rPr lang="es-EC" dirty="0">
                <a:latin typeface="Times New Roman" panose="02020603050405020304" pitchFamily="18" charset="0"/>
                <a:ea typeface="Times New Roman" panose="02020603050405020304" pitchFamily="18" charset="0"/>
              </a:rPr>
              <a:t> se establece que la relación entre el porcentaje de mortalidad de crías al destete con y sin </a:t>
            </a:r>
            <a:r>
              <a:rPr lang="es-EC" dirty="0" err="1">
                <a:latin typeface="Times New Roman" panose="02020603050405020304" pitchFamily="18" charset="0"/>
                <a:ea typeface="Times New Roman" panose="02020603050405020304" pitchFamily="18" charset="0"/>
              </a:rPr>
              <a:t>polidactilia</a:t>
            </a:r>
            <a:r>
              <a:rPr lang="es-EC" dirty="0">
                <a:latin typeface="Times New Roman" panose="02020603050405020304" pitchFamily="18" charset="0"/>
                <a:ea typeface="Times New Roman" panose="02020603050405020304" pitchFamily="18" charset="0"/>
              </a:rPr>
              <a:t>, es no significativo, ya que el valor de p=0.05525.</a:t>
            </a:r>
            <a:endParaRPr lang="es-E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808910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319345327"/>
              </p:ext>
            </p:extLst>
          </p:nvPr>
        </p:nvGraphicFramePr>
        <p:xfrm>
          <a:off x="1339403" y="0"/>
          <a:ext cx="7984902" cy="4652091"/>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ángulo 5"/>
          <p:cNvSpPr/>
          <p:nvPr/>
        </p:nvSpPr>
        <p:spPr>
          <a:xfrm>
            <a:off x="811369" y="4855335"/>
            <a:ext cx="11011437" cy="1841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340" algn="just">
              <a:lnSpc>
                <a:spcPct val="150000"/>
              </a:lnSpc>
              <a:spcBef>
                <a:spcPts val="200"/>
              </a:spcBef>
              <a:spcAft>
                <a:spcPts val="1200"/>
              </a:spcAft>
            </a:pPr>
            <a:r>
              <a:rPr lang="es-EC" sz="1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Para asegurar un bajo porcentaje de mortalidad en la producción de cobayos, se necesita un manejo técnico de todo el sistema que acarrea la crianza de esta especie, en la cual se determina que se puede obtener bajos niveles de mortalidad. En esta investigación se determinó que el tratamiento sin </a:t>
            </a:r>
            <a:r>
              <a:rPr lang="es-EC" sz="16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polidactilia</a:t>
            </a:r>
            <a:r>
              <a:rPr lang="es-EC" sz="1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obtuvo un porcentaje de mortalidad mas bajo T1= 5.99%, a diferencia de los cuyes con </a:t>
            </a:r>
            <a:r>
              <a:rPr lang="es-EC" sz="16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polidactilia</a:t>
            </a:r>
            <a:r>
              <a:rPr lang="es-EC" sz="1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T2=7.55% pero cabe mencionar que mediante el análisis </a:t>
            </a:r>
            <a:r>
              <a:rPr lang="es-EC" sz="16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estadistico</a:t>
            </a:r>
            <a:r>
              <a:rPr lang="es-EC" sz="1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no fue significativo, figura 9.</a:t>
            </a:r>
            <a:endParaRPr lang="es-ES" sz="1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30891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40"/>
            <a:ext cx="12192000" cy="6763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de sello de la universidad tec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4440"/>
            <a:ext cx="746975" cy="7469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572000" y="1737620"/>
            <a:ext cx="184731" cy="369332"/>
          </a:xfrm>
          <a:prstGeom prst="rect">
            <a:avLst/>
          </a:prstGeom>
          <a:noFill/>
        </p:spPr>
        <p:txBody>
          <a:bodyPr wrap="none" rtlCol="0">
            <a:spAutoFit/>
          </a:bodyPr>
          <a:lstStyle/>
          <a:p>
            <a:endParaRPr lang="es-ES" dirty="0"/>
          </a:p>
        </p:txBody>
      </p:sp>
      <p:sp>
        <p:nvSpPr>
          <p:cNvPr id="2" name="CuadroTexto 1"/>
          <p:cNvSpPr txBox="1"/>
          <p:nvPr/>
        </p:nvSpPr>
        <p:spPr>
          <a:xfrm>
            <a:off x="8394188" y="6324748"/>
            <a:ext cx="3148042" cy="584775"/>
          </a:xfrm>
          <a:prstGeom prst="rect">
            <a:avLst/>
          </a:prstGeom>
          <a:noFill/>
        </p:spPr>
        <p:txBody>
          <a:bodyPr wrap="none" rtlCol="0">
            <a:spAutoFit/>
          </a:bodyPr>
          <a:lstStyle/>
          <a:p>
            <a:pPr algn="ctr"/>
            <a:r>
              <a:rPr lang="es-ES" sz="1600" b="1" dirty="0" smtClean="0"/>
              <a:t>UNIVERSIDAD TÉCNICA DEL NORTE</a:t>
            </a:r>
          </a:p>
          <a:p>
            <a:pPr algn="ctr"/>
            <a:r>
              <a:rPr lang="es-ES" sz="1600" b="1" dirty="0" smtClean="0"/>
              <a:t>F.I.C.A.Y.A</a:t>
            </a:r>
            <a:endParaRPr lang="es-ES" sz="1600" b="1" dirty="0"/>
          </a:p>
        </p:txBody>
      </p:sp>
      <p:pic>
        <p:nvPicPr>
          <p:cNvPr id="7" name="Picture 4" descr="Resultado de imagen de agropecuaria ut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1159" y="94440"/>
            <a:ext cx="822445" cy="781323"/>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93183" y="1319138"/>
            <a:ext cx="11998817" cy="4493538"/>
          </a:xfrm>
          <a:prstGeom prst="rect">
            <a:avLst/>
          </a:prstGeom>
          <a:solidFill>
            <a:schemeClr val="accent2">
              <a:lumMod val="20000"/>
              <a:lumOff val="80000"/>
            </a:schemeClr>
          </a:solidFill>
          <a:ln>
            <a:solidFill>
              <a:schemeClr val="tx1"/>
            </a:solidFill>
          </a:ln>
        </p:spPr>
        <p:txBody>
          <a:bodyPr wrap="square">
            <a:spAutoFit/>
          </a:bodyPr>
          <a:lstStyle/>
          <a:p>
            <a:pPr marL="342900" lvl="0" indent="-342900" algn="just">
              <a:buFont typeface="Wingdings" panose="05000000000000000000" pitchFamily="2" charset="2"/>
              <a:buChar char="Ø"/>
            </a:pPr>
            <a:r>
              <a:rPr lang="es-ES_tradnl" sz="2200" dirty="0"/>
              <a:t>El porcentaje de fertilidad no se ve afectado por la </a:t>
            </a:r>
            <a:r>
              <a:rPr lang="es-ES_tradnl" sz="2200" dirty="0" err="1"/>
              <a:t>polidactilia</a:t>
            </a:r>
            <a:r>
              <a:rPr lang="es-ES_tradnl" sz="2200" dirty="0"/>
              <a:t>, debido a que, tanto el Tratamiento 1 como el Tratamiento 2 obtuvieron un 100% de fertilidad, en ambos casos los sujetos de estudio se encontraron en las mismas condiciones climáticas, de manejo y alimentación por lo que se puede concluir que la fertilidad se ve afectada por las condiciones antes mencionadas, mas no por la </a:t>
            </a:r>
            <a:r>
              <a:rPr lang="es-ES_tradnl" sz="2200" dirty="0" err="1"/>
              <a:t>polidactilia</a:t>
            </a:r>
            <a:r>
              <a:rPr lang="es-ES_tradnl" sz="2200" dirty="0"/>
              <a:t>. </a:t>
            </a:r>
            <a:endParaRPr lang="es-ES_tradnl" sz="2200" dirty="0" smtClean="0"/>
          </a:p>
          <a:p>
            <a:pPr marL="342900" lvl="0" indent="-342900" algn="just">
              <a:buFont typeface="Wingdings" panose="05000000000000000000" pitchFamily="2" charset="2"/>
              <a:buChar char="Ø"/>
            </a:pPr>
            <a:endParaRPr lang="es-ES" sz="2200" dirty="0"/>
          </a:p>
          <a:p>
            <a:pPr marL="342900" lvl="0" indent="-342900" algn="just">
              <a:buFont typeface="Wingdings" panose="05000000000000000000" pitchFamily="2" charset="2"/>
              <a:buChar char="Ø"/>
            </a:pPr>
            <a:r>
              <a:rPr lang="es-ES_tradnl" sz="2200" dirty="0"/>
              <a:t>El número de crías por parto del Tratamiento 1 es el mejor ya que se obtuvo un promedio de 2.28 crías por parto, mientras que el Tratamiento 2 presentó un promedio de 1.86 crías por parto. </a:t>
            </a:r>
            <a:endParaRPr lang="es-ES_tradnl" sz="2200" dirty="0" smtClean="0"/>
          </a:p>
          <a:p>
            <a:pPr marL="342900" lvl="0" indent="-342900" algn="just">
              <a:buFont typeface="Wingdings" panose="05000000000000000000" pitchFamily="2" charset="2"/>
              <a:buChar char="Ø"/>
            </a:pPr>
            <a:endParaRPr lang="es-ES" sz="2200" dirty="0"/>
          </a:p>
          <a:p>
            <a:pPr marL="342900" lvl="0" indent="-342900" algn="just">
              <a:buFont typeface="Wingdings" panose="05000000000000000000" pitchFamily="2" charset="2"/>
              <a:buChar char="Ø"/>
            </a:pPr>
            <a:r>
              <a:rPr lang="es-ES_tradnl" sz="2200" dirty="0"/>
              <a:t>La manifestación de dedos </a:t>
            </a:r>
            <a:r>
              <a:rPr lang="es-ES_tradnl" sz="2200" dirty="0" err="1"/>
              <a:t>super</a:t>
            </a:r>
            <a:r>
              <a:rPr lang="es-ES_tradnl" sz="2200" dirty="0"/>
              <a:t> numerarios solo se observó en la progenie de los animales que poseían </a:t>
            </a:r>
            <a:r>
              <a:rPr lang="es-ES_tradnl" sz="2200" dirty="0" err="1"/>
              <a:t>polidactilia</a:t>
            </a:r>
            <a:r>
              <a:rPr lang="es-ES_tradnl" sz="2200" dirty="0"/>
              <a:t>, lo cual puede deberse a un rasgo hereditario dominante, o por una posible mutación por consanguinidad (endogamia). Todos los gazapos presentaron </a:t>
            </a:r>
            <a:r>
              <a:rPr lang="es-ES_tradnl" sz="2200" dirty="0" err="1"/>
              <a:t>polidactilia</a:t>
            </a:r>
            <a:r>
              <a:rPr lang="es-ES_tradnl" sz="2200" dirty="0"/>
              <a:t> tanto en sus extremidades anteriores como en las posteriores.</a:t>
            </a:r>
            <a:endParaRPr lang="es-ES" sz="2200" dirty="0"/>
          </a:p>
        </p:txBody>
      </p:sp>
      <p:sp>
        <p:nvSpPr>
          <p:cNvPr id="9" name="Bisel 8"/>
          <p:cNvSpPr/>
          <p:nvPr/>
        </p:nvSpPr>
        <p:spPr>
          <a:xfrm>
            <a:off x="2149765" y="210953"/>
            <a:ext cx="7688687" cy="991673"/>
          </a:xfrm>
          <a:prstGeom prst="beve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200" b="1" dirty="0">
                <a:solidFill>
                  <a:schemeClr val="tx1"/>
                </a:solidFill>
              </a:rPr>
              <a:t>CONCLUSIONES</a:t>
            </a:r>
            <a:r>
              <a:rPr lang="es-ES_tradnl" b="1" dirty="0">
                <a:solidFill>
                  <a:schemeClr val="tx1"/>
                </a:solidFill>
              </a:rPr>
              <a:t> </a:t>
            </a:r>
            <a:endParaRPr lang="es-ES" b="1" dirty="0">
              <a:solidFill>
                <a:schemeClr val="tx1"/>
              </a:solidFill>
            </a:endParaRPr>
          </a:p>
        </p:txBody>
      </p:sp>
    </p:spTree>
    <p:extLst>
      <p:ext uri="{BB962C8B-B14F-4D97-AF65-F5344CB8AC3E}">
        <p14:creationId xmlns:p14="http://schemas.microsoft.com/office/powerpoint/2010/main" val="34081697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40"/>
            <a:ext cx="12192000" cy="6763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de sello de la universidad tec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4440"/>
            <a:ext cx="746975" cy="7469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572000" y="1737620"/>
            <a:ext cx="184731" cy="369332"/>
          </a:xfrm>
          <a:prstGeom prst="rect">
            <a:avLst/>
          </a:prstGeom>
          <a:noFill/>
        </p:spPr>
        <p:txBody>
          <a:bodyPr wrap="none" rtlCol="0">
            <a:spAutoFit/>
          </a:bodyPr>
          <a:lstStyle/>
          <a:p>
            <a:endParaRPr lang="es-ES" dirty="0"/>
          </a:p>
        </p:txBody>
      </p:sp>
      <p:sp>
        <p:nvSpPr>
          <p:cNvPr id="2" name="CuadroTexto 1"/>
          <p:cNvSpPr txBox="1"/>
          <p:nvPr/>
        </p:nvSpPr>
        <p:spPr>
          <a:xfrm>
            <a:off x="8394188" y="6324748"/>
            <a:ext cx="3148042" cy="584775"/>
          </a:xfrm>
          <a:prstGeom prst="rect">
            <a:avLst/>
          </a:prstGeom>
          <a:noFill/>
        </p:spPr>
        <p:txBody>
          <a:bodyPr wrap="none" rtlCol="0">
            <a:spAutoFit/>
          </a:bodyPr>
          <a:lstStyle/>
          <a:p>
            <a:pPr algn="ctr"/>
            <a:r>
              <a:rPr lang="es-ES" sz="1600" b="1" dirty="0" smtClean="0"/>
              <a:t>UNIVERSIDAD TÉCNICA DEL NORTE</a:t>
            </a:r>
          </a:p>
          <a:p>
            <a:pPr algn="ctr"/>
            <a:r>
              <a:rPr lang="es-ES" sz="1600" b="1" dirty="0" smtClean="0"/>
              <a:t>F.I.C.A.Y.A</a:t>
            </a:r>
            <a:endParaRPr lang="es-ES" sz="1600" b="1" dirty="0"/>
          </a:p>
        </p:txBody>
      </p:sp>
      <p:pic>
        <p:nvPicPr>
          <p:cNvPr id="7" name="Picture 4" descr="Resultado de imagen de agropecuaria ut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1159" y="94440"/>
            <a:ext cx="822445" cy="781323"/>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592428" y="1305342"/>
            <a:ext cx="11451176" cy="4154984"/>
          </a:xfrm>
          <a:prstGeom prst="rect">
            <a:avLst/>
          </a:prstGeom>
          <a:solidFill>
            <a:schemeClr val="accent1">
              <a:lumMod val="20000"/>
              <a:lumOff val="80000"/>
            </a:schemeClr>
          </a:solidFill>
          <a:ln>
            <a:solidFill>
              <a:schemeClr val="tx1"/>
            </a:solidFill>
          </a:ln>
        </p:spPr>
        <p:txBody>
          <a:bodyPr wrap="square">
            <a:spAutoFit/>
          </a:bodyPr>
          <a:lstStyle/>
          <a:p>
            <a:pPr marL="342900" lvl="0" indent="-342900" algn="just">
              <a:buFont typeface="Wingdings" panose="05000000000000000000" pitchFamily="2" charset="2"/>
              <a:buChar char="Ø"/>
            </a:pPr>
            <a:r>
              <a:rPr lang="es-ES_tradnl" sz="2400" dirty="0"/>
              <a:t>El porcentaje de mortalidad de crías al nacimiento para el T1 y T2  fue de 0%, es decir no se presentó ninguna muerte de las crías al parto, debido a que no se existió partos distócicos ni prolapsos uterinos que causen la muerte de los gazapos.</a:t>
            </a:r>
          </a:p>
          <a:p>
            <a:pPr marL="342900" lvl="0" indent="-342900" algn="just">
              <a:buFont typeface="Wingdings" panose="05000000000000000000" pitchFamily="2" charset="2"/>
              <a:buChar char="Ø"/>
            </a:pPr>
            <a:endParaRPr lang="es-ES" sz="2400" dirty="0"/>
          </a:p>
          <a:p>
            <a:pPr marL="342900" lvl="0" indent="-342900" algn="just">
              <a:buFont typeface="Wingdings" panose="05000000000000000000" pitchFamily="2" charset="2"/>
              <a:buChar char="Ø"/>
            </a:pPr>
            <a:r>
              <a:rPr lang="es-ES_tradnl" sz="2400" dirty="0"/>
              <a:t>La variable pesos de las crías al parto se ve afectada por la </a:t>
            </a:r>
            <a:r>
              <a:rPr lang="es-ES_tradnl" sz="2400" dirty="0" err="1"/>
              <a:t>polidactilia</a:t>
            </a:r>
            <a:r>
              <a:rPr lang="es-ES_tradnl" sz="2400" dirty="0"/>
              <a:t> debido a que presentó  una diferencia significativa entre el  T1 </a:t>
            </a:r>
            <a:r>
              <a:rPr lang="es-EC" sz="2400" dirty="0"/>
              <a:t>= 125.40 gr  </a:t>
            </a:r>
            <a:r>
              <a:rPr lang="es-ES_tradnl" sz="2400" dirty="0"/>
              <a:t>y el </a:t>
            </a:r>
            <a:r>
              <a:rPr lang="es-EC" sz="2400" dirty="0"/>
              <a:t> T2 = 116.53 gr.</a:t>
            </a:r>
          </a:p>
          <a:p>
            <a:pPr marL="342900" lvl="0" indent="-342900" algn="just">
              <a:buFont typeface="Wingdings" panose="05000000000000000000" pitchFamily="2" charset="2"/>
              <a:buChar char="Ø"/>
            </a:pPr>
            <a:endParaRPr lang="es-ES" sz="2400" dirty="0"/>
          </a:p>
          <a:p>
            <a:pPr marL="342900" lvl="0" indent="-342900" algn="just">
              <a:buFont typeface="Wingdings" panose="05000000000000000000" pitchFamily="2" charset="2"/>
              <a:buChar char="Ø"/>
            </a:pPr>
            <a:r>
              <a:rPr lang="es-ES_tradnl" sz="2400" dirty="0"/>
              <a:t>La mortalidad en cuyes al destete no presentó una diferencia significativa, aún cuando en el T1 cuyes sin </a:t>
            </a:r>
            <a:r>
              <a:rPr lang="es-ES_tradnl" sz="2400" dirty="0" err="1"/>
              <a:t>polidactilia</a:t>
            </a:r>
            <a:r>
              <a:rPr lang="es-ES_tradnl" sz="2400" dirty="0"/>
              <a:t> se observa una mortalidad de 5.99% y en el T2 cuyes con </a:t>
            </a:r>
            <a:r>
              <a:rPr lang="es-ES_tradnl" sz="2400" dirty="0" err="1"/>
              <a:t>polidactilia</a:t>
            </a:r>
            <a:r>
              <a:rPr lang="es-ES_tradnl" sz="2400" dirty="0"/>
              <a:t> una mortalidad de 7.75%, por lo que se considera que la </a:t>
            </a:r>
            <a:r>
              <a:rPr lang="es-ES_tradnl" sz="2400" dirty="0" err="1"/>
              <a:t>polidactilia</a:t>
            </a:r>
            <a:r>
              <a:rPr lang="es-ES_tradnl" sz="2400" dirty="0"/>
              <a:t> no influye en la mortalidad de crías al destete.</a:t>
            </a:r>
            <a:endParaRPr lang="es-ES" sz="2400" dirty="0"/>
          </a:p>
        </p:txBody>
      </p:sp>
    </p:spTree>
    <p:extLst>
      <p:ext uri="{BB962C8B-B14F-4D97-AF65-F5344CB8AC3E}">
        <p14:creationId xmlns:p14="http://schemas.microsoft.com/office/powerpoint/2010/main" val="14975920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40"/>
            <a:ext cx="12192000" cy="6763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de sello de la universidad tec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4440"/>
            <a:ext cx="746975" cy="7469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572000" y="1737620"/>
            <a:ext cx="184731" cy="369332"/>
          </a:xfrm>
          <a:prstGeom prst="rect">
            <a:avLst/>
          </a:prstGeom>
          <a:noFill/>
        </p:spPr>
        <p:txBody>
          <a:bodyPr wrap="none" rtlCol="0">
            <a:spAutoFit/>
          </a:bodyPr>
          <a:lstStyle/>
          <a:p>
            <a:endParaRPr lang="es-ES" dirty="0"/>
          </a:p>
        </p:txBody>
      </p:sp>
      <p:sp>
        <p:nvSpPr>
          <p:cNvPr id="2" name="CuadroTexto 1"/>
          <p:cNvSpPr txBox="1"/>
          <p:nvPr/>
        </p:nvSpPr>
        <p:spPr>
          <a:xfrm>
            <a:off x="8394188" y="6324748"/>
            <a:ext cx="3148042" cy="584775"/>
          </a:xfrm>
          <a:prstGeom prst="rect">
            <a:avLst/>
          </a:prstGeom>
          <a:noFill/>
        </p:spPr>
        <p:txBody>
          <a:bodyPr wrap="none" rtlCol="0">
            <a:spAutoFit/>
          </a:bodyPr>
          <a:lstStyle/>
          <a:p>
            <a:pPr algn="ctr"/>
            <a:r>
              <a:rPr lang="es-ES" sz="1600" b="1" dirty="0" smtClean="0"/>
              <a:t>UNIVERSIDAD TÉCNICA DEL NORTE</a:t>
            </a:r>
          </a:p>
          <a:p>
            <a:pPr algn="ctr"/>
            <a:r>
              <a:rPr lang="es-ES" sz="1600" b="1" dirty="0" smtClean="0"/>
              <a:t>F.I.C.A.Y.A</a:t>
            </a:r>
            <a:endParaRPr lang="es-ES" sz="1600" b="1" dirty="0"/>
          </a:p>
        </p:txBody>
      </p:sp>
      <p:pic>
        <p:nvPicPr>
          <p:cNvPr id="7" name="Picture 4" descr="Resultado de imagen de agropecuaria ut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1159" y="94440"/>
            <a:ext cx="822445" cy="781323"/>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746975" y="1838821"/>
            <a:ext cx="10650828" cy="4734629"/>
          </a:xfrm>
          <a:prstGeom prst="rect">
            <a:avLst/>
          </a:prstGeom>
          <a:solidFill>
            <a:schemeClr val="accent6">
              <a:lumMod val="20000"/>
              <a:lumOff val="80000"/>
            </a:schemeClr>
          </a:solidFill>
          <a:ln>
            <a:solidFill>
              <a:schemeClr val="tx1"/>
            </a:solidFill>
          </a:ln>
        </p:spPr>
        <p:txBody>
          <a:bodyPr wrap="square">
            <a:spAutoFit/>
          </a:bodyPr>
          <a:lstStyle/>
          <a:p>
            <a:pPr marL="342900" lvl="0" indent="-342900">
              <a:buFont typeface="Wingdings" panose="05000000000000000000" pitchFamily="2" charset="2"/>
              <a:buChar char="Ø"/>
            </a:pPr>
            <a:r>
              <a:rPr lang="es-ES_tradnl" sz="2400" dirty="0"/>
              <a:t>Realizar incorporaciones permanentes de reproductores machos cada dieciocho meses como medida de prevención de la consanguinidad</a:t>
            </a:r>
            <a:r>
              <a:rPr lang="es-ES_tradnl" sz="2400" dirty="0" smtClean="0"/>
              <a:t>.</a:t>
            </a:r>
          </a:p>
          <a:p>
            <a:pPr lvl="0"/>
            <a:endParaRPr lang="es-ES" sz="2400" dirty="0"/>
          </a:p>
          <a:p>
            <a:pPr marL="342900" lvl="0" indent="-342900">
              <a:buFont typeface="Wingdings" panose="05000000000000000000" pitchFamily="2" charset="2"/>
              <a:buChar char="Ø"/>
            </a:pPr>
            <a:r>
              <a:rPr lang="es-ES_tradnl" sz="2400" dirty="0"/>
              <a:t>Utilizar registros productivos y reproductivos que permitan mantener un control de los parámetros zootécnicos de los cobayos y evitar posteriores perjuicios a las explotaciones referentes a la consanguinidad</a:t>
            </a:r>
            <a:r>
              <a:rPr lang="es-ES_tradnl" sz="2400" dirty="0" smtClean="0"/>
              <a:t>.</a:t>
            </a:r>
          </a:p>
          <a:p>
            <a:pPr lvl="0"/>
            <a:endParaRPr lang="es-ES" sz="2400" dirty="0"/>
          </a:p>
          <a:p>
            <a:pPr marL="342900" lvl="0" indent="-342900">
              <a:buFont typeface="Wingdings" panose="05000000000000000000" pitchFamily="2" charset="2"/>
              <a:buChar char="Ø"/>
            </a:pPr>
            <a:r>
              <a:rPr lang="es-ES_tradnl" sz="2400" dirty="0"/>
              <a:t>Realizar investigaciones genéticas sobre la incidencia de la </a:t>
            </a:r>
            <a:r>
              <a:rPr lang="es-ES_tradnl" sz="2400" dirty="0" err="1"/>
              <a:t>polidactilia</a:t>
            </a:r>
            <a:r>
              <a:rPr lang="es-ES_tradnl" sz="2400" dirty="0"/>
              <a:t> en cobayos de que guarden un grado de parentesco, para así poder discernir si los dedos </a:t>
            </a:r>
            <a:r>
              <a:rPr lang="es-ES_tradnl" sz="2400" dirty="0" err="1"/>
              <a:t>super</a:t>
            </a:r>
            <a:r>
              <a:rPr lang="es-ES_tradnl" sz="2400" dirty="0"/>
              <a:t> numerarios son genes dominantes, o guarda relación a la mutación de la trisomía 13.</a:t>
            </a:r>
            <a:endParaRPr lang="es-ES" sz="2400" dirty="0"/>
          </a:p>
          <a:p>
            <a:pPr marL="342900" lvl="0" indent="-342900" algn="just">
              <a:lnSpc>
                <a:spcPct val="150000"/>
              </a:lnSpc>
              <a:spcBef>
                <a:spcPts val="200"/>
              </a:spcBef>
              <a:spcAft>
                <a:spcPts val="1200"/>
              </a:spcAft>
              <a:buFont typeface="Wingdings" panose="05000000000000000000" pitchFamily="2" charset="2"/>
              <a:buChar char=""/>
            </a:pPr>
            <a:endParaRPr lang="es-ES" sz="2400" dirty="0">
              <a:effectLst/>
              <a:latin typeface="Times New Roman" panose="02020603050405020304" pitchFamily="18" charset="0"/>
              <a:ea typeface="Times New Roman" panose="02020603050405020304" pitchFamily="18" charset="0"/>
            </a:endParaRPr>
          </a:p>
        </p:txBody>
      </p:sp>
      <p:sp>
        <p:nvSpPr>
          <p:cNvPr id="6" name="Bisel 5"/>
          <p:cNvSpPr/>
          <p:nvPr/>
        </p:nvSpPr>
        <p:spPr>
          <a:xfrm>
            <a:off x="2112135" y="618186"/>
            <a:ext cx="7431110" cy="1119434"/>
          </a:xfrm>
          <a:prstGeom prst="bevel">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chemeClr val="tx1"/>
                </a:solidFill>
              </a:rPr>
              <a:t>RECOMENDACIONES</a:t>
            </a:r>
            <a:r>
              <a:rPr lang="es-ES" dirty="0"/>
              <a:t> </a:t>
            </a:r>
          </a:p>
        </p:txBody>
      </p:sp>
    </p:spTree>
    <p:extLst>
      <p:ext uri="{BB962C8B-B14F-4D97-AF65-F5344CB8AC3E}">
        <p14:creationId xmlns:p14="http://schemas.microsoft.com/office/powerpoint/2010/main" val="10163990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40"/>
            <a:ext cx="12192000" cy="6763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de sello de la universidad tec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4440"/>
            <a:ext cx="746975" cy="7469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572000" y="1737620"/>
            <a:ext cx="184731" cy="369332"/>
          </a:xfrm>
          <a:prstGeom prst="rect">
            <a:avLst/>
          </a:prstGeom>
          <a:noFill/>
        </p:spPr>
        <p:txBody>
          <a:bodyPr wrap="none" rtlCol="0">
            <a:spAutoFit/>
          </a:bodyPr>
          <a:lstStyle/>
          <a:p>
            <a:endParaRPr lang="es-ES" dirty="0"/>
          </a:p>
        </p:txBody>
      </p:sp>
      <p:sp>
        <p:nvSpPr>
          <p:cNvPr id="2" name="CuadroTexto 1"/>
          <p:cNvSpPr txBox="1"/>
          <p:nvPr/>
        </p:nvSpPr>
        <p:spPr>
          <a:xfrm>
            <a:off x="8394188" y="6324748"/>
            <a:ext cx="3148042" cy="584775"/>
          </a:xfrm>
          <a:prstGeom prst="rect">
            <a:avLst/>
          </a:prstGeom>
          <a:noFill/>
        </p:spPr>
        <p:txBody>
          <a:bodyPr wrap="none" rtlCol="0">
            <a:spAutoFit/>
          </a:bodyPr>
          <a:lstStyle/>
          <a:p>
            <a:pPr algn="ctr"/>
            <a:r>
              <a:rPr lang="es-ES" sz="1600" b="1" dirty="0" smtClean="0"/>
              <a:t>UNIVERSIDAD TÉCNICA DEL NORTE</a:t>
            </a:r>
          </a:p>
          <a:p>
            <a:pPr algn="ctr"/>
            <a:r>
              <a:rPr lang="es-ES" sz="1600" b="1" dirty="0" smtClean="0"/>
              <a:t>F.I.C.A.Y.A</a:t>
            </a:r>
            <a:endParaRPr lang="es-ES" sz="1600" b="1" dirty="0"/>
          </a:p>
        </p:txBody>
      </p:sp>
      <p:pic>
        <p:nvPicPr>
          <p:cNvPr id="7" name="Picture 4" descr="Resultado de imagen de agropecuaria ut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1159" y="94440"/>
            <a:ext cx="822445" cy="781323"/>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862885" y="1423323"/>
            <a:ext cx="9903853" cy="4524315"/>
          </a:xfrm>
          <a:prstGeom prst="rect">
            <a:avLst/>
          </a:prstGeom>
          <a:solidFill>
            <a:schemeClr val="accent4">
              <a:lumMod val="40000"/>
              <a:lumOff val="60000"/>
            </a:schemeClr>
          </a:solidFill>
          <a:ln>
            <a:solidFill>
              <a:schemeClr val="tx1"/>
            </a:solidFill>
          </a:ln>
        </p:spPr>
        <p:txBody>
          <a:bodyPr wrap="square">
            <a:spAutoFit/>
          </a:bodyPr>
          <a:lstStyle/>
          <a:p>
            <a:pPr marL="342900" lvl="0" indent="-342900">
              <a:buFont typeface="Wingdings" panose="05000000000000000000" pitchFamily="2" charset="2"/>
              <a:buChar char="Ø"/>
            </a:pPr>
            <a:r>
              <a:rPr lang="es-ES_tradnl" sz="2400" dirty="0"/>
              <a:t>Realizar investigaciones en las cuales se utilicen cruces de cuyes con </a:t>
            </a:r>
            <a:r>
              <a:rPr lang="es-ES_tradnl" sz="2400" dirty="0" err="1"/>
              <a:t>polidactilia</a:t>
            </a:r>
            <a:r>
              <a:rPr lang="es-ES_tradnl" sz="2400" dirty="0"/>
              <a:t> y sin </a:t>
            </a:r>
            <a:r>
              <a:rPr lang="es-ES_tradnl" sz="2400" dirty="0" err="1"/>
              <a:t>polidactilia</a:t>
            </a:r>
            <a:r>
              <a:rPr lang="es-ES_tradnl" sz="2400" dirty="0"/>
              <a:t>, para esta manera poder determinar la genética de los animales descendientes</a:t>
            </a:r>
            <a:r>
              <a:rPr lang="es-ES_tradnl" sz="2400" dirty="0" smtClean="0"/>
              <a:t>.</a:t>
            </a:r>
          </a:p>
          <a:p>
            <a:pPr lvl="0"/>
            <a:endParaRPr lang="es-ES" sz="2400" dirty="0"/>
          </a:p>
          <a:p>
            <a:pPr marL="342900" lvl="0" indent="-342900">
              <a:buFont typeface="Wingdings" panose="05000000000000000000" pitchFamily="2" charset="2"/>
              <a:buChar char="Ø"/>
            </a:pPr>
            <a:r>
              <a:rPr lang="es-ES_tradnl" sz="2400" dirty="0"/>
              <a:t>Determinar la conversión alimenticia de cuyes con </a:t>
            </a:r>
            <a:r>
              <a:rPr lang="es-ES_tradnl" sz="2400" dirty="0" err="1"/>
              <a:t>polidactilia</a:t>
            </a:r>
            <a:r>
              <a:rPr lang="es-ES_tradnl" sz="2400" dirty="0"/>
              <a:t> y sin </a:t>
            </a:r>
            <a:r>
              <a:rPr lang="es-ES_tradnl" sz="2400" dirty="0" err="1"/>
              <a:t>polidactilia</a:t>
            </a:r>
            <a:r>
              <a:rPr lang="es-ES_tradnl" sz="2400" dirty="0"/>
              <a:t>, ya que en la presente investigación únicamente se tomaron pesos al nacimiento de las crías</a:t>
            </a:r>
            <a:r>
              <a:rPr lang="es-ES_tradnl" sz="2400" dirty="0" smtClean="0"/>
              <a:t>.</a:t>
            </a:r>
          </a:p>
          <a:p>
            <a:pPr lvl="0"/>
            <a:endParaRPr lang="es-ES" sz="2400" dirty="0"/>
          </a:p>
          <a:p>
            <a:pPr marL="342900" lvl="0" indent="-342900">
              <a:buFont typeface="Wingdings" panose="05000000000000000000" pitchFamily="2" charset="2"/>
              <a:buChar char="Ø"/>
            </a:pPr>
            <a:r>
              <a:rPr lang="es-ES_tradnl" sz="2400" dirty="0"/>
              <a:t>Concientizar a los productores del perjuicio que representa mantener un establecimiento con presencia de animales con consanguinidad ya que en un futuro a corto plazo afectará económicamente sus explotaciones pecuarias.</a:t>
            </a:r>
            <a:endParaRPr lang="es-ES" sz="2400" dirty="0"/>
          </a:p>
        </p:txBody>
      </p:sp>
    </p:spTree>
    <p:extLst>
      <p:ext uri="{BB962C8B-B14F-4D97-AF65-F5344CB8AC3E}">
        <p14:creationId xmlns:p14="http://schemas.microsoft.com/office/powerpoint/2010/main" val="10144382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b="36714"/>
          <a:stretch/>
        </p:blipFill>
        <p:spPr>
          <a:xfrm>
            <a:off x="0" y="1"/>
            <a:ext cx="3361386" cy="3245475"/>
          </a:xfrm>
          <a:prstGeom prst="rect">
            <a:avLst/>
          </a:prstGeom>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b="41275"/>
          <a:stretch/>
        </p:blipFill>
        <p:spPr>
          <a:xfrm>
            <a:off x="3361386" y="0"/>
            <a:ext cx="3821268" cy="3245475"/>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18506" t="32676" r="8380" b="20563"/>
          <a:stretch/>
        </p:blipFill>
        <p:spPr>
          <a:xfrm>
            <a:off x="0" y="3245476"/>
            <a:ext cx="3361386" cy="3612525"/>
          </a:xfrm>
          <a:prstGeom prst="rect">
            <a:avLst/>
          </a:prstGeom>
        </p:spPr>
      </p:pic>
      <p:pic>
        <p:nvPicPr>
          <p:cNvPr id="7" name="Imagen 6" descr="C:\Users\PCg\Downloads\13211078_10205969315743292_2008843837_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1386" y="3245475"/>
            <a:ext cx="3821268" cy="3612525"/>
          </a:xfrm>
          <a:prstGeom prst="rect">
            <a:avLst/>
          </a:prstGeom>
          <a:noFill/>
          <a:ln>
            <a:noFill/>
          </a:ln>
        </p:spPr>
      </p:pic>
      <p:sp>
        <p:nvSpPr>
          <p:cNvPr id="8" name="CuadroTexto 7"/>
          <p:cNvSpPr txBox="1"/>
          <p:nvPr/>
        </p:nvSpPr>
        <p:spPr>
          <a:xfrm>
            <a:off x="7508382" y="2691477"/>
            <a:ext cx="4409797" cy="1446550"/>
          </a:xfrm>
          <a:prstGeom prst="rect">
            <a:avLst/>
          </a:prstGeom>
          <a:noFill/>
        </p:spPr>
        <p:txBody>
          <a:bodyPr wrap="none" rtlCol="0">
            <a:spAutoFit/>
          </a:bodyPr>
          <a:lstStyle/>
          <a:p>
            <a:r>
              <a:rPr lang="es-ES" sz="8800" b="1" dirty="0" smtClean="0"/>
              <a:t>GRACIAS</a:t>
            </a:r>
            <a:r>
              <a:rPr lang="es-ES" sz="2800" b="1" dirty="0" smtClean="0"/>
              <a:t> </a:t>
            </a:r>
            <a:endParaRPr lang="es-ES" sz="2800" b="1" dirty="0"/>
          </a:p>
        </p:txBody>
      </p:sp>
    </p:spTree>
    <p:extLst>
      <p:ext uri="{BB962C8B-B14F-4D97-AF65-F5344CB8AC3E}">
        <p14:creationId xmlns:p14="http://schemas.microsoft.com/office/powerpoint/2010/main" val="41077335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561"/>
            <a:ext cx="12192000" cy="6763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de sello de la universidad tec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4440"/>
            <a:ext cx="746975" cy="7469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572000" y="1737620"/>
            <a:ext cx="184731" cy="369332"/>
          </a:xfrm>
          <a:prstGeom prst="rect">
            <a:avLst/>
          </a:prstGeom>
          <a:noFill/>
        </p:spPr>
        <p:txBody>
          <a:bodyPr wrap="none" rtlCol="0">
            <a:spAutoFit/>
          </a:bodyPr>
          <a:lstStyle/>
          <a:p>
            <a:endParaRPr lang="es-ES" dirty="0"/>
          </a:p>
        </p:txBody>
      </p:sp>
      <p:sp>
        <p:nvSpPr>
          <p:cNvPr id="2" name="CuadroTexto 1"/>
          <p:cNvSpPr txBox="1"/>
          <p:nvPr/>
        </p:nvSpPr>
        <p:spPr>
          <a:xfrm>
            <a:off x="8394188" y="6324748"/>
            <a:ext cx="3148042" cy="584775"/>
          </a:xfrm>
          <a:prstGeom prst="rect">
            <a:avLst/>
          </a:prstGeom>
          <a:noFill/>
        </p:spPr>
        <p:txBody>
          <a:bodyPr wrap="none" rtlCol="0">
            <a:spAutoFit/>
          </a:bodyPr>
          <a:lstStyle/>
          <a:p>
            <a:pPr algn="ctr"/>
            <a:r>
              <a:rPr lang="es-ES" sz="1600" b="1" dirty="0" smtClean="0"/>
              <a:t>UNIVERSIDAD TÉCNICA DEL NORTE</a:t>
            </a:r>
          </a:p>
          <a:p>
            <a:pPr algn="ctr"/>
            <a:r>
              <a:rPr lang="es-ES" sz="1600" b="1" dirty="0" smtClean="0"/>
              <a:t>F.I.C.A.Y.A</a:t>
            </a:r>
            <a:endParaRPr lang="es-ES" sz="1600" b="1" dirty="0"/>
          </a:p>
        </p:txBody>
      </p:sp>
      <p:pic>
        <p:nvPicPr>
          <p:cNvPr id="7" name="Picture 4" descr="Resultado de imagen de agropecuaria ut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1159" y="94440"/>
            <a:ext cx="822445" cy="78132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72755"/>
            <a:ext cx="1955576" cy="2842072"/>
          </a:xfrm>
          <a:prstGeom prst="rect">
            <a:avLst/>
          </a:prstGeom>
        </p:spPr>
      </p:pic>
      <p:sp>
        <p:nvSpPr>
          <p:cNvPr id="6" name="Rectángulo 5"/>
          <p:cNvSpPr/>
          <p:nvPr/>
        </p:nvSpPr>
        <p:spPr>
          <a:xfrm>
            <a:off x="5029396" y="88960"/>
            <a:ext cx="4855336" cy="592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PROBLEMA</a:t>
            </a:r>
          </a:p>
        </p:txBody>
      </p:sp>
      <p:sp>
        <p:nvSpPr>
          <p:cNvPr id="8" name="Rectángulo redondeado 7"/>
          <p:cNvSpPr/>
          <p:nvPr/>
        </p:nvSpPr>
        <p:spPr>
          <a:xfrm>
            <a:off x="6715851" y="1293354"/>
            <a:ext cx="2305318" cy="9195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Crianza inadecuada de cuyes en varias comunidades </a:t>
            </a:r>
            <a:endParaRPr lang="es-ES" dirty="0"/>
          </a:p>
        </p:txBody>
      </p:sp>
      <p:sp>
        <p:nvSpPr>
          <p:cNvPr id="10" name="CuadroTexto 9"/>
          <p:cNvSpPr txBox="1"/>
          <p:nvPr/>
        </p:nvSpPr>
        <p:spPr>
          <a:xfrm>
            <a:off x="45655" y="2072237"/>
            <a:ext cx="3384913" cy="203132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gn="just">
              <a:buFont typeface="Arial" panose="020B0604020202020204" pitchFamily="34" charset="0"/>
              <a:buChar char="•"/>
            </a:pPr>
            <a:r>
              <a:rPr lang="es-EC" sz="1400" dirty="0" smtClean="0"/>
              <a:t>Fertilidad </a:t>
            </a:r>
            <a:r>
              <a:rPr lang="es-EC" sz="1400" dirty="0"/>
              <a:t>de </a:t>
            </a:r>
            <a:r>
              <a:rPr lang="es-EC" sz="1400" dirty="0" smtClean="0"/>
              <a:t>madres.</a:t>
            </a:r>
          </a:p>
          <a:p>
            <a:pPr marL="285750" indent="-285750" algn="just">
              <a:buFont typeface="Arial" panose="020B0604020202020204" pitchFamily="34" charset="0"/>
              <a:buChar char="•"/>
            </a:pPr>
            <a:r>
              <a:rPr lang="es-EC" sz="1400" dirty="0" smtClean="0"/>
              <a:t> Posibles </a:t>
            </a:r>
            <a:r>
              <a:rPr lang="es-EC" sz="1400" dirty="0"/>
              <a:t>efectos genéticos de crías al </a:t>
            </a:r>
            <a:r>
              <a:rPr lang="es-EC" sz="1400" dirty="0" smtClean="0"/>
              <a:t>nacimiento. </a:t>
            </a:r>
          </a:p>
          <a:p>
            <a:pPr marL="285750" indent="-285750" algn="just">
              <a:buFont typeface="Arial" panose="020B0604020202020204" pitchFamily="34" charset="0"/>
              <a:buChar char="•"/>
            </a:pPr>
            <a:r>
              <a:rPr lang="es-EC" sz="1400" dirty="0"/>
              <a:t>N</a:t>
            </a:r>
            <a:r>
              <a:rPr lang="es-EC" sz="1400" dirty="0" smtClean="0"/>
              <a:t>úmero </a:t>
            </a:r>
            <a:r>
              <a:rPr lang="es-EC" sz="1400" dirty="0"/>
              <a:t>de crías al parto </a:t>
            </a:r>
            <a:endParaRPr lang="es-EC" sz="1400" dirty="0" smtClean="0"/>
          </a:p>
          <a:p>
            <a:pPr marL="285750" indent="-285750" algn="just">
              <a:buFont typeface="Arial" panose="020B0604020202020204" pitchFamily="34" charset="0"/>
              <a:buChar char="•"/>
            </a:pPr>
            <a:r>
              <a:rPr lang="es-EC" sz="1400" dirty="0"/>
              <a:t>M</a:t>
            </a:r>
            <a:r>
              <a:rPr lang="es-EC" sz="1400" dirty="0" smtClean="0"/>
              <a:t>ortalidad </a:t>
            </a:r>
            <a:r>
              <a:rPr lang="es-EC" sz="1400" dirty="0"/>
              <a:t>de crías </a:t>
            </a:r>
            <a:r>
              <a:rPr lang="es-EC" sz="1400" dirty="0" smtClean="0"/>
              <a:t>nacidas</a:t>
            </a:r>
          </a:p>
          <a:p>
            <a:pPr marL="285750" indent="-285750" algn="just">
              <a:buFont typeface="Arial" panose="020B0604020202020204" pitchFamily="34" charset="0"/>
              <a:buChar char="•"/>
            </a:pPr>
            <a:r>
              <a:rPr lang="es-EC" sz="1400" dirty="0"/>
              <a:t>P</a:t>
            </a:r>
            <a:r>
              <a:rPr lang="es-EC" sz="1400" dirty="0" smtClean="0"/>
              <a:t>eso </a:t>
            </a:r>
            <a:r>
              <a:rPr lang="es-EC" sz="1400" dirty="0"/>
              <a:t>al </a:t>
            </a:r>
            <a:r>
              <a:rPr lang="es-EC" sz="1400" dirty="0" smtClean="0"/>
              <a:t>nacimiento</a:t>
            </a:r>
          </a:p>
          <a:p>
            <a:pPr marL="285750" indent="-285750" algn="just">
              <a:buFont typeface="Arial" panose="020B0604020202020204" pitchFamily="34" charset="0"/>
              <a:buChar char="•"/>
            </a:pPr>
            <a:r>
              <a:rPr lang="es-EC" sz="1400" dirty="0"/>
              <a:t>E</a:t>
            </a:r>
            <a:r>
              <a:rPr lang="es-EC" sz="1400" dirty="0" smtClean="0"/>
              <a:t>nfermedades </a:t>
            </a:r>
            <a:r>
              <a:rPr lang="es-EC" sz="1400" dirty="0"/>
              <a:t>congénitas de las crías </a:t>
            </a:r>
          </a:p>
          <a:p>
            <a:pPr marL="285750" indent="-285750" algn="just">
              <a:buFont typeface="Arial" panose="020B0604020202020204" pitchFamily="34" charset="0"/>
              <a:buChar char="•"/>
            </a:pPr>
            <a:r>
              <a:rPr lang="es-EC" sz="1400" dirty="0"/>
              <a:t>P</a:t>
            </a:r>
            <a:r>
              <a:rPr lang="es-EC" sz="1400" dirty="0" smtClean="0"/>
              <a:t>orcentaje </a:t>
            </a:r>
            <a:r>
              <a:rPr lang="es-EC" sz="1400" dirty="0"/>
              <a:t>de mortalidad de crías al destete</a:t>
            </a:r>
            <a:endParaRPr lang="es-ES" sz="1400" dirty="0"/>
          </a:p>
        </p:txBody>
      </p:sp>
      <p:sp>
        <p:nvSpPr>
          <p:cNvPr id="11" name="CuadroTexto 10"/>
          <p:cNvSpPr txBox="1"/>
          <p:nvPr/>
        </p:nvSpPr>
        <p:spPr>
          <a:xfrm>
            <a:off x="6844171" y="2395929"/>
            <a:ext cx="2467254" cy="923330"/>
          </a:xfrm>
          <a:prstGeom prst="rect">
            <a:avLst/>
          </a:prstGeom>
          <a:ln>
            <a:solidFill>
              <a:srgbClr val="00B0F0"/>
            </a:solidFill>
          </a:ln>
        </p:spPr>
        <p:style>
          <a:lnRef idx="0">
            <a:scrgbClr r="0" g="0" b="0"/>
          </a:lnRef>
          <a:fillRef idx="1001">
            <a:schemeClr val="lt2"/>
          </a:fillRef>
          <a:effectRef idx="0">
            <a:scrgbClr r="0" g="0" b="0"/>
          </a:effectRef>
          <a:fontRef idx="major"/>
        </p:style>
        <p:txBody>
          <a:bodyPr wrap="square" rtlCol="0">
            <a:spAutoFit/>
          </a:bodyPr>
          <a:lstStyle/>
          <a:p>
            <a:r>
              <a:rPr lang="es-ES" dirty="0" smtClean="0"/>
              <a:t>No existe ningún control de reproducción Consanguinidad </a:t>
            </a:r>
            <a:endParaRPr lang="es-ES" dirty="0"/>
          </a:p>
        </p:txBody>
      </p:sp>
      <p:sp>
        <p:nvSpPr>
          <p:cNvPr id="12" name="CuadroTexto 11"/>
          <p:cNvSpPr txBox="1"/>
          <p:nvPr/>
        </p:nvSpPr>
        <p:spPr>
          <a:xfrm>
            <a:off x="7236765" y="3215274"/>
            <a:ext cx="1263487" cy="369332"/>
          </a:xfrm>
          <a:prstGeom prst="rect">
            <a:avLst/>
          </a:prstGeom>
          <a:noFill/>
        </p:spPr>
        <p:txBody>
          <a:bodyPr wrap="none" rtlCol="0">
            <a:spAutoFit/>
          </a:bodyPr>
          <a:lstStyle/>
          <a:p>
            <a:r>
              <a:rPr lang="es-ES" dirty="0" err="1" smtClean="0"/>
              <a:t>Polidactilia</a:t>
            </a:r>
            <a:r>
              <a:rPr lang="es-ES" dirty="0" smtClean="0"/>
              <a:t> </a:t>
            </a:r>
            <a:endParaRPr lang="es-ES" dirty="0"/>
          </a:p>
        </p:txBody>
      </p:sp>
      <p:sp>
        <p:nvSpPr>
          <p:cNvPr id="13" name="CuadroTexto 12"/>
          <p:cNvSpPr txBox="1"/>
          <p:nvPr/>
        </p:nvSpPr>
        <p:spPr>
          <a:xfrm>
            <a:off x="2661994" y="4688655"/>
            <a:ext cx="2459865" cy="14773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s-EC" dirty="0"/>
              <a:t>factor que estarían afectando la producción de los cuyes y la economía del campesino.</a:t>
            </a:r>
            <a:endParaRPr lang="es-ES" dirty="0"/>
          </a:p>
        </p:txBody>
      </p:sp>
      <p:sp>
        <p:nvSpPr>
          <p:cNvPr id="14" name="CuadroTexto 13"/>
          <p:cNvSpPr txBox="1"/>
          <p:nvPr/>
        </p:nvSpPr>
        <p:spPr>
          <a:xfrm>
            <a:off x="3891927" y="956474"/>
            <a:ext cx="1841679" cy="2862322"/>
          </a:xfrm>
          <a:prstGeom prst="rect">
            <a:avLst/>
          </a:prstGeom>
          <a:noFill/>
          <a:ln>
            <a:solidFill>
              <a:srgbClr val="00B050"/>
            </a:solidFill>
          </a:ln>
        </p:spPr>
        <p:txBody>
          <a:bodyPr wrap="square" rtlCol="0">
            <a:spAutoFit/>
          </a:bodyPr>
          <a:lstStyle/>
          <a:p>
            <a:pPr algn="just"/>
            <a:r>
              <a:rPr lang="es-EC" dirty="0"/>
              <a:t>La falta de conocimiento de los productores de cuyes acerca de la reproducción no permite mejorar las características deseables en un animal </a:t>
            </a:r>
            <a:endParaRPr lang="es-ES" dirty="0"/>
          </a:p>
        </p:txBody>
      </p:sp>
      <p:sp>
        <p:nvSpPr>
          <p:cNvPr id="15" name="CuadroTexto 14"/>
          <p:cNvSpPr txBox="1"/>
          <p:nvPr/>
        </p:nvSpPr>
        <p:spPr>
          <a:xfrm>
            <a:off x="6658519" y="4083339"/>
            <a:ext cx="3471338" cy="1477328"/>
          </a:xfrm>
          <a:prstGeom prst="rect">
            <a:avLst/>
          </a:prstGeom>
          <a:noFill/>
        </p:spPr>
        <p:txBody>
          <a:bodyPr wrap="square" rtlCol="0">
            <a:spAutoFit/>
          </a:bodyPr>
          <a:lstStyle/>
          <a:p>
            <a:r>
              <a:rPr lang="es-EC" dirty="0"/>
              <a:t>Es por eso que dicha investigación servirá para comprobar si la polidactilia afecta o no en la etapa de reproducción. </a:t>
            </a:r>
            <a:endParaRPr lang="es-ES" dirty="0"/>
          </a:p>
          <a:p>
            <a:endParaRPr lang="es-ES" dirty="0"/>
          </a:p>
        </p:txBody>
      </p:sp>
      <p:sp>
        <p:nvSpPr>
          <p:cNvPr id="16" name="CuadroTexto 15"/>
          <p:cNvSpPr txBox="1"/>
          <p:nvPr/>
        </p:nvSpPr>
        <p:spPr>
          <a:xfrm>
            <a:off x="7757701" y="802585"/>
            <a:ext cx="1806905" cy="307777"/>
          </a:xfrm>
          <a:prstGeom prst="rect">
            <a:avLst/>
          </a:prstGeom>
          <a:noFill/>
        </p:spPr>
        <p:txBody>
          <a:bodyPr wrap="none" rtlCol="0">
            <a:spAutoFit/>
          </a:bodyPr>
          <a:lstStyle/>
          <a:p>
            <a:r>
              <a:rPr lang="es-ES" sz="1400" dirty="0" smtClean="0"/>
              <a:t>En Quiroga existe una </a:t>
            </a:r>
            <a:endParaRPr lang="es-ES" sz="1400" dirty="0"/>
          </a:p>
        </p:txBody>
      </p:sp>
      <p:sp>
        <p:nvSpPr>
          <p:cNvPr id="17" name="Flecha abajo 16"/>
          <p:cNvSpPr/>
          <p:nvPr/>
        </p:nvSpPr>
        <p:spPr>
          <a:xfrm>
            <a:off x="7462362" y="747073"/>
            <a:ext cx="373488" cy="4947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9" name="Conector recto 18"/>
          <p:cNvCxnSpPr/>
          <p:nvPr/>
        </p:nvCxnSpPr>
        <p:spPr>
          <a:xfrm flipH="1" flipV="1">
            <a:off x="5752360" y="1668246"/>
            <a:ext cx="923280" cy="4"/>
          </a:xfrm>
          <a:prstGeom prst="line">
            <a:avLst/>
          </a:prstGeom>
        </p:spPr>
        <p:style>
          <a:lnRef idx="1">
            <a:schemeClr val="accent1"/>
          </a:lnRef>
          <a:fillRef idx="0">
            <a:schemeClr val="accent1"/>
          </a:fillRef>
          <a:effectRef idx="0">
            <a:schemeClr val="accent1"/>
          </a:effectRef>
          <a:fontRef idx="minor">
            <a:schemeClr val="tx1"/>
          </a:fontRef>
        </p:style>
      </p:cxnSp>
      <p:sp>
        <p:nvSpPr>
          <p:cNvPr id="24" name="CuadroTexto 23"/>
          <p:cNvSpPr txBox="1"/>
          <p:nvPr/>
        </p:nvSpPr>
        <p:spPr>
          <a:xfrm>
            <a:off x="5806254" y="1304259"/>
            <a:ext cx="879984" cy="307777"/>
          </a:xfrm>
          <a:prstGeom prst="rect">
            <a:avLst/>
          </a:prstGeom>
          <a:noFill/>
        </p:spPr>
        <p:txBody>
          <a:bodyPr wrap="none" rtlCol="0">
            <a:spAutoFit/>
          </a:bodyPr>
          <a:lstStyle/>
          <a:p>
            <a:r>
              <a:rPr lang="es-ES" sz="1400" dirty="0" smtClean="0"/>
              <a:t>Por ende </a:t>
            </a:r>
            <a:endParaRPr lang="es-ES" sz="1400" dirty="0"/>
          </a:p>
        </p:txBody>
      </p:sp>
      <p:sp>
        <p:nvSpPr>
          <p:cNvPr id="25" name="CuadroTexto 24"/>
          <p:cNvSpPr txBox="1"/>
          <p:nvPr/>
        </p:nvSpPr>
        <p:spPr>
          <a:xfrm>
            <a:off x="1188608" y="467927"/>
            <a:ext cx="1499076"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dirty="0" smtClean="0"/>
              <a:t>Acarreando problemas en aspectos </a:t>
            </a:r>
            <a:r>
              <a:rPr lang="es-EC" dirty="0"/>
              <a:t>reproductivos </a:t>
            </a:r>
            <a:endParaRPr lang="es-ES" dirty="0"/>
          </a:p>
        </p:txBody>
      </p:sp>
      <p:cxnSp>
        <p:nvCxnSpPr>
          <p:cNvPr id="28" name="Conector recto de flecha 27"/>
          <p:cNvCxnSpPr>
            <a:stCxn id="25" idx="2"/>
          </p:cNvCxnSpPr>
          <p:nvPr/>
        </p:nvCxnSpPr>
        <p:spPr>
          <a:xfrm>
            <a:off x="1938146" y="1668256"/>
            <a:ext cx="0" cy="373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CuadroTexto 28"/>
          <p:cNvSpPr txBox="1"/>
          <p:nvPr/>
        </p:nvSpPr>
        <p:spPr>
          <a:xfrm>
            <a:off x="1955576" y="1685580"/>
            <a:ext cx="993092" cy="307777"/>
          </a:xfrm>
          <a:prstGeom prst="rect">
            <a:avLst/>
          </a:prstGeom>
          <a:noFill/>
        </p:spPr>
        <p:txBody>
          <a:bodyPr wrap="none" rtlCol="0">
            <a:spAutoFit/>
          </a:bodyPr>
          <a:lstStyle/>
          <a:p>
            <a:r>
              <a:rPr lang="es-ES" sz="1400" dirty="0" smtClean="0"/>
              <a:t>Tales como</a:t>
            </a:r>
            <a:endParaRPr lang="es-ES" sz="1400" dirty="0"/>
          </a:p>
        </p:txBody>
      </p:sp>
      <p:cxnSp>
        <p:nvCxnSpPr>
          <p:cNvPr id="31" name="Conector recto de flecha 30"/>
          <p:cNvCxnSpPr/>
          <p:nvPr/>
        </p:nvCxnSpPr>
        <p:spPr>
          <a:xfrm flipH="1">
            <a:off x="2687684" y="1425246"/>
            <a:ext cx="12042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32"/>
          <p:cNvCxnSpPr>
            <a:stCxn id="10" idx="2"/>
            <a:endCxn id="13" idx="0"/>
          </p:cNvCxnSpPr>
          <p:nvPr/>
        </p:nvCxnSpPr>
        <p:spPr>
          <a:xfrm>
            <a:off x="1738112" y="4103562"/>
            <a:ext cx="2153815" cy="585093"/>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ector recto 34"/>
          <p:cNvCxnSpPr>
            <a:stCxn id="14" idx="2"/>
            <a:endCxn id="13" idx="0"/>
          </p:cNvCxnSpPr>
          <p:nvPr/>
        </p:nvCxnSpPr>
        <p:spPr>
          <a:xfrm flipH="1">
            <a:off x="3891927" y="3818796"/>
            <a:ext cx="920840" cy="86985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023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ipse 4"/>
          <p:cNvSpPr/>
          <p:nvPr/>
        </p:nvSpPr>
        <p:spPr>
          <a:xfrm>
            <a:off x="3457977" y="83713"/>
            <a:ext cx="4546243" cy="1146219"/>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solidFill>
                  <a:schemeClr val="tx1"/>
                </a:solidFill>
              </a:rPr>
              <a:t>JUSTIFICACIÓN</a:t>
            </a:r>
            <a:endParaRPr lang="es-ES" sz="2400" b="1" dirty="0">
              <a:solidFill>
                <a:schemeClr val="tx1"/>
              </a:solidFill>
            </a:endParaRPr>
          </a:p>
        </p:txBody>
      </p:sp>
      <p:sp>
        <p:nvSpPr>
          <p:cNvPr id="6" name="Rectángulo redondeado 5"/>
          <p:cNvSpPr/>
          <p:nvPr/>
        </p:nvSpPr>
        <p:spPr>
          <a:xfrm>
            <a:off x="7856112" y="1091484"/>
            <a:ext cx="3670479" cy="229887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000" dirty="0" smtClean="0">
                <a:solidFill>
                  <a:schemeClr val="tx1"/>
                </a:solidFill>
              </a:rPr>
              <a:t>El cuy </a:t>
            </a:r>
            <a:r>
              <a:rPr lang="es-EC" sz="2000" dirty="0">
                <a:solidFill>
                  <a:schemeClr val="tx1"/>
                </a:solidFill>
              </a:rPr>
              <a:t>tiene su importancia </a:t>
            </a:r>
            <a:r>
              <a:rPr lang="es-EC" sz="2000" dirty="0" smtClean="0">
                <a:solidFill>
                  <a:schemeClr val="tx1"/>
                </a:solidFill>
              </a:rPr>
              <a:t>económica, ya que su carne es muy apreciada por su sabor y por su alto contenido proteico. </a:t>
            </a:r>
            <a:endParaRPr lang="es-ES" sz="2000" dirty="0">
              <a:solidFill>
                <a:schemeClr val="tx1"/>
              </a:solidFill>
            </a:endParaRPr>
          </a:p>
        </p:txBody>
      </p:sp>
      <p:sp>
        <p:nvSpPr>
          <p:cNvPr id="8" name="Rectángulo redondeado 7"/>
          <p:cNvSpPr/>
          <p:nvPr/>
        </p:nvSpPr>
        <p:spPr>
          <a:xfrm>
            <a:off x="437881" y="1146220"/>
            <a:ext cx="3464417" cy="224414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2000" dirty="0">
                <a:solidFill>
                  <a:schemeClr val="tx1"/>
                </a:solidFill>
              </a:rPr>
              <a:t>La producción de cuyes en el medio hoy por hoy, se ha convertido, en un negocio muy rentable, ya que es un plato tradicional muy apetecido dentro de la cultural en nuestra </a:t>
            </a:r>
            <a:r>
              <a:rPr lang="es-EC" sz="2000" dirty="0" smtClean="0">
                <a:solidFill>
                  <a:schemeClr val="tx1"/>
                </a:solidFill>
              </a:rPr>
              <a:t>sociedad.</a:t>
            </a:r>
            <a:endParaRPr lang="es-ES" sz="2000" dirty="0">
              <a:solidFill>
                <a:schemeClr val="tx1"/>
              </a:solidFill>
            </a:endParaRPr>
          </a:p>
        </p:txBody>
      </p:sp>
      <p:sp>
        <p:nvSpPr>
          <p:cNvPr id="10" name="Rectángulo redondeado 9"/>
          <p:cNvSpPr/>
          <p:nvPr/>
        </p:nvSpPr>
        <p:spPr>
          <a:xfrm>
            <a:off x="528033" y="3638281"/>
            <a:ext cx="11127347" cy="321971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a:t> </a:t>
            </a:r>
            <a:r>
              <a:rPr lang="es-EC" sz="2000" dirty="0">
                <a:solidFill>
                  <a:schemeClr val="tx1"/>
                </a:solidFill>
              </a:rPr>
              <a:t>En la parroquia de Quiroga del cantón Cotacachi, provincia de Imbabura, los agricultores y productores de cuyes lo hacen de manera no tecnificada, por lo que la presencia de polidactilia llega casi a la totalidad de los animales dentro de los pie de cría, sin embargo esto no ha sido considerado como una problemática,  por lo que no se ha prestado el debido interés en mejorar los sistemas productivos. La información que se genere permitirá determinar si la polidactilia tiene efecto directo sobre la reproducción y lactancia, con lo cual se podrá generar conciencia sobre el manejo adecuado de la producción de cuyes. En cierto modo, incluso, ayudará a la economía campesina del sector, </a:t>
            </a:r>
            <a:r>
              <a:rPr lang="es-EC" sz="2000" dirty="0" smtClean="0">
                <a:solidFill>
                  <a:schemeClr val="tx1"/>
                </a:solidFill>
              </a:rPr>
              <a:t>a tener </a:t>
            </a:r>
            <a:r>
              <a:rPr lang="es-EC" sz="2000" dirty="0">
                <a:solidFill>
                  <a:schemeClr val="tx1"/>
                </a:solidFill>
              </a:rPr>
              <a:t>conocimiento no solo para el control de la reproducción, sino también en su crianza y alimentación.</a:t>
            </a:r>
            <a:endParaRPr lang="es-ES" sz="2000" dirty="0">
              <a:solidFill>
                <a:schemeClr val="tx1"/>
              </a:solidFill>
            </a:endParaRPr>
          </a:p>
        </p:txBody>
      </p:sp>
    </p:spTree>
    <p:extLst>
      <p:ext uri="{BB962C8B-B14F-4D97-AF65-F5344CB8AC3E}">
        <p14:creationId xmlns:p14="http://schemas.microsoft.com/office/powerpoint/2010/main" val="26918701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40"/>
            <a:ext cx="12192000" cy="6763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de sello de la universidad tec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4440"/>
            <a:ext cx="746975" cy="7469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572000" y="1737620"/>
            <a:ext cx="184731" cy="369332"/>
          </a:xfrm>
          <a:prstGeom prst="rect">
            <a:avLst/>
          </a:prstGeom>
          <a:noFill/>
        </p:spPr>
        <p:txBody>
          <a:bodyPr wrap="none" rtlCol="0">
            <a:spAutoFit/>
          </a:bodyPr>
          <a:lstStyle/>
          <a:p>
            <a:endParaRPr lang="es-ES" dirty="0"/>
          </a:p>
        </p:txBody>
      </p:sp>
      <p:sp>
        <p:nvSpPr>
          <p:cNvPr id="2" name="CuadroTexto 1"/>
          <p:cNvSpPr txBox="1"/>
          <p:nvPr/>
        </p:nvSpPr>
        <p:spPr>
          <a:xfrm>
            <a:off x="8394188" y="6324748"/>
            <a:ext cx="3148042" cy="584775"/>
          </a:xfrm>
          <a:prstGeom prst="rect">
            <a:avLst/>
          </a:prstGeom>
          <a:noFill/>
        </p:spPr>
        <p:txBody>
          <a:bodyPr wrap="none" rtlCol="0">
            <a:spAutoFit/>
          </a:bodyPr>
          <a:lstStyle/>
          <a:p>
            <a:pPr algn="ctr"/>
            <a:r>
              <a:rPr lang="es-ES" sz="1600" b="1" dirty="0" smtClean="0"/>
              <a:t>UNIVERSIDAD TÉCNICA DEL NORTE</a:t>
            </a:r>
          </a:p>
          <a:p>
            <a:pPr algn="ctr"/>
            <a:r>
              <a:rPr lang="es-ES" sz="1600" b="1" dirty="0" smtClean="0"/>
              <a:t>F.I.C.A.Y.A</a:t>
            </a:r>
            <a:endParaRPr lang="es-ES" sz="1600" b="1" dirty="0"/>
          </a:p>
        </p:txBody>
      </p:sp>
      <p:pic>
        <p:nvPicPr>
          <p:cNvPr id="7" name="Picture 4" descr="Resultado de imagen de agropecuaria ut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1159" y="94440"/>
            <a:ext cx="822445" cy="781323"/>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redondeado 2"/>
          <p:cNvSpPr/>
          <p:nvPr/>
        </p:nvSpPr>
        <p:spPr>
          <a:xfrm>
            <a:off x="3909811" y="1445317"/>
            <a:ext cx="4604198" cy="675153"/>
          </a:xfrm>
          <a:prstGeom prst="roundRect">
            <a:avLst/>
          </a:prstGeom>
          <a:noFill/>
          <a:ln>
            <a:solidFill>
              <a:schemeClr val="accent3"/>
            </a:solidFill>
          </a:ln>
          <a:effectLst>
            <a:outerShdw blurRad="50800" dist="38100" dir="8100000" algn="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2800" b="1" dirty="0" smtClean="0">
                <a:latin typeface="Times New Roman" panose="02020603050405020304" pitchFamily="18" charset="0"/>
                <a:cs typeface="Times New Roman" panose="02020603050405020304" pitchFamily="18" charset="0"/>
              </a:rPr>
              <a:t>OBJETIVO </a:t>
            </a:r>
            <a:r>
              <a:rPr lang="es-EC" sz="2800" b="1" dirty="0">
                <a:latin typeface="Times New Roman" panose="02020603050405020304" pitchFamily="18" charset="0"/>
                <a:cs typeface="Times New Roman" panose="02020603050405020304" pitchFamily="18" charset="0"/>
              </a:rPr>
              <a:t>GENERAL</a:t>
            </a:r>
            <a:endParaRPr lang="es-ES" sz="2800" b="1" dirty="0">
              <a:latin typeface="Times New Roman" panose="02020603050405020304" pitchFamily="18" charset="0"/>
              <a:cs typeface="Times New Roman" panose="02020603050405020304" pitchFamily="18" charset="0"/>
            </a:endParaRPr>
          </a:p>
          <a:p>
            <a:pPr algn="ctr"/>
            <a:endParaRPr lang="es-ES" dirty="0"/>
          </a:p>
        </p:txBody>
      </p:sp>
      <p:sp>
        <p:nvSpPr>
          <p:cNvPr id="6" name="Bisel 5"/>
          <p:cNvSpPr/>
          <p:nvPr/>
        </p:nvSpPr>
        <p:spPr>
          <a:xfrm>
            <a:off x="2440547" y="2547207"/>
            <a:ext cx="7791717" cy="1102172"/>
          </a:xfrm>
          <a:prstGeom prst="bevel">
            <a:avLst/>
          </a:prstGeom>
          <a:solidFill>
            <a:schemeClr val="accent2">
              <a:lumMod val="20000"/>
              <a:lumOff val="80000"/>
            </a:schemeClr>
          </a:solid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sz="2000" dirty="0">
                <a:latin typeface="Times New Roman" panose="02020603050405020304" pitchFamily="18" charset="0"/>
                <a:cs typeface="Times New Roman" panose="02020603050405020304" pitchFamily="18" charset="0"/>
              </a:rPr>
              <a:t> Describir los parámetros reproductivos de cuyes Con polidactilia en la parroquia Quiroga, Imbabura</a:t>
            </a:r>
            <a:r>
              <a:rPr lang="es-EC" sz="2000" dirty="0"/>
              <a:t>.</a:t>
            </a:r>
            <a:endParaRPr lang="es-ES" sz="2000" dirty="0"/>
          </a:p>
        </p:txBody>
      </p:sp>
      <p:sp>
        <p:nvSpPr>
          <p:cNvPr id="10" name="Rectángulo redondeado 9"/>
          <p:cNvSpPr/>
          <p:nvPr/>
        </p:nvSpPr>
        <p:spPr>
          <a:xfrm>
            <a:off x="3794816" y="4145517"/>
            <a:ext cx="4834188" cy="647580"/>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solidFill>
                  <a:schemeClr val="tx1"/>
                </a:solidFill>
                <a:latin typeface="Times New Roman" panose="02020603050405020304" pitchFamily="18" charset="0"/>
                <a:cs typeface="Times New Roman" panose="02020603050405020304" pitchFamily="18" charset="0"/>
              </a:rPr>
              <a:t>OBJETIVOS </a:t>
            </a:r>
            <a:r>
              <a:rPr lang="es-EC" sz="2800" b="1" dirty="0">
                <a:solidFill>
                  <a:schemeClr val="tx1"/>
                </a:solidFill>
                <a:latin typeface="Times New Roman" panose="02020603050405020304" pitchFamily="18" charset="0"/>
                <a:cs typeface="Times New Roman" panose="02020603050405020304" pitchFamily="18" charset="0"/>
              </a:rPr>
              <a:t>ESPECÍFICOS</a:t>
            </a:r>
            <a:endParaRPr lang="es-ES" sz="2800" b="1" dirty="0">
              <a:solidFill>
                <a:schemeClr val="tx1"/>
              </a:solidFill>
              <a:latin typeface="Times New Roman" panose="02020603050405020304" pitchFamily="18" charset="0"/>
              <a:cs typeface="Times New Roman" panose="02020603050405020304" pitchFamily="18" charset="0"/>
            </a:endParaRPr>
          </a:p>
        </p:txBody>
      </p:sp>
      <p:sp>
        <p:nvSpPr>
          <p:cNvPr id="11" name="Bisel 10"/>
          <p:cNvSpPr/>
          <p:nvPr/>
        </p:nvSpPr>
        <p:spPr>
          <a:xfrm>
            <a:off x="2440547" y="5171053"/>
            <a:ext cx="7791717" cy="1102172"/>
          </a:xfrm>
          <a:prstGeom prst="bevel">
            <a:avLst/>
          </a:prstGeom>
          <a:solidFill>
            <a:schemeClr val="accent4">
              <a:lumMod val="20000"/>
              <a:lumOff val="80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lvl="0" algn="ctr"/>
            <a:endParaRPr lang="es-EC" sz="2000" dirty="0" smtClean="0">
              <a:latin typeface="Times New Roman" panose="02020603050405020304" pitchFamily="18" charset="0"/>
              <a:cs typeface="Times New Roman" panose="02020603050405020304" pitchFamily="18" charset="0"/>
            </a:endParaRPr>
          </a:p>
          <a:p>
            <a:pPr lvl="0" algn="ctr"/>
            <a:r>
              <a:rPr lang="es-EC" sz="2000" dirty="0" smtClean="0">
                <a:latin typeface="Times New Roman" panose="02020603050405020304" pitchFamily="18" charset="0"/>
                <a:cs typeface="Times New Roman" panose="02020603050405020304" pitchFamily="18" charset="0"/>
              </a:rPr>
              <a:t>Evaluar </a:t>
            </a:r>
            <a:r>
              <a:rPr lang="es-EC" sz="2000" dirty="0">
                <a:latin typeface="Times New Roman" panose="02020603050405020304" pitchFamily="18" charset="0"/>
                <a:cs typeface="Times New Roman" panose="02020603050405020304" pitchFamily="18" charset="0"/>
              </a:rPr>
              <a:t>el efecto de la polidactilia en los parámetros reproductivos de cuyes</a:t>
            </a:r>
            <a:r>
              <a:rPr lang="es-EC" dirty="0"/>
              <a:t>. </a:t>
            </a:r>
            <a:endParaRPr lang="es-ES" dirty="0"/>
          </a:p>
          <a:p>
            <a:pPr algn="ctr"/>
            <a:endParaRPr lang="es-ES" dirty="0"/>
          </a:p>
        </p:txBody>
      </p:sp>
      <p:sp>
        <p:nvSpPr>
          <p:cNvPr id="5" name="Flecha abajo 4"/>
          <p:cNvSpPr/>
          <p:nvPr/>
        </p:nvSpPr>
        <p:spPr>
          <a:xfrm>
            <a:off x="6175419" y="2169251"/>
            <a:ext cx="321972" cy="366420"/>
          </a:xfrm>
          <a:prstGeom prst="down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Flecha abajo 12"/>
          <p:cNvSpPr/>
          <p:nvPr/>
        </p:nvSpPr>
        <p:spPr>
          <a:xfrm>
            <a:off x="6149663" y="4804633"/>
            <a:ext cx="321972" cy="366420"/>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6785" y="135788"/>
            <a:ext cx="3634564" cy="999320"/>
          </a:xfrm>
          <a:prstGeom prst="rect">
            <a:avLst/>
          </a:prstGeom>
        </p:spPr>
      </p:pic>
    </p:spTree>
    <p:extLst>
      <p:ext uri="{BB962C8B-B14F-4D97-AF65-F5344CB8AC3E}">
        <p14:creationId xmlns:p14="http://schemas.microsoft.com/office/powerpoint/2010/main" val="17941086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319"/>
            <a:ext cx="12192000" cy="6763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de sello de la universidad tec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4440"/>
            <a:ext cx="746975" cy="7469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572000" y="1737620"/>
            <a:ext cx="184731" cy="369332"/>
          </a:xfrm>
          <a:prstGeom prst="rect">
            <a:avLst/>
          </a:prstGeom>
          <a:noFill/>
        </p:spPr>
        <p:txBody>
          <a:bodyPr wrap="none" rtlCol="0">
            <a:spAutoFit/>
          </a:bodyPr>
          <a:lstStyle/>
          <a:p>
            <a:endParaRPr lang="es-ES" dirty="0"/>
          </a:p>
        </p:txBody>
      </p:sp>
      <p:sp>
        <p:nvSpPr>
          <p:cNvPr id="2" name="CuadroTexto 1"/>
          <p:cNvSpPr txBox="1"/>
          <p:nvPr/>
        </p:nvSpPr>
        <p:spPr>
          <a:xfrm>
            <a:off x="8394188" y="6324748"/>
            <a:ext cx="3148042" cy="584775"/>
          </a:xfrm>
          <a:prstGeom prst="rect">
            <a:avLst/>
          </a:prstGeom>
          <a:noFill/>
        </p:spPr>
        <p:txBody>
          <a:bodyPr wrap="none" rtlCol="0">
            <a:spAutoFit/>
          </a:bodyPr>
          <a:lstStyle/>
          <a:p>
            <a:pPr algn="ctr"/>
            <a:r>
              <a:rPr lang="es-ES" sz="1600" b="1" dirty="0" smtClean="0"/>
              <a:t>UNIVERSIDAD TÉCNICA DEL NORTE</a:t>
            </a:r>
          </a:p>
          <a:p>
            <a:pPr algn="ctr"/>
            <a:r>
              <a:rPr lang="es-ES" sz="1600" b="1" dirty="0" smtClean="0"/>
              <a:t>F.I.C.A.Y.A</a:t>
            </a:r>
            <a:endParaRPr lang="es-ES" sz="1600" b="1" dirty="0"/>
          </a:p>
        </p:txBody>
      </p:sp>
      <p:pic>
        <p:nvPicPr>
          <p:cNvPr id="7" name="Picture 4" descr="Resultado de imagen de agropecuaria ut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1159" y="94440"/>
            <a:ext cx="822445" cy="78132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o 7"/>
          <p:cNvGrpSpPr/>
          <p:nvPr/>
        </p:nvGrpSpPr>
        <p:grpSpPr>
          <a:xfrm>
            <a:off x="2690911" y="1352282"/>
            <a:ext cx="1028008" cy="3409974"/>
            <a:chOff x="2823316" y="2772171"/>
            <a:chExt cx="502708" cy="2645833"/>
          </a:xfrm>
          <a:solidFill>
            <a:schemeClr val="accent2">
              <a:lumMod val="60000"/>
              <a:lumOff val="40000"/>
            </a:schemeClr>
          </a:solidFill>
        </p:grpSpPr>
        <p:sp>
          <p:nvSpPr>
            <p:cNvPr id="9" name="Rectángulo 8"/>
            <p:cNvSpPr/>
            <p:nvPr/>
          </p:nvSpPr>
          <p:spPr>
            <a:xfrm rot="16200000">
              <a:off x="1751753" y="3843734"/>
              <a:ext cx="2645833" cy="502708"/>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ángulo 9"/>
            <p:cNvSpPr/>
            <p:nvPr/>
          </p:nvSpPr>
          <p:spPr>
            <a:xfrm rot="16200000">
              <a:off x="1751753" y="3843734"/>
              <a:ext cx="2645833" cy="502708"/>
            </a:xfrm>
            <a:prstGeom prst="rect">
              <a:avLst/>
            </a:prstGeom>
            <a:grpFill/>
            <a:effectLst>
              <a:softEdge rad="635000"/>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a:schemeClr val="lt1"/>
            </a:fontRef>
          </p:style>
          <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s-EC" sz="4000" b="1" kern="1200" dirty="0" smtClean="0">
                  <a:solidFill>
                    <a:schemeClr val="tx1"/>
                  </a:solidFill>
                  <a:latin typeface="Times New Roman" panose="02020603050405020304" pitchFamily="18" charset="0"/>
                  <a:cs typeface="Times New Roman" panose="02020603050405020304" pitchFamily="18" charset="0"/>
                </a:rPr>
                <a:t>HIPÓTESIS </a:t>
              </a:r>
              <a:endParaRPr lang="es-ES" sz="4000" kern="1200" dirty="0">
                <a:solidFill>
                  <a:schemeClr val="tx1"/>
                </a:solidFill>
                <a:latin typeface="Times New Roman" panose="02020603050405020304" pitchFamily="18" charset="0"/>
                <a:cs typeface="Times New Roman" panose="02020603050405020304" pitchFamily="18" charset="0"/>
              </a:endParaRPr>
            </a:p>
          </p:txBody>
        </p:sp>
      </p:grpSp>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24250"/>
            <a:ext cx="2171700" cy="3333750"/>
          </a:xfrm>
          <a:prstGeom prst="rect">
            <a:avLst/>
          </a:prstGeom>
        </p:spPr>
      </p:pic>
      <p:sp>
        <p:nvSpPr>
          <p:cNvPr id="3" name="Proceso alternativo 2"/>
          <p:cNvSpPr/>
          <p:nvPr/>
        </p:nvSpPr>
        <p:spPr>
          <a:xfrm>
            <a:off x="4159656" y="1396395"/>
            <a:ext cx="4804040" cy="1051781"/>
          </a:xfrm>
          <a:prstGeom prst="flowChartAlternateProcess">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000" b="1" dirty="0">
                <a:solidFill>
                  <a:schemeClr val="tx1"/>
                </a:solidFill>
                <a:latin typeface="Times New Roman" panose="02020603050405020304" pitchFamily="18" charset="0"/>
                <a:cs typeface="Times New Roman" panose="02020603050405020304" pitchFamily="18" charset="0"/>
              </a:rPr>
              <a:t>Ho: </a:t>
            </a:r>
            <a:r>
              <a:rPr lang="es-EC" sz="2000" dirty="0">
                <a:solidFill>
                  <a:schemeClr val="tx1"/>
                </a:solidFill>
                <a:latin typeface="Times New Roman" panose="02020603050405020304" pitchFamily="18" charset="0"/>
                <a:cs typeface="Times New Roman" panose="02020603050405020304" pitchFamily="18" charset="0"/>
              </a:rPr>
              <a:t>La </a:t>
            </a:r>
            <a:r>
              <a:rPr lang="es-EC" sz="2000" dirty="0" err="1" smtClean="0">
                <a:solidFill>
                  <a:schemeClr val="tx1"/>
                </a:solidFill>
                <a:latin typeface="Times New Roman" panose="02020603050405020304" pitchFamily="18" charset="0"/>
                <a:cs typeface="Times New Roman" panose="02020603050405020304" pitchFamily="18" charset="0"/>
              </a:rPr>
              <a:t>polidactilia</a:t>
            </a:r>
            <a:r>
              <a:rPr lang="es-EC" sz="2000" dirty="0" smtClean="0">
                <a:solidFill>
                  <a:schemeClr val="tx1"/>
                </a:solidFill>
                <a:latin typeface="Times New Roman" panose="02020603050405020304" pitchFamily="18" charset="0"/>
                <a:cs typeface="Times New Roman" panose="02020603050405020304" pitchFamily="18" charset="0"/>
              </a:rPr>
              <a:t> no </a:t>
            </a:r>
            <a:r>
              <a:rPr lang="es-EC" sz="2000" dirty="0">
                <a:solidFill>
                  <a:schemeClr val="tx1"/>
                </a:solidFill>
                <a:latin typeface="Times New Roman" panose="02020603050405020304" pitchFamily="18" charset="0"/>
                <a:cs typeface="Times New Roman" panose="02020603050405020304" pitchFamily="18" charset="0"/>
              </a:rPr>
              <a:t>afecta los parámetros reproductivos de los cuyes. </a:t>
            </a:r>
            <a:endParaRPr lang="es-ES" sz="2000" dirty="0">
              <a:solidFill>
                <a:schemeClr val="tx1"/>
              </a:solidFill>
              <a:latin typeface="Times New Roman" panose="02020603050405020304" pitchFamily="18" charset="0"/>
              <a:cs typeface="Times New Roman" panose="02020603050405020304" pitchFamily="18" charset="0"/>
            </a:endParaRPr>
          </a:p>
        </p:txBody>
      </p:sp>
      <p:sp>
        <p:nvSpPr>
          <p:cNvPr id="12" name="Proceso alternativo 11"/>
          <p:cNvSpPr/>
          <p:nvPr/>
        </p:nvSpPr>
        <p:spPr>
          <a:xfrm>
            <a:off x="4159656" y="3601306"/>
            <a:ext cx="4804040" cy="1051781"/>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000" b="1" dirty="0">
                <a:solidFill>
                  <a:schemeClr val="tx1"/>
                </a:solidFill>
                <a:latin typeface="Times New Roman" panose="02020603050405020304" pitchFamily="18" charset="0"/>
                <a:cs typeface="Times New Roman" panose="02020603050405020304" pitchFamily="18" charset="0"/>
              </a:rPr>
              <a:t>Ha: </a:t>
            </a:r>
            <a:r>
              <a:rPr lang="es-EC" sz="2000" dirty="0">
                <a:solidFill>
                  <a:schemeClr val="tx1"/>
                </a:solidFill>
                <a:latin typeface="Times New Roman" panose="02020603050405020304" pitchFamily="18" charset="0"/>
                <a:cs typeface="Times New Roman" panose="02020603050405020304" pitchFamily="18" charset="0"/>
              </a:rPr>
              <a:t>La </a:t>
            </a:r>
            <a:r>
              <a:rPr lang="es-EC" sz="2000" dirty="0" err="1">
                <a:solidFill>
                  <a:schemeClr val="tx1"/>
                </a:solidFill>
                <a:latin typeface="Times New Roman" panose="02020603050405020304" pitchFamily="18" charset="0"/>
                <a:cs typeface="Times New Roman" panose="02020603050405020304" pitchFamily="18" charset="0"/>
              </a:rPr>
              <a:t>polidactilia</a:t>
            </a:r>
            <a:r>
              <a:rPr lang="es-EC" sz="2000" dirty="0">
                <a:solidFill>
                  <a:schemeClr val="tx1"/>
                </a:solidFill>
                <a:latin typeface="Times New Roman" panose="02020603050405020304" pitchFamily="18" charset="0"/>
                <a:cs typeface="Times New Roman" panose="02020603050405020304" pitchFamily="18" charset="0"/>
              </a:rPr>
              <a:t> </a:t>
            </a:r>
            <a:r>
              <a:rPr lang="es-EC" sz="2000" dirty="0" smtClean="0">
                <a:solidFill>
                  <a:schemeClr val="tx1"/>
                </a:solidFill>
                <a:latin typeface="Times New Roman" panose="02020603050405020304" pitchFamily="18" charset="0"/>
                <a:cs typeface="Times New Roman" panose="02020603050405020304" pitchFamily="18" charset="0"/>
              </a:rPr>
              <a:t>afecta </a:t>
            </a:r>
            <a:r>
              <a:rPr lang="es-EC" sz="2000" dirty="0">
                <a:solidFill>
                  <a:schemeClr val="tx1"/>
                </a:solidFill>
                <a:latin typeface="Times New Roman" panose="02020603050405020304" pitchFamily="18" charset="0"/>
                <a:cs typeface="Times New Roman" panose="02020603050405020304" pitchFamily="18" charset="0"/>
              </a:rPr>
              <a:t>los parámetros reproductivos de los cuyes. </a:t>
            </a:r>
            <a:endParaRPr lang="es-E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6555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40"/>
            <a:ext cx="12192000" cy="6763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de sello de la universidad tec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547" y="94440"/>
            <a:ext cx="746975" cy="7469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572000" y="1737620"/>
            <a:ext cx="184731" cy="369332"/>
          </a:xfrm>
          <a:prstGeom prst="rect">
            <a:avLst/>
          </a:prstGeom>
          <a:noFill/>
        </p:spPr>
        <p:txBody>
          <a:bodyPr wrap="none" rtlCol="0">
            <a:spAutoFit/>
          </a:bodyPr>
          <a:lstStyle/>
          <a:p>
            <a:endParaRPr lang="es-ES" dirty="0"/>
          </a:p>
        </p:txBody>
      </p:sp>
      <p:sp>
        <p:nvSpPr>
          <p:cNvPr id="2" name="CuadroTexto 1"/>
          <p:cNvSpPr txBox="1"/>
          <p:nvPr/>
        </p:nvSpPr>
        <p:spPr>
          <a:xfrm>
            <a:off x="8394188" y="6324748"/>
            <a:ext cx="3148042" cy="584775"/>
          </a:xfrm>
          <a:prstGeom prst="rect">
            <a:avLst/>
          </a:prstGeom>
          <a:noFill/>
        </p:spPr>
        <p:txBody>
          <a:bodyPr wrap="none" rtlCol="0">
            <a:spAutoFit/>
          </a:bodyPr>
          <a:lstStyle/>
          <a:p>
            <a:pPr algn="ctr"/>
            <a:r>
              <a:rPr lang="es-ES" sz="1600" b="1" dirty="0" smtClean="0"/>
              <a:t>UNIVERSIDAD TÉCNICA DEL NORTE</a:t>
            </a:r>
          </a:p>
          <a:p>
            <a:pPr algn="ctr"/>
            <a:r>
              <a:rPr lang="es-ES" sz="1600" b="1" dirty="0" smtClean="0"/>
              <a:t>F.I.C.A.Y.A</a:t>
            </a:r>
            <a:endParaRPr lang="es-ES" sz="1600" b="1" dirty="0"/>
          </a:p>
        </p:txBody>
      </p:sp>
      <p:pic>
        <p:nvPicPr>
          <p:cNvPr id="7" name="Picture 4" descr="Resultado de imagen de agropecuaria ut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1159" y="94440"/>
            <a:ext cx="822445" cy="7813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a 4"/>
          <p:cNvGraphicFramePr>
            <a:graphicFrameLocks noGrp="1"/>
          </p:cNvGraphicFramePr>
          <p:nvPr>
            <p:extLst>
              <p:ext uri="{D42A27DB-BD31-4B8C-83A1-F6EECF244321}">
                <p14:modId xmlns:p14="http://schemas.microsoft.com/office/powerpoint/2010/main" val="3195846443"/>
              </p:ext>
            </p:extLst>
          </p:nvPr>
        </p:nvGraphicFramePr>
        <p:xfrm>
          <a:off x="0" y="875763"/>
          <a:ext cx="12192000" cy="598223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064000"/>
                <a:gridCol w="4064000"/>
                <a:gridCol w="4064000"/>
              </a:tblGrid>
              <a:tr h="59822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2.1. </a:t>
                      </a: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Generalidades </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2.2. </a:t>
                      </a: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Taxonomía del cuy</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2.3. </a:t>
                      </a: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Características principales del cuy</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2.4. </a:t>
                      </a: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Razas de cuyes </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2.4.1. Cuy Línea Perú</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2.4.2. Cuy Línea Andina</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2.4.3. Cuy Línea Inti </a:t>
                      </a:r>
                    </a:p>
                    <a:p>
                      <a:pPr marL="0" marR="0" indent="0" algn="l" defTabSz="914400" rtl="0" eaLnBrk="1" fontAlgn="auto" latinLnBrk="0" hangingPunct="1">
                        <a:lnSpc>
                          <a:spcPct val="100000"/>
                        </a:lnSpc>
                        <a:spcBef>
                          <a:spcPts val="0"/>
                        </a:spcBef>
                        <a:spcAft>
                          <a:spcPts val="0"/>
                        </a:spcAft>
                        <a:buClrTx/>
                        <a:buSzTx/>
                        <a:buFontTx/>
                        <a:buNone/>
                        <a:tabLst/>
                        <a:defRPr/>
                      </a:pP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2.5. </a:t>
                      </a: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Clasificación de los cuyes </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2.5.1. Según su pelaje</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sz="1800" b="0" i="1" kern="1200" dirty="0" smtClean="0">
                          <a:solidFill>
                            <a:schemeClr val="tx1"/>
                          </a:solidFill>
                          <a:effectLst/>
                          <a:latin typeface="Times New Roman" panose="02020603050405020304" pitchFamily="18" charset="0"/>
                          <a:ea typeface="+mn-ea"/>
                          <a:cs typeface="Times New Roman" panose="02020603050405020304" pitchFamily="18" charset="0"/>
                        </a:rPr>
                        <a:t>Cuyes de Tipo 1</a:t>
                      </a:r>
                      <a:endParaRPr lang="es-ES" sz="1800" b="0" i="1"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sz="1800" b="0" i="1" kern="1200" dirty="0" smtClean="0">
                          <a:solidFill>
                            <a:schemeClr val="tx1"/>
                          </a:solidFill>
                          <a:effectLst/>
                          <a:latin typeface="Times New Roman" panose="02020603050405020304" pitchFamily="18" charset="0"/>
                          <a:ea typeface="+mn-ea"/>
                          <a:cs typeface="Times New Roman" panose="02020603050405020304" pitchFamily="18" charset="0"/>
                        </a:rPr>
                        <a:t>Cuyes de Tipo 2</a:t>
                      </a:r>
                      <a:endParaRPr lang="es-ES" sz="1800" b="0" i="1"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sz="1800" b="0" i="1" kern="1200" dirty="0" smtClean="0">
                          <a:solidFill>
                            <a:schemeClr val="tx1"/>
                          </a:solidFill>
                          <a:effectLst/>
                          <a:latin typeface="Times New Roman" panose="02020603050405020304" pitchFamily="18" charset="0"/>
                          <a:ea typeface="+mn-ea"/>
                          <a:cs typeface="Times New Roman" panose="02020603050405020304" pitchFamily="18" charset="0"/>
                        </a:rPr>
                        <a:t>Cuyes de Tipo 3</a:t>
                      </a:r>
                      <a:endParaRPr lang="es-ES" sz="1800" b="0" i="1"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sz="1800" b="0" i="1" kern="1200" dirty="0" smtClean="0">
                          <a:solidFill>
                            <a:schemeClr val="tx1"/>
                          </a:solidFill>
                          <a:effectLst/>
                          <a:latin typeface="Times New Roman" panose="02020603050405020304" pitchFamily="18" charset="0"/>
                          <a:ea typeface="+mn-ea"/>
                          <a:cs typeface="Times New Roman" panose="02020603050405020304" pitchFamily="18" charset="0"/>
                        </a:rPr>
                        <a:t>Cuyes del Tipo 4</a:t>
                      </a:r>
                      <a:endParaRPr lang="es-ES" sz="1800" b="0" i="1"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2.5.3. Según la coloración de piel y pelo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sz="1800" b="0" i="1" kern="1200" dirty="0" smtClean="0">
                          <a:solidFill>
                            <a:schemeClr val="tx1"/>
                          </a:solidFill>
                          <a:effectLst/>
                          <a:latin typeface="Times New Roman" panose="02020603050405020304" pitchFamily="18" charset="0"/>
                          <a:ea typeface="+mn-ea"/>
                          <a:cs typeface="Times New Roman" panose="02020603050405020304" pitchFamily="18" charset="0"/>
                        </a:rPr>
                        <a:t>Claros</a:t>
                      </a: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 </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sz="1800" b="0" i="1" kern="1200" dirty="0" smtClean="0">
                          <a:solidFill>
                            <a:schemeClr val="tx1"/>
                          </a:solidFill>
                          <a:effectLst/>
                          <a:latin typeface="Times New Roman" panose="02020603050405020304" pitchFamily="18" charset="0"/>
                          <a:ea typeface="+mn-ea"/>
                          <a:cs typeface="Times New Roman" panose="02020603050405020304" pitchFamily="18" charset="0"/>
                        </a:rPr>
                        <a:t>Oscuros</a:t>
                      </a:r>
                      <a:endParaRPr lang="es-ES" sz="1800" b="0" i="1"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2.5.4. Clasificación según el fenotipo </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sz="1800" b="0" i="1" kern="1200" dirty="0" smtClean="0">
                          <a:solidFill>
                            <a:schemeClr val="tx1"/>
                          </a:solidFill>
                          <a:effectLst/>
                          <a:latin typeface="Times New Roman" panose="02020603050405020304" pitchFamily="18" charset="0"/>
                          <a:ea typeface="+mn-ea"/>
                          <a:cs typeface="Times New Roman" panose="02020603050405020304" pitchFamily="18" charset="0"/>
                        </a:rPr>
                        <a:t>Tipo A</a:t>
                      </a:r>
                      <a:endParaRPr lang="es-ES" sz="1800" b="0" i="1"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sz="1800" b="0" i="1" kern="1200" dirty="0" smtClean="0">
                          <a:solidFill>
                            <a:schemeClr val="tx1"/>
                          </a:solidFill>
                          <a:effectLst/>
                          <a:latin typeface="Times New Roman" panose="02020603050405020304" pitchFamily="18" charset="0"/>
                          <a:ea typeface="+mn-ea"/>
                          <a:cs typeface="Times New Roman" panose="02020603050405020304" pitchFamily="18" charset="0"/>
                        </a:rPr>
                        <a:t>Tipo B </a:t>
                      </a:r>
                      <a:endParaRPr lang="es-ES" sz="1800" b="0" i="1" kern="1200" dirty="0" smtClean="0">
                        <a:solidFill>
                          <a:schemeClr val="tx1"/>
                        </a:solidFill>
                        <a:effectLst/>
                        <a:latin typeface="Times New Roman" panose="02020603050405020304" pitchFamily="18" charset="0"/>
                        <a:ea typeface="+mn-ea"/>
                        <a:cs typeface="Times New Roman" panose="02020603050405020304" pitchFamily="18" charset="0"/>
                      </a:endParaRPr>
                    </a:p>
                    <a:p>
                      <a:endParaRPr lang="es-ES" sz="1800" dirty="0" smtClean="0">
                        <a:latin typeface="Times New Roman" panose="02020603050405020304" pitchFamily="18" charset="0"/>
                        <a:cs typeface="Times New Roman" panose="02020603050405020304" pitchFamily="18" charset="0"/>
                      </a:endParaRPr>
                    </a:p>
                    <a:p>
                      <a:endParaRPr lang="es-E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2.6. </a:t>
                      </a: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Sistemas de Alimentación del cuy  </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2.6.1. Forraje </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2.6.2. Concentrado</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2.6.3. Agua</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2.7. </a:t>
                      </a: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Requerimiento nutritivo de cuyes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2.8. </a:t>
                      </a: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Enfermedades del cuy </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2.8.1. Salmonelosis</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2.8.2. Bronconeumonía</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0" kern="1200" dirty="0" smtClean="0">
                          <a:solidFill>
                            <a:schemeClr val="tx1"/>
                          </a:solidFill>
                          <a:effectLst/>
                          <a:latin typeface="Times New Roman" panose="02020603050405020304" pitchFamily="18" charset="0"/>
                          <a:ea typeface="+mn-ea"/>
                          <a:cs typeface="Times New Roman" panose="02020603050405020304" pitchFamily="18" charset="0"/>
                        </a:rPr>
                        <a:t>2.8.3. </a:t>
                      </a:r>
                      <a:r>
                        <a:rPr lang="es-ES" sz="1800" b="0" kern="1200" dirty="0" err="1" smtClean="0">
                          <a:solidFill>
                            <a:schemeClr val="tx1"/>
                          </a:solidFill>
                          <a:effectLst/>
                          <a:latin typeface="Times New Roman" panose="02020603050405020304" pitchFamily="18" charset="0"/>
                          <a:ea typeface="+mn-ea"/>
                          <a:cs typeface="Times New Roman" panose="02020603050405020304" pitchFamily="18" charset="0"/>
                        </a:rPr>
                        <a:t>Linfadenitis</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2.8.4. </a:t>
                      </a:r>
                      <a:r>
                        <a:rPr lang="es-EC" sz="1800" b="0" kern="1200" dirty="0" err="1" smtClean="0">
                          <a:solidFill>
                            <a:schemeClr val="tx1"/>
                          </a:solidFill>
                          <a:effectLst/>
                          <a:latin typeface="Times New Roman" panose="02020603050405020304" pitchFamily="18" charset="0"/>
                          <a:ea typeface="+mn-ea"/>
                          <a:cs typeface="Times New Roman" panose="02020603050405020304" pitchFamily="18" charset="0"/>
                        </a:rPr>
                        <a:t>Fasciola</a:t>
                      </a: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 hepática</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2.8.5. Neumonía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2.9. </a:t>
                      </a: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Registros </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2.10. </a:t>
                      </a: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Reproducción </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2.10.1. Características reproductivas </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sz="1800" b="0" i="1" kern="1200" dirty="0" smtClean="0">
                          <a:solidFill>
                            <a:schemeClr val="tx1"/>
                          </a:solidFill>
                          <a:effectLst/>
                          <a:latin typeface="Times New Roman" panose="02020603050405020304" pitchFamily="18" charset="0"/>
                          <a:ea typeface="+mn-ea"/>
                          <a:cs typeface="Times New Roman" panose="02020603050405020304" pitchFamily="18" charset="0"/>
                        </a:rPr>
                        <a:t>La pubertad</a:t>
                      </a:r>
                      <a:endParaRPr lang="es-ES" sz="1800" b="0" i="1"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sz="1800" b="0" i="1" kern="1200" dirty="0" smtClean="0">
                          <a:solidFill>
                            <a:schemeClr val="tx1"/>
                          </a:solidFill>
                          <a:effectLst/>
                          <a:latin typeface="Times New Roman" panose="02020603050405020304" pitchFamily="18" charset="0"/>
                          <a:ea typeface="+mn-ea"/>
                          <a:cs typeface="Times New Roman" panose="02020603050405020304" pitchFamily="18" charset="0"/>
                        </a:rPr>
                        <a:t>Ciclo </a:t>
                      </a:r>
                      <a:r>
                        <a:rPr lang="es-EC" sz="1800" b="0" i="1" kern="1200" dirty="0" err="1" smtClean="0">
                          <a:solidFill>
                            <a:schemeClr val="tx1"/>
                          </a:solidFill>
                          <a:effectLst/>
                          <a:latin typeface="Times New Roman" panose="02020603050405020304" pitchFamily="18" charset="0"/>
                          <a:ea typeface="+mn-ea"/>
                          <a:cs typeface="Times New Roman" panose="02020603050405020304" pitchFamily="18" charset="0"/>
                        </a:rPr>
                        <a:t>estral</a:t>
                      </a:r>
                      <a:r>
                        <a:rPr lang="es-EC" sz="1800" b="0" i="1" kern="1200" dirty="0" smtClean="0">
                          <a:solidFill>
                            <a:schemeClr val="tx1"/>
                          </a:solidFill>
                          <a:effectLst/>
                          <a:latin typeface="Times New Roman" panose="02020603050405020304" pitchFamily="18" charset="0"/>
                          <a:ea typeface="+mn-ea"/>
                          <a:cs typeface="Times New Roman" panose="02020603050405020304" pitchFamily="18" charset="0"/>
                        </a:rPr>
                        <a:t> </a:t>
                      </a:r>
                      <a:endParaRPr lang="es-ES" sz="1800" b="0" i="1"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sz="1800" b="0" i="1" kern="1200" dirty="0" smtClean="0">
                          <a:solidFill>
                            <a:schemeClr val="tx1"/>
                          </a:solidFill>
                          <a:effectLst/>
                          <a:latin typeface="Times New Roman" panose="02020603050405020304" pitchFamily="18" charset="0"/>
                          <a:ea typeface="+mn-ea"/>
                          <a:cs typeface="Times New Roman" panose="02020603050405020304" pitchFamily="18" charset="0"/>
                        </a:rPr>
                        <a:t>Ovulación </a:t>
                      </a:r>
                      <a:endParaRPr lang="es-ES" sz="1800" b="0" i="1"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sz="1800" b="0" i="1" kern="1200" dirty="0" smtClean="0">
                          <a:solidFill>
                            <a:schemeClr val="tx1"/>
                          </a:solidFill>
                          <a:effectLst/>
                          <a:latin typeface="Times New Roman" panose="02020603050405020304" pitchFamily="18" charset="0"/>
                          <a:ea typeface="+mn-ea"/>
                          <a:cs typeface="Times New Roman" panose="02020603050405020304" pitchFamily="18" charset="0"/>
                        </a:rPr>
                        <a:t>Gestación</a:t>
                      </a:r>
                      <a:endParaRPr lang="es-ES" sz="1800" b="0" i="1"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sz="1800" b="0" i="1" kern="1200" dirty="0" smtClean="0">
                          <a:solidFill>
                            <a:schemeClr val="tx1"/>
                          </a:solidFill>
                          <a:effectLst/>
                          <a:latin typeface="Times New Roman" panose="02020603050405020304" pitchFamily="18" charset="0"/>
                          <a:ea typeface="+mn-ea"/>
                          <a:cs typeface="Times New Roman" panose="02020603050405020304" pitchFamily="18" charset="0"/>
                        </a:rPr>
                        <a:t>Cópula </a:t>
                      </a:r>
                      <a:endParaRPr lang="es-ES" sz="1800" b="0" i="1" kern="1200" dirty="0" smtClean="0">
                        <a:solidFill>
                          <a:schemeClr val="tx1"/>
                        </a:solidFill>
                        <a:effectLst/>
                        <a:latin typeface="Times New Roman" panose="02020603050405020304" pitchFamily="18" charset="0"/>
                        <a:ea typeface="+mn-ea"/>
                        <a:cs typeface="Times New Roman" panose="02020603050405020304" pitchFamily="18" charset="0"/>
                      </a:endParaRPr>
                    </a:p>
                    <a:p>
                      <a:endParaRPr lang="es-E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2.11. </a:t>
                      </a: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Fertilidad</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2.12. </a:t>
                      </a: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Empadre continuo o </a:t>
                      </a:r>
                      <a:r>
                        <a:rPr lang="es-EC" sz="1800" b="0" kern="1200" dirty="0" err="1" smtClean="0">
                          <a:solidFill>
                            <a:schemeClr val="tx1"/>
                          </a:solidFill>
                          <a:effectLst/>
                          <a:latin typeface="Times New Roman" panose="02020603050405020304" pitchFamily="18" charset="0"/>
                          <a:ea typeface="+mn-ea"/>
                          <a:cs typeface="Times New Roman" panose="02020603050405020304" pitchFamily="18" charset="0"/>
                        </a:rPr>
                        <a:t>postpartum</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2.13. </a:t>
                      </a: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Destete </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2.14. </a:t>
                      </a: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Parto</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2.15. </a:t>
                      </a: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Lactancia</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2.16. </a:t>
                      </a: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Genética</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2.17. </a:t>
                      </a: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Características genotípicas</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2.17.1. Productivas</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2.17.2. Reproductivas</a:t>
                      </a:r>
                      <a:endParaRPr lang="es-ES" sz="1800" b="0" dirty="0" smtClean="0">
                        <a:solidFill>
                          <a:schemeClr val="tx1"/>
                        </a:solidFill>
                        <a:effectLst/>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2.18. </a:t>
                      </a: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Características fenotípicas</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2.19. </a:t>
                      </a: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Herencia</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2.20. </a:t>
                      </a:r>
                      <a:r>
                        <a:rPr lang="es-EC" sz="1800" b="0" kern="1200" dirty="0" smtClean="0">
                          <a:solidFill>
                            <a:schemeClr val="tx1"/>
                          </a:solidFill>
                          <a:effectLst/>
                          <a:latin typeface="Times New Roman" panose="02020603050405020304" pitchFamily="18" charset="0"/>
                          <a:ea typeface="+mn-ea"/>
                          <a:cs typeface="Times New Roman" panose="02020603050405020304" pitchFamily="18" charset="0"/>
                        </a:rPr>
                        <a:t>La polidactilia en cuyes</a:t>
                      </a:r>
                      <a:endParaRPr lang="es-ES" sz="1800" b="0" kern="1200" dirty="0" smtClean="0">
                        <a:solidFill>
                          <a:schemeClr val="tx1"/>
                        </a:solidFill>
                        <a:effectLst/>
                        <a:latin typeface="Times New Roman" panose="02020603050405020304" pitchFamily="18" charset="0"/>
                        <a:ea typeface="+mn-ea"/>
                        <a:cs typeface="Times New Roman" panose="02020603050405020304" pitchFamily="18" charset="0"/>
                      </a:endParaRPr>
                    </a:p>
                    <a:p>
                      <a:endParaRPr lang="es-E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bl>
          </a:graphicData>
        </a:graphic>
      </p:graphicFrame>
      <p:sp>
        <p:nvSpPr>
          <p:cNvPr id="9" name="Marco 8"/>
          <p:cNvSpPr/>
          <p:nvPr/>
        </p:nvSpPr>
        <p:spPr>
          <a:xfrm>
            <a:off x="0" y="0"/>
            <a:ext cx="12192000" cy="87576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latin typeface="Times New Roman" panose="02020603050405020304" pitchFamily="18" charset="0"/>
                <a:cs typeface="Times New Roman" panose="02020603050405020304" pitchFamily="18" charset="0"/>
              </a:rPr>
              <a:t>MARCO </a:t>
            </a:r>
            <a:r>
              <a:rPr lang="es-ES" sz="2400" b="1" dirty="0" smtClean="0">
                <a:solidFill>
                  <a:schemeClr val="tx1"/>
                </a:solidFill>
                <a:latin typeface="Times New Roman" panose="02020603050405020304" pitchFamily="18" charset="0"/>
                <a:cs typeface="Times New Roman" panose="02020603050405020304" pitchFamily="18" charset="0"/>
              </a:rPr>
              <a:t>TEÓRICO</a:t>
            </a:r>
            <a:endParaRPr lang="es-E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9021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40"/>
            <a:ext cx="12192000" cy="6763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de sello de la universidad tec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4440"/>
            <a:ext cx="746975" cy="7469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572000" y="1737620"/>
            <a:ext cx="184731" cy="369332"/>
          </a:xfrm>
          <a:prstGeom prst="rect">
            <a:avLst/>
          </a:prstGeom>
          <a:noFill/>
        </p:spPr>
        <p:txBody>
          <a:bodyPr wrap="none" rtlCol="0">
            <a:spAutoFit/>
          </a:bodyPr>
          <a:lstStyle/>
          <a:p>
            <a:endParaRPr lang="es-ES" dirty="0"/>
          </a:p>
        </p:txBody>
      </p:sp>
      <p:sp>
        <p:nvSpPr>
          <p:cNvPr id="2" name="CuadroTexto 1"/>
          <p:cNvSpPr txBox="1"/>
          <p:nvPr/>
        </p:nvSpPr>
        <p:spPr>
          <a:xfrm>
            <a:off x="8394188" y="6324748"/>
            <a:ext cx="3148042" cy="584775"/>
          </a:xfrm>
          <a:prstGeom prst="rect">
            <a:avLst/>
          </a:prstGeom>
          <a:noFill/>
        </p:spPr>
        <p:txBody>
          <a:bodyPr wrap="none" rtlCol="0">
            <a:spAutoFit/>
          </a:bodyPr>
          <a:lstStyle/>
          <a:p>
            <a:pPr algn="ctr"/>
            <a:r>
              <a:rPr lang="es-ES" sz="1600" b="1" dirty="0" smtClean="0"/>
              <a:t>UNIVERSIDAD TÉCNICA DEL NORTE</a:t>
            </a:r>
          </a:p>
          <a:p>
            <a:pPr algn="ctr"/>
            <a:r>
              <a:rPr lang="es-ES" sz="1600" b="1" dirty="0" smtClean="0"/>
              <a:t>F.I.C.A.Y.A</a:t>
            </a:r>
            <a:endParaRPr lang="es-ES" sz="1600" b="1" dirty="0"/>
          </a:p>
        </p:txBody>
      </p:sp>
      <p:pic>
        <p:nvPicPr>
          <p:cNvPr id="7" name="Picture 4" descr="Resultado de imagen de agropecuaria ut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1159" y="94440"/>
            <a:ext cx="822445" cy="78132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4827640" y="1173639"/>
            <a:ext cx="184731" cy="369332"/>
          </a:xfrm>
          <a:prstGeom prst="rect">
            <a:avLst/>
          </a:prstGeom>
          <a:noFill/>
        </p:spPr>
        <p:txBody>
          <a:bodyPr wrap="none" rtlCol="0">
            <a:spAutoFit/>
          </a:bodyPr>
          <a:lstStyle/>
          <a:p>
            <a:endParaRPr lang="es-ES" dirty="0"/>
          </a:p>
        </p:txBody>
      </p:sp>
      <p:sp>
        <p:nvSpPr>
          <p:cNvPr id="6" name="CuadroTexto 5"/>
          <p:cNvSpPr txBox="1"/>
          <p:nvPr/>
        </p:nvSpPr>
        <p:spPr>
          <a:xfrm>
            <a:off x="-1" y="1463202"/>
            <a:ext cx="5499279" cy="3754874"/>
          </a:xfrm>
          <a:prstGeom prst="rect">
            <a:avLst/>
          </a:prstGeom>
          <a:effectLst>
            <a:outerShdw blurRad="50800" dist="38100" dir="10800000" algn="r" rotWithShape="0">
              <a:prstClr val="black">
                <a:alpha val="40000"/>
              </a:prstClr>
            </a:outerShdw>
          </a:effectLst>
        </p:spPr>
        <p:style>
          <a:lnRef idx="0">
            <a:scrgbClr r="0" g="0" b="0"/>
          </a:lnRef>
          <a:fillRef idx="1003">
            <a:schemeClr val="lt2"/>
          </a:fillRef>
          <a:effectRef idx="0">
            <a:scrgbClr r="0" g="0" b="0"/>
          </a:effectRef>
          <a:fontRef idx="major"/>
        </p:style>
        <p:txBody>
          <a:bodyPr wrap="square" rtlCol="0">
            <a:spAutoFit/>
          </a:bodyPr>
          <a:lstStyle/>
          <a:p>
            <a:r>
              <a:rPr lang="es-EC" sz="2000" b="1" dirty="0" smtClean="0">
                <a:latin typeface="Times New Roman" panose="02020603050405020304" pitchFamily="18" charset="0"/>
                <a:cs typeface="Times New Roman" panose="02020603050405020304" pitchFamily="18" charset="0"/>
              </a:rPr>
              <a:t>Caracterización </a:t>
            </a:r>
            <a:r>
              <a:rPr lang="es-EC" sz="2000" b="1" dirty="0">
                <a:latin typeface="Times New Roman" panose="02020603050405020304" pitchFamily="18" charset="0"/>
                <a:cs typeface="Times New Roman" panose="02020603050405020304" pitchFamily="18" charset="0"/>
              </a:rPr>
              <a:t>del área de estudio</a:t>
            </a:r>
            <a:endParaRPr lang="es-ES" sz="2000" b="1" dirty="0">
              <a:latin typeface="Times New Roman" panose="02020603050405020304" pitchFamily="18" charset="0"/>
              <a:cs typeface="Times New Roman" panose="02020603050405020304" pitchFamily="18" charset="0"/>
            </a:endParaRPr>
          </a:p>
          <a:p>
            <a:r>
              <a:rPr lang="es-EC" sz="2000" dirty="0">
                <a:latin typeface="Times New Roman" panose="02020603050405020304" pitchFamily="18" charset="0"/>
                <a:cs typeface="Times New Roman" panose="02020603050405020304" pitchFamily="18" charset="0"/>
              </a:rPr>
              <a:t> </a:t>
            </a:r>
            <a:endParaRPr lang="es-ES" sz="2000" dirty="0">
              <a:latin typeface="Times New Roman" panose="02020603050405020304" pitchFamily="18" charset="0"/>
              <a:cs typeface="Times New Roman" panose="02020603050405020304" pitchFamily="18" charset="0"/>
            </a:endParaRPr>
          </a:p>
          <a:p>
            <a:r>
              <a:rPr lang="es-EC" sz="2000" dirty="0">
                <a:latin typeface="Times New Roman" panose="02020603050405020304" pitchFamily="18" charset="0"/>
                <a:cs typeface="Times New Roman" panose="02020603050405020304" pitchFamily="18" charset="0"/>
              </a:rPr>
              <a:t>Provincia:		</a:t>
            </a:r>
            <a:r>
              <a:rPr lang="es-EC" sz="2000" dirty="0" smtClean="0">
                <a:latin typeface="Times New Roman" panose="02020603050405020304" pitchFamily="18" charset="0"/>
                <a:cs typeface="Times New Roman" panose="02020603050405020304" pitchFamily="18" charset="0"/>
              </a:rPr>
              <a:t>Imbabura</a:t>
            </a:r>
            <a:endParaRPr lang="es-ES" sz="2000" dirty="0">
              <a:latin typeface="Times New Roman" panose="02020603050405020304" pitchFamily="18" charset="0"/>
              <a:cs typeface="Times New Roman" panose="02020603050405020304" pitchFamily="18" charset="0"/>
            </a:endParaRPr>
          </a:p>
          <a:p>
            <a:r>
              <a:rPr lang="es-EC" sz="2000" dirty="0">
                <a:latin typeface="Times New Roman" panose="02020603050405020304" pitchFamily="18" charset="0"/>
                <a:cs typeface="Times New Roman" panose="02020603050405020304" pitchFamily="18" charset="0"/>
              </a:rPr>
              <a:t>Cantón:			Cotacachi</a:t>
            </a:r>
            <a:endParaRPr lang="es-ES" sz="2000" dirty="0">
              <a:latin typeface="Times New Roman" panose="02020603050405020304" pitchFamily="18" charset="0"/>
              <a:cs typeface="Times New Roman" panose="02020603050405020304" pitchFamily="18" charset="0"/>
            </a:endParaRPr>
          </a:p>
          <a:p>
            <a:r>
              <a:rPr lang="es-EC" sz="2000" dirty="0">
                <a:latin typeface="Times New Roman" panose="02020603050405020304" pitchFamily="18" charset="0"/>
                <a:cs typeface="Times New Roman" panose="02020603050405020304" pitchFamily="18" charset="0"/>
              </a:rPr>
              <a:t>Parroquia:		</a:t>
            </a:r>
            <a:r>
              <a:rPr lang="es-EC" sz="2000" dirty="0" smtClean="0">
                <a:latin typeface="Times New Roman" panose="02020603050405020304" pitchFamily="18" charset="0"/>
                <a:cs typeface="Times New Roman" panose="02020603050405020304" pitchFamily="18" charset="0"/>
              </a:rPr>
              <a:t>Quiroga</a:t>
            </a:r>
            <a:endParaRPr lang="es-ES" sz="2000" dirty="0">
              <a:latin typeface="Times New Roman" panose="02020603050405020304" pitchFamily="18" charset="0"/>
              <a:cs typeface="Times New Roman" panose="02020603050405020304" pitchFamily="18" charset="0"/>
            </a:endParaRPr>
          </a:p>
          <a:p>
            <a:r>
              <a:rPr lang="es-EC" sz="2000" dirty="0">
                <a:latin typeface="Times New Roman" panose="02020603050405020304" pitchFamily="18" charset="0"/>
                <a:cs typeface="Times New Roman" panose="02020603050405020304" pitchFamily="18" charset="0"/>
              </a:rPr>
              <a:t>Lugar:			La Victoria</a:t>
            </a:r>
            <a:endParaRPr lang="es-ES" sz="2000" dirty="0">
              <a:latin typeface="Times New Roman" panose="02020603050405020304" pitchFamily="18" charset="0"/>
              <a:cs typeface="Times New Roman" panose="02020603050405020304" pitchFamily="18" charset="0"/>
            </a:endParaRPr>
          </a:p>
          <a:p>
            <a:r>
              <a:rPr lang="es-EC" sz="2000" dirty="0">
                <a:latin typeface="Times New Roman" panose="02020603050405020304" pitchFamily="18" charset="0"/>
                <a:cs typeface="Times New Roman" panose="02020603050405020304" pitchFamily="18" charset="0"/>
              </a:rPr>
              <a:t>Altitud:			</a:t>
            </a:r>
            <a:r>
              <a:rPr lang="es-EC" sz="2000" dirty="0" smtClean="0">
                <a:latin typeface="Times New Roman" panose="02020603050405020304" pitchFamily="18" charset="0"/>
                <a:cs typeface="Times New Roman" panose="02020603050405020304" pitchFamily="18" charset="0"/>
              </a:rPr>
              <a:t>2418m.s.n.m</a:t>
            </a:r>
            <a:endParaRPr lang="es-ES" sz="2000" dirty="0">
              <a:latin typeface="Times New Roman" panose="02020603050405020304" pitchFamily="18" charset="0"/>
              <a:cs typeface="Times New Roman" panose="02020603050405020304" pitchFamily="18" charset="0"/>
            </a:endParaRPr>
          </a:p>
          <a:p>
            <a:r>
              <a:rPr lang="es-EC" sz="2000" dirty="0">
                <a:latin typeface="Times New Roman" panose="02020603050405020304" pitchFamily="18" charset="0"/>
                <a:cs typeface="Times New Roman" panose="02020603050405020304" pitchFamily="18" charset="0"/>
              </a:rPr>
              <a:t>Temperatura media:	18 °C</a:t>
            </a:r>
            <a:endParaRPr lang="es-ES" sz="2000" dirty="0">
              <a:latin typeface="Times New Roman" panose="02020603050405020304" pitchFamily="18" charset="0"/>
              <a:cs typeface="Times New Roman" panose="02020603050405020304" pitchFamily="18" charset="0"/>
            </a:endParaRPr>
          </a:p>
          <a:p>
            <a:r>
              <a:rPr lang="es-EC" sz="2000" dirty="0">
                <a:latin typeface="Times New Roman" panose="02020603050405020304" pitchFamily="18" charset="0"/>
                <a:cs typeface="Times New Roman" panose="02020603050405020304" pitchFamily="18" charset="0"/>
              </a:rPr>
              <a:t>Precipitación:		906 mm</a:t>
            </a:r>
            <a:endParaRPr lang="es-ES" sz="2000" dirty="0">
              <a:latin typeface="Times New Roman" panose="02020603050405020304" pitchFamily="18" charset="0"/>
              <a:cs typeface="Times New Roman" panose="02020603050405020304" pitchFamily="18" charset="0"/>
            </a:endParaRPr>
          </a:p>
          <a:p>
            <a:r>
              <a:rPr lang="es-EC" sz="2000" dirty="0">
                <a:latin typeface="Times New Roman" panose="02020603050405020304" pitchFamily="18" charset="0"/>
                <a:cs typeface="Times New Roman" panose="02020603050405020304" pitchFamily="18" charset="0"/>
              </a:rPr>
              <a:t>Humedad relativa:	</a:t>
            </a:r>
            <a:r>
              <a:rPr lang="es-EC" sz="2000" dirty="0" smtClean="0">
                <a:latin typeface="Times New Roman" panose="02020603050405020304" pitchFamily="18" charset="0"/>
                <a:cs typeface="Times New Roman" panose="02020603050405020304" pitchFamily="18" charset="0"/>
              </a:rPr>
              <a:t>70</a:t>
            </a:r>
            <a:r>
              <a:rPr lang="es-EC" sz="2000" dirty="0">
                <a:latin typeface="Times New Roman" panose="02020603050405020304" pitchFamily="18" charset="0"/>
                <a:cs typeface="Times New Roman" panose="02020603050405020304" pitchFamily="18" charset="0"/>
              </a:rPr>
              <a:t>%</a:t>
            </a:r>
            <a:endParaRPr lang="es-ES" sz="2000" dirty="0">
              <a:latin typeface="Times New Roman" panose="02020603050405020304" pitchFamily="18" charset="0"/>
              <a:cs typeface="Times New Roman" panose="02020603050405020304" pitchFamily="18" charset="0"/>
            </a:endParaRPr>
          </a:p>
          <a:p>
            <a:r>
              <a:rPr lang="es-EC" sz="2000" dirty="0">
                <a:latin typeface="Times New Roman" panose="02020603050405020304" pitchFamily="18" charset="0"/>
                <a:cs typeface="Times New Roman" panose="02020603050405020304" pitchFamily="18" charset="0"/>
              </a:rPr>
              <a:t>Fuente: INAMI  2015</a:t>
            </a:r>
            <a:endParaRPr lang="es-ES" sz="2000" dirty="0">
              <a:latin typeface="Times New Roman" panose="02020603050405020304" pitchFamily="18" charset="0"/>
              <a:cs typeface="Times New Roman" panose="02020603050405020304" pitchFamily="18" charset="0"/>
            </a:endParaRPr>
          </a:p>
          <a:p>
            <a:endParaRPr lang="es-ES" dirty="0"/>
          </a:p>
        </p:txBody>
      </p:sp>
      <p:sp>
        <p:nvSpPr>
          <p:cNvPr id="9" name="Marco 8"/>
          <p:cNvSpPr/>
          <p:nvPr/>
        </p:nvSpPr>
        <p:spPr>
          <a:xfrm>
            <a:off x="3593206" y="283335"/>
            <a:ext cx="5486400" cy="83449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2" name="Rectángulo 11"/>
          <p:cNvSpPr/>
          <p:nvPr/>
        </p:nvSpPr>
        <p:spPr>
          <a:xfrm>
            <a:off x="4298300" y="425330"/>
            <a:ext cx="4204998" cy="579967"/>
          </a:xfrm>
          <a:prstGeom prst="rect">
            <a:avLst/>
          </a:prstGeom>
        </p:spPr>
        <p:txBody>
          <a:bodyPr wrap="none">
            <a:spAutoFit/>
          </a:bodyPr>
          <a:lstStyle/>
          <a:p>
            <a:pPr algn="ctr">
              <a:lnSpc>
                <a:spcPct val="150000"/>
              </a:lnSpc>
              <a:spcAft>
                <a:spcPts val="0"/>
              </a:spcAft>
              <a:tabLst>
                <a:tab pos="2250440" algn="l"/>
              </a:tabLst>
            </a:pPr>
            <a:r>
              <a:rPr lang="es-ES_tradnl" sz="2400" b="1" kern="0" dirty="0">
                <a:latin typeface="Times New Roman" panose="02020603050405020304" pitchFamily="18" charset="0"/>
                <a:ea typeface="Calibri" panose="020F0502020204030204" pitchFamily="34" charset="0"/>
              </a:rPr>
              <a:t>MATERIALES Y MÉTODOS</a:t>
            </a:r>
            <a:endParaRPr lang="es-ES" sz="2400" b="1" kern="0" dirty="0">
              <a:effectLst/>
              <a:latin typeface="Times New Roman" panose="02020603050405020304" pitchFamily="18" charset="0"/>
              <a:ea typeface="Calibri" panose="020F0502020204030204" pitchFamily="34" charset="0"/>
            </a:endParaRPr>
          </a:p>
        </p:txBody>
      </p:sp>
      <p:pic>
        <p:nvPicPr>
          <p:cNvPr id="11" name="Imagen 10" descr="C:\Users\PCg\Desktop\UBICACION_MAYRITA.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2836" y="1132058"/>
            <a:ext cx="4653540" cy="4417165"/>
          </a:xfrm>
          <a:prstGeom prst="rect">
            <a:avLst/>
          </a:prstGeom>
          <a:noFill/>
          <a:ln>
            <a:noFill/>
          </a:ln>
        </p:spPr>
      </p:pic>
    </p:spTree>
    <p:extLst>
      <p:ext uri="{BB962C8B-B14F-4D97-AF65-F5344CB8AC3E}">
        <p14:creationId xmlns:p14="http://schemas.microsoft.com/office/powerpoint/2010/main" val="16535197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2265</TotalTime>
  <Words>3261</Words>
  <Application>Microsoft Office PowerPoint</Application>
  <PresentationFormat>Panorámica</PresentationFormat>
  <Paragraphs>368</Paragraphs>
  <Slides>38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38</vt:i4>
      </vt:variant>
    </vt:vector>
  </HeadingPairs>
  <TitlesOfParts>
    <vt:vector size="44" baseType="lpstr">
      <vt:lpstr>Arial</vt:lpstr>
      <vt:lpstr>Calibri</vt:lpstr>
      <vt:lpstr>Calibri Light</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PCg</dc:creator>
  <cp:lastModifiedBy>PCg</cp:lastModifiedBy>
  <cp:revision>102</cp:revision>
  <dcterms:created xsi:type="dcterms:W3CDTF">2016-11-25T16:07:51Z</dcterms:created>
  <dcterms:modified xsi:type="dcterms:W3CDTF">2016-12-13T13:02:18Z</dcterms:modified>
</cp:coreProperties>
</file>