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56" r:id="rId2"/>
    <p:sldId id="289" r:id="rId3"/>
    <p:sldId id="291" r:id="rId4"/>
    <p:sldId id="258" r:id="rId5"/>
    <p:sldId id="292" r:id="rId6"/>
    <p:sldId id="293" r:id="rId7"/>
    <p:sldId id="262" r:id="rId8"/>
    <p:sldId id="263" r:id="rId9"/>
    <p:sldId id="285" r:id="rId10"/>
    <p:sldId id="294" r:id="rId11"/>
    <p:sldId id="295" r:id="rId12"/>
    <p:sldId id="264" r:id="rId13"/>
    <p:sldId id="266" r:id="rId14"/>
    <p:sldId id="296" r:id="rId15"/>
    <p:sldId id="267" r:id="rId16"/>
    <p:sldId id="297" r:id="rId17"/>
    <p:sldId id="270" r:id="rId18"/>
    <p:sldId id="298" r:id="rId19"/>
    <p:sldId id="271" r:id="rId20"/>
    <p:sldId id="274" r:id="rId21"/>
    <p:sldId id="299" r:id="rId22"/>
    <p:sldId id="272" r:id="rId23"/>
    <p:sldId id="300" r:id="rId24"/>
    <p:sldId id="273" r:id="rId25"/>
    <p:sldId id="301" r:id="rId26"/>
    <p:sldId id="302" r:id="rId27"/>
    <p:sldId id="303" r:id="rId28"/>
    <p:sldId id="287" r:id="rId29"/>
    <p:sldId id="276" r:id="rId30"/>
    <p:sldId id="304" r:id="rId31"/>
    <p:sldId id="305" r:id="rId32"/>
    <p:sldId id="306" r:id="rId33"/>
    <p:sldId id="280" r:id="rId34"/>
    <p:sldId id="281" r:id="rId35"/>
    <p:sldId id="284" r:id="rId36"/>
    <p:sldId id="307" r:id="rId37"/>
    <p:sldId id="308" r:id="rId38"/>
    <p:sldId id="309" r:id="rId39"/>
    <p:sldId id="310" r:id="rId40"/>
    <p:sldId id="311" r:id="rId41"/>
    <p:sldId id="288" r:id="rId4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555D78-AAB7-4630-A002-459BD8505253}" type="doc">
      <dgm:prSet loTypeId="urn:microsoft.com/office/officeart/2005/8/layout/vList3#1" loCatId="list" qsTypeId="urn:microsoft.com/office/officeart/2005/8/quickstyle/simple3" qsCatId="simple" csTypeId="urn:microsoft.com/office/officeart/2005/8/colors/accent1_2" csCatId="accent1" phldr="1"/>
      <dgm:spPr/>
    </dgm:pt>
    <dgm:pt modelId="{D1F91154-3AE0-4416-8A92-1A92AB4897ED}">
      <dgm:prSet phldrT="[Texto]" custT="1"/>
      <dgm:spPr/>
      <dgm:t>
        <a:bodyPr/>
        <a:lstStyle/>
        <a:p>
          <a:pPr algn="just"/>
          <a:r>
            <a:rPr lang="es-EC" sz="3200" b="1" dirty="0" smtClean="0">
              <a:solidFill>
                <a:schemeClr val="bg1"/>
              </a:solidFill>
            </a:rPr>
            <a:t>Procesamiento artesanal del chocho.</a:t>
          </a:r>
        </a:p>
        <a:p>
          <a:pPr algn="just"/>
          <a:r>
            <a:rPr lang="es-EC" sz="3200" b="1" dirty="0" smtClean="0">
              <a:solidFill>
                <a:schemeClr val="bg1"/>
              </a:solidFill>
            </a:rPr>
            <a:t>Procesos no estandarizados.</a:t>
          </a:r>
        </a:p>
        <a:p>
          <a:pPr algn="just"/>
          <a:r>
            <a:rPr lang="es-EC" sz="3200" b="1" dirty="0" smtClean="0">
              <a:solidFill>
                <a:schemeClr val="bg1"/>
              </a:solidFill>
            </a:rPr>
            <a:t>Costos injustos en la venta de chocho.</a:t>
          </a:r>
        </a:p>
      </dgm:t>
    </dgm:pt>
    <dgm:pt modelId="{65101064-E2DA-4CF3-92F6-07D408E7E7DC}" type="sibTrans" cxnId="{EF44B0BC-C770-4FAE-BB3B-92331F6ABA54}">
      <dgm:prSet/>
      <dgm:spPr/>
      <dgm:t>
        <a:bodyPr/>
        <a:lstStyle/>
        <a:p>
          <a:endParaRPr lang="es-EC"/>
        </a:p>
      </dgm:t>
    </dgm:pt>
    <dgm:pt modelId="{FE2B787D-3C91-42A9-BA4C-06DD0D9F7C74}" type="parTrans" cxnId="{EF44B0BC-C770-4FAE-BB3B-92331F6ABA54}">
      <dgm:prSet/>
      <dgm:spPr/>
      <dgm:t>
        <a:bodyPr/>
        <a:lstStyle/>
        <a:p>
          <a:endParaRPr lang="es-EC"/>
        </a:p>
      </dgm:t>
    </dgm:pt>
    <dgm:pt modelId="{7937D6AA-4597-4924-881F-9B7F560FC3F6}" type="pres">
      <dgm:prSet presAssocID="{02555D78-AAB7-4630-A002-459BD8505253}" presName="linearFlow" presStyleCnt="0">
        <dgm:presLayoutVars>
          <dgm:dir/>
          <dgm:resizeHandles val="exact"/>
        </dgm:presLayoutVars>
      </dgm:prSet>
      <dgm:spPr/>
    </dgm:pt>
    <dgm:pt modelId="{C003A04A-CF56-403C-A2F6-AFCB2EB992C9}" type="pres">
      <dgm:prSet presAssocID="{D1F91154-3AE0-4416-8A92-1A92AB4897ED}" presName="composite" presStyleCnt="0"/>
      <dgm:spPr/>
    </dgm:pt>
    <dgm:pt modelId="{B60B2C36-6246-4E98-8886-EC59A691C083}" type="pres">
      <dgm:prSet presAssocID="{D1F91154-3AE0-4416-8A92-1A92AB4897ED}" presName="imgShp" presStyleLbl="fgImgPlace1" presStyleIdx="0" presStyleCnt="1" custLinFactNeighborX="-27897"/>
      <dgm:spPr>
        <a:prstGeom prst="rect">
          <a:avLst/>
        </a:prstGeom>
        <a:blipFill rotWithShape="1">
          <a:blip xmlns:r="http://schemas.openxmlformats.org/officeDocument/2006/relationships" r:embed="rId1"/>
          <a:stretch>
            <a:fillRect/>
          </a:stretch>
        </a:blipFill>
      </dgm:spPr>
      <dgm:extLst/>
    </dgm:pt>
    <dgm:pt modelId="{4F277773-7BED-4F74-A602-2581F7337661}" type="pres">
      <dgm:prSet presAssocID="{D1F91154-3AE0-4416-8A92-1A92AB4897ED}" presName="txShp" presStyleLbl="node1" presStyleIdx="0" presStyleCnt="1" custScaleX="115942">
        <dgm:presLayoutVars>
          <dgm:bulletEnabled val="1"/>
        </dgm:presLayoutVars>
      </dgm:prSet>
      <dgm:spPr/>
      <dgm:t>
        <a:bodyPr/>
        <a:lstStyle/>
        <a:p>
          <a:endParaRPr lang="es-EC"/>
        </a:p>
      </dgm:t>
    </dgm:pt>
  </dgm:ptLst>
  <dgm:cxnLst>
    <dgm:cxn modelId="{EF44B0BC-C770-4FAE-BB3B-92331F6ABA54}" srcId="{02555D78-AAB7-4630-A002-459BD8505253}" destId="{D1F91154-3AE0-4416-8A92-1A92AB4897ED}" srcOrd="0" destOrd="0" parTransId="{FE2B787D-3C91-42A9-BA4C-06DD0D9F7C74}" sibTransId="{65101064-E2DA-4CF3-92F6-07D408E7E7DC}"/>
    <dgm:cxn modelId="{879ACADB-B614-461B-9346-0013B8942112}" type="presOf" srcId="{D1F91154-3AE0-4416-8A92-1A92AB4897ED}" destId="{4F277773-7BED-4F74-A602-2581F7337661}" srcOrd="0" destOrd="0" presId="urn:microsoft.com/office/officeart/2005/8/layout/vList3#1"/>
    <dgm:cxn modelId="{AFDC1084-2579-4CE2-94E8-347E276DBB95}" type="presOf" srcId="{02555D78-AAB7-4630-A002-459BD8505253}" destId="{7937D6AA-4597-4924-881F-9B7F560FC3F6}" srcOrd="0" destOrd="0" presId="urn:microsoft.com/office/officeart/2005/8/layout/vList3#1"/>
    <dgm:cxn modelId="{645EF931-E8F2-4E49-861A-C3F9163FE356}" type="presParOf" srcId="{7937D6AA-4597-4924-881F-9B7F560FC3F6}" destId="{C003A04A-CF56-403C-A2F6-AFCB2EB992C9}" srcOrd="0" destOrd="0" presId="urn:microsoft.com/office/officeart/2005/8/layout/vList3#1"/>
    <dgm:cxn modelId="{982A1ED3-1A84-4AA4-979C-950B4260810E}" type="presParOf" srcId="{C003A04A-CF56-403C-A2F6-AFCB2EB992C9}" destId="{B60B2C36-6246-4E98-8886-EC59A691C083}" srcOrd="0" destOrd="0" presId="urn:microsoft.com/office/officeart/2005/8/layout/vList3#1"/>
    <dgm:cxn modelId="{EEC95DA1-8AE2-4195-BA5F-1E7A5B4B8470}" type="presParOf" srcId="{C003A04A-CF56-403C-A2F6-AFCB2EB992C9}" destId="{4F277773-7BED-4F74-A602-2581F733766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2D3ED-C01E-40B2-9273-E69B6AA5330F}"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ES"/>
        </a:p>
      </dgm:t>
    </dgm:pt>
    <dgm:pt modelId="{2D3C6E08-E0B3-402F-BFF6-40F2C5A1B2A7}">
      <dgm:prSet phldrT="[Texto]" custT="1"/>
      <dgm:spPr/>
      <dgm:t>
        <a:bodyPr/>
        <a:lstStyle/>
        <a:p>
          <a:r>
            <a:rPr lang="es-ES" sz="2400" dirty="0" smtClean="0"/>
            <a:t>Fortalecimiento interinstitucional: UNORCAC-COLECTIVIDAD FICAYA </a:t>
          </a:r>
          <a:endParaRPr lang="es-ES" sz="2400" dirty="0"/>
        </a:p>
      </dgm:t>
    </dgm:pt>
    <dgm:pt modelId="{64FF5887-02E1-4116-B928-87C2DC48D7F0}">
      <dgm:prSet phldrT="[Texto]" custT="1"/>
      <dgm:spPr/>
      <dgm:t>
        <a:bodyPr/>
        <a:lstStyle/>
        <a:p>
          <a:r>
            <a:rPr lang="es-ES" sz="2400" dirty="0" smtClean="0"/>
            <a:t>Precio justo en la venta de chocho</a:t>
          </a:r>
          <a:endParaRPr lang="es-ES" sz="2400" dirty="0"/>
        </a:p>
      </dgm:t>
    </dgm:pt>
    <dgm:pt modelId="{AE792190-38E3-4327-AE39-64CCC2C57EBF}">
      <dgm:prSet phldrT="[Texto]" custT="1"/>
      <dgm:spPr/>
      <dgm:t>
        <a:bodyPr/>
        <a:lstStyle/>
        <a:p>
          <a:r>
            <a:rPr lang="es-ES" sz="2400" dirty="0" smtClean="0"/>
            <a:t>Desarrollo productivo y económico de los socios. </a:t>
          </a:r>
          <a:endParaRPr lang="es-ES" sz="2400" dirty="0"/>
        </a:p>
      </dgm:t>
    </dgm:pt>
    <dgm:pt modelId="{F2D34D72-70CB-464D-8647-62B3DE28E496}">
      <dgm:prSet phldrT="[Texto]" custT="1"/>
      <dgm:spPr/>
      <dgm:t>
        <a:bodyPr/>
        <a:lstStyle/>
        <a:p>
          <a:r>
            <a:rPr lang="es-ES" sz="3200" b="1" dirty="0" smtClean="0"/>
            <a:t>Necesidad de implementar una planta Agroindustrial.</a:t>
          </a:r>
          <a:endParaRPr lang="es-ES" sz="3200" b="1" dirty="0"/>
        </a:p>
      </dgm:t>
    </dgm:pt>
    <dgm:pt modelId="{20377A51-898E-4801-8A01-D1C3F92C4EA3}" type="sibTrans" cxnId="{FFB5F716-2AE2-432B-871A-056AF581186C}">
      <dgm:prSet/>
      <dgm:spPr/>
      <dgm:t>
        <a:bodyPr/>
        <a:lstStyle/>
        <a:p>
          <a:endParaRPr lang="es-ES"/>
        </a:p>
      </dgm:t>
    </dgm:pt>
    <dgm:pt modelId="{2370E8CE-E66C-449F-9C25-A9B03F962364}" type="parTrans" cxnId="{FFB5F716-2AE2-432B-871A-056AF581186C}">
      <dgm:prSet/>
      <dgm:spPr/>
      <dgm:t>
        <a:bodyPr/>
        <a:lstStyle/>
        <a:p>
          <a:endParaRPr lang="es-ES"/>
        </a:p>
      </dgm:t>
    </dgm:pt>
    <dgm:pt modelId="{739D3ABB-D4EE-4904-A9E5-E5CE1A0E9EAE}" type="sibTrans" cxnId="{32201FF6-5AD6-4233-8580-CA217275C123}">
      <dgm:prSet/>
      <dgm:spPr/>
      <dgm:t>
        <a:bodyPr/>
        <a:lstStyle/>
        <a:p>
          <a:endParaRPr lang="es-EC"/>
        </a:p>
      </dgm:t>
    </dgm:pt>
    <dgm:pt modelId="{5AFCA936-6DD7-411A-8191-47E2BB1528DF}" type="parTrans" cxnId="{32201FF6-5AD6-4233-8580-CA217275C123}">
      <dgm:prSet/>
      <dgm:spPr/>
      <dgm:t>
        <a:bodyPr/>
        <a:lstStyle/>
        <a:p>
          <a:endParaRPr lang="es-EC"/>
        </a:p>
      </dgm:t>
    </dgm:pt>
    <dgm:pt modelId="{CEFF54E1-D880-4C47-B112-38841A16B01A}" type="sibTrans" cxnId="{DEE1B5B0-4F46-4992-A020-9EF99F4CEF7E}">
      <dgm:prSet/>
      <dgm:spPr/>
      <dgm:t>
        <a:bodyPr/>
        <a:lstStyle/>
        <a:p>
          <a:endParaRPr lang="es-ES"/>
        </a:p>
      </dgm:t>
    </dgm:pt>
    <dgm:pt modelId="{BCF98014-A995-49F1-B7A0-8EEA38006A5C}" type="parTrans" cxnId="{DEE1B5B0-4F46-4992-A020-9EF99F4CEF7E}">
      <dgm:prSet/>
      <dgm:spPr/>
      <dgm:t>
        <a:bodyPr/>
        <a:lstStyle/>
        <a:p>
          <a:endParaRPr lang="es-ES"/>
        </a:p>
      </dgm:t>
    </dgm:pt>
    <dgm:pt modelId="{989CDB69-DA00-4399-B4B8-A2CEF5197563}" type="sibTrans" cxnId="{5FA1A2B4-47D6-4363-9642-4457506D94AA}">
      <dgm:prSet/>
      <dgm:spPr/>
      <dgm:t>
        <a:bodyPr/>
        <a:lstStyle/>
        <a:p>
          <a:endParaRPr lang="es-ES"/>
        </a:p>
      </dgm:t>
    </dgm:pt>
    <dgm:pt modelId="{66AC2115-ECCD-4D8B-A1EF-2E142E236076}" type="parTrans" cxnId="{5FA1A2B4-47D6-4363-9642-4457506D94AA}">
      <dgm:prSet/>
      <dgm:spPr/>
      <dgm:t>
        <a:bodyPr/>
        <a:lstStyle/>
        <a:p>
          <a:endParaRPr lang="es-ES"/>
        </a:p>
      </dgm:t>
    </dgm:pt>
    <dgm:pt modelId="{0C6BD595-D8BF-4081-9C0B-5C1C343E298E}">
      <dgm:prSet phldrT="[Texto]"/>
      <dgm:spPr/>
      <dgm:t>
        <a:bodyPr/>
        <a:lstStyle/>
        <a:p>
          <a:r>
            <a:rPr lang="es-ES" dirty="0" smtClean="0"/>
            <a:t>Mejora del estado nutricional de los consumidores.</a:t>
          </a:r>
          <a:endParaRPr lang="es-ES" dirty="0"/>
        </a:p>
      </dgm:t>
    </dgm:pt>
    <dgm:pt modelId="{6573E4E0-D5A2-489B-B7D2-07A1C655397A}">
      <dgm:prSet phldrT="[Texto]"/>
      <dgm:spPr/>
      <dgm:t>
        <a:bodyPr/>
        <a:lstStyle/>
        <a:p>
          <a:r>
            <a:rPr lang="es-ES" dirty="0" smtClean="0"/>
            <a:t>Alto contenido de proteínas y grasas (soya andina).</a:t>
          </a:r>
          <a:endParaRPr lang="es-ES" dirty="0"/>
        </a:p>
      </dgm:t>
    </dgm:pt>
    <dgm:pt modelId="{2B2F8F06-6157-490C-8E26-2E9F73B756FB}">
      <dgm:prSet phldrT="[Texto]"/>
      <dgm:spPr/>
      <dgm:t>
        <a:bodyPr/>
        <a:lstStyle/>
        <a:p>
          <a:r>
            <a:rPr lang="es-ES" dirty="0" smtClean="0"/>
            <a:t>Elevado contenido de calcio, fosforo .</a:t>
          </a:r>
          <a:endParaRPr lang="es-ES" dirty="0"/>
        </a:p>
      </dgm:t>
    </dgm:pt>
    <dgm:pt modelId="{23C86F4B-5D1C-490A-9EF6-DE86A8E1E32C}">
      <dgm:prSet phldrT="[Texto]"/>
      <dgm:spPr/>
      <dgm:t>
        <a:bodyPr/>
        <a:lstStyle/>
        <a:p>
          <a:r>
            <a:rPr lang="es-ES" b="1" dirty="0" smtClean="0"/>
            <a:t>Promover el consumo del chocho</a:t>
          </a:r>
          <a:endParaRPr lang="es-ES" b="1" dirty="0"/>
        </a:p>
      </dgm:t>
    </dgm:pt>
    <dgm:pt modelId="{C255362C-6297-4461-A613-8B3FFA770D1E}" type="sibTrans" cxnId="{27135AA4-D832-4893-B6E3-2217E8E12512}">
      <dgm:prSet/>
      <dgm:spPr/>
      <dgm:t>
        <a:bodyPr/>
        <a:lstStyle/>
        <a:p>
          <a:endParaRPr lang="es-ES"/>
        </a:p>
      </dgm:t>
    </dgm:pt>
    <dgm:pt modelId="{C96F2570-1F9F-4178-998E-3F757B961A5B}" type="parTrans" cxnId="{27135AA4-D832-4893-B6E3-2217E8E12512}">
      <dgm:prSet/>
      <dgm:spPr/>
      <dgm:t>
        <a:bodyPr/>
        <a:lstStyle/>
        <a:p>
          <a:endParaRPr lang="es-ES"/>
        </a:p>
      </dgm:t>
    </dgm:pt>
    <dgm:pt modelId="{1808F3E9-E2E2-483D-B70D-B7C3D6762CFE}" type="sibTrans" cxnId="{004BBE3E-51E6-49A9-9DDE-1C5882B6FE6A}">
      <dgm:prSet/>
      <dgm:spPr/>
      <dgm:t>
        <a:bodyPr/>
        <a:lstStyle/>
        <a:p>
          <a:endParaRPr lang="es-EC"/>
        </a:p>
      </dgm:t>
    </dgm:pt>
    <dgm:pt modelId="{F5CEB165-F7AA-4655-BBDC-BC6CA366AD89}" type="parTrans" cxnId="{004BBE3E-51E6-49A9-9DDE-1C5882B6FE6A}">
      <dgm:prSet/>
      <dgm:spPr/>
      <dgm:t>
        <a:bodyPr/>
        <a:lstStyle/>
        <a:p>
          <a:endParaRPr lang="es-EC"/>
        </a:p>
      </dgm:t>
    </dgm:pt>
    <dgm:pt modelId="{6734F7B2-D7B3-4430-9DEA-D17CAC047860}" type="sibTrans" cxnId="{D65D6E63-0A3B-4885-8E99-024BDA8F39EE}">
      <dgm:prSet/>
      <dgm:spPr/>
      <dgm:t>
        <a:bodyPr/>
        <a:lstStyle/>
        <a:p>
          <a:endParaRPr lang="es-EC"/>
        </a:p>
      </dgm:t>
    </dgm:pt>
    <dgm:pt modelId="{74C56B74-265A-45B9-94E8-1E54EC2C0E02}" type="parTrans" cxnId="{D65D6E63-0A3B-4885-8E99-024BDA8F39EE}">
      <dgm:prSet/>
      <dgm:spPr/>
      <dgm:t>
        <a:bodyPr/>
        <a:lstStyle/>
        <a:p>
          <a:endParaRPr lang="es-EC"/>
        </a:p>
      </dgm:t>
    </dgm:pt>
    <dgm:pt modelId="{216E0C9D-DDF1-455D-81A1-660F9C7873BB}" type="sibTrans" cxnId="{1752AF4A-1BAD-4A20-874A-BDD16EB7CF00}">
      <dgm:prSet/>
      <dgm:spPr/>
      <dgm:t>
        <a:bodyPr/>
        <a:lstStyle/>
        <a:p>
          <a:endParaRPr lang="es-ES"/>
        </a:p>
      </dgm:t>
    </dgm:pt>
    <dgm:pt modelId="{3D072B11-4A9B-440A-BF2D-489213B8564B}" type="parTrans" cxnId="{1752AF4A-1BAD-4A20-874A-BDD16EB7CF00}">
      <dgm:prSet/>
      <dgm:spPr/>
      <dgm:t>
        <a:bodyPr/>
        <a:lstStyle/>
        <a:p>
          <a:endParaRPr lang="es-ES"/>
        </a:p>
      </dgm:t>
    </dgm:pt>
    <dgm:pt modelId="{AA223646-A380-46DA-B9E9-90A97E09FDA7}">
      <dgm:prSet phldrT="[Texto]" custT="1"/>
      <dgm:spPr/>
      <dgm:t>
        <a:bodyPr/>
        <a:lstStyle/>
        <a:p>
          <a:r>
            <a:rPr lang="es-ES" sz="2400" dirty="0" smtClean="0"/>
            <a:t>Garantizar la calidad del procesamiento y del producto final.</a:t>
          </a:r>
          <a:endParaRPr lang="es-ES" sz="2400" dirty="0"/>
        </a:p>
      </dgm:t>
    </dgm:pt>
    <dgm:pt modelId="{AEF07470-4DDF-4BA8-B40B-91120C69D494}" type="parTrans" cxnId="{F654CAD8-40F6-4499-A77D-57E2BEAF881F}">
      <dgm:prSet/>
      <dgm:spPr/>
    </dgm:pt>
    <dgm:pt modelId="{70E7B45F-6DD6-45BE-964C-379B65B8EEB9}" type="sibTrans" cxnId="{F654CAD8-40F6-4499-A77D-57E2BEAF881F}">
      <dgm:prSet/>
      <dgm:spPr/>
    </dgm:pt>
    <dgm:pt modelId="{C1D11F89-D2ED-4817-A946-04F15C606C48}" type="pres">
      <dgm:prSet presAssocID="{7D72D3ED-C01E-40B2-9273-E69B6AA5330F}" presName="linear" presStyleCnt="0">
        <dgm:presLayoutVars>
          <dgm:dir/>
          <dgm:resizeHandles val="exact"/>
        </dgm:presLayoutVars>
      </dgm:prSet>
      <dgm:spPr/>
      <dgm:t>
        <a:bodyPr/>
        <a:lstStyle/>
        <a:p>
          <a:endParaRPr lang="es-EC"/>
        </a:p>
      </dgm:t>
    </dgm:pt>
    <dgm:pt modelId="{4BADD74C-3DB7-4185-A103-22915B157FAF}" type="pres">
      <dgm:prSet presAssocID="{F2D34D72-70CB-464D-8647-62B3DE28E496}" presName="comp" presStyleCnt="0"/>
      <dgm:spPr/>
    </dgm:pt>
    <dgm:pt modelId="{C7B5B073-E615-4375-A8FE-F0BBE2F24867}" type="pres">
      <dgm:prSet presAssocID="{F2D34D72-70CB-464D-8647-62B3DE28E496}" presName="box" presStyleLbl="node1" presStyleIdx="0" presStyleCnt="2"/>
      <dgm:spPr/>
      <dgm:t>
        <a:bodyPr/>
        <a:lstStyle/>
        <a:p>
          <a:endParaRPr lang="es-ES"/>
        </a:p>
      </dgm:t>
    </dgm:pt>
    <dgm:pt modelId="{E6121295-69F0-48F4-BBD2-5EC604287158}" type="pres">
      <dgm:prSet presAssocID="{F2D34D72-70CB-464D-8647-62B3DE28E496}" presName="img" presStyleLbl="fgImgPlace1" presStyleIdx="0" presStyleCnt="2"/>
      <dgm:spPr>
        <a:blipFill rotWithShape="1">
          <a:blip xmlns:r="http://schemas.openxmlformats.org/officeDocument/2006/relationships" r:embed="rId1"/>
          <a:stretch>
            <a:fillRect/>
          </a:stretch>
        </a:blipFill>
      </dgm:spPr>
      <dgm:t>
        <a:bodyPr/>
        <a:lstStyle/>
        <a:p>
          <a:endParaRPr lang="es-EC"/>
        </a:p>
      </dgm:t>
    </dgm:pt>
    <dgm:pt modelId="{44048CC7-6598-4E98-8EF9-45892F4A2BAC}" type="pres">
      <dgm:prSet presAssocID="{F2D34D72-70CB-464D-8647-62B3DE28E496}" presName="text" presStyleLbl="node1" presStyleIdx="0" presStyleCnt="2">
        <dgm:presLayoutVars>
          <dgm:bulletEnabled val="1"/>
        </dgm:presLayoutVars>
      </dgm:prSet>
      <dgm:spPr/>
      <dgm:t>
        <a:bodyPr/>
        <a:lstStyle/>
        <a:p>
          <a:endParaRPr lang="es-ES"/>
        </a:p>
      </dgm:t>
    </dgm:pt>
    <dgm:pt modelId="{1A54A4E6-29F4-4E79-BB16-13C64E7337E4}" type="pres">
      <dgm:prSet presAssocID="{20377A51-898E-4801-8A01-D1C3F92C4EA3}" presName="spacer" presStyleCnt="0"/>
      <dgm:spPr/>
    </dgm:pt>
    <dgm:pt modelId="{30BDD5DA-AD22-4271-885D-1938FA01E766}" type="pres">
      <dgm:prSet presAssocID="{23C86F4B-5D1C-490A-9EF6-DE86A8E1E32C}" presName="comp" presStyleCnt="0"/>
      <dgm:spPr/>
    </dgm:pt>
    <dgm:pt modelId="{CDC1C586-C44F-431A-A139-04DA81D467AB}" type="pres">
      <dgm:prSet presAssocID="{23C86F4B-5D1C-490A-9EF6-DE86A8E1E32C}" presName="box" presStyleLbl="node1" presStyleIdx="1" presStyleCnt="2"/>
      <dgm:spPr/>
      <dgm:t>
        <a:bodyPr/>
        <a:lstStyle/>
        <a:p>
          <a:endParaRPr lang="es-ES"/>
        </a:p>
      </dgm:t>
    </dgm:pt>
    <dgm:pt modelId="{74B1276B-8F59-4528-A91C-DD99862D4660}" type="pres">
      <dgm:prSet presAssocID="{23C86F4B-5D1C-490A-9EF6-DE86A8E1E32C}" presName="img"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 modelId="{921FD6FF-64E6-43AE-A536-473F58AB205F}" type="pres">
      <dgm:prSet presAssocID="{23C86F4B-5D1C-490A-9EF6-DE86A8E1E32C}" presName="text" presStyleLbl="node1" presStyleIdx="1" presStyleCnt="2">
        <dgm:presLayoutVars>
          <dgm:bulletEnabled val="1"/>
        </dgm:presLayoutVars>
      </dgm:prSet>
      <dgm:spPr/>
      <dgm:t>
        <a:bodyPr/>
        <a:lstStyle/>
        <a:p>
          <a:endParaRPr lang="es-ES"/>
        </a:p>
      </dgm:t>
    </dgm:pt>
  </dgm:ptLst>
  <dgm:cxnLst>
    <dgm:cxn modelId="{5D3FF9D9-DCCD-44AC-817F-AC98E79B6183}" type="presOf" srcId="{0C6BD595-D8BF-4081-9C0B-5C1C343E298E}" destId="{921FD6FF-64E6-43AE-A536-473F58AB205F}" srcOrd="1" destOrd="3" presId="urn:microsoft.com/office/officeart/2005/8/layout/vList4#1"/>
    <dgm:cxn modelId="{D65D6E63-0A3B-4885-8E99-024BDA8F39EE}" srcId="{23C86F4B-5D1C-490A-9EF6-DE86A8E1E32C}" destId="{6573E4E0-D5A2-489B-B7D2-07A1C655397A}" srcOrd="1" destOrd="0" parTransId="{74C56B74-265A-45B9-94E8-1E54EC2C0E02}" sibTransId="{6734F7B2-D7B3-4430-9DEA-D17CAC047860}"/>
    <dgm:cxn modelId="{89C26F1C-52BA-477C-A41B-DC0E9A686B00}" type="presOf" srcId="{6573E4E0-D5A2-489B-B7D2-07A1C655397A}" destId="{921FD6FF-64E6-43AE-A536-473F58AB205F}" srcOrd="1" destOrd="2" presId="urn:microsoft.com/office/officeart/2005/8/layout/vList4#1"/>
    <dgm:cxn modelId="{392ABD45-FAA4-483C-9540-890F7C9EE5FA}" type="presOf" srcId="{64FF5887-02E1-4116-B928-87C2DC48D7F0}" destId="{44048CC7-6598-4E98-8EF9-45892F4A2BAC}" srcOrd="1" destOrd="3" presId="urn:microsoft.com/office/officeart/2005/8/layout/vList4#1"/>
    <dgm:cxn modelId="{27135AA4-D832-4893-B6E3-2217E8E12512}" srcId="{7D72D3ED-C01E-40B2-9273-E69B6AA5330F}" destId="{23C86F4B-5D1C-490A-9EF6-DE86A8E1E32C}" srcOrd="1" destOrd="0" parTransId="{C96F2570-1F9F-4178-998E-3F757B961A5B}" sibTransId="{C255362C-6297-4461-A613-8B3FFA770D1E}"/>
    <dgm:cxn modelId="{9A743CCE-D2B6-4B60-8AEC-CBF2FEC19BDF}" type="presOf" srcId="{F2D34D72-70CB-464D-8647-62B3DE28E496}" destId="{44048CC7-6598-4E98-8EF9-45892F4A2BAC}" srcOrd="1" destOrd="0" presId="urn:microsoft.com/office/officeart/2005/8/layout/vList4#1"/>
    <dgm:cxn modelId="{3E3D9223-7CDF-444E-845A-3BD3CFBE50A8}" type="presOf" srcId="{7D72D3ED-C01E-40B2-9273-E69B6AA5330F}" destId="{C1D11F89-D2ED-4817-A946-04F15C606C48}" srcOrd="0" destOrd="0" presId="urn:microsoft.com/office/officeart/2005/8/layout/vList4#1"/>
    <dgm:cxn modelId="{F2F2F283-A64D-49D4-B8BC-0A20CD2B0DB2}" type="presOf" srcId="{0C6BD595-D8BF-4081-9C0B-5C1C343E298E}" destId="{CDC1C586-C44F-431A-A139-04DA81D467AB}" srcOrd="0" destOrd="3" presId="urn:microsoft.com/office/officeart/2005/8/layout/vList4#1"/>
    <dgm:cxn modelId="{DEE1B5B0-4F46-4992-A020-9EF99F4CEF7E}" srcId="{F2D34D72-70CB-464D-8647-62B3DE28E496}" destId="{64FF5887-02E1-4116-B928-87C2DC48D7F0}" srcOrd="2" destOrd="0" parTransId="{BCF98014-A995-49F1-B7A0-8EEA38006A5C}" sibTransId="{CEFF54E1-D880-4C47-B112-38841A16B01A}"/>
    <dgm:cxn modelId="{AC1EAC19-BDC4-440E-B39B-4C437C20A12E}" type="presOf" srcId="{2B2F8F06-6157-490C-8E26-2E9F73B756FB}" destId="{CDC1C586-C44F-431A-A139-04DA81D467AB}" srcOrd="0" destOrd="1" presId="urn:microsoft.com/office/officeart/2005/8/layout/vList4#1"/>
    <dgm:cxn modelId="{FFB5F716-2AE2-432B-871A-056AF581186C}" srcId="{7D72D3ED-C01E-40B2-9273-E69B6AA5330F}" destId="{F2D34D72-70CB-464D-8647-62B3DE28E496}" srcOrd="0" destOrd="0" parTransId="{2370E8CE-E66C-449F-9C25-A9B03F962364}" sibTransId="{20377A51-898E-4801-8A01-D1C3F92C4EA3}"/>
    <dgm:cxn modelId="{B913BCFE-21C5-41B7-B3AB-028AFDC97491}" type="presOf" srcId="{2D3C6E08-E0B3-402F-BFF6-40F2C5A1B2A7}" destId="{C7B5B073-E615-4375-A8FE-F0BBE2F24867}" srcOrd="0" destOrd="4" presId="urn:microsoft.com/office/officeart/2005/8/layout/vList4#1"/>
    <dgm:cxn modelId="{004BBE3E-51E6-49A9-9DDE-1C5882B6FE6A}" srcId="{23C86F4B-5D1C-490A-9EF6-DE86A8E1E32C}" destId="{0C6BD595-D8BF-4081-9C0B-5C1C343E298E}" srcOrd="2" destOrd="0" parTransId="{F5CEB165-F7AA-4655-BBDC-BC6CA366AD89}" sibTransId="{1808F3E9-E2E2-483D-B70D-B7C3D6762CFE}"/>
    <dgm:cxn modelId="{31FB4213-E89B-47B0-AE50-295A15522CC8}" type="presOf" srcId="{AE792190-38E3-4327-AE39-64CCC2C57EBF}" destId="{C7B5B073-E615-4375-A8FE-F0BBE2F24867}" srcOrd="0" destOrd="2" presId="urn:microsoft.com/office/officeart/2005/8/layout/vList4#1"/>
    <dgm:cxn modelId="{1322E1C1-82A1-4848-8CC9-E733E44886A2}" type="presOf" srcId="{AE792190-38E3-4327-AE39-64CCC2C57EBF}" destId="{44048CC7-6598-4E98-8EF9-45892F4A2BAC}" srcOrd="1" destOrd="2" presId="urn:microsoft.com/office/officeart/2005/8/layout/vList4#1"/>
    <dgm:cxn modelId="{F654CAD8-40F6-4499-A77D-57E2BEAF881F}" srcId="{F2D34D72-70CB-464D-8647-62B3DE28E496}" destId="{AA223646-A380-46DA-B9E9-90A97E09FDA7}" srcOrd="0" destOrd="0" parTransId="{AEF07470-4DDF-4BA8-B40B-91120C69D494}" sibTransId="{70E7B45F-6DD6-45BE-964C-379B65B8EEB9}"/>
    <dgm:cxn modelId="{6929841B-E9E0-449A-A81F-998E473BC911}" type="presOf" srcId="{2B2F8F06-6157-490C-8E26-2E9F73B756FB}" destId="{921FD6FF-64E6-43AE-A536-473F58AB205F}" srcOrd="1" destOrd="1" presId="urn:microsoft.com/office/officeart/2005/8/layout/vList4#1"/>
    <dgm:cxn modelId="{59F44A2F-8F41-43A6-8D19-DDDEDFAA8EA7}" type="presOf" srcId="{23C86F4B-5D1C-490A-9EF6-DE86A8E1E32C}" destId="{CDC1C586-C44F-431A-A139-04DA81D467AB}" srcOrd="0" destOrd="0" presId="urn:microsoft.com/office/officeart/2005/8/layout/vList4#1"/>
    <dgm:cxn modelId="{01CA4CA0-CD41-4586-8646-0C43986A9329}" type="presOf" srcId="{F2D34D72-70CB-464D-8647-62B3DE28E496}" destId="{C7B5B073-E615-4375-A8FE-F0BBE2F24867}" srcOrd="0" destOrd="0" presId="urn:microsoft.com/office/officeart/2005/8/layout/vList4#1"/>
    <dgm:cxn modelId="{B332F9AE-98E5-41AB-AC02-B42E598CF0C0}" type="presOf" srcId="{6573E4E0-D5A2-489B-B7D2-07A1C655397A}" destId="{CDC1C586-C44F-431A-A139-04DA81D467AB}" srcOrd="0" destOrd="2" presId="urn:microsoft.com/office/officeart/2005/8/layout/vList4#1"/>
    <dgm:cxn modelId="{092DE656-4E35-49C9-89BC-866169EBEBEB}" type="presOf" srcId="{2D3C6E08-E0B3-402F-BFF6-40F2C5A1B2A7}" destId="{44048CC7-6598-4E98-8EF9-45892F4A2BAC}" srcOrd="1" destOrd="4" presId="urn:microsoft.com/office/officeart/2005/8/layout/vList4#1"/>
    <dgm:cxn modelId="{1490170A-CDC2-46D3-BCB6-A4B88FCCE95D}" type="presOf" srcId="{AA223646-A380-46DA-B9E9-90A97E09FDA7}" destId="{44048CC7-6598-4E98-8EF9-45892F4A2BAC}" srcOrd="1" destOrd="1" presId="urn:microsoft.com/office/officeart/2005/8/layout/vList4#1"/>
    <dgm:cxn modelId="{C8C64BB2-504D-4A61-8D8D-9813DD2A1E73}" type="presOf" srcId="{64FF5887-02E1-4116-B928-87C2DC48D7F0}" destId="{C7B5B073-E615-4375-A8FE-F0BBE2F24867}" srcOrd="0" destOrd="3" presId="urn:microsoft.com/office/officeart/2005/8/layout/vList4#1"/>
    <dgm:cxn modelId="{1752AF4A-1BAD-4A20-874A-BDD16EB7CF00}" srcId="{23C86F4B-5D1C-490A-9EF6-DE86A8E1E32C}" destId="{2B2F8F06-6157-490C-8E26-2E9F73B756FB}" srcOrd="0" destOrd="0" parTransId="{3D072B11-4A9B-440A-BF2D-489213B8564B}" sibTransId="{216E0C9D-DDF1-455D-81A1-660F9C7873BB}"/>
    <dgm:cxn modelId="{32201FF6-5AD6-4233-8580-CA217275C123}" srcId="{F2D34D72-70CB-464D-8647-62B3DE28E496}" destId="{2D3C6E08-E0B3-402F-BFF6-40F2C5A1B2A7}" srcOrd="3" destOrd="0" parTransId="{5AFCA936-6DD7-411A-8191-47E2BB1528DF}" sibTransId="{739D3ABB-D4EE-4904-A9E5-E5CE1A0E9EAE}"/>
    <dgm:cxn modelId="{5FA1A2B4-47D6-4363-9642-4457506D94AA}" srcId="{F2D34D72-70CB-464D-8647-62B3DE28E496}" destId="{AE792190-38E3-4327-AE39-64CCC2C57EBF}" srcOrd="1" destOrd="0" parTransId="{66AC2115-ECCD-4D8B-A1EF-2E142E236076}" sibTransId="{989CDB69-DA00-4399-B4B8-A2CEF5197563}"/>
    <dgm:cxn modelId="{EFD7CD2A-0169-4D2D-A129-C988B2D8CD9E}" type="presOf" srcId="{23C86F4B-5D1C-490A-9EF6-DE86A8E1E32C}" destId="{921FD6FF-64E6-43AE-A536-473F58AB205F}" srcOrd="1" destOrd="0" presId="urn:microsoft.com/office/officeart/2005/8/layout/vList4#1"/>
    <dgm:cxn modelId="{DB665B95-36CA-4C01-90A7-921283B52901}" type="presOf" srcId="{AA223646-A380-46DA-B9E9-90A97E09FDA7}" destId="{C7B5B073-E615-4375-A8FE-F0BBE2F24867}" srcOrd="0" destOrd="1" presId="urn:microsoft.com/office/officeart/2005/8/layout/vList4#1"/>
    <dgm:cxn modelId="{EFD47C5C-8EC1-43D5-8D04-5BA529EFB13E}" type="presParOf" srcId="{C1D11F89-D2ED-4817-A946-04F15C606C48}" destId="{4BADD74C-3DB7-4185-A103-22915B157FAF}" srcOrd="0" destOrd="0" presId="urn:microsoft.com/office/officeart/2005/8/layout/vList4#1"/>
    <dgm:cxn modelId="{718915B5-FE0A-4DFD-856E-EC512D018206}" type="presParOf" srcId="{4BADD74C-3DB7-4185-A103-22915B157FAF}" destId="{C7B5B073-E615-4375-A8FE-F0BBE2F24867}" srcOrd="0" destOrd="0" presId="urn:microsoft.com/office/officeart/2005/8/layout/vList4#1"/>
    <dgm:cxn modelId="{E913CDCB-BDC1-456C-A944-3246ECEFD590}" type="presParOf" srcId="{4BADD74C-3DB7-4185-A103-22915B157FAF}" destId="{E6121295-69F0-48F4-BBD2-5EC604287158}" srcOrd="1" destOrd="0" presId="urn:microsoft.com/office/officeart/2005/8/layout/vList4#1"/>
    <dgm:cxn modelId="{E044A84D-44E8-4E99-9161-9E1FA3FDF31E}" type="presParOf" srcId="{4BADD74C-3DB7-4185-A103-22915B157FAF}" destId="{44048CC7-6598-4E98-8EF9-45892F4A2BAC}" srcOrd="2" destOrd="0" presId="urn:microsoft.com/office/officeart/2005/8/layout/vList4#1"/>
    <dgm:cxn modelId="{2584965B-61AB-452E-8B69-39B32D501E73}" type="presParOf" srcId="{C1D11F89-D2ED-4817-A946-04F15C606C48}" destId="{1A54A4E6-29F4-4E79-BB16-13C64E7337E4}" srcOrd="1" destOrd="0" presId="urn:microsoft.com/office/officeart/2005/8/layout/vList4#1"/>
    <dgm:cxn modelId="{447FD7AF-DC56-4899-9E77-9C01B0D96B75}" type="presParOf" srcId="{C1D11F89-D2ED-4817-A946-04F15C606C48}" destId="{30BDD5DA-AD22-4271-885D-1938FA01E766}" srcOrd="2" destOrd="0" presId="urn:microsoft.com/office/officeart/2005/8/layout/vList4#1"/>
    <dgm:cxn modelId="{8CF7F4B9-C0EE-4B9A-8FA0-08AB956E400F}" type="presParOf" srcId="{30BDD5DA-AD22-4271-885D-1938FA01E766}" destId="{CDC1C586-C44F-431A-A139-04DA81D467AB}" srcOrd="0" destOrd="0" presId="urn:microsoft.com/office/officeart/2005/8/layout/vList4#1"/>
    <dgm:cxn modelId="{ECE8CDD0-CFDD-4712-9937-378242C7B0B5}" type="presParOf" srcId="{30BDD5DA-AD22-4271-885D-1938FA01E766}" destId="{74B1276B-8F59-4528-A91C-DD99862D4660}" srcOrd="1" destOrd="0" presId="urn:microsoft.com/office/officeart/2005/8/layout/vList4#1"/>
    <dgm:cxn modelId="{668E2E2B-C430-44CF-AAD4-D9ED7F847D3D}" type="presParOf" srcId="{30BDD5DA-AD22-4271-885D-1938FA01E766}" destId="{921FD6FF-64E6-43AE-A536-473F58AB205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53796C-EC83-45A8-BCFF-D106F235697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AD56164C-01C5-4DE0-A61D-07E89BB7F799}">
      <dgm:prSet phldrT="[Texto]" custT="1"/>
      <dgm:spPr/>
      <dgm:t>
        <a:bodyPr/>
        <a:lstStyle/>
        <a:p>
          <a:pPr algn="just"/>
          <a:r>
            <a:rPr lang="es-ES" sz="3600" dirty="0" smtClean="0"/>
            <a:t>Estudio de oferta y demanda </a:t>
          </a:r>
          <a:endParaRPr lang="es-ES" sz="3600" dirty="0"/>
        </a:p>
      </dgm:t>
    </dgm:pt>
    <dgm:pt modelId="{EA1008CC-CCC6-4F6D-9DAC-438F1E96F696}" type="parTrans" cxnId="{5CBA3722-CC08-44FE-87A3-94117DB5D1F9}">
      <dgm:prSet/>
      <dgm:spPr/>
      <dgm:t>
        <a:bodyPr/>
        <a:lstStyle/>
        <a:p>
          <a:endParaRPr lang="es-ES" sz="2000"/>
        </a:p>
      </dgm:t>
    </dgm:pt>
    <dgm:pt modelId="{0F9BF39C-1E41-40AC-8C68-2A58810FE0BE}" type="sibTrans" cxnId="{5CBA3722-CC08-44FE-87A3-94117DB5D1F9}">
      <dgm:prSet/>
      <dgm:spPr/>
      <dgm:t>
        <a:bodyPr/>
        <a:lstStyle/>
        <a:p>
          <a:endParaRPr lang="es-ES" sz="2000"/>
        </a:p>
      </dgm:t>
    </dgm:pt>
    <dgm:pt modelId="{8B15CEB3-3990-4821-9352-E0B88462D238}">
      <dgm:prSet phldrT="[Texto]" custT="1"/>
      <dgm:spPr/>
      <dgm:t>
        <a:bodyPr/>
        <a:lstStyle/>
        <a:p>
          <a:pPr algn="just"/>
          <a:r>
            <a:rPr lang="es-ES" sz="3600" dirty="0" smtClean="0"/>
            <a:t>Diseño de los procesos productivos</a:t>
          </a:r>
          <a:endParaRPr lang="es-ES" sz="3600" dirty="0"/>
        </a:p>
      </dgm:t>
    </dgm:pt>
    <dgm:pt modelId="{605299BE-984B-49F6-A23A-CDAB1D9D811E}" type="parTrans" cxnId="{9437C5D3-702A-4702-8B30-9B958EF49707}">
      <dgm:prSet/>
      <dgm:spPr/>
      <dgm:t>
        <a:bodyPr/>
        <a:lstStyle/>
        <a:p>
          <a:endParaRPr lang="es-ES" sz="2000"/>
        </a:p>
      </dgm:t>
    </dgm:pt>
    <dgm:pt modelId="{44FD5A1D-A55C-4C29-93F7-915ADFAD2BEE}" type="sibTrans" cxnId="{9437C5D3-702A-4702-8B30-9B958EF49707}">
      <dgm:prSet/>
      <dgm:spPr/>
      <dgm:t>
        <a:bodyPr/>
        <a:lstStyle/>
        <a:p>
          <a:endParaRPr lang="es-ES" sz="2000"/>
        </a:p>
      </dgm:t>
    </dgm:pt>
    <dgm:pt modelId="{2C9E3FF9-61D6-4954-90DC-4B740EF21327}">
      <dgm:prSet phldrT="[Texto]" custT="1"/>
      <dgm:spPr/>
      <dgm:t>
        <a:bodyPr/>
        <a:lstStyle/>
        <a:p>
          <a:pPr algn="just"/>
          <a:r>
            <a:rPr lang="es-ES" sz="3600" dirty="0" smtClean="0"/>
            <a:t>Balances de materia y energía</a:t>
          </a:r>
          <a:endParaRPr lang="es-ES" sz="3600" dirty="0"/>
        </a:p>
      </dgm:t>
    </dgm:pt>
    <dgm:pt modelId="{21F5E514-A716-4881-A349-95F5BD191E23}" type="parTrans" cxnId="{DB029DE5-5307-4BB7-95CC-5660DC3134DC}">
      <dgm:prSet/>
      <dgm:spPr/>
      <dgm:t>
        <a:bodyPr/>
        <a:lstStyle/>
        <a:p>
          <a:endParaRPr lang="es-ES" sz="2000"/>
        </a:p>
      </dgm:t>
    </dgm:pt>
    <dgm:pt modelId="{A6FA70AA-8E86-481C-9E96-185B23AD729F}" type="sibTrans" cxnId="{DB029DE5-5307-4BB7-95CC-5660DC3134DC}">
      <dgm:prSet/>
      <dgm:spPr/>
      <dgm:t>
        <a:bodyPr/>
        <a:lstStyle/>
        <a:p>
          <a:endParaRPr lang="es-ES" sz="2000"/>
        </a:p>
      </dgm:t>
    </dgm:pt>
    <dgm:pt modelId="{5D4D5CA8-30E3-4681-9230-6B92B2733250}">
      <dgm:prSet phldrT="[Texto]" custT="1"/>
      <dgm:spPr/>
      <dgm:t>
        <a:bodyPr/>
        <a:lstStyle/>
        <a:p>
          <a:pPr algn="just"/>
          <a:r>
            <a:rPr lang="es-ES" sz="3600" dirty="0" smtClean="0"/>
            <a:t>Capacidades de maquinaria, equipos y sistemas auxiliares</a:t>
          </a:r>
          <a:endParaRPr lang="es-ES" sz="3600" dirty="0"/>
        </a:p>
      </dgm:t>
    </dgm:pt>
    <dgm:pt modelId="{3D6B4D0E-9D72-4BD7-A5AC-F7E1F08CAB03}" type="parTrans" cxnId="{ABC6398E-820A-4AC2-BB7A-1413319F7EDD}">
      <dgm:prSet/>
      <dgm:spPr/>
      <dgm:t>
        <a:bodyPr/>
        <a:lstStyle/>
        <a:p>
          <a:endParaRPr lang="es-ES" sz="2000"/>
        </a:p>
      </dgm:t>
    </dgm:pt>
    <dgm:pt modelId="{1B47AE9C-A68A-4164-8DE8-D21DB8A911AA}" type="sibTrans" cxnId="{ABC6398E-820A-4AC2-BB7A-1413319F7EDD}">
      <dgm:prSet/>
      <dgm:spPr/>
      <dgm:t>
        <a:bodyPr/>
        <a:lstStyle/>
        <a:p>
          <a:endParaRPr lang="es-ES" sz="2000"/>
        </a:p>
      </dgm:t>
    </dgm:pt>
    <dgm:pt modelId="{B4355A43-7BDE-4A35-AB8B-AFCDCB1A838E}">
      <dgm:prSet phldrT="[Texto]" custT="1"/>
      <dgm:spPr/>
      <dgm:t>
        <a:bodyPr/>
        <a:lstStyle/>
        <a:p>
          <a:pPr algn="just"/>
          <a:r>
            <a:rPr lang="es-ES" sz="3600" dirty="0" smtClean="0"/>
            <a:t>Diseño de LayOut e infraestructura.</a:t>
          </a:r>
          <a:endParaRPr lang="es-ES" sz="3600" dirty="0"/>
        </a:p>
      </dgm:t>
    </dgm:pt>
    <dgm:pt modelId="{BD263D81-DC71-476C-9C2A-3445B0E275A2}" type="parTrans" cxnId="{6A9F7D7E-F2E2-4009-B0A5-C07FC782D616}">
      <dgm:prSet/>
      <dgm:spPr/>
      <dgm:t>
        <a:bodyPr/>
        <a:lstStyle/>
        <a:p>
          <a:endParaRPr lang="es-ES" sz="2000"/>
        </a:p>
      </dgm:t>
    </dgm:pt>
    <dgm:pt modelId="{5B92921C-D463-4DD9-9CE5-8DCC94EC4282}" type="sibTrans" cxnId="{6A9F7D7E-F2E2-4009-B0A5-C07FC782D616}">
      <dgm:prSet/>
      <dgm:spPr/>
      <dgm:t>
        <a:bodyPr/>
        <a:lstStyle/>
        <a:p>
          <a:endParaRPr lang="es-ES" sz="2000"/>
        </a:p>
      </dgm:t>
    </dgm:pt>
    <dgm:pt modelId="{0D55F299-4E95-4F45-8680-C1A01E396603}">
      <dgm:prSet phldrT="[Texto]" custT="1"/>
      <dgm:spPr/>
      <dgm:t>
        <a:bodyPr/>
        <a:lstStyle/>
        <a:p>
          <a:pPr algn="just"/>
          <a:r>
            <a:rPr lang="es-ES" sz="3600" dirty="0" smtClean="0"/>
            <a:t>Costos de implementación de la planta.</a:t>
          </a:r>
          <a:endParaRPr lang="es-ES" sz="3600" dirty="0"/>
        </a:p>
      </dgm:t>
    </dgm:pt>
    <dgm:pt modelId="{699BDA52-35FF-4F19-975C-F0BB99D2BD46}" type="parTrans" cxnId="{E2E9E264-9871-4FF9-B1C8-9C0BBFB3435D}">
      <dgm:prSet/>
      <dgm:spPr/>
      <dgm:t>
        <a:bodyPr/>
        <a:lstStyle/>
        <a:p>
          <a:endParaRPr lang="es-EC" sz="2000"/>
        </a:p>
      </dgm:t>
    </dgm:pt>
    <dgm:pt modelId="{03726D41-0E98-4F23-8229-7C61A451BFAE}" type="sibTrans" cxnId="{E2E9E264-9871-4FF9-B1C8-9C0BBFB3435D}">
      <dgm:prSet/>
      <dgm:spPr/>
      <dgm:t>
        <a:bodyPr/>
        <a:lstStyle/>
        <a:p>
          <a:endParaRPr lang="es-EC" sz="2000"/>
        </a:p>
      </dgm:t>
    </dgm:pt>
    <dgm:pt modelId="{1D856BD5-89F0-4BBA-BC99-2E53E47FB308}" type="pres">
      <dgm:prSet presAssocID="{5053796C-EC83-45A8-BCFF-D106F235697B}" presName="diagram" presStyleCnt="0">
        <dgm:presLayoutVars>
          <dgm:dir/>
          <dgm:resizeHandles val="exact"/>
        </dgm:presLayoutVars>
      </dgm:prSet>
      <dgm:spPr/>
      <dgm:t>
        <a:bodyPr/>
        <a:lstStyle/>
        <a:p>
          <a:endParaRPr lang="es-EC"/>
        </a:p>
      </dgm:t>
    </dgm:pt>
    <dgm:pt modelId="{8D1F6C4C-1FAC-4252-830B-E39FD66172B1}" type="pres">
      <dgm:prSet presAssocID="{AD56164C-01C5-4DE0-A61D-07E89BB7F799}" presName="node" presStyleLbl="node1" presStyleIdx="0" presStyleCnt="6" custScaleX="69486">
        <dgm:presLayoutVars>
          <dgm:bulletEnabled val="1"/>
        </dgm:presLayoutVars>
      </dgm:prSet>
      <dgm:spPr/>
      <dgm:t>
        <a:bodyPr/>
        <a:lstStyle/>
        <a:p>
          <a:endParaRPr lang="es-ES"/>
        </a:p>
      </dgm:t>
    </dgm:pt>
    <dgm:pt modelId="{7B019612-464F-4ACE-A3F9-86115C8572B3}" type="pres">
      <dgm:prSet presAssocID="{0F9BF39C-1E41-40AC-8C68-2A58810FE0BE}" presName="sibTrans" presStyleCnt="0"/>
      <dgm:spPr/>
    </dgm:pt>
    <dgm:pt modelId="{CB92D5FD-25B5-46E3-AE0C-2EB6BCCE329D}" type="pres">
      <dgm:prSet presAssocID="{8B15CEB3-3990-4821-9352-E0B88462D238}" presName="node" presStyleLbl="node1" presStyleIdx="1" presStyleCnt="6" custScaleX="81924">
        <dgm:presLayoutVars>
          <dgm:bulletEnabled val="1"/>
        </dgm:presLayoutVars>
      </dgm:prSet>
      <dgm:spPr/>
      <dgm:t>
        <a:bodyPr/>
        <a:lstStyle/>
        <a:p>
          <a:endParaRPr lang="es-ES"/>
        </a:p>
      </dgm:t>
    </dgm:pt>
    <dgm:pt modelId="{1BB86E0E-08B5-4384-9A03-6C7376256070}" type="pres">
      <dgm:prSet presAssocID="{44FD5A1D-A55C-4C29-93F7-915ADFAD2BEE}" presName="sibTrans" presStyleCnt="0"/>
      <dgm:spPr/>
    </dgm:pt>
    <dgm:pt modelId="{0DADF43A-A7D2-4306-9795-2B686ACF7115}" type="pres">
      <dgm:prSet presAssocID="{2C9E3FF9-61D6-4954-90DC-4B740EF21327}" presName="node" presStyleLbl="node1" presStyleIdx="2" presStyleCnt="6" custScaleX="74321">
        <dgm:presLayoutVars>
          <dgm:bulletEnabled val="1"/>
        </dgm:presLayoutVars>
      </dgm:prSet>
      <dgm:spPr/>
      <dgm:t>
        <a:bodyPr/>
        <a:lstStyle/>
        <a:p>
          <a:endParaRPr lang="es-ES"/>
        </a:p>
      </dgm:t>
    </dgm:pt>
    <dgm:pt modelId="{8340DD0E-C299-4DF9-9D84-BB010654637E}" type="pres">
      <dgm:prSet presAssocID="{A6FA70AA-8E86-481C-9E96-185B23AD729F}" presName="sibTrans" presStyleCnt="0"/>
      <dgm:spPr/>
    </dgm:pt>
    <dgm:pt modelId="{BE567939-90DD-4F17-828E-403A4A7B4322}" type="pres">
      <dgm:prSet presAssocID="{5D4D5CA8-30E3-4681-9230-6B92B2733250}" presName="node" presStyleLbl="node1" presStyleIdx="3" presStyleCnt="6" custScaleX="111093">
        <dgm:presLayoutVars>
          <dgm:bulletEnabled val="1"/>
        </dgm:presLayoutVars>
      </dgm:prSet>
      <dgm:spPr/>
      <dgm:t>
        <a:bodyPr/>
        <a:lstStyle/>
        <a:p>
          <a:endParaRPr lang="es-ES"/>
        </a:p>
      </dgm:t>
    </dgm:pt>
    <dgm:pt modelId="{0F48BF99-E33D-4663-9A77-D11DCE930ADF}" type="pres">
      <dgm:prSet presAssocID="{1B47AE9C-A68A-4164-8DE8-D21DB8A911AA}" presName="sibTrans" presStyleCnt="0"/>
      <dgm:spPr/>
    </dgm:pt>
    <dgm:pt modelId="{5106A645-3EF0-4DAA-9198-12FC63C11608}" type="pres">
      <dgm:prSet presAssocID="{B4355A43-7BDE-4A35-AB8B-AFCDCB1A838E}" presName="node" presStyleLbl="node1" presStyleIdx="4" presStyleCnt="6" custScaleX="86641">
        <dgm:presLayoutVars>
          <dgm:bulletEnabled val="1"/>
        </dgm:presLayoutVars>
      </dgm:prSet>
      <dgm:spPr/>
      <dgm:t>
        <a:bodyPr/>
        <a:lstStyle/>
        <a:p>
          <a:endParaRPr lang="es-ES"/>
        </a:p>
      </dgm:t>
    </dgm:pt>
    <dgm:pt modelId="{F74DCB60-4178-4F65-B752-4008FDA64ADD}" type="pres">
      <dgm:prSet presAssocID="{5B92921C-D463-4DD9-9CE5-8DCC94EC4282}" presName="sibTrans" presStyleCnt="0"/>
      <dgm:spPr/>
    </dgm:pt>
    <dgm:pt modelId="{3A8CDD8A-249D-400D-8E35-EC1BEBF16D51}" type="pres">
      <dgm:prSet presAssocID="{0D55F299-4E95-4F45-8680-C1A01E396603}" presName="node" presStyleLbl="node1" presStyleIdx="5" presStyleCnt="6" custScaleX="92071" custLinFactNeighborX="128">
        <dgm:presLayoutVars>
          <dgm:bulletEnabled val="1"/>
        </dgm:presLayoutVars>
      </dgm:prSet>
      <dgm:spPr/>
      <dgm:t>
        <a:bodyPr/>
        <a:lstStyle/>
        <a:p>
          <a:endParaRPr lang="es-EC"/>
        </a:p>
      </dgm:t>
    </dgm:pt>
  </dgm:ptLst>
  <dgm:cxnLst>
    <dgm:cxn modelId="{85A054A2-E5A8-442C-9547-E7069F03F0A7}" type="presOf" srcId="{5D4D5CA8-30E3-4681-9230-6B92B2733250}" destId="{BE567939-90DD-4F17-828E-403A4A7B4322}" srcOrd="0" destOrd="0" presId="urn:microsoft.com/office/officeart/2005/8/layout/default#1"/>
    <dgm:cxn modelId="{6A9F7D7E-F2E2-4009-B0A5-C07FC782D616}" srcId="{5053796C-EC83-45A8-BCFF-D106F235697B}" destId="{B4355A43-7BDE-4A35-AB8B-AFCDCB1A838E}" srcOrd="4" destOrd="0" parTransId="{BD263D81-DC71-476C-9C2A-3445B0E275A2}" sibTransId="{5B92921C-D463-4DD9-9CE5-8DCC94EC4282}"/>
    <dgm:cxn modelId="{ABC6398E-820A-4AC2-BB7A-1413319F7EDD}" srcId="{5053796C-EC83-45A8-BCFF-D106F235697B}" destId="{5D4D5CA8-30E3-4681-9230-6B92B2733250}" srcOrd="3" destOrd="0" parTransId="{3D6B4D0E-9D72-4BD7-A5AC-F7E1F08CAB03}" sibTransId="{1B47AE9C-A68A-4164-8DE8-D21DB8A911AA}"/>
    <dgm:cxn modelId="{9437C5D3-702A-4702-8B30-9B958EF49707}" srcId="{5053796C-EC83-45A8-BCFF-D106F235697B}" destId="{8B15CEB3-3990-4821-9352-E0B88462D238}" srcOrd="1" destOrd="0" parTransId="{605299BE-984B-49F6-A23A-CDAB1D9D811E}" sibTransId="{44FD5A1D-A55C-4C29-93F7-915ADFAD2BEE}"/>
    <dgm:cxn modelId="{0BB899E7-3AE5-43B7-8024-B9608D42F15F}" type="presOf" srcId="{5053796C-EC83-45A8-BCFF-D106F235697B}" destId="{1D856BD5-89F0-4BBA-BC99-2E53E47FB308}" srcOrd="0" destOrd="0" presId="urn:microsoft.com/office/officeart/2005/8/layout/default#1"/>
    <dgm:cxn modelId="{5CFE70B1-BF7B-4CA7-9A41-6DCDB8213F63}" type="presOf" srcId="{B4355A43-7BDE-4A35-AB8B-AFCDCB1A838E}" destId="{5106A645-3EF0-4DAA-9198-12FC63C11608}" srcOrd="0" destOrd="0" presId="urn:microsoft.com/office/officeart/2005/8/layout/default#1"/>
    <dgm:cxn modelId="{5CBA3722-CC08-44FE-87A3-94117DB5D1F9}" srcId="{5053796C-EC83-45A8-BCFF-D106F235697B}" destId="{AD56164C-01C5-4DE0-A61D-07E89BB7F799}" srcOrd="0" destOrd="0" parTransId="{EA1008CC-CCC6-4F6D-9DAC-438F1E96F696}" sibTransId="{0F9BF39C-1E41-40AC-8C68-2A58810FE0BE}"/>
    <dgm:cxn modelId="{E2E9E264-9871-4FF9-B1C8-9C0BBFB3435D}" srcId="{5053796C-EC83-45A8-BCFF-D106F235697B}" destId="{0D55F299-4E95-4F45-8680-C1A01E396603}" srcOrd="5" destOrd="0" parTransId="{699BDA52-35FF-4F19-975C-F0BB99D2BD46}" sibTransId="{03726D41-0E98-4F23-8229-7C61A451BFAE}"/>
    <dgm:cxn modelId="{DB029DE5-5307-4BB7-95CC-5660DC3134DC}" srcId="{5053796C-EC83-45A8-BCFF-D106F235697B}" destId="{2C9E3FF9-61D6-4954-90DC-4B740EF21327}" srcOrd="2" destOrd="0" parTransId="{21F5E514-A716-4881-A349-95F5BD191E23}" sibTransId="{A6FA70AA-8E86-481C-9E96-185B23AD729F}"/>
    <dgm:cxn modelId="{5C12015D-F411-486A-AA22-33E5DF127C1E}" type="presOf" srcId="{0D55F299-4E95-4F45-8680-C1A01E396603}" destId="{3A8CDD8A-249D-400D-8E35-EC1BEBF16D51}" srcOrd="0" destOrd="0" presId="urn:microsoft.com/office/officeart/2005/8/layout/default#1"/>
    <dgm:cxn modelId="{6F6DEE63-4F06-422A-809F-E3EC2FC7D181}" type="presOf" srcId="{8B15CEB3-3990-4821-9352-E0B88462D238}" destId="{CB92D5FD-25B5-46E3-AE0C-2EB6BCCE329D}" srcOrd="0" destOrd="0" presId="urn:microsoft.com/office/officeart/2005/8/layout/default#1"/>
    <dgm:cxn modelId="{E1B621B6-0297-4664-907F-3601E35827F2}" type="presOf" srcId="{2C9E3FF9-61D6-4954-90DC-4B740EF21327}" destId="{0DADF43A-A7D2-4306-9795-2B686ACF7115}" srcOrd="0" destOrd="0" presId="urn:microsoft.com/office/officeart/2005/8/layout/default#1"/>
    <dgm:cxn modelId="{E7B1295F-8D3B-4064-9C13-0993F19F84B8}" type="presOf" srcId="{AD56164C-01C5-4DE0-A61D-07E89BB7F799}" destId="{8D1F6C4C-1FAC-4252-830B-E39FD66172B1}" srcOrd="0" destOrd="0" presId="urn:microsoft.com/office/officeart/2005/8/layout/default#1"/>
    <dgm:cxn modelId="{668F7647-FE18-45C8-8041-101751DDF74A}" type="presParOf" srcId="{1D856BD5-89F0-4BBA-BC99-2E53E47FB308}" destId="{8D1F6C4C-1FAC-4252-830B-E39FD66172B1}" srcOrd="0" destOrd="0" presId="urn:microsoft.com/office/officeart/2005/8/layout/default#1"/>
    <dgm:cxn modelId="{A46B6357-72CA-4D0A-B7F7-27CE4FA315FF}" type="presParOf" srcId="{1D856BD5-89F0-4BBA-BC99-2E53E47FB308}" destId="{7B019612-464F-4ACE-A3F9-86115C8572B3}" srcOrd="1" destOrd="0" presId="urn:microsoft.com/office/officeart/2005/8/layout/default#1"/>
    <dgm:cxn modelId="{F1D186AC-75C8-4532-A6B3-AD33993DD29E}" type="presParOf" srcId="{1D856BD5-89F0-4BBA-BC99-2E53E47FB308}" destId="{CB92D5FD-25B5-46E3-AE0C-2EB6BCCE329D}" srcOrd="2" destOrd="0" presId="urn:microsoft.com/office/officeart/2005/8/layout/default#1"/>
    <dgm:cxn modelId="{4D88E601-C31B-4C86-A7C0-5AB302F9E462}" type="presParOf" srcId="{1D856BD5-89F0-4BBA-BC99-2E53E47FB308}" destId="{1BB86E0E-08B5-4384-9A03-6C7376256070}" srcOrd="3" destOrd="0" presId="urn:microsoft.com/office/officeart/2005/8/layout/default#1"/>
    <dgm:cxn modelId="{31C3DD91-7C19-4A4D-8489-3DB99512F247}" type="presParOf" srcId="{1D856BD5-89F0-4BBA-BC99-2E53E47FB308}" destId="{0DADF43A-A7D2-4306-9795-2B686ACF7115}" srcOrd="4" destOrd="0" presId="urn:microsoft.com/office/officeart/2005/8/layout/default#1"/>
    <dgm:cxn modelId="{8B9E0984-8595-44B0-821B-D83F0289B4D2}" type="presParOf" srcId="{1D856BD5-89F0-4BBA-BC99-2E53E47FB308}" destId="{8340DD0E-C299-4DF9-9D84-BB010654637E}" srcOrd="5" destOrd="0" presId="urn:microsoft.com/office/officeart/2005/8/layout/default#1"/>
    <dgm:cxn modelId="{7576B075-A883-41B5-AFFC-35C4BD30D5FE}" type="presParOf" srcId="{1D856BD5-89F0-4BBA-BC99-2E53E47FB308}" destId="{BE567939-90DD-4F17-828E-403A4A7B4322}" srcOrd="6" destOrd="0" presId="urn:microsoft.com/office/officeart/2005/8/layout/default#1"/>
    <dgm:cxn modelId="{1E4FFECB-000A-43D4-AE25-D3F9B3110BA1}" type="presParOf" srcId="{1D856BD5-89F0-4BBA-BC99-2E53E47FB308}" destId="{0F48BF99-E33D-4663-9A77-D11DCE930ADF}" srcOrd="7" destOrd="0" presId="urn:microsoft.com/office/officeart/2005/8/layout/default#1"/>
    <dgm:cxn modelId="{689B8E91-5037-4023-9D18-384A925011C3}" type="presParOf" srcId="{1D856BD5-89F0-4BBA-BC99-2E53E47FB308}" destId="{5106A645-3EF0-4DAA-9198-12FC63C11608}" srcOrd="8" destOrd="0" presId="urn:microsoft.com/office/officeart/2005/8/layout/default#1"/>
    <dgm:cxn modelId="{50A65723-2DCA-456E-B482-3D7882A8EA59}" type="presParOf" srcId="{1D856BD5-89F0-4BBA-BC99-2E53E47FB308}" destId="{F74DCB60-4178-4F65-B752-4008FDA64ADD}" srcOrd="9" destOrd="0" presId="urn:microsoft.com/office/officeart/2005/8/layout/default#1"/>
    <dgm:cxn modelId="{C338BF2D-C47F-4140-8679-5371EFB5DD34}" type="presParOf" srcId="{1D856BD5-89F0-4BBA-BC99-2E53E47FB308}" destId="{3A8CDD8A-249D-400D-8E35-EC1BEBF16D51}"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16902D-439B-4FD2-823F-4CF7ACFF590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2CDBC125-0A4E-4C65-BC6D-5BD029FCB47A}">
      <dgm:prSet phldrT="[Texto]"/>
      <dgm:spPr>
        <a:xfrm>
          <a:off x="2895" y="1532124"/>
          <a:ext cx="1989977" cy="994988"/>
        </a:xfrm>
        <a:prstGeom prst="roundRect">
          <a:avLst>
            <a:gd name="adj" fmla="val 10000"/>
          </a:avLst>
        </a:prstGeom>
      </dgm:spPr>
      <dgm:t>
        <a:bodyPr/>
        <a:lstStyle/>
        <a:p>
          <a:r>
            <a:rPr lang="es-EC" b="1" dirty="0" smtClean="0">
              <a:latin typeface="Calibri" panose="020F0502020204030204"/>
              <a:ea typeface="+mn-ea"/>
              <a:cs typeface="+mn-cs"/>
            </a:rPr>
            <a:t>Productores  (materia prima)</a:t>
          </a:r>
          <a:endParaRPr lang="es-EC" b="1" dirty="0">
            <a:latin typeface="Calibri" panose="020F0502020204030204"/>
            <a:ea typeface="+mn-ea"/>
            <a:cs typeface="+mn-cs"/>
          </a:endParaRPr>
        </a:p>
      </dgm:t>
    </dgm:pt>
    <dgm:pt modelId="{3DA278C1-CBB8-4946-B734-B01B57E60162}" type="parTrans" cxnId="{BE0E4BF8-F585-44E4-9C75-E65FDE7F5C67}">
      <dgm:prSet/>
      <dgm:spPr/>
      <dgm:t>
        <a:bodyPr/>
        <a:lstStyle/>
        <a:p>
          <a:endParaRPr lang="es-EC"/>
        </a:p>
      </dgm:t>
    </dgm:pt>
    <dgm:pt modelId="{1FC2A385-AC15-43A0-8FAD-5DF44B7751BA}" type="sibTrans" cxnId="{BE0E4BF8-F585-44E4-9C75-E65FDE7F5C67}">
      <dgm:prSet/>
      <dgm:spPr/>
      <dgm:t>
        <a:bodyPr/>
        <a:lstStyle/>
        <a:p>
          <a:endParaRPr lang="es-EC"/>
        </a:p>
      </dgm:t>
    </dgm:pt>
    <dgm:pt modelId="{5D49E119-A30D-469D-8ED9-57248567D2FC}">
      <dgm:prSet/>
      <dgm:spPr>
        <a:xfrm>
          <a:off x="5574833" y="1532124"/>
          <a:ext cx="1989977" cy="994988"/>
        </a:xfrm>
        <a:prstGeom prst="roundRect">
          <a:avLst>
            <a:gd name="adj" fmla="val 10000"/>
          </a:avLst>
        </a:prstGeom>
      </dgm:spPr>
      <dgm:t>
        <a:bodyPr/>
        <a:lstStyle/>
        <a:p>
          <a:r>
            <a:rPr lang="es-EC" b="1" dirty="0" smtClean="0">
              <a:latin typeface="Calibri" panose="020F0502020204030204"/>
              <a:ea typeface="+mn-ea"/>
              <a:cs typeface="+mn-cs"/>
            </a:rPr>
            <a:t>Distribuidores</a:t>
          </a:r>
          <a:endParaRPr lang="es-EC" b="1" dirty="0">
            <a:latin typeface="Calibri" panose="020F0502020204030204"/>
            <a:ea typeface="+mn-ea"/>
            <a:cs typeface="+mn-cs"/>
          </a:endParaRPr>
        </a:p>
      </dgm:t>
    </dgm:pt>
    <dgm:pt modelId="{0A2ED941-B470-45F4-907C-B8E572B60A8D}" type="parTrans" cxnId="{AAF57CD3-7C8A-4BA3-BF48-424A3CAFF280}">
      <dgm:prSet/>
      <dgm:spPr>
        <a:xfrm>
          <a:off x="4778841" y="2007557"/>
          <a:ext cx="795991" cy="44121"/>
        </a:xfrm>
        <a:custGeom>
          <a:avLst/>
          <a:gdLst/>
          <a:ahLst/>
          <a:cxnLst/>
          <a:rect l="0" t="0" r="0" b="0"/>
          <a:pathLst>
            <a:path>
              <a:moveTo>
                <a:pt x="0" y="22060"/>
              </a:moveTo>
              <a:lnTo>
                <a:pt x="795991" y="22060"/>
              </a:lnTo>
            </a:path>
          </a:pathLst>
        </a:custGeom>
      </dgm:spPr>
      <dgm:t>
        <a:bodyPr/>
        <a:lstStyle/>
        <a:p>
          <a:endParaRPr lang="es-EC">
            <a:solidFill>
              <a:sysClr val="windowText" lastClr="000000">
                <a:hueOff val="0"/>
                <a:satOff val="0"/>
                <a:lumOff val="0"/>
                <a:alphaOff val="0"/>
              </a:sysClr>
            </a:solidFill>
            <a:latin typeface="Calibri" panose="020F0502020204030204"/>
            <a:ea typeface="+mn-ea"/>
            <a:cs typeface="+mn-cs"/>
          </a:endParaRPr>
        </a:p>
      </dgm:t>
    </dgm:pt>
    <dgm:pt modelId="{92C5E85E-D40D-48A8-B863-3AA14B248F00}" type="sibTrans" cxnId="{AAF57CD3-7C8A-4BA3-BF48-424A3CAFF280}">
      <dgm:prSet/>
      <dgm:spPr/>
      <dgm:t>
        <a:bodyPr/>
        <a:lstStyle/>
        <a:p>
          <a:endParaRPr lang="es-EC"/>
        </a:p>
      </dgm:t>
    </dgm:pt>
    <dgm:pt modelId="{1BCB5AB9-AB2C-4930-8EBF-191AB6507085}">
      <dgm:prSet/>
      <dgm:spPr>
        <a:xfrm>
          <a:off x="8363697" y="1545516"/>
          <a:ext cx="1989977" cy="2283499"/>
        </a:xfrm>
        <a:prstGeom prst="roundRect">
          <a:avLst>
            <a:gd name="adj" fmla="val 10000"/>
          </a:avLst>
        </a:prstGeom>
      </dgm:spPr>
      <dgm:t>
        <a:bodyPr/>
        <a:lstStyle/>
        <a:p>
          <a:r>
            <a:rPr lang="es-EC" b="1" dirty="0" smtClean="0">
              <a:latin typeface="Calibri" panose="020F0502020204030204"/>
              <a:ea typeface="+mn-ea"/>
              <a:cs typeface="+mn-cs"/>
            </a:rPr>
            <a:t>Consumidor Final </a:t>
          </a:r>
          <a:endParaRPr lang="es-EC" b="1" dirty="0">
            <a:latin typeface="Calibri" panose="020F0502020204030204"/>
            <a:ea typeface="+mn-ea"/>
            <a:cs typeface="+mn-cs"/>
          </a:endParaRPr>
        </a:p>
      </dgm:t>
    </dgm:pt>
    <dgm:pt modelId="{4992B67A-11F4-433E-A5A8-265538069A51}" type="parTrans" cxnId="{3BE1EC77-EDA4-4696-81B9-914733C13794}">
      <dgm:prSet/>
      <dgm:spPr>
        <a:xfrm rot="2367683">
          <a:off x="7446875" y="2336381"/>
          <a:ext cx="1034756" cy="44121"/>
        </a:xfrm>
        <a:custGeom>
          <a:avLst/>
          <a:gdLst/>
          <a:ahLst/>
          <a:cxnLst/>
          <a:rect l="0" t="0" r="0" b="0"/>
          <a:pathLst>
            <a:path>
              <a:moveTo>
                <a:pt x="0" y="22060"/>
              </a:moveTo>
              <a:lnTo>
                <a:pt x="1034756" y="22060"/>
              </a:lnTo>
            </a:path>
          </a:pathLst>
        </a:custGeom>
      </dgm:spPr>
      <dgm:t>
        <a:bodyPr/>
        <a:lstStyle/>
        <a:p>
          <a:endParaRPr lang="es-EC">
            <a:solidFill>
              <a:sysClr val="windowText" lastClr="000000">
                <a:hueOff val="0"/>
                <a:satOff val="0"/>
                <a:lumOff val="0"/>
                <a:alphaOff val="0"/>
              </a:sysClr>
            </a:solidFill>
            <a:latin typeface="Calibri" panose="020F0502020204030204"/>
            <a:ea typeface="+mn-ea"/>
            <a:cs typeface="+mn-cs"/>
          </a:endParaRPr>
        </a:p>
      </dgm:t>
    </dgm:pt>
    <dgm:pt modelId="{95204CAF-C1B2-47A1-B62A-817ED348E92C}" type="sibTrans" cxnId="{3BE1EC77-EDA4-4696-81B9-914733C13794}">
      <dgm:prSet/>
      <dgm:spPr/>
      <dgm:t>
        <a:bodyPr/>
        <a:lstStyle/>
        <a:p>
          <a:endParaRPr lang="es-EC"/>
        </a:p>
      </dgm:t>
    </dgm:pt>
    <dgm:pt modelId="{54047D9D-B90A-491C-B578-406657B492BA}">
      <dgm:prSet/>
      <dgm:spPr>
        <a:xfrm>
          <a:off x="2788864" y="1532124"/>
          <a:ext cx="1989977" cy="994988"/>
        </a:xfrm>
        <a:prstGeom prst="roundRect">
          <a:avLst>
            <a:gd name="adj" fmla="val 10000"/>
          </a:avLst>
        </a:prstGeom>
      </dgm:spPr>
      <dgm:t>
        <a:bodyPr/>
        <a:lstStyle/>
        <a:p>
          <a:r>
            <a:rPr lang="es-EC" b="1" dirty="0" smtClean="0">
              <a:latin typeface="Calibri" panose="020F0502020204030204"/>
              <a:ea typeface="+mn-ea"/>
              <a:cs typeface="+mn-cs"/>
            </a:rPr>
            <a:t>Planta procesadora</a:t>
          </a:r>
          <a:endParaRPr lang="es-EC" b="1" dirty="0">
            <a:latin typeface="Calibri" panose="020F0502020204030204"/>
            <a:ea typeface="+mn-ea"/>
            <a:cs typeface="+mn-cs"/>
          </a:endParaRPr>
        </a:p>
      </dgm:t>
    </dgm:pt>
    <dgm:pt modelId="{5983AF3A-0D36-4D7D-9CEC-337DDE26A76B}" type="sibTrans" cxnId="{358115EC-E6AD-409D-AB86-651616AFA7C5}">
      <dgm:prSet/>
      <dgm:spPr/>
      <dgm:t>
        <a:bodyPr/>
        <a:lstStyle/>
        <a:p>
          <a:endParaRPr lang="es-EC"/>
        </a:p>
      </dgm:t>
    </dgm:pt>
    <dgm:pt modelId="{313876EB-075A-4766-8F93-5CD9EEF56C5B}" type="parTrans" cxnId="{358115EC-E6AD-409D-AB86-651616AFA7C5}">
      <dgm:prSet/>
      <dgm:spPr>
        <a:xfrm>
          <a:off x="1992873" y="2007557"/>
          <a:ext cx="795991" cy="44121"/>
        </a:xfrm>
        <a:custGeom>
          <a:avLst/>
          <a:gdLst/>
          <a:ahLst/>
          <a:cxnLst/>
          <a:rect l="0" t="0" r="0" b="0"/>
          <a:pathLst>
            <a:path>
              <a:moveTo>
                <a:pt x="0" y="22060"/>
              </a:moveTo>
              <a:lnTo>
                <a:pt x="795991" y="22060"/>
              </a:lnTo>
            </a:path>
          </a:pathLst>
        </a:custGeom>
      </dgm:spPr>
      <dgm:t>
        <a:bodyPr/>
        <a:lstStyle/>
        <a:p>
          <a:endParaRPr lang="es-EC">
            <a:solidFill>
              <a:sysClr val="windowText" lastClr="000000">
                <a:hueOff val="0"/>
                <a:satOff val="0"/>
                <a:lumOff val="0"/>
                <a:alphaOff val="0"/>
              </a:sysClr>
            </a:solidFill>
            <a:latin typeface="Calibri" panose="020F0502020204030204"/>
            <a:ea typeface="+mn-ea"/>
            <a:cs typeface="+mn-cs"/>
          </a:endParaRPr>
        </a:p>
      </dgm:t>
    </dgm:pt>
    <dgm:pt modelId="{8D61E67C-9E9B-4935-8178-FC0187F85A7A}" type="pres">
      <dgm:prSet presAssocID="{8A16902D-439B-4FD2-823F-4CF7ACFF5907}" presName="diagram" presStyleCnt="0">
        <dgm:presLayoutVars>
          <dgm:chPref val="1"/>
          <dgm:dir/>
          <dgm:animOne val="branch"/>
          <dgm:animLvl val="lvl"/>
          <dgm:resizeHandles val="exact"/>
        </dgm:presLayoutVars>
      </dgm:prSet>
      <dgm:spPr/>
      <dgm:t>
        <a:bodyPr/>
        <a:lstStyle/>
        <a:p>
          <a:endParaRPr lang="es-EC"/>
        </a:p>
      </dgm:t>
    </dgm:pt>
    <dgm:pt modelId="{08EA0A4F-393F-42AD-A4A6-D6C50C248BB8}" type="pres">
      <dgm:prSet presAssocID="{2CDBC125-0A4E-4C65-BC6D-5BD029FCB47A}" presName="root1" presStyleCnt="0"/>
      <dgm:spPr/>
      <dgm:t>
        <a:bodyPr/>
        <a:lstStyle/>
        <a:p>
          <a:endParaRPr lang="es-EC"/>
        </a:p>
      </dgm:t>
    </dgm:pt>
    <dgm:pt modelId="{EB8F3797-B2FF-469F-BBBC-9EE12B5EA24E}" type="pres">
      <dgm:prSet presAssocID="{2CDBC125-0A4E-4C65-BC6D-5BD029FCB47A}" presName="LevelOneTextNode" presStyleLbl="node0" presStyleIdx="0" presStyleCnt="1" custLinFactNeighborY="1525">
        <dgm:presLayoutVars>
          <dgm:chPref val="3"/>
        </dgm:presLayoutVars>
      </dgm:prSet>
      <dgm:spPr/>
      <dgm:t>
        <a:bodyPr/>
        <a:lstStyle/>
        <a:p>
          <a:endParaRPr lang="es-EC"/>
        </a:p>
      </dgm:t>
    </dgm:pt>
    <dgm:pt modelId="{6EFF6675-5777-4DB4-97D6-4E3765C61CF3}" type="pres">
      <dgm:prSet presAssocID="{2CDBC125-0A4E-4C65-BC6D-5BD029FCB47A}" presName="level2hierChild" presStyleCnt="0"/>
      <dgm:spPr/>
      <dgm:t>
        <a:bodyPr/>
        <a:lstStyle/>
        <a:p>
          <a:endParaRPr lang="es-EC"/>
        </a:p>
      </dgm:t>
    </dgm:pt>
    <dgm:pt modelId="{F65C6254-96C3-44E9-9077-DE99731FF41C}" type="pres">
      <dgm:prSet presAssocID="{313876EB-075A-4766-8F93-5CD9EEF56C5B}" presName="conn2-1" presStyleLbl="parChTrans1D2" presStyleIdx="0" presStyleCnt="1"/>
      <dgm:spPr/>
      <dgm:t>
        <a:bodyPr/>
        <a:lstStyle/>
        <a:p>
          <a:endParaRPr lang="es-EC"/>
        </a:p>
      </dgm:t>
    </dgm:pt>
    <dgm:pt modelId="{3BEED17C-D7E0-47FC-9816-D7A63E1601DA}" type="pres">
      <dgm:prSet presAssocID="{313876EB-075A-4766-8F93-5CD9EEF56C5B}" presName="connTx" presStyleLbl="parChTrans1D2" presStyleIdx="0" presStyleCnt="1"/>
      <dgm:spPr/>
      <dgm:t>
        <a:bodyPr/>
        <a:lstStyle/>
        <a:p>
          <a:endParaRPr lang="es-EC"/>
        </a:p>
      </dgm:t>
    </dgm:pt>
    <dgm:pt modelId="{9E990406-4520-4284-A2D4-13E316D10F69}" type="pres">
      <dgm:prSet presAssocID="{54047D9D-B90A-491C-B578-406657B492BA}" presName="root2" presStyleCnt="0"/>
      <dgm:spPr/>
      <dgm:t>
        <a:bodyPr/>
        <a:lstStyle/>
        <a:p>
          <a:endParaRPr lang="es-EC"/>
        </a:p>
      </dgm:t>
    </dgm:pt>
    <dgm:pt modelId="{199E73BC-382D-4364-A51B-0023EDE7FA8D}" type="pres">
      <dgm:prSet presAssocID="{54047D9D-B90A-491C-B578-406657B492BA}" presName="LevelTwoTextNode" presStyleLbl="node2" presStyleIdx="0" presStyleCnt="1">
        <dgm:presLayoutVars>
          <dgm:chPref val="3"/>
        </dgm:presLayoutVars>
      </dgm:prSet>
      <dgm:spPr/>
      <dgm:t>
        <a:bodyPr/>
        <a:lstStyle/>
        <a:p>
          <a:endParaRPr lang="es-EC"/>
        </a:p>
      </dgm:t>
    </dgm:pt>
    <dgm:pt modelId="{41FCDD94-2A39-4A39-86F9-7C596BA9F436}" type="pres">
      <dgm:prSet presAssocID="{54047D9D-B90A-491C-B578-406657B492BA}" presName="level3hierChild" presStyleCnt="0"/>
      <dgm:spPr/>
      <dgm:t>
        <a:bodyPr/>
        <a:lstStyle/>
        <a:p>
          <a:endParaRPr lang="es-EC"/>
        </a:p>
      </dgm:t>
    </dgm:pt>
    <dgm:pt modelId="{2FEDD353-5FF6-40D1-841C-46E7254A01BB}" type="pres">
      <dgm:prSet presAssocID="{0A2ED941-B470-45F4-907C-B8E572B60A8D}" presName="conn2-1" presStyleLbl="parChTrans1D3" presStyleIdx="0" presStyleCnt="1"/>
      <dgm:spPr/>
      <dgm:t>
        <a:bodyPr/>
        <a:lstStyle/>
        <a:p>
          <a:endParaRPr lang="es-EC"/>
        </a:p>
      </dgm:t>
    </dgm:pt>
    <dgm:pt modelId="{E2905FC1-CA2D-420E-B51C-5801E2936A83}" type="pres">
      <dgm:prSet presAssocID="{0A2ED941-B470-45F4-907C-B8E572B60A8D}" presName="connTx" presStyleLbl="parChTrans1D3" presStyleIdx="0" presStyleCnt="1"/>
      <dgm:spPr/>
      <dgm:t>
        <a:bodyPr/>
        <a:lstStyle/>
        <a:p>
          <a:endParaRPr lang="es-EC"/>
        </a:p>
      </dgm:t>
    </dgm:pt>
    <dgm:pt modelId="{A972C6DD-50AF-4334-9D23-D77DDB14A416}" type="pres">
      <dgm:prSet presAssocID="{5D49E119-A30D-469D-8ED9-57248567D2FC}" presName="root2" presStyleCnt="0"/>
      <dgm:spPr/>
      <dgm:t>
        <a:bodyPr/>
        <a:lstStyle/>
        <a:p>
          <a:endParaRPr lang="es-EC"/>
        </a:p>
      </dgm:t>
    </dgm:pt>
    <dgm:pt modelId="{ACA738D8-E7CC-4D74-BB58-84661CF59A4D}" type="pres">
      <dgm:prSet presAssocID="{5D49E119-A30D-469D-8ED9-57248567D2FC}" presName="LevelTwoTextNode" presStyleLbl="node3" presStyleIdx="0" presStyleCnt="1">
        <dgm:presLayoutVars>
          <dgm:chPref val="3"/>
        </dgm:presLayoutVars>
      </dgm:prSet>
      <dgm:spPr/>
      <dgm:t>
        <a:bodyPr/>
        <a:lstStyle/>
        <a:p>
          <a:endParaRPr lang="es-EC"/>
        </a:p>
      </dgm:t>
    </dgm:pt>
    <dgm:pt modelId="{823407C1-FC78-47F2-A530-5164EECC7AA2}" type="pres">
      <dgm:prSet presAssocID="{5D49E119-A30D-469D-8ED9-57248567D2FC}" presName="level3hierChild" presStyleCnt="0"/>
      <dgm:spPr/>
      <dgm:t>
        <a:bodyPr/>
        <a:lstStyle/>
        <a:p>
          <a:endParaRPr lang="es-EC"/>
        </a:p>
      </dgm:t>
    </dgm:pt>
    <dgm:pt modelId="{AA3D9880-5C71-4E92-A943-6103ECF28237}" type="pres">
      <dgm:prSet presAssocID="{4992B67A-11F4-433E-A5A8-265538069A51}" presName="conn2-1" presStyleLbl="parChTrans1D4" presStyleIdx="0" presStyleCnt="1"/>
      <dgm:spPr/>
      <dgm:t>
        <a:bodyPr/>
        <a:lstStyle/>
        <a:p>
          <a:endParaRPr lang="es-EC"/>
        </a:p>
      </dgm:t>
    </dgm:pt>
    <dgm:pt modelId="{FD674A6A-9833-42CE-9E38-C61795E7889F}" type="pres">
      <dgm:prSet presAssocID="{4992B67A-11F4-433E-A5A8-265538069A51}" presName="connTx" presStyleLbl="parChTrans1D4" presStyleIdx="0" presStyleCnt="1"/>
      <dgm:spPr/>
      <dgm:t>
        <a:bodyPr/>
        <a:lstStyle/>
        <a:p>
          <a:endParaRPr lang="es-EC"/>
        </a:p>
      </dgm:t>
    </dgm:pt>
    <dgm:pt modelId="{62A1E2E1-DC22-4930-BA81-9C7FB1DCD921}" type="pres">
      <dgm:prSet presAssocID="{1BCB5AB9-AB2C-4930-8EBF-191AB6507085}" presName="root2" presStyleCnt="0"/>
      <dgm:spPr/>
      <dgm:t>
        <a:bodyPr/>
        <a:lstStyle/>
        <a:p>
          <a:endParaRPr lang="es-EC"/>
        </a:p>
      </dgm:t>
    </dgm:pt>
    <dgm:pt modelId="{A8C35CF8-91ED-4BB8-B70D-47A2E46574F9}" type="pres">
      <dgm:prSet presAssocID="{1BCB5AB9-AB2C-4930-8EBF-191AB6507085}" presName="LevelTwoTextNode" presStyleLbl="node4" presStyleIdx="0" presStyleCnt="1" custScaleY="229500" custLinFactNeighborX="222" custLinFactNeighborY="66096">
        <dgm:presLayoutVars>
          <dgm:chPref val="3"/>
        </dgm:presLayoutVars>
      </dgm:prSet>
      <dgm:spPr/>
      <dgm:t>
        <a:bodyPr/>
        <a:lstStyle/>
        <a:p>
          <a:endParaRPr lang="es-EC"/>
        </a:p>
      </dgm:t>
    </dgm:pt>
    <dgm:pt modelId="{949B6E1B-9313-4FC1-A159-08328CDFC0ED}" type="pres">
      <dgm:prSet presAssocID="{1BCB5AB9-AB2C-4930-8EBF-191AB6507085}" presName="level3hierChild" presStyleCnt="0"/>
      <dgm:spPr/>
      <dgm:t>
        <a:bodyPr/>
        <a:lstStyle/>
        <a:p>
          <a:endParaRPr lang="es-EC"/>
        </a:p>
      </dgm:t>
    </dgm:pt>
  </dgm:ptLst>
  <dgm:cxnLst>
    <dgm:cxn modelId="{AE0A0573-557C-4EB4-88F8-E3C50DC61C98}" type="presOf" srcId="{4992B67A-11F4-433E-A5A8-265538069A51}" destId="{AA3D9880-5C71-4E92-A943-6103ECF28237}" srcOrd="0" destOrd="0" presId="urn:microsoft.com/office/officeart/2005/8/layout/hierarchy2"/>
    <dgm:cxn modelId="{0021117B-0016-484D-B583-1D65363E2A79}" type="presOf" srcId="{313876EB-075A-4766-8F93-5CD9EEF56C5B}" destId="{F65C6254-96C3-44E9-9077-DE99731FF41C}" srcOrd="0" destOrd="0" presId="urn:microsoft.com/office/officeart/2005/8/layout/hierarchy2"/>
    <dgm:cxn modelId="{BE0E4BF8-F585-44E4-9C75-E65FDE7F5C67}" srcId="{8A16902D-439B-4FD2-823F-4CF7ACFF5907}" destId="{2CDBC125-0A4E-4C65-BC6D-5BD029FCB47A}" srcOrd="0" destOrd="0" parTransId="{3DA278C1-CBB8-4946-B734-B01B57E60162}" sibTransId="{1FC2A385-AC15-43A0-8FAD-5DF44B7751BA}"/>
    <dgm:cxn modelId="{AAF57CD3-7C8A-4BA3-BF48-424A3CAFF280}" srcId="{54047D9D-B90A-491C-B578-406657B492BA}" destId="{5D49E119-A30D-469D-8ED9-57248567D2FC}" srcOrd="0" destOrd="0" parTransId="{0A2ED941-B470-45F4-907C-B8E572B60A8D}" sibTransId="{92C5E85E-D40D-48A8-B863-3AA14B248F00}"/>
    <dgm:cxn modelId="{F2B8F214-B5C8-4669-BEDC-A4FE48704E65}" type="presOf" srcId="{4992B67A-11F4-433E-A5A8-265538069A51}" destId="{FD674A6A-9833-42CE-9E38-C61795E7889F}" srcOrd="1" destOrd="0" presId="urn:microsoft.com/office/officeart/2005/8/layout/hierarchy2"/>
    <dgm:cxn modelId="{0ABB72AF-D908-4E4A-B1BE-32D19B002C2C}" type="presOf" srcId="{54047D9D-B90A-491C-B578-406657B492BA}" destId="{199E73BC-382D-4364-A51B-0023EDE7FA8D}" srcOrd="0" destOrd="0" presId="urn:microsoft.com/office/officeart/2005/8/layout/hierarchy2"/>
    <dgm:cxn modelId="{52F2CA97-6A04-4F6B-989E-93B20E0FD939}" type="presOf" srcId="{313876EB-075A-4766-8F93-5CD9EEF56C5B}" destId="{3BEED17C-D7E0-47FC-9816-D7A63E1601DA}" srcOrd="1" destOrd="0" presId="urn:microsoft.com/office/officeart/2005/8/layout/hierarchy2"/>
    <dgm:cxn modelId="{E06C27A6-907D-4811-84CE-C0D71F80FEA5}" type="presOf" srcId="{2CDBC125-0A4E-4C65-BC6D-5BD029FCB47A}" destId="{EB8F3797-B2FF-469F-BBBC-9EE12B5EA24E}" srcOrd="0" destOrd="0" presId="urn:microsoft.com/office/officeart/2005/8/layout/hierarchy2"/>
    <dgm:cxn modelId="{D08E7EFB-F628-4588-A188-D39DF575F7F2}" type="presOf" srcId="{5D49E119-A30D-469D-8ED9-57248567D2FC}" destId="{ACA738D8-E7CC-4D74-BB58-84661CF59A4D}" srcOrd="0" destOrd="0" presId="urn:microsoft.com/office/officeart/2005/8/layout/hierarchy2"/>
    <dgm:cxn modelId="{CB653FA7-DAA9-4B12-85F8-7238A1CC0F34}" type="presOf" srcId="{8A16902D-439B-4FD2-823F-4CF7ACFF5907}" destId="{8D61E67C-9E9B-4935-8178-FC0187F85A7A}" srcOrd="0" destOrd="0" presId="urn:microsoft.com/office/officeart/2005/8/layout/hierarchy2"/>
    <dgm:cxn modelId="{191B08B2-E074-428C-BAB8-7EE75061718F}" type="presOf" srcId="{0A2ED941-B470-45F4-907C-B8E572B60A8D}" destId="{2FEDD353-5FF6-40D1-841C-46E7254A01BB}" srcOrd="0" destOrd="0" presId="urn:microsoft.com/office/officeart/2005/8/layout/hierarchy2"/>
    <dgm:cxn modelId="{CCE0BC16-0BF4-422A-AE92-E61F087B72C8}" type="presOf" srcId="{1BCB5AB9-AB2C-4930-8EBF-191AB6507085}" destId="{A8C35CF8-91ED-4BB8-B70D-47A2E46574F9}" srcOrd="0" destOrd="0" presId="urn:microsoft.com/office/officeart/2005/8/layout/hierarchy2"/>
    <dgm:cxn modelId="{358115EC-E6AD-409D-AB86-651616AFA7C5}" srcId="{2CDBC125-0A4E-4C65-BC6D-5BD029FCB47A}" destId="{54047D9D-B90A-491C-B578-406657B492BA}" srcOrd="0" destOrd="0" parTransId="{313876EB-075A-4766-8F93-5CD9EEF56C5B}" sibTransId="{5983AF3A-0D36-4D7D-9CEC-337DDE26A76B}"/>
    <dgm:cxn modelId="{3BE1EC77-EDA4-4696-81B9-914733C13794}" srcId="{5D49E119-A30D-469D-8ED9-57248567D2FC}" destId="{1BCB5AB9-AB2C-4930-8EBF-191AB6507085}" srcOrd="0" destOrd="0" parTransId="{4992B67A-11F4-433E-A5A8-265538069A51}" sibTransId="{95204CAF-C1B2-47A1-B62A-817ED348E92C}"/>
    <dgm:cxn modelId="{CD597C17-95D0-4EBE-951E-C444B11F7AF1}" type="presOf" srcId="{0A2ED941-B470-45F4-907C-B8E572B60A8D}" destId="{E2905FC1-CA2D-420E-B51C-5801E2936A83}" srcOrd="1" destOrd="0" presId="urn:microsoft.com/office/officeart/2005/8/layout/hierarchy2"/>
    <dgm:cxn modelId="{1CD3A05C-8A95-4506-9C54-1A637766A647}" type="presParOf" srcId="{8D61E67C-9E9B-4935-8178-FC0187F85A7A}" destId="{08EA0A4F-393F-42AD-A4A6-D6C50C248BB8}" srcOrd="0" destOrd="0" presId="urn:microsoft.com/office/officeart/2005/8/layout/hierarchy2"/>
    <dgm:cxn modelId="{DEF74E0A-9E0A-43AF-8A01-0AEAA1B70803}" type="presParOf" srcId="{08EA0A4F-393F-42AD-A4A6-D6C50C248BB8}" destId="{EB8F3797-B2FF-469F-BBBC-9EE12B5EA24E}" srcOrd="0" destOrd="0" presId="urn:microsoft.com/office/officeart/2005/8/layout/hierarchy2"/>
    <dgm:cxn modelId="{301C934F-9456-441D-8E7C-8C81FE011827}" type="presParOf" srcId="{08EA0A4F-393F-42AD-A4A6-D6C50C248BB8}" destId="{6EFF6675-5777-4DB4-97D6-4E3765C61CF3}" srcOrd="1" destOrd="0" presId="urn:microsoft.com/office/officeart/2005/8/layout/hierarchy2"/>
    <dgm:cxn modelId="{DD277187-B37C-4B7F-B15A-4340CEEE4508}" type="presParOf" srcId="{6EFF6675-5777-4DB4-97D6-4E3765C61CF3}" destId="{F65C6254-96C3-44E9-9077-DE99731FF41C}" srcOrd="0" destOrd="0" presId="urn:microsoft.com/office/officeart/2005/8/layout/hierarchy2"/>
    <dgm:cxn modelId="{0A37A441-D31D-4163-8701-A1BAF71A689A}" type="presParOf" srcId="{F65C6254-96C3-44E9-9077-DE99731FF41C}" destId="{3BEED17C-D7E0-47FC-9816-D7A63E1601DA}" srcOrd="0" destOrd="0" presId="urn:microsoft.com/office/officeart/2005/8/layout/hierarchy2"/>
    <dgm:cxn modelId="{469F6BA1-AC19-46AB-8DDA-D183C0E2F4DD}" type="presParOf" srcId="{6EFF6675-5777-4DB4-97D6-4E3765C61CF3}" destId="{9E990406-4520-4284-A2D4-13E316D10F69}" srcOrd="1" destOrd="0" presId="urn:microsoft.com/office/officeart/2005/8/layout/hierarchy2"/>
    <dgm:cxn modelId="{02896534-7546-4164-9BD0-6AEA190CD0AB}" type="presParOf" srcId="{9E990406-4520-4284-A2D4-13E316D10F69}" destId="{199E73BC-382D-4364-A51B-0023EDE7FA8D}" srcOrd="0" destOrd="0" presId="urn:microsoft.com/office/officeart/2005/8/layout/hierarchy2"/>
    <dgm:cxn modelId="{FCE6347B-4E25-4668-9F42-9D4B521C7BEC}" type="presParOf" srcId="{9E990406-4520-4284-A2D4-13E316D10F69}" destId="{41FCDD94-2A39-4A39-86F9-7C596BA9F436}" srcOrd="1" destOrd="0" presId="urn:microsoft.com/office/officeart/2005/8/layout/hierarchy2"/>
    <dgm:cxn modelId="{83C66E70-0448-43F6-8CC8-E1E032B7BB51}" type="presParOf" srcId="{41FCDD94-2A39-4A39-86F9-7C596BA9F436}" destId="{2FEDD353-5FF6-40D1-841C-46E7254A01BB}" srcOrd="0" destOrd="0" presId="urn:microsoft.com/office/officeart/2005/8/layout/hierarchy2"/>
    <dgm:cxn modelId="{766423DC-42F9-4661-B115-BE90F43DD0B0}" type="presParOf" srcId="{2FEDD353-5FF6-40D1-841C-46E7254A01BB}" destId="{E2905FC1-CA2D-420E-B51C-5801E2936A83}" srcOrd="0" destOrd="0" presId="urn:microsoft.com/office/officeart/2005/8/layout/hierarchy2"/>
    <dgm:cxn modelId="{EF2E5C09-168C-43A5-9E1F-D1F044DCD918}" type="presParOf" srcId="{41FCDD94-2A39-4A39-86F9-7C596BA9F436}" destId="{A972C6DD-50AF-4334-9D23-D77DDB14A416}" srcOrd="1" destOrd="0" presId="urn:microsoft.com/office/officeart/2005/8/layout/hierarchy2"/>
    <dgm:cxn modelId="{86F84A9F-1534-4A05-A698-FFE301D7F6A3}" type="presParOf" srcId="{A972C6DD-50AF-4334-9D23-D77DDB14A416}" destId="{ACA738D8-E7CC-4D74-BB58-84661CF59A4D}" srcOrd="0" destOrd="0" presId="urn:microsoft.com/office/officeart/2005/8/layout/hierarchy2"/>
    <dgm:cxn modelId="{D43EF53F-2EFF-40F6-BF91-9A7364C2A80B}" type="presParOf" srcId="{A972C6DD-50AF-4334-9D23-D77DDB14A416}" destId="{823407C1-FC78-47F2-A530-5164EECC7AA2}" srcOrd="1" destOrd="0" presId="urn:microsoft.com/office/officeart/2005/8/layout/hierarchy2"/>
    <dgm:cxn modelId="{D3668D71-7484-4D37-873B-AF1B96FAE313}" type="presParOf" srcId="{823407C1-FC78-47F2-A530-5164EECC7AA2}" destId="{AA3D9880-5C71-4E92-A943-6103ECF28237}" srcOrd="0" destOrd="0" presId="urn:microsoft.com/office/officeart/2005/8/layout/hierarchy2"/>
    <dgm:cxn modelId="{B090042F-E389-4F8D-9616-5C324D89656A}" type="presParOf" srcId="{AA3D9880-5C71-4E92-A943-6103ECF28237}" destId="{FD674A6A-9833-42CE-9E38-C61795E7889F}" srcOrd="0" destOrd="0" presId="urn:microsoft.com/office/officeart/2005/8/layout/hierarchy2"/>
    <dgm:cxn modelId="{BFD6ED40-1E13-490A-BE70-AB3DAE163193}" type="presParOf" srcId="{823407C1-FC78-47F2-A530-5164EECC7AA2}" destId="{62A1E2E1-DC22-4930-BA81-9C7FB1DCD921}" srcOrd="1" destOrd="0" presId="urn:microsoft.com/office/officeart/2005/8/layout/hierarchy2"/>
    <dgm:cxn modelId="{F9AF648B-DDFE-4E7E-8A7C-B0D03193F5F6}" type="presParOf" srcId="{62A1E2E1-DC22-4930-BA81-9C7FB1DCD921}" destId="{A8C35CF8-91ED-4BB8-B70D-47A2E46574F9}" srcOrd="0" destOrd="0" presId="urn:microsoft.com/office/officeart/2005/8/layout/hierarchy2"/>
    <dgm:cxn modelId="{C5A8EE23-ADED-4BF6-A9DE-D2FC9BE664F4}" type="presParOf" srcId="{62A1E2E1-DC22-4930-BA81-9C7FB1DCD921}" destId="{949B6E1B-9313-4FC1-A159-08328CDFC0E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77773-7BED-4F74-A602-2581F7337661}">
      <dsp:nvSpPr>
        <dsp:cNvPr id="0" name=""/>
        <dsp:cNvSpPr/>
      </dsp:nvSpPr>
      <dsp:spPr>
        <a:xfrm rot="10800000">
          <a:off x="1703397" y="401569"/>
          <a:ext cx="7647313" cy="3322700"/>
        </a:xfrm>
        <a:prstGeom prst="homePlate">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5219" tIns="121920" rIns="227584" bIns="121920" numCol="1" spcCol="1270" anchor="ctr" anchorCtr="0">
          <a:noAutofit/>
        </a:bodyPr>
        <a:lstStyle/>
        <a:p>
          <a:pPr lvl="0" algn="just" defTabSz="1422400">
            <a:lnSpc>
              <a:spcPct val="90000"/>
            </a:lnSpc>
            <a:spcBef>
              <a:spcPct val="0"/>
            </a:spcBef>
            <a:spcAft>
              <a:spcPct val="35000"/>
            </a:spcAft>
          </a:pPr>
          <a:r>
            <a:rPr lang="es-EC" sz="3200" b="1" kern="1200" dirty="0" smtClean="0">
              <a:solidFill>
                <a:schemeClr val="bg1"/>
              </a:solidFill>
            </a:rPr>
            <a:t>Procesamiento artesanal del chocho.</a:t>
          </a:r>
        </a:p>
        <a:p>
          <a:pPr lvl="0" algn="just" defTabSz="1422400">
            <a:lnSpc>
              <a:spcPct val="90000"/>
            </a:lnSpc>
            <a:spcBef>
              <a:spcPct val="0"/>
            </a:spcBef>
            <a:spcAft>
              <a:spcPct val="35000"/>
            </a:spcAft>
          </a:pPr>
          <a:r>
            <a:rPr lang="es-EC" sz="3200" b="1" kern="1200" dirty="0" smtClean="0">
              <a:solidFill>
                <a:schemeClr val="bg1"/>
              </a:solidFill>
            </a:rPr>
            <a:t>Procesos no estandarizados.</a:t>
          </a:r>
        </a:p>
        <a:p>
          <a:pPr lvl="0" algn="just" defTabSz="1422400">
            <a:lnSpc>
              <a:spcPct val="90000"/>
            </a:lnSpc>
            <a:spcBef>
              <a:spcPct val="0"/>
            </a:spcBef>
            <a:spcAft>
              <a:spcPct val="35000"/>
            </a:spcAft>
          </a:pPr>
          <a:r>
            <a:rPr lang="es-EC" sz="3200" b="1" kern="1200" dirty="0" smtClean="0">
              <a:solidFill>
                <a:schemeClr val="bg1"/>
              </a:solidFill>
            </a:rPr>
            <a:t>Costos injustos en la venta de chocho.</a:t>
          </a:r>
        </a:p>
      </dsp:txBody>
      <dsp:txXfrm rot="10800000">
        <a:off x="2534072" y="401569"/>
        <a:ext cx="6816638" cy="3322700"/>
      </dsp:txXfrm>
    </dsp:sp>
    <dsp:sp modelId="{B60B2C36-6246-4E98-8886-EC59A691C083}">
      <dsp:nvSpPr>
        <dsp:cNvPr id="0" name=""/>
        <dsp:cNvSpPr/>
      </dsp:nvSpPr>
      <dsp:spPr>
        <a:xfrm>
          <a:off x="0" y="401569"/>
          <a:ext cx="3322700" cy="3322700"/>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B073-E615-4375-A8FE-F0BBE2F24867}">
      <dsp:nvSpPr>
        <dsp:cNvPr id="0" name=""/>
        <dsp:cNvSpPr/>
      </dsp:nvSpPr>
      <dsp:spPr>
        <a:xfrm>
          <a:off x="0" y="0"/>
          <a:ext cx="11390810" cy="2727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1" kern="1200" dirty="0" smtClean="0"/>
            <a:t>Necesidad de implementar una planta Agroindustrial.</a:t>
          </a:r>
          <a:endParaRPr lang="es-ES" sz="3200" b="1" kern="1200" dirty="0"/>
        </a:p>
        <a:p>
          <a:pPr marL="228600" lvl="1" indent="-228600" algn="l" defTabSz="1066800">
            <a:lnSpc>
              <a:spcPct val="90000"/>
            </a:lnSpc>
            <a:spcBef>
              <a:spcPct val="0"/>
            </a:spcBef>
            <a:spcAft>
              <a:spcPct val="15000"/>
            </a:spcAft>
            <a:buChar char="••"/>
          </a:pPr>
          <a:r>
            <a:rPr lang="es-ES" sz="2400" kern="1200" dirty="0" smtClean="0"/>
            <a:t>Garantizar la calidad del procesamiento y del producto final.</a:t>
          </a:r>
          <a:endParaRPr lang="es-ES" sz="2400" kern="1200" dirty="0"/>
        </a:p>
        <a:p>
          <a:pPr marL="228600" lvl="1" indent="-228600" algn="l" defTabSz="1066800">
            <a:lnSpc>
              <a:spcPct val="90000"/>
            </a:lnSpc>
            <a:spcBef>
              <a:spcPct val="0"/>
            </a:spcBef>
            <a:spcAft>
              <a:spcPct val="15000"/>
            </a:spcAft>
            <a:buChar char="••"/>
          </a:pPr>
          <a:r>
            <a:rPr lang="es-ES" sz="2400" kern="1200" dirty="0" smtClean="0"/>
            <a:t>Desarrollo productivo y económico de los socios. </a:t>
          </a:r>
          <a:endParaRPr lang="es-ES" sz="2400" kern="1200" dirty="0"/>
        </a:p>
        <a:p>
          <a:pPr marL="228600" lvl="1" indent="-228600" algn="l" defTabSz="1066800">
            <a:lnSpc>
              <a:spcPct val="90000"/>
            </a:lnSpc>
            <a:spcBef>
              <a:spcPct val="0"/>
            </a:spcBef>
            <a:spcAft>
              <a:spcPct val="15000"/>
            </a:spcAft>
            <a:buChar char="••"/>
          </a:pPr>
          <a:r>
            <a:rPr lang="es-ES" sz="2400" kern="1200" dirty="0" smtClean="0"/>
            <a:t>Precio justo en la venta de chocho</a:t>
          </a:r>
          <a:endParaRPr lang="es-ES" sz="2400" kern="1200" dirty="0"/>
        </a:p>
        <a:p>
          <a:pPr marL="228600" lvl="1" indent="-228600" algn="l" defTabSz="1066800">
            <a:lnSpc>
              <a:spcPct val="90000"/>
            </a:lnSpc>
            <a:spcBef>
              <a:spcPct val="0"/>
            </a:spcBef>
            <a:spcAft>
              <a:spcPct val="15000"/>
            </a:spcAft>
            <a:buChar char="••"/>
          </a:pPr>
          <a:r>
            <a:rPr lang="es-ES" sz="2400" kern="1200" dirty="0" smtClean="0"/>
            <a:t>Fortalecimiento interinstitucional: UNORCAC-COLECTIVIDAD FICAYA </a:t>
          </a:r>
          <a:endParaRPr lang="es-ES" sz="2400" kern="1200" dirty="0"/>
        </a:p>
      </dsp:txBody>
      <dsp:txXfrm>
        <a:off x="2550917" y="0"/>
        <a:ext cx="8839893" cy="2727554"/>
      </dsp:txXfrm>
    </dsp:sp>
    <dsp:sp modelId="{E6121295-69F0-48F4-BBD2-5EC604287158}">
      <dsp:nvSpPr>
        <dsp:cNvPr id="0" name=""/>
        <dsp:cNvSpPr/>
      </dsp:nvSpPr>
      <dsp:spPr>
        <a:xfrm>
          <a:off x="272755" y="272755"/>
          <a:ext cx="2278162" cy="2182043"/>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1C586-C44F-431A-A139-04DA81D467AB}">
      <dsp:nvSpPr>
        <dsp:cNvPr id="0" name=""/>
        <dsp:cNvSpPr/>
      </dsp:nvSpPr>
      <dsp:spPr>
        <a:xfrm>
          <a:off x="0" y="3000309"/>
          <a:ext cx="11390810" cy="2727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s-ES" sz="4000" b="1" kern="1200" dirty="0" smtClean="0"/>
            <a:t>Promover el consumo del chocho</a:t>
          </a:r>
          <a:endParaRPr lang="es-ES" sz="4000" b="1" kern="1200" dirty="0"/>
        </a:p>
        <a:p>
          <a:pPr marL="285750" lvl="1" indent="-285750" algn="l" defTabSz="1377950">
            <a:lnSpc>
              <a:spcPct val="90000"/>
            </a:lnSpc>
            <a:spcBef>
              <a:spcPct val="0"/>
            </a:spcBef>
            <a:spcAft>
              <a:spcPct val="15000"/>
            </a:spcAft>
            <a:buChar char="••"/>
          </a:pPr>
          <a:r>
            <a:rPr lang="es-ES" sz="3100" kern="1200" dirty="0" smtClean="0"/>
            <a:t>Elevado contenido de calcio, fosforo .</a:t>
          </a:r>
          <a:endParaRPr lang="es-ES" sz="3100" kern="1200" dirty="0"/>
        </a:p>
        <a:p>
          <a:pPr marL="285750" lvl="1" indent="-285750" algn="l" defTabSz="1377950">
            <a:lnSpc>
              <a:spcPct val="90000"/>
            </a:lnSpc>
            <a:spcBef>
              <a:spcPct val="0"/>
            </a:spcBef>
            <a:spcAft>
              <a:spcPct val="15000"/>
            </a:spcAft>
            <a:buChar char="••"/>
          </a:pPr>
          <a:r>
            <a:rPr lang="es-ES" sz="3100" kern="1200" dirty="0" smtClean="0"/>
            <a:t>Alto contenido de proteínas y grasas (soya andina).</a:t>
          </a:r>
          <a:endParaRPr lang="es-ES" sz="3100" kern="1200" dirty="0"/>
        </a:p>
        <a:p>
          <a:pPr marL="285750" lvl="1" indent="-285750" algn="l" defTabSz="1377950">
            <a:lnSpc>
              <a:spcPct val="90000"/>
            </a:lnSpc>
            <a:spcBef>
              <a:spcPct val="0"/>
            </a:spcBef>
            <a:spcAft>
              <a:spcPct val="15000"/>
            </a:spcAft>
            <a:buChar char="••"/>
          </a:pPr>
          <a:r>
            <a:rPr lang="es-ES" sz="3100" kern="1200" dirty="0" smtClean="0"/>
            <a:t>Mejora del estado nutricional de los consumidores.</a:t>
          </a:r>
          <a:endParaRPr lang="es-ES" sz="3100" kern="1200" dirty="0"/>
        </a:p>
      </dsp:txBody>
      <dsp:txXfrm>
        <a:off x="2550917" y="3000309"/>
        <a:ext cx="8839893" cy="2727554"/>
      </dsp:txXfrm>
    </dsp:sp>
    <dsp:sp modelId="{74B1276B-8F59-4528-A91C-DD99862D4660}">
      <dsp:nvSpPr>
        <dsp:cNvPr id="0" name=""/>
        <dsp:cNvSpPr/>
      </dsp:nvSpPr>
      <dsp:spPr>
        <a:xfrm>
          <a:off x="272755" y="3273065"/>
          <a:ext cx="2278162" cy="2182043"/>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F6C4C-1FAC-4252-830B-E39FD66172B1}">
      <dsp:nvSpPr>
        <dsp:cNvPr id="0" name=""/>
        <dsp:cNvSpPr/>
      </dsp:nvSpPr>
      <dsp:spPr>
        <a:xfrm>
          <a:off x="1117823" y="407356"/>
          <a:ext cx="2423400"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Estudio de oferta y demanda </a:t>
          </a:r>
          <a:endParaRPr lang="es-ES" sz="3600" kern="1200" dirty="0"/>
        </a:p>
      </dsp:txBody>
      <dsp:txXfrm>
        <a:off x="1117823" y="407356"/>
        <a:ext cx="2423400" cy="2092565"/>
      </dsp:txXfrm>
    </dsp:sp>
    <dsp:sp modelId="{CB92D5FD-25B5-46E3-AE0C-2EB6BCCE329D}">
      <dsp:nvSpPr>
        <dsp:cNvPr id="0" name=""/>
        <dsp:cNvSpPr/>
      </dsp:nvSpPr>
      <dsp:spPr>
        <a:xfrm>
          <a:off x="3889985" y="407356"/>
          <a:ext cx="2857189"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Diseño de los procesos productivos</a:t>
          </a:r>
          <a:endParaRPr lang="es-ES" sz="3600" kern="1200" dirty="0"/>
        </a:p>
      </dsp:txBody>
      <dsp:txXfrm>
        <a:off x="3889985" y="407356"/>
        <a:ext cx="2857189" cy="2092565"/>
      </dsp:txXfrm>
    </dsp:sp>
    <dsp:sp modelId="{0DADF43A-A7D2-4306-9795-2B686ACF7115}">
      <dsp:nvSpPr>
        <dsp:cNvPr id="0" name=""/>
        <dsp:cNvSpPr/>
      </dsp:nvSpPr>
      <dsp:spPr>
        <a:xfrm>
          <a:off x="7095935" y="407356"/>
          <a:ext cx="2592026"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Balances de materia y energía</a:t>
          </a:r>
          <a:endParaRPr lang="es-ES" sz="3600" kern="1200" dirty="0"/>
        </a:p>
      </dsp:txBody>
      <dsp:txXfrm>
        <a:off x="7095935" y="407356"/>
        <a:ext cx="2592026" cy="2092565"/>
      </dsp:txXfrm>
    </dsp:sp>
    <dsp:sp modelId="{BE567939-90DD-4F17-828E-403A4A7B4322}">
      <dsp:nvSpPr>
        <dsp:cNvPr id="0" name=""/>
        <dsp:cNvSpPr/>
      </dsp:nvSpPr>
      <dsp:spPr>
        <a:xfrm>
          <a:off x="498" y="2848682"/>
          <a:ext cx="3874489"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Capacidades de maquinaria, equipos y sistemas auxiliares</a:t>
          </a:r>
          <a:endParaRPr lang="es-ES" sz="3600" kern="1200" dirty="0"/>
        </a:p>
      </dsp:txBody>
      <dsp:txXfrm>
        <a:off x="498" y="2848682"/>
        <a:ext cx="3874489" cy="2092565"/>
      </dsp:txXfrm>
    </dsp:sp>
    <dsp:sp modelId="{5106A645-3EF0-4DAA-9198-12FC63C11608}">
      <dsp:nvSpPr>
        <dsp:cNvPr id="0" name=""/>
        <dsp:cNvSpPr/>
      </dsp:nvSpPr>
      <dsp:spPr>
        <a:xfrm>
          <a:off x="4223749" y="2848682"/>
          <a:ext cx="3021699"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Diseño de LayOut e infraestructura.</a:t>
          </a:r>
          <a:endParaRPr lang="es-ES" sz="3600" kern="1200" dirty="0"/>
        </a:p>
      </dsp:txBody>
      <dsp:txXfrm>
        <a:off x="4223749" y="2848682"/>
        <a:ext cx="3021699" cy="2092565"/>
      </dsp:txXfrm>
    </dsp:sp>
    <dsp:sp modelId="{3A8CDD8A-249D-400D-8E35-EC1BEBF16D51}">
      <dsp:nvSpPr>
        <dsp:cNvPr id="0" name=""/>
        <dsp:cNvSpPr/>
      </dsp:nvSpPr>
      <dsp:spPr>
        <a:xfrm>
          <a:off x="7594708" y="2848682"/>
          <a:ext cx="3211076" cy="209256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es-ES" sz="3600" kern="1200" dirty="0" smtClean="0"/>
            <a:t>Costos de implementación de la planta.</a:t>
          </a:r>
          <a:endParaRPr lang="es-ES" sz="3600" kern="1200" dirty="0"/>
        </a:p>
      </dsp:txBody>
      <dsp:txXfrm>
        <a:off x="7594708" y="2848682"/>
        <a:ext cx="3211076" cy="2092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F3797-B2FF-469F-BBBC-9EE12B5EA24E}">
      <dsp:nvSpPr>
        <dsp:cNvPr id="0" name=""/>
        <dsp:cNvSpPr/>
      </dsp:nvSpPr>
      <dsp:spPr>
        <a:xfrm>
          <a:off x="2410" y="1764770"/>
          <a:ext cx="2103585" cy="105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latin typeface="Calibri" panose="020F0502020204030204"/>
              <a:ea typeface="+mn-ea"/>
              <a:cs typeface="+mn-cs"/>
            </a:rPr>
            <a:t>Productores  (materia prima)</a:t>
          </a:r>
          <a:endParaRPr lang="es-EC" sz="2400" b="1" kern="1200" dirty="0">
            <a:latin typeface="Calibri" panose="020F0502020204030204"/>
            <a:ea typeface="+mn-ea"/>
            <a:cs typeface="+mn-cs"/>
          </a:endParaRPr>
        </a:p>
      </dsp:txBody>
      <dsp:txXfrm>
        <a:off x="33216" y="1795576"/>
        <a:ext cx="2041973" cy="990180"/>
      </dsp:txXfrm>
    </dsp:sp>
    <dsp:sp modelId="{F65C6254-96C3-44E9-9077-DE99731FF41C}">
      <dsp:nvSpPr>
        <dsp:cNvPr id="0" name=""/>
        <dsp:cNvSpPr/>
      </dsp:nvSpPr>
      <dsp:spPr>
        <a:xfrm rot="21534476">
          <a:off x="2105919" y="2261838"/>
          <a:ext cx="841587" cy="41616"/>
        </a:xfrm>
        <a:custGeom>
          <a:avLst/>
          <a:gdLst/>
          <a:ahLst/>
          <a:cxnLst/>
          <a:rect l="0" t="0" r="0" b="0"/>
          <a:pathLst>
            <a:path>
              <a:moveTo>
                <a:pt x="0" y="22060"/>
              </a:moveTo>
              <a:lnTo>
                <a:pt x="795991" y="2206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panose="020F0502020204030204"/>
            <a:ea typeface="+mn-ea"/>
            <a:cs typeface="+mn-cs"/>
          </a:endParaRPr>
        </a:p>
      </dsp:txBody>
      <dsp:txXfrm>
        <a:off x="2505276" y="2262012"/>
        <a:ext cx="0" cy="0"/>
      </dsp:txXfrm>
    </dsp:sp>
    <dsp:sp modelId="{199E73BC-382D-4364-A51B-0023EDE7FA8D}">
      <dsp:nvSpPr>
        <dsp:cNvPr id="0" name=""/>
        <dsp:cNvSpPr/>
      </dsp:nvSpPr>
      <dsp:spPr>
        <a:xfrm>
          <a:off x="2947430" y="1748730"/>
          <a:ext cx="2103585" cy="105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latin typeface="Calibri" panose="020F0502020204030204"/>
              <a:ea typeface="+mn-ea"/>
              <a:cs typeface="+mn-cs"/>
            </a:rPr>
            <a:t>Planta procesadora</a:t>
          </a:r>
          <a:endParaRPr lang="es-EC" sz="2400" b="1" kern="1200" dirty="0">
            <a:latin typeface="Calibri" panose="020F0502020204030204"/>
            <a:ea typeface="+mn-ea"/>
            <a:cs typeface="+mn-cs"/>
          </a:endParaRPr>
        </a:p>
      </dsp:txBody>
      <dsp:txXfrm>
        <a:off x="2978236" y="1779536"/>
        <a:ext cx="2041973" cy="990180"/>
      </dsp:txXfrm>
    </dsp:sp>
    <dsp:sp modelId="{2FEDD353-5FF6-40D1-841C-46E7254A01BB}">
      <dsp:nvSpPr>
        <dsp:cNvPr id="0" name=""/>
        <dsp:cNvSpPr/>
      </dsp:nvSpPr>
      <dsp:spPr>
        <a:xfrm>
          <a:off x="5051016" y="2253818"/>
          <a:ext cx="841434" cy="41616"/>
        </a:xfrm>
        <a:custGeom>
          <a:avLst/>
          <a:gdLst/>
          <a:ahLst/>
          <a:cxnLst/>
          <a:rect l="0" t="0" r="0" b="0"/>
          <a:pathLst>
            <a:path>
              <a:moveTo>
                <a:pt x="0" y="22060"/>
              </a:moveTo>
              <a:lnTo>
                <a:pt x="795991" y="220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panose="020F0502020204030204"/>
            <a:ea typeface="+mn-ea"/>
            <a:cs typeface="+mn-cs"/>
          </a:endParaRPr>
        </a:p>
      </dsp:txBody>
      <dsp:txXfrm>
        <a:off x="5450697" y="2253591"/>
        <a:ext cx="0" cy="0"/>
      </dsp:txXfrm>
    </dsp:sp>
    <dsp:sp modelId="{ACA738D8-E7CC-4D74-BB58-84661CF59A4D}">
      <dsp:nvSpPr>
        <dsp:cNvPr id="0" name=""/>
        <dsp:cNvSpPr/>
      </dsp:nvSpPr>
      <dsp:spPr>
        <a:xfrm>
          <a:off x="5892450" y="1748730"/>
          <a:ext cx="2103585" cy="105179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latin typeface="Calibri" panose="020F0502020204030204"/>
              <a:ea typeface="+mn-ea"/>
              <a:cs typeface="+mn-cs"/>
            </a:rPr>
            <a:t>Distribuidores</a:t>
          </a:r>
          <a:endParaRPr lang="es-EC" sz="2400" b="1" kern="1200" dirty="0">
            <a:latin typeface="Calibri" panose="020F0502020204030204"/>
            <a:ea typeface="+mn-ea"/>
            <a:cs typeface="+mn-cs"/>
          </a:endParaRPr>
        </a:p>
      </dsp:txBody>
      <dsp:txXfrm>
        <a:off x="5923256" y="1779536"/>
        <a:ext cx="2041973" cy="990180"/>
      </dsp:txXfrm>
    </dsp:sp>
    <dsp:sp modelId="{AA3D9880-5C71-4E92-A943-6103ECF28237}">
      <dsp:nvSpPr>
        <dsp:cNvPr id="0" name=""/>
        <dsp:cNvSpPr/>
      </dsp:nvSpPr>
      <dsp:spPr>
        <a:xfrm rot="2368983">
          <a:off x="7871294" y="2601415"/>
          <a:ext cx="1093328" cy="41616"/>
        </a:xfrm>
        <a:custGeom>
          <a:avLst/>
          <a:gdLst/>
          <a:ahLst/>
          <a:cxnLst/>
          <a:rect l="0" t="0" r="0" b="0"/>
          <a:pathLst>
            <a:path>
              <a:moveTo>
                <a:pt x="0" y="22060"/>
              </a:moveTo>
              <a:lnTo>
                <a:pt x="1034756" y="2206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Text" lastClr="000000">
                <a:hueOff val="0"/>
                <a:satOff val="0"/>
                <a:lumOff val="0"/>
                <a:alphaOff val="0"/>
              </a:sysClr>
            </a:solidFill>
            <a:latin typeface="Calibri" panose="020F0502020204030204"/>
            <a:ea typeface="+mn-ea"/>
            <a:cs typeface="+mn-cs"/>
          </a:endParaRPr>
        </a:p>
      </dsp:txBody>
      <dsp:txXfrm>
        <a:off x="8414242" y="2583747"/>
        <a:ext cx="0" cy="0"/>
      </dsp:txXfrm>
    </dsp:sp>
    <dsp:sp modelId="{A8C35CF8-91ED-4BB8-B70D-47A2E46574F9}">
      <dsp:nvSpPr>
        <dsp:cNvPr id="0" name=""/>
        <dsp:cNvSpPr/>
      </dsp:nvSpPr>
      <dsp:spPr>
        <a:xfrm>
          <a:off x="8839881" y="1762887"/>
          <a:ext cx="2103585" cy="24138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b="1" kern="1200" dirty="0" smtClean="0">
              <a:latin typeface="Calibri" panose="020F0502020204030204"/>
              <a:ea typeface="+mn-ea"/>
              <a:cs typeface="+mn-cs"/>
            </a:rPr>
            <a:t>Consumidor Final </a:t>
          </a:r>
          <a:endParaRPr lang="es-EC" sz="2400" b="1" kern="1200" dirty="0">
            <a:latin typeface="Calibri" panose="020F0502020204030204"/>
            <a:ea typeface="+mn-ea"/>
            <a:cs typeface="+mn-cs"/>
          </a:endParaRPr>
        </a:p>
      </dsp:txBody>
      <dsp:txXfrm>
        <a:off x="8901493" y="1824499"/>
        <a:ext cx="1980361" cy="2290640"/>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99257F-510A-44C5-9F7E-6B3A8E8CB54E}" type="datetimeFigureOut">
              <a:rPr lang="es-EC" smtClean="0"/>
              <a:t>03/01/2017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98180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203781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197820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0119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151942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499257F-510A-44C5-9F7E-6B3A8E8CB54E}" type="datetimeFigureOut">
              <a:rPr lang="es-EC" smtClean="0"/>
              <a:t>03/01/2017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47938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499257F-510A-44C5-9F7E-6B3A8E8CB54E}" type="datetimeFigureOut">
              <a:rPr lang="es-EC" smtClean="0"/>
              <a:t>03/01/2017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408947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99257F-510A-44C5-9F7E-6B3A8E8CB54E}" type="datetimeFigureOut">
              <a:rPr lang="es-EC" smtClean="0"/>
              <a:t>03/01/2017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1418969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99257F-510A-44C5-9F7E-6B3A8E8CB54E}" type="datetimeFigureOut">
              <a:rPr lang="es-EC" smtClean="0"/>
              <a:t>03/01/2017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230994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499257F-510A-44C5-9F7E-6B3A8E8CB54E}" type="datetimeFigureOut">
              <a:rPr lang="es-EC" smtClean="0"/>
              <a:t>03/01/2017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318706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499257F-510A-44C5-9F7E-6B3A8E8CB54E}" type="datetimeFigureOut">
              <a:rPr lang="es-EC" smtClean="0"/>
              <a:t>03/01/2017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244080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51227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499257F-510A-44C5-9F7E-6B3A8E8CB54E}" type="datetimeFigureOut">
              <a:rPr lang="es-EC" smtClean="0"/>
              <a:t>03/01/2017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2468422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499257F-510A-44C5-9F7E-6B3A8E8CB54E}" type="datetimeFigureOut">
              <a:rPr lang="es-EC" smtClean="0"/>
              <a:t>03/01/2017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92046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499257F-510A-44C5-9F7E-6B3A8E8CB54E}" type="datetimeFigureOut">
              <a:rPr lang="es-EC" smtClean="0"/>
              <a:t>03/01/2017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1587578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214722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499257F-510A-44C5-9F7E-6B3A8E8CB54E}" type="datetimeFigureOut">
              <a:rPr lang="es-EC" smtClean="0"/>
              <a:t>03/01/2017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30A649B-83B5-44EB-930A-9ED50B5BB2B8}" type="slidenum">
              <a:rPr lang="es-EC" smtClean="0"/>
              <a:t>‹Nº›</a:t>
            </a:fld>
            <a:endParaRPr lang="es-EC"/>
          </a:p>
        </p:txBody>
      </p:sp>
    </p:spTree>
    <p:extLst>
      <p:ext uri="{BB962C8B-B14F-4D97-AF65-F5344CB8AC3E}">
        <p14:creationId xmlns:p14="http://schemas.microsoft.com/office/powerpoint/2010/main" val="139794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499257F-510A-44C5-9F7E-6B3A8E8CB54E}" type="datetimeFigureOut">
              <a:rPr lang="es-EC" smtClean="0"/>
              <a:t>03/01/2017</a:t>
            </a:fld>
            <a:endParaRPr lang="es-EC"/>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EC"/>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30A649B-83B5-44EB-930A-9ED50B5BB2B8}" type="slidenum">
              <a:rPr lang="es-EC" smtClean="0"/>
              <a:t>‹Nº›</a:t>
            </a:fld>
            <a:endParaRPr lang="es-EC"/>
          </a:p>
        </p:txBody>
      </p:sp>
    </p:spTree>
    <p:extLst>
      <p:ext uri="{BB962C8B-B14F-4D97-AF65-F5344CB8AC3E}">
        <p14:creationId xmlns:p14="http://schemas.microsoft.com/office/powerpoint/2010/main" val="132927536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72936" y="-529417"/>
            <a:ext cx="12531634" cy="1332411"/>
          </a:xfrm>
        </p:spPr>
        <p:txBody>
          <a:bodyPr>
            <a:normAutofit/>
          </a:bodyPr>
          <a:lstStyle/>
          <a:p>
            <a:pPr algn="l"/>
            <a:r>
              <a:rPr lang="es-EC" sz="5400" dirty="0" smtClean="0">
                <a:solidFill>
                  <a:srgbClr val="FF0000"/>
                </a:solidFill>
              </a:rPr>
              <a:t>UNIVERSIDAD TÉCNICA DEL NORTE</a:t>
            </a:r>
            <a:r>
              <a:rPr lang="es-EC" sz="5400" dirty="0" smtClean="0"/>
              <a:t>	</a:t>
            </a:r>
            <a:endParaRPr lang="es-EC" sz="5400" dirty="0"/>
          </a:p>
        </p:txBody>
      </p:sp>
      <p:sp>
        <p:nvSpPr>
          <p:cNvPr id="3" name="Subtítulo 2"/>
          <p:cNvSpPr>
            <a:spLocks noGrp="1"/>
          </p:cNvSpPr>
          <p:nvPr>
            <p:ph type="subTitle" idx="1"/>
          </p:nvPr>
        </p:nvSpPr>
        <p:spPr>
          <a:xfrm>
            <a:off x="2590856" y="796091"/>
            <a:ext cx="9440034" cy="536319"/>
          </a:xfrm>
        </p:spPr>
        <p:txBody>
          <a:bodyPr>
            <a:noAutofit/>
          </a:bodyPr>
          <a:lstStyle/>
          <a:p>
            <a:r>
              <a:rPr lang="es-EC" sz="2400" dirty="0" smtClean="0">
                <a:solidFill>
                  <a:schemeClr val="tx1"/>
                </a:solidFill>
              </a:rPr>
              <a:t>FACULTAD DE INGENIERÍA EN CIENCIAS AGROPECUARIAS Y AMBIENTALES</a:t>
            </a:r>
          </a:p>
          <a:p>
            <a:endParaRPr lang="es-EC" sz="2400" dirty="0">
              <a:solidFill>
                <a:schemeClr val="tx1"/>
              </a:solidFill>
            </a:endParaRPr>
          </a:p>
        </p:txBody>
      </p:sp>
      <p:pic>
        <p:nvPicPr>
          <p:cNvPr id="5" name="Imagen 13" descr="SELLO NORMAL CORREO"/>
          <p:cNvPicPr>
            <a:picLocks noChangeAspect="1" noChangeArrowheads="1"/>
          </p:cNvPicPr>
          <p:nvPr/>
        </p:nvPicPr>
        <p:blipFill>
          <a:blip r:embed="rId2">
            <a:clrChange>
              <a:clrFrom>
                <a:srgbClr val="FAFAFA"/>
              </a:clrFrom>
              <a:clrTo>
                <a:srgbClr val="FAFAFA">
                  <a:alpha val="0"/>
                </a:srgbClr>
              </a:clrTo>
            </a:clrChange>
          </a:blip>
          <a:srcRect/>
          <a:stretch>
            <a:fillRect/>
          </a:stretch>
        </p:blipFill>
        <p:spPr bwMode="auto">
          <a:xfrm>
            <a:off x="0" y="-1"/>
            <a:ext cx="2469786" cy="2213785"/>
          </a:xfrm>
          <a:prstGeom prst="rect">
            <a:avLst/>
          </a:prstGeom>
          <a:noFill/>
          <a:ln w="9525">
            <a:noFill/>
            <a:miter lim="800000"/>
            <a:headEnd/>
            <a:tailEnd/>
          </a:ln>
        </p:spPr>
      </p:pic>
      <p:sp>
        <p:nvSpPr>
          <p:cNvPr id="6" name="Subtítulo 2"/>
          <p:cNvSpPr txBox="1">
            <a:spLocks/>
          </p:cNvSpPr>
          <p:nvPr/>
        </p:nvSpPr>
        <p:spPr>
          <a:xfrm>
            <a:off x="1234893" y="1332410"/>
            <a:ext cx="9440034" cy="529416"/>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s-EC" sz="2800" dirty="0" smtClean="0">
                <a:solidFill>
                  <a:schemeClr val="tx1"/>
                </a:solidFill>
              </a:rPr>
              <a:t>Carrera de agroindustrias</a:t>
            </a:r>
          </a:p>
          <a:p>
            <a:endParaRPr lang="es-EC" sz="2800" dirty="0"/>
          </a:p>
        </p:txBody>
      </p:sp>
      <p:sp>
        <p:nvSpPr>
          <p:cNvPr id="7" name="Rectángulo 6"/>
          <p:cNvSpPr/>
          <p:nvPr/>
        </p:nvSpPr>
        <p:spPr>
          <a:xfrm>
            <a:off x="391008" y="2213784"/>
            <a:ext cx="11639882" cy="1323439"/>
          </a:xfrm>
          <a:prstGeom prst="rect">
            <a:avLst/>
          </a:prstGeom>
        </p:spPr>
        <p:txBody>
          <a:bodyPr wrap="square">
            <a:spAutoFit/>
          </a:bodyPr>
          <a:lstStyle/>
          <a:p>
            <a:pPr algn="just"/>
            <a:r>
              <a:rPr lang="es-EC" sz="4000" b="1" dirty="0"/>
              <a:t>“DISEÑO DE UNA PLANTA AGROINDUSTRIAL PARA EL DESAMARGADO DE CHOCHO </a:t>
            </a:r>
            <a:r>
              <a:rPr lang="es-EC" sz="4000" i="1" dirty="0"/>
              <a:t>Lupinus mutabilis</a:t>
            </a:r>
            <a:r>
              <a:rPr lang="es-EC" sz="4000" b="1" dirty="0"/>
              <a:t>"</a:t>
            </a:r>
            <a:endParaRPr lang="es-EC" sz="4000" dirty="0"/>
          </a:p>
        </p:txBody>
      </p:sp>
      <p:sp>
        <p:nvSpPr>
          <p:cNvPr id="10" name="Subtítulo 2"/>
          <p:cNvSpPr txBox="1">
            <a:spLocks/>
          </p:cNvSpPr>
          <p:nvPr/>
        </p:nvSpPr>
        <p:spPr>
          <a:xfrm>
            <a:off x="5368445" y="3889181"/>
            <a:ext cx="6882344" cy="377007"/>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s-EC" sz="2800" b="1" dirty="0" smtClean="0">
                <a:solidFill>
                  <a:schemeClr val="tx1"/>
                </a:solidFill>
              </a:rPr>
              <a:t>Tesis previa a la obtención de título de ingeniera agroindustrial</a:t>
            </a:r>
            <a:endParaRPr lang="es-EC" sz="2800" b="1" dirty="0"/>
          </a:p>
        </p:txBody>
      </p:sp>
      <p:sp>
        <p:nvSpPr>
          <p:cNvPr id="11" name="Subtítulo 2"/>
          <p:cNvSpPr txBox="1">
            <a:spLocks/>
          </p:cNvSpPr>
          <p:nvPr/>
        </p:nvSpPr>
        <p:spPr>
          <a:xfrm>
            <a:off x="4033022" y="5195270"/>
            <a:ext cx="9440034" cy="1428139"/>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es-EC" sz="3200" b="1" dirty="0" smtClean="0">
                <a:solidFill>
                  <a:schemeClr val="tx1"/>
                </a:solidFill>
              </a:rPr>
              <a:t>Autora: Jimena león V.</a:t>
            </a:r>
          </a:p>
          <a:p>
            <a:r>
              <a:rPr lang="es-EC" sz="3200" b="1" dirty="0" smtClean="0">
                <a:solidFill>
                  <a:schemeClr val="tx1"/>
                </a:solidFill>
              </a:rPr>
              <a:t>2017</a:t>
            </a:r>
            <a:endParaRPr lang="es-EC" sz="3200" b="1" dirty="0" smtClean="0">
              <a:solidFill>
                <a:schemeClr val="tx1"/>
              </a:solidFill>
            </a:endParaRPr>
          </a:p>
          <a:p>
            <a:endParaRPr lang="es-EC" sz="3200" dirty="0" smtClean="0">
              <a:solidFill>
                <a:schemeClr val="tx1"/>
              </a:solidFill>
            </a:endParaRPr>
          </a:p>
          <a:p>
            <a:endParaRPr lang="es-EC" sz="3200" dirty="0"/>
          </a:p>
        </p:txBody>
      </p:sp>
      <p:pic>
        <p:nvPicPr>
          <p:cNvPr id="1026" name="Picture 2" descr="Resultado de imagen para planta agroindustrial cho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893" y="3624905"/>
            <a:ext cx="3519987" cy="3140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10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3" name="Marcador de contenido 2"/>
          <p:cNvSpPr>
            <a:spLocks noGrp="1"/>
          </p:cNvSpPr>
          <p:nvPr>
            <p:ph sz="quarter" idx="13"/>
          </p:nvPr>
        </p:nvSpPr>
        <p:spPr/>
        <p:txBody>
          <a:bodyPr/>
          <a:lstStyle/>
          <a:p>
            <a:endParaRPr lang="es-EC" dirty="0"/>
          </a:p>
        </p:txBody>
      </p:sp>
      <p:sp>
        <p:nvSpPr>
          <p:cNvPr id="5" name="Elipse 4"/>
          <p:cNvSpPr/>
          <p:nvPr/>
        </p:nvSpPr>
        <p:spPr>
          <a:xfrm>
            <a:off x="6095687" y="924921"/>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2</a:t>
            </a:r>
            <a:endParaRPr lang="es-EC" dirty="0">
              <a:solidFill>
                <a:schemeClr val="tx1"/>
              </a:solidFill>
            </a:endParaRPr>
          </a:p>
        </p:txBody>
      </p:sp>
      <p:pic>
        <p:nvPicPr>
          <p:cNvPr id="6" name="Imagen 5"/>
          <p:cNvPicPr>
            <a:picLocks noChangeAspect="1"/>
          </p:cNvPicPr>
          <p:nvPr/>
        </p:nvPicPr>
        <p:blipFill rotWithShape="1">
          <a:blip r:embed="rId2"/>
          <a:srcRect l="41125" t="29248" r="20775" b="37240"/>
          <a:stretch/>
        </p:blipFill>
        <p:spPr>
          <a:xfrm>
            <a:off x="1656394" y="1416605"/>
            <a:ext cx="9302065" cy="5113601"/>
          </a:xfrm>
          <a:prstGeom prst="rect">
            <a:avLst/>
          </a:prstGeom>
        </p:spPr>
      </p:pic>
    </p:spTree>
    <p:extLst>
      <p:ext uri="{BB962C8B-B14F-4D97-AF65-F5344CB8AC3E}">
        <p14:creationId xmlns:p14="http://schemas.microsoft.com/office/powerpoint/2010/main" val="289356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0"/>
            <a:ext cx="10364451" cy="478763"/>
          </a:xfrm>
        </p:spPr>
        <p:txBody>
          <a:bodyPr>
            <a:normAutofit fontScale="90000"/>
          </a:bodyPr>
          <a:lstStyle/>
          <a:p>
            <a:r>
              <a:rPr lang="es-EC" b="1" dirty="0" smtClean="0"/>
              <a:t>Balance de materia</a:t>
            </a:r>
            <a:endParaRPr lang="es-EC" b="1" dirty="0"/>
          </a:p>
        </p:txBody>
      </p:sp>
      <p:sp>
        <p:nvSpPr>
          <p:cNvPr id="3" name="Marcador de contenido 2"/>
          <p:cNvSpPr>
            <a:spLocks noGrp="1"/>
          </p:cNvSpPr>
          <p:nvPr>
            <p:ph sz="quarter" idx="13"/>
          </p:nvPr>
        </p:nvSpPr>
        <p:spPr/>
        <p:txBody>
          <a:bodyPr/>
          <a:lstStyle/>
          <a:p>
            <a:endParaRPr lang="es-EC" dirty="0"/>
          </a:p>
        </p:txBody>
      </p:sp>
      <p:pic>
        <p:nvPicPr>
          <p:cNvPr id="4" name="Imagen 3"/>
          <p:cNvPicPr>
            <a:picLocks noChangeAspect="1"/>
          </p:cNvPicPr>
          <p:nvPr/>
        </p:nvPicPr>
        <p:blipFill rotWithShape="1">
          <a:blip r:embed="rId2"/>
          <a:srcRect l="29300" t="21480" r="26800" b="11160"/>
          <a:stretch/>
        </p:blipFill>
        <p:spPr>
          <a:xfrm>
            <a:off x="2812093" y="478763"/>
            <a:ext cx="6254496" cy="5998047"/>
          </a:xfrm>
          <a:prstGeom prst="rect">
            <a:avLst/>
          </a:prstGeom>
        </p:spPr>
      </p:pic>
      <p:sp>
        <p:nvSpPr>
          <p:cNvPr id="5" name="Elipse 4"/>
          <p:cNvSpPr/>
          <p:nvPr/>
        </p:nvSpPr>
        <p:spPr>
          <a:xfrm>
            <a:off x="5727601" y="6478621"/>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1</a:t>
            </a:r>
          </a:p>
        </p:txBody>
      </p:sp>
    </p:spTree>
    <p:extLst>
      <p:ext uri="{BB962C8B-B14F-4D97-AF65-F5344CB8AC3E}">
        <p14:creationId xmlns:p14="http://schemas.microsoft.com/office/powerpoint/2010/main" val="355615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6318695" y="155229"/>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1</a:t>
            </a:r>
          </a:p>
        </p:txBody>
      </p:sp>
      <p:pic>
        <p:nvPicPr>
          <p:cNvPr id="3" name="Imagen 2"/>
          <p:cNvPicPr>
            <a:picLocks noChangeAspect="1"/>
          </p:cNvPicPr>
          <p:nvPr/>
        </p:nvPicPr>
        <p:blipFill rotWithShape="1">
          <a:blip r:embed="rId2"/>
          <a:srcRect l="46967" t="33721" r="23279" b="19262"/>
          <a:stretch/>
        </p:blipFill>
        <p:spPr>
          <a:xfrm>
            <a:off x="3774125" y="564588"/>
            <a:ext cx="5816182" cy="6001104"/>
          </a:xfrm>
          <a:prstGeom prst="rect">
            <a:avLst/>
          </a:prstGeom>
        </p:spPr>
      </p:pic>
    </p:spTree>
    <p:extLst>
      <p:ext uri="{BB962C8B-B14F-4D97-AF65-F5344CB8AC3E}">
        <p14:creationId xmlns:p14="http://schemas.microsoft.com/office/powerpoint/2010/main" val="1296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sz="quarter" idx="13"/>
              </p:nvPr>
            </p:nvSpPr>
            <p:spPr/>
            <p:txBody>
              <a:bodyPr/>
              <a:lstStyle/>
              <a:p>
                <a14:m>
                  <m:oMath xmlns:m="http://schemas.openxmlformats.org/officeDocument/2006/math">
                    <m:r>
                      <a:rPr lang="es-EC" sz="2800" i="1" smtClean="0">
                        <a:latin typeface="Cambria Math" panose="02040503050406030204" pitchFamily="18" charset="0"/>
                      </a:rPr>
                      <m:t>𝑅𝑒𝑛𝑑𝑖𝑚𝑖𝑒𝑛𝑡𝑜</m:t>
                    </m:r>
                    <m:r>
                      <a:rPr lang="es-EC" sz="2800">
                        <a:latin typeface="Cambria Math" panose="02040503050406030204" pitchFamily="18" charset="0"/>
                      </a:rPr>
                      <m:t> </m:t>
                    </m:r>
                    <m:r>
                      <a:rPr lang="es-EC" sz="2800" i="1">
                        <a:latin typeface="Cambria Math" panose="02040503050406030204" pitchFamily="18" charset="0"/>
                      </a:rPr>
                      <m:t>𝑑𝑒</m:t>
                    </m:r>
                    <m:r>
                      <a:rPr lang="es-EC" sz="2800" b="0" i="1" smtClean="0">
                        <a:latin typeface="Cambria Math" panose="02040503050406030204" pitchFamily="18" charset="0"/>
                      </a:rPr>
                      <m:t>𝑙</m:t>
                    </m:r>
                    <m:r>
                      <a:rPr lang="es-EC" sz="2800" b="0" i="1" smtClean="0">
                        <a:latin typeface="Cambria Math" panose="02040503050406030204" pitchFamily="18" charset="0"/>
                      </a:rPr>
                      <m:t> </m:t>
                    </m:r>
                    <m:r>
                      <a:rPr lang="es-EC" sz="2800" i="1">
                        <a:latin typeface="Cambria Math" panose="02040503050406030204" pitchFamily="18" charset="0"/>
                      </a:rPr>
                      <m:t>𝑑𝑒𝑠𝑎𝑚𝑎𝑟𝑔𝑎𝑑</m:t>
                    </m:r>
                    <m:r>
                      <a:rPr lang="es-EC" sz="2800" i="1" smtClean="0">
                        <a:latin typeface="Cambria Math" panose="02040503050406030204" pitchFamily="18" charset="0"/>
                      </a:rPr>
                      <m:t>𝑜</m:t>
                    </m:r>
                    <m:r>
                      <a:rPr lang="es-EC" sz="2800" b="0" i="1" smtClean="0">
                        <a:latin typeface="Cambria Math" panose="02040503050406030204" pitchFamily="18" charset="0"/>
                      </a:rPr>
                      <m:t> </m:t>
                    </m:r>
                    <m:r>
                      <a:rPr lang="es-EC" sz="2800" b="0" i="1" smtClean="0">
                        <a:latin typeface="Cambria Math" panose="02040503050406030204" pitchFamily="18" charset="0"/>
                      </a:rPr>
                      <m:t>𝑑𝑒</m:t>
                    </m:r>
                    <m:r>
                      <a:rPr lang="es-EC" sz="2800" b="0" i="1" smtClean="0">
                        <a:latin typeface="Cambria Math" panose="02040503050406030204" pitchFamily="18" charset="0"/>
                      </a:rPr>
                      <m:t> </m:t>
                    </m:r>
                    <m:r>
                      <a:rPr lang="es-EC" sz="2800" b="0" i="1" smtClean="0">
                        <a:latin typeface="Cambria Math" panose="02040503050406030204" pitchFamily="18" charset="0"/>
                      </a:rPr>
                      <m:t>𝑐h𝑜𝑐h𝑜</m:t>
                    </m:r>
                    <m:r>
                      <a:rPr lang="es-EC" sz="2800">
                        <a:latin typeface="Cambria Math" panose="02040503050406030204" pitchFamily="18" charset="0"/>
                      </a:rPr>
                      <m:t>=</m:t>
                    </m:r>
                    <m:f>
                      <m:fPr>
                        <m:ctrlPr>
                          <a:rPr lang="es-EC" sz="2800" i="1">
                            <a:latin typeface="Cambria Math" panose="02040503050406030204" pitchFamily="18" charset="0"/>
                          </a:rPr>
                        </m:ctrlPr>
                      </m:fPr>
                      <m:num>
                        <m:r>
                          <a:rPr lang="es-EC" sz="2800">
                            <a:latin typeface="Cambria Math" panose="02040503050406030204" pitchFamily="18" charset="0"/>
                          </a:rPr>
                          <m:t>98.0 </m:t>
                        </m:r>
                        <m:r>
                          <m:rPr>
                            <m:sty m:val="p"/>
                          </m:rPr>
                          <a:rPr lang="es-EC" sz="2800">
                            <a:latin typeface="Cambria Math" panose="02040503050406030204" pitchFamily="18" charset="0"/>
                          </a:rPr>
                          <m:t>k</m:t>
                        </m:r>
                        <m:r>
                          <a:rPr lang="es-EC" sz="2800" b="0" i="1" smtClean="0">
                            <a:latin typeface="Cambria Math" panose="02040503050406030204" pitchFamily="18" charset="0"/>
                          </a:rPr>
                          <m:t>𝑔</m:t>
                        </m:r>
                      </m:num>
                      <m:den>
                        <m:r>
                          <a:rPr lang="es-EC" sz="2800" i="1">
                            <a:latin typeface="Cambria Math" panose="02040503050406030204" pitchFamily="18" charset="0"/>
                          </a:rPr>
                          <m:t>100 </m:t>
                        </m:r>
                        <m:r>
                          <a:rPr lang="es-EC" sz="2800" i="1">
                            <a:latin typeface="Cambria Math" panose="02040503050406030204" pitchFamily="18" charset="0"/>
                          </a:rPr>
                          <m:t>𝑘𝑔</m:t>
                        </m:r>
                      </m:den>
                    </m:f>
                    <m:r>
                      <a:rPr lang="es-EC" sz="2800" i="1">
                        <a:latin typeface="Cambria Math" panose="02040503050406030204" pitchFamily="18" charset="0"/>
                      </a:rPr>
                      <m:t>𝑥</m:t>
                    </m:r>
                    <m:r>
                      <a:rPr lang="es-EC" sz="2800">
                        <a:latin typeface="Cambria Math" panose="02040503050406030204" pitchFamily="18" charset="0"/>
                      </a:rPr>
                      <m:t> 100%</m:t>
                    </m:r>
                  </m:oMath>
                </a14:m>
                <a:endParaRPr lang="es-EC" sz="2800" dirty="0"/>
              </a:p>
              <a:p>
                <a14:m>
                  <m:oMath xmlns:m="http://schemas.openxmlformats.org/officeDocument/2006/math">
                    <m:r>
                      <a:rPr lang="es-EC" sz="2800" i="1">
                        <a:latin typeface="Cambria Math" panose="02040503050406030204" pitchFamily="18" charset="0"/>
                      </a:rPr>
                      <m:t>𝑅𝑒𝑛𝑑𝑖𝑚𝑖𝑒𝑛𝑡𝑜</m:t>
                    </m:r>
                    <m:r>
                      <a:rPr lang="es-EC" sz="2800">
                        <a:latin typeface="Cambria Math" panose="02040503050406030204" pitchFamily="18" charset="0"/>
                      </a:rPr>
                      <m:t>=98% </m:t>
                    </m:r>
                  </m:oMath>
                </a14:m>
                <a:endParaRPr lang="es-EC" sz="2800" dirty="0"/>
              </a:p>
            </p:txBody>
          </p:sp>
        </mc:Choice>
        <mc:Fallback xmlns="">
          <p:sp>
            <p:nvSpPr>
              <p:cNvPr id="3" name="Marcador de contenido 2"/>
              <p:cNvSpPr>
                <a:spLocks noGrp="1" noRot="1" noChangeAspect="1" noMove="1" noResize="1" noEditPoints="1" noAdjustHandles="1" noChangeArrowheads="1" noChangeShapeType="1" noTextEdit="1"/>
              </p:cNvSpPr>
              <p:nvPr>
                <p:ph sz="quarter" idx="13"/>
              </p:nvPr>
            </p:nvSpPr>
            <p:spPr>
              <a:blipFill rotWithShape="0">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58496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159" y="0"/>
            <a:ext cx="10364451" cy="1596177"/>
          </a:xfrm>
        </p:spPr>
        <p:txBody>
          <a:bodyPr/>
          <a:lstStyle/>
          <a:p>
            <a:r>
              <a:rPr lang="es-EC" b="1" dirty="0" smtClean="0"/>
              <a:t>Balance de energía</a:t>
            </a:r>
            <a:endParaRPr lang="es-EC"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024391139"/>
              </p:ext>
            </p:extLst>
          </p:nvPr>
        </p:nvGraphicFramePr>
        <p:xfrm>
          <a:off x="3196398" y="1302792"/>
          <a:ext cx="8386001" cy="4877739"/>
        </p:xfrm>
        <a:graphic>
          <a:graphicData uri="http://schemas.openxmlformats.org/drawingml/2006/table">
            <a:tbl>
              <a:tblPr firstRow="1" firstCol="1">
                <a:tableStyleId>{2D5ABB26-0587-4C30-8999-92F81FD0307C}</a:tableStyleId>
              </a:tblPr>
              <a:tblGrid>
                <a:gridCol w="3082482"/>
                <a:gridCol w="1632286"/>
                <a:gridCol w="1219554"/>
                <a:gridCol w="1248522"/>
                <a:gridCol w="1203157"/>
              </a:tblGrid>
              <a:tr h="612407">
                <a:tc>
                  <a:txBody>
                    <a:bodyPr/>
                    <a:lstStyle/>
                    <a:p>
                      <a:pPr algn="just">
                        <a:lnSpc>
                          <a:spcPct val="150000"/>
                        </a:lnSpc>
                        <a:spcBef>
                          <a:spcPts val="600"/>
                        </a:spcBef>
                        <a:spcAft>
                          <a:spcPts val="0"/>
                        </a:spcAft>
                      </a:pPr>
                      <a:r>
                        <a:rPr lang="es-ES" sz="2400" b="1" dirty="0">
                          <a:effectLst/>
                        </a:rPr>
                        <a:t>Maquinarias y equipos</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b="1" dirty="0">
                          <a:effectLst/>
                        </a:rPr>
                        <a:t>Cantidad</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b="1">
                          <a:effectLst/>
                        </a:rPr>
                        <a:t>Tiempo</a:t>
                      </a:r>
                      <a:endParaRPr lang="es-EC"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b="1" dirty="0">
                          <a:effectLst/>
                        </a:rPr>
                        <a:t>Potencia</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b="1" dirty="0">
                        <a:effectLst/>
                        <a:latin typeface="Calibri" panose="020F0502020204030204" pitchFamily="34" charset="0"/>
                      </a:endParaRPr>
                    </a:p>
                  </a:txBody>
                  <a:tcPr marL="68580" marR="68580" marT="0" marB="0"/>
                </a:tc>
              </a:tr>
              <a:tr h="486746">
                <a:tc>
                  <a:txBody>
                    <a:bodyPr/>
                    <a:lstStyle/>
                    <a:p>
                      <a:pPr algn="just">
                        <a:lnSpc>
                          <a:spcPct val="150000"/>
                        </a:lnSpc>
                        <a:spcBef>
                          <a:spcPts val="600"/>
                        </a:spcBef>
                        <a:spcAft>
                          <a:spcPts val="0"/>
                        </a:spcAft>
                      </a:pPr>
                      <a:r>
                        <a:rPr lang="es-ES" sz="2400" dirty="0">
                          <a:effectLst/>
                        </a:rPr>
                        <a:t> </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dirty="0">
                        <a:effectLst/>
                        <a:latin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es-ES" sz="2400" dirty="0">
                          <a:effectLst/>
                        </a:rPr>
                        <a:t>H</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Kwh</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kwh/día</a:t>
                      </a:r>
                      <a:endParaRPr lang="es-EC" sz="2400">
                        <a:effectLst/>
                        <a:latin typeface="Times New Roman" panose="02020603050405020304" pitchFamily="18" charset="0"/>
                        <a:ea typeface="Times New Roman" panose="02020603050405020304" pitchFamily="18" charset="0"/>
                      </a:endParaRPr>
                    </a:p>
                  </a:txBody>
                  <a:tcPr marL="68580" marR="68580" marT="0" marB="0"/>
                </a:tc>
              </a:tr>
              <a:tr h="973492">
                <a:tc>
                  <a:txBody>
                    <a:bodyPr/>
                    <a:lstStyle/>
                    <a:p>
                      <a:pPr algn="l">
                        <a:lnSpc>
                          <a:spcPct val="150000"/>
                        </a:lnSpc>
                        <a:spcBef>
                          <a:spcPts val="600"/>
                        </a:spcBef>
                        <a:spcAft>
                          <a:spcPts val="0"/>
                        </a:spcAft>
                      </a:pPr>
                      <a:r>
                        <a:rPr lang="es-ES" sz="2400" dirty="0">
                          <a:effectLst/>
                        </a:rPr>
                        <a:t>motor de tanque de lavado</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1.00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4.00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0.19</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0.74</a:t>
                      </a:r>
                      <a:endParaRPr lang="es-EC" sz="2400">
                        <a:effectLst/>
                        <a:latin typeface="Times New Roman" panose="02020603050405020304" pitchFamily="18" charset="0"/>
                        <a:ea typeface="Times New Roman" panose="02020603050405020304" pitchFamily="18" charset="0"/>
                      </a:endParaRPr>
                    </a:p>
                  </a:txBody>
                  <a:tcPr marL="68580" marR="68580" marT="0" marB="0"/>
                </a:tc>
              </a:tr>
              <a:tr h="486746">
                <a:tc>
                  <a:txBody>
                    <a:bodyPr/>
                    <a:lstStyle/>
                    <a:p>
                      <a:pPr algn="l">
                        <a:lnSpc>
                          <a:spcPct val="150000"/>
                        </a:lnSpc>
                        <a:spcBef>
                          <a:spcPts val="600"/>
                        </a:spcBef>
                        <a:spcAft>
                          <a:spcPts val="0"/>
                        </a:spcAft>
                      </a:pPr>
                      <a:r>
                        <a:rPr lang="es-ES" sz="2400" dirty="0">
                          <a:effectLst/>
                        </a:rPr>
                        <a:t>Tanque de cocción</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1.00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1.20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0.99</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1.19</a:t>
                      </a:r>
                      <a:endParaRPr lang="es-EC" sz="2400">
                        <a:effectLst/>
                        <a:latin typeface="Times New Roman" panose="02020603050405020304" pitchFamily="18" charset="0"/>
                        <a:ea typeface="Times New Roman" panose="02020603050405020304" pitchFamily="18" charset="0"/>
                      </a:endParaRPr>
                    </a:p>
                  </a:txBody>
                  <a:tcPr marL="68580" marR="68580" marT="0" marB="0"/>
                </a:tc>
              </a:tr>
              <a:tr h="486746">
                <a:tc>
                  <a:txBody>
                    <a:bodyPr/>
                    <a:lstStyle/>
                    <a:p>
                      <a:pPr algn="l">
                        <a:lnSpc>
                          <a:spcPct val="150000"/>
                        </a:lnSpc>
                        <a:spcBef>
                          <a:spcPts val="600"/>
                        </a:spcBef>
                        <a:spcAft>
                          <a:spcPts val="0"/>
                        </a:spcAft>
                      </a:pPr>
                      <a:r>
                        <a:rPr lang="es-ES" sz="2400" dirty="0">
                          <a:effectLst/>
                        </a:rPr>
                        <a:t>Cuarto frio</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1.00</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a:effectLst/>
                        </a:rPr>
                        <a:t>24.00</a:t>
                      </a:r>
                      <a:endParaRPr lang="es-EC"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1.49</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400" dirty="0">
                          <a:effectLst/>
                        </a:rPr>
                        <a:t>35.76</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486746">
                <a:tc>
                  <a:txBody>
                    <a:bodyPr/>
                    <a:lstStyle/>
                    <a:p>
                      <a:pPr algn="l">
                        <a:lnSpc>
                          <a:spcPct val="150000"/>
                        </a:lnSpc>
                        <a:spcBef>
                          <a:spcPts val="600"/>
                        </a:spcBef>
                        <a:spcAft>
                          <a:spcPts val="0"/>
                        </a:spcAft>
                      </a:pPr>
                      <a:r>
                        <a:rPr lang="es-ES" sz="2400" dirty="0">
                          <a:effectLst/>
                        </a:rPr>
                        <a:t>TOTAL DÍA</a:t>
                      </a:r>
                      <a:endParaRPr lang="es-EC"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sz="2400">
                        <a:effectLst/>
                        <a:latin typeface="Calibri" panose="020F0502020204030204" pitchFamily="34" charset="0"/>
                      </a:endParaRPr>
                    </a:p>
                  </a:txBody>
                  <a:tcPr marL="68580" marR="68580" marT="0" marB="0"/>
                </a:tc>
                <a:tc>
                  <a:txBody>
                    <a:bodyPr/>
                    <a:lstStyle/>
                    <a:p>
                      <a:pPr algn="ctr"/>
                      <a:endParaRPr lang="es-EC" sz="2400">
                        <a:effectLst/>
                        <a:latin typeface="Calibri" panose="020F0502020204030204" pitchFamily="34" charset="0"/>
                      </a:endParaRPr>
                    </a:p>
                  </a:txBody>
                  <a:tcPr marL="68580" marR="68580" marT="0" marB="0"/>
                </a:tc>
                <a:tc>
                  <a:txBody>
                    <a:bodyPr/>
                    <a:lstStyle/>
                    <a:p>
                      <a:pPr algn="ctr"/>
                      <a:endParaRPr lang="es-EC" sz="2400">
                        <a:effectLst/>
                        <a:latin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es-ES" sz="2400" dirty="0">
                          <a:effectLst/>
                        </a:rPr>
                        <a:t>37.69</a:t>
                      </a:r>
                      <a:endParaRPr lang="es-EC" sz="2400" dirty="0">
                        <a:effectLst/>
                        <a:latin typeface="Times New Roman" panose="02020603050405020304" pitchFamily="18" charset="0"/>
                        <a:ea typeface="Times New Roman" panose="02020603050405020304" pitchFamily="18" charset="0"/>
                      </a:endParaRPr>
                    </a:p>
                  </a:txBody>
                  <a:tcPr marL="68580" marR="68580" marT="0" marB="0"/>
                </a:tc>
              </a:tr>
              <a:tr h="973492">
                <a:tc>
                  <a:txBody>
                    <a:bodyPr/>
                    <a:lstStyle/>
                    <a:p>
                      <a:pPr algn="ctr">
                        <a:lnSpc>
                          <a:spcPct val="150000"/>
                        </a:lnSpc>
                        <a:spcBef>
                          <a:spcPts val="600"/>
                        </a:spcBef>
                        <a:spcAft>
                          <a:spcPts val="0"/>
                        </a:spcAft>
                      </a:pPr>
                      <a:r>
                        <a:rPr lang="es-ES" sz="2400" b="1" dirty="0">
                          <a:effectLst/>
                        </a:rPr>
                        <a:t>Total mensual (kw)</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just">
                        <a:lnSpc>
                          <a:spcPct val="150000"/>
                        </a:lnSpc>
                        <a:spcBef>
                          <a:spcPts val="600"/>
                        </a:spcBef>
                        <a:spcAft>
                          <a:spcPts val="0"/>
                        </a:spcAft>
                      </a:pPr>
                      <a:r>
                        <a:rPr lang="es-ES" sz="2400" b="1" dirty="0" smtClean="0">
                          <a:effectLst/>
                        </a:rPr>
                        <a:t>Consumo día*5días*4semanas</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150000"/>
                        </a:lnSpc>
                        <a:spcBef>
                          <a:spcPts val="600"/>
                        </a:spcBef>
                        <a:spcAft>
                          <a:spcPts val="0"/>
                        </a:spcAft>
                      </a:pPr>
                      <a:r>
                        <a:rPr lang="es-ES" sz="2400" b="1" dirty="0">
                          <a:effectLst/>
                        </a:rPr>
                        <a:t>753.84</a:t>
                      </a:r>
                      <a:endParaRPr lang="es-EC" sz="24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5" name="Imagen 4"/>
          <p:cNvPicPr>
            <a:picLocks noChangeAspect="1"/>
          </p:cNvPicPr>
          <p:nvPr/>
        </p:nvPicPr>
        <p:blipFill>
          <a:blip r:embed="rId2">
            <a:duotone>
              <a:schemeClr val="bg2">
                <a:shade val="45000"/>
                <a:satMod val="135000"/>
              </a:schemeClr>
              <a:prstClr val="white"/>
            </a:duotone>
          </a:blip>
          <a:stretch>
            <a:fillRect/>
          </a:stretch>
        </p:blipFill>
        <p:spPr>
          <a:xfrm rot="2100000">
            <a:off x="402807" y="2456949"/>
            <a:ext cx="2466975" cy="1847850"/>
          </a:xfrm>
          <a:prstGeom prst="rect">
            <a:avLst/>
          </a:prstGeom>
        </p:spPr>
      </p:pic>
    </p:spTree>
    <p:extLst>
      <p:ext uri="{BB962C8B-B14F-4D97-AF65-F5344CB8AC3E}">
        <p14:creationId xmlns:p14="http://schemas.microsoft.com/office/powerpoint/2010/main" val="3363197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887" y="0"/>
            <a:ext cx="10364451" cy="1596177"/>
          </a:xfrm>
        </p:spPr>
        <p:txBody>
          <a:bodyPr/>
          <a:lstStyle/>
          <a:p>
            <a:r>
              <a:rPr lang="es-EC" cap="none" dirty="0" smtClean="0"/>
              <a:t>CAPACIDADES Y ESPECIFICACIONES TÉCNICAS DE LA MAQUINARIA, EQUIPOS Y SISTEMAS AUXILIARES.</a:t>
            </a:r>
            <a:endParaRPr lang="es-EC" cap="none" dirty="0"/>
          </a:p>
        </p:txBody>
      </p:sp>
      <p:graphicFrame>
        <p:nvGraphicFramePr>
          <p:cNvPr id="5" name="Marcador de contenido 3"/>
          <p:cNvGraphicFramePr>
            <a:graphicFrameLocks noGrp="1"/>
          </p:cNvGraphicFramePr>
          <p:nvPr>
            <p:ph sz="quarter" idx="13"/>
            <p:extLst>
              <p:ext uri="{D42A27DB-BD31-4B8C-83A1-F6EECF244321}">
                <p14:modId xmlns:p14="http://schemas.microsoft.com/office/powerpoint/2010/main" val="1975647785"/>
              </p:ext>
            </p:extLst>
          </p:nvPr>
        </p:nvGraphicFramePr>
        <p:xfrm>
          <a:off x="129074" y="2000943"/>
          <a:ext cx="7474884" cy="4038600"/>
        </p:xfrm>
        <a:graphic>
          <a:graphicData uri="http://schemas.openxmlformats.org/drawingml/2006/table">
            <a:tbl>
              <a:tblPr firstRow="1" firstCol="1" bandRow="1">
                <a:tableStyleId>{2D5ABB26-0587-4C30-8999-92F81FD0307C}</a:tableStyleId>
              </a:tblPr>
              <a:tblGrid>
                <a:gridCol w="1882606"/>
                <a:gridCol w="1661962"/>
                <a:gridCol w="3930316"/>
              </a:tblGrid>
              <a:tr h="919169">
                <a:tc>
                  <a:txBody>
                    <a:bodyPr/>
                    <a:lstStyle/>
                    <a:p>
                      <a:pPr marL="457200" algn="l">
                        <a:lnSpc>
                          <a:spcPct val="150000"/>
                        </a:lnSpc>
                        <a:spcBef>
                          <a:spcPts val="600"/>
                        </a:spcBef>
                        <a:spcAft>
                          <a:spcPts val="0"/>
                        </a:spcAft>
                      </a:pPr>
                      <a:r>
                        <a:rPr lang="es-ES" sz="2400" b="1" dirty="0">
                          <a:effectLst/>
                        </a:rPr>
                        <a:t>Maquinas/equipos </a:t>
                      </a:r>
                      <a:endParaRPr lang="es-EC" sz="24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50000"/>
                        </a:lnSpc>
                        <a:spcBef>
                          <a:spcPts val="600"/>
                        </a:spcBef>
                        <a:spcAft>
                          <a:spcPts val="0"/>
                        </a:spcAft>
                      </a:pPr>
                      <a:r>
                        <a:rPr lang="es-ES" sz="2400" b="1" dirty="0" smtClean="0">
                          <a:effectLst/>
                        </a:rPr>
                        <a:t>Cantidad</a:t>
                      </a:r>
                      <a:endParaRPr lang="es-EC" sz="24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50000"/>
                        </a:lnSpc>
                        <a:spcBef>
                          <a:spcPts val="600"/>
                        </a:spcBef>
                        <a:spcAft>
                          <a:spcPts val="0"/>
                        </a:spcAft>
                      </a:pPr>
                      <a:r>
                        <a:rPr lang="es-ES" sz="2400" b="1" dirty="0">
                          <a:effectLst/>
                        </a:rPr>
                        <a:t>Descripción</a:t>
                      </a:r>
                      <a:endParaRPr lang="es-EC" sz="24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r>
              <a:tr h="2340649">
                <a:tc>
                  <a:txBody>
                    <a:bodyPr/>
                    <a:lstStyle/>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endParaRPr lang="es-ES" sz="2400" dirty="0" smtClean="0">
                        <a:effectLst/>
                      </a:endParaRPr>
                    </a:p>
                    <a:p>
                      <a:pPr marL="457200" algn="l">
                        <a:lnSpc>
                          <a:spcPct val="100000"/>
                        </a:lnSpc>
                        <a:spcBef>
                          <a:spcPts val="600"/>
                        </a:spcBef>
                        <a:spcAft>
                          <a:spcPts val="0"/>
                        </a:spcAft>
                      </a:pPr>
                      <a:r>
                        <a:rPr lang="es-ES" sz="2400" dirty="0" smtClean="0">
                          <a:effectLst/>
                        </a:rPr>
                        <a:t>Balanza </a:t>
                      </a:r>
                      <a:r>
                        <a:rPr lang="es-ES" sz="2400" dirty="0">
                          <a:effectLst/>
                        </a:rPr>
                        <a:t>de plataforma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00000"/>
                        </a:lnSpc>
                        <a:spcBef>
                          <a:spcPts val="600"/>
                        </a:spcBef>
                        <a:spcAft>
                          <a:spcPts val="0"/>
                        </a:spcAft>
                      </a:pPr>
                      <a:endParaRPr lang="es-EC" sz="2400" dirty="0">
                        <a:effectLst/>
                      </a:endParaRPr>
                    </a:p>
                    <a:p>
                      <a:pPr marL="457200" algn="ctr">
                        <a:lnSpc>
                          <a:spcPct val="100000"/>
                        </a:lnSpc>
                        <a:spcBef>
                          <a:spcPts val="600"/>
                        </a:spcBef>
                        <a:spcAft>
                          <a:spcPts val="0"/>
                        </a:spcAft>
                      </a:pPr>
                      <a:endParaRPr lang="es-ES" sz="2400" dirty="0" smtClean="0">
                        <a:effectLst/>
                      </a:endParaRPr>
                    </a:p>
                    <a:p>
                      <a:pPr marL="457200" algn="ctr">
                        <a:lnSpc>
                          <a:spcPct val="100000"/>
                        </a:lnSpc>
                        <a:spcBef>
                          <a:spcPts val="600"/>
                        </a:spcBef>
                        <a:spcAft>
                          <a:spcPts val="0"/>
                        </a:spcAft>
                      </a:pPr>
                      <a:r>
                        <a:rPr lang="es-ES" sz="2400" dirty="0" smtClean="0">
                          <a:effectLst/>
                        </a:rPr>
                        <a:t>1</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algn="just">
                        <a:lnSpc>
                          <a:spcPct val="100000"/>
                        </a:lnSpc>
                        <a:spcBef>
                          <a:spcPts val="600"/>
                        </a:spcBef>
                        <a:spcAft>
                          <a:spcPts val="0"/>
                        </a:spcAft>
                      </a:pPr>
                      <a:r>
                        <a:rPr lang="es-ES" sz="2400" dirty="0">
                          <a:effectLst/>
                        </a:rPr>
                        <a:t>Capacidad:300 kilos </a:t>
                      </a:r>
                      <a:endParaRPr lang="es-EC" sz="2400" dirty="0">
                        <a:effectLst/>
                      </a:endParaRPr>
                    </a:p>
                    <a:p>
                      <a:pPr algn="just">
                        <a:lnSpc>
                          <a:spcPct val="100000"/>
                        </a:lnSpc>
                        <a:spcBef>
                          <a:spcPts val="600"/>
                        </a:spcBef>
                        <a:spcAft>
                          <a:spcPts val="0"/>
                        </a:spcAft>
                      </a:pPr>
                      <a:r>
                        <a:rPr lang="es-ES" sz="2400" dirty="0" smtClean="0">
                          <a:effectLst/>
                        </a:rPr>
                        <a:t>Plataforma </a:t>
                      </a:r>
                      <a:r>
                        <a:rPr lang="es-ES" sz="2400" dirty="0">
                          <a:effectLst/>
                        </a:rPr>
                        <a:t>de 60 x 50 cm.</a:t>
                      </a:r>
                      <a:endParaRPr lang="es-EC" sz="2400" dirty="0">
                        <a:effectLst/>
                      </a:endParaRPr>
                    </a:p>
                    <a:p>
                      <a:pPr algn="just">
                        <a:lnSpc>
                          <a:spcPct val="100000"/>
                        </a:lnSpc>
                        <a:spcBef>
                          <a:spcPts val="600"/>
                        </a:spcBef>
                        <a:spcAft>
                          <a:spcPts val="0"/>
                        </a:spcAft>
                      </a:pPr>
                      <a:r>
                        <a:rPr lang="es-ES" sz="2400" dirty="0">
                          <a:effectLst/>
                        </a:rPr>
                        <a:t>Torre de acero inoxidable</a:t>
                      </a:r>
                      <a:endParaRPr lang="es-EC" sz="2400" dirty="0">
                        <a:effectLst/>
                      </a:endParaRPr>
                    </a:p>
                    <a:p>
                      <a:pPr algn="just">
                        <a:lnSpc>
                          <a:spcPct val="100000"/>
                        </a:lnSpc>
                        <a:spcBef>
                          <a:spcPts val="600"/>
                        </a:spcBef>
                        <a:spcAft>
                          <a:spcPts val="0"/>
                        </a:spcAft>
                      </a:pPr>
                      <a:r>
                        <a:rPr lang="es-ES" sz="2400" dirty="0" smtClean="0">
                          <a:effectLst/>
                        </a:rPr>
                        <a:t>Estructura </a:t>
                      </a:r>
                      <a:r>
                        <a:rPr lang="es-ES" sz="2400" dirty="0">
                          <a:effectLst/>
                        </a:rPr>
                        <a:t>de hierro reforzado</a:t>
                      </a:r>
                      <a:endParaRPr lang="es-EC" sz="2400" dirty="0">
                        <a:effectLst/>
                      </a:endParaRPr>
                    </a:p>
                    <a:p>
                      <a:pPr algn="just">
                        <a:lnSpc>
                          <a:spcPct val="100000"/>
                        </a:lnSpc>
                        <a:spcBef>
                          <a:spcPts val="600"/>
                        </a:spcBef>
                        <a:spcAft>
                          <a:spcPts val="0"/>
                        </a:spcAft>
                      </a:pPr>
                      <a:r>
                        <a:rPr lang="es-ES" sz="2400" dirty="0">
                          <a:effectLst/>
                        </a:rPr>
                        <a:t>Pesa en kilos y en libras</a:t>
                      </a:r>
                      <a:endParaRPr lang="es-EC" sz="2400" dirty="0">
                        <a:effectLst/>
                      </a:endParaRPr>
                    </a:p>
                    <a:p>
                      <a:pPr algn="just">
                        <a:lnSpc>
                          <a:spcPct val="100000"/>
                        </a:lnSpc>
                        <a:spcBef>
                          <a:spcPts val="600"/>
                        </a:spcBef>
                        <a:spcAft>
                          <a:spcPts val="0"/>
                        </a:spcAft>
                      </a:pPr>
                      <a:r>
                        <a:rPr lang="es-ES" sz="2400" dirty="0" smtClean="0">
                          <a:effectLst/>
                        </a:rPr>
                        <a:t>Balanza </a:t>
                      </a:r>
                      <a:r>
                        <a:rPr lang="es-ES" sz="2400" dirty="0">
                          <a:effectLst/>
                        </a:rPr>
                        <a:t>industrial de trabajo </a:t>
                      </a:r>
                      <a:r>
                        <a:rPr lang="es-ES" sz="2400" dirty="0" smtClean="0">
                          <a:effectLst/>
                        </a:rPr>
                        <a:t>pesado</a:t>
                      </a:r>
                      <a:endParaRPr lang="es-EC" sz="2400" dirty="0">
                        <a:effectLst/>
                      </a:endParaRPr>
                    </a:p>
                  </a:txBody>
                  <a:tcPr marL="7192" marR="7192" marT="0" marB="0"/>
                </a:tc>
              </a:tr>
            </a:tbl>
          </a:graphicData>
        </a:graphic>
      </p:graphicFrame>
      <p:pic>
        <p:nvPicPr>
          <p:cNvPr id="15362" name="Picture 2" descr="Resultado de imagen para balanza de plataforma dibu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519" y="259704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57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3259339682"/>
              </p:ext>
            </p:extLst>
          </p:nvPr>
        </p:nvGraphicFramePr>
        <p:xfrm>
          <a:off x="-160420" y="1439469"/>
          <a:ext cx="7684170" cy="4206240"/>
        </p:xfrm>
        <a:graphic>
          <a:graphicData uri="http://schemas.openxmlformats.org/drawingml/2006/table">
            <a:tbl>
              <a:tblPr firstRow="1" firstCol="1" bandRow="1">
                <a:tableStyleId>{2D5ABB26-0587-4C30-8999-92F81FD0307C}</a:tableStyleId>
              </a:tblPr>
              <a:tblGrid>
                <a:gridCol w="1755253"/>
                <a:gridCol w="1756628"/>
                <a:gridCol w="4172289"/>
              </a:tblGrid>
              <a:tr h="919169">
                <a:tc>
                  <a:txBody>
                    <a:bodyPr/>
                    <a:lstStyle/>
                    <a:p>
                      <a:pPr marL="457200" algn="l">
                        <a:lnSpc>
                          <a:spcPct val="150000"/>
                        </a:lnSpc>
                        <a:spcBef>
                          <a:spcPts val="600"/>
                        </a:spcBef>
                        <a:spcAft>
                          <a:spcPts val="0"/>
                        </a:spcAft>
                      </a:pPr>
                      <a:r>
                        <a:rPr lang="es-ES" sz="2300" b="1" dirty="0">
                          <a:effectLst/>
                        </a:rPr>
                        <a:t>Maquinas/equipos </a:t>
                      </a:r>
                      <a:endParaRPr lang="es-EC" sz="23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50000"/>
                        </a:lnSpc>
                        <a:spcBef>
                          <a:spcPts val="600"/>
                        </a:spcBef>
                        <a:spcAft>
                          <a:spcPts val="0"/>
                        </a:spcAft>
                      </a:pPr>
                      <a:r>
                        <a:rPr lang="es-ES" sz="2300" b="1" dirty="0" smtClean="0">
                          <a:effectLst/>
                        </a:rPr>
                        <a:t>Cantidad</a:t>
                      </a:r>
                      <a:endParaRPr lang="es-EC" sz="23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50000"/>
                        </a:lnSpc>
                        <a:spcBef>
                          <a:spcPts val="600"/>
                        </a:spcBef>
                        <a:spcAft>
                          <a:spcPts val="0"/>
                        </a:spcAft>
                      </a:pPr>
                      <a:r>
                        <a:rPr lang="es-ES" sz="2300" b="1" dirty="0">
                          <a:effectLst/>
                        </a:rPr>
                        <a:t>Descripción</a:t>
                      </a:r>
                      <a:endParaRPr lang="es-EC" sz="2300" b="1"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r>
              <a:tr h="2340649">
                <a:tc>
                  <a:txBody>
                    <a:bodyPr/>
                    <a:lstStyle/>
                    <a:p>
                      <a:pPr marL="457200" algn="l">
                        <a:lnSpc>
                          <a:spcPct val="100000"/>
                        </a:lnSpc>
                        <a:spcBef>
                          <a:spcPts val="600"/>
                        </a:spcBef>
                        <a:spcAft>
                          <a:spcPts val="0"/>
                        </a:spcAft>
                      </a:pPr>
                      <a:r>
                        <a:rPr lang="es-ES" sz="2300" dirty="0">
                          <a:effectLst/>
                        </a:rPr>
                        <a:t> </a:t>
                      </a:r>
                      <a:endParaRPr lang="es-EC" sz="2300" dirty="0">
                        <a:effectLst/>
                      </a:endParaRPr>
                    </a:p>
                    <a:p>
                      <a:pPr marL="457200" algn="l">
                        <a:lnSpc>
                          <a:spcPct val="100000"/>
                        </a:lnSpc>
                        <a:spcBef>
                          <a:spcPts val="600"/>
                        </a:spcBef>
                        <a:spcAft>
                          <a:spcPts val="0"/>
                        </a:spcAft>
                      </a:pPr>
                      <a:endParaRPr lang="es-EC" sz="2300" kern="1200" dirty="0" smtClean="0">
                        <a:solidFill>
                          <a:schemeClr val="tx1"/>
                        </a:solidFill>
                        <a:effectLst/>
                        <a:latin typeface="+mn-lt"/>
                        <a:ea typeface="+mn-ea"/>
                        <a:cs typeface="+mn-cs"/>
                      </a:endParaRPr>
                    </a:p>
                    <a:p>
                      <a:pPr marL="457200" algn="l">
                        <a:lnSpc>
                          <a:spcPct val="100000"/>
                        </a:lnSpc>
                        <a:spcBef>
                          <a:spcPts val="600"/>
                        </a:spcBef>
                        <a:spcAft>
                          <a:spcPts val="0"/>
                        </a:spcAft>
                      </a:pPr>
                      <a:r>
                        <a:rPr lang="es-EC" sz="2300" kern="1200" dirty="0" smtClean="0">
                          <a:solidFill>
                            <a:schemeClr val="tx1"/>
                          </a:solidFill>
                          <a:effectLst/>
                          <a:latin typeface="+mn-lt"/>
                          <a:ea typeface="+mn-ea"/>
                          <a:cs typeface="+mn-cs"/>
                        </a:rPr>
                        <a:t>Calador de granos manual</a:t>
                      </a:r>
                      <a:endParaRPr lang="es-EC" sz="2300" dirty="0">
                        <a:solidFill>
                          <a:schemeClr val="tx1"/>
                        </a:solidFill>
                        <a:effectLst/>
                        <a:latin typeface="Times New Roman" panose="02020603050405020304" pitchFamily="18" charset="0"/>
                        <a:ea typeface="Times New Roman" panose="02020603050405020304" pitchFamily="18" charset="0"/>
                      </a:endParaRPr>
                    </a:p>
                  </a:txBody>
                  <a:tcPr marL="7192" marR="7192" marT="0" marB="0"/>
                </a:tc>
                <a:tc>
                  <a:txBody>
                    <a:bodyPr/>
                    <a:lstStyle/>
                    <a:p>
                      <a:pPr marL="457200" algn="ctr">
                        <a:lnSpc>
                          <a:spcPct val="100000"/>
                        </a:lnSpc>
                        <a:spcBef>
                          <a:spcPts val="600"/>
                        </a:spcBef>
                        <a:spcAft>
                          <a:spcPts val="0"/>
                        </a:spcAft>
                      </a:pPr>
                      <a:endParaRPr lang="es-EC" sz="2300" dirty="0" smtClean="0">
                        <a:effectLst/>
                      </a:endParaRPr>
                    </a:p>
                    <a:p>
                      <a:pPr marL="457200" algn="ctr">
                        <a:lnSpc>
                          <a:spcPct val="100000"/>
                        </a:lnSpc>
                        <a:spcBef>
                          <a:spcPts val="600"/>
                        </a:spcBef>
                        <a:spcAft>
                          <a:spcPts val="0"/>
                        </a:spcAft>
                      </a:pPr>
                      <a:endParaRPr lang="es-EC" sz="2300" b="0" dirty="0" smtClean="0">
                        <a:effectLst/>
                      </a:endParaRPr>
                    </a:p>
                    <a:p>
                      <a:pPr marL="457200" algn="ctr">
                        <a:lnSpc>
                          <a:spcPct val="100000"/>
                        </a:lnSpc>
                        <a:spcBef>
                          <a:spcPts val="600"/>
                        </a:spcBef>
                        <a:spcAft>
                          <a:spcPts val="0"/>
                        </a:spcAft>
                      </a:pPr>
                      <a:endParaRPr lang="es-EC" sz="2300" b="0" dirty="0" smtClean="0">
                        <a:effectLst/>
                      </a:endParaRPr>
                    </a:p>
                    <a:p>
                      <a:pPr marL="457200" algn="ctr">
                        <a:lnSpc>
                          <a:spcPct val="100000"/>
                        </a:lnSpc>
                        <a:spcBef>
                          <a:spcPts val="600"/>
                        </a:spcBef>
                        <a:spcAft>
                          <a:spcPts val="0"/>
                        </a:spcAft>
                      </a:pPr>
                      <a:r>
                        <a:rPr lang="es-EC" sz="2300" b="0" dirty="0" smtClean="0">
                          <a:effectLst/>
                        </a:rPr>
                        <a:t>2</a:t>
                      </a:r>
                      <a:endParaRPr lang="es-EC" sz="2300" b="0" dirty="0">
                        <a:effectLst/>
                      </a:endParaRPr>
                    </a:p>
                    <a:p>
                      <a:pPr algn="ctr"/>
                      <a:endParaRPr lang="es-EC" sz="2300" kern="1200" dirty="0">
                        <a:solidFill>
                          <a:schemeClr val="tx1"/>
                        </a:solidFill>
                        <a:effectLst/>
                        <a:latin typeface="+mn-lt"/>
                        <a:ea typeface="+mn-ea"/>
                        <a:cs typeface="+mn-cs"/>
                      </a:endParaRPr>
                    </a:p>
                  </a:txBody>
                  <a:tcPr marL="7192" marR="7192" marT="0" marB="0"/>
                </a:tc>
                <a:tc>
                  <a:txBody>
                    <a:bodyPr/>
                    <a:lstStyle/>
                    <a:p>
                      <a:pPr algn="just">
                        <a:lnSpc>
                          <a:spcPct val="100000"/>
                        </a:lnSpc>
                        <a:spcBef>
                          <a:spcPts val="600"/>
                        </a:spcBef>
                        <a:spcAft>
                          <a:spcPts val="0"/>
                        </a:spcAft>
                      </a:pPr>
                      <a:r>
                        <a:rPr lang="es-EC" sz="2300" kern="1200" dirty="0" smtClean="0">
                          <a:solidFill>
                            <a:schemeClr val="tx1"/>
                          </a:solidFill>
                          <a:effectLst/>
                          <a:latin typeface="+mn-lt"/>
                          <a:ea typeface="+mn-ea"/>
                          <a:cs typeface="+mn-cs"/>
                        </a:rPr>
                        <a:t>Pieza de acero cónica y acanalada en el extremo correspondiente al vértice, y el otro provisto de un mango, generalmente de polipropileno de alta resistencia y durabilidad, perforado totalmente y por donde se desliza la mercadería para su observación.</a:t>
                      </a:r>
                      <a:r>
                        <a:rPr lang="es-EC" sz="2300" b="1" kern="1200" dirty="0" smtClean="0">
                          <a:solidFill>
                            <a:schemeClr val="tx1"/>
                          </a:solidFill>
                          <a:effectLst/>
                          <a:latin typeface="+mn-lt"/>
                          <a:ea typeface="+mn-ea"/>
                          <a:cs typeface="+mn-cs"/>
                        </a:rPr>
                        <a:t> </a:t>
                      </a:r>
                      <a:endParaRPr lang="es-EC" sz="2300" dirty="0">
                        <a:effectLst/>
                      </a:endParaRPr>
                    </a:p>
                  </a:txBody>
                  <a:tcPr marL="7192" marR="7192" marT="0" marB="0"/>
                </a:tc>
              </a:tr>
            </a:tbl>
          </a:graphicData>
        </a:graphic>
      </p:graphicFrame>
      <p:pic>
        <p:nvPicPr>
          <p:cNvPr id="5" name="Imagen 4"/>
          <p:cNvPicPr>
            <a:picLocks noChangeAspect="1"/>
          </p:cNvPicPr>
          <p:nvPr/>
        </p:nvPicPr>
        <p:blipFill rotWithShape="1">
          <a:blip r:embed="rId2"/>
          <a:srcRect l="17999" r="60395" b="77805"/>
          <a:stretch/>
        </p:blipFill>
        <p:spPr>
          <a:xfrm>
            <a:off x="7821724" y="1748629"/>
            <a:ext cx="3937139" cy="3342763"/>
          </a:xfrm>
          <a:prstGeom prst="rect">
            <a:avLst/>
          </a:prstGeom>
        </p:spPr>
      </p:pic>
    </p:spTree>
    <p:extLst>
      <p:ext uri="{BB962C8B-B14F-4D97-AF65-F5344CB8AC3E}">
        <p14:creationId xmlns:p14="http://schemas.microsoft.com/office/powerpoint/2010/main" val="44846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794" y="0"/>
            <a:ext cx="10353762" cy="970450"/>
          </a:xfrm>
        </p:spPr>
        <p:txBody>
          <a:bodyPr>
            <a:normAutofit/>
          </a:bodyPr>
          <a:lstStyle/>
          <a:p>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4268722431"/>
              </p:ext>
            </p:extLst>
          </p:nvPr>
        </p:nvGraphicFramePr>
        <p:xfrm>
          <a:off x="160422" y="1540552"/>
          <a:ext cx="7668125" cy="5013960"/>
        </p:xfrm>
        <a:graphic>
          <a:graphicData uri="http://schemas.openxmlformats.org/drawingml/2006/table">
            <a:tbl>
              <a:tblPr firstRow="1" firstCol="1" bandRow="1">
                <a:tableStyleId>{2D5ABB26-0587-4C30-8999-92F81FD0307C}</a:tableStyleId>
              </a:tblPr>
              <a:tblGrid>
                <a:gridCol w="1912218"/>
                <a:gridCol w="1719072"/>
                <a:gridCol w="4036835"/>
              </a:tblGrid>
              <a:tr h="1129458">
                <a:tc>
                  <a:txBody>
                    <a:bodyPr/>
                    <a:lstStyle/>
                    <a:p>
                      <a:pPr marL="457200" algn="l">
                        <a:lnSpc>
                          <a:spcPct val="150000"/>
                        </a:lnSpc>
                        <a:spcBef>
                          <a:spcPts val="600"/>
                        </a:spcBef>
                        <a:spcAft>
                          <a:spcPts val="0"/>
                        </a:spcAft>
                      </a:pPr>
                      <a:r>
                        <a:rPr lang="es-ES" sz="2400" dirty="0">
                          <a:effectLst/>
                        </a:rPr>
                        <a:t>Maquinas/equipos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tc>
                <a:tc>
                  <a:txBody>
                    <a:bodyPr/>
                    <a:lstStyle/>
                    <a:p>
                      <a:pPr marL="457200" algn="ctr">
                        <a:lnSpc>
                          <a:spcPct val="150000"/>
                        </a:lnSpc>
                        <a:spcBef>
                          <a:spcPts val="600"/>
                        </a:spcBef>
                        <a:spcAft>
                          <a:spcPts val="0"/>
                        </a:spcAft>
                      </a:pPr>
                      <a:r>
                        <a:rPr lang="es-ES" sz="2400" dirty="0" smtClean="0">
                          <a:effectLst/>
                        </a:rPr>
                        <a:t>Cantidad</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r>
                        <a:rPr lang="es-ES" sz="2400" dirty="0">
                          <a:effectLst/>
                        </a:rPr>
                        <a:t>Descripción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r>
              <a:tr h="3634537">
                <a:tc>
                  <a:txBody>
                    <a:bodyPr/>
                    <a:lstStyle/>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S" sz="2400" dirty="0">
                          <a:effectLst/>
                        </a:rPr>
                        <a:t>Tamices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a:effectLst/>
                        </a:rPr>
                        <a:t>2</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342900" lvl="0" indent="-342900" algn="just">
                        <a:lnSpc>
                          <a:spcPct val="100000"/>
                        </a:lnSpc>
                        <a:spcBef>
                          <a:spcPts val="600"/>
                        </a:spcBef>
                        <a:spcAft>
                          <a:spcPts val="0"/>
                        </a:spcAft>
                        <a:buFont typeface="+mj-lt"/>
                        <a:buAutoNum type="arabicPeriod"/>
                      </a:pPr>
                      <a:r>
                        <a:rPr lang="es-ES" sz="2400" dirty="0">
                          <a:effectLst/>
                        </a:rPr>
                        <a:t>Tamiz con alambre para zaranda # 12 (2,80mm)</a:t>
                      </a:r>
                      <a:endParaRPr lang="es-EC" sz="2400" dirty="0">
                        <a:effectLst/>
                      </a:endParaRPr>
                    </a:p>
                    <a:p>
                      <a:pPr marL="342900" lvl="0" indent="-342900" algn="just">
                        <a:lnSpc>
                          <a:spcPct val="100000"/>
                        </a:lnSpc>
                        <a:spcAft>
                          <a:spcPts val="0"/>
                        </a:spcAft>
                        <a:buFont typeface="Times New Roman" panose="02020603050405020304" pitchFamily="18" charset="0"/>
                        <a:buChar char="-"/>
                      </a:pPr>
                      <a:r>
                        <a:rPr lang="es-ES" sz="2400" dirty="0">
                          <a:effectLst/>
                        </a:rPr>
                        <a:t>Tipo: 3/16",  4mm </a:t>
                      </a:r>
                      <a:endParaRPr lang="es-EC" sz="2400" dirty="0">
                        <a:effectLst/>
                      </a:endParaRPr>
                    </a:p>
                    <a:p>
                      <a:pPr marL="342900" lvl="0" indent="-342900" algn="just">
                        <a:lnSpc>
                          <a:spcPct val="100000"/>
                        </a:lnSpc>
                        <a:spcAft>
                          <a:spcPts val="0"/>
                        </a:spcAft>
                        <a:buFont typeface="Times New Roman" panose="02020603050405020304" pitchFamily="18" charset="0"/>
                        <a:buChar char="-"/>
                      </a:pPr>
                      <a:r>
                        <a:rPr lang="es-ES" sz="2400" dirty="0">
                          <a:effectLst/>
                        </a:rPr>
                        <a:t>Largo: 2.00 </a:t>
                      </a:r>
                      <a:endParaRPr lang="es-EC" sz="2400" dirty="0" smtClean="0">
                        <a:effectLst/>
                      </a:endParaRPr>
                    </a:p>
                    <a:p>
                      <a:pPr marL="342900" lvl="0" indent="-342900" algn="just">
                        <a:lnSpc>
                          <a:spcPct val="100000"/>
                        </a:lnSpc>
                        <a:spcAft>
                          <a:spcPts val="0"/>
                        </a:spcAft>
                        <a:buFont typeface="Times New Roman" panose="02020603050405020304" pitchFamily="18" charset="0"/>
                        <a:buChar char="-"/>
                      </a:pPr>
                      <a:r>
                        <a:rPr lang="es-ES" sz="2400" dirty="0" smtClean="0">
                          <a:effectLst/>
                        </a:rPr>
                        <a:t> Ancho</a:t>
                      </a:r>
                      <a:r>
                        <a:rPr lang="es-ES" sz="2400" dirty="0">
                          <a:effectLst/>
                        </a:rPr>
                        <a:t>: 1.00</a:t>
                      </a:r>
                      <a:endParaRPr lang="es-EC" sz="2400" dirty="0">
                        <a:effectLst/>
                      </a:endParaRPr>
                    </a:p>
                    <a:p>
                      <a:pPr marL="342900" lvl="0" indent="-342900" algn="just">
                        <a:lnSpc>
                          <a:spcPct val="100000"/>
                        </a:lnSpc>
                        <a:spcBef>
                          <a:spcPts val="600"/>
                        </a:spcBef>
                        <a:spcAft>
                          <a:spcPts val="0"/>
                        </a:spcAft>
                        <a:buFont typeface="+mj-lt"/>
                        <a:buAutoNum type="arabicPeriod"/>
                      </a:pPr>
                      <a:r>
                        <a:rPr lang="es-ES" sz="2400" dirty="0">
                          <a:effectLst/>
                        </a:rPr>
                        <a:t>Tamiz con alambre para zaranda #9 (3,76mm) </a:t>
                      </a:r>
                      <a:endParaRPr lang="es-EC" sz="2400" dirty="0">
                        <a:effectLst/>
                      </a:endParaRPr>
                    </a:p>
                    <a:p>
                      <a:pPr marL="342900" lvl="0" indent="-342900" algn="just">
                        <a:lnSpc>
                          <a:spcPct val="100000"/>
                        </a:lnSpc>
                        <a:spcAft>
                          <a:spcPts val="0"/>
                        </a:spcAft>
                        <a:buFont typeface="Times New Roman" panose="02020603050405020304" pitchFamily="18" charset="0"/>
                        <a:buChar char="-"/>
                      </a:pPr>
                      <a:r>
                        <a:rPr lang="es-ES" sz="2400" dirty="0">
                          <a:effectLst/>
                        </a:rPr>
                        <a:t>Tipo: 5/16" , 7mm</a:t>
                      </a:r>
                      <a:endParaRPr lang="es-EC" sz="2400" dirty="0">
                        <a:effectLst/>
                      </a:endParaRPr>
                    </a:p>
                    <a:p>
                      <a:pPr marL="342900" lvl="0" indent="-342900" algn="just">
                        <a:lnSpc>
                          <a:spcPct val="100000"/>
                        </a:lnSpc>
                        <a:spcAft>
                          <a:spcPts val="0"/>
                        </a:spcAft>
                        <a:buFont typeface="Times New Roman" panose="02020603050405020304" pitchFamily="18" charset="0"/>
                        <a:buChar char="-"/>
                      </a:pPr>
                      <a:r>
                        <a:rPr lang="es-ES" sz="2400" dirty="0">
                          <a:effectLst/>
                        </a:rPr>
                        <a:t>Largo: 2.00 m</a:t>
                      </a:r>
                      <a:endParaRPr lang="es-EC" sz="2400" dirty="0">
                        <a:effectLst/>
                      </a:endParaRPr>
                    </a:p>
                    <a:p>
                      <a:pPr marL="342900" lvl="0" indent="-342900" algn="just">
                        <a:lnSpc>
                          <a:spcPct val="100000"/>
                        </a:lnSpc>
                        <a:spcAft>
                          <a:spcPts val="0"/>
                        </a:spcAft>
                        <a:buFont typeface="Times New Roman" panose="02020603050405020304" pitchFamily="18" charset="0"/>
                        <a:buChar char="-"/>
                      </a:pPr>
                      <a:r>
                        <a:rPr lang="es-ES" sz="2400" dirty="0">
                          <a:effectLst/>
                        </a:rPr>
                        <a:t>Ancho:  1.00 m</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r>
            </a:tbl>
          </a:graphicData>
        </a:graphic>
      </p:graphicFrame>
      <p:pic>
        <p:nvPicPr>
          <p:cNvPr id="5" name="Imagen 4"/>
          <p:cNvPicPr>
            <a:picLocks noChangeAspect="1"/>
          </p:cNvPicPr>
          <p:nvPr/>
        </p:nvPicPr>
        <p:blipFill rotWithShape="1">
          <a:blip r:embed="rId2"/>
          <a:srcRect l="10262" t="43526" r="26580" b="15843"/>
          <a:stretch/>
        </p:blipFill>
        <p:spPr>
          <a:xfrm rot="16200000">
            <a:off x="6920931" y="2351375"/>
            <a:ext cx="5719092" cy="3294158"/>
          </a:xfrm>
          <a:prstGeom prst="rect">
            <a:avLst/>
          </a:prstGeom>
        </p:spPr>
      </p:pic>
    </p:spTree>
    <p:extLst>
      <p:ext uri="{BB962C8B-B14F-4D97-AF65-F5344CB8AC3E}">
        <p14:creationId xmlns:p14="http://schemas.microsoft.com/office/powerpoint/2010/main" val="3571243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1746255009"/>
              </p:ext>
            </p:extLst>
          </p:nvPr>
        </p:nvGraphicFramePr>
        <p:xfrm>
          <a:off x="-288757" y="336884"/>
          <a:ext cx="8237943" cy="4763995"/>
        </p:xfrm>
        <a:graphic>
          <a:graphicData uri="http://schemas.openxmlformats.org/drawingml/2006/table">
            <a:tbl>
              <a:tblPr firstRow="1" firstCol="1" bandRow="1">
                <a:tableStyleId>{2D5ABB26-0587-4C30-8999-92F81FD0307C}</a:tableStyleId>
              </a:tblPr>
              <a:tblGrid>
                <a:gridCol w="1733626"/>
                <a:gridCol w="1585679"/>
                <a:gridCol w="4918638"/>
              </a:tblGrid>
              <a:tr h="1129458">
                <a:tc>
                  <a:txBody>
                    <a:bodyPr/>
                    <a:lstStyle/>
                    <a:p>
                      <a:pPr marL="457200" algn="l">
                        <a:lnSpc>
                          <a:spcPct val="150000"/>
                        </a:lnSpc>
                        <a:spcBef>
                          <a:spcPts val="600"/>
                        </a:spcBef>
                        <a:spcAft>
                          <a:spcPts val="0"/>
                        </a:spcAft>
                      </a:pPr>
                      <a:r>
                        <a:rPr lang="es-ES" sz="2400" dirty="0">
                          <a:effectLst/>
                        </a:rPr>
                        <a:t>Maquinas/equipos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457200" algn="ctr">
                        <a:lnSpc>
                          <a:spcPct val="150000"/>
                        </a:lnSpc>
                        <a:spcBef>
                          <a:spcPts val="600"/>
                        </a:spcBef>
                        <a:spcAft>
                          <a:spcPts val="0"/>
                        </a:spcAft>
                      </a:pPr>
                      <a:r>
                        <a:rPr lang="es-ES" sz="2400" dirty="0" smtClean="0">
                          <a:effectLst/>
                        </a:rPr>
                        <a:t>Cantidad</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50000"/>
                        </a:lnSpc>
                        <a:spcBef>
                          <a:spcPts val="600"/>
                        </a:spcBef>
                        <a:spcAft>
                          <a:spcPts val="0"/>
                        </a:spcAft>
                      </a:pPr>
                      <a:r>
                        <a:rPr lang="es-ES" sz="2400" dirty="0">
                          <a:effectLst/>
                        </a:rPr>
                        <a:t>Descripción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634537">
                <a:tc>
                  <a:txBody>
                    <a:bodyPr/>
                    <a:lstStyle/>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S" sz="2400" dirty="0">
                          <a:effectLst/>
                        </a:rPr>
                        <a:t> </a:t>
                      </a:r>
                      <a:endParaRPr lang="es-EC" sz="2400" dirty="0">
                        <a:effectLst/>
                      </a:endParaRPr>
                    </a:p>
                    <a:p>
                      <a:pPr marL="457200" algn="l">
                        <a:lnSpc>
                          <a:spcPct val="100000"/>
                        </a:lnSpc>
                        <a:spcBef>
                          <a:spcPts val="600"/>
                        </a:spcBef>
                        <a:spcAft>
                          <a:spcPts val="0"/>
                        </a:spcAft>
                      </a:pPr>
                      <a:r>
                        <a:rPr lang="es-EC" sz="2400" kern="1200" dirty="0" smtClean="0">
                          <a:solidFill>
                            <a:schemeClr val="tx1"/>
                          </a:solidFill>
                          <a:effectLst/>
                          <a:latin typeface="+mn-lt"/>
                          <a:ea typeface="+mn-ea"/>
                          <a:cs typeface="+mn-cs"/>
                        </a:rPr>
                        <a:t>Mesa de trabajo</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a:effectLst/>
                        </a:rPr>
                        <a:t> </a:t>
                      </a:r>
                      <a:endParaRPr lang="es-EC" sz="2400" dirty="0">
                        <a:effectLst/>
                      </a:endParaRPr>
                    </a:p>
                    <a:p>
                      <a:pPr marL="457200" algn="ctr">
                        <a:lnSpc>
                          <a:spcPct val="100000"/>
                        </a:lnSpc>
                        <a:spcBef>
                          <a:spcPts val="600"/>
                        </a:spcBef>
                        <a:spcAft>
                          <a:spcPts val="0"/>
                        </a:spcAft>
                      </a:pPr>
                      <a:r>
                        <a:rPr lang="es-ES" sz="2400" dirty="0" smtClean="0">
                          <a:solidFill>
                            <a:schemeClr val="tx1"/>
                          </a:solidFill>
                          <a:effectLst/>
                          <a:latin typeface="+mn-lt"/>
                          <a:ea typeface="+mn-ea"/>
                        </a:rPr>
                        <a:t>1</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just"/>
                      <a:r>
                        <a:rPr lang="es-EC" sz="2400" kern="1200" dirty="0" smtClean="0">
                          <a:solidFill>
                            <a:schemeClr val="tx1"/>
                          </a:solidFill>
                          <a:effectLst/>
                          <a:latin typeface="+mn-lt"/>
                          <a:ea typeface="+mn-ea"/>
                          <a:cs typeface="+mn-cs"/>
                        </a:rPr>
                        <a:t>Mesa de trabajo, fabricada en Acero Inoxidable AISI 304L. Superficie de trabajo en lámina de 1,5 mm. Estructura y patas en tubería cuadrada de Acero Inoxidable AISI 304L de 40 mm.</a:t>
                      </a:r>
                    </a:p>
                    <a:p>
                      <a:pPr algn="just"/>
                      <a:r>
                        <a:rPr lang="es-EC" sz="2400" kern="1200" dirty="0" smtClean="0">
                          <a:solidFill>
                            <a:schemeClr val="tx1"/>
                          </a:solidFill>
                          <a:effectLst/>
                          <a:latin typeface="+mn-lt"/>
                          <a:ea typeface="+mn-ea"/>
                          <a:cs typeface="+mn-cs"/>
                        </a:rPr>
                        <a:t>Dimensiones:</a:t>
                      </a:r>
                    </a:p>
                    <a:p>
                      <a:pPr algn="just"/>
                      <a:r>
                        <a:rPr lang="es-EC" sz="2400" kern="1200" dirty="0" smtClean="0">
                          <a:solidFill>
                            <a:schemeClr val="tx1"/>
                          </a:solidFill>
                          <a:effectLst/>
                          <a:latin typeface="+mn-lt"/>
                          <a:ea typeface="+mn-ea"/>
                          <a:cs typeface="+mn-cs"/>
                        </a:rPr>
                        <a:t>Longitud: Dos mil milímetros (2000 mm).</a:t>
                      </a:r>
                    </a:p>
                    <a:p>
                      <a:pPr algn="just"/>
                      <a:r>
                        <a:rPr lang="es-EC" sz="2400" kern="1200" dirty="0" smtClean="0">
                          <a:solidFill>
                            <a:schemeClr val="tx1"/>
                          </a:solidFill>
                          <a:effectLst/>
                          <a:latin typeface="+mn-lt"/>
                          <a:ea typeface="+mn-ea"/>
                          <a:cs typeface="+mn-cs"/>
                        </a:rPr>
                        <a:t>Ancho: Mil milímetros (1000 mm).</a:t>
                      </a:r>
                    </a:p>
                    <a:p>
                      <a:pPr algn="just"/>
                      <a:r>
                        <a:rPr lang="es-EC" sz="2400" kern="1200" dirty="0" smtClean="0">
                          <a:solidFill>
                            <a:schemeClr val="tx1"/>
                          </a:solidFill>
                          <a:effectLst/>
                          <a:latin typeface="+mn-lt"/>
                          <a:ea typeface="+mn-ea"/>
                          <a:cs typeface="+mn-cs"/>
                        </a:rPr>
                        <a:t>Altura: Novecientos milímetros (900 mm).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2" name="Imagen 1"/>
          <p:cNvPicPr>
            <a:picLocks noChangeAspect="1"/>
          </p:cNvPicPr>
          <p:nvPr/>
        </p:nvPicPr>
        <p:blipFill>
          <a:blip r:embed="rId2"/>
          <a:stretch>
            <a:fillRect/>
          </a:stretch>
        </p:blipFill>
        <p:spPr>
          <a:xfrm>
            <a:off x="8101072" y="2009697"/>
            <a:ext cx="3479455" cy="2517333"/>
          </a:xfrm>
          <a:prstGeom prst="rect">
            <a:avLst/>
          </a:prstGeom>
        </p:spPr>
      </p:pic>
    </p:spTree>
    <p:extLst>
      <p:ext uri="{BB962C8B-B14F-4D97-AF65-F5344CB8AC3E}">
        <p14:creationId xmlns:p14="http://schemas.microsoft.com/office/powerpoint/2010/main" val="3228623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3"/>
          <p:cNvGraphicFramePr>
            <a:graphicFrameLocks/>
          </p:cNvGraphicFramePr>
          <p:nvPr>
            <p:extLst>
              <p:ext uri="{D42A27DB-BD31-4B8C-83A1-F6EECF244321}">
                <p14:modId xmlns:p14="http://schemas.microsoft.com/office/powerpoint/2010/main" val="2562526719"/>
              </p:ext>
            </p:extLst>
          </p:nvPr>
        </p:nvGraphicFramePr>
        <p:xfrm>
          <a:off x="-288758" y="336884"/>
          <a:ext cx="8372054" cy="5625258"/>
        </p:xfrm>
        <a:graphic>
          <a:graphicData uri="http://schemas.openxmlformats.org/drawingml/2006/table">
            <a:tbl>
              <a:tblPr firstRow="1" firstCol="1" bandRow="1">
                <a:tableStyleId>{2D5ABB26-0587-4C30-8999-92F81FD0307C}</a:tableStyleId>
              </a:tblPr>
              <a:tblGrid>
                <a:gridCol w="1716505"/>
                <a:gridCol w="1973821"/>
                <a:gridCol w="4681728"/>
              </a:tblGrid>
              <a:tr h="1129458">
                <a:tc>
                  <a:txBody>
                    <a:bodyPr/>
                    <a:lstStyle/>
                    <a:p>
                      <a:pPr marL="457200" algn="l">
                        <a:lnSpc>
                          <a:spcPct val="150000"/>
                        </a:lnSpc>
                        <a:spcBef>
                          <a:spcPts val="600"/>
                        </a:spcBef>
                        <a:spcAft>
                          <a:spcPts val="0"/>
                        </a:spcAft>
                      </a:pPr>
                      <a:r>
                        <a:rPr lang="es-ES" sz="2000" dirty="0">
                          <a:effectLst/>
                        </a:rPr>
                        <a:t>Maquinas/equipos </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457200" algn="ctr">
                        <a:lnSpc>
                          <a:spcPct val="150000"/>
                        </a:lnSpc>
                        <a:spcBef>
                          <a:spcPts val="600"/>
                        </a:spcBef>
                        <a:spcAft>
                          <a:spcPts val="0"/>
                        </a:spcAft>
                      </a:pPr>
                      <a:r>
                        <a:rPr lang="es-ES" sz="2000" dirty="0" smtClean="0">
                          <a:effectLst/>
                        </a:rPr>
                        <a:t>Cantidad</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50000"/>
                        </a:lnSpc>
                        <a:spcBef>
                          <a:spcPts val="600"/>
                        </a:spcBef>
                        <a:spcAft>
                          <a:spcPts val="0"/>
                        </a:spcAft>
                      </a:pPr>
                      <a:r>
                        <a:rPr lang="es-ES" sz="20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634537">
                <a:tc>
                  <a:txBody>
                    <a:bodyPr/>
                    <a:lstStyle/>
                    <a:p>
                      <a:pPr marL="457200" algn="l">
                        <a:lnSpc>
                          <a:spcPct val="100000"/>
                        </a:lnSpc>
                        <a:spcBef>
                          <a:spcPts val="600"/>
                        </a:spcBef>
                        <a:spcAft>
                          <a:spcPts val="0"/>
                        </a:spcAft>
                      </a:pPr>
                      <a:r>
                        <a:rPr lang="es-ES" sz="2000" dirty="0">
                          <a:effectLst/>
                        </a:rPr>
                        <a:t> </a:t>
                      </a:r>
                      <a:endParaRPr lang="es-EC" sz="2000" dirty="0">
                        <a:effectLst/>
                      </a:endParaRPr>
                    </a:p>
                    <a:p>
                      <a:pPr marL="457200" algn="l">
                        <a:lnSpc>
                          <a:spcPct val="100000"/>
                        </a:lnSpc>
                        <a:spcBef>
                          <a:spcPts val="600"/>
                        </a:spcBef>
                        <a:spcAft>
                          <a:spcPts val="0"/>
                        </a:spcAft>
                      </a:pPr>
                      <a:r>
                        <a:rPr lang="es-ES" sz="2000" dirty="0">
                          <a:effectLst/>
                        </a:rPr>
                        <a:t> </a:t>
                      </a:r>
                      <a:endParaRPr lang="es-ES" sz="2000" dirty="0" smtClean="0">
                        <a:effectLst/>
                      </a:endParaRPr>
                    </a:p>
                    <a:p>
                      <a:pPr marL="457200" algn="l">
                        <a:lnSpc>
                          <a:spcPct val="100000"/>
                        </a:lnSpc>
                        <a:spcBef>
                          <a:spcPts val="600"/>
                        </a:spcBef>
                        <a:spcAft>
                          <a:spcPts val="0"/>
                        </a:spcAft>
                      </a:pPr>
                      <a:endParaRPr lang="es-EC" sz="2000" dirty="0" smtClean="0">
                        <a:effectLst/>
                      </a:endParaRPr>
                    </a:p>
                    <a:p>
                      <a:pPr marL="457200" algn="l">
                        <a:lnSpc>
                          <a:spcPct val="100000"/>
                        </a:lnSpc>
                        <a:spcBef>
                          <a:spcPts val="600"/>
                        </a:spcBef>
                        <a:spcAft>
                          <a:spcPts val="0"/>
                        </a:spcAft>
                      </a:pPr>
                      <a:endParaRPr lang="es-EC" sz="2000" dirty="0" smtClean="0">
                        <a:effectLst/>
                      </a:endParaRPr>
                    </a:p>
                    <a:p>
                      <a:pPr marL="457200" algn="l">
                        <a:lnSpc>
                          <a:spcPct val="100000"/>
                        </a:lnSpc>
                        <a:spcBef>
                          <a:spcPts val="600"/>
                        </a:spcBef>
                        <a:spcAft>
                          <a:spcPts val="0"/>
                        </a:spcAft>
                      </a:pPr>
                      <a:endParaRPr lang="es-EC" sz="2000" dirty="0">
                        <a:effectLst/>
                      </a:endParaRPr>
                    </a:p>
                    <a:p>
                      <a:pPr marL="457200" algn="l">
                        <a:lnSpc>
                          <a:spcPct val="100000"/>
                        </a:lnSpc>
                        <a:spcBef>
                          <a:spcPts val="600"/>
                        </a:spcBef>
                        <a:spcAft>
                          <a:spcPts val="0"/>
                        </a:spcAft>
                      </a:pPr>
                      <a:r>
                        <a:rPr lang="es-ES" sz="2000" dirty="0" smtClean="0">
                          <a:effectLst/>
                        </a:rPr>
                        <a:t>Tanque </a:t>
                      </a:r>
                      <a:r>
                        <a:rPr lang="es-EC" sz="2000" kern="1200" dirty="0" smtClean="0">
                          <a:solidFill>
                            <a:schemeClr val="tx1"/>
                          </a:solidFill>
                          <a:effectLst/>
                          <a:latin typeface="+mn-lt"/>
                          <a:ea typeface="+mn-ea"/>
                          <a:cs typeface="+mn-cs"/>
                        </a:rPr>
                        <a:t>de hidratación </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a:effectLst/>
                        </a:rPr>
                        <a:t> </a:t>
                      </a:r>
                      <a:endParaRPr lang="es-ES" sz="2000" dirty="0" smtClean="0">
                        <a:effectLst/>
                      </a:endParaRPr>
                    </a:p>
                    <a:p>
                      <a:pPr marL="457200" algn="ctr">
                        <a:lnSpc>
                          <a:spcPct val="100000"/>
                        </a:lnSpc>
                        <a:spcBef>
                          <a:spcPts val="600"/>
                        </a:spcBef>
                        <a:spcAft>
                          <a:spcPts val="0"/>
                        </a:spcAft>
                      </a:pPr>
                      <a:endParaRPr lang="es-ES" sz="2000" dirty="0" smtClean="0">
                        <a:effectLst/>
                      </a:endParaRPr>
                    </a:p>
                    <a:p>
                      <a:pPr marL="457200" algn="ctr">
                        <a:lnSpc>
                          <a:spcPct val="100000"/>
                        </a:lnSpc>
                        <a:spcBef>
                          <a:spcPts val="600"/>
                        </a:spcBef>
                        <a:spcAft>
                          <a:spcPts val="0"/>
                        </a:spcAft>
                      </a:pPr>
                      <a:endParaRPr lang="es-EC" sz="2000" dirty="0">
                        <a:effectLst/>
                      </a:endParaRPr>
                    </a:p>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smtClean="0">
                          <a:solidFill>
                            <a:schemeClr val="tx1"/>
                          </a:solidFill>
                          <a:effectLst/>
                          <a:latin typeface="+mn-lt"/>
                          <a:ea typeface="+mn-ea"/>
                        </a:rPr>
                        <a:t>1</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just">
                        <a:lnSpc>
                          <a:spcPct val="100000"/>
                        </a:lnSpc>
                        <a:spcBef>
                          <a:spcPts val="600"/>
                        </a:spcBef>
                        <a:spcAft>
                          <a:spcPts val="0"/>
                        </a:spcAft>
                      </a:pPr>
                      <a:r>
                        <a:rPr lang="es-ES" sz="2000" dirty="0" smtClean="0">
                          <a:effectLst/>
                        </a:rPr>
                        <a:t>Tanque rectangular para hidratación de chocho, pared sencilla, construido en Acero Inoxidable AISI 304L 2B. Soporte estructurado. </a:t>
                      </a:r>
                      <a:endParaRPr lang="es-EC" sz="2000" dirty="0" smtClean="0">
                        <a:effectLst/>
                      </a:endParaRPr>
                    </a:p>
                    <a:p>
                      <a:pPr algn="just">
                        <a:lnSpc>
                          <a:spcPct val="100000"/>
                        </a:lnSpc>
                        <a:spcBef>
                          <a:spcPts val="600"/>
                        </a:spcBef>
                        <a:spcAft>
                          <a:spcPts val="0"/>
                        </a:spcAft>
                      </a:pPr>
                      <a:r>
                        <a:rPr lang="es-ES" sz="2000" dirty="0" smtClean="0">
                          <a:effectLst/>
                        </a:rPr>
                        <a:t>Capacidad: 300 litros. </a:t>
                      </a:r>
                      <a:endParaRPr lang="es-EC" sz="2000" dirty="0" smtClean="0">
                        <a:effectLst/>
                      </a:endParaRPr>
                    </a:p>
                    <a:p>
                      <a:pPr algn="just">
                        <a:lnSpc>
                          <a:spcPct val="100000"/>
                        </a:lnSpc>
                        <a:spcBef>
                          <a:spcPts val="600"/>
                        </a:spcBef>
                        <a:spcAft>
                          <a:spcPts val="0"/>
                        </a:spcAft>
                      </a:pPr>
                      <a:r>
                        <a:rPr lang="es-ES" sz="2000" dirty="0" smtClean="0">
                          <a:effectLst/>
                        </a:rPr>
                        <a:t>Canasta fabricada en lámina perforada de Acero Inoxidable, para la manipulación del grano. </a:t>
                      </a:r>
                      <a:endParaRPr lang="es-EC" sz="2000" dirty="0" smtClean="0">
                        <a:effectLst/>
                      </a:endParaRPr>
                    </a:p>
                    <a:p>
                      <a:pPr algn="just">
                        <a:lnSpc>
                          <a:spcPct val="100000"/>
                        </a:lnSpc>
                        <a:spcBef>
                          <a:spcPts val="600"/>
                        </a:spcBef>
                        <a:spcAft>
                          <a:spcPts val="0"/>
                        </a:spcAft>
                      </a:pPr>
                      <a:r>
                        <a:rPr lang="es-ES" sz="2000" dirty="0" smtClean="0">
                          <a:effectLst/>
                        </a:rPr>
                        <a:t>Tecle hidráulico móvil para izaje y manipulación de canastillas. Fabricación es acero al  carbono, con acabado en esmalte anticorrosivo. Suportación sobre ruedas de alta carga, con  rodamientos. Capacidad máxima de carga 500 kg.</a:t>
                      </a:r>
                      <a:endParaRPr lang="es-EC" sz="20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pic>
        <p:nvPicPr>
          <p:cNvPr id="14340" name="Picture 4" descr="Resultado de imagen para tanque rectangular de acero inoxid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084" y="2233534"/>
            <a:ext cx="3402903" cy="2554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8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1857709949"/>
              </p:ext>
            </p:extLst>
          </p:nvPr>
        </p:nvGraphicFramePr>
        <p:xfrm>
          <a:off x="1576804" y="1099303"/>
          <a:ext cx="9918510" cy="412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935436" y="637638"/>
            <a:ext cx="3842804"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sz="5400" dirty="0" smtClean="0"/>
              <a:t>PROBLEMA</a:t>
            </a:r>
            <a:endParaRPr lang="es-EC" sz="5400" dirty="0"/>
          </a:p>
        </p:txBody>
      </p:sp>
    </p:spTree>
    <p:extLst>
      <p:ext uri="{BB962C8B-B14F-4D97-AF65-F5344CB8AC3E}">
        <p14:creationId xmlns:p14="http://schemas.microsoft.com/office/powerpoint/2010/main" val="827643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73117200"/>
              </p:ext>
            </p:extLst>
          </p:nvPr>
        </p:nvGraphicFramePr>
        <p:xfrm>
          <a:off x="1" y="859004"/>
          <a:ext cx="8010143" cy="5998995"/>
        </p:xfrm>
        <a:graphic>
          <a:graphicData uri="http://schemas.openxmlformats.org/drawingml/2006/table">
            <a:tbl>
              <a:tblPr firstRow="1" firstCol="1" bandRow="1">
                <a:tableStyleId>{2D5ABB26-0587-4C30-8999-92F81FD0307C}</a:tableStyleId>
              </a:tblPr>
              <a:tblGrid>
                <a:gridCol w="1620029"/>
                <a:gridCol w="1549890"/>
                <a:gridCol w="4840224"/>
              </a:tblGrid>
              <a:tr h="1172862">
                <a:tc>
                  <a:txBody>
                    <a:bodyPr/>
                    <a:lstStyle/>
                    <a:p>
                      <a:pPr marL="457200" algn="l">
                        <a:lnSpc>
                          <a:spcPct val="150000"/>
                        </a:lnSpc>
                        <a:spcBef>
                          <a:spcPts val="600"/>
                        </a:spcBef>
                        <a:spcAft>
                          <a:spcPts val="0"/>
                        </a:spcAft>
                      </a:pPr>
                      <a:r>
                        <a:rPr lang="es-ES" sz="2000" dirty="0">
                          <a:effectLst/>
                        </a:rPr>
                        <a:t>Maquinas/equipos </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tc>
                <a:tc>
                  <a:txBody>
                    <a:bodyPr/>
                    <a:lstStyle/>
                    <a:p>
                      <a:pPr marL="457200" algn="ctr">
                        <a:lnSpc>
                          <a:spcPct val="150000"/>
                        </a:lnSpc>
                        <a:spcBef>
                          <a:spcPts val="600"/>
                        </a:spcBef>
                        <a:spcAft>
                          <a:spcPts val="0"/>
                        </a:spcAft>
                      </a:pPr>
                      <a:r>
                        <a:rPr lang="es-ES" sz="2000" dirty="0" smtClean="0">
                          <a:effectLst/>
                        </a:rPr>
                        <a:t>Cantidad</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r>
                        <a:rPr lang="es-ES" sz="20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5720" marR="45720"/>
                </a:tc>
              </a:tr>
              <a:tr h="4826133">
                <a:tc>
                  <a:txBody>
                    <a:bodyPr/>
                    <a:lstStyle/>
                    <a:p>
                      <a:pPr marL="457200" algn="l">
                        <a:lnSpc>
                          <a:spcPct val="100000"/>
                        </a:lnSpc>
                        <a:spcBef>
                          <a:spcPts val="600"/>
                        </a:spcBef>
                        <a:spcAft>
                          <a:spcPts val="0"/>
                        </a:spcAft>
                      </a:pPr>
                      <a:r>
                        <a:rPr lang="es-ES" sz="2000" dirty="0">
                          <a:effectLst/>
                        </a:rPr>
                        <a:t> </a:t>
                      </a:r>
                      <a:endParaRPr lang="es-EC" sz="2000" dirty="0">
                        <a:effectLst/>
                      </a:endParaRPr>
                    </a:p>
                    <a:p>
                      <a:pPr marL="457200" algn="l">
                        <a:lnSpc>
                          <a:spcPct val="100000"/>
                        </a:lnSpc>
                        <a:spcBef>
                          <a:spcPts val="600"/>
                        </a:spcBef>
                        <a:spcAft>
                          <a:spcPts val="0"/>
                        </a:spcAft>
                      </a:pPr>
                      <a:r>
                        <a:rPr lang="es-ES" sz="2000" dirty="0">
                          <a:effectLst/>
                        </a:rPr>
                        <a:t> </a:t>
                      </a:r>
                      <a:endParaRPr lang="es-ES" sz="2000" dirty="0" smtClean="0">
                        <a:effectLst/>
                      </a:endParaRPr>
                    </a:p>
                    <a:p>
                      <a:pPr marL="457200" algn="l">
                        <a:lnSpc>
                          <a:spcPct val="100000"/>
                        </a:lnSpc>
                        <a:spcBef>
                          <a:spcPts val="600"/>
                        </a:spcBef>
                        <a:spcAft>
                          <a:spcPts val="0"/>
                        </a:spcAft>
                      </a:pPr>
                      <a:endParaRPr lang="es-EC" sz="2000" dirty="0">
                        <a:effectLst/>
                      </a:endParaRPr>
                    </a:p>
                    <a:p>
                      <a:pPr marL="457200" algn="l">
                        <a:lnSpc>
                          <a:spcPct val="100000"/>
                        </a:lnSpc>
                        <a:spcBef>
                          <a:spcPts val="600"/>
                        </a:spcBef>
                        <a:spcAft>
                          <a:spcPts val="0"/>
                        </a:spcAft>
                      </a:pPr>
                      <a:r>
                        <a:rPr lang="es-ES" sz="2000" dirty="0" smtClean="0">
                          <a:effectLst/>
                        </a:rPr>
                        <a:t>Tanque para cocción de chocho</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a:effectLst/>
                        </a:rPr>
                        <a:t> </a:t>
                      </a:r>
                      <a:endParaRPr lang="es-ES" sz="2000" dirty="0" smtClean="0">
                        <a:effectLst/>
                      </a:endParaRPr>
                    </a:p>
                    <a:p>
                      <a:pPr marL="457200" algn="ctr">
                        <a:lnSpc>
                          <a:spcPct val="100000"/>
                        </a:lnSpc>
                        <a:spcBef>
                          <a:spcPts val="600"/>
                        </a:spcBef>
                        <a:spcAft>
                          <a:spcPts val="0"/>
                        </a:spcAft>
                      </a:pPr>
                      <a:endParaRPr lang="es-EC" sz="2000" dirty="0">
                        <a:effectLst/>
                      </a:endParaRPr>
                    </a:p>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smtClean="0">
                          <a:solidFill>
                            <a:schemeClr val="tx1"/>
                          </a:solidFill>
                          <a:effectLst/>
                          <a:latin typeface="+mn-lt"/>
                          <a:ea typeface="+mn-ea"/>
                        </a:rPr>
                        <a:t>1</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algn="just"/>
                      <a:r>
                        <a:rPr lang="es-EC" sz="2000" kern="1200" dirty="0" smtClean="0">
                          <a:solidFill>
                            <a:schemeClr val="tx1"/>
                          </a:solidFill>
                          <a:effectLst/>
                          <a:latin typeface="+mn-lt"/>
                          <a:ea typeface="+mn-ea"/>
                          <a:cs typeface="+mn-cs"/>
                        </a:rPr>
                        <a:t>Tanque cilíndrico vertical para cocción de chocho, construido en Acero Inoxidable AISI 304L 2B.</a:t>
                      </a:r>
                    </a:p>
                    <a:p>
                      <a:pPr algn="just"/>
                      <a:r>
                        <a:rPr lang="es-EC" sz="2000" kern="1200" dirty="0" smtClean="0">
                          <a:solidFill>
                            <a:schemeClr val="tx1"/>
                          </a:solidFill>
                          <a:effectLst/>
                          <a:latin typeface="+mn-lt"/>
                          <a:ea typeface="+mn-ea"/>
                          <a:cs typeface="+mn-cs"/>
                        </a:rPr>
                        <a:t>Soportado sobre cuatro patas con tornillos de nivelación con base de caucho antideslizante. Tablero de control eléctrico que permite controlar encendido de sistema de calentamiento. Tablero con controlador electrónico programable de temperatura.</a:t>
                      </a:r>
                    </a:p>
                    <a:p>
                      <a:pPr algn="just"/>
                      <a:r>
                        <a:rPr lang="es-EC" sz="2000" kern="1200" dirty="0" smtClean="0">
                          <a:solidFill>
                            <a:schemeClr val="tx1"/>
                          </a:solidFill>
                          <a:effectLst/>
                          <a:latin typeface="+mn-lt"/>
                          <a:ea typeface="+mn-ea"/>
                          <a:cs typeface="+mn-cs"/>
                        </a:rPr>
                        <a:t>Capacidad: 300 litros. / Funcionamiento a 220V / 60Hz / 2 Fases + N + T.</a:t>
                      </a:r>
                      <a:endParaRPr lang="es-EC" sz="2000" kern="1200" dirty="0">
                        <a:solidFill>
                          <a:schemeClr val="tx1"/>
                        </a:solidFill>
                        <a:effectLst/>
                        <a:latin typeface="+mn-lt"/>
                        <a:ea typeface="+mn-ea"/>
                        <a:cs typeface="+mn-cs"/>
                      </a:endParaRPr>
                    </a:p>
                  </a:txBody>
                  <a:tcPr marL="45720" marR="45720"/>
                </a:tc>
              </a:tr>
            </a:tbl>
          </a:graphicData>
        </a:graphic>
      </p:graphicFrame>
      <p:pic>
        <p:nvPicPr>
          <p:cNvPr id="3" name="Imagen 2"/>
          <p:cNvPicPr>
            <a:picLocks noChangeAspect="1"/>
          </p:cNvPicPr>
          <p:nvPr/>
        </p:nvPicPr>
        <p:blipFill rotWithShape="1">
          <a:blip r:embed="rId2"/>
          <a:srcRect l="45500" t="25800" r="35700" b="42200"/>
          <a:stretch/>
        </p:blipFill>
        <p:spPr>
          <a:xfrm>
            <a:off x="8278367" y="2297660"/>
            <a:ext cx="3421453" cy="3639844"/>
          </a:xfrm>
          <a:prstGeom prst="rect">
            <a:avLst/>
          </a:prstGeom>
        </p:spPr>
      </p:pic>
    </p:spTree>
    <p:extLst>
      <p:ext uri="{BB962C8B-B14F-4D97-AF65-F5344CB8AC3E}">
        <p14:creationId xmlns:p14="http://schemas.microsoft.com/office/powerpoint/2010/main" val="169232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4052793302"/>
              </p:ext>
            </p:extLst>
          </p:nvPr>
        </p:nvGraphicFramePr>
        <p:xfrm>
          <a:off x="-176462" y="223740"/>
          <a:ext cx="8690876" cy="6257271"/>
        </p:xfrm>
        <a:graphic>
          <a:graphicData uri="http://schemas.openxmlformats.org/drawingml/2006/table">
            <a:tbl>
              <a:tblPr firstRow="1" firstCol="1" bandRow="1">
                <a:tableStyleId>{2D5ABB26-0587-4C30-8999-92F81FD0307C}</a:tableStyleId>
              </a:tblPr>
              <a:tblGrid>
                <a:gridCol w="1612265"/>
                <a:gridCol w="1550846"/>
                <a:gridCol w="5527765"/>
              </a:tblGrid>
              <a:tr h="1007876">
                <a:tc>
                  <a:txBody>
                    <a:bodyPr/>
                    <a:lstStyle/>
                    <a:p>
                      <a:pPr marL="457200" algn="l">
                        <a:lnSpc>
                          <a:spcPct val="150000"/>
                        </a:lnSpc>
                        <a:spcBef>
                          <a:spcPts val="600"/>
                        </a:spcBef>
                        <a:spcAft>
                          <a:spcPts val="0"/>
                        </a:spcAft>
                      </a:pPr>
                      <a:r>
                        <a:rPr lang="es-ES" sz="2000" dirty="0">
                          <a:effectLst/>
                        </a:rPr>
                        <a:t>Maquinas/equipos </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457200" algn="ctr">
                        <a:lnSpc>
                          <a:spcPct val="150000"/>
                        </a:lnSpc>
                        <a:spcBef>
                          <a:spcPts val="600"/>
                        </a:spcBef>
                        <a:spcAft>
                          <a:spcPts val="0"/>
                        </a:spcAft>
                      </a:pPr>
                      <a:r>
                        <a:rPr lang="es-ES" sz="2000" dirty="0" smtClean="0">
                          <a:effectLst/>
                        </a:rPr>
                        <a:t>Cantidad</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50000"/>
                        </a:lnSpc>
                        <a:spcBef>
                          <a:spcPts val="600"/>
                        </a:spcBef>
                        <a:spcAft>
                          <a:spcPts val="0"/>
                        </a:spcAft>
                      </a:pPr>
                      <a:r>
                        <a:rPr lang="es-ES" sz="2000" dirty="0">
                          <a:effectLst/>
                        </a:rPr>
                        <a:t>Descripción</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5249395">
                <a:tc>
                  <a:txBody>
                    <a:bodyPr/>
                    <a:lstStyle/>
                    <a:p>
                      <a:pPr marL="457200" algn="l">
                        <a:lnSpc>
                          <a:spcPct val="100000"/>
                        </a:lnSpc>
                        <a:spcBef>
                          <a:spcPts val="600"/>
                        </a:spcBef>
                        <a:spcAft>
                          <a:spcPts val="0"/>
                        </a:spcAft>
                      </a:pPr>
                      <a:r>
                        <a:rPr lang="es-ES" sz="2000" dirty="0">
                          <a:effectLst/>
                        </a:rPr>
                        <a:t> </a:t>
                      </a:r>
                      <a:endParaRPr lang="es-EC" sz="2000" dirty="0">
                        <a:effectLst/>
                      </a:endParaRPr>
                    </a:p>
                    <a:p>
                      <a:pPr marL="457200" algn="l">
                        <a:lnSpc>
                          <a:spcPct val="100000"/>
                        </a:lnSpc>
                        <a:spcBef>
                          <a:spcPts val="600"/>
                        </a:spcBef>
                        <a:spcAft>
                          <a:spcPts val="0"/>
                        </a:spcAft>
                      </a:pPr>
                      <a:r>
                        <a:rPr lang="es-ES" sz="2000" dirty="0">
                          <a:effectLst/>
                        </a:rPr>
                        <a:t> </a:t>
                      </a:r>
                      <a:endParaRPr lang="es-ES" sz="2000" dirty="0" smtClean="0">
                        <a:effectLst/>
                      </a:endParaRPr>
                    </a:p>
                    <a:p>
                      <a:pPr marL="457200" algn="l">
                        <a:lnSpc>
                          <a:spcPct val="100000"/>
                        </a:lnSpc>
                        <a:spcBef>
                          <a:spcPts val="600"/>
                        </a:spcBef>
                        <a:spcAft>
                          <a:spcPts val="0"/>
                        </a:spcAft>
                      </a:pPr>
                      <a:endParaRPr lang="es-ES" sz="2000" dirty="0" smtClean="0">
                        <a:effectLst/>
                      </a:endParaRPr>
                    </a:p>
                    <a:p>
                      <a:pPr marL="457200" algn="l">
                        <a:lnSpc>
                          <a:spcPct val="100000"/>
                        </a:lnSpc>
                        <a:spcBef>
                          <a:spcPts val="600"/>
                        </a:spcBef>
                        <a:spcAft>
                          <a:spcPts val="0"/>
                        </a:spcAft>
                      </a:pPr>
                      <a:endParaRPr lang="es-ES" sz="2000" dirty="0" smtClean="0">
                        <a:effectLst/>
                      </a:endParaRPr>
                    </a:p>
                    <a:p>
                      <a:pPr marL="457200" algn="l">
                        <a:lnSpc>
                          <a:spcPct val="100000"/>
                        </a:lnSpc>
                        <a:spcBef>
                          <a:spcPts val="600"/>
                        </a:spcBef>
                        <a:spcAft>
                          <a:spcPts val="0"/>
                        </a:spcAft>
                      </a:pPr>
                      <a:endParaRPr lang="es-ES" sz="2000" dirty="0" smtClean="0">
                        <a:effectLst/>
                      </a:endParaRPr>
                    </a:p>
                    <a:p>
                      <a:pPr marL="457200" algn="l">
                        <a:lnSpc>
                          <a:spcPct val="100000"/>
                        </a:lnSpc>
                        <a:spcBef>
                          <a:spcPts val="600"/>
                        </a:spcBef>
                        <a:spcAft>
                          <a:spcPts val="0"/>
                        </a:spcAft>
                      </a:pPr>
                      <a:endParaRPr lang="es-EC" sz="2000" dirty="0">
                        <a:effectLst/>
                      </a:endParaRPr>
                    </a:p>
                    <a:p>
                      <a:pPr marL="457200" algn="l">
                        <a:lnSpc>
                          <a:spcPct val="100000"/>
                        </a:lnSpc>
                        <a:spcBef>
                          <a:spcPts val="600"/>
                        </a:spcBef>
                        <a:spcAft>
                          <a:spcPts val="0"/>
                        </a:spcAft>
                      </a:pPr>
                      <a:r>
                        <a:rPr lang="es-ES" sz="2000" dirty="0" smtClean="0">
                          <a:effectLst/>
                        </a:rPr>
                        <a:t>Tanque para lavado de chocho</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a:effectLst/>
                        </a:rPr>
                        <a:t> </a:t>
                      </a:r>
                      <a:endParaRPr lang="es-ES" sz="2000" dirty="0" smtClean="0">
                        <a:effectLst/>
                      </a:endParaRPr>
                    </a:p>
                    <a:p>
                      <a:pPr marL="457200" algn="ctr">
                        <a:lnSpc>
                          <a:spcPct val="100000"/>
                        </a:lnSpc>
                        <a:spcBef>
                          <a:spcPts val="600"/>
                        </a:spcBef>
                        <a:spcAft>
                          <a:spcPts val="0"/>
                        </a:spcAft>
                      </a:pPr>
                      <a:endParaRPr lang="es-ES" sz="2000" dirty="0" smtClean="0">
                        <a:effectLst/>
                      </a:endParaRPr>
                    </a:p>
                    <a:p>
                      <a:pPr marL="457200" algn="ctr">
                        <a:lnSpc>
                          <a:spcPct val="100000"/>
                        </a:lnSpc>
                        <a:spcBef>
                          <a:spcPts val="600"/>
                        </a:spcBef>
                        <a:spcAft>
                          <a:spcPts val="0"/>
                        </a:spcAft>
                      </a:pPr>
                      <a:endParaRPr lang="es-ES" sz="2000" dirty="0" smtClean="0">
                        <a:effectLst/>
                      </a:endParaRPr>
                    </a:p>
                    <a:p>
                      <a:pPr marL="457200" algn="ctr">
                        <a:lnSpc>
                          <a:spcPct val="100000"/>
                        </a:lnSpc>
                        <a:spcBef>
                          <a:spcPts val="600"/>
                        </a:spcBef>
                        <a:spcAft>
                          <a:spcPts val="0"/>
                        </a:spcAft>
                      </a:pPr>
                      <a:endParaRPr lang="es-EC" sz="2000" dirty="0">
                        <a:effectLst/>
                      </a:endParaRPr>
                    </a:p>
                    <a:p>
                      <a:pPr marL="457200" algn="ctr">
                        <a:lnSpc>
                          <a:spcPct val="100000"/>
                        </a:lnSpc>
                        <a:spcBef>
                          <a:spcPts val="600"/>
                        </a:spcBef>
                        <a:spcAft>
                          <a:spcPts val="0"/>
                        </a:spcAft>
                      </a:pPr>
                      <a:r>
                        <a:rPr lang="es-ES" sz="2000" dirty="0">
                          <a:effectLst/>
                        </a:rPr>
                        <a:t> </a:t>
                      </a:r>
                      <a:endParaRPr lang="es-EC" sz="2000" dirty="0">
                        <a:effectLst/>
                      </a:endParaRPr>
                    </a:p>
                    <a:p>
                      <a:pPr marL="457200" algn="ctr">
                        <a:lnSpc>
                          <a:spcPct val="100000"/>
                        </a:lnSpc>
                        <a:spcBef>
                          <a:spcPts val="600"/>
                        </a:spcBef>
                        <a:spcAft>
                          <a:spcPts val="0"/>
                        </a:spcAft>
                      </a:pPr>
                      <a:r>
                        <a:rPr lang="es-ES" sz="2000" dirty="0" smtClean="0">
                          <a:solidFill>
                            <a:schemeClr val="tx1"/>
                          </a:solidFill>
                          <a:effectLst/>
                          <a:latin typeface="+mn-lt"/>
                          <a:ea typeface="+mn-ea"/>
                        </a:rPr>
                        <a:t>1</a:t>
                      </a:r>
                      <a:endParaRPr lang="es-EC" sz="20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algn="just">
                        <a:lnSpc>
                          <a:spcPct val="100000"/>
                        </a:lnSpc>
                        <a:spcBef>
                          <a:spcPts val="600"/>
                        </a:spcBef>
                        <a:spcAft>
                          <a:spcPts val="0"/>
                        </a:spcAft>
                      </a:pPr>
                      <a:r>
                        <a:rPr lang="es-ES" sz="2000" dirty="0" smtClean="0">
                          <a:effectLst/>
                        </a:rPr>
                        <a:t>Tanque rectangular para lavado de chocho, con cámara de calentamiento eléctrica, separador perforado, construida en Acero Inoxidable AISI 304L 2B. </a:t>
                      </a:r>
                      <a:endParaRPr lang="es-EC" sz="2000" dirty="0" smtClean="0">
                        <a:effectLst/>
                      </a:endParaRPr>
                    </a:p>
                    <a:p>
                      <a:pPr algn="just">
                        <a:lnSpc>
                          <a:spcPct val="100000"/>
                        </a:lnSpc>
                        <a:spcBef>
                          <a:spcPts val="600"/>
                        </a:spcBef>
                        <a:spcAft>
                          <a:spcPts val="0"/>
                        </a:spcAft>
                      </a:pPr>
                      <a:r>
                        <a:rPr lang="es-ES" sz="2000" dirty="0" smtClean="0">
                          <a:effectLst/>
                        </a:rPr>
                        <a:t>Cámara de calentamiento abierta.</a:t>
                      </a:r>
                    </a:p>
                    <a:p>
                      <a:pPr algn="just">
                        <a:lnSpc>
                          <a:spcPct val="100000"/>
                        </a:lnSpc>
                        <a:spcBef>
                          <a:spcPts val="600"/>
                        </a:spcBef>
                        <a:spcAft>
                          <a:spcPts val="0"/>
                        </a:spcAft>
                      </a:pPr>
                      <a:r>
                        <a:rPr lang="es-ES" sz="2000" dirty="0" smtClean="0">
                          <a:effectLst/>
                        </a:rPr>
                        <a:t>Provisto de un Sistema de agitación con motor reductor de 1/4 HP, con una velocidad de salida de 100 RPM; sistema de agitación con eje central de Acero Inoxidable AISI 304L 2B y agitador de tipo hélice naval para mantener el agua de lavado en constante movimiento. </a:t>
                      </a:r>
                      <a:endParaRPr lang="es-EC" sz="2000" dirty="0" smtClean="0">
                        <a:effectLst/>
                      </a:endParaRPr>
                    </a:p>
                    <a:p>
                      <a:pPr algn="just">
                        <a:lnSpc>
                          <a:spcPct val="100000"/>
                        </a:lnSpc>
                        <a:spcBef>
                          <a:spcPts val="600"/>
                        </a:spcBef>
                        <a:spcAft>
                          <a:spcPts val="0"/>
                        </a:spcAft>
                      </a:pPr>
                      <a:r>
                        <a:rPr lang="es-ES" sz="2000" dirty="0" smtClean="0">
                          <a:effectLst/>
                        </a:rPr>
                        <a:t>Tablero de control eléctrico que permite controlar encendido de sistema de calentamiento y encendido de agitación. Tablero con controlador electrónico programable de temperatura. </a:t>
                      </a:r>
                      <a:endParaRPr lang="es-EC" sz="2000" dirty="0">
                        <a:effectLst/>
                      </a:endParaRPr>
                    </a:p>
                  </a:txBody>
                  <a:tcPr marL="0" marR="0" marT="0" marB="0"/>
                </a:tc>
              </a:tr>
            </a:tbl>
          </a:graphicData>
        </a:graphic>
      </p:graphicFrame>
      <p:pic>
        <p:nvPicPr>
          <p:cNvPr id="3" name="Imagen 2"/>
          <p:cNvPicPr>
            <a:picLocks noChangeAspect="1"/>
          </p:cNvPicPr>
          <p:nvPr/>
        </p:nvPicPr>
        <p:blipFill rotWithShape="1">
          <a:blip r:embed="rId2"/>
          <a:srcRect l="8799" t="7880" r="13400" b="19800"/>
          <a:stretch/>
        </p:blipFill>
        <p:spPr>
          <a:xfrm rot="16200000">
            <a:off x="7771316" y="2339909"/>
            <a:ext cx="4882869" cy="2836834"/>
          </a:xfrm>
          <a:prstGeom prst="rect">
            <a:avLst/>
          </a:prstGeom>
        </p:spPr>
      </p:pic>
    </p:spTree>
    <p:extLst>
      <p:ext uri="{BB962C8B-B14F-4D97-AF65-F5344CB8AC3E}">
        <p14:creationId xmlns:p14="http://schemas.microsoft.com/office/powerpoint/2010/main" val="3950743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092250612"/>
              </p:ext>
            </p:extLst>
          </p:nvPr>
        </p:nvGraphicFramePr>
        <p:xfrm>
          <a:off x="-401053" y="1491915"/>
          <a:ext cx="7956884" cy="4299117"/>
        </p:xfrm>
        <a:graphic>
          <a:graphicData uri="http://schemas.openxmlformats.org/drawingml/2006/table">
            <a:tbl>
              <a:tblPr firstRow="1" firstCol="1" bandRow="1">
                <a:tableStyleId>{2D5ABB26-0587-4C30-8999-92F81FD0307C}</a:tableStyleId>
              </a:tblPr>
              <a:tblGrid>
                <a:gridCol w="1973821"/>
                <a:gridCol w="1621536"/>
                <a:gridCol w="4361527"/>
              </a:tblGrid>
              <a:tr h="423679">
                <a:tc>
                  <a:txBody>
                    <a:bodyPr/>
                    <a:lstStyle/>
                    <a:p>
                      <a:pPr marL="457200" algn="l">
                        <a:lnSpc>
                          <a:spcPct val="150000"/>
                        </a:lnSpc>
                        <a:spcBef>
                          <a:spcPts val="600"/>
                        </a:spcBef>
                        <a:spcAft>
                          <a:spcPts val="0"/>
                        </a:spcAft>
                      </a:pPr>
                      <a:r>
                        <a:rPr lang="es-ES" sz="2200" dirty="0">
                          <a:effectLst/>
                        </a:rPr>
                        <a:t>Maquinas/equipos </a:t>
                      </a:r>
                      <a:endParaRPr lang="es-EC" sz="22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tc>
                <a:tc>
                  <a:txBody>
                    <a:bodyPr/>
                    <a:lstStyle/>
                    <a:p>
                      <a:pPr marL="457200" algn="ctr">
                        <a:lnSpc>
                          <a:spcPct val="150000"/>
                        </a:lnSpc>
                        <a:spcBef>
                          <a:spcPts val="600"/>
                        </a:spcBef>
                        <a:spcAft>
                          <a:spcPts val="0"/>
                        </a:spcAft>
                      </a:pPr>
                      <a:r>
                        <a:rPr lang="es-ES" sz="2200" dirty="0" smtClean="0">
                          <a:effectLst/>
                        </a:rPr>
                        <a:t>Cantidad</a:t>
                      </a:r>
                      <a:endParaRPr lang="es-EC" sz="22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r>
                        <a:rPr lang="es-ES" sz="2200" dirty="0">
                          <a:effectLst/>
                        </a:rPr>
                        <a:t>Descripción</a:t>
                      </a:r>
                      <a:endParaRPr lang="es-EC" sz="2200" dirty="0">
                        <a:solidFill>
                          <a:schemeClr val="tx1"/>
                        </a:solidFill>
                        <a:effectLst/>
                        <a:latin typeface="Times New Roman" panose="02020603050405020304" pitchFamily="18" charset="0"/>
                        <a:ea typeface="Times New Roman" panose="02020603050405020304" pitchFamily="18" charset="0"/>
                      </a:endParaRPr>
                    </a:p>
                  </a:txBody>
                  <a:tcPr marL="45720" marR="45720"/>
                </a:tc>
              </a:tr>
              <a:tr h="3201837">
                <a:tc>
                  <a:txBody>
                    <a:bodyPr/>
                    <a:lstStyle/>
                    <a:p>
                      <a:pPr marL="457200" algn="l">
                        <a:lnSpc>
                          <a:spcPct val="150000"/>
                        </a:lnSpc>
                        <a:spcBef>
                          <a:spcPts val="600"/>
                        </a:spcBef>
                        <a:spcAft>
                          <a:spcPts val="0"/>
                        </a:spcAft>
                      </a:pPr>
                      <a:endParaRPr lang="es-ES" sz="2200" dirty="0" smtClean="0">
                        <a:effectLst/>
                      </a:endParaRPr>
                    </a:p>
                    <a:p>
                      <a:pPr marL="457200" algn="l">
                        <a:lnSpc>
                          <a:spcPct val="150000"/>
                        </a:lnSpc>
                        <a:spcBef>
                          <a:spcPts val="600"/>
                        </a:spcBef>
                        <a:spcAft>
                          <a:spcPts val="0"/>
                        </a:spcAft>
                      </a:pPr>
                      <a:r>
                        <a:rPr lang="es-ES" sz="2200" dirty="0" smtClean="0">
                          <a:effectLst/>
                        </a:rPr>
                        <a:t>Tanque de conservación</a:t>
                      </a:r>
                      <a:endParaRPr lang="es-EC" sz="2200" dirty="0">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endParaRPr lang="es-ES" sz="2200" dirty="0" smtClean="0">
                        <a:effectLst/>
                      </a:endParaRPr>
                    </a:p>
                    <a:p>
                      <a:pPr marL="457200" algn="ctr">
                        <a:lnSpc>
                          <a:spcPct val="150000"/>
                        </a:lnSpc>
                        <a:spcBef>
                          <a:spcPts val="600"/>
                        </a:spcBef>
                        <a:spcAft>
                          <a:spcPts val="0"/>
                        </a:spcAft>
                      </a:pPr>
                      <a:endParaRPr lang="es-ES" sz="2200" dirty="0" smtClean="0">
                        <a:effectLst/>
                      </a:endParaRPr>
                    </a:p>
                    <a:p>
                      <a:pPr marL="457200" algn="ctr">
                        <a:lnSpc>
                          <a:spcPct val="150000"/>
                        </a:lnSpc>
                        <a:spcBef>
                          <a:spcPts val="600"/>
                        </a:spcBef>
                        <a:spcAft>
                          <a:spcPts val="0"/>
                        </a:spcAft>
                      </a:pPr>
                      <a:r>
                        <a:rPr lang="es-ES" sz="2200" dirty="0" smtClean="0">
                          <a:effectLst/>
                        </a:rPr>
                        <a:t>1</a:t>
                      </a:r>
                      <a:endParaRPr lang="es-EC" sz="2200" dirty="0">
                        <a:effectLst/>
                        <a:latin typeface="Times New Roman" panose="02020603050405020304" pitchFamily="18" charset="0"/>
                        <a:ea typeface="Times New Roman" panose="02020603050405020304" pitchFamily="18" charset="0"/>
                      </a:endParaRPr>
                    </a:p>
                  </a:txBody>
                  <a:tcPr marL="45720" marR="45720"/>
                </a:tc>
                <a:tc>
                  <a:txBody>
                    <a:bodyPr/>
                    <a:lstStyle/>
                    <a:p>
                      <a:pPr algn="just">
                        <a:lnSpc>
                          <a:spcPct val="100000"/>
                        </a:lnSpc>
                        <a:spcBef>
                          <a:spcPts val="600"/>
                        </a:spcBef>
                        <a:spcAft>
                          <a:spcPts val="0"/>
                        </a:spcAft>
                      </a:pPr>
                      <a:r>
                        <a:rPr lang="es-ES" sz="2200" b="0" dirty="0" smtClean="0">
                          <a:effectLst/>
                        </a:rPr>
                        <a:t>Tanque rectangular para proceso de chocho, pared sencilla, construido en Acero Inoxidable AISI 304L 2B. Soporte estructurado. </a:t>
                      </a:r>
                      <a:endParaRPr lang="es-EC" sz="2200" b="0" dirty="0" smtClean="0">
                        <a:effectLst/>
                      </a:endParaRPr>
                    </a:p>
                    <a:p>
                      <a:pPr algn="just">
                        <a:lnSpc>
                          <a:spcPct val="100000"/>
                        </a:lnSpc>
                        <a:spcBef>
                          <a:spcPts val="600"/>
                        </a:spcBef>
                        <a:spcAft>
                          <a:spcPts val="0"/>
                        </a:spcAft>
                      </a:pPr>
                      <a:r>
                        <a:rPr lang="es-ES" sz="2200" b="0" dirty="0" smtClean="0">
                          <a:effectLst/>
                        </a:rPr>
                        <a:t>Capacidad: 300 litros. </a:t>
                      </a:r>
                      <a:endParaRPr lang="es-EC" sz="2200" b="0" dirty="0">
                        <a:effectLst/>
                      </a:endParaRPr>
                    </a:p>
                  </a:txBody>
                  <a:tcPr marL="45720" marR="45720"/>
                </a:tc>
              </a:tr>
            </a:tbl>
          </a:graphicData>
        </a:graphic>
      </p:graphicFrame>
      <p:pic>
        <p:nvPicPr>
          <p:cNvPr id="5" name="Picture 4" descr="Resultado de imagen para tanque rectangular de acero inoxid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479" y="2496733"/>
            <a:ext cx="3647647" cy="249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748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34144561"/>
              </p:ext>
            </p:extLst>
          </p:nvPr>
        </p:nvGraphicFramePr>
        <p:xfrm>
          <a:off x="-323998" y="524656"/>
          <a:ext cx="7956884" cy="4506441"/>
        </p:xfrm>
        <a:graphic>
          <a:graphicData uri="http://schemas.openxmlformats.org/drawingml/2006/table">
            <a:tbl>
              <a:tblPr firstRow="1" firstCol="1" bandRow="1">
                <a:tableStyleId>{2D5ABB26-0587-4C30-8999-92F81FD0307C}</a:tableStyleId>
              </a:tblPr>
              <a:tblGrid>
                <a:gridCol w="1973179"/>
                <a:gridCol w="1812757"/>
                <a:gridCol w="4170948"/>
              </a:tblGrid>
              <a:tr h="1304604">
                <a:tc>
                  <a:txBody>
                    <a:bodyPr/>
                    <a:lstStyle/>
                    <a:p>
                      <a:pPr marL="457200" algn="ctr">
                        <a:lnSpc>
                          <a:spcPct val="150000"/>
                        </a:lnSpc>
                        <a:spcBef>
                          <a:spcPts val="600"/>
                        </a:spcBef>
                        <a:spcAft>
                          <a:spcPts val="0"/>
                        </a:spcAft>
                      </a:pPr>
                      <a:r>
                        <a:rPr lang="es-ES" sz="2400" dirty="0">
                          <a:effectLst/>
                        </a:rPr>
                        <a:t>Maquinas/equipos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tc>
                <a:tc>
                  <a:txBody>
                    <a:bodyPr/>
                    <a:lstStyle/>
                    <a:p>
                      <a:pPr marL="457200" algn="just">
                        <a:lnSpc>
                          <a:spcPct val="150000"/>
                        </a:lnSpc>
                        <a:spcBef>
                          <a:spcPts val="600"/>
                        </a:spcBef>
                        <a:spcAft>
                          <a:spcPts val="0"/>
                        </a:spcAft>
                      </a:pPr>
                      <a:r>
                        <a:rPr lang="es-ES" sz="2400" dirty="0" smtClean="0">
                          <a:effectLst/>
                        </a:rPr>
                        <a:t>Cantidad</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just">
                        <a:lnSpc>
                          <a:spcPct val="150000"/>
                        </a:lnSpc>
                        <a:spcBef>
                          <a:spcPts val="600"/>
                        </a:spcBef>
                        <a:spcAft>
                          <a:spcPts val="0"/>
                        </a:spcAft>
                      </a:pPr>
                      <a:r>
                        <a:rPr lang="es-ES" sz="2400" dirty="0">
                          <a:effectLst/>
                        </a:rPr>
                        <a:t>Descripción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r>
              <a:tr h="3201837">
                <a:tc>
                  <a:txBody>
                    <a:bodyPr/>
                    <a:lstStyle/>
                    <a:p>
                      <a:pPr marL="457200" algn="just">
                        <a:lnSpc>
                          <a:spcPct val="150000"/>
                        </a:lnSpc>
                        <a:spcBef>
                          <a:spcPts val="600"/>
                        </a:spcBef>
                        <a:spcAft>
                          <a:spcPts val="0"/>
                        </a:spcAft>
                      </a:pPr>
                      <a:endParaRPr lang="es-ES" sz="2400" dirty="0" smtClean="0">
                        <a:effectLst/>
                      </a:endParaRPr>
                    </a:p>
                    <a:p>
                      <a:pPr marL="457200" algn="just">
                        <a:lnSpc>
                          <a:spcPct val="150000"/>
                        </a:lnSpc>
                        <a:spcBef>
                          <a:spcPts val="600"/>
                        </a:spcBef>
                        <a:spcAft>
                          <a:spcPts val="0"/>
                        </a:spcAft>
                      </a:pPr>
                      <a:endParaRPr lang="es-ES" sz="2400" dirty="0" smtClean="0">
                        <a:effectLst/>
                      </a:endParaRPr>
                    </a:p>
                    <a:p>
                      <a:pPr marL="457200" algn="just">
                        <a:lnSpc>
                          <a:spcPct val="150000"/>
                        </a:lnSpc>
                        <a:spcBef>
                          <a:spcPts val="600"/>
                        </a:spcBef>
                        <a:spcAft>
                          <a:spcPts val="0"/>
                        </a:spcAft>
                      </a:pPr>
                      <a:r>
                        <a:rPr lang="es-ES" sz="2400" dirty="0" smtClean="0">
                          <a:effectLst/>
                        </a:rPr>
                        <a:t>Mesa de selección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just">
                        <a:lnSpc>
                          <a:spcPct val="150000"/>
                        </a:lnSpc>
                        <a:spcBef>
                          <a:spcPts val="600"/>
                        </a:spcBef>
                        <a:spcAft>
                          <a:spcPts val="0"/>
                        </a:spcAft>
                      </a:pPr>
                      <a:endParaRPr lang="es-ES" sz="2400" dirty="0" smtClean="0">
                        <a:effectLst/>
                      </a:endParaRPr>
                    </a:p>
                    <a:p>
                      <a:pPr marL="457200" algn="just">
                        <a:lnSpc>
                          <a:spcPct val="150000"/>
                        </a:lnSpc>
                        <a:spcBef>
                          <a:spcPts val="600"/>
                        </a:spcBef>
                        <a:spcAft>
                          <a:spcPts val="0"/>
                        </a:spcAft>
                      </a:pPr>
                      <a:endParaRPr lang="es-ES" sz="2400" dirty="0" smtClean="0">
                        <a:effectLst/>
                      </a:endParaRPr>
                    </a:p>
                    <a:p>
                      <a:pPr marL="457200" algn="just">
                        <a:lnSpc>
                          <a:spcPct val="150000"/>
                        </a:lnSpc>
                        <a:spcBef>
                          <a:spcPts val="600"/>
                        </a:spcBef>
                        <a:spcAft>
                          <a:spcPts val="0"/>
                        </a:spcAft>
                      </a:pPr>
                      <a:r>
                        <a:rPr lang="es-ES" sz="2400" dirty="0" smtClean="0">
                          <a:effectLst/>
                        </a:rPr>
                        <a:t>1</a:t>
                      </a:r>
                      <a:endParaRPr lang="es-EC" sz="2400" dirty="0">
                        <a:effectLst/>
                        <a:latin typeface="Times New Roman" panose="02020603050405020304" pitchFamily="18" charset="0"/>
                        <a:ea typeface="Times New Roman" panose="02020603050405020304" pitchFamily="18" charset="0"/>
                      </a:endParaRPr>
                    </a:p>
                  </a:txBody>
                  <a:tcPr marL="45720" marR="45720"/>
                </a:tc>
                <a:tc>
                  <a:txBody>
                    <a:bodyPr/>
                    <a:lstStyle/>
                    <a:p>
                      <a:pPr algn="just">
                        <a:lnSpc>
                          <a:spcPct val="100000"/>
                        </a:lnSpc>
                        <a:spcBef>
                          <a:spcPts val="600"/>
                        </a:spcBef>
                        <a:spcAft>
                          <a:spcPts val="0"/>
                        </a:spcAft>
                      </a:pPr>
                      <a:r>
                        <a:rPr lang="es-ES" sz="2400" dirty="0" smtClean="0">
                          <a:effectLst/>
                        </a:rPr>
                        <a:t>Mesa de trabajo, fabricada en Acero Inoxidable AISI 304L. Superficie de trabajo en lámina de 1,5 mm. Estructura y patas en tubería cuadrada de Acero Inoxidable AISI 304L de 40 mm. </a:t>
                      </a:r>
                      <a:endParaRPr lang="es-EC" sz="2400" dirty="0" smtClean="0">
                        <a:effectLst/>
                      </a:endParaRPr>
                    </a:p>
                    <a:p>
                      <a:pPr algn="just">
                        <a:lnSpc>
                          <a:spcPct val="100000"/>
                        </a:lnSpc>
                        <a:spcBef>
                          <a:spcPts val="600"/>
                        </a:spcBef>
                        <a:spcAft>
                          <a:spcPts val="0"/>
                        </a:spcAft>
                      </a:pP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r>
            </a:tbl>
          </a:graphicData>
        </a:graphic>
      </p:graphicFrame>
      <p:pic>
        <p:nvPicPr>
          <p:cNvPr id="10242" name="Picture 2" descr="Resultado de imagen para mesa de acero inoxidable incli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014" y="2068644"/>
            <a:ext cx="3963712" cy="322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251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863232587"/>
              </p:ext>
            </p:extLst>
          </p:nvPr>
        </p:nvGraphicFramePr>
        <p:xfrm>
          <a:off x="-240632" y="770778"/>
          <a:ext cx="7315199" cy="5662107"/>
        </p:xfrm>
        <a:graphic>
          <a:graphicData uri="http://schemas.openxmlformats.org/drawingml/2006/table">
            <a:tbl>
              <a:tblPr firstRow="1" firstCol="1" bandRow="1">
                <a:tableStyleId>{2D5ABB26-0587-4C30-8999-92F81FD0307C}</a:tableStyleId>
              </a:tblPr>
              <a:tblGrid>
                <a:gridCol w="2019387"/>
                <a:gridCol w="1720349"/>
                <a:gridCol w="3575463"/>
              </a:tblGrid>
              <a:tr h="1559131">
                <a:tc>
                  <a:txBody>
                    <a:bodyPr/>
                    <a:lstStyle/>
                    <a:p>
                      <a:pPr marL="457200" algn="l">
                        <a:lnSpc>
                          <a:spcPct val="150000"/>
                        </a:lnSpc>
                        <a:spcBef>
                          <a:spcPts val="600"/>
                        </a:spcBef>
                        <a:spcAft>
                          <a:spcPts val="0"/>
                        </a:spcAft>
                      </a:pPr>
                      <a:r>
                        <a:rPr lang="es-ES" sz="2400" dirty="0">
                          <a:effectLst/>
                        </a:rPr>
                        <a:t>Maquinas/equipos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nchor="ctr"/>
                </a:tc>
                <a:tc>
                  <a:txBody>
                    <a:bodyPr/>
                    <a:lstStyle/>
                    <a:p>
                      <a:pPr marL="457200" algn="ctr">
                        <a:lnSpc>
                          <a:spcPct val="150000"/>
                        </a:lnSpc>
                        <a:spcBef>
                          <a:spcPts val="600"/>
                        </a:spcBef>
                        <a:spcAft>
                          <a:spcPts val="0"/>
                        </a:spcAft>
                      </a:pPr>
                      <a:r>
                        <a:rPr lang="es-ES" sz="2400" dirty="0" smtClean="0">
                          <a:effectLst/>
                        </a:rPr>
                        <a:t>Cantidad</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r>
                        <a:rPr lang="es-ES" sz="2400" dirty="0">
                          <a:effectLst/>
                        </a:rPr>
                        <a:t>Descripción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r>
              <a:tr h="4102976">
                <a:tc>
                  <a:txBody>
                    <a:bodyPr/>
                    <a:lstStyle/>
                    <a:p>
                      <a:pPr marL="457200" algn="l">
                        <a:lnSpc>
                          <a:spcPct val="150000"/>
                        </a:lnSpc>
                        <a:spcBef>
                          <a:spcPts val="600"/>
                        </a:spcBef>
                        <a:spcAft>
                          <a:spcPts val="0"/>
                        </a:spcAft>
                      </a:pPr>
                      <a:endParaRPr lang="es-ES" sz="2400" dirty="0" smtClean="0">
                        <a:effectLst/>
                      </a:endParaRPr>
                    </a:p>
                    <a:p>
                      <a:pPr marL="457200" algn="l">
                        <a:lnSpc>
                          <a:spcPct val="150000"/>
                        </a:lnSpc>
                        <a:spcBef>
                          <a:spcPts val="600"/>
                        </a:spcBef>
                        <a:spcAft>
                          <a:spcPts val="0"/>
                        </a:spcAft>
                      </a:pPr>
                      <a:endParaRPr lang="es-ES" sz="2400" dirty="0" smtClean="0">
                        <a:effectLst/>
                      </a:endParaRPr>
                    </a:p>
                    <a:p>
                      <a:pPr marL="457200" algn="l">
                        <a:lnSpc>
                          <a:spcPct val="150000"/>
                        </a:lnSpc>
                        <a:spcBef>
                          <a:spcPts val="600"/>
                        </a:spcBef>
                        <a:spcAft>
                          <a:spcPts val="0"/>
                        </a:spcAft>
                      </a:pPr>
                      <a:r>
                        <a:rPr lang="es-ES" sz="2400" dirty="0" smtClean="0">
                          <a:effectLst/>
                        </a:rPr>
                        <a:t>Selladora manual</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5720" marR="45720"/>
                </a:tc>
                <a:tc>
                  <a:txBody>
                    <a:bodyPr/>
                    <a:lstStyle/>
                    <a:p>
                      <a:pPr marL="457200" algn="ctr">
                        <a:lnSpc>
                          <a:spcPct val="150000"/>
                        </a:lnSpc>
                        <a:spcBef>
                          <a:spcPts val="600"/>
                        </a:spcBef>
                        <a:spcAft>
                          <a:spcPts val="0"/>
                        </a:spcAft>
                      </a:pPr>
                      <a:endParaRPr lang="es-ES" sz="2400" dirty="0" smtClean="0">
                        <a:effectLst/>
                      </a:endParaRPr>
                    </a:p>
                    <a:p>
                      <a:pPr marL="457200" algn="ctr">
                        <a:lnSpc>
                          <a:spcPct val="150000"/>
                        </a:lnSpc>
                        <a:spcBef>
                          <a:spcPts val="600"/>
                        </a:spcBef>
                        <a:spcAft>
                          <a:spcPts val="0"/>
                        </a:spcAft>
                      </a:pPr>
                      <a:endParaRPr lang="es-ES" sz="2400" dirty="0" smtClean="0">
                        <a:effectLst/>
                      </a:endParaRPr>
                    </a:p>
                    <a:p>
                      <a:pPr marL="457200" algn="ctr">
                        <a:lnSpc>
                          <a:spcPct val="150000"/>
                        </a:lnSpc>
                        <a:spcBef>
                          <a:spcPts val="600"/>
                        </a:spcBef>
                        <a:spcAft>
                          <a:spcPts val="0"/>
                        </a:spcAft>
                      </a:pPr>
                      <a:r>
                        <a:rPr lang="es-ES" sz="2400" dirty="0" smtClean="0">
                          <a:effectLst/>
                        </a:rPr>
                        <a:t>1</a:t>
                      </a:r>
                      <a:endParaRPr lang="es-EC" sz="2400" dirty="0">
                        <a:effectLst/>
                        <a:latin typeface="Times New Roman" panose="02020603050405020304" pitchFamily="18" charset="0"/>
                        <a:ea typeface="Times New Roman" panose="02020603050405020304" pitchFamily="18" charset="0"/>
                      </a:endParaRPr>
                    </a:p>
                  </a:txBody>
                  <a:tcPr marL="45720" marR="45720"/>
                </a:tc>
                <a:tc>
                  <a:txBody>
                    <a:bodyPr/>
                    <a:lstStyle/>
                    <a:p>
                      <a:pPr algn="just">
                        <a:lnSpc>
                          <a:spcPct val="100000"/>
                        </a:lnSpc>
                        <a:spcBef>
                          <a:spcPts val="600"/>
                        </a:spcBef>
                        <a:spcAft>
                          <a:spcPts val="0"/>
                        </a:spcAft>
                      </a:pPr>
                      <a:r>
                        <a:rPr lang="es-ES" sz="2000" dirty="0" smtClean="0">
                          <a:effectLst/>
                        </a:rPr>
                        <a:t>Utilizado para sellar fundas de polietileno, poliéster , </a:t>
                      </a:r>
                      <a:r>
                        <a:rPr lang="es-ES" sz="2000" dirty="0" err="1" smtClean="0">
                          <a:effectLst/>
                        </a:rPr>
                        <a:t>bilaminados</a:t>
                      </a:r>
                      <a:endParaRPr lang="es-EC" sz="2000" dirty="0" smtClean="0">
                        <a:effectLst/>
                      </a:endParaRPr>
                    </a:p>
                    <a:p>
                      <a:pPr algn="just">
                        <a:lnSpc>
                          <a:spcPct val="100000"/>
                        </a:lnSpc>
                        <a:spcBef>
                          <a:spcPts val="600"/>
                        </a:spcBef>
                        <a:spcAft>
                          <a:spcPts val="0"/>
                        </a:spcAft>
                      </a:pPr>
                      <a:r>
                        <a:rPr lang="es-ES" sz="2000" dirty="0" smtClean="0">
                          <a:effectLst/>
                        </a:rPr>
                        <a:t>Voltaje de trabajo 110 V.</a:t>
                      </a:r>
                      <a:endParaRPr lang="es-EC" sz="2000" dirty="0" smtClean="0">
                        <a:effectLst/>
                      </a:endParaRPr>
                    </a:p>
                    <a:p>
                      <a:pPr algn="just">
                        <a:lnSpc>
                          <a:spcPct val="100000"/>
                        </a:lnSpc>
                        <a:spcBef>
                          <a:spcPts val="600"/>
                        </a:spcBef>
                        <a:spcAft>
                          <a:spcPts val="0"/>
                        </a:spcAft>
                      </a:pPr>
                      <a:r>
                        <a:rPr lang="es-ES" sz="2000" dirty="0" smtClean="0">
                          <a:effectLst/>
                        </a:rPr>
                        <a:t>Largo de sellado 35 cm. ancho de sello 8 mm grafilado</a:t>
                      </a:r>
                      <a:endParaRPr lang="es-EC" sz="2000" dirty="0" smtClean="0">
                        <a:effectLst/>
                      </a:endParaRPr>
                    </a:p>
                    <a:p>
                      <a:pPr algn="just">
                        <a:lnSpc>
                          <a:spcPct val="100000"/>
                        </a:lnSpc>
                        <a:spcBef>
                          <a:spcPts val="600"/>
                        </a:spcBef>
                        <a:spcAft>
                          <a:spcPts val="0"/>
                        </a:spcAft>
                      </a:pPr>
                      <a:r>
                        <a:rPr lang="es-ES" sz="2000" dirty="0" smtClean="0">
                          <a:effectLst/>
                        </a:rPr>
                        <a:t>Provista de regulador de corriente para diferentes espesores de material.</a:t>
                      </a:r>
                      <a:endParaRPr lang="es-EC" sz="2000" dirty="0" smtClean="0">
                        <a:effectLst/>
                      </a:endParaRPr>
                    </a:p>
                    <a:p>
                      <a:pPr algn="just">
                        <a:lnSpc>
                          <a:spcPct val="100000"/>
                        </a:lnSpc>
                        <a:spcBef>
                          <a:spcPts val="600"/>
                        </a:spcBef>
                        <a:spcAft>
                          <a:spcPts val="0"/>
                        </a:spcAft>
                      </a:pPr>
                      <a:r>
                        <a:rPr lang="es-ES" sz="2000" dirty="0" smtClean="0">
                          <a:effectLst/>
                        </a:rPr>
                        <a:t>Dimensiones de maquina: 80cm. x 60cm x 40 cm.</a:t>
                      </a:r>
                    </a:p>
                    <a:p>
                      <a:pPr marL="457200" algn="just">
                        <a:lnSpc>
                          <a:spcPct val="150000"/>
                        </a:lnSpc>
                        <a:spcBef>
                          <a:spcPts val="600"/>
                        </a:spcBef>
                        <a:spcAft>
                          <a:spcPts val="0"/>
                        </a:spcAft>
                      </a:pPr>
                      <a:endParaRPr lang="es-EC" sz="2000" dirty="0">
                        <a:effectLst/>
                      </a:endParaRPr>
                    </a:p>
                  </a:txBody>
                  <a:tcPr marL="7192" marR="7192" marT="0" marB="0"/>
                </a:tc>
              </a:tr>
            </a:tbl>
          </a:graphicData>
        </a:graphic>
      </p:graphicFrame>
      <p:pic>
        <p:nvPicPr>
          <p:cNvPr id="5" name="Imagen 4"/>
          <p:cNvPicPr>
            <a:picLocks noChangeAspect="1"/>
          </p:cNvPicPr>
          <p:nvPr/>
        </p:nvPicPr>
        <p:blipFill>
          <a:blip r:embed="rId2">
            <a:grayscl/>
          </a:blip>
          <a:stretch>
            <a:fillRect/>
          </a:stretch>
        </p:blipFill>
        <p:spPr>
          <a:xfrm>
            <a:off x="7455819" y="2069036"/>
            <a:ext cx="3661360" cy="3678549"/>
          </a:xfrm>
          <a:prstGeom prst="rect">
            <a:avLst/>
          </a:prstGeom>
        </p:spPr>
      </p:pic>
    </p:spTree>
    <p:extLst>
      <p:ext uri="{BB962C8B-B14F-4D97-AF65-F5344CB8AC3E}">
        <p14:creationId xmlns:p14="http://schemas.microsoft.com/office/powerpoint/2010/main" val="2677118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505623136"/>
              </p:ext>
            </p:extLst>
          </p:nvPr>
        </p:nvGraphicFramePr>
        <p:xfrm>
          <a:off x="-336887" y="225346"/>
          <a:ext cx="8603063" cy="5059680"/>
        </p:xfrm>
        <a:graphic>
          <a:graphicData uri="http://schemas.openxmlformats.org/drawingml/2006/table">
            <a:tbl>
              <a:tblPr firstRow="1" firstCol="1" bandRow="1">
                <a:tableStyleId>{2D5ABB26-0587-4C30-8999-92F81FD0307C}</a:tableStyleId>
              </a:tblPr>
              <a:tblGrid>
                <a:gridCol w="1820271"/>
                <a:gridCol w="1642150"/>
                <a:gridCol w="5140642"/>
              </a:tblGrid>
              <a:tr h="935562">
                <a:tc>
                  <a:txBody>
                    <a:bodyPr/>
                    <a:lstStyle/>
                    <a:p>
                      <a:pPr marL="457200" algn="l">
                        <a:lnSpc>
                          <a:spcPct val="150000"/>
                        </a:lnSpc>
                        <a:spcBef>
                          <a:spcPts val="600"/>
                        </a:spcBef>
                        <a:spcAft>
                          <a:spcPts val="0"/>
                        </a:spcAft>
                      </a:pPr>
                      <a:r>
                        <a:rPr lang="es-ES" sz="2400" dirty="0">
                          <a:effectLst/>
                        </a:rPr>
                        <a:t>Maquinas/equipos </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457200" algn="ctr">
                        <a:lnSpc>
                          <a:spcPct val="150000"/>
                        </a:lnSpc>
                        <a:spcBef>
                          <a:spcPts val="600"/>
                        </a:spcBef>
                        <a:spcAft>
                          <a:spcPts val="0"/>
                        </a:spcAft>
                      </a:pPr>
                      <a:r>
                        <a:rPr lang="es-ES" sz="2400" dirty="0" smtClean="0">
                          <a:effectLst/>
                        </a:rPr>
                        <a:t>Cantidad</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50000"/>
                        </a:lnSpc>
                        <a:spcBef>
                          <a:spcPts val="600"/>
                        </a:spcBef>
                        <a:spcAft>
                          <a:spcPts val="0"/>
                        </a:spcAft>
                      </a:pPr>
                      <a:r>
                        <a:rPr lang="es-ES" sz="2400" dirty="0">
                          <a:effectLst/>
                        </a:rPr>
                        <a:t>Descripción</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r>
              <a:tr h="3491302">
                <a:tc>
                  <a:txBody>
                    <a:bodyPr/>
                    <a:lstStyle/>
                    <a:p>
                      <a:pPr marL="457200" algn="l">
                        <a:lnSpc>
                          <a:spcPct val="150000"/>
                        </a:lnSpc>
                        <a:spcBef>
                          <a:spcPts val="600"/>
                        </a:spcBef>
                        <a:spcAft>
                          <a:spcPts val="0"/>
                        </a:spcAft>
                      </a:pPr>
                      <a:endParaRPr lang="es-ES" sz="2400" dirty="0" smtClean="0">
                        <a:effectLst/>
                      </a:endParaRPr>
                    </a:p>
                    <a:p>
                      <a:pPr marL="457200" algn="l">
                        <a:lnSpc>
                          <a:spcPct val="150000"/>
                        </a:lnSpc>
                        <a:spcBef>
                          <a:spcPts val="600"/>
                        </a:spcBef>
                        <a:spcAft>
                          <a:spcPts val="0"/>
                        </a:spcAft>
                      </a:pPr>
                      <a:endParaRPr lang="es-ES" sz="2400" dirty="0" smtClean="0">
                        <a:effectLst/>
                      </a:endParaRPr>
                    </a:p>
                    <a:p>
                      <a:pPr marL="457200" algn="l">
                        <a:lnSpc>
                          <a:spcPct val="150000"/>
                        </a:lnSpc>
                        <a:spcBef>
                          <a:spcPts val="600"/>
                        </a:spcBef>
                        <a:spcAft>
                          <a:spcPts val="0"/>
                        </a:spcAft>
                      </a:pPr>
                      <a:endParaRPr lang="es-ES" sz="2400" dirty="0" smtClean="0">
                        <a:effectLst/>
                      </a:endParaRPr>
                    </a:p>
                    <a:p>
                      <a:pPr marL="457200" algn="l">
                        <a:lnSpc>
                          <a:spcPct val="150000"/>
                        </a:lnSpc>
                        <a:spcBef>
                          <a:spcPts val="600"/>
                        </a:spcBef>
                        <a:spcAft>
                          <a:spcPts val="0"/>
                        </a:spcAft>
                      </a:pPr>
                      <a:r>
                        <a:rPr lang="es-ES" sz="2400" dirty="0" smtClean="0">
                          <a:effectLst/>
                        </a:rPr>
                        <a:t>Cuarto frio</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457200" algn="ctr">
                        <a:lnSpc>
                          <a:spcPct val="150000"/>
                        </a:lnSpc>
                        <a:spcBef>
                          <a:spcPts val="600"/>
                        </a:spcBef>
                        <a:spcAft>
                          <a:spcPts val="0"/>
                        </a:spcAft>
                      </a:pPr>
                      <a:endParaRPr lang="es-ES" sz="2400" dirty="0" smtClean="0">
                        <a:effectLst/>
                      </a:endParaRPr>
                    </a:p>
                    <a:p>
                      <a:pPr marL="457200" algn="ctr">
                        <a:lnSpc>
                          <a:spcPct val="150000"/>
                        </a:lnSpc>
                        <a:spcBef>
                          <a:spcPts val="600"/>
                        </a:spcBef>
                        <a:spcAft>
                          <a:spcPts val="0"/>
                        </a:spcAft>
                      </a:pPr>
                      <a:endParaRPr lang="es-ES" sz="2400" dirty="0" smtClean="0">
                        <a:effectLst/>
                      </a:endParaRPr>
                    </a:p>
                    <a:p>
                      <a:pPr marL="457200" algn="ctr">
                        <a:lnSpc>
                          <a:spcPct val="150000"/>
                        </a:lnSpc>
                        <a:spcBef>
                          <a:spcPts val="600"/>
                        </a:spcBef>
                        <a:spcAft>
                          <a:spcPts val="0"/>
                        </a:spcAft>
                      </a:pPr>
                      <a:endParaRPr lang="es-ES" sz="2400" dirty="0" smtClean="0">
                        <a:effectLst/>
                      </a:endParaRPr>
                    </a:p>
                    <a:p>
                      <a:pPr marL="457200" algn="ctr">
                        <a:lnSpc>
                          <a:spcPct val="150000"/>
                        </a:lnSpc>
                        <a:spcBef>
                          <a:spcPts val="600"/>
                        </a:spcBef>
                        <a:spcAft>
                          <a:spcPts val="0"/>
                        </a:spcAft>
                      </a:pPr>
                      <a:r>
                        <a:rPr lang="es-ES" sz="2400" dirty="0" smtClean="0">
                          <a:effectLst/>
                        </a:rPr>
                        <a:t>1</a:t>
                      </a:r>
                      <a:endParaRPr lang="es-EC" sz="2400" dirty="0">
                        <a:effectLst/>
                        <a:latin typeface="Times New Roman" panose="02020603050405020304" pitchFamily="18" charset="0"/>
                        <a:ea typeface="Times New Roman" panose="02020603050405020304" pitchFamily="18" charset="0"/>
                      </a:endParaRPr>
                    </a:p>
                  </a:txBody>
                  <a:tcPr marL="0" marR="0" marT="0" marB="0"/>
                </a:tc>
                <a:tc>
                  <a:txBody>
                    <a:bodyPr/>
                    <a:lstStyle/>
                    <a:p>
                      <a:pPr algn="just">
                        <a:lnSpc>
                          <a:spcPct val="100000"/>
                        </a:lnSpc>
                        <a:spcBef>
                          <a:spcPts val="600"/>
                        </a:spcBef>
                        <a:spcAft>
                          <a:spcPts val="0"/>
                        </a:spcAft>
                      </a:pPr>
                      <a:r>
                        <a:rPr lang="es-ES" sz="2000" dirty="0" smtClean="0">
                          <a:effectLst/>
                        </a:rPr>
                        <a:t>Medidas externas: 3,00 m x 3,00 m x 2,40 H m Medidas internas: 2,80 m x 2,80 m x 2,30 H m Volumen interno: 18,03 m3 </a:t>
                      </a:r>
                      <a:endParaRPr lang="es-EC" sz="2000" dirty="0" smtClean="0">
                        <a:effectLst/>
                      </a:endParaRPr>
                    </a:p>
                    <a:p>
                      <a:pPr algn="just">
                        <a:lnSpc>
                          <a:spcPct val="100000"/>
                        </a:lnSpc>
                        <a:spcBef>
                          <a:spcPts val="600"/>
                        </a:spcBef>
                        <a:spcAft>
                          <a:spcPts val="0"/>
                        </a:spcAft>
                      </a:pPr>
                      <a:r>
                        <a:rPr lang="es-ES" sz="2000" dirty="0" smtClean="0">
                          <a:effectLst/>
                        </a:rPr>
                        <a:t>Temperatura exterior: 25º C </a:t>
                      </a:r>
                      <a:endParaRPr lang="es-EC" sz="2000" dirty="0" smtClean="0">
                        <a:effectLst/>
                      </a:endParaRPr>
                    </a:p>
                    <a:p>
                      <a:pPr algn="just">
                        <a:lnSpc>
                          <a:spcPct val="100000"/>
                        </a:lnSpc>
                        <a:spcBef>
                          <a:spcPts val="600"/>
                        </a:spcBef>
                        <a:spcAft>
                          <a:spcPts val="0"/>
                        </a:spcAft>
                      </a:pPr>
                      <a:r>
                        <a:rPr lang="es-ES" sz="2000" dirty="0" smtClean="0">
                          <a:effectLst/>
                        </a:rPr>
                        <a:t>Temperatura de cámara: 3° C </a:t>
                      </a:r>
                      <a:endParaRPr lang="es-EC" sz="2000" dirty="0" smtClean="0">
                        <a:effectLst/>
                      </a:endParaRPr>
                    </a:p>
                    <a:p>
                      <a:pPr algn="just">
                        <a:lnSpc>
                          <a:spcPct val="100000"/>
                        </a:lnSpc>
                        <a:spcBef>
                          <a:spcPts val="600"/>
                        </a:spcBef>
                        <a:spcAft>
                          <a:spcPts val="0"/>
                        </a:spcAft>
                      </a:pPr>
                      <a:r>
                        <a:rPr lang="es-ES" sz="2000" dirty="0" smtClean="0">
                          <a:effectLst/>
                        </a:rPr>
                        <a:t>Temperatura de ingreso del producto: 25º C Temperatura final del producto: 4° C </a:t>
                      </a:r>
                      <a:endParaRPr lang="es-EC" sz="2000" dirty="0" smtClean="0">
                        <a:effectLst/>
                      </a:endParaRPr>
                    </a:p>
                    <a:p>
                      <a:pPr algn="just">
                        <a:lnSpc>
                          <a:spcPct val="100000"/>
                        </a:lnSpc>
                        <a:spcBef>
                          <a:spcPts val="600"/>
                        </a:spcBef>
                        <a:spcAft>
                          <a:spcPts val="0"/>
                        </a:spcAft>
                      </a:pPr>
                      <a:r>
                        <a:rPr lang="es-ES" sz="2000" dirty="0" smtClean="0">
                          <a:effectLst/>
                        </a:rPr>
                        <a:t>Duración del proceso: 24 Horas </a:t>
                      </a:r>
                      <a:endParaRPr lang="es-EC" sz="2000" dirty="0" smtClean="0">
                        <a:effectLst/>
                      </a:endParaRPr>
                    </a:p>
                    <a:p>
                      <a:pPr algn="just">
                        <a:lnSpc>
                          <a:spcPct val="100000"/>
                        </a:lnSpc>
                        <a:spcBef>
                          <a:spcPts val="600"/>
                        </a:spcBef>
                        <a:spcAft>
                          <a:spcPts val="0"/>
                        </a:spcAft>
                      </a:pPr>
                      <a:r>
                        <a:rPr lang="es-ES" sz="2000" dirty="0" smtClean="0">
                          <a:effectLst/>
                        </a:rPr>
                        <a:t>Capacidad máx. de almacenamiento: 2068,00 Kg. Equipo: Una unidad compacta de 2 HP.</a:t>
                      </a:r>
                      <a:endParaRPr lang="es-EC" sz="2000" dirty="0" smtClean="0">
                        <a:effectLst/>
                        <a:latin typeface="Times New Roman" panose="02020603050405020304" pitchFamily="18" charset="0"/>
                        <a:ea typeface="Times New Roman" panose="02020603050405020304" pitchFamily="18" charset="0"/>
                      </a:endParaRPr>
                    </a:p>
                    <a:p>
                      <a:pPr marL="457200" algn="ctr">
                        <a:lnSpc>
                          <a:spcPct val="150000"/>
                        </a:lnSpc>
                        <a:spcBef>
                          <a:spcPts val="600"/>
                        </a:spcBef>
                        <a:spcAft>
                          <a:spcPts val="0"/>
                        </a:spcAft>
                      </a:pPr>
                      <a:endParaRPr lang="es-EC" sz="2000" dirty="0">
                        <a:effectLst/>
                      </a:endParaRPr>
                    </a:p>
                  </a:txBody>
                  <a:tcPr marL="0" marR="0" marT="0" marB="0"/>
                </a:tc>
              </a:tr>
            </a:tbl>
          </a:graphicData>
        </a:graphic>
      </p:graphicFrame>
      <p:pic>
        <p:nvPicPr>
          <p:cNvPr id="8" name="Imagen 7"/>
          <p:cNvPicPr>
            <a:picLocks noChangeAspect="1"/>
          </p:cNvPicPr>
          <p:nvPr/>
        </p:nvPicPr>
        <p:blipFill>
          <a:blip r:embed="rId2"/>
          <a:stretch>
            <a:fillRect/>
          </a:stretch>
        </p:blipFill>
        <p:spPr>
          <a:xfrm>
            <a:off x="8510016" y="1838500"/>
            <a:ext cx="3442046" cy="2578212"/>
          </a:xfrm>
          <a:prstGeom prst="rect">
            <a:avLst/>
          </a:prstGeom>
        </p:spPr>
      </p:pic>
    </p:spTree>
    <p:extLst>
      <p:ext uri="{BB962C8B-B14F-4D97-AF65-F5344CB8AC3E}">
        <p14:creationId xmlns:p14="http://schemas.microsoft.com/office/powerpoint/2010/main" val="2772318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5010" y="201423"/>
            <a:ext cx="11085721" cy="1049862"/>
          </a:xfrm>
        </p:spPr>
        <p:txBody>
          <a:bodyPr/>
          <a:lstStyle/>
          <a:p>
            <a:r>
              <a:rPr lang="es-EC" dirty="0" smtClean="0"/>
              <a:t>Diseño del LayOut e infraestructura en la planta</a:t>
            </a:r>
            <a:endParaRPr lang="es-EC" dirty="0"/>
          </a:p>
        </p:txBody>
      </p:sp>
      <p:pic>
        <p:nvPicPr>
          <p:cNvPr id="4" name="Imagen 3"/>
          <p:cNvPicPr/>
          <p:nvPr/>
        </p:nvPicPr>
        <p:blipFill rotWithShape="1">
          <a:blip r:embed="rId3">
            <a:extLst>
              <a:ext uri="{28A0092B-C50C-407E-A947-70E740481C1C}">
                <a14:useLocalDpi xmlns:a14="http://schemas.microsoft.com/office/drawing/2010/main" val="0"/>
              </a:ext>
            </a:extLst>
          </a:blip>
          <a:srcRect t="6647" b="13575"/>
          <a:stretch/>
        </p:blipFill>
        <p:spPr bwMode="auto">
          <a:xfrm>
            <a:off x="-1138990" y="2264042"/>
            <a:ext cx="7832090" cy="4265094"/>
          </a:xfrm>
          <a:prstGeom prst="rect">
            <a:avLst/>
          </a:prstGeom>
          <a:noFill/>
          <a:ln>
            <a:noFill/>
          </a:ln>
          <a:extLst>
            <a:ext uri="{53640926-AAD7-44D8-BBD7-CCE9431645EC}">
              <a14:shadowObscured xmlns:a14="http://schemas.microsoft.com/office/drawing/2010/main"/>
            </a:ext>
          </a:extLst>
        </p:spPr>
      </p:pic>
      <p:sp>
        <p:nvSpPr>
          <p:cNvPr id="6" name="Título 1"/>
          <p:cNvSpPr txBox="1">
            <a:spLocks/>
          </p:cNvSpPr>
          <p:nvPr/>
        </p:nvSpPr>
        <p:spPr>
          <a:xfrm>
            <a:off x="385010" y="1492812"/>
            <a:ext cx="6537158" cy="10498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smtClean="0"/>
              <a:t>TABLA DE RELACIONES DE ÁREAS</a:t>
            </a:r>
            <a:endParaRPr lang="es-EC" dirty="0"/>
          </a:p>
        </p:txBody>
      </p:sp>
      <p:sp>
        <p:nvSpPr>
          <p:cNvPr id="7" name="Título 1"/>
          <p:cNvSpPr txBox="1">
            <a:spLocks/>
          </p:cNvSpPr>
          <p:nvPr/>
        </p:nvSpPr>
        <p:spPr>
          <a:xfrm>
            <a:off x="5927870" y="1492812"/>
            <a:ext cx="6537158" cy="10498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smtClean="0"/>
              <a:t>DIAGRAMA DE ÁREAS</a:t>
            </a:r>
            <a:endParaRPr lang="es-EC" dirty="0"/>
          </a:p>
        </p:txBody>
      </p:sp>
      <p:sp>
        <p:nvSpPr>
          <p:cNvPr id="8" name="Rectangle 2"/>
          <p:cNvSpPr>
            <a:spLocks noChangeArrowheads="1"/>
          </p:cNvSpPr>
          <p:nvPr/>
        </p:nvSpPr>
        <p:spPr bwMode="auto">
          <a:xfrm>
            <a:off x="6693100" y="2784200"/>
            <a:ext cx="145181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9" name="Objeto 8"/>
          <p:cNvGraphicFramePr>
            <a:graphicFrameLocks noChangeAspect="1"/>
          </p:cNvGraphicFramePr>
          <p:nvPr>
            <p:extLst>
              <p:ext uri="{D42A27DB-BD31-4B8C-83A1-F6EECF244321}">
                <p14:modId xmlns:p14="http://schemas.microsoft.com/office/powerpoint/2010/main" val="2218032470"/>
              </p:ext>
            </p:extLst>
          </p:nvPr>
        </p:nvGraphicFramePr>
        <p:xfrm>
          <a:off x="6693100" y="2784201"/>
          <a:ext cx="5107353" cy="3311799"/>
        </p:xfrm>
        <a:graphic>
          <a:graphicData uri="http://schemas.openxmlformats.org/presentationml/2006/ole">
            <mc:AlternateContent xmlns:mc="http://schemas.openxmlformats.org/markup-compatibility/2006">
              <mc:Choice xmlns:v="urn:schemas-microsoft-com:vml" Requires="v">
                <p:oleObj spid="_x0000_s7205" name="Visio" r:id="rId4" imgW="10127722" imgH="9839528" progId="Visio.Drawing.11">
                  <p:embed/>
                </p:oleObj>
              </mc:Choice>
              <mc:Fallback>
                <p:oleObj name="Visio" r:id="rId4" imgW="10127722" imgH="9839528"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100" y="2784201"/>
                        <a:ext cx="5107353" cy="3311799"/>
                      </a:xfrm>
                      <a:prstGeom prst="rect">
                        <a:avLst/>
                      </a:prstGeom>
                      <a:noFill/>
                    </p:spPr>
                  </p:pic>
                </p:oleObj>
              </mc:Fallback>
            </mc:AlternateContent>
          </a:graphicData>
        </a:graphic>
      </p:graphicFrame>
    </p:spTree>
    <p:extLst>
      <p:ext uri="{BB962C8B-B14F-4D97-AF65-F5344CB8AC3E}">
        <p14:creationId xmlns:p14="http://schemas.microsoft.com/office/powerpoint/2010/main" val="1910568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343" y="-23175"/>
            <a:ext cx="10364451" cy="712978"/>
          </a:xfrm>
        </p:spPr>
        <p:txBody>
          <a:bodyPr/>
          <a:lstStyle/>
          <a:p>
            <a:r>
              <a:rPr lang="es-EC" dirty="0" smtClean="0"/>
              <a:t>Relación de procesos funcionales</a:t>
            </a:r>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Rectangle 20"/>
          <p:cNvSpPr>
            <a:spLocks noChangeArrowheads="1"/>
          </p:cNvSpPr>
          <p:nvPr/>
        </p:nvSpPr>
        <p:spPr bwMode="auto">
          <a:xfrm>
            <a:off x="7522869" y="232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724887519"/>
              </p:ext>
            </p:extLst>
          </p:nvPr>
        </p:nvGraphicFramePr>
        <p:xfrm>
          <a:off x="7522869" y="689803"/>
          <a:ext cx="3209925" cy="6029325"/>
        </p:xfrm>
        <a:graphic>
          <a:graphicData uri="http://schemas.openxmlformats.org/presentationml/2006/ole">
            <mc:AlternateContent xmlns:mc="http://schemas.openxmlformats.org/markup-compatibility/2006">
              <mc:Choice xmlns:v="urn:schemas-microsoft-com:vml" Requires="v">
                <p:oleObj spid="_x0000_s8231" name="Visio" r:id="rId3" imgW="7175747" imgH="18011572" progId="Visio.Drawing.11">
                  <p:embed/>
                </p:oleObj>
              </mc:Choice>
              <mc:Fallback>
                <p:oleObj name="Visio" r:id="rId3" imgW="7175747" imgH="18011572" progId="Visio.Drawing.11">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2869" y="689803"/>
                        <a:ext cx="3209925" cy="602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Imagen 8"/>
          <p:cNvPicPr/>
          <p:nvPr/>
        </p:nvPicPr>
        <p:blipFill rotWithShape="1">
          <a:blip r:embed="rId5">
            <a:extLst>
              <a:ext uri="{28A0092B-C50C-407E-A947-70E740481C1C}">
                <a14:useLocalDpi xmlns:a14="http://schemas.microsoft.com/office/drawing/2010/main" val="0"/>
              </a:ext>
            </a:extLst>
          </a:blip>
          <a:srcRect t="2710" r="13735" b="5961"/>
          <a:stretch/>
        </p:blipFill>
        <p:spPr bwMode="auto">
          <a:xfrm>
            <a:off x="762000" y="939800"/>
            <a:ext cx="6311900" cy="54990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7818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498812"/>
            <a:ext cx="4260224" cy="2624010"/>
          </a:xfrm>
        </p:spPr>
        <p:txBody>
          <a:bodyPr>
            <a:normAutofit/>
          </a:bodyPr>
          <a:lstStyle/>
          <a:p>
            <a:r>
              <a:rPr lang="es-EC" dirty="0" smtClean="0"/>
              <a:t>Distribución de maquinaria y equipo</a:t>
            </a:r>
            <a:endParaRPr lang="es-EC" dirty="0"/>
          </a:p>
        </p:txBody>
      </p:sp>
      <p:sp>
        <p:nvSpPr>
          <p:cNvPr id="5" name="Rectangle 2"/>
          <p:cNvSpPr>
            <a:spLocks noChangeArrowheads="1"/>
          </p:cNvSpPr>
          <p:nvPr/>
        </p:nvSpPr>
        <p:spPr bwMode="auto">
          <a:xfrm>
            <a:off x="4427620" y="336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690605060"/>
              </p:ext>
            </p:extLst>
          </p:nvPr>
        </p:nvGraphicFramePr>
        <p:xfrm>
          <a:off x="4427619" y="-125679"/>
          <a:ext cx="6513097" cy="7269840"/>
        </p:xfrm>
        <a:graphic>
          <a:graphicData uri="http://schemas.openxmlformats.org/presentationml/2006/ole">
            <mc:AlternateContent xmlns:mc="http://schemas.openxmlformats.org/markup-compatibility/2006">
              <mc:Choice xmlns:v="urn:schemas-microsoft-com:vml" Requires="v">
                <p:oleObj spid="_x0000_s9254" name="Visio" r:id="rId3" imgW="9462826" imgH="12005823" progId="Visio.Drawing.11">
                  <p:embed/>
                </p:oleObj>
              </mc:Choice>
              <mc:Fallback>
                <p:oleObj name="Visio" r:id="rId3" imgW="9462826" imgH="1200582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619" y="-125679"/>
                        <a:ext cx="6513097" cy="7269840"/>
                      </a:xfrm>
                      <a:prstGeom prst="rect">
                        <a:avLst/>
                      </a:prstGeom>
                      <a:noFill/>
                    </p:spPr>
                  </p:pic>
                </p:oleObj>
              </mc:Fallback>
            </mc:AlternateContent>
          </a:graphicData>
        </a:graphic>
      </p:graphicFrame>
    </p:spTree>
    <p:extLst>
      <p:ext uri="{BB962C8B-B14F-4D97-AF65-F5344CB8AC3E}">
        <p14:creationId xmlns:p14="http://schemas.microsoft.com/office/powerpoint/2010/main" val="3265253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853" y="0"/>
            <a:ext cx="4061631" cy="1752599"/>
          </a:xfrm>
        </p:spPr>
        <p:txBody>
          <a:bodyPr/>
          <a:lstStyle/>
          <a:p>
            <a:r>
              <a:rPr lang="es-EC" dirty="0" smtClean="0"/>
              <a:t>Modelo de infraestructura de la planta </a:t>
            </a:r>
            <a:endParaRPr lang="es-EC" dirty="0"/>
          </a:p>
        </p:txBody>
      </p:sp>
      <p:sp>
        <p:nvSpPr>
          <p:cNvPr id="6" name="Rectangle 4"/>
          <p:cNvSpPr>
            <a:spLocks noChangeArrowheads="1"/>
          </p:cNvSpPr>
          <p:nvPr/>
        </p:nvSpPr>
        <p:spPr bwMode="auto">
          <a:xfrm>
            <a:off x="3644899" y="9951"/>
            <a:ext cx="172529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921760584"/>
              </p:ext>
            </p:extLst>
          </p:nvPr>
        </p:nvGraphicFramePr>
        <p:xfrm>
          <a:off x="3644900" y="9952"/>
          <a:ext cx="7912100" cy="6860748"/>
        </p:xfrm>
        <a:graphic>
          <a:graphicData uri="http://schemas.openxmlformats.org/presentationml/2006/ole">
            <mc:AlternateContent xmlns:mc="http://schemas.openxmlformats.org/markup-compatibility/2006">
              <mc:Choice xmlns:v="urn:schemas-microsoft-com:vml" Requires="v">
                <p:oleObj spid="_x0000_s10254" name="Visio" r:id="rId3" imgW="14442125" imgH="13804630" progId="Visio.Drawing.11">
                  <p:embed/>
                </p:oleObj>
              </mc:Choice>
              <mc:Fallback>
                <p:oleObj name="Visio" r:id="rId3" imgW="14442125" imgH="1380463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900" y="9952"/>
                        <a:ext cx="7912100" cy="6860748"/>
                      </a:xfrm>
                      <a:prstGeom prst="rect">
                        <a:avLst/>
                      </a:prstGeom>
                      <a:noFill/>
                    </p:spPr>
                  </p:pic>
                </p:oleObj>
              </mc:Fallback>
            </mc:AlternateContent>
          </a:graphicData>
        </a:graphic>
      </p:graphicFrame>
    </p:spTree>
    <p:extLst>
      <p:ext uri="{BB962C8B-B14F-4D97-AF65-F5344CB8AC3E}">
        <p14:creationId xmlns:p14="http://schemas.microsoft.com/office/powerpoint/2010/main" val="259387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4294967295"/>
            <p:extLst>
              <p:ext uri="{D42A27DB-BD31-4B8C-83A1-F6EECF244321}">
                <p14:modId xmlns:p14="http://schemas.microsoft.com/office/powerpoint/2010/main" val="1913852120"/>
              </p:ext>
            </p:extLst>
          </p:nvPr>
        </p:nvGraphicFramePr>
        <p:xfrm>
          <a:off x="365760" y="951186"/>
          <a:ext cx="11390811" cy="5729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402174" y="224907"/>
            <a:ext cx="572464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s-EC" sz="4000" dirty="0"/>
              <a:t>JUSTIFICACIÓN</a:t>
            </a:r>
          </a:p>
        </p:txBody>
      </p:sp>
    </p:spTree>
    <p:extLst>
      <p:ext uri="{BB962C8B-B14F-4D97-AF65-F5344CB8AC3E}">
        <p14:creationId xmlns:p14="http://schemas.microsoft.com/office/powerpoint/2010/main" val="121369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312" y="0"/>
            <a:ext cx="10364451" cy="1596177"/>
          </a:xfrm>
        </p:spPr>
        <p:txBody>
          <a:bodyPr/>
          <a:lstStyle/>
          <a:p>
            <a:r>
              <a:rPr lang="es-EC" dirty="0" smtClean="0"/>
              <a:t>Determinación de espacios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374419484"/>
              </p:ext>
            </p:extLst>
          </p:nvPr>
        </p:nvGraphicFramePr>
        <p:xfrm>
          <a:off x="521368" y="1316338"/>
          <a:ext cx="10796338" cy="4808538"/>
        </p:xfrm>
        <a:graphic>
          <a:graphicData uri="http://schemas.openxmlformats.org/drawingml/2006/table">
            <a:tbl>
              <a:tblPr firstRow="1" firstCol="1">
                <a:tableStyleId>{2D5ABB26-0587-4C30-8999-92F81FD0307C}</a:tableStyleId>
              </a:tblPr>
              <a:tblGrid>
                <a:gridCol w="5398169"/>
                <a:gridCol w="5398169"/>
              </a:tblGrid>
              <a:tr h="400174">
                <a:tc>
                  <a:txBody>
                    <a:bodyPr/>
                    <a:lstStyle/>
                    <a:p>
                      <a:pPr marL="457200" algn="l">
                        <a:lnSpc>
                          <a:spcPct val="150000"/>
                        </a:lnSpc>
                        <a:spcBef>
                          <a:spcPts val="600"/>
                        </a:spcBef>
                        <a:spcAft>
                          <a:spcPts val="0"/>
                        </a:spcAft>
                      </a:pPr>
                      <a:r>
                        <a:rPr lang="es-ES" sz="2400" dirty="0">
                          <a:effectLst/>
                        </a:rPr>
                        <a:t>ÁREA</a:t>
                      </a:r>
                      <a:endParaRPr lang="es-EC"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a:effectLst/>
                        </a:rPr>
                        <a:t>m</a:t>
                      </a:r>
                      <a:r>
                        <a:rPr lang="es-ES" sz="2400" baseline="30000">
                          <a:effectLst/>
                        </a:rPr>
                        <a:t>2</a:t>
                      </a:r>
                      <a:r>
                        <a:rPr lang="es-ES" sz="2400">
                          <a:effectLst/>
                        </a:rPr>
                        <a:t> DESTINADOS</a:t>
                      </a:r>
                      <a:endParaRPr lang="es-EC" sz="3600">
                        <a:effectLst/>
                        <a:latin typeface="Times New Roman" panose="02020603050405020304" pitchFamily="18" charset="0"/>
                        <a:ea typeface="Times New Roman" panose="02020603050405020304" pitchFamily="18" charset="0"/>
                      </a:endParaRPr>
                    </a:p>
                  </a:txBody>
                  <a:tcPr marL="68580" marR="68580" marT="0" marB="0"/>
                </a:tc>
              </a:tr>
              <a:tr h="701759">
                <a:tc>
                  <a:txBody>
                    <a:bodyPr/>
                    <a:lstStyle/>
                    <a:p>
                      <a:pPr marL="457200" algn="l">
                        <a:lnSpc>
                          <a:spcPct val="150000"/>
                        </a:lnSpc>
                        <a:spcBef>
                          <a:spcPts val="600"/>
                        </a:spcBef>
                        <a:spcAft>
                          <a:spcPts val="0"/>
                        </a:spcAft>
                      </a:pPr>
                      <a:r>
                        <a:rPr lang="es-ES" sz="2400">
                          <a:effectLst/>
                        </a:rPr>
                        <a:t>Recepción de materia prima</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12.95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705852">
                <a:tc>
                  <a:txBody>
                    <a:bodyPr/>
                    <a:lstStyle/>
                    <a:p>
                      <a:pPr marL="457200" algn="l">
                        <a:lnSpc>
                          <a:spcPct val="150000"/>
                        </a:lnSpc>
                        <a:spcBef>
                          <a:spcPts val="600"/>
                        </a:spcBef>
                        <a:spcAft>
                          <a:spcPts val="0"/>
                        </a:spcAft>
                      </a:pPr>
                      <a:r>
                        <a:rPr lang="es-ES" sz="2400">
                          <a:effectLst/>
                        </a:rPr>
                        <a:t>Selección y clasificación</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26.64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657727">
                <a:tc>
                  <a:txBody>
                    <a:bodyPr/>
                    <a:lstStyle/>
                    <a:p>
                      <a:pPr marL="457200" algn="l">
                        <a:lnSpc>
                          <a:spcPct val="150000"/>
                        </a:lnSpc>
                        <a:spcBef>
                          <a:spcPts val="600"/>
                        </a:spcBef>
                        <a:spcAft>
                          <a:spcPts val="0"/>
                        </a:spcAft>
                      </a:pPr>
                      <a:r>
                        <a:rPr lang="es-ES" sz="2400">
                          <a:effectLst/>
                        </a:rPr>
                        <a:t>Almacenamiento de materia prima </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57.20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400174">
                <a:tc>
                  <a:txBody>
                    <a:bodyPr/>
                    <a:lstStyle/>
                    <a:p>
                      <a:pPr marL="457200" algn="l">
                        <a:lnSpc>
                          <a:spcPct val="150000"/>
                        </a:lnSpc>
                        <a:spcBef>
                          <a:spcPts val="600"/>
                        </a:spcBef>
                        <a:spcAft>
                          <a:spcPts val="0"/>
                        </a:spcAft>
                      </a:pPr>
                      <a:r>
                        <a:rPr lang="es-ES" sz="2400">
                          <a:effectLst/>
                        </a:rPr>
                        <a:t>Producción </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86.70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400174">
                <a:tc>
                  <a:txBody>
                    <a:bodyPr/>
                    <a:lstStyle/>
                    <a:p>
                      <a:pPr marL="457200" algn="l">
                        <a:lnSpc>
                          <a:spcPct val="150000"/>
                        </a:lnSpc>
                        <a:spcBef>
                          <a:spcPts val="600"/>
                        </a:spcBef>
                        <a:spcAft>
                          <a:spcPts val="0"/>
                        </a:spcAft>
                      </a:pPr>
                      <a:r>
                        <a:rPr lang="es-ES" sz="2400">
                          <a:effectLst/>
                        </a:rPr>
                        <a:t>Oficinas</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8.50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400174">
                <a:tc>
                  <a:txBody>
                    <a:bodyPr/>
                    <a:lstStyle/>
                    <a:p>
                      <a:pPr marL="457200" algn="l">
                        <a:lnSpc>
                          <a:spcPct val="150000"/>
                        </a:lnSpc>
                        <a:spcBef>
                          <a:spcPts val="600"/>
                        </a:spcBef>
                        <a:spcAft>
                          <a:spcPts val="0"/>
                        </a:spcAft>
                      </a:pPr>
                      <a:r>
                        <a:rPr lang="es-ES" sz="2400">
                          <a:effectLst/>
                        </a:rPr>
                        <a:t>Servicios higiénicos</a:t>
                      </a:r>
                      <a:endParaRPr lang="es-EC"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dirty="0" smtClean="0">
                          <a:effectLst/>
                        </a:rPr>
                        <a:t>18.20 </a:t>
                      </a:r>
                      <a:r>
                        <a:rPr lang="es-ES" sz="2400" dirty="0">
                          <a:effectLst/>
                        </a:rPr>
                        <a:t>m</a:t>
                      </a:r>
                      <a:r>
                        <a:rPr lang="es-ES" sz="2400" baseline="30000" dirty="0">
                          <a:effectLst/>
                        </a:rPr>
                        <a:t>2</a:t>
                      </a:r>
                      <a:endParaRPr lang="es-EC" sz="3600" dirty="0">
                        <a:effectLst/>
                        <a:latin typeface="Times New Roman" panose="02020603050405020304" pitchFamily="18" charset="0"/>
                        <a:ea typeface="Times New Roman" panose="02020603050405020304" pitchFamily="18" charset="0"/>
                      </a:endParaRPr>
                    </a:p>
                  </a:txBody>
                  <a:tcPr marL="68580" marR="68580" marT="0" marB="0"/>
                </a:tc>
              </a:tr>
              <a:tr h="400174">
                <a:tc>
                  <a:txBody>
                    <a:bodyPr/>
                    <a:lstStyle/>
                    <a:p>
                      <a:pPr marL="457200" algn="l">
                        <a:lnSpc>
                          <a:spcPct val="150000"/>
                        </a:lnSpc>
                        <a:spcBef>
                          <a:spcPts val="600"/>
                        </a:spcBef>
                        <a:spcAft>
                          <a:spcPts val="0"/>
                        </a:spcAft>
                      </a:pPr>
                      <a:r>
                        <a:rPr lang="es-ES" sz="2400" b="1">
                          <a:effectLst/>
                        </a:rPr>
                        <a:t>TOTAL</a:t>
                      </a:r>
                      <a:endParaRPr lang="es-EC" sz="3600" b="1">
                        <a:effectLst/>
                        <a:latin typeface="Times New Roman" panose="02020603050405020304" pitchFamily="18" charset="0"/>
                        <a:ea typeface="Times New Roman" panose="02020603050405020304" pitchFamily="18" charset="0"/>
                      </a:endParaRPr>
                    </a:p>
                  </a:txBody>
                  <a:tcPr marL="68580" marR="68580" marT="0" marB="0"/>
                </a:tc>
                <a:tc>
                  <a:txBody>
                    <a:bodyPr/>
                    <a:lstStyle/>
                    <a:p>
                      <a:pPr marL="457200" algn="ctr">
                        <a:lnSpc>
                          <a:spcPct val="150000"/>
                        </a:lnSpc>
                        <a:spcBef>
                          <a:spcPts val="600"/>
                        </a:spcBef>
                        <a:spcAft>
                          <a:spcPts val="0"/>
                        </a:spcAft>
                      </a:pPr>
                      <a:r>
                        <a:rPr lang="es-ES" sz="2400" b="1" dirty="0" smtClean="0">
                          <a:effectLst/>
                        </a:rPr>
                        <a:t>210.10 </a:t>
                      </a:r>
                      <a:r>
                        <a:rPr lang="es-ES" sz="2400" b="1" dirty="0">
                          <a:effectLst/>
                        </a:rPr>
                        <a:t>m</a:t>
                      </a:r>
                      <a:r>
                        <a:rPr lang="es-ES" sz="2400" b="1" baseline="30000" dirty="0">
                          <a:effectLst/>
                        </a:rPr>
                        <a:t>2</a:t>
                      </a:r>
                      <a:endParaRPr lang="es-EC" sz="36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0642997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464" y="-376094"/>
            <a:ext cx="12368464" cy="1596177"/>
          </a:xfrm>
        </p:spPr>
        <p:txBody>
          <a:bodyPr/>
          <a:lstStyle/>
          <a:p>
            <a:r>
              <a:rPr lang="es-EC" dirty="0" smtClean="0"/>
              <a:t>Costos de implementación de la planta agroindustrial</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071922286"/>
              </p:ext>
            </p:extLst>
          </p:nvPr>
        </p:nvGraphicFramePr>
        <p:xfrm>
          <a:off x="4299284" y="705855"/>
          <a:ext cx="7347284" cy="6286500"/>
        </p:xfrm>
        <a:graphic>
          <a:graphicData uri="http://schemas.openxmlformats.org/drawingml/2006/table">
            <a:tbl>
              <a:tblPr firstRow="1" firstCol="1">
                <a:tableStyleId>{2D5ABB26-0587-4C30-8999-92F81FD0307C}</a:tableStyleId>
              </a:tblPr>
              <a:tblGrid>
                <a:gridCol w="4155861"/>
                <a:gridCol w="3191423"/>
              </a:tblGrid>
              <a:tr h="538908">
                <a:tc>
                  <a:txBody>
                    <a:bodyPr/>
                    <a:lstStyle/>
                    <a:p>
                      <a:pPr algn="just">
                        <a:lnSpc>
                          <a:spcPct val="150000"/>
                        </a:lnSpc>
                        <a:spcBef>
                          <a:spcPts val="600"/>
                        </a:spcBef>
                        <a:spcAft>
                          <a:spcPts val="600"/>
                        </a:spcAft>
                      </a:pPr>
                      <a:r>
                        <a:rPr lang="es-ES" sz="2500" b="0" dirty="0">
                          <a:effectLst/>
                        </a:rPr>
                        <a:t>Descripción </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a:effectLst/>
                        </a:rPr>
                        <a:t>Costo total (USD)</a:t>
                      </a:r>
                      <a:endParaRPr lang="es-EC" sz="2500" b="0">
                        <a:effectLst/>
                        <a:latin typeface="Times New Roman" panose="02020603050405020304" pitchFamily="18" charset="0"/>
                        <a:ea typeface="Times New Roman" panose="02020603050405020304" pitchFamily="18" charset="0"/>
                      </a:endParaRPr>
                    </a:p>
                  </a:txBody>
                  <a:tcPr marL="68580" marR="68580" marT="0" marB="0"/>
                </a:tc>
              </a:tr>
              <a:tr h="407467">
                <a:tc>
                  <a:txBody>
                    <a:bodyPr/>
                    <a:lstStyle/>
                    <a:p>
                      <a:pPr algn="l">
                        <a:lnSpc>
                          <a:spcPct val="150000"/>
                        </a:lnSpc>
                        <a:spcBef>
                          <a:spcPts val="600"/>
                        </a:spcBef>
                        <a:spcAft>
                          <a:spcPts val="0"/>
                        </a:spcAft>
                      </a:pPr>
                      <a:r>
                        <a:rPr lang="es-ES" sz="2500" b="0" dirty="0">
                          <a:effectLst/>
                        </a:rPr>
                        <a:t>Obras civiles</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smtClean="0">
                          <a:effectLst/>
                        </a:rPr>
                        <a:t>40 826.60</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81179">
                <a:tc>
                  <a:txBody>
                    <a:bodyPr/>
                    <a:lstStyle/>
                    <a:p>
                      <a:pPr algn="l">
                        <a:lnSpc>
                          <a:spcPct val="150000"/>
                        </a:lnSpc>
                        <a:spcBef>
                          <a:spcPts val="600"/>
                        </a:spcBef>
                        <a:spcAft>
                          <a:spcPts val="0"/>
                        </a:spcAft>
                      </a:pPr>
                      <a:r>
                        <a:rPr lang="es-ES" sz="2500" b="0" dirty="0">
                          <a:effectLst/>
                        </a:rPr>
                        <a:t>Maquinaria y equipos</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smtClean="0">
                          <a:effectLst/>
                        </a:rPr>
                        <a:t>34 856.85</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280758">
                <a:tc>
                  <a:txBody>
                    <a:bodyPr/>
                    <a:lstStyle/>
                    <a:p>
                      <a:pPr algn="l">
                        <a:lnSpc>
                          <a:spcPct val="150000"/>
                        </a:lnSpc>
                        <a:spcBef>
                          <a:spcPts val="600"/>
                        </a:spcBef>
                        <a:spcAft>
                          <a:spcPts val="0"/>
                        </a:spcAft>
                      </a:pPr>
                      <a:r>
                        <a:rPr lang="es-ES" sz="2500" b="0" dirty="0">
                          <a:effectLst/>
                        </a:rPr>
                        <a:t>Otros </a:t>
                      </a:r>
                      <a:r>
                        <a:rPr lang="es-ES" sz="2500" b="0" dirty="0" smtClean="0">
                          <a:effectLst/>
                        </a:rPr>
                        <a:t>materiales </a:t>
                      </a:r>
                      <a:r>
                        <a:rPr lang="es-ES" sz="2500" b="0" dirty="0">
                          <a:effectLst/>
                        </a:rPr>
                        <a:t>de producción</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a:effectLst/>
                        </a:rPr>
                        <a:t>172.93</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280758">
                <a:tc>
                  <a:txBody>
                    <a:bodyPr/>
                    <a:lstStyle/>
                    <a:p>
                      <a:pPr algn="l">
                        <a:lnSpc>
                          <a:spcPct val="150000"/>
                        </a:lnSpc>
                        <a:spcBef>
                          <a:spcPts val="600"/>
                        </a:spcBef>
                        <a:spcAft>
                          <a:spcPts val="0"/>
                        </a:spcAft>
                      </a:pPr>
                      <a:r>
                        <a:rPr lang="es-ES" sz="2500" b="0" dirty="0">
                          <a:effectLst/>
                        </a:rPr>
                        <a:t>Equipo de </a:t>
                      </a:r>
                      <a:r>
                        <a:rPr lang="es-ES" sz="2500" b="0" dirty="0" smtClean="0">
                          <a:effectLst/>
                        </a:rPr>
                        <a:t>control de calidad</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smtClean="0">
                          <a:effectLst/>
                        </a:rPr>
                        <a:t>3 110.22</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280758">
                <a:tc>
                  <a:txBody>
                    <a:bodyPr/>
                    <a:lstStyle/>
                    <a:p>
                      <a:pPr algn="l">
                        <a:lnSpc>
                          <a:spcPct val="150000"/>
                        </a:lnSpc>
                        <a:spcBef>
                          <a:spcPts val="600"/>
                        </a:spcBef>
                        <a:spcAft>
                          <a:spcPts val="0"/>
                        </a:spcAft>
                      </a:pPr>
                      <a:r>
                        <a:rPr lang="es-ES" sz="2500" b="0">
                          <a:effectLst/>
                        </a:rPr>
                        <a:t>Bienes muebles</a:t>
                      </a:r>
                      <a:endParaRPr lang="es-EC" sz="25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a:effectLst/>
                        </a:rPr>
                        <a:t>539.84</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41747">
                <a:tc>
                  <a:txBody>
                    <a:bodyPr/>
                    <a:lstStyle/>
                    <a:p>
                      <a:pPr algn="l">
                        <a:lnSpc>
                          <a:spcPct val="150000"/>
                        </a:lnSpc>
                        <a:spcBef>
                          <a:spcPts val="600"/>
                        </a:spcBef>
                        <a:spcAft>
                          <a:spcPts val="0"/>
                        </a:spcAft>
                      </a:pPr>
                      <a:r>
                        <a:rPr lang="es-ES" sz="2500" b="0" dirty="0">
                          <a:effectLst/>
                        </a:rPr>
                        <a:t>Equipos de oficina</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smtClean="0">
                          <a:effectLst/>
                        </a:rPr>
                        <a:t>2 826.15</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52262">
                <a:tc>
                  <a:txBody>
                    <a:bodyPr/>
                    <a:lstStyle/>
                    <a:p>
                      <a:pPr algn="l">
                        <a:lnSpc>
                          <a:spcPct val="150000"/>
                        </a:lnSpc>
                        <a:spcBef>
                          <a:spcPts val="600"/>
                        </a:spcBef>
                        <a:spcAft>
                          <a:spcPts val="0"/>
                        </a:spcAft>
                      </a:pPr>
                      <a:r>
                        <a:rPr lang="es-ES" sz="2500" b="0">
                          <a:effectLst/>
                        </a:rPr>
                        <a:t>Equipo de seguridad</a:t>
                      </a:r>
                      <a:endParaRPr lang="es-EC" sz="25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a:effectLst/>
                        </a:rPr>
                        <a:t>136.08</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52262">
                <a:tc>
                  <a:txBody>
                    <a:bodyPr/>
                    <a:lstStyle/>
                    <a:p>
                      <a:pPr algn="l">
                        <a:lnSpc>
                          <a:spcPct val="150000"/>
                        </a:lnSpc>
                        <a:spcBef>
                          <a:spcPts val="600"/>
                        </a:spcBef>
                        <a:spcAft>
                          <a:spcPts val="0"/>
                        </a:spcAft>
                      </a:pPr>
                      <a:r>
                        <a:rPr lang="es-ES" sz="2500" b="0">
                          <a:effectLst/>
                        </a:rPr>
                        <a:t>Equipo de seguridad personal</a:t>
                      </a:r>
                      <a:endParaRPr lang="es-EC" sz="25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a:effectLst/>
                        </a:rPr>
                        <a:t>85.21</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52262">
                <a:tc>
                  <a:txBody>
                    <a:bodyPr/>
                    <a:lstStyle/>
                    <a:p>
                      <a:pPr algn="l">
                        <a:lnSpc>
                          <a:spcPct val="150000"/>
                        </a:lnSpc>
                        <a:spcBef>
                          <a:spcPts val="600"/>
                        </a:spcBef>
                        <a:spcAft>
                          <a:spcPts val="0"/>
                        </a:spcAft>
                      </a:pPr>
                      <a:r>
                        <a:rPr lang="es-ES" sz="2500" b="0">
                          <a:effectLst/>
                        </a:rPr>
                        <a:t>Equipos auxiliares</a:t>
                      </a:r>
                      <a:endParaRPr lang="es-EC" sz="25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0" dirty="0" smtClean="0">
                          <a:effectLst/>
                        </a:rPr>
                        <a:t>2 104.46</a:t>
                      </a:r>
                      <a:endParaRPr lang="es-EC" sz="2500" b="0" dirty="0">
                        <a:effectLst/>
                        <a:latin typeface="Times New Roman" panose="02020603050405020304" pitchFamily="18" charset="0"/>
                        <a:ea typeface="Times New Roman" panose="02020603050405020304" pitchFamily="18" charset="0"/>
                      </a:endParaRPr>
                    </a:p>
                  </a:txBody>
                  <a:tcPr marL="68580" marR="68580" marT="0" marB="0"/>
                </a:tc>
              </a:tr>
              <a:tr h="352262">
                <a:tc>
                  <a:txBody>
                    <a:bodyPr/>
                    <a:lstStyle/>
                    <a:p>
                      <a:pPr algn="l">
                        <a:lnSpc>
                          <a:spcPct val="150000"/>
                        </a:lnSpc>
                        <a:spcBef>
                          <a:spcPts val="600"/>
                        </a:spcBef>
                        <a:spcAft>
                          <a:spcPts val="0"/>
                        </a:spcAft>
                      </a:pPr>
                      <a:r>
                        <a:rPr lang="es-ES" sz="2500" b="1" dirty="0">
                          <a:effectLst/>
                        </a:rPr>
                        <a:t>TOTAL</a:t>
                      </a:r>
                      <a:endParaRPr lang="es-EC" sz="25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500" b="1" dirty="0" smtClean="0">
                          <a:effectLst/>
                        </a:rPr>
                        <a:t>84 658.34</a:t>
                      </a:r>
                      <a:endParaRPr lang="es-EC" sz="25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Título 1"/>
          <p:cNvSpPr txBox="1">
            <a:spLocks/>
          </p:cNvSpPr>
          <p:nvPr/>
        </p:nvSpPr>
        <p:spPr>
          <a:xfrm>
            <a:off x="402901" y="1586223"/>
            <a:ext cx="3477440"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smtClean="0"/>
              <a:t>Resumen de inversiones fijas</a:t>
            </a:r>
            <a:endParaRPr lang="es-EC" dirty="0"/>
          </a:p>
        </p:txBody>
      </p:sp>
      <p:pic>
        <p:nvPicPr>
          <p:cNvPr id="6" name="Imagen 5"/>
          <p:cNvPicPr>
            <a:picLocks noChangeAspect="1"/>
          </p:cNvPicPr>
          <p:nvPr/>
        </p:nvPicPr>
        <p:blipFill>
          <a:blip r:embed="rId2"/>
          <a:stretch>
            <a:fillRect/>
          </a:stretch>
        </p:blipFill>
        <p:spPr>
          <a:xfrm>
            <a:off x="503321" y="4081212"/>
            <a:ext cx="3276600" cy="1390650"/>
          </a:xfrm>
          <a:prstGeom prst="rect">
            <a:avLst/>
          </a:prstGeom>
        </p:spPr>
      </p:pic>
    </p:spTree>
    <p:extLst>
      <p:ext uri="{BB962C8B-B14F-4D97-AF65-F5344CB8AC3E}">
        <p14:creationId xmlns:p14="http://schemas.microsoft.com/office/powerpoint/2010/main" val="3016822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196" y="0"/>
            <a:ext cx="10364451" cy="1596177"/>
          </a:xfrm>
        </p:spPr>
        <p:txBody>
          <a:bodyPr/>
          <a:lstStyle/>
          <a:p>
            <a:r>
              <a:rPr lang="es-EC" dirty="0" smtClean="0"/>
              <a:t>Resumen de inversiones diferidas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4191004765"/>
              </p:ext>
            </p:extLst>
          </p:nvPr>
        </p:nvGraphicFramePr>
        <p:xfrm>
          <a:off x="4443663" y="1475872"/>
          <a:ext cx="6112043" cy="3200400"/>
        </p:xfrm>
        <a:graphic>
          <a:graphicData uri="http://schemas.openxmlformats.org/drawingml/2006/table">
            <a:tbl>
              <a:tblPr firstRow="1" firstCol="1">
                <a:tableStyleId>{2D5ABB26-0587-4C30-8999-92F81FD0307C}</a:tableStyleId>
              </a:tblPr>
              <a:tblGrid>
                <a:gridCol w="4290415"/>
                <a:gridCol w="1821628"/>
              </a:tblGrid>
              <a:tr h="469312">
                <a:tc>
                  <a:txBody>
                    <a:bodyPr/>
                    <a:lstStyle/>
                    <a:p>
                      <a:pPr algn="l">
                        <a:lnSpc>
                          <a:spcPct val="150000"/>
                        </a:lnSpc>
                        <a:spcBef>
                          <a:spcPts val="600"/>
                        </a:spcBef>
                        <a:spcAft>
                          <a:spcPts val="0"/>
                        </a:spcAft>
                      </a:pPr>
                      <a:r>
                        <a:rPr lang="es-ES" sz="2800" dirty="0">
                          <a:effectLst/>
                        </a:rPr>
                        <a:t>Proveedor</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Costo (USD)</a:t>
                      </a:r>
                      <a:endParaRPr lang="es-EC" sz="2800">
                        <a:effectLst/>
                        <a:latin typeface="Times New Roman" panose="02020603050405020304" pitchFamily="18" charset="0"/>
                        <a:ea typeface="Times New Roman" panose="02020603050405020304" pitchFamily="18" charset="0"/>
                      </a:endParaRPr>
                    </a:p>
                  </a:txBody>
                  <a:tcPr marL="68580" marR="68580" marT="0" marB="0"/>
                </a:tc>
              </a:tr>
              <a:tr h="295275">
                <a:tc>
                  <a:txBody>
                    <a:bodyPr/>
                    <a:lstStyle/>
                    <a:p>
                      <a:pPr algn="l">
                        <a:lnSpc>
                          <a:spcPct val="150000"/>
                        </a:lnSpc>
                        <a:spcBef>
                          <a:spcPts val="600"/>
                        </a:spcBef>
                        <a:spcAft>
                          <a:spcPts val="0"/>
                        </a:spcAft>
                      </a:pPr>
                      <a:r>
                        <a:rPr lang="es-ES" sz="2800" dirty="0">
                          <a:effectLst/>
                        </a:rPr>
                        <a:t>INOXIDABLES M/T</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300.00</a:t>
                      </a:r>
                      <a:endParaRPr lang="es-EC" sz="2800">
                        <a:effectLst/>
                        <a:latin typeface="Times New Roman" panose="02020603050405020304" pitchFamily="18" charset="0"/>
                        <a:ea typeface="Times New Roman" panose="02020603050405020304" pitchFamily="18" charset="0"/>
                      </a:endParaRPr>
                    </a:p>
                  </a:txBody>
                  <a:tcPr marL="68580" marR="68580" marT="0" marB="0"/>
                </a:tc>
              </a:tr>
              <a:tr h="276225">
                <a:tc>
                  <a:txBody>
                    <a:bodyPr/>
                    <a:lstStyle/>
                    <a:p>
                      <a:pPr algn="l">
                        <a:lnSpc>
                          <a:spcPct val="150000"/>
                        </a:lnSpc>
                        <a:spcBef>
                          <a:spcPts val="600"/>
                        </a:spcBef>
                        <a:spcAft>
                          <a:spcPts val="0"/>
                        </a:spcAft>
                      </a:pPr>
                      <a:r>
                        <a:rPr lang="es-ES" sz="2800" dirty="0">
                          <a:effectLst/>
                        </a:rPr>
                        <a:t>CORA REFRIGERACIÓN</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dirty="0" smtClean="0">
                          <a:effectLst/>
                        </a:rPr>
                        <a:t>0.00</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gn="l">
                        <a:lnSpc>
                          <a:spcPct val="150000"/>
                        </a:lnSpc>
                        <a:spcBef>
                          <a:spcPts val="600"/>
                        </a:spcBef>
                        <a:spcAft>
                          <a:spcPts val="0"/>
                        </a:spcAft>
                      </a:pPr>
                      <a:r>
                        <a:rPr lang="es-ES" sz="2800" dirty="0" smtClean="0">
                          <a:effectLst/>
                        </a:rPr>
                        <a:t>REGISTRO</a:t>
                      </a:r>
                      <a:r>
                        <a:rPr lang="es-ES" sz="2800" baseline="0" dirty="0" smtClean="0">
                          <a:effectLst/>
                        </a:rPr>
                        <a:t> SANITARIO</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dirty="0" smtClean="0">
                          <a:effectLst/>
                        </a:rPr>
                        <a:t>340.34</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lgn="l">
                        <a:lnSpc>
                          <a:spcPct val="150000"/>
                        </a:lnSpc>
                        <a:spcBef>
                          <a:spcPts val="600"/>
                        </a:spcBef>
                        <a:spcAft>
                          <a:spcPts val="0"/>
                        </a:spcAft>
                      </a:pPr>
                      <a:r>
                        <a:rPr lang="es-ES" sz="2800" b="1" baseline="0" dirty="0" smtClean="0">
                          <a:effectLst/>
                          <a:latin typeface="+mn-lt"/>
                          <a:ea typeface="+mn-ea"/>
                        </a:rPr>
                        <a:t>TOTAL</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s-ES" sz="2800" b="1" dirty="0" smtClean="0">
                          <a:effectLst/>
                        </a:rPr>
                        <a:t>640.34</a:t>
                      </a:r>
                      <a:endParaRPr lang="es-EC" sz="2800" b="1" dirty="0" smtClean="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pic>
        <p:nvPicPr>
          <p:cNvPr id="13316" name="Picture 4" descr="Resultado de imagen para INVERSIONES DIFER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2" y="1596177"/>
            <a:ext cx="3357020" cy="246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6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351429"/>
            <a:ext cx="10018713" cy="1009798"/>
          </a:xfrm>
        </p:spPr>
        <p:txBody>
          <a:bodyPr/>
          <a:lstStyle/>
          <a:p>
            <a:r>
              <a:rPr lang="es-EC" dirty="0" smtClean="0"/>
              <a:t>RESUMEN DE CAPITAL DE TRABAJO</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719645237"/>
              </p:ext>
            </p:extLst>
          </p:nvPr>
        </p:nvGraphicFramePr>
        <p:xfrm>
          <a:off x="465221" y="342900"/>
          <a:ext cx="11614484" cy="6515100"/>
        </p:xfrm>
        <a:graphic>
          <a:graphicData uri="http://schemas.openxmlformats.org/drawingml/2006/table">
            <a:tbl>
              <a:tblPr firstRow="1" firstCol="1">
                <a:tableStyleId>{2D5ABB26-0587-4C30-8999-92F81FD0307C}</a:tableStyleId>
              </a:tblPr>
              <a:tblGrid>
                <a:gridCol w="5997643"/>
                <a:gridCol w="3236031"/>
                <a:gridCol w="2380810"/>
              </a:tblGrid>
              <a:tr h="415779">
                <a:tc>
                  <a:txBody>
                    <a:bodyPr/>
                    <a:lstStyle/>
                    <a:p>
                      <a:pPr algn="just">
                        <a:lnSpc>
                          <a:spcPct val="150000"/>
                        </a:lnSpc>
                        <a:spcBef>
                          <a:spcPts val="600"/>
                        </a:spcBef>
                        <a:spcAft>
                          <a:spcPts val="600"/>
                        </a:spcAft>
                      </a:pPr>
                      <a:r>
                        <a:rPr lang="es-ES" sz="1900" b="1" dirty="0">
                          <a:effectLst/>
                        </a:rPr>
                        <a:t>DESCRIPCIÓN</a:t>
                      </a:r>
                      <a:endParaRPr lang="es-EC" sz="1900" b="1"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b="1">
                          <a:effectLst/>
                        </a:rPr>
                        <a:t>VALOR PARCIAL</a:t>
                      </a:r>
                      <a:endParaRPr lang="es-EC" sz="1900" b="1">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b="1" dirty="0">
                          <a:effectLst/>
                        </a:rPr>
                        <a:t>VALOR TOTAL</a:t>
                      </a:r>
                      <a:endParaRPr lang="es-EC" sz="1900" b="1" dirty="0">
                        <a:effectLst/>
                        <a:latin typeface="Times New Roman" panose="02020603050405020304" pitchFamily="18" charset="0"/>
                        <a:ea typeface="Times New Roman" panose="02020603050405020304" pitchFamily="18" charset="0"/>
                      </a:endParaRPr>
                    </a:p>
                  </a:txBody>
                  <a:tcPr marL="64204" marR="64204" marT="0" marB="0"/>
                </a:tc>
              </a:tr>
              <a:tr h="415779">
                <a:tc>
                  <a:txBody>
                    <a:bodyPr/>
                    <a:lstStyle/>
                    <a:p>
                      <a:pPr algn="l">
                        <a:lnSpc>
                          <a:spcPct val="150000"/>
                        </a:lnSpc>
                        <a:spcBef>
                          <a:spcPts val="600"/>
                        </a:spcBef>
                        <a:spcAft>
                          <a:spcPts val="0"/>
                        </a:spcAft>
                      </a:pPr>
                      <a:r>
                        <a:rPr lang="es-ES" sz="1900" dirty="0">
                          <a:effectLst/>
                        </a:rPr>
                        <a:t>COSTOS DE PRODUCCIÓN</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gridSpan="2">
                  <a:txBody>
                    <a:bodyPr/>
                    <a:lstStyle/>
                    <a:p>
                      <a:endParaRPr lang="es-EC" sz="1900">
                        <a:effectLst/>
                        <a:latin typeface="Calibri" panose="020F0502020204030204" pitchFamily="34" charset="0"/>
                      </a:endParaRPr>
                    </a:p>
                  </a:txBody>
                  <a:tcPr marL="64204" marR="64204" marT="0" marB="0"/>
                </a:tc>
                <a:tc hMerge="1">
                  <a:txBody>
                    <a:bodyPr/>
                    <a:lstStyle/>
                    <a:p>
                      <a:endParaRPr lang="es-EC"/>
                    </a:p>
                  </a:txBody>
                  <a:tcPr/>
                </a:tc>
              </a:tr>
              <a:tr h="415779">
                <a:tc>
                  <a:txBody>
                    <a:bodyPr/>
                    <a:lstStyle/>
                    <a:p>
                      <a:pPr algn="l">
                        <a:lnSpc>
                          <a:spcPct val="150000"/>
                        </a:lnSpc>
                        <a:spcBef>
                          <a:spcPts val="600"/>
                        </a:spcBef>
                        <a:spcAft>
                          <a:spcPts val="0"/>
                        </a:spcAft>
                      </a:pPr>
                      <a:r>
                        <a:rPr lang="es-ES" sz="1900" dirty="0">
                          <a:effectLst/>
                        </a:rPr>
                        <a:t>Materia prima directa</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smtClean="0">
                          <a:effectLst/>
                        </a:rPr>
                        <a:t>3 390.00</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dirty="0">
                          <a:effectLst/>
                        </a:rPr>
                        <a:t>Mano de obra directa</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smtClean="0">
                          <a:effectLst/>
                        </a:rPr>
                        <a:t>1 927.50</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dirty="0">
                          <a:effectLst/>
                        </a:rPr>
                        <a:t>Envases</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51.67</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a:effectLst/>
                        </a:rPr>
                        <a:t>Insumos</a:t>
                      </a:r>
                      <a:endParaRPr lang="es-EC" sz="190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17.03</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dirty="0">
                          <a:effectLst/>
                        </a:rPr>
                        <a:t>Servicios básicos</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158.72</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342395">
                <a:tc>
                  <a:txBody>
                    <a:bodyPr/>
                    <a:lstStyle/>
                    <a:p>
                      <a:pPr algn="l">
                        <a:lnSpc>
                          <a:spcPct val="100000"/>
                        </a:lnSpc>
                        <a:spcBef>
                          <a:spcPts val="600"/>
                        </a:spcBef>
                        <a:spcAft>
                          <a:spcPts val="0"/>
                        </a:spcAft>
                      </a:pPr>
                      <a:r>
                        <a:rPr lang="es-ES" sz="1900" dirty="0">
                          <a:effectLst/>
                        </a:rPr>
                        <a:t>Equipo de Seguridad personal</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7.10</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288413">
                <a:tc>
                  <a:txBody>
                    <a:bodyPr/>
                    <a:lstStyle/>
                    <a:p>
                      <a:pPr algn="l">
                        <a:lnSpc>
                          <a:spcPct val="150000"/>
                        </a:lnSpc>
                        <a:spcBef>
                          <a:spcPts val="600"/>
                        </a:spcBef>
                        <a:spcAft>
                          <a:spcPts val="0"/>
                        </a:spcAft>
                      </a:pPr>
                      <a:r>
                        <a:rPr lang="es-ES" sz="1900" dirty="0">
                          <a:effectLst/>
                        </a:rPr>
                        <a:t>Combustible</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84.33</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a:effectLst/>
                        </a:rPr>
                        <a:t>SUBTOTAL</a:t>
                      </a:r>
                      <a:endParaRPr lang="es-EC" sz="190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dirty="0">
                        <a:effectLst/>
                        <a:latin typeface="Calibri" panose="020F0502020204030204" pitchFamily="34" charset="0"/>
                      </a:endParaRPr>
                    </a:p>
                  </a:txBody>
                  <a:tcPr marL="64204" marR="64204" marT="0" marB="0"/>
                </a:tc>
                <a:tc>
                  <a:txBody>
                    <a:bodyPr/>
                    <a:lstStyle/>
                    <a:p>
                      <a:pPr algn="ctr">
                        <a:lnSpc>
                          <a:spcPct val="150000"/>
                        </a:lnSpc>
                        <a:spcBef>
                          <a:spcPts val="600"/>
                        </a:spcBef>
                        <a:spcAft>
                          <a:spcPts val="0"/>
                        </a:spcAft>
                      </a:pPr>
                      <a:r>
                        <a:rPr lang="es-ES" sz="1900" dirty="0" smtClean="0">
                          <a:effectLst/>
                        </a:rPr>
                        <a:t>5 636.35</a:t>
                      </a:r>
                      <a:endParaRPr lang="es-EC" sz="1900" dirty="0">
                        <a:effectLst/>
                        <a:latin typeface="Times New Roman" panose="02020603050405020304" pitchFamily="18" charset="0"/>
                        <a:ea typeface="Times New Roman" panose="02020603050405020304" pitchFamily="18" charset="0"/>
                      </a:endParaRPr>
                    </a:p>
                  </a:txBody>
                  <a:tcPr marL="64204" marR="64204" marT="0" marB="0"/>
                </a:tc>
              </a:tr>
              <a:tr h="415779">
                <a:tc>
                  <a:txBody>
                    <a:bodyPr/>
                    <a:lstStyle/>
                    <a:p>
                      <a:pPr algn="l">
                        <a:lnSpc>
                          <a:spcPct val="150000"/>
                        </a:lnSpc>
                        <a:spcBef>
                          <a:spcPts val="600"/>
                        </a:spcBef>
                        <a:spcAft>
                          <a:spcPts val="0"/>
                        </a:spcAft>
                      </a:pPr>
                      <a:r>
                        <a:rPr lang="es-ES" sz="1900">
                          <a:effectLst/>
                        </a:rPr>
                        <a:t>GASTOS ADMINISTRATIVOS</a:t>
                      </a:r>
                      <a:endParaRPr lang="es-EC" sz="1900">
                        <a:effectLst/>
                        <a:latin typeface="Times New Roman" panose="02020603050405020304" pitchFamily="18" charset="0"/>
                        <a:ea typeface="Times New Roman" panose="02020603050405020304" pitchFamily="18" charset="0"/>
                      </a:endParaRPr>
                    </a:p>
                  </a:txBody>
                  <a:tcPr marL="64204" marR="64204" marT="0" marB="0"/>
                </a:tc>
                <a:tc gridSpan="2">
                  <a:txBody>
                    <a:bodyPr/>
                    <a:lstStyle/>
                    <a:p>
                      <a:endParaRPr lang="es-EC" sz="1900" dirty="0">
                        <a:effectLst/>
                        <a:latin typeface="Calibri" panose="020F0502020204030204" pitchFamily="34" charset="0"/>
                      </a:endParaRPr>
                    </a:p>
                  </a:txBody>
                  <a:tcPr marL="64204" marR="64204" marT="0" marB="0"/>
                </a:tc>
                <a:tc hMerge="1">
                  <a:txBody>
                    <a:bodyPr/>
                    <a:lstStyle/>
                    <a:p>
                      <a:endParaRPr lang="es-EC"/>
                    </a:p>
                  </a:txBody>
                  <a:tcPr/>
                </a:tc>
              </a:tr>
              <a:tr h="415779">
                <a:tc>
                  <a:txBody>
                    <a:bodyPr/>
                    <a:lstStyle/>
                    <a:p>
                      <a:pPr algn="l">
                        <a:lnSpc>
                          <a:spcPct val="150000"/>
                        </a:lnSpc>
                        <a:spcBef>
                          <a:spcPts val="600"/>
                        </a:spcBef>
                        <a:spcAft>
                          <a:spcPts val="0"/>
                        </a:spcAft>
                      </a:pPr>
                      <a:r>
                        <a:rPr lang="es-ES" sz="1900">
                          <a:effectLst/>
                        </a:rPr>
                        <a:t>Sueldos</a:t>
                      </a:r>
                      <a:endParaRPr lang="es-EC" sz="190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536.75</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dirty="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a:effectLst/>
                        </a:rPr>
                        <a:t>Útiles de oficina y material de aseo</a:t>
                      </a:r>
                      <a:endParaRPr lang="es-EC" sz="1900">
                        <a:effectLst/>
                        <a:latin typeface="Times New Roman" panose="02020603050405020304" pitchFamily="18" charset="0"/>
                        <a:ea typeface="Times New Roman" panose="02020603050405020304" pitchFamily="18" charset="0"/>
                      </a:endParaRPr>
                    </a:p>
                  </a:txBody>
                  <a:tcPr marL="64204" marR="64204" marT="0" marB="0"/>
                </a:tc>
                <a:tc>
                  <a:txBody>
                    <a:bodyPr/>
                    <a:lstStyle/>
                    <a:p>
                      <a:pPr algn="ctr">
                        <a:lnSpc>
                          <a:spcPct val="150000"/>
                        </a:lnSpc>
                        <a:spcBef>
                          <a:spcPts val="600"/>
                        </a:spcBef>
                        <a:spcAft>
                          <a:spcPts val="0"/>
                        </a:spcAft>
                      </a:pPr>
                      <a:r>
                        <a:rPr lang="es-ES" sz="1900" dirty="0">
                          <a:effectLst/>
                        </a:rPr>
                        <a:t>5.50</a:t>
                      </a:r>
                      <a:endParaRPr lang="es-EC" sz="1900"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dirty="0">
                        <a:effectLst/>
                        <a:latin typeface="Calibri" panose="020F0502020204030204" pitchFamily="34" charset="0"/>
                      </a:endParaRPr>
                    </a:p>
                  </a:txBody>
                  <a:tcPr marL="64204" marR="64204" marT="0" marB="0"/>
                </a:tc>
              </a:tr>
              <a:tr h="415779">
                <a:tc>
                  <a:txBody>
                    <a:bodyPr/>
                    <a:lstStyle/>
                    <a:p>
                      <a:pPr algn="l">
                        <a:lnSpc>
                          <a:spcPct val="150000"/>
                        </a:lnSpc>
                        <a:spcBef>
                          <a:spcPts val="600"/>
                        </a:spcBef>
                        <a:spcAft>
                          <a:spcPts val="0"/>
                        </a:spcAft>
                      </a:pPr>
                      <a:r>
                        <a:rPr lang="es-ES" sz="1900">
                          <a:effectLst/>
                        </a:rPr>
                        <a:t>SUBTOTAL</a:t>
                      </a:r>
                      <a:endParaRPr lang="es-EC" sz="190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c>
                  <a:txBody>
                    <a:bodyPr/>
                    <a:lstStyle/>
                    <a:p>
                      <a:pPr algn="ctr">
                        <a:lnSpc>
                          <a:spcPct val="150000"/>
                        </a:lnSpc>
                        <a:spcBef>
                          <a:spcPts val="600"/>
                        </a:spcBef>
                        <a:spcAft>
                          <a:spcPts val="0"/>
                        </a:spcAft>
                      </a:pPr>
                      <a:r>
                        <a:rPr lang="es-ES" sz="1900" dirty="0">
                          <a:effectLst/>
                        </a:rPr>
                        <a:t>542.25</a:t>
                      </a:r>
                      <a:endParaRPr lang="es-EC" sz="1900" dirty="0">
                        <a:effectLst/>
                        <a:latin typeface="Times New Roman" panose="02020603050405020304" pitchFamily="18" charset="0"/>
                        <a:ea typeface="Times New Roman" panose="02020603050405020304" pitchFamily="18" charset="0"/>
                      </a:endParaRPr>
                    </a:p>
                  </a:txBody>
                  <a:tcPr marL="64204" marR="64204" marT="0" marB="0"/>
                </a:tc>
              </a:tr>
              <a:tr h="415779">
                <a:tc>
                  <a:txBody>
                    <a:bodyPr/>
                    <a:lstStyle/>
                    <a:p>
                      <a:pPr algn="l">
                        <a:lnSpc>
                          <a:spcPct val="150000"/>
                        </a:lnSpc>
                        <a:spcBef>
                          <a:spcPts val="600"/>
                        </a:spcBef>
                        <a:spcAft>
                          <a:spcPts val="0"/>
                        </a:spcAft>
                      </a:pPr>
                      <a:r>
                        <a:rPr lang="es-ES" sz="1900" b="1" dirty="0">
                          <a:effectLst/>
                        </a:rPr>
                        <a:t>TOTAL CAPITAL DE TRABAJO MENSUAL</a:t>
                      </a:r>
                      <a:endParaRPr lang="es-EC" sz="1900" b="1" dirty="0">
                        <a:effectLst/>
                        <a:latin typeface="Times New Roman" panose="02020603050405020304" pitchFamily="18" charset="0"/>
                        <a:ea typeface="Times New Roman" panose="02020603050405020304" pitchFamily="18" charset="0"/>
                      </a:endParaRPr>
                    </a:p>
                  </a:txBody>
                  <a:tcPr marL="64204" marR="64204" marT="0" marB="0"/>
                </a:tc>
                <a:tc>
                  <a:txBody>
                    <a:bodyPr/>
                    <a:lstStyle/>
                    <a:p>
                      <a:endParaRPr lang="es-EC" sz="1900">
                        <a:effectLst/>
                        <a:latin typeface="Calibri" panose="020F0502020204030204" pitchFamily="34" charset="0"/>
                      </a:endParaRPr>
                    </a:p>
                  </a:txBody>
                  <a:tcPr marL="64204" marR="64204" marT="0" marB="0"/>
                </a:tc>
                <a:tc>
                  <a:txBody>
                    <a:bodyPr/>
                    <a:lstStyle/>
                    <a:p>
                      <a:pPr algn="ctr">
                        <a:lnSpc>
                          <a:spcPct val="150000"/>
                        </a:lnSpc>
                        <a:spcBef>
                          <a:spcPts val="600"/>
                        </a:spcBef>
                        <a:spcAft>
                          <a:spcPts val="0"/>
                        </a:spcAft>
                      </a:pPr>
                      <a:r>
                        <a:rPr lang="es-ES" sz="1900" b="1" dirty="0" smtClean="0">
                          <a:effectLst/>
                        </a:rPr>
                        <a:t>6 178.60</a:t>
                      </a:r>
                      <a:endParaRPr lang="es-EC" sz="1900" b="1" dirty="0">
                        <a:effectLst/>
                        <a:latin typeface="Times New Roman" panose="02020603050405020304" pitchFamily="18" charset="0"/>
                        <a:ea typeface="Times New Roman" panose="02020603050405020304" pitchFamily="18" charset="0"/>
                      </a:endParaRPr>
                    </a:p>
                  </a:txBody>
                  <a:tcPr marL="64204" marR="64204" marT="0" marB="0"/>
                </a:tc>
              </a:tr>
            </a:tbl>
          </a:graphicData>
        </a:graphic>
      </p:graphicFrame>
    </p:spTree>
    <p:extLst>
      <p:ext uri="{BB962C8B-B14F-4D97-AF65-F5344CB8AC3E}">
        <p14:creationId xmlns:p14="http://schemas.microsoft.com/office/powerpoint/2010/main" val="22323016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685801"/>
            <a:ext cx="10018713" cy="569794"/>
          </a:xfrm>
        </p:spPr>
        <p:txBody>
          <a:bodyPr>
            <a:normAutofit fontScale="90000"/>
          </a:bodyPr>
          <a:lstStyle/>
          <a:p>
            <a:r>
              <a:rPr lang="es-EC" dirty="0" smtClean="0"/>
              <a:t>RESUMEN DE INVERSIONES</a:t>
            </a:r>
            <a:endParaRPr lang="es-EC" dirty="0"/>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3933294763"/>
              </p:ext>
            </p:extLst>
          </p:nvPr>
        </p:nvGraphicFramePr>
        <p:xfrm>
          <a:off x="818149" y="1973178"/>
          <a:ext cx="8518358" cy="2927632"/>
        </p:xfrm>
        <a:graphic>
          <a:graphicData uri="http://schemas.openxmlformats.org/drawingml/2006/table">
            <a:tbl>
              <a:tblPr firstRow="1" firstCol="1">
                <a:tableStyleId>{2D5ABB26-0587-4C30-8999-92F81FD0307C}</a:tableStyleId>
              </a:tblPr>
              <a:tblGrid>
                <a:gridCol w="4168958"/>
                <a:gridCol w="2265591"/>
                <a:gridCol w="2083809"/>
              </a:tblGrid>
              <a:tr h="697778">
                <a:tc>
                  <a:txBody>
                    <a:bodyPr/>
                    <a:lstStyle/>
                    <a:p>
                      <a:pPr algn="ctr">
                        <a:lnSpc>
                          <a:spcPct val="150000"/>
                        </a:lnSpc>
                        <a:spcBef>
                          <a:spcPts val="600"/>
                        </a:spcBef>
                        <a:spcAft>
                          <a:spcPts val="600"/>
                        </a:spcAft>
                      </a:pPr>
                      <a:r>
                        <a:rPr lang="es-ES" sz="2800" dirty="0">
                          <a:effectLst/>
                        </a:rPr>
                        <a:t>RESUMEN DE INVERSIONES</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PORCENTAJE</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VALOR USD</a:t>
                      </a:r>
                      <a:endParaRPr lang="es-EC" sz="2800">
                        <a:effectLst/>
                        <a:latin typeface="Times New Roman" panose="02020603050405020304" pitchFamily="18" charset="0"/>
                        <a:ea typeface="Times New Roman" panose="02020603050405020304" pitchFamily="18" charset="0"/>
                      </a:endParaRPr>
                    </a:p>
                  </a:txBody>
                  <a:tcPr marL="68580" marR="68580" marT="0" marB="0"/>
                </a:tc>
              </a:tr>
              <a:tr h="697886">
                <a:tc>
                  <a:txBody>
                    <a:bodyPr/>
                    <a:lstStyle/>
                    <a:p>
                      <a:pPr algn="l">
                        <a:lnSpc>
                          <a:spcPct val="150000"/>
                        </a:lnSpc>
                        <a:spcBef>
                          <a:spcPts val="600"/>
                        </a:spcBef>
                        <a:spcAft>
                          <a:spcPts val="0"/>
                        </a:spcAft>
                      </a:pPr>
                      <a:r>
                        <a:rPr lang="es-ES" sz="2800">
                          <a:effectLst/>
                        </a:rPr>
                        <a:t>Inversiones Fijas y Diferidas</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93.25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dirty="0" smtClean="0">
                          <a:effectLst/>
                        </a:rPr>
                        <a:t>85 298.68</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834190">
                <a:tc>
                  <a:txBody>
                    <a:bodyPr/>
                    <a:lstStyle/>
                    <a:p>
                      <a:pPr algn="l">
                        <a:lnSpc>
                          <a:spcPct val="150000"/>
                        </a:lnSpc>
                        <a:spcBef>
                          <a:spcPts val="600"/>
                        </a:spcBef>
                        <a:spcAft>
                          <a:spcPts val="0"/>
                        </a:spcAft>
                      </a:pPr>
                      <a:r>
                        <a:rPr lang="es-ES" sz="2800">
                          <a:effectLst/>
                        </a:rPr>
                        <a:t>Capital de Trabajo</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a:effectLst/>
                        </a:rPr>
                        <a:t>6.75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dirty="0" smtClean="0">
                          <a:effectLst/>
                        </a:rPr>
                        <a:t>6 178.60</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697778">
                <a:tc>
                  <a:txBody>
                    <a:bodyPr/>
                    <a:lstStyle/>
                    <a:p>
                      <a:pPr algn="l">
                        <a:lnSpc>
                          <a:spcPct val="150000"/>
                        </a:lnSpc>
                        <a:spcBef>
                          <a:spcPts val="600"/>
                        </a:spcBef>
                        <a:spcAft>
                          <a:spcPts val="0"/>
                        </a:spcAft>
                      </a:pPr>
                      <a:r>
                        <a:rPr lang="es-ES" sz="2800" b="1" dirty="0">
                          <a:effectLst/>
                        </a:rPr>
                        <a:t>TOTAL INVERSIONES</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b="1" dirty="0">
                          <a:effectLst/>
                        </a:rPr>
                        <a:t>100.00</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b="1" dirty="0" smtClean="0">
                          <a:effectLst/>
                        </a:rPr>
                        <a:t>91 477.28</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7" name="AutoShape 4" descr="Resultado de imagen para capital de trabaj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 name="Imagen 8"/>
          <p:cNvPicPr>
            <a:picLocks noChangeAspect="1"/>
          </p:cNvPicPr>
          <p:nvPr/>
        </p:nvPicPr>
        <p:blipFill>
          <a:blip r:embed="rId2">
            <a:duotone>
              <a:schemeClr val="bg2">
                <a:shade val="45000"/>
                <a:satMod val="135000"/>
              </a:schemeClr>
              <a:prstClr val="white"/>
            </a:duotone>
          </a:blip>
          <a:stretch>
            <a:fillRect/>
          </a:stretch>
        </p:blipFill>
        <p:spPr>
          <a:xfrm>
            <a:off x="9547013" y="1973178"/>
            <a:ext cx="2439215" cy="2707106"/>
          </a:xfrm>
          <a:prstGeom prst="rect">
            <a:avLst/>
          </a:prstGeom>
        </p:spPr>
      </p:pic>
    </p:spTree>
    <p:extLst>
      <p:ext uri="{BB962C8B-B14F-4D97-AF65-F5344CB8AC3E}">
        <p14:creationId xmlns:p14="http://schemas.microsoft.com/office/powerpoint/2010/main" val="1892273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487907"/>
            <a:ext cx="10018713" cy="1752599"/>
          </a:xfrm>
        </p:spPr>
        <p:txBody>
          <a:bodyPr/>
          <a:lstStyle/>
          <a:p>
            <a:r>
              <a:rPr lang="es-EC" dirty="0" smtClean="0"/>
              <a:t>INDICADORES FINACIEROS</a:t>
            </a:r>
            <a:endParaRPr lang="es-EC" dirty="0"/>
          </a:p>
        </p:txBody>
      </p:sp>
      <p:graphicFrame>
        <p:nvGraphicFramePr>
          <p:cNvPr id="4" name="Marcador de contenido 3"/>
          <p:cNvGraphicFramePr>
            <a:graphicFrameLocks/>
          </p:cNvGraphicFramePr>
          <p:nvPr>
            <p:extLst>
              <p:ext uri="{D42A27DB-BD31-4B8C-83A1-F6EECF244321}">
                <p14:modId xmlns:p14="http://schemas.microsoft.com/office/powerpoint/2010/main" val="1817299764"/>
              </p:ext>
            </p:extLst>
          </p:nvPr>
        </p:nvGraphicFramePr>
        <p:xfrm>
          <a:off x="1138988" y="911767"/>
          <a:ext cx="6817895" cy="5120640"/>
        </p:xfrm>
        <a:graphic>
          <a:graphicData uri="http://schemas.openxmlformats.org/drawingml/2006/table">
            <a:tbl>
              <a:tblPr firstRow="1" firstCol="1">
                <a:tableStyleId>{2D5ABB26-0587-4C30-8999-92F81FD0307C}</a:tableStyleId>
              </a:tblPr>
              <a:tblGrid>
                <a:gridCol w="2326107"/>
                <a:gridCol w="4491788"/>
              </a:tblGrid>
              <a:tr h="469312">
                <a:tc>
                  <a:txBody>
                    <a:bodyPr/>
                    <a:lstStyle/>
                    <a:p>
                      <a:pPr algn="just">
                        <a:lnSpc>
                          <a:spcPct val="150000"/>
                        </a:lnSpc>
                        <a:spcBef>
                          <a:spcPts val="600"/>
                        </a:spcBef>
                        <a:spcAft>
                          <a:spcPts val="0"/>
                        </a:spcAft>
                      </a:pPr>
                      <a:r>
                        <a:rPr lang="es-ES" sz="2800" b="1" dirty="0" smtClean="0">
                          <a:effectLst/>
                          <a:latin typeface="+mn-lt"/>
                          <a:ea typeface="+mn-ea"/>
                        </a:rPr>
                        <a:t>INDICADOR</a:t>
                      </a:r>
                      <a:endParaRPr lang="es-EC" sz="2800" b="1" dirty="0">
                        <a:effectLst/>
                        <a:latin typeface="+mn-lt"/>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2800" b="1" dirty="0" smtClean="0">
                          <a:effectLst/>
                          <a:latin typeface="+mn-lt"/>
                          <a:ea typeface="+mn-ea"/>
                        </a:rPr>
                        <a:t>VALOR</a:t>
                      </a:r>
                      <a:endParaRPr lang="es-EC" sz="2800" b="1" dirty="0">
                        <a:effectLst/>
                        <a:latin typeface="+mn-lt"/>
                        <a:ea typeface="Times New Roman" panose="02020603050405020304" pitchFamily="18" charset="0"/>
                      </a:endParaRPr>
                    </a:p>
                  </a:txBody>
                  <a:tcPr marL="68580" marR="68580" marT="0" marB="0"/>
                </a:tc>
              </a:tr>
              <a:tr h="295275">
                <a:tc>
                  <a:txBody>
                    <a:bodyPr/>
                    <a:lstStyle/>
                    <a:p>
                      <a:pPr algn="just">
                        <a:lnSpc>
                          <a:spcPct val="150000"/>
                        </a:lnSpc>
                        <a:spcBef>
                          <a:spcPts val="600"/>
                        </a:spcBef>
                        <a:spcAft>
                          <a:spcPts val="0"/>
                        </a:spcAft>
                      </a:pPr>
                      <a:r>
                        <a:rPr lang="es-EC" sz="2800" kern="1200" dirty="0" err="1" smtClean="0">
                          <a:solidFill>
                            <a:schemeClr val="tx1"/>
                          </a:solidFill>
                          <a:latin typeface="+mn-lt"/>
                          <a:ea typeface="+mn-ea"/>
                          <a:cs typeface="Arial" panose="020B0604020202020204" pitchFamily="34" charset="0"/>
                        </a:rPr>
                        <a:t>PE</a:t>
                      </a:r>
                      <a:r>
                        <a:rPr lang="es-EC" sz="2800" kern="1200" cap="none" dirty="0" err="1" smtClean="0">
                          <a:solidFill>
                            <a:schemeClr val="tx1"/>
                          </a:solidFill>
                          <a:latin typeface="+mn-lt"/>
                          <a:ea typeface="+mn-ea"/>
                          <a:cs typeface="Arial" panose="020B0604020202020204" pitchFamily="34" charset="0"/>
                        </a:rPr>
                        <a:t>q</a:t>
                      </a:r>
                      <a:r>
                        <a:rPr lang="es-EC" sz="2800" kern="1200" cap="none" dirty="0" smtClean="0">
                          <a:solidFill>
                            <a:schemeClr val="tx1"/>
                          </a:solidFill>
                          <a:latin typeface="+mn-lt"/>
                          <a:ea typeface="+mn-ea"/>
                          <a:cs typeface="Arial" panose="020B0604020202020204" pitchFamily="34" charset="0"/>
                        </a:rPr>
                        <a:t>.</a:t>
                      </a:r>
                      <a:r>
                        <a:rPr lang="es-EC" sz="2800" kern="1200" dirty="0" smtClean="0">
                          <a:solidFill>
                            <a:schemeClr val="tx1"/>
                          </a:solidFill>
                          <a:latin typeface="+mn-lt"/>
                          <a:ea typeface="+mn-ea"/>
                          <a:cs typeface="Arial" panose="020B0604020202020204" pitchFamily="34" charset="0"/>
                        </a:rPr>
                        <a:t> (USD)</a:t>
                      </a:r>
                      <a:endParaRPr lang="es-EC" sz="2800" dirty="0">
                        <a:effectLst/>
                        <a:latin typeface="+mn-lt"/>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2800" dirty="0" smtClean="0">
                          <a:effectLst/>
                          <a:latin typeface="+mn-lt"/>
                          <a:ea typeface="Times New Roman" panose="02020603050405020304" pitchFamily="18" charset="0"/>
                        </a:rPr>
                        <a:t>64</a:t>
                      </a:r>
                      <a:r>
                        <a:rPr lang="es-EC" sz="2800" baseline="0" dirty="0" smtClean="0">
                          <a:effectLst/>
                          <a:latin typeface="+mn-lt"/>
                          <a:ea typeface="Times New Roman" panose="02020603050405020304" pitchFamily="18" charset="0"/>
                        </a:rPr>
                        <a:t> 390.6 USD</a:t>
                      </a:r>
                      <a:endParaRPr lang="es-EC" sz="2800" dirty="0">
                        <a:effectLst/>
                        <a:latin typeface="+mn-lt"/>
                        <a:ea typeface="Times New Roman" panose="02020603050405020304" pitchFamily="18" charset="0"/>
                      </a:endParaRPr>
                    </a:p>
                  </a:txBody>
                  <a:tcPr marL="68580" marR="68580" marT="0" marB="0"/>
                </a:tc>
              </a:tr>
              <a:tr h="276225">
                <a:tc>
                  <a:txBody>
                    <a:bodyPr/>
                    <a:lstStyle/>
                    <a:p>
                      <a:pPr algn="just">
                        <a:lnSpc>
                          <a:spcPct val="150000"/>
                        </a:lnSpc>
                        <a:spcBef>
                          <a:spcPts val="600"/>
                        </a:spcBef>
                        <a:spcAft>
                          <a:spcPts val="0"/>
                        </a:spcAft>
                      </a:pPr>
                      <a:r>
                        <a:rPr lang="es-EC" sz="2800" kern="1200" dirty="0" err="1" smtClean="0">
                          <a:solidFill>
                            <a:schemeClr val="tx1"/>
                          </a:solidFill>
                          <a:latin typeface="+mn-lt"/>
                          <a:ea typeface="+mn-ea"/>
                          <a:cs typeface="Arial" panose="020B0604020202020204" pitchFamily="34" charset="0"/>
                        </a:rPr>
                        <a:t>Pe</a:t>
                      </a:r>
                      <a:r>
                        <a:rPr lang="es-EC" sz="2800" kern="1200" cap="none" dirty="0" err="1" smtClean="0">
                          <a:solidFill>
                            <a:schemeClr val="tx1"/>
                          </a:solidFill>
                          <a:latin typeface="+mn-lt"/>
                          <a:ea typeface="+mn-ea"/>
                          <a:cs typeface="Arial" panose="020B0604020202020204" pitchFamily="34" charset="0"/>
                        </a:rPr>
                        <a:t>q</a:t>
                      </a:r>
                      <a:r>
                        <a:rPr lang="es-EC" sz="2800" kern="1200" cap="none" dirty="0" smtClean="0">
                          <a:solidFill>
                            <a:schemeClr val="tx1"/>
                          </a:solidFill>
                          <a:latin typeface="+mn-lt"/>
                          <a:ea typeface="+mn-ea"/>
                          <a:cs typeface="Arial" panose="020B0604020202020204" pitchFamily="34" charset="0"/>
                        </a:rPr>
                        <a:t>.</a:t>
                      </a:r>
                      <a:r>
                        <a:rPr lang="es-EC" sz="2800" kern="1200" dirty="0" smtClean="0">
                          <a:solidFill>
                            <a:schemeClr val="tx1"/>
                          </a:solidFill>
                          <a:latin typeface="+mn-lt"/>
                          <a:ea typeface="+mn-ea"/>
                          <a:cs typeface="Arial" panose="020B0604020202020204" pitchFamily="34" charset="0"/>
                        </a:rPr>
                        <a:t> (unidades)</a:t>
                      </a:r>
                      <a:endParaRPr lang="es-EC" sz="2800" dirty="0">
                        <a:effectLst/>
                        <a:latin typeface="+mn-lt"/>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C" sz="2800" i="0" dirty="0" smtClean="0">
                          <a:latin typeface="+mn-lt"/>
                        </a:rPr>
                        <a:t>36</a:t>
                      </a:r>
                      <a:r>
                        <a:rPr lang="es-EC" sz="2800" i="0" baseline="0" dirty="0" smtClean="0">
                          <a:latin typeface="+mn-lt"/>
                        </a:rPr>
                        <a:t> 794.60 DE 454 g</a:t>
                      </a:r>
                      <a:endParaRPr lang="es-EC" sz="2800" dirty="0">
                        <a:effectLst/>
                        <a:latin typeface="+mn-lt"/>
                        <a:ea typeface="Times New Roman" panose="02020603050405020304" pitchFamily="18" charset="0"/>
                      </a:endParaRPr>
                    </a:p>
                  </a:txBody>
                  <a:tcPr marL="68580" marR="68580" marT="0" marB="0"/>
                </a:tc>
              </a:tr>
              <a:tr h="200025">
                <a:tc>
                  <a:txBody>
                    <a:bodyPr/>
                    <a:lstStyle/>
                    <a:p>
                      <a:pPr algn="just">
                        <a:lnSpc>
                          <a:spcPct val="150000"/>
                        </a:lnSpc>
                        <a:spcBef>
                          <a:spcPts val="600"/>
                        </a:spcBef>
                        <a:spcAft>
                          <a:spcPts val="0"/>
                        </a:spcAft>
                      </a:pPr>
                      <a:r>
                        <a:rPr lang="es-EC" sz="2800" kern="1200" dirty="0" smtClean="0">
                          <a:solidFill>
                            <a:schemeClr val="tx1"/>
                          </a:solidFill>
                          <a:latin typeface="+mn-lt"/>
                          <a:ea typeface="+mn-ea"/>
                          <a:cs typeface="Arial" panose="020B0604020202020204" pitchFamily="34" charset="0"/>
                        </a:rPr>
                        <a:t>TMAR</a:t>
                      </a:r>
                      <a:endParaRPr lang="es-EC" sz="2800" dirty="0">
                        <a:effectLst/>
                        <a:latin typeface="+mn-lt"/>
                        <a:ea typeface="Times New Roman" panose="02020603050405020304" pitchFamily="18" charset="0"/>
                      </a:endParaRPr>
                    </a:p>
                  </a:txBody>
                  <a:tcPr marL="68580" marR="68580" marT="0" marB="0"/>
                </a:tc>
                <a:tc>
                  <a:txBody>
                    <a:bodyPr/>
                    <a:lstStyle/>
                    <a:p>
                      <a:pPr algn="ctr"/>
                      <a:r>
                        <a:rPr lang="es-EC" sz="2800" kern="1200" dirty="0" smtClean="0">
                          <a:solidFill>
                            <a:schemeClr val="tx1"/>
                          </a:solidFill>
                          <a:latin typeface="+mn-lt"/>
                          <a:ea typeface="+mn-ea"/>
                          <a:cs typeface="Arial" panose="020B0604020202020204" pitchFamily="34" charset="0"/>
                        </a:rPr>
                        <a:t>15.32%</a:t>
                      </a:r>
                    </a:p>
                  </a:txBody>
                  <a:tcPr marL="68580" marR="68580" marT="0" marB="0"/>
                </a:tc>
              </a:tr>
              <a:tr h="200025">
                <a:tc>
                  <a:txBody>
                    <a:bodyPr/>
                    <a:lstStyle/>
                    <a:p>
                      <a:pPr algn="just">
                        <a:lnSpc>
                          <a:spcPct val="150000"/>
                        </a:lnSpc>
                        <a:spcBef>
                          <a:spcPts val="600"/>
                        </a:spcBef>
                        <a:spcAft>
                          <a:spcPts val="0"/>
                        </a:spcAft>
                      </a:pPr>
                      <a:r>
                        <a:rPr lang="es-ES" sz="2800" b="0" baseline="0" dirty="0" smtClean="0">
                          <a:effectLst/>
                          <a:latin typeface="+mn-lt"/>
                          <a:ea typeface="+mn-ea"/>
                        </a:rPr>
                        <a:t>VAN</a:t>
                      </a:r>
                      <a:endParaRPr lang="es-EC" sz="2800" b="0" dirty="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s-ES" sz="2800" b="0" baseline="0" dirty="0" smtClean="0">
                          <a:effectLst/>
                          <a:latin typeface="+mn-lt"/>
                          <a:ea typeface="+mn-ea"/>
                        </a:rPr>
                        <a:t>34 943. 77 USD</a:t>
                      </a:r>
                      <a:endParaRPr lang="es-EC" sz="2800" b="0" dirty="0" smtClean="0">
                        <a:effectLst/>
                        <a:latin typeface="+mn-lt"/>
                        <a:ea typeface="Times New Roman" panose="02020603050405020304" pitchFamily="18" charset="0"/>
                      </a:endParaRPr>
                    </a:p>
                  </a:txBody>
                  <a:tcPr marL="68580" marR="68580" marT="0" marB="0"/>
                </a:tc>
              </a:tr>
              <a:tr h="200025">
                <a:tc>
                  <a:txBody>
                    <a:bodyPr/>
                    <a:lstStyle/>
                    <a:p>
                      <a:pPr algn="just">
                        <a:lnSpc>
                          <a:spcPct val="150000"/>
                        </a:lnSpc>
                        <a:spcBef>
                          <a:spcPts val="600"/>
                        </a:spcBef>
                        <a:spcAft>
                          <a:spcPts val="0"/>
                        </a:spcAft>
                      </a:pPr>
                      <a:r>
                        <a:rPr lang="es-EC" sz="2800" b="0" dirty="0" smtClean="0">
                          <a:effectLst/>
                          <a:latin typeface="+mn-lt"/>
                          <a:ea typeface="Times New Roman" panose="02020603050405020304" pitchFamily="18" charset="0"/>
                        </a:rPr>
                        <a:t>TIR</a:t>
                      </a:r>
                      <a:endParaRPr lang="es-EC" sz="2800" b="0" dirty="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s-EC" sz="2800" b="0" dirty="0" smtClean="0">
                          <a:effectLst/>
                          <a:latin typeface="+mn-lt"/>
                          <a:ea typeface="Times New Roman" panose="02020603050405020304" pitchFamily="18" charset="0"/>
                        </a:rPr>
                        <a:t>23%</a:t>
                      </a:r>
                    </a:p>
                  </a:txBody>
                  <a:tcPr marL="68580" marR="68580" marT="0" marB="0"/>
                </a:tc>
              </a:tr>
              <a:tr h="200025">
                <a:tc>
                  <a:txBody>
                    <a:bodyPr/>
                    <a:lstStyle/>
                    <a:p>
                      <a:pPr algn="just">
                        <a:lnSpc>
                          <a:spcPct val="150000"/>
                        </a:lnSpc>
                        <a:spcBef>
                          <a:spcPts val="600"/>
                        </a:spcBef>
                        <a:spcAft>
                          <a:spcPts val="0"/>
                        </a:spcAft>
                      </a:pPr>
                      <a:r>
                        <a:rPr lang="es-EC" sz="2800" b="0" dirty="0" smtClean="0">
                          <a:effectLst/>
                          <a:latin typeface="+mn-lt"/>
                          <a:ea typeface="Times New Roman" panose="02020603050405020304" pitchFamily="18" charset="0"/>
                        </a:rPr>
                        <a:t>B/C</a:t>
                      </a:r>
                      <a:endParaRPr lang="es-EC" sz="2800" b="0" dirty="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s-EC" sz="2800" b="0" dirty="0" smtClean="0">
                          <a:effectLst/>
                          <a:latin typeface="+mn-lt"/>
                          <a:ea typeface="Times New Roman" panose="02020603050405020304" pitchFamily="18" charset="0"/>
                        </a:rPr>
                        <a:t>1.08 USD</a:t>
                      </a:r>
                    </a:p>
                  </a:txBody>
                  <a:tcPr marL="68580" marR="68580" marT="0" marB="0"/>
                </a:tc>
              </a:tr>
              <a:tr h="200025">
                <a:tc>
                  <a:txBody>
                    <a:bodyPr/>
                    <a:lstStyle/>
                    <a:p>
                      <a:pPr algn="just">
                        <a:lnSpc>
                          <a:spcPct val="150000"/>
                        </a:lnSpc>
                        <a:spcBef>
                          <a:spcPts val="600"/>
                        </a:spcBef>
                        <a:spcAft>
                          <a:spcPts val="0"/>
                        </a:spcAft>
                      </a:pPr>
                      <a:r>
                        <a:rPr lang="es-EC" sz="2800" b="0" dirty="0" smtClean="0">
                          <a:effectLst/>
                          <a:latin typeface="+mn-lt"/>
                          <a:ea typeface="Times New Roman" panose="02020603050405020304" pitchFamily="18" charset="0"/>
                        </a:rPr>
                        <a:t>PRI</a:t>
                      </a:r>
                      <a:endParaRPr lang="es-EC" sz="2800" b="0" dirty="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600"/>
                        </a:spcBef>
                        <a:spcAft>
                          <a:spcPts val="0"/>
                        </a:spcAft>
                        <a:buClrTx/>
                        <a:buSzTx/>
                        <a:buFontTx/>
                        <a:buNone/>
                        <a:tabLst/>
                        <a:defRPr/>
                      </a:pPr>
                      <a:r>
                        <a:rPr lang="es-EC" sz="2800" b="0" dirty="0" smtClean="0">
                          <a:effectLst/>
                          <a:latin typeface="+mn-lt"/>
                          <a:ea typeface="Times New Roman" panose="02020603050405020304" pitchFamily="18" charset="0"/>
                        </a:rPr>
                        <a:t>4.8 AÑOS</a:t>
                      </a:r>
                    </a:p>
                  </a:txBody>
                  <a:tcPr marL="68580" marR="68580" marT="0" marB="0"/>
                </a:tc>
              </a:tr>
            </a:tbl>
          </a:graphicData>
        </a:graphic>
      </p:graphicFrame>
      <p:pic>
        <p:nvPicPr>
          <p:cNvPr id="16386" name="Picture 2" descr="Resultado de imagen para indicadores financie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439" y="2161831"/>
            <a:ext cx="3834583" cy="2551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701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0"/>
            <a:ext cx="10364451" cy="696936"/>
          </a:xfrm>
        </p:spPr>
        <p:txBody>
          <a:bodyPr/>
          <a:lstStyle/>
          <a:p>
            <a:r>
              <a:rPr lang="es-EC" dirty="0" smtClean="0"/>
              <a:t>conclusiones</a:t>
            </a:r>
            <a:endParaRPr lang="es-EC" dirty="0"/>
          </a:p>
        </p:txBody>
      </p:sp>
      <p:sp>
        <p:nvSpPr>
          <p:cNvPr id="3" name="Marcador de contenido 2"/>
          <p:cNvSpPr>
            <a:spLocks noGrp="1"/>
          </p:cNvSpPr>
          <p:nvPr>
            <p:ph sz="quarter" idx="13"/>
          </p:nvPr>
        </p:nvSpPr>
        <p:spPr>
          <a:xfrm>
            <a:off x="-1" y="552557"/>
            <a:ext cx="12192000" cy="5229725"/>
          </a:xfrm>
        </p:spPr>
        <p:txBody>
          <a:bodyPr>
            <a:noAutofit/>
          </a:bodyPr>
          <a:lstStyle/>
          <a:p>
            <a:pPr lvl="0" algn="just"/>
            <a:r>
              <a:rPr lang="es-EC" sz="2200" cap="none" dirty="0" smtClean="0"/>
              <a:t>El estudio de oferta y demanda realizado, demostró que existe una demanda insatisfecha de chocho desamargado de 77 614.44 kg/año; en la ciudad de Ibarra y que con la ejecución de la presente propuesta se pretende cubrir inicialmente el 13% de la demanda insatisfecha. </a:t>
            </a:r>
          </a:p>
          <a:p>
            <a:pPr marL="0" indent="0">
              <a:buNone/>
            </a:pPr>
            <a:endParaRPr lang="es-EC" sz="2200" cap="none" dirty="0" smtClean="0"/>
          </a:p>
          <a:p>
            <a:pPr lvl="0" algn="just"/>
            <a:r>
              <a:rPr lang="es-EC" sz="2200" cap="none" dirty="0" smtClean="0"/>
              <a:t>Para el proceso de desamargado se prevé implementar el método “cusco” basado en el control de temperaturas en las etapas del procesamiento y agitación constante durante la etapa de lavado, factores que reducen el tiempo de obtención de producto final en 4 horas de procesamiento, a diferencia del método artesanal que  se lo obtiene en 3 días.</a:t>
            </a:r>
          </a:p>
          <a:p>
            <a:pPr marL="0" indent="0">
              <a:buNone/>
            </a:pPr>
            <a:endParaRPr lang="es-EC" sz="2200" cap="none" dirty="0" smtClean="0"/>
          </a:p>
          <a:p>
            <a:pPr lvl="0" algn="just"/>
            <a:r>
              <a:rPr lang="es-EC" sz="2200" cap="none" dirty="0" smtClean="0"/>
              <a:t>De acuerdo al balance de materia realizado, el proceso de desamargado tiene un rendimiento del 98%, es decir que se obtiene 98 kg de chocho desamargado por cada 100 kg de chocho amargo y seco que ingresa al proceso productivo.  Además con el balance de energía se demostró que el motor de tanque de lavado, el tanque de cocción y el cuarto frio consumen un total de 37.69 kw h/día durante el proceso</a:t>
            </a:r>
            <a:endParaRPr lang="es-EC" sz="2200" cap="none" dirty="0"/>
          </a:p>
        </p:txBody>
      </p:sp>
    </p:spTree>
    <p:extLst>
      <p:ext uri="{BB962C8B-B14F-4D97-AF65-F5344CB8AC3E}">
        <p14:creationId xmlns:p14="http://schemas.microsoft.com/office/powerpoint/2010/main" val="1362864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21895" y="666629"/>
            <a:ext cx="10684042" cy="3424107"/>
          </a:xfrm>
        </p:spPr>
        <p:txBody>
          <a:bodyPr>
            <a:noAutofit/>
          </a:bodyPr>
          <a:lstStyle/>
          <a:p>
            <a:pPr lvl="0" algn="just"/>
            <a:r>
              <a:rPr lang="es-EC" sz="2400" cap="none" dirty="0" smtClean="0"/>
              <a:t>La materia prima se receptará y acopiará sólo en los meses de agosto y septiembre, ya que es el período de cosecha del chocho en la localidad.</a:t>
            </a:r>
          </a:p>
          <a:p>
            <a:pPr marL="0" indent="0">
              <a:buNone/>
            </a:pPr>
            <a:endParaRPr lang="es-EC" sz="2400" cap="none" dirty="0" smtClean="0"/>
          </a:p>
          <a:p>
            <a:pPr lvl="0" algn="just"/>
            <a:r>
              <a:rPr lang="es-EC" sz="2400" cap="none" dirty="0" smtClean="0"/>
              <a:t>La maquinaria y equipo para el proceso de desamargado se determinaron de acuerdo a la materia prima y al porcentaje de demanda insatisfecha que se pretende satisfacer, las mismas que tienen una capacidad efectiva de 300 kg/día en la fase inicial de la actividad productiva y se utilizará un 66% de su capacidad, es decir 199.10 kg/ día de capacidad real. </a:t>
            </a:r>
          </a:p>
          <a:p>
            <a:pPr marL="0" indent="0">
              <a:buNone/>
            </a:pPr>
            <a:r>
              <a:rPr lang="es-EC" sz="2400" cap="none" dirty="0" smtClean="0"/>
              <a:t> </a:t>
            </a:r>
          </a:p>
          <a:p>
            <a:pPr lvl="0"/>
            <a:r>
              <a:rPr lang="es-EC" sz="2400" cap="none" dirty="0" smtClean="0"/>
              <a:t>La maquinaria y equipo serán fabricados en acero inoxidable AISI 304l  para superficies de contacto directo con el alimento y con acero inoxidable AISI 403 para el resto de la estructura. </a:t>
            </a:r>
          </a:p>
          <a:p>
            <a:endParaRPr lang="es-EC" sz="2400" cap="none" dirty="0"/>
          </a:p>
        </p:txBody>
      </p:sp>
    </p:spTree>
    <p:extLst>
      <p:ext uri="{BB962C8B-B14F-4D97-AF65-F5344CB8AC3E}">
        <p14:creationId xmlns:p14="http://schemas.microsoft.com/office/powerpoint/2010/main" val="244183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304800" y="634545"/>
            <a:ext cx="10924673" cy="3424107"/>
          </a:xfrm>
        </p:spPr>
        <p:txBody>
          <a:bodyPr>
            <a:noAutofit/>
          </a:bodyPr>
          <a:lstStyle/>
          <a:p>
            <a:pPr lvl="0" algn="just"/>
            <a:r>
              <a:rPr lang="es-EC" sz="2400" cap="none" dirty="0" smtClean="0"/>
              <a:t>La planta agroindustrial para el desamargado de chocho estará distribuida en  210.10 m</a:t>
            </a:r>
            <a:r>
              <a:rPr lang="es-EC" sz="2400" cap="none" baseline="30000" dirty="0" smtClean="0"/>
              <a:t>2</a:t>
            </a:r>
            <a:r>
              <a:rPr lang="es-EC" sz="2400" cap="none" dirty="0" smtClean="0"/>
              <a:t> en sus diferentes áreas y acogiendo la metodología SLP la planta estará distribuida en forma de "U", ya que el área de almacenamiento de materia prima está comprendida dentro de la planta con lo cual se utiliza efectivamente el espacio físico; además se reduce el coste de manejo de materiales y se aumenta la eficiencia de las operaciones, acoplándose a las necesidades del proceso.</a:t>
            </a:r>
          </a:p>
          <a:p>
            <a:pPr marL="0" indent="0" algn="just">
              <a:buNone/>
            </a:pPr>
            <a:endParaRPr lang="es-EC" sz="2400" cap="none" dirty="0" smtClean="0"/>
          </a:p>
          <a:p>
            <a:pPr algn="just"/>
            <a:r>
              <a:rPr lang="es-EC" sz="2400" cap="none" dirty="0" smtClean="0"/>
              <a:t>El costo que implica la instalación de la planta agroindustrial es de  91 477.28 USD, tomando en cuenta que el capital de trabajo está dado para 1 mes, además la evaluación financiera mostró un  VAN de 34 943.77 USD, una TIR de 23% y un PRI en el cuarto año de actividades productivas, con lo cual se demuestra que existe factibilidad en el  proyecto.</a:t>
            </a:r>
            <a:endParaRPr lang="es-EC" sz="2400" cap="none" dirty="0"/>
          </a:p>
        </p:txBody>
      </p:sp>
    </p:spTree>
    <p:extLst>
      <p:ext uri="{BB962C8B-B14F-4D97-AF65-F5344CB8AC3E}">
        <p14:creationId xmlns:p14="http://schemas.microsoft.com/office/powerpoint/2010/main" val="2577672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149" y="0"/>
            <a:ext cx="10364451" cy="985694"/>
          </a:xfrm>
        </p:spPr>
        <p:txBody>
          <a:bodyPr/>
          <a:lstStyle/>
          <a:p>
            <a:r>
              <a:rPr lang="es-EC" dirty="0" smtClean="0"/>
              <a:t>RECOMENDACIONES</a:t>
            </a:r>
            <a:endParaRPr lang="es-EC" dirty="0"/>
          </a:p>
        </p:txBody>
      </p:sp>
      <p:sp>
        <p:nvSpPr>
          <p:cNvPr id="3" name="Marcador de contenido 2"/>
          <p:cNvSpPr>
            <a:spLocks noGrp="1"/>
          </p:cNvSpPr>
          <p:nvPr>
            <p:ph sz="quarter" idx="13"/>
          </p:nvPr>
        </p:nvSpPr>
        <p:spPr>
          <a:xfrm>
            <a:off x="913774" y="985694"/>
            <a:ext cx="10363826" cy="3424107"/>
          </a:xfrm>
        </p:spPr>
        <p:txBody>
          <a:bodyPr>
            <a:noAutofit/>
          </a:bodyPr>
          <a:lstStyle/>
          <a:p>
            <a:pPr lvl="0" algn="just"/>
            <a:r>
              <a:rPr lang="es-EC" sz="2400" cap="none" dirty="0" smtClean="0"/>
              <a:t>Efectuar un estudio de mercado más profundo, con el fin conocer exigencias y demandas del consumidor además de abarcar un espacio más extenso en distribución del producto a ofertar y mejorar los canales de distribución.</a:t>
            </a:r>
          </a:p>
          <a:p>
            <a:pPr marL="0" lvl="0" indent="0" algn="just">
              <a:buNone/>
            </a:pPr>
            <a:endParaRPr lang="es-EC" sz="2400" cap="none" dirty="0" smtClean="0"/>
          </a:p>
          <a:p>
            <a:pPr lvl="0" algn="just"/>
            <a:r>
              <a:rPr lang="es-EC" sz="2400" cap="none" dirty="0" smtClean="0"/>
              <a:t>Mantener un sistema de tratamiento de aguas residuales que resultan del proceso de desamargado, de esta manera atenuar los problemas ambientales que pueda generar dicho procesamiento y así poder recircular esta agua en la planta de desamargado. </a:t>
            </a:r>
          </a:p>
          <a:p>
            <a:pPr marL="0" lvl="0" indent="0" algn="just">
              <a:buNone/>
            </a:pPr>
            <a:endParaRPr lang="es-EC" sz="2400" cap="none" dirty="0" smtClean="0"/>
          </a:p>
          <a:p>
            <a:pPr lvl="0" algn="just"/>
            <a:r>
              <a:rPr lang="es-EC" sz="2400" cap="none" dirty="0" smtClean="0"/>
              <a:t>Incluir a más agricultores de la zona de Cotacachi que se dediquen al cultivo de chocho, para así aumentar la capacidad real de la planta, aprovechando la capacidad productiva e instalaciones de la planta agroindustrial.  </a:t>
            </a:r>
          </a:p>
        </p:txBody>
      </p:sp>
    </p:spTree>
    <p:extLst>
      <p:ext uri="{BB962C8B-B14F-4D97-AF65-F5344CB8AC3E}">
        <p14:creationId xmlns:p14="http://schemas.microsoft.com/office/powerpoint/2010/main" val="2392923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0"/>
            <a:ext cx="3997858" cy="1596177"/>
          </a:xfrm>
        </p:spPr>
        <p:txBody>
          <a:bodyPr/>
          <a:lstStyle/>
          <a:p>
            <a:r>
              <a:rPr lang="es-EC" dirty="0" smtClean="0"/>
              <a:t>OBJETIVO GENERAL</a:t>
            </a:r>
            <a:endParaRPr lang="es-EC" dirty="0"/>
          </a:p>
        </p:txBody>
      </p:sp>
      <p:sp>
        <p:nvSpPr>
          <p:cNvPr id="3" name="Marcador de contenido 2"/>
          <p:cNvSpPr>
            <a:spLocks noGrp="1"/>
          </p:cNvSpPr>
          <p:nvPr>
            <p:ph sz="quarter" idx="13"/>
          </p:nvPr>
        </p:nvSpPr>
        <p:spPr>
          <a:xfrm>
            <a:off x="443508" y="1243686"/>
            <a:ext cx="3997860" cy="3424107"/>
          </a:xfrm>
        </p:spPr>
        <p:txBody>
          <a:bodyPr>
            <a:normAutofit fontScale="70000" lnSpcReduction="20000"/>
          </a:bodyPr>
          <a:lstStyle/>
          <a:p>
            <a:pPr algn="just"/>
            <a:r>
              <a:rPr lang="es-EC" sz="4800" cap="none" dirty="0" smtClean="0">
                <a:effectLst/>
              </a:rPr>
              <a:t>Diseñar una planta procesadora para el desamargado de chocho </a:t>
            </a:r>
            <a:r>
              <a:rPr lang="es-EC" sz="4800" i="1" cap="none" dirty="0" smtClean="0">
                <a:effectLst/>
              </a:rPr>
              <a:t>Lupinus mutabilis</a:t>
            </a:r>
            <a:r>
              <a:rPr lang="es-EC" sz="4800" cap="none" dirty="0" smtClean="0">
                <a:effectLst/>
              </a:rPr>
              <a:t> para la UNORCAC</a:t>
            </a:r>
            <a:r>
              <a:rPr lang="es-EC" sz="4800" dirty="0" smtClean="0">
                <a:effectLst/>
              </a:rPr>
              <a:t>.</a:t>
            </a:r>
            <a:endParaRPr lang="es-EC" sz="4800" dirty="0">
              <a:effectLst/>
            </a:endParaRPr>
          </a:p>
        </p:txBody>
      </p:sp>
      <p:sp>
        <p:nvSpPr>
          <p:cNvPr id="4" name="Título 1"/>
          <p:cNvSpPr txBox="1">
            <a:spLocks/>
          </p:cNvSpPr>
          <p:nvPr/>
        </p:nvSpPr>
        <p:spPr>
          <a:xfrm>
            <a:off x="6291315" y="0"/>
            <a:ext cx="4603108"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dirty="0" smtClean="0"/>
              <a:t>OBJETIVO específico</a:t>
            </a:r>
            <a:endParaRPr lang="es-EC" dirty="0"/>
          </a:p>
        </p:txBody>
      </p:sp>
      <p:sp>
        <p:nvSpPr>
          <p:cNvPr id="5" name="Marcador de contenido 2"/>
          <p:cNvSpPr txBox="1">
            <a:spLocks/>
          </p:cNvSpPr>
          <p:nvPr/>
        </p:nvSpPr>
        <p:spPr>
          <a:xfrm>
            <a:off x="4911632" y="1243686"/>
            <a:ext cx="7362474" cy="561431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lvl="0" algn="just"/>
            <a:r>
              <a:rPr lang="es-EC" sz="2400" cap="none" dirty="0" smtClean="0"/>
              <a:t>Analizar el estudio de oferta y demanda para el chocho desamargado.</a:t>
            </a:r>
          </a:p>
          <a:p>
            <a:pPr lvl="0" algn="just"/>
            <a:r>
              <a:rPr lang="es-EC" sz="2400" cap="none" dirty="0" smtClean="0"/>
              <a:t>Diseñar los procesos de producción y establecer los balances de materia y energía en la planta agroindustrial. </a:t>
            </a:r>
          </a:p>
          <a:p>
            <a:pPr lvl="0" algn="just"/>
            <a:r>
              <a:rPr lang="es-EC" sz="2400" cap="none" dirty="0" smtClean="0"/>
              <a:t>Establecer las capacidades y especificaciones técnicas de la maquinaria, equipos y sistemas auxiliares.</a:t>
            </a:r>
          </a:p>
          <a:p>
            <a:pPr lvl="0" algn="just"/>
            <a:r>
              <a:rPr lang="es-EC" sz="2400" cap="none" dirty="0" smtClean="0"/>
              <a:t>Diseñar el LayOut e infraestructura en la planta de desamargado.</a:t>
            </a:r>
          </a:p>
          <a:p>
            <a:pPr lvl="0" algn="just"/>
            <a:r>
              <a:rPr lang="es-EC" sz="2400" cap="none" dirty="0" smtClean="0"/>
              <a:t>Determinar costos de implementación de la planta procesadora. </a:t>
            </a:r>
            <a:endParaRPr lang="es-EC" sz="2400" cap="none" dirty="0"/>
          </a:p>
        </p:txBody>
      </p:sp>
      <p:pic>
        <p:nvPicPr>
          <p:cNvPr id="6" name="Imagen 5"/>
          <p:cNvPicPr>
            <a:picLocks noChangeAspect="1"/>
          </p:cNvPicPr>
          <p:nvPr/>
        </p:nvPicPr>
        <p:blipFill>
          <a:blip r:embed="rId2"/>
          <a:stretch>
            <a:fillRect/>
          </a:stretch>
        </p:blipFill>
        <p:spPr>
          <a:xfrm>
            <a:off x="1003110" y="4380410"/>
            <a:ext cx="3438258" cy="2190207"/>
          </a:xfrm>
          <a:prstGeom prst="rect">
            <a:avLst/>
          </a:prstGeom>
        </p:spPr>
      </p:pic>
    </p:spTree>
    <p:extLst>
      <p:ext uri="{BB962C8B-B14F-4D97-AF65-F5344CB8AC3E}">
        <p14:creationId xmlns:p14="http://schemas.microsoft.com/office/powerpoint/2010/main" val="477593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02106"/>
            <a:ext cx="10363826" cy="4989094"/>
          </a:xfrm>
        </p:spPr>
        <p:txBody>
          <a:bodyPr>
            <a:normAutofit/>
          </a:bodyPr>
          <a:lstStyle/>
          <a:p>
            <a:pPr lvl="0" algn="just"/>
            <a:r>
              <a:rPr lang="es-EC" sz="2400" cap="none" dirty="0" smtClean="0"/>
              <a:t>Durante la etapa de construcción de la planta agroindustrial tener especial cuidado y control en cuanto a la normativa en buenas prácticas de manufactura, para así poder garantizar la inocuidad en el proceso de desamargado y también del producto final.</a:t>
            </a:r>
          </a:p>
          <a:p>
            <a:pPr marL="0" indent="0">
              <a:buNone/>
            </a:pPr>
            <a:endParaRPr lang="es-EC" sz="2400" cap="none" dirty="0" smtClean="0"/>
          </a:p>
          <a:p>
            <a:pPr lvl="0" algn="just"/>
            <a:r>
              <a:rPr lang="es-EC" sz="2400" cap="none" dirty="0" smtClean="0"/>
              <a:t>Invertir en la implementación de la planta de desamargado ya que la misma se plantea como una propuesta para garantizar la sanidad en el procesamiento del chocho  y además el desarrollo económico y social de los socios agricultores de la UNORCAC</a:t>
            </a:r>
          </a:p>
          <a:p>
            <a:endParaRPr lang="es-EC" sz="2400" cap="none" dirty="0"/>
          </a:p>
        </p:txBody>
      </p:sp>
    </p:spTree>
    <p:extLst>
      <p:ext uri="{BB962C8B-B14F-4D97-AF65-F5344CB8AC3E}">
        <p14:creationId xmlns:p14="http://schemas.microsoft.com/office/powerpoint/2010/main" val="3415280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1484310" y="1896978"/>
            <a:ext cx="10018713" cy="3124201"/>
          </a:xfrm>
        </p:spPr>
        <p:txBody>
          <a:bodyPr>
            <a:normAutofit lnSpcReduction="10000"/>
          </a:bodyPr>
          <a:lstStyle/>
          <a:p>
            <a:pPr marL="0" indent="0">
              <a:buNone/>
            </a:pPr>
            <a:r>
              <a:rPr lang="es-EC" sz="16600" dirty="0" smtClean="0"/>
              <a:t>GRACIAS</a:t>
            </a:r>
            <a:endParaRPr lang="es-EC" sz="16600" dirty="0"/>
          </a:p>
        </p:txBody>
      </p:sp>
    </p:spTree>
    <p:extLst>
      <p:ext uri="{BB962C8B-B14F-4D97-AF65-F5344CB8AC3E}">
        <p14:creationId xmlns:p14="http://schemas.microsoft.com/office/powerpoint/2010/main" val="272483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989974" y="-374260"/>
            <a:ext cx="10364451" cy="1596177"/>
          </a:xfrm>
        </p:spPr>
        <p:txBody>
          <a:bodyPr/>
          <a:lstStyle/>
          <a:p>
            <a:r>
              <a:rPr lang="es-ES" dirty="0" smtClean="0"/>
              <a:t>metodología</a:t>
            </a:r>
            <a:endParaRPr lang="es-ES" dirty="0"/>
          </a:p>
        </p:txBody>
      </p:sp>
      <p:graphicFrame>
        <p:nvGraphicFramePr>
          <p:cNvPr id="10" name="9 Marcador de contenido"/>
          <p:cNvGraphicFramePr>
            <a:graphicFrameLocks noGrp="1"/>
          </p:cNvGraphicFramePr>
          <p:nvPr>
            <p:ph idx="4294967295"/>
            <p:extLst>
              <p:ext uri="{D42A27DB-BD31-4B8C-83A1-F6EECF244321}">
                <p14:modId xmlns:p14="http://schemas.microsoft.com/office/powerpoint/2010/main" val="3611016939"/>
              </p:ext>
            </p:extLst>
          </p:nvPr>
        </p:nvGraphicFramePr>
        <p:xfrm>
          <a:off x="548639" y="731520"/>
          <a:ext cx="10805785" cy="5348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8854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191380"/>
            <a:ext cx="10364451" cy="1596177"/>
          </a:xfrm>
        </p:spPr>
        <p:txBody>
          <a:bodyPr/>
          <a:lstStyle/>
          <a:p>
            <a:r>
              <a:rPr lang="es-EC" b="1" dirty="0" smtClean="0"/>
              <a:t>ESTUDIO DE OFERTA Y DEMANDA</a:t>
            </a:r>
            <a:endParaRPr lang="es-EC" b="1" dirty="0"/>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2845829798"/>
              </p:ext>
            </p:extLst>
          </p:nvPr>
        </p:nvGraphicFramePr>
        <p:xfrm>
          <a:off x="1267967" y="729181"/>
          <a:ext cx="10095602" cy="5877166"/>
        </p:xfrm>
        <a:graphic>
          <a:graphicData uri="http://schemas.openxmlformats.org/drawingml/2006/table">
            <a:tbl>
              <a:tblPr firstRow="1" firstCol="1">
                <a:tableStyleId>{2D5ABB26-0587-4C30-8999-92F81FD0307C}</a:tableStyleId>
              </a:tblPr>
              <a:tblGrid>
                <a:gridCol w="1330057"/>
                <a:gridCol w="2642613"/>
                <a:gridCol w="2315934"/>
                <a:gridCol w="3806998"/>
              </a:tblGrid>
              <a:tr h="527926">
                <a:tc>
                  <a:txBody>
                    <a:bodyPr/>
                    <a:lstStyle/>
                    <a:p>
                      <a:pPr algn="l">
                        <a:lnSpc>
                          <a:spcPct val="150000"/>
                        </a:lnSpc>
                        <a:spcBef>
                          <a:spcPts val="600"/>
                        </a:spcBef>
                        <a:spcAft>
                          <a:spcPts val="0"/>
                        </a:spcAft>
                      </a:pPr>
                      <a:r>
                        <a:rPr lang="es-ES" sz="1800" b="1" dirty="0">
                          <a:effectLst/>
                        </a:rPr>
                        <a:t>AÑOS</a:t>
                      </a:r>
                      <a:endParaRPr lang="es-EC" sz="2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s-ES" sz="1800" b="1" dirty="0" smtClean="0">
                          <a:effectLst/>
                        </a:rPr>
                        <a:t>DEMANDA (kg)</a:t>
                      </a:r>
                      <a:endParaRPr lang="es-EC" sz="2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s-ES" sz="1800" b="1">
                          <a:effectLst/>
                        </a:rPr>
                        <a:t>OFERTA (kg)</a:t>
                      </a:r>
                      <a:endParaRPr lang="es-EC" sz="28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50000"/>
                        </a:lnSpc>
                        <a:spcBef>
                          <a:spcPts val="600"/>
                        </a:spcBef>
                        <a:spcAft>
                          <a:spcPts val="0"/>
                        </a:spcAft>
                      </a:pPr>
                      <a:r>
                        <a:rPr lang="es-ES" sz="1800" b="1" dirty="0">
                          <a:effectLst/>
                        </a:rPr>
                        <a:t>DEMANDA INSATISFECHA kg)</a:t>
                      </a:r>
                      <a:endParaRPr lang="es-EC" sz="2800" b="1" dirty="0">
                        <a:effectLst/>
                        <a:latin typeface="Times New Roman" panose="02020603050405020304" pitchFamily="18" charset="0"/>
                        <a:ea typeface="Times New Roman" panose="02020603050405020304" pitchFamily="18" charset="0"/>
                      </a:endParaRPr>
                    </a:p>
                  </a:txBody>
                  <a:tcPr marL="68580" marR="68580" marT="0" marB="0" anchor="ctr"/>
                </a:tc>
              </a:tr>
              <a:tr h="383165">
                <a:tc>
                  <a:txBody>
                    <a:bodyPr/>
                    <a:lstStyle/>
                    <a:p>
                      <a:pPr algn="l">
                        <a:lnSpc>
                          <a:spcPct val="150000"/>
                        </a:lnSpc>
                        <a:spcBef>
                          <a:spcPts val="600"/>
                        </a:spcBef>
                        <a:spcAft>
                          <a:spcPts val="0"/>
                        </a:spcAft>
                      </a:pPr>
                      <a:r>
                        <a:rPr lang="es-ES" sz="1800" dirty="0">
                          <a:effectLst/>
                        </a:rPr>
                        <a:t>2009</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437 518.45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481 360.00</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dirty="0">
                          <a:effectLst/>
                        </a:rPr>
                        <a:t>-43 841.55</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2010</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459 394.36</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505 415.72</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-46 021.36</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2011</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482 364.09</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530 699.00</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-48 334.91</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2012</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506 482.31</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557 234.18</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-50 751.87</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2013</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531 806.40</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585 096.00</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-53 289.60</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2014</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1 053 967.05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614 350.81</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439 616.24</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2015</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771 972.59</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694 358.15</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77 614.44</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b="1" dirty="0">
                          <a:effectLst/>
                        </a:rPr>
                        <a:t>2016</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b="1" dirty="0">
                          <a:effectLst/>
                        </a:rPr>
                        <a:t>821 004.86</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b="1">
                          <a:effectLst/>
                        </a:rPr>
                        <a:t>655 440.59</a:t>
                      </a:r>
                      <a:endParaRPr lang="es-EC" sz="28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b="1" dirty="0">
                          <a:effectLst/>
                        </a:rPr>
                        <a:t>165 564.27</a:t>
                      </a:r>
                      <a:endParaRPr lang="es-EC" sz="2800" b="1" dirty="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2017</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dirty="0">
                          <a:effectLst/>
                        </a:rPr>
                        <a:t>870 037.13</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dirty="0">
                          <a:effectLst/>
                        </a:rPr>
                        <a:t>679 646.45</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dirty="0">
                          <a:effectLst/>
                        </a:rPr>
                        <a:t>190 390.68</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2018</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919 069.36</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703 852.36</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215 217.00</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2019</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968 101.59</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728 058.27</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240 043.32</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2020</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1 017 133.86</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752 264.13</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264 869.73</a:t>
                      </a:r>
                      <a:endParaRPr lang="es-EC" sz="2800">
                        <a:effectLst/>
                        <a:latin typeface="Times New Roman" panose="02020603050405020304" pitchFamily="18" charset="0"/>
                        <a:ea typeface="Times New Roman" panose="02020603050405020304" pitchFamily="18" charset="0"/>
                      </a:endParaRPr>
                    </a:p>
                  </a:txBody>
                  <a:tcPr marL="68580" marR="68580" marT="0" marB="0"/>
                </a:tc>
              </a:tr>
              <a:tr h="383165">
                <a:tc>
                  <a:txBody>
                    <a:bodyPr/>
                    <a:lstStyle/>
                    <a:p>
                      <a:pPr algn="l">
                        <a:lnSpc>
                          <a:spcPct val="150000"/>
                        </a:lnSpc>
                        <a:spcBef>
                          <a:spcPts val="600"/>
                        </a:spcBef>
                        <a:spcAft>
                          <a:spcPts val="0"/>
                        </a:spcAft>
                      </a:pPr>
                      <a:r>
                        <a:rPr lang="es-ES" sz="1800" dirty="0">
                          <a:effectLst/>
                        </a:rPr>
                        <a:t>2021</a:t>
                      </a:r>
                      <a:endParaRPr lang="es-EC"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1 066 166.13</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a:effectLst/>
                        </a:rPr>
                        <a:t>776 470.04</a:t>
                      </a:r>
                      <a:endParaRPr lang="es-EC"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50000"/>
                        </a:lnSpc>
                        <a:spcBef>
                          <a:spcPts val="600"/>
                        </a:spcBef>
                        <a:spcAft>
                          <a:spcPts val="0"/>
                        </a:spcAft>
                      </a:pPr>
                      <a:r>
                        <a:rPr lang="es-ES" sz="1800" dirty="0">
                          <a:effectLst/>
                        </a:rPr>
                        <a:t>289 696.09</a:t>
                      </a:r>
                      <a:endParaRPr lang="es-EC" sz="2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83978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2" y="0"/>
            <a:ext cx="10018713" cy="1752599"/>
          </a:xfrm>
        </p:spPr>
        <p:txBody>
          <a:bodyPr/>
          <a:lstStyle/>
          <a:p>
            <a:r>
              <a:rPr lang="es-EC" b="1" dirty="0" smtClean="0"/>
              <a:t>CANAL DE COMERCIALIZACIÓN</a:t>
            </a:r>
            <a:endParaRPr lang="es-EC" b="1"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59520795"/>
              </p:ext>
            </p:extLst>
          </p:nvPr>
        </p:nvGraphicFramePr>
        <p:xfrm>
          <a:off x="559558" y="1274030"/>
          <a:ext cx="10943467" cy="4549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528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1999" cy="950976"/>
          </a:xfrm>
        </p:spPr>
        <p:txBody>
          <a:bodyPr/>
          <a:lstStyle/>
          <a:p>
            <a:r>
              <a:rPr lang="es-EC" dirty="0" smtClean="0"/>
              <a:t>Procesos productivos y balance materia y energía</a:t>
            </a:r>
            <a:endParaRPr lang="es-EC" dirty="0"/>
          </a:p>
        </p:txBody>
      </p:sp>
      <p:sp>
        <p:nvSpPr>
          <p:cNvPr id="6" name="Elipse 5"/>
          <p:cNvSpPr/>
          <p:nvPr/>
        </p:nvSpPr>
        <p:spPr>
          <a:xfrm>
            <a:off x="5727601" y="6478621"/>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1</a:t>
            </a:r>
          </a:p>
        </p:txBody>
      </p:sp>
      <p:pic>
        <p:nvPicPr>
          <p:cNvPr id="5" name="Imagen 4"/>
          <p:cNvPicPr>
            <a:picLocks noChangeAspect="1"/>
          </p:cNvPicPr>
          <p:nvPr/>
        </p:nvPicPr>
        <p:blipFill rotWithShape="1">
          <a:blip r:embed="rId2"/>
          <a:srcRect l="49800" t="23080" r="16800" b="19800"/>
          <a:stretch/>
        </p:blipFill>
        <p:spPr>
          <a:xfrm>
            <a:off x="4011168" y="768094"/>
            <a:ext cx="5342622" cy="5710527"/>
          </a:xfrm>
          <a:prstGeom prst="rect">
            <a:avLst/>
          </a:prstGeom>
        </p:spPr>
      </p:pic>
    </p:spTree>
    <p:extLst>
      <p:ext uri="{BB962C8B-B14F-4D97-AF65-F5344CB8AC3E}">
        <p14:creationId xmlns:p14="http://schemas.microsoft.com/office/powerpoint/2010/main" val="4273089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2" name="Elipse 11"/>
          <p:cNvSpPr/>
          <p:nvPr/>
        </p:nvSpPr>
        <p:spPr>
          <a:xfrm>
            <a:off x="6203373" y="23671"/>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1</a:t>
            </a:r>
          </a:p>
        </p:txBody>
      </p:sp>
      <p:sp>
        <p:nvSpPr>
          <p:cNvPr id="13" name="Elipse 12"/>
          <p:cNvSpPr/>
          <p:nvPr/>
        </p:nvSpPr>
        <p:spPr>
          <a:xfrm>
            <a:off x="6178989" y="6412278"/>
            <a:ext cx="423481" cy="3793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2</a:t>
            </a:r>
            <a:endParaRPr lang="es-EC" dirty="0">
              <a:solidFill>
                <a:schemeClr val="tx1"/>
              </a:solidFill>
            </a:endParaRPr>
          </a:p>
        </p:txBody>
      </p:sp>
      <p:pic>
        <p:nvPicPr>
          <p:cNvPr id="4" name="Imagen 3"/>
          <p:cNvPicPr>
            <a:picLocks noChangeAspect="1"/>
          </p:cNvPicPr>
          <p:nvPr/>
        </p:nvPicPr>
        <p:blipFill rotWithShape="1">
          <a:blip r:embed="rId2"/>
          <a:srcRect l="42418" t="26067" r="20082" b="40494"/>
          <a:stretch/>
        </p:blipFill>
        <p:spPr>
          <a:xfrm>
            <a:off x="2413413" y="704537"/>
            <a:ext cx="8259581" cy="4991725"/>
          </a:xfrm>
          <a:prstGeom prst="rect">
            <a:avLst/>
          </a:prstGeom>
        </p:spPr>
      </p:pic>
    </p:spTree>
    <p:extLst>
      <p:ext uri="{BB962C8B-B14F-4D97-AF65-F5344CB8AC3E}">
        <p14:creationId xmlns:p14="http://schemas.microsoft.com/office/powerpoint/2010/main" val="2491521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1311</TotalTime>
  <Words>2058</Words>
  <Application>Microsoft Office PowerPoint</Application>
  <PresentationFormat>Panorámica</PresentationFormat>
  <Paragraphs>447</Paragraphs>
  <Slides>41</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8" baseType="lpstr">
      <vt:lpstr>Arial</vt:lpstr>
      <vt:lpstr>Calibri</vt:lpstr>
      <vt:lpstr>Cambria Math</vt:lpstr>
      <vt:lpstr>Times New Roman</vt:lpstr>
      <vt:lpstr>Tw Cen MT</vt:lpstr>
      <vt:lpstr>Gota</vt:lpstr>
      <vt:lpstr>Visio</vt:lpstr>
      <vt:lpstr>UNIVERSIDAD TÉCNICA DEL NORTE </vt:lpstr>
      <vt:lpstr>Presentación de PowerPoint</vt:lpstr>
      <vt:lpstr>Presentación de PowerPoint</vt:lpstr>
      <vt:lpstr>OBJETIVO GENERAL</vt:lpstr>
      <vt:lpstr>metodología</vt:lpstr>
      <vt:lpstr>ESTUDIO DE OFERTA Y DEMANDA</vt:lpstr>
      <vt:lpstr>CANAL DE COMERCIALIZACIÓN</vt:lpstr>
      <vt:lpstr>Procesos productivos y balance materia y energía</vt:lpstr>
      <vt:lpstr>Presentación de PowerPoint</vt:lpstr>
      <vt:lpstr>Presentación de PowerPoint</vt:lpstr>
      <vt:lpstr>Balance de materia</vt:lpstr>
      <vt:lpstr>Presentación de PowerPoint</vt:lpstr>
      <vt:lpstr>Presentación de PowerPoint</vt:lpstr>
      <vt:lpstr>Balance de energía</vt:lpstr>
      <vt:lpstr>CAPACIDADES Y ESPECIFICACIONES TÉCNICAS DE LA MAQUINARIA, EQUIPOS Y SISTEMAS AUXILIARES.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del LayOut e infraestructura en la planta</vt:lpstr>
      <vt:lpstr>Relación de procesos funcionales</vt:lpstr>
      <vt:lpstr>Distribución de maquinaria y equipo</vt:lpstr>
      <vt:lpstr>Modelo de infraestructura de la planta </vt:lpstr>
      <vt:lpstr>Determinación de espacios</vt:lpstr>
      <vt:lpstr>Costos de implementación de la planta agroindustrial</vt:lpstr>
      <vt:lpstr>Resumen de inversiones diferidas</vt:lpstr>
      <vt:lpstr>RESUMEN DE CAPITAL DE TRABAJO</vt:lpstr>
      <vt:lpstr>RESUMEN DE INVERSIONES</vt:lpstr>
      <vt:lpstr>INDICADORES FINACIEROS</vt:lpstr>
      <vt:lpstr>conclusiones</vt:lpstr>
      <vt:lpstr>Presentación de PowerPoint</vt:lpstr>
      <vt:lpstr>Presentación de PowerPoint</vt:lpstr>
      <vt:lpstr>RECOMENDACIONES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TÉCNICA DEL NORTE</dc:title>
  <dc:creator>merceditas</dc:creator>
  <cp:lastModifiedBy>merceditas</cp:lastModifiedBy>
  <cp:revision>104</cp:revision>
  <dcterms:created xsi:type="dcterms:W3CDTF">2016-06-18T01:14:57Z</dcterms:created>
  <dcterms:modified xsi:type="dcterms:W3CDTF">2017-01-03T12:21:11Z</dcterms:modified>
</cp:coreProperties>
</file>