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720" r:id="rId1"/>
  </p:sldMasterIdLst>
  <p:notesMasterIdLst>
    <p:notesMasterId r:id="rId56"/>
  </p:notesMasterIdLst>
  <p:sldIdLst>
    <p:sldId id="295" r:id="rId2"/>
    <p:sldId id="427" r:id="rId3"/>
    <p:sldId id="424" r:id="rId4"/>
    <p:sldId id="428" r:id="rId5"/>
    <p:sldId id="429" r:id="rId6"/>
    <p:sldId id="430" r:id="rId7"/>
    <p:sldId id="431" r:id="rId8"/>
    <p:sldId id="432" r:id="rId9"/>
    <p:sldId id="434" r:id="rId10"/>
    <p:sldId id="422" r:id="rId11"/>
    <p:sldId id="443" r:id="rId12"/>
    <p:sldId id="444" r:id="rId13"/>
    <p:sldId id="436" r:id="rId14"/>
    <p:sldId id="442" r:id="rId15"/>
    <p:sldId id="437" r:id="rId16"/>
    <p:sldId id="311" r:id="rId17"/>
    <p:sldId id="438" r:id="rId18"/>
    <p:sldId id="439" r:id="rId19"/>
    <p:sldId id="316" r:id="rId20"/>
    <p:sldId id="317" r:id="rId21"/>
    <p:sldId id="440" r:id="rId22"/>
    <p:sldId id="332" r:id="rId23"/>
    <p:sldId id="441" r:id="rId24"/>
    <p:sldId id="446" r:id="rId25"/>
    <p:sldId id="375" r:id="rId26"/>
    <p:sldId id="449" r:id="rId27"/>
    <p:sldId id="447" r:id="rId28"/>
    <p:sldId id="450" r:id="rId29"/>
    <p:sldId id="451" r:id="rId30"/>
    <p:sldId id="452" r:id="rId31"/>
    <p:sldId id="453" r:id="rId32"/>
    <p:sldId id="454" r:id="rId33"/>
    <p:sldId id="455" r:id="rId34"/>
    <p:sldId id="471" r:id="rId35"/>
    <p:sldId id="472" r:id="rId36"/>
    <p:sldId id="456" r:id="rId37"/>
    <p:sldId id="473" r:id="rId38"/>
    <p:sldId id="458" r:id="rId39"/>
    <p:sldId id="459" r:id="rId40"/>
    <p:sldId id="460" r:id="rId41"/>
    <p:sldId id="462" r:id="rId42"/>
    <p:sldId id="463" r:id="rId43"/>
    <p:sldId id="464" r:id="rId44"/>
    <p:sldId id="465" r:id="rId45"/>
    <p:sldId id="466" r:id="rId46"/>
    <p:sldId id="467" r:id="rId47"/>
    <p:sldId id="304" r:id="rId48"/>
    <p:sldId id="423" r:id="rId49"/>
    <p:sldId id="468" r:id="rId50"/>
    <p:sldId id="469" r:id="rId51"/>
    <p:sldId id="363" r:id="rId52"/>
    <p:sldId id="426" r:id="rId53"/>
    <p:sldId id="470" r:id="rId54"/>
    <p:sldId id="301" r:id="rId5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7C80"/>
    <a:srgbClr val="06A3C2"/>
    <a:srgbClr val="A92557"/>
    <a:srgbClr val="BDF2FD"/>
    <a:srgbClr val="FFFF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53" autoAdjust="0"/>
    <p:restoredTop sz="91371" autoAdjust="0"/>
  </p:normalViewPr>
  <p:slideViewPr>
    <p:cSldViewPr snapToGrid="0">
      <p:cViewPr varScale="1">
        <p:scale>
          <a:sx n="57" d="100"/>
          <a:sy n="57" d="100"/>
        </p:scale>
        <p:origin x="48" y="432"/>
      </p:cViewPr>
      <p:guideLst>
        <p:guide orient="horz" pos="2160"/>
        <p:guide pos="3840"/>
      </p:guideLst>
    </p:cSldViewPr>
  </p:slideViewPr>
  <p:outlineViewPr>
    <p:cViewPr>
      <p:scale>
        <a:sx n="33" d="100"/>
        <a:sy n="33" d="100"/>
      </p:scale>
      <p:origin x="48" y="942"/>
    </p:cViewPr>
  </p:outlineViewPr>
  <p:notesTextViewPr>
    <p:cViewPr>
      <p:scale>
        <a:sx n="1" d="1"/>
        <a:sy n="1" d="1"/>
      </p:scale>
      <p:origin x="0" y="0"/>
    </p:cViewPr>
  </p:notesTextViewPr>
  <p:sorterViewPr>
    <p:cViewPr>
      <p:scale>
        <a:sx n="100" d="100"/>
        <a:sy n="100" d="100"/>
      </p:scale>
      <p:origin x="0" y="124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MERICAN\Desktop\costo%20alimento.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VERONIK@\Documents\7mo%20semestre\dise&#241;o%20experimental\FRIDMAN%20TESIS.xlsx" TargetMode="External"/><Relationship Id="rId1" Type="http://schemas.openxmlformats.org/officeDocument/2006/relationships/image" Target="../media/image43.jpeg"/></Relationships>
</file>

<file path=ppt/charts/_rels/chart11.xml.rels><?xml version="1.0" encoding="UTF-8" standalone="yes"?>
<Relationships xmlns="http://schemas.openxmlformats.org/package/2006/relationships"><Relationship Id="rId1" Type="http://schemas.openxmlformats.org/officeDocument/2006/relationships/oleObject" Target="file:///D:\VERONIK@\Documents\7mo%20semestre\dise&#241;o%20experimental\FRIDMAN%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MERICAN\Desktop\costo%20alimen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MERICAN\Desktop\costo%20alimen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MERICAN\Desktop\costo%20alimen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MERICAN\Desktop\costo%20alimen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MERICAN\Desktop\costo%20aliment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MERICAN\Desktop\flash%202016\analisis\acumulado%20de%20alimento%20imbay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MERICAN\Desktop\flash%202016\analisis\acumulado%20de%20alimento%20imbaya.xls"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D:\VERONIK@\Documents\7mo%20semestre\dise&#241;o%20experimental\FRIDMAN%20TESIS.xlsx" TargetMode="External"/><Relationship Id="rId1" Type="http://schemas.openxmlformats.org/officeDocument/2006/relationships/image" Target="../media/image43.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dirty="0">
                <a:effectLst/>
              </a:rPr>
              <a:t>       </a:t>
            </a:r>
            <a:r>
              <a:rPr lang="es-EC" sz="1800" b="1" dirty="0" smtClean="0">
                <a:effectLst/>
              </a:rPr>
              <a:t>PROTEÍNA </a:t>
            </a:r>
            <a:r>
              <a:rPr lang="es-EC" sz="1800" b="1" dirty="0">
                <a:effectLst/>
              </a:rPr>
              <a:t>(%)</a:t>
            </a:r>
            <a:endParaRPr lang="es-EC" dirty="0">
              <a:effectLst/>
            </a:endParaRPr>
          </a:p>
        </c:rich>
      </c:tx>
      <c:layout/>
      <c:overlay val="0"/>
    </c:title>
    <c:autoTitleDeleted val="0"/>
    <c:plotArea>
      <c:layout/>
      <c:barChart>
        <c:barDir val="col"/>
        <c:grouping val="clustered"/>
        <c:varyColors val="0"/>
        <c:ser>
          <c:idx val="0"/>
          <c:order val="0"/>
          <c:tx>
            <c:strRef>
              <c:f>Hoja1!$B$13</c:f>
              <c:strCache>
                <c:ptCount val="1"/>
                <c:pt idx="0">
                  <c:v>T2    </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Hoja1!$C$13</c:f>
              <c:numCache>
                <c:formatCode>General</c:formatCode>
                <c:ptCount val="1"/>
                <c:pt idx="0">
                  <c:v>20.11</c:v>
                </c:pt>
              </c:numCache>
            </c:numRef>
          </c:val>
        </c:ser>
        <c:ser>
          <c:idx val="1"/>
          <c:order val="1"/>
          <c:tx>
            <c:strRef>
              <c:f>Hoja1!$B$14</c:f>
              <c:strCache>
                <c:ptCount val="1"/>
                <c:pt idx="0">
                  <c:v>T3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Hoja1!$C$14</c:f>
              <c:numCache>
                <c:formatCode>General</c:formatCode>
                <c:ptCount val="1"/>
                <c:pt idx="0">
                  <c:v>19.88</c:v>
                </c:pt>
              </c:numCache>
            </c:numRef>
          </c:val>
        </c:ser>
        <c:ser>
          <c:idx val="2"/>
          <c:order val="2"/>
          <c:tx>
            <c:strRef>
              <c:f>Hoja1!$B$15</c:f>
              <c:strCache>
                <c:ptCount val="1"/>
                <c:pt idx="0">
                  <c:v>T5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Hoja1!$C$15</c:f>
              <c:numCache>
                <c:formatCode>General</c:formatCode>
                <c:ptCount val="1"/>
                <c:pt idx="0">
                  <c:v>18.97</c:v>
                </c:pt>
              </c:numCache>
            </c:numRef>
          </c:val>
        </c:ser>
        <c:ser>
          <c:idx val="3"/>
          <c:order val="3"/>
          <c:tx>
            <c:strRef>
              <c:f>Hoja1!$B$16</c:f>
              <c:strCache>
                <c:ptCount val="1"/>
                <c:pt idx="0">
                  <c:v>T6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Hoja1!$C$16</c:f>
              <c:numCache>
                <c:formatCode>General</c:formatCode>
                <c:ptCount val="1"/>
                <c:pt idx="0">
                  <c:v>18.46</c:v>
                </c:pt>
              </c:numCache>
            </c:numRef>
          </c:val>
        </c:ser>
        <c:ser>
          <c:idx val="4"/>
          <c:order val="4"/>
          <c:tx>
            <c:strRef>
              <c:f>Hoja1!$B$17</c:f>
              <c:strCache>
                <c:ptCount val="1"/>
                <c:pt idx="0">
                  <c:v>TESTIGO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Hoja1!$C$17</c:f>
              <c:numCache>
                <c:formatCode>General</c:formatCode>
                <c:ptCount val="1"/>
                <c:pt idx="0">
                  <c:v>18.350000000000001</c:v>
                </c:pt>
              </c:numCache>
            </c:numRef>
          </c:val>
        </c:ser>
        <c:ser>
          <c:idx val="5"/>
          <c:order val="5"/>
          <c:tx>
            <c:strRef>
              <c:f>Hoja1!$B$18</c:f>
              <c:strCache>
                <c:ptCount val="1"/>
                <c:pt idx="0">
                  <c:v>T3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Hoja1!$C$18</c:f>
              <c:numCache>
                <c:formatCode>General</c:formatCode>
                <c:ptCount val="1"/>
                <c:pt idx="0">
                  <c:v>18.32</c:v>
                </c:pt>
              </c:numCache>
            </c:numRef>
          </c:val>
        </c:ser>
        <c:ser>
          <c:idx val="6"/>
          <c:order val="6"/>
          <c:tx>
            <c:strRef>
              <c:f>Hoja1!$B$19</c:f>
              <c:strCache>
                <c:ptCount val="1"/>
                <c:pt idx="0">
                  <c:v>T1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Hoja1!$C$19</c:f>
              <c:numCache>
                <c:formatCode>General</c:formatCode>
                <c:ptCount val="1"/>
                <c:pt idx="0">
                  <c:v>16.690000000000001</c:v>
                </c:pt>
              </c:numCache>
            </c:numRef>
          </c:val>
        </c:ser>
        <c:dLbls>
          <c:showLegendKey val="0"/>
          <c:showVal val="1"/>
          <c:showCatName val="0"/>
          <c:showSerName val="0"/>
          <c:showPercent val="0"/>
          <c:showBubbleSize val="0"/>
        </c:dLbls>
        <c:gapWidth val="150"/>
        <c:overlap val="-25"/>
        <c:axId val="165020048"/>
        <c:axId val="165020608"/>
      </c:barChart>
      <c:catAx>
        <c:axId val="165020048"/>
        <c:scaling>
          <c:orientation val="minMax"/>
        </c:scaling>
        <c:delete val="0"/>
        <c:axPos val="b"/>
        <c:numFmt formatCode="General" sourceLinked="0"/>
        <c:majorTickMark val="none"/>
        <c:minorTickMark val="none"/>
        <c:tickLblPos val="nextTo"/>
        <c:crossAx val="165020608"/>
        <c:crosses val="autoZero"/>
        <c:auto val="1"/>
        <c:lblAlgn val="ctr"/>
        <c:lblOffset val="100"/>
        <c:noMultiLvlLbl val="0"/>
      </c:catAx>
      <c:valAx>
        <c:axId val="165020608"/>
        <c:scaling>
          <c:orientation val="minMax"/>
        </c:scaling>
        <c:delete val="1"/>
        <c:axPos val="l"/>
        <c:numFmt formatCode="General" sourceLinked="1"/>
        <c:majorTickMark val="none"/>
        <c:minorTickMark val="none"/>
        <c:tickLblPos val="nextTo"/>
        <c:crossAx val="165020048"/>
        <c:crosses val="autoZero"/>
        <c:crossBetween val="between"/>
      </c:valAx>
    </c:plotArea>
    <c:legend>
      <c:legendPos val="t"/>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lang="es-EC"/>
            </a:pPr>
            <a:r>
              <a:rPr lang="es-EC"/>
              <a:t>Olor</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Hoja1!$H$42</c:f>
              <c:strCache>
                <c:ptCount val="1"/>
                <c:pt idx="0">
                  <c:v>Olor</c:v>
                </c:pt>
              </c:strCache>
            </c:strRef>
          </c:tx>
          <c:invertIfNegative val="0"/>
          <c:dPt>
            <c:idx val="0"/>
            <c:invertIfNegative val="0"/>
            <c:bubble3D val="0"/>
            <c:spPr>
              <a:solidFill>
                <a:schemeClr val="accent6">
                  <a:lumMod val="75000"/>
                </a:schemeClr>
              </a:solidFill>
            </c:spPr>
          </c:dPt>
          <c:dPt>
            <c:idx val="1"/>
            <c:invertIfNegative val="0"/>
            <c:bubble3D val="0"/>
            <c:spPr>
              <a:solidFill>
                <a:schemeClr val="accent6">
                  <a:lumMod val="60000"/>
                  <a:lumOff val="40000"/>
                </a:schemeClr>
              </a:solidFill>
            </c:spPr>
          </c:dPt>
          <c:dPt>
            <c:idx val="2"/>
            <c:invertIfNegative val="0"/>
            <c:bubble3D val="0"/>
            <c:spPr>
              <a:solidFill>
                <a:schemeClr val="bg1"/>
              </a:solidFill>
            </c:spPr>
          </c:dPt>
          <c:cat>
            <c:strRef>
              <c:f>Hoja1!$A$43:$A$45</c:f>
              <c:strCache>
                <c:ptCount val="3"/>
                <c:pt idx="0">
                  <c:v>T 2     </c:v>
                </c:pt>
                <c:pt idx="1">
                  <c:v>T 3     </c:v>
                </c:pt>
                <c:pt idx="2">
                  <c:v>T 1     </c:v>
                </c:pt>
              </c:strCache>
            </c:strRef>
          </c:cat>
          <c:val>
            <c:numRef>
              <c:f>Hoja1!$H$43:$H$45</c:f>
              <c:numCache>
                <c:formatCode>General</c:formatCode>
                <c:ptCount val="3"/>
                <c:pt idx="0">
                  <c:v>2.17</c:v>
                </c:pt>
                <c:pt idx="1">
                  <c:v>2.0499999999999998</c:v>
                </c:pt>
                <c:pt idx="2">
                  <c:v>1.78</c:v>
                </c:pt>
              </c:numCache>
            </c:numRef>
          </c:val>
        </c:ser>
        <c:dLbls>
          <c:showLegendKey val="0"/>
          <c:showVal val="0"/>
          <c:showCatName val="0"/>
          <c:showSerName val="0"/>
          <c:showPercent val="0"/>
          <c:showBubbleSize val="0"/>
        </c:dLbls>
        <c:gapWidth val="95"/>
        <c:gapDepth val="95"/>
        <c:shape val="box"/>
        <c:axId val="167506976"/>
        <c:axId val="167507536"/>
        <c:axId val="0"/>
      </c:bar3DChart>
      <c:catAx>
        <c:axId val="167506976"/>
        <c:scaling>
          <c:orientation val="minMax"/>
        </c:scaling>
        <c:delete val="0"/>
        <c:axPos val="b"/>
        <c:numFmt formatCode="General" sourceLinked="0"/>
        <c:majorTickMark val="none"/>
        <c:minorTickMark val="none"/>
        <c:tickLblPos val="nextTo"/>
        <c:txPr>
          <a:bodyPr/>
          <a:lstStyle/>
          <a:p>
            <a:pPr>
              <a:defRPr lang="es-EC"/>
            </a:pPr>
            <a:endParaRPr lang="es-EC"/>
          </a:p>
        </c:txPr>
        <c:crossAx val="167507536"/>
        <c:crosses val="autoZero"/>
        <c:auto val="1"/>
        <c:lblAlgn val="ctr"/>
        <c:lblOffset val="100"/>
        <c:noMultiLvlLbl val="0"/>
      </c:catAx>
      <c:valAx>
        <c:axId val="167507536"/>
        <c:scaling>
          <c:orientation val="minMax"/>
        </c:scaling>
        <c:delete val="0"/>
        <c:axPos val="l"/>
        <c:majorGridlines/>
        <c:title>
          <c:tx>
            <c:rich>
              <a:bodyPr/>
              <a:lstStyle/>
              <a:p>
                <a:pPr>
                  <a:defRPr lang="es-EC"/>
                </a:pPr>
                <a:r>
                  <a:rPr lang="es-EC"/>
                  <a:t>T Calculada</a:t>
                </a:r>
              </a:p>
            </c:rich>
          </c:tx>
          <c:overlay val="0"/>
        </c:title>
        <c:numFmt formatCode="General" sourceLinked="1"/>
        <c:majorTickMark val="none"/>
        <c:minorTickMark val="none"/>
        <c:tickLblPos val="nextTo"/>
        <c:txPr>
          <a:bodyPr/>
          <a:lstStyle/>
          <a:p>
            <a:pPr>
              <a:defRPr lang="es-EC"/>
            </a:pPr>
            <a:endParaRPr lang="es-EC"/>
          </a:p>
        </c:txPr>
        <c:crossAx val="167506976"/>
        <c:crosses val="autoZero"/>
        <c:crossBetween val="between"/>
      </c:valAx>
      <c:dTable>
        <c:showHorzBorder val="1"/>
        <c:showVertBorder val="1"/>
        <c:showOutline val="1"/>
        <c:showKeys val="1"/>
      </c:dTable>
    </c:plotArea>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Palatabilidad</a:t>
            </a:r>
          </a:p>
        </c:rich>
      </c:tx>
      <c:overlay val="0"/>
    </c:title>
    <c:autoTitleDeleted val="0"/>
    <c:plotArea>
      <c:layout/>
      <c:barChart>
        <c:barDir val="col"/>
        <c:grouping val="clustered"/>
        <c:varyColors val="0"/>
        <c:ser>
          <c:idx val="0"/>
          <c:order val="0"/>
          <c:tx>
            <c:strRef>
              <c:f>Hoja1!$N$61</c:f>
              <c:strCache>
                <c:ptCount val="1"/>
                <c:pt idx="0">
                  <c:v>Media</c:v>
                </c:pt>
              </c:strCache>
            </c:strRef>
          </c:tx>
          <c:invertIfNegative val="0"/>
          <c:dPt>
            <c:idx val="0"/>
            <c:invertIfNegative val="0"/>
            <c:bubble3D val="0"/>
            <c:spPr>
              <a:solidFill>
                <a:schemeClr val="accent6">
                  <a:lumMod val="75000"/>
                </a:schemeClr>
              </a:solidFill>
            </c:spPr>
          </c:dPt>
          <c:dPt>
            <c:idx val="1"/>
            <c:invertIfNegative val="0"/>
            <c:bubble3D val="0"/>
            <c:spPr>
              <a:solidFill>
                <a:schemeClr val="accent6">
                  <a:lumMod val="60000"/>
                  <a:lumOff val="40000"/>
                </a:schemeClr>
              </a:solidFill>
            </c:spPr>
          </c:dPt>
          <c:dPt>
            <c:idx val="2"/>
            <c:invertIfNegative val="0"/>
            <c:bubble3D val="0"/>
            <c:spPr>
              <a:solidFill>
                <a:schemeClr val="bg1"/>
              </a:solidFill>
            </c:spPr>
          </c:dPt>
          <c:cat>
            <c:strRef>
              <c:f>Hoja1!$M$62:$M$64</c:f>
              <c:strCache>
                <c:ptCount val="3"/>
                <c:pt idx="0">
                  <c:v>TRAT 3     </c:v>
                </c:pt>
                <c:pt idx="1">
                  <c:v>TRAT 1     </c:v>
                </c:pt>
                <c:pt idx="2">
                  <c:v>TART 2     </c:v>
                </c:pt>
              </c:strCache>
            </c:strRef>
          </c:cat>
          <c:val>
            <c:numRef>
              <c:f>Hoja1!$N$62:$N$64</c:f>
              <c:numCache>
                <c:formatCode>General</c:formatCode>
                <c:ptCount val="3"/>
                <c:pt idx="0">
                  <c:v>1.88</c:v>
                </c:pt>
                <c:pt idx="1">
                  <c:v>2.0299999999999998</c:v>
                </c:pt>
                <c:pt idx="2">
                  <c:v>2.09</c:v>
                </c:pt>
              </c:numCache>
            </c:numRef>
          </c:val>
        </c:ser>
        <c:dLbls>
          <c:showLegendKey val="0"/>
          <c:showVal val="0"/>
          <c:showCatName val="0"/>
          <c:showSerName val="0"/>
          <c:showPercent val="0"/>
          <c:showBubbleSize val="0"/>
        </c:dLbls>
        <c:gapWidth val="150"/>
        <c:axId val="167510336"/>
        <c:axId val="167510896"/>
      </c:barChart>
      <c:catAx>
        <c:axId val="167510336"/>
        <c:scaling>
          <c:orientation val="minMax"/>
        </c:scaling>
        <c:delete val="0"/>
        <c:axPos val="b"/>
        <c:numFmt formatCode="General" sourceLinked="0"/>
        <c:majorTickMark val="out"/>
        <c:minorTickMark val="none"/>
        <c:tickLblPos val="nextTo"/>
        <c:crossAx val="167510896"/>
        <c:crosses val="autoZero"/>
        <c:auto val="1"/>
        <c:lblAlgn val="ctr"/>
        <c:lblOffset val="100"/>
        <c:noMultiLvlLbl val="0"/>
      </c:catAx>
      <c:valAx>
        <c:axId val="167510896"/>
        <c:scaling>
          <c:orientation val="minMax"/>
        </c:scaling>
        <c:delete val="0"/>
        <c:axPos val="l"/>
        <c:majorGridlines/>
        <c:numFmt formatCode="General" sourceLinked="1"/>
        <c:majorTickMark val="out"/>
        <c:minorTickMark val="none"/>
        <c:tickLblPos val="nextTo"/>
        <c:crossAx val="16751033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a:effectLst/>
              </a:rPr>
              <a:t>       FIBRA (%)</a:t>
            </a:r>
            <a:endParaRPr lang="es-EC">
              <a:effectLst/>
            </a:endParaRPr>
          </a:p>
        </c:rich>
      </c:tx>
      <c:layout/>
      <c:overlay val="0"/>
    </c:title>
    <c:autoTitleDeleted val="0"/>
    <c:plotArea>
      <c:layout/>
      <c:barChart>
        <c:barDir val="col"/>
        <c:grouping val="clustered"/>
        <c:varyColors val="0"/>
        <c:ser>
          <c:idx val="0"/>
          <c:order val="0"/>
          <c:tx>
            <c:strRef>
              <c:f>Hoja1!$B$23</c:f>
              <c:strCache>
                <c:ptCount val="1"/>
                <c:pt idx="0">
                  <c:v>TESTIGO</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Hoja1!$C$23</c:f>
              <c:numCache>
                <c:formatCode>General</c:formatCode>
                <c:ptCount val="1"/>
                <c:pt idx="0">
                  <c:v>3.22</c:v>
                </c:pt>
              </c:numCache>
            </c:numRef>
          </c:val>
        </c:ser>
        <c:ser>
          <c:idx val="1"/>
          <c:order val="1"/>
          <c:tx>
            <c:strRef>
              <c:f>Hoja1!$B$24</c:f>
              <c:strCache>
                <c:ptCount val="1"/>
                <c:pt idx="0">
                  <c:v>T1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Hoja1!$C$24</c:f>
              <c:numCache>
                <c:formatCode>General</c:formatCode>
                <c:ptCount val="1"/>
                <c:pt idx="0">
                  <c:v>3.56</c:v>
                </c:pt>
              </c:numCache>
            </c:numRef>
          </c:val>
        </c:ser>
        <c:ser>
          <c:idx val="2"/>
          <c:order val="2"/>
          <c:tx>
            <c:strRef>
              <c:f>Hoja1!$B$25</c:f>
              <c:strCache>
                <c:ptCount val="1"/>
                <c:pt idx="0">
                  <c:v>T4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Hoja1!$C$25</c:f>
              <c:numCache>
                <c:formatCode>General</c:formatCode>
                <c:ptCount val="1"/>
                <c:pt idx="0">
                  <c:v>4.01</c:v>
                </c:pt>
              </c:numCache>
            </c:numRef>
          </c:val>
        </c:ser>
        <c:ser>
          <c:idx val="3"/>
          <c:order val="3"/>
          <c:tx>
            <c:strRef>
              <c:f>Hoja1!$B$26</c:f>
              <c:strCache>
                <c:ptCount val="1"/>
                <c:pt idx="0">
                  <c:v>T5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Hoja1!$C$26</c:f>
              <c:numCache>
                <c:formatCode>General</c:formatCode>
                <c:ptCount val="1"/>
                <c:pt idx="0">
                  <c:v>4.7300000000000004</c:v>
                </c:pt>
              </c:numCache>
            </c:numRef>
          </c:val>
        </c:ser>
        <c:ser>
          <c:idx val="4"/>
          <c:order val="4"/>
          <c:tx>
            <c:strRef>
              <c:f>Hoja1!$B$27</c:f>
              <c:strCache>
                <c:ptCount val="1"/>
                <c:pt idx="0">
                  <c:v>T6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Hoja1!$C$27</c:f>
              <c:numCache>
                <c:formatCode>General</c:formatCode>
                <c:ptCount val="1"/>
                <c:pt idx="0">
                  <c:v>4.88</c:v>
                </c:pt>
              </c:numCache>
            </c:numRef>
          </c:val>
        </c:ser>
        <c:ser>
          <c:idx val="5"/>
          <c:order val="5"/>
          <c:tx>
            <c:strRef>
              <c:f>Hoja1!$B$28</c:f>
              <c:strCache>
                <c:ptCount val="1"/>
                <c:pt idx="0">
                  <c:v>T3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Hoja1!$C$28</c:f>
              <c:numCache>
                <c:formatCode>General</c:formatCode>
                <c:ptCount val="1"/>
                <c:pt idx="0">
                  <c:v>5.08</c:v>
                </c:pt>
              </c:numCache>
            </c:numRef>
          </c:val>
        </c:ser>
        <c:ser>
          <c:idx val="6"/>
          <c:order val="6"/>
          <c:tx>
            <c:strRef>
              <c:f>Hoja1!$B$29</c:f>
              <c:strCache>
                <c:ptCount val="1"/>
                <c:pt idx="0">
                  <c:v>T2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Hoja1!$C$29</c:f>
              <c:numCache>
                <c:formatCode>General</c:formatCode>
                <c:ptCount val="1"/>
                <c:pt idx="0">
                  <c:v>5.13</c:v>
                </c:pt>
              </c:numCache>
            </c:numRef>
          </c:val>
        </c:ser>
        <c:dLbls>
          <c:showLegendKey val="0"/>
          <c:showVal val="1"/>
          <c:showCatName val="0"/>
          <c:showSerName val="0"/>
          <c:showPercent val="0"/>
          <c:showBubbleSize val="0"/>
        </c:dLbls>
        <c:gapWidth val="150"/>
        <c:overlap val="-25"/>
        <c:axId val="165026208"/>
        <c:axId val="165801296"/>
      </c:barChart>
      <c:catAx>
        <c:axId val="165026208"/>
        <c:scaling>
          <c:orientation val="minMax"/>
        </c:scaling>
        <c:delete val="0"/>
        <c:axPos val="b"/>
        <c:numFmt formatCode="General" sourceLinked="0"/>
        <c:majorTickMark val="none"/>
        <c:minorTickMark val="none"/>
        <c:tickLblPos val="nextTo"/>
        <c:crossAx val="165801296"/>
        <c:crosses val="autoZero"/>
        <c:auto val="1"/>
        <c:lblAlgn val="ctr"/>
        <c:lblOffset val="100"/>
        <c:noMultiLvlLbl val="0"/>
      </c:catAx>
      <c:valAx>
        <c:axId val="165801296"/>
        <c:scaling>
          <c:orientation val="minMax"/>
        </c:scaling>
        <c:delete val="1"/>
        <c:axPos val="l"/>
        <c:numFmt formatCode="General" sourceLinked="1"/>
        <c:majorTickMark val="none"/>
        <c:minorTickMark val="none"/>
        <c:tickLblPos val="nextTo"/>
        <c:crossAx val="165026208"/>
        <c:crosses val="autoZero"/>
        <c:crossBetween val="between"/>
      </c:valAx>
    </c:plotArea>
    <c:legend>
      <c:legendPos val="t"/>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a:effectLst/>
              </a:rPr>
              <a:t>GRASA(%)</a:t>
            </a:r>
            <a:endParaRPr lang="es-EC">
              <a:effectLst/>
            </a:endParaRPr>
          </a:p>
        </c:rich>
      </c:tx>
      <c:layout/>
      <c:overlay val="0"/>
    </c:title>
    <c:autoTitleDeleted val="0"/>
    <c:plotArea>
      <c:layout/>
      <c:barChart>
        <c:barDir val="col"/>
        <c:grouping val="clustered"/>
        <c:varyColors val="0"/>
        <c:ser>
          <c:idx val="0"/>
          <c:order val="0"/>
          <c:tx>
            <c:strRef>
              <c:f>Hoja1!$B$32</c:f>
              <c:strCache>
                <c:ptCount val="1"/>
                <c:pt idx="0">
                  <c:v>T2      </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Hoja1!$C$32</c:f>
              <c:numCache>
                <c:formatCode>General</c:formatCode>
                <c:ptCount val="1"/>
                <c:pt idx="0">
                  <c:v>4.59</c:v>
                </c:pt>
              </c:numCache>
            </c:numRef>
          </c:val>
        </c:ser>
        <c:ser>
          <c:idx val="1"/>
          <c:order val="1"/>
          <c:tx>
            <c:strRef>
              <c:f>Hoja1!$B$33</c:f>
              <c:strCache>
                <c:ptCount val="1"/>
                <c:pt idx="0">
                  <c:v>T4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Hoja1!$C$33</c:f>
              <c:numCache>
                <c:formatCode>General</c:formatCode>
                <c:ptCount val="1"/>
                <c:pt idx="0">
                  <c:v>4.5599999999999996</c:v>
                </c:pt>
              </c:numCache>
            </c:numRef>
          </c:val>
        </c:ser>
        <c:ser>
          <c:idx val="2"/>
          <c:order val="2"/>
          <c:tx>
            <c:strRef>
              <c:f>Hoja1!$B$34</c:f>
              <c:strCache>
                <c:ptCount val="1"/>
                <c:pt idx="0">
                  <c:v>T5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Hoja1!$C$34</c:f>
              <c:numCache>
                <c:formatCode>General</c:formatCode>
                <c:ptCount val="1"/>
                <c:pt idx="0">
                  <c:v>4.22</c:v>
                </c:pt>
              </c:numCache>
            </c:numRef>
          </c:val>
        </c:ser>
        <c:ser>
          <c:idx val="3"/>
          <c:order val="3"/>
          <c:tx>
            <c:strRef>
              <c:f>Hoja1!$B$35</c:f>
              <c:strCache>
                <c:ptCount val="1"/>
                <c:pt idx="0">
                  <c:v>T1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Hoja1!$C$35</c:f>
              <c:numCache>
                <c:formatCode>General</c:formatCode>
                <c:ptCount val="1"/>
                <c:pt idx="0">
                  <c:v>4.13</c:v>
                </c:pt>
              </c:numCache>
            </c:numRef>
          </c:val>
        </c:ser>
        <c:ser>
          <c:idx val="4"/>
          <c:order val="4"/>
          <c:tx>
            <c:strRef>
              <c:f>Hoja1!$B$36</c:f>
              <c:strCache>
                <c:ptCount val="1"/>
                <c:pt idx="0">
                  <c:v>TESTIGO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Hoja1!$C$36</c:f>
              <c:numCache>
                <c:formatCode>General</c:formatCode>
                <c:ptCount val="1"/>
                <c:pt idx="0">
                  <c:v>4.0999999999999996</c:v>
                </c:pt>
              </c:numCache>
            </c:numRef>
          </c:val>
        </c:ser>
        <c:ser>
          <c:idx val="5"/>
          <c:order val="5"/>
          <c:tx>
            <c:strRef>
              <c:f>Hoja1!$B$37</c:f>
              <c:strCache>
                <c:ptCount val="1"/>
                <c:pt idx="0">
                  <c:v>T3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Hoja1!$C$37</c:f>
              <c:numCache>
                <c:formatCode>General</c:formatCode>
                <c:ptCount val="1"/>
                <c:pt idx="0">
                  <c:v>3.77</c:v>
                </c:pt>
              </c:numCache>
            </c:numRef>
          </c:val>
        </c:ser>
        <c:ser>
          <c:idx val="6"/>
          <c:order val="6"/>
          <c:tx>
            <c:strRef>
              <c:f>Hoja1!$B$38</c:f>
              <c:strCache>
                <c:ptCount val="1"/>
                <c:pt idx="0">
                  <c:v>T6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Hoja1!$C$38</c:f>
              <c:numCache>
                <c:formatCode>General</c:formatCode>
                <c:ptCount val="1"/>
                <c:pt idx="0">
                  <c:v>3.07</c:v>
                </c:pt>
              </c:numCache>
            </c:numRef>
          </c:val>
        </c:ser>
        <c:dLbls>
          <c:showLegendKey val="0"/>
          <c:showVal val="1"/>
          <c:showCatName val="0"/>
          <c:showSerName val="0"/>
          <c:showPercent val="0"/>
          <c:showBubbleSize val="0"/>
        </c:dLbls>
        <c:gapWidth val="150"/>
        <c:overlap val="-25"/>
        <c:axId val="165806896"/>
        <c:axId val="165807456"/>
      </c:barChart>
      <c:catAx>
        <c:axId val="165806896"/>
        <c:scaling>
          <c:orientation val="minMax"/>
        </c:scaling>
        <c:delete val="0"/>
        <c:axPos val="b"/>
        <c:numFmt formatCode="General" sourceLinked="0"/>
        <c:majorTickMark val="none"/>
        <c:minorTickMark val="none"/>
        <c:tickLblPos val="nextTo"/>
        <c:crossAx val="165807456"/>
        <c:crosses val="autoZero"/>
        <c:auto val="1"/>
        <c:lblAlgn val="ctr"/>
        <c:lblOffset val="100"/>
        <c:noMultiLvlLbl val="0"/>
      </c:catAx>
      <c:valAx>
        <c:axId val="165807456"/>
        <c:scaling>
          <c:orientation val="minMax"/>
        </c:scaling>
        <c:delete val="1"/>
        <c:axPos val="l"/>
        <c:numFmt formatCode="General" sourceLinked="1"/>
        <c:majorTickMark val="none"/>
        <c:minorTickMark val="none"/>
        <c:tickLblPos val="nextTo"/>
        <c:crossAx val="165806896"/>
        <c:crosses val="autoZero"/>
        <c:crossBetween val="between"/>
      </c:valAx>
    </c:plotArea>
    <c:legend>
      <c:legendPos val="t"/>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a:effectLst/>
              </a:rPr>
              <a:t>CENIZA(%)</a:t>
            </a:r>
            <a:endParaRPr lang="es-EC">
              <a:effectLst/>
            </a:endParaRPr>
          </a:p>
        </c:rich>
      </c:tx>
      <c:layout/>
      <c:overlay val="0"/>
    </c:title>
    <c:autoTitleDeleted val="0"/>
    <c:plotArea>
      <c:layout/>
      <c:barChart>
        <c:barDir val="col"/>
        <c:grouping val="clustered"/>
        <c:varyColors val="0"/>
        <c:ser>
          <c:idx val="0"/>
          <c:order val="0"/>
          <c:tx>
            <c:strRef>
              <c:f>Hoja1!$B$43</c:f>
              <c:strCache>
                <c:ptCount val="1"/>
                <c:pt idx="0">
                  <c:v>TESTIGO    </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Hoja1!$C$43</c:f>
              <c:numCache>
                <c:formatCode>General</c:formatCode>
                <c:ptCount val="1"/>
                <c:pt idx="0">
                  <c:v>4.59</c:v>
                </c:pt>
              </c:numCache>
            </c:numRef>
          </c:val>
        </c:ser>
        <c:ser>
          <c:idx val="1"/>
          <c:order val="1"/>
          <c:tx>
            <c:strRef>
              <c:f>Hoja1!$B$44</c:f>
              <c:strCache>
                <c:ptCount val="1"/>
                <c:pt idx="0">
                  <c:v>T2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Hoja1!$C$44</c:f>
              <c:numCache>
                <c:formatCode>General</c:formatCode>
                <c:ptCount val="1"/>
                <c:pt idx="0">
                  <c:v>6.38</c:v>
                </c:pt>
              </c:numCache>
            </c:numRef>
          </c:val>
        </c:ser>
        <c:ser>
          <c:idx val="2"/>
          <c:order val="2"/>
          <c:tx>
            <c:strRef>
              <c:f>Hoja1!$B$45</c:f>
              <c:strCache>
                <c:ptCount val="1"/>
                <c:pt idx="0">
                  <c:v>T1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Hoja1!$C$45</c:f>
              <c:numCache>
                <c:formatCode>General</c:formatCode>
                <c:ptCount val="1"/>
                <c:pt idx="0">
                  <c:v>6.52</c:v>
                </c:pt>
              </c:numCache>
            </c:numRef>
          </c:val>
        </c:ser>
        <c:ser>
          <c:idx val="3"/>
          <c:order val="3"/>
          <c:tx>
            <c:strRef>
              <c:f>Hoja1!$B$46</c:f>
              <c:strCache>
                <c:ptCount val="1"/>
                <c:pt idx="0">
                  <c:v>T5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Hoja1!$C$46</c:f>
              <c:numCache>
                <c:formatCode>General</c:formatCode>
                <c:ptCount val="1"/>
                <c:pt idx="0">
                  <c:v>7.22</c:v>
                </c:pt>
              </c:numCache>
            </c:numRef>
          </c:val>
        </c:ser>
        <c:ser>
          <c:idx val="4"/>
          <c:order val="4"/>
          <c:tx>
            <c:strRef>
              <c:f>Hoja1!$B$47</c:f>
              <c:strCache>
                <c:ptCount val="1"/>
                <c:pt idx="0">
                  <c:v>T4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Hoja1!$C$47</c:f>
              <c:numCache>
                <c:formatCode>General</c:formatCode>
                <c:ptCount val="1"/>
                <c:pt idx="0">
                  <c:v>7.23</c:v>
                </c:pt>
              </c:numCache>
            </c:numRef>
          </c:val>
        </c:ser>
        <c:ser>
          <c:idx val="5"/>
          <c:order val="5"/>
          <c:tx>
            <c:strRef>
              <c:f>Hoja1!$B$48</c:f>
              <c:strCache>
                <c:ptCount val="1"/>
                <c:pt idx="0">
                  <c:v>T6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Hoja1!$C$48</c:f>
              <c:numCache>
                <c:formatCode>General</c:formatCode>
                <c:ptCount val="1"/>
                <c:pt idx="0">
                  <c:v>8.65</c:v>
                </c:pt>
              </c:numCache>
            </c:numRef>
          </c:val>
        </c:ser>
        <c:ser>
          <c:idx val="6"/>
          <c:order val="6"/>
          <c:tx>
            <c:strRef>
              <c:f>Hoja1!$B$49</c:f>
              <c:strCache>
                <c:ptCount val="1"/>
                <c:pt idx="0">
                  <c:v>T3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Hoja1!$C$12</c:f>
              <c:strCache>
                <c:ptCount val="1"/>
                <c:pt idx="0">
                  <c:v>TRATAMIENTO</c:v>
                </c:pt>
              </c:strCache>
            </c:strRef>
          </c:cat>
          <c:val>
            <c:numRef>
              <c:f>Hoja1!$C$49</c:f>
              <c:numCache>
                <c:formatCode>General</c:formatCode>
                <c:ptCount val="1"/>
                <c:pt idx="0">
                  <c:v>11.29</c:v>
                </c:pt>
              </c:numCache>
            </c:numRef>
          </c:val>
        </c:ser>
        <c:dLbls>
          <c:showLegendKey val="0"/>
          <c:showVal val="1"/>
          <c:showCatName val="0"/>
          <c:showSerName val="0"/>
          <c:showPercent val="0"/>
          <c:showBubbleSize val="0"/>
        </c:dLbls>
        <c:gapWidth val="150"/>
        <c:overlap val="-25"/>
        <c:axId val="166600624"/>
        <c:axId val="166601184"/>
      </c:barChart>
      <c:catAx>
        <c:axId val="166600624"/>
        <c:scaling>
          <c:orientation val="minMax"/>
        </c:scaling>
        <c:delete val="0"/>
        <c:axPos val="b"/>
        <c:numFmt formatCode="General" sourceLinked="0"/>
        <c:majorTickMark val="none"/>
        <c:minorTickMark val="none"/>
        <c:tickLblPos val="nextTo"/>
        <c:crossAx val="166601184"/>
        <c:crosses val="autoZero"/>
        <c:auto val="1"/>
        <c:lblAlgn val="ctr"/>
        <c:lblOffset val="100"/>
        <c:noMultiLvlLbl val="0"/>
      </c:catAx>
      <c:valAx>
        <c:axId val="166601184"/>
        <c:scaling>
          <c:orientation val="minMax"/>
        </c:scaling>
        <c:delete val="1"/>
        <c:axPos val="l"/>
        <c:numFmt formatCode="General" sourceLinked="1"/>
        <c:majorTickMark val="none"/>
        <c:minorTickMark val="none"/>
        <c:tickLblPos val="nextTo"/>
        <c:crossAx val="166600624"/>
        <c:crosses val="autoZero"/>
        <c:crossBetween val="between"/>
      </c:valAx>
    </c:plotArea>
    <c:legend>
      <c:legendPos val="t"/>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a:effectLst/>
              </a:rPr>
              <a:t>CARBOHIDRATOS (%)</a:t>
            </a:r>
            <a:endParaRPr lang="es-EC">
              <a:effectLst/>
            </a:endParaRPr>
          </a:p>
        </c:rich>
      </c:tx>
      <c:overlay val="0"/>
    </c:title>
    <c:autoTitleDeleted val="0"/>
    <c:plotArea>
      <c:layout/>
      <c:barChart>
        <c:barDir val="col"/>
        <c:grouping val="clustered"/>
        <c:varyColors val="0"/>
        <c:ser>
          <c:idx val="0"/>
          <c:order val="0"/>
          <c:tx>
            <c:strRef>
              <c:f>Hoja1!$B$52</c:f>
              <c:strCache>
                <c:ptCount val="1"/>
                <c:pt idx="0">
                  <c:v>TESTIGO    </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Hoja1!$C$52</c:f>
              <c:numCache>
                <c:formatCode>General</c:formatCode>
                <c:ptCount val="1"/>
                <c:pt idx="0">
                  <c:v>60.91</c:v>
                </c:pt>
              </c:numCache>
            </c:numRef>
          </c:val>
        </c:ser>
        <c:ser>
          <c:idx val="1"/>
          <c:order val="1"/>
          <c:tx>
            <c:strRef>
              <c:f>Hoja1!$B$53</c:f>
              <c:strCache>
                <c:ptCount val="1"/>
                <c:pt idx="0">
                  <c:v>T1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Hoja1!$C$53</c:f>
              <c:numCache>
                <c:formatCode>General</c:formatCode>
                <c:ptCount val="1"/>
                <c:pt idx="0">
                  <c:v>59.8</c:v>
                </c:pt>
              </c:numCache>
            </c:numRef>
          </c:val>
        </c:ser>
        <c:ser>
          <c:idx val="2"/>
          <c:order val="2"/>
          <c:tx>
            <c:strRef>
              <c:f>Hoja1!$B$54</c:f>
              <c:strCache>
                <c:ptCount val="1"/>
                <c:pt idx="0">
                  <c:v>T4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Hoja1!$C$54</c:f>
              <c:numCache>
                <c:formatCode>General</c:formatCode>
                <c:ptCount val="1"/>
                <c:pt idx="0">
                  <c:v>57.16</c:v>
                </c:pt>
              </c:numCache>
            </c:numRef>
          </c:val>
        </c:ser>
        <c:ser>
          <c:idx val="3"/>
          <c:order val="3"/>
          <c:tx>
            <c:strRef>
              <c:f>Hoja1!$B$55</c:f>
              <c:strCache>
                <c:ptCount val="1"/>
                <c:pt idx="0">
                  <c:v>T6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Hoja1!$C$55</c:f>
              <c:numCache>
                <c:formatCode>General</c:formatCode>
                <c:ptCount val="1"/>
                <c:pt idx="0">
                  <c:v>56.91</c:v>
                </c:pt>
              </c:numCache>
            </c:numRef>
          </c:val>
        </c:ser>
        <c:ser>
          <c:idx val="4"/>
          <c:order val="4"/>
          <c:tx>
            <c:strRef>
              <c:f>Hoja1!$B$56</c:f>
              <c:strCache>
                <c:ptCount val="1"/>
                <c:pt idx="0">
                  <c:v>T5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Hoja1!$C$56</c:f>
              <c:numCache>
                <c:formatCode>General</c:formatCode>
                <c:ptCount val="1"/>
                <c:pt idx="0">
                  <c:v>56.83</c:v>
                </c:pt>
              </c:numCache>
            </c:numRef>
          </c:val>
        </c:ser>
        <c:ser>
          <c:idx val="5"/>
          <c:order val="5"/>
          <c:tx>
            <c:strRef>
              <c:f>Hoja1!$B$57</c:f>
              <c:strCache>
                <c:ptCount val="1"/>
                <c:pt idx="0">
                  <c:v>T2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Hoja1!$C$57</c:f>
              <c:numCache>
                <c:formatCode>General</c:formatCode>
                <c:ptCount val="1"/>
                <c:pt idx="0">
                  <c:v>55.72</c:v>
                </c:pt>
              </c:numCache>
            </c:numRef>
          </c:val>
        </c:ser>
        <c:ser>
          <c:idx val="6"/>
          <c:order val="6"/>
          <c:tx>
            <c:strRef>
              <c:f>Hoja1!$B$58</c:f>
              <c:strCache>
                <c:ptCount val="1"/>
                <c:pt idx="0">
                  <c:v>T3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Hoja1!$C$58</c:f>
              <c:numCache>
                <c:formatCode>General</c:formatCode>
                <c:ptCount val="1"/>
                <c:pt idx="0">
                  <c:v>51.93</c:v>
                </c:pt>
              </c:numCache>
            </c:numRef>
          </c:val>
        </c:ser>
        <c:dLbls>
          <c:showLegendKey val="0"/>
          <c:showVal val="1"/>
          <c:showCatName val="0"/>
          <c:showSerName val="0"/>
          <c:showPercent val="0"/>
          <c:showBubbleSize val="0"/>
        </c:dLbls>
        <c:gapWidth val="150"/>
        <c:overlap val="-25"/>
        <c:axId val="166607344"/>
        <c:axId val="166607904"/>
      </c:barChart>
      <c:catAx>
        <c:axId val="166607344"/>
        <c:scaling>
          <c:orientation val="minMax"/>
        </c:scaling>
        <c:delete val="0"/>
        <c:axPos val="b"/>
        <c:numFmt formatCode="General" sourceLinked="0"/>
        <c:majorTickMark val="none"/>
        <c:minorTickMark val="none"/>
        <c:tickLblPos val="nextTo"/>
        <c:crossAx val="166607904"/>
        <c:crosses val="autoZero"/>
        <c:auto val="1"/>
        <c:lblAlgn val="ctr"/>
        <c:lblOffset val="100"/>
        <c:noMultiLvlLbl val="0"/>
      </c:catAx>
      <c:valAx>
        <c:axId val="166607904"/>
        <c:scaling>
          <c:orientation val="minMax"/>
        </c:scaling>
        <c:delete val="1"/>
        <c:axPos val="l"/>
        <c:numFmt formatCode="General" sourceLinked="1"/>
        <c:majorTickMark val="none"/>
        <c:minorTickMark val="none"/>
        <c:tickLblPos val="nextTo"/>
        <c:crossAx val="166607344"/>
        <c:crosses val="autoZero"/>
        <c:crossBetween val="between"/>
      </c:valAx>
    </c:plotArea>
    <c:legend>
      <c:legendPos val="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a:effectLst/>
              </a:rPr>
              <a:t>CALCIO (%)</a:t>
            </a:r>
            <a:endParaRPr lang="es-EC">
              <a:effectLst/>
            </a:endParaRPr>
          </a:p>
        </c:rich>
      </c:tx>
      <c:overlay val="0"/>
    </c:title>
    <c:autoTitleDeleted val="0"/>
    <c:plotArea>
      <c:layout/>
      <c:barChart>
        <c:barDir val="col"/>
        <c:grouping val="clustered"/>
        <c:varyColors val="0"/>
        <c:ser>
          <c:idx val="0"/>
          <c:order val="0"/>
          <c:tx>
            <c:strRef>
              <c:f>Hoja1!$B$67</c:f>
              <c:strCache>
                <c:ptCount val="1"/>
                <c:pt idx="0">
                  <c:v>T2         </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Hoja1!$C$67</c:f>
              <c:numCache>
                <c:formatCode>General</c:formatCode>
                <c:ptCount val="1"/>
                <c:pt idx="0">
                  <c:v>1.07</c:v>
                </c:pt>
              </c:numCache>
            </c:numRef>
          </c:val>
        </c:ser>
        <c:ser>
          <c:idx val="1"/>
          <c:order val="1"/>
          <c:tx>
            <c:strRef>
              <c:f>Hoja1!$B$68</c:f>
              <c:strCache>
                <c:ptCount val="1"/>
                <c:pt idx="0">
                  <c:v>T1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Hoja1!$C$68</c:f>
              <c:numCache>
                <c:formatCode>General</c:formatCode>
                <c:ptCount val="1"/>
                <c:pt idx="0">
                  <c:v>1.08</c:v>
                </c:pt>
              </c:numCache>
            </c:numRef>
          </c:val>
        </c:ser>
        <c:ser>
          <c:idx val="2"/>
          <c:order val="2"/>
          <c:tx>
            <c:strRef>
              <c:f>Hoja1!$B$69</c:f>
              <c:strCache>
                <c:ptCount val="1"/>
                <c:pt idx="0">
                  <c:v>T5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Hoja1!$C$69</c:f>
              <c:numCache>
                <c:formatCode>General</c:formatCode>
                <c:ptCount val="1"/>
                <c:pt idx="0">
                  <c:v>1.17</c:v>
                </c:pt>
              </c:numCache>
            </c:numRef>
          </c:val>
        </c:ser>
        <c:ser>
          <c:idx val="3"/>
          <c:order val="3"/>
          <c:tx>
            <c:strRef>
              <c:f>Hoja1!$B$70</c:f>
              <c:strCache>
                <c:ptCount val="1"/>
                <c:pt idx="0">
                  <c:v>T4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Hoja1!$C$70</c:f>
              <c:numCache>
                <c:formatCode>General</c:formatCode>
                <c:ptCount val="1"/>
                <c:pt idx="0">
                  <c:v>1.17</c:v>
                </c:pt>
              </c:numCache>
            </c:numRef>
          </c:val>
        </c:ser>
        <c:ser>
          <c:idx val="4"/>
          <c:order val="4"/>
          <c:tx>
            <c:strRef>
              <c:f>Hoja1!$B$71</c:f>
              <c:strCache>
                <c:ptCount val="1"/>
                <c:pt idx="0">
                  <c:v>T6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Hoja1!$C$71</c:f>
              <c:numCache>
                <c:formatCode>General</c:formatCode>
                <c:ptCount val="1"/>
                <c:pt idx="0">
                  <c:v>1.35</c:v>
                </c:pt>
              </c:numCache>
            </c:numRef>
          </c:val>
        </c:ser>
        <c:ser>
          <c:idx val="5"/>
          <c:order val="5"/>
          <c:tx>
            <c:strRef>
              <c:f>Hoja1!$B$72</c:f>
              <c:strCache>
                <c:ptCount val="1"/>
                <c:pt idx="0">
                  <c:v>T3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Hoja1!$C$72</c:f>
              <c:numCache>
                <c:formatCode>General</c:formatCode>
                <c:ptCount val="1"/>
                <c:pt idx="0">
                  <c:v>1.68</c:v>
                </c:pt>
              </c:numCache>
            </c:numRef>
          </c:val>
        </c:ser>
        <c:ser>
          <c:idx val="6"/>
          <c:order val="6"/>
          <c:tx>
            <c:strRef>
              <c:f>Hoja1!$B$73</c:f>
              <c:strCache>
                <c:ptCount val="1"/>
                <c:pt idx="0">
                  <c:v>TESTIGO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Hoja1!$C$12</c:f>
              <c:strCache>
                <c:ptCount val="1"/>
                <c:pt idx="0">
                  <c:v>TRATAMIENTO</c:v>
                </c:pt>
              </c:strCache>
            </c:strRef>
          </c:cat>
          <c:val>
            <c:numRef>
              <c:f>Hoja1!$C$73</c:f>
              <c:numCache>
                <c:formatCode>General</c:formatCode>
                <c:ptCount val="1"/>
                <c:pt idx="0">
                  <c:v>1.7</c:v>
                </c:pt>
              </c:numCache>
            </c:numRef>
          </c:val>
        </c:ser>
        <c:dLbls>
          <c:showLegendKey val="0"/>
          <c:showVal val="1"/>
          <c:showCatName val="0"/>
          <c:showSerName val="0"/>
          <c:showPercent val="0"/>
          <c:showBubbleSize val="0"/>
        </c:dLbls>
        <c:gapWidth val="150"/>
        <c:overlap val="-25"/>
        <c:axId val="166966144"/>
        <c:axId val="166966704"/>
      </c:barChart>
      <c:catAx>
        <c:axId val="166966144"/>
        <c:scaling>
          <c:orientation val="minMax"/>
        </c:scaling>
        <c:delete val="0"/>
        <c:axPos val="b"/>
        <c:numFmt formatCode="General" sourceLinked="0"/>
        <c:majorTickMark val="none"/>
        <c:minorTickMark val="none"/>
        <c:tickLblPos val="nextTo"/>
        <c:crossAx val="166966704"/>
        <c:crosses val="autoZero"/>
        <c:auto val="1"/>
        <c:lblAlgn val="ctr"/>
        <c:lblOffset val="100"/>
        <c:noMultiLvlLbl val="0"/>
      </c:catAx>
      <c:valAx>
        <c:axId val="166966704"/>
        <c:scaling>
          <c:orientation val="minMax"/>
        </c:scaling>
        <c:delete val="1"/>
        <c:axPos val="l"/>
        <c:numFmt formatCode="General" sourceLinked="1"/>
        <c:majorTickMark val="none"/>
        <c:minorTickMark val="none"/>
        <c:tickLblPos val="nextTo"/>
        <c:crossAx val="166966144"/>
        <c:crosses val="autoZero"/>
        <c:crossBetween val="between"/>
      </c:valAx>
    </c:plotArea>
    <c:legend>
      <c:legendPos val="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a:t>CONVERSIÓN ALIMENTICIA</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ConAlimAguaMortPeso!$AI$79:$AL$79</c:f>
              <c:strCache>
                <c:ptCount val="4"/>
                <c:pt idx="0">
                  <c:v>TESTIGO</c:v>
                </c:pt>
                <c:pt idx="1">
                  <c:v>T1</c:v>
                </c:pt>
                <c:pt idx="2">
                  <c:v>T2</c:v>
                </c:pt>
                <c:pt idx="3">
                  <c:v>T3</c:v>
                </c:pt>
              </c:strCache>
            </c:strRef>
          </c:cat>
          <c:val>
            <c:numRef>
              <c:f>ConAlimAguaMortPeso!$AI$80:$AL$80</c:f>
              <c:numCache>
                <c:formatCode>0.00</c:formatCode>
                <c:ptCount val="4"/>
                <c:pt idx="0">
                  <c:v>1.7769403463758819</c:v>
                </c:pt>
                <c:pt idx="1">
                  <c:v>1.8462405434614788</c:v>
                </c:pt>
                <c:pt idx="2">
                  <c:v>1.8449588790740179</c:v>
                </c:pt>
                <c:pt idx="3">
                  <c:v>1.9449264255058247</c:v>
                </c:pt>
              </c:numCache>
            </c:numRef>
          </c:val>
        </c:ser>
        <c:dLbls>
          <c:showLegendKey val="0"/>
          <c:showVal val="1"/>
          <c:showCatName val="0"/>
          <c:showSerName val="0"/>
          <c:showPercent val="0"/>
          <c:showBubbleSize val="0"/>
        </c:dLbls>
        <c:gapWidth val="150"/>
        <c:overlap val="-25"/>
        <c:axId val="167670848"/>
        <c:axId val="167671408"/>
      </c:barChart>
      <c:catAx>
        <c:axId val="167670848"/>
        <c:scaling>
          <c:orientation val="minMax"/>
        </c:scaling>
        <c:delete val="0"/>
        <c:axPos val="b"/>
        <c:numFmt formatCode="General" sourceLinked="0"/>
        <c:majorTickMark val="none"/>
        <c:minorTickMark val="none"/>
        <c:tickLblPos val="nextTo"/>
        <c:crossAx val="167671408"/>
        <c:crosses val="autoZero"/>
        <c:auto val="1"/>
        <c:lblAlgn val="ctr"/>
        <c:lblOffset val="100"/>
        <c:noMultiLvlLbl val="0"/>
      </c:catAx>
      <c:valAx>
        <c:axId val="167671408"/>
        <c:scaling>
          <c:orientation val="minMax"/>
        </c:scaling>
        <c:delete val="1"/>
        <c:axPos val="l"/>
        <c:numFmt formatCode="0.00" sourceLinked="1"/>
        <c:majorTickMark val="none"/>
        <c:minorTickMark val="none"/>
        <c:tickLblPos val="nextTo"/>
        <c:crossAx val="167670848"/>
        <c:crosses val="autoZero"/>
        <c:crossBetween val="between"/>
      </c:valAx>
    </c:plotArea>
    <c:legend>
      <c:legendPos val="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ConAlimAguaMortPeso!$AH$85</c:f>
              <c:strCache>
                <c:ptCount val="1"/>
                <c:pt idx="0">
                  <c:v>Día 36 </c:v>
                </c:pt>
              </c:strCache>
            </c:strRef>
          </c:tx>
          <c:invertIfNegative val="0"/>
          <c:cat>
            <c:strRef>
              <c:f>ConAlimAguaMortPeso!$AI$84:$AL$84</c:f>
              <c:strCache>
                <c:ptCount val="4"/>
                <c:pt idx="0">
                  <c:v>TESTIGO</c:v>
                </c:pt>
                <c:pt idx="1">
                  <c:v>T1</c:v>
                </c:pt>
                <c:pt idx="2">
                  <c:v>T2</c:v>
                </c:pt>
                <c:pt idx="3">
                  <c:v>T3</c:v>
                </c:pt>
              </c:strCache>
            </c:strRef>
          </c:cat>
          <c:val>
            <c:numRef>
              <c:f>ConAlimAguaMortPeso!$AI$85:$AL$85</c:f>
              <c:numCache>
                <c:formatCode>0.00</c:formatCode>
                <c:ptCount val="4"/>
                <c:pt idx="0">
                  <c:v>47.111111111111114</c:v>
                </c:pt>
                <c:pt idx="1">
                  <c:v>47.111111111111114</c:v>
                </c:pt>
                <c:pt idx="2">
                  <c:v>47.111111111111114</c:v>
                </c:pt>
                <c:pt idx="3">
                  <c:v>47.111111111111114</c:v>
                </c:pt>
              </c:numCache>
            </c:numRef>
          </c:val>
        </c:ser>
        <c:ser>
          <c:idx val="1"/>
          <c:order val="1"/>
          <c:tx>
            <c:strRef>
              <c:f>ConAlimAguaMortPeso!$AH$86</c:f>
              <c:strCache>
                <c:ptCount val="1"/>
                <c:pt idx="0">
                  <c:v>Día 43 </c:v>
                </c:pt>
              </c:strCache>
            </c:strRef>
          </c:tx>
          <c:invertIfNegative val="0"/>
          <c:cat>
            <c:strRef>
              <c:f>ConAlimAguaMortPeso!$AI$84:$AL$84</c:f>
              <c:strCache>
                <c:ptCount val="4"/>
                <c:pt idx="0">
                  <c:v>TESTIGO</c:v>
                </c:pt>
                <c:pt idx="1">
                  <c:v>T1</c:v>
                </c:pt>
                <c:pt idx="2">
                  <c:v>T2</c:v>
                </c:pt>
                <c:pt idx="3">
                  <c:v>T3</c:v>
                </c:pt>
              </c:strCache>
            </c:strRef>
          </c:cat>
          <c:val>
            <c:numRef>
              <c:f>ConAlimAguaMortPeso!$AI$86:$AL$86</c:f>
              <c:numCache>
                <c:formatCode>0.00</c:formatCode>
                <c:ptCount val="4"/>
                <c:pt idx="0">
                  <c:v>53.116279069767444</c:v>
                </c:pt>
                <c:pt idx="1">
                  <c:v>51.767441860465119</c:v>
                </c:pt>
                <c:pt idx="2">
                  <c:v>53.953488372093027</c:v>
                </c:pt>
                <c:pt idx="3">
                  <c:v>51.860465116279073</c:v>
                </c:pt>
              </c:numCache>
            </c:numRef>
          </c:val>
        </c:ser>
        <c:ser>
          <c:idx val="2"/>
          <c:order val="2"/>
          <c:tx>
            <c:strRef>
              <c:f>ConAlimAguaMortPeso!$AH$87</c:f>
              <c:strCache>
                <c:ptCount val="1"/>
                <c:pt idx="0">
                  <c:v>Día 45 </c:v>
                </c:pt>
              </c:strCache>
            </c:strRef>
          </c:tx>
          <c:invertIfNegative val="0"/>
          <c:cat>
            <c:strRef>
              <c:f>ConAlimAguaMortPeso!$AI$84:$AL$84</c:f>
              <c:strCache>
                <c:ptCount val="4"/>
                <c:pt idx="0">
                  <c:v>TESTIGO</c:v>
                </c:pt>
                <c:pt idx="1">
                  <c:v>T1</c:v>
                </c:pt>
                <c:pt idx="2">
                  <c:v>T2</c:v>
                </c:pt>
                <c:pt idx="3">
                  <c:v>T3</c:v>
                </c:pt>
              </c:strCache>
            </c:strRef>
          </c:cat>
          <c:val>
            <c:numRef>
              <c:f>ConAlimAguaMortPeso!$AI$87:$AL$87</c:f>
              <c:numCache>
                <c:formatCode>0.00</c:formatCode>
                <c:ptCount val="4"/>
                <c:pt idx="0">
                  <c:v>50.133333333333333</c:v>
                </c:pt>
                <c:pt idx="1">
                  <c:v>56.777777777777779</c:v>
                </c:pt>
                <c:pt idx="2">
                  <c:v>56.666666666666664</c:v>
                </c:pt>
                <c:pt idx="3">
                  <c:v>57.733333333333334</c:v>
                </c:pt>
              </c:numCache>
            </c:numRef>
          </c:val>
        </c:ser>
        <c:dLbls>
          <c:showLegendKey val="0"/>
          <c:showVal val="0"/>
          <c:showCatName val="0"/>
          <c:showSerName val="0"/>
          <c:showPercent val="0"/>
          <c:showBubbleSize val="0"/>
        </c:dLbls>
        <c:gapWidth val="150"/>
        <c:axId val="167675328"/>
        <c:axId val="167675888"/>
      </c:barChart>
      <c:catAx>
        <c:axId val="167675328"/>
        <c:scaling>
          <c:orientation val="minMax"/>
        </c:scaling>
        <c:delete val="0"/>
        <c:axPos val="b"/>
        <c:numFmt formatCode="General" sourceLinked="0"/>
        <c:majorTickMark val="none"/>
        <c:minorTickMark val="none"/>
        <c:tickLblPos val="nextTo"/>
        <c:crossAx val="167675888"/>
        <c:crosses val="autoZero"/>
        <c:auto val="1"/>
        <c:lblAlgn val="ctr"/>
        <c:lblOffset val="100"/>
        <c:noMultiLvlLbl val="0"/>
      </c:catAx>
      <c:valAx>
        <c:axId val="167675888"/>
        <c:scaling>
          <c:orientation val="minMax"/>
        </c:scaling>
        <c:delete val="0"/>
        <c:axPos val="l"/>
        <c:majorGridlines/>
        <c:title>
          <c:tx>
            <c:rich>
              <a:bodyPr/>
              <a:lstStyle/>
              <a:p>
                <a:pPr>
                  <a:defRPr/>
                </a:pPr>
                <a:r>
                  <a:rPr lang="en-US"/>
                  <a:t>GANANCIA DE PESO </a:t>
                </a:r>
              </a:p>
            </c:rich>
          </c:tx>
          <c:overlay val="0"/>
        </c:title>
        <c:numFmt formatCode="0.00" sourceLinked="1"/>
        <c:majorTickMark val="none"/>
        <c:minorTickMark val="none"/>
        <c:tickLblPos val="nextTo"/>
        <c:crossAx val="167675328"/>
        <c:crosses val="autoZero"/>
        <c:crossBetween val="between"/>
        <c:majorUnit val="10"/>
        <c:minorUnit val="2"/>
      </c:valAx>
      <c:dTable>
        <c:showHorzBorder val="1"/>
        <c:showVertBorder val="1"/>
        <c:showOutline val="1"/>
        <c:showKeys val="1"/>
      </c:dTable>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8"/>
    </mc:Choice>
    <mc:Fallback>
      <c:style val="38"/>
    </mc:Fallback>
  </mc:AlternateContent>
  <c:chart>
    <c:title>
      <c:overlay val="0"/>
      <c:txPr>
        <a:bodyPr/>
        <a:lstStyle/>
        <a:p>
          <a:pPr>
            <a:defRPr lang="es-EC"/>
          </a:pPr>
          <a:endParaRPr lang="es-EC"/>
        </a:p>
      </c:txPr>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Hoja1!$B$42</c:f>
              <c:strCache>
                <c:ptCount val="1"/>
                <c:pt idx="0">
                  <c:v>Suma</c:v>
                </c:pt>
              </c:strCache>
            </c:strRef>
          </c:tx>
          <c:invertIfNegative val="0"/>
          <c:cat>
            <c:strRef>
              <c:f>Hoja1!$A$43:$A$45</c:f>
              <c:strCache>
                <c:ptCount val="3"/>
                <c:pt idx="0">
                  <c:v>T 2     </c:v>
                </c:pt>
                <c:pt idx="1">
                  <c:v>T 3     </c:v>
                </c:pt>
                <c:pt idx="2">
                  <c:v>T 1     </c:v>
                </c:pt>
              </c:strCache>
            </c:strRef>
          </c:cat>
          <c:val>
            <c:numRef>
              <c:f>Hoja1!$B$43:$B$45</c:f>
            </c:numRef>
          </c:val>
        </c:ser>
        <c:ser>
          <c:idx val="1"/>
          <c:order val="1"/>
          <c:tx>
            <c:strRef>
              <c:f>Hoja1!$C$42</c:f>
              <c:strCache>
                <c:ptCount val="1"/>
                <c:pt idx="0">
                  <c:v>Color</c:v>
                </c:pt>
              </c:strCache>
            </c:strRef>
          </c:tx>
          <c:spPr>
            <a:solidFill>
              <a:schemeClr val="accent6">
                <a:lumMod val="60000"/>
                <a:lumOff val="40000"/>
              </a:schemeClr>
            </a:solidFill>
          </c:spPr>
          <c:invertIfNegative val="0"/>
          <c:dPt>
            <c:idx val="0"/>
            <c:invertIfNegative val="0"/>
            <c:bubble3D val="0"/>
            <c:spPr>
              <a:solidFill>
                <a:schemeClr val="accent6">
                  <a:lumMod val="75000"/>
                </a:schemeClr>
              </a:solidFill>
            </c:spPr>
          </c:dPt>
          <c:dPt>
            <c:idx val="2"/>
            <c:invertIfNegative val="0"/>
            <c:bubble3D val="0"/>
            <c:spPr>
              <a:solidFill>
                <a:srgbClr val="FEF6F0"/>
              </a:solidFill>
            </c:spPr>
          </c:dPt>
          <c:cat>
            <c:strRef>
              <c:f>Hoja1!$A$43:$A$45</c:f>
              <c:strCache>
                <c:ptCount val="3"/>
                <c:pt idx="0">
                  <c:v>T 2     </c:v>
                </c:pt>
                <c:pt idx="1">
                  <c:v>T 3     </c:v>
                </c:pt>
                <c:pt idx="2">
                  <c:v>T 1     </c:v>
                </c:pt>
              </c:strCache>
            </c:strRef>
          </c:cat>
          <c:val>
            <c:numRef>
              <c:f>Hoja1!$C$43:$C$45</c:f>
              <c:numCache>
                <c:formatCode>General</c:formatCode>
                <c:ptCount val="3"/>
                <c:pt idx="0">
                  <c:v>2.0699999999999998</c:v>
                </c:pt>
                <c:pt idx="1">
                  <c:v>2.02</c:v>
                </c:pt>
                <c:pt idx="2">
                  <c:v>1.9200000000000002</c:v>
                </c:pt>
              </c:numCache>
            </c:numRef>
          </c:val>
        </c:ser>
        <c:dLbls>
          <c:showLegendKey val="0"/>
          <c:showVal val="0"/>
          <c:showCatName val="0"/>
          <c:showSerName val="0"/>
          <c:showPercent val="0"/>
          <c:showBubbleSize val="0"/>
        </c:dLbls>
        <c:gapWidth val="55"/>
        <c:gapDepth val="55"/>
        <c:shape val="box"/>
        <c:axId val="167504176"/>
        <c:axId val="167504736"/>
        <c:axId val="0"/>
      </c:bar3DChart>
      <c:catAx>
        <c:axId val="167504176"/>
        <c:scaling>
          <c:orientation val="minMax"/>
        </c:scaling>
        <c:delete val="0"/>
        <c:axPos val="b"/>
        <c:title>
          <c:tx>
            <c:rich>
              <a:bodyPr/>
              <a:lstStyle/>
              <a:p>
                <a:pPr>
                  <a:defRPr lang="es-EC"/>
                </a:pPr>
                <a:r>
                  <a:rPr lang="es-EC"/>
                  <a:t>Tratamientos</a:t>
                </a:r>
              </a:p>
            </c:rich>
          </c:tx>
          <c:overlay val="0"/>
        </c:title>
        <c:numFmt formatCode="General" sourceLinked="0"/>
        <c:majorTickMark val="none"/>
        <c:minorTickMark val="none"/>
        <c:tickLblPos val="nextTo"/>
        <c:txPr>
          <a:bodyPr/>
          <a:lstStyle/>
          <a:p>
            <a:pPr>
              <a:defRPr lang="es-EC"/>
            </a:pPr>
            <a:endParaRPr lang="es-EC"/>
          </a:p>
        </c:txPr>
        <c:crossAx val="167504736"/>
        <c:crosses val="autoZero"/>
        <c:auto val="1"/>
        <c:lblAlgn val="ctr"/>
        <c:lblOffset val="100"/>
        <c:noMultiLvlLbl val="0"/>
      </c:catAx>
      <c:valAx>
        <c:axId val="167504736"/>
        <c:scaling>
          <c:orientation val="minMax"/>
        </c:scaling>
        <c:delete val="0"/>
        <c:axPos val="l"/>
        <c:majorGridlines/>
        <c:title>
          <c:tx>
            <c:rich>
              <a:bodyPr/>
              <a:lstStyle/>
              <a:p>
                <a:pPr>
                  <a:defRPr lang="es-EC"/>
                </a:pPr>
                <a:r>
                  <a:rPr lang="es-EC"/>
                  <a:t>T</a:t>
                </a:r>
                <a:r>
                  <a:rPr lang="es-EC" baseline="0"/>
                  <a:t> calculada</a:t>
                </a:r>
                <a:endParaRPr lang="es-EC"/>
              </a:p>
            </c:rich>
          </c:tx>
          <c:overlay val="0"/>
        </c:title>
        <c:numFmt formatCode="General" sourceLinked="1"/>
        <c:majorTickMark val="none"/>
        <c:minorTickMark val="none"/>
        <c:tickLblPos val="nextTo"/>
        <c:txPr>
          <a:bodyPr/>
          <a:lstStyle/>
          <a:p>
            <a:pPr>
              <a:defRPr lang="es-EC"/>
            </a:pPr>
            <a:endParaRPr lang="es-EC"/>
          </a:p>
        </c:txPr>
        <c:crossAx val="167504176"/>
        <c:crosses val="autoZero"/>
        <c:crossBetween val="between"/>
      </c:valAx>
      <c:spPr>
        <a:blipFill>
          <a:blip xmlns:r="http://schemas.openxmlformats.org/officeDocument/2006/relationships" r:embed="rId1"/>
          <a:tile tx="0" ty="0" sx="100000" sy="100000" flip="none" algn="tl"/>
        </a:blipFill>
      </c:spPr>
    </c:plotArea>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11E41-F942-4FA5-82B5-5E9D1B8F0D48}"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s-EC"/>
        </a:p>
      </dgm:t>
    </dgm:pt>
    <dgm:pt modelId="{929E4E72-2D04-446E-BD89-81A37653E055}">
      <dgm:prSet phldrT="[Texto]" custT="1"/>
      <dgm:spPr>
        <a:solidFill>
          <a:schemeClr val="bg1"/>
        </a:solidFill>
      </dgm:spPr>
      <dgm:t>
        <a:bodyPr/>
        <a:lstStyle/>
        <a:p>
          <a:pPr algn="ctr"/>
          <a:r>
            <a:rPr lang="es-EC" sz="2000" dirty="0" smtClean="0"/>
            <a:t>Alimento Balanceado</a:t>
          </a:r>
        </a:p>
        <a:p>
          <a:pPr algn="ctr"/>
          <a:r>
            <a:rPr lang="es-EC" sz="2000" dirty="0" smtClean="0"/>
            <a:t>(fórmula 100%)</a:t>
          </a:r>
          <a:endParaRPr lang="es-EC" sz="2000" dirty="0"/>
        </a:p>
      </dgm:t>
    </dgm:pt>
    <dgm:pt modelId="{5EC67242-3BFD-4AE6-8D6A-CBD2036763C6}" type="parTrans" cxnId="{A3F348F1-EB0A-41F4-9969-B146955A2C4C}">
      <dgm:prSet/>
      <dgm:spPr/>
      <dgm:t>
        <a:bodyPr/>
        <a:lstStyle/>
        <a:p>
          <a:endParaRPr lang="es-EC"/>
        </a:p>
      </dgm:t>
    </dgm:pt>
    <dgm:pt modelId="{5FAE7C82-AE8E-4C9D-9E5E-0848BF6C6E5E}" type="sibTrans" cxnId="{A3F348F1-EB0A-41F4-9969-B146955A2C4C}">
      <dgm:prSet/>
      <dgm:spPr/>
      <dgm:t>
        <a:bodyPr/>
        <a:lstStyle/>
        <a:p>
          <a:endParaRPr lang="es-EC"/>
        </a:p>
      </dgm:t>
    </dgm:pt>
    <dgm:pt modelId="{91B42499-76A6-4AD4-934A-28D92BDE8EA1}">
      <dgm:prSet phldrT="[Texto]" custT="1"/>
      <dgm:spPr>
        <a:blipFill rotWithShape="0">
          <a:blip xmlns:r="http://schemas.openxmlformats.org/officeDocument/2006/relationships" r:embed="rId1"/>
          <a:tile tx="0" ty="0" sx="100000" sy="100000" flip="none" algn="tl"/>
        </a:blipFill>
      </dgm:spPr>
      <dgm:t>
        <a:bodyPr/>
        <a:lstStyle/>
        <a:p>
          <a:pPr algn="ctr" rtl="0"/>
          <a:r>
            <a:rPr lang="es-ES" sz="2000" b="1" dirty="0" smtClean="0"/>
            <a:t>Harina de soya</a:t>
          </a:r>
        </a:p>
        <a:p>
          <a:pPr algn="ctr" rtl="0"/>
          <a:r>
            <a:rPr lang="es-ES" sz="2000" b="1" dirty="0" smtClean="0"/>
            <a:t>(30%).</a:t>
          </a:r>
          <a:endParaRPr lang="es-EC" sz="2000" b="1" dirty="0"/>
        </a:p>
      </dgm:t>
    </dgm:pt>
    <dgm:pt modelId="{ECE71862-97FA-459B-93FA-87E0F334D3A7}" type="parTrans" cxnId="{3DAADCA3-4749-42A0-B9EF-909D0317A5A4}">
      <dgm:prSet/>
      <dgm:spPr/>
      <dgm:t>
        <a:bodyPr/>
        <a:lstStyle/>
        <a:p>
          <a:endParaRPr lang="es-EC"/>
        </a:p>
      </dgm:t>
    </dgm:pt>
    <dgm:pt modelId="{2E39ED91-B49E-47F2-99EE-BE47E3AE1D81}" type="sibTrans" cxnId="{3DAADCA3-4749-42A0-B9EF-909D0317A5A4}">
      <dgm:prSet/>
      <dgm:spPr/>
      <dgm:t>
        <a:bodyPr/>
        <a:lstStyle/>
        <a:p>
          <a:endParaRPr lang="es-EC"/>
        </a:p>
      </dgm:t>
    </dgm:pt>
    <dgm:pt modelId="{F53B01CE-997D-4271-A99A-A10722FC3CEE}">
      <dgm:prSet phldrT="[Texto]" custT="1"/>
      <dgm:spPr>
        <a:blipFill rotWithShape="0">
          <a:blip xmlns:r="http://schemas.openxmlformats.org/officeDocument/2006/relationships" r:embed="rId1"/>
          <a:tile tx="0" ty="0" sx="100000" sy="100000" flip="none" algn="tl"/>
        </a:blipFill>
      </dgm:spPr>
      <dgm:t>
        <a:bodyPr/>
        <a:lstStyle/>
        <a:p>
          <a:pPr algn="ctr"/>
          <a:r>
            <a:rPr lang="es-EC" sz="2000" b="1" dirty="0" smtClean="0"/>
            <a:t>Vitaminas y minerales</a:t>
          </a:r>
        </a:p>
        <a:p>
          <a:pPr algn="ctr"/>
          <a:r>
            <a:rPr lang="es-EC" sz="2000" b="1" dirty="0" smtClean="0"/>
            <a:t>(10%)</a:t>
          </a:r>
          <a:endParaRPr lang="es-EC" sz="2000" b="1" dirty="0"/>
        </a:p>
      </dgm:t>
    </dgm:pt>
    <dgm:pt modelId="{47AAFB99-049D-47CF-A51D-47783CB794D0}" type="parTrans" cxnId="{0B588AA5-9E07-46A8-93A9-E07B6744D72A}">
      <dgm:prSet/>
      <dgm:spPr/>
      <dgm:t>
        <a:bodyPr/>
        <a:lstStyle/>
        <a:p>
          <a:endParaRPr lang="es-EC"/>
        </a:p>
      </dgm:t>
    </dgm:pt>
    <dgm:pt modelId="{2CEEAC60-5DF3-4303-BDC4-8FACE3352A79}" type="sibTrans" cxnId="{0B588AA5-9E07-46A8-93A9-E07B6744D72A}">
      <dgm:prSet/>
      <dgm:spPr/>
      <dgm:t>
        <a:bodyPr/>
        <a:lstStyle/>
        <a:p>
          <a:endParaRPr lang="es-EC"/>
        </a:p>
      </dgm:t>
    </dgm:pt>
    <dgm:pt modelId="{18B0956A-7C30-440F-98D0-B48F44EA2D85}">
      <dgm:prSet phldrT="[Texto]" custT="1"/>
      <dgm:spPr>
        <a:blipFill rotWithShape="0">
          <a:blip xmlns:r="http://schemas.openxmlformats.org/officeDocument/2006/relationships" r:embed="rId2"/>
          <a:tile tx="0" ty="0" sx="100000" sy="100000" flip="none" algn="tl"/>
        </a:blipFill>
      </dgm:spPr>
      <dgm:t>
        <a:bodyPr/>
        <a:lstStyle/>
        <a:p>
          <a:pPr algn="ctr"/>
          <a:r>
            <a:rPr lang="es-ES" sz="2000" b="1" dirty="0" smtClean="0"/>
            <a:t>Reemplazo parcial del maíz por el 60% de harinas de cáscara de plátano o banano maduro</a:t>
          </a:r>
          <a:r>
            <a:rPr lang="es-EC" sz="2000" b="1" dirty="0" smtClean="0"/>
            <a:t>.</a:t>
          </a:r>
          <a:endParaRPr lang="es-EC" sz="2000" b="1" dirty="0"/>
        </a:p>
      </dgm:t>
    </dgm:pt>
    <dgm:pt modelId="{344DF76C-2B12-4FD8-A6A5-DD7ABC27830B}" type="parTrans" cxnId="{D067FD49-AFB9-48A4-9DFA-F5E157688E64}">
      <dgm:prSet/>
      <dgm:spPr/>
      <dgm:t>
        <a:bodyPr/>
        <a:lstStyle/>
        <a:p>
          <a:endParaRPr lang="es-EC"/>
        </a:p>
      </dgm:t>
    </dgm:pt>
    <dgm:pt modelId="{31630F6C-98F0-4502-BF6B-97B2880F36D2}" type="sibTrans" cxnId="{D067FD49-AFB9-48A4-9DFA-F5E157688E64}">
      <dgm:prSet/>
      <dgm:spPr/>
      <dgm:t>
        <a:bodyPr/>
        <a:lstStyle/>
        <a:p>
          <a:endParaRPr lang="es-EC"/>
        </a:p>
      </dgm:t>
    </dgm:pt>
    <dgm:pt modelId="{51F2CB7C-7587-47B1-BEDE-AC9F94E18C1A}">
      <dgm:prSet phldrT="[Texto]" custT="1"/>
      <dgm:spPr>
        <a:blipFill rotWithShape="0">
          <a:blip xmlns:r="http://schemas.openxmlformats.org/officeDocument/2006/relationships" r:embed="rId2"/>
          <a:tile tx="0" ty="0" sx="100000" sy="100000" flip="none" algn="tl"/>
        </a:blipFill>
      </dgm:spPr>
      <dgm:t>
        <a:bodyPr/>
        <a:lstStyle/>
        <a:p>
          <a:pPr algn="ctr"/>
          <a:r>
            <a:rPr lang="es-ES" sz="2000" b="1" dirty="0" smtClean="0"/>
            <a:t>Reemplazo parcial del maíz por el 40% de harinas de cáscara de plátano o banano maduro</a:t>
          </a:r>
          <a:endParaRPr lang="es-EC" sz="2000" b="1" dirty="0"/>
        </a:p>
      </dgm:t>
    </dgm:pt>
    <dgm:pt modelId="{90211620-2A91-421F-8E9C-7EA32B2D5C23}" type="parTrans" cxnId="{1CAD1D33-EB81-4407-8C4E-2244954EFD95}">
      <dgm:prSet/>
      <dgm:spPr/>
      <dgm:t>
        <a:bodyPr/>
        <a:lstStyle/>
        <a:p>
          <a:endParaRPr lang="es-EC"/>
        </a:p>
      </dgm:t>
    </dgm:pt>
    <dgm:pt modelId="{7F2FC8AC-52E4-4873-9B91-4F550DF953F3}" type="sibTrans" cxnId="{1CAD1D33-EB81-4407-8C4E-2244954EFD95}">
      <dgm:prSet/>
      <dgm:spPr/>
      <dgm:t>
        <a:bodyPr/>
        <a:lstStyle/>
        <a:p>
          <a:endParaRPr lang="es-EC"/>
        </a:p>
      </dgm:t>
    </dgm:pt>
    <dgm:pt modelId="{A093CC0E-99D4-409B-9C12-A0E411EA1021}">
      <dgm:prSet phldrT="[Texto]" custT="1"/>
      <dgm:spPr>
        <a:blipFill rotWithShape="0">
          <a:blip xmlns:r="http://schemas.openxmlformats.org/officeDocument/2006/relationships" r:embed="rId1"/>
          <a:tile tx="0" ty="0" sx="100000" sy="100000" flip="none" algn="tl"/>
        </a:blipFill>
      </dgm:spPr>
      <dgm:t>
        <a:bodyPr/>
        <a:lstStyle/>
        <a:p>
          <a:pPr algn="ctr"/>
          <a:r>
            <a:rPr lang="es-EC" sz="2000" b="1" dirty="0" smtClean="0"/>
            <a:t>Maíz</a:t>
          </a:r>
        </a:p>
        <a:p>
          <a:pPr algn="ctr"/>
          <a:r>
            <a:rPr lang="es-EC" sz="2000" b="1" dirty="0" smtClean="0"/>
            <a:t> (60%)</a:t>
          </a:r>
          <a:endParaRPr lang="es-EC" sz="2000" b="1" dirty="0"/>
        </a:p>
      </dgm:t>
    </dgm:pt>
    <dgm:pt modelId="{FA82FE0D-A632-40F8-A353-DF2F8F4DE611}" type="parTrans" cxnId="{CA80149E-DDF5-492B-8630-2EA41F143A48}">
      <dgm:prSet/>
      <dgm:spPr/>
      <dgm:t>
        <a:bodyPr/>
        <a:lstStyle/>
        <a:p>
          <a:endParaRPr lang="es-EC"/>
        </a:p>
      </dgm:t>
    </dgm:pt>
    <dgm:pt modelId="{C8DFBC76-1A97-45BF-8A70-40CF70607171}" type="sibTrans" cxnId="{CA80149E-DDF5-492B-8630-2EA41F143A48}">
      <dgm:prSet/>
      <dgm:spPr/>
      <dgm:t>
        <a:bodyPr/>
        <a:lstStyle/>
        <a:p>
          <a:endParaRPr lang="es-EC"/>
        </a:p>
      </dgm:t>
    </dgm:pt>
    <dgm:pt modelId="{4C6D71ED-1440-4057-92EB-33BAF929FAC9}">
      <dgm:prSet phldrT="[Texto]" custT="1"/>
      <dgm:spPr>
        <a:blipFill rotWithShape="0">
          <a:blip xmlns:r="http://schemas.openxmlformats.org/officeDocument/2006/relationships" r:embed="rId2"/>
          <a:tile tx="0" ty="0" sx="100000" sy="100000" flip="none" algn="tl"/>
        </a:blipFill>
      </dgm:spPr>
      <dgm:t>
        <a:bodyPr/>
        <a:lstStyle/>
        <a:p>
          <a:pPr algn="ctr"/>
          <a:r>
            <a:rPr lang="es-ES" sz="2000" b="1" dirty="0" smtClean="0"/>
            <a:t>Reemplazo parcial del maíz por el 20% de harinas de cáscara de plátano o banano maduro</a:t>
          </a:r>
          <a:endParaRPr lang="es-EC" sz="2000" b="1" dirty="0"/>
        </a:p>
      </dgm:t>
    </dgm:pt>
    <dgm:pt modelId="{F06773F9-2A8E-4663-84CD-3C0F676F5ED9}" type="parTrans" cxnId="{4B84131D-D240-4B96-9835-1754BE05202C}">
      <dgm:prSet/>
      <dgm:spPr/>
      <dgm:t>
        <a:bodyPr/>
        <a:lstStyle/>
        <a:p>
          <a:endParaRPr lang="es-EC">
            <a:solidFill>
              <a:srgbClr val="6699FF"/>
            </a:solidFill>
          </a:endParaRPr>
        </a:p>
      </dgm:t>
    </dgm:pt>
    <dgm:pt modelId="{D1072973-70BF-4A37-9415-9E2A30B56F12}" type="sibTrans" cxnId="{4B84131D-D240-4B96-9835-1754BE05202C}">
      <dgm:prSet/>
      <dgm:spPr/>
      <dgm:t>
        <a:bodyPr/>
        <a:lstStyle/>
        <a:p>
          <a:endParaRPr lang="es-EC"/>
        </a:p>
      </dgm:t>
    </dgm:pt>
    <dgm:pt modelId="{93D62684-F121-42E2-921A-ED0ED910F204}" type="pres">
      <dgm:prSet presAssocID="{E5911E41-F942-4FA5-82B5-5E9D1B8F0D48}" presName="Name0" presStyleCnt="0">
        <dgm:presLayoutVars>
          <dgm:chMax val="1"/>
          <dgm:dir/>
          <dgm:animLvl val="ctr"/>
          <dgm:resizeHandles val="exact"/>
        </dgm:presLayoutVars>
      </dgm:prSet>
      <dgm:spPr/>
      <dgm:t>
        <a:bodyPr/>
        <a:lstStyle/>
        <a:p>
          <a:endParaRPr lang="es-EC"/>
        </a:p>
      </dgm:t>
    </dgm:pt>
    <dgm:pt modelId="{A00F9E63-F496-4FBB-AC94-09B650D3385D}" type="pres">
      <dgm:prSet presAssocID="{929E4E72-2D04-446E-BD89-81A37653E055}" presName="centerShape" presStyleLbl="node0" presStyleIdx="0" presStyleCnt="1" custScaleX="393859" custScaleY="82319" custLinFactNeighborX="-5666" custLinFactNeighborY="432"/>
      <dgm:spPr/>
      <dgm:t>
        <a:bodyPr/>
        <a:lstStyle/>
        <a:p>
          <a:endParaRPr lang="es-EC"/>
        </a:p>
      </dgm:t>
    </dgm:pt>
    <dgm:pt modelId="{1873FD3F-242E-4869-852F-B67869FBD893}" type="pres">
      <dgm:prSet presAssocID="{ECE71862-97FA-459B-93FA-87E0F334D3A7}" presName="parTrans" presStyleLbl="sibTrans2D1" presStyleIdx="0" presStyleCnt="6" custAng="21103398" custScaleY="58074"/>
      <dgm:spPr/>
      <dgm:t>
        <a:bodyPr/>
        <a:lstStyle/>
        <a:p>
          <a:endParaRPr lang="es-EC"/>
        </a:p>
      </dgm:t>
    </dgm:pt>
    <dgm:pt modelId="{99CAD06F-EFD0-4EE8-B96F-E728B83FCC48}" type="pres">
      <dgm:prSet presAssocID="{ECE71862-97FA-459B-93FA-87E0F334D3A7}" presName="connectorText" presStyleLbl="sibTrans2D1" presStyleIdx="0" presStyleCnt="6"/>
      <dgm:spPr/>
      <dgm:t>
        <a:bodyPr/>
        <a:lstStyle/>
        <a:p>
          <a:endParaRPr lang="es-EC"/>
        </a:p>
      </dgm:t>
    </dgm:pt>
    <dgm:pt modelId="{7C1CF343-24D5-4422-A260-83E5B4A7F3C0}" type="pres">
      <dgm:prSet presAssocID="{91B42499-76A6-4AD4-934A-28D92BDE8EA1}" presName="node" presStyleLbl="node1" presStyleIdx="0" presStyleCnt="6" custScaleX="209959" custScaleY="91868" custRadScaleRad="102742" custRadScaleInc="-2861">
        <dgm:presLayoutVars>
          <dgm:bulletEnabled val="1"/>
        </dgm:presLayoutVars>
      </dgm:prSet>
      <dgm:spPr/>
      <dgm:t>
        <a:bodyPr/>
        <a:lstStyle/>
        <a:p>
          <a:endParaRPr lang="es-EC"/>
        </a:p>
      </dgm:t>
    </dgm:pt>
    <dgm:pt modelId="{CEFC1B37-ED10-4060-8A56-CE208669CAB3}" type="pres">
      <dgm:prSet presAssocID="{47AAFB99-049D-47CF-A51D-47783CB794D0}" presName="parTrans" presStyleLbl="sibTrans2D1" presStyleIdx="1" presStyleCnt="6" custScaleX="82035" custScaleY="69936"/>
      <dgm:spPr/>
      <dgm:t>
        <a:bodyPr/>
        <a:lstStyle/>
        <a:p>
          <a:endParaRPr lang="es-EC"/>
        </a:p>
      </dgm:t>
    </dgm:pt>
    <dgm:pt modelId="{CF001B95-856A-47BB-9E86-29DA14BB9225}" type="pres">
      <dgm:prSet presAssocID="{47AAFB99-049D-47CF-A51D-47783CB794D0}" presName="connectorText" presStyleLbl="sibTrans2D1" presStyleIdx="1" presStyleCnt="6"/>
      <dgm:spPr/>
      <dgm:t>
        <a:bodyPr/>
        <a:lstStyle/>
        <a:p>
          <a:endParaRPr lang="es-EC"/>
        </a:p>
      </dgm:t>
    </dgm:pt>
    <dgm:pt modelId="{6BE2DF7D-A89C-4777-B004-8DC70A5CB1D0}" type="pres">
      <dgm:prSet presAssocID="{F53B01CE-997D-4271-A99A-A10722FC3CEE}" presName="node" presStyleLbl="node1" presStyleIdx="1" presStyleCnt="6" custScaleX="217042" custScaleY="86029" custRadScaleRad="191651" custRadScaleInc="-10298">
        <dgm:presLayoutVars>
          <dgm:bulletEnabled val="1"/>
        </dgm:presLayoutVars>
      </dgm:prSet>
      <dgm:spPr/>
      <dgm:t>
        <a:bodyPr/>
        <a:lstStyle/>
        <a:p>
          <a:endParaRPr lang="es-EC"/>
        </a:p>
      </dgm:t>
    </dgm:pt>
    <dgm:pt modelId="{DC9AD13E-26BE-4D3B-90CE-F97A6CEAD983}" type="pres">
      <dgm:prSet presAssocID="{344DF76C-2B12-4FD8-A6A5-DD7ABC27830B}" presName="parTrans" presStyleLbl="sibTrans2D1" presStyleIdx="2" presStyleCnt="6" custScaleY="57079"/>
      <dgm:spPr/>
      <dgm:t>
        <a:bodyPr/>
        <a:lstStyle/>
        <a:p>
          <a:endParaRPr lang="es-EC"/>
        </a:p>
      </dgm:t>
    </dgm:pt>
    <dgm:pt modelId="{5170AA95-5A9B-4F7D-B110-E40C0BA72818}" type="pres">
      <dgm:prSet presAssocID="{344DF76C-2B12-4FD8-A6A5-DD7ABC27830B}" presName="connectorText" presStyleLbl="sibTrans2D1" presStyleIdx="2" presStyleCnt="6"/>
      <dgm:spPr/>
      <dgm:t>
        <a:bodyPr/>
        <a:lstStyle/>
        <a:p>
          <a:endParaRPr lang="es-EC"/>
        </a:p>
      </dgm:t>
    </dgm:pt>
    <dgm:pt modelId="{F2EB0169-D5FC-4C23-8203-A2C4333DA9FD}" type="pres">
      <dgm:prSet presAssocID="{18B0956A-7C30-440F-98D0-B48F44EA2D85}" presName="node" presStyleLbl="node1" presStyleIdx="2" presStyleCnt="6" custScaleX="191618" custScaleY="85768" custRadScaleRad="202410" custRadScaleInc="3592">
        <dgm:presLayoutVars>
          <dgm:bulletEnabled val="1"/>
        </dgm:presLayoutVars>
      </dgm:prSet>
      <dgm:spPr/>
      <dgm:t>
        <a:bodyPr/>
        <a:lstStyle/>
        <a:p>
          <a:endParaRPr lang="es-EC"/>
        </a:p>
      </dgm:t>
    </dgm:pt>
    <dgm:pt modelId="{76470442-77F4-433E-8C97-92590F85DF43}" type="pres">
      <dgm:prSet presAssocID="{90211620-2A91-421F-8E9C-7EA32B2D5C23}" presName="parTrans" presStyleLbl="sibTrans2D1" presStyleIdx="3" presStyleCnt="6" custAng="569245" custScaleY="49448"/>
      <dgm:spPr/>
      <dgm:t>
        <a:bodyPr/>
        <a:lstStyle/>
        <a:p>
          <a:endParaRPr lang="es-EC"/>
        </a:p>
      </dgm:t>
    </dgm:pt>
    <dgm:pt modelId="{C6E2FC56-73FF-4894-BE19-695D060F143B}" type="pres">
      <dgm:prSet presAssocID="{90211620-2A91-421F-8E9C-7EA32B2D5C23}" presName="connectorText" presStyleLbl="sibTrans2D1" presStyleIdx="3" presStyleCnt="6"/>
      <dgm:spPr/>
      <dgm:t>
        <a:bodyPr/>
        <a:lstStyle/>
        <a:p>
          <a:endParaRPr lang="es-EC"/>
        </a:p>
      </dgm:t>
    </dgm:pt>
    <dgm:pt modelId="{A34A0F64-59E6-4ED9-BB0B-203FD4113117}" type="pres">
      <dgm:prSet presAssocID="{51F2CB7C-7587-47B1-BEDE-AC9F94E18C1A}" presName="node" presStyleLbl="node1" presStyleIdx="3" presStyleCnt="6" custScaleX="218266" custScaleY="87692" custRadScaleRad="104868" custRadScaleInc="-14828">
        <dgm:presLayoutVars>
          <dgm:bulletEnabled val="1"/>
        </dgm:presLayoutVars>
      </dgm:prSet>
      <dgm:spPr/>
      <dgm:t>
        <a:bodyPr/>
        <a:lstStyle/>
        <a:p>
          <a:endParaRPr lang="es-EC"/>
        </a:p>
      </dgm:t>
    </dgm:pt>
    <dgm:pt modelId="{7499FFC4-D0F6-4C06-8BFC-B76E8ECCEA29}" type="pres">
      <dgm:prSet presAssocID="{F06773F9-2A8E-4663-84CD-3C0F676F5ED9}" presName="parTrans" presStyleLbl="sibTrans2D1" presStyleIdx="4" presStyleCnt="6" custScaleY="71720"/>
      <dgm:spPr/>
      <dgm:t>
        <a:bodyPr/>
        <a:lstStyle/>
        <a:p>
          <a:endParaRPr lang="es-EC"/>
        </a:p>
      </dgm:t>
    </dgm:pt>
    <dgm:pt modelId="{51D9B342-DCE6-4628-A37A-0B1E40C19656}" type="pres">
      <dgm:prSet presAssocID="{F06773F9-2A8E-4663-84CD-3C0F676F5ED9}" presName="connectorText" presStyleLbl="sibTrans2D1" presStyleIdx="4" presStyleCnt="6"/>
      <dgm:spPr/>
      <dgm:t>
        <a:bodyPr/>
        <a:lstStyle/>
        <a:p>
          <a:endParaRPr lang="es-EC"/>
        </a:p>
      </dgm:t>
    </dgm:pt>
    <dgm:pt modelId="{5DE0CFED-CC22-4AF6-959D-788647674C17}" type="pres">
      <dgm:prSet presAssocID="{4C6D71ED-1440-4057-92EB-33BAF929FAC9}" presName="node" presStyleLbl="node1" presStyleIdx="4" presStyleCnt="6" custScaleX="192551" custScaleY="92918" custRadScaleRad="191838" custRadScaleInc="-9455">
        <dgm:presLayoutVars>
          <dgm:bulletEnabled val="1"/>
        </dgm:presLayoutVars>
      </dgm:prSet>
      <dgm:spPr/>
      <dgm:t>
        <a:bodyPr/>
        <a:lstStyle/>
        <a:p>
          <a:endParaRPr lang="es-EC"/>
        </a:p>
      </dgm:t>
    </dgm:pt>
    <dgm:pt modelId="{9FF59D40-FC64-4AFF-A52F-1FF8881C12B5}" type="pres">
      <dgm:prSet presAssocID="{FA82FE0D-A632-40F8-A353-DF2F8F4DE611}" presName="parTrans" presStyleLbl="sibTrans2D1" presStyleIdx="5" presStyleCnt="6" custScaleY="63804"/>
      <dgm:spPr/>
      <dgm:t>
        <a:bodyPr/>
        <a:lstStyle/>
        <a:p>
          <a:endParaRPr lang="es-EC"/>
        </a:p>
      </dgm:t>
    </dgm:pt>
    <dgm:pt modelId="{D82F49C6-0105-4A80-9A91-7A9F9ECD804E}" type="pres">
      <dgm:prSet presAssocID="{FA82FE0D-A632-40F8-A353-DF2F8F4DE611}" presName="connectorText" presStyleLbl="sibTrans2D1" presStyleIdx="5" presStyleCnt="6"/>
      <dgm:spPr/>
      <dgm:t>
        <a:bodyPr/>
        <a:lstStyle/>
        <a:p>
          <a:endParaRPr lang="es-EC"/>
        </a:p>
      </dgm:t>
    </dgm:pt>
    <dgm:pt modelId="{616BB884-2945-4F9E-9CCE-5937ABB98B75}" type="pres">
      <dgm:prSet presAssocID="{A093CC0E-99D4-409B-9C12-A0E411EA1021}" presName="node" presStyleLbl="node1" presStyleIdx="5" presStyleCnt="6" custScaleX="194280" custScaleY="92242" custRadScaleRad="189949" custRadScaleInc="7644">
        <dgm:presLayoutVars>
          <dgm:bulletEnabled val="1"/>
        </dgm:presLayoutVars>
      </dgm:prSet>
      <dgm:spPr/>
      <dgm:t>
        <a:bodyPr/>
        <a:lstStyle/>
        <a:p>
          <a:endParaRPr lang="es-EC"/>
        </a:p>
      </dgm:t>
    </dgm:pt>
  </dgm:ptLst>
  <dgm:cxnLst>
    <dgm:cxn modelId="{2810FBC7-7ED1-42AE-B7A8-CBB122B7A357}" type="presOf" srcId="{F06773F9-2A8E-4663-84CD-3C0F676F5ED9}" destId="{51D9B342-DCE6-4628-A37A-0B1E40C19656}" srcOrd="1" destOrd="0" presId="urn:microsoft.com/office/officeart/2005/8/layout/radial5"/>
    <dgm:cxn modelId="{3DAADCA3-4749-42A0-B9EF-909D0317A5A4}" srcId="{929E4E72-2D04-446E-BD89-81A37653E055}" destId="{91B42499-76A6-4AD4-934A-28D92BDE8EA1}" srcOrd="0" destOrd="0" parTransId="{ECE71862-97FA-459B-93FA-87E0F334D3A7}" sibTransId="{2E39ED91-B49E-47F2-99EE-BE47E3AE1D81}"/>
    <dgm:cxn modelId="{4347C630-6937-40AF-A9D9-4D7C832CD1FB}" type="presOf" srcId="{ECE71862-97FA-459B-93FA-87E0F334D3A7}" destId="{1873FD3F-242E-4869-852F-B67869FBD893}" srcOrd="0" destOrd="0" presId="urn:microsoft.com/office/officeart/2005/8/layout/radial5"/>
    <dgm:cxn modelId="{CA80149E-DDF5-492B-8630-2EA41F143A48}" srcId="{929E4E72-2D04-446E-BD89-81A37653E055}" destId="{A093CC0E-99D4-409B-9C12-A0E411EA1021}" srcOrd="5" destOrd="0" parTransId="{FA82FE0D-A632-40F8-A353-DF2F8F4DE611}" sibTransId="{C8DFBC76-1A97-45BF-8A70-40CF70607171}"/>
    <dgm:cxn modelId="{4B84131D-D240-4B96-9835-1754BE05202C}" srcId="{929E4E72-2D04-446E-BD89-81A37653E055}" destId="{4C6D71ED-1440-4057-92EB-33BAF929FAC9}" srcOrd="4" destOrd="0" parTransId="{F06773F9-2A8E-4663-84CD-3C0F676F5ED9}" sibTransId="{D1072973-70BF-4A37-9415-9E2A30B56F12}"/>
    <dgm:cxn modelId="{E642666C-FA39-42EF-B7C3-AC3EEE0231A0}" type="presOf" srcId="{F06773F9-2A8E-4663-84CD-3C0F676F5ED9}" destId="{7499FFC4-D0F6-4C06-8BFC-B76E8ECCEA29}" srcOrd="0" destOrd="0" presId="urn:microsoft.com/office/officeart/2005/8/layout/radial5"/>
    <dgm:cxn modelId="{FE51EF2C-E267-4EE2-AF71-7AD4A861ACFE}" type="presOf" srcId="{FA82FE0D-A632-40F8-A353-DF2F8F4DE611}" destId="{D82F49C6-0105-4A80-9A91-7A9F9ECD804E}" srcOrd="1" destOrd="0" presId="urn:microsoft.com/office/officeart/2005/8/layout/radial5"/>
    <dgm:cxn modelId="{DA0CCCB1-3DEC-4CAF-A1D6-17D97154F3A2}" type="presOf" srcId="{91B42499-76A6-4AD4-934A-28D92BDE8EA1}" destId="{7C1CF343-24D5-4422-A260-83E5B4A7F3C0}" srcOrd="0" destOrd="0" presId="urn:microsoft.com/office/officeart/2005/8/layout/radial5"/>
    <dgm:cxn modelId="{1E9EC893-5E8E-4D6D-9455-EBC20C526BDB}" type="presOf" srcId="{344DF76C-2B12-4FD8-A6A5-DD7ABC27830B}" destId="{DC9AD13E-26BE-4D3B-90CE-F97A6CEAD983}" srcOrd="0" destOrd="0" presId="urn:microsoft.com/office/officeart/2005/8/layout/radial5"/>
    <dgm:cxn modelId="{68F3455E-871F-41EB-8D6E-ABB0D74B5B6E}" type="presOf" srcId="{ECE71862-97FA-459B-93FA-87E0F334D3A7}" destId="{99CAD06F-EFD0-4EE8-B96F-E728B83FCC48}" srcOrd="1" destOrd="0" presId="urn:microsoft.com/office/officeart/2005/8/layout/radial5"/>
    <dgm:cxn modelId="{C4B132C5-4FA6-4A7A-9360-094E721863C6}" type="presOf" srcId="{344DF76C-2B12-4FD8-A6A5-DD7ABC27830B}" destId="{5170AA95-5A9B-4F7D-B110-E40C0BA72818}" srcOrd="1" destOrd="0" presId="urn:microsoft.com/office/officeart/2005/8/layout/radial5"/>
    <dgm:cxn modelId="{632E9848-DD45-44F4-AF5E-E728F85D7F25}" type="presOf" srcId="{90211620-2A91-421F-8E9C-7EA32B2D5C23}" destId="{C6E2FC56-73FF-4894-BE19-695D060F143B}" srcOrd="1" destOrd="0" presId="urn:microsoft.com/office/officeart/2005/8/layout/radial5"/>
    <dgm:cxn modelId="{A3F348F1-EB0A-41F4-9969-B146955A2C4C}" srcId="{E5911E41-F942-4FA5-82B5-5E9D1B8F0D48}" destId="{929E4E72-2D04-446E-BD89-81A37653E055}" srcOrd="0" destOrd="0" parTransId="{5EC67242-3BFD-4AE6-8D6A-CBD2036763C6}" sibTransId="{5FAE7C82-AE8E-4C9D-9E5E-0848BF6C6E5E}"/>
    <dgm:cxn modelId="{CBC5E674-4750-46BE-A0BE-B5E86290B430}" type="presOf" srcId="{F53B01CE-997D-4271-A99A-A10722FC3CEE}" destId="{6BE2DF7D-A89C-4777-B004-8DC70A5CB1D0}" srcOrd="0" destOrd="0" presId="urn:microsoft.com/office/officeart/2005/8/layout/radial5"/>
    <dgm:cxn modelId="{0B588AA5-9E07-46A8-93A9-E07B6744D72A}" srcId="{929E4E72-2D04-446E-BD89-81A37653E055}" destId="{F53B01CE-997D-4271-A99A-A10722FC3CEE}" srcOrd="1" destOrd="0" parTransId="{47AAFB99-049D-47CF-A51D-47783CB794D0}" sibTransId="{2CEEAC60-5DF3-4303-BDC4-8FACE3352A79}"/>
    <dgm:cxn modelId="{D9A1114C-7B20-4AF7-B642-25FCDA36A03E}" type="presOf" srcId="{90211620-2A91-421F-8E9C-7EA32B2D5C23}" destId="{76470442-77F4-433E-8C97-92590F85DF43}" srcOrd="0" destOrd="0" presId="urn:microsoft.com/office/officeart/2005/8/layout/radial5"/>
    <dgm:cxn modelId="{ECF132C0-4465-43BF-A17C-56C5517458E7}" type="presOf" srcId="{E5911E41-F942-4FA5-82B5-5E9D1B8F0D48}" destId="{93D62684-F121-42E2-921A-ED0ED910F204}" srcOrd="0" destOrd="0" presId="urn:microsoft.com/office/officeart/2005/8/layout/radial5"/>
    <dgm:cxn modelId="{524F3C10-815A-49DD-B292-96BEAF993A1C}" type="presOf" srcId="{47AAFB99-049D-47CF-A51D-47783CB794D0}" destId="{CF001B95-856A-47BB-9E86-29DA14BB9225}" srcOrd="1" destOrd="0" presId="urn:microsoft.com/office/officeart/2005/8/layout/radial5"/>
    <dgm:cxn modelId="{78C3656E-CFEB-4B87-9F8C-52B19D6789A0}" type="presOf" srcId="{51F2CB7C-7587-47B1-BEDE-AC9F94E18C1A}" destId="{A34A0F64-59E6-4ED9-BB0B-203FD4113117}" srcOrd="0" destOrd="0" presId="urn:microsoft.com/office/officeart/2005/8/layout/radial5"/>
    <dgm:cxn modelId="{1CAD1D33-EB81-4407-8C4E-2244954EFD95}" srcId="{929E4E72-2D04-446E-BD89-81A37653E055}" destId="{51F2CB7C-7587-47B1-BEDE-AC9F94E18C1A}" srcOrd="3" destOrd="0" parTransId="{90211620-2A91-421F-8E9C-7EA32B2D5C23}" sibTransId="{7F2FC8AC-52E4-4873-9B91-4F550DF953F3}"/>
    <dgm:cxn modelId="{9FDB50C8-0F3F-404F-ACF6-5FB0F7C1BA32}" type="presOf" srcId="{47AAFB99-049D-47CF-A51D-47783CB794D0}" destId="{CEFC1B37-ED10-4060-8A56-CE208669CAB3}" srcOrd="0" destOrd="0" presId="urn:microsoft.com/office/officeart/2005/8/layout/radial5"/>
    <dgm:cxn modelId="{D7D955EE-DDC4-4B07-BAD9-A0FEFD4E57C6}" type="presOf" srcId="{4C6D71ED-1440-4057-92EB-33BAF929FAC9}" destId="{5DE0CFED-CC22-4AF6-959D-788647674C17}" srcOrd="0" destOrd="0" presId="urn:microsoft.com/office/officeart/2005/8/layout/radial5"/>
    <dgm:cxn modelId="{D067FD49-AFB9-48A4-9DFA-F5E157688E64}" srcId="{929E4E72-2D04-446E-BD89-81A37653E055}" destId="{18B0956A-7C30-440F-98D0-B48F44EA2D85}" srcOrd="2" destOrd="0" parTransId="{344DF76C-2B12-4FD8-A6A5-DD7ABC27830B}" sibTransId="{31630F6C-98F0-4502-BF6B-97B2880F36D2}"/>
    <dgm:cxn modelId="{6B2D5268-4829-467F-A7B9-44893B51223D}" type="presOf" srcId="{FA82FE0D-A632-40F8-A353-DF2F8F4DE611}" destId="{9FF59D40-FC64-4AFF-A52F-1FF8881C12B5}" srcOrd="0" destOrd="0" presId="urn:microsoft.com/office/officeart/2005/8/layout/radial5"/>
    <dgm:cxn modelId="{65A9730F-BC36-4B02-8A28-5AD85896F15A}" type="presOf" srcId="{18B0956A-7C30-440F-98D0-B48F44EA2D85}" destId="{F2EB0169-D5FC-4C23-8203-A2C4333DA9FD}" srcOrd="0" destOrd="0" presId="urn:microsoft.com/office/officeart/2005/8/layout/radial5"/>
    <dgm:cxn modelId="{A4EB7D11-136F-467C-95B3-8260052D82C1}" type="presOf" srcId="{A093CC0E-99D4-409B-9C12-A0E411EA1021}" destId="{616BB884-2945-4F9E-9CCE-5937ABB98B75}" srcOrd="0" destOrd="0" presId="urn:microsoft.com/office/officeart/2005/8/layout/radial5"/>
    <dgm:cxn modelId="{93937B90-00A4-4E1E-B9F6-83D2ED20F37F}" type="presOf" srcId="{929E4E72-2D04-446E-BD89-81A37653E055}" destId="{A00F9E63-F496-4FBB-AC94-09B650D3385D}" srcOrd="0" destOrd="0" presId="urn:microsoft.com/office/officeart/2005/8/layout/radial5"/>
    <dgm:cxn modelId="{42E43315-33A9-4B95-8799-CC783BA1BC1F}" type="presParOf" srcId="{93D62684-F121-42E2-921A-ED0ED910F204}" destId="{A00F9E63-F496-4FBB-AC94-09B650D3385D}" srcOrd="0" destOrd="0" presId="urn:microsoft.com/office/officeart/2005/8/layout/radial5"/>
    <dgm:cxn modelId="{311319CE-B5CD-44A2-919B-C8BAD8B1EE64}" type="presParOf" srcId="{93D62684-F121-42E2-921A-ED0ED910F204}" destId="{1873FD3F-242E-4869-852F-B67869FBD893}" srcOrd="1" destOrd="0" presId="urn:microsoft.com/office/officeart/2005/8/layout/radial5"/>
    <dgm:cxn modelId="{2BF980AD-D51A-4BFE-B497-27062A43D940}" type="presParOf" srcId="{1873FD3F-242E-4869-852F-B67869FBD893}" destId="{99CAD06F-EFD0-4EE8-B96F-E728B83FCC48}" srcOrd="0" destOrd="0" presId="urn:microsoft.com/office/officeart/2005/8/layout/radial5"/>
    <dgm:cxn modelId="{202C3D01-2281-420D-B213-D573960DBF5E}" type="presParOf" srcId="{93D62684-F121-42E2-921A-ED0ED910F204}" destId="{7C1CF343-24D5-4422-A260-83E5B4A7F3C0}" srcOrd="2" destOrd="0" presId="urn:microsoft.com/office/officeart/2005/8/layout/radial5"/>
    <dgm:cxn modelId="{7B873E03-6CA1-424C-9E7C-DABEA4EAC228}" type="presParOf" srcId="{93D62684-F121-42E2-921A-ED0ED910F204}" destId="{CEFC1B37-ED10-4060-8A56-CE208669CAB3}" srcOrd="3" destOrd="0" presId="urn:microsoft.com/office/officeart/2005/8/layout/radial5"/>
    <dgm:cxn modelId="{F1308796-FD9D-447F-8209-24419B2D69D8}" type="presParOf" srcId="{CEFC1B37-ED10-4060-8A56-CE208669CAB3}" destId="{CF001B95-856A-47BB-9E86-29DA14BB9225}" srcOrd="0" destOrd="0" presId="urn:microsoft.com/office/officeart/2005/8/layout/radial5"/>
    <dgm:cxn modelId="{2AED49B2-C9AE-403E-B9E3-0BE4280C75A4}" type="presParOf" srcId="{93D62684-F121-42E2-921A-ED0ED910F204}" destId="{6BE2DF7D-A89C-4777-B004-8DC70A5CB1D0}" srcOrd="4" destOrd="0" presId="urn:microsoft.com/office/officeart/2005/8/layout/radial5"/>
    <dgm:cxn modelId="{18BCEE71-7531-431A-BAFF-28E3F0F18BFF}" type="presParOf" srcId="{93D62684-F121-42E2-921A-ED0ED910F204}" destId="{DC9AD13E-26BE-4D3B-90CE-F97A6CEAD983}" srcOrd="5" destOrd="0" presId="urn:microsoft.com/office/officeart/2005/8/layout/radial5"/>
    <dgm:cxn modelId="{AF92CC7F-C6A8-437F-AD63-3163915E8848}" type="presParOf" srcId="{DC9AD13E-26BE-4D3B-90CE-F97A6CEAD983}" destId="{5170AA95-5A9B-4F7D-B110-E40C0BA72818}" srcOrd="0" destOrd="0" presId="urn:microsoft.com/office/officeart/2005/8/layout/radial5"/>
    <dgm:cxn modelId="{E5C1E951-3749-4833-84F3-FEFC7AAC36CD}" type="presParOf" srcId="{93D62684-F121-42E2-921A-ED0ED910F204}" destId="{F2EB0169-D5FC-4C23-8203-A2C4333DA9FD}" srcOrd="6" destOrd="0" presId="urn:microsoft.com/office/officeart/2005/8/layout/radial5"/>
    <dgm:cxn modelId="{A01EB17C-877D-4F0F-AD7F-4676F7AEC78E}" type="presParOf" srcId="{93D62684-F121-42E2-921A-ED0ED910F204}" destId="{76470442-77F4-433E-8C97-92590F85DF43}" srcOrd="7" destOrd="0" presId="urn:microsoft.com/office/officeart/2005/8/layout/radial5"/>
    <dgm:cxn modelId="{2EBEDB01-D1D5-49AE-A337-1C518D2D89B3}" type="presParOf" srcId="{76470442-77F4-433E-8C97-92590F85DF43}" destId="{C6E2FC56-73FF-4894-BE19-695D060F143B}" srcOrd="0" destOrd="0" presId="urn:microsoft.com/office/officeart/2005/8/layout/radial5"/>
    <dgm:cxn modelId="{C159677A-2561-4230-BF50-CF79FA96F694}" type="presParOf" srcId="{93D62684-F121-42E2-921A-ED0ED910F204}" destId="{A34A0F64-59E6-4ED9-BB0B-203FD4113117}" srcOrd="8" destOrd="0" presId="urn:microsoft.com/office/officeart/2005/8/layout/radial5"/>
    <dgm:cxn modelId="{E815C8A0-CD84-448A-BE80-69782756AF17}" type="presParOf" srcId="{93D62684-F121-42E2-921A-ED0ED910F204}" destId="{7499FFC4-D0F6-4C06-8BFC-B76E8ECCEA29}" srcOrd="9" destOrd="0" presId="urn:microsoft.com/office/officeart/2005/8/layout/radial5"/>
    <dgm:cxn modelId="{6287AAAA-79C6-4511-B2AC-DF1F299CDA23}" type="presParOf" srcId="{7499FFC4-D0F6-4C06-8BFC-B76E8ECCEA29}" destId="{51D9B342-DCE6-4628-A37A-0B1E40C19656}" srcOrd="0" destOrd="0" presId="urn:microsoft.com/office/officeart/2005/8/layout/radial5"/>
    <dgm:cxn modelId="{8074FA09-BE9F-4774-AAED-84F28F873918}" type="presParOf" srcId="{93D62684-F121-42E2-921A-ED0ED910F204}" destId="{5DE0CFED-CC22-4AF6-959D-788647674C17}" srcOrd="10" destOrd="0" presId="urn:microsoft.com/office/officeart/2005/8/layout/radial5"/>
    <dgm:cxn modelId="{40DCCA0C-50F1-4E82-9172-4EE60371764B}" type="presParOf" srcId="{93D62684-F121-42E2-921A-ED0ED910F204}" destId="{9FF59D40-FC64-4AFF-A52F-1FF8881C12B5}" srcOrd="11" destOrd="0" presId="urn:microsoft.com/office/officeart/2005/8/layout/radial5"/>
    <dgm:cxn modelId="{EB570F1A-3575-4B4F-8F9A-D2E9011B3EFE}" type="presParOf" srcId="{9FF59D40-FC64-4AFF-A52F-1FF8881C12B5}" destId="{D82F49C6-0105-4A80-9A91-7A9F9ECD804E}" srcOrd="0" destOrd="0" presId="urn:microsoft.com/office/officeart/2005/8/layout/radial5"/>
    <dgm:cxn modelId="{315BD767-D0EE-43EF-A858-023CCE4B5169}" type="presParOf" srcId="{93D62684-F121-42E2-921A-ED0ED910F204}" destId="{616BB884-2945-4F9E-9CCE-5937ABB98B7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DA4F4-F51F-40D6-9891-0AAA01F4601F}"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s-EC"/>
        </a:p>
      </dgm:t>
    </dgm:pt>
    <dgm:pt modelId="{C6FC3CA4-1CA1-48B8-A493-FF1F05B2BA2C}">
      <dgm:prSet phldrT="[Texto]"/>
      <dgm:spPr/>
      <dgm:t>
        <a:bodyPr/>
        <a:lstStyle/>
        <a:p>
          <a:r>
            <a:rPr lang="es-EC" dirty="0" smtClean="0"/>
            <a:t>JUSTIFICACIÓN</a:t>
          </a:r>
          <a:endParaRPr lang="es-EC" dirty="0"/>
        </a:p>
      </dgm:t>
    </dgm:pt>
    <dgm:pt modelId="{940DCAAE-B74F-4759-8A1C-DAE35D805208}" type="parTrans" cxnId="{6B123220-BF2A-4C23-B94F-CC8FDF5D36B4}">
      <dgm:prSet/>
      <dgm:spPr/>
      <dgm:t>
        <a:bodyPr/>
        <a:lstStyle/>
        <a:p>
          <a:endParaRPr lang="es-EC"/>
        </a:p>
      </dgm:t>
    </dgm:pt>
    <dgm:pt modelId="{84D015A7-1F8E-47DC-BF22-5F4A936168DF}" type="sibTrans" cxnId="{6B123220-BF2A-4C23-B94F-CC8FDF5D36B4}">
      <dgm:prSet/>
      <dgm:spPr/>
      <dgm:t>
        <a:bodyPr/>
        <a:lstStyle/>
        <a:p>
          <a:endParaRPr lang="es-EC"/>
        </a:p>
      </dgm:t>
    </dgm:pt>
    <dgm:pt modelId="{669D76C3-7013-496B-AE13-EE1B90D7C4EA}">
      <dgm:prSet phldrT="[Texto]"/>
      <dgm:spPr/>
      <dgm:t>
        <a:bodyPr/>
        <a:lstStyle/>
        <a:p>
          <a:r>
            <a:rPr lang="es-EC" dirty="0" smtClean="0"/>
            <a:t>Bajar costos en la producción de pollos broiler ya que es un residuo que no se utiliza  </a:t>
          </a:r>
          <a:endParaRPr lang="es-EC" dirty="0"/>
        </a:p>
      </dgm:t>
    </dgm:pt>
    <dgm:pt modelId="{AE26C13E-EF59-4BA0-907B-B0087331C18D}" type="parTrans" cxnId="{F57F3621-B5D7-487A-BAD8-517202256949}">
      <dgm:prSet/>
      <dgm:spPr/>
      <dgm:t>
        <a:bodyPr/>
        <a:lstStyle/>
        <a:p>
          <a:endParaRPr lang="es-EC"/>
        </a:p>
      </dgm:t>
    </dgm:pt>
    <dgm:pt modelId="{2BA1D3A6-C7B2-411E-B764-F8AD653F9969}" type="sibTrans" cxnId="{F57F3621-B5D7-487A-BAD8-517202256949}">
      <dgm:prSet/>
      <dgm:spPr/>
      <dgm:t>
        <a:bodyPr/>
        <a:lstStyle/>
        <a:p>
          <a:endParaRPr lang="es-EC"/>
        </a:p>
      </dgm:t>
    </dgm:pt>
    <dgm:pt modelId="{FB2AD14C-775E-4814-A2FA-4BE6ED226906}">
      <dgm:prSet phldrT="[Texto]"/>
      <dgm:spPr/>
      <dgm:t>
        <a:bodyPr/>
        <a:lstStyle/>
        <a:p>
          <a:r>
            <a:rPr lang="es-EC" dirty="0" smtClean="0"/>
            <a:t>Reducir la contaminación ambiental producida por residuos orgánicos</a:t>
          </a:r>
          <a:endParaRPr lang="es-EC" dirty="0"/>
        </a:p>
      </dgm:t>
    </dgm:pt>
    <dgm:pt modelId="{6DFDA6C3-3604-47DA-8F5D-3138A73B6DFE}" type="parTrans" cxnId="{75F5E329-1D25-429C-9B80-DC50B84B19BA}">
      <dgm:prSet/>
      <dgm:spPr/>
      <dgm:t>
        <a:bodyPr/>
        <a:lstStyle/>
        <a:p>
          <a:endParaRPr lang="es-EC"/>
        </a:p>
      </dgm:t>
    </dgm:pt>
    <dgm:pt modelId="{CB6D2BAB-B6A5-4A2B-A298-A26F362EC9A9}" type="sibTrans" cxnId="{75F5E329-1D25-429C-9B80-DC50B84B19BA}">
      <dgm:prSet/>
      <dgm:spPr/>
      <dgm:t>
        <a:bodyPr/>
        <a:lstStyle/>
        <a:p>
          <a:endParaRPr lang="es-EC"/>
        </a:p>
      </dgm:t>
    </dgm:pt>
    <dgm:pt modelId="{894B54B4-707E-445B-8835-5501B21DE497}">
      <dgm:prSet phldrT="[Texto]"/>
      <dgm:spPr/>
      <dgm:t>
        <a:bodyPr/>
        <a:lstStyle/>
        <a:p>
          <a:r>
            <a:rPr lang="es-EC" dirty="0" smtClean="0"/>
            <a:t>Beneficia a empresas avícolas  y a  heladerías , cafeterías y microempresas alimenticias.</a:t>
          </a:r>
          <a:endParaRPr lang="es-EC" dirty="0"/>
        </a:p>
      </dgm:t>
    </dgm:pt>
    <dgm:pt modelId="{FA4BFC76-0D0E-42AE-89A9-472FC9FFBB59}" type="parTrans" cxnId="{B82F0F8E-C30A-42A6-A6AB-520A5F67BB0F}">
      <dgm:prSet/>
      <dgm:spPr/>
      <dgm:t>
        <a:bodyPr/>
        <a:lstStyle/>
        <a:p>
          <a:endParaRPr lang="es-EC"/>
        </a:p>
      </dgm:t>
    </dgm:pt>
    <dgm:pt modelId="{F9B997FC-E5A5-45C8-9454-40D4FB7E4ED1}" type="sibTrans" cxnId="{B82F0F8E-C30A-42A6-A6AB-520A5F67BB0F}">
      <dgm:prSet/>
      <dgm:spPr/>
      <dgm:t>
        <a:bodyPr/>
        <a:lstStyle/>
        <a:p>
          <a:endParaRPr lang="es-EC"/>
        </a:p>
      </dgm:t>
    </dgm:pt>
    <dgm:pt modelId="{6B99984A-0570-4A7A-BB03-F29972EAE5B1}">
      <dgm:prSet phldrT="[Texto]"/>
      <dgm:spPr/>
      <dgm:t>
        <a:bodyPr/>
        <a:lstStyle/>
        <a:p>
          <a:r>
            <a:rPr lang="es-EC" dirty="0" smtClean="0"/>
            <a:t>La cáscara de banano se puede incluir en la alimentación animal como fuente de carbohidratos (J. 2004)</a:t>
          </a:r>
          <a:endParaRPr lang="es-EC" dirty="0"/>
        </a:p>
      </dgm:t>
    </dgm:pt>
    <dgm:pt modelId="{17A9078B-983C-459A-B3E2-312E1ED8E257}" type="parTrans" cxnId="{D1EC5C77-EE86-49DE-9050-F36C61DD5640}">
      <dgm:prSet/>
      <dgm:spPr/>
      <dgm:t>
        <a:bodyPr/>
        <a:lstStyle/>
        <a:p>
          <a:endParaRPr lang="es-EC"/>
        </a:p>
      </dgm:t>
    </dgm:pt>
    <dgm:pt modelId="{E8245689-E2D1-4CF1-8CD3-53699845E2F1}" type="sibTrans" cxnId="{D1EC5C77-EE86-49DE-9050-F36C61DD5640}">
      <dgm:prSet/>
      <dgm:spPr/>
      <dgm:t>
        <a:bodyPr/>
        <a:lstStyle/>
        <a:p>
          <a:endParaRPr lang="es-EC"/>
        </a:p>
      </dgm:t>
    </dgm:pt>
    <dgm:pt modelId="{94BEBC51-972C-4BE0-9693-4F0D03073CDE}" type="pres">
      <dgm:prSet presAssocID="{7D7DA4F4-F51F-40D6-9891-0AAA01F4601F}" presName="cycle" presStyleCnt="0">
        <dgm:presLayoutVars>
          <dgm:chMax val="1"/>
          <dgm:dir/>
          <dgm:animLvl val="ctr"/>
          <dgm:resizeHandles val="exact"/>
        </dgm:presLayoutVars>
      </dgm:prSet>
      <dgm:spPr/>
      <dgm:t>
        <a:bodyPr/>
        <a:lstStyle/>
        <a:p>
          <a:endParaRPr lang="es-EC"/>
        </a:p>
      </dgm:t>
    </dgm:pt>
    <dgm:pt modelId="{38A8900B-4162-4DAA-BAC6-31BD17F9E04E}" type="pres">
      <dgm:prSet presAssocID="{C6FC3CA4-1CA1-48B8-A493-FF1F05B2BA2C}" presName="centerShape" presStyleLbl="node0" presStyleIdx="0" presStyleCnt="1"/>
      <dgm:spPr/>
      <dgm:t>
        <a:bodyPr/>
        <a:lstStyle/>
        <a:p>
          <a:endParaRPr lang="es-EC"/>
        </a:p>
      </dgm:t>
    </dgm:pt>
    <dgm:pt modelId="{7B0E7E9B-6825-4079-85F3-3EC94CE33770}" type="pres">
      <dgm:prSet presAssocID="{AE26C13E-EF59-4BA0-907B-B0087331C18D}" presName="Name9" presStyleLbl="parChTrans1D2" presStyleIdx="0" presStyleCnt="4"/>
      <dgm:spPr/>
      <dgm:t>
        <a:bodyPr/>
        <a:lstStyle/>
        <a:p>
          <a:endParaRPr lang="es-EC"/>
        </a:p>
      </dgm:t>
    </dgm:pt>
    <dgm:pt modelId="{9F88D6B0-63FB-48A6-833C-FF3AE95EA169}" type="pres">
      <dgm:prSet presAssocID="{AE26C13E-EF59-4BA0-907B-B0087331C18D}" presName="connTx" presStyleLbl="parChTrans1D2" presStyleIdx="0" presStyleCnt="4"/>
      <dgm:spPr/>
      <dgm:t>
        <a:bodyPr/>
        <a:lstStyle/>
        <a:p>
          <a:endParaRPr lang="es-EC"/>
        </a:p>
      </dgm:t>
    </dgm:pt>
    <dgm:pt modelId="{B34DDAE6-58CC-45B7-AC7F-B45479754A84}" type="pres">
      <dgm:prSet presAssocID="{669D76C3-7013-496B-AE13-EE1B90D7C4EA}" presName="node" presStyleLbl="node1" presStyleIdx="0" presStyleCnt="4">
        <dgm:presLayoutVars>
          <dgm:bulletEnabled val="1"/>
        </dgm:presLayoutVars>
      </dgm:prSet>
      <dgm:spPr/>
      <dgm:t>
        <a:bodyPr/>
        <a:lstStyle/>
        <a:p>
          <a:endParaRPr lang="es-EC"/>
        </a:p>
      </dgm:t>
    </dgm:pt>
    <dgm:pt modelId="{8528192D-956F-448B-BC44-4564D11A0B9E}" type="pres">
      <dgm:prSet presAssocID="{6DFDA6C3-3604-47DA-8F5D-3138A73B6DFE}" presName="Name9" presStyleLbl="parChTrans1D2" presStyleIdx="1" presStyleCnt="4"/>
      <dgm:spPr/>
      <dgm:t>
        <a:bodyPr/>
        <a:lstStyle/>
        <a:p>
          <a:endParaRPr lang="es-EC"/>
        </a:p>
      </dgm:t>
    </dgm:pt>
    <dgm:pt modelId="{D7159BDD-67A8-4176-BEF5-E716DD2FE17E}" type="pres">
      <dgm:prSet presAssocID="{6DFDA6C3-3604-47DA-8F5D-3138A73B6DFE}" presName="connTx" presStyleLbl="parChTrans1D2" presStyleIdx="1" presStyleCnt="4"/>
      <dgm:spPr/>
      <dgm:t>
        <a:bodyPr/>
        <a:lstStyle/>
        <a:p>
          <a:endParaRPr lang="es-EC"/>
        </a:p>
      </dgm:t>
    </dgm:pt>
    <dgm:pt modelId="{DF04DD90-84FE-4A0B-B368-0B14568FBAAB}" type="pres">
      <dgm:prSet presAssocID="{FB2AD14C-775E-4814-A2FA-4BE6ED226906}" presName="node" presStyleLbl="node1" presStyleIdx="1" presStyleCnt="4">
        <dgm:presLayoutVars>
          <dgm:bulletEnabled val="1"/>
        </dgm:presLayoutVars>
      </dgm:prSet>
      <dgm:spPr/>
      <dgm:t>
        <a:bodyPr/>
        <a:lstStyle/>
        <a:p>
          <a:endParaRPr lang="es-EC"/>
        </a:p>
      </dgm:t>
    </dgm:pt>
    <dgm:pt modelId="{F4FDE0CA-5378-495B-81B0-B0B4FBE0B725}" type="pres">
      <dgm:prSet presAssocID="{FA4BFC76-0D0E-42AE-89A9-472FC9FFBB59}" presName="Name9" presStyleLbl="parChTrans1D2" presStyleIdx="2" presStyleCnt="4"/>
      <dgm:spPr/>
      <dgm:t>
        <a:bodyPr/>
        <a:lstStyle/>
        <a:p>
          <a:endParaRPr lang="es-EC"/>
        </a:p>
      </dgm:t>
    </dgm:pt>
    <dgm:pt modelId="{E91BBC71-EA69-4659-B969-AEF8267D1CFE}" type="pres">
      <dgm:prSet presAssocID="{FA4BFC76-0D0E-42AE-89A9-472FC9FFBB59}" presName="connTx" presStyleLbl="parChTrans1D2" presStyleIdx="2" presStyleCnt="4"/>
      <dgm:spPr/>
      <dgm:t>
        <a:bodyPr/>
        <a:lstStyle/>
        <a:p>
          <a:endParaRPr lang="es-EC"/>
        </a:p>
      </dgm:t>
    </dgm:pt>
    <dgm:pt modelId="{092BE9D2-83CA-4B3D-8E55-BF64409B4A51}" type="pres">
      <dgm:prSet presAssocID="{894B54B4-707E-445B-8835-5501B21DE497}" presName="node" presStyleLbl="node1" presStyleIdx="2" presStyleCnt="4">
        <dgm:presLayoutVars>
          <dgm:bulletEnabled val="1"/>
        </dgm:presLayoutVars>
      </dgm:prSet>
      <dgm:spPr/>
      <dgm:t>
        <a:bodyPr/>
        <a:lstStyle/>
        <a:p>
          <a:endParaRPr lang="es-EC"/>
        </a:p>
      </dgm:t>
    </dgm:pt>
    <dgm:pt modelId="{2102A8C8-108F-42FB-95DA-25BEDE4E68C4}" type="pres">
      <dgm:prSet presAssocID="{17A9078B-983C-459A-B3E2-312E1ED8E257}" presName="Name9" presStyleLbl="parChTrans1D2" presStyleIdx="3" presStyleCnt="4"/>
      <dgm:spPr/>
      <dgm:t>
        <a:bodyPr/>
        <a:lstStyle/>
        <a:p>
          <a:endParaRPr lang="es-EC"/>
        </a:p>
      </dgm:t>
    </dgm:pt>
    <dgm:pt modelId="{EF143E11-C7C3-4C01-9031-70A036B003C8}" type="pres">
      <dgm:prSet presAssocID="{17A9078B-983C-459A-B3E2-312E1ED8E257}" presName="connTx" presStyleLbl="parChTrans1D2" presStyleIdx="3" presStyleCnt="4"/>
      <dgm:spPr/>
      <dgm:t>
        <a:bodyPr/>
        <a:lstStyle/>
        <a:p>
          <a:endParaRPr lang="es-EC"/>
        </a:p>
      </dgm:t>
    </dgm:pt>
    <dgm:pt modelId="{296A1EF6-73A3-4E8F-B470-FF98387E728F}" type="pres">
      <dgm:prSet presAssocID="{6B99984A-0570-4A7A-BB03-F29972EAE5B1}" presName="node" presStyleLbl="node1" presStyleIdx="3" presStyleCnt="4">
        <dgm:presLayoutVars>
          <dgm:bulletEnabled val="1"/>
        </dgm:presLayoutVars>
      </dgm:prSet>
      <dgm:spPr/>
      <dgm:t>
        <a:bodyPr/>
        <a:lstStyle/>
        <a:p>
          <a:endParaRPr lang="es-EC"/>
        </a:p>
      </dgm:t>
    </dgm:pt>
  </dgm:ptLst>
  <dgm:cxnLst>
    <dgm:cxn modelId="{7AB0DE77-92BC-435F-825C-9149F18455AB}" type="presOf" srcId="{894B54B4-707E-445B-8835-5501B21DE497}" destId="{092BE9D2-83CA-4B3D-8E55-BF64409B4A51}" srcOrd="0" destOrd="0" presId="urn:microsoft.com/office/officeart/2005/8/layout/radial1"/>
    <dgm:cxn modelId="{761D8FDA-EEB2-4CEB-95F9-5993907BEAA5}" type="presOf" srcId="{669D76C3-7013-496B-AE13-EE1B90D7C4EA}" destId="{B34DDAE6-58CC-45B7-AC7F-B45479754A84}" srcOrd="0" destOrd="0" presId="urn:microsoft.com/office/officeart/2005/8/layout/radial1"/>
    <dgm:cxn modelId="{6B123220-BF2A-4C23-B94F-CC8FDF5D36B4}" srcId="{7D7DA4F4-F51F-40D6-9891-0AAA01F4601F}" destId="{C6FC3CA4-1CA1-48B8-A493-FF1F05B2BA2C}" srcOrd="0" destOrd="0" parTransId="{940DCAAE-B74F-4759-8A1C-DAE35D805208}" sibTransId="{84D015A7-1F8E-47DC-BF22-5F4A936168DF}"/>
    <dgm:cxn modelId="{611B8B89-707C-4AA4-9D3F-A559C158EE65}" type="presOf" srcId="{17A9078B-983C-459A-B3E2-312E1ED8E257}" destId="{2102A8C8-108F-42FB-95DA-25BEDE4E68C4}" srcOrd="0" destOrd="0" presId="urn:microsoft.com/office/officeart/2005/8/layout/radial1"/>
    <dgm:cxn modelId="{09A9201D-C3F0-4C03-885B-46E56111253F}" type="presOf" srcId="{FA4BFC76-0D0E-42AE-89A9-472FC9FFBB59}" destId="{E91BBC71-EA69-4659-B969-AEF8267D1CFE}" srcOrd="1" destOrd="0" presId="urn:microsoft.com/office/officeart/2005/8/layout/radial1"/>
    <dgm:cxn modelId="{2256FD12-9992-492C-AB99-BF51FCDA2AAA}" type="presOf" srcId="{6DFDA6C3-3604-47DA-8F5D-3138A73B6DFE}" destId="{8528192D-956F-448B-BC44-4564D11A0B9E}" srcOrd="0" destOrd="0" presId="urn:microsoft.com/office/officeart/2005/8/layout/radial1"/>
    <dgm:cxn modelId="{75F5E329-1D25-429C-9B80-DC50B84B19BA}" srcId="{C6FC3CA4-1CA1-48B8-A493-FF1F05B2BA2C}" destId="{FB2AD14C-775E-4814-A2FA-4BE6ED226906}" srcOrd="1" destOrd="0" parTransId="{6DFDA6C3-3604-47DA-8F5D-3138A73B6DFE}" sibTransId="{CB6D2BAB-B6A5-4A2B-A298-A26F362EC9A9}"/>
    <dgm:cxn modelId="{BBCA849A-1D55-4EC5-AE58-451F4B9AEB80}" type="presOf" srcId="{FA4BFC76-0D0E-42AE-89A9-472FC9FFBB59}" destId="{F4FDE0CA-5378-495B-81B0-B0B4FBE0B725}" srcOrd="0" destOrd="0" presId="urn:microsoft.com/office/officeart/2005/8/layout/radial1"/>
    <dgm:cxn modelId="{F57F3621-B5D7-487A-BAD8-517202256949}" srcId="{C6FC3CA4-1CA1-48B8-A493-FF1F05B2BA2C}" destId="{669D76C3-7013-496B-AE13-EE1B90D7C4EA}" srcOrd="0" destOrd="0" parTransId="{AE26C13E-EF59-4BA0-907B-B0087331C18D}" sibTransId="{2BA1D3A6-C7B2-411E-B764-F8AD653F9969}"/>
    <dgm:cxn modelId="{F9744536-F98E-4BB3-BD65-6A8DFCF10A5D}" type="presOf" srcId="{7D7DA4F4-F51F-40D6-9891-0AAA01F4601F}" destId="{94BEBC51-972C-4BE0-9693-4F0D03073CDE}" srcOrd="0" destOrd="0" presId="urn:microsoft.com/office/officeart/2005/8/layout/radial1"/>
    <dgm:cxn modelId="{0296F76A-CA62-4C67-B50B-2FC66B512089}" type="presOf" srcId="{17A9078B-983C-459A-B3E2-312E1ED8E257}" destId="{EF143E11-C7C3-4C01-9031-70A036B003C8}" srcOrd="1" destOrd="0" presId="urn:microsoft.com/office/officeart/2005/8/layout/radial1"/>
    <dgm:cxn modelId="{D1EC5C77-EE86-49DE-9050-F36C61DD5640}" srcId="{C6FC3CA4-1CA1-48B8-A493-FF1F05B2BA2C}" destId="{6B99984A-0570-4A7A-BB03-F29972EAE5B1}" srcOrd="3" destOrd="0" parTransId="{17A9078B-983C-459A-B3E2-312E1ED8E257}" sibTransId="{E8245689-E2D1-4CF1-8CD3-53699845E2F1}"/>
    <dgm:cxn modelId="{719AD5DF-211A-47B6-9AF1-DA00324B4921}" type="presOf" srcId="{AE26C13E-EF59-4BA0-907B-B0087331C18D}" destId="{7B0E7E9B-6825-4079-85F3-3EC94CE33770}" srcOrd="0" destOrd="0" presId="urn:microsoft.com/office/officeart/2005/8/layout/radial1"/>
    <dgm:cxn modelId="{70BDFD1E-ECDA-4052-A867-12CC6E60927E}" type="presOf" srcId="{AE26C13E-EF59-4BA0-907B-B0087331C18D}" destId="{9F88D6B0-63FB-48A6-833C-FF3AE95EA169}" srcOrd="1" destOrd="0" presId="urn:microsoft.com/office/officeart/2005/8/layout/radial1"/>
    <dgm:cxn modelId="{B82F0F8E-C30A-42A6-A6AB-520A5F67BB0F}" srcId="{C6FC3CA4-1CA1-48B8-A493-FF1F05B2BA2C}" destId="{894B54B4-707E-445B-8835-5501B21DE497}" srcOrd="2" destOrd="0" parTransId="{FA4BFC76-0D0E-42AE-89A9-472FC9FFBB59}" sibTransId="{F9B997FC-E5A5-45C8-9454-40D4FB7E4ED1}"/>
    <dgm:cxn modelId="{63C918CB-6347-4CE1-8C2C-706673BFFF01}" type="presOf" srcId="{FB2AD14C-775E-4814-A2FA-4BE6ED226906}" destId="{DF04DD90-84FE-4A0B-B368-0B14568FBAAB}" srcOrd="0" destOrd="0" presId="urn:microsoft.com/office/officeart/2005/8/layout/radial1"/>
    <dgm:cxn modelId="{96D32551-4BBA-41A1-812E-3051FFBCCFB7}" type="presOf" srcId="{6B99984A-0570-4A7A-BB03-F29972EAE5B1}" destId="{296A1EF6-73A3-4E8F-B470-FF98387E728F}" srcOrd="0" destOrd="0" presId="urn:microsoft.com/office/officeart/2005/8/layout/radial1"/>
    <dgm:cxn modelId="{7D51FB8D-CC44-4498-AB50-107F71855781}" type="presOf" srcId="{6DFDA6C3-3604-47DA-8F5D-3138A73B6DFE}" destId="{D7159BDD-67A8-4176-BEF5-E716DD2FE17E}" srcOrd="1" destOrd="0" presId="urn:microsoft.com/office/officeart/2005/8/layout/radial1"/>
    <dgm:cxn modelId="{BB6B7303-FF45-4FA5-B0B2-F03783BFA89B}" type="presOf" srcId="{C6FC3CA4-1CA1-48B8-A493-FF1F05B2BA2C}" destId="{38A8900B-4162-4DAA-BAC6-31BD17F9E04E}" srcOrd="0" destOrd="0" presId="urn:microsoft.com/office/officeart/2005/8/layout/radial1"/>
    <dgm:cxn modelId="{D7C00AF7-684E-40D0-83BF-EE31F39DA395}" type="presParOf" srcId="{94BEBC51-972C-4BE0-9693-4F0D03073CDE}" destId="{38A8900B-4162-4DAA-BAC6-31BD17F9E04E}" srcOrd="0" destOrd="0" presId="urn:microsoft.com/office/officeart/2005/8/layout/radial1"/>
    <dgm:cxn modelId="{80C7D629-043E-4F4D-BF38-5E971B109130}" type="presParOf" srcId="{94BEBC51-972C-4BE0-9693-4F0D03073CDE}" destId="{7B0E7E9B-6825-4079-85F3-3EC94CE33770}" srcOrd="1" destOrd="0" presId="urn:microsoft.com/office/officeart/2005/8/layout/radial1"/>
    <dgm:cxn modelId="{9212F259-D5CF-408D-8E27-5A46292A5052}" type="presParOf" srcId="{7B0E7E9B-6825-4079-85F3-3EC94CE33770}" destId="{9F88D6B0-63FB-48A6-833C-FF3AE95EA169}" srcOrd="0" destOrd="0" presId="urn:microsoft.com/office/officeart/2005/8/layout/radial1"/>
    <dgm:cxn modelId="{45CDDF8E-0560-48FF-96FA-020F69544191}" type="presParOf" srcId="{94BEBC51-972C-4BE0-9693-4F0D03073CDE}" destId="{B34DDAE6-58CC-45B7-AC7F-B45479754A84}" srcOrd="2" destOrd="0" presId="urn:microsoft.com/office/officeart/2005/8/layout/radial1"/>
    <dgm:cxn modelId="{CCCF4256-8CBA-417B-AEE6-23C748B7D91D}" type="presParOf" srcId="{94BEBC51-972C-4BE0-9693-4F0D03073CDE}" destId="{8528192D-956F-448B-BC44-4564D11A0B9E}" srcOrd="3" destOrd="0" presId="urn:microsoft.com/office/officeart/2005/8/layout/radial1"/>
    <dgm:cxn modelId="{CDC47238-7805-4278-AE53-02EF0F1CEF08}" type="presParOf" srcId="{8528192D-956F-448B-BC44-4564D11A0B9E}" destId="{D7159BDD-67A8-4176-BEF5-E716DD2FE17E}" srcOrd="0" destOrd="0" presId="urn:microsoft.com/office/officeart/2005/8/layout/radial1"/>
    <dgm:cxn modelId="{6EF35BE2-9F56-4693-887B-AF0CB70D0532}" type="presParOf" srcId="{94BEBC51-972C-4BE0-9693-4F0D03073CDE}" destId="{DF04DD90-84FE-4A0B-B368-0B14568FBAAB}" srcOrd="4" destOrd="0" presId="urn:microsoft.com/office/officeart/2005/8/layout/radial1"/>
    <dgm:cxn modelId="{9754D952-088A-49C7-95B6-C26EFD1FD7F6}" type="presParOf" srcId="{94BEBC51-972C-4BE0-9693-4F0D03073CDE}" destId="{F4FDE0CA-5378-495B-81B0-B0B4FBE0B725}" srcOrd="5" destOrd="0" presId="urn:microsoft.com/office/officeart/2005/8/layout/radial1"/>
    <dgm:cxn modelId="{CFABF831-5BD3-4BF8-99E2-5488A6526422}" type="presParOf" srcId="{F4FDE0CA-5378-495B-81B0-B0B4FBE0B725}" destId="{E91BBC71-EA69-4659-B969-AEF8267D1CFE}" srcOrd="0" destOrd="0" presId="urn:microsoft.com/office/officeart/2005/8/layout/radial1"/>
    <dgm:cxn modelId="{933A5A9E-0920-4CA2-8A9F-F92DFA0A8659}" type="presParOf" srcId="{94BEBC51-972C-4BE0-9693-4F0D03073CDE}" destId="{092BE9D2-83CA-4B3D-8E55-BF64409B4A51}" srcOrd="6" destOrd="0" presId="urn:microsoft.com/office/officeart/2005/8/layout/radial1"/>
    <dgm:cxn modelId="{73389A39-D925-4568-B949-242F7A48D896}" type="presParOf" srcId="{94BEBC51-972C-4BE0-9693-4F0D03073CDE}" destId="{2102A8C8-108F-42FB-95DA-25BEDE4E68C4}" srcOrd="7" destOrd="0" presId="urn:microsoft.com/office/officeart/2005/8/layout/radial1"/>
    <dgm:cxn modelId="{67D997D7-73C4-4994-9E99-BB026D4E8C88}" type="presParOf" srcId="{2102A8C8-108F-42FB-95DA-25BEDE4E68C4}" destId="{EF143E11-C7C3-4C01-9031-70A036B003C8}" srcOrd="0" destOrd="0" presId="urn:microsoft.com/office/officeart/2005/8/layout/radial1"/>
    <dgm:cxn modelId="{C9CC20EB-AFEC-4D0F-BEF7-94B2961FDADE}" type="presParOf" srcId="{94BEBC51-972C-4BE0-9693-4F0D03073CDE}" destId="{296A1EF6-73A3-4E8F-B470-FF98387E728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F9E63-F496-4FBB-AC94-09B650D3385D}">
      <dsp:nvSpPr>
        <dsp:cNvPr id="0" name=""/>
        <dsp:cNvSpPr/>
      </dsp:nvSpPr>
      <dsp:spPr>
        <a:xfrm>
          <a:off x="1968130" y="2727742"/>
          <a:ext cx="7099141" cy="1483765"/>
        </a:xfrm>
        <a:prstGeom prst="ellipse">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t>Alimento Balanceado</a:t>
          </a:r>
        </a:p>
        <a:p>
          <a:pPr lvl="0" algn="ctr" defTabSz="889000">
            <a:lnSpc>
              <a:spcPct val="90000"/>
            </a:lnSpc>
            <a:spcBef>
              <a:spcPct val="0"/>
            </a:spcBef>
            <a:spcAft>
              <a:spcPct val="35000"/>
            </a:spcAft>
          </a:pPr>
          <a:r>
            <a:rPr lang="es-EC" sz="2000" kern="1200" dirty="0" smtClean="0"/>
            <a:t>(fórmula 100%)</a:t>
          </a:r>
          <a:endParaRPr lang="es-EC" sz="2000" kern="1200" dirty="0"/>
        </a:p>
      </dsp:txBody>
      <dsp:txXfrm>
        <a:off x="3007775" y="2945034"/>
        <a:ext cx="5019851" cy="1049181"/>
      </dsp:txXfrm>
    </dsp:sp>
    <dsp:sp modelId="{1873FD3F-242E-4869-852F-B67869FBD893}">
      <dsp:nvSpPr>
        <dsp:cNvPr id="0" name=""/>
        <dsp:cNvSpPr/>
      </dsp:nvSpPr>
      <dsp:spPr>
        <a:xfrm rot="16027411">
          <a:off x="5357396" y="2042731"/>
          <a:ext cx="556737" cy="35589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413459" y="2167228"/>
        <a:ext cx="449968" cy="213538"/>
      </dsp:txXfrm>
    </dsp:sp>
    <dsp:sp modelId="{7C1CF343-24D5-4422-A260-83E5B4A7F3C0}">
      <dsp:nvSpPr>
        <dsp:cNvPr id="0" name=""/>
        <dsp:cNvSpPr/>
      </dsp:nvSpPr>
      <dsp:spPr>
        <a:xfrm>
          <a:off x="3872667" y="26926"/>
          <a:ext cx="3784421" cy="1655881"/>
        </a:xfrm>
        <a:prstGeom prst="ellipse">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S" sz="2000" b="1" kern="1200" dirty="0" smtClean="0"/>
            <a:t>Harina de soya</a:t>
          </a:r>
        </a:p>
        <a:p>
          <a:pPr lvl="0" algn="ctr" defTabSz="889000" rtl="0">
            <a:lnSpc>
              <a:spcPct val="90000"/>
            </a:lnSpc>
            <a:spcBef>
              <a:spcPct val="0"/>
            </a:spcBef>
            <a:spcAft>
              <a:spcPct val="35000"/>
            </a:spcAft>
          </a:pPr>
          <a:r>
            <a:rPr lang="es-ES" sz="2000" b="1" kern="1200" dirty="0" smtClean="0"/>
            <a:t>(30%).</a:t>
          </a:r>
          <a:endParaRPr lang="es-EC" sz="2000" b="1" kern="1200" dirty="0"/>
        </a:p>
      </dsp:txBody>
      <dsp:txXfrm>
        <a:off x="4426883" y="269424"/>
        <a:ext cx="2675989" cy="1170885"/>
      </dsp:txXfrm>
    </dsp:sp>
    <dsp:sp modelId="{CEFC1B37-ED10-4060-8A56-CE208669CAB3}">
      <dsp:nvSpPr>
        <dsp:cNvPr id="0" name=""/>
        <dsp:cNvSpPr/>
      </dsp:nvSpPr>
      <dsp:spPr>
        <a:xfrm rot="19707759">
          <a:off x="7152537" y="1918105"/>
          <a:ext cx="1088243" cy="428592"/>
        </a:xfrm>
        <a:prstGeom prst="rightArrow">
          <a:avLst>
            <a:gd name="adj1" fmla="val 60000"/>
            <a:gd name="adj2" fmla="val 50000"/>
          </a:avLst>
        </a:prstGeom>
        <a:solidFill>
          <a:schemeClr val="accent5">
            <a:hueOff val="961627"/>
            <a:satOff val="-1953"/>
            <a:lumOff val="125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7162033" y="2037450"/>
        <a:ext cx="959665" cy="257156"/>
      </dsp:txXfrm>
    </dsp:sp>
    <dsp:sp modelId="{6BE2DF7D-A89C-4777-B004-8DC70A5CB1D0}">
      <dsp:nvSpPr>
        <dsp:cNvPr id="0" name=""/>
        <dsp:cNvSpPr/>
      </dsp:nvSpPr>
      <dsp:spPr>
        <a:xfrm>
          <a:off x="7900491" y="31572"/>
          <a:ext cx="3912089" cy="1550636"/>
        </a:xfrm>
        <a:prstGeom prst="ellipse">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t>Vitaminas y minerales</a:t>
          </a:r>
        </a:p>
        <a:p>
          <a:pPr lvl="0" algn="ctr" defTabSz="889000">
            <a:lnSpc>
              <a:spcPct val="90000"/>
            </a:lnSpc>
            <a:spcBef>
              <a:spcPct val="0"/>
            </a:spcBef>
            <a:spcAft>
              <a:spcPct val="35000"/>
            </a:spcAft>
          </a:pPr>
          <a:r>
            <a:rPr lang="es-EC" sz="2000" b="1" kern="1200" dirty="0" smtClean="0"/>
            <a:t>(10%)</a:t>
          </a:r>
          <a:endParaRPr lang="es-EC" sz="2000" b="1" kern="1200" dirty="0"/>
        </a:p>
      </dsp:txBody>
      <dsp:txXfrm>
        <a:off x="8473403" y="258657"/>
        <a:ext cx="2766265" cy="1096466"/>
      </dsp:txXfrm>
    </dsp:sp>
    <dsp:sp modelId="{DC9AD13E-26BE-4D3B-90CE-F97A6CEAD983}">
      <dsp:nvSpPr>
        <dsp:cNvPr id="0" name=""/>
        <dsp:cNvSpPr/>
      </dsp:nvSpPr>
      <dsp:spPr>
        <a:xfrm rot="1787600">
          <a:off x="7145752" y="4626747"/>
          <a:ext cx="1396837" cy="349800"/>
        </a:xfrm>
        <a:prstGeom prst="rightArrow">
          <a:avLst>
            <a:gd name="adj1" fmla="val 60000"/>
            <a:gd name="adj2" fmla="val 50000"/>
          </a:avLst>
        </a:prstGeom>
        <a:solidFill>
          <a:schemeClr val="accent5">
            <a:hueOff val="1923253"/>
            <a:satOff val="-3906"/>
            <a:lumOff val="251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7152687" y="4670636"/>
        <a:ext cx="1291897" cy="209880"/>
      </dsp:txXfrm>
    </dsp:sp>
    <dsp:sp modelId="{F2EB0169-D5FC-4C23-8203-A2C4333DA9FD}">
      <dsp:nvSpPr>
        <dsp:cNvPr id="0" name=""/>
        <dsp:cNvSpPr/>
      </dsp:nvSpPr>
      <dsp:spPr>
        <a:xfrm>
          <a:off x="8358752" y="5312054"/>
          <a:ext cx="3453833" cy="1545931"/>
        </a:xfrm>
        <a:prstGeom prst="ellipse">
          <a:avLst/>
        </a:prstGeom>
        <a:blipFill rotWithShape="0">
          <a:blip xmlns:r="http://schemas.openxmlformats.org/officeDocument/2006/relationships" r:embed="rId2"/>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Reemplazo parcial del maíz por el 60% de harinas de cáscara de plátano o banano maduro</a:t>
          </a:r>
          <a:r>
            <a:rPr lang="es-EC" sz="2000" b="1" kern="1200" dirty="0" smtClean="0"/>
            <a:t>.</a:t>
          </a:r>
          <a:endParaRPr lang="es-EC" sz="2000" b="1" kern="1200" dirty="0"/>
        </a:p>
      </dsp:txBody>
      <dsp:txXfrm>
        <a:off x="8864554" y="5538450"/>
        <a:ext cx="2442229" cy="1093139"/>
      </dsp:txXfrm>
    </dsp:sp>
    <dsp:sp modelId="{76470442-77F4-433E-8C97-92590F85DF43}">
      <dsp:nvSpPr>
        <dsp:cNvPr id="0" name=""/>
        <dsp:cNvSpPr/>
      </dsp:nvSpPr>
      <dsp:spPr>
        <a:xfrm rot="5326721">
          <a:off x="5467677" y="4577745"/>
          <a:ext cx="576466" cy="303034"/>
        </a:xfrm>
        <a:prstGeom prst="rightArrow">
          <a:avLst>
            <a:gd name="adj1" fmla="val 60000"/>
            <a:gd name="adj2" fmla="val 50000"/>
          </a:avLst>
        </a:prstGeom>
        <a:solidFill>
          <a:schemeClr val="accent5">
            <a:hueOff val="2884880"/>
            <a:satOff val="-5858"/>
            <a:lumOff val="376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5512163" y="4592907"/>
        <a:ext cx="485556" cy="181820"/>
      </dsp:txXfrm>
    </dsp:sp>
    <dsp:sp modelId="{A34A0F64-59E6-4ED9-BB0B-203FD4113117}">
      <dsp:nvSpPr>
        <dsp:cNvPr id="0" name=""/>
        <dsp:cNvSpPr/>
      </dsp:nvSpPr>
      <dsp:spPr>
        <a:xfrm>
          <a:off x="4041945" y="5277387"/>
          <a:ext cx="3934152" cy="1580611"/>
        </a:xfrm>
        <a:prstGeom prst="ellipse">
          <a:avLst/>
        </a:prstGeom>
        <a:blipFill rotWithShape="0">
          <a:blip xmlns:r="http://schemas.openxmlformats.org/officeDocument/2006/relationships" r:embed="rId2"/>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Reemplazo parcial del maíz por el 40% de harinas de cáscara de plátano o banano maduro</a:t>
          </a:r>
          <a:endParaRPr lang="es-EC" sz="2000" b="1" kern="1200" dirty="0"/>
        </a:p>
      </dsp:txBody>
      <dsp:txXfrm>
        <a:off x="4618088" y="5508862"/>
        <a:ext cx="2781866" cy="1117661"/>
      </dsp:txXfrm>
    </dsp:sp>
    <dsp:sp modelId="{7499FFC4-D0F6-4C06-8BFC-B76E8ECCEA29}">
      <dsp:nvSpPr>
        <dsp:cNvPr id="0" name=""/>
        <dsp:cNvSpPr/>
      </dsp:nvSpPr>
      <dsp:spPr>
        <a:xfrm rot="8760170">
          <a:off x="3081498" y="4521729"/>
          <a:ext cx="1100759" cy="439525"/>
        </a:xfrm>
        <a:prstGeom prst="rightArrow">
          <a:avLst>
            <a:gd name="adj1" fmla="val 60000"/>
            <a:gd name="adj2" fmla="val 50000"/>
          </a:avLst>
        </a:prstGeom>
        <a:solidFill>
          <a:schemeClr val="accent5">
            <a:hueOff val="3846506"/>
            <a:satOff val="-7811"/>
            <a:lumOff val="502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rgbClr val="6699FF"/>
            </a:solidFill>
          </a:endParaRPr>
        </a:p>
      </dsp:txBody>
      <dsp:txXfrm rot="10800000">
        <a:off x="3202086" y="4572770"/>
        <a:ext cx="968902" cy="263715"/>
      </dsp:txXfrm>
    </dsp:sp>
    <dsp:sp modelId="{5DE0CFED-CC22-4AF6-959D-788647674C17}">
      <dsp:nvSpPr>
        <dsp:cNvPr id="0" name=""/>
        <dsp:cNvSpPr/>
      </dsp:nvSpPr>
      <dsp:spPr>
        <a:xfrm>
          <a:off x="3" y="5183191"/>
          <a:ext cx="3470650" cy="1674807"/>
        </a:xfrm>
        <a:prstGeom prst="ellipse">
          <a:avLst/>
        </a:prstGeom>
        <a:blipFill rotWithShape="0">
          <a:blip xmlns:r="http://schemas.openxmlformats.org/officeDocument/2006/relationships" r:embed="rId2"/>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Reemplazo parcial del maíz por el 20% de harinas de cáscara de plátano o banano maduro</a:t>
          </a:r>
          <a:endParaRPr lang="es-EC" sz="2000" b="1" kern="1200" dirty="0"/>
        </a:p>
      </dsp:txBody>
      <dsp:txXfrm>
        <a:off x="508268" y="5428461"/>
        <a:ext cx="2454120" cy="1184267"/>
      </dsp:txXfrm>
    </dsp:sp>
    <dsp:sp modelId="{9FF59D40-FC64-4AFF-A52F-1FF8881C12B5}">
      <dsp:nvSpPr>
        <dsp:cNvPr id="0" name=""/>
        <dsp:cNvSpPr/>
      </dsp:nvSpPr>
      <dsp:spPr>
        <a:xfrm rot="12866510">
          <a:off x="3083654" y="1987280"/>
          <a:ext cx="1115218" cy="391013"/>
        </a:xfrm>
        <a:prstGeom prst="rightArrow">
          <a:avLst>
            <a:gd name="adj1" fmla="val 60000"/>
            <a:gd name="adj2" fmla="val 50000"/>
          </a:avLst>
        </a:prstGeom>
        <a:solidFill>
          <a:schemeClr val="accent5">
            <a:hueOff val="4808133"/>
            <a:satOff val="-9764"/>
            <a:lumOff val="627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3190676" y="2098655"/>
        <a:ext cx="997914" cy="234607"/>
      </dsp:txXfrm>
    </dsp:sp>
    <dsp:sp modelId="{616BB884-2945-4F9E-9CCE-5937ABB98B75}">
      <dsp:nvSpPr>
        <dsp:cNvPr id="0" name=""/>
        <dsp:cNvSpPr/>
      </dsp:nvSpPr>
      <dsp:spPr>
        <a:xfrm>
          <a:off x="12" y="55102"/>
          <a:ext cx="3501814" cy="1662622"/>
        </a:xfrm>
        <a:prstGeom prst="ellipse">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t>Maíz</a:t>
          </a:r>
        </a:p>
        <a:p>
          <a:pPr lvl="0" algn="ctr" defTabSz="889000">
            <a:lnSpc>
              <a:spcPct val="90000"/>
            </a:lnSpc>
            <a:spcBef>
              <a:spcPct val="0"/>
            </a:spcBef>
            <a:spcAft>
              <a:spcPct val="35000"/>
            </a:spcAft>
          </a:pPr>
          <a:r>
            <a:rPr lang="es-EC" sz="2000" b="1" kern="1200" dirty="0" smtClean="0"/>
            <a:t> (60%)</a:t>
          </a:r>
          <a:endParaRPr lang="es-EC" sz="2000" b="1" kern="1200" dirty="0"/>
        </a:p>
      </dsp:txBody>
      <dsp:txXfrm>
        <a:off x="512841" y="298587"/>
        <a:ext cx="2476156" cy="1175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8900B-4162-4DAA-BAC6-31BD17F9E04E}">
      <dsp:nvSpPr>
        <dsp:cNvPr id="0" name=""/>
        <dsp:cNvSpPr/>
      </dsp:nvSpPr>
      <dsp:spPr>
        <a:xfrm>
          <a:off x="4849067" y="2321768"/>
          <a:ext cx="1782663" cy="178266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JUSTIFICACIÓN</a:t>
          </a:r>
          <a:endParaRPr lang="es-EC" sz="1300" kern="1200" dirty="0"/>
        </a:p>
      </dsp:txBody>
      <dsp:txXfrm>
        <a:off x="5110132" y="2582833"/>
        <a:ext cx="1260533" cy="1260533"/>
      </dsp:txXfrm>
    </dsp:sp>
    <dsp:sp modelId="{7B0E7E9B-6825-4079-85F3-3EC94CE33770}">
      <dsp:nvSpPr>
        <dsp:cNvPr id="0" name=""/>
        <dsp:cNvSpPr/>
      </dsp:nvSpPr>
      <dsp:spPr>
        <a:xfrm rot="16200000">
          <a:off x="5472463" y="2039858"/>
          <a:ext cx="535871" cy="27949"/>
        </a:xfrm>
        <a:custGeom>
          <a:avLst/>
          <a:gdLst/>
          <a:ahLst/>
          <a:cxnLst/>
          <a:rect l="0" t="0" r="0" b="0"/>
          <a:pathLst>
            <a:path>
              <a:moveTo>
                <a:pt x="0" y="13974"/>
              </a:moveTo>
              <a:lnTo>
                <a:pt x="535871" y="13974"/>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27002" y="2040435"/>
        <a:ext cx="26793" cy="26793"/>
      </dsp:txXfrm>
    </dsp:sp>
    <dsp:sp modelId="{B34DDAE6-58CC-45B7-AC7F-B45479754A84}">
      <dsp:nvSpPr>
        <dsp:cNvPr id="0" name=""/>
        <dsp:cNvSpPr/>
      </dsp:nvSpPr>
      <dsp:spPr>
        <a:xfrm>
          <a:off x="4849067" y="3233"/>
          <a:ext cx="1782663" cy="1782663"/>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Bajar costos en la producción de pollos broiler ya que es un residuo que no se utiliza  </a:t>
          </a:r>
          <a:endParaRPr lang="es-EC" sz="1100" kern="1200" dirty="0"/>
        </a:p>
      </dsp:txBody>
      <dsp:txXfrm>
        <a:off x="5110132" y="264298"/>
        <a:ext cx="1260533" cy="1260533"/>
      </dsp:txXfrm>
    </dsp:sp>
    <dsp:sp modelId="{8528192D-956F-448B-BC44-4564D11A0B9E}">
      <dsp:nvSpPr>
        <dsp:cNvPr id="0" name=""/>
        <dsp:cNvSpPr/>
      </dsp:nvSpPr>
      <dsp:spPr>
        <a:xfrm>
          <a:off x="6631731" y="3199125"/>
          <a:ext cx="535871" cy="27949"/>
        </a:xfrm>
        <a:custGeom>
          <a:avLst/>
          <a:gdLst/>
          <a:ahLst/>
          <a:cxnLst/>
          <a:rect l="0" t="0" r="0" b="0"/>
          <a:pathLst>
            <a:path>
              <a:moveTo>
                <a:pt x="0" y="13974"/>
              </a:moveTo>
              <a:lnTo>
                <a:pt x="535871" y="13974"/>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86269" y="3199703"/>
        <a:ext cx="26793" cy="26793"/>
      </dsp:txXfrm>
    </dsp:sp>
    <dsp:sp modelId="{DF04DD90-84FE-4A0B-B368-0B14568FBAAB}">
      <dsp:nvSpPr>
        <dsp:cNvPr id="0" name=""/>
        <dsp:cNvSpPr/>
      </dsp:nvSpPr>
      <dsp:spPr>
        <a:xfrm>
          <a:off x="7167602" y="2321768"/>
          <a:ext cx="1782663" cy="1782663"/>
        </a:xfrm>
        <a:prstGeom prst="ellipse">
          <a:avLst/>
        </a:prstGeom>
        <a:solidFill>
          <a:schemeClr val="accent4">
            <a:hueOff val="-164204"/>
            <a:satOff val="4903"/>
            <a:lumOff val="18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Reducir la contaminación ambiental producida por residuos orgánicos</a:t>
          </a:r>
          <a:endParaRPr lang="es-EC" sz="1100" kern="1200" dirty="0"/>
        </a:p>
      </dsp:txBody>
      <dsp:txXfrm>
        <a:off x="7428667" y="2582833"/>
        <a:ext cx="1260533" cy="1260533"/>
      </dsp:txXfrm>
    </dsp:sp>
    <dsp:sp modelId="{F4FDE0CA-5378-495B-81B0-B0B4FBE0B725}">
      <dsp:nvSpPr>
        <dsp:cNvPr id="0" name=""/>
        <dsp:cNvSpPr/>
      </dsp:nvSpPr>
      <dsp:spPr>
        <a:xfrm rot="5400000">
          <a:off x="5472463" y="4358392"/>
          <a:ext cx="535871" cy="27949"/>
        </a:xfrm>
        <a:custGeom>
          <a:avLst/>
          <a:gdLst/>
          <a:ahLst/>
          <a:cxnLst/>
          <a:rect l="0" t="0" r="0" b="0"/>
          <a:pathLst>
            <a:path>
              <a:moveTo>
                <a:pt x="0" y="13974"/>
              </a:moveTo>
              <a:lnTo>
                <a:pt x="535871" y="13974"/>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27002" y="4358970"/>
        <a:ext cx="26793" cy="26793"/>
      </dsp:txXfrm>
    </dsp:sp>
    <dsp:sp modelId="{092BE9D2-83CA-4B3D-8E55-BF64409B4A51}">
      <dsp:nvSpPr>
        <dsp:cNvPr id="0" name=""/>
        <dsp:cNvSpPr/>
      </dsp:nvSpPr>
      <dsp:spPr>
        <a:xfrm>
          <a:off x="4849067" y="4640302"/>
          <a:ext cx="1782663" cy="1782663"/>
        </a:xfrm>
        <a:prstGeom prst="ellipse">
          <a:avLst/>
        </a:prstGeom>
        <a:solidFill>
          <a:schemeClr val="accent4">
            <a:hueOff val="-328408"/>
            <a:satOff val="9806"/>
            <a:lumOff val="37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Beneficia a empresas avícolas  y a  heladerías , cafeterías y microempresas alimenticias.</a:t>
          </a:r>
          <a:endParaRPr lang="es-EC" sz="1100" kern="1200" dirty="0"/>
        </a:p>
      </dsp:txBody>
      <dsp:txXfrm>
        <a:off x="5110132" y="4901367"/>
        <a:ext cx="1260533" cy="1260533"/>
      </dsp:txXfrm>
    </dsp:sp>
    <dsp:sp modelId="{2102A8C8-108F-42FB-95DA-25BEDE4E68C4}">
      <dsp:nvSpPr>
        <dsp:cNvPr id="0" name=""/>
        <dsp:cNvSpPr/>
      </dsp:nvSpPr>
      <dsp:spPr>
        <a:xfrm rot="10800000">
          <a:off x="4313196" y="3199125"/>
          <a:ext cx="535871" cy="27949"/>
        </a:xfrm>
        <a:custGeom>
          <a:avLst/>
          <a:gdLst/>
          <a:ahLst/>
          <a:cxnLst/>
          <a:rect l="0" t="0" r="0" b="0"/>
          <a:pathLst>
            <a:path>
              <a:moveTo>
                <a:pt x="0" y="13974"/>
              </a:moveTo>
              <a:lnTo>
                <a:pt x="535871" y="13974"/>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4567735" y="3199703"/>
        <a:ext cx="26793" cy="26793"/>
      </dsp:txXfrm>
    </dsp:sp>
    <dsp:sp modelId="{296A1EF6-73A3-4E8F-B470-FF98387E728F}">
      <dsp:nvSpPr>
        <dsp:cNvPr id="0" name=""/>
        <dsp:cNvSpPr/>
      </dsp:nvSpPr>
      <dsp:spPr>
        <a:xfrm>
          <a:off x="2530533" y="2321768"/>
          <a:ext cx="1782663" cy="1782663"/>
        </a:xfrm>
        <a:prstGeom prst="ellipse">
          <a:avLst/>
        </a:prstGeom>
        <a:solidFill>
          <a:schemeClr val="accent4">
            <a:hueOff val="-492612"/>
            <a:satOff val="14709"/>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La cáscara de banano se puede incluir en la alimentación animal como fuente de carbohidratos (J. 2004)</a:t>
          </a:r>
          <a:endParaRPr lang="es-EC" sz="1100" kern="1200" dirty="0"/>
        </a:p>
      </dsp:txBody>
      <dsp:txXfrm>
        <a:off x="2791598" y="2582833"/>
        <a:ext cx="1260533" cy="12605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01788-A1F0-4F6C-8154-D258CFB5B8B6}" type="datetimeFigureOut">
              <a:rPr lang="es-EC" smtClean="0"/>
              <a:t>24/10/2016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AB3B9-DB36-4AB8-841F-4BB9F942FF66}" type="slidenum">
              <a:rPr lang="es-EC" smtClean="0"/>
              <a:t>‹Nº›</a:t>
            </a:fld>
            <a:endParaRPr lang="es-EC"/>
          </a:p>
        </p:txBody>
      </p:sp>
    </p:spTree>
    <p:extLst>
      <p:ext uri="{BB962C8B-B14F-4D97-AF65-F5344CB8AC3E}">
        <p14:creationId xmlns:p14="http://schemas.microsoft.com/office/powerpoint/2010/main" val="186453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DD517A-4804-4DC3-B6F5-C5237D700456}" type="datetimeFigureOut">
              <a:rPr lang="es-EC" smtClean="0"/>
              <a:t>24/10/2016</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4719375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DD517A-4804-4DC3-B6F5-C5237D700456}" type="datetimeFigureOut">
              <a:rPr lang="es-EC" smtClean="0"/>
              <a:t>24/10/2016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3754754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DD517A-4804-4DC3-B6F5-C5237D700456}" type="datetimeFigureOut">
              <a:rPr lang="es-EC" smtClean="0"/>
              <a:t>24/10/2016</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E12135-5AAB-4750-88FA-1FDEE4153A99}"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28646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CDD517A-4804-4DC3-B6F5-C5237D700456}" type="datetimeFigureOut">
              <a:rPr lang="es-EC" smtClean="0"/>
              <a:t>24/10/2016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1957770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CDD517A-4804-4DC3-B6F5-C5237D700456}" type="datetimeFigureOut">
              <a:rPr lang="es-EC" smtClean="0"/>
              <a:t>24/10/2016</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E12135-5AAB-4750-88FA-1FDEE4153A99}"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72289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CDD517A-4804-4DC3-B6F5-C5237D700456}" type="datetimeFigureOut">
              <a:rPr lang="es-EC" smtClean="0"/>
              <a:t>24/10/2016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40992953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DD517A-4804-4DC3-B6F5-C5237D700456}" type="datetimeFigureOut">
              <a:rPr lang="es-EC" smtClean="0"/>
              <a:t>24/10/2016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10120030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DD517A-4804-4DC3-B6F5-C5237D700456}" type="datetimeFigureOut">
              <a:rPr lang="es-EC" smtClean="0"/>
              <a:t>24/10/2016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21099768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DD517A-4804-4DC3-B6F5-C5237D700456}" type="datetimeFigureOut">
              <a:rPr lang="es-EC" smtClean="0"/>
              <a:t>24/10/2016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13333091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DD517A-4804-4DC3-B6F5-C5237D700456}" type="datetimeFigureOut">
              <a:rPr lang="es-EC" smtClean="0"/>
              <a:t>24/10/2016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15184248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CDD517A-4804-4DC3-B6F5-C5237D700456}" type="datetimeFigureOut">
              <a:rPr lang="es-EC" smtClean="0"/>
              <a:t>24/10/2016</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31019816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DD517A-4804-4DC3-B6F5-C5237D700456}" type="datetimeFigureOut">
              <a:rPr lang="es-EC" smtClean="0"/>
              <a:t>24/10/2016</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10948340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CDD517A-4804-4DC3-B6F5-C5237D700456}" type="datetimeFigureOut">
              <a:rPr lang="es-EC" smtClean="0"/>
              <a:t>24/10/2016</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26909466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D517A-4804-4DC3-B6F5-C5237D700456}" type="datetimeFigureOut">
              <a:rPr lang="es-EC" smtClean="0"/>
              <a:t>24/10/2016</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29873875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DD517A-4804-4DC3-B6F5-C5237D700456}" type="datetimeFigureOut">
              <a:rPr lang="es-EC" smtClean="0"/>
              <a:t>24/10/2016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23531772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DD517A-4804-4DC3-B6F5-C5237D700456}" type="datetimeFigureOut">
              <a:rPr lang="es-EC" smtClean="0"/>
              <a:t>24/10/2016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BE12135-5AAB-4750-88FA-1FDEE4153A99}" type="slidenum">
              <a:rPr lang="es-EC" smtClean="0"/>
              <a:t>‹Nº›</a:t>
            </a:fld>
            <a:endParaRPr lang="es-EC"/>
          </a:p>
        </p:txBody>
      </p:sp>
    </p:spTree>
    <p:extLst>
      <p:ext uri="{BB962C8B-B14F-4D97-AF65-F5344CB8AC3E}">
        <p14:creationId xmlns:p14="http://schemas.microsoft.com/office/powerpoint/2010/main" val="362432554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DD517A-4804-4DC3-B6F5-C5237D700456}" type="datetimeFigureOut">
              <a:rPr lang="es-EC" smtClean="0"/>
              <a:t>24/10/2016</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BE12135-5AAB-4750-88FA-1FDEE4153A99}" type="slidenum">
              <a:rPr lang="es-EC" smtClean="0"/>
              <a:t>‹Nº›</a:t>
            </a:fld>
            <a:endParaRPr lang="es-EC"/>
          </a:p>
        </p:txBody>
      </p:sp>
    </p:spTree>
    <p:extLst>
      <p:ext uri="{BB962C8B-B14F-4D97-AF65-F5344CB8AC3E}">
        <p14:creationId xmlns:p14="http://schemas.microsoft.com/office/powerpoint/2010/main" val="41439914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package" Target="../embeddings/Dibujo_de_Microsoft_Visio3331111.vsd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9.emf"/><Relationship Id="rId4" Type="http://schemas.openxmlformats.org/officeDocument/2006/relationships/package" Target="../embeddings/Dibujo_de_Microsoft_Visio4442222.vsdx"/></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emf"/><Relationship Id="rId4" Type="http://schemas.openxmlformats.org/officeDocument/2006/relationships/package" Target="../embeddings/Documento_de_Microsoft_Word3.docx"/></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de escasa investigacion de la lenteja ecuador"/>
          <p:cNvSpPr>
            <a:spLocks noChangeAspect="1" noChangeArrowheads="1"/>
          </p:cNvSpPr>
          <p:nvPr/>
        </p:nvSpPr>
        <p:spPr bwMode="auto">
          <a:xfrm flipH="1">
            <a:off x="460374" y="-144463"/>
            <a:ext cx="9007475" cy="90075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Título 1"/>
          <p:cNvSpPr txBox="1">
            <a:spLocks/>
          </p:cNvSpPr>
          <p:nvPr/>
        </p:nvSpPr>
        <p:spPr>
          <a:xfrm>
            <a:off x="2703614" y="234932"/>
            <a:ext cx="7686386" cy="134450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b="1" smtClean="0"/>
              <a:t>UNIVERSIDAD TÉCNICA DEL NORTE </a:t>
            </a:r>
            <a:br>
              <a:rPr lang="es-ES" sz="2800" b="1" smtClean="0"/>
            </a:br>
            <a:r>
              <a:rPr lang="es-ES" sz="2800" b="1" smtClean="0"/>
              <a:t/>
            </a:r>
            <a:br>
              <a:rPr lang="es-ES" sz="2800" b="1" smtClean="0"/>
            </a:br>
            <a:r>
              <a:rPr lang="es-ES" sz="2400" b="1" smtClean="0"/>
              <a:t>CARRERA DE  INGENIERÍA AGROINDUSTRIAL</a:t>
            </a:r>
            <a:endParaRPr lang="es-ES" sz="2400" dirty="0">
              <a:solidFill>
                <a:schemeClr val="tx1"/>
              </a:solidFill>
            </a:endParaRPr>
          </a:p>
        </p:txBody>
      </p:sp>
      <p:sp>
        <p:nvSpPr>
          <p:cNvPr id="8" name="Subtítulo 2"/>
          <p:cNvSpPr txBox="1">
            <a:spLocks/>
          </p:cNvSpPr>
          <p:nvPr/>
        </p:nvSpPr>
        <p:spPr>
          <a:xfrm>
            <a:off x="1838242" y="5723049"/>
            <a:ext cx="5924550" cy="837285"/>
          </a:xfrm>
          <a:prstGeom prst="rect">
            <a:avLst/>
          </a:prstGeom>
          <a:noFill/>
          <a:ln w="15875" cap="rnd"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lgn="ctr">
              <a:buNone/>
            </a:pPr>
            <a:r>
              <a:rPr lang="es-ES" b="1" i="1" dirty="0" smtClean="0">
                <a:solidFill>
                  <a:srgbClr val="92D050"/>
                </a:solidFill>
                <a:effectLst>
                  <a:outerShdw blurRad="38100" dist="38100" dir="2700000" algn="tl">
                    <a:srgbClr val="000000">
                      <a:alpha val="43137"/>
                    </a:srgbClr>
                  </a:outerShdw>
                </a:effectLst>
                <a:latin typeface="Arial Black" panose="020B0A04020102020204" pitchFamily="34" charset="0"/>
              </a:rPr>
              <a:t>  </a:t>
            </a:r>
            <a:r>
              <a:rPr lang="es-ES" i="1" dirty="0" smtClean="0">
                <a:solidFill>
                  <a:srgbClr val="92D050"/>
                </a:solidFill>
                <a:effectLst>
                  <a:outerShdw blurRad="38100" dist="38100" dir="2700000" algn="tl">
                    <a:srgbClr val="000000">
                      <a:alpha val="43137"/>
                    </a:srgbClr>
                  </a:outerShdw>
                </a:effectLst>
                <a:latin typeface="Arial Black" panose="020B0A04020102020204" pitchFamily="34" charset="0"/>
              </a:rPr>
              <a:t/>
            </a:r>
            <a:br>
              <a:rPr lang="es-ES" i="1" dirty="0" smtClean="0">
                <a:solidFill>
                  <a:srgbClr val="92D050"/>
                </a:solidFill>
                <a:effectLst>
                  <a:outerShdw blurRad="38100" dist="38100" dir="2700000" algn="tl">
                    <a:srgbClr val="000000">
                      <a:alpha val="43137"/>
                    </a:srgbClr>
                  </a:outerShdw>
                </a:effectLst>
                <a:latin typeface="Arial Black" panose="020B0A04020102020204" pitchFamily="34" charset="0"/>
              </a:rPr>
            </a:br>
            <a:r>
              <a:rPr lang="es-ES" sz="3200" i="1" spc="50" dirty="0" smtClean="0">
                <a:ln w="9525" cmpd="sng">
                  <a:solidFill>
                    <a:srgbClr val="5B9BD5"/>
                  </a:solidFill>
                  <a:prstDash val="solid"/>
                </a:ln>
                <a:solidFill>
                  <a:srgbClr val="0070C0"/>
                </a:solidFill>
                <a:effectLst>
                  <a:glow rad="38100">
                    <a:srgbClr val="5B9BD5">
                      <a:alpha val="40000"/>
                    </a:srgbClr>
                  </a:glow>
                </a:effectLst>
                <a:latin typeface="Arial Black" panose="020B0A04020102020204" pitchFamily="34" charset="0"/>
              </a:rPr>
              <a:t>AUTORA</a:t>
            </a:r>
          </a:p>
          <a:p>
            <a:pPr marL="0" indent="0" algn="ctr">
              <a:buNone/>
            </a:pPr>
            <a:r>
              <a:rPr lang="es-ES" sz="2900" b="1" dirty="0" smtClean="0">
                <a:solidFill>
                  <a:schemeClr val="tx1"/>
                </a:solidFill>
              </a:rPr>
              <a:t>María Verónica Valverde </a:t>
            </a:r>
            <a:r>
              <a:rPr lang="es-ES" sz="2900" b="1" dirty="0" err="1" smtClean="0">
                <a:solidFill>
                  <a:schemeClr val="tx1"/>
                </a:solidFill>
              </a:rPr>
              <a:t>Chingua</a:t>
            </a:r>
            <a:endParaRPr lang="es-ES" sz="2900" b="1" dirty="0">
              <a:solidFill>
                <a:schemeClr val="tx1"/>
              </a:solidFill>
            </a:endParaRPr>
          </a:p>
        </p:txBody>
      </p:sp>
      <p:sp>
        <p:nvSpPr>
          <p:cNvPr id="9" name="Subtítulo 2"/>
          <p:cNvSpPr txBox="1">
            <a:spLocks/>
          </p:cNvSpPr>
          <p:nvPr/>
        </p:nvSpPr>
        <p:spPr>
          <a:xfrm>
            <a:off x="7400260" y="5604166"/>
            <a:ext cx="4782414" cy="12538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a:solidFill>
                  <a:prstClr val="black"/>
                </a:solidFill>
              </a:rPr>
              <a:t>  </a:t>
            </a:r>
            <a:r>
              <a:rPr lang="es-ES" dirty="0">
                <a:solidFill>
                  <a:prstClr val="black"/>
                </a:solidFill>
              </a:rPr>
              <a:t/>
            </a:r>
            <a:br>
              <a:rPr lang="es-ES" dirty="0">
                <a:solidFill>
                  <a:prstClr val="black"/>
                </a:solidFill>
              </a:rPr>
            </a:br>
            <a:r>
              <a:rPr lang="es-ES" sz="2000" i="1" spc="50" dirty="0" smtClean="0">
                <a:ln w="9525" cmpd="sng">
                  <a:solidFill>
                    <a:srgbClr val="5B9BD5"/>
                  </a:solidFill>
                  <a:prstDash val="solid"/>
                </a:ln>
                <a:solidFill>
                  <a:srgbClr val="0070C0"/>
                </a:solidFill>
                <a:effectLst>
                  <a:glow rad="38100">
                    <a:srgbClr val="5B9BD5">
                      <a:alpha val="40000"/>
                    </a:srgbClr>
                  </a:glow>
                </a:effectLst>
                <a:latin typeface="Arial Black" panose="020B0A04020102020204" pitchFamily="34" charset="0"/>
              </a:rPr>
              <a:t>DIRECTOR</a:t>
            </a:r>
            <a:r>
              <a:rPr lang="es-ES" sz="1700" b="1" spc="50" dirty="0">
                <a:ln w="9525" cmpd="sng">
                  <a:solidFill>
                    <a:srgbClr val="5B9BD5"/>
                  </a:solidFill>
                  <a:prstDash val="solid"/>
                </a:ln>
                <a:solidFill>
                  <a:srgbClr val="70AD47">
                    <a:tint val="1000"/>
                  </a:srgbClr>
                </a:solidFill>
                <a:effectLst>
                  <a:glow rad="38100">
                    <a:srgbClr val="5B9BD5">
                      <a:alpha val="40000"/>
                    </a:srgbClr>
                  </a:glow>
                </a:effectLst>
              </a:rPr>
              <a:t/>
            </a:r>
            <a:br>
              <a:rPr lang="es-ES" sz="1700" b="1" spc="50" dirty="0">
                <a:ln w="9525" cmpd="sng">
                  <a:solidFill>
                    <a:srgbClr val="5B9BD5"/>
                  </a:solidFill>
                  <a:prstDash val="solid"/>
                </a:ln>
                <a:solidFill>
                  <a:srgbClr val="70AD47">
                    <a:tint val="1000"/>
                  </a:srgbClr>
                </a:solidFill>
                <a:effectLst>
                  <a:glow rad="38100">
                    <a:srgbClr val="5B9BD5">
                      <a:alpha val="40000"/>
                    </a:srgbClr>
                  </a:glow>
                </a:effectLst>
              </a:rPr>
            </a:br>
            <a:r>
              <a:rPr lang="es-ES" sz="1700" b="1" dirty="0" smtClean="0"/>
              <a:t>Dr.</a:t>
            </a:r>
            <a:r>
              <a:rPr lang="es-ES" sz="1700" b="1" cap="small" dirty="0" smtClean="0"/>
              <a:t> </a:t>
            </a:r>
            <a:r>
              <a:rPr lang="es-ES" sz="1700" b="1" dirty="0"/>
              <a:t>Luis </a:t>
            </a:r>
            <a:r>
              <a:rPr lang="es-ES" sz="1700" b="1" dirty="0" smtClean="0"/>
              <a:t>Nájera</a:t>
            </a:r>
            <a:endParaRPr lang="es-EC" sz="1700" dirty="0"/>
          </a:p>
        </p:txBody>
      </p:sp>
      <p:pic>
        <p:nvPicPr>
          <p:cNvPr id="10" name="Picture 428" descr="D:\Mis documentos\UNT22.png"/>
          <p:cNvPicPr>
            <a:picLocks noChangeAspect="1" noChangeArrowheads="1"/>
          </p:cNvPicPr>
          <p:nvPr/>
        </p:nvPicPr>
        <p:blipFill>
          <a:blip r:embed="rId2" cstate="print"/>
          <a:srcRect/>
          <a:stretch>
            <a:fillRect/>
          </a:stretch>
        </p:blipFill>
        <p:spPr bwMode="auto">
          <a:xfrm>
            <a:off x="10554088" y="-13048"/>
            <a:ext cx="1628586" cy="1461296"/>
          </a:xfrm>
          <a:prstGeom prst="rect">
            <a:avLst/>
          </a:prstGeom>
          <a:noFill/>
          <a:ln w="9525">
            <a:noFill/>
            <a:miter lim="800000"/>
            <a:headEnd/>
            <a:tailEnd/>
          </a:ln>
        </p:spPr>
      </p:pic>
      <p:sp>
        <p:nvSpPr>
          <p:cNvPr id="11" name="Rectángulo 6"/>
          <p:cNvSpPr/>
          <p:nvPr/>
        </p:nvSpPr>
        <p:spPr>
          <a:xfrm>
            <a:off x="3570514" y="2537929"/>
            <a:ext cx="8223380" cy="2677656"/>
          </a:xfrm>
          <a:prstGeom prst="rect">
            <a:avLst/>
          </a:prstGeom>
          <a:solidFill>
            <a:schemeClr val="bg1"/>
          </a:solidFill>
        </p:spPr>
        <p:txBody>
          <a:bodyPr wrap="square">
            <a:spAutoFit/>
          </a:bodyPr>
          <a:lstStyle/>
          <a:p>
            <a:r>
              <a:rPr lang="es-EC" sz="2800" b="1" dirty="0"/>
              <a:t>APROVECHAMIENTO DE LA CÁSCARA DE BANANO </a:t>
            </a:r>
            <a:r>
              <a:rPr lang="es-EC" sz="2800" b="1" i="1" dirty="0"/>
              <a:t>Musa paradisíaca Cavendish-</a:t>
            </a:r>
            <a:r>
              <a:rPr lang="es-EC" sz="2800" b="1" i="1" dirty="0" err="1"/>
              <a:t>musaceae</a:t>
            </a:r>
            <a:r>
              <a:rPr lang="es-EC" sz="2800" b="1" dirty="0"/>
              <a:t> Y PLÁTANO DOMINICO- HARTÓN </a:t>
            </a:r>
            <a:r>
              <a:rPr lang="es-EC" sz="2800" b="1" i="1" dirty="0" err="1"/>
              <a:t>Mussa</a:t>
            </a:r>
            <a:r>
              <a:rPr lang="es-EC" sz="2800" b="1" i="1" dirty="0"/>
              <a:t> </a:t>
            </a:r>
            <a:r>
              <a:rPr lang="es-EC" sz="2800" b="1" i="1" dirty="0" err="1"/>
              <a:t>aab</a:t>
            </a:r>
            <a:r>
              <a:rPr lang="es-EC" sz="2800" b="1" i="1" dirty="0"/>
              <a:t> </a:t>
            </a:r>
            <a:r>
              <a:rPr lang="es-EC" sz="2800" b="1" i="1" dirty="0" err="1"/>
              <a:t>simonds</a:t>
            </a:r>
            <a:r>
              <a:rPr lang="es-EC" sz="2800" b="1" dirty="0"/>
              <a:t> MADUROS PARA LA ELABORACIÓN DE ALIMENTO BALANCEADO EN POLLOS BROILER  DE ENGORDE.</a:t>
            </a:r>
            <a:endParaRPr lang="es-EC" sz="2800" dirty="0"/>
          </a:p>
        </p:txBody>
      </p:sp>
      <p:pic>
        <p:nvPicPr>
          <p:cNvPr id="14"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344" y="4299296"/>
            <a:ext cx="2749820" cy="183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344" y="104358"/>
            <a:ext cx="2855652" cy="214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2088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0247736">
            <a:off x="2886709" y="2509729"/>
            <a:ext cx="6322540" cy="899298"/>
          </a:xfrm>
          <a:noFill/>
        </p:spPr>
        <p:txBody>
          <a:bodyPr>
            <a:noAutofit/>
          </a:bodyPr>
          <a:lstStyle/>
          <a:p>
            <a:pPr marL="0" indent="0" algn="ctr">
              <a:buNone/>
            </a:pPr>
            <a:r>
              <a:rPr lang="es-EC" sz="3600" b="1" dirty="0" smtClean="0">
                <a:solidFill>
                  <a:srgbClr val="002060"/>
                </a:solidFill>
                <a:latin typeface="Times New Roman" panose="02020603050405020304" pitchFamily="18" charset="0"/>
                <a:cs typeface="Times New Roman" panose="02020603050405020304" pitchFamily="18" charset="0"/>
              </a:rPr>
              <a:t>MATERIALES Y MÉTODOS  </a:t>
            </a:r>
            <a:endParaRPr lang="es-EC" sz="3600" b="1" dirty="0">
              <a:solidFill>
                <a:srgbClr val="002060"/>
              </a:solidFill>
              <a:latin typeface="Times New Roman" panose="02020603050405020304" pitchFamily="18" charset="0"/>
              <a:cs typeface="Times New Roman" panose="02020603050405020304" pitchFamily="18" charset="0"/>
            </a:endParaRPr>
          </a:p>
        </p:txBody>
      </p:sp>
      <p:pic>
        <p:nvPicPr>
          <p:cNvPr id="31746" name="Picture 2" descr="C:\Users\AMERICAN\Desktop\videos tesis\camara\100SSCAM\SDC100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56" y="0"/>
            <a:ext cx="3225505" cy="24191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47" name="Picture 3" descr="C:\Users\AMERICAN\Desktop\videos tesis\camara\DCIM\100SSCAM\SDC100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509" t="25090" r="38079" b="12564"/>
          <a:stretch/>
        </p:blipFill>
        <p:spPr bwMode="auto">
          <a:xfrm>
            <a:off x="193556" y="3402232"/>
            <a:ext cx="1951991" cy="34557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48" name="Picture 4" descr="C:\Users\AMERICAN\Desktop\flash 2016\nuevas imagenes\articulo-dsm-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4157468"/>
            <a:ext cx="4298447" cy="26976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Imagen 2"/>
          <p:cNvPicPr>
            <a:picLocks noChangeAspect="1"/>
          </p:cNvPicPr>
          <p:nvPr/>
        </p:nvPicPr>
        <p:blipFill>
          <a:blip r:embed="rId5">
            <a:extLst/>
          </a:blip>
          <a:srcRect/>
          <a:stretch>
            <a:fillRect/>
          </a:stretch>
        </p:blipFill>
        <p:spPr bwMode="auto">
          <a:xfrm>
            <a:off x="8915400" y="0"/>
            <a:ext cx="3276600"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2" name="Picture 3"/>
          <p:cNvPicPr>
            <a:picLocks noChangeAspect="1" noChangeArrowheads="1"/>
          </p:cNvPicPr>
          <p:nvPr/>
        </p:nvPicPr>
        <p:blipFill>
          <a:blip r:embed="rId6">
            <a:extLst/>
          </a:blip>
          <a:srcRect/>
          <a:stretch>
            <a:fillRect/>
          </a:stretch>
        </p:blipFill>
        <p:spPr bwMode="auto">
          <a:xfrm>
            <a:off x="9105900" y="3776468"/>
            <a:ext cx="28956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224749786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2399741" y="144685"/>
            <a:ext cx="8911687" cy="1760315"/>
          </a:xfrm>
        </p:spPr>
        <p:txBody>
          <a:bodyPr>
            <a:normAutofit/>
          </a:bodyPr>
          <a:lstStyle/>
          <a:p>
            <a:r>
              <a:rPr lang="es-EC" altLang="es-EC" dirty="0" smtClean="0">
                <a:ea typeface="ＭＳ Ｐゴシック" pitchFamily="34" charset="-128"/>
              </a:rPr>
              <a:t>ELABORACIÓN  DE </a:t>
            </a:r>
            <a:r>
              <a:rPr lang="es-EC" altLang="es-EC" dirty="0">
                <a:ea typeface="ＭＳ Ｐゴシック" pitchFamily="34" charset="-128"/>
              </a:rPr>
              <a:t> </a:t>
            </a:r>
            <a:r>
              <a:rPr lang="es-EC" altLang="es-EC" dirty="0" smtClean="0">
                <a:ea typeface="ＭＳ Ｐゴシック" pitchFamily="34" charset="-128"/>
              </a:rPr>
              <a:t>LA HARINA DE CÁSCARA DE  BANANO Y PLÁTANO DOMINICO-HARTÓN</a:t>
            </a:r>
          </a:p>
        </p:txBody>
      </p:sp>
      <p:sp>
        <p:nvSpPr>
          <p:cNvPr id="3" name="Rectángulo 2"/>
          <p:cNvSpPr/>
          <p:nvPr/>
        </p:nvSpPr>
        <p:spPr>
          <a:xfrm>
            <a:off x="522515" y="1905001"/>
            <a:ext cx="5676698" cy="225702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50000"/>
              </a:lnSpc>
              <a:spcAft>
                <a:spcPts val="1000"/>
              </a:spcAft>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Para la elaboración del alimento balanceado se utilizó:</a:t>
            </a:r>
          </a:p>
          <a:p>
            <a:pPr>
              <a:lnSpc>
                <a:spcPct val="150000"/>
              </a:lnSpc>
              <a:spcAft>
                <a:spcPts val="1000"/>
              </a:spcAft>
              <a:defRPr/>
            </a:pPr>
            <a:r>
              <a:rPr lang="es-EC" sz="1600" dirty="0">
                <a:latin typeface="Times New Roman" panose="02020603050405020304" pitchFamily="18" charset="0"/>
                <a:ea typeface="Times New Roman" panose="02020603050405020304" pitchFamily="18" charset="0"/>
                <a:cs typeface="Times New Roman" panose="02020603050405020304" pitchFamily="18" charset="0"/>
              </a:rPr>
              <a:t>Materia primas </a:t>
            </a:r>
            <a:endParaRPr lang="es-EC"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306 Kg de cáscara plátano dominico-hartón maduro.</a:t>
            </a:r>
          </a:p>
          <a:p>
            <a:pPr marL="285750" lvl="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353 Kg de cáscara de banano maduro.</a:t>
            </a:r>
          </a:p>
          <a:p>
            <a:pPr marL="285750" lvl="0" indent="-285750">
              <a:buFont typeface="Arial" panose="020B0604020202020204" pitchFamily="34" charset="0"/>
              <a:buChar char="•"/>
            </a:pPr>
            <a:r>
              <a:rPr lang="es-EC" sz="1600" dirty="0">
                <a:latin typeface="Times New Roman" panose="02020603050405020304" pitchFamily="18" charset="0"/>
                <a:ea typeface="Calibri" panose="020F0502020204030204" pitchFamily="34" charset="0"/>
                <a:cs typeface="Times New Roman" panose="02020603050405020304" pitchFamily="18" charset="0"/>
              </a:rPr>
              <a:t>Agua a 90°C.</a:t>
            </a:r>
          </a:p>
          <a:p>
            <a:pPr>
              <a:lnSpc>
                <a:spcPct val="150000"/>
              </a:lnSpc>
              <a:spcAft>
                <a:spcPts val="1000"/>
              </a:spcAft>
              <a:defRPr/>
            </a:pPr>
            <a:endParaRPr lang="es-EC"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ángulo 3"/>
          <p:cNvSpPr/>
          <p:nvPr/>
        </p:nvSpPr>
        <p:spPr>
          <a:xfrm>
            <a:off x="7248313" y="1905001"/>
            <a:ext cx="4700934" cy="31622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3"/>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Materiales y equipos</a:t>
            </a:r>
          </a:p>
          <a:p>
            <a:pPr lvl="3"/>
            <a:endParaRPr lang="es-EC"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1 Secador solar tipo túnel (capacidad 15 kg)</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1 Balanza analítica (capacidad 50 kg)</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1 recipiente plástico (capacidad 5 litros)</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1 recipiente metálico (capacidad 5 litros)</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1 hornilla de gas</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1 Molino de piedra </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1 Zaranda</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Materiales de escritorio</a:t>
            </a:r>
          </a:p>
          <a:p>
            <a:pPr lvl="0"/>
            <a:r>
              <a:rPr lang="es-EC" sz="1600" dirty="0" smtClean="0">
                <a:latin typeface="Times New Roman" panose="02020603050405020304" pitchFamily="18" charset="0"/>
                <a:ea typeface="Calibri" panose="020F0502020204030204" pitchFamily="34" charset="0"/>
                <a:cs typeface="Times New Roman" panose="02020603050405020304" pitchFamily="18" charset="0"/>
              </a:rPr>
              <a:t>Material bibliográfico</a:t>
            </a:r>
          </a:p>
          <a:p>
            <a:pPr lvl="3" algn="just">
              <a:lnSpc>
                <a:spcPct val="150000"/>
              </a:lnSpc>
              <a:spcBef>
                <a:spcPts val="600"/>
              </a:spcBef>
              <a:spcAft>
                <a:spcPts val="600"/>
              </a:spcAft>
              <a:defRPr/>
            </a:pP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6" descr="http://i721.photobucket.com/albums/ww216/avasf07/camera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887" y="4545035"/>
            <a:ext cx="3009901" cy="1942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05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967" y="1420523"/>
            <a:ext cx="4896465" cy="1204690"/>
          </a:xfrm>
        </p:spPr>
        <p:txBody>
          <a:bodyPr>
            <a:noAutofit/>
          </a:bodyPr>
          <a:lstStyle/>
          <a:p>
            <a:pPr lvl="2" algn="just" defTabSz="457200" rtl="0">
              <a:spcBef>
                <a:spcPct val="0"/>
              </a:spcBef>
            </a:pPr>
            <a:r>
              <a:rPr lang="es-EC" sz="3600" b="1" dirty="0">
                <a:effectLst>
                  <a:outerShdw sx="0" sy="0">
                    <a:srgbClr val="000000"/>
                  </a:outerShdw>
                </a:effectLst>
                <a:latin typeface="Aharoni" panose="02010803020104030203" pitchFamily="2" charset="-79"/>
                <a:cs typeface="Aharoni" panose="02010803020104030203" pitchFamily="2" charset="-79"/>
              </a:rPr>
              <a:t>Balance de Materiales de la harina de cáscara de plátano dominico- hartón o banano </a:t>
            </a:r>
            <a:r>
              <a:rPr lang="es-EC" sz="3600" b="1" dirty="0" smtClean="0">
                <a:effectLst>
                  <a:outerShdw sx="0" sy="0">
                    <a:srgbClr val="000000"/>
                  </a:outerShdw>
                </a:effectLst>
                <a:latin typeface="Aharoni" panose="02010803020104030203" pitchFamily="2" charset="-79"/>
                <a:cs typeface="Aharoni" panose="02010803020104030203" pitchFamily="2" charset="-79"/>
              </a:rPr>
              <a:t>maduros</a:t>
            </a:r>
            <a:endParaRPr lang="es-EC" sz="3600" dirty="0">
              <a:latin typeface="Aharoni" panose="02010803020104030203" pitchFamily="2" charset="-79"/>
              <a:cs typeface="Aharoni" panose="02010803020104030203" pitchFamily="2" charset="-79"/>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1565417542"/>
              </p:ext>
            </p:extLst>
          </p:nvPr>
        </p:nvGraphicFramePr>
        <p:xfrm>
          <a:off x="6096000" y="161925"/>
          <a:ext cx="5850194" cy="6696075"/>
        </p:xfrm>
        <a:graphic>
          <a:graphicData uri="http://schemas.openxmlformats.org/presentationml/2006/ole">
            <mc:AlternateContent xmlns:mc="http://schemas.openxmlformats.org/markup-compatibility/2006">
              <mc:Choice xmlns:v="urn:schemas-microsoft-com:vml" Requires="v">
                <p:oleObj spid="_x0000_s34836" r:id="rId4" imgW="5400848" imgH="6705752" progId="Visio.Drawing.15">
                  <p:embed/>
                </p:oleObj>
              </mc:Choice>
              <mc:Fallback>
                <p:oleObj r:id="rId4" imgW="5400848" imgH="6705752"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1925"/>
                        <a:ext cx="5850194" cy="6696075"/>
                      </a:xfrm>
                      <a:prstGeom prst="rect">
                        <a:avLst/>
                      </a:prstGeom>
                      <a:noFill/>
                    </p:spPr>
                  </p:pic>
                </p:oleObj>
              </mc:Fallback>
            </mc:AlternateContent>
          </a:graphicData>
        </a:graphic>
      </p:graphicFrame>
    </p:spTree>
    <p:extLst>
      <p:ext uri="{BB962C8B-B14F-4D97-AF65-F5344CB8AC3E}">
        <p14:creationId xmlns:p14="http://schemas.microsoft.com/office/powerpoint/2010/main" val="33518530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2399741" y="144686"/>
            <a:ext cx="8911687" cy="1280890"/>
          </a:xfrm>
        </p:spPr>
        <p:txBody>
          <a:bodyPr/>
          <a:lstStyle/>
          <a:p>
            <a:r>
              <a:rPr lang="es-EC" altLang="es-EC" dirty="0" smtClean="0">
                <a:ea typeface="ＭＳ Ｐゴシック" pitchFamily="34" charset="-128"/>
              </a:rPr>
              <a:t>ELABORACIÓN  DE ALIMENTO BALANCEADO</a:t>
            </a:r>
          </a:p>
        </p:txBody>
      </p:sp>
      <p:sp>
        <p:nvSpPr>
          <p:cNvPr id="3" name="Rectángulo 2"/>
          <p:cNvSpPr/>
          <p:nvPr/>
        </p:nvSpPr>
        <p:spPr>
          <a:xfrm>
            <a:off x="522515" y="1905001"/>
            <a:ext cx="5676698" cy="43672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50000"/>
              </a:lnSpc>
              <a:spcAft>
                <a:spcPts val="1000"/>
              </a:spcAft>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Para la elaboración del alimento balanceado se utilizó:</a:t>
            </a:r>
          </a:p>
          <a:p>
            <a:pPr>
              <a:lnSpc>
                <a:spcPct val="150000"/>
              </a:lnSpc>
              <a:spcAft>
                <a:spcPts val="1000"/>
              </a:spcAft>
              <a:defRPr/>
            </a:pPr>
            <a:r>
              <a:rPr lang="es-EC" sz="1600" dirty="0">
                <a:latin typeface="Times New Roman" panose="02020603050405020304" pitchFamily="18" charset="0"/>
                <a:ea typeface="Times New Roman" panose="02020603050405020304" pitchFamily="18" charset="0"/>
                <a:cs typeface="Times New Roman" panose="02020603050405020304" pitchFamily="18" charset="0"/>
              </a:rPr>
              <a:t>Materia primas </a:t>
            </a:r>
          </a:p>
          <a:p>
            <a:pPr marL="342900" indent="-342900" algn="just">
              <a:lnSpc>
                <a:spcPct val="150000"/>
              </a:lnSpc>
              <a:spcAft>
                <a:spcPts val="0"/>
              </a:spcAft>
              <a:buFont typeface="Symbol" panose="05050102010706020507" pitchFamily="18" charset="2"/>
              <a:buChar cha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60,47 Kg. de Harina de cáscara de plátano dominico hartón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Mussa</a:t>
            </a:r>
            <a:r>
              <a:rPr lang="es-EC" sz="1600" i="1" dirty="0">
                <a:latin typeface="Times New Roman" panose="02020603050405020304" pitchFamily="18" charset="0"/>
                <a:ea typeface="Calibri" panose="020F0502020204030204" pitchFamily="34" charset="0"/>
                <a:cs typeface="Times New Roman" panose="02020603050405020304" pitchFamily="18" charset="0"/>
              </a:rPr>
              <a:t>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aab</a:t>
            </a:r>
            <a:r>
              <a:rPr lang="es-EC" sz="1600" i="1" dirty="0">
                <a:latin typeface="Times New Roman" panose="02020603050405020304" pitchFamily="18" charset="0"/>
                <a:ea typeface="Calibri" panose="020F0502020204030204" pitchFamily="34" charset="0"/>
                <a:cs typeface="Times New Roman" panose="02020603050405020304" pitchFamily="18" charset="0"/>
              </a:rPr>
              <a:t>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simonds</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Symbol" panose="05050102010706020507" pitchFamily="18" charset="2"/>
              <a:buChar cha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69,58 Kg. de Harina de cáscara de banano </a:t>
            </a:r>
            <a:r>
              <a:rPr lang="es-EC" sz="1600" i="1" dirty="0">
                <a:latin typeface="Times New Roman" panose="02020603050405020304" pitchFamily="18" charset="0"/>
                <a:ea typeface="Calibri" panose="020F0502020204030204" pitchFamily="34" charset="0"/>
                <a:cs typeface="Times New Roman" panose="02020603050405020304" pitchFamily="18" charset="0"/>
              </a:rPr>
              <a:t>Musa paradisiaca  Cavendish-</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musaceae</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Symbol" panose="05050102010706020507" pitchFamily="18" charset="2"/>
              <a:buChar cha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69,66 Kg. de Maíz nacional </a:t>
            </a:r>
          </a:p>
          <a:p>
            <a:pPr marL="342900" indent="-342900" algn="just">
              <a:lnSpc>
                <a:spcPct val="150000"/>
              </a:lnSpc>
              <a:spcAft>
                <a:spcPts val="0"/>
              </a:spcAft>
              <a:buFont typeface="Symbol" panose="05050102010706020507" pitchFamily="18" charset="2"/>
              <a:buChar cha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5,50 Kg. de Aceite crudo de palma</a:t>
            </a:r>
          </a:p>
          <a:p>
            <a:pPr marL="342900" indent="-342900" algn="just">
              <a:lnSpc>
                <a:spcPct val="150000"/>
              </a:lnSpc>
              <a:spcAft>
                <a:spcPts val="0"/>
              </a:spcAft>
              <a:buFont typeface="Symbol" panose="05050102010706020507" pitchFamily="18" charset="2"/>
              <a:buChar cha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43,9 Kg. Torta de soya</a:t>
            </a:r>
          </a:p>
          <a:p>
            <a:pPr marL="342900" indent="-342900" algn="just">
              <a:lnSpc>
                <a:spcPct val="150000"/>
              </a:lnSpc>
              <a:spcAft>
                <a:spcPts val="0"/>
              </a:spcAft>
              <a:buFont typeface="Symbol" panose="05050102010706020507" pitchFamily="18" charset="2"/>
              <a:buChar cha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12.54 Kg. de Soya Nacional</a:t>
            </a:r>
          </a:p>
          <a:p>
            <a:pPr marL="342900" indent="-342900" algn="just">
              <a:lnSpc>
                <a:spcPct val="150000"/>
              </a:lnSpc>
              <a:spcAft>
                <a:spcPts val="1000"/>
              </a:spcAft>
              <a:buFont typeface="Symbol" panose="05050102010706020507" pitchFamily="18" charset="2"/>
              <a:buChar cha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0.21 Kg de Conchilla</a:t>
            </a:r>
          </a:p>
        </p:txBody>
      </p:sp>
      <p:sp>
        <p:nvSpPr>
          <p:cNvPr id="4" name="Rectángulo 3"/>
          <p:cNvSpPr/>
          <p:nvPr/>
        </p:nvSpPr>
        <p:spPr>
          <a:xfrm>
            <a:off x="7572777" y="985995"/>
            <a:ext cx="4700934" cy="58809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3" algn="just">
              <a:lnSpc>
                <a:spcPct val="150000"/>
              </a:lnSpc>
              <a:spcBef>
                <a:spcPts val="600"/>
              </a:spcBef>
              <a:spcAft>
                <a:spcPts val="600"/>
              </a:spcAft>
              <a:defRPr/>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Insumos </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0,69 Kg. de Fosfato</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0,56 Kg. de Sal</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0,28 Kg. de Metionina</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0,10 Kg. de Lisina</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0,17 Kg. de Atrapante de mico toxinas</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1,30 Kg. de </a:t>
            </a:r>
            <a:r>
              <a:rPr lang="es-EC" sz="1400" dirty="0" err="1">
                <a:latin typeface="Times New Roman" panose="02020603050405020304" pitchFamily="18" charset="0"/>
                <a:ea typeface="Calibri" panose="020F0502020204030204" pitchFamily="34" charset="0"/>
                <a:cs typeface="Times New Roman" panose="02020603050405020304" pitchFamily="18" charset="0"/>
              </a:rPr>
              <a:t>Nucleo</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err="1">
                <a:latin typeface="Times New Roman" panose="02020603050405020304" pitchFamily="18" charset="0"/>
                <a:ea typeface="Calibri" panose="020F0502020204030204" pitchFamily="34" charset="0"/>
                <a:cs typeface="Times New Roman" panose="02020603050405020304" pitchFamily="18" charset="0"/>
              </a:rPr>
              <a:t>proteíco</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0,18 Kg. de </a:t>
            </a:r>
            <a:r>
              <a:rPr lang="es-EC" sz="1400" dirty="0" err="1">
                <a:latin typeface="Times New Roman" panose="02020603050405020304" pitchFamily="18" charset="0"/>
                <a:ea typeface="Calibri" panose="020F0502020204030204" pitchFamily="34" charset="0"/>
                <a:cs typeface="Times New Roman" panose="02020603050405020304" pitchFamily="18" charset="0"/>
              </a:rPr>
              <a:t>Treonina</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0,09 Kg. de </a:t>
            </a:r>
            <a:r>
              <a:rPr lang="es-EC" sz="1400" dirty="0" err="1">
                <a:latin typeface="Times New Roman" panose="02020603050405020304" pitchFamily="18" charset="0"/>
                <a:ea typeface="Calibri" panose="020F0502020204030204" pitchFamily="34" charset="0"/>
                <a:cs typeface="Times New Roman" panose="02020603050405020304" pitchFamily="18" charset="0"/>
              </a:rPr>
              <a:t>Coccidiostato</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defRPr/>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Equipos e Instrumentos</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1 mezcladora (Capacidad de 2 TM)</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1 Cosedora Manual</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1 Balanza analítica (capacidad 50 kg)</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1 Cilindro de gas</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1 Hornilla de gas</a:t>
            </a:r>
          </a:p>
          <a:p>
            <a:pPr marL="342900" indent="-342900" algn="just">
              <a:lnSpc>
                <a:spcPct val="150000"/>
              </a:lnSpc>
              <a:spcAft>
                <a:spcPts val="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Materiales de escritorio</a:t>
            </a:r>
          </a:p>
          <a:p>
            <a:pPr marL="342900" indent="-342900" algn="just">
              <a:lnSpc>
                <a:spcPct val="150000"/>
              </a:lnSpc>
              <a:spcAft>
                <a:spcPts val="1000"/>
              </a:spcAft>
              <a:buFont typeface="Symbol" panose="05050102010706020507" pitchFamily="18" charset="2"/>
              <a:buChar char=""/>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Material bibliográfico</a:t>
            </a:r>
          </a:p>
        </p:txBody>
      </p:sp>
    </p:spTree>
    <p:extLst>
      <p:ext uri="{BB962C8B-B14F-4D97-AF65-F5344CB8AC3E}">
        <p14:creationId xmlns:p14="http://schemas.microsoft.com/office/powerpoint/2010/main" val="14336855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0158" y="1344495"/>
            <a:ext cx="4108659" cy="762239"/>
          </a:xfrm>
        </p:spPr>
        <p:txBody>
          <a:bodyPr>
            <a:noAutofit/>
          </a:bodyPr>
          <a:lstStyle/>
          <a:p>
            <a:pPr lvl="2" algn="l" defTabSz="457200" rtl="0">
              <a:spcBef>
                <a:spcPct val="0"/>
              </a:spcBef>
            </a:pPr>
            <a:r>
              <a:rPr lang="es-EC" sz="3500" b="1" dirty="0">
                <a:effectLst>
                  <a:outerShdw sx="0" sy="0">
                    <a:srgbClr val="000000"/>
                  </a:outerShdw>
                </a:effectLst>
                <a:latin typeface="Aharoni" panose="02010803020104030203" pitchFamily="2" charset="-79"/>
                <a:cs typeface="Aharoni" panose="02010803020104030203" pitchFamily="2" charset="-79"/>
              </a:rPr>
              <a:t>Balance de Materiales del alimento </a:t>
            </a:r>
            <a:r>
              <a:rPr lang="es-EC" sz="3500" b="1" dirty="0" smtClean="0">
                <a:effectLst>
                  <a:outerShdw sx="0" sy="0">
                    <a:srgbClr val="000000"/>
                  </a:outerShdw>
                </a:effectLst>
                <a:latin typeface="Aharoni" panose="02010803020104030203" pitchFamily="2" charset="-79"/>
                <a:cs typeface="Aharoni" panose="02010803020104030203" pitchFamily="2" charset="-79"/>
              </a:rPr>
              <a:t>balanceado</a:t>
            </a:r>
            <a:endParaRPr lang="es-EC" sz="3500" dirty="0">
              <a:latin typeface="Aharoni" panose="02010803020104030203" pitchFamily="2" charset="-79"/>
              <a:cs typeface="Aharoni" panose="02010803020104030203" pitchFamily="2" charset="-79"/>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3227745608"/>
              </p:ext>
            </p:extLst>
          </p:nvPr>
        </p:nvGraphicFramePr>
        <p:xfrm>
          <a:off x="3535249" y="116948"/>
          <a:ext cx="7952705" cy="6644323"/>
        </p:xfrm>
        <a:graphic>
          <a:graphicData uri="http://schemas.openxmlformats.org/presentationml/2006/ole">
            <mc:AlternateContent xmlns:mc="http://schemas.openxmlformats.org/markup-compatibility/2006">
              <mc:Choice xmlns:v="urn:schemas-microsoft-com:vml" Requires="v">
                <p:oleObj spid="_x0000_s33813" r:id="rId4" imgW="5896148" imgH="5991149" progId="Visio.Drawing.15">
                  <p:embed/>
                </p:oleObj>
              </mc:Choice>
              <mc:Fallback>
                <p:oleObj r:id="rId4" imgW="5896148" imgH="5991149"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249" y="116948"/>
                        <a:ext cx="7952705" cy="6644323"/>
                      </a:xfrm>
                      <a:prstGeom prst="rect">
                        <a:avLst/>
                      </a:prstGeom>
                      <a:noFill/>
                    </p:spPr>
                  </p:pic>
                </p:oleObj>
              </mc:Fallback>
            </mc:AlternateContent>
          </a:graphicData>
        </a:graphic>
      </p:graphicFrame>
    </p:spTree>
    <p:extLst>
      <p:ext uri="{BB962C8B-B14F-4D97-AF65-F5344CB8AC3E}">
        <p14:creationId xmlns:p14="http://schemas.microsoft.com/office/powerpoint/2010/main" val="30281504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1493495" y="0"/>
            <a:ext cx="10837333" cy="762000"/>
          </a:xfrm>
        </p:spPr>
        <p:txBody>
          <a:bodyPr>
            <a:normAutofit fontScale="90000"/>
          </a:bodyPr>
          <a:lstStyle/>
          <a:p>
            <a:pPr lvl="2">
              <a:defRPr/>
            </a:pPr>
            <a:r>
              <a:rPr lang="es-EC" sz="4000" b="1" cap="all" dirty="0">
                <a:effectLst>
                  <a:outerShdw sx="0" sy="0">
                    <a:srgbClr val="000000"/>
                  </a:outerShdw>
                </a:effectLst>
              </a:rPr>
              <a:t>para probar las 3 mejores dietas en los pollos </a:t>
            </a:r>
            <a:r>
              <a:rPr lang="es-EC" sz="4000" b="1" cap="all" dirty="0" err="1">
                <a:effectLst>
                  <a:outerShdw sx="0" sy="0">
                    <a:srgbClr val="000000"/>
                  </a:outerShdw>
                </a:effectLst>
              </a:rPr>
              <a:t>broiler</a:t>
            </a:r>
            <a:endParaRPr lang="es-EC" sz="4000" b="1" cap="all" dirty="0">
              <a:effectLst>
                <a:outerShdw sx="0" sy="0">
                  <a:srgbClr val="000000"/>
                </a:outerShdw>
              </a:effectLst>
            </a:endParaRPr>
          </a:p>
        </p:txBody>
      </p:sp>
      <p:sp>
        <p:nvSpPr>
          <p:cNvPr id="34819" name="Rectángulo 1"/>
          <p:cNvSpPr>
            <a:spLocks noChangeArrowheads="1"/>
          </p:cNvSpPr>
          <p:nvPr/>
        </p:nvSpPr>
        <p:spPr bwMode="auto">
          <a:xfrm>
            <a:off x="419303" y="1701800"/>
            <a:ext cx="6093850" cy="4324261"/>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3" algn="just">
              <a:lnSpc>
                <a:spcPct val="150000"/>
              </a:lnSpc>
              <a:spcBef>
                <a:spcPts val="600"/>
              </a:spcBef>
              <a:spcAft>
                <a:spcPts val="600"/>
              </a:spcAft>
            </a:pPr>
            <a:r>
              <a:rPr lang="es-EC" altLang="es-EC" b="1" dirty="0">
                <a:latin typeface="Times New Roman" pitchFamily="18" charset="0"/>
                <a:cs typeface="Times New Roman" pitchFamily="18" charset="0"/>
              </a:rPr>
              <a:t>Características de material experimental para probar las 3 mejores dietas y la dieta comercial:</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80 pollos (broiler) con las siguientes características:</a:t>
            </a:r>
          </a:p>
          <a:p>
            <a:pPr algn="just">
              <a:lnSpc>
                <a:spcPct val="150000"/>
              </a:lnSpc>
              <a:buFont typeface="Symbol" pitchFamily="18" charset="2"/>
              <a:buBlip>
                <a:blip r:embed="rId2"/>
              </a:buBlip>
            </a:pPr>
            <a:r>
              <a:rPr lang="es-EC" altLang="es-EC" dirty="0">
                <a:latin typeface="Times New Roman" pitchFamily="18" charset="0"/>
                <a:ea typeface="Calibri" pitchFamily="34" charset="0"/>
                <a:cs typeface="Times New Roman" pitchFamily="18" charset="0"/>
              </a:rPr>
              <a:t>Tipo: Ross</a:t>
            </a:r>
          </a:p>
          <a:p>
            <a:pPr algn="just">
              <a:lnSpc>
                <a:spcPct val="150000"/>
              </a:lnSpc>
              <a:buFont typeface="Symbol" pitchFamily="18" charset="2"/>
              <a:buBlip>
                <a:blip r:embed="rId2"/>
              </a:buBlip>
            </a:pPr>
            <a:r>
              <a:rPr lang="es-EC" altLang="es-EC" dirty="0">
                <a:latin typeface="Times New Roman" pitchFamily="18" charset="0"/>
                <a:ea typeface="Calibri" pitchFamily="34" charset="0"/>
                <a:cs typeface="Times New Roman" pitchFamily="18" charset="0"/>
              </a:rPr>
              <a:t>Lote: 4</a:t>
            </a:r>
          </a:p>
          <a:p>
            <a:pPr algn="just">
              <a:lnSpc>
                <a:spcPct val="150000"/>
              </a:lnSpc>
              <a:buFont typeface="Symbol" pitchFamily="18" charset="2"/>
              <a:buBlip>
                <a:blip r:embed="rId2"/>
              </a:buBlip>
            </a:pPr>
            <a:r>
              <a:rPr lang="es-EC" altLang="es-EC" dirty="0" smtClean="0">
                <a:latin typeface="Times New Roman" pitchFamily="18" charset="0"/>
                <a:ea typeface="Calibri" pitchFamily="34" charset="0"/>
                <a:cs typeface="Times New Roman" pitchFamily="18" charset="0"/>
              </a:rPr>
              <a:t>Edad:36 </a:t>
            </a:r>
            <a:r>
              <a:rPr lang="es-EC" altLang="es-EC" dirty="0">
                <a:latin typeface="Times New Roman" pitchFamily="18" charset="0"/>
                <a:ea typeface="Calibri" pitchFamily="34" charset="0"/>
                <a:cs typeface="Times New Roman" pitchFamily="18" charset="0"/>
              </a:rPr>
              <a:t>días </a:t>
            </a:r>
          </a:p>
          <a:p>
            <a:pPr algn="just">
              <a:lnSpc>
                <a:spcPct val="150000"/>
              </a:lnSpc>
              <a:buFont typeface="Symbol" pitchFamily="18" charset="2"/>
              <a:buBlip>
                <a:blip r:embed="rId2"/>
              </a:buBlip>
            </a:pPr>
            <a:r>
              <a:rPr lang="es-EC" altLang="es-EC" dirty="0">
                <a:latin typeface="Times New Roman" pitchFamily="18" charset="0"/>
                <a:ea typeface="Calibri" pitchFamily="34" charset="0"/>
                <a:cs typeface="Times New Roman" pitchFamily="18" charset="0"/>
              </a:rPr>
              <a:t>Sexo: mixto (40 hembras y 40 machos)</a:t>
            </a:r>
          </a:p>
          <a:p>
            <a:pPr algn="just">
              <a:lnSpc>
                <a:spcPct val="150000"/>
              </a:lnSpc>
              <a:spcAft>
                <a:spcPts val="1000"/>
              </a:spcAft>
              <a:buFont typeface="Symbol" pitchFamily="18" charset="2"/>
              <a:buBlip>
                <a:blip r:embed="rId2"/>
              </a:buBlip>
            </a:pPr>
            <a:r>
              <a:rPr lang="es-EC" altLang="es-EC" dirty="0">
                <a:latin typeface="Times New Roman" pitchFamily="18" charset="0"/>
                <a:ea typeface="Calibri" pitchFamily="34" charset="0"/>
                <a:cs typeface="Times New Roman" pitchFamily="18" charset="0"/>
              </a:rPr>
              <a:t>Procedencia: Granja Imbaya de la Empresa “Reproavi” CIA LTDA</a:t>
            </a:r>
          </a:p>
        </p:txBody>
      </p:sp>
      <p:sp>
        <p:nvSpPr>
          <p:cNvPr id="34820" name="Rectángulo 2"/>
          <p:cNvSpPr>
            <a:spLocks noChangeArrowheads="1"/>
          </p:cNvSpPr>
          <p:nvPr/>
        </p:nvSpPr>
        <p:spPr bwMode="auto">
          <a:xfrm>
            <a:off x="6756398" y="1652042"/>
            <a:ext cx="5087527" cy="432426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3" algn="just">
              <a:lnSpc>
                <a:spcPct val="150000"/>
              </a:lnSpc>
              <a:spcBef>
                <a:spcPts val="600"/>
              </a:spcBef>
              <a:spcAft>
                <a:spcPts val="600"/>
              </a:spcAft>
              <a:buFont typeface="Trebuchet MS" pitchFamily="34" charset="0"/>
              <a:buAutoNum type="arabicPeriod"/>
            </a:pPr>
            <a:r>
              <a:rPr lang="es-EC" altLang="es-EC" b="1" dirty="0">
                <a:latin typeface="Times New Roman" pitchFamily="18" charset="0"/>
                <a:cs typeface="Times New Roman" pitchFamily="18" charset="0"/>
              </a:rPr>
              <a:t>Instrumentos y equipos </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4 corrales de 4 x 2 metros</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9 Comederos</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9 Bebederos</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1 Balanza electrónica (graduación 10 g)</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1 pala</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1 rastrillo</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1 Escoba</a:t>
            </a:r>
          </a:p>
          <a:p>
            <a:pPr algn="just">
              <a:lnSpc>
                <a:spcPct val="150000"/>
              </a:lnSpc>
              <a:buFont typeface="Symbol" pitchFamily="18" charset="2"/>
              <a:buChar char=""/>
            </a:pPr>
            <a:r>
              <a:rPr lang="es-EC" altLang="es-EC" dirty="0">
                <a:latin typeface="Times New Roman" pitchFamily="18" charset="0"/>
                <a:ea typeface="Calibri" pitchFamily="34" charset="0"/>
                <a:cs typeface="Times New Roman" pitchFamily="18" charset="0"/>
              </a:rPr>
              <a:t>Materiales de escritorio</a:t>
            </a:r>
          </a:p>
          <a:p>
            <a:pPr algn="just">
              <a:lnSpc>
                <a:spcPct val="150000"/>
              </a:lnSpc>
              <a:spcAft>
                <a:spcPts val="1000"/>
              </a:spcAft>
              <a:buFont typeface="Symbol" pitchFamily="18" charset="2"/>
              <a:buChar char=""/>
            </a:pPr>
            <a:r>
              <a:rPr lang="es-EC" altLang="es-EC" dirty="0">
                <a:latin typeface="Times New Roman" pitchFamily="18" charset="0"/>
                <a:ea typeface="Calibri" pitchFamily="34" charset="0"/>
                <a:cs typeface="Times New Roman" pitchFamily="18" charset="0"/>
              </a:rPr>
              <a:t>Material bibliográfico</a:t>
            </a:r>
          </a:p>
        </p:txBody>
      </p:sp>
    </p:spTree>
    <p:extLst>
      <p:ext uri="{BB962C8B-B14F-4D97-AF65-F5344CB8AC3E}">
        <p14:creationId xmlns:p14="http://schemas.microsoft.com/office/powerpoint/2010/main" val="9705321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2525" y="0"/>
            <a:ext cx="4045089" cy="715617"/>
          </a:xfrm>
        </p:spPr>
        <p:txBody>
          <a:bodyPr>
            <a:normAutofit fontScale="90000"/>
          </a:bodyPr>
          <a:lstStyle/>
          <a:p>
            <a:r>
              <a:rPr lang="es-MX" sz="4000" b="1" cap="all" dirty="0">
                <a:latin typeface="Times New Roman" panose="02020603050405020304" pitchFamily="18" charset="0"/>
                <a:cs typeface="Times New Roman" panose="02020603050405020304" pitchFamily="18" charset="0"/>
              </a:rPr>
              <a:t>Tipo</a:t>
            </a:r>
            <a:r>
              <a:rPr lang="es-MX" b="1" cap="all" dirty="0">
                <a:latin typeface="Times New Roman" panose="02020603050405020304" pitchFamily="18" charset="0"/>
                <a:cs typeface="Times New Roman" panose="02020603050405020304" pitchFamily="18" charset="0"/>
              </a:rPr>
              <a:t> de diseño</a:t>
            </a:r>
            <a:r>
              <a:rPr lang="es-EC" b="1" cap="all" dirty="0">
                <a:latin typeface="Times New Roman" panose="02020603050405020304" pitchFamily="18" charset="0"/>
                <a:cs typeface="Times New Roman" panose="02020603050405020304" pitchFamily="18" charset="0"/>
              </a:rPr>
              <a:t/>
            </a:r>
            <a:br>
              <a:rPr lang="es-EC" b="1" cap="all" dirty="0">
                <a:latin typeface="Times New Roman" panose="02020603050405020304" pitchFamily="18" charset="0"/>
                <a:cs typeface="Times New Roman" panose="02020603050405020304" pitchFamily="18" charset="0"/>
              </a:rPr>
            </a:br>
            <a:r>
              <a:rPr lang="es-EC" dirty="0">
                <a:latin typeface="Times New Roman" panose="02020603050405020304" pitchFamily="18" charset="0"/>
                <a:cs typeface="Times New Roman" panose="02020603050405020304" pitchFamily="18" charset="0"/>
              </a:rPr>
              <a:t/>
            </a:r>
            <a:br>
              <a:rPr lang="es-EC" dirty="0">
                <a:latin typeface="Times New Roman" panose="02020603050405020304" pitchFamily="18" charset="0"/>
                <a:cs typeface="Times New Roman" panose="02020603050405020304" pitchFamily="18" charset="0"/>
              </a:rPr>
            </a:b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771157" y="1250460"/>
            <a:ext cx="8420843" cy="5607540"/>
          </a:xfrm>
          <a:solidFill>
            <a:schemeClr val="accent6">
              <a:lumMod val="20000"/>
              <a:lumOff val="80000"/>
            </a:schemeClr>
          </a:solidFill>
        </p:spPr>
        <p:txBody>
          <a:bodyPr>
            <a:noAutofit/>
          </a:bodyPr>
          <a:lstStyle/>
          <a:p>
            <a:pPr marL="0" indent="0" algn="just">
              <a:buNone/>
            </a:pPr>
            <a:r>
              <a:rPr lang="es-ES" sz="4000" dirty="0">
                <a:latin typeface="Times New Roman" panose="02020603050405020304" pitchFamily="18" charset="0"/>
                <a:cs typeface="Times New Roman" panose="02020603050405020304" pitchFamily="18" charset="0"/>
              </a:rPr>
              <a:t>Se utilizó </a:t>
            </a:r>
            <a:r>
              <a:rPr lang="es-EC" sz="4000" dirty="0">
                <a:latin typeface="Times New Roman" panose="02020603050405020304" pitchFamily="18" charset="0"/>
                <a:cs typeface="Times New Roman" panose="02020603050405020304" pitchFamily="18" charset="0"/>
              </a:rPr>
              <a:t>un Diseño Experimental Completo al Azar con un arreglo factorial A x </a:t>
            </a:r>
            <a:r>
              <a:rPr lang="es-EC" sz="4000" dirty="0" smtClean="0">
                <a:latin typeface="Times New Roman" panose="02020603050405020304" pitchFamily="18" charset="0"/>
                <a:cs typeface="Times New Roman" panose="02020603050405020304" pitchFamily="18" charset="0"/>
              </a:rPr>
              <a:t>B </a:t>
            </a:r>
            <a:r>
              <a:rPr lang="es-EC" sz="4000" dirty="0">
                <a:latin typeface="Times New Roman" panose="02020603050405020304" pitchFamily="18" charset="0"/>
                <a:cs typeface="Times New Roman" panose="02020603050405020304" pitchFamily="18" charset="0"/>
              </a:rPr>
              <a:t>+ 1. </a:t>
            </a:r>
            <a:r>
              <a:rPr lang="es-EC" sz="4000" dirty="0" smtClean="0">
                <a:latin typeface="Times New Roman" panose="02020603050405020304" pitchFamily="18" charset="0"/>
                <a:cs typeface="Times New Roman" panose="02020603050405020304" pitchFamily="18" charset="0"/>
              </a:rPr>
              <a:t> El </a:t>
            </a:r>
            <a:r>
              <a:rPr lang="es-EC" sz="4000" dirty="0">
                <a:latin typeface="Times New Roman" panose="02020603050405020304" pitchFamily="18" charset="0"/>
                <a:cs typeface="Times New Roman" panose="02020603050405020304" pitchFamily="18" charset="0"/>
              </a:rPr>
              <a:t>número de tratamientos es de </a:t>
            </a:r>
            <a:r>
              <a:rPr lang="es-EC" sz="4000" dirty="0" smtClean="0">
                <a:latin typeface="Times New Roman" panose="02020603050405020304" pitchFamily="18" charset="0"/>
                <a:cs typeface="Times New Roman" panose="02020603050405020304" pitchFamily="18" charset="0"/>
              </a:rPr>
              <a:t>6 </a:t>
            </a:r>
            <a:r>
              <a:rPr lang="es-EC" sz="4000" dirty="0">
                <a:latin typeface="Times New Roman" panose="02020603050405020304" pitchFamily="18" charset="0"/>
                <a:cs typeface="Times New Roman" panose="02020603050405020304" pitchFamily="18" charset="0"/>
              </a:rPr>
              <a:t>más 1 testigo, con tres repeticiones de cada tratamiento, dando un total de </a:t>
            </a:r>
            <a:r>
              <a:rPr lang="es-EC" sz="4000" dirty="0" smtClean="0">
                <a:latin typeface="Times New Roman" panose="02020603050405020304" pitchFamily="18" charset="0"/>
                <a:cs typeface="Times New Roman" panose="02020603050405020304" pitchFamily="18" charset="0"/>
              </a:rPr>
              <a:t>21 </a:t>
            </a:r>
            <a:r>
              <a:rPr lang="es-EC" sz="4000" dirty="0">
                <a:latin typeface="Times New Roman" panose="02020603050405020304" pitchFamily="18" charset="0"/>
                <a:cs typeface="Times New Roman" panose="02020603050405020304" pitchFamily="18" charset="0"/>
              </a:rPr>
              <a:t>unidades </a:t>
            </a:r>
            <a:r>
              <a:rPr lang="es-EC" sz="4000" dirty="0" smtClean="0">
                <a:latin typeface="Times New Roman" panose="02020603050405020304" pitchFamily="18" charset="0"/>
                <a:cs typeface="Times New Roman" panose="02020603050405020304" pitchFamily="18" charset="0"/>
              </a:rPr>
              <a:t>experimentales. Con una unidad experimental  de 28,8kg</a:t>
            </a:r>
            <a:r>
              <a:rPr lang="es-ES" sz="4000" dirty="0" smtClean="0">
                <a:latin typeface="Times New Roman" panose="02020603050405020304" pitchFamily="18" charset="0"/>
                <a:cs typeface="Times New Roman" panose="02020603050405020304" pitchFamily="18" charset="0"/>
              </a:rPr>
              <a:t>.</a:t>
            </a:r>
            <a:endParaRPr lang="es-EC" sz="4000" dirty="0">
              <a:latin typeface="Times New Roman" panose="02020603050405020304" pitchFamily="18" charset="0"/>
              <a:cs typeface="Times New Roman" panose="02020603050405020304" pitchFamily="18" charset="0"/>
            </a:endParaRPr>
          </a:p>
          <a:p>
            <a:pPr marL="0" indent="0" algn="just">
              <a:buNone/>
            </a:pPr>
            <a:endParaRPr lang="es-EC" sz="3600" dirty="0" smtClean="0">
              <a:latin typeface="Times New Roman" panose="02020603050405020304" pitchFamily="18" charset="0"/>
              <a:cs typeface="Times New Roman" panose="02020603050405020304" pitchFamily="18" charset="0"/>
            </a:endParaRPr>
          </a:p>
          <a:p>
            <a:pPr marL="0" indent="0" algn="just">
              <a:buNone/>
            </a:pPr>
            <a:endParaRPr lang="es-EC" sz="3600" dirty="0">
              <a:latin typeface="Times New Roman" panose="02020603050405020304" pitchFamily="18" charset="0"/>
              <a:cs typeface="Times New Roman" panose="02020603050405020304" pitchFamily="18" charset="0"/>
            </a:endParaRPr>
          </a:p>
        </p:txBody>
      </p:sp>
      <p:pic>
        <p:nvPicPr>
          <p:cNvPr id="6"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4812"/>
            <a:ext cx="3073399"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6570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0"/>
            <a:ext cx="11607799" cy="1280890"/>
          </a:xfrm>
        </p:spPr>
        <p:txBody>
          <a:bodyPr/>
          <a:lstStyle/>
          <a:p>
            <a:r>
              <a:rPr lang="es-EC" dirty="0" smtClean="0"/>
              <a:t>FORMULACIÓN DE LAS DIETAS EXPERIMENTALES (UNIDADES EXPERIMENTALES)</a:t>
            </a:r>
            <a:endParaRPr lang="es-EC"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542491217"/>
              </p:ext>
            </p:extLst>
          </p:nvPr>
        </p:nvGraphicFramePr>
        <p:xfrm>
          <a:off x="1574800" y="1270000"/>
          <a:ext cx="9017000" cy="5341007"/>
        </p:xfrm>
        <a:graphic>
          <a:graphicData uri="http://schemas.openxmlformats.org/presentationml/2006/ole">
            <mc:AlternateContent xmlns:mc="http://schemas.openxmlformats.org/markup-compatibility/2006">
              <mc:Choice xmlns:v="urn:schemas-microsoft-com:vml" Requires="v">
                <p:oleObj spid="_x0000_s32792" name="Documento" r:id="rId4" imgW="5821322" imgH="4534704" progId="Word.Document.12">
                  <p:embed/>
                </p:oleObj>
              </mc:Choice>
              <mc:Fallback>
                <p:oleObj name="Documento" r:id="rId4" imgW="5821322" imgH="4534704"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1270000"/>
                        <a:ext cx="9017000" cy="5341007"/>
                      </a:xfrm>
                      <a:prstGeom prst="rect">
                        <a:avLst/>
                      </a:prstGeom>
                      <a:noFill/>
                    </p:spPr>
                  </p:pic>
                </p:oleObj>
              </mc:Fallback>
            </mc:AlternateContent>
          </a:graphicData>
        </a:graphic>
      </p:graphicFrame>
    </p:spTree>
    <p:extLst>
      <p:ext uri="{BB962C8B-B14F-4D97-AF65-F5344CB8AC3E}">
        <p14:creationId xmlns:p14="http://schemas.microsoft.com/office/powerpoint/2010/main" val="26851612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6400" y="268510"/>
            <a:ext cx="10236199" cy="1280890"/>
          </a:xfrm>
        </p:spPr>
        <p:txBody>
          <a:bodyPr>
            <a:normAutofit fontScale="90000"/>
          </a:bodyPr>
          <a:lstStyle/>
          <a:p>
            <a:pPr algn="just"/>
            <a:r>
              <a:rPr lang="es-EC" altLang="es-EC" sz="4100" dirty="0">
                <a:latin typeface="Times New Roman" pitchFamily="18" charset="0"/>
                <a:ea typeface="Calibri" pitchFamily="34" charset="0"/>
                <a:cs typeface="Times New Roman" pitchFamily="18" charset="0"/>
              </a:rPr>
              <a:t>Características de cada unidad experimental para probar las tres mejores dietas (pollos broiler) y la dieta </a:t>
            </a:r>
            <a:r>
              <a:rPr lang="es-EC" altLang="es-EC" sz="4100" dirty="0" smtClean="0">
                <a:latin typeface="Times New Roman" pitchFamily="18" charset="0"/>
                <a:ea typeface="Calibri" pitchFamily="34" charset="0"/>
                <a:cs typeface="Times New Roman" pitchFamily="18" charset="0"/>
              </a:rPr>
              <a:t>comercial. </a:t>
            </a:r>
            <a:r>
              <a:rPr lang="es-EC" altLang="es-EC" sz="4100" dirty="0">
                <a:latin typeface="Times New Roman" pitchFamily="18" charset="0"/>
                <a:ea typeface="Calibri" pitchFamily="34" charset="0"/>
                <a:cs typeface="Times New Roman" pitchFamily="18" charset="0"/>
              </a:rPr>
              <a:t>: se utilizaron 80 pollos </a:t>
            </a:r>
            <a:r>
              <a:rPr lang="es-EC" altLang="es-EC" sz="4100" dirty="0" err="1">
                <a:latin typeface="Times New Roman" pitchFamily="18" charset="0"/>
                <a:ea typeface="Calibri" pitchFamily="34" charset="0"/>
                <a:cs typeface="Times New Roman" pitchFamily="18" charset="0"/>
              </a:rPr>
              <a:t>broiles</a:t>
            </a:r>
            <a:r>
              <a:rPr lang="es-EC" altLang="es-EC" sz="4100" dirty="0">
                <a:latin typeface="Times New Roman" pitchFamily="18" charset="0"/>
                <a:ea typeface="Calibri" pitchFamily="34" charset="0"/>
                <a:cs typeface="Times New Roman" pitchFamily="18" charset="0"/>
              </a:rPr>
              <a:t> (20 pollos por tratamientos)  de </a:t>
            </a:r>
            <a:r>
              <a:rPr lang="es-EC" altLang="es-EC" sz="4100" dirty="0" smtClean="0">
                <a:latin typeface="Times New Roman" pitchFamily="18" charset="0"/>
                <a:ea typeface="Calibri" pitchFamily="34" charset="0"/>
                <a:cs typeface="Times New Roman" pitchFamily="18" charset="0"/>
              </a:rPr>
              <a:t>36 </a:t>
            </a:r>
            <a:r>
              <a:rPr lang="es-EC" altLang="es-EC" sz="4100" dirty="0">
                <a:latin typeface="Times New Roman" pitchFamily="18" charset="0"/>
                <a:ea typeface="Calibri" pitchFamily="34" charset="0"/>
                <a:cs typeface="Times New Roman" pitchFamily="18" charset="0"/>
              </a:rPr>
              <a:t>días de edad  Tipo Ross,  provenientes de la Granja Imbaya de la empresa Reproavi </a:t>
            </a:r>
            <a:r>
              <a:rPr lang="es-EC" altLang="es-EC" sz="4100" dirty="0" err="1">
                <a:latin typeface="Times New Roman" pitchFamily="18" charset="0"/>
                <a:ea typeface="Calibri" pitchFamily="34" charset="0"/>
                <a:cs typeface="Times New Roman" pitchFamily="18" charset="0"/>
              </a:rPr>
              <a:t>Cia</a:t>
            </a:r>
            <a:r>
              <a:rPr lang="es-EC" altLang="es-EC" sz="4100" dirty="0">
                <a:latin typeface="Times New Roman" pitchFamily="18" charset="0"/>
                <a:ea typeface="Calibri" pitchFamily="34" charset="0"/>
                <a:cs typeface="Times New Roman" pitchFamily="18" charset="0"/>
              </a:rPr>
              <a:t> </a:t>
            </a:r>
            <a:r>
              <a:rPr lang="es-EC" altLang="es-EC" sz="4100" dirty="0" err="1">
                <a:latin typeface="Times New Roman" pitchFamily="18" charset="0"/>
                <a:ea typeface="Calibri" pitchFamily="34" charset="0"/>
                <a:cs typeface="Times New Roman" pitchFamily="18" charset="0"/>
              </a:rPr>
              <a:t>Ltda</a:t>
            </a:r>
            <a:r>
              <a:rPr lang="es-EC" altLang="es-EC" sz="4100" dirty="0">
                <a:latin typeface="Times New Roman" pitchFamily="18" charset="0"/>
                <a:ea typeface="Calibri" pitchFamily="34" charset="0"/>
                <a:cs typeface="Times New Roman" pitchFamily="18" charset="0"/>
              </a:rPr>
              <a:t>, sin </a:t>
            </a:r>
            <a:r>
              <a:rPr lang="es-EC" altLang="es-EC" sz="4100" dirty="0" err="1">
                <a:latin typeface="Times New Roman" pitchFamily="18" charset="0"/>
                <a:ea typeface="Calibri" pitchFamily="34" charset="0"/>
                <a:cs typeface="Times New Roman" pitchFamily="18" charset="0"/>
              </a:rPr>
              <a:t>sexar</a:t>
            </a:r>
            <a:r>
              <a:rPr lang="es-EC" dirty="0"/>
              <a:t/>
            </a:r>
            <a:br>
              <a:rPr lang="es-EC" dirty="0"/>
            </a:br>
            <a:endParaRPr lang="es-EC" dirty="0"/>
          </a:p>
        </p:txBody>
      </p:sp>
      <p:pic>
        <p:nvPicPr>
          <p:cNvPr id="4"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3860026"/>
            <a:ext cx="3759199" cy="2820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834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257" y="273277"/>
            <a:ext cx="11170369" cy="999263"/>
          </a:xfrm>
        </p:spPr>
        <p:txBody>
          <a:bodyPr>
            <a:normAutofit fontScale="90000"/>
          </a:bodyPr>
          <a:lstStyle/>
          <a:p>
            <a:r>
              <a:rPr lang="es-EC" dirty="0"/>
              <a:t>Variables </a:t>
            </a:r>
            <a:r>
              <a:rPr lang="es-EC" dirty="0" smtClean="0"/>
              <a:t>evaluadas en la harina </a:t>
            </a:r>
            <a:r>
              <a:rPr lang="es-EC" dirty="0"/>
              <a:t>de cáscara de banano maduro, harina de plátano dominico hartón maduro y alimento balanceado:</a:t>
            </a:r>
            <a:br>
              <a:rPr lang="es-EC" dirty="0"/>
            </a:br>
            <a:endParaRPr lang="es-EC" b="1" dirty="0"/>
          </a:p>
        </p:txBody>
      </p:sp>
      <p:sp>
        <p:nvSpPr>
          <p:cNvPr id="9" name="8 Elipse"/>
          <p:cNvSpPr/>
          <p:nvPr/>
        </p:nvSpPr>
        <p:spPr>
          <a:xfrm>
            <a:off x="605252" y="1848080"/>
            <a:ext cx="3412956" cy="1549311"/>
          </a:xfrm>
          <a:prstGeom prst="ellipse">
            <a:avLst/>
          </a:prstGeom>
          <a:solidFill>
            <a:schemeClr val="bg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600" dirty="0">
                <a:solidFill>
                  <a:schemeClr val="accent2">
                    <a:lumMod val="60000"/>
                    <a:lumOff val="40000"/>
                  </a:schemeClr>
                </a:solidFill>
              </a:rPr>
              <a:t>Harina de cáscara de banano maduro</a:t>
            </a:r>
            <a:endParaRPr lang="es-EC" sz="1600" b="1" dirty="0">
              <a:solidFill>
                <a:schemeClr val="accent2">
                  <a:lumMod val="60000"/>
                  <a:lumOff val="40000"/>
                </a:schemeClr>
              </a:solidFill>
            </a:endParaRPr>
          </a:p>
          <a:p>
            <a:pPr lvl="0" algn="ctr"/>
            <a:endParaRPr lang="es-EC" sz="1500" b="1" i="1" dirty="0" smtClean="0">
              <a:solidFill>
                <a:schemeClr val="tx1"/>
              </a:solidFill>
            </a:endParaRPr>
          </a:p>
          <a:p>
            <a:pPr lvl="0" algn="ctr"/>
            <a:r>
              <a:rPr lang="es-EC" sz="1200" b="1" i="1" dirty="0" smtClean="0">
                <a:solidFill>
                  <a:schemeClr val="tx1"/>
                </a:solidFill>
              </a:rPr>
              <a:t>Musa </a:t>
            </a:r>
            <a:r>
              <a:rPr lang="es-EC" sz="1200" b="1" i="1" dirty="0">
                <a:solidFill>
                  <a:schemeClr val="tx1"/>
                </a:solidFill>
              </a:rPr>
              <a:t>paradisíaca Cavendish-</a:t>
            </a:r>
            <a:r>
              <a:rPr lang="es-EC" sz="1200" b="1" i="1" dirty="0" err="1">
                <a:solidFill>
                  <a:schemeClr val="tx1"/>
                </a:solidFill>
              </a:rPr>
              <a:t>musaceae</a:t>
            </a:r>
            <a:endParaRPr lang="es-EC" sz="1200" i="1" dirty="0">
              <a:solidFill>
                <a:schemeClr val="tx1"/>
              </a:solidFill>
              <a:latin typeface="Times New Roman" panose="02020603050405020304" pitchFamily="18" charset="0"/>
              <a:cs typeface="Times New Roman" panose="02020603050405020304" pitchFamily="18" charset="0"/>
            </a:endParaRPr>
          </a:p>
        </p:txBody>
      </p:sp>
      <p:sp>
        <p:nvSpPr>
          <p:cNvPr id="10" name="9 Elipse"/>
          <p:cNvSpPr/>
          <p:nvPr/>
        </p:nvSpPr>
        <p:spPr>
          <a:xfrm>
            <a:off x="4638130" y="1822281"/>
            <a:ext cx="3434691" cy="1575110"/>
          </a:xfrm>
          <a:prstGeom prst="ellipse">
            <a:avLst/>
          </a:prstGeom>
          <a:solidFill>
            <a:schemeClr val="bg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solidFill>
                  <a:schemeClr val="accent2">
                    <a:lumMod val="60000"/>
                    <a:lumOff val="40000"/>
                  </a:schemeClr>
                </a:solidFill>
              </a:rPr>
              <a:t>Harina de plátano dominico- hartón maduro</a:t>
            </a:r>
            <a:endParaRPr lang="es-EC" b="1" dirty="0">
              <a:solidFill>
                <a:schemeClr val="accent2">
                  <a:lumMod val="60000"/>
                  <a:lumOff val="40000"/>
                </a:schemeClr>
              </a:solidFill>
            </a:endParaRPr>
          </a:p>
          <a:p>
            <a:pPr lvl="0" algn="ctr"/>
            <a:endParaRPr lang="es-EC" sz="1200" b="1" i="1" dirty="0" smtClean="0">
              <a:solidFill>
                <a:schemeClr val="tx1"/>
              </a:solidFill>
            </a:endParaRPr>
          </a:p>
          <a:p>
            <a:pPr lvl="0" algn="ctr"/>
            <a:r>
              <a:rPr lang="es-EC" sz="1200" b="1" i="1" dirty="0" err="1" smtClean="0">
                <a:solidFill>
                  <a:schemeClr val="tx1"/>
                </a:solidFill>
              </a:rPr>
              <a:t>Mussa</a:t>
            </a:r>
            <a:r>
              <a:rPr lang="es-EC" sz="1200" b="1" i="1" dirty="0" smtClean="0">
                <a:solidFill>
                  <a:schemeClr val="tx1"/>
                </a:solidFill>
              </a:rPr>
              <a:t> </a:t>
            </a:r>
            <a:r>
              <a:rPr lang="es-EC" sz="1200" b="1" i="1" dirty="0" err="1">
                <a:solidFill>
                  <a:schemeClr val="tx1"/>
                </a:solidFill>
              </a:rPr>
              <a:t>aab</a:t>
            </a:r>
            <a:r>
              <a:rPr lang="es-EC" sz="1200" b="1" i="1" dirty="0">
                <a:solidFill>
                  <a:schemeClr val="tx1"/>
                </a:solidFill>
              </a:rPr>
              <a:t> </a:t>
            </a:r>
            <a:r>
              <a:rPr lang="es-EC" sz="1200" b="1" i="1" dirty="0" err="1">
                <a:solidFill>
                  <a:schemeClr val="tx1"/>
                </a:solidFill>
              </a:rPr>
              <a:t>simonds</a:t>
            </a:r>
            <a:r>
              <a:rPr lang="es-EC" sz="1200" b="1" dirty="0">
                <a:solidFill>
                  <a:schemeClr val="tx1"/>
                </a:solidFill>
              </a:rPr>
              <a:t> </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11" name="10 Elipse"/>
          <p:cNvSpPr/>
          <p:nvPr/>
        </p:nvSpPr>
        <p:spPr>
          <a:xfrm>
            <a:off x="8405443" y="1848080"/>
            <a:ext cx="3490343" cy="1549311"/>
          </a:xfrm>
          <a:prstGeom prst="ellipse">
            <a:avLst/>
          </a:prstGeom>
          <a:solidFill>
            <a:schemeClr val="bg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dirty="0">
                <a:solidFill>
                  <a:schemeClr val="accent2">
                    <a:lumMod val="60000"/>
                    <a:lumOff val="40000"/>
                  </a:schemeClr>
                </a:solidFill>
              </a:rPr>
              <a:t>A</a:t>
            </a:r>
            <a:r>
              <a:rPr lang="es-EC" sz="2400" dirty="0" smtClean="0">
                <a:solidFill>
                  <a:schemeClr val="accent2">
                    <a:lumMod val="60000"/>
                    <a:lumOff val="40000"/>
                  </a:schemeClr>
                </a:solidFill>
              </a:rPr>
              <a:t>limento </a:t>
            </a:r>
            <a:r>
              <a:rPr lang="es-EC" sz="2400" dirty="0">
                <a:solidFill>
                  <a:schemeClr val="accent2">
                    <a:lumMod val="60000"/>
                    <a:lumOff val="40000"/>
                  </a:schemeClr>
                </a:solidFill>
              </a:rPr>
              <a:t>balanceado</a:t>
            </a:r>
          </a:p>
          <a:p>
            <a:pPr algn="ctr"/>
            <a:endParaRPr lang="es-EC" sz="2400" dirty="0">
              <a:solidFill>
                <a:schemeClr val="tx1"/>
              </a:solidFill>
              <a:latin typeface="Times New Roman" panose="02020603050405020304" pitchFamily="18" charset="0"/>
              <a:cs typeface="Times New Roman" panose="02020603050405020304" pitchFamily="18" charset="0"/>
            </a:endParaRPr>
          </a:p>
        </p:txBody>
      </p:sp>
      <p:cxnSp>
        <p:nvCxnSpPr>
          <p:cNvPr id="18" name="17 Conector recto de flecha"/>
          <p:cNvCxnSpPr>
            <a:stCxn id="9" idx="5"/>
            <a:endCxn id="41" idx="0"/>
          </p:cNvCxnSpPr>
          <p:nvPr/>
        </p:nvCxnSpPr>
        <p:spPr>
          <a:xfrm>
            <a:off x="3518392" y="3170500"/>
            <a:ext cx="2967540" cy="1596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0" idx="4"/>
            <a:endCxn id="41" idx="0"/>
          </p:cNvCxnSpPr>
          <p:nvPr/>
        </p:nvCxnSpPr>
        <p:spPr>
          <a:xfrm>
            <a:off x="6355476" y="3397391"/>
            <a:ext cx="130456" cy="1369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1" idx="3"/>
            <a:endCxn id="41" idx="0"/>
          </p:cNvCxnSpPr>
          <p:nvPr/>
        </p:nvCxnSpPr>
        <p:spPr>
          <a:xfrm flipH="1">
            <a:off x="6485932" y="3170500"/>
            <a:ext cx="2430660" cy="1596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1" name="40 Tabla"/>
          <p:cNvGraphicFramePr>
            <a:graphicFrameLocks noGrp="1"/>
          </p:cNvGraphicFramePr>
          <p:nvPr>
            <p:extLst>
              <p:ext uri="{D42A27DB-BD31-4B8C-83A1-F6EECF244321}">
                <p14:modId xmlns:p14="http://schemas.microsoft.com/office/powerpoint/2010/main" val="2297834263"/>
              </p:ext>
            </p:extLst>
          </p:nvPr>
        </p:nvGraphicFramePr>
        <p:xfrm>
          <a:off x="2809702" y="4766553"/>
          <a:ext cx="7352460" cy="2091446"/>
        </p:xfrm>
        <a:graphic>
          <a:graphicData uri="http://schemas.openxmlformats.org/drawingml/2006/table">
            <a:tbl>
              <a:tblPr firstRow="1" bandRow="1">
                <a:tableStyleId>{2D5ABB26-0587-4C30-8999-92F81FD0307C}</a:tableStyleId>
              </a:tblPr>
              <a:tblGrid>
                <a:gridCol w="3676230"/>
                <a:gridCol w="3676230"/>
              </a:tblGrid>
              <a:tr h="2091446">
                <a:tc>
                  <a:txBody>
                    <a:bodyPr/>
                    <a:lstStyle/>
                    <a:p>
                      <a:pPr marL="285750" indent="-285750">
                        <a:buFont typeface="Arial" panose="020B0604020202020204" pitchFamily="34" charset="0"/>
                        <a:buChar char="•"/>
                      </a:pPr>
                      <a:r>
                        <a:rPr lang="es-EC" sz="2400" b="1" dirty="0" smtClean="0">
                          <a:latin typeface="Times New Roman" panose="02020603050405020304" pitchFamily="18" charset="0"/>
                          <a:cs typeface="Times New Roman" panose="02020603050405020304" pitchFamily="18" charset="0"/>
                        </a:rPr>
                        <a:t>Humedad.</a:t>
                      </a:r>
                    </a:p>
                    <a:p>
                      <a:pPr marL="285750" indent="-285750">
                        <a:buFont typeface="Arial" panose="020B0604020202020204" pitchFamily="34" charset="0"/>
                        <a:buChar char="•"/>
                      </a:pPr>
                      <a:r>
                        <a:rPr lang="es-EC" sz="2400" b="1" dirty="0" smtClean="0">
                          <a:latin typeface="Times New Roman" panose="02020603050405020304" pitchFamily="18" charset="0"/>
                          <a:cs typeface="Times New Roman" panose="02020603050405020304" pitchFamily="18" charset="0"/>
                        </a:rPr>
                        <a:t>Proteína.</a:t>
                      </a:r>
                    </a:p>
                    <a:p>
                      <a:pPr marL="285750" indent="-285750">
                        <a:buFont typeface="Arial" panose="020B0604020202020204" pitchFamily="34" charset="0"/>
                        <a:buChar char="•"/>
                      </a:pPr>
                      <a:r>
                        <a:rPr lang="es-EC" sz="2400" b="1" dirty="0" smtClean="0">
                          <a:latin typeface="Times New Roman" panose="02020603050405020304" pitchFamily="18" charset="0"/>
                          <a:cs typeface="Times New Roman" panose="02020603050405020304" pitchFamily="18" charset="0"/>
                        </a:rPr>
                        <a:t>Extracto etéreo.</a:t>
                      </a:r>
                    </a:p>
                    <a:p>
                      <a:pPr marL="285750" indent="-285750">
                        <a:buFont typeface="Arial" panose="020B0604020202020204" pitchFamily="34" charset="0"/>
                        <a:buChar char="•"/>
                      </a:pPr>
                      <a:r>
                        <a:rPr lang="es-EC" sz="2400" b="1" dirty="0" smtClean="0">
                          <a:latin typeface="Times New Roman" panose="02020603050405020304" pitchFamily="18" charset="0"/>
                          <a:cs typeface="Times New Roman" panose="02020603050405020304" pitchFamily="18" charset="0"/>
                        </a:rPr>
                        <a:t>Cenizas. </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s-EC" sz="2400" b="1" dirty="0" smtClean="0">
                          <a:latin typeface="Times New Roman" panose="02020603050405020304" pitchFamily="18" charset="0"/>
                          <a:cs typeface="Times New Roman" panose="02020603050405020304" pitchFamily="18" charset="0"/>
                        </a:rPr>
                        <a:t>Fibra.</a:t>
                      </a:r>
                    </a:p>
                    <a:p>
                      <a:pPr marL="285750" indent="-285750">
                        <a:buFont typeface="Arial" panose="020B0604020202020204" pitchFamily="34" charset="0"/>
                        <a:buChar char="•"/>
                      </a:pPr>
                      <a:r>
                        <a:rPr lang="es-EC" sz="2400" b="1" dirty="0" smtClean="0">
                          <a:latin typeface="Times New Roman" panose="02020603050405020304" pitchFamily="18" charset="0"/>
                          <a:cs typeface="Times New Roman" panose="02020603050405020304" pitchFamily="18" charset="0"/>
                        </a:rPr>
                        <a:t>Carbohidratos totales </a:t>
                      </a:r>
                    </a:p>
                    <a:p>
                      <a:pPr marL="285750" indent="-285750">
                        <a:buFont typeface="Arial" panose="020B0604020202020204" pitchFamily="34" charset="0"/>
                        <a:buChar char="•"/>
                      </a:pPr>
                      <a:r>
                        <a:rPr lang="es-EC" sz="2400" b="1" dirty="0" smtClean="0">
                          <a:latin typeface="Times New Roman" panose="02020603050405020304" pitchFamily="18" charset="0"/>
                          <a:cs typeface="Times New Roman" panose="02020603050405020304" pitchFamily="18" charset="0"/>
                        </a:rPr>
                        <a:t>Calcio </a:t>
                      </a:r>
                    </a:p>
                    <a:p>
                      <a:pPr marL="285750" indent="-285750">
                        <a:buFont typeface="Arial" panose="020B0604020202020204" pitchFamily="34" charset="0"/>
                        <a:buChar char="•"/>
                      </a:pPr>
                      <a:endParaRPr lang="es-EC" sz="2400" b="1" dirty="0" smtClean="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42173023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3 Marcador de contenido"/>
          <p:cNvSpPr txBox="1">
            <a:spLocks/>
          </p:cNvSpPr>
          <p:nvPr/>
        </p:nvSpPr>
        <p:spPr bwMode="auto">
          <a:xfrm>
            <a:off x="453706" y="51685"/>
            <a:ext cx="534972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anchor="b"/>
          <a:lstStyle>
            <a:lvl1pPr marL="265113" indent="-265113">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spcBef>
                <a:spcPts val="250"/>
              </a:spcBef>
              <a:buClr>
                <a:schemeClr val="accent1"/>
              </a:buClr>
              <a:buSzPct val="80000"/>
              <a:buFont typeface="Wingdings 2" pitchFamily="18" charset="2"/>
              <a:buNone/>
            </a:pPr>
            <a:r>
              <a:rPr lang="es-EC" altLang="es-EC" sz="6600" dirty="0">
                <a:latin typeface="Times New Roman" pitchFamily="18" charset="0"/>
              </a:rPr>
              <a:t>Introducción</a:t>
            </a:r>
          </a:p>
        </p:txBody>
      </p:sp>
      <p:pic>
        <p:nvPicPr>
          <p:cNvPr id="20484" name="Picture 7" descr="https://destinosabroso.files.wordpress.com/2011/10/post-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42" y="2705015"/>
            <a:ext cx="4632522" cy="16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http://3.bp.blogspot.com/-oMBke7JC5bE/UiZ1opJqoCI/AAAAAAAAEUs/zTsMdre0kro/s1600/384744_453753751384201_35187782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42" y="4647104"/>
            <a:ext cx="4632522" cy="192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3" descr="http://frutas.consumer.es/images/platano/origenyvariedad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42" y="974724"/>
            <a:ext cx="4632522" cy="14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Resultado de imagen para ancianos comiendo plata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665" y="2116278"/>
            <a:ext cx="2741551" cy="1371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803427" y="236060"/>
            <a:ext cx="6070894" cy="1477328"/>
          </a:xfrm>
          <a:prstGeom prst="rect">
            <a:avLst/>
          </a:prstGeom>
          <a:noFill/>
        </p:spPr>
        <p:txBody>
          <a:bodyPr wrap="square">
            <a:spAutoFit/>
          </a:bodyPr>
          <a:lstStyle/>
          <a:p>
            <a:pPr marL="285750" indent="-285750">
              <a:buFont typeface="Arial" panose="020B0604020202020204" pitchFamily="34" charset="0"/>
              <a:buChar char="•"/>
              <a:defRPr/>
            </a:pPr>
            <a:r>
              <a:rPr lang="es-EC" sz="2400" dirty="0">
                <a:latin typeface="Arial" panose="020B0604020202020204" pitchFamily="34" charset="0"/>
              </a:rPr>
              <a:t>Las variedades que el Ecuador ofrece al mercado internacional son: Cavendish, Orito, banano y Rojo.</a:t>
            </a:r>
          </a:p>
          <a:p>
            <a:pPr>
              <a:defRPr/>
            </a:pPr>
            <a:endParaRPr lang="es-EC" dirty="0">
              <a:latin typeface="Arial" panose="020B0604020202020204" pitchFamily="34" charset="0"/>
            </a:endParaRPr>
          </a:p>
        </p:txBody>
      </p:sp>
      <p:pic>
        <p:nvPicPr>
          <p:cNvPr id="20499" name="Picture 19" descr="Resultado de imagen para ancianos comiendo platano"/>
          <p:cNvPicPr>
            <a:picLocks noChangeAspect="1" noChangeArrowheads="1"/>
          </p:cNvPicPr>
          <p:nvPr/>
        </p:nvPicPr>
        <p:blipFill rotWithShape="1">
          <a:blip r:embed="rId6">
            <a:extLst>
              <a:ext uri="{28A0092B-C50C-407E-A947-70E740481C1C}">
                <a14:useLocalDpi xmlns:a14="http://schemas.microsoft.com/office/drawing/2010/main" val="0"/>
              </a:ext>
            </a:extLst>
          </a:blip>
          <a:srcRect b="14286"/>
          <a:stretch/>
        </p:blipFill>
        <p:spPr bwMode="auto">
          <a:xfrm>
            <a:off x="8352216" y="1553932"/>
            <a:ext cx="3522105" cy="12481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3" name="Picture 23" descr="https://encrypted-tbn3.gstatic.com/images?q=tbn:ANd9GcSGo2N-VTlR5gsfMhD6ByTLCUGA3XDZ1ORRoY9jm6WYFa9RvCN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2216" y="2863805"/>
            <a:ext cx="3517697" cy="10646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491" name="CuadroTexto 3"/>
          <p:cNvSpPr txBox="1">
            <a:spLocks noChangeArrowheads="1"/>
          </p:cNvSpPr>
          <p:nvPr/>
        </p:nvSpPr>
        <p:spPr bwMode="auto">
          <a:xfrm>
            <a:off x="5803427" y="3928412"/>
            <a:ext cx="57799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buFont typeface="Arial" charset="0"/>
              <a:buChar char="•"/>
            </a:pPr>
            <a:r>
              <a:rPr lang="es-EC" altLang="es-EC" sz="2000" dirty="0" smtClean="0"/>
              <a:t>El </a:t>
            </a:r>
            <a:r>
              <a:rPr lang="es-EC" altLang="es-EC" sz="2000" dirty="0"/>
              <a:t>banano y el plátano son un gran alimento por el potasio que contienen y debido a su textura, es ideal para niños y </a:t>
            </a:r>
            <a:r>
              <a:rPr lang="es-EC" altLang="es-EC" sz="2000" dirty="0" smtClean="0"/>
              <a:t>ancianos</a:t>
            </a:r>
          </a:p>
          <a:p>
            <a:pPr algn="just">
              <a:buFont typeface="Arial" charset="0"/>
              <a:buChar char="•"/>
            </a:pPr>
            <a:r>
              <a:rPr lang="es-EC" altLang="es-EC" sz="2000" dirty="0" smtClean="0"/>
              <a:t>Alto contenido calórico </a:t>
            </a:r>
            <a:endParaRPr lang="es-EC" altLang="es-EC" sz="2000" dirty="0"/>
          </a:p>
          <a:p>
            <a:pPr algn="just">
              <a:buFont typeface="Arial" charset="0"/>
              <a:buChar char="•"/>
            </a:pPr>
            <a:r>
              <a:rPr lang="es-EC" altLang="es-EC" sz="2000" dirty="0" smtClean="0"/>
              <a:t>Gran consumo genera altas cantidades de desechos.</a:t>
            </a:r>
            <a:endParaRPr lang="es-EC" altLang="es-EC" sz="2000" dirty="0"/>
          </a:p>
        </p:txBody>
      </p:sp>
    </p:spTree>
    <p:extLst>
      <p:ext uri="{BB962C8B-B14F-4D97-AF65-F5344CB8AC3E}">
        <p14:creationId xmlns:p14="http://schemas.microsoft.com/office/powerpoint/2010/main" val="38973526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992" y="457200"/>
            <a:ext cx="11882008" cy="1279616"/>
          </a:xfrm>
          <a:solidFill>
            <a:srgbClr val="FFFFCC"/>
          </a:solidFill>
        </p:spPr>
        <p:txBody>
          <a:bodyPr>
            <a:noAutofit/>
          </a:bodyPr>
          <a:lstStyle/>
          <a:p>
            <a:pPr algn="ctr"/>
            <a:r>
              <a:rPr lang="es-EC" sz="4000" b="1" dirty="0" smtClean="0"/>
              <a:t>VARIABLES EVALUADAS EN LOS POLLOS BROILER ALIMENTADOS CON LAS TRES MEJORES DIETAS</a:t>
            </a:r>
            <a:r>
              <a:rPr lang="es-EC" sz="4000" dirty="0" smtClean="0"/>
              <a:t> </a:t>
            </a:r>
            <a:endParaRPr lang="es-EC" sz="4000" b="1" dirty="0"/>
          </a:p>
        </p:txBody>
      </p:sp>
      <p:sp>
        <p:nvSpPr>
          <p:cNvPr id="8" name="Rectángulo 7"/>
          <p:cNvSpPr/>
          <p:nvPr/>
        </p:nvSpPr>
        <p:spPr>
          <a:xfrm>
            <a:off x="649778" y="2045052"/>
            <a:ext cx="10500822" cy="4247317"/>
          </a:xfrm>
          <a:prstGeom prst="rect">
            <a:avLst/>
          </a:prstGeom>
          <a:blipFill>
            <a:blip r:embed="rId2"/>
            <a:tile tx="0" ty="0" sx="100000" sy="100000" flip="none" algn="tl"/>
          </a:blipFill>
        </p:spPr>
        <p:txBody>
          <a:bodyPr wrap="square">
            <a:spAutoFit/>
          </a:bodyPr>
          <a:lstStyle/>
          <a:p>
            <a:pPr marL="285750" indent="-285750">
              <a:buFont typeface="Arial" panose="020B0604020202020204" pitchFamily="34" charset="0"/>
              <a:buChar char="•"/>
              <a:defRPr/>
            </a:pPr>
            <a:r>
              <a:rPr lang="es-EC" sz="5400" dirty="0"/>
              <a:t>Conversión </a:t>
            </a:r>
            <a:r>
              <a:rPr lang="es-EC" sz="5400" dirty="0" smtClean="0"/>
              <a:t>alimenticia</a:t>
            </a:r>
            <a:endParaRPr lang="es-EC" sz="5400" dirty="0"/>
          </a:p>
          <a:p>
            <a:pPr marL="285750" indent="-285750">
              <a:buFont typeface="Arial" panose="020B0604020202020204" pitchFamily="34" charset="0"/>
              <a:buChar char="•"/>
              <a:defRPr/>
            </a:pPr>
            <a:r>
              <a:rPr lang="es-EC" sz="5400" dirty="0"/>
              <a:t>Ganancia de peso g/semana</a:t>
            </a:r>
          </a:p>
          <a:p>
            <a:pPr marL="285750" indent="-285750">
              <a:buFont typeface="Arial" panose="020B0604020202020204" pitchFamily="34" charset="0"/>
              <a:buChar char="•"/>
              <a:defRPr/>
            </a:pPr>
            <a:r>
              <a:rPr lang="es-EC" sz="5400" dirty="0"/>
              <a:t>Consumo de alimento g</a:t>
            </a:r>
          </a:p>
          <a:p>
            <a:pPr marL="285750" indent="-285750">
              <a:buFont typeface="Arial" panose="020B0604020202020204" pitchFamily="34" charset="0"/>
              <a:buChar char="•"/>
              <a:defRPr/>
            </a:pPr>
            <a:r>
              <a:rPr lang="es-EC" sz="5400" dirty="0"/>
              <a:t>Mortalidad y Morbilidad </a:t>
            </a:r>
          </a:p>
          <a:p>
            <a:pPr marL="342900" lvl="0" indent="-342900">
              <a:spcAft>
                <a:spcPts val="0"/>
              </a:spcAft>
              <a:buFont typeface="Symbol" panose="05050102010706020507" pitchFamily="18" charset="2"/>
              <a:buChar char=""/>
              <a:tabLst>
                <a:tab pos="457200" algn="l"/>
              </a:tabLst>
            </a:pPr>
            <a:endParaRPr lang="es-EC" sz="5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867770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992" y="457200"/>
            <a:ext cx="11882008" cy="1279616"/>
          </a:xfrm>
          <a:solidFill>
            <a:srgbClr val="FFFFCC"/>
          </a:solidFill>
        </p:spPr>
        <p:txBody>
          <a:bodyPr>
            <a:noAutofit/>
          </a:bodyPr>
          <a:lstStyle/>
          <a:p>
            <a:pPr>
              <a:defRPr/>
            </a:pPr>
            <a:r>
              <a:rPr lang="es-EC" sz="4000" dirty="0"/>
              <a:t>Variables cualitativas evaluadas en la carne del pollo faenado. </a:t>
            </a:r>
            <a:br>
              <a:rPr lang="es-EC" sz="4000" dirty="0"/>
            </a:br>
            <a:r>
              <a:rPr lang="es-EC" sz="4000" dirty="0"/>
              <a:t>.</a:t>
            </a:r>
          </a:p>
        </p:txBody>
      </p:sp>
      <p:sp>
        <p:nvSpPr>
          <p:cNvPr id="8" name="Rectángulo 7"/>
          <p:cNvSpPr/>
          <p:nvPr/>
        </p:nvSpPr>
        <p:spPr>
          <a:xfrm>
            <a:off x="649778" y="2984852"/>
            <a:ext cx="10500822" cy="2585323"/>
          </a:xfrm>
          <a:prstGeom prst="rect">
            <a:avLst/>
          </a:prstGeom>
          <a:blipFill>
            <a:blip r:embed="rId2"/>
            <a:tile tx="0" ty="0" sx="100000" sy="100000" flip="none" algn="tl"/>
          </a:blipFill>
        </p:spPr>
        <p:txBody>
          <a:bodyPr wrap="square">
            <a:spAutoFit/>
          </a:bodyPr>
          <a:lstStyle/>
          <a:p>
            <a:pPr marL="285750" indent="-285750">
              <a:buFont typeface="Arial" panose="020B0604020202020204" pitchFamily="34" charset="0"/>
              <a:buChar char="•"/>
              <a:defRPr/>
            </a:pPr>
            <a:r>
              <a:rPr lang="es-EC" sz="5400" dirty="0"/>
              <a:t>Color</a:t>
            </a:r>
          </a:p>
          <a:p>
            <a:pPr marL="285750" indent="-285750">
              <a:buFont typeface="Arial" panose="020B0604020202020204" pitchFamily="34" charset="0"/>
              <a:buChar char="•"/>
              <a:defRPr/>
            </a:pPr>
            <a:r>
              <a:rPr lang="es-EC" sz="5400" dirty="0"/>
              <a:t>Olor </a:t>
            </a:r>
          </a:p>
          <a:p>
            <a:pPr marL="285750" indent="-285750">
              <a:buFont typeface="Arial" panose="020B0604020202020204" pitchFamily="34" charset="0"/>
              <a:buChar char="•"/>
              <a:defRPr/>
            </a:pPr>
            <a:r>
              <a:rPr lang="es-EC" sz="5400" dirty="0" smtClean="0"/>
              <a:t>Palatabilidad</a:t>
            </a:r>
            <a:endParaRPr lang="es-EC" sz="5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493771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9978100">
            <a:off x="1093994" y="2820505"/>
            <a:ext cx="1021952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5400" b="1" cap="all" spc="0" dirty="0" smtClean="0">
                <a:ln w="0"/>
                <a:solidFill>
                  <a:srgbClr val="0070C0"/>
                </a:solidFill>
                <a:effectLst>
                  <a:reflection blurRad="12700" stA="50000" endPos="50000" dist="5000" dir="5400000" sy="-100000" rotWithShape="0"/>
                </a:effectLst>
              </a:rPr>
              <a:t>RESULTADOS y discusiones </a:t>
            </a:r>
            <a:endParaRPr lang="es-EC" sz="5400" b="1" cap="all" spc="0" dirty="0">
              <a:ln w="0"/>
              <a:solidFill>
                <a:srgbClr val="0070C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7545119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5499" y="160471"/>
            <a:ext cx="8911687" cy="1280890"/>
          </a:xfrm>
        </p:spPr>
        <p:txBody>
          <a:bodyPr/>
          <a:lstStyle/>
          <a:p>
            <a:pPr>
              <a:defRPr/>
            </a:pPr>
            <a:r>
              <a:rPr lang="es-EC" sz="2500" b="1" cap="all" spc="-10" dirty="0" smtClean="0">
                <a:latin typeface="Times New Roman" panose="02020603050405020304" pitchFamily="18" charset="0"/>
                <a:ea typeface="Times New Roman" panose="02020603050405020304" pitchFamily="18" charset="0"/>
                <a:cs typeface="Times New Roman" panose="02020603050405020304" pitchFamily="18" charset="0"/>
              </a:rPr>
              <a:t>Caracterización de la harina de cáscara de banano vs harina cáscara de plátano dominico- hartón</a:t>
            </a:r>
            <a:endParaRPr lang="es-EC" sz="2500" dirty="0"/>
          </a:p>
        </p:txBody>
      </p:sp>
      <p:graphicFrame>
        <p:nvGraphicFramePr>
          <p:cNvPr id="3" name="Tabla 3"/>
          <p:cNvGraphicFramePr>
            <a:graphicFrameLocks noGrp="1"/>
          </p:cNvGraphicFramePr>
          <p:nvPr>
            <p:extLst>
              <p:ext uri="{D42A27DB-BD31-4B8C-83A1-F6EECF244321}">
                <p14:modId xmlns:p14="http://schemas.microsoft.com/office/powerpoint/2010/main" val="3806970811"/>
              </p:ext>
            </p:extLst>
          </p:nvPr>
        </p:nvGraphicFramePr>
        <p:xfrm>
          <a:off x="309093" y="1469886"/>
          <a:ext cx="6941712" cy="5173038"/>
        </p:xfrm>
        <a:graphic>
          <a:graphicData uri="http://schemas.openxmlformats.org/drawingml/2006/table">
            <a:tbl>
              <a:tblPr firstRow="1" firstCol="1" bandRow="1">
                <a:tableStyleId>{93296810-A885-4BE3-A3E7-6D5BEEA58F35}</a:tableStyleId>
              </a:tblPr>
              <a:tblGrid>
                <a:gridCol w="1964841"/>
                <a:gridCol w="995685"/>
                <a:gridCol w="1990593"/>
                <a:gridCol w="1990593"/>
              </a:tblGrid>
              <a:tr h="833955">
                <a:tc>
                  <a:txBody>
                    <a:bodyPr/>
                    <a:lstStyle/>
                    <a:p>
                      <a:pPr algn="just">
                        <a:lnSpc>
                          <a:spcPct val="150000"/>
                        </a:lnSpc>
                        <a:spcAft>
                          <a:spcPts val="0"/>
                        </a:spcAft>
                      </a:pPr>
                      <a:r>
                        <a:rPr lang="es-EC" sz="1400" dirty="0">
                          <a:effectLst/>
                        </a:rPr>
                        <a:t>Componentes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Unidad</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Harina de Cáscara de Banano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Harina de Cáscara de Plátano Dominico- Hartón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254647">
                <a:tc>
                  <a:txBody>
                    <a:bodyPr/>
                    <a:lstStyle/>
                    <a:p>
                      <a:pPr algn="just">
                        <a:lnSpc>
                          <a:spcPct val="150000"/>
                        </a:lnSpc>
                        <a:spcAft>
                          <a:spcPts val="0"/>
                        </a:spcAft>
                      </a:pPr>
                      <a:r>
                        <a:rPr lang="es-EC" sz="1400" dirty="0">
                          <a:effectLst/>
                        </a:rPr>
                        <a:t>Humedad</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10,74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10,42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254647">
                <a:tc>
                  <a:txBody>
                    <a:bodyPr/>
                    <a:lstStyle/>
                    <a:p>
                      <a:pPr algn="just">
                        <a:lnSpc>
                          <a:spcPct val="150000"/>
                        </a:lnSpc>
                        <a:spcAft>
                          <a:spcPts val="0"/>
                        </a:spcAft>
                      </a:pPr>
                      <a:r>
                        <a:rPr lang="es-EC" sz="1400">
                          <a:effectLst/>
                        </a:rPr>
                        <a:t>Cenizas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11,44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11,18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254647">
                <a:tc>
                  <a:txBody>
                    <a:bodyPr/>
                    <a:lstStyle/>
                    <a:p>
                      <a:pPr algn="just">
                        <a:lnSpc>
                          <a:spcPct val="150000"/>
                        </a:lnSpc>
                        <a:spcAft>
                          <a:spcPts val="0"/>
                        </a:spcAft>
                      </a:pPr>
                      <a:r>
                        <a:rPr lang="es-EC" sz="1400">
                          <a:effectLst/>
                        </a:rPr>
                        <a:t>Proteína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6,53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9,34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254647">
                <a:tc>
                  <a:txBody>
                    <a:bodyPr/>
                    <a:lstStyle/>
                    <a:p>
                      <a:pPr algn="just">
                        <a:lnSpc>
                          <a:spcPct val="150000"/>
                        </a:lnSpc>
                        <a:spcAft>
                          <a:spcPts val="0"/>
                        </a:spcAft>
                      </a:pPr>
                      <a:r>
                        <a:rPr lang="es-EC" sz="1400">
                          <a:effectLst/>
                        </a:rPr>
                        <a:t>Fibra 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9,3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6,2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254647">
                <a:tc>
                  <a:txBody>
                    <a:bodyPr/>
                    <a:lstStyle/>
                    <a:p>
                      <a:pPr algn="just">
                        <a:lnSpc>
                          <a:spcPct val="150000"/>
                        </a:lnSpc>
                        <a:spcAft>
                          <a:spcPts val="0"/>
                        </a:spcAft>
                      </a:pPr>
                      <a:r>
                        <a:rPr lang="es-EC" sz="1400">
                          <a:effectLst/>
                        </a:rPr>
                        <a:t>Extracto Etéreo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7,95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7,18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544359">
                <a:tc>
                  <a:txBody>
                    <a:bodyPr/>
                    <a:lstStyle/>
                    <a:p>
                      <a:pPr algn="just">
                        <a:lnSpc>
                          <a:spcPct val="150000"/>
                        </a:lnSpc>
                        <a:spcAft>
                          <a:spcPts val="0"/>
                        </a:spcAft>
                      </a:pPr>
                      <a:r>
                        <a:rPr lang="es-EC" sz="1400">
                          <a:effectLst/>
                        </a:rPr>
                        <a:t>Carbohidratos totales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a:t>
                      </a:r>
                    </a:p>
                    <a:p>
                      <a:pPr algn="ctr">
                        <a:lnSpc>
                          <a:spcPct val="1500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63,34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61,88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346239">
                <a:tc>
                  <a:txBody>
                    <a:bodyPr/>
                    <a:lstStyle/>
                    <a:p>
                      <a:pPr algn="just">
                        <a:lnSpc>
                          <a:spcPct val="150000"/>
                        </a:lnSpc>
                        <a:spcAft>
                          <a:spcPts val="0"/>
                        </a:spcAft>
                      </a:pPr>
                      <a:r>
                        <a:rPr lang="es-EC" sz="1400">
                          <a:effectLst/>
                        </a:rPr>
                        <a:t>Recuento de E. coli</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UFC/g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&lt; 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&lt; 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346239">
                <a:tc>
                  <a:txBody>
                    <a:bodyPr/>
                    <a:lstStyle/>
                    <a:p>
                      <a:pPr algn="just">
                        <a:lnSpc>
                          <a:spcPct val="150000"/>
                        </a:lnSpc>
                        <a:spcAft>
                          <a:spcPts val="0"/>
                        </a:spcAft>
                      </a:pPr>
                      <a:r>
                        <a:rPr lang="es-EC" sz="1400">
                          <a:effectLst/>
                        </a:rPr>
                        <a:t>Recuento de mohos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UFC/g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150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85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544244">
                <a:tc>
                  <a:txBody>
                    <a:bodyPr/>
                    <a:lstStyle/>
                    <a:p>
                      <a:pPr algn="just">
                        <a:lnSpc>
                          <a:spcPct val="150000"/>
                        </a:lnSpc>
                        <a:spcAft>
                          <a:spcPts val="0"/>
                        </a:spcAft>
                      </a:pPr>
                      <a:r>
                        <a:rPr lang="es-EC" sz="1400">
                          <a:effectLst/>
                        </a:rPr>
                        <a:t>Recuento de levaduras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UFC/g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r h="544244">
                <a:tc>
                  <a:txBody>
                    <a:bodyPr/>
                    <a:lstStyle/>
                    <a:p>
                      <a:pPr algn="just">
                        <a:lnSpc>
                          <a:spcPct val="150000"/>
                        </a:lnSpc>
                        <a:spcAft>
                          <a:spcPts val="0"/>
                        </a:spcAft>
                      </a:pPr>
                      <a:r>
                        <a:rPr lang="es-EC" sz="1400">
                          <a:effectLst/>
                        </a:rPr>
                        <a:t>Recuento de coliformes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UFC/g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a:effectLst/>
                        </a:rPr>
                        <a:t>&lt; 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c>
                  <a:txBody>
                    <a:bodyPr/>
                    <a:lstStyle/>
                    <a:p>
                      <a:pPr algn="ctr">
                        <a:lnSpc>
                          <a:spcPct val="150000"/>
                        </a:lnSpc>
                        <a:spcAft>
                          <a:spcPts val="0"/>
                        </a:spcAft>
                      </a:pPr>
                      <a:r>
                        <a:rPr lang="es-EC" sz="1400" dirty="0">
                          <a:effectLst/>
                        </a:rPr>
                        <a:t>&lt; 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891" marR="92891" marT="0" marB="0"/>
                </a:tc>
              </a:tr>
            </a:tbl>
          </a:graphicData>
        </a:graphic>
      </p:graphicFrame>
      <p:sp>
        <p:nvSpPr>
          <p:cNvPr id="4" name="3 CuadroTexto"/>
          <p:cNvSpPr txBox="1"/>
          <p:nvPr/>
        </p:nvSpPr>
        <p:spPr>
          <a:xfrm>
            <a:off x="309093" y="270456"/>
            <a:ext cx="2292439" cy="369332"/>
          </a:xfrm>
          <a:prstGeom prst="rect">
            <a:avLst/>
          </a:prstGeom>
          <a:noFill/>
        </p:spPr>
        <p:txBody>
          <a:bodyPr wrap="square" rtlCol="0">
            <a:spAutoFit/>
          </a:bodyPr>
          <a:lstStyle/>
          <a:p>
            <a:r>
              <a:rPr lang="es-EC" dirty="0" smtClean="0"/>
              <a:t>Objetivo 1:</a:t>
            </a:r>
            <a:endParaRPr lang="es-EC" dirty="0"/>
          </a:p>
        </p:txBody>
      </p:sp>
      <p:sp>
        <p:nvSpPr>
          <p:cNvPr id="5" name="4 Rectángulo"/>
          <p:cNvSpPr/>
          <p:nvPr/>
        </p:nvSpPr>
        <p:spPr>
          <a:xfrm>
            <a:off x="7533068" y="2571235"/>
            <a:ext cx="4445000" cy="2031325"/>
          </a:xfrm>
          <a:prstGeom prst="rect">
            <a:avLst/>
          </a:prstGeom>
        </p:spPr>
        <p:txBody>
          <a:bodyPr wrap="square">
            <a:spAutoFit/>
          </a:bodyPr>
          <a:lstStyle/>
          <a:p>
            <a:r>
              <a:rPr lang="es-EC" b="1" dirty="0" smtClean="0"/>
              <a:t>Para </a:t>
            </a:r>
            <a:r>
              <a:rPr lang="es-EC" b="1" dirty="0"/>
              <a:t>la harina de cáscara de banano maduro en investigaciones realizadas por Moreira C. (2013</a:t>
            </a:r>
            <a:r>
              <a:rPr lang="es-EC" b="1" dirty="0" smtClean="0"/>
              <a:t>) sobre la caracterización y utilización de residuos orgánicos  </a:t>
            </a:r>
            <a:r>
              <a:rPr lang="es-EC" b="1" dirty="0"/>
              <a:t>se reporta valores de cenizas  y fibra </a:t>
            </a:r>
            <a:r>
              <a:rPr lang="es-EC" b="1" dirty="0" smtClean="0"/>
              <a:t>de </a:t>
            </a:r>
            <a:r>
              <a:rPr lang="es-EC" b="1" dirty="0"/>
              <a:t>14,58 y 11,95% </a:t>
            </a:r>
            <a:r>
              <a:rPr lang="es-EC" b="1" dirty="0" smtClean="0"/>
              <a:t>respectivamente.</a:t>
            </a:r>
            <a:endParaRPr lang="es-EC" dirty="0"/>
          </a:p>
        </p:txBody>
      </p:sp>
    </p:spTree>
    <p:extLst>
      <p:ext uri="{BB962C8B-B14F-4D97-AF65-F5344CB8AC3E}">
        <p14:creationId xmlns:p14="http://schemas.microsoft.com/office/powerpoint/2010/main" val="21369738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1532" y="261315"/>
            <a:ext cx="8911687" cy="830066"/>
          </a:xfrm>
        </p:spPr>
        <p:txBody>
          <a:bodyPr>
            <a:normAutofit fontScale="90000"/>
          </a:bodyPr>
          <a:lstStyle/>
          <a:p>
            <a:pPr marL="0" indent="0"/>
            <a:r>
              <a:rPr lang="es-EC" b="1" dirty="0">
                <a:solidFill>
                  <a:srgbClr val="FF0000"/>
                </a:solidFill>
              </a:rPr>
              <a:t>PROTEÍNA de las mezclas (%)</a:t>
            </a:r>
            <a:r>
              <a:rPr lang="es-EC" dirty="0">
                <a:solidFill>
                  <a:srgbClr val="FF0000"/>
                </a:solidFill>
              </a:rPr>
              <a:t/>
            </a:r>
            <a:br>
              <a:rPr lang="es-EC" dirty="0">
                <a:solidFill>
                  <a:srgbClr val="FF0000"/>
                </a:solidFill>
              </a:rPr>
            </a:br>
            <a:endParaRPr lang="es-EC" dirty="0"/>
          </a:p>
        </p:txBody>
      </p:sp>
      <p:sp>
        <p:nvSpPr>
          <p:cNvPr id="3" name="2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2145133936"/>
              </p:ext>
            </p:extLst>
          </p:nvPr>
        </p:nvGraphicFramePr>
        <p:xfrm>
          <a:off x="309093" y="1946786"/>
          <a:ext cx="9867294" cy="4660489"/>
        </p:xfrm>
        <a:graphic>
          <a:graphicData uri="http://schemas.openxmlformats.org/drawingml/2006/table">
            <a:tbl>
              <a:tblPr firstRow="1" firstCol="1" bandRow="1">
                <a:tableStyleId>{5C22544A-7EE6-4342-B048-85BDC9FD1C3A}</a:tableStyleId>
              </a:tblPr>
              <a:tblGrid>
                <a:gridCol w="2895126"/>
                <a:gridCol w="687268"/>
                <a:gridCol w="1256980"/>
                <a:gridCol w="1256980"/>
                <a:gridCol w="1256980"/>
                <a:gridCol w="1256980"/>
                <a:gridCol w="1256980"/>
              </a:tblGrid>
              <a:tr h="451431">
                <a:tc>
                  <a:txBody>
                    <a:bodyPr/>
                    <a:lstStyle/>
                    <a:p>
                      <a:pPr algn="just" fontAlgn="ctr"/>
                      <a:r>
                        <a:rPr lang="es-EC" sz="1800" u="none" strike="noStrike" dirty="0">
                          <a:effectLst/>
                        </a:rPr>
                        <a:t>   F.V.    </a:t>
                      </a:r>
                      <a:endParaRPr lang="es-EC" sz="1800" b="1"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GL</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SC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CM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F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0.5</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0,1</a:t>
                      </a:r>
                      <a:endParaRPr lang="es-EC" sz="1800" b="1" i="0" u="none" strike="noStrike">
                        <a:solidFill>
                          <a:srgbClr val="000000"/>
                        </a:solidFill>
                        <a:effectLst/>
                        <a:latin typeface="Times New Roman"/>
                      </a:endParaRPr>
                    </a:p>
                  </a:txBody>
                  <a:tcPr marL="9525" marR="9525" marT="9525" marB="0" anchor="ctr"/>
                </a:tc>
              </a:tr>
              <a:tr h="451431">
                <a:tc>
                  <a:txBody>
                    <a:bodyPr/>
                    <a:lstStyle/>
                    <a:p>
                      <a:pPr algn="just" fontAlgn="ctr"/>
                      <a:r>
                        <a:rPr lang="es-EC" sz="1800" u="none" strike="noStrike">
                          <a:effectLst/>
                        </a:rPr>
                        <a:t>Total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20</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11,12</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r>
              <a:tr h="537418">
                <a:tc>
                  <a:txBody>
                    <a:bodyPr/>
                    <a:lstStyle/>
                    <a:p>
                      <a:pPr algn="just" fontAlgn="ctr"/>
                      <a:r>
                        <a:rPr lang="es-EC" sz="1800" u="none" strike="noStrike">
                          <a:effectLst/>
                        </a:rPr>
                        <a:t>TRATAMIENTO</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10,8</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1,8</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90</a:t>
                      </a:r>
                      <a:r>
                        <a:rPr lang="es-EC" sz="1800" u="none" strike="noStrike" baseline="30000" dirty="0">
                          <a:effectLst/>
                        </a:rPr>
                        <a:t>**</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2,9</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4,5</a:t>
                      </a:r>
                      <a:endParaRPr lang="es-EC" sz="1800" b="0" i="0" u="none" strike="noStrike" dirty="0">
                        <a:solidFill>
                          <a:srgbClr val="000000"/>
                        </a:solidFill>
                        <a:effectLst/>
                        <a:latin typeface="Times New Roman"/>
                      </a:endParaRPr>
                    </a:p>
                  </a:txBody>
                  <a:tcPr marL="9525" marR="9525" marT="9525" marB="0" anchor="ctr"/>
                </a:tc>
              </a:tr>
              <a:tr h="537418">
                <a:tc>
                  <a:txBody>
                    <a:bodyPr/>
                    <a:lstStyle/>
                    <a:p>
                      <a:pPr algn="just" fontAlgn="ctr"/>
                      <a:r>
                        <a:rPr lang="es-EC" sz="1800" u="none" strike="noStrike">
                          <a:effectLst/>
                        </a:rPr>
                        <a:t>FACTOR A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0,5</a:t>
                      </a:r>
                      <a:r>
                        <a:rPr lang="es-EC" sz="1800" u="none" strike="noStrike" baseline="30000">
                          <a:effectLst/>
                        </a:rPr>
                        <a:t>NS</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8,9</a:t>
                      </a:r>
                      <a:endParaRPr lang="es-EC" sz="1800" b="0" i="0" u="none" strike="noStrike">
                        <a:solidFill>
                          <a:srgbClr val="000000"/>
                        </a:solidFill>
                        <a:effectLst/>
                        <a:latin typeface="Times New Roman"/>
                      </a:endParaRPr>
                    </a:p>
                  </a:txBody>
                  <a:tcPr marL="9525" marR="9525" marT="9525" marB="0" anchor="ctr"/>
                </a:tc>
              </a:tr>
              <a:tr h="537418">
                <a:tc>
                  <a:txBody>
                    <a:bodyPr/>
                    <a:lstStyle/>
                    <a:p>
                      <a:pPr algn="just" fontAlgn="ctr"/>
                      <a:r>
                        <a:rPr lang="es-EC" sz="1800" u="none" strike="noStrike">
                          <a:effectLst/>
                        </a:rPr>
                        <a:t>FACTOR B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5,52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2,8</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138</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3,7</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6,5</a:t>
                      </a:r>
                      <a:endParaRPr lang="es-EC" sz="1800" b="0" i="0" u="none" strike="noStrike">
                        <a:solidFill>
                          <a:srgbClr val="000000"/>
                        </a:solidFill>
                        <a:effectLst/>
                        <a:latin typeface="Times New Roman"/>
                      </a:endParaRPr>
                    </a:p>
                  </a:txBody>
                  <a:tcPr marL="9525" marR="9525" marT="9525" marB="0" anchor="ctr"/>
                </a:tc>
              </a:tr>
              <a:tr h="846971">
                <a:tc>
                  <a:txBody>
                    <a:bodyPr/>
                    <a:lstStyle/>
                    <a:p>
                      <a:pPr algn="just" fontAlgn="ctr"/>
                      <a:r>
                        <a:rPr lang="es-EC" sz="1800" u="none" strike="noStrike">
                          <a:effectLst/>
                        </a:rPr>
                        <a:t>FACTOR A*FACTOR B</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0,59</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0,3</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15</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3,7</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6,5</a:t>
                      </a:r>
                      <a:endParaRPr lang="es-EC" sz="1800" b="0" i="0" u="none" strike="noStrike">
                        <a:solidFill>
                          <a:srgbClr val="000000"/>
                        </a:solidFill>
                        <a:effectLst/>
                        <a:latin typeface="Times New Roman"/>
                      </a:endParaRPr>
                    </a:p>
                  </a:txBody>
                  <a:tcPr marL="9525" marR="9525" marT="9525" marB="0" anchor="ctr"/>
                </a:tc>
              </a:tr>
              <a:tr h="846971">
                <a:tc>
                  <a:txBody>
                    <a:bodyPr/>
                    <a:lstStyle/>
                    <a:p>
                      <a:pPr algn="just" fontAlgn="ctr"/>
                      <a:r>
                        <a:rPr lang="es-EC" sz="1800" u="none" strike="noStrike">
                          <a:effectLst/>
                        </a:rPr>
                        <a:t>TESTIGO vs TRATAMIENTOS</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4,68</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4,7</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234</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4,6</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8,9</a:t>
                      </a:r>
                      <a:endParaRPr lang="es-EC" sz="1800" b="0" i="0" u="none" strike="noStrike">
                        <a:solidFill>
                          <a:srgbClr val="000000"/>
                        </a:solidFill>
                        <a:effectLst/>
                        <a:latin typeface="Times New Roman"/>
                      </a:endParaRPr>
                    </a:p>
                  </a:txBody>
                  <a:tcPr marL="9525" marR="9525" marT="9525" marB="0" anchor="ctr"/>
                </a:tc>
              </a:tr>
              <a:tr h="451431">
                <a:tc>
                  <a:txBody>
                    <a:bodyPr/>
                    <a:lstStyle/>
                    <a:p>
                      <a:pPr algn="just" fontAlgn="ctr"/>
                      <a:r>
                        <a:rPr lang="es-EC" sz="1800" u="none" strike="noStrike" dirty="0">
                          <a:effectLst/>
                        </a:rPr>
                        <a:t>Error      </a:t>
                      </a:r>
                      <a:endParaRPr lang="es-EC" sz="1800" b="1"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14</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0,32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0,02</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 </a:t>
                      </a:r>
                      <a:endParaRPr lang="es-EC" sz="1800" b="0" i="0" u="none" strike="noStrike" dirty="0">
                        <a:solidFill>
                          <a:srgbClr val="000000"/>
                        </a:solidFill>
                        <a:effectLst/>
                        <a:latin typeface="Times New Roman"/>
                      </a:endParaRPr>
                    </a:p>
                  </a:txBody>
                  <a:tcPr marL="9525" marR="9525" marT="9525" marB="0" anchor="ctr"/>
                </a:tc>
              </a:tr>
            </a:tbl>
          </a:graphicData>
        </a:graphic>
      </p:graphicFrame>
      <p:sp>
        <p:nvSpPr>
          <p:cNvPr id="8" name="7 Rectángulo"/>
          <p:cNvSpPr/>
          <p:nvPr/>
        </p:nvSpPr>
        <p:spPr>
          <a:xfrm>
            <a:off x="10400161" y="3029860"/>
            <a:ext cx="1420582" cy="369332"/>
          </a:xfrm>
          <a:prstGeom prst="rect">
            <a:avLst/>
          </a:prstGeom>
        </p:spPr>
        <p:txBody>
          <a:bodyPr wrap="none">
            <a:spAutoFit/>
          </a:bodyPr>
          <a:lstStyle/>
          <a:p>
            <a:r>
              <a:rPr lang="es-EC" b="1" dirty="0"/>
              <a:t>CV=</a:t>
            </a:r>
            <a:r>
              <a:rPr lang="es-EC" dirty="0"/>
              <a:t> </a:t>
            </a:r>
            <a:r>
              <a:rPr lang="es-EC" dirty="0" smtClean="0"/>
              <a:t>0,69 </a:t>
            </a:r>
            <a:r>
              <a:rPr lang="es-EC" dirty="0"/>
              <a:t>%</a:t>
            </a:r>
          </a:p>
        </p:txBody>
      </p:sp>
      <p:sp>
        <p:nvSpPr>
          <p:cNvPr id="9" name="8 Rectángulo"/>
          <p:cNvSpPr/>
          <p:nvPr/>
        </p:nvSpPr>
        <p:spPr>
          <a:xfrm>
            <a:off x="3965125" y="884610"/>
            <a:ext cx="2229197" cy="707886"/>
          </a:xfrm>
          <a:prstGeom prst="rect">
            <a:avLst/>
          </a:prstGeom>
        </p:spPr>
        <p:txBody>
          <a:bodyPr wrap="square">
            <a:spAutoFit/>
          </a:bodyPr>
          <a:lstStyle/>
          <a:p>
            <a:r>
              <a:rPr lang="es-EC" sz="4000" b="1" dirty="0" smtClean="0"/>
              <a:t>ADEVA</a:t>
            </a:r>
            <a:endParaRPr lang="es-EC" sz="4000" dirty="0"/>
          </a:p>
        </p:txBody>
      </p:sp>
    </p:spTree>
    <p:extLst>
      <p:ext uri="{BB962C8B-B14F-4D97-AF65-F5344CB8AC3E}">
        <p14:creationId xmlns:p14="http://schemas.microsoft.com/office/powerpoint/2010/main" val="18618730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7468" y="13602"/>
            <a:ext cx="8046720" cy="702949"/>
          </a:xfrm>
        </p:spPr>
        <p:txBody>
          <a:bodyPr>
            <a:normAutofit/>
          </a:bodyPr>
          <a:lstStyle/>
          <a:p>
            <a:pPr marL="0" indent="0">
              <a:buNone/>
            </a:pPr>
            <a:r>
              <a:rPr lang="es-EC" sz="4000" b="1" dirty="0" smtClean="0">
                <a:solidFill>
                  <a:srgbClr val="FF0000"/>
                </a:solidFill>
              </a:rPr>
              <a:t>PROTEÍNA de las mezclas (%)</a:t>
            </a:r>
            <a:endParaRPr lang="es-EC" sz="4000" dirty="0" smtClean="0">
              <a:solidFill>
                <a:srgbClr val="FF0000"/>
              </a:solidFill>
            </a:endParaRPr>
          </a:p>
          <a:p>
            <a:pPr marL="0" indent="0">
              <a:buNone/>
            </a:pPr>
            <a:endParaRPr lang="es-EC" dirty="0"/>
          </a:p>
        </p:txBody>
      </p:sp>
      <p:sp>
        <p:nvSpPr>
          <p:cNvPr id="6" name="5 Rectángulo"/>
          <p:cNvSpPr/>
          <p:nvPr/>
        </p:nvSpPr>
        <p:spPr>
          <a:xfrm>
            <a:off x="8461420" y="1225689"/>
            <a:ext cx="3473906" cy="5447645"/>
          </a:xfrm>
          <a:prstGeom prst="rect">
            <a:avLst/>
          </a:prstGeom>
        </p:spPr>
        <p:txBody>
          <a:bodyPr wrap="square">
            <a:spAutoFit/>
          </a:bodyPr>
          <a:lstStyle/>
          <a:p>
            <a:pPr algn="just"/>
            <a:r>
              <a:rPr lang="es-EC" dirty="0" err="1" smtClean="0"/>
              <a:t>Avigen</a:t>
            </a:r>
            <a:r>
              <a:rPr lang="es-EC" dirty="0" smtClean="0"/>
              <a:t> </a:t>
            </a:r>
            <a:r>
              <a:rPr lang="es-EC" dirty="0"/>
              <a:t>(2014), </a:t>
            </a:r>
            <a:r>
              <a:rPr lang="es-EC" dirty="0" smtClean="0"/>
              <a:t> establece </a:t>
            </a:r>
            <a:r>
              <a:rPr lang="es-EC" dirty="0"/>
              <a:t>valores entre 19 - 23 % de proteína determinando así que los valores obtenidos para los mejores tratamientos en esta investigación se encuentran dentro de este rango</a:t>
            </a:r>
            <a:r>
              <a:rPr lang="es-EC" dirty="0" smtClean="0"/>
              <a:t>.</a:t>
            </a:r>
          </a:p>
          <a:p>
            <a:pPr algn="just"/>
            <a:endParaRPr lang="es-EC" dirty="0"/>
          </a:p>
          <a:p>
            <a:pPr algn="just"/>
            <a:r>
              <a:rPr lang="es-EC" dirty="0"/>
              <a:t>Marín A. , Carías, </a:t>
            </a:r>
            <a:r>
              <a:rPr lang="es-EC" dirty="0" err="1"/>
              <a:t>Cioccia</a:t>
            </a:r>
            <a:r>
              <a:rPr lang="es-EC" dirty="0"/>
              <a:t>, &amp; Hevia, (2003), donde encuentran valores de proteína de 22,28% al sustituir parcialmente la harina de soya y de maíz por el 10% de follaje de plátano en el alimento balanceado para pollos broiler </a:t>
            </a:r>
          </a:p>
          <a:p>
            <a:pPr algn="just"/>
            <a:endParaRPr lang="es-EC" sz="2400"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graphicFrame>
        <p:nvGraphicFramePr>
          <p:cNvPr id="8" name="1 Gráfico"/>
          <p:cNvGraphicFramePr>
            <a:graphicFrameLocks/>
          </p:cNvGraphicFramePr>
          <p:nvPr>
            <p:extLst>
              <p:ext uri="{D42A27DB-BD31-4B8C-83A1-F6EECF244321}">
                <p14:modId xmlns:p14="http://schemas.microsoft.com/office/powerpoint/2010/main" val="2648160535"/>
              </p:ext>
            </p:extLst>
          </p:nvPr>
        </p:nvGraphicFramePr>
        <p:xfrm>
          <a:off x="1119187" y="1509711"/>
          <a:ext cx="7342233" cy="4577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9036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1532" y="261315"/>
            <a:ext cx="8911687" cy="830066"/>
          </a:xfrm>
        </p:spPr>
        <p:txBody>
          <a:bodyPr>
            <a:normAutofit fontScale="90000"/>
          </a:bodyPr>
          <a:lstStyle/>
          <a:p>
            <a:pPr marL="0" indent="0"/>
            <a:r>
              <a:rPr lang="es-EC" b="1" dirty="0" smtClean="0">
                <a:solidFill>
                  <a:srgbClr val="FF0000"/>
                </a:solidFill>
              </a:rPr>
              <a:t>FIBRA </a:t>
            </a:r>
            <a:r>
              <a:rPr lang="es-EC" b="1" dirty="0">
                <a:solidFill>
                  <a:srgbClr val="FF0000"/>
                </a:solidFill>
              </a:rPr>
              <a:t>de las mezclas (%)</a:t>
            </a:r>
            <a:r>
              <a:rPr lang="es-EC" dirty="0">
                <a:solidFill>
                  <a:srgbClr val="FF0000"/>
                </a:solidFill>
              </a:rPr>
              <a:t/>
            </a:r>
            <a:br>
              <a:rPr lang="es-EC" dirty="0">
                <a:solidFill>
                  <a:srgbClr val="FF0000"/>
                </a:solidFill>
              </a:rPr>
            </a:br>
            <a:endParaRPr lang="es-EC" dirty="0"/>
          </a:p>
        </p:txBody>
      </p:sp>
      <p:sp>
        <p:nvSpPr>
          <p:cNvPr id="3" name="2 CuadroTexto"/>
          <p:cNvSpPr txBox="1"/>
          <p:nvPr/>
        </p:nvSpPr>
        <p:spPr>
          <a:xfrm>
            <a:off x="309093" y="270456"/>
            <a:ext cx="2292439" cy="369332"/>
          </a:xfrm>
          <a:prstGeom prst="rect">
            <a:avLst/>
          </a:prstGeom>
          <a:noFill/>
        </p:spPr>
        <p:txBody>
          <a:bodyPr wrap="square" rtlCol="0">
            <a:spAutoFit/>
          </a:bodyPr>
          <a:lstStyle/>
          <a:p>
            <a:r>
              <a:rPr lang="es-EC" b="1" dirty="0" smtClean="0"/>
              <a:t>OBJETIVO 2</a:t>
            </a: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1858353160"/>
              </p:ext>
            </p:extLst>
          </p:nvPr>
        </p:nvGraphicFramePr>
        <p:xfrm>
          <a:off x="309093" y="1946786"/>
          <a:ext cx="9867294" cy="4660489"/>
        </p:xfrm>
        <a:graphic>
          <a:graphicData uri="http://schemas.openxmlformats.org/drawingml/2006/table">
            <a:tbl>
              <a:tblPr firstRow="1" firstCol="1" bandRow="1">
                <a:tableStyleId>{5C22544A-7EE6-4342-B048-85BDC9FD1C3A}</a:tableStyleId>
              </a:tblPr>
              <a:tblGrid>
                <a:gridCol w="2895126"/>
                <a:gridCol w="687268"/>
                <a:gridCol w="1256980"/>
                <a:gridCol w="1256980"/>
                <a:gridCol w="1256980"/>
                <a:gridCol w="1256980"/>
                <a:gridCol w="1256980"/>
              </a:tblGrid>
              <a:tr h="451431">
                <a:tc>
                  <a:txBody>
                    <a:bodyPr/>
                    <a:lstStyle/>
                    <a:p>
                      <a:pPr algn="just" fontAlgn="ctr"/>
                      <a:r>
                        <a:rPr lang="es-EC" sz="1800" u="none" strike="noStrike" dirty="0">
                          <a:effectLst/>
                        </a:rPr>
                        <a:t>   F.V.    </a:t>
                      </a:r>
                      <a:endParaRPr lang="es-EC" sz="1800" b="1"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GL</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SC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CM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F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0.5</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0,1</a:t>
                      </a:r>
                      <a:endParaRPr lang="es-EC" sz="1800" b="1" i="0" u="none" strike="noStrike">
                        <a:solidFill>
                          <a:srgbClr val="000000"/>
                        </a:solidFill>
                        <a:effectLst/>
                        <a:latin typeface="Times New Roman"/>
                      </a:endParaRPr>
                    </a:p>
                  </a:txBody>
                  <a:tcPr marL="9525" marR="9525" marT="9525" marB="0" anchor="ctr"/>
                </a:tc>
              </a:tr>
              <a:tr h="451431">
                <a:tc>
                  <a:txBody>
                    <a:bodyPr/>
                    <a:lstStyle/>
                    <a:p>
                      <a:pPr algn="just" fontAlgn="ctr"/>
                      <a:r>
                        <a:rPr lang="es-EC" sz="1800" u="none" strike="noStrike">
                          <a:effectLst/>
                        </a:rPr>
                        <a:t>Total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20</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11,12</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r>
              <a:tr h="537418">
                <a:tc>
                  <a:txBody>
                    <a:bodyPr/>
                    <a:lstStyle/>
                    <a:p>
                      <a:pPr algn="just" fontAlgn="ctr"/>
                      <a:r>
                        <a:rPr lang="es-EC" sz="1800" u="none" strike="noStrike">
                          <a:effectLst/>
                        </a:rPr>
                        <a:t>TRATAMIENTO</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10,8</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1,8</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90</a:t>
                      </a:r>
                      <a:r>
                        <a:rPr lang="es-EC" sz="1800" u="none" strike="noStrike" baseline="30000" dirty="0">
                          <a:effectLst/>
                        </a:rPr>
                        <a:t>**</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2,9</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4,5</a:t>
                      </a:r>
                      <a:endParaRPr lang="es-EC" sz="1800" b="0" i="0" u="none" strike="noStrike" dirty="0">
                        <a:solidFill>
                          <a:srgbClr val="000000"/>
                        </a:solidFill>
                        <a:effectLst/>
                        <a:latin typeface="Times New Roman"/>
                      </a:endParaRPr>
                    </a:p>
                  </a:txBody>
                  <a:tcPr marL="9525" marR="9525" marT="9525" marB="0" anchor="ctr"/>
                </a:tc>
              </a:tr>
              <a:tr h="537418">
                <a:tc>
                  <a:txBody>
                    <a:bodyPr/>
                    <a:lstStyle/>
                    <a:p>
                      <a:pPr algn="just" fontAlgn="ctr"/>
                      <a:r>
                        <a:rPr lang="es-EC" sz="1800" u="none" strike="noStrike">
                          <a:effectLst/>
                        </a:rPr>
                        <a:t>FACTOR A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0,5</a:t>
                      </a:r>
                      <a:r>
                        <a:rPr lang="es-EC" sz="1800" u="none" strike="noStrike" baseline="30000">
                          <a:effectLst/>
                        </a:rPr>
                        <a:t>NS</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8,9</a:t>
                      </a:r>
                      <a:endParaRPr lang="es-EC" sz="1800" b="0" i="0" u="none" strike="noStrike">
                        <a:solidFill>
                          <a:srgbClr val="000000"/>
                        </a:solidFill>
                        <a:effectLst/>
                        <a:latin typeface="Times New Roman"/>
                      </a:endParaRPr>
                    </a:p>
                  </a:txBody>
                  <a:tcPr marL="9525" marR="9525" marT="9525" marB="0" anchor="ctr"/>
                </a:tc>
              </a:tr>
              <a:tr h="537418">
                <a:tc>
                  <a:txBody>
                    <a:bodyPr/>
                    <a:lstStyle/>
                    <a:p>
                      <a:pPr algn="just" fontAlgn="ctr"/>
                      <a:r>
                        <a:rPr lang="es-EC" sz="1800" u="none" strike="noStrike">
                          <a:effectLst/>
                        </a:rPr>
                        <a:t>FACTOR B         </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5,52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2,8</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138</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3,7</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6,5</a:t>
                      </a:r>
                      <a:endParaRPr lang="es-EC" sz="1800" b="0" i="0" u="none" strike="noStrike">
                        <a:solidFill>
                          <a:srgbClr val="000000"/>
                        </a:solidFill>
                        <a:effectLst/>
                        <a:latin typeface="Times New Roman"/>
                      </a:endParaRPr>
                    </a:p>
                  </a:txBody>
                  <a:tcPr marL="9525" marR="9525" marT="9525" marB="0" anchor="ctr"/>
                </a:tc>
              </a:tr>
              <a:tr h="846971">
                <a:tc>
                  <a:txBody>
                    <a:bodyPr/>
                    <a:lstStyle/>
                    <a:p>
                      <a:pPr algn="just" fontAlgn="ctr"/>
                      <a:r>
                        <a:rPr lang="es-EC" sz="1800" u="none" strike="noStrike">
                          <a:effectLst/>
                        </a:rPr>
                        <a:t>FACTOR A*FACTOR B</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0,59</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0,3</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15</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3,7</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6,5</a:t>
                      </a:r>
                      <a:endParaRPr lang="es-EC" sz="1800" b="0" i="0" u="none" strike="noStrike">
                        <a:solidFill>
                          <a:srgbClr val="000000"/>
                        </a:solidFill>
                        <a:effectLst/>
                        <a:latin typeface="Times New Roman"/>
                      </a:endParaRPr>
                    </a:p>
                  </a:txBody>
                  <a:tcPr marL="9525" marR="9525" marT="9525" marB="0" anchor="ctr"/>
                </a:tc>
              </a:tr>
              <a:tr h="846971">
                <a:tc>
                  <a:txBody>
                    <a:bodyPr/>
                    <a:lstStyle/>
                    <a:p>
                      <a:pPr algn="just" fontAlgn="ctr"/>
                      <a:r>
                        <a:rPr lang="es-EC" sz="1800" u="none" strike="noStrike">
                          <a:effectLst/>
                        </a:rPr>
                        <a:t>TESTIGO vs TRATAMIENTOS</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4,68</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4,7</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234</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4,6</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8,9</a:t>
                      </a:r>
                      <a:endParaRPr lang="es-EC" sz="1800" b="0" i="0" u="none" strike="noStrike">
                        <a:solidFill>
                          <a:srgbClr val="000000"/>
                        </a:solidFill>
                        <a:effectLst/>
                        <a:latin typeface="Times New Roman"/>
                      </a:endParaRPr>
                    </a:p>
                  </a:txBody>
                  <a:tcPr marL="9525" marR="9525" marT="9525" marB="0" anchor="ctr"/>
                </a:tc>
              </a:tr>
              <a:tr h="451431">
                <a:tc>
                  <a:txBody>
                    <a:bodyPr/>
                    <a:lstStyle/>
                    <a:p>
                      <a:pPr algn="just" fontAlgn="ctr"/>
                      <a:r>
                        <a:rPr lang="es-EC" sz="1800" u="none" strike="noStrike" dirty="0">
                          <a:effectLst/>
                        </a:rPr>
                        <a:t>Error      </a:t>
                      </a:r>
                      <a:endParaRPr lang="es-EC" sz="1800" b="1"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14</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0,32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0,02</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 </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 </a:t>
                      </a:r>
                      <a:endParaRPr lang="es-EC" sz="1800" b="0" i="0" u="none" strike="noStrike" dirty="0">
                        <a:solidFill>
                          <a:srgbClr val="000000"/>
                        </a:solidFill>
                        <a:effectLst/>
                        <a:latin typeface="Times New Roman"/>
                      </a:endParaRPr>
                    </a:p>
                  </a:txBody>
                  <a:tcPr marL="9525" marR="9525" marT="9525" marB="0" anchor="ctr"/>
                </a:tc>
              </a:tr>
            </a:tbl>
          </a:graphicData>
        </a:graphic>
      </p:graphicFrame>
      <p:sp>
        <p:nvSpPr>
          <p:cNvPr id="9" name="8 Rectángulo"/>
          <p:cNvSpPr/>
          <p:nvPr/>
        </p:nvSpPr>
        <p:spPr>
          <a:xfrm>
            <a:off x="3965125" y="884610"/>
            <a:ext cx="2229197" cy="707886"/>
          </a:xfrm>
          <a:prstGeom prst="rect">
            <a:avLst/>
          </a:prstGeom>
        </p:spPr>
        <p:txBody>
          <a:bodyPr wrap="square">
            <a:spAutoFit/>
          </a:bodyPr>
          <a:lstStyle/>
          <a:p>
            <a:r>
              <a:rPr lang="es-EC" sz="4000" b="1" dirty="0" smtClean="0"/>
              <a:t>ADEVA</a:t>
            </a:r>
            <a:endParaRPr lang="es-EC" sz="4000" dirty="0"/>
          </a:p>
        </p:txBody>
      </p:sp>
      <p:sp>
        <p:nvSpPr>
          <p:cNvPr id="4" name="3 Rectángulo"/>
          <p:cNvSpPr/>
          <p:nvPr/>
        </p:nvSpPr>
        <p:spPr>
          <a:xfrm>
            <a:off x="10282173" y="3222211"/>
            <a:ext cx="1420582" cy="369332"/>
          </a:xfrm>
          <a:prstGeom prst="rect">
            <a:avLst/>
          </a:prstGeom>
        </p:spPr>
        <p:txBody>
          <a:bodyPr wrap="none">
            <a:spAutoFit/>
          </a:bodyPr>
          <a:lstStyle/>
          <a:p>
            <a:r>
              <a:rPr lang="es-EC" b="1" dirty="0"/>
              <a:t>CV=</a:t>
            </a:r>
            <a:r>
              <a:rPr lang="es-EC" dirty="0"/>
              <a:t> 3,44 %</a:t>
            </a:r>
          </a:p>
        </p:txBody>
      </p:sp>
    </p:spTree>
    <p:extLst>
      <p:ext uri="{BB962C8B-B14F-4D97-AF65-F5344CB8AC3E}">
        <p14:creationId xmlns:p14="http://schemas.microsoft.com/office/powerpoint/2010/main" val="28250306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7468" y="13602"/>
            <a:ext cx="8046720" cy="702949"/>
          </a:xfrm>
        </p:spPr>
        <p:txBody>
          <a:bodyPr>
            <a:normAutofit/>
          </a:bodyPr>
          <a:lstStyle/>
          <a:p>
            <a:pPr marL="0" indent="0">
              <a:buNone/>
            </a:pPr>
            <a:r>
              <a:rPr lang="es-EC" sz="4000" b="1" dirty="0" smtClean="0">
                <a:solidFill>
                  <a:srgbClr val="FF0000"/>
                </a:solidFill>
              </a:rPr>
              <a:t>FIBRA de las mezclas (%)</a:t>
            </a:r>
            <a:endParaRPr lang="es-EC" sz="4000" dirty="0" smtClean="0">
              <a:solidFill>
                <a:srgbClr val="FF0000"/>
              </a:solidFill>
            </a:endParaRPr>
          </a:p>
          <a:p>
            <a:pPr marL="0" indent="0">
              <a:buNone/>
            </a:pPr>
            <a:endParaRPr lang="es-EC" dirty="0"/>
          </a:p>
        </p:txBody>
      </p:sp>
      <p:sp>
        <p:nvSpPr>
          <p:cNvPr id="6" name="5 Rectángulo"/>
          <p:cNvSpPr/>
          <p:nvPr/>
        </p:nvSpPr>
        <p:spPr>
          <a:xfrm>
            <a:off x="8461420" y="1225689"/>
            <a:ext cx="3473906" cy="4893647"/>
          </a:xfrm>
          <a:prstGeom prst="rect">
            <a:avLst/>
          </a:prstGeom>
        </p:spPr>
        <p:txBody>
          <a:bodyPr wrap="square">
            <a:spAutoFit/>
          </a:bodyPr>
          <a:lstStyle/>
          <a:p>
            <a:pPr algn="just"/>
            <a:r>
              <a:rPr lang="es-EC" sz="2400" dirty="0"/>
              <a:t>Marín A. , Carías, </a:t>
            </a:r>
            <a:r>
              <a:rPr lang="es-EC" sz="2400" dirty="0" err="1"/>
              <a:t>Cioccia</a:t>
            </a:r>
            <a:r>
              <a:rPr lang="es-EC" sz="2400" dirty="0"/>
              <a:t>, &amp; Hevia, (2003), donde encuentran valores de proteína de 5.40% al sustituir parcialmente la harina de soya y de maíz por el 10% de follaje de plátano en el alimento balanceado para pollos broiler </a:t>
            </a:r>
            <a:endParaRPr lang="es-EC" sz="2400"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graphicFrame>
        <p:nvGraphicFramePr>
          <p:cNvPr id="9" name="1 Gráfico"/>
          <p:cNvGraphicFramePr>
            <a:graphicFrameLocks/>
          </p:cNvGraphicFramePr>
          <p:nvPr>
            <p:extLst>
              <p:ext uri="{D42A27DB-BD31-4B8C-83A1-F6EECF244321}">
                <p14:modId xmlns:p14="http://schemas.microsoft.com/office/powerpoint/2010/main" val="2689399781"/>
              </p:ext>
            </p:extLst>
          </p:nvPr>
        </p:nvGraphicFramePr>
        <p:xfrm>
          <a:off x="1119188" y="1509712"/>
          <a:ext cx="7032036" cy="4609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36150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1532" y="261315"/>
            <a:ext cx="8911687" cy="830066"/>
          </a:xfrm>
        </p:spPr>
        <p:txBody>
          <a:bodyPr>
            <a:normAutofit fontScale="90000"/>
          </a:bodyPr>
          <a:lstStyle/>
          <a:p>
            <a:pPr marL="0" indent="0"/>
            <a:r>
              <a:rPr lang="es-EC" b="1" dirty="0" smtClean="0">
                <a:solidFill>
                  <a:srgbClr val="FF0000"/>
                </a:solidFill>
              </a:rPr>
              <a:t> GRASA de </a:t>
            </a:r>
            <a:r>
              <a:rPr lang="es-EC" b="1" dirty="0">
                <a:solidFill>
                  <a:srgbClr val="FF0000"/>
                </a:solidFill>
              </a:rPr>
              <a:t>las mezclas (%)</a:t>
            </a:r>
            <a:r>
              <a:rPr lang="es-EC" dirty="0">
                <a:solidFill>
                  <a:srgbClr val="FF0000"/>
                </a:solidFill>
              </a:rPr>
              <a:t/>
            </a:r>
            <a:br>
              <a:rPr lang="es-EC" dirty="0">
                <a:solidFill>
                  <a:srgbClr val="FF0000"/>
                </a:solidFill>
              </a:rPr>
            </a:br>
            <a:endParaRPr lang="es-EC" dirty="0"/>
          </a:p>
        </p:txBody>
      </p:sp>
      <p:sp>
        <p:nvSpPr>
          <p:cNvPr id="3" name="2 CuadroTexto"/>
          <p:cNvSpPr txBox="1"/>
          <p:nvPr/>
        </p:nvSpPr>
        <p:spPr>
          <a:xfrm>
            <a:off x="309093" y="270456"/>
            <a:ext cx="2292439" cy="369332"/>
          </a:xfrm>
          <a:prstGeom prst="rect">
            <a:avLst/>
          </a:prstGeom>
          <a:noFill/>
        </p:spPr>
        <p:txBody>
          <a:bodyPr wrap="square" rtlCol="0">
            <a:spAutoFit/>
          </a:bodyPr>
          <a:lstStyle/>
          <a:p>
            <a:r>
              <a:rPr lang="es-EC" b="1" dirty="0" smtClean="0"/>
              <a:t>OBJETIVO 2</a:t>
            </a:r>
            <a:endParaRPr lang="es-EC" dirty="0"/>
          </a:p>
        </p:txBody>
      </p:sp>
      <p:sp>
        <p:nvSpPr>
          <p:cNvPr id="9" name="8 Rectángulo"/>
          <p:cNvSpPr/>
          <p:nvPr/>
        </p:nvSpPr>
        <p:spPr>
          <a:xfrm>
            <a:off x="3965125" y="884610"/>
            <a:ext cx="2229197" cy="707886"/>
          </a:xfrm>
          <a:prstGeom prst="rect">
            <a:avLst/>
          </a:prstGeom>
        </p:spPr>
        <p:txBody>
          <a:bodyPr wrap="square">
            <a:spAutoFit/>
          </a:bodyPr>
          <a:lstStyle/>
          <a:p>
            <a:r>
              <a:rPr lang="es-EC" sz="4000" b="1" dirty="0" smtClean="0"/>
              <a:t>ADEVA</a:t>
            </a:r>
            <a:endParaRPr lang="es-EC" sz="4000" dirty="0"/>
          </a:p>
        </p:txBody>
      </p:sp>
      <p:sp>
        <p:nvSpPr>
          <p:cNvPr id="4" name="3 Rectángulo"/>
          <p:cNvSpPr/>
          <p:nvPr/>
        </p:nvSpPr>
        <p:spPr>
          <a:xfrm>
            <a:off x="10282173" y="3222211"/>
            <a:ext cx="1420582" cy="369332"/>
          </a:xfrm>
          <a:prstGeom prst="rect">
            <a:avLst/>
          </a:prstGeom>
        </p:spPr>
        <p:txBody>
          <a:bodyPr wrap="none">
            <a:spAutoFit/>
          </a:bodyPr>
          <a:lstStyle/>
          <a:p>
            <a:r>
              <a:rPr lang="es-EC" b="1" dirty="0"/>
              <a:t>CV=</a:t>
            </a:r>
            <a:r>
              <a:rPr lang="es-EC" dirty="0"/>
              <a:t> </a:t>
            </a:r>
            <a:r>
              <a:rPr lang="es-EC" dirty="0" smtClean="0"/>
              <a:t>4,18 </a:t>
            </a:r>
            <a:r>
              <a:rPr lang="es-EC" dirty="0"/>
              <a:t>%</a:t>
            </a:r>
          </a:p>
        </p:txBody>
      </p:sp>
      <p:graphicFrame>
        <p:nvGraphicFramePr>
          <p:cNvPr id="5" name="4 Tabla"/>
          <p:cNvGraphicFramePr>
            <a:graphicFrameLocks noGrp="1"/>
          </p:cNvGraphicFramePr>
          <p:nvPr>
            <p:extLst>
              <p:ext uri="{D42A27DB-BD31-4B8C-83A1-F6EECF244321}">
                <p14:modId xmlns:p14="http://schemas.microsoft.com/office/powerpoint/2010/main" val="2597682202"/>
              </p:ext>
            </p:extLst>
          </p:nvPr>
        </p:nvGraphicFramePr>
        <p:xfrm>
          <a:off x="309089" y="1592496"/>
          <a:ext cx="9513336" cy="5044279"/>
        </p:xfrm>
        <a:graphic>
          <a:graphicData uri="http://schemas.openxmlformats.org/drawingml/2006/table">
            <a:tbl>
              <a:tblPr firstRow="1" firstCol="1" bandRow="1">
                <a:tableStyleId>{5C22544A-7EE6-4342-B048-85BDC9FD1C3A}</a:tableStyleId>
              </a:tblPr>
              <a:tblGrid>
                <a:gridCol w="2408353"/>
                <a:gridCol w="1045533"/>
                <a:gridCol w="1211890"/>
                <a:gridCol w="1211890"/>
                <a:gridCol w="1211890"/>
                <a:gridCol w="1211890"/>
                <a:gridCol w="1211890"/>
              </a:tblGrid>
              <a:tr h="482496">
                <a:tc>
                  <a:txBody>
                    <a:bodyPr/>
                    <a:lstStyle/>
                    <a:p>
                      <a:pPr algn="just" fontAlgn="ctr"/>
                      <a:r>
                        <a:rPr lang="es-EC" sz="1800" u="none" strike="noStrike" dirty="0">
                          <a:effectLst/>
                        </a:rPr>
                        <a:t>F DE V</a:t>
                      </a:r>
                      <a:endParaRPr lang="es-EC" sz="1800" b="1"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SC</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GL</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CM</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FC</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0.05</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0.01</a:t>
                      </a:r>
                      <a:endParaRPr lang="es-EC" sz="1800" b="1" i="0" u="none" strike="noStrike">
                        <a:solidFill>
                          <a:srgbClr val="000000"/>
                        </a:solidFill>
                        <a:effectLst/>
                        <a:latin typeface="Times New Roman"/>
                      </a:endParaRPr>
                    </a:p>
                  </a:txBody>
                  <a:tcPr marL="9525" marR="9525" marT="9525" marB="0" anchor="ctr"/>
                </a:tc>
              </a:tr>
              <a:tr h="482496">
                <a:tc>
                  <a:txBody>
                    <a:bodyPr/>
                    <a:lstStyle/>
                    <a:p>
                      <a:pPr algn="just" fontAlgn="ctr"/>
                      <a:r>
                        <a:rPr lang="es-EC" sz="1800" u="none" strike="noStrike" dirty="0">
                          <a:effectLst/>
                        </a:rPr>
                        <a:t>Total</a:t>
                      </a:r>
                      <a:endParaRPr lang="es-EC" sz="1800" b="1"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5,47</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20</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S" sz="1800" u="none" strike="noStrike">
                          <a:effectLst/>
                        </a:rPr>
                        <a:t> </a:t>
                      </a:r>
                      <a:endParaRPr lang="es-EC" sz="1800" b="0" i="0" u="none" strike="noStrike">
                        <a:solidFill>
                          <a:srgbClr val="000000"/>
                        </a:solidFill>
                        <a:effectLst/>
                        <a:latin typeface="Calibri"/>
                      </a:endParaRPr>
                    </a:p>
                  </a:txBody>
                  <a:tcPr marL="9525" marR="9525" marT="9525" marB="0" anchor="ctr"/>
                </a:tc>
                <a:tc>
                  <a:txBody>
                    <a:bodyPr/>
                    <a:lstStyle/>
                    <a:p>
                      <a:pPr algn="just" fontAlgn="ctr"/>
                      <a:r>
                        <a:rPr lang="es-ES" sz="1800" u="none" strike="noStrike">
                          <a:effectLst/>
                        </a:rPr>
                        <a:t> </a:t>
                      </a:r>
                      <a:endParaRPr lang="es-EC" sz="1800" b="0" i="0" u="none" strike="noStrike">
                        <a:solidFill>
                          <a:srgbClr val="000000"/>
                        </a:solidFill>
                        <a:effectLst/>
                        <a:latin typeface="Calibri"/>
                      </a:endParaRPr>
                    </a:p>
                  </a:txBody>
                  <a:tcPr marL="9525" marR="9525" marT="9525" marB="0" anchor="ctr"/>
                </a:tc>
                <a:tc>
                  <a:txBody>
                    <a:bodyPr/>
                    <a:lstStyle/>
                    <a:p>
                      <a:pPr algn="just" fontAlgn="ctr"/>
                      <a:r>
                        <a:rPr lang="es-ES" sz="1800" u="none" strike="noStrike">
                          <a:effectLst/>
                        </a:rPr>
                        <a:t> </a:t>
                      </a:r>
                      <a:endParaRPr lang="es-EC" sz="1800" b="0" i="0" u="none" strike="noStrike">
                        <a:solidFill>
                          <a:srgbClr val="000000"/>
                        </a:solidFill>
                        <a:effectLst/>
                        <a:latin typeface="Calibri"/>
                      </a:endParaRPr>
                    </a:p>
                  </a:txBody>
                  <a:tcPr marL="9525" marR="9525" marT="9525" marB="0" anchor="ctr"/>
                </a:tc>
                <a:tc>
                  <a:txBody>
                    <a:bodyPr/>
                    <a:lstStyle/>
                    <a:p>
                      <a:pPr algn="just" fontAlgn="ctr"/>
                      <a:r>
                        <a:rPr lang="es-ES" sz="1800" u="none" strike="noStrike">
                          <a:effectLst/>
                        </a:rPr>
                        <a:t> </a:t>
                      </a:r>
                      <a:endParaRPr lang="es-EC" sz="1800" b="0" i="0" u="none" strike="noStrike">
                        <a:solidFill>
                          <a:srgbClr val="000000"/>
                        </a:solidFill>
                        <a:effectLst/>
                        <a:latin typeface="Calibri"/>
                      </a:endParaRPr>
                    </a:p>
                  </a:txBody>
                  <a:tcPr marL="9525" marR="9525" marT="9525" marB="0" anchor="ctr"/>
                </a:tc>
              </a:tr>
              <a:tr h="570223">
                <a:tc>
                  <a:txBody>
                    <a:bodyPr/>
                    <a:lstStyle/>
                    <a:p>
                      <a:pPr algn="just" fontAlgn="ctr"/>
                      <a:r>
                        <a:rPr lang="es-EC" sz="1800" u="none" strike="noStrike">
                          <a:effectLst/>
                        </a:rPr>
                        <a:t>TRATAMIENTO</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4,86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0,81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18,40 </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2,85</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4,46</a:t>
                      </a:r>
                      <a:endParaRPr lang="es-EC" sz="1800" b="0" i="0" u="none" strike="noStrike">
                        <a:solidFill>
                          <a:srgbClr val="000000"/>
                        </a:solidFill>
                        <a:effectLst/>
                        <a:latin typeface="Times New Roman"/>
                      </a:endParaRPr>
                    </a:p>
                  </a:txBody>
                  <a:tcPr marL="9525" marR="9525" marT="9525" marB="0" anchor="ctr"/>
                </a:tc>
              </a:tr>
              <a:tr h="570223">
                <a:tc>
                  <a:txBody>
                    <a:bodyPr/>
                    <a:lstStyle/>
                    <a:p>
                      <a:pPr algn="just" fontAlgn="ctr"/>
                      <a:r>
                        <a:rPr lang="es-EC" sz="1800" u="none" strike="noStrike">
                          <a:effectLst/>
                        </a:rPr>
                        <a:t>FACTOR A</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6,89 </a:t>
                      </a:r>
                      <a:r>
                        <a:rPr lang="es-EC" sz="1800" u="none" strike="noStrike" baseline="30000" dirty="0">
                          <a:effectLst/>
                        </a:rPr>
                        <a:t>*</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8,86</a:t>
                      </a:r>
                      <a:endParaRPr lang="es-EC" sz="1800" b="0" i="0" u="none" strike="noStrike">
                        <a:solidFill>
                          <a:srgbClr val="000000"/>
                        </a:solidFill>
                        <a:effectLst/>
                        <a:latin typeface="Times New Roman"/>
                      </a:endParaRPr>
                    </a:p>
                  </a:txBody>
                  <a:tcPr marL="9525" marR="9525" marT="9525" marB="0" anchor="ctr"/>
                </a:tc>
              </a:tr>
              <a:tr h="570223">
                <a:tc>
                  <a:txBody>
                    <a:bodyPr/>
                    <a:lstStyle/>
                    <a:p>
                      <a:pPr algn="just" fontAlgn="ctr"/>
                      <a:r>
                        <a:rPr lang="es-EC" sz="1800" u="none" strike="noStrike">
                          <a:effectLst/>
                        </a:rPr>
                        <a:t>FACTOR B</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3,65</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1,83</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63,46 </a:t>
                      </a:r>
                      <a:r>
                        <a:rPr lang="es-EC" sz="1800" u="none" strike="noStrike" baseline="30000" dirty="0">
                          <a:effectLst/>
                        </a:rPr>
                        <a:t>**</a:t>
                      </a:r>
                      <a:endParaRPr lang="es-EC" sz="1800" b="0" i="0" u="none" strike="noStrike" dirty="0">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3,74</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6,51</a:t>
                      </a:r>
                      <a:endParaRPr lang="es-EC" sz="1800" b="0" i="0" u="none" strike="noStrike">
                        <a:solidFill>
                          <a:srgbClr val="000000"/>
                        </a:solidFill>
                        <a:effectLst/>
                        <a:latin typeface="Times New Roman"/>
                      </a:endParaRPr>
                    </a:p>
                  </a:txBody>
                  <a:tcPr marL="9525" marR="9525" marT="9525" marB="0" anchor="ctr"/>
                </a:tc>
              </a:tr>
              <a:tr h="943061">
                <a:tc>
                  <a:txBody>
                    <a:bodyPr/>
                    <a:lstStyle/>
                    <a:p>
                      <a:pPr algn="just" fontAlgn="ctr"/>
                      <a:r>
                        <a:rPr lang="es-EC" sz="1800" u="none" strike="noStrike">
                          <a:effectLst/>
                        </a:rPr>
                        <a:t>FACTOR A*FACTOR B</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0,5</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17,39 </a:t>
                      </a:r>
                      <a:r>
                        <a:rPr lang="es-EC" sz="1800" u="none" strike="noStrike" baseline="30000">
                          <a:effectLst/>
                        </a:rPr>
                        <a:t>**</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3,74</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6,51</a:t>
                      </a:r>
                      <a:endParaRPr lang="es-EC" sz="1800" b="0" i="0" u="none" strike="noStrike">
                        <a:solidFill>
                          <a:srgbClr val="000000"/>
                        </a:solidFill>
                        <a:effectLst/>
                        <a:latin typeface="Times New Roman"/>
                      </a:endParaRPr>
                    </a:p>
                  </a:txBody>
                  <a:tcPr marL="9525" marR="9525" marT="9525" marB="0" anchor="ctr"/>
                </a:tc>
              </a:tr>
              <a:tr h="943061">
                <a:tc>
                  <a:txBody>
                    <a:bodyPr/>
                    <a:lstStyle/>
                    <a:p>
                      <a:pPr algn="just" fontAlgn="ctr"/>
                      <a:r>
                        <a:rPr lang="es-EC" sz="1800" u="none" strike="noStrike">
                          <a:effectLst/>
                        </a:rPr>
                        <a:t>TESTIGO VS TRATAMIENTOS</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0,002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10</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0,0042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0,1000 </a:t>
                      </a:r>
                      <a:r>
                        <a:rPr lang="es-EC" sz="1800" u="none" strike="noStrike" baseline="30000">
                          <a:effectLst/>
                        </a:rPr>
                        <a:t>NS</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4,6</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dirty="0">
                          <a:effectLst/>
                        </a:rPr>
                        <a:t>8,86</a:t>
                      </a:r>
                      <a:endParaRPr lang="es-EC" sz="1800" b="0" i="0" u="none" strike="noStrike" dirty="0">
                        <a:solidFill>
                          <a:srgbClr val="000000"/>
                        </a:solidFill>
                        <a:effectLst/>
                        <a:latin typeface="Times New Roman"/>
                      </a:endParaRPr>
                    </a:p>
                  </a:txBody>
                  <a:tcPr marL="9525" marR="9525" marT="9525" marB="0" anchor="ctr"/>
                </a:tc>
              </a:tr>
              <a:tr h="482496">
                <a:tc>
                  <a:txBody>
                    <a:bodyPr/>
                    <a:lstStyle/>
                    <a:p>
                      <a:pPr algn="just" fontAlgn="ctr"/>
                      <a:r>
                        <a:rPr lang="es-EC" sz="1800" u="none" strike="noStrike">
                          <a:effectLst/>
                        </a:rPr>
                        <a:t>E. EXP</a:t>
                      </a:r>
                      <a:endParaRPr lang="es-EC" sz="1800" b="1"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0,62</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14</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C" sz="1800" u="none" strike="noStrike">
                          <a:effectLst/>
                        </a:rPr>
                        <a:t>0,04</a:t>
                      </a:r>
                      <a:endParaRPr lang="es-EC" sz="1800" b="0" i="0" u="none" strike="noStrike">
                        <a:solidFill>
                          <a:srgbClr val="000000"/>
                        </a:solidFill>
                        <a:effectLst/>
                        <a:latin typeface="Times New Roman"/>
                      </a:endParaRPr>
                    </a:p>
                  </a:txBody>
                  <a:tcPr marL="9525" marR="9525" marT="9525" marB="0" anchor="ctr"/>
                </a:tc>
                <a:tc>
                  <a:txBody>
                    <a:bodyPr/>
                    <a:lstStyle/>
                    <a:p>
                      <a:pPr algn="just" fontAlgn="ctr"/>
                      <a:r>
                        <a:rPr lang="es-ES" sz="1800" u="none" strike="noStrike">
                          <a:effectLst/>
                        </a:rPr>
                        <a:t> </a:t>
                      </a:r>
                      <a:endParaRPr lang="es-EC" sz="1800" b="0" i="0" u="none" strike="noStrike">
                        <a:solidFill>
                          <a:srgbClr val="000000"/>
                        </a:solidFill>
                        <a:effectLst/>
                        <a:latin typeface="Calibri"/>
                      </a:endParaRPr>
                    </a:p>
                  </a:txBody>
                  <a:tcPr marL="9525" marR="9525" marT="9525" marB="0" anchor="ctr"/>
                </a:tc>
                <a:tc>
                  <a:txBody>
                    <a:bodyPr/>
                    <a:lstStyle/>
                    <a:p>
                      <a:pPr algn="just" fontAlgn="ctr"/>
                      <a:r>
                        <a:rPr lang="es-ES" sz="1800" u="none" strike="noStrike" dirty="0">
                          <a:effectLst/>
                        </a:rPr>
                        <a:t> </a:t>
                      </a:r>
                      <a:endParaRPr lang="es-EC" sz="1800" b="0" i="0" u="none" strike="noStrike" dirty="0">
                        <a:solidFill>
                          <a:srgbClr val="000000"/>
                        </a:solidFill>
                        <a:effectLst/>
                        <a:latin typeface="Calibri"/>
                      </a:endParaRPr>
                    </a:p>
                  </a:txBody>
                  <a:tcPr marL="9525" marR="9525" marT="9525" marB="0" anchor="ctr"/>
                </a:tc>
                <a:tc>
                  <a:txBody>
                    <a:bodyPr/>
                    <a:lstStyle/>
                    <a:p>
                      <a:pPr algn="just" fontAlgn="ctr"/>
                      <a:r>
                        <a:rPr lang="es-ES" sz="1800" u="none" strike="noStrike" dirty="0">
                          <a:effectLst/>
                        </a:rPr>
                        <a:t> </a:t>
                      </a:r>
                      <a:endParaRPr lang="es-EC"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8859866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7468" y="13602"/>
            <a:ext cx="8046720" cy="702949"/>
          </a:xfrm>
        </p:spPr>
        <p:txBody>
          <a:bodyPr>
            <a:normAutofit/>
          </a:bodyPr>
          <a:lstStyle/>
          <a:p>
            <a:pPr marL="0" indent="0">
              <a:buNone/>
            </a:pPr>
            <a:r>
              <a:rPr lang="es-EC" sz="4000" b="1" dirty="0" smtClean="0">
                <a:solidFill>
                  <a:srgbClr val="FF0000"/>
                </a:solidFill>
              </a:rPr>
              <a:t>GRASA de las mezclas (%)</a:t>
            </a:r>
            <a:endParaRPr lang="es-EC" sz="4000" dirty="0" smtClean="0">
              <a:solidFill>
                <a:srgbClr val="FF0000"/>
              </a:solidFill>
            </a:endParaRPr>
          </a:p>
          <a:p>
            <a:pPr marL="0" indent="0">
              <a:buNone/>
            </a:pPr>
            <a:endParaRPr lang="es-EC" dirty="0"/>
          </a:p>
        </p:txBody>
      </p:sp>
      <p:sp>
        <p:nvSpPr>
          <p:cNvPr id="6" name="5 Rectángulo"/>
          <p:cNvSpPr/>
          <p:nvPr/>
        </p:nvSpPr>
        <p:spPr>
          <a:xfrm>
            <a:off x="8461420" y="1225689"/>
            <a:ext cx="3473906" cy="4154984"/>
          </a:xfrm>
          <a:prstGeom prst="rect">
            <a:avLst/>
          </a:prstGeom>
        </p:spPr>
        <p:txBody>
          <a:bodyPr wrap="square">
            <a:spAutoFit/>
          </a:bodyPr>
          <a:lstStyle/>
          <a:p>
            <a:pPr algn="just"/>
            <a:r>
              <a:rPr lang="es-EC" sz="2400" dirty="0"/>
              <a:t>Marín A. , Carías, </a:t>
            </a:r>
            <a:r>
              <a:rPr lang="es-EC" sz="2400" dirty="0" err="1"/>
              <a:t>Cioccia</a:t>
            </a:r>
            <a:r>
              <a:rPr lang="es-EC" sz="2400" dirty="0"/>
              <a:t>, &amp; Hevia, (2003) en la cual reemplazan parcialmente al maíz y harina de soya por el 10% de follaje de plátano en el alimento balanceado encuentran un valor de 5.91</a:t>
            </a:r>
            <a:r>
              <a:rPr lang="es-EC" sz="2400" dirty="0" smtClean="0"/>
              <a:t>%</a:t>
            </a:r>
            <a:endParaRPr lang="es-EC" sz="2400"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graphicFrame>
        <p:nvGraphicFramePr>
          <p:cNvPr id="8" name="1 Gráfico"/>
          <p:cNvGraphicFramePr>
            <a:graphicFrameLocks/>
          </p:cNvGraphicFramePr>
          <p:nvPr>
            <p:extLst>
              <p:ext uri="{D42A27DB-BD31-4B8C-83A1-F6EECF244321}">
                <p14:modId xmlns:p14="http://schemas.microsoft.com/office/powerpoint/2010/main" val="3041880458"/>
              </p:ext>
            </p:extLst>
          </p:nvPr>
        </p:nvGraphicFramePr>
        <p:xfrm>
          <a:off x="309093" y="1482681"/>
          <a:ext cx="8152327" cy="50487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9455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99184794"/>
              </p:ext>
            </p:extLst>
          </p:nvPr>
        </p:nvGraphicFramePr>
        <p:xfrm>
          <a:off x="285750" y="0"/>
          <a:ext cx="11812586"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6" descr="Resultado de imagen de escasa investigacion de la lenteja ecuador"/>
          <p:cNvSpPr>
            <a:spLocks noChangeAspect="1" noChangeArrowheads="1"/>
          </p:cNvSpPr>
          <p:nvPr/>
        </p:nvSpPr>
        <p:spPr bwMode="auto">
          <a:xfrm flipH="1">
            <a:off x="460374" y="-144463"/>
            <a:ext cx="9007475" cy="90075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429275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1532" y="261315"/>
            <a:ext cx="8911687" cy="830066"/>
          </a:xfrm>
        </p:spPr>
        <p:txBody>
          <a:bodyPr>
            <a:normAutofit fontScale="90000"/>
          </a:bodyPr>
          <a:lstStyle/>
          <a:p>
            <a:pPr marL="0" indent="0"/>
            <a:r>
              <a:rPr lang="es-EC" b="1" dirty="0" smtClean="0">
                <a:solidFill>
                  <a:srgbClr val="FF0000"/>
                </a:solidFill>
              </a:rPr>
              <a:t> CENIZAS de </a:t>
            </a:r>
            <a:r>
              <a:rPr lang="es-EC" b="1" dirty="0">
                <a:solidFill>
                  <a:srgbClr val="FF0000"/>
                </a:solidFill>
              </a:rPr>
              <a:t>las mezclas (%)</a:t>
            </a:r>
            <a:r>
              <a:rPr lang="es-EC" dirty="0">
                <a:solidFill>
                  <a:srgbClr val="FF0000"/>
                </a:solidFill>
              </a:rPr>
              <a:t/>
            </a:r>
            <a:br>
              <a:rPr lang="es-EC" dirty="0">
                <a:solidFill>
                  <a:srgbClr val="FF0000"/>
                </a:solidFill>
              </a:rPr>
            </a:br>
            <a:endParaRPr lang="es-EC" dirty="0"/>
          </a:p>
        </p:txBody>
      </p:sp>
      <p:sp>
        <p:nvSpPr>
          <p:cNvPr id="3" name="2 CuadroTexto"/>
          <p:cNvSpPr txBox="1"/>
          <p:nvPr/>
        </p:nvSpPr>
        <p:spPr>
          <a:xfrm>
            <a:off x="309093" y="270456"/>
            <a:ext cx="2292439" cy="369332"/>
          </a:xfrm>
          <a:prstGeom prst="rect">
            <a:avLst/>
          </a:prstGeom>
          <a:noFill/>
        </p:spPr>
        <p:txBody>
          <a:bodyPr wrap="square" rtlCol="0">
            <a:spAutoFit/>
          </a:bodyPr>
          <a:lstStyle/>
          <a:p>
            <a:r>
              <a:rPr lang="es-EC" b="1" dirty="0" smtClean="0"/>
              <a:t>OBJETIVO 2</a:t>
            </a:r>
            <a:endParaRPr lang="es-EC" dirty="0"/>
          </a:p>
        </p:txBody>
      </p:sp>
      <p:sp>
        <p:nvSpPr>
          <p:cNvPr id="9" name="8 Rectángulo"/>
          <p:cNvSpPr/>
          <p:nvPr/>
        </p:nvSpPr>
        <p:spPr>
          <a:xfrm>
            <a:off x="3965125" y="884610"/>
            <a:ext cx="2229197" cy="707886"/>
          </a:xfrm>
          <a:prstGeom prst="rect">
            <a:avLst/>
          </a:prstGeom>
        </p:spPr>
        <p:txBody>
          <a:bodyPr wrap="square">
            <a:spAutoFit/>
          </a:bodyPr>
          <a:lstStyle/>
          <a:p>
            <a:r>
              <a:rPr lang="es-EC" sz="4000" b="1" dirty="0" smtClean="0"/>
              <a:t>ADEVA</a:t>
            </a:r>
            <a:endParaRPr lang="es-EC" sz="4000" dirty="0"/>
          </a:p>
        </p:txBody>
      </p:sp>
      <p:sp>
        <p:nvSpPr>
          <p:cNvPr id="4" name="3 Rectángulo"/>
          <p:cNvSpPr/>
          <p:nvPr/>
        </p:nvSpPr>
        <p:spPr>
          <a:xfrm>
            <a:off x="10282173" y="3222211"/>
            <a:ext cx="1420582" cy="369332"/>
          </a:xfrm>
          <a:prstGeom prst="rect">
            <a:avLst/>
          </a:prstGeom>
        </p:spPr>
        <p:txBody>
          <a:bodyPr wrap="none">
            <a:spAutoFit/>
          </a:bodyPr>
          <a:lstStyle/>
          <a:p>
            <a:r>
              <a:rPr lang="es-EC" b="1" dirty="0"/>
              <a:t>CV=</a:t>
            </a:r>
            <a:r>
              <a:rPr lang="es-EC" dirty="0"/>
              <a:t> </a:t>
            </a:r>
            <a:r>
              <a:rPr lang="es-EC" dirty="0" smtClean="0"/>
              <a:t>4,12 </a:t>
            </a:r>
            <a:r>
              <a:rPr lang="es-EC" dirty="0"/>
              <a:t>%</a:t>
            </a:r>
          </a:p>
        </p:txBody>
      </p:sp>
      <p:graphicFrame>
        <p:nvGraphicFramePr>
          <p:cNvPr id="6" name="5 Tabla"/>
          <p:cNvGraphicFramePr>
            <a:graphicFrameLocks noGrp="1"/>
          </p:cNvGraphicFramePr>
          <p:nvPr>
            <p:extLst>
              <p:ext uri="{D42A27DB-BD31-4B8C-83A1-F6EECF244321}">
                <p14:modId xmlns:p14="http://schemas.microsoft.com/office/powerpoint/2010/main" val="2926432036"/>
              </p:ext>
            </p:extLst>
          </p:nvPr>
        </p:nvGraphicFramePr>
        <p:xfrm>
          <a:off x="309094" y="1592496"/>
          <a:ext cx="9660815" cy="5044279"/>
        </p:xfrm>
        <a:graphic>
          <a:graphicData uri="http://schemas.openxmlformats.org/drawingml/2006/table">
            <a:tbl>
              <a:tblPr firstRow="1" firstCol="1" bandRow="1">
                <a:tableStyleId>{5C22544A-7EE6-4342-B048-85BDC9FD1C3A}</a:tableStyleId>
              </a:tblPr>
              <a:tblGrid>
                <a:gridCol w="2276753"/>
                <a:gridCol w="1230677"/>
                <a:gridCol w="1230677"/>
                <a:gridCol w="1230677"/>
                <a:gridCol w="1230677"/>
                <a:gridCol w="1230677"/>
                <a:gridCol w="1230677"/>
              </a:tblGrid>
              <a:tr h="726542">
                <a:tc>
                  <a:txBody>
                    <a:bodyPr/>
                    <a:lstStyle/>
                    <a:p>
                      <a:pPr algn="just" fontAlgn="ctr"/>
                      <a:r>
                        <a:rPr lang="es-EC" sz="1200" u="none" strike="noStrike">
                          <a:effectLst/>
                        </a:rPr>
                        <a:t>F DE V</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SC</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GL</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CM</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FC</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0.05</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0.01</a:t>
                      </a:r>
                      <a:endParaRPr lang="es-EC" sz="1200" b="1" i="0" u="none" strike="noStrike">
                        <a:solidFill>
                          <a:srgbClr val="000000"/>
                        </a:solidFill>
                        <a:effectLst/>
                        <a:latin typeface="Times New Roman"/>
                      </a:endParaRPr>
                    </a:p>
                  </a:txBody>
                  <a:tcPr marL="9525" marR="9525" marT="9525" marB="0" anchor="ctr"/>
                </a:tc>
              </a:tr>
              <a:tr h="456684">
                <a:tc>
                  <a:txBody>
                    <a:bodyPr/>
                    <a:lstStyle/>
                    <a:p>
                      <a:pPr algn="just" fontAlgn="ctr"/>
                      <a:r>
                        <a:rPr lang="es-EC" sz="1200" u="none" strike="noStrike">
                          <a:effectLst/>
                        </a:rPr>
                        <a:t>Total      </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80,72</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20</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r>
              <a:tr h="539717">
                <a:tc>
                  <a:txBody>
                    <a:bodyPr/>
                    <a:lstStyle/>
                    <a:p>
                      <a:pPr algn="just" fontAlgn="ctr"/>
                      <a:r>
                        <a:rPr lang="es-EC" sz="1200" u="none" strike="noStrike">
                          <a:effectLst/>
                        </a:rPr>
                        <a:t>TRATAMIENTO</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79,41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6</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13,23</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141,86</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2,85</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4,46</a:t>
                      </a:r>
                      <a:endParaRPr lang="es-EC" sz="1200" b="0" i="0" u="none" strike="noStrike">
                        <a:solidFill>
                          <a:srgbClr val="000000"/>
                        </a:solidFill>
                        <a:effectLst/>
                        <a:latin typeface="Times New Roman"/>
                      </a:endParaRPr>
                    </a:p>
                  </a:txBody>
                  <a:tcPr marL="9525" marR="9525" marT="9525" marB="0" anchor="ctr"/>
                </a:tc>
              </a:tr>
              <a:tr h="539717">
                <a:tc>
                  <a:txBody>
                    <a:bodyPr/>
                    <a:lstStyle/>
                    <a:p>
                      <a:pPr algn="just" fontAlgn="ctr"/>
                      <a:r>
                        <a:rPr lang="es-EC" sz="1200" u="none" strike="noStrike">
                          <a:effectLst/>
                        </a:rPr>
                        <a:t>FACTOR A         </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0,61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0,61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7,26</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4,6</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8,86</a:t>
                      </a:r>
                      <a:endParaRPr lang="es-EC" sz="1200" b="0" i="0" u="none" strike="noStrike">
                        <a:solidFill>
                          <a:srgbClr val="000000"/>
                        </a:solidFill>
                        <a:effectLst/>
                        <a:latin typeface="Times New Roman"/>
                      </a:endParaRPr>
                    </a:p>
                  </a:txBody>
                  <a:tcPr marL="9525" marR="9525" marT="9525" marB="0" anchor="ctr"/>
                </a:tc>
              </a:tr>
              <a:tr h="539717">
                <a:tc>
                  <a:txBody>
                    <a:bodyPr/>
                    <a:lstStyle/>
                    <a:p>
                      <a:pPr algn="just" fontAlgn="ctr"/>
                      <a:r>
                        <a:rPr lang="es-EC" sz="1200" u="none" strike="noStrike">
                          <a:effectLst/>
                        </a:rPr>
                        <a:t>FACTOR B         </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39,21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19,61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234,72</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3,74</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6,51</a:t>
                      </a:r>
                      <a:endParaRPr lang="es-EC" sz="1200" b="0" i="0" u="none" strike="noStrike">
                        <a:solidFill>
                          <a:srgbClr val="000000"/>
                        </a:solidFill>
                        <a:effectLst/>
                        <a:latin typeface="Times New Roman"/>
                      </a:endParaRPr>
                    </a:p>
                  </a:txBody>
                  <a:tcPr marL="9525" marR="9525" marT="9525" marB="0" anchor="ctr"/>
                </a:tc>
              </a:tr>
              <a:tr h="892609">
                <a:tc>
                  <a:txBody>
                    <a:bodyPr/>
                    <a:lstStyle/>
                    <a:p>
                      <a:pPr algn="just" fontAlgn="ctr"/>
                      <a:r>
                        <a:rPr lang="es-EC" sz="1200" u="none" strike="noStrike">
                          <a:effectLst/>
                        </a:rPr>
                        <a:t>FACTOR A*FACTOR B</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11,71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5,85</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70,07</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3,74</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6,51</a:t>
                      </a:r>
                      <a:endParaRPr lang="es-EC" sz="1200" b="0" i="0" u="none" strike="noStrike">
                        <a:solidFill>
                          <a:srgbClr val="000000"/>
                        </a:solidFill>
                        <a:effectLst/>
                        <a:latin typeface="Times New Roman"/>
                      </a:endParaRPr>
                    </a:p>
                  </a:txBody>
                  <a:tcPr marL="9525" marR="9525" marT="9525" marB="0" anchor="ctr"/>
                </a:tc>
              </a:tr>
              <a:tr h="892609">
                <a:tc>
                  <a:txBody>
                    <a:bodyPr/>
                    <a:lstStyle/>
                    <a:p>
                      <a:pPr algn="just" fontAlgn="ctr"/>
                      <a:r>
                        <a:rPr lang="es-EC" sz="1200" u="none" strike="noStrike">
                          <a:effectLst/>
                        </a:rPr>
                        <a:t>TESTIGO VS TRATAMIENTOS</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27,89</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27,89</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298,90</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4,6</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8,86</a:t>
                      </a:r>
                      <a:endParaRPr lang="es-EC" sz="1200" b="0" i="0" u="none" strike="noStrike">
                        <a:solidFill>
                          <a:srgbClr val="000000"/>
                        </a:solidFill>
                        <a:effectLst/>
                        <a:latin typeface="Times New Roman"/>
                      </a:endParaRPr>
                    </a:p>
                  </a:txBody>
                  <a:tcPr marL="9525" marR="9525" marT="9525" marB="0" anchor="ctr"/>
                </a:tc>
              </a:tr>
              <a:tr h="456684">
                <a:tc>
                  <a:txBody>
                    <a:bodyPr/>
                    <a:lstStyle/>
                    <a:p>
                      <a:pPr algn="just" fontAlgn="ctr"/>
                      <a:r>
                        <a:rPr lang="es-EC" sz="1200" u="none" strike="noStrike">
                          <a:effectLst/>
                        </a:rPr>
                        <a:t>E. EXPE</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1,31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14</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0,09</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100" u="none" strike="noStrike">
                          <a:effectLst/>
                        </a:rPr>
                        <a:t> </a:t>
                      </a:r>
                      <a:endParaRPr lang="es-EC" sz="1100" b="0" i="0" u="none" strike="noStrike">
                        <a:solidFill>
                          <a:srgbClr val="000000"/>
                        </a:solidFill>
                        <a:effectLst/>
                        <a:latin typeface="Calibri"/>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20587463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7468" y="13602"/>
            <a:ext cx="8046720" cy="702949"/>
          </a:xfrm>
        </p:spPr>
        <p:txBody>
          <a:bodyPr>
            <a:normAutofit/>
          </a:bodyPr>
          <a:lstStyle/>
          <a:p>
            <a:pPr marL="0" indent="0">
              <a:buNone/>
            </a:pPr>
            <a:r>
              <a:rPr lang="es-EC" sz="4000" b="1" dirty="0" smtClean="0">
                <a:solidFill>
                  <a:srgbClr val="FF0000"/>
                </a:solidFill>
              </a:rPr>
              <a:t>CENIZA de las mezclas (%)</a:t>
            </a:r>
            <a:endParaRPr lang="es-EC" sz="4000" dirty="0" smtClean="0">
              <a:solidFill>
                <a:srgbClr val="FF0000"/>
              </a:solidFill>
            </a:endParaRPr>
          </a:p>
        </p:txBody>
      </p:sp>
      <p:sp>
        <p:nvSpPr>
          <p:cNvPr id="6" name="5 Rectángulo"/>
          <p:cNvSpPr/>
          <p:nvPr/>
        </p:nvSpPr>
        <p:spPr>
          <a:xfrm>
            <a:off x="8279797" y="813565"/>
            <a:ext cx="3697555" cy="4801314"/>
          </a:xfrm>
          <a:prstGeom prst="rect">
            <a:avLst/>
          </a:prstGeom>
        </p:spPr>
        <p:txBody>
          <a:bodyPr wrap="square">
            <a:spAutoFit/>
          </a:bodyPr>
          <a:lstStyle/>
          <a:p>
            <a:pPr algn="just"/>
            <a:r>
              <a:rPr lang="es-EC" dirty="0" smtClean="0"/>
              <a:t>EL exceso </a:t>
            </a:r>
            <a:r>
              <a:rPr lang="es-EC" dirty="0"/>
              <a:t>de minerales también están asociados con aumentos significativos en el consumo de agua y también las deficiencias en minerales traza no afectarán el apetito, a menos que sean prolongadas (Bogart y Taylor 1988</a:t>
            </a:r>
            <a:r>
              <a:rPr lang="es-EC" dirty="0" smtClean="0"/>
              <a:t>).</a:t>
            </a:r>
          </a:p>
          <a:p>
            <a:pPr algn="just"/>
            <a:endParaRPr lang="es-EC" dirty="0">
              <a:latin typeface="Times New Roman" panose="02020603050405020304" pitchFamily="18" charset="0"/>
              <a:cs typeface="Times New Roman" panose="02020603050405020304" pitchFamily="18" charset="0"/>
            </a:endParaRPr>
          </a:p>
          <a:p>
            <a:pPr algn="just"/>
            <a:r>
              <a:rPr lang="es-EC" dirty="0"/>
              <a:t>Marín A. , Carías, </a:t>
            </a:r>
            <a:r>
              <a:rPr lang="es-EC" dirty="0" err="1"/>
              <a:t>Cioccia</a:t>
            </a:r>
            <a:r>
              <a:rPr lang="es-EC" dirty="0"/>
              <a:t>, &amp; Hevia (2003) que determinan valores de 8,31% de Cenizas en su investigación sustituyendo parcialmente al maíz y harina de soya por el 10% Harina de follajes de plátano en el alimento balanceado</a:t>
            </a:r>
            <a:endParaRPr lang="es-EC"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graphicFrame>
        <p:nvGraphicFramePr>
          <p:cNvPr id="9" name="1 Gráfico"/>
          <p:cNvGraphicFramePr>
            <a:graphicFrameLocks/>
          </p:cNvGraphicFramePr>
          <p:nvPr>
            <p:extLst>
              <p:ext uri="{D42A27DB-BD31-4B8C-83A1-F6EECF244321}">
                <p14:modId xmlns:p14="http://schemas.microsoft.com/office/powerpoint/2010/main" val="433397408"/>
              </p:ext>
            </p:extLst>
          </p:nvPr>
        </p:nvGraphicFramePr>
        <p:xfrm>
          <a:off x="618308" y="1284921"/>
          <a:ext cx="7402286" cy="52465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4325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1532" y="261315"/>
            <a:ext cx="8911687" cy="830066"/>
          </a:xfrm>
        </p:spPr>
        <p:txBody>
          <a:bodyPr>
            <a:normAutofit fontScale="90000"/>
          </a:bodyPr>
          <a:lstStyle/>
          <a:p>
            <a:pPr marL="0" indent="0"/>
            <a:r>
              <a:rPr lang="es-EC" b="1" dirty="0" smtClean="0">
                <a:solidFill>
                  <a:srgbClr val="FF0000"/>
                </a:solidFill>
              </a:rPr>
              <a:t> HUMEDAD de </a:t>
            </a:r>
            <a:r>
              <a:rPr lang="es-EC" b="1" dirty="0">
                <a:solidFill>
                  <a:srgbClr val="FF0000"/>
                </a:solidFill>
              </a:rPr>
              <a:t>las mezclas (%)</a:t>
            </a:r>
            <a:r>
              <a:rPr lang="es-EC" dirty="0">
                <a:solidFill>
                  <a:srgbClr val="FF0000"/>
                </a:solidFill>
              </a:rPr>
              <a:t/>
            </a:r>
            <a:br>
              <a:rPr lang="es-EC" dirty="0">
                <a:solidFill>
                  <a:srgbClr val="FF0000"/>
                </a:solidFill>
              </a:rPr>
            </a:br>
            <a:endParaRPr lang="es-EC" dirty="0"/>
          </a:p>
        </p:txBody>
      </p:sp>
      <p:sp>
        <p:nvSpPr>
          <p:cNvPr id="3" name="2 CuadroTexto"/>
          <p:cNvSpPr txBox="1"/>
          <p:nvPr/>
        </p:nvSpPr>
        <p:spPr>
          <a:xfrm>
            <a:off x="309093" y="270456"/>
            <a:ext cx="2292439" cy="369332"/>
          </a:xfrm>
          <a:prstGeom prst="rect">
            <a:avLst/>
          </a:prstGeom>
          <a:noFill/>
        </p:spPr>
        <p:txBody>
          <a:bodyPr wrap="square" rtlCol="0">
            <a:spAutoFit/>
          </a:bodyPr>
          <a:lstStyle/>
          <a:p>
            <a:r>
              <a:rPr lang="es-EC" b="1" dirty="0" smtClean="0"/>
              <a:t>OBJETIVO 2</a:t>
            </a:r>
            <a:endParaRPr lang="es-EC" dirty="0"/>
          </a:p>
        </p:txBody>
      </p:sp>
      <p:sp>
        <p:nvSpPr>
          <p:cNvPr id="9" name="8 Rectángulo"/>
          <p:cNvSpPr/>
          <p:nvPr/>
        </p:nvSpPr>
        <p:spPr>
          <a:xfrm>
            <a:off x="3965125" y="884610"/>
            <a:ext cx="2229197" cy="707886"/>
          </a:xfrm>
          <a:prstGeom prst="rect">
            <a:avLst/>
          </a:prstGeom>
        </p:spPr>
        <p:txBody>
          <a:bodyPr wrap="square">
            <a:spAutoFit/>
          </a:bodyPr>
          <a:lstStyle/>
          <a:p>
            <a:r>
              <a:rPr lang="es-EC" sz="4000" b="1" dirty="0" smtClean="0"/>
              <a:t>ADEVA</a:t>
            </a:r>
            <a:endParaRPr lang="es-EC" sz="4000" dirty="0"/>
          </a:p>
        </p:txBody>
      </p:sp>
      <p:sp>
        <p:nvSpPr>
          <p:cNvPr id="4" name="3 Rectángulo"/>
          <p:cNvSpPr/>
          <p:nvPr/>
        </p:nvSpPr>
        <p:spPr>
          <a:xfrm>
            <a:off x="10282173" y="3222211"/>
            <a:ext cx="1420582" cy="369332"/>
          </a:xfrm>
          <a:prstGeom prst="rect">
            <a:avLst/>
          </a:prstGeom>
        </p:spPr>
        <p:txBody>
          <a:bodyPr wrap="none">
            <a:spAutoFit/>
          </a:bodyPr>
          <a:lstStyle/>
          <a:p>
            <a:r>
              <a:rPr lang="es-EC" b="1" dirty="0"/>
              <a:t>CV=</a:t>
            </a:r>
            <a:r>
              <a:rPr lang="es-EC" dirty="0"/>
              <a:t> </a:t>
            </a:r>
            <a:r>
              <a:rPr lang="es-EC" dirty="0" smtClean="0"/>
              <a:t>3,53 </a:t>
            </a:r>
            <a:r>
              <a:rPr lang="es-EC" dirty="0"/>
              <a:t>%</a:t>
            </a:r>
          </a:p>
        </p:txBody>
      </p:sp>
      <p:graphicFrame>
        <p:nvGraphicFramePr>
          <p:cNvPr id="5" name="4 Tabla"/>
          <p:cNvGraphicFramePr>
            <a:graphicFrameLocks noGrp="1"/>
          </p:cNvGraphicFramePr>
          <p:nvPr>
            <p:extLst>
              <p:ext uri="{D42A27DB-BD31-4B8C-83A1-F6EECF244321}">
                <p14:modId xmlns:p14="http://schemas.microsoft.com/office/powerpoint/2010/main" val="3603803295"/>
              </p:ext>
            </p:extLst>
          </p:nvPr>
        </p:nvGraphicFramePr>
        <p:xfrm>
          <a:off x="309093" y="1592496"/>
          <a:ext cx="9601822" cy="4955788"/>
        </p:xfrm>
        <a:graphic>
          <a:graphicData uri="http://schemas.openxmlformats.org/drawingml/2006/table">
            <a:tbl>
              <a:tblPr firstRow="1" firstCol="1" bandRow="1">
                <a:tableStyleId>{5C22544A-7EE6-4342-B048-85BDC9FD1C3A}</a:tableStyleId>
              </a:tblPr>
              <a:tblGrid>
                <a:gridCol w="2262850"/>
                <a:gridCol w="1223162"/>
                <a:gridCol w="1223162"/>
                <a:gridCol w="1223162"/>
                <a:gridCol w="1223162"/>
                <a:gridCol w="1223162"/>
                <a:gridCol w="1223162"/>
              </a:tblGrid>
              <a:tr h="713797">
                <a:tc>
                  <a:txBody>
                    <a:bodyPr/>
                    <a:lstStyle/>
                    <a:p>
                      <a:pPr algn="just" fontAlgn="ctr"/>
                      <a:r>
                        <a:rPr lang="es-EC" sz="1200" u="none" strike="noStrike">
                          <a:effectLst/>
                        </a:rPr>
                        <a:t>F DE V</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SC</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GL</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CM</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FC</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0.05</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0.01</a:t>
                      </a:r>
                      <a:endParaRPr lang="es-EC" sz="1200" b="1" i="0" u="none" strike="noStrike">
                        <a:solidFill>
                          <a:srgbClr val="000000"/>
                        </a:solidFill>
                        <a:effectLst/>
                        <a:latin typeface="Times New Roman"/>
                      </a:endParaRPr>
                    </a:p>
                  </a:txBody>
                  <a:tcPr marL="9525" marR="9525" marT="9525" marB="0" anchor="ctr"/>
                </a:tc>
              </a:tr>
              <a:tr h="448672">
                <a:tc>
                  <a:txBody>
                    <a:bodyPr/>
                    <a:lstStyle/>
                    <a:p>
                      <a:pPr algn="just" fontAlgn="ctr"/>
                      <a:r>
                        <a:rPr lang="es-EC" sz="1200" u="none" strike="noStrike">
                          <a:effectLst/>
                        </a:rPr>
                        <a:t>Total      </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5,15</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20</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r>
              <a:tr h="530249">
                <a:tc>
                  <a:txBody>
                    <a:bodyPr/>
                    <a:lstStyle/>
                    <a:p>
                      <a:pPr algn="just" fontAlgn="ctr"/>
                      <a:r>
                        <a:rPr lang="es-EC" sz="1200" u="none" strike="noStrike">
                          <a:effectLst/>
                        </a:rPr>
                        <a:t>TRATAMIENTO</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2,53</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6</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0,42</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2,26</a:t>
                      </a:r>
                      <a:r>
                        <a:rPr lang="es-EC" sz="1200" u="none" strike="noStrike" baseline="30000">
                          <a:effectLst/>
                        </a:rPr>
                        <a:t>NS</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2,85</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4,46</a:t>
                      </a:r>
                      <a:endParaRPr lang="es-EC" sz="1200" b="0" i="0" u="none" strike="noStrike">
                        <a:solidFill>
                          <a:srgbClr val="000000"/>
                        </a:solidFill>
                        <a:effectLst/>
                        <a:latin typeface="Times New Roman"/>
                      </a:endParaRPr>
                    </a:p>
                  </a:txBody>
                  <a:tcPr marL="9525" marR="9525" marT="9525" marB="0" anchor="ctr"/>
                </a:tc>
              </a:tr>
              <a:tr h="530249">
                <a:tc>
                  <a:txBody>
                    <a:bodyPr/>
                    <a:lstStyle/>
                    <a:p>
                      <a:pPr algn="just" fontAlgn="ctr"/>
                      <a:r>
                        <a:rPr lang="es-EC" sz="1200" u="none" strike="noStrike">
                          <a:effectLst/>
                        </a:rPr>
                        <a:t>FACTOR A         </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0,31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0,31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1,51</a:t>
                      </a:r>
                      <a:r>
                        <a:rPr lang="es-EC" sz="1200" u="none" strike="noStrike" baseline="30000">
                          <a:effectLst/>
                        </a:rPr>
                        <a:t>NS</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4,6</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8,86</a:t>
                      </a:r>
                      <a:endParaRPr lang="es-EC" sz="1200" b="0" i="0" u="none" strike="noStrike">
                        <a:solidFill>
                          <a:srgbClr val="000000"/>
                        </a:solidFill>
                        <a:effectLst/>
                        <a:latin typeface="Times New Roman"/>
                      </a:endParaRPr>
                    </a:p>
                  </a:txBody>
                  <a:tcPr marL="9525" marR="9525" marT="9525" marB="0" anchor="ctr"/>
                </a:tc>
              </a:tr>
              <a:tr h="530249">
                <a:tc>
                  <a:txBody>
                    <a:bodyPr/>
                    <a:lstStyle/>
                    <a:p>
                      <a:pPr algn="just" fontAlgn="ctr"/>
                      <a:r>
                        <a:rPr lang="es-EC" sz="1200" u="none" strike="noStrike">
                          <a:effectLst/>
                        </a:rPr>
                        <a:t>FACTOR B         </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0,17</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0,08</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0,41</a:t>
                      </a:r>
                      <a:r>
                        <a:rPr lang="es-EC" sz="1200" u="none" strike="noStrike" baseline="30000">
                          <a:effectLst/>
                        </a:rPr>
                        <a:t>NS</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3,74</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6,51</a:t>
                      </a:r>
                      <a:endParaRPr lang="es-EC" sz="1200" b="0" i="0" u="none" strike="noStrike">
                        <a:solidFill>
                          <a:srgbClr val="000000"/>
                        </a:solidFill>
                        <a:effectLst/>
                        <a:latin typeface="Times New Roman"/>
                      </a:endParaRPr>
                    </a:p>
                  </a:txBody>
                  <a:tcPr marL="9525" marR="9525" marT="9525" marB="0" anchor="ctr"/>
                </a:tc>
              </a:tr>
              <a:tr h="876950">
                <a:tc>
                  <a:txBody>
                    <a:bodyPr/>
                    <a:lstStyle/>
                    <a:p>
                      <a:pPr algn="just" fontAlgn="ctr"/>
                      <a:r>
                        <a:rPr lang="es-EC" sz="1200" u="none" strike="noStrike">
                          <a:effectLst/>
                        </a:rPr>
                        <a:t>FACTOR A*FACTOR B</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0,07</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0,04</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0,18</a:t>
                      </a:r>
                      <a:r>
                        <a:rPr lang="es-EC" sz="1200" u="none" strike="noStrike" baseline="30000">
                          <a:effectLst/>
                        </a:rPr>
                        <a:t>NS</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3,74</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6,51</a:t>
                      </a:r>
                      <a:endParaRPr lang="es-EC" sz="1200" b="0" i="0" u="none" strike="noStrike">
                        <a:solidFill>
                          <a:srgbClr val="000000"/>
                        </a:solidFill>
                        <a:effectLst/>
                        <a:latin typeface="Times New Roman"/>
                      </a:endParaRPr>
                    </a:p>
                  </a:txBody>
                  <a:tcPr marL="9525" marR="9525" marT="9525" marB="0" anchor="ctr"/>
                </a:tc>
              </a:tr>
              <a:tr h="876950">
                <a:tc>
                  <a:txBody>
                    <a:bodyPr/>
                    <a:lstStyle/>
                    <a:p>
                      <a:pPr algn="just" fontAlgn="ctr"/>
                      <a:r>
                        <a:rPr lang="es-EC" sz="1200" u="none" strike="noStrike">
                          <a:effectLst/>
                        </a:rPr>
                        <a:t>TESTIGO VS TRATAMIENTOS</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1,98</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1,98</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10,58</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4,6</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8,86</a:t>
                      </a:r>
                      <a:endParaRPr lang="es-EC" sz="1200" b="0" i="0" u="none" strike="noStrike">
                        <a:solidFill>
                          <a:srgbClr val="000000"/>
                        </a:solidFill>
                        <a:effectLst/>
                        <a:latin typeface="Times New Roman"/>
                      </a:endParaRPr>
                    </a:p>
                  </a:txBody>
                  <a:tcPr marL="9525" marR="9525" marT="9525" marB="0" anchor="ctr"/>
                </a:tc>
              </a:tr>
              <a:tr h="448672">
                <a:tc>
                  <a:txBody>
                    <a:bodyPr/>
                    <a:lstStyle/>
                    <a:p>
                      <a:pPr algn="just" fontAlgn="ctr"/>
                      <a:r>
                        <a:rPr lang="es-EC" sz="1200" u="none" strike="noStrike">
                          <a:effectLst/>
                        </a:rPr>
                        <a:t>Error      </a:t>
                      </a:r>
                      <a:endParaRPr lang="es-EC" sz="1200" b="1"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2,62</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14</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0,19</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just" fontAlgn="ctr"/>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5632482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7468" y="13602"/>
            <a:ext cx="8046720" cy="702949"/>
          </a:xfrm>
        </p:spPr>
        <p:txBody>
          <a:bodyPr>
            <a:normAutofit/>
          </a:bodyPr>
          <a:lstStyle/>
          <a:p>
            <a:pPr marL="0" indent="0">
              <a:buNone/>
            </a:pPr>
            <a:r>
              <a:rPr lang="es-EC" sz="4000" b="1" dirty="0" smtClean="0">
                <a:solidFill>
                  <a:srgbClr val="FF0000"/>
                </a:solidFill>
              </a:rPr>
              <a:t>HUMEDAD de las mezclas (%)</a:t>
            </a:r>
            <a:endParaRPr lang="es-EC" sz="4000" dirty="0" smtClean="0">
              <a:solidFill>
                <a:srgbClr val="FF0000"/>
              </a:solidFill>
            </a:endParaRPr>
          </a:p>
        </p:txBody>
      </p:sp>
      <p:sp>
        <p:nvSpPr>
          <p:cNvPr id="6" name="5 Rectángulo"/>
          <p:cNvSpPr/>
          <p:nvPr/>
        </p:nvSpPr>
        <p:spPr>
          <a:xfrm>
            <a:off x="1455312" y="1451339"/>
            <a:ext cx="10030565" cy="1938992"/>
          </a:xfrm>
          <a:prstGeom prst="rect">
            <a:avLst/>
          </a:prstGeom>
        </p:spPr>
        <p:txBody>
          <a:bodyPr wrap="square">
            <a:spAutoFit/>
          </a:bodyPr>
          <a:lstStyle/>
          <a:p>
            <a:pPr algn="just"/>
            <a:r>
              <a:rPr lang="es-EC" sz="2400" dirty="0"/>
              <a:t>Marín A. , Carías, </a:t>
            </a:r>
            <a:r>
              <a:rPr lang="es-EC" sz="2400" dirty="0" err="1"/>
              <a:t>Cioccia</a:t>
            </a:r>
            <a:r>
              <a:rPr lang="es-EC" sz="2400" dirty="0"/>
              <a:t>, &amp; Hevia (2003), en las que se usa harina de follaje de plátano en la elaboración de alimento balanceado para pollos de engorde reemplazándose en un 10%, obtienen valores de 11,03 y 11,09% similares a los obtenidos en esta investigación.</a:t>
            </a:r>
            <a:endParaRPr lang="es-EC" sz="2400"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spTree>
    <p:extLst>
      <p:ext uri="{BB962C8B-B14F-4D97-AF65-F5344CB8AC3E}">
        <p14:creationId xmlns:p14="http://schemas.microsoft.com/office/powerpoint/2010/main" val="31657987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1532" y="261315"/>
            <a:ext cx="8911687" cy="830066"/>
          </a:xfrm>
        </p:spPr>
        <p:txBody>
          <a:bodyPr>
            <a:normAutofit fontScale="90000"/>
          </a:bodyPr>
          <a:lstStyle/>
          <a:p>
            <a:pPr marL="0" indent="0"/>
            <a:r>
              <a:rPr lang="es-EC" b="1" dirty="0" smtClean="0">
                <a:solidFill>
                  <a:srgbClr val="FF0000"/>
                </a:solidFill>
              </a:rPr>
              <a:t> CARBOHIDRATOS de </a:t>
            </a:r>
            <a:r>
              <a:rPr lang="es-EC" b="1" dirty="0">
                <a:solidFill>
                  <a:srgbClr val="FF0000"/>
                </a:solidFill>
              </a:rPr>
              <a:t>las mezclas (%)</a:t>
            </a:r>
            <a:r>
              <a:rPr lang="es-EC" dirty="0">
                <a:solidFill>
                  <a:srgbClr val="FF0000"/>
                </a:solidFill>
              </a:rPr>
              <a:t/>
            </a:r>
            <a:br>
              <a:rPr lang="es-EC" dirty="0">
                <a:solidFill>
                  <a:srgbClr val="FF0000"/>
                </a:solidFill>
              </a:rPr>
            </a:br>
            <a:endParaRPr lang="es-EC" dirty="0"/>
          </a:p>
        </p:txBody>
      </p:sp>
      <p:sp>
        <p:nvSpPr>
          <p:cNvPr id="3" name="2 CuadroTexto"/>
          <p:cNvSpPr txBox="1"/>
          <p:nvPr/>
        </p:nvSpPr>
        <p:spPr>
          <a:xfrm>
            <a:off x="309093" y="270456"/>
            <a:ext cx="2292439" cy="369332"/>
          </a:xfrm>
          <a:prstGeom prst="rect">
            <a:avLst/>
          </a:prstGeom>
          <a:noFill/>
        </p:spPr>
        <p:txBody>
          <a:bodyPr wrap="square" rtlCol="0">
            <a:spAutoFit/>
          </a:bodyPr>
          <a:lstStyle/>
          <a:p>
            <a:r>
              <a:rPr lang="es-EC" b="1" dirty="0" smtClean="0"/>
              <a:t>OBJETIVO 2</a:t>
            </a:r>
            <a:endParaRPr lang="es-EC" dirty="0"/>
          </a:p>
        </p:txBody>
      </p:sp>
      <p:sp>
        <p:nvSpPr>
          <p:cNvPr id="9" name="8 Rectángulo"/>
          <p:cNvSpPr/>
          <p:nvPr/>
        </p:nvSpPr>
        <p:spPr>
          <a:xfrm>
            <a:off x="3965125" y="884610"/>
            <a:ext cx="2229197" cy="707886"/>
          </a:xfrm>
          <a:prstGeom prst="rect">
            <a:avLst/>
          </a:prstGeom>
        </p:spPr>
        <p:txBody>
          <a:bodyPr wrap="square">
            <a:spAutoFit/>
          </a:bodyPr>
          <a:lstStyle/>
          <a:p>
            <a:r>
              <a:rPr lang="es-EC" sz="4000" b="1" dirty="0" smtClean="0"/>
              <a:t>ADEVA</a:t>
            </a:r>
            <a:endParaRPr lang="es-EC" sz="4000" dirty="0"/>
          </a:p>
        </p:txBody>
      </p:sp>
      <p:sp>
        <p:nvSpPr>
          <p:cNvPr id="4" name="3 Rectángulo"/>
          <p:cNvSpPr/>
          <p:nvPr/>
        </p:nvSpPr>
        <p:spPr>
          <a:xfrm>
            <a:off x="10282173" y="3222211"/>
            <a:ext cx="1420582" cy="369332"/>
          </a:xfrm>
          <a:prstGeom prst="rect">
            <a:avLst/>
          </a:prstGeom>
        </p:spPr>
        <p:txBody>
          <a:bodyPr wrap="none">
            <a:spAutoFit/>
          </a:bodyPr>
          <a:lstStyle/>
          <a:p>
            <a:r>
              <a:rPr lang="es-EC" b="1" dirty="0"/>
              <a:t>CV=</a:t>
            </a:r>
            <a:r>
              <a:rPr lang="es-EC" dirty="0"/>
              <a:t> </a:t>
            </a:r>
            <a:r>
              <a:rPr lang="es-EC" dirty="0" smtClean="0"/>
              <a:t>0,90 </a:t>
            </a:r>
            <a:r>
              <a:rPr lang="es-EC" dirty="0"/>
              <a:t>%</a:t>
            </a:r>
          </a:p>
        </p:txBody>
      </p:sp>
      <p:graphicFrame>
        <p:nvGraphicFramePr>
          <p:cNvPr id="7" name="6 Tabla"/>
          <p:cNvGraphicFramePr>
            <a:graphicFrameLocks noGrp="1"/>
          </p:cNvGraphicFramePr>
          <p:nvPr>
            <p:extLst>
              <p:ext uri="{D42A27DB-BD31-4B8C-83A1-F6EECF244321}">
                <p14:modId xmlns:p14="http://schemas.microsoft.com/office/powerpoint/2010/main" val="2098803723"/>
              </p:ext>
            </p:extLst>
          </p:nvPr>
        </p:nvGraphicFramePr>
        <p:xfrm>
          <a:off x="309093" y="1790365"/>
          <a:ext cx="9488052" cy="4636561"/>
        </p:xfrm>
        <a:graphic>
          <a:graphicData uri="http://schemas.openxmlformats.org/drawingml/2006/table">
            <a:tbl>
              <a:tblPr firstRow="1" firstCol="1" bandRow="1">
                <a:tableStyleId>{5C22544A-7EE6-4342-B048-85BDC9FD1C3A}</a:tableStyleId>
              </a:tblPr>
              <a:tblGrid>
                <a:gridCol w="1355436"/>
                <a:gridCol w="1355436"/>
                <a:gridCol w="1355436"/>
                <a:gridCol w="1355436"/>
                <a:gridCol w="1355436"/>
                <a:gridCol w="1355436"/>
                <a:gridCol w="1355436"/>
              </a:tblGrid>
              <a:tr h="269710">
                <a:tc>
                  <a:txBody>
                    <a:bodyPr/>
                    <a:lstStyle/>
                    <a:p>
                      <a:pPr algn="l" fontAlgn="ctr"/>
                      <a:r>
                        <a:rPr lang="es-EC" sz="1200" u="none" strike="noStrike">
                          <a:effectLst/>
                        </a:rPr>
                        <a:t>F.V.</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SC</a:t>
                      </a:r>
                      <a:endParaRPr lang="es-EC" sz="1200" b="1"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GL</a:t>
                      </a:r>
                      <a:endParaRPr lang="es-EC" sz="1200" b="1"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CM</a:t>
                      </a:r>
                      <a:endParaRPr lang="es-EC" sz="1200" b="1"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F</a:t>
                      </a:r>
                      <a:endParaRPr lang="es-EC" sz="1200" b="1"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0.05</a:t>
                      </a:r>
                      <a:endParaRPr lang="es-EC" sz="1200" b="1"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0,01</a:t>
                      </a:r>
                      <a:endParaRPr lang="es-EC" sz="1200" b="1" i="0" u="none" strike="noStrike">
                        <a:solidFill>
                          <a:srgbClr val="000000"/>
                        </a:solidFill>
                        <a:effectLst/>
                        <a:latin typeface="Times New Roman"/>
                      </a:endParaRPr>
                    </a:p>
                  </a:txBody>
                  <a:tcPr marL="9525" marR="9525" marT="9525" marB="0" anchor="ctr"/>
                </a:tc>
              </a:tr>
              <a:tr h="269710">
                <a:tc>
                  <a:txBody>
                    <a:bodyPr/>
                    <a:lstStyle/>
                    <a:p>
                      <a:pPr algn="l" fontAlgn="ctr"/>
                      <a:r>
                        <a:rPr lang="es-EC" sz="1200" u="none" strike="noStrike">
                          <a:effectLst/>
                        </a:rPr>
                        <a:t>Total</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155,54</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20</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 </a:t>
                      </a:r>
                      <a:endParaRPr lang="es-EC" sz="1200" b="0" i="0" u="none" strike="noStrike">
                        <a:solidFill>
                          <a:srgbClr val="000000"/>
                        </a:solidFill>
                        <a:effectLst/>
                        <a:latin typeface="Times New Roman"/>
                      </a:endParaRPr>
                    </a:p>
                  </a:txBody>
                  <a:tcPr marL="9525" marR="9525" marT="9525" marB="0" anchor="ctr"/>
                </a:tc>
              </a:tr>
              <a:tr h="718410">
                <a:tc>
                  <a:txBody>
                    <a:bodyPr/>
                    <a:lstStyle/>
                    <a:p>
                      <a:pPr algn="l" fontAlgn="ctr"/>
                      <a:r>
                        <a:rPr lang="es-EC" sz="1200" u="none" strike="noStrike">
                          <a:effectLst/>
                        </a:rPr>
                        <a:t>TRATAMIENTO</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151,36</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6</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25,23</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84 </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2,85</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4,46</a:t>
                      </a:r>
                      <a:endParaRPr lang="es-EC" sz="1200" b="0" i="0" u="none" strike="noStrike">
                        <a:solidFill>
                          <a:srgbClr val="000000"/>
                        </a:solidFill>
                        <a:effectLst/>
                        <a:latin typeface="Times New Roman"/>
                      </a:endParaRPr>
                    </a:p>
                  </a:txBody>
                  <a:tcPr marL="9525" marR="9525" marT="9525" marB="0" anchor="ctr"/>
                </a:tc>
              </a:tr>
              <a:tr h="483026">
                <a:tc>
                  <a:txBody>
                    <a:bodyPr/>
                    <a:lstStyle/>
                    <a:p>
                      <a:pPr algn="l" fontAlgn="ctr"/>
                      <a:r>
                        <a:rPr lang="es-EC" sz="1200" u="none" strike="noStrike">
                          <a:effectLst/>
                        </a:rPr>
                        <a:t>FACTOR A</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5,96</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1</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5,96</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23 </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4,6</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8,86</a:t>
                      </a:r>
                      <a:endParaRPr lang="es-EC" sz="1200" b="0" i="0" u="none" strike="noStrike">
                        <a:solidFill>
                          <a:srgbClr val="000000"/>
                        </a:solidFill>
                        <a:effectLst/>
                        <a:latin typeface="Times New Roman"/>
                      </a:endParaRPr>
                    </a:p>
                  </a:txBody>
                  <a:tcPr marL="9525" marR="9525" marT="9525" marB="0" anchor="ctr"/>
                </a:tc>
              </a:tr>
              <a:tr h="483026">
                <a:tc>
                  <a:txBody>
                    <a:bodyPr/>
                    <a:lstStyle/>
                    <a:p>
                      <a:pPr algn="l" fontAlgn="ctr"/>
                      <a:r>
                        <a:rPr lang="es-EC" sz="1200" u="none" strike="noStrike">
                          <a:effectLst/>
                        </a:rPr>
                        <a:t>FACTOR B</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49,49</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24,74</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95 </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3,74</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6,51</a:t>
                      </a:r>
                      <a:endParaRPr lang="es-EC" sz="1200" b="0" i="0" u="none" strike="noStrike">
                        <a:solidFill>
                          <a:srgbClr val="000000"/>
                        </a:solidFill>
                        <a:effectLst/>
                        <a:latin typeface="Times New Roman"/>
                      </a:endParaRPr>
                    </a:p>
                  </a:txBody>
                  <a:tcPr marL="9525" marR="9525" marT="9525" marB="0" anchor="ctr"/>
                </a:tc>
              </a:tr>
              <a:tr h="953793">
                <a:tc>
                  <a:txBody>
                    <a:bodyPr/>
                    <a:lstStyle/>
                    <a:p>
                      <a:pPr algn="l" fontAlgn="ctr"/>
                      <a:r>
                        <a:rPr lang="es-EC" sz="1200" u="none" strike="noStrike">
                          <a:effectLst/>
                        </a:rPr>
                        <a:t>FACTOR A*FACTOR B</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43,44</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21,72</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84 </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3,74</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6,51</a:t>
                      </a:r>
                      <a:endParaRPr lang="es-EC" sz="1200" b="0" i="0" u="none" strike="noStrike">
                        <a:solidFill>
                          <a:srgbClr val="000000"/>
                        </a:solidFill>
                        <a:effectLst/>
                        <a:latin typeface="Times New Roman"/>
                      </a:endParaRPr>
                    </a:p>
                  </a:txBody>
                  <a:tcPr marL="9525" marR="9525" marT="9525" marB="0" anchor="ctr"/>
                </a:tc>
              </a:tr>
              <a:tr h="1189176">
                <a:tc>
                  <a:txBody>
                    <a:bodyPr/>
                    <a:lstStyle/>
                    <a:p>
                      <a:pPr algn="l" fontAlgn="ctr"/>
                      <a:r>
                        <a:rPr lang="es-EC" sz="1200" u="none" strike="noStrike">
                          <a:effectLst/>
                        </a:rPr>
                        <a:t>TESTIGO VS TRATAMIENTOS</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52,48</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1</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52,48</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176 </a:t>
                      </a:r>
                      <a:r>
                        <a:rPr lang="es-EC" sz="1200" u="none" strike="noStrike" baseline="30000">
                          <a:effectLst/>
                        </a:rPr>
                        <a:t>**</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4,6</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8,86</a:t>
                      </a:r>
                      <a:endParaRPr lang="es-EC" sz="1200" b="0" i="0" u="none" strike="noStrike">
                        <a:solidFill>
                          <a:srgbClr val="000000"/>
                        </a:solidFill>
                        <a:effectLst/>
                        <a:latin typeface="Times New Roman"/>
                      </a:endParaRPr>
                    </a:p>
                  </a:txBody>
                  <a:tcPr marL="9525" marR="9525" marT="9525" marB="0" anchor="ctr"/>
                </a:tc>
              </a:tr>
              <a:tr h="269710">
                <a:tc>
                  <a:txBody>
                    <a:bodyPr/>
                    <a:lstStyle/>
                    <a:p>
                      <a:pPr algn="l" fontAlgn="ctr"/>
                      <a:r>
                        <a:rPr lang="es-EC" sz="1200" u="none" strike="noStrike">
                          <a:effectLst/>
                        </a:rPr>
                        <a:t>Error</a:t>
                      </a:r>
                      <a:endParaRPr lang="es-EC" sz="1200" b="1" i="0" u="none" strike="noStrike">
                        <a:solidFill>
                          <a:srgbClr val="000000"/>
                        </a:solidFill>
                        <a:effectLst/>
                        <a:latin typeface="Times New Roman"/>
                      </a:endParaRPr>
                    </a:p>
                  </a:txBody>
                  <a:tcPr marL="257175" marR="9525" marT="9525" marB="0" anchor="ctr"/>
                </a:tc>
                <a:tc>
                  <a:txBody>
                    <a:bodyPr/>
                    <a:lstStyle/>
                    <a:p>
                      <a:pPr algn="ctr" fontAlgn="ctr"/>
                      <a:r>
                        <a:rPr lang="es-EC" sz="1200" u="none" strike="noStrike">
                          <a:effectLst/>
                        </a:rPr>
                        <a:t>4,18</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14</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0,3</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dirty="0">
                          <a:effectLst/>
                        </a:rPr>
                        <a:t> </a:t>
                      </a:r>
                      <a:endParaRPr lang="es-EC" sz="12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6226541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7468" y="13602"/>
            <a:ext cx="8046720" cy="702949"/>
          </a:xfrm>
        </p:spPr>
        <p:txBody>
          <a:bodyPr>
            <a:normAutofit fontScale="85000" lnSpcReduction="10000"/>
          </a:bodyPr>
          <a:lstStyle/>
          <a:p>
            <a:pPr marL="0" indent="0">
              <a:buNone/>
            </a:pPr>
            <a:r>
              <a:rPr lang="es-EC" sz="4000" b="1" dirty="0" smtClean="0">
                <a:solidFill>
                  <a:srgbClr val="FF0000"/>
                </a:solidFill>
              </a:rPr>
              <a:t>CARBOHIDRATOS de las mezclas (%)</a:t>
            </a:r>
            <a:endParaRPr lang="es-EC" sz="4000" dirty="0" smtClean="0">
              <a:solidFill>
                <a:srgbClr val="FF0000"/>
              </a:solidFill>
            </a:endParaRPr>
          </a:p>
        </p:txBody>
      </p:sp>
      <p:sp>
        <p:nvSpPr>
          <p:cNvPr id="6" name="5 Rectángulo"/>
          <p:cNvSpPr/>
          <p:nvPr/>
        </p:nvSpPr>
        <p:spPr>
          <a:xfrm>
            <a:off x="1455312" y="4836925"/>
            <a:ext cx="10522039" cy="646331"/>
          </a:xfrm>
          <a:prstGeom prst="rect">
            <a:avLst/>
          </a:prstGeom>
        </p:spPr>
        <p:txBody>
          <a:bodyPr wrap="square">
            <a:spAutoFit/>
          </a:bodyPr>
          <a:lstStyle/>
          <a:p>
            <a:pPr algn="just"/>
            <a:r>
              <a:rPr lang="es-ES" dirty="0"/>
              <a:t>Marín A. , Carías, </a:t>
            </a:r>
            <a:r>
              <a:rPr lang="es-ES" dirty="0" err="1"/>
              <a:t>Cioccia</a:t>
            </a:r>
            <a:r>
              <a:rPr lang="es-ES" dirty="0"/>
              <a:t>, &amp; Hevia, (2003)</a:t>
            </a:r>
            <a:r>
              <a:rPr lang="es-EC" dirty="0"/>
              <a:t> en las cuales obtuvieron un valor de 58.1% al sustituir maíz y harina de soya por el 10% de harina de follajes de plátano en el balanceado. </a:t>
            </a:r>
            <a:endParaRPr lang="es-EC"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graphicFrame>
        <p:nvGraphicFramePr>
          <p:cNvPr id="10" name="1 Gráfico"/>
          <p:cNvGraphicFramePr>
            <a:graphicFrameLocks/>
          </p:cNvGraphicFramePr>
          <p:nvPr>
            <p:extLst>
              <p:ext uri="{D42A27DB-BD31-4B8C-83A1-F6EECF244321}">
                <p14:modId xmlns:p14="http://schemas.microsoft.com/office/powerpoint/2010/main" val="4158884007"/>
              </p:ext>
            </p:extLst>
          </p:nvPr>
        </p:nvGraphicFramePr>
        <p:xfrm>
          <a:off x="1261393" y="1180419"/>
          <a:ext cx="10715958" cy="3369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91175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1532" y="261315"/>
            <a:ext cx="8911687" cy="830066"/>
          </a:xfrm>
        </p:spPr>
        <p:txBody>
          <a:bodyPr>
            <a:normAutofit fontScale="90000"/>
          </a:bodyPr>
          <a:lstStyle/>
          <a:p>
            <a:pPr marL="0" indent="0"/>
            <a:r>
              <a:rPr lang="es-EC" b="1" dirty="0" smtClean="0">
                <a:solidFill>
                  <a:srgbClr val="FF0000"/>
                </a:solidFill>
              </a:rPr>
              <a:t> CALCIO de </a:t>
            </a:r>
            <a:r>
              <a:rPr lang="es-EC" b="1" dirty="0">
                <a:solidFill>
                  <a:srgbClr val="FF0000"/>
                </a:solidFill>
              </a:rPr>
              <a:t>las mezclas (%)</a:t>
            </a:r>
            <a:r>
              <a:rPr lang="es-EC" dirty="0">
                <a:solidFill>
                  <a:srgbClr val="FF0000"/>
                </a:solidFill>
              </a:rPr>
              <a:t/>
            </a:r>
            <a:br>
              <a:rPr lang="es-EC" dirty="0">
                <a:solidFill>
                  <a:srgbClr val="FF0000"/>
                </a:solidFill>
              </a:rPr>
            </a:br>
            <a:endParaRPr lang="es-EC" dirty="0"/>
          </a:p>
        </p:txBody>
      </p:sp>
      <p:sp>
        <p:nvSpPr>
          <p:cNvPr id="3" name="2 CuadroTexto"/>
          <p:cNvSpPr txBox="1"/>
          <p:nvPr/>
        </p:nvSpPr>
        <p:spPr>
          <a:xfrm>
            <a:off x="309093" y="270456"/>
            <a:ext cx="2292439" cy="369332"/>
          </a:xfrm>
          <a:prstGeom prst="rect">
            <a:avLst/>
          </a:prstGeom>
          <a:noFill/>
        </p:spPr>
        <p:txBody>
          <a:bodyPr wrap="square" rtlCol="0">
            <a:spAutoFit/>
          </a:bodyPr>
          <a:lstStyle/>
          <a:p>
            <a:r>
              <a:rPr lang="es-EC" b="1" dirty="0" smtClean="0"/>
              <a:t>OBJETIVO 2</a:t>
            </a:r>
            <a:endParaRPr lang="es-EC" dirty="0"/>
          </a:p>
        </p:txBody>
      </p:sp>
      <p:sp>
        <p:nvSpPr>
          <p:cNvPr id="9" name="8 Rectángulo"/>
          <p:cNvSpPr/>
          <p:nvPr/>
        </p:nvSpPr>
        <p:spPr>
          <a:xfrm>
            <a:off x="3965125" y="884610"/>
            <a:ext cx="2229197" cy="707886"/>
          </a:xfrm>
          <a:prstGeom prst="rect">
            <a:avLst/>
          </a:prstGeom>
        </p:spPr>
        <p:txBody>
          <a:bodyPr wrap="square">
            <a:spAutoFit/>
          </a:bodyPr>
          <a:lstStyle/>
          <a:p>
            <a:r>
              <a:rPr lang="es-EC" sz="4000" b="1" dirty="0" smtClean="0"/>
              <a:t>ADEVA</a:t>
            </a:r>
            <a:endParaRPr lang="es-EC" sz="4000" dirty="0"/>
          </a:p>
        </p:txBody>
      </p:sp>
      <p:graphicFrame>
        <p:nvGraphicFramePr>
          <p:cNvPr id="7" name="6 Tabla"/>
          <p:cNvGraphicFramePr>
            <a:graphicFrameLocks noGrp="1"/>
          </p:cNvGraphicFramePr>
          <p:nvPr>
            <p:extLst>
              <p:ext uri="{D42A27DB-BD31-4B8C-83A1-F6EECF244321}">
                <p14:modId xmlns:p14="http://schemas.microsoft.com/office/powerpoint/2010/main" val="2321539209"/>
              </p:ext>
            </p:extLst>
          </p:nvPr>
        </p:nvGraphicFramePr>
        <p:xfrm>
          <a:off x="309091" y="1921336"/>
          <a:ext cx="9690314" cy="4685943"/>
        </p:xfrm>
        <a:graphic>
          <a:graphicData uri="http://schemas.openxmlformats.org/drawingml/2006/table">
            <a:tbl>
              <a:tblPr>
                <a:tableStyleId>{5C22544A-7EE6-4342-B048-85BDC9FD1C3A}</a:tableStyleId>
              </a:tblPr>
              <a:tblGrid>
                <a:gridCol w="2283704"/>
                <a:gridCol w="1234435"/>
                <a:gridCol w="1234435"/>
                <a:gridCol w="1234435"/>
                <a:gridCol w="1234435"/>
                <a:gridCol w="1234435"/>
                <a:gridCol w="1234435"/>
              </a:tblGrid>
              <a:tr h="732833">
                <a:tc>
                  <a:txBody>
                    <a:bodyPr/>
                    <a:lstStyle/>
                    <a:p>
                      <a:pPr algn="l" fontAlgn="ctr"/>
                      <a:r>
                        <a:rPr lang="es-EC" sz="1800" u="none" strike="noStrike" dirty="0">
                          <a:effectLst/>
                        </a:rPr>
                        <a:t>     F.V.        </a:t>
                      </a:r>
                      <a:endParaRPr lang="es-EC" sz="1800" b="1" i="0" u="none" strike="noStrike" dirty="0">
                        <a:solidFill>
                          <a:srgbClr val="000000"/>
                        </a:solidFill>
                        <a:effectLst/>
                        <a:latin typeface="Times New Roman"/>
                      </a:endParaRPr>
                    </a:p>
                  </a:txBody>
                  <a:tcPr marL="9525" marR="9525" marT="9525" marB="0" anchor="ctr"/>
                </a:tc>
                <a:tc>
                  <a:txBody>
                    <a:bodyPr/>
                    <a:lstStyle/>
                    <a:p>
                      <a:pPr algn="l" fontAlgn="ctr"/>
                      <a:r>
                        <a:rPr lang="es-EC" sz="1800" u="none" strike="noStrike">
                          <a:effectLst/>
                        </a:rPr>
                        <a:t>Gl</a:t>
                      </a:r>
                      <a:endParaRPr lang="es-EC" sz="1800" b="1" i="0" u="none" strike="noStrike">
                        <a:solidFill>
                          <a:srgbClr val="000000"/>
                        </a:solidFill>
                        <a:effectLst/>
                        <a:latin typeface="Times New Roman"/>
                      </a:endParaRPr>
                    </a:p>
                  </a:txBody>
                  <a:tcPr marL="9525" marR="9525" marT="9525" marB="0" anchor="ctr"/>
                </a:tc>
                <a:tc>
                  <a:txBody>
                    <a:bodyPr/>
                    <a:lstStyle/>
                    <a:p>
                      <a:pPr algn="l" fontAlgn="ctr"/>
                      <a:r>
                        <a:rPr lang="es-EC" sz="1800" u="none" strike="noStrike">
                          <a:effectLst/>
                        </a:rPr>
                        <a:t> SC </a:t>
                      </a:r>
                      <a:endParaRPr lang="es-EC" sz="1800" b="1" i="0" u="none" strike="noStrike">
                        <a:solidFill>
                          <a:srgbClr val="000000"/>
                        </a:solidFill>
                        <a:effectLst/>
                        <a:latin typeface="Times New Roman"/>
                      </a:endParaRPr>
                    </a:p>
                  </a:txBody>
                  <a:tcPr marL="9525" marR="9525" marT="9525" marB="0" anchor="ctr"/>
                </a:tc>
                <a:tc>
                  <a:txBody>
                    <a:bodyPr/>
                    <a:lstStyle/>
                    <a:p>
                      <a:pPr algn="l" fontAlgn="ctr"/>
                      <a:r>
                        <a:rPr lang="es-EC" sz="1800" u="none" strike="noStrike">
                          <a:effectLst/>
                        </a:rPr>
                        <a:t>  CM   </a:t>
                      </a:r>
                      <a:endParaRPr lang="es-EC" sz="1800" b="1" i="0" u="none" strike="noStrike">
                        <a:solidFill>
                          <a:srgbClr val="000000"/>
                        </a:solidFill>
                        <a:effectLst/>
                        <a:latin typeface="Times New Roman"/>
                      </a:endParaRPr>
                    </a:p>
                  </a:txBody>
                  <a:tcPr marL="9525" marR="9525" marT="9525" marB="0" anchor="ctr"/>
                </a:tc>
                <a:tc>
                  <a:txBody>
                    <a:bodyPr/>
                    <a:lstStyle/>
                    <a:p>
                      <a:pPr algn="l" fontAlgn="ctr"/>
                      <a:r>
                        <a:rPr lang="es-EC" sz="1800" u="none" strike="noStrike">
                          <a:effectLst/>
                        </a:rPr>
                        <a:t>  F   </a:t>
                      </a:r>
                      <a:endParaRPr lang="es-EC" sz="1800" b="1" i="0" u="none" strike="noStrike">
                        <a:solidFill>
                          <a:srgbClr val="000000"/>
                        </a:solidFill>
                        <a:effectLst/>
                        <a:latin typeface="Times New Roman"/>
                      </a:endParaRPr>
                    </a:p>
                  </a:txBody>
                  <a:tcPr marL="9525" marR="9525" marT="9525" marB="0" anchor="ctr"/>
                </a:tc>
                <a:tc>
                  <a:txBody>
                    <a:bodyPr/>
                    <a:lstStyle/>
                    <a:p>
                      <a:pPr algn="l" fontAlgn="ctr"/>
                      <a:r>
                        <a:rPr lang="es-EC" sz="1800" u="none" strike="noStrike">
                          <a:effectLst/>
                        </a:rPr>
                        <a:t>0.05</a:t>
                      </a:r>
                      <a:endParaRPr lang="es-EC" sz="1800" b="1" i="0" u="none" strike="noStrike">
                        <a:solidFill>
                          <a:srgbClr val="000000"/>
                        </a:solidFill>
                        <a:effectLst/>
                        <a:latin typeface="Times New Roman"/>
                      </a:endParaRPr>
                    </a:p>
                  </a:txBody>
                  <a:tcPr marL="9525" marR="9525" marT="9525" marB="0" anchor="ctr"/>
                </a:tc>
                <a:tc>
                  <a:txBody>
                    <a:bodyPr/>
                    <a:lstStyle/>
                    <a:p>
                      <a:pPr algn="l" fontAlgn="ctr"/>
                      <a:r>
                        <a:rPr lang="es-EC" sz="1800" u="none" strike="noStrike">
                          <a:effectLst/>
                        </a:rPr>
                        <a:t>0.01</a:t>
                      </a:r>
                      <a:endParaRPr lang="es-EC" sz="1800" b="1" i="0" u="none" strike="noStrike">
                        <a:solidFill>
                          <a:srgbClr val="000000"/>
                        </a:solidFill>
                        <a:effectLst/>
                        <a:latin typeface="Times New Roman"/>
                      </a:endParaRPr>
                    </a:p>
                  </a:txBody>
                  <a:tcPr marL="9525" marR="9525" marT="9525" marB="0" anchor="ctr"/>
                </a:tc>
              </a:tr>
              <a:tr h="460638">
                <a:tc>
                  <a:txBody>
                    <a:bodyPr/>
                    <a:lstStyle/>
                    <a:p>
                      <a:pPr algn="l" fontAlgn="ctr"/>
                      <a:r>
                        <a:rPr lang="es-EC" sz="1800" u="none" strike="noStrike">
                          <a:effectLst/>
                        </a:rPr>
                        <a:t>Total      </a:t>
                      </a:r>
                      <a:endParaRPr lang="es-EC" sz="1800" b="1"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20</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1,34</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0,07</a:t>
                      </a:r>
                      <a:endParaRPr lang="es-EC" sz="1800" b="0" i="0" u="none" strike="noStrike">
                        <a:solidFill>
                          <a:srgbClr val="000000"/>
                        </a:solidFill>
                        <a:effectLst/>
                        <a:latin typeface="Times New Roman"/>
                      </a:endParaRPr>
                    </a:p>
                  </a:txBody>
                  <a:tcPr marL="9525" marR="9525" marT="9525" marB="0" anchor="ctr"/>
                </a:tc>
                <a:tc>
                  <a:txBody>
                    <a:bodyPr/>
                    <a:lstStyle/>
                    <a:p>
                      <a:pPr algn="l" fontAlgn="t"/>
                      <a:r>
                        <a:rPr lang="es-EC" sz="1800" u="none" strike="noStrike">
                          <a:effectLst/>
                        </a:rPr>
                        <a:t> </a:t>
                      </a:r>
                      <a:endParaRPr lang="es-EC" sz="1800" b="0" i="0" u="none" strike="noStrike">
                        <a:solidFill>
                          <a:srgbClr val="000000"/>
                        </a:solidFill>
                        <a:effectLst/>
                        <a:latin typeface="Calibri"/>
                      </a:endParaRPr>
                    </a:p>
                  </a:txBody>
                  <a:tcPr marL="9525" marR="9525" marT="9525" marB="0"/>
                </a:tc>
                <a:tc>
                  <a:txBody>
                    <a:bodyPr/>
                    <a:lstStyle/>
                    <a:p>
                      <a:pPr algn="l" fontAlgn="t"/>
                      <a:r>
                        <a:rPr lang="es-EC" sz="1800" u="none" strike="noStrike">
                          <a:effectLst/>
                        </a:rPr>
                        <a:t> </a:t>
                      </a:r>
                      <a:endParaRPr lang="es-EC" sz="1800" b="0" i="0" u="none" strike="noStrike">
                        <a:solidFill>
                          <a:srgbClr val="000000"/>
                        </a:solidFill>
                        <a:effectLst/>
                        <a:latin typeface="Calibri"/>
                      </a:endParaRPr>
                    </a:p>
                  </a:txBody>
                  <a:tcPr marL="9525" marR="9525" marT="9525" marB="0"/>
                </a:tc>
                <a:tc>
                  <a:txBody>
                    <a:bodyPr/>
                    <a:lstStyle/>
                    <a:p>
                      <a:pPr algn="l" fontAlgn="t"/>
                      <a:r>
                        <a:rPr lang="es-EC" sz="1800" u="none" strike="noStrike">
                          <a:effectLst/>
                        </a:rPr>
                        <a:t> </a:t>
                      </a:r>
                      <a:endParaRPr lang="es-EC" sz="1800" b="0" i="0" u="none" strike="noStrike">
                        <a:solidFill>
                          <a:srgbClr val="000000"/>
                        </a:solidFill>
                        <a:effectLst/>
                        <a:latin typeface="Calibri"/>
                      </a:endParaRPr>
                    </a:p>
                  </a:txBody>
                  <a:tcPr marL="9525" marR="9525" marT="9525" marB="0"/>
                </a:tc>
              </a:tr>
              <a:tr h="460638">
                <a:tc>
                  <a:txBody>
                    <a:bodyPr/>
                    <a:lstStyle/>
                    <a:p>
                      <a:pPr algn="l" fontAlgn="ctr"/>
                      <a:r>
                        <a:rPr lang="es-EC" sz="1800" u="none" strike="noStrike">
                          <a:effectLst/>
                        </a:rPr>
                        <a:t>TRATAMIENTO</a:t>
                      </a:r>
                      <a:endParaRPr lang="es-EC" sz="1800" b="1"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6</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1,33</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0,22</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183,33**</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2,66</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4,03</a:t>
                      </a:r>
                      <a:endParaRPr lang="es-EC" sz="1800" b="0" i="0" u="none" strike="noStrike">
                        <a:solidFill>
                          <a:srgbClr val="000000"/>
                        </a:solidFill>
                        <a:effectLst/>
                        <a:latin typeface="Times New Roman"/>
                      </a:endParaRPr>
                    </a:p>
                  </a:txBody>
                  <a:tcPr marL="9525" marR="9525" marT="9525" marB="0" anchor="ctr"/>
                </a:tc>
              </a:tr>
              <a:tr h="460638">
                <a:tc>
                  <a:txBody>
                    <a:bodyPr/>
                    <a:lstStyle/>
                    <a:p>
                      <a:pPr algn="l" fontAlgn="ctr"/>
                      <a:r>
                        <a:rPr lang="es-EC" sz="1800" u="none" strike="noStrike">
                          <a:effectLst/>
                        </a:rPr>
                        <a:t>FACTOR A         </a:t>
                      </a:r>
                      <a:endParaRPr lang="es-EC" sz="1800" b="1"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dirty="0">
                          <a:effectLst/>
                        </a:rPr>
                        <a:t>1</a:t>
                      </a:r>
                      <a:endParaRPr lang="es-EC" sz="1800" b="0" i="0" u="none" strike="noStrike" dirty="0">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0,01</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0,01</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8,33*</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4,49</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8,53</a:t>
                      </a:r>
                      <a:endParaRPr lang="es-EC" sz="1800" b="0" i="0" u="none" strike="noStrike">
                        <a:solidFill>
                          <a:srgbClr val="000000"/>
                        </a:solidFill>
                        <a:effectLst/>
                        <a:latin typeface="Times New Roman"/>
                      </a:endParaRPr>
                    </a:p>
                  </a:txBody>
                  <a:tcPr marL="9525" marR="9525" marT="9525" marB="0" anchor="ctr"/>
                </a:tc>
              </a:tr>
              <a:tr h="460638">
                <a:tc>
                  <a:txBody>
                    <a:bodyPr/>
                    <a:lstStyle/>
                    <a:p>
                      <a:pPr algn="l" fontAlgn="ctr"/>
                      <a:r>
                        <a:rPr lang="es-EC" sz="1800" u="none" strike="noStrike">
                          <a:effectLst/>
                        </a:rPr>
                        <a:t>FACTOR B         </a:t>
                      </a:r>
                      <a:endParaRPr lang="es-EC" sz="1800" b="1"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0,62</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0,31</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258,33**</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4,49</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8,53</a:t>
                      </a:r>
                      <a:endParaRPr lang="es-EC" sz="1800" b="0" i="0" u="none" strike="noStrike">
                        <a:solidFill>
                          <a:srgbClr val="000000"/>
                        </a:solidFill>
                        <a:effectLst/>
                        <a:latin typeface="Times New Roman"/>
                      </a:endParaRPr>
                    </a:p>
                  </a:txBody>
                  <a:tcPr marL="9525" marR="9525" marT="9525" marB="0" anchor="ctr"/>
                </a:tc>
              </a:tr>
              <a:tr h="824960">
                <a:tc>
                  <a:txBody>
                    <a:bodyPr/>
                    <a:lstStyle/>
                    <a:p>
                      <a:pPr algn="l" fontAlgn="ctr"/>
                      <a:r>
                        <a:rPr lang="es-EC" sz="1800" u="none" strike="noStrike">
                          <a:effectLst/>
                        </a:rPr>
                        <a:t>FACTOR A*FACTOR B</a:t>
                      </a:r>
                      <a:endParaRPr lang="es-EC" sz="1800" b="1"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2</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0,18</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0,09</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75,00**</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4,49</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8,53</a:t>
                      </a:r>
                      <a:endParaRPr lang="es-EC" sz="1800" b="0" i="0" u="none" strike="noStrike">
                        <a:solidFill>
                          <a:srgbClr val="000000"/>
                        </a:solidFill>
                        <a:effectLst/>
                        <a:latin typeface="Times New Roman"/>
                      </a:endParaRPr>
                    </a:p>
                  </a:txBody>
                  <a:tcPr marL="9525" marR="9525" marT="9525" marB="0" anchor="ctr"/>
                </a:tc>
              </a:tr>
              <a:tr h="824960">
                <a:tc>
                  <a:txBody>
                    <a:bodyPr/>
                    <a:lstStyle/>
                    <a:p>
                      <a:pPr algn="l" fontAlgn="ctr"/>
                      <a:r>
                        <a:rPr lang="es-EC" sz="1800" u="none" strike="noStrike">
                          <a:effectLst/>
                        </a:rPr>
                        <a:t>TRAT VS TESTIGO</a:t>
                      </a:r>
                      <a:endParaRPr lang="es-EC" sz="1800" b="1"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1</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29,96</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dirty="0">
                          <a:effectLst/>
                        </a:rPr>
                        <a:t>29,96</a:t>
                      </a:r>
                      <a:endParaRPr lang="es-EC" sz="1800" b="0" i="0" u="none" strike="noStrike" dirty="0">
                        <a:solidFill>
                          <a:srgbClr val="000000"/>
                        </a:solidFill>
                        <a:effectLst/>
                        <a:latin typeface="Times New Roman"/>
                      </a:endParaRPr>
                    </a:p>
                  </a:txBody>
                  <a:tcPr marL="9525" marR="9525" marT="9525" marB="0" anchor="ctr"/>
                </a:tc>
                <a:tc>
                  <a:txBody>
                    <a:bodyPr/>
                    <a:lstStyle/>
                    <a:p>
                      <a:pPr algn="r" fontAlgn="ctr"/>
                      <a:r>
                        <a:rPr lang="es-EC" sz="1800" u="none" strike="noStrike">
                          <a:effectLst/>
                        </a:rPr>
                        <a:t>24966,67**</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dirty="0">
                          <a:effectLst/>
                        </a:rPr>
                        <a:t>4,49</a:t>
                      </a:r>
                      <a:endParaRPr lang="es-EC" sz="1800" b="0" i="0" u="none" strike="noStrike" dirty="0">
                        <a:solidFill>
                          <a:srgbClr val="000000"/>
                        </a:solidFill>
                        <a:effectLst/>
                        <a:latin typeface="Times New Roman"/>
                      </a:endParaRPr>
                    </a:p>
                  </a:txBody>
                  <a:tcPr marL="9525" marR="9525" marT="9525" marB="0" anchor="ctr"/>
                </a:tc>
                <a:tc>
                  <a:txBody>
                    <a:bodyPr/>
                    <a:lstStyle/>
                    <a:p>
                      <a:pPr algn="r" fontAlgn="ctr"/>
                      <a:r>
                        <a:rPr lang="es-EC" sz="1800" u="none" strike="noStrike" dirty="0">
                          <a:effectLst/>
                        </a:rPr>
                        <a:t>8,53</a:t>
                      </a:r>
                      <a:endParaRPr lang="es-EC" sz="1800" b="0" i="0" u="none" strike="noStrike" dirty="0">
                        <a:solidFill>
                          <a:srgbClr val="000000"/>
                        </a:solidFill>
                        <a:effectLst/>
                        <a:latin typeface="Times New Roman"/>
                      </a:endParaRPr>
                    </a:p>
                  </a:txBody>
                  <a:tcPr marL="9525" marR="9525" marT="9525" marB="0" anchor="ctr"/>
                </a:tc>
              </a:tr>
              <a:tr h="460638">
                <a:tc>
                  <a:txBody>
                    <a:bodyPr/>
                    <a:lstStyle/>
                    <a:p>
                      <a:pPr algn="l" fontAlgn="ctr"/>
                      <a:r>
                        <a:rPr lang="es-EC" sz="1800" u="none" strike="noStrike">
                          <a:effectLst/>
                        </a:rPr>
                        <a:t>Error            </a:t>
                      </a:r>
                      <a:endParaRPr lang="es-EC" sz="1800" b="1"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12</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0,01</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a:effectLst/>
                        </a:rPr>
                        <a:t>0,001</a:t>
                      </a:r>
                      <a:endParaRPr lang="es-EC" sz="1800" b="0" i="0" u="none" strike="noStrike">
                        <a:solidFill>
                          <a:srgbClr val="000000"/>
                        </a:solidFill>
                        <a:effectLst/>
                        <a:latin typeface="Times New Roman"/>
                      </a:endParaRPr>
                    </a:p>
                  </a:txBody>
                  <a:tcPr marL="9525" marR="9525" marT="9525" marB="0" anchor="ctr"/>
                </a:tc>
                <a:tc>
                  <a:txBody>
                    <a:bodyPr/>
                    <a:lstStyle/>
                    <a:p>
                      <a:pPr algn="r" fontAlgn="ctr"/>
                      <a:r>
                        <a:rPr lang="es-EC" sz="1800" u="none" strike="noStrike" dirty="0">
                          <a:effectLst/>
                        </a:rPr>
                        <a:t>1</a:t>
                      </a:r>
                      <a:endParaRPr lang="es-EC" sz="1800" b="0" i="0" u="none" strike="noStrike" dirty="0">
                        <a:solidFill>
                          <a:srgbClr val="000000"/>
                        </a:solidFill>
                        <a:effectLst/>
                        <a:latin typeface="Times New Roman"/>
                      </a:endParaRPr>
                    </a:p>
                  </a:txBody>
                  <a:tcPr marL="9525" marR="9525" marT="9525" marB="0" anchor="ctr"/>
                </a:tc>
                <a:tc>
                  <a:txBody>
                    <a:bodyPr/>
                    <a:lstStyle/>
                    <a:p>
                      <a:pPr algn="l" fontAlgn="t"/>
                      <a:r>
                        <a:rPr lang="es-EC" sz="1800" u="none" strike="noStrike" dirty="0">
                          <a:effectLst/>
                        </a:rPr>
                        <a:t> </a:t>
                      </a:r>
                      <a:endParaRPr lang="es-EC" sz="1800" b="0" i="0" u="none" strike="noStrike" dirty="0">
                        <a:solidFill>
                          <a:srgbClr val="000000"/>
                        </a:solidFill>
                        <a:effectLst/>
                        <a:latin typeface="Calibri"/>
                      </a:endParaRPr>
                    </a:p>
                  </a:txBody>
                  <a:tcPr marL="9525" marR="9525" marT="9525" marB="0"/>
                </a:tc>
                <a:tc>
                  <a:txBody>
                    <a:bodyPr/>
                    <a:lstStyle/>
                    <a:p>
                      <a:pPr algn="l" fontAlgn="t"/>
                      <a:r>
                        <a:rPr lang="es-EC" sz="1800" u="none" strike="noStrike" dirty="0">
                          <a:effectLst/>
                        </a:rPr>
                        <a:t> </a:t>
                      </a:r>
                      <a:endParaRPr lang="es-EC" sz="1800" b="0" i="0" u="none" strike="noStrike" dirty="0">
                        <a:solidFill>
                          <a:srgbClr val="000000"/>
                        </a:solidFill>
                        <a:effectLst/>
                        <a:latin typeface="Calibri"/>
                      </a:endParaRPr>
                    </a:p>
                  </a:txBody>
                  <a:tcPr marL="9525" marR="9525" marT="9525" marB="0"/>
                </a:tc>
              </a:tr>
            </a:tbl>
          </a:graphicData>
        </a:graphic>
      </p:graphicFrame>
      <p:sp>
        <p:nvSpPr>
          <p:cNvPr id="8" name="7 Rectángulo"/>
          <p:cNvSpPr/>
          <p:nvPr/>
        </p:nvSpPr>
        <p:spPr>
          <a:xfrm>
            <a:off x="10291791" y="3981754"/>
            <a:ext cx="1410964" cy="369332"/>
          </a:xfrm>
          <a:prstGeom prst="rect">
            <a:avLst/>
          </a:prstGeom>
        </p:spPr>
        <p:txBody>
          <a:bodyPr wrap="none">
            <a:spAutoFit/>
          </a:bodyPr>
          <a:lstStyle/>
          <a:p>
            <a:r>
              <a:rPr lang="es-EC" b="1" dirty="0"/>
              <a:t>CV</a:t>
            </a:r>
            <a:r>
              <a:rPr lang="es-EC" dirty="0"/>
              <a:t>: 2.314%</a:t>
            </a:r>
          </a:p>
        </p:txBody>
      </p:sp>
    </p:spTree>
    <p:extLst>
      <p:ext uri="{BB962C8B-B14F-4D97-AF65-F5344CB8AC3E}">
        <p14:creationId xmlns:p14="http://schemas.microsoft.com/office/powerpoint/2010/main" val="31909107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97468" y="13602"/>
            <a:ext cx="8046720" cy="702949"/>
          </a:xfrm>
        </p:spPr>
        <p:txBody>
          <a:bodyPr>
            <a:normAutofit/>
          </a:bodyPr>
          <a:lstStyle/>
          <a:p>
            <a:pPr marL="0" indent="0">
              <a:buNone/>
            </a:pPr>
            <a:r>
              <a:rPr lang="es-EC" sz="4000" b="1" dirty="0" smtClean="0">
                <a:solidFill>
                  <a:srgbClr val="FF0000"/>
                </a:solidFill>
              </a:rPr>
              <a:t>CALCIO de las mezclas (%)</a:t>
            </a:r>
            <a:endParaRPr lang="es-EC" sz="4000" dirty="0" smtClean="0">
              <a:solidFill>
                <a:srgbClr val="FF0000"/>
              </a:solidFill>
            </a:endParaRPr>
          </a:p>
        </p:txBody>
      </p:sp>
      <p:sp>
        <p:nvSpPr>
          <p:cNvPr id="6" name="5 Rectángulo"/>
          <p:cNvSpPr/>
          <p:nvPr/>
        </p:nvSpPr>
        <p:spPr>
          <a:xfrm>
            <a:off x="1455312" y="4836925"/>
            <a:ext cx="10522039" cy="646331"/>
          </a:xfrm>
          <a:prstGeom prst="rect">
            <a:avLst/>
          </a:prstGeom>
        </p:spPr>
        <p:txBody>
          <a:bodyPr wrap="square">
            <a:spAutoFit/>
          </a:bodyPr>
          <a:lstStyle/>
          <a:p>
            <a:r>
              <a:rPr lang="es-EC" dirty="0"/>
              <a:t>La norma NTE INEN 1 829 1992-01 establece que el rango de porcentaje de calcio se encuentra entre 0,8 y 1% ±1</a:t>
            </a:r>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graphicFrame>
        <p:nvGraphicFramePr>
          <p:cNvPr id="8" name="1 Gráfico"/>
          <p:cNvGraphicFramePr>
            <a:graphicFrameLocks/>
          </p:cNvGraphicFramePr>
          <p:nvPr>
            <p:extLst>
              <p:ext uri="{D42A27DB-BD31-4B8C-83A1-F6EECF244321}">
                <p14:modId xmlns:p14="http://schemas.microsoft.com/office/powerpoint/2010/main" val="2211590977"/>
              </p:ext>
            </p:extLst>
          </p:nvPr>
        </p:nvGraphicFramePr>
        <p:xfrm>
          <a:off x="1018903" y="1227909"/>
          <a:ext cx="10633166" cy="2967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21767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01532" y="172825"/>
            <a:ext cx="9138184" cy="800569"/>
          </a:xfrm>
        </p:spPr>
        <p:txBody>
          <a:bodyPr>
            <a:normAutofit fontScale="70000" lnSpcReduction="20000"/>
          </a:bodyPr>
          <a:lstStyle/>
          <a:p>
            <a:pPr marL="0" indent="0">
              <a:buNone/>
            </a:pPr>
            <a:r>
              <a:rPr lang="es-EC" sz="4000" b="1" dirty="0" smtClean="0">
                <a:solidFill>
                  <a:srgbClr val="FF0000"/>
                </a:solidFill>
              </a:rPr>
              <a:t>VARIABLES MICROBIOLÓGICAS A LAS 3 MEJORES DIETAS</a:t>
            </a:r>
            <a:endParaRPr lang="es-EC" sz="4000" dirty="0" smtClean="0">
              <a:solidFill>
                <a:srgbClr val="FF0000"/>
              </a:solidFill>
            </a:endParaRPr>
          </a:p>
        </p:txBody>
      </p:sp>
      <p:sp>
        <p:nvSpPr>
          <p:cNvPr id="6" name="5 Rectángulo"/>
          <p:cNvSpPr/>
          <p:nvPr/>
        </p:nvSpPr>
        <p:spPr>
          <a:xfrm>
            <a:off x="309093" y="4968559"/>
            <a:ext cx="11578107" cy="1200329"/>
          </a:xfrm>
          <a:prstGeom prst="rect">
            <a:avLst/>
          </a:prstGeom>
        </p:spPr>
        <p:txBody>
          <a:bodyPr wrap="square">
            <a:spAutoFit/>
          </a:bodyPr>
          <a:lstStyle/>
          <a:p>
            <a:r>
              <a:rPr lang="es-EC" dirty="0"/>
              <a:t>Según los valores obtenidos en este análisis concluimos que están dentro de los parámetros que rige la norma NTE INEN 1829, También determinamos que hubo una buena práctica de manufactura en el proceso de elaboración del alimento balanceado.  </a:t>
            </a:r>
          </a:p>
          <a:p>
            <a:endParaRPr lang="es-EC" dirty="0"/>
          </a:p>
        </p:txBody>
      </p:sp>
      <p:sp>
        <p:nvSpPr>
          <p:cNvPr id="7" name="6 CuadroTexto"/>
          <p:cNvSpPr txBox="1"/>
          <p:nvPr/>
        </p:nvSpPr>
        <p:spPr>
          <a:xfrm>
            <a:off x="309093" y="270456"/>
            <a:ext cx="2292439" cy="369332"/>
          </a:xfrm>
          <a:prstGeom prst="rect">
            <a:avLst/>
          </a:prstGeom>
          <a:noFill/>
        </p:spPr>
        <p:txBody>
          <a:bodyPr wrap="square" rtlCol="0">
            <a:spAutoFit/>
          </a:bodyPr>
          <a:lstStyle/>
          <a:p>
            <a:r>
              <a:rPr lang="es-EC" dirty="0" smtClean="0"/>
              <a:t>Objetivo 2:</a:t>
            </a:r>
            <a:endParaRPr lang="es-EC" dirty="0"/>
          </a:p>
        </p:txBody>
      </p:sp>
      <p:pic>
        <p:nvPicPr>
          <p:cNvPr id="491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20" t="35688" r="50726" b="30452"/>
          <a:stretch/>
        </p:blipFill>
        <p:spPr bwMode="auto">
          <a:xfrm>
            <a:off x="3042975" y="1096895"/>
            <a:ext cx="6526028" cy="355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2972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6787" y="214423"/>
            <a:ext cx="9793799" cy="425365"/>
          </a:xfrm>
        </p:spPr>
        <p:txBody>
          <a:bodyPr/>
          <a:lstStyle/>
          <a:p>
            <a:pPr lvl="1" algn="l" defTabSz="457200" rtl="0">
              <a:spcBef>
                <a:spcPct val="0"/>
              </a:spcBef>
            </a:pPr>
            <a:r>
              <a:rPr lang="es-EC" b="1" dirty="0"/>
              <a:t>Variables evaluadas en pollos broiler alimentados con las tres mejores </a:t>
            </a:r>
            <a:r>
              <a:rPr lang="es-EC" b="1" dirty="0" smtClean="0"/>
              <a:t>dietas</a:t>
            </a:r>
            <a:endParaRPr lang="es-EC" dirty="0"/>
          </a:p>
        </p:txBody>
      </p:sp>
      <p:sp>
        <p:nvSpPr>
          <p:cNvPr id="4" name="3 CuadroTexto"/>
          <p:cNvSpPr txBox="1"/>
          <p:nvPr/>
        </p:nvSpPr>
        <p:spPr>
          <a:xfrm>
            <a:off x="309093" y="270456"/>
            <a:ext cx="2292439" cy="369332"/>
          </a:xfrm>
          <a:prstGeom prst="rect">
            <a:avLst/>
          </a:prstGeom>
          <a:noFill/>
        </p:spPr>
        <p:txBody>
          <a:bodyPr wrap="square" rtlCol="0">
            <a:spAutoFit/>
          </a:bodyPr>
          <a:lstStyle/>
          <a:p>
            <a:r>
              <a:rPr lang="es-EC" dirty="0" smtClean="0"/>
              <a:t>Objetivo 3:</a:t>
            </a:r>
            <a:endParaRPr lang="es-EC" dirty="0"/>
          </a:p>
        </p:txBody>
      </p:sp>
      <p:sp>
        <p:nvSpPr>
          <p:cNvPr id="5" name="Marcador de contenido 2"/>
          <p:cNvSpPr txBox="1">
            <a:spLocks/>
          </p:cNvSpPr>
          <p:nvPr/>
        </p:nvSpPr>
        <p:spPr>
          <a:xfrm>
            <a:off x="2188577" y="639788"/>
            <a:ext cx="9138184" cy="800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4000" b="1" dirty="0" smtClean="0">
                <a:solidFill>
                  <a:srgbClr val="FF0000"/>
                </a:solidFill>
              </a:rPr>
              <a:t>CONVERSIÓN ALIMENTICIA</a:t>
            </a:r>
            <a:endParaRPr lang="es-EC" sz="4000" dirty="0" smtClean="0">
              <a:solidFill>
                <a:srgbClr val="FF000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870401358"/>
              </p:ext>
            </p:extLst>
          </p:nvPr>
        </p:nvGraphicFramePr>
        <p:xfrm>
          <a:off x="309094" y="1685495"/>
          <a:ext cx="6121205" cy="1647639"/>
        </p:xfrm>
        <a:graphic>
          <a:graphicData uri="http://schemas.openxmlformats.org/drawingml/2006/table">
            <a:tbl>
              <a:tblPr firstRow="1" firstCol="1" bandRow="1">
                <a:tableStyleId>{5C22544A-7EE6-4342-B048-85BDC9FD1C3A}</a:tableStyleId>
              </a:tblPr>
              <a:tblGrid>
                <a:gridCol w="2564327"/>
                <a:gridCol w="1185626"/>
                <a:gridCol w="1185626"/>
                <a:gridCol w="1185626"/>
              </a:tblGrid>
              <a:tr h="331651">
                <a:tc gridSpan="4">
                  <a:txBody>
                    <a:bodyPr/>
                    <a:lstStyle/>
                    <a:p>
                      <a:pPr marL="252095" indent="288290" algn="ctr">
                        <a:lnSpc>
                          <a:spcPct val="200000"/>
                        </a:lnSpc>
                        <a:spcAft>
                          <a:spcPts val="0"/>
                        </a:spcAft>
                      </a:pPr>
                      <a:r>
                        <a:rPr lang="es-EC" sz="1000" dirty="0">
                          <a:effectLst/>
                        </a:rPr>
                        <a:t>CONVERSION ALIMENTICIA</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576002">
                <a:tc>
                  <a:txBody>
                    <a:bodyPr/>
                    <a:lstStyle/>
                    <a:p>
                      <a:pPr marL="252095" indent="288290" algn="just">
                        <a:lnSpc>
                          <a:spcPct val="200000"/>
                        </a:lnSpc>
                        <a:spcAft>
                          <a:spcPts val="0"/>
                        </a:spcAft>
                      </a:pPr>
                      <a:r>
                        <a:rPr lang="es-EC" sz="1000">
                          <a:effectLst/>
                        </a:rPr>
                        <a:t>TESTIGO</a:t>
                      </a:r>
                      <a:endParaRPr lang="es-EC" sz="1200">
                        <a:effectLst/>
                        <a:latin typeface="Times New Roman"/>
                        <a:ea typeface="Calibri"/>
                        <a:cs typeface="Times New Roman"/>
                      </a:endParaRPr>
                    </a:p>
                  </a:txBody>
                  <a:tcPr marL="68580" marR="68580" marT="0" marB="0"/>
                </a:tc>
                <a:tc>
                  <a:txBody>
                    <a:bodyPr/>
                    <a:lstStyle/>
                    <a:p>
                      <a:pPr marL="252095" indent="288290" algn="just">
                        <a:lnSpc>
                          <a:spcPct val="200000"/>
                        </a:lnSpc>
                        <a:spcAft>
                          <a:spcPts val="0"/>
                        </a:spcAft>
                      </a:pPr>
                      <a:r>
                        <a:rPr lang="es-EC" sz="1200">
                          <a:effectLst/>
                        </a:rPr>
                        <a:t>T1</a:t>
                      </a:r>
                      <a:endParaRPr lang="es-EC" sz="1200">
                        <a:effectLst/>
                        <a:latin typeface="Times New Roman"/>
                        <a:ea typeface="Calibri"/>
                        <a:cs typeface="Times New Roman"/>
                      </a:endParaRPr>
                    </a:p>
                  </a:txBody>
                  <a:tcPr marL="68580" marR="68580" marT="0" marB="0"/>
                </a:tc>
                <a:tc>
                  <a:txBody>
                    <a:bodyPr/>
                    <a:lstStyle/>
                    <a:p>
                      <a:pPr marL="252095" indent="288290" algn="just">
                        <a:lnSpc>
                          <a:spcPct val="200000"/>
                        </a:lnSpc>
                        <a:spcAft>
                          <a:spcPts val="0"/>
                        </a:spcAft>
                      </a:pPr>
                      <a:r>
                        <a:rPr lang="es-EC" sz="1200">
                          <a:effectLst/>
                        </a:rPr>
                        <a:t>T2</a:t>
                      </a:r>
                      <a:endParaRPr lang="es-EC" sz="1200">
                        <a:effectLst/>
                        <a:latin typeface="Times New Roman"/>
                        <a:ea typeface="Calibri"/>
                        <a:cs typeface="Times New Roman"/>
                      </a:endParaRPr>
                    </a:p>
                  </a:txBody>
                  <a:tcPr marL="68580" marR="68580" marT="0" marB="0"/>
                </a:tc>
                <a:tc>
                  <a:txBody>
                    <a:bodyPr/>
                    <a:lstStyle/>
                    <a:p>
                      <a:pPr marL="252095" indent="288290" algn="just">
                        <a:lnSpc>
                          <a:spcPct val="200000"/>
                        </a:lnSpc>
                        <a:spcAft>
                          <a:spcPts val="0"/>
                        </a:spcAft>
                      </a:pPr>
                      <a:r>
                        <a:rPr lang="es-EC" sz="1200">
                          <a:effectLst/>
                        </a:rPr>
                        <a:t>T3</a:t>
                      </a:r>
                      <a:endParaRPr lang="es-EC" sz="1200">
                        <a:effectLst/>
                        <a:latin typeface="Times New Roman"/>
                        <a:ea typeface="Calibri"/>
                        <a:cs typeface="Times New Roman"/>
                      </a:endParaRPr>
                    </a:p>
                  </a:txBody>
                  <a:tcPr marL="68580" marR="68580" marT="0" marB="0"/>
                </a:tc>
              </a:tr>
              <a:tr h="739986">
                <a:tc>
                  <a:txBody>
                    <a:bodyPr/>
                    <a:lstStyle/>
                    <a:p>
                      <a:pPr marL="252095" indent="288290" algn="just">
                        <a:lnSpc>
                          <a:spcPct val="200000"/>
                        </a:lnSpc>
                        <a:spcAft>
                          <a:spcPts val="0"/>
                        </a:spcAft>
                      </a:pPr>
                      <a:r>
                        <a:rPr lang="es-EC" sz="1000">
                          <a:effectLst/>
                        </a:rPr>
                        <a:t>1,78</a:t>
                      </a:r>
                      <a:endParaRPr lang="es-EC" sz="1200">
                        <a:effectLst/>
                        <a:latin typeface="Times New Roman"/>
                        <a:ea typeface="Calibri"/>
                        <a:cs typeface="Times New Roman"/>
                      </a:endParaRPr>
                    </a:p>
                  </a:txBody>
                  <a:tcPr marL="68580" marR="68580" marT="0" marB="0"/>
                </a:tc>
                <a:tc>
                  <a:txBody>
                    <a:bodyPr/>
                    <a:lstStyle/>
                    <a:p>
                      <a:pPr marL="252095" indent="288290" algn="just">
                        <a:lnSpc>
                          <a:spcPct val="200000"/>
                        </a:lnSpc>
                        <a:spcAft>
                          <a:spcPts val="0"/>
                        </a:spcAft>
                      </a:pPr>
                      <a:r>
                        <a:rPr lang="es-EC" sz="1000">
                          <a:effectLst/>
                        </a:rPr>
                        <a:t>1,85</a:t>
                      </a:r>
                      <a:endParaRPr lang="es-EC" sz="1200">
                        <a:effectLst/>
                        <a:latin typeface="Times New Roman"/>
                        <a:ea typeface="Calibri"/>
                        <a:cs typeface="Times New Roman"/>
                      </a:endParaRPr>
                    </a:p>
                  </a:txBody>
                  <a:tcPr marL="68580" marR="68580" marT="0" marB="0"/>
                </a:tc>
                <a:tc>
                  <a:txBody>
                    <a:bodyPr/>
                    <a:lstStyle/>
                    <a:p>
                      <a:pPr marL="252095" indent="288290" algn="just">
                        <a:lnSpc>
                          <a:spcPct val="200000"/>
                        </a:lnSpc>
                        <a:spcAft>
                          <a:spcPts val="0"/>
                        </a:spcAft>
                      </a:pPr>
                      <a:r>
                        <a:rPr lang="es-EC" sz="1000">
                          <a:effectLst/>
                        </a:rPr>
                        <a:t>1,84</a:t>
                      </a:r>
                      <a:endParaRPr lang="es-EC" sz="1200">
                        <a:effectLst/>
                        <a:latin typeface="Times New Roman"/>
                        <a:ea typeface="Calibri"/>
                        <a:cs typeface="Times New Roman"/>
                      </a:endParaRPr>
                    </a:p>
                  </a:txBody>
                  <a:tcPr marL="68580" marR="68580" marT="0" marB="0"/>
                </a:tc>
                <a:tc>
                  <a:txBody>
                    <a:bodyPr/>
                    <a:lstStyle/>
                    <a:p>
                      <a:pPr marL="252095" indent="288290" algn="just">
                        <a:lnSpc>
                          <a:spcPct val="200000"/>
                        </a:lnSpc>
                        <a:spcAft>
                          <a:spcPts val="0"/>
                        </a:spcAft>
                      </a:pPr>
                      <a:r>
                        <a:rPr lang="es-EC" sz="1000" dirty="0">
                          <a:effectLst/>
                        </a:rPr>
                        <a:t>1,94</a:t>
                      </a:r>
                      <a:endParaRPr lang="es-EC" sz="1200" dirty="0">
                        <a:effectLst/>
                        <a:latin typeface="Times New Roman"/>
                        <a:ea typeface="Calibri"/>
                        <a:cs typeface="Times New Roman"/>
                      </a:endParaRPr>
                    </a:p>
                  </a:txBody>
                  <a:tcPr marL="68580" marR="68580" marT="0" marB="0"/>
                </a:tc>
              </a:tr>
            </a:tbl>
          </a:graphicData>
        </a:graphic>
      </p:graphicFrame>
      <p:graphicFrame>
        <p:nvGraphicFramePr>
          <p:cNvPr id="7" name="6 Gráfico"/>
          <p:cNvGraphicFramePr/>
          <p:nvPr>
            <p:extLst>
              <p:ext uri="{D42A27DB-BD31-4B8C-83A1-F6EECF244321}">
                <p14:modId xmlns:p14="http://schemas.microsoft.com/office/powerpoint/2010/main" val="3999062964"/>
              </p:ext>
            </p:extLst>
          </p:nvPr>
        </p:nvGraphicFramePr>
        <p:xfrm>
          <a:off x="309093" y="3443747"/>
          <a:ext cx="6062210" cy="3134033"/>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7052636" y="1973789"/>
            <a:ext cx="4699819" cy="3785652"/>
          </a:xfrm>
          <a:prstGeom prst="rect">
            <a:avLst/>
          </a:prstGeom>
        </p:spPr>
        <p:txBody>
          <a:bodyPr wrap="square">
            <a:spAutoFit/>
          </a:bodyPr>
          <a:lstStyle/>
          <a:p>
            <a:pPr algn="just"/>
            <a:r>
              <a:rPr lang="es-EC" sz="2400" dirty="0"/>
              <a:t>Marín A., Carías, </a:t>
            </a:r>
            <a:r>
              <a:rPr lang="es-EC" sz="2400" dirty="0" err="1"/>
              <a:t>Cioccia</a:t>
            </a:r>
            <a:r>
              <a:rPr lang="es-EC" sz="2400" dirty="0"/>
              <a:t>, &amp; Hevia (2003) en la cual determinan un valor de 1,53% en la conversión alimenticia, </a:t>
            </a:r>
            <a:r>
              <a:rPr lang="es-EC" sz="2400" dirty="0" smtClean="0"/>
              <a:t>Al emplear en la alimentación de pollos broiler una dieta elaborada reemplazando parcialmente el maíz por  el 10 % de harina de follaje de plátano.</a:t>
            </a:r>
            <a:endParaRPr lang="es-EC" sz="2400" dirty="0"/>
          </a:p>
        </p:txBody>
      </p:sp>
    </p:spTree>
    <p:extLst>
      <p:ext uri="{BB962C8B-B14F-4D97-AF65-F5344CB8AC3E}">
        <p14:creationId xmlns:p14="http://schemas.microsoft.com/office/powerpoint/2010/main" val="20131305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305337" y="76200"/>
            <a:ext cx="4128508" cy="609600"/>
          </a:xfrm>
        </p:spPr>
        <p:txBody>
          <a:bodyPr>
            <a:normAutofit fontScale="90000"/>
          </a:bodyPr>
          <a:lstStyle/>
          <a:p>
            <a:r>
              <a:rPr lang="es-PE" altLang="es-EC" sz="2800" dirty="0" smtClean="0">
                <a:solidFill>
                  <a:schemeClr val="tx1"/>
                </a:solidFill>
                <a:latin typeface="Times New Roman" pitchFamily="18" charset="0"/>
                <a:ea typeface="ＭＳ Ｐゴシック" pitchFamily="34" charset="-128"/>
                <a:cs typeface="Times New Roman" pitchFamily="18" charset="0"/>
              </a:rPr>
              <a:t>PROBLEMA</a:t>
            </a:r>
            <a:r>
              <a:rPr lang="es-PE" altLang="es-EC" dirty="0" smtClean="0">
                <a:solidFill>
                  <a:schemeClr val="tx1"/>
                </a:solidFill>
                <a:ea typeface="ＭＳ Ｐゴシック" pitchFamily="34" charset="-128"/>
              </a:rPr>
              <a:t>:</a:t>
            </a:r>
            <a:endParaRPr lang="es-EC" altLang="es-EC" dirty="0" smtClean="0">
              <a:solidFill>
                <a:schemeClr val="tx1"/>
              </a:solidFill>
              <a:ea typeface="ＭＳ Ｐゴシック" pitchFamily="34" charset="-128"/>
            </a:endParaRPr>
          </a:p>
        </p:txBody>
      </p:sp>
      <p:pic>
        <p:nvPicPr>
          <p:cNvPr id="22531" name="Picture 5" descr="https://encrypted-tbn1.gstatic.com/images?q=tbn:ANd9GcS1qz38zTPigtTXjopP1U512T_o-SGY9bOjO_54ccvCz5fJt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5" y="990600"/>
            <a:ext cx="185782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http://ouiloveearth.com/wp-content/uploads/2014/01/Artik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677" y="1693863"/>
            <a:ext cx="185782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echa derecha 2"/>
          <p:cNvSpPr/>
          <p:nvPr/>
        </p:nvSpPr>
        <p:spPr>
          <a:xfrm>
            <a:off x="4956161" y="1608844"/>
            <a:ext cx="113534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sp>
        <p:nvSpPr>
          <p:cNvPr id="22536" name="CuadroTexto 3"/>
          <p:cNvSpPr txBox="1">
            <a:spLocks noChangeArrowheads="1"/>
          </p:cNvSpPr>
          <p:nvPr/>
        </p:nvSpPr>
        <p:spPr bwMode="auto">
          <a:xfrm>
            <a:off x="330200" y="3100389"/>
            <a:ext cx="46259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r>
              <a:rPr lang="es-EC" sz="1600" dirty="0"/>
              <a:t>Moreira </a:t>
            </a:r>
            <a:r>
              <a:rPr lang="es-EC" sz="1600" dirty="0" smtClean="0"/>
              <a:t>(2013), informa en su investigación que el </a:t>
            </a:r>
            <a:r>
              <a:rPr lang="es-EC" sz="1600" dirty="0"/>
              <a:t>banano y el plátano contienen 60% de pulpa y 40% de cáscara, es decir que de una caja de banano de 18,14 Kg se desperdician 7,25 </a:t>
            </a:r>
            <a:r>
              <a:rPr lang="es-EC" sz="1600" dirty="0" smtClean="0"/>
              <a:t>Kg</a:t>
            </a:r>
            <a:endParaRPr lang="es-EC" altLang="es-EC" sz="1500" dirty="0"/>
          </a:p>
        </p:txBody>
      </p:sp>
      <p:pic>
        <p:nvPicPr>
          <p:cNvPr id="22537" name="Picture 9" descr="https://emialdo15.files.wordpress.com/2014/12/gangespollution.jpg"/>
          <p:cNvPicPr>
            <a:picLocks noChangeAspect="1" noChangeArrowheads="1"/>
          </p:cNvPicPr>
          <p:nvPr/>
        </p:nvPicPr>
        <p:blipFill>
          <a:blip r:embed="rId4">
            <a:extLst>
              <a:ext uri="{28A0092B-C50C-407E-A947-70E740481C1C}">
                <a14:useLocalDpi xmlns:a14="http://schemas.microsoft.com/office/drawing/2010/main" val="0"/>
              </a:ext>
            </a:extLst>
          </a:blip>
          <a:srcRect l="6479" t="25777" r="9651" b="21831"/>
          <a:stretch>
            <a:fillRect/>
          </a:stretch>
        </p:blipFill>
        <p:spPr bwMode="auto">
          <a:xfrm>
            <a:off x="2655577" y="763588"/>
            <a:ext cx="216746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http://static3.blogecologista.com/wp-content/uploads/2015/02/lixiviados_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560" y="628650"/>
            <a:ext cx="1470781"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3" descr="http://www.huaral.pe/wp-content/uploads/2011/01/31776020100329012536.jpg"/>
          <p:cNvPicPr>
            <a:picLocks noChangeAspect="1" noChangeArrowheads="1"/>
          </p:cNvPicPr>
          <p:nvPr/>
        </p:nvPicPr>
        <p:blipFill>
          <a:blip r:embed="rId6">
            <a:extLst>
              <a:ext uri="{28A0092B-C50C-407E-A947-70E740481C1C}">
                <a14:useLocalDpi xmlns:a14="http://schemas.microsoft.com/office/drawing/2010/main" val="0"/>
              </a:ext>
            </a:extLst>
          </a:blip>
          <a:srcRect l="11661" t="21667" r="13499"/>
          <a:stretch>
            <a:fillRect/>
          </a:stretch>
        </p:blipFill>
        <p:spPr bwMode="auto">
          <a:xfrm>
            <a:off x="7334554" y="295275"/>
            <a:ext cx="151808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5" descr="http://1.bp.blogspot.com/-EJkssribhD0/Umf37lyA_wI/AAAAAAAAADA/YRv5EagU4Oo/s320/conta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4295" y="1606550"/>
            <a:ext cx="151808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CuadroTexto 6"/>
          <p:cNvSpPr txBox="1">
            <a:spLocks noChangeArrowheads="1"/>
          </p:cNvSpPr>
          <p:nvPr/>
        </p:nvSpPr>
        <p:spPr bwMode="auto">
          <a:xfrm>
            <a:off x="9353651" y="381000"/>
            <a:ext cx="25721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r>
              <a:rPr lang="es-EC" altLang="es-EC" sz="1400" dirty="0"/>
              <a:t>Esto puede ocasionar problemas como: la obstrucción de cañadas, acumulación de agua y formación hongos en lugares inadecuados</a:t>
            </a:r>
          </a:p>
        </p:txBody>
      </p:sp>
      <p:sp>
        <p:nvSpPr>
          <p:cNvPr id="8" name="Flecha abajo 7"/>
          <p:cNvSpPr/>
          <p:nvPr/>
        </p:nvSpPr>
        <p:spPr>
          <a:xfrm>
            <a:off x="8120691" y="2431175"/>
            <a:ext cx="356112" cy="38811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pic>
        <p:nvPicPr>
          <p:cNvPr id="22545" name="Picture 17" descr="https://encrypted-tbn3.gstatic.com/images?q=tbn:ANd9GcTZN4UMoW--t9Si6Sns7SGBu_RV_vhrCF8ArcRkPvRKkU05O4Tb_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2813" y="3402014"/>
            <a:ext cx="280394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9" descr="http://www.realnet.com.mx/images/stories/terrafertil%20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2813" y="2889250"/>
            <a:ext cx="280394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Imagen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95620" y="3402014"/>
            <a:ext cx="24438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Imagen 10"/>
          <p:cNvPicPr>
            <a:picLocks noChangeAspect="1"/>
          </p:cNvPicPr>
          <p:nvPr/>
        </p:nvPicPr>
        <p:blipFill>
          <a:blip r:embed="rId11">
            <a:extLst>
              <a:ext uri="{28A0092B-C50C-407E-A947-70E740481C1C}">
                <a14:useLocalDpi xmlns:a14="http://schemas.microsoft.com/office/drawing/2010/main" val="0"/>
              </a:ext>
            </a:extLst>
          </a:blip>
          <a:srcRect l="7672" t="17267" r="20370" b="52373"/>
          <a:stretch>
            <a:fillRect/>
          </a:stretch>
        </p:blipFill>
        <p:spPr bwMode="auto">
          <a:xfrm>
            <a:off x="9125722" y="2819285"/>
            <a:ext cx="2413747" cy="49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echa abajo 11"/>
          <p:cNvSpPr/>
          <p:nvPr/>
        </p:nvSpPr>
        <p:spPr>
          <a:xfrm>
            <a:off x="8268423" y="4417455"/>
            <a:ext cx="412851" cy="51590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pic>
        <p:nvPicPr>
          <p:cNvPr id="22553" name="Picture 25" descr="https://farmbiocontrol.files.wordpress.com/2011/04/granjas_avicolas.jpg"/>
          <p:cNvPicPr>
            <a:picLocks noChangeAspect="1" noChangeArrowheads="1"/>
          </p:cNvPicPr>
          <p:nvPr/>
        </p:nvPicPr>
        <p:blipFill>
          <a:blip r:embed="rId12">
            <a:extLst>
              <a:ext uri="{28A0092B-C50C-407E-A947-70E740481C1C}">
                <a14:useLocalDpi xmlns:a14="http://schemas.microsoft.com/office/drawing/2010/main" val="0"/>
              </a:ext>
            </a:extLst>
          </a:blip>
          <a:srcRect t="24059" b="26474"/>
          <a:stretch>
            <a:fillRect/>
          </a:stretch>
        </p:blipFill>
        <p:spPr bwMode="auto">
          <a:xfrm>
            <a:off x="8517199" y="4933357"/>
            <a:ext cx="3266970" cy="17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27" descr="https://marianaleiva.files.wordpress.com/2011/07/arnaldo-pr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8877" y="4933357"/>
            <a:ext cx="2191120" cy="17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CuadroTexto 14"/>
          <p:cNvSpPr txBox="1">
            <a:spLocks noChangeArrowheads="1"/>
          </p:cNvSpPr>
          <p:nvPr/>
        </p:nvSpPr>
        <p:spPr bwMode="auto">
          <a:xfrm>
            <a:off x="754744" y="5576888"/>
            <a:ext cx="55691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s-EC" altLang="es-EC" sz="1200" dirty="0"/>
              <a:t>Por otro lado las empresas avícolas pretenden generar bajos costos al obtener su  principal materia prima, como es, el caso del maíz. Esta materia prima se dificulta conseguir en determinadas épocas del año, además, de generar altos costos en la producción de producto final.</a:t>
            </a:r>
          </a:p>
        </p:txBody>
      </p:sp>
    </p:spTree>
    <p:extLst>
      <p:ext uri="{BB962C8B-B14F-4D97-AF65-F5344CB8AC3E}">
        <p14:creationId xmlns:p14="http://schemas.microsoft.com/office/powerpoint/2010/main" val="37296531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6787" y="214423"/>
            <a:ext cx="9793799" cy="425365"/>
          </a:xfrm>
        </p:spPr>
        <p:txBody>
          <a:bodyPr/>
          <a:lstStyle/>
          <a:p>
            <a:pPr lvl="1" algn="l" defTabSz="457200" rtl="0">
              <a:spcBef>
                <a:spcPct val="0"/>
              </a:spcBef>
            </a:pPr>
            <a:r>
              <a:rPr lang="es-EC" b="1" dirty="0"/>
              <a:t>Variables evaluadas en pollos broiler alimentados con las tres mejores </a:t>
            </a:r>
            <a:r>
              <a:rPr lang="es-EC" b="1" dirty="0" smtClean="0"/>
              <a:t>dietas</a:t>
            </a:r>
            <a:endParaRPr lang="es-EC" dirty="0"/>
          </a:p>
        </p:txBody>
      </p:sp>
      <p:sp>
        <p:nvSpPr>
          <p:cNvPr id="4" name="3 CuadroTexto"/>
          <p:cNvSpPr txBox="1"/>
          <p:nvPr/>
        </p:nvSpPr>
        <p:spPr>
          <a:xfrm>
            <a:off x="309093" y="270456"/>
            <a:ext cx="2292439" cy="369332"/>
          </a:xfrm>
          <a:prstGeom prst="rect">
            <a:avLst/>
          </a:prstGeom>
          <a:noFill/>
        </p:spPr>
        <p:txBody>
          <a:bodyPr wrap="square" rtlCol="0">
            <a:spAutoFit/>
          </a:bodyPr>
          <a:lstStyle/>
          <a:p>
            <a:r>
              <a:rPr lang="es-EC" dirty="0" smtClean="0"/>
              <a:t>Objetivo 3:</a:t>
            </a:r>
            <a:endParaRPr lang="es-EC" dirty="0"/>
          </a:p>
        </p:txBody>
      </p:sp>
      <p:sp>
        <p:nvSpPr>
          <p:cNvPr id="5" name="Marcador de contenido 2"/>
          <p:cNvSpPr txBox="1">
            <a:spLocks/>
          </p:cNvSpPr>
          <p:nvPr/>
        </p:nvSpPr>
        <p:spPr>
          <a:xfrm>
            <a:off x="2188577" y="639788"/>
            <a:ext cx="9138184" cy="800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4000" b="1" dirty="0" smtClean="0">
                <a:solidFill>
                  <a:srgbClr val="FF0000"/>
                </a:solidFill>
              </a:rPr>
              <a:t>GANANCIA DE PESOS</a:t>
            </a:r>
            <a:endParaRPr lang="es-EC" sz="4000" dirty="0" smtClean="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943092284"/>
              </p:ext>
            </p:extLst>
          </p:nvPr>
        </p:nvGraphicFramePr>
        <p:xfrm>
          <a:off x="309091" y="1440357"/>
          <a:ext cx="10811192" cy="1766898"/>
        </p:xfrm>
        <a:graphic>
          <a:graphicData uri="http://schemas.openxmlformats.org/drawingml/2006/table">
            <a:tbl>
              <a:tblPr firstRow="1" firstCol="1" bandRow="1">
                <a:tableStyleId>{5C22544A-7EE6-4342-B048-85BDC9FD1C3A}</a:tableStyleId>
              </a:tblPr>
              <a:tblGrid>
                <a:gridCol w="2178374"/>
                <a:gridCol w="2749189"/>
                <a:gridCol w="1607561"/>
                <a:gridCol w="2178374"/>
                <a:gridCol w="2097694"/>
              </a:tblGrid>
              <a:tr h="221239">
                <a:tc gridSpan="4">
                  <a:txBody>
                    <a:bodyPr/>
                    <a:lstStyle/>
                    <a:p>
                      <a:pPr marL="252095" indent="288290" algn="ctr">
                        <a:lnSpc>
                          <a:spcPct val="200000"/>
                        </a:lnSpc>
                        <a:spcAft>
                          <a:spcPts val="0"/>
                        </a:spcAft>
                      </a:pPr>
                      <a:r>
                        <a:rPr lang="es-EC" sz="1100" dirty="0">
                          <a:effectLst/>
                        </a:rPr>
                        <a:t>GANANCIA DE PESO</a:t>
                      </a:r>
                      <a:endParaRPr lang="es-EC" sz="1100" dirty="0">
                        <a:effectLst/>
                        <a:latin typeface="Times New Roman"/>
                        <a:ea typeface="Calibri"/>
                        <a:cs typeface="Times New Roman"/>
                      </a:endParaRPr>
                    </a:p>
                  </a:txBody>
                  <a:tcPr marL="58293" marR="58293"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100">
                        <a:effectLst/>
                        <a:latin typeface="Calibri"/>
                      </a:endParaRPr>
                    </a:p>
                  </a:txBody>
                  <a:tcPr marL="58293" marR="58293" marT="0" marB="0"/>
                </a:tc>
              </a:tr>
              <a:tr h="221239">
                <a:tc>
                  <a:txBody>
                    <a:bodyPr/>
                    <a:lstStyle/>
                    <a:p>
                      <a:pPr marL="252095" indent="288290" algn="ctr">
                        <a:lnSpc>
                          <a:spcPct val="200000"/>
                        </a:lnSpc>
                        <a:spcAft>
                          <a:spcPts val="0"/>
                        </a:spcAft>
                      </a:pPr>
                      <a:r>
                        <a:rPr lang="es-EC" sz="1100" dirty="0">
                          <a:effectLst/>
                        </a:rPr>
                        <a:t>Días</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TESTIGO</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T1</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T2</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T3</a:t>
                      </a:r>
                      <a:endParaRPr lang="es-EC" sz="1100">
                        <a:effectLst/>
                        <a:latin typeface="Times New Roman"/>
                        <a:ea typeface="Calibri"/>
                        <a:cs typeface="Times New Roman"/>
                      </a:endParaRPr>
                    </a:p>
                  </a:txBody>
                  <a:tcPr marL="58293" marR="58293" marT="0" marB="0"/>
                </a:tc>
              </a:tr>
              <a:tr h="365446">
                <a:tc>
                  <a:txBody>
                    <a:bodyPr/>
                    <a:lstStyle/>
                    <a:p>
                      <a:pPr marL="252095" indent="288290" algn="ctr">
                        <a:lnSpc>
                          <a:spcPct val="200000"/>
                        </a:lnSpc>
                        <a:spcAft>
                          <a:spcPts val="0"/>
                        </a:spcAft>
                      </a:pPr>
                      <a:r>
                        <a:rPr lang="es-EC" sz="1100" dirty="0">
                          <a:effectLst/>
                        </a:rPr>
                        <a:t>Día 36</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47,11</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47,11</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dirty="0">
                          <a:effectLst/>
                        </a:rPr>
                        <a:t>47,11</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47,11</a:t>
                      </a:r>
                      <a:endParaRPr lang="es-EC" sz="1100">
                        <a:effectLst/>
                        <a:latin typeface="Times New Roman"/>
                        <a:ea typeface="Calibri"/>
                        <a:cs typeface="Times New Roman"/>
                      </a:endParaRPr>
                    </a:p>
                  </a:txBody>
                  <a:tcPr marL="58293" marR="58293" marT="0" marB="0"/>
                </a:tc>
              </a:tr>
              <a:tr h="365446">
                <a:tc>
                  <a:txBody>
                    <a:bodyPr/>
                    <a:lstStyle/>
                    <a:p>
                      <a:pPr marL="252095" indent="288290" algn="ctr">
                        <a:lnSpc>
                          <a:spcPct val="200000"/>
                        </a:lnSpc>
                        <a:spcAft>
                          <a:spcPts val="0"/>
                        </a:spcAft>
                      </a:pPr>
                      <a:r>
                        <a:rPr lang="es-EC" sz="1100" dirty="0">
                          <a:effectLst/>
                        </a:rPr>
                        <a:t>Día 43</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53,12</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dirty="0">
                          <a:effectLst/>
                        </a:rPr>
                        <a:t>51,77</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dirty="0">
                          <a:effectLst/>
                        </a:rPr>
                        <a:t>53,95</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dirty="0">
                          <a:effectLst/>
                        </a:rPr>
                        <a:t>51,86</a:t>
                      </a:r>
                      <a:endParaRPr lang="es-EC" sz="1100" dirty="0">
                        <a:effectLst/>
                        <a:latin typeface="Times New Roman"/>
                        <a:ea typeface="Calibri"/>
                        <a:cs typeface="Times New Roman"/>
                      </a:endParaRPr>
                    </a:p>
                  </a:txBody>
                  <a:tcPr marL="58293" marR="58293" marT="0" marB="0"/>
                </a:tc>
              </a:tr>
              <a:tr h="365446">
                <a:tc>
                  <a:txBody>
                    <a:bodyPr/>
                    <a:lstStyle/>
                    <a:p>
                      <a:pPr marL="252095" indent="288290" algn="ctr">
                        <a:lnSpc>
                          <a:spcPct val="200000"/>
                        </a:lnSpc>
                        <a:spcAft>
                          <a:spcPts val="0"/>
                        </a:spcAft>
                      </a:pPr>
                      <a:r>
                        <a:rPr lang="es-EC" sz="1100" dirty="0">
                          <a:effectLst/>
                        </a:rPr>
                        <a:t>Día 45</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dirty="0">
                          <a:effectLst/>
                        </a:rPr>
                        <a:t>50,13</a:t>
                      </a:r>
                      <a:endParaRPr lang="es-EC" sz="1100" dirty="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56,78</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a:effectLst/>
                        </a:rPr>
                        <a:t>56,67</a:t>
                      </a:r>
                      <a:endParaRPr lang="es-EC" sz="1100">
                        <a:effectLst/>
                        <a:latin typeface="Times New Roman"/>
                        <a:ea typeface="Calibri"/>
                        <a:cs typeface="Times New Roman"/>
                      </a:endParaRPr>
                    </a:p>
                  </a:txBody>
                  <a:tcPr marL="58293" marR="58293" marT="0" marB="0"/>
                </a:tc>
                <a:tc>
                  <a:txBody>
                    <a:bodyPr/>
                    <a:lstStyle/>
                    <a:p>
                      <a:pPr marL="252095" indent="288290" algn="ctr">
                        <a:lnSpc>
                          <a:spcPct val="200000"/>
                        </a:lnSpc>
                        <a:spcAft>
                          <a:spcPts val="0"/>
                        </a:spcAft>
                      </a:pPr>
                      <a:r>
                        <a:rPr lang="es-EC" sz="1100" dirty="0">
                          <a:effectLst/>
                        </a:rPr>
                        <a:t>57,73</a:t>
                      </a:r>
                      <a:endParaRPr lang="es-EC" sz="1100" dirty="0">
                        <a:effectLst/>
                        <a:latin typeface="Times New Roman"/>
                        <a:ea typeface="Calibri"/>
                        <a:cs typeface="Times New Roman"/>
                      </a:endParaRPr>
                    </a:p>
                  </a:txBody>
                  <a:tcPr marL="58293" marR="58293" marT="0" marB="0"/>
                </a:tc>
              </a:tr>
            </a:tbl>
          </a:graphicData>
        </a:graphic>
      </p:graphicFrame>
      <p:graphicFrame>
        <p:nvGraphicFramePr>
          <p:cNvPr id="9" name="8 Gráfico"/>
          <p:cNvGraphicFramePr/>
          <p:nvPr>
            <p:extLst>
              <p:ext uri="{D42A27DB-BD31-4B8C-83A1-F6EECF244321}">
                <p14:modId xmlns:p14="http://schemas.microsoft.com/office/powerpoint/2010/main" val="1726641225"/>
              </p:ext>
            </p:extLst>
          </p:nvPr>
        </p:nvGraphicFramePr>
        <p:xfrm>
          <a:off x="2601532" y="3215148"/>
          <a:ext cx="6174381" cy="3220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43370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6787" y="214423"/>
            <a:ext cx="9793799" cy="425365"/>
          </a:xfrm>
        </p:spPr>
        <p:txBody>
          <a:bodyPr/>
          <a:lstStyle/>
          <a:p>
            <a:pPr lvl="1" algn="l" defTabSz="457200" rtl="0">
              <a:spcBef>
                <a:spcPct val="0"/>
              </a:spcBef>
            </a:pPr>
            <a:r>
              <a:rPr lang="es-EC" b="1" dirty="0"/>
              <a:t>Variables evaluadas en pollos broiler alimentados con las tres mejores </a:t>
            </a:r>
            <a:r>
              <a:rPr lang="es-EC" b="1" dirty="0" smtClean="0"/>
              <a:t>dietas</a:t>
            </a:r>
            <a:endParaRPr lang="es-EC" dirty="0"/>
          </a:p>
        </p:txBody>
      </p:sp>
      <p:sp>
        <p:nvSpPr>
          <p:cNvPr id="4" name="3 CuadroTexto"/>
          <p:cNvSpPr txBox="1"/>
          <p:nvPr/>
        </p:nvSpPr>
        <p:spPr>
          <a:xfrm>
            <a:off x="309093" y="270456"/>
            <a:ext cx="2292439" cy="369332"/>
          </a:xfrm>
          <a:prstGeom prst="rect">
            <a:avLst/>
          </a:prstGeom>
          <a:noFill/>
        </p:spPr>
        <p:txBody>
          <a:bodyPr wrap="square" rtlCol="0">
            <a:spAutoFit/>
          </a:bodyPr>
          <a:lstStyle/>
          <a:p>
            <a:r>
              <a:rPr lang="es-EC" dirty="0" smtClean="0"/>
              <a:t>Objetivo 3:</a:t>
            </a:r>
            <a:endParaRPr lang="es-EC" dirty="0"/>
          </a:p>
        </p:txBody>
      </p:sp>
      <p:sp>
        <p:nvSpPr>
          <p:cNvPr id="5" name="Marcador de contenido 2"/>
          <p:cNvSpPr txBox="1">
            <a:spLocks/>
          </p:cNvSpPr>
          <p:nvPr/>
        </p:nvSpPr>
        <p:spPr>
          <a:xfrm>
            <a:off x="2188577" y="639788"/>
            <a:ext cx="9138184" cy="800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4000" b="1" dirty="0" smtClean="0">
                <a:solidFill>
                  <a:srgbClr val="FF0000"/>
                </a:solidFill>
              </a:rPr>
              <a:t>CONSUMO DE ALIMENTO</a:t>
            </a:r>
            <a:endParaRPr lang="es-EC" sz="4000" dirty="0" smtClean="0">
              <a:solidFill>
                <a:srgbClr val="FF0000"/>
              </a:solidFill>
            </a:endParaRPr>
          </a:p>
        </p:txBody>
      </p:sp>
      <p:sp>
        <p:nvSpPr>
          <p:cNvPr id="6" name="5 Rectángulo"/>
          <p:cNvSpPr/>
          <p:nvPr/>
        </p:nvSpPr>
        <p:spPr>
          <a:xfrm>
            <a:off x="530941" y="1582341"/>
            <a:ext cx="10795819" cy="5262979"/>
          </a:xfrm>
          <a:prstGeom prst="rect">
            <a:avLst/>
          </a:prstGeom>
        </p:spPr>
        <p:txBody>
          <a:bodyPr wrap="square">
            <a:spAutoFit/>
          </a:bodyPr>
          <a:lstStyle/>
          <a:p>
            <a:pPr lvl="0" algn="just"/>
            <a:r>
              <a:rPr lang="es-EC" sz="2800" dirty="0"/>
              <a:t>Las dietas experimentales de los tres mejores tratamientos y la dieta testigo se administraron a los animales (20 pollos por cada tratamiento) durante 10 días con raciones iniciales de 150 g por animal y cada vez se fue aumentando la ración de acuerdo al consumo diario; hasta llegar a una consumo por animal de 160-170 g tomando en cuenta el peso ideal para el saque que es de 5 – 6 libras.</a:t>
            </a:r>
          </a:p>
          <a:p>
            <a:pPr lvl="0" algn="just"/>
            <a:r>
              <a:rPr lang="es-EC" sz="2800" dirty="0"/>
              <a:t>Se realizó mediciones diarias de consumo de las raciones como el pesaje del sobrante por día. Se lo realizo con la siguiente fórmula:</a:t>
            </a:r>
          </a:p>
          <a:p>
            <a:pPr algn="just"/>
            <a:r>
              <a:rPr lang="es-EC" sz="2800" b="1" dirty="0"/>
              <a:t>Consumo de alimento</a:t>
            </a:r>
            <a:r>
              <a:rPr lang="es-EC" sz="2800" dirty="0"/>
              <a:t>= Alimento administrado – Alimento caído</a:t>
            </a:r>
          </a:p>
        </p:txBody>
      </p:sp>
    </p:spTree>
    <p:extLst>
      <p:ext uri="{BB962C8B-B14F-4D97-AF65-F5344CB8AC3E}">
        <p14:creationId xmlns:p14="http://schemas.microsoft.com/office/powerpoint/2010/main" val="41023974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50346" y="1543665"/>
            <a:ext cx="10094401" cy="1199535"/>
          </a:xfrm>
        </p:spPr>
        <p:txBody>
          <a:bodyPr>
            <a:normAutofit fontScale="77500" lnSpcReduction="20000"/>
          </a:bodyPr>
          <a:lstStyle/>
          <a:p>
            <a:pPr marL="0" indent="0" algn="just">
              <a:buNone/>
            </a:pPr>
            <a:r>
              <a:rPr lang="es-EC" sz="3600" dirty="0"/>
              <a:t>Estas variables no pudieron ser medidas ya que los pollos contaron con buena salud  no se presentó muerte de ningún animal. </a:t>
            </a:r>
          </a:p>
          <a:p>
            <a:pPr marL="0" indent="0">
              <a:buNone/>
            </a:pPr>
            <a:endParaRPr lang="es-EC" dirty="0"/>
          </a:p>
        </p:txBody>
      </p:sp>
      <p:sp>
        <p:nvSpPr>
          <p:cNvPr id="5" name="4 Rectángulo"/>
          <p:cNvSpPr/>
          <p:nvPr/>
        </p:nvSpPr>
        <p:spPr>
          <a:xfrm>
            <a:off x="2233883" y="589624"/>
            <a:ext cx="6497161" cy="646331"/>
          </a:xfrm>
          <a:prstGeom prst="rect">
            <a:avLst/>
          </a:prstGeom>
        </p:spPr>
        <p:txBody>
          <a:bodyPr wrap="square">
            <a:spAutoFit/>
          </a:bodyPr>
          <a:lstStyle/>
          <a:p>
            <a:r>
              <a:rPr lang="es-EC" sz="3600" b="1" dirty="0" smtClean="0">
                <a:solidFill>
                  <a:srgbClr val="FF0000"/>
                </a:solidFill>
              </a:rPr>
              <a:t>MORTALIDAD Y MORBILIDAD</a:t>
            </a:r>
            <a:endParaRPr lang="es-EC" sz="3600" dirty="0">
              <a:solidFill>
                <a:srgbClr val="FF0000"/>
              </a:solidFill>
            </a:endParaRPr>
          </a:p>
        </p:txBody>
      </p:sp>
    </p:spTree>
    <p:extLst>
      <p:ext uri="{BB962C8B-B14F-4D97-AF65-F5344CB8AC3E}">
        <p14:creationId xmlns:p14="http://schemas.microsoft.com/office/powerpoint/2010/main" val="49556180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6787" y="214423"/>
            <a:ext cx="9793799" cy="425365"/>
          </a:xfrm>
        </p:spPr>
        <p:txBody>
          <a:bodyPr/>
          <a:lstStyle/>
          <a:p>
            <a:pPr lvl="1"/>
            <a:r>
              <a:rPr lang="es-EC" b="1" dirty="0"/>
              <a:t>Variables organolépticas de la carne de los pollos</a:t>
            </a:r>
          </a:p>
        </p:txBody>
      </p:sp>
      <p:sp>
        <p:nvSpPr>
          <p:cNvPr id="4" name="3 CuadroTexto"/>
          <p:cNvSpPr txBox="1"/>
          <p:nvPr/>
        </p:nvSpPr>
        <p:spPr>
          <a:xfrm>
            <a:off x="309093" y="270456"/>
            <a:ext cx="2292439" cy="369332"/>
          </a:xfrm>
          <a:prstGeom prst="rect">
            <a:avLst/>
          </a:prstGeom>
          <a:noFill/>
        </p:spPr>
        <p:txBody>
          <a:bodyPr wrap="square" rtlCol="0">
            <a:spAutoFit/>
          </a:bodyPr>
          <a:lstStyle/>
          <a:p>
            <a:r>
              <a:rPr lang="es-EC" dirty="0" smtClean="0"/>
              <a:t>Objetivo 4:</a:t>
            </a:r>
            <a:endParaRPr lang="es-EC" dirty="0"/>
          </a:p>
        </p:txBody>
      </p:sp>
      <p:sp>
        <p:nvSpPr>
          <p:cNvPr id="5" name="Marcador de contenido 2"/>
          <p:cNvSpPr txBox="1">
            <a:spLocks/>
          </p:cNvSpPr>
          <p:nvPr/>
        </p:nvSpPr>
        <p:spPr>
          <a:xfrm>
            <a:off x="2188577" y="639788"/>
            <a:ext cx="9138184" cy="800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4000" b="1" dirty="0" smtClean="0">
                <a:solidFill>
                  <a:srgbClr val="FF0000"/>
                </a:solidFill>
              </a:rPr>
              <a:t>COLOR</a:t>
            </a:r>
            <a:endParaRPr lang="es-EC" sz="4000" dirty="0" smtClean="0">
              <a:solidFill>
                <a:srgbClr val="FF0000"/>
              </a:solidFill>
            </a:endParaRPr>
          </a:p>
        </p:txBody>
      </p:sp>
      <p:graphicFrame>
        <p:nvGraphicFramePr>
          <p:cNvPr id="7" name="6 Gráfico"/>
          <p:cNvGraphicFramePr/>
          <p:nvPr>
            <p:extLst>
              <p:ext uri="{D42A27DB-BD31-4B8C-83A1-F6EECF244321}">
                <p14:modId xmlns:p14="http://schemas.microsoft.com/office/powerpoint/2010/main" val="3169780071"/>
              </p:ext>
            </p:extLst>
          </p:nvPr>
        </p:nvGraphicFramePr>
        <p:xfrm>
          <a:off x="766916" y="1440357"/>
          <a:ext cx="10559845" cy="4458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0881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6787" y="214423"/>
            <a:ext cx="9793799" cy="425365"/>
          </a:xfrm>
        </p:spPr>
        <p:txBody>
          <a:bodyPr/>
          <a:lstStyle/>
          <a:p>
            <a:pPr lvl="1"/>
            <a:r>
              <a:rPr lang="es-EC" b="1" dirty="0"/>
              <a:t>Variables organolépticas de la carne de los pollos</a:t>
            </a:r>
          </a:p>
        </p:txBody>
      </p:sp>
      <p:sp>
        <p:nvSpPr>
          <p:cNvPr id="4" name="3 CuadroTexto"/>
          <p:cNvSpPr txBox="1"/>
          <p:nvPr/>
        </p:nvSpPr>
        <p:spPr>
          <a:xfrm>
            <a:off x="309093" y="270456"/>
            <a:ext cx="2292439" cy="369332"/>
          </a:xfrm>
          <a:prstGeom prst="rect">
            <a:avLst/>
          </a:prstGeom>
          <a:noFill/>
        </p:spPr>
        <p:txBody>
          <a:bodyPr wrap="square" rtlCol="0">
            <a:spAutoFit/>
          </a:bodyPr>
          <a:lstStyle/>
          <a:p>
            <a:r>
              <a:rPr lang="es-EC" dirty="0" smtClean="0"/>
              <a:t>Objetivo 4:</a:t>
            </a:r>
            <a:endParaRPr lang="es-EC" dirty="0"/>
          </a:p>
        </p:txBody>
      </p:sp>
      <p:sp>
        <p:nvSpPr>
          <p:cNvPr id="5" name="Marcador de contenido 2"/>
          <p:cNvSpPr txBox="1">
            <a:spLocks/>
          </p:cNvSpPr>
          <p:nvPr/>
        </p:nvSpPr>
        <p:spPr>
          <a:xfrm>
            <a:off x="2188577" y="639788"/>
            <a:ext cx="9138184" cy="800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4000" b="1" dirty="0" smtClean="0">
                <a:solidFill>
                  <a:srgbClr val="FF0000"/>
                </a:solidFill>
              </a:rPr>
              <a:t>COLOR</a:t>
            </a:r>
            <a:endParaRPr lang="es-EC" sz="4000" dirty="0" smtClean="0">
              <a:solidFill>
                <a:srgbClr val="FF0000"/>
              </a:solidFill>
            </a:endParaRPr>
          </a:p>
        </p:txBody>
      </p:sp>
      <p:graphicFrame>
        <p:nvGraphicFramePr>
          <p:cNvPr id="6" name="5 Gráfico"/>
          <p:cNvGraphicFramePr/>
          <p:nvPr>
            <p:extLst>
              <p:ext uri="{D42A27DB-BD31-4B8C-83A1-F6EECF244321}">
                <p14:modId xmlns:p14="http://schemas.microsoft.com/office/powerpoint/2010/main" val="1957798199"/>
              </p:ext>
            </p:extLst>
          </p:nvPr>
        </p:nvGraphicFramePr>
        <p:xfrm>
          <a:off x="884904" y="1440357"/>
          <a:ext cx="10766322" cy="4930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52661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6787" y="214423"/>
            <a:ext cx="9793799" cy="425365"/>
          </a:xfrm>
        </p:spPr>
        <p:txBody>
          <a:bodyPr/>
          <a:lstStyle/>
          <a:p>
            <a:pPr lvl="1"/>
            <a:r>
              <a:rPr lang="es-EC" b="1" dirty="0"/>
              <a:t>Variables organolépticas de la carne de los pollos</a:t>
            </a:r>
          </a:p>
        </p:txBody>
      </p:sp>
      <p:sp>
        <p:nvSpPr>
          <p:cNvPr id="4" name="3 CuadroTexto"/>
          <p:cNvSpPr txBox="1"/>
          <p:nvPr/>
        </p:nvSpPr>
        <p:spPr>
          <a:xfrm>
            <a:off x="309093" y="270456"/>
            <a:ext cx="2292439" cy="369332"/>
          </a:xfrm>
          <a:prstGeom prst="rect">
            <a:avLst/>
          </a:prstGeom>
          <a:noFill/>
        </p:spPr>
        <p:txBody>
          <a:bodyPr wrap="square" rtlCol="0">
            <a:spAutoFit/>
          </a:bodyPr>
          <a:lstStyle/>
          <a:p>
            <a:r>
              <a:rPr lang="es-EC" dirty="0" smtClean="0"/>
              <a:t>Objetivo 4:</a:t>
            </a:r>
            <a:endParaRPr lang="es-EC" dirty="0"/>
          </a:p>
        </p:txBody>
      </p:sp>
      <p:sp>
        <p:nvSpPr>
          <p:cNvPr id="5" name="Marcador de contenido 2"/>
          <p:cNvSpPr txBox="1">
            <a:spLocks/>
          </p:cNvSpPr>
          <p:nvPr/>
        </p:nvSpPr>
        <p:spPr>
          <a:xfrm>
            <a:off x="2188577" y="639788"/>
            <a:ext cx="9138184" cy="800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4000" b="1" dirty="0" smtClean="0">
                <a:solidFill>
                  <a:srgbClr val="FF0000"/>
                </a:solidFill>
              </a:rPr>
              <a:t>PALATABILIDAD</a:t>
            </a:r>
            <a:endParaRPr lang="es-EC" sz="4000" dirty="0" smtClean="0">
              <a:solidFill>
                <a:srgbClr val="FF0000"/>
              </a:solidFill>
            </a:endParaRPr>
          </a:p>
        </p:txBody>
      </p:sp>
      <p:graphicFrame>
        <p:nvGraphicFramePr>
          <p:cNvPr id="8" name="7 Gráfico"/>
          <p:cNvGraphicFramePr/>
          <p:nvPr>
            <p:extLst>
              <p:ext uri="{D42A27DB-BD31-4B8C-83A1-F6EECF244321}">
                <p14:modId xmlns:p14="http://schemas.microsoft.com/office/powerpoint/2010/main" val="1766436929"/>
              </p:ext>
            </p:extLst>
          </p:nvPr>
        </p:nvGraphicFramePr>
        <p:xfrm>
          <a:off x="619431" y="1440357"/>
          <a:ext cx="11090787" cy="5196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65917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4633" y="103139"/>
            <a:ext cx="6197115" cy="762239"/>
          </a:xfrm>
          <a:ln>
            <a:solidFill>
              <a:srgbClr val="FFC000"/>
            </a:solidFill>
          </a:ln>
        </p:spPr>
        <p:txBody>
          <a:bodyPr/>
          <a:lstStyle/>
          <a:p>
            <a:r>
              <a:rPr lang="es-EC" dirty="0" smtClean="0">
                <a:ln>
                  <a:solidFill>
                    <a:srgbClr val="FF0000"/>
                  </a:solidFill>
                </a:ln>
              </a:rPr>
              <a:t>COSTOS DE PRODUCCIÓN</a:t>
            </a:r>
            <a:endParaRPr lang="es-EC" dirty="0">
              <a:ln>
                <a:solidFill>
                  <a:srgbClr val="FF0000"/>
                </a:solidFill>
              </a:ln>
            </a:endParaRPr>
          </a:p>
        </p:txBody>
      </p:sp>
      <p:graphicFrame>
        <p:nvGraphicFramePr>
          <p:cNvPr id="5" name="4 Tabla"/>
          <p:cNvGraphicFramePr>
            <a:graphicFrameLocks noGrp="1"/>
          </p:cNvGraphicFramePr>
          <p:nvPr>
            <p:extLst>
              <p:ext uri="{D42A27DB-BD31-4B8C-83A1-F6EECF244321}">
                <p14:modId xmlns:p14="http://schemas.microsoft.com/office/powerpoint/2010/main" val="4247316379"/>
              </p:ext>
            </p:extLst>
          </p:nvPr>
        </p:nvGraphicFramePr>
        <p:xfrm>
          <a:off x="1597070" y="1031495"/>
          <a:ext cx="9993916" cy="1881035"/>
        </p:xfrm>
        <a:graphic>
          <a:graphicData uri="http://schemas.openxmlformats.org/drawingml/2006/table">
            <a:tbl>
              <a:tblPr>
                <a:tableStyleId>{5C22544A-7EE6-4342-B048-85BDC9FD1C3A}</a:tableStyleId>
              </a:tblPr>
              <a:tblGrid>
                <a:gridCol w="3843052"/>
                <a:gridCol w="2109717"/>
                <a:gridCol w="1347049"/>
                <a:gridCol w="1347049"/>
                <a:gridCol w="1347049"/>
              </a:tblGrid>
              <a:tr h="384094">
                <a:tc>
                  <a:txBody>
                    <a:bodyPr/>
                    <a:lstStyle/>
                    <a:p>
                      <a:pPr algn="l" fontAlgn="t"/>
                      <a:r>
                        <a:rPr lang="es-EC" sz="2800" u="none" strike="noStrike" dirty="0" smtClean="0">
                          <a:effectLst/>
                        </a:rPr>
                        <a:t> </a:t>
                      </a:r>
                      <a:endParaRPr lang="es-EC" sz="2800" b="0" i="0" u="none" strike="noStrike" dirty="0">
                        <a:solidFill>
                          <a:srgbClr val="000000"/>
                        </a:solidFill>
                        <a:effectLst/>
                        <a:latin typeface="Calibri"/>
                      </a:endParaRPr>
                    </a:p>
                  </a:txBody>
                  <a:tcPr marL="9525" marR="9525" marT="9525" marB="0"/>
                </a:tc>
                <a:tc>
                  <a:txBody>
                    <a:bodyPr/>
                    <a:lstStyle/>
                    <a:p>
                      <a:pPr algn="l" fontAlgn="t"/>
                      <a:r>
                        <a:rPr lang="es-EC" sz="2800" u="none" strike="noStrike">
                          <a:effectLst/>
                        </a:rPr>
                        <a:t> </a:t>
                      </a:r>
                      <a:endParaRPr lang="es-EC" sz="2800" b="0" i="0" u="none" strike="noStrike">
                        <a:solidFill>
                          <a:srgbClr val="000000"/>
                        </a:solidFill>
                        <a:effectLst/>
                        <a:latin typeface="Calibri"/>
                      </a:endParaRPr>
                    </a:p>
                  </a:txBody>
                  <a:tcPr marL="9525" marR="9525" marT="9525" marB="0"/>
                </a:tc>
                <a:tc gridSpan="3">
                  <a:txBody>
                    <a:bodyPr/>
                    <a:lstStyle/>
                    <a:p>
                      <a:pPr algn="ctr" fontAlgn="ctr"/>
                      <a:r>
                        <a:rPr lang="es-EC" sz="2800" u="none" strike="noStrike" smtClean="0">
                          <a:effectLst/>
                        </a:rPr>
                        <a:t>TRATAMIENTOS</a:t>
                      </a:r>
                      <a:endParaRPr lang="es-EC" sz="2800" b="1" i="0" u="none" strike="noStrike" dirty="0">
                        <a:solidFill>
                          <a:srgbClr val="000000"/>
                        </a:solidFill>
                        <a:effectLst/>
                        <a:latin typeface="Times New Roman"/>
                      </a:endParaRPr>
                    </a:p>
                  </a:txBody>
                  <a:tcPr marL="9525" marR="9525" marT="9525" marB="0" anchor="ctr"/>
                </a:tc>
                <a:tc hMerge="1">
                  <a:txBody>
                    <a:bodyPr/>
                    <a:lstStyle/>
                    <a:p>
                      <a:endParaRPr lang="es-EC"/>
                    </a:p>
                  </a:txBody>
                  <a:tcPr/>
                </a:tc>
                <a:tc hMerge="1">
                  <a:txBody>
                    <a:bodyPr/>
                    <a:lstStyle/>
                    <a:p>
                      <a:endParaRPr lang="es-EC"/>
                    </a:p>
                  </a:txBody>
                  <a:tcPr/>
                </a:tc>
              </a:tr>
              <a:tr h="384094">
                <a:tc>
                  <a:txBody>
                    <a:bodyPr/>
                    <a:lstStyle/>
                    <a:p>
                      <a:pPr algn="l" fontAlgn="t"/>
                      <a:r>
                        <a:rPr lang="es-EC" sz="2800" u="none" strike="noStrike" smtClean="0">
                          <a:effectLst/>
                        </a:rPr>
                        <a:t> </a:t>
                      </a:r>
                      <a:endParaRPr lang="es-EC" sz="2800" b="0" i="0" u="none" strike="noStrike">
                        <a:solidFill>
                          <a:srgbClr val="000000"/>
                        </a:solidFill>
                        <a:effectLst/>
                        <a:latin typeface="Calibri"/>
                      </a:endParaRPr>
                    </a:p>
                  </a:txBody>
                  <a:tcPr marL="9525" marR="9525" marT="9525" marB="0"/>
                </a:tc>
                <a:tc>
                  <a:txBody>
                    <a:bodyPr/>
                    <a:lstStyle/>
                    <a:p>
                      <a:pPr algn="l" fontAlgn="t"/>
                      <a:r>
                        <a:rPr lang="es-EC" sz="2800" u="none" strike="noStrike">
                          <a:effectLst/>
                        </a:rPr>
                        <a:t> </a:t>
                      </a:r>
                      <a:endParaRPr lang="es-EC" sz="2800" b="0" i="0" u="none" strike="noStrike">
                        <a:solidFill>
                          <a:srgbClr val="000000"/>
                        </a:solidFill>
                        <a:effectLst/>
                        <a:latin typeface="Calibri"/>
                      </a:endParaRPr>
                    </a:p>
                  </a:txBody>
                  <a:tcPr marL="9525" marR="9525" marT="9525" marB="0"/>
                </a:tc>
                <a:tc gridSpan="3">
                  <a:txBody>
                    <a:bodyPr/>
                    <a:lstStyle/>
                    <a:p>
                      <a:pPr algn="ctr" fontAlgn="ctr"/>
                      <a:r>
                        <a:rPr lang="es-EC" sz="2800" u="none" strike="noStrike" dirty="0" smtClean="0">
                          <a:effectLst/>
                        </a:rPr>
                        <a:t>UNIDADES (KG)</a:t>
                      </a:r>
                      <a:endParaRPr lang="es-EC" sz="2800" b="1" i="0" u="none" strike="noStrike" dirty="0">
                        <a:solidFill>
                          <a:srgbClr val="000000"/>
                        </a:solidFill>
                        <a:effectLst/>
                        <a:latin typeface="Times New Roman"/>
                      </a:endParaRPr>
                    </a:p>
                  </a:txBody>
                  <a:tcPr marL="9525" marR="9525" marT="9525" marB="0" anchor="ctr"/>
                </a:tc>
                <a:tc hMerge="1">
                  <a:txBody>
                    <a:bodyPr/>
                    <a:lstStyle/>
                    <a:p>
                      <a:endParaRPr lang="es-EC"/>
                    </a:p>
                  </a:txBody>
                  <a:tcPr/>
                </a:tc>
                <a:tc hMerge="1">
                  <a:txBody>
                    <a:bodyPr/>
                    <a:lstStyle/>
                    <a:p>
                      <a:endParaRPr lang="es-EC"/>
                    </a:p>
                  </a:txBody>
                  <a:tcPr/>
                </a:tc>
              </a:tr>
              <a:tr h="572300">
                <a:tc>
                  <a:txBody>
                    <a:bodyPr/>
                    <a:lstStyle/>
                    <a:p>
                      <a:pPr algn="ctr" fontAlgn="ctr"/>
                      <a:r>
                        <a:rPr lang="es-EC" sz="2800" u="none" strike="noStrike" dirty="0" smtClean="0">
                          <a:effectLst/>
                        </a:rPr>
                        <a:t>INGREDIENTES</a:t>
                      </a:r>
                      <a:endParaRPr lang="es-EC" sz="2800" b="0" i="0" u="none" strike="noStrike" dirty="0">
                        <a:solidFill>
                          <a:srgbClr val="000000"/>
                        </a:solidFill>
                        <a:effectLst/>
                        <a:latin typeface="Times New Roman"/>
                      </a:endParaRPr>
                    </a:p>
                  </a:txBody>
                  <a:tcPr marL="9525" marR="9525" marT="9525" marB="0" anchor="ctr"/>
                </a:tc>
                <a:tc>
                  <a:txBody>
                    <a:bodyPr/>
                    <a:lstStyle/>
                    <a:p>
                      <a:pPr algn="ctr" fontAlgn="ctr"/>
                      <a:r>
                        <a:rPr lang="es-EC" sz="2800" b="0" i="0" u="none" strike="noStrike" dirty="0" smtClean="0">
                          <a:solidFill>
                            <a:schemeClr val="dk1"/>
                          </a:solidFill>
                          <a:effectLst/>
                          <a:latin typeface="+mn-lt"/>
                        </a:rPr>
                        <a:t>TESTIGO</a:t>
                      </a:r>
                      <a:endParaRPr lang="es-EC" sz="2800" b="0" i="0" u="none" strike="noStrike" dirty="0">
                        <a:solidFill>
                          <a:srgbClr val="000000"/>
                        </a:solidFill>
                        <a:effectLst/>
                        <a:latin typeface="Times New Roman"/>
                      </a:endParaRPr>
                    </a:p>
                  </a:txBody>
                  <a:tcPr marL="9525" marR="9525" marT="9525" marB="0" anchor="ctr"/>
                </a:tc>
                <a:tc>
                  <a:txBody>
                    <a:bodyPr/>
                    <a:lstStyle/>
                    <a:p>
                      <a:pPr algn="ctr" fontAlgn="ctr"/>
                      <a:r>
                        <a:rPr lang="es-EC" sz="2800" b="0" i="0" u="none" strike="noStrike" smtClean="0">
                          <a:solidFill>
                            <a:schemeClr val="dk1"/>
                          </a:solidFill>
                          <a:effectLst/>
                          <a:latin typeface="+mn-lt"/>
                        </a:rPr>
                        <a:t>T1</a:t>
                      </a:r>
                      <a:endParaRPr lang="es-EC" sz="2800" b="1" i="0" u="none" strike="noStrike" dirty="0">
                        <a:solidFill>
                          <a:srgbClr val="000000"/>
                        </a:solidFill>
                        <a:effectLst/>
                        <a:latin typeface="Times New Roman"/>
                      </a:endParaRPr>
                    </a:p>
                  </a:txBody>
                  <a:tcPr marL="9525" marR="9525" marT="9525" marB="0" anchor="ctr"/>
                </a:tc>
                <a:tc>
                  <a:txBody>
                    <a:bodyPr/>
                    <a:lstStyle/>
                    <a:p>
                      <a:pPr algn="ctr" fontAlgn="ctr"/>
                      <a:r>
                        <a:rPr lang="es-EC" sz="2800" b="0" i="0" u="none" strike="noStrike" smtClean="0">
                          <a:solidFill>
                            <a:schemeClr val="dk1"/>
                          </a:solidFill>
                          <a:effectLst/>
                          <a:latin typeface="+mn-lt"/>
                        </a:rPr>
                        <a:t>T2</a:t>
                      </a:r>
                      <a:endParaRPr lang="es-EC" sz="2800" b="1" i="0" u="none" strike="noStrike" dirty="0">
                        <a:solidFill>
                          <a:srgbClr val="000000"/>
                        </a:solidFill>
                        <a:effectLst/>
                        <a:latin typeface="Times New Roman"/>
                      </a:endParaRPr>
                    </a:p>
                  </a:txBody>
                  <a:tcPr marL="9525" marR="9525" marT="9525" marB="0" anchor="ctr"/>
                </a:tc>
                <a:tc>
                  <a:txBody>
                    <a:bodyPr/>
                    <a:lstStyle/>
                    <a:p>
                      <a:pPr algn="ctr" fontAlgn="ctr"/>
                      <a:r>
                        <a:rPr lang="es-EC" sz="2800" b="0" i="0" u="none" strike="noStrike" smtClean="0">
                          <a:solidFill>
                            <a:schemeClr val="dk1"/>
                          </a:solidFill>
                          <a:effectLst/>
                          <a:latin typeface="+mn-lt"/>
                        </a:rPr>
                        <a:t>T3</a:t>
                      </a:r>
                      <a:endParaRPr lang="es-EC" sz="2800" b="1" i="0" u="none" strike="noStrike" dirty="0">
                        <a:solidFill>
                          <a:srgbClr val="000000"/>
                        </a:solidFill>
                        <a:effectLst/>
                        <a:latin typeface="Times New Roman"/>
                      </a:endParaRPr>
                    </a:p>
                  </a:txBody>
                  <a:tcPr marL="9525" marR="9525" marT="9525" marB="0" anchor="ctr"/>
                </a:tc>
              </a:tr>
              <a:tr h="384094">
                <a:tc>
                  <a:txBody>
                    <a:bodyPr/>
                    <a:lstStyle/>
                    <a:p>
                      <a:pPr algn="ctr" fontAlgn="ctr"/>
                      <a:r>
                        <a:rPr lang="es-EC" sz="2800" u="none" strike="noStrike" dirty="0" smtClean="0">
                          <a:effectLst/>
                        </a:rPr>
                        <a:t>Costo del Kg.</a:t>
                      </a:r>
                      <a:endParaRPr lang="es-EC" sz="2800" b="1" i="0" u="none" strike="noStrike" dirty="0">
                        <a:solidFill>
                          <a:srgbClr val="000000"/>
                        </a:solidFill>
                        <a:effectLst/>
                        <a:latin typeface="Times New Roman"/>
                      </a:endParaRPr>
                    </a:p>
                  </a:txBody>
                  <a:tcPr marL="9525" marR="9525" marT="9525" marB="0" anchor="ctr"/>
                </a:tc>
                <a:tc>
                  <a:txBody>
                    <a:bodyPr/>
                    <a:lstStyle/>
                    <a:p>
                      <a:pPr marL="0" algn="ctr" defTabSz="457200" rtl="0" eaLnBrk="1" fontAlgn="b" latinLnBrk="0" hangingPunct="1"/>
                      <a:r>
                        <a:rPr lang="es-EC" sz="2800" u="none" strike="noStrike" dirty="0">
                          <a:effectLst/>
                        </a:rPr>
                        <a:t> </a:t>
                      </a:r>
                      <a:r>
                        <a:rPr lang="es-EC" sz="1600" u="none" strike="noStrike" kern="1200" dirty="0" smtClean="0">
                          <a:solidFill>
                            <a:schemeClr val="dk1"/>
                          </a:solidFill>
                          <a:effectLst/>
                          <a:latin typeface="+mn-lt"/>
                          <a:ea typeface="+mn-ea"/>
                          <a:cs typeface="+mn-cs"/>
                        </a:rPr>
                        <a:t>0,68</a:t>
                      </a:r>
                      <a:endParaRPr lang="es-EC" sz="16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EC" sz="1600" u="none" strike="noStrike" dirty="0">
                          <a:effectLst/>
                        </a:rPr>
                        <a:t>0,65</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0,63</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0,63</a:t>
                      </a:r>
                      <a:endParaRPr lang="es-EC" sz="1600" b="0" i="0" u="none" strike="noStrike" dirty="0">
                        <a:solidFill>
                          <a:srgbClr val="000000"/>
                        </a:solidFill>
                        <a:effectLst/>
                        <a:latin typeface="Calibri"/>
                      </a:endParaRPr>
                    </a:p>
                  </a:txBody>
                  <a:tcPr marL="9525" marR="9525" marT="9525" marB="0" anchor="b"/>
                </a:tc>
              </a:tr>
            </a:tbl>
          </a:graphicData>
        </a:graphic>
      </p:graphicFrame>
      <p:sp>
        <p:nvSpPr>
          <p:cNvPr id="6" name="5 Rectángulo"/>
          <p:cNvSpPr/>
          <p:nvPr/>
        </p:nvSpPr>
        <p:spPr>
          <a:xfrm>
            <a:off x="6443729" y="3166648"/>
            <a:ext cx="5722513" cy="3139321"/>
          </a:xfrm>
          <a:prstGeom prst="rect">
            <a:avLst/>
          </a:prstGeom>
        </p:spPr>
        <p:txBody>
          <a:bodyPr wrap="square">
            <a:spAutoFit/>
          </a:bodyPr>
          <a:lstStyle/>
          <a:p>
            <a:r>
              <a:rPr lang="es-EC" dirty="0" smtClean="0"/>
              <a:t>EJEMPLO:</a:t>
            </a:r>
          </a:p>
          <a:p>
            <a:r>
              <a:rPr lang="es-EC" dirty="0" smtClean="0"/>
              <a:t>Cantidad de alimento: 1000 Kg</a:t>
            </a:r>
          </a:p>
          <a:p>
            <a:r>
              <a:rPr lang="es-EC" dirty="0" smtClean="0"/>
              <a:t>Porcentaje de maíz en la formulación: 60% - 600 Kg</a:t>
            </a:r>
          </a:p>
          <a:p>
            <a:r>
              <a:rPr lang="es-EC" dirty="0" smtClean="0"/>
              <a:t>Sustitución parcial del maíz por el 20% de harina de cáscara de plátano dominico- hartón: 120Kg</a:t>
            </a:r>
          </a:p>
          <a:p>
            <a:endParaRPr lang="es-EC" dirty="0"/>
          </a:p>
          <a:p>
            <a:r>
              <a:rPr lang="es-EC" dirty="0" smtClean="0"/>
              <a:t>Precio kg de maíz: 0,35 </a:t>
            </a:r>
            <a:r>
              <a:rPr lang="es-EC" dirty="0" err="1" smtClean="0"/>
              <a:t>cnt</a:t>
            </a:r>
            <a:r>
              <a:rPr lang="es-EC" dirty="0" smtClean="0"/>
              <a:t>/</a:t>
            </a:r>
            <a:r>
              <a:rPr lang="es-EC" dirty="0" err="1" smtClean="0"/>
              <a:t>Usd</a:t>
            </a:r>
            <a:r>
              <a:rPr lang="es-EC" dirty="0" smtClean="0"/>
              <a:t> </a:t>
            </a:r>
          </a:p>
          <a:p>
            <a:endParaRPr lang="es-EC" dirty="0"/>
          </a:p>
          <a:p>
            <a:r>
              <a:rPr lang="es-EC" dirty="0" smtClean="0"/>
              <a:t>El ahorro al incluir </a:t>
            </a:r>
            <a:r>
              <a:rPr lang="es-EC" dirty="0"/>
              <a:t>20% de harina de cáscara de plátano dominico- </a:t>
            </a:r>
            <a:r>
              <a:rPr lang="es-EC" dirty="0" smtClean="0"/>
              <a:t>hartón es de 42 </a:t>
            </a:r>
            <a:r>
              <a:rPr lang="es-EC" dirty="0" err="1" smtClean="0"/>
              <a:t>usd</a:t>
            </a:r>
            <a:r>
              <a:rPr lang="es-EC" dirty="0" smtClean="0"/>
              <a:t>. </a:t>
            </a:r>
          </a:p>
        </p:txBody>
      </p:sp>
      <p:sp>
        <p:nvSpPr>
          <p:cNvPr id="7" name="6 Rectángulo"/>
          <p:cNvSpPr/>
          <p:nvPr/>
        </p:nvSpPr>
        <p:spPr>
          <a:xfrm>
            <a:off x="598867" y="3319049"/>
            <a:ext cx="5722513" cy="2585323"/>
          </a:xfrm>
          <a:prstGeom prst="rect">
            <a:avLst/>
          </a:prstGeom>
        </p:spPr>
        <p:txBody>
          <a:bodyPr wrap="square">
            <a:spAutoFit/>
          </a:bodyPr>
          <a:lstStyle/>
          <a:p>
            <a:r>
              <a:rPr lang="es-EC" dirty="0"/>
              <a:t>Esto nos indica que se produce con un alimento balanceado con el reemplazo parcial del maíz por el 20% de harina de cáscara de plátano dominico hartón nos ahorramos 0,03 </a:t>
            </a:r>
            <a:r>
              <a:rPr lang="es-EC" dirty="0" err="1" smtClean="0"/>
              <a:t>cnt</a:t>
            </a:r>
            <a:r>
              <a:rPr lang="es-EC" dirty="0" smtClean="0"/>
              <a:t>/</a:t>
            </a:r>
            <a:r>
              <a:rPr lang="es-EC" dirty="0" err="1"/>
              <a:t>U</a:t>
            </a:r>
            <a:r>
              <a:rPr lang="es-EC" dirty="0" err="1" smtClean="0"/>
              <a:t>sd</a:t>
            </a:r>
            <a:r>
              <a:rPr lang="es-EC" dirty="0"/>
              <a:t>.</a:t>
            </a:r>
          </a:p>
          <a:p>
            <a:r>
              <a:rPr lang="es-EC" dirty="0"/>
              <a:t> </a:t>
            </a:r>
          </a:p>
          <a:p>
            <a:r>
              <a:rPr lang="es-EC" dirty="0"/>
              <a:t>Así como también, si se produce un alimento balanceado con el reemplazo parcial del maíz por el 40 y 60 % de harina de cáscara de plátano dominico hartón nos ahorramos 0,05 </a:t>
            </a:r>
            <a:r>
              <a:rPr lang="es-EC" dirty="0" err="1" smtClean="0"/>
              <a:t>cnt</a:t>
            </a:r>
            <a:r>
              <a:rPr lang="es-EC" dirty="0" smtClean="0"/>
              <a:t>/</a:t>
            </a:r>
            <a:r>
              <a:rPr lang="es-EC" dirty="0" err="1" smtClean="0"/>
              <a:t>Usd</a:t>
            </a:r>
            <a:r>
              <a:rPr lang="es-EC" dirty="0" smtClean="0"/>
              <a:t>.</a:t>
            </a:r>
            <a:endParaRPr lang="es-EC" dirty="0"/>
          </a:p>
        </p:txBody>
      </p:sp>
    </p:spTree>
    <p:extLst>
      <p:ext uri="{BB962C8B-B14F-4D97-AF65-F5344CB8AC3E}">
        <p14:creationId xmlns:p14="http://schemas.microsoft.com/office/powerpoint/2010/main" val="37806855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6" y="67526"/>
            <a:ext cx="3827752" cy="747483"/>
          </a:xfrm>
        </p:spPr>
        <p:txBody>
          <a:bodyPr>
            <a:normAutofit fontScale="90000"/>
          </a:bodyPr>
          <a:lstStyle/>
          <a:p>
            <a:r>
              <a:rPr lang="es-EC" b="1" dirty="0" smtClean="0">
                <a:effectLst>
                  <a:outerShdw blurRad="38100" dist="38100" dir="2700000" algn="tl">
                    <a:srgbClr val="000000">
                      <a:alpha val="43137"/>
                    </a:srgbClr>
                  </a:outerShdw>
                </a:effectLst>
                <a:latin typeface="Arial Black" panose="020B0A04020102020204" pitchFamily="34" charset="0"/>
              </a:rPr>
              <a:t>CONCLUSIONES</a:t>
            </a:r>
            <a:endParaRPr lang="es-EC" b="1" dirty="0">
              <a:effectLst>
                <a:outerShdw blurRad="38100" dist="38100" dir="2700000" algn="tl">
                  <a:srgbClr val="000000">
                    <a:alpha val="43137"/>
                  </a:srgbClr>
                </a:outerShdw>
              </a:effectLst>
              <a:latin typeface="Arial Black" panose="020B0A04020102020204" pitchFamily="34" charset="0"/>
            </a:endParaRPr>
          </a:p>
        </p:txBody>
      </p:sp>
      <p:sp>
        <p:nvSpPr>
          <p:cNvPr id="4" name="3 Marcador de contenido"/>
          <p:cNvSpPr>
            <a:spLocks noGrp="1"/>
          </p:cNvSpPr>
          <p:nvPr>
            <p:ph idx="1"/>
          </p:nvPr>
        </p:nvSpPr>
        <p:spPr>
          <a:xfrm>
            <a:off x="1447800" y="894521"/>
            <a:ext cx="10439400" cy="5683260"/>
          </a:xfrm>
        </p:spPr>
        <p:txBody>
          <a:bodyPr>
            <a:noAutofit/>
          </a:bodyPr>
          <a:lstStyle/>
          <a:p>
            <a:pPr lvl="0"/>
            <a:r>
              <a:rPr lang="es-EC" sz="3200" dirty="0"/>
              <a:t>Al caracterizar los tipos de harinas de cáscara (harina de cáscara de banano maduro y harina de cáscara de plátano dominico- hartón y otros ingredientes) se observó que, las dos harinas tienen características físico químicas similares para ser incluidas en el alimento balanceado, sin embargo, existió una diferencia de 3% en proteína a favor de la harina de cáscara de plátano dominico-hartón maduro, parámetro muy importante en la  alimentación de aves (pollos de engorde). </a:t>
            </a:r>
          </a:p>
          <a:p>
            <a:pPr marL="0" lvl="0" indent="0" algn="just">
              <a:buNone/>
            </a:pPr>
            <a:endParaRPr lang="es-EC" sz="3200" b="1" dirty="0"/>
          </a:p>
        </p:txBody>
      </p:sp>
    </p:spTree>
    <p:extLst>
      <p:ext uri="{BB962C8B-B14F-4D97-AF65-F5344CB8AC3E}">
        <p14:creationId xmlns:p14="http://schemas.microsoft.com/office/powerpoint/2010/main" val="12597488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98369" y="665262"/>
            <a:ext cx="10407535" cy="3539430"/>
          </a:xfrm>
          <a:prstGeom prst="rect">
            <a:avLst/>
          </a:prstGeom>
        </p:spPr>
        <p:txBody>
          <a:bodyPr wrap="square">
            <a:spAutoFit/>
          </a:bodyPr>
          <a:lstStyle/>
          <a:p>
            <a:pPr lvl="0"/>
            <a:r>
              <a:rPr lang="es-EC" sz="2800" dirty="0"/>
              <a:t>Al evaluar la inclusión de los tipos de harinas en el alimento balanceados concluimos que el mejor tratamiento es el Tratamiento 2, esto es, sustituyendo el 40% de maíz por harina de cáscara  plátano dominico-hartón (tomándose en cuenta el aporte nutritivo del resto de materias primas que componen el alimento balanceado) se obtuvo valores de 20,11% de proteína, 59,8% de carbohidratos y 5,13% de fibra</a:t>
            </a:r>
            <a:r>
              <a:rPr lang="es-EC" sz="2800" dirty="0" smtClean="0"/>
              <a:t>.</a:t>
            </a:r>
            <a:endParaRPr lang="es-EC" sz="2800" dirty="0"/>
          </a:p>
        </p:txBody>
      </p:sp>
    </p:spTree>
    <p:extLst>
      <p:ext uri="{BB962C8B-B14F-4D97-AF65-F5344CB8AC3E}">
        <p14:creationId xmlns:p14="http://schemas.microsoft.com/office/powerpoint/2010/main" val="1301464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0813" y="363793"/>
            <a:ext cx="9822426" cy="3777622"/>
          </a:xfrm>
        </p:spPr>
        <p:txBody>
          <a:bodyPr>
            <a:noAutofit/>
          </a:bodyPr>
          <a:lstStyle/>
          <a:p>
            <a:pPr lvl="0" algn="just"/>
            <a:r>
              <a:rPr lang="es-EC" sz="2800" dirty="0"/>
              <a:t>Al evaluar los tres mejores tratamientos y la dieta testigo en los pollos de engorde se obtuvo resultados favorables obteniendo una conversión alimenticia de 1.95% con el mejor tratamiento T2 y un ganancial de peso de 56,67 gramos/ día</a:t>
            </a:r>
            <a:r>
              <a:rPr lang="es-EC" sz="2800" dirty="0" smtClean="0"/>
              <a:t>.</a:t>
            </a:r>
          </a:p>
          <a:p>
            <a:pPr marL="0" indent="0" algn="just">
              <a:buNone/>
            </a:pPr>
            <a:endParaRPr lang="es-EC" sz="2800" dirty="0"/>
          </a:p>
          <a:p>
            <a:pPr lvl="0" algn="just"/>
            <a:r>
              <a:rPr lang="es-EC" sz="2800" dirty="0"/>
              <a:t>Al realizar el análisis organoléptico para los </a:t>
            </a:r>
            <a:r>
              <a:rPr lang="es-EC" sz="2800" dirty="0" err="1"/>
              <a:t>tre</a:t>
            </a:r>
            <a:r>
              <a:rPr lang="es-EC" sz="2800" dirty="0"/>
              <a:t> s mejores tratamientos y la dieta testigo determinamos que el de mayor agrado para los catadores fue: T2 ya que el mismo cumplió con la total aprobación de los catadores para las variables evaluadas como son: olor, color, sabor, aceptabilidad y palatabilidad</a:t>
            </a:r>
            <a:r>
              <a:rPr lang="es-EC" sz="2800" dirty="0" smtClean="0"/>
              <a:t>.</a:t>
            </a:r>
            <a:endParaRPr lang="es-EC" sz="2800" dirty="0"/>
          </a:p>
        </p:txBody>
      </p:sp>
    </p:spTree>
    <p:extLst>
      <p:ext uri="{BB962C8B-B14F-4D97-AF65-F5344CB8AC3E}">
        <p14:creationId xmlns:p14="http://schemas.microsoft.com/office/powerpoint/2010/main" val="36897164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extLst>
              <p:ext uri="{D42A27DB-BD31-4B8C-83A1-F6EECF244321}">
                <p14:modId xmlns:p14="http://schemas.microsoft.com/office/powerpoint/2010/main" val="3030624499"/>
              </p:ext>
            </p:extLst>
          </p:nvPr>
        </p:nvGraphicFramePr>
        <p:xfrm>
          <a:off x="711200" y="177800"/>
          <a:ext cx="11480799" cy="642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66843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69780" y="599768"/>
            <a:ext cx="8915400" cy="3777622"/>
          </a:xfrm>
        </p:spPr>
        <p:txBody>
          <a:bodyPr>
            <a:normAutofit/>
          </a:bodyPr>
          <a:lstStyle/>
          <a:p>
            <a:pPr lvl="0" algn="just"/>
            <a:r>
              <a:rPr lang="es-EC" sz="2800" dirty="0"/>
              <a:t>El costo del alimento balanceado elaborado con un porcentaje de inclusión del 40%  de harina de cáscara de plátano dominico – hartón tiene un valor de 0,63 USD/Kg en comparación al alimento balanceado comercial que es de 0,70 USD/Kg. Esto nos presenta un ahorro de 0,07 cent. Por kilogramo de balanceado utilizado.</a:t>
            </a:r>
          </a:p>
          <a:p>
            <a:pPr marL="0" indent="0" algn="just">
              <a:buNone/>
            </a:pPr>
            <a:endParaRPr lang="es-EC" sz="2800" dirty="0"/>
          </a:p>
        </p:txBody>
      </p:sp>
    </p:spTree>
    <p:extLst>
      <p:ext uri="{BB962C8B-B14F-4D97-AF65-F5344CB8AC3E}">
        <p14:creationId xmlns:p14="http://schemas.microsoft.com/office/powerpoint/2010/main" val="42534382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1685" y="0"/>
            <a:ext cx="4562255" cy="731520"/>
          </a:xfrm>
        </p:spPr>
        <p:txBody>
          <a:bodyPr>
            <a:normAutofit fontScale="90000"/>
          </a:bodyPr>
          <a:lstStyle/>
          <a:p>
            <a:r>
              <a:rPr lang="es-EC" b="1" dirty="0" smtClean="0">
                <a:effectLst>
                  <a:outerShdw blurRad="38100" dist="38100" dir="2700000" algn="tl">
                    <a:srgbClr val="000000">
                      <a:alpha val="43137"/>
                    </a:srgbClr>
                  </a:outerShdw>
                </a:effectLst>
              </a:rPr>
              <a:t>RECOMENDACIONES</a:t>
            </a:r>
            <a:endParaRPr lang="es-EC" b="1" dirty="0">
              <a:effectLst>
                <a:outerShdw blurRad="38100" dist="38100" dir="2700000" algn="tl">
                  <a:srgbClr val="000000">
                    <a:alpha val="43137"/>
                  </a:srgbClr>
                </a:outerShdw>
              </a:effectLst>
            </a:endParaRPr>
          </a:p>
        </p:txBody>
      </p:sp>
      <p:sp>
        <p:nvSpPr>
          <p:cNvPr id="4" name="3 Marcador de contenido"/>
          <p:cNvSpPr>
            <a:spLocks noGrp="1"/>
          </p:cNvSpPr>
          <p:nvPr>
            <p:ph idx="1"/>
          </p:nvPr>
        </p:nvSpPr>
        <p:spPr>
          <a:xfrm>
            <a:off x="1466850" y="815016"/>
            <a:ext cx="10609262" cy="6042984"/>
          </a:xfrm>
        </p:spPr>
        <p:txBody>
          <a:bodyPr>
            <a:noAutofit/>
          </a:bodyPr>
          <a:lstStyle/>
          <a:p>
            <a:pPr marL="0" indent="0" algn="just">
              <a:buNone/>
            </a:pPr>
            <a:r>
              <a:rPr lang="es-ES" sz="2800" dirty="0">
                <a:solidFill>
                  <a:schemeClr val="tx1"/>
                </a:solidFill>
              </a:rPr>
              <a:t> </a:t>
            </a:r>
            <a:endParaRPr lang="es-EC" sz="2800" b="1" dirty="0">
              <a:solidFill>
                <a:schemeClr val="tx1"/>
              </a:solidFill>
            </a:endParaRPr>
          </a:p>
          <a:p>
            <a:pPr lvl="0"/>
            <a:r>
              <a:rPr lang="es-EC" sz="2000" dirty="0"/>
              <a:t>Se recomienda analizar otros tipos de cáscara de plátano presentes en Ecuador (orito y el hartón).</a:t>
            </a:r>
          </a:p>
          <a:p>
            <a:pPr lvl="0"/>
            <a:endParaRPr lang="es-EC" sz="2000" dirty="0" smtClean="0"/>
          </a:p>
          <a:p>
            <a:pPr lvl="0"/>
            <a:endParaRPr lang="es-EC" sz="2000" dirty="0"/>
          </a:p>
          <a:p>
            <a:pPr lvl="0"/>
            <a:r>
              <a:rPr lang="es-EC" sz="2000" dirty="0" smtClean="0"/>
              <a:t>Para </a:t>
            </a:r>
            <a:r>
              <a:rPr lang="es-EC" sz="2000" dirty="0"/>
              <a:t>la elaboración de harina de cáscara de plátano dominico- hartón o banano maduro se sugiere utilizar un secador de bandejas para optimizar tiempos y mejorar el proceso de obtención de las mismas.</a:t>
            </a:r>
          </a:p>
          <a:p>
            <a:pPr lvl="0"/>
            <a:endParaRPr lang="es-EC" sz="2000" dirty="0" smtClean="0"/>
          </a:p>
          <a:p>
            <a:pPr lvl="0"/>
            <a:endParaRPr lang="es-EC" sz="2000" dirty="0"/>
          </a:p>
          <a:p>
            <a:pPr lvl="0"/>
            <a:r>
              <a:rPr lang="es-EC" sz="2000" dirty="0" smtClean="0"/>
              <a:t>Se </a:t>
            </a:r>
            <a:r>
              <a:rPr lang="es-EC" sz="2000" dirty="0"/>
              <a:t>deben realizar investigaciones referentes a la elaboración y obtención de harinas a partir de los residuos obtenidos de plátano o banano.</a:t>
            </a:r>
          </a:p>
          <a:p>
            <a:pPr marL="0" indent="0">
              <a:buNone/>
            </a:pPr>
            <a:endParaRPr lang="es-EC" sz="2000" b="1" dirty="0"/>
          </a:p>
          <a:p>
            <a:pPr marL="0" indent="0" algn="just">
              <a:buNone/>
            </a:pP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5892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49894" y="310149"/>
            <a:ext cx="10098157" cy="6001643"/>
          </a:xfrm>
          <a:prstGeom prst="rect">
            <a:avLst/>
          </a:prstGeom>
        </p:spPr>
        <p:txBody>
          <a:bodyPr wrap="square">
            <a:spAutoFit/>
          </a:bodyPr>
          <a:lstStyle/>
          <a:p>
            <a:pPr marL="457200" lvl="0" indent="-457200">
              <a:buFont typeface="Arial" panose="020B0604020202020204" pitchFamily="34" charset="0"/>
              <a:buChar char="•"/>
            </a:pPr>
            <a:r>
              <a:rPr lang="es-EC" sz="3200" dirty="0"/>
              <a:t>Los resultados favorables que se obtuvo en esta investigación deberían aplicarse en investigaciones más profundas sobre la crianza de pollo broiler, esto es, probando alimento balaceado en pollos desde la etapa inicial.</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Es </a:t>
            </a:r>
            <a:r>
              <a:rPr lang="es-EC" sz="3200" dirty="0"/>
              <a:t>mejor usar materias primas con bajos niveles de fibra para la alimentación de pollos broiler, cuando se incluya cualquier tipo de harinas de cáscara de los diferentes tipos de plátano para mejorar su digestibilidad y evitar algunas enfermedades</a:t>
            </a:r>
            <a:r>
              <a:rPr lang="es-EC" sz="3200" dirty="0" smtClean="0"/>
              <a:t>.</a:t>
            </a:r>
            <a:endParaRPr lang="es-EC" sz="3200" dirty="0"/>
          </a:p>
        </p:txBody>
      </p:sp>
    </p:spTree>
    <p:extLst>
      <p:ext uri="{BB962C8B-B14F-4D97-AF65-F5344CB8AC3E}">
        <p14:creationId xmlns:p14="http://schemas.microsoft.com/office/powerpoint/2010/main" val="14119785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69780" y="422787"/>
            <a:ext cx="8915400" cy="3777622"/>
          </a:xfrm>
        </p:spPr>
        <p:txBody>
          <a:bodyPr/>
          <a:lstStyle/>
          <a:p>
            <a:r>
              <a:rPr lang="es-EC" sz="3200" dirty="0"/>
              <a:t>Al ser la cáscara de plátano o banano un residuo que no es tratado se debería buscar una tecnología para tratarla e incluirla en la dieta diaria de animales ya que esta ayuda considerablemente a reducir costos de alimentación.</a:t>
            </a:r>
            <a:endParaRPr lang="es-EC" sz="3200" b="1"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3267470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6329" y="3083316"/>
            <a:ext cx="5162550" cy="1325853"/>
          </a:xfrm>
          <a:noFill/>
          <a:ln w="9525">
            <a:noFill/>
          </a:ln>
        </p:spPr>
        <p:txBody>
          <a:bodyPr>
            <a:noAutofit/>
          </a:bodyPr>
          <a:lstStyle/>
          <a:p>
            <a:r>
              <a:rPr lang="es-EC" sz="7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GRACIAS </a:t>
            </a:r>
            <a:endParaRPr lang="es-EC" sz="7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6576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3412470" y="304800"/>
            <a:ext cx="7635589" cy="990600"/>
          </a:xfrm>
        </p:spPr>
        <p:txBody>
          <a:bodyPr/>
          <a:lstStyle/>
          <a:p>
            <a:r>
              <a:rPr lang="es-PE" altLang="es-EC" smtClean="0">
                <a:ea typeface="ＭＳ Ｐゴシック" pitchFamily="34" charset="-128"/>
              </a:rPr>
              <a:t>OBJETIVO GENERAL </a:t>
            </a:r>
            <a:endParaRPr lang="es-EC" altLang="es-EC" smtClean="0">
              <a:ea typeface="ＭＳ Ｐゴシック" pitchFamily="34" charset="-128"/>
            </a:endParaRPr>
          </a:p>
        </p:txBody>
      </p:sp>
      <p:sp>
        <p:nvSpPr>
          <p:cNvPr id="24579" name="4 CuadroTexto"/>
          <p:cNvSpPr txBox="1">
            <a:spLocks noChangeArrowheads="1"/>
          </p:cNvSpPr>
          <p:nvPr/>
        </p:nvSpPr>
        <p:spPr bwMode="auto">
          <a:xfrm>
            <a:off x="-25803" y="533401"/>
            <a:ext cx="1166303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ＭＳ Ｐゴシック" pitchFamily="34" charset="-128"/>
              </a:defRPr>
            </a:lvl1pPr>
            <a:lvl2pPr marL="971550" indent="-45720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lnSpc>
                <a:spcPct val="80000"/>
              </a:lnSpc>
              <a:spcBef>
                <a:spcPts val="600"/>
              </a:spcBef>
            </a:pPr>
            <a:endParaRPr lang="es-EC" altLang="es-EC" sz="3200" b="1">
              <a:solidFill>
                <a:srgbClr val="FFFFFF"/>
              </a:solidFill>
              <a:latin typeface="Times New Roman" pitchFamily="18" charset="0"/>
              <a:cs typeface="Times New Roman" pitchFamily="18" charset="0"/>
            </a:endParaRPr>
          </a:p>
          <a:p>
            <a:pPr lvl="1" eaLnBrk="1" hangingPunct="1">
              <a:lnSpc>
                <a:spcPct val="80000"/>
              </a:lnSpc>
              <a:spcBef>
                <a:spcPts val="600"/>
              </a:spcBef>
            </a:pPr>
            <a:endParaRPr lang="es-EC" altLang="es-EC" sz="3200" b="1">
              <a:solidFill>
                <a:srgbClr val="FFFFFF"/>
              </a:solidFill>
              <a:latin typeface="Times New Roman" pitchFamily="18" charset="0"/>
              <a:cs typeface="Times New Roman" pitchFamily="18" charset="0"/>
            </a:endParaRPr>
          </a:p>
          <a:p>
            <a:pPr lvl="1" eaLnBrk="1" hangingPunct="1">
              <a:lnSpc>
                <a:spcPct val="80000"/>
              </a:lnSpc>
              <a:spcBef>
                <a:spcPts val="600"/>
              </a:spcBef>
            </a:pPr>
            <a:endParaRPr lang="es-EC" altLang="es-EC" sz="3200" b="1">
              <a:solidFill>
                <a:srgbClr val="FFFFFF"/>
              </a:solidFill>
              <a:latin typeface="Times New Roman" pitchFamily="18" charset="0"/>
              <a:cs typeface="Times New Roman" pitchFamily="18" charset="0"/>
            </a:endParaRPr>
          </a:p>
          <a:p>
            <a:pPr lvl="1" eaLnBrk="1" hangingPunct="1">
              <a:lnSpc>
                <a:spcPct val="80000"/>
              </a:lnSpc>
              <a:spcBef>
                <a:spcPts val="600"/>
              </a:spcBef>
            </a:pPr>
            <a:r>
              <a:rPr lang="es-EC" altLang="es-EC" sz="3200" b="1">
                <a:solidFill>
                  <a:srgbClr val="FFFFFF"/>
                </a:solidFill>
                <a:latin typeface="Times New Roman" pitchFamily="18" charset="0"/>
                <a:cs typeface="Times New Roman" pitchFamily="18" charset="0"/>
              </a:rPr>
              <a:t>                                         </a:t>
            </a:r>
          </a:p>
          <a:p>
            <a:pPr lvl="1" eaLnBrk="1" hangingPunct="1">
              <a:lnSpc>
                <a:spcPct val="80000"/>
              </a:lnSpc>
              <a:spcBef>
                <a:spcPts val="600"/>
              </a:spcBef>
            </a:pPr>
            <a:r>
              <a:rPr lang="es-EC" altLang="es-EC" sz="3200" b="1">
                <a:solidFill>
                  <a:srgbClr val="FFFFFF"/>
                </a:solidFill>
                <a:latin typeface="Times New Roman" pitchFamily="18" charset="0"/>
                <a:cs typeface="Times New Roman" pitchFamily="18" charset="0"/>
              </a:rPr>
              <a:t>                                           </a:t>
            </a:r>
          </a:p>
          <a:p>
            <a:pPr lvl="1" eaLnBrk="1" hangingPunct="1">
              <a:lnSpc>
                <a:spcPct val="80000"/>
              </a:lnSpc>
              <a:spcBef>
                <a:spcPts val="600"/>
              </a:spcBef>
            </a:pPr>
            <a:endParaRPr lang="es-EC" altLang="es-EC" sz="3200" b="1">
              <a:solidFill>
                <a:srgbClr val="FFFFFF"/>
              </a:solidFill>
              <a:latin typeface="Times New Roman" pitchFamily="18" charset="0"/>
              <a:cs typeface="Times New Roman" pitchFamily="18" charset="0"/>
            </a:endParaRPr>
          </a:p>
          <a:p>
            <a:pPr lvl="1" algn="just" eaLnBrk="1" hangingPunct="1">
              <a:lnSpc>
                <a:spcPct val="80000"/>
              </a:lnSpc>
              <a:spcBef>
                <a:spcPts val="600"/>
              </a:spcBef>
            </a:pPr>
            <a:r>
              <a:rPr lang="es-EC" altLang="es-EC" b="1">
                <a:solidFill>
                  <a:srgbClr val="FFFFFF"/>
                </a:solidFill>
                <a:latin typeface="Times New Roman" pitchFamily="18" charset="0"/>
                <a:cs typeface="Times New Roman" pitchFamily="18" charset="0"/>
              </a:rPr>
              <a:t>● </a:t>
            </a:r>
            <a:r>
              <a:rPr lang="es-EC" altLang="es-EC" sz="3200">
                <a:solidFill>
                  <a:schemeClr val="bg1"/>
                </a:solidFill>
              </a:rPr>
              <a:t>Aprovechar la cáscara de banano </a:t>
            </a:r>
            <a:r>
              <a:rPr lang="es-EC" altLang="es-EC" sz="3200" i="1">
                <a:solidFill>
                  <a:schemeClr val="bg1"/>
                </a:solidFill>
              </a:rPr>
              <a:t>Musa paradisíaca Cavendish-musaceae</a:t>
            </a:r>
            <a:r>
              <a:rPr lang="es-EC" altLang="es-EC" sz="3200">
                <a:solidFill>
                  <a:schemeClr val="bg1"/>
                </a:solidFill>
              </a:rPr>
              <a:t> y plátano dominico- hartón </a:t>
            </a:r>
            <a:r>
              <a:rPr lang="es-EC" altLang="es-EC" sz="3200" i="1">
                <a:solidFill>
                  <a:schemeClr val="bg1"/>
                </a:solidFill>
              </a:rPr>
              <a:t>Mussa Aab simonds </a:t>
            </a:r>
            <a:r>
              <a:rPr lang="es-EC" altLang="es-EC" sz="3200">
                <a:solidFill>
                  <a:schemeClr val="bg1"/>
                </a:solidFill>
              </a:rPr>
              <a:t>maduros para la elaboración de un alimento balanceado en  pollos broiler de engorde</a:t>
            </a:r>
            <a:endParaRPr lang="es-EC" altLang="es-EC" sz="3200">
              <a:solidFill>
                <a:schemeClr val="bg1"/>
              </a:solidFill>
              <a:latin typeface="Times New Roman" pitchFamily="18" charset="0"/>
              <a:cs typeface="Times New Roman" pitchFamily="18" charset="0"/>
            </a:endParaRPr>
          </a:p>
        </p:txBody>
      </p:sp>
      <p:pic>
        <p:nvPicPr>
          <p:cNvPr id="2458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526" y="1314451"/>
            <a:ext cx="277169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echa derecha 3"/>
          <p:cNvSpPr/>
          <p:nvPr/>
        </p:nvSpPr>
        <p:spPr>
          <a:xfrm>
            <a:off x="3459232" y="1752600"/>
            <a:ext cx="722489"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pic>
        <p:nvPicPr>
          <p:cNvPr id="24584"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3638" y="1319213"/>
            <a:ext cx="310713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echa derecha 7"/>
          <p:cNvSpPr/>
          <p:nvPr/>
        </p:nvSpPr>
        <p:spPr>
          <a:xfrm>
            <a:off x="7673470" y="1881187"/>
            <a:ext cx="619276"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a:p>
        </p:txBody>
      </p:sp>
      <p:pic>
        <p:nvPicPr>
          <p:cNvPr id="24588"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987" y="1358901"/>
            <a:ext cx="260827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293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PE" altLang="es-EC" smtClean="0">
                <a:ea typeface="ＭＳ Ｐゴシック" pitchFamily="34" charset="-128"/>
              </a:rPr>
              <a:t>        OBJETIVO ESPECÍFICO</a:t>
            </a:r>
            <a:endParaRPr lang="es-EC" altLang="es-EC" smtClean="0">
              <a:ea typeface="ＭＳ Ｐゴシック" pitchFamily="34" charset="-128"/>
            </a:endParaRPr>
          </a:p>
        </p:txBody>
      </p:sp>
      <p:sp>
        <p:nvSpPr>
          <p:cNvPr id="28675" name="2 CuadroTexto"/>
          <p:cNvSpPr txBox="1">
            <a:spLocks noChangeArrowheads="1"/>
          </p:cNvSpPr>
          <p:nvPr/>
        </p:nvSpPr>
        <p:spPr bwMode="auto">
          <a:xfrm>
            <a:off x="316090" y="1425575"/>
            <a:ext cx="7018463"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buFont typeface="Arial" panose="020B0604020202020204" pitchFamily="34" charset="0"/>
              <a:buChar char="•"/>
              <a:defRPr/>
            </a:pPr>
            <a:r>
              <a:rPr lang="es-EC" sz="1700" dirty="0" smtClean="0"/>
              <a:t>Caracterizar mediante análisis bromatológico de la harina de cáscara del banano </a:t>
            </a:r>
            <a:r>
              <a:rPr lang="es-EC" sz="1700" i="1" dirty="0" smtClean="0"/>
              <a:t>Musa Paradisíaca Cavendish-</a:t>
            </a:r>
            <a:r>
              <a:rPr lang="es-EC" sz="1700" i="1" dirty="0" err="1" smtClean="0"/>
              <a:t>Musaceae</a:t>
            </a:r>
            <a:r>
              <a:rPr lang="es-EC" sz="1700" dirty="0" smtClean="0"/>
              <a:t>, de plátano dominico- hartón </a:t>
            </a:r>
            <a:r>
              <a:rPr lang="es-EC" sz="1700" i="1" dirty="0" err="1" smtClean="0"/>
              <a:t>Mussa</a:t>
            </a:r>
            <a:r>
              <a:rPr lang="es-EC" sz="1700" i="1" dirty="0" smtClean="0"/>
              <a:t> </a:t>
            </a:r>
            <a:r>
              <a:rPr lang="es-EC" sz="1700" i="1" dirty="0" err="1" smtClean="0"/>
              <a:t>Aab</a:t>
            </a:r>
            <a:r>
              <a:rPr lang="es-EC" sz="1700" i="1" dirty="0" smtClean="0"/>
              <a:t> </a:t>
            </a:r>
            <a:r>
              <a:rPr lang="es-EC" sz="1700" i="1" dirty="0" err="1" smtClean="0"/>
              <a:t>Simonds</a:t>
            </a:r>
            <a:r>
              <a:rPr lang="es-EC" sz="1700" dirty="0" smtClean="0"/>
              <a:t> y alimento balanceado.</a:t>
            </a:r>
          </a:p>
          <a:p>
            <a:pPr>
              <a:defRPr/>
            </a:pPr>
            <a:r>
              <a:rPr lang="es-EC" sz="1700" dirty="0" smtClean="0"/>
              <a:t> </a:t>
            </a:r>
          </a:p>
          <a:p>
            <a:pPr marL="285750" indent="-285750">
              <a:buFont typeface="Arial" panose="020B0604020202020204" pitchFamily="34" charset="0"/>
              <a:buChar char="•"/>
              <a:defRPr/>
            </a:pPr>
            <a:endParaRPr lang="es-EC" sz="1700" dirty="0" smtClean="0"/>
          </a:p>
          <a:p>
            <a:pPr marL="285750" indent="-285750">
              <a:buFont typeface="Arial" panose="020B0604020202020204" pitchFamily="34" charset="0"/>
              <a:buChar char="•"/>
              <a:defRPr/>
            </a:pPr>
            <a:r>
              <a:rPr lang="es-EC" sz="1700" dirty="0" smtClean="0"/>
              <a:t>Evaluar las sustituciones del maíz con la harina de cáscara de banano </a:t>
            </a:r>
            <a:r>
              <a:rPr lang="es-EC" sz="1700" i="1" dirty="0" smtClean="0"/>
              <a:t>Musa Paradisíaca Cavendish-</a:t>
            </a:r>
            <a:r>
              <a:rPr lang="es-EC" sz="1700" i="1" dirty="0" err="1" smtClean="0"/>
              <a:t>Musaceae</a:t>
            </a:r>
            <a:r>
              <a:rPr lang="es-EC" sz="1700" dirty="0" smtClean="0"/>
              <a:t> o plátano dominico- hartón </a:t>
            </a:r>
            <a:r>
              <a:rPr lang="es-EC" sz="1700" i="1" dirty="0" err="1" smtClean="0"/>
              <a:t>Mussa</a:t>
            </a:r>
            <a:r>
              <a:rPr lang="es-EC" sz="1700" i="1" dirty="0" smtClean="0"/>
              <a:t> </a:t>
            </a:r>
            <a:r>
              <a:rPr lang="es-EC" sz="1700" i="1" dirty="0" err="1" smtClean="0"/>
              <a:t>Aab</a:t>
            </a:r>
            <a:r>
              <a:rPr lang="es-EC" sz="1700" i="1" dirty="0" smtClean="0"/>
              <a:t> </a:t>
            </a:r>
            <a:r>
              <a:rPr lang="es-EC" sz="1700" i="1" dirty="0" err="1" smtClean="0"/>
              <a:t>Simonds</a:t>
            </a:r>
            <a:r>
              <a:rPr lang="es-EC" sz="1700" dirty="0" smtClean="0"/>
              <a:t>  en el contenido de proteína y carbohidratos de las raciones alimenticias.</a:t>
            </a:r>
          </a:p>
          <a:p>
            <a:pPr>
              <a:defRPr/>
            </a:pPr>
            <a:endParaRPr lang="es-EC" sz="1700" dirty="0" smtClean="0"/>
          </a:p>
          <a:p>
            <a:pPr marL="285750" indent="-285750">
              <a:buFont typeface="Arial" panose="020B0604020202020204" pitchFamily="34" charset="0"/>
              <a:buChar char="•"/>
              <a:defRPr/>
            </a:pPr>
            <a:endParaRPr lang="es-EC" sz="1700" dirty="0" smtClean="0"/>
          </a:p>
          <a:p>
            <a:pPr marL="285750" indent="-285750">
              <a:buFont typeface="Arial" panose="020B0604020202020204" pitchFamily="34" charset="0"/>
              <a:buChar char="•"/>
              <a:defRPr/>
            </a:pPr>
            <a:r>
              <a:rPr lang="es-EC" sz="1700" dirty="0" smtClean="0"/>
              <a:t>Evaluar el alimento balanceado en la alimentación de pollos </a:t>
            </a:r>
            <a:r>
              <a:rPr lang="es-EC" sz="1700" dirty="0" err="1" smtClean="0"/>
              <a:t>broiler</a:t>
            </a:r>
            <a:r>
              <a:rPr lang="es-EC" sz="1700" dirty="0" smtClean="0"/>
              <a:t>.</a:t>
            </a:r>
          </a:p>
          <a:p>
            <a:pPr>
              <a:defRPr/>
            </a:pPr>
            <a:endParaRPr lang="es-EC" sz="1700" dirty="0" smtClean="0"/>
          </a:p>
          <a:p>
            <a:pPr marL="285750" indent="-285750">
              <a:buFont typeface="Arial" panose="020B0604020202020204" pitchFamily="34" charset="0"/>
              <a:buChar char="•"/>
              <a:defRPr/>
            </a:pPr>
            <a:endParaRPr lang="es-EC" sz="1700" dirty="0" smtClean="0"/>
          </a:p>
          <a:p>
            <a:pPr marL="285750" indent="-285750">
              <a:buFont typeface="Arial" panose="020B0604020202020204" pitchFamily="34" charset="0"/>
              <a:buChar char="•"/>
              <a:defRPr/>
            </a:pPr>
            <a:r>
              <a:rPr lang="es-EC" sz="1700" dirty="0" smtClean="0"/>
              <a:t>Evaluar la calidad organoléptica de la carne de los pollos </a:t>
            </a:r>
            <a:r>
              <a:rPr lang="es-EC" sz="1700" dirty="0" err="1" smtClean="0"/>
              <a:t>broiler</a:t>
            </a:r>
            <a:r>
              <a:rPr lang="es-EC" sz="1700" dirty="0" smtClean="0"/>
              <a:t>.</a:t>
            </a:r>
            <a:endParaRPr lang="es-PE" altLang="es-EC" sz="1700" dirty="0" smtClean="0">
              <a:latin typeface="Times New Roman" panose="02020603050405020304" pitchFamily="18" charset="0"/>
              <a:cs typeface="Times New Roman" panose="02020603050405020304" pitchFamily="18" charset="0"/>
            </a:endParaRPr>
          </a:p>
          <a:p>
            <a:pPr eaLnBrk="1" hangingPunct="1">
              <a:defRPr/>
            </a:pPr>
            <a:endParaRPr lang="es-EC" altLang="es-EC" sz="1500" dirty="0" smtClean="0">
              <a:solidFill>
                <a:schemeClr val="bg1"/>
              </a:solidFill>
              <a:latin typeface="Times New Roman" panose="02020603050405020304" pitchFamily="18" charset="0"/>
              <a:cs typeface="Times New Roman" panose="02020603050405020304" pitchFamily="18" charset="0"/>
            </a:endParaRPr>
          </a:p>
        </p:txBody>
      </p:sp>
      <p:pic>
        <p:nvPicPr>
          <p:cNvPr id="25604" name="Picture 8" descr="http://basquebiocluster.com/wp-content/uploads/2012/08/Lab-Arab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617" y="1401763"/>
            <a:ext cx="3612444"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0617" y="2690814"/>
            <a:ext cx="3612444"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agen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0617" y="3952876"/>
            <a:ext cx="361244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http://www.bulhufas.es/alimentacion/wp-content/uploads/2010/09/Pollo.jpg"/>
          <p:cNvPicPr>
            <a:picLocks noChangeAspect="1" noChangeArrowheads="1"/>
          </p:cNvPicPr>
          <p:nvPr/>
        </p:nvPicPr>
        <p:blipFill>
          <a:blip r:embed="rId5">
            <a:extLst>
              <a:ext uri="{28A0092B-C50C-407E-A947-70E740481C1C}">
                <a14:useLocalDpi xmlns:a14="http://schemas.microsoft.com/office/drawing/2010/main" val="0"/>
              </a:ext>
            </a:extLst>
          </a:blip>
          <a:srcRect t="12117" b="13400"/>
          <a:stretch>
            <a:fillRect/>
          </a:stretch>
        </p:blipFill>
        <p:spPr bwMode="auto">
          <a:xfrm>
            <a:off x="7850617" y="5029200"/>
            <a:ext cx="3612444"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3773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212877" y="152400"/>
            <a:ext cx="11663035" cy="6477000"/>
          </a:xfrm>
        </p:spPr>
        <p:txBody>
          <a:bodyPr>
            <a:normAutofit/>
          </a:bodyPr>
          <a:lstStyle/>
          <a:p>
            <a:r>
              <a:rPr lang="es-CO" altLang="es-EC" sz="4400" dirty="0" smtClean="0">
                <a:latin typeface="Times New Roman" pitchFamily="18" charset="0"/>
                <a:ea typeface="ＭＳ Ｐゴシック" pitchFamily="34" charset="-128"/>
                <a:cs typeface="Times New Roman" pitchFamily="18" charset="0"/>
              </a:rPr>
              <a:t>HIPÓTESIS</a:t>
            </a:r>
            <a:br>
              <a:rPr lang="es-CO" altLang="es-EC" sz="4400" dirty="0" smtClean="0">
                <a:latin typeface="Times New Roman" pitchFamily="18" charset="0"/>
                <a:ea typeface="ＭＳ Ｐゴシック" pitchFamily="34" charset="-128"/>
                <a:cs typeface="Times New Roman" pitchFamily="18" charset="0"/>
              </a:rPr>
            </a:br>
            <a:r>
              <a:rPr lang="es-CO" altLang="es-EC" sz="4400" dirty="0" smtClean="0">
                <a:latin typeface="Times New Roman" pitchFamily="18" charset="0"/>
                <a:ea typeface="ＭＳ Ｐゴシック" pitchFamily="34" charset="-128"/>
                <a:cs typeface="Times New Roman" pitchFamily="18" charset="0"/>
              </a:rPr>
              <a:t>                         </a:t>
            </a:r>
            <a:br>
              <a:rPr lang="es-CO" altLang="es-EC" sz="4400" dirty="0" smtClean="0">
                <a:latin typeface="Times New Roman" pitchFamily="18" charset="0"/>
                <a:ea typeface="ＭＳ Ｐゴシック" pitchFamily="34" charset="-128"/>
                <a:cs typeface="Times New Roman" pitchFamily="18" charset="0"/>
              </a:rPr>
            </a:br>
            <a:r>
              <a:rPr lang="es-CO" altLang="es-EC" sz="4400" dirty="0" smtClean="0">
                <a:latin typeface="Times New Roman" pitchFamily="18" charset="0"/>
                <a:ea typeface="ＭＳ Ｐゴシック" pitchFamily="34" charset="-128"/>
                <a:cs typeface="Times New Roman" pitchFamily="18" charset="0"/>
              </a:rPr>
              <a:t/>
            </a:r>
            <a:br>
              <a:rPr lang="es-CO" altLang="es-EC" sz="4400" dirty="0" smtClean="0">
                <a:latin typeface="Times New Roman" pitchFamily="18" charset="0"/>
                <a:ea typeface="ＭＳ Ｐゴシック" pitchFamily="34" charset="-128"/>
                <a:cs typeface="Times New Roman" pitchFamily="18" charset="0"/>
              </a:rPr>
            </a:br>
            <a:r>
              <a:rPr lang="es-CO" altLang="es-EC" sz="4400" dirty="0" smtClean="0">
                <a:latin typeface="Times New Roman" pitchFamily="18" charset="0"/>
                <a:ea typeface="ＭＳ Ｐゴシック" pitchFamily="34" charset="-128"/>
                <a:cs typeface="Times New Roman" pitchFamily="18" charset="0"/>
              </a:rPr>
              <a:t/>
            </a:r>
            <a:br>
              <a:rPr lang="es-CO" altLang="es-EC" sz="4400" dirty="0" smtClean="0">
                <a:latin typeface="Times New Roman" pitchFamily="18" charset="0"/>
                <a:ea typeface="ＭＳ Ｐゴシック" pitchFamily="34" charset="-128"/>
                <a:cs typeface="Times New Roman" pitchFamily="18" charset="0"/>
              </a:rPr>
            </a:br>
            <a:r>
              <a:rPr lang="es-CO" altLang="es-EC" sz="4400" dirty="0" smtClean="0">
                <a:latin typeface="Times New Roman" pitchFamily="18" charset="0"/>
                <a:ea typeface="ＭＳ Ｐゴシック" pitchFamily="34" charset="-128"/>
                <a:cs typeface="Times New Roman" pitchFamily="18" charset="0"/>
              </a:rPr>
              <a:t/>
            </a:r>
            <a:br>
              <a:rPr lang="es-CO" altLang="es-EC" sz="4400" dirty="0" smtClean="0">
                <a:latin typeface="Times New Roman" pitchFamily="18" charset="0"/>
                <a:ea typeface="ＭＳ Ｐゴシック" pitchFamily="34" charset="-128"/>
                <a:cs typeface="Times New Roman" pitchFamily="18" charset="0"/>
              </a:rPr>
            </a:br>
            <a:r>
              <a:rPr lang="es-CO" altLang="es-EC" sz="1800" dirty="0" smtClean="0">
                <a:latin typeface="Times New Roman" pitchFamily="18" charset="0"/>
                <a:ea typeface="ＭＳ Ｐゴシック" pitchFamily="34" charset="-128"/>
                <a:cs typeface="Times New Roman" pitchFamily="18" charset="0"/>
              </a:rPr>
              <a:t>●</a:t>
            </a:r>
            <a:r>
              <a:rPr lang="es-CO" altLang="es-EC" sz="4400" dirty="0" smtClean="0">
                <a:latin typeface="Times New Roman" pitchFamily="18" charset="0"/>
                <a:ea typeface="ＭＳ Ｐゴシック" pitchFamily="34" charset="-128"/>
                <a:cs typeface="Times New Roman" pitchFamily="18" charset="0"/>
              </a:rPr>
              <a:t> </a:t>
            </a:r>
            <a:r>
              <a:rPr lang="es-CO" altLang="es-EC" sz="3200" dirty="0" smtClean="0">
                <a:latin typeface="Times New Roman" pitchFamily="18" charset="0"/>
                <a:ea typeface="ＭＳ Ｐゴシック" pitchFamily="34" charset="-128"/>
                <a:cs typeface="Times New Roman" pitchFamily="18" charset="0"/>
              </a:rPr>
              <a:t>Ha: </a:t>
            </a:r>
            <a:r>
              <a:rPr lang="es-EC" altLang="es-EC" sz="3200" dirty="0" smtClean="0">
                <a:ea typeface="ＭＳ Ｐゴシック" pitchFamily="34" charset="-128"/>
              </a:rPr>
              <a:t>La harina de cáscara de banano </a:t>
            </a:r>
            <a:r>
              <a:rPr lang="es-EC" altLang="es-EC" sz="3200" i="1" dirty="0" smtClean="0">
                <a:ea typeface="ＭＳ Ｐゴシック" pitchFamily="34" charset="-128"/>
              </a:rPr>
              <a:t>Musa Paradisíaca Cavendish-</a:t>
            </a:r>
            <a:r>
              <a:rPr lang="es-EC" altLang="es-EC" sz="3200" i="1" dirty="0" err="1" smtClean="0">
                <a:ea typeface="ＭＳ Ｐゴシック" pitchFamily="34" charset="-128"/>
              </a:rPr>
              <a:t>Musaceae</a:t>
            </a:r>
            <a:r>
              <a:rPr lang="es-EC" altLang="es-EC" sz="3200" dirty="0" smtClean="0">
                <a:ea typeface="ＭＳ Ｐゴシック" pitchFamily="34" charset="-128"/>
              </a:rPr>
              <a:t> o la harina de cáscara de plátano maduro dominico </a:t>
            </a:r>
            <a:r>
              <a:rPr lang="es-EC" altLang="es-EC" sz="3200" i="1" dirty="0" err="1" smtClean="0">
                <a:ea typeface="ＭＳ Ｐゴシック" pitchFamily="34" charset="-128"/>
              </a:rPr>
              <a:t>Mussa</a:t>
            </a:r>
            <a:r>
              <a:rPr lang="es-EC" altLang="es-EC" sz="3200" i="1" dirty="0" smtClean="0">
                <a:ea typeface="ＭＳ Ｐゴシック" pitchFamily="34" charset="-128"/>
              </a:rPr>
              <a:t> </a:t>
            </a:r>
            <a:r>
              <a:rPr lang="es-EC" altLang="es-EC" sz="3200" i="1" dirty="0" err="1" smtClean="0">
                <a:ea typeface="ＭＳ Ｐゴシック" pitchFamily="34" charset="-128"/>
              </a:rPr>
              <a:t>Aab</a:t>
            </a:r>
            <a:r>
              <a:rPr lang="es-EC" altLang="es-EC" sz="3200" i="1" dirty="0" smtClean="0">
                <a:ea typeface="ＭＳ Ｐゴシック" pitchFamily="34" charset="-128"/>
              </a:rPr>
              <a:t> </a:t>
            </a:r>
            <a:r>
              <a:rPr lang="es-EC" altLang="es-EC" sz="3200" i="1" dirty="0" err="1" smtClean="0">
                <a:ea typeface="ＭＳ Ｐゴシック" pitchFamily="34" charset="-128"/>
              </a:rPr>
              <a:t>Simonds</a:t>
            </a:r>
            <a:r>
              <a:rPr lang="es-EC" altLang="es-EC" sz="3200" dirty="0" smtClean="0">
                <a:ea typeface="ＭＳ Ｐゴシック" pitchFamily="34" charset="-128"/>
              </a:rPr>
              <a:t> influye en las características de la carne del pollo broiler engorde.</a:t>
            </a:r>
          </a:p>
        </p:txBody>
      </p:sp>
      <p:pic>
        <p:nvPicPr>
          <p:cNvPr id="32771" name="Imagen 2"/>
          <p:cNvPicPr>
            <a:picLocks noChangeAspect="1"/>
          </p:cNvPicPr>
          <p:nvPr/>
        </p:nvPicPr>
        <p:blipFill>
          <a:blip r:embed="rId2">
            <a:extLst/>
          </a:blip>
          <a:srcRect/>
          <a:stretch>
            <a:fillRect/>
          </a:stretch>
        </p:blipFill>
        <p:spPr bwMode="auto">
          <a:xfrm>
            <a:off x="661666" y="1219201"/>
            <a:ext cx="2957229" cy="2072819"/>
          </a:xfrm>
          <a:prstGeom prst="ellipse">
            <a:avLst/>
          </a:prstGeom>
          <a:ln>
            <a:noFill/>
          </a:ln>
          <a:effectLst>
            <a:softEdge rad="112500"/>
          </a:effectLst>
          <a:extLst/>
        </p:spPr>
      </p:pic>
      <p:pic>
        <p:nvPicPr>
          <p:cNvPr id="6" name="Picture 6" descr="http://i721.photobucket.com/albums/ww216/avasf07/camera2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977" y="1379309"/>
            <a:ext cx="3096381" cy="1752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0471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316090" y="1066800"/>
            <a:ext cx="11663035" cy="4495800"/>
          </a:xfrm>
        </p:spPr>
        <p:txBody>
          <a:bodyPr/>
          <a:lstStyle/>
          <a:p>
            <a:pPr marL="282575" indent="-282575" algn="just" eaLnBrk="1" hangingPunct="1">
              <a:spcBef>
                <a:spcPts val="2000"/>
              </a:spcBef>
            </a:pPr>
            <a:r>
              <a:rPr lang="es-CO" altLang="es-EC" sz="3200" smtClean="0">
                <a:solidFill>
                  <a:srgbClr val="FFFFFF"/>
                </a:solidFill>
                <a:latin typeface="Times New Roman" pitchFamily="18" charset="0"/>
                <a:ea typeface="ＭＳ Ｐゴシック" pitchFamily="34" charset="-128"/>
                <a:cs typeface="Times New Roman" pitchFamily="18" charset="0"/>
              </a:rPr>
              <a:t/>
            </a:r>
            <a:br>
              <a:rPr lang="es-CO" altLang="es-EC" sz="3200" smtClean="0">
                <a:solidFill>
                  <a:srgbClr val="FFFFFF"/>
                </a:solidFill>
                <a:latin typeface="Times New Roman" pitchFamily="18" charset="0"/>
                <a:ea typeface="ＭＳ Ｐゴシック" pitchFamily="34" charset="-128"/>
                <a:cs typeface="Times New Roman" pitchFamily="18" charset="0"/>
              </a:rPr>
            </a:br>
            <a:r>
              <a:rPr lang="es-CO" altLang="es-EC" sz="3200" smtClean="0">
                <a:solidFill>
                  <a:srgbClr val="FFFFFF"/>
                </a:solidFill>
                <a:latin typeface="Times New Roman" pitchFamily="18" charset="0"/>
                <a:ea typeface="ＭＳ Ｐゴシック" pitchFamily="34" charset="-128"/>
                <a:cs typeface="Times New Roman" pitchFamily="18" charset="0"/>
              </a:rPr>
              <a:t/>
            </a:r>
            <a:br>
              <a:rPr lang="es-CO" altLang="es-EC" sz="3200" smtClean="0">
                <a:solidFill>
                  <a:srgbClr val="FFFFFF"/>
                </a:solidFill>
                <a:latin typeface="Times New Roman" pitchFamily="18" charset="0"/>
                <a:ea typeface="ＭＳ Ｐゴシック" pitchFamily="34" charset="-128"/>
                <a:cs typeface="Times New Roman" pitchFamily="18" charset="0"/>
              </a:rPr>
            </a:br>
            <a:r>
              <a:rPr lang="es-CO" altLang="es-EC" sz="1800" smtClean="0">
                <a:solidFill>
                  <a:srgbClr val="FFFFFF"/>
                </a:solidFill>
                <a:latin typeface="Times New Roman" pitchFamily="18" charset="0"/>
                <a:ea typeface="ＭＳ Ｐゴシック" pitchFamily="34" charset="-128"/>
                <a:cs typeface="Times New Roman" pitchFamily="18" charset="0"/>
              </a:rPr>
              <a:t>●</a:t>
            </a:r>
            <a:r>
              <a:rPr lang="es-CO" altLang="es-EC" sz="3200" smtClean="0">
                <a:solidFill>
                  <a:srgbClr val="FFFFFF"/>
                </a:solidFill>
                <a:latin typeface="Times New Roman" pitchFamily="18" charset="0"/>
                <a:ea typeface="ＭＳ Ｐゴシック" pitchFamily="34" charset="-128"/>
                <a:cs typeface="Times New Roman" pitchFamily="18" charset="0"/>
              </a:rPr>
              <a:t> </a:t>
            </a:r>
            <a:r>
              <a:rPr lang="es-CO" altLang="es-EC" sz="2500" smtClean="0">
                <a:solidFill>
                  <a:srgbClr val="FFFFFF"/>
                </a:solidFill>
                <a:latin typeface="Times New Roman" pitchFamily="18" charset="0"/>
                <a:ea typeface="ＭＳ Ｐゴシック" pitchFamily="34" charset="-128"/>
                <a:cs typeface="Times New Roman" pitchFamily="18" charset="0"/>
              </a:rPr>
              <a:t>Ho:</a:t>
            </a:r>
            <a:r>
              <a:rPr lang="es-EC" altLang="es-EC" sz="2500" smtClean="0">
                <a:ea typeface="ＭＳ Ｐゴシック" pitchFamily="34" charset="-128"/>
              </a:rPr>
              <a:t>La harina de cáscara de banano </a:t>
            </a:r>
            <a:r>
              <a:rPr lang="es-EC" altLang="es-EC" sz="2500" i="1" smtClean="0">
                <a:ea typeface="ＭＳ Ｐゴシック" pitchFamily="34" charset="-128"/>
              </a:rPr>
              <a:t>Musa Paradisíaca Cavendish-Musaceae</a:t>
            </a:r>
            <a:r>
              <a:rPr lang="es-EC" altLang="es-EC" sz="2500" smtClean="0">
                <a:ea typeface="ＭＳ Ｐゴシック" pitchFamily="34" charset="-128"/>
              </a:rPr>
              <a:t> o la harina de cáscara de plátano maduro dominico </a:t>
            </a:r>
            <a:r>
              <a:rPr lang="es-EC" altLang="es-EC" sz="2500" i="1" smtClean="0">
                <a:ea typeface="ＭＳ Ｐゴシック" pitchFamily="34" charset="-128"/>
              </a:rPr>
              <a:t>Mussa Aab Simonds </a:t>
            </a:r>
            <a:r>
              <a:rPr lang="es-EC" altLang="es-EC" sz="2500" smtClean="0">
                <a:ea typeface="ＭＳ Ｐゴシック" pitchFamily="34" charset="-128"/>
              </a:rPr>
              <a:t> no influye en las características de la carne del pollo broiler engorde.</a:t>
            </a:r>
          </a:p>
        </p:txBody>
      </p:sp>
      <p:pic>
        <p:nvPicPr>
          <p:cNvPr id="31749" name="Picture 5"/>
          <p:cNvPicPr>
            <a:picLocks noChangeAspect="1" noChangeArrowheads="1"/>
          </p:cNvPicPr>
          <p:nvPr/>
        </p:nvPicPr>
        <p:blipFill>
          <a:blip r:embed="rId2">
            <a:extLst/>
          </a:blip>
          <a:srcRect/>
          <a:stretch>
            <a:fillRect/>
          </a:stretch>
        </p:blipFill>
        <p:spPr bwMode="auto">
          <a:xfrm>
            <a:off x="1116214" y="4254322"/>
            <a:ext cx="4334933" cy="2209800"/>
          </a:xfrm>
          <a:prstGeom prst="ellipse">
            <a:avLst/>
          </a:prstGeom>
          <a:ln>
            <a:noFill/>
          </a:ln>
          <a:effectLst>
            <a:softEdge rad="112500"/>
          </a:effectLst>
          <a:extLst/>
        </p:spPr>
      </p:pic>
      <p:pic>
        <p:nvPicPr>
          <p:cNvPr id="31750" name="Picture 6"/>
          <p:cNvPicPr>
            <a:picLocks noChangeAspect="1" noChangeArrowheads="1"/>
          </p:cNvPicPr>
          <p:nvPr/>
        </p:nvPicPr>
        <p:blipFill>
          <a:blip r:embed="rId3">
            <a:extLst/>
          </a:blip>
          <a:srcRect/>
          <a:stretch>
            <a:fillRect/>
          </a:stretch>
        </p:blipFill>
        <p:spPr bwMode="auto">
          <a:xfrm>
            <a:off x="6728518" y="4254322"/>
            <a:ext cx="4025295" cy="2209800"/>
          </a:xfrm>
          <a:prstGeom prst="ellipse">
            <a:avLst/>
          </a:prstGeom>
          <a:ln>
            <a:noFill/>
          </a:ln>
          <a:effectLst>
            <a:softEdge rad="112500"/>
          </a:effectLst>
          <a:extLst/>
        </p:spPr>
      </p:pic>
    </p:spTree>
    <p:extLst>
      <p:ext uri="{BB962C8B-B14F-4D97-AF65-F5344CB8AC3E}">
        <p14:creationId xmlns:p14="http://schemas.microsoft.com/office/powerpoint/2010/main" val="31603821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Personalizado 1">
      <a:dk1>
        <a:sysClr val="windowText" lastClr="000000"/>
      </a:dk1>
      <a:lt1>
        <a:sysClr val="window" lastClr="FFFFFF"/>
      </a:lt1>
      <a:dk2>
        <a:srgbClr val="766F54"/>
      </a:dk2>
      <a:lt2>
        <a:srgbClr val="E3EACF"/>
      </a:lt2>
      <a:accent1>
        <a:srgbClr val="CA2F03"/>
      </a:accent1>
      <a:accent2>
        <a:srgbClr val="871F02"/>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14642</TotalTime>
  <Words>3063</Words>
  <Application>Microsoft Office PowerPoint</Application>
  <PresentationFormat>Panorámica</PresentationFormat>
  <Paragraphs>758</Paragraphs>
  <Slides>54</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2</vt:i4>
      </vt:variant>
      <vt:variant>
        <vt:lpstr>Títulos de diapositiva</vt:lpstr>
      </vt:variant>
      <vt:variant>
        <vt:i4>54</vt:i4>
      </vt:variant>
    </vt:vector>
  </HeadingPairs>
  <TitlesOfParts>
    <vt:vector size="68" baseType="lpstr">
      <vt:lpstr>ＭＳ Ｐゴシック</vt:lpstr>
      <vt:lpstr>Aharoni</vt:lpstr>
      <vt:lpstr>Arial</vt:lpstr>
      <vt:lpstr>Arial Black</vt:lpstr>
      <vt:lpstr>Calibri</vt:lpstr>
      <vt:lpstr>Century Gothic</vt:lpstr>
      <vt:lpstr>Symbol</vt:lpstr>
      <vt:lpstr>Times New Roman</vt:lpstr>
      <vt:lpstr>Trebuchet MS</vt:lpstr>
      <vt:lpstr>Wingdings 2</vt:lpstr>
      <vt:lpstr>Wingdings 3</vt:lpstr>
      <vt:lpstr>Espiral</vt:lpstr>
      <vt:lpstr>Visio.Drawing.15</vt:lpstr>
      <vt:lpstr>Documento</vt:lpstr>
      <vt:lpstr>Presentación de PowerPoint</vt:lpstr>
      <vt:lpstr>Presentación de PowerPoint</vt:lpstr>
      <vt:lpstr>Presentación de PowerPoint</vt:lpstr>
      <vt:lpstr>PROBLEMA:</vt:lpstr>
      <vt:lpstr>Presentación de PowerPoint</vt:lpstr>
      <vt:lpstr>OBJETIVO GENERAL </vt:lpstr>
      <vt:lpstr>        OBJETIVO ESPECÍFICO</vt:lpstr>
      <vt:lpstr>HIPÓTESIS                              ● Ha: La harina de cáscara de banano Musa Paradisíaca Cavendish-Musaceae o la harina de cáscara de plátano maduro dominico Mussa Aab Simonds influye en las características de la carne del pollo broiler engorde.</vt:lpstr>
      <vt:lpstr>  ● Ho:La harina de cáscara de banano Musa Paradisíaca Cavendish-Musaceae o la harina de cáscara de plátano maduro dominico Mussa Aab Simonds  no influye en las características de la carne del pollo broiler engorde.</vt:lpstr>
      <vt:lpstr>Presentación de PowerPoint</vt:lpstr>
      <vt:lpstr>ELABORACIÓN  DE  LA HARINA DE CÁSCARA DE  BANANO Y PLÁTANO DOMINICO-HARTÓN</vt:lpstr>
      <vt:lpstr>Balance de Materiales de la harina de cáscara de plátano dominico- hartón o banano maduros</vt:lpstr>
      <vt:lpstr>ELABORACIÓN  DE ALIMENTO BALANCEADO</vt:lpstr>
      <vt:lpstr>Balance de Materiales del alimento balanceado</vt:lpstr>
      <vt:lpstr>para probar las 3 mejores dietas en los pollos broiler</vt:lpstr>
      <vt:lpstr>Tipo de diseño  </vt:lpstr>
      <vt:lpstr>FORMULACIÓN DE LAS DIETAS EXPERIMENTALES (UNIDADES EXPERIMENTALES)</vt:lpstr>
      <vt:lpstr>Características de cada unidad experimental para probar las tres mejores dietas (pollos broiler) y la dieta comercial. : se utilizaron 80 pollos broiles (20 pollos por tratamientos)  de 36 días de edad  Tipo Ross,  provenientes de la Granja Imbaya de la empresa Reproavi Cia Ltda, sin sexar </vt:lpstr>
      <vt:lpstr>Variables evaluadas en la harina de cáscara de banano maduro, harina de plátano dominico hartón maduro y alimento balanceado: </vt:lpstr>
      <vt:lpstr>VARIABLES EVALUADAS EN LOS POLLOS BROILER ALIMENTADOS CON LAS TRES MEJORES DIETAS </vt:lpstr>
      <vt:lpstr>Variables cualitativas evaluadas en la carne del pollo faenado.  .</vt:lpstr>
      <vt:lpstr>Presentación de PowerPoint</vt:lpstr>
      <vt:lpstr>Caracterización de la harina de cáscara de banano vs harina cáscara de plátano dominico- hartón</vt:lpstr>
      <vt:lpstr>PROTEÍNA de las mezclas (%) </vt:lpstr>
      <vt:lpstr>Presentación de PowerPoint</vt:lpstr>
      <vt:lpstr>FIBRA de las mezclas (%) </vt:lpstr>
      <vt:lpstr>Presentación de PowerPoint</vt:lpstr>
      <vt:lpstr> GRASA de las mezclas (%) </vt:lpstr>
      <vt:lpstr>Presentación de PowerPoint</vt:lpstr>
      <vt:lpstr> CENIZAS de las mezclas (%) </vt:lpstr>
      <vt:lpstr>Presentación de PowerPoint</vt:lpstr>
      <vt:lpstr> HUMEDAD de las mezclas (%) </vt:lpstr>
      <vt:lpstr>Presentación de PowerPoint</vt:lpstr>
      <vt:lpstr> CARBOHIDRATOS de las mezclas (%) </vt:lpstr>
      <vt:lpstr>Presentación de PowerPoint</vt:lpstr>
      <vt:lpstr> CALCIO de las mezclas (%) </vt:lpstr>
      <vt:lpstr>Presentación de PowerPoint</vt:lpstr>
      <vt:lpstr>Presentación de PowerPoint</vt:lpstr>
      <vt:lpstr>Variables evaluadas en pollos broiler alimentados con las tres mejores dietas</vt:lpstr>
      <vt:lpstr>Variables evaluadas en pollos broiler alimentados con las tres mejores dietas</vt:lpstr>
      <vt:lpstr>Variables evaluadas en pollos broiler alimentados con las tres mejores dietas</vt:lpstr>
      <vt:lpstr>Presentación de PowerPoint</vt:lpstr>
      <vt:lpstr>Variables organolépticas de la carne de los pollos</vt:lpstr>
      <vt:lpstr>Variables organolépticas de la carne de los pollos</vt:lpstr>
      <vt:lpstr>Variables organolépticas de la carne de los pollos</vt:lpstr>
      <vt:lpstr>COSTOS DE PRODUCCIÓN</vt:lpstr>
      <vt:lpstr>CONCLUSIONES</vt:lpstr>
      <vt:lpstr>Presentación de PowerPoint</vt:lpstr>
      <vt:lpstr>Presentación de PowerPoint</vt:lpstr>
      <vt:lpstr>Presentación de PowerPoint</vt:lpstr>
      <vt:lpstr>RECOMENDACIONES</vt:lpstr>
      <vt:lpstr>Presentación de PowerPoint</vt:lpstr>
      <vt:lpstr>Presentación de PowerPoint</vt:lpstr>
      <vt:lpstr>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Ine</dc:creator>
  <cp:lastModifiedBy>PC1</cp:lastModifiedBy>
  <cp:revision>462</cp:revision>
  <dcterms:created xsi:type="dcterms:W3CDTF">2015-04-24T02:17:47Z</dcterms:created>
  <dcterms:modified xsi:type="dcterms:W3CDTF">2016-10-24T18:11:51Z</dcterms:modified>
</cp:coreProperties>
</file>