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3"/>
  </p:notesMasterIdLst>
  <p:sldIdLst>
    <p:sldId id="304" r:id="rId2"/>
    <p:sldId id="256" r:id="rId3"/>
    <p:sldId id="259" r:id="rId4"/>
    <p:sldId id="305" r:id="rId5"/>
    <p:sldId id="308" r:id="rId6"/>
    <p:sldId id="306" r:id="rId7"/>
    <p:sldId id="307" r:id="rId8"/>
    <p:sldId id="311" r:id="rId9"/>
    <p:sldId id="262" r:id="rId10"/>
    <p:sldId id="263" r:id="rId11"/>
    <p:sldId id="264" r:id="rId12"/>
    <p:sldId id="265" r:id="rId13"/>
    <p:sldId id="266" r:id="rId14"/>
    <p:sldId id="267" r:id="rId15"/>
    <p:sldId id="268" r:id="rId16"/>
    <p:sldId id="269" r:id="rId17"/>
    <p:sldId id="310" r:id="rId18"/>
    <p:sldId id="312" r:id="rId19"/>
    <p:sldId id="274" r:id="rId20"/>
    <p:sldId id="275" r:id="rId21"/>
    <p:sldId id="276" r:id="rId22"/>
    <p:sldId id="277" r:id="rId23"/>
    <p:sldId id="278" r:id="rId24"/>
    <p:sldId id="279" r:id="rId25"/>
    <p:sldId id="332" r:id="rId26"/>
    <p:sldId id="314" r:id="rId27"/>
    <p:sldId id="331" r:id="rId28"/>
    <p:sldId id="324" r:id="rId29"/>
    <p:sldId id="327" r:id="rId30"/>
    <p:sldId id="325" r:id="rId31"/>
    <p:sldId id="328" r:id="rId32"/>
    <p:sldId id="329" r:id="rId33"/>
    <p:sldId id="330" r:id="rId34"/>
    <p:sldId id="326" r:id="rId35"/>
    <p:sldId id="315" r:id="rId36"/>
    <p:sldId id="316" r:id="rId37"/>
    <p:sldId id="317" r:id="rId38"/>
    <p:sldId id="319" r:id="rId39"/>
    <p:sldId id="320" r:id="rId40"/>
    <p:sldId id="321" r:id="rId41"/>
    <p:sldId id="323"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E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526518297540553E-2"/>
          <c:y val="0.12284127524239703"/>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dPt>
            <c:idx val="0"/>
            <c:bubble3D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458113276850073E-2"/>
          <c:y val="0.13256060478354736"/>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dPt>
            <c:idx val="0"/>
            <c:bubble3D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152838933685967E-2"/>
          <c:y val="0.14780267229444619"/>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dPt>
            <c:idx val="0"/>
            <c:bubble3D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458113276850073E-2"/>
          <c:y val="0.13844214839992777"/>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dPt>
            <c:idx val="0"/>
            <c:bubble3D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458113276850073E-2"/>
          <c:y val="0.13844214839992777"/>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explosion val="4"/>
          <c:dPt>
            <c:idx val="0"/>
            <c:bubble3D val="0"/>
            <c:explosion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explosion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458113276850073E-2"/>
          <c:y val="0.13844214839992777"/>
          <c:w val="0.95264165974541082"/>
          <c:h val="0.72739034244530787"/>
        </c:manualLayout>
      </c:layout>
      <c:pie3DChart>
        <c:varyColors val="1"/>
        <c:ser>
          <c:idx val="0"/>
          <c:order val="0"/>
          <c:tx>
            <c:strRef>
              <c:f>Hoja1!$B$1</c:f>
              <c:strCache>
                <c:ptCount val="1"/>
                <c:pt idx="0">
                  <c:v>Hectáreas</c:v>
                </c:pt>
              </c:strCache>
            </c:strRef>
          </c:tx>
          <c:spPr>
            <a:solidFill>
              <a:srgbClr val="92D050"/>
            </a:solidFill>
          </c:spPr>
          <c:dPt>
            <c:idx val="0"/>
            <c:bubble3D val="0"/>
            <c:spPr>
              <a:solidFill>
                <a:schemeClr val="tx2">
                  <a:lumMod val="9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1"/>
            <c:bubble3D val="0"/>
            <c:spPr>
              <a:solidFill>
                <a:schemeClr val="tx2">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dPt>
            <c:idx val="2"/>
            <c:bubble3D val="0"/>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balanced" dir="t"/>
              </a:scene3d>
              <a:sp3d/>
            </c:spPr>
          </c:dPt>
          <c:cat>
            <c:strRef>
              <c:f>Hoja1!$A$2:$A$4</c:f>
              <c:strCache>
                <c:ptCount val="3"/>
                <c:pt idx="0">
                  <c:v>AGRICULTURA</c:v>
                </c:pt>
                <c:pt idx="1">
                  <c:v>COBERTURA VEGETAL </c:v>
                </c:pt>
                <c:pt idx="2">
                  <c:v>GANADERÍA</c:v>
                </c:pt>
              </c:strCache>
            </c:strRef>
          </c:cat>
          <c:val>
            <c:numRef>
              <c:f>Hoja1!$B$2:$B$4</c:f>
              <c:numCache>
                <c:formatCode>General</c:formatCode>
                <c:ptCount val="3"/>
                <c:pt idx="0">
                  <c:v>1622</c:v>
                </c:pt>
                <c:pt idx="1">
                  <c:v>2269</c:v>
                </c:pt>
                <c:pt idx="2">
                  <c:v>890.3</c:v>
                </c:pt>
              </c:numCache>
            </c:numRef>
          </c:val>
        </c:ser>
        <c:dLbls>
          <c:showLegendKey val="0"/>
          <c:showVal val="0"/>
          <c:showCatName val="0"/>
          <c:showSerName val="0"/>
          <c:showPercent val="0"/>
          <c:showBubbleSize val="0"/>
          <c:showLeaderLines val="1"/>
        </c:dLbls>
      </c:pie3DChart>
      <c:spPr>
        <a:noFill/>
        <a:ln w="25400">
          <a:noFill/>
        </a:ln>
        <a:effectLst/>
      </c:spPr>
    </c:plotArea>
    <c:plotVisOnly val="1"/>
    <c:dispBlanksAs val="gap"/>
    <c:showDLblsOverMax val="0"/>
  </c:chart>
  <c:spPr>
    <a:solidFill>
      <a:schemeClr val="accent1">
        <a:lumMod val="60000"/>
        <a:lumOff val="40000"/>
      </a:schemeClr>
    </a:soli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31815-D12F-4463-AFA5-25B08917B1E4}" type="datetimeFigureOut">
              <a:rPr lang="es-MX" smtClean="0"/>
              <a:t>19/01/2017</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FD06C-C353-4940-BC61-8800DD65C3BC}" type="slidenum">
              <a:rPr lang="es-MX" smtClean="0"/>
              <a:t>‹Nº›</a:t>
            </a:fld>
            <a:endParaRPr lang="es-MX"/>
          </a:p>
        </p:txBody>
      </p:sp>
    </p:spTree>
    <p:extLst>
      <p:ext uri="{BB962C8B-B14F-4D97-AF65-F5344CB8AC3E}">
        <p14:creationId xmlns:p14="http://schemas.microsoft.com/office/powerpoint/2010/main" val="374921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5FD06C-C353-4940-BC61-8800DD65C3BC}" type="slidenum">
              <a:rPr lang="es-MX" smtClean="0"/>
              <a:t>8</a:t>
            </a:fld>
            <a:endParaRPr lang="es-MX"/>
          </a:p>
        </p:txBody>
      </p:sp>
    </p:spTree>
    <p:extLst>
      <p:ext uri="{BB962C8B-B14F-4D97-AF65-F5344CB8AC3E}">
        <p14:creationId xmlns:p14="http://schemas.microsoft.com/office/powerpoint/2010/main" val="94051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5FD06C-C353-4940-BC61-8800DD65C3BC}" type="slidenum">
              <a:rPr lang="es-MX" smtClean="0"/>
              <a:t>21</a:t>
            </a:fld>
            <a:endParaRPr lang="es-MX"/>
          </a:p>
        </p:txBody>
      </p:sp>
    </p:spTree>
    <p:extLst>
      <p:ext uri="{BB962C8B-B14F-4D97-AF65-F5344CB8AC3E}">
        <p14:creationId xmlns:p14="http://schemas.microsoft.com/office/powerpoint/2010/main" val="310101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5FD06C-C353-4940-BC61-8800DD65C3BC}" type="slidenum">
              <a:rPr lang="es-MX" smtClean="0"/>
              <a:t>22</a:t>
            </a:fld>
            <a:endParaRPr lang="es-MX"/>
          </a:p>
        </p:txBody>
      </p:sp>
    </p:spTree>
    <p:extLst>
      <p:ext uri="{BB962C8B-B14F-4D97-AF65-F5344CB8AC3E}">
        <p14:creationId xmlns:p14="http://schemas.microsoft.com/office/powerpoint/2010/main" val="201792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5FD06C-C353-4940-BC61-8800DD65C3BC}" type="slidenum">
              <a:rPr lang="es-MX" smtClean="0"/>
              <a:t>29</a:t>
            </a:fld>
            <a:endParaRPr lang="es-MX"/>
          </a:p>
        </p:txBody>
      </p:sp>
    </p:spTree>
    <p:extLst>
      <p:ext uri="{BB962C8B-B14F-4D97-AF65-F5344CB8AC3E}">
        <p14:creationId xmlns:p14="http://schemas.microsoft.com/office/powerpoint/2010/main" val="328630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5FD06C-C353-4940-BC61-8800DD65C3BC}" type="slidenum">
              <a:rPr lang="es-MX" smtClean="0"/>
              <a:t>30</a:t>
            </a:fld>
            <a:endParaRPr lang="es-MX"/>
          </a:p>
        </p:txBody>
      </p:sp>
    </p:spTree>
    <p:extLst>
      <p:ext uri="{BB962C8B-B14F-4D97-AF65-F5344CB8AC3E}">
        <p14:creationId xmlns:p14="http://schemas.microsoft.com/office/powerpoint/2010/main" val="402227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62758B0-4AB0-48FD-ADBB-AF7463F918C0}" type="datetimeFigureOut">
              <a:rPr lang="es-MX" smtClean="0"/>
              <a:t>19/01/2017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17480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190959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341698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2569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197016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262758B0-4AB0-48FD-ADBB-AF7463F918C0}" type="datetimeFigureOut">
              <a:rPr lang="es-MX" smtClean="0"/>
              <a:t>19/01/2017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24148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262758B0-4AB0-48FD-ADBB-AF7463F918C0}" type="datetimeFigureOut">
              <a:rPr lang="es-MX" smtClean="0"/>
              <a:t>19/01/2017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379035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2758B0-4AB0-48FD-ADBB-AF7463F918C0}" type="datetimeFigureOut">
              <a:rPr lang="es-MX" smtClean="0"/>
              <a:t>19/01/2017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43246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2758B0-4AB0-48FD-ADBB-AF7463F918C0}" type="datetimeFigureOut">
              <a:rPr lang="es-MX" smtClean="0"/>
              <a:t>19/01/2017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19982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2758B0-4AB0-48FD-ADBB-AF7463F918C0}" type="datetimeFigureOut">
              <a:rPr lang="es-MX" smtClean="0"/>
              <a:t>19/01/2017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315440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62758B0-4AB0-48FD-ADBB-AF7463F918C0}" type="datetimeFigureOut">
              <a:rPr lang="es-MX" smtClean="0"/>
              <a:t>19/01/2017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36471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179018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62758B0-4AB0-48FD-ADBB-AF7463F918C0}" type="datetimeFigureOut">
              <a:rPr lang="es-MX" smtClean="0"/>
              <a:t>19/01/2017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279282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62758B0-4AB0-48FD-ADBB-AF7463F918C0}" type="datetimeFigureOut">
              <a:rPr lang="es-MX" smtClean="0"/>
              <a:t>19/01/2017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76138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758B0-4AB0-48FD-ADBB-AF7463F918C0}" type="datetimeFigureOut">
              <a:rPr lang="es-MX" smtClean="0"/>
              <a:t>19/01/2017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315404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273907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2758B0-4AB0-48FD-ADBB-AF7463F918C0}" type="datetimeFigureOut">
              <a:rPr lang="es-MX" smtClean="0"/>
              <a:t>19/01/2017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13B7041-602F-484F-A337-EB4063CDFAD1}" type="slidenum">
              <a:rPr lang="es-MX" smtClean="0"/>
              <a:t>‹Nº›</a:t>
            </a:fld>
            <a:endParaRPr lang="es-MX"/>
          </a:p>
        </p:txBody>
      </p:sp>
    </p:spTree>
    <p:extLst>
      <p:ext uri="{BB962C8B-B14F-4D97-AF65-F5344CB8AC3E}">
        <p14:creationId xmlns:p14="http://schemas.microsoft.com/office/powerpoint/2010/main" val="87913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62758B0-4AB0-48FD-ADBB-AF7463F918C0}" type="datetimeFigureOut">
              <a:rPr lang="es-MX" smtClean="0"/>
              <a:t>19/01/2017</a:t>
            </a:fld>
            <a:endParaRPr lang="es-MX"/>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13B7041-602F-484F-A337-EB4063CDFAD1}" type="slidenum">
              <a:rPr lang="es-MX" smtClean="0"/>
              <a:t>‹Nº›</a:t>
            </a:fld>
            <a:endParaRPr lang="es-MX"/>
          </a:p>
        </p:txBody>
      </p:sp>
    </p:spTree>
    <p:extLst>
      <p:ext uri="{BB962C8B-B14F-4D97-AF65-F5344CB8AC3E}">
        <p14:creationId xmlns:p14="http://schemas.microsoft.com/office/powerpoint/2010/main" val="121191626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165278"/>
            <a:ext cx="11973058" cy="6219651"/>
          </a:xfrm>
          <a:prstGeom prst="rect">
            <a:avLst/>
          </a:prstGeom>
        </p:spPr>
        <p:txBody>
          <a:bodyPr wrap="square">
            <a:spAutoFit/>
          </a:bodyPr>
          <a:lstStyle/>
          <a:p>
            <a:pPr marL="115570" algn="ctr">
              <a:lnSpc>
                <a:spcPct val="150000"/>
              </a:lnSpc>
              <a:spcBef>
                <a:spcPts val="1250"/>
              </a:spcBef>
              <a:spcAft>
                <a:spcPts val="0"/>
              </a:spcAft>
            </a:pPr>
            <a:r>
              <a:rPr lang="es-MX" sz="4000" b="1" spc="-10" dirty="0" smtClean="0">
                <a:effectLst/>
                <a:latin typeface="Times New Roman" panose="02020603050405020304" pitchFamily="18" charset="0"/>
                <a:ea typeface="Calibri" panose="020F0502020204030204" pitchFamily="34" charset="0"/>
              </a:rPr>
              <a:t>UNIVERSIDAD TÉCNICA</a:t>
            </a:r>
          </a:p>
          <a:p>
            <a:pPr marL="115570" algn="ctr">
              <a:lnSpc>
                <a:spcPct val="150000"/>
              </a:lnSpc>
              <a:spcBef>
                <a:spcPts val="1250"/>
              </a:spcBef>
              <a:spcAft>
                <a:spcPts val="0"/>
              </a:spcAft>
            </a:pPr>
            <a:r>
              <a:rPr lang="es-MX" sz="4000" b="1" spc="-10" dirty="0" smtClean="0">
                <a:effectLst/>
                <a:latin typeface="Times New Roman" panose="02020603050405020304" pitchFamily="18" charset="0"/>
                <a:ea typeface="Calibri" panose="020F0502020204030204" pitchFamily="34" charset="0"/>
              </a:rPr>
              <a:t> DEL NORTE </a:t>
            </a:r>
          </a:p>
          <a:p>
            <a:pPr marR="31115" algn="ctr">
              <a:lnSpc>
                <a:spcPct val="150000"/>
              </a:lnSpc>
              <a:spcBef>
                <a:spcPts val="50"/>
              </a:spcBef>
              <a:spcAft>
                <a:spcPts val="0"/>
              </a:spcAft>
            </a:pPr>
            <a:endParaRPr lang="es-MX" sz="3200" dirty="0">
              <a:latin typeface="Times New Roman" panose="02020603050405020304" pitchFamily="18" charset="0"/>
              <a:ea typeface="Calibri" panose="020F0502020204030204" pitchFamily="34" charset="0"/>
            </a:endParaRPr>
          </a:p>
          <a:p>
            <a:pPr marR="31115" algn="ctr">
              <a:lnSpc>
                <a:spcPct val="150000"/>
              </a:lnSpc>
              <a:spcBef>
                <a:spcPts val="50"/>
              </a:spcBef>
              <a:spcAft>
                <a:spcPts val="0"/>
              </a:spcAft>
            </a:pPr>
            <a:r>
              <a:rPr lang="es-MX" sz="3600" b="1" spc="-20" dirty="0" smtClean="0">
                <a:effectLst/>
                <a:latin typeface="Times New Roman" panose="02020603050405020304" pitchFamily="18" charset="0"/>
                <a:ea typeface="Calibri" panose="020F0502020204030204" pitchFamily="34" charset="0"/>
              </a:rPr>
              <a:t>FACULTAD DE INGENIERÍA EN CIENCIAS AGROPECUARIAS Y AMBIENTALES        </a:t>
            </a:r>
          </a:p>
          <a:p>
            <a:pPr marR="31115" algn="ctr">
              <a:lnSpc>
                <a:spcPct val="150000"/>
              </a:lnSpc>
              <a:spcBef>
                <a:spcPts val="50"/>
              </a:spcBef>
              <a:spcAft>
                <a:spcPts val="0"/>
              </a:spcAft>
            </a:pPr>
            <a:endParaRPr lang="es-MX" sz="3600" b="1" spc="-20" dirty="0" smtClean="0">
              <a:effectLst/>
              <a:latin typeface="Times New Roman" panose="02020603050405020304" pitchFamily="18" charset="0"/>
              <a:ea typeface="Calibri" panose="020F0502020204030204" pitchFamily="34" charset="0"/>
            </a:endParaRPr>
          </a:p>
          <a:p>
            <a:pPr marR="31115" algn="ctr">
              <a:lnSpc>
                <a:spcPct val="150000"/>
              </a:lnSpc>
              <a:spcBef>
                <a:spcPts val="50"/>
              </a:spcBef>
              <a:spcAft>
                <a:spcPts val="0"/>
              </a:spcAft>
            </a:pPr>
            <a:r>
              <a:rPr lang="es-MX" sz="3600" b="1" spc="-20" dirty="0" smtClean="0">
                <a:effectLst/>
                <a:latin typeface="Times New Roman" panose="02020603050405020304" pitchFamily="18" charset="0"/>
                <a:ea typeface="Calibri" panose="020F0502020204030204" pitchFamily="34" charset="0"/>
              </a:rPr>
              <a:t> </a:t>
            </a:r>
            <a:r>
              <a:rPr lang="es-MX" sz="3600" spc="-20" dirty="0" smtClean="0">
                <a:effectLst/>
                <a:latin typeface="Times New Roman" panose="02020603050405020304" pitchFamily="18" charset="0"/>
                <a:ea typeface="Calibri" panose="020F0502020204030204" pitchFamily="34" charset="0"/>
              </a:rPr>
              <a:t>C</a:t>
            </a:r>
            <a:r>
              <a:rPr lang="es-MX" sz="3600" b="1" spc="-20" dirty="0" smtClean="0">
                <a:effectLst/>
                <a:latin typeface="Times New Roman" panose="02020603050405020304" pitchFamily="18" charset="0"/>
                <a:ea typeface="Calibri" panose="020F0502020204030204" pitchFamily="34" charset="0"/>
              </a:rPr>
              <a:t>ARRERA DE INGENIERÍA FORESTAL</a:t>
            </a:r>
            <a:endParaRPr lang="es-MX" sz="3600" dirty="0">
              <a:effectLst/>
              <a:latin typeface="Times New Roman" panose="02020603050405020304" pitchFamily="18" charset="0"/>
              <a:ea typeface="Times New Roman" panose="02020603050405020304" pitchFamily="18" charset="0"/>
            </a:endParaRPr>
          </a:p>
        </p:txBody>
      </p:sp>
      <p:pic>
        <p:nvPicPr>
          <p:cNvPr id="11" name="Imagen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18" y="294067"/>
            <a:ext cx="1940663" cy="1779432"/>
          </a:xfrm>
          <a:prstGeom prst="rect">
            <a:avLst/>
          </a:prstGeom>
          <a:noFill/>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548" y="294068"/>
            <a:ext cx="2119945" cy="1852988"/>
          </a:xfrm>
          <a:prstGeom prst="rect">
            <a:avLst/>
          </a:prstGeom>
        </p:spPr>
      </p:pic>
    </p:spTree>
    <p:extLst>
      <p:ext uri="{BB962C8B-B14F-4D97-AF65-F5344CB8AC3E}">
        <p14:creationId xmlns:p14="http://schemas.microsoft.com/office/powerpoint/2010/main" val="1685106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11" name="Imagen 10"/>
          <p:cNvPicPr/>
          <p:nvPr/>
        </p:nvPicPr>
        <p:blipFill rotWithShape="1">
          <a:blip r:embed="rId2"/>
          <a:srcRect l="16854" t="4964" r="16474" b="8862"/>
          <a:stretch/>
        </p:blipFill>
        <p:spPr bwMode="auto">
          <a:xfrm>
            <a:off x="1464798" y="1648080"/>
            <a:ext cx="3434748" cy="2124149"/>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3"/>
          <a:srcRect l="35738" t="11702" r="36010" b="7087"/>
          <a:stretch/>
        </p:blipFill>
        <p:spPr bwMode="auto">
          <a:xfrm>
            <a:off x="6578220" y="1648080"/>
            <a:ext cx="3480179" cy="2124150"/>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1029410" y="1016199"/>
            <a:ext cx="4185505" cy="600164"/>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a) Contratación </a:t>
            </a:r>
            <a:r>
              <a:rPr lang="es-MX" sz="2200" b="1" dirty="0">
                <a:latin typeface="Times New Roman" panose="02020603050405020304" pitchFamily="18" charset="0"/>
                <a:ea typeface="Times New Roman" panose="02020603050405020304" pitchFamily="18" charset="0"/>
              </a:rPr>
              <a:t>Regente </a:t>
            </a:r>
            <a:r>
              <a:rPr lang="es-MX" sz="2200" b="1" dirty="0" smtClean="0">
                <a:latin typeface="Times New Roman" panose="02020603050405020304" pitchFamily="18" charset="0"/>
                <a:ea typeface="Times New Roman" panose="02020603050405020304" pitchFamily="18" charset="0"/>
              </a:rPr>
              <a:t>Forestal</a:t>
            </a:r>
            <a:endParaRPr lang="es-MX" sz="2200" dirty="0">
              <a:effectLst/>
              <a:latin typeface="Times New Roman" panose="02020603050405020304" pitchFamily="18" charset="0"/>
              <a:ea typeface="Times New Roman" panose="02020603050405020304" pitchFamily="18" charset="0"/>
            </a:endParaRPr>
          </a:p>
        </p:txBody>
      </p:sp>
      <p:sp>
        <p:nvSpPr>
          <p:cNvPr id="8" name="Rectángulo 7"/>
          <p:cNvSpPr/>
          <p:nvPr/>
        </p:nvSpPr>
        <p:spPr>
          <a:xfrm>
            <a:off x="6831340" y="1000432"/>
            <a:ext cx="3041218"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b) Planificación </a:t>
            </a:r>
            <a:r>
              <a:rPr lang="es-MX" sz="2200" b="1" dirty="0">
                <a:latin typeface="Times New Roman" panose="02020603050405020304" pitchFamily="18" charset="0"/>
                <a:ea typeface="Times New Roman" panose="02020603050405020304" pitchFamily="18" charset="0"/>
              </a:rPr>
              <a:t>trabajo</a:t>
            </a:r>
            <a:endParaRPr lang="es-MX" sz="2200" dirty="0">
              <a:effectLst/>
              <a:latin typeface="Times New Roman" panose="02020603050405020304" pitchFamily="18" charset="0"/>
              <a:ea typeface="Times New Roman" panose="02020603050405020304" pitchFamily="18" charset="0"/>
            </a:endParaRPr>
          </a:p>
        </p:txBody>
      </p:sp>
      <p:sp>
        <p:nvSpPr>
          <p:cNvPr id="9" name="Rectángulo 8"/>
          <p:cNvSpPr/>
          <p:nvPr/>
        </p:nvSpPr>
        <p:spPr>
          <a:xfrm>
            <a:off x="3979874" y="3670728"/>
            <a:ext cx="4232249"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c) Planificación </a:t>
            </a:r>
            <a:r>
              <a:rPr lang="es-MX" sz="2200" b="1" dirty="0">
                <a:latin typeface="Times New Roman" panose="02020603050405020304" pitchFamily="18" charset="0"/>
                <a:ea typeface="Times New Roman" panose="02020603050405020304" pitchFamily="18" charset="0"/>
              </a:rPr>
              <a:t>trabajo de campo</a:t>
            </a:r>
            <a:endParaRPr lang="es-MX" sz="22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4"/>
          <a:srcRect l="17099" t="7878" r="20699" b="4850"/>
          <a:stretch/>
        </p:blipFill>
        <p:spPr>
          <a:xfrm>
            <a:off x="4408226" y="4286842"/>
            <a:ext cx="3633811" cy="2349870"/>
          </a:xfrm>
          <a:prstGeom prst="rect">
            <a:avLst/>
          </a:prstGeom>
        </p:spPr>
      </p:pic>
    </p:spTree>
    <p:extLst>
      <p:ext uri="{BB962C8B-B14F-4D97-AF65-F5344CB8AC3E}">
        <p14:creationId xmlns:p14="http://schemas.microsoft.com/office/powerpoint/2010/main" val="2543280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2"/>
          <a:srcRect l="36287" t="10991" r="36409" b="15955"/>
          <a:stretch/>
        </p:blipFill>
        <p:spPr bwMode="auto">
          <a:xfrm>
            <a:off x="1569493" y="1771534"/>
            <a:ext cx="4303272" cy="3824048"/>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846736" y="1064904"/>
            <a:ext cx="3464153"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d) Reconocimiento </a:t>
            </a:r>
            <a:r>
              <a:rPr lang="es-MX" sz="2200" b="1" dirty="0">
                <a:latin typeface="Times New Roman" panose="02020603050405020304" pitchFamily="18" charset="0"/>
                <a:ea typeface="Times New Roman" panose="02020603050405020304" pitchFamily="18" charset="0"/>
              </a:rPr>
              <a:t>del área</a:t>
            </a:r>
            <a:endParaRPr lang="es-MX" sz="2200" dirty="0">
              <a:effectLst/>
              <a:latin typeface="Times New Roman" panose="02020603050405020304" pitchFamily="18" charset="0"/>
              <a:ea typeface="Times New Roman" panose="02020603050405020304" pitchFamily="18" charset="0"/>
            </a:endParaRPr>
          </a:p>
        </p:txBody>
      </p:sp>
      <p:sp>
        <p:nvSpPr>
          <p:cNvPr id="9" name="Rectángulo 8"/>
          <p:cNvSpPr/>
          <p:nvPr/>
        </p:nvSpPr>
        <p:spPr>
          <a:xfrm>
            <a:off x="6586341" y="1064904"/>
            <a:ext cx="3432093" cy="539378"/>
          </a:xfrm>
          <a:prstGeom prst="rect">
            <a:avLst/>
          </a:prstGeom>
        </p:spPr>
        <p:txBody>
          <a:bodyPr wrap="none">
            <a:spAutoFit/>
          </a:bodyPr>
          <a:lstStyle/>
          <a:p>
            <a:pPr algn="ctr">
              <a:lnSpc>
                <a:spcPct val="150000"/>
              </a:lnSpc>
              <a:spcAft>
                <a:spcPts val="0"/>
              </a:spcAft>
            </a:pPr>
            <a:r>
              <a:rPr lang="es-MX" sz="2200" b="1" dirty="0">
                <a:latin typeface="Times New Roman" panose="02020603050405020304" pitchFamily="18" charset="0"/>
                <a:ea typeface="Times New Roman" panose="02020603050405020304" pitchFamily="18" charset="0"/>
              </a:rPr>
              <a:t>e</a:t>
            </a:r>
            <a:r>
              <a:rPr lang="es-MX" sz="2200" b="1" dirty="0" smtClean="0">
                <a:latin typeface="Times New Roman" panose="02020603050405020304" pitchFamily="18" charset="0"/>
                <a:ea typeface="Times New Roman" panose="02020603050405020304" pitchFamily="18" charset="0"/>
              </a:rPr>
              <a:t>) Reconocimiento </a:t>
            </a:r>
            <a:r>
              <a:rPr lang="es-MX" sz="2200" b="1" dirty="0">
                <a:latin typeface="Times New Roman" panose="02020603050405020304" pitchFamily="18" charset="0"/>
                <a:ea typeface="Times New Roman" panose="02020603050405020304" pitchFamily="18" charset="0"/>
              </a:rPr>
              <a:t>del área</a:t>
            </a:r>
            <a:endParaRPr lang="es-MX" sz="22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rotWithShape="1">
          <a:blip r:embed="rId3"/>
          <a:srcRect l="16993" t="4803" r="17029" b="10075"/>
          <a:stretch/>
        </p:blipFill>
        <p:spPr>
          <a:xfrm>
            <a:off x="6096000" y="1745985"/>
            <a:ext cx="4440072" cy="3821383"/>
          </a:xfrm>
          <a:prstGeom prst="rect">
            <a:avLst/>
          </a:prstGeom>
        </p:spPr>
      </p:pic>
    </p:spTree>
    <p:extLst>
      <p:ext uri="{BB962C8B-B14F-4D97-AF65-F5344CB8AC3E}">
        <p14:creationId xmlns:p14="http://schemas.microsoft.com/office/powerpoint/2010/main" val="3803116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2"/>
          <a:srcRect l="36087" t="5320" r="36010" b="7091"/>
          <a:stretch/>
        </p:blipFill>
        <p:spPr bwMode="auto">
          <a:xfrm>
            <a:off x="1542197" y="1841105"/>
            <a:ext cx="4201779" cy="3740830"/>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2526562" y="1166957"/>
            <a:ext cx="2233047" cy="430887"/>
          </a:xfrm>
          <a:prstGeom prst="rect">
            <a:avLst/>
          </a:prstGeom>
        </p:spPr>
        <p:txBody>
          <a:bodyPr wrap="none">
            <a:spAutoFit/>
          </a:bodyPr>
          <a:lstStyle/>
          <a:p>
            <a:r>
              <a:rPr lang="es-MX" sz="2200" b="1" dirty="0" smtClean="0">
                <a:latin typeface="Times New Roman" panose="02020603050405020304" pitchFamily="18" charset="0"/>
                <a:ea typeface="Times New Roman" panose="02020603050405020304" pitchFamily="18" charset="0"/>
              </a:rPr>
              <a:t>f) Censo </a:t>
            </a:r>
            <a:r>
              <a:rPr lang="es-MX" sz="2200" b="1" dirty="0">
                <a:latin typeface="Times New Roman" panose="02020603050405020304" pitchFamily="18" charset="0"/>
                <a:ea typeface="Times New Roman" panose="02020603050405020304" pitchFamily="18" charset="0"/>
              </a:rPr>
              <a:t>Forestal</a:t>
            </a:r>
            <a:endParaRPr lang="es-MX" sz="2200" dirty="0"/>
          </a:p>
        </p:txBody>
      </p:sp>
      <p:sp>
        <p:nvSpPr>
          <p:cNvPr id="3" name="Rectángulo 2"/>
          <p:cNvSpPr/>
          <p:nvPr/>
        </p:nvSpPr>
        <p:spPr>
          <a:xfrm>
            <a:off x="6310926" y="1038552"/>
            <a:ext cx="3731855" cy="600164"/>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g) Medición </a:t>
            </a:r>
            <a:r>
              <a:rPr lang="es-MX" sz="2200" b="1" dirty="0">
                <a:latin typeface="Times New Roman" panose="02020603050405020304" pitchFamily="18" charset="0"/>
                <a:ea typeface="Times New Roman" panose="02020603050405020304" pitchFamily="18" charset="0"/>
              </a:rPr>
              <a:t>diámetros (DAP)</a:t>
            </a:r>
            <a:endParaRPr lang="es-MX" sz="2200" dirty="0">
              <a:effectLst/>
              <a:latin typeface="Times New Roman" panose="02020603050405020304" pitchFamily="18" charset="0"/>
              <a:ea typeface="Times New Roman" panose="02020603050405020304" pitchFamily="18" charset="0"/>
            </a:endParaRPr>
          </a:p>
        </p:txBody>
      </p:sp>
      <p:pic>
        <p:nvPicPr>
          <p:cNvPr id="8" name="Imagen 7"/>
          <p:cNvPicPr/>
          <p:nvPr/>
        </p:nvPicPr>
        <p:blipFill rotWithShape="1">
          <a:blip r:embed="rId3"/>
          <a:srcRect l="22595" t="7913" r="6045" b="10182"/>
          <a:stretch/>
        </p:blipFill>
        <p:spPr bwMode="auto">
          <a:xfrm>
            <a:off x="6191664" y="1841106"/>
            <a:ext cx="4153340" cy="3740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4271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89731" y="1138535"/>
            <a:ext cx="3124574"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h) Estimación </a:t>
            </a:r>
            <a:r>
              <a:rPr lang="es-MX" sz="2200" b="1" dirty="0">
                <a:latin typeface="Times New Roman" panose="02020603050405020304" pitchFamily="18" charset="0"/>
                <a:ea typeface="Times New Roman" panose="02020603050405020304" pitchFamily="18" charset="0"/>
              </a:rPr>
              <a:t>de alturas</a:t>
            </a:r>
            <a:endParaRPr lang="es-MX" sz="2200" dirty="0">
              <a:effectLst/>
              <a:latin typeface="Times New Roman" panose="02020603050405020304" pitchFamily="18" charset="0"/>
              <a:ea typeface="Times New Roman" panose="02020603050405020304" pitchFamily="18" charset="0"/>
            </a:endParaRPr>
          </a:p>
        </p:txBody>
      </p:sp>
      <p:pic>
        <p:nvPicPr>
          <p:cNvPr id="6" name="Imagen 5"/>
          <p:cNvPicPr/>
          <p:nvPr/>
        </p:nvPicPr>
        <p:blipFill rotWithShape="1">
          <a:blip r:embed="rId2"/>
          <a:srcRect l="32301" t="11701" r="31424" b="7797"/>
          <a:stretch/>
        </p:blipFill>
        <p:spPr bwMode="auto">
          <a:xfrm>
            <a:off x="1171977" y="1892752"/>
            <a:ext cx="4560083" cy="3771069"/>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8" name="Imagen 7"/>
          <p:cNvPicPr/>
          <p:nvPr/>
        </p:nvPicPr>
        <p:blipFill rotWithShape="1">
          <a:blip r:embed="rId3"/>
          <a:srcRect l="36151" t="9358" r="36354" b="10948"/>
          <a:stretch/>
        </p:blipFill>
        <p:spPr bwMode="auto">
          <a:xfrm>
            <a:off x="6249402" y="1892752"/>
            <a:ext cx="4436796" cy="3771069"/>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6406372" y="1138535"/>
            <a:ext cx="4279826"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i) Marcación </a:t>
            </a:r>
            <a:r>
              <a:rPr lang="es-MX" sz="2200" b="1" dirty="0">
                <a:latin typeface="Times New Roman" panose="02020603050405020304" pitchFamily="18" charset="0"/>
                <a:ea typeface="Times New Roman" panose="02020603050405020304" pitchFamily="18" charset="0"/>
              </a:rPr>
              <a:t>árboles con números</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153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a:srcRect l="6236" t="3698" r="4950" b="8918"/>
          <a:stretch/>
        </p:blipFill>
        <p:spPr bwMode="auto">
          <a:xfrm>
            <a:off x="435452" y="1812962"/>
            <a:ext cx="3595635" cy="4614880"/>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sp>
        <p:nvSpPr>
          <p:cNvPr id="2" name="Rectángulo 1"/>
          <p:cNvSpPr/>
          <p:nvPr/>
        </p:nvSpPr>
        <p:spPr>
          <a:xfrm>
            <a:off x="594967" y="1136421"/>
            <a:ext cx="3276603"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j) Procesamiento de datos</a:t>
            </a:r>
            <a:endParaRPr lang="es-MX" sz="22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4031087" y="1136421"/>
            <a:ext cx="3339120"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k) Procesamiento </a:t>
            </a:r>
            <a:r>
              <a:rPr lang="es-MX" sz="2200" b="1" dirty="0">
                <a:latin typeface="Times New Roman" panose="02020603050405020304" pitchFamily="18" charset="0"/>
                <a:ea typeface="Times New Roman" panose="02020603050405020304" pitchFamily="18" charset="0"/>
              </a:rPr>
              <a:t>de datos</a:t>
            </a:r>
            <a:endParaRPr lang="es-MX" sz="2200" dirty="0">
              <a:effectLst/>
              <a:latin typeface="Times New Roman" panose="02020603050405020304" pitchFamily="18" charset="0"/>
              <a:ea typeface="Times New Roman" panose="02020603050405020304" pitchFamily="18" charset="0"/>
            </a:endParaRPr>
          </a:p>
        </p:txBody>
      </p:sp>
      <p:pic>
        <p:nvPicPr>
          <p:cNvPr id="11" name="Imagen 10"/>
          <p:cNvPicPr/>
          <p:nvPr/>
        </p:nvPicPr>
        <p:blipFill rotWithShape="1">
          <a:blip r:embed="rId3"/>
          <a:srcRect l="35841" t="24217" r="35859" b="11560"/>
          <a:stretch/>
        </p:blipFill>
        <p:spPr bwMode="auto">
          <a:xfrm>
            <a:off x="7989193" y="1812961"/>
            <a:ext cx="3846492" cy="4570865"/>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7408831" y="1136421"/>
            <a:ext cx="4783169"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l) Documentación </a:t>
            </a:r>
            <a:r>
              <a:rPr lang="es-MX" sz="2200" b="1" dirty="0">
                <a:latin typeface="Times New Roman" panose="02020603050405020304" pitchFamily="18" charset="0"/>
                <a:ea typeface="Times New Roman" panose="02020603050405020304" pitchFamily="18" charset="0"/>
              </a:rPr>
              <a:t>requerida por MAE</a:t>
            </a:r>
            <a:endParaRPr lang="es-MX" sz="2200" dirty="0">
              <a:effectLst/>
              <a:latin typeface="Times New Roman" panose="02020603050405020304" pitchFamily="18" charset="0"/>
              <a:ea typeface="Times New Roman" panose="02020603050405020304" pitchFamily="18" charset="0"/>
            </a:endParaRPr>
          </a:p>
        </p:txBody>
      </p:sp>
      <p:pic>
        <p:nvPicPr>
          <p:cNvPr id="13" name="Imagen 12"/>
          <p:cNvPicPr>
            <a:picLocks noChangeAspect="1"/>
          </p:cNvPicPr>
          <p:nvPr/>
        </p:nvPicPr>
        <p:blipFill rotWithShape="1">
          <a:blip r:embed="rId4"/>
          <a:srcRect l="35714" t="24780" r="37462" b="16945"/>
          <a:stretch/>
        </p:blipFill>
        <p:spPr>
          <a:xfrm>
            <a:off x="4209723" y="1812961"/>
            <a:ext cx="3600834" cy="4570865"/>
          </a:xfrm>
          <a:prstGeom prst="rect">
            <a:avLst/>
          </a:prstGeom>
        </p:spPr>
      </p:pic>
    </p:spTree>
    <p:extLst>
      <p:ext uri="{BB962C8B-B14F-4D97-AF65-F5344CB8AC3E}">
        <p14:creationId xmlns:p14="http://schemas.microsoft.com/office/powerpoint/2010/main" val="1065817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8" name="Imagen 7"/>
          <p:cNvPicPr/>
          <p:nvPr/>
        </p:nvPicPr>
        <p:blipFill rotWithShape="1">
          <a:blip r:embed="rId2"/>
          <a:srcRect l="5858" t="4706" r="4762" b="10935"/>
          <a:stretch/>
        </p:blipFill>
        <p:spPr bwMode="auto">
          <a:xfrm>
            <a:off x="1170500" y="1732232"/>
            <a:ext cx="4288604" cy="401347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819656" y="1060481"/>
            <a:ext cx="3236528"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m) Inspección </a:t>
            </a:r>
            <a:r>
              <a:rPr lang="es-MX" sz="2200" b="1" dirty="0">
                <a:latin typeface="Times New Roman" panose="02020603050405020304" pitchFamily="18" charset="0"/>
                <a:ea typeface="Times New Roman" panose="02020603050405020304" pitchFamily="18" charset="0"/>
              </a:rPr>
              <a:t>preliminar</a:t>
            </a:r>
            <a:endParaRPr lang="es-MX" sz="22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7053999" y="1060481"/>
            <a:ext cx="2771913"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n) Estimación </a:t>
            </a:r>
            <a:r>
              <a:rPr lang="es-MX" sz="2200" b="1" dirty="0">
                <a:latin typeface="Times New Roman" panose="02020603050405020304" pitchFamily="18" charset="0"/>
                <a:ea typeface="Times New Roman" panose="02020603050405020304" pitchFamily="18" charset="0"/>
              </a:rPr>
              <a:t>alturas</a:t>
            </a:r>
            <a:endParaRPr lang="es-MX" sz="2200" dirty="0">
              <a:effectLst/>
              <a:latin typeface="Times New Roman" panose="02020603050405020304" pitchFamily="18" charset="0"/>
              <a:ea typeface="Times New Roman" panose="02020603050405020304" pitchFamily="18" charset="0"/>
            </a:endParaRPr>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5538" b="-1139"/>
          <a:stretch/>
        </p:blipFill>
        <p:spPr>
          <a:xfrm rot="5400000">
            <a:off x="6262013" y="1565239"/>
            <a:ext cx="3984231" cy="4372816"/>
          </a:xfrm>
          <a:prstGeom prst="rect">
            <a:avLst/>
          </a:prstGeom>
        </p:spPr>
      </p:pic>
    </p:spTree>
    <p:extLst>
      <p:ext uri="{BB962C8B-B14F-4D97-AF65-F5344CB8AC3E}">
        <p14:creationId xmlns:p14="http://schemas.microsoft.com/office/powerpoint/2010/main" val="4216701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a:picLocks noChangeAspect="1"/>
          </p:cNvPicPr>
          <p:nvPr/>
        </p:nvPicPr>
        <p:blipFill rotWithShape="1">
          <a:blip r:embed="rId2"/>
          <a:srcRect l="28983" t="11225" r="29742" b="18705"/>
          <a:stretch/>
        </p:blipFill>
        <p:spPr>
          <a:xfrm>
            <a:off x="3316306" y="1721327"/>
            <a:ext cx="5135684" cy="4913157"/>
          </a:xfrm>
          <a:prstGeom prst="rect">
            <a:avLst/>
          </a:prstGeom>
        </p:spPr>
      </p:pic>
      <p:sp>
        <p:nvSpPr>
          <p:cNvPr id="2" name="Rectángulo 1"/>
          <p:cNvSpPr/>
          <p:nvPr/>
        </p:nvSpPr>
        <p:spPr>
          <a:xfrm>
            <a:off x="440585" y="1107068"/>
            <a:ext cx="11076750" cy="430887"/>
          </a:xfrm>
          <a:prstGeom prst="rect">
            <a:avLst/>
          </a:prstGeom>
        </p:spPr>
        <p:txBody>
          <a:bodyPr wrap="none">
            <a:spAutoFit/>
          </a:bodyPr>
          <a:lstStyle/>
          <a:p>
            <a:r>
              <a:rPr lang="es-MX" sz="2200" b="1" dirty="0" smtClean="0">
                <a:latin typeface="Times New Roman" panose="02020603050405020304" pitchFamily="18" charset="0"/>
                <a:ea typeface="Times New Roman" panose="02020603050405020304" pitchFamily="18" charset="0"/>
              </a:rPr>
              <a:t>o) Aprobación programa de manejo forestal simplificado (PMFsi),  obtención de la licencia</a:t>
            </a:r>
            <a:endParaRPr lang="es-MX" sz="2200" dirty="0"/>
          </a:p>
        </p:txBody>
      </p:sp>
    </p:spTree>
    <p:extLst>
      <p:ext uri="{BB962C8B-B14F-4D97-AF65-F5344CB8AC3E}">
        <p14:creationId xmlns:p14="http://schemas.microsoft.com/office/powerpoint/2010/main" val="4095172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3032" y="2653047"/>
            <a:ext cx="12192000" cy="2163649"/>
          </a:xfrm>
          <a:noFill/>
        </p:spPr>
        <p:txBody>
          <a:bodyPr>
            <a:normAutofit fontScale="90000"/>
          </a:bodyPr>
          <a:lstStyle/>
          <a:p>
            <a:pPr lvl="2" algn="ctr" rtl="0">
              <a:lnSpc>
                <a:spcPct val="90000"/>
              </a:lnSpc>
              <a:spcBef>
                <a:spcPct val="0"/>
              </a:spcBef>
            </a:pPr>
            <a:r>
              <a:rPr lang="es-MX" sz="3100" b="1" dirty="0" smtClean="0">
                <a:solidFill>
                  <a:schemeClr val="accent1">
                    <a:lumMod val="75000"/>
                  </a:schemeClr>
                </a:solidFill>
              </a:rPr>
              <a:t/>
            </a:r>
            <a:br>
              <a:rPr lang="es-MX" sz="3100" b="1" dirty="0" smtClean="0">
                <a:solidFill>
                  <a:schemeClr val="accent1">
                    <a:lumMod val="75000"/>
                  </a:schemeClr>
                </a:solidFill>
              </a:rPr>
            </a:br>
            <a:r>
              <a:rPr lang="es-MX" sz="2800" b="1" dirty="0" smtClean="0">
                <a:solidFill>
                  <a:schemeClr val="accent1">
                    <a:lumMod val="75000"/>
                  </a:schemeClr>
                </a:solidFill>
              </a:rPr>
              <a:t/>
            </a:r>
            <a:br>
              <a:rPr lang="es-MX" sz="2800" b="1" dirty="0" smtClean="0">
                <a:solidFill>
                  <a:schemeClr val="accent1">
                    <a:lumMod val="75000"/>
                  </a:schemeClr>
                </a:solidFill>
              </a:rPr>
            </a:br>
            <a:r>
              <a:rPr lang="es-MX" sz="4000" b="1" dirty="0">
                <a:solidFill>
                  <a:schemeClr val="accent1">
                    <a:lumMod val="75000"/>
                  </a:schemeClr>
                </a:solidFill>
                <a:latin typeface="Times New Roman" panose="02020603050405020304" pitchFamily="18" charset="0"/>
                <a:cs typeface="Times New Roman" panose="02020603050405020304" pitchFamily="18" charset="0"/>
              </a:rPr>
              <a:t>EVALUAR EL REN</a:t>
            </a:r>
            <a:r>
              <a:rPr lang="es-MX" sz="4000" b="1" dirty="0">
                <a:solidFill>
                  <a:schemeClr val="accent1">
                    <a:lumMod val="75000"/>
                  </a:schemeClr>
                </a:solidFill>
              </a:rPr>
              <a:t>DIMIENTO, TIEMPO, Y VOLUMENES DE LAS ACTIVIDADES DEL </a:t>
            </a:r>
            <a:r>
              <a:rPr lang="es-MX" sz="4000" b="1" dirty="0" smtClean="0">
                <a:solidFill>
                  <a:schemeClr val="accent1">
                    <a:lumMod val="75000"/>
                  </a:schemeClr>
                </a:solidFill>
              </a:rPr>
              <a:t>PROGRAMA DE MANEJO FORESTAL SIMPLIFICADO</a:t>
            </a:r>
            <a:r>
              <a:rPr lang="es-MX" sz="4000" dirty="0"/>
              <a:t/>
            </a:r>
            <a:br>
              <a:rPr lang="es-MX" sz="4000" dirty="0"/>
            </a:br>
            <a:r>
              <a:rPr lang="es-MX" sz="4000" b="1" dirty="0">
                <a:solidFill>
                  <a:schemeClr val="accent1">
                    <a:lumMod val="75000"/>
                  </a:schemeClr>
                </a:solidFill>
              </a:rPr>
              <a:t/>
            </a:r>
            <a:br>
              <a:rPr lang="es-MX" sz="4000" b="1" dirty="0">
                <a:solidFill>
                  <a:schemeClr val="accent1">
                    <a:lumMod val="75000"/>
                  </a:schemeClr>
                </a:solidFill>
              </a:rPr>
            </a:br>
            <a:r>
              <a:rPr lang="es-MX" sz="2800" b="1" dirty="0" smtClean="0">
                <a:solidFill>
                  <a:srgbClr val="FFC000"/>
                </a:solidFill>
              </a:rPr>
              <a:t/>
            </a:r>
            <a:br>
              <a:rPr lang="es-MX" sz="2800" b="1" dirty="0" smtClean="0">
                <a:solidFill>
                  <a:srgbClr val="FFC000"/>
                </a:solidFill>
              </a:rPr>
            </a:br>
            <a:endParaRPr lang="es-MX" sz="2800" b="1" dirty="0">
              <a:solidFill>
                <a:srgbClr val="FFC000"/>
              </a:solidFill>
            </a:endParaRPr>
          </a:p>
        </p:txBody>
      </p:sp>
      <p:sp>
        <p:nvSpPr>
          <p:cNvPr id="5" name="Rectángulo 4"/>
          <p:cNvSpPr/>
          <p:nvPr/>
        </p:nvSpPr>
        <p:spPr>
          <a:xfrm>
            <a:off x="1608320" y="1374698"/>
            <a:ext cx="9181424" cy="707886"/>
          </a:xfrm>
          <a:prstGeom prst="rect">
            <a:avLst/>
          </a:prstGeom>
        </p:spPr>
        <p:txBody>
          <a:bodyPr wrap="none">
            <a:spAutoFit/>
          </a:bodyPr>
          <a:lstStyle/>
          <a:p>
            <a:r>
              <a:rPr lang="es-MX" sz="4000" b="1" dirty="0">
                <a:solidFill>
                  <a:schemeClr val="accent1">
                    <a:lumMod val="75000"/>
                  </a:schemeClr>
                </a:solidFill>
                <a:latin typeface="Times New Roman" panose="02020603050405020304" pitchFamily="18" charset="0"/>
                <a:cs typeface="Times New Roman" panose="02020603050405020304" pitchFamily="18" charset="0"/>
              </a:rPr>
              <a:t>(</a:t>
            </a:r>
            <a:r>
              <a:rPr lang="es-MX" sz="4000" b="1" dirty="0" smtClean="0">
                <a:solidFill>
                  <a:schemeClr val="accent1">
                    <a:lumMod val="75000"/>
                  </a:schemeClr>
                </a:solidFill>
                <a:latin typeface="Times New Roman" panose="02020603050405020304" pitchFamily="18" charset="0"/>
                <a:cs typeface="Times New Roman" panose="02020603050405020304" pitchFamily="18" charset="0"/>
              </a:rPr>
              <a:t>APROVRECHAMIENTO FORESTAL)</a:t>
            </a:r>
            <a:endParaRPr lang="es-MX"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912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5" name="Imagen 4"/>
          <p:cNvPicPr/>
          <p:nvPr/>
        </p:nvPicPr>
        <p:blipFill rotWithShape="1">
          <a:blip r:embed="rId2"/>
          <a:srcRect l="17196" t="6721" r="16289" b="7573"/>
          <a:stretch/>
        </p:blipFill>
        <p:spPr bwMode="auto">
          <a:xfrm>
            <a:off x="1611327" y="1754526"/>
            <a:ext cx="3997903" cy="4141307"/>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2633536" y="1095655"/>
            <a:ext cx="1338315"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a) Tumba</a:t>
            </a:r>
            <a:endParaRPr lang="es-MX" sz="2200" dirty="0">
              <a:effectLst/>
              <a:latin typeface="Times New Roman" panose="02020603050405020304" pitchFamily="18" charset="0"/>
              <a:ea typeface="Times New Roman" panose="02020603050405020304" pitchFamily="18" charset="0"/>
            </a:endParaRPr>
          </a:p>
        </p:txBody>
      </p:sp>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rot="5400000">
            <a:off x="6403613" y="1708784"/>
            <a:ext cx="4141306" cy="4232794"/>
          </a:xfrm>
          <a:prstGeom prst="rect">
            <a:avLst/>
          </a:prstGeom>
        </p:spPr>
      </p:pic>
      <p:sp>
        <p:nvSpPr>
          <p:cNvPr id="8" name="Rectángulo 7"/>
          <p:cNvSpPr/>
          <p:nvPr/>
        </p:nvSpPr>
        <p:spPr>
          <a:xfrm>
            <a:off x="7260476" y="1095655"/>
            <a:ext cx="2590774"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c) Corte </a:t>
            </a:r>
            <a:r>
              <a:rPr lang="es-MX" sz="2200" b="1" dirty="0">
                <a:latin typeface="Times New Roman" panose="02020603050405020304" pitchFamily="18" charset="0"/>
                <a:ea typeface="Times New Roman" panose="02020603050405020304" pitchFamily="18" charset="0"/>
              </a:rPr>
              <a:t>boca ancha</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17808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2"/>
          <a:srcRect l="16629" t="6386" r="16289" b="8246"/>
          <a:stretch/>
        </p:blipFill>
        <p:spPr bwMode="auto">
          <a:xfrm>
            <a:off x="1543990" y="1888080"/>
            <a:ext cx="4092535" cy="4007753"/>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992066" y="1136199"/>
            <a:ext cx="3368230" cy="600164"/>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c) Caída </a:t>
            </a:r>
            <a:r>
              <a:rPr lang="es-MX" sz="2200" b="1" dirty="0">
                <a:latin typeface="Times New Roman" panose="02020603050405020304" pitchFamily="18" charset="0"/>
                <a:ea typeface="Times New Roman" panose="02020603050405020304" pitchFamily="18" charset="0"/>
              </a:rPr>
              <a:t>dirigida del árbol</a:t>
            </a:r>
            <a:endParaRPr lang="es-MX" sz="2200" dirty="0">
              <a:effectLst/>
              <a:latin typeface="Times New Roman" panose="02020603050405020304" pitchFamily="18" charset="0"/>
              <a:ea typeface="Times New Roman" panose="02020603050405020304" pitchFamily="18" charset="0"/>
            </a:endParaRPr>
          </a:p>
        </p:txBody>
      </p:sp>
      <p:pic>
        <p:nvPicPr>
          <p:cNvPr id="8" name="Imagen 7"/>
          <p:cNvPicPr/>
          <p:nvPr/>
        </p:nvPicPr>
        <p:blipFill rotWithShape="1">
          <a:blip r:embed="rId3"/>
          <a:srcRect l="17574" t="10756" r="16856" b="8245"/>
          <a:stretch/>
        </p:blipFill>
        <p:spPr bwMode="auto">
          <a:xfrm>
            <a:off x="6095999" y="1888080"/>
            <a:ext cx="4085231" cy="4007753"/>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7407663" y="1136199"/>
            <a:ext cx="1492717" cy="600164"/>
          </a:xfrm>
          <a:prstGeom prst="rect">
            <a:avLst/>
          </a:prstGeom>
        </p:spPr>
        <p:txBody>
          <a:bodyPr wrap="none">
            <a:spAutoFit/>
          </a:bodyPr>
          <a:lstStyle/>
          <a:p>
            <a:pPr algn="ctr">
              <a:lnSpc>
                <a:spcPct val="150000"/>
              </a:lnSpc>
              <a:spcAft>
                <a:spcPts val="0"/>
              </a:spcAft>
            </a:pPr>
            <a:r>
              <a:rPr lang="es-MX" sz="2200" b="1" dirty="0">
                <a:latin typeface="Times New Roman" panose="02020603050405020304" pitchFamily="18" charset="0"/>
                <a:ea typeface="Times New Roman" panose="02020603050405020304" pitchFamily="18" charset="0"/>
              </a:rPr>
              <a:t>d</a:t>
            </a:r>
            <a:r>
              <a:rPr lang="es-MX" sz="2200" b="1" dirty="0" smtClean="0">
                <a:latin typeface="Times New Roman" panose="02020603050405020304" pitchFamily="18" charset="0"/>
                <a:ea typeface="Times New Roman" panose="02020603050405020304" pitchFamily="18" charset="0"/>
              </a:rPr>
              <a:t>) Descope</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4749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a:spLocks noGrp="1"/>
          </p:cNvSpPr>
          <p:nvPr>
            <p:ph type="subTitle" idx="1"/>
          </p:nvPr>
        </p:nvSpPr>
        <p:spPr>
          <a:xfrm>
            <a:off x="283335" y="308999"/>
            <a:ext cx="11732654" cy="5602310"/>
          </a:xfrm>
        </p:spPr>
        <p:txBody>
          <a:bodyPr>
            <a:normAutofit fontScale="92500" lnSpcReduction="20000"/>
          </a:bodyPr>
          <a:lstStyle/>
          <a:p>
            <a:endParaRPr lang="es-EC" sz="2800" dirty="0" smtClean="0"/>
          </a:p>
          <a:p>
            <a:pPr algn="ctr"/>
            <a:r>
              <a:rPr lang="es-MX" sz="2800" b="1" dirty="0"/>
              <a:t>Trabajo de </a:t>
            </a:r>
            <a:r>
              <a:rPr lang="es-MX" sz="2800" b="1" dirty="0" smtClean="0"/>
              <a:t>Titulación </a:t>
            </a:r>
            <a:r>
              <a:rPr lang="es-MX" sz="2800" b="1" dirty="0"/>
              <a:t>presentado como requisito previo </a:t>
            </a:r>
            <a:endParaRPr lang="es-MX" sz="2800" dirty="0"/>
          </a:p>
          <a:p>
            <a:pPr algn="ctr"/>
            <a:r>
              <a:rPr lang="es-MX" sz="2800" b="1" dirty="0"/>
              <a:t>a la obtención del título de Ingeniero Forestal</a:t>
            </a:r>
            <a:endParaRPr lang="es-MX" sz="2800" dirty="0"/>
          </a:p>
          <a:p>
            <a:endParaRPr lang="es-EC" sz="2800" dirty="0"/>
          </a:p>
          <a:p>
            <a:pPr algn="ctr"/>
            <a:r>
              <a:rPr lang="es-EC" sz="4000" b="1" dirty="0" smtClean="0">
                <a:solidFill>
                  <a:schemeClr val="tx1"/>
                </a:solidFill>
              </a:rPr>
              <a:t>TEMA:</a:t>
            </a:r>
          </a:p>
          <a:p>
            <a:pPr algn="ctr"/>
            <a:r>
              <a:rPr lang="es-EC" sz="3600" b="1" dirty="0" smtClean="0">
                <a:solidFill>
                  <a:schemeClr val="tx1"/>
                </a:solidFill>
              </a:rPr>
              <a:t>“DETERMINACIÓN DE COSTOS Y RENDIMIENTOS DE UN PROGRAMA DE MANEJO FORESTAL SIMPLIFICADO (PMFSI),  EN EL CANTÓN PUERTO FRANCISCO DE ORELLANA EN LA AMAZONÍA ECUATORIANA”</a:t>
            </a:r>
          </a:p>
          <a:p>
            <a:endParaRPr lang="es-EC" dirty="0" smtClean="0"/>
          </a:p>
          <a:p>
            <a:endParaRPr lang="es-EC" dirty="0"/>
          </a:p>
          <a:p>
            <a:endParaRPr lang="es-MX" dirty="0"/>
          </a:p>
        </p:txBody>
      </p:sp>
      <p:pic>
        <p:nvPicPr>
          <p:cNvPr id="3" name="Imagen 2"/>
          <p:cNvPicPr>
            <a:picLocks noChangeAspect="1"/>
          </p:cNvPicPr>
          <p:nvPr/>
        </p:nvPicPr>
        <p:blipFill>
          <a:blip r:embed="rId2"/>
          <a:stretch>
            <a:fillRect/>
          </a:stretch>
        </p:blipFill>
        <p:spPr>
          <a:xfrm>
            <a:off x="10700083" y="276848"/>
            <a:ext cx="1367421" cy="1359447"/>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24" y="276849"/>
            <a:ext cx="1388660" cy="1231108"/>
          </a:xfrm>
          <a:prstGeom prst="rect">
            <a:avLst/>
          </a:prstGeom>
          <a:noFill/>
        </p:spPr>
      </p:pic>
    </p:spTree>
    <p:extLst>
      <p:ext uri="{BB962C8B-B14F-4D97-AF65-F5344CB8AC3E}">
        <p14:creationId xmlns:p14="http://schemas.microsoft.com/office/powerpoint/2010/main" val="1118747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sp>
        <p:nvSpPr>
          <p:cNvPr id="2" name="Rectángulo 1"/>
          <p:cNvSpPr/>
          <p:nvPr/>
        </p:nvSpPr>
        <p:spPr>
          <a:xfrm>
            <a:off x="2393425" y="1053091"/>
            <a:ext cx="1586653"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e) Troceado</a:t>
            </a:r>
            <a:endParaRPr lang="es-MX" sz="2200" dirty="0">
              <a:effectLst/>
              <a:latin typeface="Times New Roman" panose="02020603050405020304" pitchFamily="18" charset="0"/>
              <a:ea typeface="Times New Roman" panose="02020603050405020304" pitchFamily="18" charset="0"/>
            </a:endParaRPr>
          </a:p>
        </p:txBody>
      </p:sp>
      <p:pic>
        <p:nvPicPr>
          <p:cNvPr id="8" name="Imagen 7"/>
          <p:cNvPicPr/>
          <p:nvPr/>
        </p:nvPicPr>
        <p:blipFill rotWithShape="1">
          <a:blip r:embed="rId2"/>
          <a:srcRect l="36321" t="5434" r="36015" b="10042"/>
          <a:stretch/>
        </p:blipFill>
        <p:spPr bwMode="auto">
          <a:xfrm>
            <a:off x="6214294" y="1721864"/>
            <a:ext cx="4294043" cy="4214629"/>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6432870" y="1053091"/>
            <a:ext cx="3856890"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f) Dimensionamiento </a:t>
            </a:r>
            <a:r>
              <a:rPr lang="es-MX" sz="2200" b="1" dirty="0">
                <a:latin typeface="Times New Roman" panose="02020603050405020304" pitchFamily="18" charset="0"/>
                <a:ea typeface="Times New Roman" panose="02020603050405020304" pitchFamily="18" charset="0"/>
              </a:rPr>
              <a:t>de trozas</a:t>
            </a:r>
            <a:endParaRPr lang="es-MX" sz="2200" dirty="0">
              <a:effectLst/>
              <a:latin typeface="Times New Roman" panose="02020603050405020304" pitchFamily="18" charset="0"/>
              <a:ea typeface="Times New Roman" panose="02020603050405020304" pitchFamily="18" charset="0"/>
            </a:endParaRPr>
          </a:p>
        </p:txBody>
      </p:sp>
      <p:pic>
        <p:nvPicPr>
          <p:cNvPr id="5" name="Imagen 4"/>
          <p:cNvPicPr>
            <a:picLocks noChangeAspect="1"/>
          </p:cNvPicPr>
          <p:nvPr/>
        </p:nvPicPr>
        <p:blipFill rotWithShape="1">
          <a:blip r:embed="rId3"/>
          <a:srcRect l="16993" t="8163" r="16610" b="7136"/>
          <a:stretch/>
        </p:blipFill>
        <p:spPr>
          <a:xfrm>
            <a:off x="1105469" y="1721865"/>
            <a:ext cx="4162567" cy="4214628"/>
          </a:xfrm>
          <a:prstGeom prst="rect">
            <a:avLst/>
          </a:prstGeom>
        </p:spPr>
      </p:pic>
    </p:spTree>
    <p:extLst>
      <p:ext uri="{BB962C8B-B14F-4D97-AF65-F5344CB8AC3E}">
        <p14:creationId xmlns:p14="http://schemas.microsoft.com/office/powerpoint/2010/main" val="1463771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3"/>
          <a:srcRect l="5601" t="6038" r="5804" b="9136"/>
          <a:stretch/>
        </p:blipFill>
        <p:spPr bwMode="auto">
          <a:xfrm>
            <a:off x="437800" y="1861692"/>
            <a:ext cx="3470008" cy="3938608"/>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704118" y="1123004"/>
            <a:ext cx="2891882"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g) Medición </a:t>
            </a:r>
            <a:r>
              <a:rPr lang="es-MX" sz="2200" b="1" dirty="0">
                <a:latin typeface="Times New Roman" panose="02020603050405020304" pitchFamily="18" charset="0"/>
                <a:ea typeface="Times New Roman" panose="02020603050405020304" pitchFamily="18" charset="0"/>
              </a:rPr>
              <a:t>diámetros</a:t>
            </a:r>
            <a:endParaRPr lang="es-MX" sz="2200" dirty="0">
              <a:latin typeface="Times New Roman" panose="02020603050405020304" pitchFamily="18" charset="0"/>
              <a:ea typeface="Times New Roman" panose="02020603050405020304" pitchFamily="18" charset="0"/>
            </a:endParaRPr>
          </a:p>
        </p:txBody>
      </p:sp>
      <p:pic>
        <p:nvPicPr>
          <p:cNvPr id="8" name="Imagen 7"/>
          <p:cNvPicPr/>
          <p:nvPr/>
        </p:nvPicPr>
        <p:blipFill rotWithShape="1">
          <a:blip r:embed="rId4"/>
          <a:srcRect l="31935" t="7058" r="30839" b="6901"/>
          <a:stretch/>
        </p:blipFill>
        <p:spPr bwMode="auto">
          <a:xfrm>
            <a:off x="4222034" y="1858279"/>
            <a:ext cx="3338498" cy="3942021"/>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4139916" y="1123004"/>
            <a:ext cx="3420616"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h) Timbrada </a:t>
            </a:r>
            <a:r>
              <a:rPr lang="es-MX" sz="2200" b="1" dirty="0">
                <a:latin typeface="Times New Roman" panose="02020603050405020304" pitchFamily="18" charset="0"/>
                <a:ea typeface="Times New Roman" panose="02020603050405020304" pitchFamily="18" charset="0"/>
              </a:rPr>
              <a:t>de las jampas</a:t>
            </a:r>
            <a:endParaRPr lang="es-MX" sz="2200" dirty="0">
              <a:effectLst/>
              <a:latin typeface="Times New Roman" panose="02020603050405020304" pitchFamily="18" charset="0"/>
              <a:ea typeface="Times New Roman" panose="02020603050405020304" pitchFamily="18" charset="0"/>
            </a:endParaRPr>
          </a:p>
        </p:txBody>
      </p:sp>
      <p:pic>
        <p:nvPicPr>
          <p:cNvPr id="10" name="Imagen 9"/>
          <p:cNvPicPr/>
          <p:nvPr/>
        </p:nvPicPr>
        <p:blipFill rotWithShape="1">
          <a:blip r:embed="rId5"/>
          <a:srcRect l="31746" t="3362" r="30839" b="8582"/>
          <a:stretch/>
        </p:blipFill>
        <p:spPr bwMode="auto">
          <a:xfrm>
            <a:off x="7874758" y="1858279"/>
            <a:ext cx="3671248" cy="3942021"/>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8529235" y="1123004"/>
            <a:ext cx="2066591"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i) Corte </a:t>
            </a:r>
            <a:r>
              <a:rPr lang="es-MX" sz="2200" b="1" dirty="0">
                <a:latin typeface="Times New Roman" panose="02020603050405020304" pitchFamily="18" charset="0"/>
                <a:ea typeface="Times New Roman" panose="02020603050405020304" pitchFamily="18" charset="0"/>
              </a:rPr>
              <a:t>jampas</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4391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3"/>
          <a:srcRect l="36285" t="11263" r="36337" b="9891"/>
          <a:stretch/>
        </p:blipFill>
        <p:spPr bwMode="auto">
          <a:xfrm>
            <a:off x="1300162" y="1753648"/>
            <a:ext cx="4336363" cy="3800991"/>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17007" t="5713" r="16478" b="9926"/>
          <a:stretch/>
        </p:blipFill>
        <p:spPr bwMode="auto">
          <a:xfrm>
            <a:off x="6673755" y="1753648"/>
            <a:ext cx="4408227" cy="3800992"/>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2793323" y="1055335"/>
            <a:ext cx="1555683" cy="539378"/>
          </a:xfrm>
          <a:prstGeom prst="rect">
            <a:avLst/>
          </a:prstGeom>
        </p:spPr>
        <p:txBody>
          <a:bodyPr wrap="none">
            <a:spAutoFit/>
          </a:bodyPr>
          <a:lstStyle/>
          <a:p>
            <a:pPr algn="ctr">
              <a:lnSpc>
                <a:spcPct val="150000"/>
              </a:lnSpc>
              <a:spcAft>
                <a:spcPts val="0"/>
              </a:spcAft>
            </a:pPr>
            <a:r>
              <a:rPr lang="es-MX" sz="2200" b="1" smtClean="0">
                <a:latin typeface="Times New Roman" panose="02020603050405020304" pitchFamily="18" charset="0"/>
                <a:ea typeface="Times New Roman" panose="02020603050405020304" pitchFamily="18" charset="0"/>
              </a:rPr>
              <a:t>j) Aserrado</a:t>
            </a:r>
            <a:endParaRPr lang="es-MX" sz="2200" dirty="0">
              <a:effectLst/>
              <a:latin typeface="Times New Roman" panose="02020603050405020304" pitchFamily="18" charset="0"/>
              <a:ea typeface="Times New Roman" panose="02020603050405020304" pitchFamily="18" charset="0"/>
            </a:endParaRPr>
          </a:p>
        </p:txBody>
      </p:sp>
      <p:sp>
        <p:nvSpPr>
          <p:cNvPr id="9" name="Rectángulo 8"/>
          <p:cNvSpPr/>
          <p:nvPr/>
        </p:nvSpPr>
        <p:spPr>
          <a:xfrm>
            <a:off x="6573120" y="1073439"/>
            <a:ext cx="4113627"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k) Obtención </a:t>
            </a:r>
            <a:r>
              <a:rPr lang="es-MX" sz="2200" b="1" dirty="0">
                <a:latin typeface="Times New Roman" panose="02020603050405020304" pitchFamily="18" charset="0"/>
                <a:ea typeface="Times New Roman" panose="02020603050405020304" pitchFamily="18" charset="0"/>
              </a:rPr>
              <a:t>de piezas(tablones)</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0779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cstate="print">
            <a:extLst>
              <a:ext uri="{28A0092B-C50C-407E-A947-70E740481C1C}">
                <a14:useLocalDpi xmlns:a14="http://schemas.microsoft.com/office/drawing/2010/main" val="0"/>
              </a:ext>
            </a:extLst>
          </a:blip>
          <a:srcRect l="17196" t="6386" r="16477" b="7574"/>
          <a:stretch/>
        </p:blipFill>
        <p:spPr bwMode="auto">
          <a:xfrm>
            <a:off x="1204913" y="1780818"/>
            <a:ext cx="4377021" cy="3418979"/>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8" name="Imagen 7"/>
          <p:cNvPicPr/>
          <p:nvPr/>
        </p:nvPicPr>
        <p:blipFill rotWithShape="1">
          <a:blip r:embed="rId3"/>
          <a:srcRect l="16440" t="5713" r="16100" b="9926"/>
          <a:stretch/>
        </p:blipFill>
        <p:spPr bwMode="auto">
          <a:xfrm>
            <a:off x="6239704" y="1780818"/>
            <a:ext cx="4569323" cy="3418980"/>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2560088" y="1167591"/>
            <a:ext cx="2339102" cy="430887"/>
          </a:xfrm>
          <a:prstGeom prst="rect">
            <a:avLst/>
          </a:prstGeom>
        </p:spPr>
        <p:txBody>
          <a:bodyPr wrap="none">
            <a:spAutoFit/>
          </a:bodyPr>
          <a:lstStyle/>
          <a:p>
            <a:r>
              <a:rPr lang="es-MX" sz="2200" b="1" dirty="0" smtClean="0">
                <a:latin typeface="Times New Roman" panose="02020603050405020304" pitchFamily="18" charset="0"/>
                <a:ea typeface="Times New Roman" panose="02020603050405020304" pitchFamily="18" charset="0"/>
              </a:rPr>
              <a:t>l) Carga de piezas</a:t>
            </a:r>
            <a:endParaRPr lang="es-MX" sz="2200" dirty="0"/>
          </a:p>
        </p:txBody>
      </p:sp>
      <p:sp>
        <p:nvSpPr>
          <p:cNvPr id="3" name="Rectángulo 2"/>
          <p:cNvSpPr/>
          <p:nvPr/>
        </p:nvSpPr>
        <p:spPr>
          <a:xfrm>
            <a:off x="7467691" y="1059100"/>
            <a:ext cx="1921937"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m) Transporte</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1025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4. METODOLOGÍA</a:t>
            </a:r>
            <a:r>
              <a:rPr lang="es-EC" sz="2000" b="1" dirty="0" smtClean="0"/>
              <a:t> </a:t>
            </a:r>
            <a:endParaRPr lang="es-EC" sz="2000" b="1" dirty="0"/>
          </a:p>
        </p:txBody>
      </p:sp>
      <p:pic>
        <p:nvPicPr>
          <p:cNvPr id="7" name="Imagen 6"/>
          <p:cNvPicPr/>
          <p:nvPr/>
        </p:nvPicPr>
        <p:blipFill rotWithShape="1">
          <a:blip r:embed="rId2"/>
          <a:srcRect l="31160" t="10343" r="31325" b="26981"/>
          <a:stretch/>
        </p:blipFill>
        <p:spPr>
          <a:xfrm>
            <a:off x="1202703" y="1900451"/>
            <a:ext cx="4310993" cy="3845256"/>
          </a:xfrm>
          <a:prstGeom prst="rect">
            <a:avLst/>
          </a:prstGeom>
        </p:spPr>
      </p:pic>
      <p:pic>
        <p:nvPicPr>
          <p:cNvPr id="8" name="Imagen 7"/>
          <p:cNvPicPr/>
          <p:nvPr/>
        </p:nvPicPr>
        <p:blipFill rotWithShape="1">
          <a:blip r:embed="rId3"/>
          <a:srcRect l="31746" t="12436" r="31973" b="23370"/>
          <a:stretch/>
        </p:blipFill>
        <p:spPr bwMode="auto">
          <a:xfrm>
            <a:off x="6096000" y="1900451"/>
            <a:ext cx="4494664" cy="3845256"/>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965397" y="1239902"/>
            <a:ext cx="2965877"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n) Descarga de madera</a:t>
            </a:r>
            <a:endParaRPr lang="es-MX" sz="22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6850394" y="1239902"/>
            <a:ext cx="2961516" cy="539378"/>
          </a:xfrm>
          <a:prstGeom prst="rect">
            <a:avLst/>
          </a:prstGeom>
        </p:spPr>
        <p:txBody>
          <a:bodyPr wrap="none">
            <a:spAutoFit/>
          </a:bodyPr>
          <a:lstStyle/>
          <a:p>
            <a:pPr algn="ctr">
              <a:lnSpc>
                <a:spcPct val="150000"/>
              </a:lnSpc>
              <a:spcAft>
                <a:spcPts val="0"/>
              </a:spcAft>
            </a:pPr>
            <a:r>
              <a:rPr lang="es-MX" sz="2200" b="1" dirty="0" smtClean="0">
                <a:latin typeface="Times New Roman" panose="02020603050405020304" pitchFamily="18" charset="0"/>
                <a:ea typeface="Times New Roman" panose="02020603050405020304" pitchFamily="18" charset="0"/>
              </a:rPr>
              <a:t>o) Apilamiento </a:t>
            </a:r>
            <a:r>
              <a:rPr lang="es-MX" sz="2200" b="1" dirty="0">
                <a:latin typeface="Times New Roman" panose="02020603050405020304" pitchFamily="18" charset="0"/>
                <a:ea typeface="Times New Roman" panose="02020603050405020304" pitchFamily="18" charset="0"/>
              </a:rPr>
              <a:t>madera</a:t>
            </a:r>
            <a:endParaRPr lang="es-MX"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6666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954107"/>
          </a:xfrm>
          <a:prstGeom prst="rect">
            <a:avLst/>
          </a:prstGeom>
          <a:solidFill>
            <a:schemeClr val="accent1">
              <a:lumMod val="75000"/>
            </a:schemeClr>
          </a:solidFill>
        </p:spPr>
        <p:txBody>
          <a:bodyPr wrap="square" rtlCol="0">
            <a:spAutoFit/>
          </a:bodyPr>
          <a:lstStyle/>
          <a:p>
            <a:endParaRPr lang="es-EC" sz="2800" b="1" smtClean="0"/>
          </a:p>
          <a:p>
            <a:r>
              <a:rPr lang="es-EC" sz="2800" b="1" smtClean="0"/>
              <a:t>     4. METODOLOGÍA</a:t>
            </a:r>
            <a:r>
              <a:rPr lang="es-EC" sz="2000" b="1" smtClean="0"/>
              <a:t> </a:t>
            </a:r>
            <a:endParaRPr lang="es-EC" sz="2000" b="1" dirty="0"/>
          </a:p>
        </p:txBody>
      </p:sp>
      <p:sp>
        <p:nvSpPr>
          <p:cNvPr id="5" name="Rectángulo 4"/>
          <p:cNvSpPr/>
          <p:nvPr/>
        </p:nvSpPr>
        <p:spPr>
          <a:xfrm>
            <a:off x="-820733" y="1212480"/>
            <a:ext cx="8586005" cy="548099"/>
          </a:xfrm>
          <a:prstGeom prst="rect">
            <a:avLst/>
          </a:prstGeom>
        </p:spPr>
        <p:txBody>
          <a:bodyPr wrap="none">
            <a:spAutoFit/>
          </a:bodyPr>
          <a:lstStyle/>
          <a:p>
            <a:pPr marL="1543050" lvl="3" indent="-171450" algn="just">
              <a:lnSpc>
                <a:spcPct val="115000"/>
              </a:lnSpc>
              <a:spcAft>
                <a:spcPts val="1000"/>
              </a:spcAft>
              <a:buFont typeface="Wingdings" panose="05000000000000000000" pitchFamily="2" charset="2"/>
              <a:buChar char="Ø"/>
            </a:pPr>
            <a:r>
              <a:rPr lang="es-MX" sz="2800" b="1" dirty="0" smtClean="0">
                <a:latin typeface="Times New Roman" panose="02020603050405020304" pitchFamily="18" charset="0"/>
                <a:ea typeface="Times New Roman" panose="02020603050405020304" pitchFamily="18" charset="0"/>
              </a:rPr>
              <a:t>Actividades para la determinación de costos</a:t>
            </a:r>
            <a:endParaRPr lang="es-MX" sz="2800" dirty="0">
              <a:effectLst/>
              <a:latin typeface="Times New Roman" panose="02020603050405020304" pitchFamily="18" charset="0"/>
              <a:ea typeface="Times New Roman" panose="02020603050405020304" pitchFamily="18" charset="0"/>
            </a:endParaRPr>
          </a:p>
        </p:txBody>
      </p:sp>
      <p:sp>
        <p:nvSpPr>
          <p:cNvPr id="7" name="Flecha derecha 6"/>
          <p:cNvSpPr/>
          <p:nvPr/>
        </p:nvSpPr>
        <p:spPr>
          <a:xfrm>
            <a:off x="2825154" y="2073927"/>
            <a:ext cx="630595"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450317" y="2020555"/>
            <a:ext cx="2353529"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Pre aprovechamiento</a:t>
            </a:r>
            <a:endParaRPr lang="es-MX" sz="2000" dirty="0"/>
          </a:p>
        </p:txBody>
      </p:sp>
      <p:sp>
        <p:nvSpPr>
          <p:cNvPr id="9" name="Rectángulo 8"/>
          <p:cNvSpPr/>
          <p:nvPr/>
        </p:nvSpPr>
        <p:spPr>
          <a:xfrm>
            <a:off x="3531087" y="2034385"/>
            <a:ext cx="2020105"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Aprovechamiento</a:t>
            </a:r>
            <a:endParaRPr lang="es-MX" sz="2000" dirty="0"/>
          </a:p>
        </p:txBody>
      </p:sp>
      <p:sp>
        <p:nvSpPr>
          <p:cNvPr id="10" name="Flecha derecha 9"/>
          <p:cNvSpPr/>
          <p:nvPr/>
        </p:nvSpPr>
        <p:spPr>
          <a:xfrm>
            <a:off x="5530119" y="2089835"/>
            <a:ext cx="630595" cy="365760"/>
          </a:xfrm>
          <a:prstGeom prst="rightArrow">
            <a:avLst>
              <a:gd name="adj1" fmla="val 50000"/>
              <a:gd name="adj2" fmla="val 3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223370" y="2088049"/>
            <a:ext cx="2452916"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Post aprovechamiento</a:t>
            </a:r>
            <a:endParaRPr lang="es-MX" sz="2000" dirty="0"/>
          </a:p>
        </p:txBody>
      </p:sp>
      <p:sp>
        <p:nvSpPr>
          <p:cNvPr id="12" name="Rectángulo 11"/>
          <p:cNvSpPr/>
          <p:nvPr/>
        </p:nvSpPr>
        <p:spPr>
          <a:xfrm>
            <a:off x="8516124" y="2088049"/>
            <a:ext cx="3663182" cy="400110"/>
          </a:xfrm>
          <a:prstGeom prst="rect">
            <a:avLst/>
          </a:prstGeom>
        </p:spPr>
        <p:txBody>
          <a:bodyPr wrap="none">
            <a:spAutoFit/>
          </a:bodyPr>
          <a:lstStyle/>
          <a:p>
            <a:r>
              <a:rPr lang="es-MX" sz="2000" dirty="0" smtClean="0">
                <a:latin typeface="Times New Roman" panose="02020603050405020304" pitchFamily="18" charset="0"/>
                <a:ea typeface="Times New Roman" panose="02020603050405020304" pitchFamily="18" charset="0"/>
              </a:rPr>
              <a:t>(Asignará </a:t>
            </a:r>
            <a:r>
              <a:rPr lang="es-MX" sz="2000" dirty="0">
                <a:latin typeface="Times New Roman" panose="02020603050405020304" pitchFamily="18" charset="0"/>
                <a:ea typeface="Times New Roman" panose="02020603050405020304" pitchFamily="18" charset="0"/>
              </a:rPr>
              <a:t>un valor para cada </a:t>
            </a:r>
            <a:r>
              <a:rPr lang="es-MX" sz="2000" dirty="0" smtClean="0">
                <a:latin typeface="Times New Roman" panose="02020603050405020304" pitchFamily="18" charset="0"/>
                <a:ea typeface="Times New Roman" panose="02020603050405020304" pitchFamily="18" charset="0"/>
              </a:rPr>
              <a:t>una)</a:t>
            </a:r>
            <a:endParaRPr lang="es-MX" sz="2000" dirty="0"/>
          </a:p>
        </p:txBody>
      </p:sp>
      <p:sp>
        <p:nvSpPr>
          <p:cNvPr id="13" name="Rectángulo 12"/>
          <p:cNvSpPr/>
          <p:nvPr/>
        </p:nvSpPr>
        <p:spPr>
          <a:xfrm>
            <a:off x="1169120" y="3019398"/>
            <a:ext cx="2852063"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F</a:t>
            </a:r>
            <a:r>
              <a:rPr lang="es-MX" sz="2000" dirty="0" smtClean="0">
                <a:latin typeface="Times New Roman" panose="02020603050405020304" pitchFamily="18" charset="0"/>
                <a:ea typeface="Times New Roman" panose="02020603050405020304" pitchFamily="18" charset="0"/>
              </a:rPr>
              <a:t>ase </a:t>
            </a:r>
            <a:r>
              <a:rPr lang="es-MX" sz="2000" dirty="0">
                <a:latin typeface="Times New Roman" panose="02020603050405020304" pitchFamily="18" charset="0"/>
                <a:ea typeface="Times New Roman" panose="02020603050405020304" pitchFamily="18" charset="0"/>
              </a:rPr>
              <a:t>de aprovechamiento </a:t>
            </a:r>
            <a:endParaRPr lang="es-MX" sz="2000" dirty="0"/>
          </a:p>
        </p:txBody>
      </p:sp>
      <p:sp>
        <p:nvSpPr>
          <p:cNvPr id="14" name="Flecha derecha 13"/>
          <p:cNvSpPr/>
          <p:nvPr/>
        </p:nvSpPr>
        <p:spPr>
          <a:xfrm>
            <a:off x="3937738" y="3030612"/>
            <a:ext cx="630595" cy="365760"/>
          </a:xfrm>
          <a:prstGeom prst="rightArrow">
            <a:avLst>
              <a:gd name="adj1" fmla="val 50000"/>
              <a:gd name="adj2" fmla="val 3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4568333" y="3038531"/>
            <a:ext cx="3175869" cy="400110"/>
          </a:xfrm>
          <a:prstGeom prst="rect">
            <a:avLst/>
          </a:prstGeom>
        </p:spPr>
        <p:txBody>
          <a:bodyPr wrap="none">
            <a:spAutoFit/>
          </a:bodyPr>
          <a:lstStyle/>
          <a:p>
            <a:r>
              <a:rPr lang="es-MX" sz="2000" dirty="0" smtClean="0">
                <a:latin typeface="Times New Roman" panose="02020603050405020304" pitchFamily="18" charset="0"/>
                <a:ea typeface="Times New Roman" panose="02020603050405020304" pitchFamily="18" charset="0"/>
              </a:rPr>
              <a:t>Se realizaran seis actividades</a:t>
            </a:r>
            <a:endParaRPr lang="es-MX" sz="2000" dirty="0"/>
          </a:p>
        </p:txBody>
      </p:sp>
      <p:sp>
        <p:nvSpPr>
          <p:cNvPr id="16" name="Rectángulo 15"/>
          <p:cNvSpPr/>
          <p:nvPr/>
        </p:nvSpPr>
        <p:spPr>
          <a:xfrm>
            <a:off x="8348318" y="3053920"/>
            <a:ext cx="3326552" cy="400110"/>
          </a:xfrm>
          <a:prstGeom prst="rect">
            <a:avLst/>
          </a:prstGeom>
        </p:spPr>
        <p:txBody>
          <a:bodyPr wrap="none">
            <a:spAutoFit/>
          </a:bodyPr>
          <a:lstStyle/>
          <a:p>
            <a:r>
              <a:rPr lang="es-MX" sz="2000" dirty="0" smtClean="0">
                <a:latin typeface="Times New Roman" panose="02020603050405020304" pitchFamily="18" charset="0"/>
                <a:ea typeface="Times New Roman" panose="02020603050405020304" pitchFamily="18" charset="0"/>
              </a:rPr>
              <a:t>(Se tomará en cuenta el </a:t>
            </a:r>
            <a:r>
              <a:rPr lang="es-MX" sz="2000" dirty="0">
                <a:latin typeface="Times New Roman" panose="02020603050405020304" pitchFamily="18" charset="0"/>
                <a:ea typeface="Times New Roman" panose="02020603050405020304" pitchFamily="18" charset="0"/>
              </a:rPr>
              <a:t>valor </a:t>
            </a:r>
            <a:r>
              <a:rPr lang="es-MX" sz="2000" dirty="0" smtClean="0">
                <a:latin typeface="Times New Roman" panose="02020603050405020304" pitchFamily="18" charset="0"/>
                <a:ea typeface="Times New Roman" panose="02020603050405020304" pitchFamily="18" charset="0"/>
              </a:rPr>
              <a:t>)</a:t>
            </a:r>
            <a:endParaRPr lang="es-MX" sz="2000" dirty="0"/>
          </a:p>
        </p:txBody>
      </p:sp>
      <p:sp>
        <p:nvSpPr>
          <p:cNvPr id="17" name="Flecha derecha 16"/>
          <p:cNvSpPr/>
          <p:nvPr/>
        </p:nvSpPr>
        <p:spPr>
          <a:xfrm>
            <a:off x="7717723" y="3086485"/>
            <a:ext cx="630595" cy="365760"/>
          </a:xfrm>
          <a:prstGeom prst="rightArrow">
            <a:avLst>
              <a:gd name="adj1" fmla="val 50000"/>
              <a:gd name="adj2" fmla="val 3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1881933" y="4015625"/>
            <a:ext cx="2517036"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Post aprovechamiento </a:t>
            </a:r>
            <a:endParaRPr lang="es-MX" sz="2000" dirty="0"/>
          </a:p>
        </p:txBody>
      </p:sp>
      <p:sp>
        <p:nvSpPr>
          <p:cNvPr id="19" name="Flecha derecha 18"/>
          <p:cNvSpPr/>
          <p:nvPr/>
        </p:nvSpPr>
        <p:spPr>
          <a:xfrm>
            <a:off x="4300874" y="4075165"/>
            <a:ext cx="630595" cy="365760"/>
          </a:xfrm>
          <a:prstGeom prst="rightArrow">
            <a:avLst>
              <a:gd name="adj1" fmla="val 50000"/>
              <a:gd name="adj2" fmla="val 3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4931469" y="4075165"/>
            <a:ext cx="6470041" cy="400110"/>
          </a:xfrm>
          <a:prstGeom prst="rect">
            <a:avLst/>
          </a:prstGeom>
        </p:spPr>
        <p:txBody>
          <a:bodyPr wrap="none">
            <a:spAutoFit/>
          </a:bodyPr>
          <a:lstStyle/>
          <a:p>
            <a:r>
              <a:rPr lang="es-MX" sz="2000" dirty="0">
                <a:latin typeface="Times New Roman" panose="02020603050405020304" pitchFamily="18" charset="0"/>
                <a:ea typeface="Times New Roman" panose="02020603050405020304" pitchFamily="18" charset="0"/>
              </a:rPr>
              <a:t>(</a:t>
            </a:r>
            <a:r>
              <a:rPr lang="es-MX" sz="2000" dirty="0" smtClean="0">
                <a:latin typeface="Times New Roman" panose="02020603050405020304" pitchFamily="18" charset="0"/>
                <a:ea typeface="Times New Roman" panose="02020603050405020304" pitchFamily="18" charset="0"/>
              </a:rPr>
              <a:t>Se </a:t>
            </a:r>
            <a:r>
              <a:rPr lang="es-MX" sz="2000" dirty="0">
                <a:latin typeface="Times New Roman" panose="02020603050405020304" pitchFamily="18" charset="0"/>
                <a:ea typeface="Times New Roman" panose="02020603050405020304" pitchFamily="18" charset="0"/>
              </a:rPr>
              <a:t>tomará en </a:t>
            </a:r>
            <a:r>
              <a:rPr lang="es-MX" sz="2000" dirty="0" smtClean="0">
                <a:latin typeface="Times New Roman" panose="02020603050405020304" pitchFamily="18" charset="0"/>
                <a:ea typeface="Times New Roman" panose="02020603050405020304" pitchFamily="18" charset="0"/>
              </a:rPr>
              <a:t>cuenta la inspección, supervisión y sus costos) </a:t>
            </a:r>
            <a:endParaRPr lang="es-MX" sz="2000" dirty="0"/>
          </a:p>
        </p:txBody>
      </p:sp>
    </p:spTree>
    <p:extLst>
      <p:ext uri="{BB962C8B-B14F-4D97-AF65-F5344CB8AC3E}">
        <p14:creationId xmlns:p14="http://schemas.microsoft.com/office/powerpoint/2010/main" val="4015085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6679" t="6857" r="16609" b="6203"/>
          <a:stretch/>
        </p:blipFill>
        <p:spPr>
          <a:xfrm>
            <a:off x="0" y="0"/>
            <a:ext cx="12192000" cy="6857999"/>
          </a:xfrm>
          <a:prstGeom prst="rect">
            <a:avLst/>
          </a:prstGeom>
        </p:spPr>
      </p:pic>
      <p:sp>
        <p:nvSpPr>
          <p:cNvPr id="2" name="Rectángulo 1"/>
          <p:cNvSpPr/>
          <p:nvPr/>
        </p:nvSpPr>
        <p:spPr>
          <a:xfrm>
            <a:off x="1851546" y="1637731"/>
            <a:ext cx="8488908" cy="2554545"/>
          </a:xfrm>
          <a:prstGeom prst="rect">
            <a:avLst/>
          </a:prstGeom>
        </p:spPr>
        <p:txBody>
          <a:bodyPr wrap="square">
            <a:spAutoFit/>
          </a:bodyPr>
          <a:lstStyle/>
          <a:p>
            <a:pPr algn="ctr"/>
            <a:r>
              <a:rPr lang="es-MX" sz="8000" b="1" dirty="0" smtClean="0">
                <a:latin typeface="Times New Roman" panose="02020603050405020304" pitchFamily="18" charset="0"/>
                <a:cs typeface="Times New Roman" panose="02020603050405020304" pitchFamily="18" charset="0"/>
              </a:rPr>
              <a:t>5. RESULTA</a:t>
            </a:r>
            <a:r>
              <a:rPr lang="es-MX" sz="8000" b="1" dirty="0" smtClean="0">
                <a:latin typeface="Times New Roman" panose="02020603050405020304" pitchFamily="18" charset="0"/>
                <a:ea typeface="Times New Roman" panose="02020603050405020304" pitchFamily="18" charset="0"/>
                <a:cs typeface="Times New Roman" panose="02020603050405020304" pitchFamily="18" charset="0"/>
              </a:rPr>
              <a:t>DOS  Y  DISCUSIÓN</a:t>
            </a:r>
            <a:r>
              <a:rPr lang="es-MX" sz="8000" b="1" dirty="0" smtClean="0">
                <a:latin typeface="Times New Roman" panose="02020603050405020304" pitchFamily="18" charset="0"/>
                <a:cs typeface="Times New Roman" panose="02020603050405020304" pitchFamily="18" charset="0"/>
              </a:rPr>
              <a:t> </a:t>
            </a:r>
            <a:endParaRPr lang="es-MX"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647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Resulta</a:t>
            </a:r>
            <a:r>
              <a:rPr lang="es-MX" sz="3600" b="1" dirty="0" smtClean="0">
                <a:latin typeface="Times New Roman" panose="02020603050405020304" pitchFamily="18" charset="0"/>
                <a:cs typeface="Times New Roman" panose="02020603050405020304" pitchFamily="18" charset="0"/>
              </a:rPr>
              <a:t>dos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53916391"/>
              </p:ext>
            </p:extLst>
          </p:nvPr>
        </p:nvGraphicFramePr>
        <p:xfrm>
          <a:off x="1350157" y="2179376"/>
          <a:ext cx="9035788" cy="3868163"/>
        </p:xfrm>
        <a:graphic>
          <a:graphicData uri="http://schemas.openxmlformats.org/drawingml/2006/table">
            <a:tbl>
              <a:tblPr firstRow="1" firstCol="1" bandRow="1">
                <a:tableStyleId>{5C22544A-7EE6-4342-B048-85BDC9FD1C3A}</a:tableStyleId>
              </a:tblPr>
              <a:tblGrid>
                <a:gridCol w="2812202"/>
                <a:gridCol w="2812202"/>
                <a:gridCol w="1705692"/>
                <a:gridCol w="1705692"/>
              </a:tblGrid>
              <a:tr h="606384">
                <a:tc rowSpan="4">
                  <a:txBody>
                    <a:bodyPr/>
                    <a:lstStyle/>
                    <a:p>
                      <a:pPr algn="ctr">
                        <a:lnSpc>
                          <a:spcPct val="150000"/>
                        </a:lnSpc>
                        <a:spcAft>
                          <a:spcPts val="0"/>
                        </a:spcAft>
                      </a:pPr>
                      <a:r>
                        <a:rPr lang="es-MX" sz="2800" dirty="0">
                          <a:solidFill>
                            <a:schemeClr val="bg2">
                              <a:lumMod val="75000"/>
                            </a:schemeClr>
                          </a:solidFill>
                          <a:effectLst/>
                          <a:latin typeface="Times New Roman" panose="02020603050405020304" pitchFamily="18" charset="0"/>
                          <a:cs typeface="Times New Roman" panose="02020603050405020304" pitchFamily="18" charset="0"/>
                        </a:rPr>
                        <a:t>Regente</a:t>
                      </a:r>
                      <a:endParaRPr lang="es-MX" sz="2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800" dirty="0">
                          <a:solidFill>
                            <a:schemeClr val="bg2">
                              <a:lumMod val="75000"/>
                            </a:schemeClr>
                          </a:solidFill>
                          <a:effectLst/>
                          <a:latin typeface="Times New Roman" panose="02020603050405020304" pitchFamily="18" charset="0"/>
                          <a:cs typeface="Times New Roman" panose="02020603050405020304" pitchFamily="18" charset="0"/>
                        </a:rPr>
                        <a:t>Actividades</a:t>
                      </a:r>
                      <a:endParaRPr lang="es-MX" sz="2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800" dirty="0">
                          <a:solidFill>
                            <a:schemeClr val="bg2">
                              <a:lumMod val="75000"/>
                            </a:schemeClr>
                          </a:solidFill>
                          <a:effectLst/>
                          <a:latin typeface="Times New Roman" panose="02020603050405020304" pitchFamily="18" charset="0"/>
                          <a:cs typeface="Times New Roman" panose="02020603050405020304" pitchFamily="18" charset="0"/>
                        </a:rPr>
                        <a:t>Valor $</a:t>
                      </a:r>
                      <a:endParaRPr lang="es-MX" sz="2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800" dirty="0">
                          <a:solidFill>
                            <a:schemeClr val="bg2">
                              <a:lumMod val="75000"/>
                            </a:schemeClr>
                          </a:solidFill>
                          <a:effectLst/>
                          <a:latin typeface="Times New Roman" panose="02020603050405020304" pitchFamily="18" charset="0"/>
                          <a:cs typeface="Times New Roman" panose="02020603050405020304" pitchFamily="18" charset="0"/>
                        </a:rPr>
                        <a:t>%</a:t>
                      </a:r>
                      <a:endParaRPr lang="es-MX" sz="2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1036481">
                <a:tc vMerge="1">
                  <a:txBody>
                    <a:bodyPr/>
                    <a:lstStyle/>
                    <a:p>
                      <a:endParaRPr lang="es-MX"/>
                    </a:p>
                  </a:txBody>
                  <a:tcP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Pre aprovechamiento</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a:effectLst/>
                          <a:latin typeface="Times New Roman" panose="02020603050405020304" pitchFamily="18" charset="0"/>
                          <a:cs typeface="Times New Roman" panose="02020603050405020304" pitchFamily="18" charset="0"/>
                        </a:rPr>
                        <a:t>675,00</a:t>
                      </a:r>
                      <a:endParaRPr lang="es-MX"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a:effectLst/>
                          <a:latin typeface="Times New Roman" panose="02020603050405020304" pitchFamily="18" charset="0"/>
                          <a:cs typeface="Times New Roman" panose="02020603050405020304" pitchFamily="18" charset="0"/>
                        </a:rPr>
                        <a:t>60</a:t>
                      </a:r>
                      <a:endParaRPr lang="es-MX"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85222">
                <a:tc vMerge="1">
                  <a:txBody>
                    <a:bodyPr/>
                    <a:lstStyle/>
                    <a:p>
                      <a:endParaRPr lang="es-MX"/>
                    </a:p>
                  </a:txBody>
                  <a:tcP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Aprovechamiento</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337,50</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a:effectLst/>
                          <a:latin typeface="Times New Roman" panose="02020603050405020304" pitchFamily="18" charset="0"/>
                          <a:cs typeface="Times New Roman" panose="02020603050405020304" pitchFamily="18" charset="0"/>
                        </a:rPr>
                        <a:t>30</a:t>
                      </a:r>
                      <a:endParaRPr lang="es-MX"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1036481">
                <a:tc vMerge="1">
                  <a:txBody>
                    <a:bodyPr/>
                    <a:lstStyle/>
                    <a:p>
                      <a:endParaRPr lang="es-MX"/>
                    </a:p>
                  </a:txBody>
                  <a:tcPr/>
                </a:tc>
                <a:tc>
                  <a:txBody>
                    <a:bodyPr/>
                    <a:lstStyle/>
                    <a:p>
                      <a:pPr algn="ctr">
                        <a:lnSpc>
                          <a:spcPct val="150000"/>
                        </a:lnSpc>
                        <a:spcAft>
                          <a:spcPts val="0"/>
                        </a:spcAft>
                      </a:pPr>
                      <a:r>
                        <a:rPr lang="es-MX" sz="2400">
                          <a:effectLst/>
                          <a:latin typeface="Times New Roman" panose="02020603050405020304" pitchFamily="18" charset="0"/>
                          <a:cs typeface="Times New Roman" panose="02020603050405020304" pitchFamily="18" charset="0"/>
                        </a:rPr>
                        <a:t>Post aprovechamiento</a:t>
                      </a:r>
                      <a:endParaRPr lang="es-MX"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112,50</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10</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606481">
                <a:tc gridSpan="2">
                  <a:txBody>
                    <a:bodyPr/>
                    <a:lstStyle/>
                    <a:p>
                      <a:pPr algn="l">
                        <a:lnSpc>
                          <a:spcPct val="150000"/>
                        </a:lnSpc>
                        <a:spcAft>
                          <a:spcPts val="0"/>
                        </a:spcAft>
                      </a:pPr>
                      <a:r>
                        <a:rPr lang="es-MX" sz="2400" dirty="0">
                          <a:solidFill>
                            <a:schemeClr val="bg2">
                              <a:lumMod val="75000"/>
                            </a:schemeClr>
                          </a:solidFill>
                          <a:effectLst/>
                          <a:latin typeface="Times New Roman" panose="02020603050405020304" pitchFamily="18" charset="0"/>
                          <a:cs typeface="Times New Roman" panose="02020603050405020304" pitchFamily="18" charset="0"/>
                        </a:rPr>
                        <a:t>Total</a:t>
                      </a:r>
                      <a:endParaRPr lang="es-MX" sz="24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MX"/>
                    </a:p>
                  </a:txBody>
                  <a:tcPr/>
                </a:tc>
                <a:tc>
                  <a:txBody>
                    <a:bodyPr/>
                    <a:lstStyle/>
                    <a:p>
                      <a:pPr algn="ctr">
                        <a:lnSpc>
                          <a:spcPct val="150000"/>
                        </a:lnSpc>
                        <a:spcAft>
                          <a:spcPts val="0"/>
                        </a:spcAft>
                      </a:pPr>
                      <a:r>
                        <a:rPr lang="es-MX" dirty="0"/>
                        <a:t>1,125.00</a:t>
                      </a:r>
                    </a:p>
                  </a:txBody>
                  <a:tcPr marL="44450" marR="44450" marT="0" marB="0" anchor="ctr">
                    <a:solidFill>
                      <a:srgbClr val="FFFF00"/>
                    </a:solidFill>
                  </a:tcPr>
                </a:tc>
                <a:tc>
                  <a:txBody>
                    <a:bodyPr/>
                    <a:lstStyle/>
                    <a:p>
                      <a:pPr algn="ctr">
                        <a:lnSpc>
                          <a:spcPct val="150000"/>
                        </a:lnSpc>
                        <a:spcAft>
                          <a:spcPts val="0"/>
                        </a:spcAft>
                      </a:pPr>
                      <a:r>
                        <a:rPr lang="es-MX" sz="2400" dirty="0">
                          <a:effectLst/>
                          <a:latin typeface="Times New Roman" panose="02020603050405020304" pitchFamily="18" charset="0"/>
                          <a:cs typeface="Times New Roman" panose="02020603050405020304" pitchFamily="18" charset="0"/>
                        </a:rPr>
                        <a:t>100</a:t>
                      </a:r>
                      <a:endParaRPr lang="es-MX"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6" name="Rectángulo 5"/>
          <p:cNvSpPr/>
          <p:nvPr/>
        </p:nvSpPr>
        <p:spPr>
          <a:xfrm>
            <a:off x="1105529" y="1484617"/>
            <a:ext cx="4990470" cy="461665"/>
          </a:xfrm>
          <a:prstGeom prst="rect">
            <a:avLst/>
          </a:prstGeom>
        </p:spPr>
        <p:txBody>
          <a:bodyPr wrap="none">
            <a:spAutoFit/>
          </a:bodyPr>
          <a:lstStyle/>
          <a:p>
            <a:pPr marL="342900" indent="-342900" algn="ctr">
              <a:buFont typeface="Wingdings" panose="05000000000000000000" pitchFamily="2" charset="2"/>
              <a:buChar char="Ø"/>
            </a:pPr>
            <a:r>
              <a:rPr lang="es-MX" sz="2400" b="1" dirty="0" smtClean="0">
                <a:latin typeface="Times New Roman" panose="02020603050405020304" pitchFamily="18" charset="0"/>
                <a:cs typeface="Times New Roman" panose="02020603050405020304" pitchFamily="18" charset="0"/>
              </a:rPr>
              <a:t>PAGO REGENCIA FORESTAL</a:t>
            </a:r>
            <a:endParaRPr lang="es-MX"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664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Resulta</a:t>
            </a:r>
            <a:r>
              <a:rPr lang="es-MX" sz="3600" b="1" dirty="0" smtClean="0">
                <a:latin typeface="Times New Roman" panose="02020603050405020304" pitchFamily="18" charset="0"/>
                <a:cs typeface="Times New Roman" panose="02020603050405020304" pitchFamily="18" charset="0"/>
              </a:rPr>
              <a:t>dos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374138470"/>
              </p:ext>
            </p:extLst>
          </p:nvPr>
        </p:nvGraphicFramePr>
        <p:xfrm>
          <a:off x="6182434" y="-30412"/>
          <a:ext cx="6009564" cy="6786055"/>
        </p:xfrm>
        <a:graphic>
          <a:graphicData uri="http://schemas.openxmlformats.org/drawingml/2006/table">
            <a:tbl>
              <a:tblPr firstRow="1" firstCol="1" bandRow="1">
                <a:tableStyleId>{5C22544A-7EE6-4342-B048-85BDC9FD1C3A}</a:tableStyleId>
              </a:tblPr>
              <a:tblGrid>
                <a:gridCol w="1730087"/>
                <a:gridCol w="1730087"/>
                <a:gridCol w="1274695"/>
                <a:gridCol w="1274695"/>
              </a:tblGrid>
              <a:tr h="713585">
                <a:tc gridSpan="4">
                  <a:txBody>
                    <a:bodyPr/>
                    <a:lstStyle/>
                    <a:p>
                      <a:pPr algn="ctr">
                        <a:lnSpc>
                          <a:spcPct val="150000"/>
                        </a:lnSpc>
                        <a:spcAft>
                          <a:spcPts val="0"/>
                        </a:spcAft>
                      </a:pPr>
                      <a:r>
                        <a:rPr lang="es-MX" sz="2200" dirty="0" smtClean="0">
                          <a:solidFill>
                            <a:schemeClr val="tx2">
                              <a:lumMod val="25000"/>
                            </a:schemeClr>
                          </a:solidFill>
                          <a:effectLst/>
                          <a:latin typeface="Times New Roman" panose="02020603050405020304" pitchFamily="18" charset="0"/>
                          <a:cs typeface="Times New Roman" panose="02020603050405020304" pitchFamily="18" charset="0"/>
                        </a:rPr>
                        <a:t>Fases </a:t>
                      </a:r>
                      <a:r>
                        <a:rPr lang="es-MX" sz="2200" dirty="0">
                          <a:solidFill>
                            <a:schemeClr val="tx2">
                              <a:lumMod val="25000"/>
                            </a:schemeClr>
                          </a:solidFill>
                          <a:effectLst/>
                          <a:latin typeface="Times New Roman" panose="02020603050405020304" pitchFamily="18" charset="0"/>
                          <a:cs typeface="Times New Roman" panose="02020603050405020304" pitchFamily="18" charset="0"/>
                        </a:rPr>
                        <a:t>y costos para la aprobación de un (PMFsi)</a:t>
                      </a:r>
                      <a:endParaRPr lang="es-MX" sz="22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hMerge="1">
                  <a:txBody>
                    <a:bodyPr/>
                    <a:lstStyle/>
                    <a:p>
                      <a:endParaRPr lang="es-MX"/>
                    </a:p>
                  </a:txBody>
                  <a:tcPr/>
                </a:tc>
                <a:tc hMerge="1">
                  <a:txBody>
                    <a:bodyPr/>
                    <a:lstStyle/>
                    <a:p>
                      <a:endParaRPr lang="es-MX"/>
                    </a:p>
                  </a:txBody>
                  <a:tcPr/>
                </a:tc>
                <a:tc hMerge="1">
                  <a:txBody>
                    <a:bodyPr/>
                    <a:lstStyle/>
                    <a:p>
                      <a:endParaRPr lang="es-MX"/>
                    </a:p>
                  </a:txBody>
                  <a:tcPr/>
                </a:tc>
              </a:tr>
              <a:tr h="379529">
                <a:tc>
                  <a:txBody>
                    <a:bodyPr/>
                    <a:lstStyle/>
                    <a:p>
                      <a:pPr algn="ctr">
                        <a:lnSpc>
                          <a:spcPct val="150000"/>
                        </a:lnSpc>
                        <a:spcAft>
                          <a:spcPts val="0"/>
                        </a:spcAft>
                      </a:pPr>
                      <a:r>
                        <a:rPr lang="es-MX" sz="1500" dirty="0">
                          <a:solidFill>
                            <a:schemeClr val="tx2">
                              <a:lumMod val="25000"/>
                            </a:schemeClr>
                          </a:solidFill>
                          <a:effectLst/>
                          <a:latin typeface="Times New Roman" panose="02020603050405020304" pitchFamily="18" charset="0"/>
                          <a:cs typeface="Times New Roman" panose="02020603050405020304" pitchFamily="18" charset="0"/>
                        </a:rPr>
                        <a:t>Fase</a:t>
                      </a:r>
                      <a:endParaRPr lang="es-MX" sz="15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Actividades</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Valor $</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379529">
                <a:tc rowSpan="7">
                  <a:txBody>
                    <a:bodyPr/>
                    <a:lstStyle/>
                    <a:p>
                      <a:pPr algn="ctr">
                        <a:lnSpc>
                          <a:spcPct val="150000"/>
                        </a:lnSpc>
                        <a:spcAft>
                          <a:spcPts val="0"/>
                        </a:spcAft>
                      </a:pPr>
                      <a:r>
                        <a:rPr lang="es-MX" sz="1500" dirty="0">
                          <a:solidFill>
                            <a:schemeClr val="tx2">
                              <a:lumMod val="25000"/>
                            </a:schemeClr>
                          </a:solidFill>
                          <a:effectLst/>
                          <a:latin typeface="Times New Roman" panose="02020603050405020304" pitchFamily="18" charset="0"/>
                          <a:cs typeface="Times New Roman" panose="02020603050405020304" pitchFamily="18" charset="0"/>
                        </a:rPr>
                        <a:t>Pre aprovechamiento </a:t>
                      </a:r>
                      <a:endParaRPr lang="es-MX" sz="15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Pie </a:t>
                      </a:r>
                      <a:r>
                        <a:rPr lang="es-ES" sz="1500">
                          <a:effectLst/>
                          <a:latin typeface="Times New Roman" panose="02020603050405020304" pitchFamily="18" charset="0"/>
                          <a:cs typeface="Times New Roman" panose="02020603050405020304" pitchFamily="18" charset="0"/>
                        </a:rPr>
                        <a:t>de monte</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1,125.00</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r>
              <a:tr h="759059">
                <a:tc vMerge="1">
                  <a:txBody>
                    <a:bodyPr/>
                    <a:lstStyle/>
                    <a:p>
                      <a:endParaRPr lang="es-MX"/>
                    </a:p>
                  </a:txBody>
                  <a:tcP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Reconocimiento del área</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33,75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r>
              <a:tr h="759059">
                <a:tc vMerge="1">
                  <a:txBody>
                    <a:bodyPr/>
                    <a:lstStyle/>
                    <a:p>
                      <a:endParaRPr lang="es-MX"/>
                    </a:p>
                  </a:txBody>
                  <a:tcP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Planificación de campo</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135,00</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20</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tc>
              </a:tr>
              <a:tr h="379529">
                <a:tc vMerge="1">
                  <a:txBody>
                    <a:bodyPr/>
                    <a:lstStyle/>
                    <a:p>
                      <a:endParaRPr lang="es-MX"/>
                    </a:p>
                  </a:txBody>
                  <a:tcP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Censo forestal</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337,50</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45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759059">
                <a:tc vMerge="1">
                  <a:txBody>
                    <a:bodyPr/>
                    <a:lstStyle/>
                    <a:p>
                      <a:endParaRPr lang="es-MX"/>
                    </a:p>
                  </a:txBody>
                  <a:tcPr/>
                </a:tc>
                <a:tc>
                  <a:txBody>
                    <a:bodyPr/>
                    <a:lstStyle/>
                    <a:p>
                      <a:pPr algn="ctr">
                        <a:lnSpc>
                          <a:spcPct val="150000"/>
                        </a:lnSpc>
                        <a:spcAft>
                          <a:spcPts val="0"/>
                        </a:spcAft>
                      </a:pPr>
                      <a:r>
                        <a:rPr lang="es-MX" sz="1500" dirty="0">
                          <a:effectLst/>
                          <a:latin typeface="Times New Roman" panose="02020603050405020304" pitchFamily="18" charset="0"/>
                          <a:cs typeface="Times New Roman" panose="02020603050405020304" pitchFamily="18" charset="0"/>
                        </a:rPr>
                        <a:t>Elaboración PMFsi</a:t>
                      </a:r>
                      <a:endParaRPr lang="es-MX"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101,25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dirty="0">
                          <a:effectLst/>
                          <a:latin typeface="Times New Roman" panose="02020603050405020304" pitchFamily="18" charset="0"/>
                          <a:cs typeface="Times New Roman" panose="02020603050405020304" pitchFamily="18" charset="0"/>
                        </a:rPr>
                        <a:t>15</a:t>
                      </a:r>
                      <a:endParaRPr lang="es-MX"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759059">
                <a:tc vMerge="1">
                  <a:txBody>
                    <a:bodyPr/>
                    <a:lstStyle/>
                    <a:p>
                      <a:endParaRPr lang="es-MX"/>
                    </a:p>
                  </a:txBody>
                  <a:tcP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Inspección preliminar</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33,75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759059">
                <a:tc vMerge="1">
                  <a:txBody>
                    <a:bodyPr/>
                    <a:lstStyle/>
                    <a:p>
                      <a:endParaRPr lang="es-MX"/>
                    </a:p>
                  </a:txBody>
                  <a:tcPr/>
                </a:tc>
                <a:tc>
                  <a:txBody>
                    <a:bodyPr/>
                    <a:lstStyle/>
                    <a:p>
                      <a:pPr algn="ctr">
                        <a:lnSpc>
                          <a:spcPct val="150000"/>
                        </a:lnSpc>
                        <a:spcAft>
                          <a:spcPts val="0"/>
                        </a:spcAft>
                      </a:pPr>
                      <a:r>
                        <a:rPr lang="es-MX" sz="1500" dirty="0">
                          <a:effectLst/>
                          <a:latin typeface="Times New Roman" panose="02020603050405020304" pitchFamily="18" charset="0"/>
                          <a:cs typeface="Times New Roman" panose="02020603050405020304" pitchFamily="18" charset="0"/>
                        </a:rPr>
                        <a:t>Aprobación y licencia</a:t>
                      </a:r>
                      <a:endParaRPr lang="es-MX"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33,75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5</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379529">
                <a:tc gridSpan="2">
                  <a:txBody>
                    <a:bodyPr/>
                    <a:lstStyle/>
                    <a:p>
                      <a:pPr algn="l">
                        <a:lnSpc>
                          <a:spcPct val="150000"/>
                        </a:lnSpc>
                        <a:spcAft>
                          <a:spcPts val="0"/>
                        </a:spcAft>
                      </a:pPr>
                      <a:r>
                        <a:rPr lang="es-MX" sz="1500" dirty="0">
                          <a:solidFill>
                            <a:schemeClr val="tx2">
                              <a:lumMod val="25000"/>
                            </a:schemeClr>
                          </a:solidFill>
                          <a:effectLst/>
                          <a:latin typeface="Times New Roman" panose="02020603050405020304" pitchFamily="18" charset="0"/>
                          <a:cs typeface="Times New Roman" panose="02020603050405020304" pitchFamily="18" charset="0"/>
                        </a:rPr>
                        <a:t>Sub Total</a:t>
                      </a:r>
                      <a:endParaRPr lang="es-MX" sz="15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b"/>
                </a:tc>
                <a:tc hMerge="1">
                  <a:txBody>
                    <a:bodyPr/>
                    <a:lstStyle/>
                    <a:p>
                      <a:endParaRPr lang="es-MX"/>
                    </a:p>
                  </a:txBody>
                  <a:tcPr/>
                </a:tc>
                <a:tc>
                  <a:txBody>
                    <a:bodyPr/>
                    <a:lstStyle/>
                    <a:p>
                      <a:pPr algn="ctr">
                        <a:lnSpc>
                          <a:spcPct val="150000"/>
                        </a:lnSpc>
                        <a:spcAft>
                          <a:spcPts val="0"/>
                        </a:spcAft>
                      </a:pPr>
                      <a:r>
                        <a:rPr lang="es-MX" sz="1500">
                          <a:effectLst/>
                          <a:latin typeface="Times New Roman" panose="02020603050405020304" pitchFamily="18" charset="0"/>
                          <a:cs typeface="Times New Roman" panose="02020603050405020304" pitchFamily="18" charset="0"/>
                        </a:rPr>
                        <a:t>675.00</a:t>
                      </a:r>
                      <a:endParaRPr lang="es-MX"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b"/>
                </a:tc>
                <a:tc rowSpan="2">
                  <a:txBody>
                    <a:bodyPr/>
                    <a:lstStyle/>
                    <a:p>
                      <a:pPr algn="ctr">
                        <a:lnSpc>
                          <a:spcPct val="150000"/>
                        </a:lnSpc>
                        <a:spcAft>
                          <a:spcPts val="0"/>
                        </a:spcAft>
                      </a:pPr>
                      <a:r>
                        <a:rPr lang="es-MX" sz="1500" dirty="0">
                          <a:effectLst/>
                          <a:latin typeface="Times New Roman" panose="02020603050405020304" pitchFamily="18" charset="0"/>
                          <a:cs typeface="Times New Roman" panose="02020603050405020304" pitchFamily="18" charset="0"/>
                        </a:rPr>
                        <a:t>100</a:t>
                      </a:r>
                      <a:endParaRPr lang="es-MX"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r>
              <a:tr h="759059">
                <a:tc gridSpan="2">
                  <a:txBody>
                    <a:bodyPr/>
                    <a:lstStyle/>
                    <a:p>
                      <a:pPr algn="just">
                        <a:lnSpc>
                          <a:spcPct val="150000"/>
                        </a:lnSpc>
                        <a:spcAft>
                          <a:spcPts val="0"/>
                        </a:spcAft>
                      </a:pPr>
                      <a:r>
                        <a:rPr lang="es-MX" sz="1500" dirty="0">
                          <a:solidFill>
                            <a:schemeClr val="tx2">
                              <a:lumMod val="25000"/>
                            </a:schemeClr>
                          </a:solidFill>
                          <a:effectLst/>
                          <a:latin typeface="Times New Roman" panose="02020603050405020304" pitchFamily="18" charset="0"/>
                          <a:cs typeface="Times New Roman" panose="02020603050405020304" pitchFamily="18" charset="0"/>
                        </a:rPr>
                        <a:t>Total elaboración y aprobación (PMFsi)</a:t>
                      </a:r>
                      <a:endParaRPr lang="es-MX" sz="15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tc>
                <a:tc hMerge="1">
                  <a:txBody>
                    <a:bodyPr/>
                    <a:lstStyle/>
                    <a:p>
                      <a:endParaRPr lang="es-MX"/>
                    </a:p>
                  </a:txBody>
                  <a:tcPr/>
                </a:tc>
                <a:tc>
                  <a:txBody>
                    <a:bodyPr/>
                    <a:lstStyle/>
                    <a:p>
                      <a:pPr algn="ctr">
                        <a:lnSpc>
                          <a:spcPct val="150000"/>
                        </a:lnSpc>
                        <a:spcAft>
                          <a:spcPts val="0"/>
                        </a:spcAft>
                      </a:pPr>
                      <a:r>
                        <a:rPr lang="es-MX" sz="1500" b="1" dirty="0">
                          <a:solidFill>
                            <a:schemeClr val="accent1">
                              <a:lumMod val="50000"/>
                            </a:schemeClr>
                          </a:solidFill>
                          <a:effectLst/>
                          <a:latin typeface="Times New Roman" panose="02020603050405020304" pitchFamily="18" charset="0"/>
                          <a:cs typeface="Times New Roman" panose="02020603050405020304" pitchFamily="18" charset="0"/>
                        </a:rPr>
                        <a:t>1,800.00</a:t>
                      </a:r>
                      <a:endParaRPr lang="es-MX" sz="1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3" marR="39923" marT="0" marB="0" anchor="ctr">
                    <a:solidFill>
                      <a:srgbClr val="FFFF00"/>
                    </a:solidFill>
                  </a:tcPr>
                </a:tc>
                <a:tc vMerge="1">
                  <a:txBody>
                    <a:bodyPr/>
                    <a:lstStyle/>
                    <a:p>
                      <a:endParaRPr lang="es-MX"/>
                    </a:p>
                  </a:txBody>
                  <a:tcPr/>
                </a:tc>
              </a:tr>
            </a:tbl>
          </a:graphicData>
        </a:graphic>
      </p:graphicFrame>
      <p:sp>
        <p:nvSpPr>
          <p:cNvPr id="6" name="Rectángulo 5"/>
          <p:cNvSpPr/>
          <p:nvPr/>
        </p:nvSpPr>
        <p:spPr>
          <a:xfrm>
            <a:off x="-1" y="2993284"/>
            <a:ext cx="6096000" cy="1815882"/>
          </a:xfrm>
          <a:prstGeom prst="rect">
            <a:avLst/>
          </a:prstGeom>
        </p:spPr>
        <p:txBody>
          <a:bodyPr>
            <a:spAutoFit/>
          </a:bodyPr>
          <a:lstStyle/>
          <a:p>
            <a:pPr algn="ctr"/>
            <a:r>
              <a:rPr lang="es-MX" sz="2800" b="1" dirty="0">
                <a:solidFill>
                  <a:schemeClr val="accent1">
                    <a:lumMod val="75000"/>
                  </a:schemeClr>
                </a:solidFill>
                <a:latin typeface="Times New Roman" panose="02020603050405020304" pitchFamily="18" charset="0"/>
                <a:cs typeface="Times New Roman" panose="02020603050405020304" pitchFamily="18" charset="0"/>
              </a:rPr>
              <a:t>FASES Y COSTOS PARA LA APROBACIÓN </a:t>
            </a:r>
            <a:r>
              <a:rPr lang="es-MX" sz="2800" b="1" dirty="0">
                <a:solidFill>
                  <a:schemeClr val="accent1">
                    <a:lumMod val="75000"/>
                  </a:schemeClr>
                </a:solidFill>
              </a:rPr>
              <a:t>DEL PROGRAMA DE MANEJO FORESTAL SIMPLIFICADO</a:t>
            </a:r>
            <a:endParaRPr lang="es-MX" sz="2800" dirty="0"/>
          </a:p>
        </p:txBody>
      </p:sp>
      <p:sp>
        <p:nvSpPr>
          <p:cNvPr id="9" name="Rectángulo 8"/>
          <p:cNvSpPr/>
          <p:nvPr/>
        </p:nvSpPr>
        <p:spPr>
          <a:xfrm>
            <a:off x="0" y="1789213"/>
            <a:ext cx="6202724" cy="461665"/>
          </a:xfrm>
          <a:prstGeom prst="rect">
            <a:avLst/>
          </a:prstGeom>
        </p:spPr>
        <p:txBody>
          <a:bodyPr wrap="none">
            <a:spAutoFit/>
          </a:bodyPr>
          <a:lstStyle/>
          <a:p>
            <a:pPr algn="ctr"/>
            <a:r>
              <a:rPr lang="es-MX" sz="2400" b="1" dirty="0">
                <a:solidFill>
                  <a:schemeClr val="accent1">
                    <a:lumMod val="75000"/>
                  </a:schemeClr>
                </a:solidFill>
              </a:rPr>
              <a:t>(PRE APROVECHAMIENTO FORESTAL)</a:t>
            </a:r>
            <a:endParaRPr lang="es-MX" sz="2400" dirty="0"/>
          </a:p>
        </p:txBody>
      </p:sp>
    </p:spTree>
    <p:extLst>
      <p:ext uri="{BB962C8B-B14F-4D97-AF65-F5344CB8AC3E}">
        <p14:creationId xmlns:p14="http://schemas.microsoft.com/office/powerpoint/2010/main" val="1966350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a:t>
            </a:r>
            <a:r>
              <a:rPr lang="es-MX" sz="3600" b="1" dirty="0" smtClean="0">
                <a:latin typeface="Times New Roman" panose="02020603050405020304" pitchFamily="18" charset="0"/>
                <a:cs typeface="Times New Roman" panose="02020603050405020304" pitchFamily="18" charset="0"/>
              </a:rPr>
              <a:t>Discusión</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graphicFrame>
        <p:nvGraphicFramePr>
          <p:cNvPr id="5" name="Gráfico 4"/>
          <p:cNvGraphicFramePr/>
          <p:nvPr>
            <p:extLst>
              <p:ext uri="{D42A27DB-BD31-4B8C-83A1-F6EECF244321}">
                <p14:modId xmlns:p14="http://schemas.microsoft.com/office/powerpoint/2010/main" val="1673042836"/>
              </p:ext>
            </p:extLst>
          </p:nvPr>
        </p:nvGraphicFramePr>
        <p:xfrm>
          <a:off x="2713972" y="2547985"/>
          <a:ext cx="5899700" cy="4070285"/>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p:cNvSpPr/>
          <p:nvPr/>
        </p:nvSpPr>
        <p:spPr>
          <a:xfrm>
            <a:off x="2998787" y="6089347"/>
            <a:ext cx="5330068" cy="369332"/>
          </a:xfrm>
          <a:prstGeom prst="rect">
            <a:avLst/>
          </a:prstGeom>
        </p:spPr>
        <p:txBody>
          <a:bodyPr wrap="square">
            <a:spAutoFit/>
          </a:bodyPr>
          <a:lstStyle/>
          <a:p>
            <a:pPr marL="285750" indent="-285750">
              <a:buFont typeface="Wingdings" panose="05000000000000000000" pitchFamily="2" charset="2"/>
              <a:buChar char="§"/>
            </a:pPr>
            <a:r>
              <a:rPr lang="es-MX" b="1" dirty="0">
                <a:solidFill>
                  <a:schemeClr val="accent1">
                    <a:lumMod val="50000"/>
                  </a:schemeClr>
                </a:solidFill>
                <a:latin typeface="Times New Roman" panose="02020603050405020304" pitchFamily="18" charset="0"/>
                <a:ea typeface="Times New Roman" panose="02020603050405020304" pitchFamily="18" charset="0"/>
              </a:rPr>
              <a:t>costos de </a:t>
            </a:r>
            <a:r>
              <a:rPr lang="es-MX" b="1" dirty="0" smtClean="0">
                <a:solidFill>
                  <a:schemeClr val="accent1">
                    <a:lumMod val="50000"/>
                  </a:schemeClr>
                </a:solidFill>
                <a:latin typeface="Times New Roman" panose="02020603050405020304" pitchFamily="18" charset="0"/>
                <a:ea typeface="Times New Roman" panose="02020603050405020304" pitchFamily="18" charset="0"/>
              </a:rPr>
              <a:t>movilización, alimentación y hospedaje</a:t>
            </a:r>
            <a:endParaRPr lang="es-MX" b="1" dirty="0">
              <a:solidFill>
                <a:schemeClr val="accent1">
                  <a:lumMod val="50000"/>
                </a:schemeClr>
              </a:solidFill>
            </a:endParaRPr>
          </a:p>
        </p:txBody>
      </p:sp>
      <p:sp>
        <p:nvSpPr>
          <p:cNvPr id="11" name="Rectángulo 10"/>
          <p:cNvSpPr/>
          <p:nvPr/>
        </p:nvSpPr>
        <p:spPr>
          <a:xfrm>
            <a:off x="4607608" y="4250068"/>
            <a:ext cx="1564083" cy="492443"/>
          </a:xfrm>
          <a:prstGeom prst="rect">
            <a:avLst/>
          </a:prstGeom>
        </p:spPr>
        <p:txBody>
          <a:bodyPr wrap="none">
            <a:spAutoFit/>
          </a:bodyPr>
          <a:lstStyle/>
          <a:p>
            <a:r>
              <a:rPr lang="es-MX" sz="2600" b="1" dirty="0">
                <a:solidFill>
                  <a:schemeClr val="accent1">
                    <a:lumMod val="50000"/>
                  </a:schemeClr>
                </a:solidFill>
                <a:latin typeface="Times New Roman" panose="02020603050405020304" pitchFamily="18" charset="0"/>
                <a:ea typeface="Times New Roman" panose="02020603050405020304" pitchFamily="18" charset="0"/>
              </a:rPr>
              <a:t>11,69$/m</a:t>
            </a:r>
            <a:r>
              <a:rPr lang="es-MX" sz="2600" b="1" baseline="30000" dirty="0">
                <a:solidFill>
                  <a:schemeClr val="accent1">
                    <a:lumMod val="50000"/>
                  </a:schemeClr>
                </a:solidFill>
                <a:latin typeface="Times New Roman" panose="02020603050405020304" pitchFamily="18" charset="0"/>
                <a:ea typeface="Times New Roman" panose="02020603050405020304" pitchFamily="18" charset="0"/>
              </a:rPr>
              <a:t>3</a:t>
            </a:r>
            <a:endParaRPr lang="es-MX" sz="2600" b="1" dirty="0">
              <a:solidFill>
                <a:schemeClr val="accent1">
                  <a:lumMod val="50000"/>
                </a:schemeClr>
              </a:solidFill>
            </a:endParaRPr>
          </a:p>
        </p:txBody>
      </p:sp>
      <p:sp>
        <p:nvSpPr>
          <p:cNvPr id="14" name="Rectángulo 13"/>
          <p:cNvSpPr/>
          <p:nvPr/>
        </p:nvSpPr>
        <p:spPr>
          <a:xfrm>
            <a:off x="4817804" y="4656347"/>
            <a:ext cx="934871" cy="261610"/>
          </a:xfrm>
          <a:prstGeom prst="rect">
            <a:avLst/>
          </a:prstGeom>
        </p:spPr>
        <p:txBody>
          <a:bodyPr wrap="none">
            <a:spAutoFit/>
          </a:bodyPr>
          <a:lstStyle/>
          <a:p>
            <a:r>
              <a:rPr lang="es-MX" sz="1100" dirty="0">
                <a:solidFill>
                  <a:schemeClr val="tx1">
                    <a:lumMod val="85000"/>
                  </a:schemeClr>
                </a:solidFill>
                <a:latin typeface="Times New Roman" panose="02020603050405020304" pitchFamily="18" charset="0"/>
                <a:ea typeface="Times New Roman" panose="02020603050405020304" pitchFamily="18" charset="0"/>
              </a:rPr>
              <a:t>(Jingo 2012</a:t>
            </a:r>
            <a:r>
              <a:rPr lang="es-MX" sz="1100" dirty="0" smtClean="0">
                <a:solidFill>
                  <a:schemeClr val="tx1">
                    <a:lumMod val="85000"/>
                  </a:schemeClr>
                </a:solidFill>
                <a:latin typeface="Times New Roman" panose="02020603050405020304" pitchFamily="18" charset="0"/>
                <a:ea typeface="Times New Roman" panose="02020603050405020304" pitchFamily="18" charset="0"/>
              </a:rPr>
              <a:t>) </a:t>
            </a:r>
            <a:endParaRPr lang="es-MX" sz="1100" dirty="0">
              <a:solidFill>
                <a:schemeClr val="tx1">
                  <a:lumMod val="85000"/>
                </a:schemeClr>
              </a:solidFill>
            </a:endParaRPr>
          </a:p>
        </p:txBody>
      </p:sp>
      <p:sp>
        <p:nvSpPr>
          <p:cNvPr id="17" name="Rectángulo 16"/>
          <p:cNvSpPr/>
          <p:nvPr/>
        </p:nvSpPr>
        <p:spPr>
          <a:xfrm>
            <a:off x="834189" y="1355060"/>
            <a:ext cx="8050504" cy="1077218"/>
          </a:xfrm>
          <a:prstGeom prst="rect">
            <a:avLst/>
          </a:prstGeom>
        </p:spPr>
        <p:txBody>
          <a:bodyPr wrap="square">
            <a:spAutoFit/>
          </a:bodyPr>
          <a:lstStyle/>
          <a:p>
            <a:pPr marL="342900" indent="-342900">
              <a:buFont typeface="Wingdings" panose="05000000000000000000" pitchFamily="2" charset="2"/>
              <a:buChar char="Ø"/>
            </a:pPr>
            <a:r>
              <a:rPr lang="es-MX" sz="3200" dirty="0" smtClean="0">
                <a:solidFill>
                  <a:schemeClr val="tx1">
                    <a:lumMod val="95000"/>
                  </a:schemeClr>
                </a:solidFill>
                <a:latin typeface="Times New Roman" panose="02020603050405020304" pitchFamily="18" charset="0"/>
                <a:ea typeface="Times New Roman" panose="02020603050405020304" pitchFamily="18" charset="0"/>
              </a:rPr>
              <a:t>Pre aprovechamiento forestal</a:t>
            </a:r>
          </a:p>
          <a:p>
            <a:pPr marL="457200" indent="-457200">
              <a:buFont typeface="Wingdings" panose="05000000000000000000" pitchFamily="2" charset="2"/>
              <a:buChar char="Ø"/>
            </a:pPr>
            <a:r>
              <a:rPr lang="es-MX" sz="3200" dirty="0" smtClean="0">
                <a:solidFill>
                  <a:schemeClr val="tx1">
                    <a:lumMod val="95000"/>
                  </a:schemeClr>
                </a:solidFill>
                <a:latin typeface="Times New Roman" panose="02020603050405020304" pitchFamily="18" charset="0"/>
                <a:ea typeface="Times New Roman" panose="02020603050405020304" pitchFamily="18" charset="0"/>
              </a:rPr>
              <a:t>Plan </a:t>
            </a:r>
            <a:r>
              <a:rPr lang="es-MX" sz="3200" dirty="0" smtClean="0">
                <a:latin typeface="Times New Roman" panose="02020603050405020304" pitchFamily="18" charset="0"/>
                <a:ea typeface="Times New Roman" panose="02020603050405020304" pitchFamily="18" charset="0"/>
              </a:rPr>
              <a:t>de manejo forestal simplificado</a:t>
            </a:r>
            <a:endParaRPr lang="es-MX" sz="3200" dirty="0"/>
          </a:p>
        </p:txBody>
      </p:sp>
      <p:sp>
        <p:nvSpPr>
          <p:cNvPr id="25" name="Rectángulo 24"/>
          <p:cNvSpPr/>
          <p:nvPr/>
        </p:nvSpPr>
        <p:spPr>
          <a:xfrm>
            <a:off x="6095999" y="3504135"/>
            <a:ext cx="1415772" cy="492443"/>
          </a:xfrm>
          <a:prstGeom prst="rect">
            <a:avLst/>
          </a:prstGeom>
        </p:spPr>
        <p:txBody>
          <a:bodyPr wrap="none">
            <a:spAutoFit/>
          </a:bodyPr>
          <a:lstStyle/>
          <a:p>
            <a:r>
              <a:rPr lang="es-MX" sz="2600" b="1" dirty="0" smtClean="0">
                <a:solidFill>
                  <a:srgbClr val="FF0000"/>
                </a:solidFill>
                <a:latin typeface="Times New Roman" panose="02020603050405020304" pitchFamily="18" charset="0"/>
                <a:ea typeface="Times New Roman" panose="02020603050405020304" pitchFamily="18" charset="0"/>
              </a:rPr>
              <a:t>7,01$/</a:t>
            </a:r>
            <a:r>
              <a:rPr lang="es-MX" sz="2600" b="1" dirty="0">
                <a:solidFill>
                  <a:srgbClr val="FF0000"/>
                </a:solidFill>
                <a:latin typeface="Times New Roman" panose="02020603050405020304" pitchFamily="18" charset="0"/>
                <a:ea typeface="Times New Roman" panose="02020603050405020304" pitchFamily="18" charset="0"/>
              </a:rPr>
              <a:t>m</a:t>
            </a:r>
            <a:r>
              <a:rPr lang="es-MX" sz="2600" b="1" baseline="30000" dirty="0">
                <a:solidFill>
                  <a:srgbClr val="FF0000"/>
                </a:solidFill>
                <a:latin typeface="Times New Roman" panose="02020603050405020304" pitchFamily="18" charset="0"/>
                <a:ea typeface="Times New Roman" panose="02020603050405020304" pitchFamily="18" charset="0"/>
              </a:rPr>
              <a:t>3</a:t>
            </a:r>
            <a:endParaRPr lang="es-MX" sz="2600" b="1" dirty="0">
              <a:solidFill>
                <a:srgbClr val="FF0000"/>
              </a:solidFill>
            </a:endParaRPr>
          </a:p>
        </p:txBody>
      </p:sp>
      <p:sp>
        <p:nvSpPr>
          <p:cNvPr id="2" name="Rectángulo 1"/>
          <p:cNvSpPr/>
          <p:nvPr/>
        </p:nvSpPr>
        <p:spPr>
          <a:xfrm>
            <a:off x="2998787" y="5846828"/>
            <a:ext cx="3369512" cy="369332"/>
          </a:xfrm>
          <a:prstGeom prst="rect">
            <a:avLst/>
          </a:prstGeom>
        </p:spPr>
        <p:txBody>
          <a:bodyPr wrap="none">
            <a:spAutoFit/>
          </a:bodyPr>
          <a:lstStyle/>
          <a:p>
            <a:pPr marL="285750" indent="-285750">
              <a:buFont typeface="Wingdings" panose="05000000000000000000" pitchFamily="2" charset="2"/>
              <a:buChar char="§"/>
            </a:pPr>
            <a:r>
              <a:rPr lang="es-MX" b="1" dirty="0" smtClean="0">
                <a:solidFill>
                  <a:srgbClr val="FF0000"/>
                </a:solidFill>
                <a:latin typeface="Times New Roman" panose="02020603050405020304" pitchFamily="18" charset="0"/>
                <a:ea typeface="Times New Roman" panose="02020603050405020304" pitchFamily="18" charset="0"/>
              </a:rPr>
              <a:t>Fase de Pre aprovechamiento</a:t>
            </a:r>
            <a:endParaRPr lang="es-MX" dirty="0">
              <a:solidFill>
                <a:srgbClr val="FF0000"/>
              </a:solidFill>
            </a:endParaRPr>
          </a:p>
        </p:txBody>
      </p:sp>
      <p:sp>
        <p:nvSpPr>
          <p:cNvPr id="3" name="Rectángulo 2"/>
          <p:cNvSpPr/>
          <p:nvPr/>
        </p:nvSpPr>
        <p:spPr>
          <a:xfrm>
            <a:off x="3687398" y="2568352"/>
            <a:ext cx="4130554" cy="461665"/>
          </a:xfrm>
          <a:prstGeom prst="rect">
            <a:avLst/>
          </a:prstGeom>
        </p:spPr>
        <p:txBody>
          <a:bodyPr wrap="none">
            <a:spAutoFit/>
          </a:bodyPr>
          <a:lstStyle/>
          <a:p>
            <a:r>
              <a:rPr lang="es-MX" sz="2400" b="1" dirty="0">
                <a:solidFill>
                  <a:schemeClr val="tx2">
                    <a:lumMod val="50000"/>
                  </a:schemeClr>
                </a:solidFill>
                <a:latin typeface="Times New Roman" panose="02020603050405020304" pitchFamily="18" charset="0"/>
                <a:ea typeface="Times New Roman" panose="02020603050405020304" pitchFamily="18" charset="0"/>
              </a:rPr>
              <a:t>Pre </a:t>
            </a:r>
            <a:r>
              <a:rPr lang="es-MX" sz="2400" b="1" dirty="0" smtClean="0">
                <a:solidFill>
                  <a:schemeClr val="tx2">
                    <a:lumMod val="50000"/>
                  </a:schemeClr>
                </a:solidFill>
                <a:latin typeface="Times New Roman" panose="02020603050405020304" pitchFamily="18" charset="0"/>
                <a:ea typeface="Times New Roman" panose="02020603050405020304" pitchFamily="18" charset="0"/>
              </a:rPr>
              <a:t>aprovechamiento Forestal</a:t>
            </a:r>
            <a:endParaRPr lang="es-MX" sz="2400" b="1" dirty="0">
              <a:solidFill>
                <a:schemeClr val="tx2">
                  <a:lumMod val="50000"/>
                </a:schemeClr>
              </a:solidFill>
            </a:endParaRPr>
          </a:p>
        </p:txBody>
      </p:sp>
      <p:sp>
        <p:nvSpPr>
          <p:cNvPr id="6" name="Rectángulo 5"/>
          <p:cNvSpPr/>
          <p:nvPr/>
        </p:nvSpPr>
        <p:spPr>
          <a:xfrm>
            <a:off x="3272724" y="6314341"/>
            <a:ext cx="2116926" cy="369332"/>
          </a:xfrm>
          <a:prstGeom prst="rect">
            <a:avLst/>
          </a:prstGeom>
        </p:spPr>
        <p:txBody>
          <a:bodyPr wrap="none">
            <a:spAutoFit/>
          </a:bodyPr>
          <a:lstStyle/>
          <a:p>
            <a:r>
              <a:rPr lang="es-MX" b="1" dirty="0" smtClean="0">
                <a:solidFill>
                  <a:schemeClr val="accent1">
                    <a:lumMod val="50000"/>
                  </a:schemeClr>
                </a:solidFill>
                <a:latin typeface="Times New Roman" panose="02020603050405020304" pitchFamily="18" charset="0"/>
                <a:ea typeface="Times New Roman" panose="02020603050405020304" pitchFamily="18" charset="0"/>
              </a:rPr>
              <a:t>Incrementa el valor</a:t>
            </a:r>
            <a:endParaRPr lang="es-MX" dirty="0"/>
          </a:p>
        </p:txBody>
      </p:sp>
    </p:spTree>
    <p:extLst>
      <p:ext uri="{BB962C8B-B14F-4D97-AF65-F5344CB8AC3E}">
        <p14:creationId xmlns:p14="http://schemas.microsoft.com/office/powerpoint/2010/main" val="2743351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02848" y="408810"/>
            <a:ext cx="6276305" cy="6140142"/>
          </a:xfrm>
          <a:prstGeom prst="rect">
            <a:avLst/>
          </a:prstGeom>
        </p:spPr>
        <p:txBody>
          <a:bodyPr wrap="square">
            <a:spAutoFit/>
          </a:bodyPr>
          <a:lstStyle/>
          <a:p>
            <a:pPr algn="ctr">
              <a:lnSpc>
                <a:spcPct val="150000"/>
              </a:lnSpc>
              <a:spcAft>
                <a:spcPts val="0"/>
              </a:spcAft>
            </a:pPr>
            <a:r>
              <a:rPr lang="es-MX" sz="2800" b="1" dirty="0" smtClean="0">
                <a:effectLst/>
                <a:latin typeface="Times New Roman" panose="02020603050405020304" pitchFamily="18" charset="0"/>
                <a:ea typeface="Times New Roman" panose="02020603050405020304" pitchFamily="18" charset="0"/>
              </a:rPr>
              <a:t>AUTOR</a:t>
            </a:r>
            <a:endParaRPr lang="es-MX" sz="2800" dirty="0" smtClean="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MX" sz="2800" dirty="0" smtClean="0">
                <a:effectLst/>
                <a:latin typeface="Times New Roman" panose="02020603050405020304" pitchFamily="18" charset="0"/>
                <a:ea typeface="Times New Roman" panose="02020603050405020304" pitchFamily="18" charset="0"/>
              </a:rPr>
              <a:t>Iván Francisco Vega Puga</a:t>
            </a:r>
          </a:p>
          <a:p>
            <a:pPr algn="just">
              <a:lnSpc>
                <a:spcPct val="150000"/>
              </a:lnSpc>
              <a:spcAft>
                <a:spcPts val="0"/>
              </a:spcAft>
            </a:pPr>
            <a:endParaRPr lang="es-MX" sz="2800" dirty="0" smtClean="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s-MX" sz="2800" spc="-20" dirty="0" smtClean="0">
                <a:solidFill>
                  <a:srgbClr val="FF0000"/>
                </a:solidFill>
                <a:effectLst/>
                <a:latin typeface="Times New Roman" panose="02020603050405020304" pitchFamily="18" charset="0"/>
                <a:ea typeface="Calibri" panose="020F0502020204030204" pitchFamily="34" charset="0"/>
              </a:rPr>
              <a:t> </a:t>
            </a:r>
            <a:endParaRPr lang="es-MX" sz="2800" dirty="0" smtClean="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MX" sz="2800" b="1" dirty="0" smtClean="0">
                <a:effectLst/>
                <a:latin typeface="Times New Roman" panose="02020603050405020304" pitchFamily="18" charset="0"/>
                <a:ea typeface="Times New Roman" panose="02020603050405020304" pitchFamily="18" charset="0"/>
              </a:rPr>
              <a:t>DIRECTOR</a:t>
            </a:r>
            <a:endParaRPr lang="es-MX" sz="2800" dirty="0" smtClean="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MX" sz="2800" dirty="0" smtClean="0">
                <a:effectLst/>
                <a:latin typeface="Times New Roman" panose="02020603050405020304" pitchFamily="18" charset="0"/>
                <a:ea typeface="Times New Roman" panose="02020603050405020304" pitchFamily="18" charset="0"/>
              </a:rPr>
              <a:t>Ing. Eduardo Jaime Chagna Avila</a:t>
            </a:r>
          </a:p>
          <a:p>
            <a:pPr marR="31115" algn="just">
              <a:lnSpc>
                <a:spcPct val="150000"/>
              </a:lnSpc>
              <a:spcAft>
                <a:spcPts val="0"/>
              </a:spcAft>
            </a:pPr>
            <a:r>
              <a:rPr lang="es-MX" sz="2800" spc="-20" dirty="0" smtClean="0">
                <a:solidFill>
                  <a:srgbClr val="000000"/>
                </a:solidFill>
                <a:effectLst/>
                <a:latin typeface="Times New Roman" panose="02020603050405020304" pitchFamily="18" charset="0"/>
                <a:ea typeface="Calibri" panose="020F0502020204030204" pitchFamily="34" charset="0"/>
              </a:rPr>
              <a:t> </a:t>
            </a:r>
            <a:endParaRPr lang="es-MX" sz="2600" dirty="0" smtClean="0">
              <a:effectLst/>
              <a:latin typeface="Times New Roman" panose="02020603050405020304" pitchFamily="18" charset="0"/>
              <a:ea typeface="Times New Roman" panose="02020603050405020304" pitchFamily="18" charset="0"/>
            </a:endParaRPr>
          </a:p>
          <a:p>
            <a:pPr marR="31115" algn="just">
              <a:lnSpc>
                <a:spcPct val="150000"/>
              </a:lnSpc>
              <a:spcAft>
                <a:spcPts val="0"/>
              </a:spcAft>
            </a:pPr>
            <a:r>
              <a:rPr lang="es-MX" sz="2600" spc="-20" dirty="0" smtClean="0">
                <a:solidFill>
                  <a:srgbClr val="000000"/>
                </a:solidFill>
                <a:effectLst/>
                <a:latin typeface="Times New Roman" panose="02020603050405020304" pitchFamily="18" charset="0"/>
                <a:ea typeface="Calibri" panose="020F0502020204030204" pitchFamily="34" charset="0"/>
              </a:rPr>
              <a:t> </a:t>
            </a:r>
            <a:endParaRPr lang="es-MX" sz="2600" dirty="0" smtClean="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MX" sz="2000" b="1" spc="-20" dirty="0" smtClean="0">
                <a:effectLst/>
                <a:latin typeface="Times New Roman" panose="02020603050405020304" pitchFamily="18" charset="0"/>
                <a:ea typeface="Calibri" panose="020F0502020204030204" pitchFamily="34" charset="0"/>
              </a:rPr>
              <a:t>IBARRA - ECUADOR</a:t>
            </a:r>
            <a:endParaRPr lang="es-MX" sz="2000" dirty="0" smtClean="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MX" sz="2000" b="1" spc="-20" dirty="0" smtClean="0">
                <a:effectLst/>
                <a:latin typeface="Times New Roman" panose="02020603050405020304" pitchFamily="18" charset="0"/>
                <a:ea typeface="Calibri" panose="020F0502020204030204" pitchFamily="34" charset="0"/>
              </a:rPr>
              <a:t>2016</a:t>
            </a:r>
            <a:endParaRPr lang="es-MX"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4735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938177701"/>
              </p:ext>
            </p:extLst>
          </p:nvPr>
        </p:nvGraphicFramePr>
        <p:xfrm>
          <a:off x="5804848" y="2185998"/>
          <a:ext cx="6387151" cy="4695620"/>
        </p:xfrm>
        <a:graphic>
          <a:graphicData uri="http://schemas.openxmlformats.org/drawingml/2006/table">
            <a:tbl>
              <a:tblPr firstRow="1" firstCol="1" bandRow="1">
                <a:tableStyleId>{5C22544A-7EE6-4342-B048-85BDC9FD1C3A}</a:tableStyleId>
              </a:tblPr>
              <a:tblGrid>
                <a:gridCol w="1264692"/>
                <a:gridCol w="1445564"/>
                <a:gridCol w="1084409"/>
                <a:gridCol w="1113980"/>
                <a:gridCol w="1478506"/>
              </a:tblGrid>
              <a:tr h="799342">
                <a:tc gridSpan="5">
                  <a:txBody>
                    <a:bodyPr/>
                    <a:lstStyle/>
                    <a:p>
                      <a:pPr algn="ctr">
                        <a:lnSpc>
                          <a:spcPct val="150000"/>
                        </a:lnSpc>
                        <a:spcAft>
                          <a:spcPts val="0"/>
                        </a:spcAft>
                      </a:pPr>
                      <a:r>
                        <a:rPr lang="es-MX" sz="1800" dirty="0">
                          <a:solidFill>
                            <a:schemeClr val="tx2">
                              <a:lumMod val="25000"/>
                            </a:schemeClr>
                          </a:solidFill>
                          <a:effectLst/>
                        </a:rPr>
                        <a:t>Cuadro resumen de rendimiento, tiempo y volúmenes de las actividades del programa (PMFsi)</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69172">
                <a:tc>
                  <a:txBody>
                    <a:bodyPr/>
                    <a:lstStyle/>
                    <a:p>
                      <a:pPr algn="ctr">
                        <a:lnSpc>
                          <a:spcPct val="150000"/>
                        </a:lnSpc>
                        <a:spcAft>
                          <a:spcPts val="0"/>
                        </a:spcAft>
                      </a:pPr>
                      <a:r>
                        <a:rPr lang="es-MX" sz="1800" dirty="0">
                          <a:solidFill>
                            <a:schemeClr val="bg2">
                              <a:lumMod val="75000"/>
                            </a:schemeClr>
                          </a:solidFill>
                          <a:effectLst/>
                        </a:rPr>
                        <a:t>Fase</a:t>
                      </a:r>
                      <a:endParaRPr lang="es-MX" sz="1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dirty="0">
                          <a:effectLst/>
                        </a:rPr>
                        <a:t>Actividades</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dirty="0">
                          <a:effectLst/>
                        </a:rPr>
                        <a:t>Volumen</a:t>
                      </a:r>
                    </a:p>
                    <a:p>
                      <a:pPr algn="ctr">
                        <a:lnSpc>
                          <a:spcPct val="150000"/>
                        </a:lnSpc>
                        <a:spcAft>
                          <a:spcPts val="0"/>
                        </a:spcAft>
                      </a:pPr>
                      <a:r>
                        <a:rPr lang="es-MX" sz="1800" b="0" dirty="0">
                          <a:effectLst/>
                        </a:rPr>
                        <a:t>(m</a:t>
                      </a:r>
                      <a:r>
                        <a:rPr lang="es-MX" sz="1800" b="0" baseline="30000" dirty="0">
                          <a:effectLst/>
                        </a:rPr>
                        <a:t>3</a:t>
                      </a:r>
                      <a:r>
                        <a:rPr lang="es-MX" sz="1800" b="0" dirty="0">
                          <a:effectLst/>
                        </a:rPr>
                        <a:t>)</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dirty="0">
                          <a:effectLst/>
                        </a:rPr>
                        <a:t>Tiempo (h)</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a:effectLst/>
                        </a:rPr>
                        <a:t>Rendimiento</a:t>
                      </a:r>
                    </a:p>
                    <a:p>
                      <a:pPr algn="ctr">
                        <a:lnSpc>
                          <a:spcPct val="150000"/>
                        </a:lnSpc>
                        <a:spcAft>
                          <a:spcPts val="0"/>
                        </a:spcAft>
                      </a:pPr>
                      <a:r>
                        <a:rPr lang="es-MX" sz="1800" b="0">
                          <a:effectLst/>
                        </a:rPr>
                        <a:t>(m</a:t>
                      </a:r>
                      <a:r>
                        <a:rPr lang="es-MX" sz="1800" b="0" baseline="30000">
                          <a:effectLst/>
                        </a:rPr>
                        <a:t>3</a:t>
                      </a:r>
                      <a:r>
                        <a:rPr lang="es-MX" sz="1800" b="0">
                          <a:effectLst/>
                        </a:rPr>
                        <a:t>/h)</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rowSpan="5">
                  <a:txBody>
                    <a:bodyPr/>
                    <a:lstStyle/>
                    <a:p>
                      <a:pPr algn="ctr">
                        <a:lnSpc>
                          <a:spcPct val="150000"/>
                        </a:lnSpc>
                        <a:spcAft>
                          <a:spcPts val="0"/>
                        </a:spcAft>
                      </a:pPr>
                      <a:r>
                        <a:rPr lang="es-MX" sz="1800" dirty="0">
                          <a:solidFill>
                            <a:schemeClr val="bg2">
                              <a:lumMod val="75000"/>
                            </a:schemeClr>
                          </a:solidFill>
                          <a:effectLst/>
                        </a:rPr>
                        <a:t>Aprovechamiento</a:t>
                      </a:r>
                      <a:endParaRPr lang="es-MX" sz="1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50000"/>
                        </a:lnSpc>
                        <a:spcAft>
                          <a:spcPts val="0"/>
                        </a:spcAft>
                      </a:pPr>
                      <a:r>
                        <a:rPr lang="es-MX" sz="1800" b="0">
                          <a:effectLst/>
                        </a:rPr>
                        <a:t>Tumba</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800" b="0" dirty="0">
                          <a:effectLst/>
                        </a:rPr>
                        <a:t>324.21</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a:effectLst/>
                        </a:rPr>
                        <a:t>56.1</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dirty="0" smtClean="0">
                          <a:effectLst/>
                        </a:rPr>
                        <a:t>5.78</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vMerge="1">
                  <a:txBody>
                    <a:bodyPr/>
                    <a:lstStyle/>
                    <a:p>
                      <a:endParaRPr lang="es-MX"/>
                    </a:p>
                  </a:txBody>
                  <a:tcPr/>
                </a:tc>
                <a:tc>
                  <a:txBody>
                    <a:bodyPr/>
                    <a:lstStyle/>
                    <a:p>
                      <a:pPr algn="just">
                        <a:lnSpc>
                          <a:spcPct val="150000"/>
                        </a:lnSpc>
                        <a:spcAft>
                          <a:spcPts val="0"/>
                        </a:spcAft>
                      </a:pPr>
                      <a:r>
                        <a:rPr lang="es-MX" sz="1800" b="0">
                          <a:effectLst/>
                        </a:rPr>
                        <a:t>Descope</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800" b="0" dirty="0">
                          <a:effectLst/>
                        </a:rPr>
                        <a:t>324.21</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dirty="0">
                          <a:effectLst/>
                        </a:rPr>
                        <a:t>59.07</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dirty="0" smtClean="0">
                          <a:effectLst/>
                        </a:rPr>
                        <a:t>5.49</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vMerge="1">
                  <a:txBody>
                    <a:bodyPr/>
                    <a:lstStyle/>
                    <a:p>
                      <a:endParaRPr lang="es-MX"/>
                    </a:p>
                  </a:txBody>
                  <a:tcPr/>
                </a:tc>
                <a:tc>
                  <a:txBody>
                    <a:bodyPr/>
                    <a:lstStyle/>
                    <a:p>
                      <a:pPr algn="just">
                        <a:lnSpc>
                          <a:spcPct val="150000"/>
                        </a:lnSpc>
                        <a:spcAft>
                          <a:spcPts val="0"/>
                        </a:spcAft>
                      </a:pPr>
                      <a:r>
                        <a:rPr lang="es-MX" sz="1800" b="0">
                          <a:effectLst/>
                        </a:rPr>
                        <a:t>Troceado</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800" b="0">
                          <a:effectLst/>
                        </a:rPr>
                        <a:t>324.21</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a:effectLst/>
                        </a:rPr>
                        <a:t>451.95</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dirty="0" smtClean="0">
                          <a:effectLst/>
                          <a:latin typeface="+mn-lt"/>
                          <a:ea typeface="+mn-ea"/>
                          <a:cs typeface="+mn-cs"/>
                        </a:rPr>
                        <a:t>0.72</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vMerge="1">
                  <a:txBody>
                    <a:bodyPr/>
                    <a:lstStyle/>
                    <a:p>
                      <a:endParaRPr lang="es-MX"/>
                    </a:p>
                  </a:txBody>
                  <a:tcPr/>
                </a:tc>
                <a:tc>
                  <a:txBody>
                    <a:bodyPr/>
                    <a:lstStyle/>
                    <a:p>
                      <a:pPr algn="just">
                        <a:lnSpc>
                          <a:spcPct val="150000"/>
                        </a:lnSpc>
                        <a:spcAft>
                          <a:spcPts val="0"/>
                        </a:spcAft>
                      </a:pPr>
                      <a:r>
                        <a:rPr lang="es-MX" sz="1800" b="0">
                          <a:effectLst/>
                        </a:rPr>
                        <a:t>Aserrado</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800" b="0">
                          <a:effectLst/>
                        </a:rPr>
                        <a:t>256.65</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a:effectLst/>
                        </a:rPr>
                        <a:t>1,822.5</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dirty="0">
                          <a:effectLst/>
                        </a:rPr>
                        <a:t>0.14</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vMerge="1">
                  <a:txBody>
                    <a:bodyPr/>
                    <a:lstStyle/>
                    <a:p>
                      <a:endParaRPr lang="es-MX"/>
                    </a:p>
                  </a:txBody>
                  <a:tcPr/>
                </a:tc>
                <a:tc>
                  <a:txBody>
                    <a:bodyPr/>
                    <a:lstStyle/>
                    <a:p>
                      <a:pPr algn="just">
                        <a:lnSpc>
                          <a:spcPct val="150000"/>
                        </a:lnSpc>
                        <a:spcAft>
                          <a:spcPts val="0"/>
                        </a:spcAft>
                      </a:pPr>
                      <a:r>
                        <a:rPr lang="es-MX" sz="1800" b="0">
                          <a:effectLst/>
                        </a:rPr>
                        <a:t>Transporte</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800" b="0">
                          <a:effectLst/>
                        </a:rPr>
                        <a:t>256.65</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a:effectLst/>
                        </a:rPr>
                        <a:t>505.2</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0" dirty="0" smtClean="0">
                          <a:effectLst/>
                        </a:rPr>
                        <a:t>0.51</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467248">
                <a:tc gridSpan="3">
                  <a:txBody>
                    <a:bodyPr/>
                    <a:lstStyle/>
                    <a:p>
                      <a:pPr algn="just">
                        <a:lnSpc>
                          <a:spcPct val="150000"/>
                        </a:lnSpc>
                        <a:spcAft>
                          <a:spcPts val="0"/>
                        </a:spcAft>
                      </a:pPr>
                      <a:r>
                        <a:rPr lang="es-MX" sz="1800" dirty="0">
                          <a:solidFill>
                            <a:schemeClr val="bg2">
                              <a:lumMod val="75000"/>
                            </a:schemeClr>
                          </a:solidFill>
                          <a:effectLst/>
                        </a:rPr>
                        <a:t>Total</a:t>
                      </a:r>
                      <a:endParaRPr lang="es-MX" sz="18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MX"/>
                    </a:p>
                  </a:txBody>
                  <a:tcPr/>
                </a:tc>
                <a:tc hMerge="1">
                  <a:txBody>
                    <a:bodyPr/>
                    <a:lstStyle/>
                    <a:p>
                      <a:pPr algn="ctr">
                        <a:lnSpc>
                          <a:spcPct val="150000"/>
                        </a:lnSpc>
                        <a:spcAft>
                          <a:spcPts val="0"/>
                        </a:spcAft>
                      </a:pP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effectLst/>
                        </a:rPr>
                        <a:t>2,894.82</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smtClean="0">
                          <a:effectLst/>
                        </a:rPr>
                        <a:t>0.09</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906809348"/>
              </p:ext>
            </p:extLst>
          </p:nvPr>
        </p:nvGraphicFramePr>
        <p:xfrm>
          <a:off x="0" y="2185999"/>
          <a:ext cx="5804848" cy="4672002"/>
        </p:xfrm>
        <a:graphic>
          <a:graphicData uri="http://schemas.openxmlformats.org/drawingml/2006/table">
            <a:tbl>
              <a:tblPr firstRow="1" firstCol="1" bandRow="1">
                <a:tableStyleId>{5C22544A-7EE6-4342-B048-85BDC9FD1C3A}</a:tableStyleId>
              </a:tblPr>
              <a:tblGrid>
                <a:gridCol w="1968537"/>
                <a:gridCol w="1968537"/>
                <a:gridCol w="1030711"/>
                <a:gridCol w="837063"/>
              </a:tblGrid>
              <a:tr h="603409">
                <a:tc>
                  <a:txBody>
                    <a:bodyPr/>
                    <a:lstStyle/>
                    <a:p>
                      <a:pPr algn="ctr">
                        <a:lnSpc>
                          <a:spcPct val="150000"/>
                        </a:lnSpc>
                        <a:spcAft>
                          <a:spcPts val="0"/>
                        </a:spcAft>
                      </a:pPr>
                      <a:r>
                        <a:rPr lang="es-MX" sz="1800" dirty="0">
                          <a:solidFill>
                            <a:schemeClr val="tx2">
                              <a:lumMod val="25000"/>
                            </a:schemeClr>
                          </a:solidFill>
                          <a:effectLst/>
                        </a:rPr>
                        <a:t>Fase</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Actividades</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Valor $</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2578061">
                <a:tc rowSpan="2">
                  <a:txBody>
                    <a:bodyPr/>
                    <a:lstStyle/>
                    <a:p>
                      <a:pPr algn="ctr">
                        <a:lnSpc>
                          <a:spcPct val="150000"/>
                        </a:lnSpc>
                        <a:spcAft>
                          <a:spcPts val="0"/>
                        </a:spcAft>
                      </a:pPr>
                      <a:r>
                        <a:rPr lang="es-MX" sz="1600" dirty="0">
                          <a:solidFill>
                            <a:schemeClr val="bg2">
                              <a:lumMod val="75000"/>
                            </a:schemeClr>
                          </a:solidFill>
                          <a:effectLst/>
                        </a:rPr>
                        <a:t>Aprovechamiento</a:t>
                      </a:r>
                      <a:endParaRPr lang="es-MX" sz="16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600" b="1" dirty="0">
                          <a:effectLst/>
                        </a:rPr>
                        <a:t>Total motosierra, mano </a:t>
                      </a:r>
                      <a:r>
                        <a:rPr lang="es-ES" sz="1600" b="1" dirty="0">
                          <a:effectLst/>
                        </a:rPr>
                        <a:t>de obra operador y ayudante</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600" b="1" dirty="0" smtClean="0">
                          <a:effectLst/>
                        </a:rPr>
                        <a:t>2,370.00</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600" b="1" dirty="0">
                          <a:effectLst/>
                        </a:rPr>
                        <a:t>88,49</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745266">
                <a:tc vMerge="1">
                  <a:txBody>
                    <a:bodyPr/>
                    <a:lstStyle/>
                    <a:p>
                      <a:endParaRPr lang="es-MX"/>
                    </a:p>
                  </a:txBody>
                  <a:tcPr/>
                </a:tc>
                <a:tc>
                  <a:txBody>
                    <a:bodyPr/>
                    <a:lstStyle/>
                    <a:p>
                      <a:pPr algn="ctr">
                        <a:lnSpc>
                          <a:spcPct val="150000"/>
                        </a:lnSpc>
                        <a:spcAft>
                          <a:spcPts val="0"/>
                        </a:spcAft>
                      </a:pPr>
                      <a:r>
                        <a:rPr lang="es-MX" sz="1600" b="1">
                          <a:effectLst/>
                        </a:rPr>
                        <a:t>Costo </a:t>
                      </a:r>
                      <a:r>
                        <a:rPr lang="es-ES" sz="1600" b="1">
                          <a:effectLst/>
                        </a:rPr>
                        <a:t>de transporte</a:t>
                      </a:r>
                      <a:endParaRPr lang="es-MX"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600" b="1" dirty="0" smtClean="0">
                          <a:effectLst/>
                        </a:rPr>
                        <a:t>1,020.00</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0"/>
                        </a:spcAft>
                      </a:pPr>
                      <a:r>
                        <a:rPr lang="es-MX" sz="1600" b="1" dirty="0">
                          <a:effectLst/>
                        </a:rPr>
                        <a:t>11,66</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745266">
                <a:tc gridSpan="2">
                  <a:txBody>
                    <a:bodyPr/>
                    <a:lstStyle/>
                    <a:p>
                      <a:pPr algn="just">
                        <a:lnSpc>
                          <a:spcPct val="150000"/>
                        </a:lnSpc>
                        <a:spcAft>
                          <a:spcPts val="0"/>
                        </a:spcAft>
                      </a:pPr>
                      <a:r>
                        <a:rPr lang="es-MX" sz="1600" dirty="0">
                          <a:solidFill>
                            <a:schemeClr val="bg2">
                              <a:lumMod val="75000"/>
                            </a:schemeClr>
                          </a:solidFill>
                          <a:effectLst/>
                        </a:rPr>
                        <a:t>Sub total</a:t>
                      </a:r>
                      <a:endParaRPr lang="es-MX" sz="1600"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MX"/>
                    </a:p>
                  </a:txBody>
                  <a:tcPr/>
                </a:tc>
                <a:tc>
                  <a:txBody>
                    <a:bodyPr/>
                    <a:lstStyle/>
                    <a:p>
                      <a:pPr algn="ctr">
                        <a:lnSpc>
                          <a:spcPct val="150000"/>
                        </a:lnSpc>
                        <a:spcAft>
                          <a:spcPts val="0"/>
                        </a:spcAft>
                      </a:pPr>
                      <a:r>
                        <a:rPr lang="es-MX" sz="1600" b="1" dirty="0" smtClean="0">
                          <a:solidFill>
                            <a:schemeClr val="bg1"/>
                          </a:solidFill>
                          <a:effectLst/>
                        </a:rPr>
                        <a:t>3,390,00</a:t>
                      </a:r>
                      <a:endParaRPr lang="es-MX"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FFFF00"/>
                    </a:solidFill>
                  </a:tcPr>
                </a:tc>
                <a:tc>
                  <a:txBody>
                    <a:bodyPr/>
                    <a:lstStyle/>
                    <a:p>
                      <a:pPr algn="ctr">
                        <a:lnSpc>
                          <a:spcPct val="150000"/>
                        </a:lnSpc>
                        <a:spcAft>
                          <a:spcPts val="0"/>
                        </a:spcAft>
                      </a:pPr>
                      <a:r>
                        <a:rPr lang="es-MX" sz="1600" b="1" dirty="0">
                          <a:effectLst/>
                        </a:rPr>
                        <a:t>100</a:t>
                      </a:r>
                      <a:endParaRPr lang="es-MX"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6" name="CuadroTexto 5"/>
          <p:cNvSpPr txBox="1"/>
          <p:nvPr/>
        </p:nvSpPr>
        <p:spPr>
          <a:xfrm>
            <a:off x="0" y="-30411"/>
            <a:ext cx="12191999" cy="646331"/>
          </a:xfrm>
          <a:prstGeom prst="rect">
            <a:avLst/>
          </a:prstGeom>
          <a:solidFill>
            <a:schemeClr val="accent1">
              <a:lumMod val="75000"/>
            </a:schemeClr>
          </a:solid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5. Resulta</a:t>
            </a:r>
            <a:r>
              <a:rPr lang="es-MX" sz="3600" b="1" dirty="0" smtClean="0">
                <a:latin typeface="Times New Roman" panose="02020603050405020304" pitchFamily="18" charset="0"/>
                <a:cs typeface="Times New Roman" panose="02020603050405020304" pitchFamily="18" charset="0"/>
              </a:rPr>
              <a:t>dos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181970" y="754627"/>
            <a:ext cx="11691582" cy="830997"/>
          </a:xfrm>
          <a:prstGeom prst="rect">
            <a:avLst/>
          </a:prstGeom>
        </p:spPr>
        <p:txBody>
          <a:bodyPr wrap="square">
            <a:spAutoFit/>
          </a:bodyPr>
          <a:lstStyle/>
          <a:p>
            <a:pPr algn="ctr"/>
            <a:r>
              <a:rPr lang="es-MX" sz="2400" b="1" dirty="0">
                <a:solidFill>
                  <a:schemeClr val="accent1">
                    <a:lumMod val="75000"/>
                  </a:schemeClr>
                </a:solidFill>
                <a:latin typeface="Times New Roman" panose="02020603050405020304" pitchFamily="18" charset="0"/>
                <a:cs typeface="Times New Roman" panose="02020603050405020304" pitchFamily="18" charset="0"/>
              </a:rPr>
              <a:t>EVALUAR EL RENDIMIENTO, TIEMPO, Y VOLUMENES DE LAS ACTIVIDADES DEL PROGRAMA DE MANEJO FORESTAL SIMPLIFICADO</a:t>
            </a:r>
            <a:endParaRPr lang="es-MX" sz="2400" dirty="0">
              <a:latin typeface="Times New Roman" panose="02020603050405020304" pitchFamily="18" charset="0"/>
              <a:cs typeface="Times New Roman" panose="02020603050405020304" pitchFamily="18" charset="0"/>
            </a:endParaRPr>
          </a:p>
        </p:txBody>
      </p:sp>
      <p:sp>
        <p:nvSpPr>
          <p:cNvPr id="8" name="Rectángulo 7"/>
          <p:cNvSpPr/>
          <p:nvPr/>
        </p:nvSpPr>
        <p:spPr>
          <a:xfrm>
            <a:off x="3283012" y="1654978"/>
            <a:ext cx="5715411" cy="461665"/>
          </a:xfrm>
          <a:prstGeom prst="rect">
            <a:avLst/>
          </a:prstGeom>
        </p:spPr>
        <p:txBody>
          <a:bodyPr wrap="none">
            <a:spAutoFit/>
          </a:bodyPr>
          <a:lstStyle/>
          <a:p>
            <a:r>
              <a:rPr lang="es-MX" sz="2400" b="1" dirty="0">
                <a:solidFill>
                  <a:schemeClr val="accent1">
                    <a:lumMod val="75000"/>
                  </a:schemeClr>
                </a:solidFill>
                <a:latin typeface="Times New Roman" panose="02020603050405020304" pitchFamily="18" charset="0"/>
                <a:cs typeface="Times New Roman" panose="02020603050405020304" pitchFamily="18" charset="0"/>
              </a:rPr>
              <a:t>(APROVRECHAMIENTO FORESTAL)</a:t>
            </a:r>
            <a:endParaRPr lang="es-MX"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481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406786147"/>
              </p:ext>
            </p:extLst>
          </p:nvPr>
        </p:nvGraphicFramePr>
        <p:xfrm>
          <a:off x="164239" y="2539364"/>
          <a:ext cx="5803548" cy="43186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2180359" y="2590546"/>
            <a:ext cx="3501820" cy="461665"/>
          </a:xfrm>
          <a:prstGeom prst="rect">
            <a:avLst/>
          </a:prstGeom>
        </p:spPr>
        <p:txBody>
          <a:bodyPr wrap="square">
            <a:spAutoFit/>
          </a:bodyPr>
          <a:lstStyle/>
          <a:p>
            <a:r>
              <a:rPr lang="es-MX" sz="2400" b="1" dirty="0" smtClean="0">
                <a:solidFill>
                  <a:schemeClr val="tx2">
                    <a:lumMod val="25000"/>
                  </a:schemeClr>
                </a:solidFill>
                <a:latin typeface="Times New Roman" panose="02020603050405020304" pitchFamily="18" charset="0"/>
              </a:rPr>
              <a:t>Jornal </a:t>
            </a:r>
            <a:r>
              <a:rPr lang="es-MX" sz="2400" b="1" dirty="0">
                <a:solidFill>
                  <a:schemeClr val="tx2">
                    <a:lumMod val="25000"/>
                  </a:schemeClr>
                </a:solidFill>
                <a:latin typeface="Times New Roman" panose="02020603050405020304" pitchFamily="18" charset="0"/>
                <a:ea typeface="Times New Roman" panose="02020603050405020304" pitchFamily="18" charset="0"/>
              </a:rPr>
              <a:t>d</a:t>
            </a:r>
            <a:r>
              <a:rPr lang="es-MX" sz="2400" b="1" dirty="0" smtClean="0">
                <a:solidFill>
                  <a:schemeClr val="tx2">
                    <a:lumMod val="25000"/>
                  </a:schemeClr>
                </a:solidFill>
                <a:latin typeface="Times New Roman" panose="02020603050405020304" pitchFamily="18" charset="0"/>
              </a:rPr>
              <a:t>iario </a:t>
            </a:r>
            <a:endParaRPr lang="es-MX" sz="2400" b="1" dirty="0">
              <a:solidFill>
                <a:schemeClr val="tx2">
                  <a:lumMod val="25000"/>
                </a:schemeClr>
              </a:solidFill>
            </a:endParaRPr>
          </a:p>
        </p:txBody>
      </p:sp>
      <p:sp>
        <p:nvSpPr>
          <p:cNvPr id="6" name="Rectángulo 5"/>
          <p:cNvSpPr/>
          <p:nvPr/>
        </p:nvSpPr>
        <p:spPr>
          <a:xfrm>
            <a:off x="3396187" y="3611912"/>
            <a:ext cx="1582484" cy="892552"/>
          </a:xfrm>
          <a:prstGeom prst="rect">
            <a:avLst/>
          </a:prstGeom>
        </p:spPr>
        <p:txBody>
          <a:bodyPr wrap="none">
            <a:spAutoFit/>
          </a:bodyPr>
          <a:lstStyle/>
          <a:p>
            <a:r>
              <a:rPr lang="es-MX" sz="2600" b="1" dirty="0">
                <a:solidFill>
                  <a:schemeClr val="accent1">
                    <a:lumMod val="50000"/>
                  </a:schemeClr>
                </a:solidFill>
                <a:latin typeface="Times New Roman" panose="02020603050405020304" pitchFamily="18" charset="0"/>
                <a:ea typeface="Times New Roman" panose="02020603050405020304" pitchFamily="18" charset="0"/>
              </a:rPr>
              <a:t>61,66$/m</a:t>
            </a:r>
            <a:r>
              <a:rPr lang="es-MX" sz="2600" b="1" baseline="30000" dirty="0">
                <a:solidFill>
                  <a:schemeClr val="accent1">
                    <a:lumMod val="50000"/>
                  </a:schemeClr>
                </a:solidFill>
                <a:latin typeface="Times New Roman" panose="02020603050405020304" pitchFamily="18" charset="0"/>
                <a:ea typeface="Times New Roman" panose="02020603050405020304" pitchFamily="18" charset="0"/>
              </a:rPr>
              <a:t>3</a:t>
            </a:r>
            <a:endParaRPr lang="es-MX" sz="2600" b="1" dirty="0">
              <a:solidFill>
                <a:schemeClr val="accent1">
                  <a:lumMod val="50000"/>
                </a:schemeClr>
              </a:solidFill>
            </a:endParaRPr>
          </a:p>
          <a:p>
            <a:endParaRPr lang="es-MX" sz="2600" b="1" dirty="0">
              <a:solidFill>
                <a:schemeClr val="tx2">
                  <a:lumMod val="50000"/>
                </a:schemeClr>
              </a:solidFill>
            </a:endParaRPr>
          </a:p>
        </p:txBody>
      </p:sp>
      <p:sp>
        <p:nvSpPr>
          <p:cNvPr id="7" name="Rectángulo 6"/>
          <p:cNvSpPr/>
          <p:nvPr/>
        </p:nvSpPr>
        <p:spPr>
          <a:xfrm>
            <a:off x="1873094" y="4282991"/>
            <a:ext cx="1321196" cy="461665"/>
          </a:xfrm>
          <a:prstGeom prst="rect">
            <a:avLst/>
          </a:prstGeom>
        </p:spPr>
        <p:txBody>
          <a:bodyPr wrap="none">
            <a:spAutoFit/>
          </a:bodyPr>
          <a:lstStyle/>
          <a:p>
            <a:r>
              <a:rPr lang="es-MX" sz="2400" b="1" dirty="0">
                <a:solidFill>
                  <a:srgbClr val="C00000"/>
                </a:solidFill>
                <a:latin typeface="Times New Roman" panose="02020603050405020304" pitchFamily="18" charset="0"/>
                <a:ea typeface="Times New Roman" panose="02020603050405020304" pitchFamily="18" charset="0"/>
              </a:rPr>
              <a:t>5,21$/m</a:t>
            </a:r>
            <a:r>
              <a:rPr lang="es-MX" sz="2400" b="1" baseline="30000" dirty="0">
                <a:solidFill>
                  <a:srgbClr val="C00000"/>
                </a:solidFill>
                <a:latin typeface="Times New Roman" panose="02020603050405020304" pitchFamily="18" charset="0"/>
                <a:ea typeface="Times New Roman" panose="02020603050405020304" pitchFamily="18" charset="0"/>
              </a:rPr>
              <a:t>3</a:t>
            </a:r>
            <a:endParaRPr lang="es-MX" sz="2400" b="1" dirty="0">
              <a:solidFill>
                <a:srgbClr val="C00000"/>
              </a:solidFill>
            </a:endParaRPr>
          </a:p>
        </p:txBody>
      </p:sp>
      <p:sp>
        <p:nvSpPr>
          <p:cNvPr id="8" name="Rectángulo 7"/>
          <p:cNvSpPr/>
          <p:nvPr/>
        </p:nvSpPr>
        <p:spPr>
          <a:xfrm>
            <a:off x="74953" y="6345106"/>
            <a:ext cx="3065904" cy="369332"/>
          </a:xfrm>
          <a:prstGeom prst="rect">
            <a:avLst/>
          </a:prstGeom>
        </p:spPr>
        <p:txBody>
          <a:bodyPr wrap="none">
            <a:spAutoFit/>
          </a:bodyPr>
          <a:lstStyle/>
          <a:p>
            <a:pPr marL="285750" indent="-285750">
              <a:buFont typeface="Wingdings" panose="05000000000000000000" pitchFamily="2" charset="2"/>
              <a:buChar char="§"/>
            </a:pPr>
            <a:r>
              <a:rPr lang="es-MX" b="1" dirty="0">
                <a:solidFill>
                  <a:srgbClr val="FF0000"/>
                </a:solidFill>
                <a:latin typeface="Times New Roman" panose="02020603050405020304" pitchFamily="18" charset="0"/>
                <a:ea typeface="Times New Roman" panose="02020603050405020304" pitchFamily="18" charset="0"/>
              </a:rPr>
              <a:t>17,50$ dólares americanos</a:t>
            </a:r>
            <a:endParaRPr lang="es-MX" b="1" dirty="0">
              <a:solidFill>
                <a:srgbClr val="FF0000"/>
              </a:solidFill>
            </a:endParaRPr>
          </a:p>
        </p:txBody>
      </p:sp>
      <p:sp>
        <p:nvSpPr>
          <p:cNvPr id="9" name="Rectángulo 8"/>
          <p:cNvSpPr/>
          <p:nvPr/>
        </p:nvSpPr>
        <p:spPr>
          <a:xfrm>
            <a:off x="3015754" y="6345905"/>
            <a:ext cx="2950488" cy="369332"/>
          </a:xfrm>
          <a:prstGeom prst="rect">
            <a:avLst/>
          </a:prstGeom>
        </p:spPr>
        <p:txBody>
          <a:bodyPr wrap="none">
            <a:spAutoFit/>
          </a:bodyPr>
          <a:lstStyle/>
          <a:p>
            <a:pPr marL="285750" indent="-285750">
              <a:buFont typeface="Wingdings" panose="05000000000000000000" pitchFamily="2" charset="2"/>
              <a:buChar char="§"/>
            </a:pPr>
            <a:r>
              <a:rPr lang="es-MX" b="1" dirty="0">
                <a:solidFill>
                  <a:schemeClr val="accent1">
                    <a:lumMod val="50000"/>
                  </a:schemeClr>
                </a:solidFill>
                <a:latin typeface="Times New Roman" panose="02020603050405020304" pitchFamily="18" charset="0"/>
                <a:ea typeface="Times New Roman" panose="02020603050405020304" pitchFamily="18" charset="0"/>
              </a:rPr>
              <a:t>1.48$ dólares americanos</a:t>
            </a:r>
            <a:endParaRPr lang="es-MX" b="1" dirty="0">
              <a:solidFill>
                <a:schemeClr val="accent1">
                  <a:lumMod val="50000"/>
                </a:schemeClr>
              </a:solidFill>
            </a:endParaRPr>
          </a:p>
        </p:txBody>
      </p:sp>
      <p:sp>
        <p:nvSpPr>
          <p:cNvPr id="10" name="CuadroTexto 9"/>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a:t>
            </a:r>
            <a:r>
              <a:rPr lang="es-MX" sz="3600" b="1" dirty="0" smtClean="0">
                <a:latin typeface="Times New Roman" panose="02020603050405020304" pitchFamily="18" charset="0"/>
                <a:cs typeface="Times New Roman" panose="02020603050405020304" pitchFamily="18" charset="0"/>
              </a:rPr>
              <a:t>Discusión</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sp>
        <p:nvSpPr>
          <p:cNvPr id="14" name="Rectángulo 13"/>
          <p:cNvSpPr/>
          <p:nvPr/>
        </p:nvSpPr>
        <p:spPr>
          <a:xfrm>
            <a:off x="196299" y="1278827"/>
            <a:ext cx="8503505" cy="1384995"/>
          </a:xfrm>
          <a:prstGeom prst="rect">
            <a:avLst/>
          </a:prstGeom>
        </p:spPr>
        <p:txBody>
          <a:bodyPr wrap="square">
            <a:spAutoFit/>
          </a:bodyPr>
          <a:lstStyle/>
          <a:p>
            <a:pPr marL="285750" indent="-285750">
              <a:buFont typeface="Wingdings" panose="05000000000000000000" pitchFamily="2" charset="2"/>
              <a:buChar char="Ø"/>
            </a:pPr>
            <a:r>
              <a:rPr lang="es-MX" sz="2600" dirty="0">
                <a:solidFill>
                  <a:schemeClr val="tx1">
                    <a:lumMod val="95000"/>
                  </a:schemeClr>
                </a:solidFill>
                <a:latin typeface="Times New Roman" panose="02020603050405020304" pitchFamily="18" charset="0"/>
                <a:ea typeface="Times New Roman" panose="02020603050405020304" pitchFamily="18" charset="0"/>
              </a:rPr>
              <a:t>Aprovechamiento </a:t>
            </a:r>
            <a:r>
              <a:rPr lang="es-MX" sz="2600" dirty="0" smtClean="0">
                <a:solidFill>
                  <a:schemeClr val="tx1">
                    <a:lumMod val="95000"/>
                  </a:schemeClr>
                </a:solidFill>
                <a:latin typeface="Times New Roman" panose="02020603050405020304" pitchFamily="18" charset="0"/>
                <a:ea typeface="Times New Roman" panose="02020603050405020304" pitchFamily="18" charset="0"/>
              </a:rPr>
              <a:t>Forestal</a:t>
            </a:r>
          </a:p>
          <a:p>
            <a:pPr marL="285750" indent="-285750">
              <a:buFont typeface="Wingdings" panose="05000000000000000000" pitchFamily="2" charset="2"/>
              <a:buChar char="Ø"/>
            </a:pPr>
            <a:r>
              <a:rPr lang="es-MX" sz="2600" dirty="0">
                <a:solidFill>
                  <a:schemeClr val="tx1">
                    <a:lumMod val="95000"/>
                  </a:schemeClr>
                </a:solidFill>
                <a:latin typeface="Times New Roman" panose="02020603050405020304" pitchFamily="18" charset="0"/>
                <a:ea typeface="Times New Roman" panose="02020603050405020304" pitchFamily="18" charset="0"/>
              </a:rPr>
              <a:t>Plan </a:t>
            </a:r>
            <a:r>
              <a:rPr lang="es-MX" sz="2600" dirty="0">
                <a:latin typeface="Times New Roman" panose="02020603050405020304" pitchFamily="18" charset="0"/>
                <a:ea typeface="Times New Roman" panose="02020603050405020304" pitchFamily="18" charset="0"/>
              </a:rPr>
              <a:t>de manejo forestal simplificado</a:t>
            </a:r>
            <a:endParaRPr lang="es-MX" sz="2600" dirty="0"/>
          </a:p>
          <a:p>
            <a:endParaRPr lang="es-MX" sz="3200" dirty="0"/>
          </a:p>
        </p:txBody>
      </p:sp>
      <p:graphicFrame>
        <p:nvGraphicFramePr>
          <p:cNvPr id="15" name="Gráfico 14"/>
          <p:cNvGraphicFramePr/>
          <p:nvPr>
            <p:extLst>
              <p:ext uri="{D42A27DB-BD31-4B8C-83A1-F6EECF244321}">
                <p14:modId xmlns:p14="http://schemas.microsoft.com/office/powerpoint/2010/main" val="3832587186"/>
              </p:ext>
            </p:extLst>
          </p:nvPr>
        </p:nvGraphicFramePr>
        <p:xfrm>
          <a:off x="6078754" y="2539363"/>
          <a:ext cx="6017236" cy="431863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ángulo 15"/>
          <p:cNvSpPr/>
          <p:nvPr/>
        </p:nvSpPr>
        <p:spPr>
          <a:xfrm>
            <a:off x="8048196" y="2579827"/>
            <a:ext cx="2193015" cy="461665"/>
          </a:xfrm>
          <a:prstGeom prst="rect">
            <a:avLst/>
          </a:prstGeom>
        </p:spPr>
        <p:txBody>
          <a:bodyPr wrap="square">
            <a:spAutoFit/>
          </a:bodyPr>
          <a:lstStyle/>
          <a:p>
            <a:r>
              <a:rPr lang="es-MX" sz="2400" b="1" dirty="0" smtClean="0">
                <a:solidFill>
                  <a:schemeClr val="tx2">
                    <a:lumMod val="25000"/>
                  </a:schemeClr>
                </a:solidFill>
                <a:latin typeface="Times New Roman" panose="02020603050405020304" pitchFamily="18" charset="0"/>
                <a:ea typeface="Times New Roman" panose="02020603050405020304" pitchFamily="18" charset="0"/>
              </a:rPr>
              <a:t>Rendimiento </a:t>
            </a:r>
            <a:endParaRPr lang="es-MX" sz="2400" b="1" dirty="0">
              <a:solidFill>
                <a:schemeClr val="tx2">
                  <a:lumMod val="25000"/>
                </a:schemeClr>
              </a:solidFill>
            </a:endParaRPr>
          </a:p>
        </p:txBody>
      </p:sp>
      <p:sp>
        <p:nvSpPr>
          <p:cNvPr id="17" name="Rectángulo 16"/>
          <p:cNvSpPr/>
          <p:nvPr/>
        </p:nvSpPr>
        <p:spPr>
          <a:xfrm>
            <a:off x="9558250" y="3903881"/>
            <a:ext cx="984565" cy="261610"/>
          </a:xfrm>
          <a:prstGeom prst="rect">
            <a:avLst/>
          </a:prstGeom>
        </p:spPr>
        <p:txBody>
          <a:bodyPr wrap="none">
            <a:spAutoFit/>
          </a:bodyPr>
          <a:lstStyle/>
          <a:p>
            <a:r>
              <a:rPr lang="es-MX" sz="1100" b="1" dirty="0">
                <a:solidFill>
                  <a:schemeClr val="tx1">
                    <a:lumMod val="85000"/>
                  </a:schemeClr>
                </a:solidFill>
                <a:latin typeface="Times New Roman" panose="02020603050405020304" pitchFamily="18" charset="0"/>
                <a:ea typeface="Times New Roman" panose="02020603050405020304" pitchFamily="18" charset="0"/>
              </a:rPr>
              <a:t>Donoso, 2006</a:t>
            </a:r>
            <a:endParaRPr lang="es-MX" sz="1100" b="1" dirty="0">
              <a:solidFill>
                <a:schemeClr val="tx1">
                  <a:lumMod val="85000"/>
                </a:schemeClr>
              </a:solidFill>
            </a:endParaRPr>
          </a:p>
        </p:txBody>
      </p:sp>
      <p:sp>
        <p:nvSpPr>
          <p:cNvPr id="18" name="Rectángulo 17"/>
          <p:cNvSpPr/>
          <p:nvPr/>
        </p:nvSpPr>
        <p:spPr>
          <a:xfrm>
            <a:off x="9559853" y="3555641"/>
            <a:ext cx="1242648" cy="461665"/>
          </a:xfrm>
          <a:prstGeom prst="rect">
            <a:avLst/>
          </a:prstGeom>
        </p:spPr>
        <p:txBody>
          <a:bodyPr wrap="none">
            <a:spAutoFit/>
          </a:bodyPr>
          <a:lstStyle/>
          <a:p>
            <a:r>
              <a:rPr lang="es-MX" sz="2400" b="1" dirty="0">
                <a:solidFill>
                  <a:srgbClr val="C00000"/>
                </a:solidFill>
                <a:latin typeface="Times New Roman" panose="02020603050405020304" pitchFamily="18" charset="0"/>
                <a:ea typeface="Times New Roman" panose="02020603050405020304" pitchFamily="18" charset="0"/>
              </a:rPr>
              <a:t>34.73%</a:t>
            </a:r>
            <a:r>
              <a:rPr lang="es-MX" dirty="0">
                <a:solidFill>
                  <a:srgbClr val="000000"/>
                </a:solidFill>
                <a:latin typeface="Times New Roman" panose="02020603050405020304" pitchFamily="18" charset="0"/>
                <a:ea typeface="Times New Roman" panose="02020603050405020304" pitchFamily="18" charset="0"/>
              </a:rPr>
              <a:t> </a:t>
            </a:r>
            <a:endParaRPr lang="es-MX" dirty="0"/>
          </a:p>
        </p:txBody>
      </p:sp>
      <p:sp>
        <p:nvSpPr>
          <p:cNvPr id="19" name="Rectángulo 18"/>
          <p:cNvSpPr/>
          <p:nvPr/>
        </p:nvSpPr>
        <p:spPr>
          <a:xfrm>
            <a:off x="7758973" y="3425467"/>
            <a:ext cx="1268296" cy="492443"/>
          </a:xfrm>
          <a:prstGeom prst="rect">
            <a:avLst/>
          </a:prstGeom>
        </p:spPr>
        <p:txBody>
          <a:bodyPr wrap="none">
            <a:spAutoFit/>
          </a:bodyPr>
          <a:lstStyle/>
          <a:p>
            <a:r>
              <a:rPr lang="es-MX" sz="2600" b="1" dirty="0">
                <a:solidFill>
                  <a:schemeClr val="tx2">
                    <a:lumMod val="50000"/>
                  </a:schemeClr>
                </a:solidFill>
                <a:latin typeface="Times New Roman" panose="02020603050405020304" pitchFamily="18" charset="0"/>
                <a:ea typeface="Times New Roman" panose="02020603050405020304" pitchFamily="18" charset="0"/>
              </a:rPr>
              <a:t>35.46%</a:t>
            </a:r>
            <a:endParaRPr lang="es-MX" sz="2600" b="1" dirty="0">
              <a:solidFill>
                <a:schemeClr val="tx2">
                  <a:lumMod val="50000"/>
                </a:schemeClr>
              </a:solidFill>
            </a:endParaRPr>
          </a:p>
        </p:txBody>
      </p:sp>
      <p:sp>
        <p:nvSpPr>
          <p:cNvPr id="20" name="Rectángulo 19"/>
          <p:cNvSpPr/>
          <p:nvPr/>
        </p:nvSpPr>
        <p:spPr>
          <a:xfrm>
            <a:off x="2044350" y="4662420"/>
            <a:ext cx="830677" cy="261610"/>
          </a:xfrm>
          <a:prstGeom prst="rect">
            <a:avLst/>
          </a:prstGeom>
        </p:spPr>
        <p:txBody>
          <a:bodyPr wrap="none">
            <a:spAutoFit/>
          </a:bodyPr>
          <a:lstStyle/>
          <a:p>
            <a:r>
              <a:rPr lang="es-MX" sz="1100" b="1" dirty="0">
                <a:solidFill>
                  <a:schemeClr val="tx1">
                    <a:lumMod val="85000"/>
                  </a:schemeClr>
                </a:solidFill>
                <a:latin typeface="Times New Roman" panose="02020603050405020304" pitchFamily="18" charset="0"/>
                <a:ea typeface="Times New Roman" panose="02020603050405020304" pitchFamily="18" charset="0"/>
              </a:rPr>
              <a:t>Jingo 2012</a:t>
            </a:r>
            <a:endParaRPr lang="es-MX" sz="1100" b="1" dirty="0">
              <a:solidFill>
                <a:schemeClr val="tx1">
                  <a:lumMod val="85000"/>
                </a:schemeClr>
              </a:solidFill>
            </a:endParaRPr>
          </a:p>
        </p:txBody>
      </p:sp>
      <p:sp>
        <p:nvSpPr>
          <p:cNvPr id="21" name="Rectángulo 20"/>
          <p:cNvSpPr/>
          <p:nvPr/>
        </p:nvSpPr>
        <p:spPr>
          <a:xfrm>
            <a:off x="7842075" y="4443093"/>
            <a:ext cx="2416046" cy="461665"/>
          </a:xfrm>
          <a:prstGeom prst="rect">
            <a:avLst/>
          </a:prstGeom>
        </p:spPr>
        <p:txBody>
          <a:bodyPr wrap="none">
            <a:spAutoFit/>
          </a:bodyPr>
          <a:lstStyle/>
          <a:p>
            <a:r>
              <a:rPr lang="es-MX" sz="2400" b="1" dirty="0">
                <a:solidFill>
                  <a:schemeClr val="bg1"/>
                </a:solidFill>
                <a:latin typeface="Times New Roman" panose="02020603050405020304" pitchFamily="18" charset="0"/>
                <a:ea typeface="Times New Roman" panose="02020603050405020304" pitchFamily="18" charset="0"/>
              </a:rPr>
              <a:t>45,9% y 58.99% </a:t>
            </a:r>
            <a:endParaRPr lang="es-MX" sz="2400" b="1" dirty="0">
              <a:solidFill>
                <a:schemeClr val="bg1"/>
              </a:solidFill>
            </a:endParaRPr>
          </a:p>
        </p:txBody>
      </p:sp>
      <p:sp>
        <p:nvSpPr>
          <p:cNvPr id="22" name="Rectángulo 21"/>
          <p:cNvSpPr/>
          <p:nvPr/>
        </p:nvSpPr>
        <p:spPr>
          <a:xfrm>
            <a:off x="7842075" y="4793225"/>
            <a:ext cx="6187555" cy="315856"/>
          </a:xfrm>
          <a:prstGeom prst="rect">
            <a:avLst/>
          </a:prstGeom>
        </p:spPr>
        <p:txBody>
          <a:bodyPr wrap="square">
            <a:spAutoFit/>
          </a:bodyPr>
          <a:lstStyle/>
          <a:p>
            <a:pPr algn="just">
              <a:lnSpc>
                <a:spcPct val="150000"/>
              </a:lnSpc>
              <a:spcAft>
                <a:spcPts val="0"/>
              </a:spcAft>
            </a:pPr>
            <a:r>
              <a:rPr lang="es-MX" sz="1100" b="1" dirty="0" smtClean="0">
                <a:solidFill>
                  <a:schemeClr val="tx1">
                    <a:lumMod val="85000"/>
                  </a:schemeClr>
                </a:solidFill>
                <a:latin typeface="Times New Roman" panose="02020603050405020304" pitchFamily="18" charset="0"/>
                <a:ea typeface="Times New Roman" panose="02020603050405020304" pitchFamily="18" charset="0"/>
              </a:rPr>
              <a:t>Evels 2006, Burbano </a:t>
            </a:r>
            <a:r>
              <a:rPr lang="es-MX" sz="1100" b="1" dirty="0">
                <a:solidFill>
                  <a:schemeClr val="tx1">
                    <a:lumMod val="85000"/>
                  </a:schemeClr>
                </a:solidFill>
                <a:latin typeface="Times New Roman" panose="02020603050405020304" pitchFamily="18" charset="0"/>
                <a:ea typeface="Times New Roman" panose="02020603050405020304" pitchFamily="18" charset="0"/>
              </a:rPr>
              <a:t>y </a:t>
            </a:r>
            <a:r>
              <a:rPr lang="es-MX" sz="1100" b="1" dirty="0" err="1" smtClean="0">
                <a:solidFill>
                  <a:schemeClr val="tx1">
                    <a:lumMod val="85000"/>
                  </a:schemeClr>
                </a:solidFill>
                <a:latin typeface="Times New Roman" panose="02020603050405020304" pitchFamily="18" charset="0"/>
                <a:ea typeface="Times New Roman" panose="02020603050405020304" pitchFamily="18" charset="0"/>
              </a:rPr>
              <a:t>Chulde</a:t>
            </a:r>
            <a:r>
              <a:rPr lang="es-MX" sz="1100" b="1" dirty="0" smtClean="0">
                <a:solidFill>
                  <a:schemeClr val="tx1">
                    <a:lumMod val="85000"/>
                  </a:schemeClr>
                </a:solidFill>
                <a:latin typeface="Times New Roman" panose="02020603050405020304" pitchFamily="18" charset="0"/>
                <a:ea typeface="Times New Roman" panose="02020603050405020304" pitchFamily="18" charset="0"/>
              </a:rPr>
              <a:t> 2004 </a:t>
            </a:r>
            <a:endParaRPr lang="es-MX" sz="1100" b="1" dirty="0">
              <a:solidFill>
                <a:schemeClr val="tx1">
                  <a:lumMod val="85000"/>
                </a:schemeClr>
              </a:solidFill>
              <a:effectLst/>
              <a:latin typeface="Times New Roman" panose="02020603050405020304" pitchFamily="18" charset="0"/>
              <a:ea typeface="Times New Roman" panose="02020603050405020304" pitchFamily="18" charset="0"/>
            </a:endParaRPr>
          </a:p>
        </p:txBody>
      </p:sp>
      <p:sp>
        <p:nvSpPr>
          <p:cNvPr id="23" name="Rectángulo 22"/>
          <p:cNvSpPr/>
          <p:nvPr/>
        </p:nvSpPr>
        <p:spPr>
          <a:xfrm>
            <a:off x="6077209" y="6186983"/>
            <a:ext cx="5983111" cy="584775"/>
          </a:xfrm>
          <a:prstGeom prst="rect">
            <a:avLst/>
          </a:prstGeom>
        </p:spPr>
        <p:txBody>
          <a:bodyPr wrap="square">
            <a:spAutoFit/>
          </a:bodyPr>
          <a:lstStyle/>
          <a:p>
            <a:pPr marL="285750" indent="-285750">
              <a:buFont typeface="Wingdings" panose="05000000000000000000" pitchFamily="2" charset="2"/>
              <a:buChar char="§"/>
            </a:pPr>
            <a:r>
              <a:rPr lang="es-MX" sz="1600" b="1" dirty="0" smtClean="0">
                <a:solidFill>
                  <a:schemeClr val="bg1"/>
                </a:solidFill>
                <a:latin typeface="Times New Roman" panose="02020603050405020304" pitchFamily="18" charset="0"/>
                <a:ea typeface="Times New Roman" panose="02020603050405020304" pitchFamily="18" charset="0"/>
              </a:rPr>
              <a:t>Viteri 1996 69.3</a:t>
            </a:r>
            <a:r>
              <a:rPr lang="es-MX" sz="1600" b="1" dirty="0">
                <a:solidFill>
                  <a:schemeClr val="bg1"/>
                </a:solidFill>
                <a:latin typeface="Times New Roman" panose="02020603050405020304" pitchFamily="18" charset="0"/>
                <a:ea typeface="Times New Roman" panose="02020603050405020304" pitchFamily="18" charset="0"/>
              </a:rPr>
              <a:t>%, </a:t>
            </a:r>
            <a:r>
              <a:rPr lang="es-MX" sz="1600" b="1" dirty="0" smtClean="0">
                <a:solidFill>
                  <a:schemeClr val="bg1"/>
                </a:solidFill>
                <a:latin typeface="Times New Roman" panose="02020603050405020304" pitchFamily="18" charset="0"/>
                <a:ea typeface="Times New Roman" panose="02020603050405020304" pitchFamily="18" charset="0"/>
              </a:rPr>
              <a:t>valor superior por la</a:t>
            </a:r>
            <a:r>
              <a:rPr lang="es-MX" sz="1600" dirty="0" smtClean="0">
                <a:solidFill>
                  <a:srgbClr val="000000"/>
                </a:solidFill>
                <a:latin typeface="Times New Roman" panose="02020603050405020304" pitchFamily="18" charset="0"/>
                <a:ea typeface="Times New Roman" panose="02020603050405020304" pitchFamily="18" charset="0"/>
              </a:rPr>
              <a:t> </a:t>
            </a:r>
            <a:r>
              <a:rPr lang="es-MX" sz="1600" b="1" dirty="0" smtClean="0">
                <a:solidFill>
                  <a:schemeClr val="bg1"/>
                </a:solidFill>
                <a:latin typeface="Times New Roman" panose="02020603050405020304" pitchFamily="18" charset="0"/>
                <a:ea typeface="Times New Roman" panose="02020603050405020304" pitchFamily="18" charset="0"/>
              </a:rPr>
              <a:t>densidad media de la </a:t>
            </a:r>
            <a:r>
              <a:rPr lang="es-MX" sz="1600" b="1" dirty="0" err="1" smtClean="0">
                <a:solidFill>
                  <a:schemeClr val="bg1"/>
                </a:solidFill>
                <a:latin typeface="Times New Roman" panose="02020603050405020304" pitchFamily="18" charset="0"/>
                <a:ea typeface="Times New Roman" panose="02020603050405020304" pitchFamily="18" charset="0"/>
              </a:rPr>
              <a:t>sp</a:t>
            </a:r>
            <a:r>
              <a:rPr lang="es-MX" sz="1600" b="1" dirty="0">
                <a:solidFill>
                  <a:schemeClr val="bg1"/>
                </a:solidFill>
                <a:latin typeface="Times New Roman" panose="02020603050405020304" pitchFamily="18" charset="0"/>
                <a:ea typeface="Times New Roman" panose="02020603050405020304" pitchFamily="18" charset="0"/>
              </a:rPr>
              <a:t> </a:t>
            </a:r>
            <a:r>
              <a:rPr lang="es-MX" sz="1600" b="1" dirty="0" smtClean="0">
                <a:solidFill>
                  <a:schemeClr val="bg1"/>
                </a:solidFill>
                <a:latin typeface="Times New Roman" panose="02020603050405020304" pitchFamily="18" charset="0"/>
                <a:ea typeface="Times New Roman" panose="02020603050405020304" pitchFamily="18" charset="0"/>
              </a:rPr>
              <a:t>madera preparada.</a:t>
            </a:r>
            <a:endParaRPr lang="es-MX" sz="1600" dirty="0">
              <a:solidFill>
                <a:schemeClr val="bg1"/>
              </a:solidFill>
            </a:endParaRPr>
          </a:p>
        </p:txBody>
      </p:sp>
    </p:spTree>
    <p:extLst>
      <p:ext uri="{BB962C8B-B14F-4D97-AF65-F5344CB8AC3E}">
        <p14:creationId xmlns:p14="http://schemas.microsoft.com/office/powerpoint/2010/main" val="1778663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a:t>
            </a:r>
            <a:r>
              <a:rPr lang="es-MX" sz="3600" b="1" dirty="0" smtClean="0">
                <a:latin typeface="Times New Roman" panose="02020603050405020304" pitchFamily="18" charset="0"/>
                <a:cs typeface="Times New Roman" panose="02020603050405020304" pitchFamily="18" charset="0"/>
              </a:rPr>
              <a:t>Discusión</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graphicFrame>
        <p:nvGraphicFramePr>
          <p:cNvPr id="5" name="Gráfico 4"/>
          <p:cNvGraphicFramePr/>
          <p:nvPr>
            <p:extLst>
              <p:ext uri="{D42A27DB-BD31-4B8C-83A1-F6EECF244321}">
                <p14:modId xmlns:p14="http://schemas.microsoft.com/office/powerpoint/2010/main" val="3519744107"/>
              </p:ext>
            </p:extLst>
          </p:nvPr>
        </p:nvGraphicFramePr>
        <p:xfrm>
          <a:off x="216832" y="2495864"/>
          <a:ext cx="5967786" cy="407028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2156535" y="2484773"/>
            <a:ext cx="1877437" cy="461665"/>
          </a:xfrm>
          <a:prstGeom prst="rect">
            <a:avLst/>
          </a:prstGeom>
        </p:spPr>
        <p:txBody>
          <a:bodyPr wrap="none">
            <a:spAutoFit/>
          </a:bodyPr>
          <a:lstStyle/>
          <a:p>
            <a:r>
              <a:rPr lang="es-MX" sz="2400" b="1" dirty="0" smtClean="0">
                <a:solidFill>
                  <a:schemeClr val="tx2">
                    <a:lumMod val="25000"/>
                  </a:schemeClr>
                </a:solidFill>
                <a:latin typeface="Times New Roman" panose="02020603050405020304" pitchFamily="18" charset="0"/>
                <a:ea typeface="Times New Roman" panose="02020603050405020304" pitchFamily="18" charset="0"/>
              </a:rPr>
              <a:t>Rendimiento</a:t>
            </a:r>
            <a:endParaRPr lang="es-MX" sz="2400" b="1" dirty="0">
              <a:solidFill>
                <a:schemeClr val="tx2">
                  <a:lumMod val="25000"/>
                </a:schemeClr>
              </a:solidFill>
            </a:endParaRPr>
          </a:p>
        </p:txBody>
      </p:sp>
      <p:sp>
        <p:nvSpPr>
          <p:cNvPr id="7" name="Rectángulo 6"/>
          <p:cNvSpPr/>
          <p:nvPr/>
        </p:nvSpPr>
        <p:spPr>
          <a:xfrm>
            <a:off x="3515541" y="3402857"/>
            <a:ext cx="1603965" cy="461665"/>
          </a:xfrm>
          <a:prstGeom prst="rect">
            <a:avLst/>
          </a:prstGeom>
        </p:spPr>
        <p:txBody>
          <a:bodyPr wrap="none">
            <a:spAutoFit/>
          </a:bodyPr>
          <a:lstStyle/>
          <a:p>
            <a:r>
              <a:rPr lang="es-MX" sz="2400" b="1" dirty="0">
                <a:solidFill>
                  <a:srgbClr val="C00000"/>
                </a:solidFill>
                <a:latin typeface="Times New Roman" panose="02020603050405020304" pitchFamily="18" charset="0"/>
                <a:ea typeface="Times New Roman" panose="02020603050405020304" pitchFamily="18" charset="0"/>
              </a:rPr>
              <a:t>11.55 m3/h</a:t>
            </a:r>
            <a:endParaRPr lang="es-MX" sz="2400" b="1" dirty="0">
              <a:solidFill>
                <a:srgbClr val="C00000"/>
              </a:solidFill>
            </a:endParaRPr>
          </a:p>
        </p:txBody>
      </p:sp>
      <p:sp>
        <p:nvSpPr>
          <p:cNvPr id="8" name="Rectángulo 7"/>
          <p:cNvSpPr/>
          <p:nvPr/>
        </p:nvSpPr>
        <p:spPr>
          <a:xfrm>
            <a:off x="3795586" y="3808221"/>
            <a:ext cx="814647" cy="261610"/>
          </a:xfrm>
          <a:prstGeom prst="rect">
            <a:avLst/>
          </a:prstGeom>
        </p:spPr>
        <p:txBody>
          <a:bodyPr wrap="none">
            <a:spAutoFit/>
          </a:bodyPr>
          <a:lstStyle/>
          <a:p>
            <a:r>
              <a:rPr lang="es-MX" sz="1100" dirty="0">
                <a:solidFill>
                  <a:schemeClr val="tx1">
                    <a:lumMod val="95000"/>
                  </a:schemeClr>
                </a:solidFill>
                <a:latin typeface="Times New Roman" panose="02020603050405020304" pitchFamily="18" charset="0"/>
                <a:ea typeface="Times New Roman" panose="02020603050405020304" pitchFamily="18" charset="0"/>
              </a:rPr>
              <a:t>Ávila 1991</a:t>
            </a:r>
            <a:endParaRPr lang="es-MX" sz="1100" dirty="0">
              <a:solidFill>
                <a:schemeClr val="tx1">
                  <a:lumMod val="95000"/>
                </a:schemeClr>
              </a:solidFill>
            </a:endParaRPr>
          </a:p>
        </p:txBody>
      </p:sp>
      <p:sp>
        <p:nvSpPr>
          <p:cNvPr id="9" name="Rectángulo 8"/>
          <p:cNvSpPr/>
          <p:nvPr/>
        </p:nvSpPr>
        <p:spPr>
          <a:xfrm>
            <a:off x="2156535" y="4329590"/>
            <a:ext cx="1467068" cy="461665"/>
          </a:xfrm>
          <a:prstGeom prst="rect">
            <a:avLst/>
          </a:prstGeom>
        </p:spPr>
        <p:txBody>
          <a:bodyPr wrap="none">
            <a:spAutoFit/>
          </a:bodyPr>
          <a:lstStyle/>
          <a:p>
            <a:r>
              <a:rPr lang="es-MX" sz="2400" b="1" dirty="0">
                <a:solidFill>
                  <a:schemeClr val="accent1">
                    <a:lumMod val="75000"/>
                  </a:schemeClr>
                </a:solidFill>
                <a:latin typeface="Times New Roman" panose="02020603050405020304" pitchFamily="18" charset="0"/>
                <a:ea typeface="Times New Roman" panose="02020603050405020304" pitchFamily="18" charset="0"/>
              </a:rPr>
              <a:t>4.57 m3/h</a:t>
            </a:r>
            <a:endParaRPr lang="es-MX" sz="2400" b="1" dirty="0">
              <a:solidFill>
                <a:schemeClr val="accent1">
                  <a:lumMod val="75000"/>
                </a:schemeClr>
              </a:solidFill>
            </a:endParaRPr>
          </a:p>
        </p:txBody>
      </p:sp>
      <p:sp>
        <p:nvSpPr>
          <p:cNvPr id="10" name="Rectángulo 9"/>
          <p:cNvSpPr/>
          <p:nvPr/>
        </p:nvSpPr>
        <p:spPr>
          <a:xfrm>
            <a:off x="314302" y="5771147"/>
            <a:ext cx="5611473" cy="458074"/>
          </a:xfrm>
          <a:prstGeom prst="rect">
            <a:avLst/>
          </a:prstGeom>
        </p:spPr>
        <p:txBody>
          <a:bodyPr wrap="none">
            <a:spAutoFit/>
          </a:bodyPr>
          <a:lstStyle/>
          <a:p>
            <a:pPr marL="285750" indent="-285750" algn="just">
              <a:lnSpc>
                <a:spcPct val="150000"/>
              </a:lnSpc>
              <a:spcAft>
                <a:spcPts val="0"/>
              </a:spcAft>
              <a:buFont typeface="Wingdings" panose="05000000000000000000" pitchFamily="2" charset="2"/>
              <a:buChar char="§"/>
              <a:tabLst>
                <a:tab pos="3400425" algn="l"/>
              </a:tabLst>
            </a:pPr>
            <a:r>
              <a:rPr lang="es-MX" b="1" dirty="0">
                <a:solidFill>
                  <a:srgbClr val="FF0000"/>
                </a:solidFill>
                <a:latin typeface="Times New Roman" panose="02020603050405020304" pitchFamily="18" charset="0"/>
                <a:ea typeface="Times New Roman" panose="02020603050405020304" pitchFamily="18" charset="0"/>
              </a:rPr>
              <a:t>incluye el </a:t>
            </a:r>
            <a:r>
              <a:rPr lang="es-MX" b="1" dirty="0" smtClean="0">
                <a:solidFill>
                  <a:srgbClr val="FF0000"/>
                </a:solidFill>
                <a:latin typeface="Times New Roman" panose="02020603050405020304" pitchFamily="18" charset="0"/>
                <a:ea typeface="Times New Roman" panose="02020603050405020304" pitchFamily="18" charset="0"/>
              </a:rPr>
              <a:t>derribo, tumba, </a:t>
            </a:r>
            <a:r>
              <a:rPr lang="es-MX" b="1" dirty="0">
                <a:solidFill>
                  <a:srgbClr val="FF0000"/>
                </a:solidFill>
                <a:latin typeface="Times New Roman" panose="02020603050405020304" pitchFamily="18" charset="0"/>
                <a:ea typeface="Times New Roman" panose="02020603050405020304" pitchFamily="18" charset="0"/>
              </a:rPr>
              <a:t>desrame y troceo manual</a:t>
            </a:r>
            <a:r>
              <a:rPr lang="es-MX" dirty="0">
                <a:solidFill>
                  <a:srgbClr val="FF0000"/>
                </a:solidFill>
                <a:latin typeface="Times New Roman" panose="02020603050405020304" pitchFamily="18" charset="0"/>
                <a:ea typeface="Times New Roman" panose="02020603050405020304" pitchFamily="18" charset="0"/>
              </a:rPr>
              <a:t>.</a:t>
            </a:r>
            <a:endParaRPr lang="es-MX" dirty="0">
              <a:solidFill>
                <a:srgbClr val="FF0000"/>
              </a:solidFill>
              <a:effectLst/>
              <a:latin typeface="Times New Roman" panose="02020603050405020304" pitchFamily="18" charset="0"/>
              <a:ea typeface="Times New Roman" panose="02020603050405020304" pitchFamily="18" charset="0"/>
            </a:endParaRPr>
          </a:p>
        </p:txBody>
      </p:sp>
      <p:sp>
        <p:nvSpPr>
          <p:cNvPr id="11" name="Rectángulo 10"/>
          <p:cNvSpPr/>
          <p:nvPr/>
        </p:nvSpPr>
        <p:spPr>
          <a:xfrm>
            <a:off x="382139" y="1336398"/>
            <a:ext cx="6482929" cy="954107"/>
          </a:xfrm>
          <a:prstGeom prst="rect">
            <a:avLst/>
          </a:prstGeom>
        </p:spPr>
        <p:txBody>
          <a:bodyPr wrap="square">
            <a:spAutoFit/>
          </a:bodyPr>
          <a:lstStyle/>
          <a:p>
            <a:pPr marL="342900" indent="-342900">
              <a:buFont typeface="Wingdings" panose="05000000000000000000" pitchFamily="2" charset="2"/>
              <a:buChar char="Ø"/>
            </a:pPr>
            <a:r>
              <a:rPr lang="es-MX" sz="2800" dirty="0">
                <a:solidFill>
                  <a:schemeClr val="tx1">
                    <a:lumMod val="95000"/>
                  </a:schemeClr>
                </a:solidFill>
                <a:latin typeface="Times New Roman" panose="02020603050405020304" pitchFamily="18" charset="0"/>
                <a:ea typeface="Times New Roman" panose="02020603050405020304" pitchFamily="18" charset="0"/>
              </a:rPr>
              <a:t>aprovechamiento forestal</a:t>
            </a:r>
          </a:p>
          <a:p>
            <a:pPr marL="457200" indent="-457200">
              <a:buFont typeface="Wingdings" panose="05000000000000000000" pitchFamily="2" charset="2"/>
              <a:buChar char="Ø"/>
            </a:pPr>
            <a:r>
              <a:rPr lang="es-MX" sz="2800" dirty="0">
                <a:solidFill>
                  <a:schemeClr val="tx1">
                    <a:lumMod val="95000"/>
                  </a:schemeClr>
                </a:solidFill>
                <a:latin typeface="Times New Roman" panose="02020603050405020304" pitchFamily="18" charset="0"/>
                <a:ea typeface="Times New Roman" panose="02020603050405020304" pitchFamily="18" charset="0"/>
              </a:rPr>
              <a:t>Plan </a:t>
            </a:r>
            <a:r>
              <a:rPr lang="es-MX" sz="2800" dirty="0">
                <a:latin typeface="Times New Roman" panose="02020603050405020304" pitchFamily="18" charset="0"/>
                <a:ea typeface="Times New Roman" panose="02020603050405020304" pitchFamily="18" charset="0"/>
              </a:rPr>
              <a:t>de manejo forestal simplificado</a:t>
            </a:r>
            <a:endParaRPr lang="es-MX" sz="2800" dirty="0"/>
          </a:p>
        </p:txBody>
      </p:sp>
      <p:graphicFrame>
        <p:nvGraphicFramePr>
          <p:cNvPr id="13" name="Gráfico 12"/>
          <p:cNvGraphicFramePr/>
          <p:nvPr>
            <p:extLst>
              <p:ext uri="{D42A27DB-BD31-4B8C-83A1-F6EECF244321}">
                <p14:modId xmlns:p14="http://schemas.microsoft.com/office/powerpoint/2010/main" val="1390650101"/>
              </p:ext>
            </p:extLst>
          </p:nvPr>
        </p:nvGraphicFramePr>
        <p:xfrm>
          <a:off x="6452312" y="2484773"/>
          <a:ext cx="5645657" cy="407028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ángulo 11"/>
          <p:cNvSpPr/>
          <p:nvPr/>
        </p:nvSpPr>
        <p:spPr>
          <a:xfrm>
            <a:off x="8659924" y="4673588"/>
            <a:ext cx="862737" cy="261610"/>
          </a:xfrm>
          <a:prstGeom prst="rect">
            <a:avLst/>
          </a:prstGeom>
        </p:spPr>
        <p:txBody>
          <a:bodyPr wrap="none">
            <a:spAutoFit/>
          </a:bodyPr>
          <a:lstStyle/>
          <a:p>
            <a:r>
              <a:rPr lang="es-MX" sz="1100" b="1" dirty="0">
                <a:solidFill>
                  <a:schemeClr val="tx1">
                    <a:lumMod val="85000"/>
                  </a:schemeClr>
                </a:solidFill>
                <a:latin typeface="Times New Roman" panose="02020603050405020304" pitchFamily="18" charset="0"/>
                <a:ea typeface="Times New Roman" panose="02020603050405020304" pitchFamily="18" charset="0"/>
              </a:rPr>
              <a:t>Wang 2004</a:t>
            </a:r>
            <a:endParaRPr lang="es-MX" sz="1100" b="1" dirty="0">
              <a:solidFill>
                <a:schemeClr val="tx1">
                  <a:lumMod val="85000"/>
                </a:schemeClr>
              </a:solidFill>
            </a:endParaRPr>
          </a:p>
        </p:txBody>
      </p:sp>
      <p:sp>
        <p:nvSpPr>
          <p:cNvPr id="14" name="Rectángulo 13"/>
          <p:cNvSpPr/>
          <p:nvPr/>
        </p:nvSpPr>
        <p:spPr>
          <a:xfrm>
            <a:off x="8238629" y="4289081"/>
            <a:ext cx="1860714" cy="461665"/>
          </a:xfrm>
          <a:prstGeom prst="rect">
            <a:avLst/>
          </a:prstGeom>
        </p:spPr>
        <p:txBody>
          <a:bodyPr wrap="square">
            <a:spAutoFit/>
          </a:bodyPr>
          <a:lstStyle/>
          <a:p>
            <a:r>
              <a:rPr lang="es-MX" sz="2400" b="1" dirty="0">
                <a:solidFill>
                  <a:schemeClr val="accent1">
                    <a:lumMod val="50000"/>
                  </a:schemeClr>
                </a:solidFill>
                <a:latin typeface="Times New Roman" panose="02020603050405020304" pitchFamily="18" charset="0"/>
                <a:ea typeface="Times New Roman" panose="02020603050405020304" pitchFamily="18" charset="0"/>
              </a:rPr>
              <a:t>10.25 </a:t>
            </a:r>
            <a:r>
              <a:rPr lang="es-MX" sz="2400" b="1" dirty="0" smtClean="0">
                <a:solidFill>
                  <a:schemeClr val="accent1">
                    <a:lumMod val="50000"/>
                  </a:schemeClr>
                </a:solidFill>
                <a:latin typeface="Times New Roman" panose="02020603050405020304" pitchFamily="18" charset="0"/>
                <a:ea typeface="Times New Roman" panose="02020603050405020304" pitchFamily="18" charset="0"/>
              </a:rPr>
              <a:t>m3/h</a:t>
            </a:r>
            <a:endParaRPr lang="es-MX" sz="2400" b="1" dirty="0">
              <a:solidFill>
                <a:schemeClr val="accent1">
                  <a:lumMod val="50000"/>
                </a:schemeClr>
              </a:solidFill>
            </a:endParaRPr>
          </a:p>
        </p:txBody>
      </p:sp>
      <p:sp>
        <p:nvSpPr>
          <p:cNvPr id="15" name="Rectángulo 14"/>
          <p:cNvSpPr/>
          <p:nvPr/>
        </p:nvSpPr>
        <p:spPr>
          <a:xfrm>
            <a:off x="9539960" y="3538926"/>
            <a:ext cx="1544012" cy="461665"/>
          </a:xfrm>
          <a:prstGeom prst="rect">
            <a:avLst/>
          </a:prstGeom>
        </p:spPr>
        <p:txBody>
          <a:bodyPr wrap="none">
            <a:spAutoFit/>
          </a:bodyPr>
          <a:lstStyle/>
          <a:p>
            <a:r>
              <a:rPr lang="es-MX" sz="2400" b="1" dirty="0">
                <a:solidFill>
                  <a:srgbClr val="C00000"/>
                </a:solidFill>
                <a:latin typeface="Times New Roman" panose="02020603050405020304" pitchFamily="18" charset="0"/>
                <a:ea typeface="Times New Roman" panose="02020603050405020304" pitchFamily="18" charset="0"/>
              </a:rPr>
              <a:t>5.68 m3/h </a:t>
            </a:r>
            <a:endParaRPr lang="es-MX" sz="2400" b="1" dirty="0">
              <a:solidFill>
                <a:srgbClr val="C00000"/>
              </a:solidFill>
            </a:endParaRPr>
          </a:p>
        </p:txBody>
      </p:sp>
      <p:sp>
        <p:nvSpPr>
          <p:cNvPr id="18" name="Rectángulo 17"/>
          <p:cNvSpPr/>
          <p:nvPr/>
        </p:nvSpPr>
        <p:spPr>
          <a:xfrm>
            <a:off x="7077776" y="2494649"/>
            <a:ext cx="4614597" cy="461665"/>
          </a:xfrm>
          <a:prstGeom prst="rect">
            <a:avLst/>
          </a:prstGeom>
        </p:spPr>
        <p:txBody>
          <a:bodyPr wrap="none">
            <a:spAutoFit/>
          </a:bodyPr>
          <a:lstStyle/>
          <a:p>
            <a:r>
              <a:rPr lang="es-MX" sz="2400" b="1" dirty="0" smtClean="0">
                <a:solidFill>
                  <a:schemeClr val="bg2">
                    <a:lumMod val="75000"/>
                  </a:schemeClr>
                </a:solidFill>
                <a:latin typeface="Times New Roman" panose="02020603050405020304" pitchFamily="18" charset="0"/>
                <a:ea typeface="Times New Roman" panose="02020603050405020304" pitchFamily="18" charset="0"/>
              </a:rPr>
              <a:t>Productividad </a:t>
            </a:r>
            <a:r>
              <a:rPr lang="es-MX" sz="2400" b="1" dirty="0">
                <a:solidFill>
                  <a:schemeClr val="bg2">
                    <a:lumMod val="75000"/>
                  </a:schemeClr>
                </a:solidFill>
                <a:latin typeface="Times New Roman" panose="02020603050405020304" pitchFamily="18" charset="0"/>
                <a:ea typeface="Times New Roman" panose="02020603050405020304" pitchFamily="18" charset="0"/>
              </a:rPr>
              <a:t>en el corte manual </a:t>
            </a:r>
            <a:endParaRPr lang="es-MX" sz="2400" b="1" dirty="0">
              <a:solidFill>
                <a:schemeClr val="bg2">
                  <a:lumMod val="75000"/>
                </a:schemeClr>
              </a:solidFill>
            </a:endParaRPr>
          </a:p>
        </p:txBody>
      </p:sp>
      <p:sp>
        <p:nvSpPr>
          <p:cNvPr id="2" name="Rectángulo 1"/>
          <p:cNvSpPr/>
          <p:nvPr/>
        </p:nvSpPr>
        <p:spPr>
          <a:xfrm>
            <a:off x="314302" y="6142525"/>
            <a:ext cx="1755609" cy="369332"/>
          </a:xfrm>
          <a:prstGeom prst="rect">
            <a:avLst/>
          </a:prstGeom>
        </p:spPr>
        <p:txBody>
          <a:bodyPr wrap="none">
            <a:spAutoFit/>
          </a:bodyPr>
          <a:lstStyle/>
          <a:p>
            <a:pPr marL="285750" indent="-285750">
              <a:buFont typeface="Wingdings" panose="05000000000000000000" pitchFamily="2" charset="2"/>
              <a:buChar char="§"/>
            </a:pPr>
            <a:r>
              <a:rPr lang="es-MX" b="1" dirty="0" smtClean="0">
                <a:solidFill>
                  <a:schemeClr val="accent1">
                    <a:lumMod val="75000"/>
                  </a:schemeClr>
                </a:solidFill>
                <a:latin typeface="Times New Roman" panose="02020603050405020304" pitchFamily="18" charset="0"/>
                <a:ea typeface="Times New Roman" panose="02020603050405020304" pitchFamily="18" charset="0"/>
              </a:rPr>
              <a:t>Solo </a:t>
            </a:r>
            <a:r>
              <a:rPr lang="es-MX" b="1" dirty="0">
                <a:solidFill>
                  <a:schemeClr val="accent1">
                    <a:lumMod val="75000"/>
                  </a:schemeClr>
                </a:solidFill>
                <a:latin typeface="Times New Roman" panose="02020603050405020304" pitchFamily="18" charset="0"/>
                <a:ea typeface="Times New Roman" panose="02020603050405020304" pitchFamily="18" charset="0"/>
              </a:rPr>
              <a:t>derribo</a:t>
            </a:r>
            <a:r>
              <a:rPr lang="es-MX" b="1" dirty="0" smtClean="0">
                <a:solidFill>
                  <a:schemeClr val="accent1">
                    <a:lumMod val="75000"/>
                  </a:schemeClr>
                </a:solidFill>
                <a:latin typeface="Times New Roman" panose="02020603050405020304" pitchFamily="18" charset="0"/>
                <a:ea typeface="Times New Roman" panose="02020603050405020304" pitchFamily="18" charset="0"/>
              </a:rPr>
              <a:t> </a:t>
            </a:r>
            <a:endParaRPr lang="es-MX" dirty="0">
              <a:solidFill>
                <a:schemeClr val="accent1">
                  <a:lumMod val="75000"/>
                </a:schemeClr>
              </a:solidFill>
            </a:endParaRPr>
          </a:p>
        </p:txBody>
      </p:sp>
      <p:sp>
        <p:nvSpPr>
          <p:cNvPr id="3" name="Rectángulo 2"/>
          <p:cNvSpPr/>
          <p:nvPr/>
        </p:nvSpPr>
        <p:spPr>
          <a:xfrm>
            <a:off x="6661915" y="5854823"/>
            <a:ext cx="3809569" cy="369332"/>
          </a:xfrm>
          <a:prstGeom prst="rect">
            <a:avLst/>
          </a:prstGeom>
        </p:spPr>
        <p:txBody>
          <a:bodyPr wrap="none">
            <a:spAutoFit/>
          </a:bodyPr>
          <a:lstStyle/>
          <a:p>
            <a:pPr marL="285750" indent="-285750">
              <a:buFont typeface="Wingdings" panose="05000000000000000000" pitchFamily="2" charset="2"/>
              <a:buChar char="§"/>
            </a:pPr>
            <a:r>
              <a:rPr lang="es-MX" b="1" dirty="0">
                <a:solidFill>
                  <a:schemeClr val="accent1">
                    <a:lumMod val="50000"/>
                  </a:schemeClr>
                </a:solidFill>
                <a:latin typeface="Times New Roman" panose="02020603050405020304" pitchFamily="18" charset="0"/>
                <a:ea typeface="Times New Roman" panose="02020603050405020304" pitchFamily="18" charset="0"/>
              </a:rPr>
              <a:t>T</a:t>
            </a:r>
            <a:r>
              <a:rPr lang="es-MX" b="1" dirty="0" smtClean="0">
                <a:solidFill>
                  <a:schemeClr val="accent1">
                    <a:lumMod val="50000"/>
                  </a:schemeClr>
                </a:solidFill>
                <a:latin typeface="Times New Roman" panose="02020603050405020304" pitchFamily="18" charset="0"/>
                <a:ea typeface="Times New Roman" panose="02020603050405020304" pitchFamily="18" charset="0"/>
              </a:rPr>
              <a:t>raslado </a:t>
            </a:r>
            <a:r>
              <a:rPr lang="es-MX" b="1" dirty="0">
                <a:solidFill>
                  <a:schemeClr val="accent1">
                    <a:lumMod val="50000"/>
                  </a:schemeClr>
                </a:solidFill>
                <a:latin typeface="Times New Roman" panose="02020603050405020304" pitchFamily="18" charset="0"/>
                <a:ea typeface="Times New Roman" panose="02020603050405020304" pitchFamily="18" charset="0"/>
              </a:rPr>
              <a:t>hasta el árbol a derribar</a:t>
            </a:r>
            <a:endParaRPr lang="es-MX" b="1" dirty="0">
              <a:solidFill>
                <a:schemeClr val="accent1">
                  <a:lumMod val="50000"/>
                </a:schemeClr>
              </a:solidFill>
            </a:endParaRPr>
          </a:p>
        </p:txBody>
      </p:sp>
      <p:sp>
        <p:nvSpPr>
          <p:cNvPr id="16" name="Rectángulo 15"/>
          <p:cNvSpPr/>
          <p:nvPr/>
        </p:nvSpPr>
        <p:spPr>
          <a:xfrm>
            <a:off x="6661915" y="6093286"/>
            <a:ext cx="3499676" cy="369332"/>
          </a:xfrm>
          <a:prstGeom prst="rect">
            <a:avLst/>
          </a:prstGeom>
        </p:spPr>
        <p:txBody>
          <a:bodyPr wrap="none">
            <a:spAutoFit/>
          </a:bodyPr>
          <a:lstStyle/>
          <a:p>
            <a:pPr marL="285750" indent="-285750">
              <a:buFont typeface="Wingdings" panose="05000000000000000000" pitchFamily="2" charset="2"/>
              <a:buChar char="§"/>
            </a:pPr>
            <a:r>
              <a:rPr lang="es-MX" b="1" dirty="0">
                <a:solidFill>
                  <a:schemeClr val="accent1">
                    <a:lumMod val="50000"/>
                  </a:schemeClr>
                </a:solidFill>
                <a:latin typeface="Times New Roman" panose="02020603050405020304" pitchFamily="18" charset="0"/>
                <a:ea typeface="Times New Roman" panose="02020603050405020304" pitchFamily="18" charset="0"/>
              </a:rPr>
              <a:t>limpieza de la zona de derribo </a:t>
            </a:r>
            <a:endParaRPr lang="es-MX" b="1" dirty="0">
              <a:solidFill>
                <a:schemeClr val="accent1">
                  <a:lumMod val="50000"/>
                </a:schemeClr>
              </a:solidFill>
            </a:endParaRPr>
          </a:p>
        </p:txBody>
      </p:sp>
    </p:spTree>
    <p:extLst>
      <p:ext uri="{BB962C8B-B14F-4D97-AF65-F5344CB8AC3E}">
        <p14:creationId xmlns:p14="http://schemas.microsoft.com/office/powerpoint/2010/main" val="3941252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a:t>
            </a:r>
            <a:r>
              <a:rPr lang="es-MX" sz="3600" b="1" dirty="0" smtClean="0">
                <a:latin typeface="Times New Roman" panose="02020603050405020304" pitchFamily="18" charset="0"/>
                <a:cs typeface="Times New Roman" panose="02020603050405020304" pitchFamily="18" charset="0"/>
              </a:rPr>
              <a:t>Discusión</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graphicFrame>
        <p:nvGraphicFramePr>
          <p:cNvPr id="5" name="Gráfico 4"/>
          <p:cNvGraphicFramePr/>
          <p:nvPr>
            <p:extLst>
              <p:ext uri="{D42A27DB-BD31-4B8C-83A1-F6EECF244321}">
                <p14:modId xmlns:p14="http://schemas.microsoft.com/office/powerpoint/2010/main" val="551572730"/>
              </p:ext>
            </p:extLst>
          </p:nvPr>
        </p:nvGraphicFramePr>
        <p:xfrm>
          <a:off x="2033516" y="2057650"/>
          <a:ext cx="7315199" cy="407028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4829346" y="3802602"/>
            <a:ext cx="1107996" cy="461665"/>
          </a:xfrm>
          <a:prstGeom prst="rect">
            <a:avLst/>
          </a:prstGeom>
        </p:spPr>
        <p:txBody>
          <a:bodyPr wrap="none">
            <a:spAutoFit/>
          </a:bodyPr>
          <a:lstStyle/>
          <a:p>
            <a:r>
              <a:rPr lang="es-MX" sz="2400" b="1" dirty="0">
                <a:solidFill>
                  <a:schemeClr val="accent1">
                    <a:lumMod val="50000"/>
                  </a:schemeClr>
                </a:solidFill>
                <a:latin typeface="Times New Roman" panose="02020603050405020304" pitchFamily="18" charset="0"/>
                <a:ea typeface="Times New Roman" panose="02020603050405020304" pitchFamily="18" charset="0"/>
              </a:rPr>
              <a:t>69.10 </a:t>
            </a:r>
            <a:r>
              <a:rPr lang="es-MX" sz="2400" b="1" dirty="0" smtClean="0">
                <a:solidFill>
                  <a:schemeClr val="accent1">
                    <a:lumMod val="50000"/>
                  </a:schemeClr>
                </a:solidFill>
                <a:latin typeface="Times New Roman" panose="02020603050405020304" pitchFamily="18" charset="0"/>
                <a:ea typeface="Times New Roman" panose="02020603050405020304" pitchFamily="18" charset="0"/>
              </a:rPr>
              <a:t>$</a:t>
            </a:r>
            <a:endParaRPr lang="es-MX" sz="2400" b="1" dirty="0">
              <a:solidFill>
                <a:schemeClr val="accent1">
                  <a:lumMod val="50000"/>
                </a:schemeClr>
              </a:solidFill>
            </a:endParaRPr>
          </a:p>
        </p:txBody>
      </p:sp>
      <p:sp>
        <p:nvSpPr>
          <p:cNvPr id="7" name="Rectángulo 6"/>
          <p:cNvSpPr/>
          <p:nvPr/>
        </p:nvSpPr>
        <p:spPr>
          <a:xfrm>
            <a:off x="4686519" y="4253364"/>
            <a:ext cx="1430200" cy="261610"/>
          </a:xfrm>
          <a:prstGeom prst="rect">
            <a:avLst/>
          </a:prstGeom>
        </p:spPr>
        <p:txBody>
          <a:bodyPr wrap="none">
            <a:spAutoFit/>
          </a:bodyPr>
          <a:lstStyle/>
          <a:p>
            <a:r>
              <a:rPr lang="es-MX" sz="1100" dirty="0" err="1">
                <a:solidFill>
                  <a:schemeClr val="tx1">
                    <a:lumMod val="95000"/>
                  </a:schemeClr>
                </a:solidFill>
                <a:latin typeface="Times New Roman" panose="02020603050405020304" pitchFamily="18" charset="0"/>
                <a:ea typeface="Times New Roman" panose="02020603050405020304" pitchFamily="18" charset="0"/>
              </a:rPr>
              <a:t>Chagna</a:t>
            </a:r>
            <a:r>
              <a:rPr lang="es-MX" sz="1100" dirty="0">
                <a:solidFill>
                  <a:schemeClr val="tx1">
                    <a:lumMod val="95000"/>
                  </a:schemeClr>
                </a:solidFill>
                <a:latin typeface="Times New Roman" panose="02020603050405020304" pitchFamily="18" charset="0"/>
                <a:ea typeface="Times New Roman" panose="02020603050405020304" pitchFamily="18" charset="0"/>
              </a:rPr>
              <a:t> &amp; Pozo, 2002</a:t>
            </a:r>
            <a:endParaRPr lang="es-MX" sz="1100" dirty="0">
              <a:solidFill>
                <a:schemeClr val="tx1">
                  <a:lumMod val="95000"/>
                </a:schemeClr>
              </a:solidFill>
            </a:endParaRPr>
          </a:p>
        </p:txBody>
      </p:sp>
      <p:sp>
        <p:nvSpPr>
          <p:cNvPr id="8" name="Rectángulo 7"/>
          <p:cNvSpPr/>
          <p:nvPr/>
        </p:nvSpPr>
        <p:spPr>
          <a:xfrm>
            <a:off x="6299912" y="3135764"/>
            <a:ext cx="1184940" cy="461665"/>
          </a:xfrm>
          <a:prstGeom prst="rect">
            <a:avLst/>
          </a:prstGeom>
        </p:spPr>
        <p:txBody>
          <a:bodyPr wrap="none">
            <a:spAutoFit/>
          </a:bodyPr>
          <a:lstStyle/>
          <a:p>
            <a:r>
              <a:rPr lang="es-MX" sz="2400" b="1" dirty="0" smtClean="0">
                <a:solidFill>
                  <a:srgbClr val="C00000"/>
                </a:solidFill>
                <a:latin typeface="Times New Roman" panose="02020603050405020304" pitchFamily="18" charset="0"/>
                <a:ea typeface="Times New Roman" panose="02020603050405020304" pitchFamily="18" charset="0"/>
              </a:rPr>
              <a:t>61.66 $ </a:t>
            </a:r>
            <a:endParaRPr lang="es-MX" sz="2400" b="1" dirty="0">
              <a:solidFill>
                <a:srgbClr val="C00000"/>
              </a:solidFill>
            </a:endParaRPr>
          </a:p>
        </p:txBody>
      </p:sp>
      <p:sp>
        <p:nvSpPr>
          <p:cNvPr id="9" name="Rectángulo 8"/>
          <p:cNvSpPr/>
          <p:nvPr/>
        </p:nvSpPr>
        <p:spPr>
          <a:xfrm>
            <a:off x="4225562" y="2172335"/>
            <a:ext cx="3259290" cy="461665"/>
          </a:xfrm>
          <a:prstGeom prst="rect">
            <a:avLst/>
          </a:prstGeom>
        </p:spPr>
        <p:txBody>
          <a:bodyPr wrap="none">
            <a:spAutoFit/>
          </a:bodyPr>
          <a:lstStyle/>
          <a:p>
            <a:r>
              <a:rPr lang="es-MX" sz="2400" b="1" dirty="0" smtClean="0">
                <a:solidFill>
                  <a:schemeClr val="tx2">
                    <a:lumMod val="25000"/>
                  </a:schemeClr>
                </a:solidFill>
                <a:latin typeface="Times New Roman" panose="02020603050405020304" pitchFamily="18" charset="0"/>
                <a:ea typeface="Times New Roman" panose="02020603050405020304" pitchFamily="18" charset="0"/>
              </a:rPr>
              <a:t>Costo por metro cúbico</a:t>
            </a:r>
            <a:endParaRPr lang="es-MX" sz="2400" b="1" dirty="0">
              <a:solidFill>
                <a:schemeClr val="tx2">
                  <a:lumMod val="25000"/>
                </a:schemeClr>
              </a:solidFill>
            </a:endParaRPr>
          </a:p>
        </p:txBody>
      </p:sp>
      <p:sp>
        <p:nvSpPr>
          <p:cNvPr id="10" name="Rectángulo 9"/>
          <p:cNvSpPr/>
          <p:nvPr/>
        </p:nvSpPr>
        <p:spPr>
          <a:xfrm>
            <a:off x="4458091" y="2748685"/>
            <a:ext cx="1088760" cy="461665"/>
          </a:xfrm>
          <a:prstGeom prst="rect">
            <a:avLst/>
          </a:prstGeom>
        </p:spPr>
        <p:txBody>
          <a:bodyPr wrap="none">
            <a:spAutoFit/>
          </a:bodyPr>
          <a:lstStyle/>
          <a:p>
            <a:r>
              <a:rPr lang="es-MX" sz="2400" b="1" dirty="0" smtClean="0">
                <a:solidFill>
                  <a:schemeClr val="bg1"/>
                </a:solidFill>
                <a:latin typeface="Times New Roman" panose="02020603050405020304" pitchFamily="18" charset="0"/>
                <a:ea typeface="Times New Roman" panose="02020603050405020304" pitchFamily="18" charset="0"/>
              </a:rPr>
              <a:t>30,62$</a:t>
            </a:r>
            <a:r>
              <a:rPr lang="es-MX" dirty="0" smtClean="0">
                <a:latin typeface="Times New Roman" panose="02020603050405020304" pitchFamily="18" charset="0"/>
                <a:ea typeface="Times New Roman" panose="02020603050405020304" pitchFamily="18" charset="0"/>
              </a:rPr>
              <a:t> </a:t>
            </a:r>
            <a:endParaRPr lang="es-MX" dirty="0"/>
          </a:p>
        </p:txBody>
      </p:sp>
      <p:sp>
        <p:nvSpPr>
          <p:cNvPr id="11" name="Rectángulo 10"/>
          <p:cNvSpPr/>
          <p:nvPr/>
        </p:nvSpPr>
        <p:spPr>
          <a:xfrm>
            <a:off x="4686519" y="3104987"/>
            <a:ext cx="631904" cy="261610"/>
          </a:xfrm>
          <a:prstGeom prst="rect">
            <a:avLst/>
          </a:prstGeom>
        </p:spPr>
        <p:txBody>
          <a:bodyPr wrap="none">
            <a:spAutoFit/>
          </a:bodyPr>
          <a:lstStyle/>
          <a:p>
            <a:r>
              <a:rPr lang="es-MX" sz="1100" b="1" dirty="0">
                <a:solidFill>
                  <a:schemeClr val="bg1"/>
                </a:solidFill>
                <a:latin typeface="Times New Roman" panose="02020603050405020304" pitchFamily="18" charset="0"/>
                <a:ea typeface="Times New Roman" panose="02020603050405020304" pitchFamily="18" charset="0"/>
              </a:rPr>
              <a:t>Donoso</a:t>
            </a:r>
            <a:endParaRPr lang="es-MX" sz="1100" b="1" dirty="0">
              <a:solidFill>
                <a:schemeClr val="bg1"/>
              </a:solidFill>
            </a:endParaRPr>
          </a:p>
        </p:txBody>
      </p:sp>
      <p:sp>
        <p:nvSpPr>
          <p:cNvPr id="12" name="Rectángulo 11"/>
          <p:cNvSpPr/>
          <p:nvPr/>
        </p:nvSpPr>
        <p:spPr>
          <a:xfrm>
            <a:off x="2206000" y="5401741"/>
            <a:ext cx="5651291" cy="400110"/>
          </a:xfrm>
          <a:prstGeom prst="rect">
            <a:avLst/>
          </a:prstGeom>
        </p:spPr>
        <p:txBody>
          <a:bodyPr wrap="none">
            <a:spAutoFit/>
          </a:bodyPr>
          <a:lstStyle/>
          <a:p>
            <a:pPr marL="342900" indent="-342900">
              <a:buFont typeface="Wingdings" panose="05000000000000000000" pitchFamily="2" charset="2"/>
              <a:buChar char="§"/>
            </a:pPr>
            <a:r>
              <a:rPr lang="es-MX" sz="2000" b="1" dirty="0" smtClean="0">
                <a:solidFill>
                  <a:schemeClr val="bg1"/>
                </a:solidFill>
                <a:latin typeface="Times New Roman" panose="02020603050405020304" pitchFamily="18" charset="0"/>
                <a:ea typeface="Times New Roman" panose="02020603050405020304" pitchFamily="18" charset="0"/>
              </a:rPr>
              <a:t>Costo año 2006 valores inferiores a los actuales</a:t>
            </a:r>
            <a:endParaRPr lang="es-MX" sz="2000" b="1" dirty="0">
              <a:solidFill>
                <a:schemeClr val="bg1"/>
              </a:solidFill>
            </a:endParaRPr>
          </a:p>
        </p:txBody>
      </p:sp>
      <p:sp>
        <p:nvSpPr>
          <p:cNvPr id="13" name="Rectángulo 12"/>
          <p:cNvSpPr/>
          <p:nvPr/>
        </p:nvSpPr>
        <p:spPr>
          <a:xfrm>
            <a:off x="709992" y="1366976"/>
            <a:ext cx="6665607" cy="584775"/>
          </a:xfrm>
          <a:prstGeom prst="rect">
            <a:avLst/>
          </a:prstGeom>
        </p:spPr>
        <p:txBody>
          <a:bodyPr wrap="none">
            <a:spAutoFit/>
          </a:bodyPr>
          <a:lstStyle/>
          <a:p>
            <a:pPr marL="457200" indent="-457200">
              <a:buFont typeface="Wingdings" panose="05000000000000000000" pitchFamily="2" charset="2"/>
              <a:buChar char="Ø"/>
            </a:pPr>
            <a:r>
              <a:rPr lang="es-MX" sz="3200" dirty="0">
                <a:solidFill>
                  <a:schemeClr val="tx1">
                    <a:lumMod val="95000"/>
                  </a:schemeClr>
                </a:solidFill>
                <a:latin typeface="Times New Roman" panose="02020603050405020304" pitchFamily="18" charset="0"/>
                <a:ea typeface="Times New Roman" panose="02020603050405020304" pitchFamily="18" charset="0"/>
              </a:rPr>
              <a:t>Plan </a:t>
            </a:r>
            <a:r>
              <a:rPr lang="es-MX" sz="3200" dirty="0">
                <a:latin typeface="Times New Roman" panose="02020603050405020304" pitchFamily="18" charset="0"/>
                <a:ea typeface="Times New Roman" panose="02020603050405020304" pitchFamily="18" charset="0"/>
              </a:rPr>
              <a:t>de manejo forestal simplificado</a:t>
            </a:r>
            <a:endParaRPr lang="es-MX" sz="3200" dirty="0"/>
          </a:p>
        </p:txBody>
      </p:sp>
      <p:sp>
        <p:nvSpPr>
          <p:cNvPr id="2" name="Rectángulo 1"/>
          <p:cNvSpPr/>
          <p:nvPr/>
        </p:nvSpPr>
        <p:spPr>
          <a:xfrm>
            <a:off x="2220619" y="5698965"/>
            <a:ext cx="3549048" cy="369332"/>
          </a:xfrm>
          <a:prstGeom prst="rect">
            <a:avLst/>
          </a:prstGeom>
        </p:spPr>
        <p:txBody>
          <a:bodyPr wrap="none">
            <a:spAutoFit/>
          </a:bodyPr>
          <a:lstStyle/>
          <a:p>
            <a:pPr marL="285750" indent="-285750">
              <a:buFont typeface="Wingdings" panose="05000000000000000000" pitchFamily="2" charset="2"/>
              <a:buChar char="§"/>
            </a:pPr>
            <a:r>
              <a:rPr lang="es-MX" b="1" dirty="0" smtClean="0">
                <a:solidFill>
                  <a:schemeClr val="accent1">
                    <a:lumMod val="50000"/>
                  </a:schemeClr>
                </a:solidFill>
                <a:latin typeface="Times New Roman" panose="02020603050405020304" pitchFamily="18" charset="0"/>
                <a:ea typeface="Times New Roman" panose="02020603050405020304" pitchFamily="18" charset="0"/>
              </a:rPr>
              <a:t>Mismo sitio Provincia Orellana</a:t>
            </a:r>
            <a:endParaRPr lang="es-MX" dirty="0">
              <a:solidFill>
                <a:schemeClr val="accent1">
                  <a:lumMod val="50000"/>
                </a:schemeClr>
              </a:solidFill>
            </a:endParaRPr>
          </a:p>
        </p:txBody>
      </p:sp>
    </p:spTree>
    <p:extLst>
      <p:ext uri="{BB962C8B-B14F-4D97-AF65-F5344CB8AC3E}">
        <p14:creationId xmlns:p14="http://schemas.microsoft.com/office/powerpoint/2010/main" val="2590644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769500124"/>
              </p:ext>
            </p:extLst>
          </p:nvPr>
        </p:nvGraphicFramePr>
        <p:xfrm>
          <a:off x="-1" y="1570028"/>
          <a:ext cx="6045959" cy="5287973"/>
        </p:xfrm>
        <a:graphic>
          <a:graphicData uri="http://schemas.openxmlformats.org/drawingml/2006/table">
            <a:tbl>
              <a:tblPr firstRow="1" firstCol="1" bandRow="1">
                <a:tableStyleId>{5C22544A-7EE6-4342-B048-85BDC9FD1C3A}</a:tableStyleId>
              </a:tblPr>
              <a:tblGrid>
                <a:gridCol w="1554246"/>
                <a:gridCol w="1671613"/>
                <a:gridCol w="1181836"/>
                <a:gridCol w="1638264"/>
              </a:tblGrid>
              <a:tr h="1762657">
                <a:tc>
                  <a:txBody>
                    <a:bodyPr/>
                    <a:lstStyle/>
                    <a:p>
                      <a:pPr algn="ctr">
                        <a:lnSpc>
                          <a:spcPct val="150000"/>
                        </a:lnSpc>
                        <a:spcAft>
                          <a:spcPts val="0"/>
                        </a:spcAft>
                      </a:pPr>
                      <a:r>
                        <a:rPr lang="es-MX" sz="1800" dirty="0">
                          <a:solidFill>
                            <a:schemeClr val="tx2">
                              <a:lumMod val="25000"/>
                            </a:schemeClr>
                          </a:solidFill>
                          <a:effectLst/>
                        </a:rPr>
                        <a:t>Activi</a:t>
                      </a:r>
                      <a:r>
                        <a:rPr lang="es-MX" sz="1600" dirty="0">
                          <a:solidFill>
                            <a:schemeClr val="tx2">
                              <a:lumMod val="25000"/>
                            </a:schemeClr>
                          </a:solidFill>
                          <a:effectLst/>
                        </a:rPr>
                        <a:t>dades</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Operación</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Costo Unitario </a:t>
                      </a:r>
                      <a:r>
                        <a:rPr lang="es-MX" sz="1600" dirty="0">
                          <a:solidFill>
                            <a:schemeClr val="tx2">
                              <a:lumMod val="25000"/>
                            </a:schemeClr>
                          </a:solidFill>
                          <a:effectLst/>
                        </a:rPr>
                        <a:t>$/ha</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Porcentaje %</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2986685">
                <a:tc>
                  <a:txBody>
                    <a:bodyPr/>
                    <a:lstStyle/>
                    <a:p>
                      <a:pPr algn="just">
                        <a:lnSpc>
                          <a:spcPct val="150000"/>
                        </a:lnSpc>
                        <a:spcAft>
                          <a:spcPts val="0"/>
                        </a:spcAft>
                      </a:pPr>
                      <a:r>
                        <a:rPr lang="es-MX" sz="1800" dirty="0">
                          <a:solidFill>
                            <a:schemeClr val="tx2">
                              <a:lumMod val="25000"/>
                            </a:schemeClr>
                          </a:solidFill>
                          <a:effectLst/>
                        </a:rPr>
                        <a:t>Inspección  de las actividades (Técnico)</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16.25ha</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a:effectLst/>
                        </a:rPr>
                        <a:t>112,50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100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38631">
                <a:tc>
                  <a:txBody>
                    <a:bodyPr/>
                    <a:lstStyle/>
                    <a:p>
                      <a:pPr algn="just">
                        <a:lnSpc>
                          <a:spcPct val="150000"/>
                        </a:lnSpc>
                        <a:spcAft>
                          <a:spcPts val="0"/>
                        </a:spcAft>
                      </a:pPr>
                      <a:r>
                        <a:rPr lang="es-MX" sz="1800" dirty="0">
                          <a:solidFill>
                            <a:schemeClr val="tx2">
                              <a:lumMod val="25000"/>
                            </a:schemeClr>
                          </a:solidFill>
                          <a:effectLst/>
                        </a:rPr>
                        <a:t>Total</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MX" sz="1800" b="1">
                          <a:effectLst/>
                        </a:rPr>
                        <a:t> </a:t>
                      </a:r>
                      <a:endParaRPr lang="es-MX"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112.50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a:effectLst/>
                        </a:rPr>
                        <a:t>100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CuadroTexto 4"/>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5. Resulta</a:t>
            </a:r>
            <a:r>
              <a:rPr lang="es-MX" sz="3600" b="1" dirty="0" smtClean="0">
                <a:latin typeface="Times New Roman" panose="02020603050405020304" pitchFamily="18" charset="0"/>
                <a:cs typeface="Times New Roman" panose="02020603050405020304" pitchFamily="18" charset="0"/>
              </a:rPr>
              <a:t>dos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1" y="1046807"/>
            <a:ext cx="12191999" cy="523220"/>
          </a:xfrm>
          <a:prstGeom prst="rect">
            <a:avLst/>
          </a:prstGeom>
          <a:solidFill>
            <a:schemeClr val="accent6">
              <a:lumMod val="40000"/>
              <a:lumOff val="60000"/>
            </a:schemeClr>
          </a:solidFill>
        </p:spPr>
        <p:txBody>
          <a:bodyPr wrap="square">
            <a:spAutoFit/>
          </a:bodyPr>
          <a:lstStyle/>
          <a:p>
            <a:pPr algn="ctr"/>
            <a:r>
              <a:rPr lang="es-ES_tradnl" sz="2800" b="1" dirty="0" smtClean="0">
                <a:solidFill>
                  <a:schemeClr val="accent1">
                    <a:lumMod val="50000"/>
                  </a:schemeClr>
                </a:solidFill>
                <a:latin typeface="Times New Roman" panose="02020603050405020304" pitchFamily="18" charset="0"/>
                <a:ea typeface="Times New Roman" panose="02020603050405020304" pitchFamily="18" charset="0"/>
              </a:rPr>
              <a:t>Costos total del </a:t>
            </a:r>
            <a:r>
              <a:rPr lang="es-ES_tradnl" sz="2800" b="1" dirty="0">
                <a:solidFill>
                  <a:schemeClr val="accent1">
                    <a:lumMod val="50000"/>
                  </a:schemeClr>
                </a:solidFill>
                <a:latin typeface="Times New Roman" panose="02020603050405020304" pitchFamily="18" charset="0"/>
                <a:ea typeface="Times New Roman" panose="02020603050405020304" pitchFamily="18" charset="0"/>
              </a:rPr>
              <a:t>aprovechamiento forestal simplificado</a:t>
            </a:r>
            <a:endParaRPr lang="es-MX" sz="2800" b="1" dirty="0">
              <a:solidFill>
                <a:schemeClr val="accent1">
                  <a:lumMod val="50000"/>
                </a:scheme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1104732221"/>
              </p:ext>
            </p:extLst>
          </p:nvPr>
        </p:nvGraphicFramePr>
        <p:xfrm>
          <a:off x="6100549" y="1570026"/>
          <a:ext cx="6095997" cy="5287973"/>
        </p:xfrm>
        <a:graphic>
          <a:graphicData uri="http://schemas.openxmlformats.org/drawingml/2006/table">
            <a:tbl>
              <a:tblPr firstRow="1" firstCol="1" bandRow="1">
                <a:tableStyleId>{5C22544A-7EE6-4342-B048-85BDC9FD1C3A}</a:tableStyleId>
              </a:tblPr>
              <a:tblGrid>
                <a:gridCol w="3111718"/>
                <a:gridCol w="1593032"/>
                <a:gridCol w="1391247"/>
              </a:tblGrid>
              <a:tr h="836862">
                <a:tc>
                  <a:txBody>
                    <a:bodyPr/>
                    <a:lstStyle/>
                    <a:p>
                      <a:pPr algn="ctr">
                        <a:lnSpc>
                          <a:spcPct val="150000"/>
                        </a:lnSpc>
                        <a:spcAft>
                          <a:spcPts val="0"/>
                        </a:spcAft>
                      </a:pPr>
                      <a:r>
                        <a:rPr lang="es-MX" sz="1800" dirty="0">
                          <a:solidFill>
                            <a:schemeClr val="tx2">
                              <a:lumMod val="25000"/>
                            </a:schemeClr>
                          </a:solidFill>
                          <a:effectLst/>
                        </a:rPr>
                        <a:t>Fases</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Valor $</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dirty="0">
                          <a:solidFill>
                            <a:schemeClr val="tx2">
                              <a:lumMod val="25000"/>
                            </a:schemeClr>
                          </a:solidFill>
                          <a:effectLst/>
                        </a:rPr>
                        <a:t>%</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885709">
                <a:tc>
                  <a:txBody>
                    <a:bodyPr/>
                    <a:lstStyle/>
                    <a:p>
                      <a:pPr algn="ctr">
                        <a:lnSpc>
                          <a:spcPct val="150000"/>
                        </a:lnSpc>
                        <a:spcAft>
                          <a:spcPts val="0"/>
                        </a:spcAft>
                      </a:pPr>
                      <a:r>
                        <a:rPr lang="es-MX" sz="1800" dirty="0">
                          <a:solidFill>
                            <a:schemeClr val="tx2">
                              <a:lumMod val="25000"/>
                            </a:schemeClr>
                          </a:solidFill>
                          <a:effectLst/>
                        </a:rPr>
                        <a:t>Pre aprovechamiento</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a:effectLst/>
                        </a:rPr>
                        <a:t>1,800.00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33,95</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885709">
                <a:tc>
                  <a:txBody>
                    <a:bodyPr/>
                    <a:lstStyle/>
                    <a:p>
                      <a:pPr algn="ctr">
                        <a:lnSpc>
                          <a:spcPct val="150000"/>
                        </a:lnSpc>
                        <a:spcAft>
                          <a:spcPts val="0"/>
                        </a:spcAft>
                      </a:pPr>
                      <a:r>
                        <a:rPr lang="es-MX" sz="1800" dirty="0">
                          <a:solidFill>
                            <a:schemeClr val="tx2">
                              <a:lumMod val="25000"/>
                            </a:schemeClr>
                          </a:solidFill>
                          <a:effectLst/>
                        </a:rPr>
                        <a:t>Aprovechamiento</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solidFill>
                            <a:schemeClr val="bg1"/>
                          </a:solidFill>
                          <a:effectLst/>
                        </a:rPr>
                        <a:t>3,390,00</a:t>
                      </a:r>
                      <a:endParaRPr lang="es-MX"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latin typeface="+mn-lt"/>
                          <a:ea typeface="+mn-ea"/>
                          <a:cs typeface="+mn-cs"/>
                        </a:rPr>
                        <a:t>63,93</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1787742">
                <a:tc>
                  <a:txBody>
                    <a:bodyPr/>
                    <a:lstStyle/>
                    <a:p>
                      <a:pPr algn="ctr">
                        <a:lnSpc>
                          <a:spcPct val="150000"/>
                        </a:lnSpc>
                        <a:spcAft>
                          <a:spcPts val="0"/>
                        </a:spcAft>
                      </a:pPr>
                      <a:r>
                        <a:rPr lang="es-MX" sz="1800" dirty="0">
                          <a:solidFill>
                            <a:schemeClr val="tx2">
                              <a:lumMod val="25000"/>
                            </a:schemeClr>
                          </a:solidFill>
                          <a:effectLst/>
                        </a:rPr>
                        <a:t>Post aprovechamiento</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112.50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latin typeface="+mn-lt"/>
                          <a:ea typeface="+mn-ea"/>
                          <a:cs typeface="+mn-cs"/>
                        </a:rPr>
                        <a:t>2.12</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891951">
                <a:tc>
                  <a:txBody>
                    <a:bodyPr/>
                    <a:lstStyle/>
                    <a:p>
                      <a:pPr algn="just">
                        <a:lnSpc>
                          <a:spcPct val="150000"/>
                        </a:lnSpc>
                        <a:spcAft>
                          <a:spcPts val="0"/>
                        </a:spcAft>
                      </a:pPr>
                      <a:r>
                        <a:rPr lang="es-MX" sz="1800" dirty="0">
                          <a:solidFill>
                            <a:schemeClr val="tx2">
                              <a:lumMod val="25000"/>
                            </a:schemeClr>
                          </a:solidFill>
                          <a:effectLst/>
                        </a:rPr>
                        <a:t>Total</a:t>
                      </a:r>
                      <a:endParaRPr lang="es-MX" sz="18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MX" sz="1800" b="1" dirty="0" smtClean="0">
                          <a:effectLst/>
                        </a:rPr>
                        <a:t>5,302.5</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FFFF00"/>
                    </a:solidFill>
                  </a:tcPr>
                </a:tc>
                <a:tc>
                  <a:txBody>
                    <a:bodyPr/>
                    <a:lstStyle/>
                    <a:p>
                      <a:pPr algn="ctr">
                        <a:lnSpc>
                          <a:spcPct val="150000"/>
                        </a:lnSpc>
                        <a:spcAft>
                          <a:spcPts val="0"/>
                        </a:spcAft>
                      </a:pPr>
                      <a:r>
                        <a:rPr lang="es-MX" sz="1800" b="1" dirty="0">
                          <a:effectLst/>
                        </a:rPr>
                        <a:t>100</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1010736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6. Conclusiones </a:t>
            </a:r>
            <a:endParaRPr lang="es-EC" sz="36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172870" y="1415030"/>
            <a:ext cx="11846258" cy="4616648"/>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s-ES" sz="2800" dirty="0">
                <a:latin typeface="Times New Roman" panose="02020603050405020304" pitchFamily="18" charset="0"/>
                <a:cs typeface="Times New Roman" panose="02020603050405020304" pitchFamily="18" charset="0"/>
              </a:rPr>
              <a:t>Una vez realizadas las </a:t>
            </a:r>
            <a:r>
              <a:rPr lang="es-ES" sz="2800" dirty="0" smtClean="0">
                <a:latin typeface="Times New Roman" panose="02020603050405020304" pitchFamily="18" charset="0"/>
                <a:cs typeface="Times New Roman" panose="02020603050405020304" pitchFamily="18" charset="0"/>
              </a:rPr>
              <a:t>tres </a:t>
            </a:r>
            <a:r>
              <a:rPr lang="es-ES" sz="2800" dirty="0" err="1" smtClean="0">
                <a:latin typeface="Times New Roman" panose="02020603050405020304" pitchFamily="18" charset="0"/>
                <a:cs typeface="Times New Roman" panose="02020603050405020304" pitchFamily="18" charset="0"/>
              </a:rPr>
              <a:t>activi</a:t>
            </a:r>
            <a:r>
              <a:rPr lang="es-MX" sz="2800" dirty="0" err="1">
                <a:latin typeface="Times New Roman" panose="02020603050405020304" pitchFamily="18" charset="0"/>
                <a:cs typeface="Times New Roman" panose="02020603050405020304" pitchFamily="18" charset="0"/>
              </a:rPr>
              <a:t>dade</a:t>
            </a:r>
            <a:r>
              <a:rPr lang="es-MX" sz="2800" b="1" dirty="0" err="1">
                <a:latin typeface="Times New Roman" panose="02020603050405020304" pitchFamily="18" charset="0"/>
                <a:cs typeface="Times New Roman" panose="02020603050405020304" pitchFamily="18" charset="0"/>
              </a:rPr>
              <a:t>s</a:t>
            </a:r>
            <a:r>
              <a:rPr lang="es-MX" sz="2800" dirty="0">
                <a:latin typeface="Times New Roman" panose="02020603050405020304" pitchFamily="18" charset="0"/>
                <a:cs typeface="Times New Roman" panose="02020603050405020304" pitchFamily="18" charset="0"/>
              </a:rPr>
              <a:t> </a:t>
            </a:r>
            <a:r>
              <a:rPr lang="es-ES" sz="2800" dirty="0">
                <a:latin typeface="Times New Roman" panose="02020603050405020304" pitchFamily="18" charset="0"/>
                <a:cs typeface="Times New Roman" panose="02020603050405020304" pitchFamily="18" charset="0"/>
              </a:rPr>
              <a:t>dentro de la fase de pre aprovechamiento forestal el costo que se obtuvo para la aprobación </a:t>
            </a:r>
            <a:r>
              <a:rPr lang="es-MX" sz="2800" dirty="0">
                <a:latin typeface="Times New Roman" panose="02020603050405020304" pitchFamily="18" charset="0"/>
                <a:cs typeface="Times New Roman" panose="02020603050405020304" pitchFamily="18" charset="0"/>
              </a:rPr>
              <a:t>del</a:t>
            </a:r>
            <a:r>
              <a:rPr lang="es-ES" sz="2800" dirty="0">
                <a:latin typeface="Times New Roman" panose="02020603050405020304" pitchFamily="18" charset="0"/>
                <a:cs typeface="Times New Roman" panose="02020603050405020304" pitchFamily="18" charset="0"/>
              </a:rPr>
              <a:t> programa de manejo forestal simplificado fue de 1,800.00 $ dólares americanos. </a:t>
            </a:r>
            <a:r>
              <a:rPr lang="es-ES" sz="2800" dirty="0" err="1">
                <a:latin typeface="Times New Roman" panose="02020603050405020304" pitchFamily="18" charset="0"/>
                <a:cs typeface="Times New Roman" panose="02020603050405020304" pitchFamily="18" charset="0"/>
              </a:rPr>
              <a:t>Evi</a:t>
            </a:r>
            <a:r>
              <a:rPr lang="es-MX" sz="2800" dirty="0" err="1">
                <a:latin typeface="Times New Roman" panose="02020603050405020304" pitchFamily="18" charset="0"/>
                <a:cs typeface="Times New Roman" panose="02020603050405020304" pitchFamily="18" charset="0"/>
              </a:rPr>
              <a:t>denciando</a:t>
            </a:r>
            <a:r>
              <a:rPr lang="es-MX" sz="2800" dirty="0">
                <a:latin typeface="Times New Roman" panose="02020603050405020304" pitchFamily="18" charset="0"/>
                <a:cs typeface="Times New Roman" panose="02020603050405020304" pitchFamily="18" charset="0"/>
              </a:rPr>
              <a:t> por parte </a:t>
            </a:r>
            <a:r>
              <a:rPr lang="es-ES" sz="2800" dirty="0">
                <a:latin typeface="Times New Roman" panose="02020603050405020304" pitchFamily="18" charset="0"/>
                <a:cs typeface="Times New Roman" panose="02020603050405020304" pitchFamily="18" charset="0"/>
              </a:rPr>
              <a:t>de los usuarios </a:t>
            </a:r>
            <a:r>
              <a:rPr lang="es-MX" sz="2800" dirty="0">
                <a:latin typeface="Times New Roman" panose="02020603050405020304" pitchFamily="18" charset="0"/>
                <a:cs typeface="Times New Roman" panose="02020603050405020304" pitchFamily="18" charset="0"/>
              </a:rPr>
              <a:t>que una de las principales limitantes que impiden la realización de estos programas son: económicos, tiempo, distanciamiento </a:t>
            </a:r>
            <a:r>
              <a:rPr lang="es-ES" sz="2800" dirty="0">
                <a:latin typeface="Times New Roman" panose="02020603050405020304" pitchFamily="18" charset="0"/>
                <a:cs typeface="Times New Roman" panose="02020603050405020304" pitchFamily="18" charset="0"/>
              </a:rPr>
              <a:t>de la oficina del Ministerio del Ambiente</a:t>
            </a:r>
            <a:r>
              <a:rPr lang="es-MX" sz="2800" dirty="0">
                <a:latin typeface="Times New Roman" panose="02020603050405020304" pitchFamily="18" charset="0"/>
                <a:cs typeface="Times New Roman" panose="02020603050405020304" pitchFamily="18" charset="0"/>
              </a:rPr>
              <a:t>, tramitación de documentos y la falta </a:t>
            </a:r>
            <a:r>
              <a:rPr lang="es-ES" sz="2800" dirty="0">
                <a:latin typeface="Times New Roman" panose="02020603050405020304" pitchFamily="18" charset="0"/>
                <a:cs typeface="Times New Roman" panose="02020603050405020304" pitchFamily="18" charset="0"/>
              </a:rPr>
              <a:t>de</a:t>
            </a:r>
            <a:r>
              <a:rPr lang="es-MX" sz="2800" dirty="0">
                <a:latin typeface="Times New Roman" panose="02020603050405020304" pitchFamily="18" charset="0"/>
                <a:cs typeface="Times New Roman" panose="02020603050405020304" pitchFamily="18" charset="0"/>
              </a:rPr>
              <a:t> capacitación a los propietarios.</a:t>
            </a:r>
          </a:p>
        </p:txBody>
      </p:sp>
    </p:spTree>
    <p:extLst>
      <p:ext uri="{BB962C8B-B14F-4D97-AF65-F5344CB8AC3E}">
        <p14:creationId xmlns:p14="http://schemas.microsoft.com/office/powerpoint/2010/main" val="2295219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630" y="1728914"/>
            <a:ext cx="11773470" cy="3246530"/>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s-EC" sz="2800" dirty="0">
                <a:latin typeface="Times New Roman" panose="02020603050405020304" pitchFamily="18" charset="0"/>
                <a:cs typeface="Times New Roman" panose="02020603050405020304" pitchFamily="18" charset="0"/>
              </a:rPr>
              <a:t>Finalizado el estudio se obtuvo la siguiente evaluación del Programa de Manejo Forestal Simplificado con un volumen de 256.65m3 de madera aserrada, donde se evidencio un tiempo total de 2,894.82 horas empleadas para realizar las actividades de aprovechamiento forestal,  finalmente en el programa se determinó un rendimiento de 0,09m3/h.</a:t>
            </a:r>
            <a:endParaRPr lang="es-MX" sz="28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6. Conclusiones </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810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125" y="1046807"/>
            <a:ext cx="11518711" cy="2677656"/>
          </a:xfrm>
          <a:prstGeom prst="rect">
            <a:avLst/>
          </a:prstGeom>
        </p:spPr>
        <p:txBody>
          <a:bodyPr wrap="square">
            <a:spAutoFit/>
          </a:bodyPr>
          <a:lstStyle/>
          <a:p>
            <a:pPr algn="just">
              <a:lnSpc>
                <a:spcPct val="150000"/>
              </a:lnSpc>
              <a:spcAft>
                <a:spcPts val="0"/>
              </a:spcAft>
            </a:pPr>
            <a:endParaRPr lang="es-MX"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s-EC" sz="2800" dirty="0">
                <a:latin typeface="Times New Roman" panose="02020603050405020304" pitchFamily="18" charset="0"/>
                <a:ea typeface="Times New Roman" panose="02020603050405020304" pitchFamily="18" charset="0"/>
              </a:rPr>
              <a:t>El aprovechamiento forestal simplificado, una vez aprobada la documentación pertinente y realizada las actividades en su totalidad se obtuvo un costo final del programa de 5,302.50 $ dólares americanos.</a:t>
            </a:r>
            <a:endParaRPr lang="es-MX" sz="2800" dirty="0">
              <a:effectLst/>
              <a:latin typeface="Times New Roman" panose="02020603050405020304" pitchFamily="18" charset="0"/>
              <a:ea typeface="Times New Roman" panose="02020603050405020304" pitchFamily="18" charset="0"/>
            </a:endParaRPr>
          </a:p>
        </p:txBody>
      </p:sp>
      <p:sp>
        <p:nvSpPr>
          <p:cNvPr id="5" name="CuadroTexto 4"/>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latin typeface="Times New Roman" panose="02020603050405020304" pitchFamily="18" charset="0"/>
              <a:cs typeface="Times New Roman" panose="02020603050405020304" pitchFamily="18" charset="0"/>
            </a:endParaRPr>
          </a:p>
          <a:p>
            <a:r>
              <a:rPr lang="es-EC" sz="2800" b="1" dirty="0" smtClean="0">
                <a:latin typeface="Times New Roman" panose="02020603050405020304" pitchFamily="18" charset="0"/>
                <a:cs typeface="Times New Roman" panose="02020603050405020304" pitchFamily="18" charset="0"/>
              </a:rPr>
              <a:t>    </a:t>
            </a:r>
            <a:r>
              <a:rPr lang="es-EC" sz="2800" b="1" dirty="0" smtClean="0"/>
              <a:t> </a:t>
            </a:r>
            <a:r>
              <a:rPr lang="es-EC" sz="3600" b="1" dirty="0" smtClean="0">
                <a:latin typeface="Times New Roman" panose="02020603050405020304" pitchFamily="18" charset="0"/>
                <a:cs typeface="Times New Roman" panose="02020603050405020304" pitchFamily="18" charset="0"/>
              </a:rPr>
              <a:t>6. Conclusiones </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991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2801" y="1839121"/>
            <a:ext cx="11466395" cy="3246530"/>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s-ES" sz="2800" dirty="0">
                <a:latin typeface="Times New Roman" panose="02020603050405020304" pitchFamily="18" charset="0"/>
                <a:cs typeface="Times New Roman" panose="02020603050405020304" pitchFamily="18" charset="0"/>
              </a:rPr>
              <a:t>Los (dueños del bosque), deben trabajar conjuntamente con el Ministerio del Ambiente, con el fin de recibir capacitaciones de temas forestales relacionados a los créditos, trámites, tiempo y costos que toma cada una de las actividades a realizarse, con la finalidad de poder obtener mejores beneficios socioeconómicos de sus bosques. </a:t>
            </a:r>
            <a:endParaRPr lang="es-MX" sz="28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3600" b="1" dirty="0" smtClean="0"/>
              <a:t>     </a:t>
            </a:r>
            <a:r>
              <a:rPr lang="es-EC" sz="3600" b="1" dirty="0" smtClean="0">
                <a:latin typeface="Times New Roman" panose="02020603050405020304" pitchFamily="18" charset="0"/>
                <a:cs typeface="Times New Roman" panose="02020603050405020304" pitchFamily="18" charset="0"/>
              </a:rPr>
              <a:t>7. Recomen</a:t>
            </a:r>
            <a:r>
              <a:rPr lang="es-ES" sz="3600" b="1" dirty="0" smtClean="0">
                <a:latin typeface="Times New Roman" panose="02020603050405020304" pitchFamily="18" charset="0"/>
                <a:ea typeface="Times New Roman" panose="02020603050405020304" pitchFamily="18" charset="0"/>
                <a:cs typeface="Times New Roman" panose="02020603050405020304" pitchFamily="18" charset="0"/>
              </a:rPr>
              <a:t>dacio</a:t>
            </a:r>
            <a:r>
              <a:rPr lang="es-EC" sz="3600" b="1" dirty="0" err="1" smtClean="0">
                <a:latin typeface="Times New Roman" panose="02020603050405020304" pitchFamily="18" charset="0"/>
                <a:cs typeface="Times New Roman" panose="02020603050405020304" pitchFamily="18" charset="0"/>
              </a:rPr>
              <a:t>nes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77678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2800" b="1" dirty="0" smtClean="0"/>
              <a:t>     </a:t>
            </a:r>
            <a:r>
              <a:rPr lang="es-EC" sz="3600" b="1" dirty="0" smtClean="0">
                <a:latin typeface="Times New Roman" panose="02020603050405020304" pitchFamily="18" charset="0"/>
                <a:cs typeface="Times New Roman" panose="02020603050405020304" pitchFamily="18" charset="0"/>
              </a:rPr>
              <a:t>7. Recomen</a:t>
            </a:r>
            <a:r>
              <a:rPr lang="es-ES" sz="3600" b="1" dirty="0" smtClean="0">
                <a:latin typeface="Times New Roman" panose="02020603050405020304" pitchFamily="18" charset="0"/>
                <a:ea typeface="Times New Roman" panose="02020603050405020304" pitchFamily="18" charset="0"/>
                <a:cs typeface="Times New Roman" panose="02020603050405020304" pitchFamily="18" charset="0"/>
              </a:rPr>
              <a:t>dacio</a:t>
            </a:r>
            <a:r>
              <a:rPr lang="es-EC" sz="3600" b="1" dirty="0" smtClean="0">
                <a:latin typeface="Times New Roman" panose="02020603050405020304" pitchFamily="18" charset="0"/>
                <a:cs typeface="Times New Roman" panose="02020603050405020304" pitchFamily="18" charset="0"/>
              </a:rPr>
              <a:t>nes </a:t>
            </a:r>
            <a:endParaRPr lang="es-EC" sz="28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302524" y="1458500"/>
            <a:ext cx="11586949" cy="4616648"/>
          </a:xfrm>
          <a:prstGeom prst="rect">
            <a:avLst/>
          </a:prstGeom>
        </p:spPr>
        <p:txBody>
          <a:bodyPr wrap="square">
            <a:spAutoFit/>
          </a:bodyPr>
          <a:lstStyle/>
          <a:p>
            <a:pPr marL="457200" indent="-457200" algn="just">
              <a:lnSpc>
                <a:spcPct val="150000"/>
              </a:lnSpc>
              <a:spcAft>
                <a:spcPts val="0"/>
              </a:spcAft>
              <a:buFont typeface="Wingdings" panose="05000000000000000000" pitchFamily="2" charset="2"/>
              <a:buChar char="Ø"/>
            </a:pPr>
            <a:r>
              <a:rPr lang="es-ES" sz="2800" dirty="0">
                <a:latin typeface="Times New Roman" panose="02020603050405020304" pitchFamily="18" charset="0"/>
                <a:ea typeface="Times New Roman" panose="02020603050405020304" pitchFamily="18" charset="0"/>
              </a:rPr>
              <a:t>Se </a:t>
            </a:r>
            <a:r>
              <a:rPr lang="es-ES" sz="2800" dirty="0" smtClean="0">
                <a:latin typeface="Times New Roman" panose="02020603050405020304" pitchFamily="18" charset="0"/>
                <a:ea typeface="Times New Roman" panose="02020603050405020304" pitchFamily="18" charset="0"/>
              </a:rPr>
              <a:t>recomienda una </a:t>
            </a:r>
            <a:r>
              <a:rPr lang="es-ES" sz="2800" dirty="0">
                <a:latin typeface="Times New Roman" panose="02020603050405020304" pitchFamily="18" charset="0"/>
                <a:ea typeface="Times New Roman" panose="02020603050405020304" pitchFamily="18" charset="0"/>
              </a:rPr>
              <a:t>vez terminado el programa de manejo forestal simplificado se realice una evaluación post aprovechamiento, para evidenciar el impacto existente en el sitio por lo menos una vez al año o que se dé </a:t>
            </a:r>
            <a:r>
              <a:rPr lang="es-ES" sz="2800" dirty="0" smtClean="0">
                <a:latin typeface="Times New Roman" panose="02020603050405020304" pitchFamily="18" charset="0"/>
                <a:ea typeface="Times New Roman" panose="02020603050405020304" pitchFamily="18" charset="0"/>
              </a:rPr>
              <a:t>continuidad </a:t>
            </a:r>
            <a:r>
              <a:rPr lang="es-ES" sz="2800" dirty="0">
                <a:latin typeface="Times New Roman" panose="02020603050405020304" pitchFamily="18" charset="0"/>
                <a:ea typeface="Times New Roman" panose="02020603050405020304" pitchFamily="18" charset="0"/>
              </a:rPr>
              <a:t>estas </a:t>
            </a:r>
            <a:r>
              <a:rPr lang="es-ES" sz="2800" dirty="0" smtClean="0">
                <a:latin typeface="Times New Roman" panose="02020603050405020304" pitchFamily="18" charset="0"/>
                <a:ea typeface="Times New Roman" panose="02020603050405020304" pitchFamily="18" charset="0"/>
              </a:rPr>
              <a:t>verificaciones, implementado inventarios </a:t>
            </a:r>
            <a:r>
              <a:rPr lang="es-ES" sz="2800" dirty="0">
                <a:latin typeface="Times New Roman" panose="02020603050405020304" pitchFamily="18" charset="0"/>
                <a:ea typeface="Times New Roman" panose="02020603050405020304" pitchFamily="18" charset="0"/>
              </a:rPr>
              <a:t>en </a:t>
            </a:r>
            <a:r>
              <a:rPr lang="es-ES" sz="2800" dirty="0" smtClean="0">
                <a:latin typeface="Times New Roman" panose="02020603050405020304" pitchFamily="18" charset="0"/>
                <a:ea typeface="Times New Roman" panose="02020603050405020304" pitchFamily="18" charset="0"/>
              </a:rPr>
              <a:t>las áreas en las cuales permita </a:t>
            </a:r>
            <a:r>
              <a:rPr lang="es-ES" sz="2800" dirty="0">
                <a:latin typeface="Times New Roman" panose="02020603050405020304" pitchFamily="18" charset="0"/>
                <a:ea typeface="Times New Roman" panose="02020603050405020304" pitchFamily="18" charset="0"/>
              </a:rPr>
              <a:t>tomar decisiones sobre los posibles tratamientos </a:t>
            </a:r>
            <a:r>
              <a:rPr lang="es-ES" sz="2800" dirty="0" err="1">
                <a:latin typeface="Times New Roman" panose="02020603050405020304" pitchFamily="18" charset="0"/>
                <a:ea typeface="Times New Roman" panose="02020603050405020304" pitchFamily="18" charset="0"/>
              </a:rPr>
              <a:t>silviculturales</a:t>
            </a:r>
            <a:r>
              <a:rPr lang="es-ES" sz="2800" dirty="0">
                <a:latin typeface="Times New Roman" panose="02020603050405020304" pitchFamily="18" charset="0"/>
                <a:ea typeface="Times New Roman" panose="02020603050405020304" pitchFamily="18" charset="0"/>
              </a:rPr>
              <a:t> a realizarse en los bosques aprovechados.</a:t>
            </a:r>
            <a:endParaRPr lang="es-MX"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s-ES" sz="2800" dirty="0">
                <a:latin typeface="Times New Roman" panose="02020603050405020304" pitchFamily="18" charset="0"/>
                <a:ea typeface="Times New Roman" panose="02020603050405020304" pitchFamily="18" charset="0"/>
              </a:rPr>
              <a:t>  </a:t>
            </a:r>
            <a:endParaRPr lang="es-MX"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172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830997"/>
          </a:xfrm>
          <a:prstGeom prst="rect">
            <a:avLst/>
          </a:prstGeom>
          <a:solidFill>
            <a:schemeClr val="accent2"/>
          </a:solidFill>
        </p:spPr>
        <p:txBody>
          <a:bodyPr wrap="square">
            <a:spAutoFit/>
          </a:bodyPr>
          <a:lstStyle/>
          <a:p>
            <a:r>
              <a:rPr lang="es-MX" sz="4800" b="1" spc="-20" dirty="0" smtClean="0">
                <a:latin typeface="Times New Roman" panose="02020603050405020304" pitchFamily="18" charset="0"/>
                <a:ea typeface="Calibri" panose="020F0502020204030204" pitchFamily="34" charset="0"/>
              </a:rPr>
              <a:t>  </a:t>
            </a:r>
            <a:r>
              <a:rPr lang="es-MX" sz="4000" b="1" spc="-20" dirty="0" smtClean="0">
                <a:latin typeface="Times New Roman" panose="02020603050405020304" pitchFamily="18" charset="0"/>
                <a:ea typeface="Calibri" panose="020F0502020204030204" pitchFamily="34" charset="0"/>
              </a:rPr>
              <a:t>1. INRODUCCIÓN</a:t>
            </a:r>
            <a:endParaRPr lang="es-MX" sz="4000" dirty="0"/>
          </a:p>
        </p:txBody>
      </p:sp>
      <p:grpSp>
        <p:nvGrpSpPr>
          <p:cNvPr id="6" name="Grupo 5"/>
          <p:cNvGrpSpPr/>
          <p:nvPr/>
        </p:nvGrpSpPr>
        <p:grpSpPr>
          <a:xfrm>
            <a:off x="4140532" y="1046072"/>
            <a:ext cx="3016284" cy="1712696"/>
            <a:chOff x="4942452" y="-121481"/>
            <a:chExt cx="1712696" cy="1712696"/>
          </a:xfrm>
        </p:grpSpPr>
        <p:sp>
          <p:nvSpPr>
            <p:cNvPr id="7" name="Elipse 6"/>
            <p:cNvSpPr/>
            <p:nvPr/>
          </p:nvSpPr>
          <p:spPr>
            <a:xfrm>
              <a:off x="4942452" y="-121481"/>
              <a:ext cx="1712696" cy="1712696"/>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Elipse 4"/>
            <p:cNvSpPr/>
            <p:nvPr/>
          </p:nvSpPr>
          <p:spPr>
            <a:xfrm>
              <a:off x="5144640" y="252216"/>
              <a:ext cx="1304562" cy="12110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2000" b="1" dirty="0" smtClean="0">
                  <a:solidFill>
                    <a:schemeClr val="tx2">
                      <a:lumMod val="25000"/>
                    </a:schemeClr>
                  </a:solidFill>
                  <a:latin typeface="Times New Roman" panose="02020603050405020304" pitchFamily="18" charset="0"/>
                  <a:cs typeface="Times New Roman" panose="02020603050405020304" pitchFamily="18" charset="0"/>
                </a:rPr>
                <a:t>Investigaciones de costos, ren</a:t>
              </a:r>
              <a:r>
                <a:rPr lang="es-EC" sz="2000" b="1" dirty="0">
                  <a:solidFill>
                    <a:schemeClr val="tx2">
                      <a:lumMod val="25000"/>
                    </a:schemeClr>
                  </a:solidFill>
                  <a:latin typeface="Times New Roman" panose="02020603050405020304" pitchFamily="18" charset="0"/>
                  <a:cs typeface="Times New Roman" panose="02020603050405020304" pitchFamily="18" charset="0"/>
                </a:rPr>
                <a:t>d</a:t>
              </a:r>
              <a:r>
                <a:rPr lang="es-EC" sz="2000" b="1" dirty="0" smtClean="0">
                  <a:solidFill>
                    <a:schemeClr val="tx2">
                      <a:lumMod val="25000"/>
                    </a:schemeClr>
                  </a:solidFill>
                  <a:latin typeface="Times New Roman" panose="02020603050405020304" pitchFamily="18" charset="0"/>
                  <a:cs typeface="Times New Roman" panose="02020603050405020304" pitchFamily="18" charset="0"/>
                </a:rPr>
                <a:t>imientos tiempos</a:t>
              </a:r>
              <a:endParaRPr lang="es-EC" sz="2000" b="1" kern="1200" dirty="0">
                <a:solidFill>
                  <a:schemeClr val="tx2">
                    <a:lumMod val="25000"/>
                  </a:schemeClr>
                </a:solidFill>
                <a:latin typeface="Times New Roman" panose="02020603050405020304" pitchFamily="18" charset="0"/>
                <a:cs typeface="Times New Roman" panose="02020603050405020304" pitchFamily="18" charset="0"/>
              </a:endParaRPr>
            </a:p>
          </p:txBody>
        </p:sp>
      </p:grpSp>
      <p:grpSp>
        <p:nvGrpSpPr>
          <p:cNvPr id="9" name="Grupo 8"/>
          <p:cNvGrpSpPr/>
          <p:nvPr/>
        </p:nvGrpSpPr>
        <p:grpSpPr>
          <a:xfrm rot="6671253">
            <a:off x="9368967" y="3078144"/>
            <a:ext cx="778762" cy="857898"/>
            <a:chOff x="4471735" y="1332150"/>
            <a:chExt cx="455349" cy="578035"/>
          </a:xfrm>
        </p:grpSpPr>
        <p:sp>
          <p:nvSpPr>
            <p:cNvPr id="10" name="Flecha derecha 9"/>
            <p:cNvSpPr/>
            <p:nvPr/>
          </p:nvSpPr>
          <p:spPr>
            <a:xfrm rot="19440000">
              <a:off x="4471735" y="1332150"/>
              <a:ext cx="455349" cy="578035"/>
            </a:xfrm>
            <a:prstGeom prst="rightArrow">
              <a:avLst>
                <a:gd name="adj1" fmla="val 60000"/>
                <a:gd name="adj2" fmla="val 50000"/>
              </a:avLst>
            </a:prstGeom>
            <a:solidFill>
              <a:schemeClr val="tx1"/>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11" name="Flecha derecha 4"/>
            <p:cNvSpPr/>
            <p:nvPr/>
          </p:nvSpPr>
          <p:spPr>
            <a:xfrm rot="19440000">
              <a:off x="4484780" y="1487904"/>
              <a:ext cx="318744" cy="346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1" kern="1200">
                <a:solidFill>
                  <a:schemeClr val="tx1"/>
                </a:solidFill>
              </a:endParaRPr>
            </a:p>
          </p:txBody>
        </p:sp>
      </p:grpSp>
      <p:grpSp>
        <p:nvGrpSpPr>
          <p:cNvPr id="12" name="Grupo 11"/>
          <p:cNvGrpSpPr/>
          <p:nvPr/>
        </p:nvGrpSpPr>
        <p:grpSpPr>
          <a:xfrm>
            <a:off x="8514477" y="1208683"/>
            <a:ext cx="2525925" cy="1712696"/>
            <a:chOff x="4942452" y="-121481"/>
            <a:chExt cx="1712696" cy="1712696"/>
          </a:xfrm>
        </p:grpSpPr>
        <p:sp>
          <p:nvSpPr>
            <p:cNvPr id="13" name="Elipse 12"/>
            <p:cNvSpPr/>
            <p:nvPr/>
          </p:nvSpPr>
          <p:spPr>
            <a:xfrm>
              <a:off x="4942452" y="-121481"/>
              <a:ext cx="1712696" cy="1712696"/>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Elipse 4"/>
            <p:cNvSpPr/>
            <p:nvPr/>
          </p:nvSpPr>
          <p:spPr>
            <a:xfrm>
              <a:off x="5056884" y="129338"/>
              <a:ext cx="1483831" cy="12110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2000" b="1" dirty="0" smtClean="0">
                  <a:solidFill>
                    <a:schemeClr val="tx2">
                      <a:lumMod val="25000"/>
                    </a:schemeClr>
                  </a:solidFill>
                  <a:latin typeface="Times New Roman" panose="02020603050405020304" pitchFamily="18" charset="0"/>
                  <a:cs typeface="Times New Roman" panose="02020603050405020304" pitchFamily="18" charset="0"/>
                </a:rPr>
                <a:t>Complicado </a:t>
              </a:r>
              <a:r>
                <a:rPr lang="es-EC" sz="2000" b="1" dirty="0">
                  <a:solidFill>
                    <a:schemeClr val="tx2">
                      <a:lumMod val="25000"/>
                    </a:schemeClr>
                  </a:solidFill>
                  <a:latin typeface="Times New Roman" panose="02020603050405020304" pitchFamily="18" charset="0"/>
                  <a:cs typeface="Times New Roman" panose="02020603050405020304" pitchFamily="18" charset="0"/>
                </a:rPr>
                <a:t>acceso, </a:t>
              </a:r>
              <a:r>
                <a:rPr lang="es-EC" sz="2000" b="1" dirty="0" smtClean="0">
                  <a:solidFill>
                    <a:schemeClr val="tx2">
                      <a:lumMod val="25000"/>
                    </a:schemeClr>
                  </a:solidFill>
                  <a:latin typeface="Times New Roman" panose="02020603050405020304" pitchFamily="18" charset="0"/>
                  <a:cs typeface="Times New Roman" panose="02020603050405020304" pitchFamily="18" charset="0"/>
                </a:rPr>
                <a:t>datos desactualizados  </a:t>
              </a:r>
              <a:endParaRPr lang="es-EC" sz="2000" b="1" kern="1200" dirty="0">
                <a:solidFill>
                  <a:schemeClr val="tx2">
                    <a:lumMod val="25000"/>
                  </a:schemeClr>
                </a:solidFill>
                <a:latin typeface="Times New Roman" panose="02020603050405020304" pitchFamily="18" charset="0"/>
                <a:cs typeface="Times New Roman" panose="02020603050405020304" pitchFamily="18" charset="0"/>
              </a:endParaRPr>
            </a:p>
          </p:txBody>
        </p:sp>
      </p:grpSp>
      <p:grpSp>
        <p:nvGrpSpPr>
          <p:cNvPr id="16" name="Grupo 15"/>
          <p:cNvGrpSpPr/>
          <p:nvPr/>
        </p:nvGrpSpPr>
        <p:grpSpPr>
          <a:xfrm>
            <a:off x="8274292" y="4072104"/>
            <a:ext cx="2955182" cy="1712696"/>
            <a:chOff x="4942452" y="-121481"/>
            <a:chExt cx="1712696" cy="1712696"/>
          </a:xfrm>
        </p:grpSpPr>
        <p:sp>
          <p:nvSpPr>
            <p:cNvPr id="17" name="Elipse 16"/>
            <p:cNvSpPr/>
            <p:nvPr/>
          </p:nvSpPr>
          <p:spPr>
            <a:xfrm>
              <a:off x="4942452" y="-121481"/>
              <a:ext cx="1712696" cy="1712696"/>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Elipse 4"/>
            <p:cNvSpPr/>
            <p:nvPr/>
          </p:nvSpPr>
          <p:spPr>
            <a:xfrm>
              <a:off x="5053960" y="319137"/>
              <a:ext cx="1457152" cy="12110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s-MX" sz="2000" b="1" dirty="0" smtClean="0">
                  <a:solidFill>
                    <a:schemeClr val="tx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Investigación </a:t>
              </a:r>
              <a:r>
                <a:rPr lang="es-MX" sz="2000" b="1" dirty="0">
                  <a:solidFill>
                    <a:schemeClr val="tx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estará a disposición </a:t>
              </a:r>
              <a:endParaRPr lang="es-MX" sz="2000" b="1" dirty="0">
                <a:solidFill>
                  <a:schemeClr val="tx2">
                    <a:lumMod val="25000"/>
                  </a:schemeClr>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r>
                <a:rPr lang="es-EC" b="1" dirty="0" smtClean="0">
                  <a:solidFill>
                    <a:schemeClr val="tx2">
                      <a:lumMod val="25000"/>
                    </a:schemeClr>
                  </a:solidFill>
                  <a:latin typeface="Times New Roman" panose="02020603050405020304" pitchFamily="18" charset="0"/>
                  <a:cs typeface="Times New Roman" panose="02020603050405020304" pitchFamily="18" charset="0"/>
                </a:rPr>
                <a:t>  </a:t>
              </a:r>
              <a:endParaRPr lang="es-EC" b="1" kern="1200" dirty="0">
                <a:solidFill>
                  <a:schemeClr val="tx2">
                    <a:lumMod val="25000"/>
                  </a:schemeClr>
                </a:solidFill>
                <a:latin typeface="Times New Roman" panose="02020603050405020304" pitchFamily="18" charset="0"/>
                <a:cs typeface="Times New Roman" panose="02020603050405020304" pitchFamily="18" charset="0"/>
              </a:endParaRPr>
            </a:p>
          </p:txBody>
        </p:sp>
      </p:grpSp>
      <p:grpSp>
        <p:nvGrpSpPr>
          <p:cNvPr id="19" name="Grupo 18"/>
          <p:cNvGrpSpPr/>
          <p:nvPr/>
        </p:nvGrpSpPr>
        <p:grpSpPr>
          <a:xfrm rot="2504390">
            <a:off x="7361114" y="1623941"/>
            <a:ext cx="985636" cy="706149"/>
            <a:chOff x="4471735" y="1332150"/>
            <a:chExt cx="455349" cy="578035"/>
          </a:xfrm>
        </p:grpSpPr>
        <p:sp>
          <p:nvSpPr>
            <p:cNvPr id="20" name="Flecha derecha 19"/>
            <p:cNvSpPr/>
            <p:nvPr/>
          </p:nvSpPr>
          <p:spPr>
            <a:xfrm rot="19440000">
              <a:off x="4471735" y="1332150"/>
              <a:ext cx="455349" cy="578035"/>
            </a:xfrm>
            <a:prstGeom prst="rightArrow">
              <a:avLst>
                <a:gd name="adj1" fmla="val 60000"/>
                <a:gd name="adj2" fmla="val 50000"/>
              </a:avLst>
            </a:prstGeom>
            <a:solidFill>
              <a:schemeClr val="tx1"/>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21" name="Flecha derecha 4"/>
            <p:cNvSpPr/>
            <p:nvPr/>
          </p:nvSpPr>
          <p:spPr>
            <a:xfrm rot="19440000">
              <a:off x="4484780" y="1487904"/>
              <a:ext cx="318744" cy="346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1" kern="1200">
                <a:solidFill>
                  <a:schemeClr val="tx1"/>
                </a:solidFill>
              </a:endParaRPr>
            </a:p>
          </p:txBody>
        </p:sp>
      </p:grpSp>
      <p:grpSp>
        <p:nvGrpSpPr>
          <p:cNvPr id="22" name="Grupo 21"/>
          <p:cNvGrpSpPr/>
          <p:nvPr/>
        </p:nvGrpSpPr>
        <p:grpSpPr>
          <a:xfrm rot="13820121">
            <a:off x="7321694" y="4860569"/>
            <a:ext cx="868463" cy="758928"/>
            <a:chOff x="4471735" y="1332150"/>
            <a:chExt cx="455349" cy="578035"/>
          </a:xfrm>
        </p:grpSpPr>
        <p:sp>
          <p:nvSpPr>
            <p:cNvPr id="23" name="Flecha derecha 22"/>
            <p:cNvSpPr/>
            <p:nvPr/>
          </p:nvSpPr>
          <p:spPr>
            <a:xfrm rot="19440000">
              <a:off x="4471735" y="1332150"/>
              <a:ext cx="455349" cy="578035"/>
            </a:xfrm>
            <a:prstGeom prst="rightArrow">
              <a:avLst>
                <a:gd name="adj1" fmla="val 60000"/>
                <a:gd name="adj2" fmla="val 50000"/>
              </a:avLst>
            </a:prstGeom>
            <a:solidFill>
              <a:schemeClr val="tx1"/>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24" name="Flecha derecha 4"/>
            <p:cNvSpPr/>
            <p:nvPr/>
          </p:nvSpPr>
          <p:spPr>
            <a:xfrm rot="19440000">
              <a:off x="4484780" y="1487904"/>
              <a:ext cx="318744" cy="346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1" kern="1200">
                <a:solidFill>
                  <a:schemeClr val="tx1"/>
                </a:solidFill>
              </a:endParaRPr>
            </a:p>
          </p:txBody>
        </p:sp>
      </p:grpSp>
      <p:grpSp>
        <p:nvGrpSpPr>
          <p:cNvPr id="25" name="Grupo 24"/>
          <p:cNvGrpSpPr/>
          <p:nvPr/>
        </p:nvGrpSpPr>
        <p:grpSpPr>
          <a:xfrm>
            <a:off x="3875605" y="4011084"/>
            <a:ext cx="3388768" cy="1773716"/>
            <a:chOff x="4960666" y="-296873"/>
            <a:chExt cx="1712696" cy="1773716"/>
          </a:xfrm>
        </p:grpSpPr>
        <p:sp>
          <p:nvSpPr>
            <p:cNvPr id="26" name="Elipse 25"/>
            <p:cNvSpPr/>
            <p:nvPr/>
          </p:nvSpPr>
          <p:spPr>
            <a:xfrm>
              <a:off x="4960666" y="-296873"/>
              <a:ext cx="1712696" cy="1712696"/>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Elipse 4"/>
            <p:cNvSpPr/>
            <p:nvPr/>
          </p:nvSpPr>
          <p:spPr>
            <a:xfrm>
              <a:off x="5129329" y="265785"/>
              <a:ext cx="1404360" cy="12110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s-MX" sz="2000" b="1" dirty="0" smtClean="0">
                  <a:solidFill>
                    <a:schemeClr val="tx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Guía de consulta para el MAE, estudiantes, madereros, empresas, etc.</a:t>
              </a:r>
              <a:endParaRPr lang="es-MX" sz="2000" b="1" dirty="0">
                <a:solidFill>
                  <a:schemeClr val="tx2">
                    <a:lumMod val="25000"/>
                  </a:schemeClr>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r>
                <a:rPr lang="es-EC" b="1" dirty="0" smtClean="0">
                  <a:solidFill>
                    <a:schemeClr val="tx2">
                      <a:lumMod val="25000"/>
                    </a:schemeClr>
                  </a:solidFill>
                  <a:latin typeface="Times New Roman" panose="02020603050405020304" pitchFamily="18" charset="0"/>
                  <a:cs typeface="Times New Roman" panose="02020603050405020304" pitchFamily="18" charset="0"/>
                </a:rPr>
                <a:t>  </a:t>
              </a:r>
              <a:endParaRPr lang="es-EC" b="1" kern="1200" dirty="0">
                <a:solidFill>
                  <a:schemeClr val="tx2">
                    <a:lumMod val="25000"/>
                  </a:schemeClr>
                </a:solidFill>
                <a:latin typeface="Times New Roman" panose="02020603050405020304" pitchFamily="18" charset="0"/>
                <a:cs typeface="Times New Roman" panose="02020603050405020304" pitchFamily="18" charset="0"/>
              </a:endParaRPr>
            </a:p>
          </p:txBody>
        </p:sp>
      </p:grpSp>
      <p:pic>
        <p:nvPicPr>
          <p:cNvPr id="5" name="Imagen 4"/>
          <p:cNvPicPr>
            <a:picLocks noChangeAspect="1"/>
          </p:cNvPicPr>
          <p:nvPr/>
        </p:nvPicPr>
        <p:blipFill rotWithShape="1">
          <a:blip r:embed="rId2"/>
          <a:srcRect l="36084" t="5737" r="36749" b="9748"/>
          <a:stretch/>
        </p:blipFill>
        <p:spPr>
          <a:xfrm>
            <a:off x="-1" y="830998"/>
            <a:ext cx="3839567" cy="6027002"/>
          </a:xfrm>
          <a:prstGeom prst="rect">
            <a:avLst/>
          </a:prstGeom>
        </p:spPr>
      </p:pic>
    </p:spTree>
    <p:extLst>
      <p:ext uri="{BB962C8B-B14F-4D97-AF65-F5344CB8AC3E}">
        <p14:creationId xmlns:p14="http://schemas.microsoft.com/office/powerpoint/2010/main" val="1023363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30411"/>
            <a:ext cx="12191999" cy="1077218"/>
          </a:xfrm>
          <a:prstGeom prst="rect">
            <a:avLst/>
          </a:prstGeom>
          <a:solidFill>
            <a:schemeClr val="accent1">
              <a:lumMod val="75000"/>
            </a:schemeClr>
          </a:solidFill>
        </p:spPr>
        <p:txBody>
          <a:bodyPr wrap="square" rtlCol="0">
            <a:spAutoFit/>
          </a:bodyPr>
          <a:lstStyle/>
          <a:p>
            <a:endParaRPr lang="es-EC" sz="2800" b="1" dirty="0" smtClean="0"/>
          </a:p>
          <a:p>
            <a:r>
              <a:rPr lang="es-EC" sz="3600" b="1" dirty="0" smtClean="0"/>
              <a:t>     </a:t>
            </a:r>
            <a:r>
              <a:rPr lang="es-EC" sz="3600" b="1" dirty="0" smtClean="0">
                <a:latin typeface="Times New Roman" panose="02020603050405020304" pitchFamily="18" charset="0"/>
                <a:cs typeface="Times New Roman" panose="02020603050405020304" pitchFamily="18" charset="0"/>
              </a:rPr>
              <a:t>7. Recomen</a:t>
            </a:r>
            <a:r>
              <a:rPr lang="es-ES" sz="3600" b="1" dirty="0" smtClean="0">
                <a:latin typeface="Times New Roman" panose="02020603050405020304" pitchFamily="18" charset="0"/>
                <a:ea typeface="Times New Roman" panose="02020603050405020304" pitchFamily="18" charset="0"/>
                <a:cs typeface="Times New Roman" panose="02020603050405020304" pitchFamily="18" charset="0"/>
              </a:rPr>
              <a:t>dacio</a:t>
            </a:r>
            <a:r>
              <a:rPr lang="es-EC" sz="3600" b="1" dirty="0" err="1" smtClean="0">
                <a:latin typeface="Times New Roman" panose="02020603050405020304" pitchFamily="18" charset="0"/>
                <a:cs typeface="Times New Roman" panose="02020603050405020304" pitchFamily="18" charset="0"/>
              </a:rPr>
              <a:t>nes</a:t>
            </a:r>
            <a:r>
              <a:rPr lang="es-EC" sz="3600" b="1" dirty="0" smtClean="0">
                <a:latin typeface="Times New Roman" panose="02020603050405020304" pitchFamily="18" charset="0"/>
                <a:cs typeface="Times New Roman" panose="02020603050405020304" pitchFamily="18" charset="0"/>
              </a:rPr>
              <a:t> </a:t>
            </a:r>
            <a:endParaRPr lang="es-EC" sz="36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130787" y="1219726"/>
            <a:ext cx="11930417" cy="2400657"/>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s-ES" sz="2500" dirty="0" smtClean="0">
                <a:latin typeface="Times New Roman" panose="02020603050405020304" pitchFamily="18" charset="0"/>
                <a:ea typeface="Times New Roman" panose="02020603050405020304" pitchFamily="18" charset="0"/>
              </a:rPr>
              <a:t>El desperdicio del bosque una vez concluido el </a:t>
            </a:r>
            <a:r>
              <a:rPr lang="es-ES" sz="2500" dirty="0">
                <a:latin typeface="Times New Roman" panose="02020603050405020304" pitchFamily="18" charset="0"/>
                <a:ea typeface="Times New Roman" panose="02020603050405020304" pitchFamily="18" charset="0"/>
              </a:rPr>
              <a:t>programa </a:t>
            </a:r>
            <a:r>
              <a:rPr lang="es-ES" sz="2500" dirty="0" smtClean="0">
                <a:latin typeface="Times New Roman" panose="02020603050405020304" pitchFamily="18" charset="0"/>
                <a:ea typeface="Times New Roman" panose="02020603050405020304" pitchFamily="18" charset="0"/>
              </a:rPr>
              <a:t>debe ser retirado por parte de los maderos o de la gente de explotación. Como también incluir en investigaciones futuras el manejo adecuado de los residuos orgánicos sobrantes </a:t>
            </a:r>
            <a:r>
              <a:rPr lang="es-MX" sz="2500" dirty="0" smtClean="0">
                <a:latin typeface="Times New Roman" panose="02020603050405020304" pitchFamily="18" charset="0"/>
                <a:ea typeface="Times New Roman" panose="02020603050405020304" pitchFamily="18" charset="0"/>
              </a:rPr>
              <a:t>en el lugar </a:t>
            </a:r>
            <a:r>
              <a:rPr lang="es-ES" sz="2500" dirty="0" smtClean="0">
                <a:latin typeface="Times New Roman" panose="02020603050405020304" pitchFamily="18" charset="0"/>
                <a:ea typeface="Times New Roman" panose="02020603050405020304" pitchFamily="18" charset="0"/>
              </a:rPr>
              <a:t>de aprovechamiento  (trozas pequeñas, ramas, hojas, jampas, etc.).</a:t>
            </a:r>
            <a:endParaRPr lang="es-MX" sz="2500" dirty="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210968" y="3724182"/>
            <a:ext cx="11770057" cy="2977738"/>
          </a:xfrm>
          <a:prstGeom prst="rect">
            <a:avLst/>
          </a:prstGeom>
        </p:spPr>
        <p:txBody>
          <a:bodyPr wrap="square">
            <a:spAutoFit/>
          </a:bodyPr>
          <a:lstStyle/>
          <a:p>
            <a:pPr marL="342900" indent="-342900" algn="just">
              <a:lnSpc>
                <a:spcPct val="150000"/>
              </a:lnSpc>
              <a:spcAft>
                <a:spcPts val="0"/>
              </a:spcAft>
              <a:buFont typeface="Wingdings" panose="05000000000000000000" pitchFamily="2" charset="2"/>
              <a:buChar char="Ø"/>
            </a:pPr>
            <a:r>
              <a:rPr lang="es-ES" sz="2500" dirty="0">
                <a:latin typeface="Times New Roman" panose="02020603050405020304" pitchFamily="18" charset="0"/>
                <a:ea typeface="Times New Roman" panose="02020603050405020304" pitchFamily="18" charset="0"/>
              </a:rPr>
              <a:t>Se sugiere a la </a:t>
            </a:r>
            <a:r>
              <a:rPr lang="es-ES" sz="2500" dirty="0" err="1">
                <a:latin typeface="Times New Roman" panose="02020603050405020304" pitchFamily="18" charset="0"/>
                <a:ea typeface="Times New Roman" panose="02020603050405020304" pitchFamily="18" charset="0"/>
              </a:rPr>
              <a:t>Universi</a:t>
            </a:r>
            <a:r>
              <a:rPr lang="es-MX" sz="2500" dirty="0">
                <a:latin typeface="Times New Roman" panose="02020603050405020304" pitchFamily="18" charset="0"/>
                <a:ea typeface="Times New Roman" panose="02020603050405020304" pitchFamily="18" charset="0"/>
              </a:rPr>
              <a:t>dad Técnica del Norte, específicamente a la carrera de Ing. Forestal continuar con posteriores </a:t>
            </a:r>
            <a:r>
              <a:rPr lang="es-MX" sz="2500" dirty="0" smtClean="0">
                <a:latin typeface="Times New Roman" panose="02020603050405020304" pitchFamily="18" charset="0"/>
                <a:ea typeface="Times New Roman" panose="02020603050405020304" pitchFamily="18" charset="0"/>
              </a:rPr>
              <a:t>estudios </a:t>
            </a:r>
            <a:r>
              <a:rPr lang="es-MX" sz="2500" dirty="0">
                <a:latin typeface="Times New Roman" panose="02020603050405020304" pitchFamily="18" charset="0"/>
                <a:ea typeface="Times New Roman" panose="02020603050405020304" pitchFamily="18" charset="0"/>
              </a:rPr>
              <a:t>de post aprovechamiento </a:t>
            </a:r>
            <a:r>
              <a:rPr lang="es-ES" sz="2500" dirty="0">
                <a:latin typeface="Times New Roman" panose="02020603050405020304" pitchFamily="18" charset="0"/>
                <a:ea typeface="Times New Roman" panose="02020603050405020304" pitchFamily="18" charset="0"/>
              </a:rPr>
              <a:t>forestal</a:t>
            </a:r>
            <a:r>
              <a:rPr lang="es-MX" sz="2500" dirty="0">
                <a:latin typeface="Times New Roman" panose="02020603050405020304" pitchFamily="18" charset="0"/>
                <a:ea typeface="Times New Roman" panose="02020603050405020304" pitchFamily="18" charset="0"/>
              </a:rPr>
              <a:t>, para implementar posibles tratamientos silvícolas a realizarse en los diferentes bosques nativos del país, específicamente en temas relacionados a los costos </a:t>
            </a:r>
            <a:r>
              <a:rPr lang="es-MX" sz="2500" dirty="0" smtClean="0">
                <a:latin typeface="Times New Roman" panose="02020603050405020304" pitchFamily="18" charset="0"/>
                <a:ea typeface="Times New Roman" panose="02020603050405020304" pitchFamily="18" charset="0"/>
              </a:rPr>
              <a:t>que se genere</a:t>
            </a:r>
            <a:r>
              <a:rPr lang="es-ES" sz="2500" dirty="0" smtClean="0">
                <a:latin typeface="Times New Roman" panose="02020603050405020304" pitchFamily="18" charset="0"/>
                <a:ea typeface="Times New Roman" panose="02020603050405020304" pitchFamily="18" charset="0"/>
              </a:rPr>
              <a:t>n </a:t>
            </a:r>
            <a:r>
              <a:rPr lang="es-ES" sz="2500" dirty="0">
                <a:latin typeface="Times New Roman" panose="02020603050405020304" pitchFamily="18" charset="0"/>
                <a:ea typeface="Times New Roman" panose="02020603050405020304" pitchFamily="18" charset="0"/>
              </a:rPr>
              <a:t>en </a:t>
            </a:r>
            <a:r>
              <a:rPr lang="es-MX" sz="2500" dirty="0">
                <a:latin typeface="Times New Roman" panose="02020603050405020304" pitchFamily="18" charset="0"/>
                <a:ea typeface="Times New Roman" panose="02020603050405020304" pitchFamily="18" charset="0"/>
              </a:rPr>
              <a:t>esta fase.</a:t>
            </a:r>
            <a:endParaRPr lang="es-MX"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36416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238" t="8522" r="20344" b="15625"/>
          <a:stretch/>
        </p:blipFill>
        <p:spPr>
          <a:xfrm>
            <a:off x="0" y="0"/>
            <a:ext cx="12192000" cy="7024255"/>
          </a:xfrm>
          <a:prstGeom prst="rect">
            <a:avLst/>
          </a:prstGeom>
        </p:spPr>
      </p:pic>
      <p:sp>
        <p:nvSpPr>
          <p:cNvPr id="3" name="Marcador de contenido 2"/>
          <p:cNvSpPr>
            <a:spLocks noGrp="1"/>
          </p:cNvSpPr>
          <p:nvPr>
            <p:ph idx="1"/>
          </p:nvPr>
        </p:nvSpPr>
        <p:spPr>
          <a:xfrm>
            <a:off x="287482" y="146301"/>
            <a:ext cx="11617035" cy="3777622"/>
          </a:xfrm>
        </p:spPr>
        <p:txBody>
          <a:bodyPr>
            <a:normAutofit/>
          </a:bodyPr>
          <a:lstStyle/>
          <a:p>
            <a:pPr marL="0" indent="0" algn="ctr">
              <a:buNone/>
            </a:pPr>
            <a:r>
              <a:rPr lang="es-MX" sz="11500" b="1" dirty="0" smtClean="0">
                <a:solidFill>
                  <a:srgbClr val="FFFF00"/>
                </a:solidFill>
              </a:rPr>
              <a:t>GRACIAS</a:t>
            </a:r>
            <a:endParaRPr lang="es-MX" sz="11500" b="1" dirty="0">
              <a:solidFill>
                <a:srgbClr val="FFFF00"/>
              </a:solidFill>
            </a:endParaRPr>
          </a:p>
        </p:txBody>
      </p:sp>
    </p:spTree>
    <p:extLst>
      <p:ext uri="{BB962C8B-B14F-4D97-AF65-F5344CB8AC3E}">
        <p14:creationId xmlns:p14="http://schemas.microsoft.com/office/powerpoint/2010/main" val="1106696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2841" y="1504504"/>
            <a:ext cx="11475076" cy="2531462"/>
          </a:xfrm>
          <a:prstGeom prst="rect">
            <a:avLst/>
          </a:prstGeom>
        </p:spPr>
        <p:txBody>
          <a:bodyPr wrap="square">
            <a:spAutoFit/>
          </a:bodyPr>
          <a:lstStyle/>
          <a:p>
            <a:r>
              <a:rPr lang="es-EC" sz="2800" b="1" dirty="0" smtClean="0">
                <a:solidFill>
                  <a:schemeClr val="tx1"/>
                </a:solidFill>
                <a:latin typeface="Times New Roman" panose="02020603050405020304" pitchFamily="18" charset="0"/>
                <a:cs typeface="Times New Roman" panose="02020603050405020304" pitchFamily="18" charset="0"/>
              </a:rPr>
              <a:t>Objetivo General</a:t>
            </a:r>
            <a:endParaRPr lang="es-MX" sz="2800" dirty="0" smtClean="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s-EC" sz="2400" dirty="0" smtClean="0">
                <a:solidFill>
                  <a:schemeClr val="tx1"/>
                </a:solidFill>
                <a:latin typeface="Times New Roman" panose="02020603050405020304" pitchFamily="18" charset="0"/>
                <a:cs typeface="Times New Roman" panose="02020603050405020304" pitchFamily="18" charset="0"/>
              </a:rPr>
              <a:t>Determinar los costos y rendimientos de un programa de manejo forestal simplificado (</a:t>
            </a:r>
            <a:r>
              <a:rPr lang="es-EC" sz="2400" dirty="0" err="1" smtClean="0">
                <a:solidFill>
                  <a:schemeClr val="tx1"/>
                </a:solidFill>
                <a:latin typeface="Times New Roman" panose="02020603050405020304" pitchFamily="18" charset="0"/>
                <a:cs typeface="Times New Roman" panose="02020603050405020304" pitchFamily="18" charset="0"/>
              </a:rPr>
              <a:t>PMFsi</a:t>
            </a:r>
            <a:r>
              <a:rPr lang="es-EC" sz="2400" dirty="0" smtClean="0">
                <a:solidFill>
                  <a:schemeClr val="tx1"/>
                </a:solidFill>
                <a:latin typeface="Times New Roman" panose="02020603050405020304" pitchFamily="18" charset="0"/>
                <a:cs typeface="Times New Roman" panose="02020603050405020304" pitchFamily="18" charset="0"/>
              </a:rPr>
              <a:t>), en el sector La Belleza, cantón Puerto Francisco de Orellana, provincia de Orellana.</a:t>
            </a:r>
          </a:p>
          <a:p>
            <a:endParaRPr lang="es-MX" dirty="0" smtClean="0">
              <a:solidFill>
                <a:schemeClr val="tx1"/>
              </a:solidFill>
              <a:latin typeface="Times New Roman" panose="02020603050405020304" pitchFamily="18" charset="0"/>
              <a:cs typeface="Times New Roman" panose="02020603050405020304" pitchFamily="18" charset="0"/>
            </a:endParaRPr>
          </a:p>
        </p:txBody>
      </p:sp>
      <p:sp>
        <p:nvSpPr>
          <p:cNvPr id="3" name="Rectángulo 2"/>
          <p:cNvSpPr/>
          <p:nvPr/>
        </p:nvSpPr>
        <p:spPr>
          <a:xfrm>
            <a:off x="1397698" y="3658315"/>
            <a:ext cx="11436440" cy="2598147"/>
          </a:xfrm>
          <a:prstGeom prst="rect">
            <a:avLst/>
          </a:prstGeom>
        </p:spPr>
        <p:txBody>
          <a:bodyPr wrap="square">
            <a:spAutoFit/>
          </a:bodyPr>
          <a:lstStyle/>
          <a:p>
            <a:pPr algn="just">
              <a:lnSpc>
                <a:spcPct val="150000"/>
              </a:lnSpc>
            </a:pPr>
            <a:r>
              <a:rPr lang="es-EC"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Específicos</a:t>
            </a:r>
            <a:endParaRPr lang="es-MX"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es-ES_tradnl" sz="25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Indicar las fases y costos para la aprobación de un (</a:t>
            </a:r>
            <a:r>
              <a:rPr lang="es-ES_tradnl" sz="24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PMFsi</a:t>
            </a:r>
            <a:r>
              <a:rPr lang="es-ES_tradnl"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s-MX"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s-ES_tradnl"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Evaluar el rendimiento, tiempo y volúmenes de las actividades del programa</a:t>
            </a:r>
            <a:r>
              <a:rPr lang="es-EC"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s-MX"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s-ES_tradnl"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Determinar los costos del aprovechamiento forestal simplificado.</a:t>
            </a:r>
            <a:endParaRPr lang="es-MX"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0" y="0"/>
            <a:ext cx="12192000" cy="1138773"/>
          </a:xfrm>
          <a:prstGeom prst="rect">
            <a:avLst/>
          </a:prstGeom>
          <a:solidFill>
            <a:schemeClr val="accent2"/>
          </a:solidFill>
        </p:spPr>
        <p:txBody>
          <a:bodyPr wrap="square">
            <a:spAutoFit/>
          </a:bodyPr>
          <a:lstStyle/>
          <a:p>
            <a:pPr algn="ctr"/>
            <a:r>
              <a:rPr lang="es-MX" sz="2800" b="1" spc="-20" dirty="0" smtClean="0">
                <a:latin typeface="Times New Roman" panose="02020603050405020304" pitchFamily="18" charset="0"/>
                <a:ea typeface="Calibri" panose="020F0502020204030204" pitchFamily="34" charset="0"/>
              </a:rPr>
              <a:t> </a:t>
            </a:r>
          </a:p>
          <a:p>
            <a:r>
              <a:rPr lang="es-MX" sz="4000" b="1" spc="-20" dirty="0" smtClean="0">
                <a:latin typeface="Times New Roman" panose="02020603050405020304" pitchFamily="18" charset="0"/>
                <a:ea typeface="Calibri" panose="020F0502020204030204" pitchFamily="34" charset="0"/>
              </a:rPr>
              <a:t>   2. OBJETIVOS</a:t>
            </a:r>
            <a:endParaRPr lang="es-MX" sz="4000" dirty="0"/>
          </a:p>
        </p:txBody>
      </p:sp>
    </p:spTree>
    <p:extLst>
      <p:ext uri="{BB962C8B-B14F-4D97-AF65-F5344CB8AC3E}">
        <p14:creationId xmlns:p14="http://schemas.microsoft.com/office/powerpoint/2010/main" val="2152258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05917"/>
            <a:ext cx="12192000" cy="1015663"/>
          </a:xfrm>
          <a:prstGeom prst="rect">
            <a:avLst/>
          </a:prstGeom>
          <a:solidFill>
            <a:schemeClr val="accent2"/>
          </a:solidFill>
        </p:spPr>
        <p:txBody>
          <a:bodyPr wrap="square">
            <a:spAutoFit/>
          </a:bodyPr>
          <a:lstStyle/>
          <a:p>
            <a:endParaRPr lang="es-MX" sz="2800" b="1" spc="-20" dirty="0" smtClean="0">
              <a:latin typeface="Times New Roman" panose="02020603050405020304" pitchFamily="18" charset="0"/>
              <a:ea typeface="Calibri" panose="020F0502020204030204" pitchFamily="34" charset="0"/>
            </a:endParaRPr>
          </a:p>
          <a:p>
            <a:r>
              <a:rPr lang="es-MX" sz="2800" b="1" spc="-20" dirty="0">
                <a:latin typeface="Times New Roman" panose="02020603050405020304" pitchFamily="18" charset="0"/>
                <a:ea typeface="Calibri" panose="020F0502020204030204" pitchFamily="34" charset="0"/>
              </a:rPr>
              <a:t> </a:t>
            </a:r>
            <a:r>
              <a:rPr lang="es-MX" sz="2800" b="1" spc="-20" dirty="0" smtClean="0">
                <a:latin typeface="Times New Roman" panose="02020603050405020304" pitchFamily="18" charset="0"/>
                <a:ea typeface="Calibri" panose="020F0502020204030204" pitchFamily="34" charset="0"/>
              </a:rPr>
              <a:t>     3.  </a:t>
            </a:r>
            <a:r>
              <a:rPr lang="es-MX" sz="3200" b="1" spc="-20" dirty="0" smtClean="0">
                <a:latin typeface="Times New Roman" panose="02020603050405020304" pitchFamily="18" charset="0"/>
                <a:ea typeface="Calibri" panose="020F0502020204030204" pitchFamily="34" charset="0"/>
              </a:rPr>
              <a:t>DESCRIPCIÓN DEL SITIO</a:t>
            </a:r>
            <a:endParaRPr lang="es-MX" sz="2800" dirty="0"/>
          </a:p>
        </p:txBody>
      </p:sp>
      <p:sp>
        <p:nvSpPr>
          <p:cNvPr id="5" name="Rectángulo 4"/>
          <p:cNvSpPr/>
          <p:nvPr/>
        </p:nvSpPr>
        <p:spPr>
          <a:xfrm>
            <a:off x="478088" y="940275"/>
            <a:ext cx="2717090" cy="477054"/>
          </a:xfrm>
          <a:prstGeom prst="rect">
            <a:avLst/>
          </a:prstGeom>
        </p:spPr>
        <p:txBody>
          <a:bodyPr wrap="none">
            <a:spAutoFit/>
          </a:bodyPr>
          <a:lstStyle/>
          <a:p>
            <a:pPr marL="342900" indent="-342900">
              <a:buFont typeface="Wingdings" panose="05000000000000000000" pitchFamily="2" charset="2"/>
              <a:buChar char="Ø"/>
            </a:pPr>
            <a:r>
              <a:rPr lang="es-MX" sz="2500" b="1" i="1" spc="-20" dirty="0" smtClean="0">
                <a:latin typeface="Times New Roman" panose="02020603050405020304" pitchFamily="18" charset="0"/>
              </a:rPr>
              <a:t>a) Localización: </a:t>
            </a:r>
            <a:endParaRPr lang="es-MX" sz="2500" b="1" i="1" dirty="0"/>
          </a:p>
        </p:txBody>
      </p:sp>
      <p:sp>
        <p:nvSpPr>
          <p:cNvPr id="6" name="Rectángulo 5"/>
          <p:cNvSpPr/>
          <p:nvPr/>
        </p:nvSpPr>
        <p:spPr>
          <a:xfrm>
            <a:off x="887521" y="1417329"/>
            <a:ext cx="6321731" cy="707886"/>
          </a:xfrm>
          <a:prstGeom prst="rect">
            <a:avLst/>
          </a:prstGeom>
        </p:spPr>
        <p:txBody>
          <a:bodyPr wrap="none">
            <a:spAutoFit/>
          </a:bodyPr>
          <a:lstStyle/>
          <a:p>
            <a:pPr marL="342900" indent="-342900">
              <a:buFont typeface="Wingdings" panose="05000000000000000000" pitchFamily="2" charset="2"/>
              <a:buChar char="§"/>
            </a:pPr>
            <a:r>
              <a:rPr lang="es-MX" sz="2000" dirty="0" smtClean="0">
                <a:latin typeface="Times New Roman" panose="02020603050405020304" pitchFamily="18" charset="0"/>
                <a:ea typeface="Times New Roman" panose="02020603050405020304" pitchFamily="18" charset="0"/>
              </a:rPr>
              <a:t>Parroquia: García Moreno</a:t>
            </a:r>
          </a:p>
          <a:p>
            <a:pPr marL="342900" indent="-342900">
              <a:buFont typeface="Wingdings" panose="05000000000000000000" pitchFamily="2" charset="2"/>
              <a:buChar char="§"/>
            </a:pPr>
            <a:r>
              <a:rPr lang="es-MX" sz="2000" dirty="0" smtClean="0">
                <a:latin typeface="Times New Roman" panose="02020603050405020304" pitchFamily="18" charset="0"/>
                <a:ea typeface="Times New Roman" panose="02020603050405020304" pitchFamily="18" charset="0"/>
              </a:rPr>
              <a:t>Superficie: (32.50 ha), tipo </a:t>
            </a:r>
            <a:r>
              <a:rPr lang="es-MX" sz="2000" dirty="0">
                <a:latin typeface="Times New Roman" panose="02020603050405020304" pitchFamily="18" charset="0"/>
                <a:ea typeface="Times New Roman" panose="02020603050405020304" pitchFamily="18" charset="0"/>
              </a:rPr>
              <a:t>de bosque Húmedo Tropical </a:t>
            </a:r>
            <a:endParaRPr lang="es-MX" sz="2000" dirty="0"/>
          </a:p>
        </p:txBody>
      </p:sp>
      <p:pic>
        <p:nvPicPr>
          <p:cNvPr id="7" name="Imagen 6" descr="MAPA_GENERAL"/>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82" y="2369712"/>
            <a:ext cx="5956767" cy="4372281"/>
          </a:xfrm>
          <a:prstGeom prst="rect">
            <a:avLst/>
          </a:prstGeom>
          <a:noFill/>
          <a:ln>
            <a:noFill/>
          </a:ln>
        </p:spPr>
      </p:pic>
      <p:pic>
        <p:nvPicPr>
          <p:cNvPr id="9" name="Imagen 8" descr="MAPA_BAS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01" y="2369713"/>
            <a:ext cx="5908520" cy="4372280"/>
          </a:xfrm>
          <a:prstGeom prst="rect">
            <a:avLst/>
          </a:prstGeom>
          <a:noFill/>
          <a:ln>
            <a:noFill/>
          </a:ln>
        </p:spPr>
      </p:pic>
    </p:spTree>
    <p:extLst>
      <p:ext uri="{BB962C8B-B14F-4D97-AF65-F5344CB8AC3E}">
        <p14:creationId xmlns:p14="http://schemas.microsoft.com/office/powerpoint/2010/main" val="677316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205917"/>
            <a:ext cx="12192000" cy="1015663"/>
          </a:xfrm>
          <a:prstGeom prst="rect">
            <a:avLst/>
          </a:prstGeom>
          <a:solidFill>
            <a:schemeClr val="accent2"/>
          </a:solidFill>
        </p:spPr>
        <p:txBody>
          <a:bodyPr wrap="square">
            <a:spAutoFit/>
          </a:bodyPr>
          <a:lstStyle/>
          <a:p>
            <a:endParaRPr lang="es-MX" sz="2800" b="1" spc="-20" dirty="0" smtClean="0">
              <a:latin typeface="Times New Roman" panose="02020603050405020304" pitchFamily="18" charset="0"/>
              <a:ea typeface="Calibri" panose="020F0502020204030204" pitchFamily="34" charset="0"/>
            </a:endParaRPr>
          </a:p>
          <a:p>
            <a:r>
              <a:rPr lang="es-MX" sz="2800" b="1" spc="-20" dirty="0">
                <a:latin typeface="Times New Roman" panose="02020603050405020304" pitchFamily="18" charset="0"/>
                <a:ea typeface="Calibri" panose="020F0502020204030204" pitchFamily="34" charset="0"/>
              </a:rPr>
              <a:t> </a:t>
            </a:r>
            <a:r>
              <a:rPr lang="es-MX" sz="2800" b="1" spc="-20" dirty="0" smtClean="0">
                <a:latin typeface="Times New Roman" panose="02020603050405020304" pitchFamily="18" charset="0"/>
                <a:ea typeface="Calibri" panose="020F0502020204030204" pitchFamily="34" charset="0"/>
              </a:rPr>
              <a:t>    3. </a:t>
            </a:r>
            <a:r>
              <a:rPr lang="es-MX" sz="3200" b="1" spc="-20" dirty="0" smtClean="0">
                <a:latin typeface="Times New Roman" panose="02020603050405020304" pitchFamily="18" charset="0"/>
                <a:ea typeface="Calibri" panose="020F0502020204030204" pitchFamily="34" charset="0"/>
              </a:rPr>
              <a:t>DESCRIPCIÓN DEL SITIO</a:t>
            </a:r>
            <a:endParaRPr lang="es-MX" sz="2800" dirty="0"/>
          </a:p>
        </p:txBody>
      </p:sp>
      <p:sp>
        <p:nvSpPr>
          <p:cNvPr id="6" name="Rectángulo 5"/>
          <p:cNvSpPr/>
          <p:nvPr/>
        </p:nvSpPr>
        <p:spPr>
          <a:xfrm>
            <a:off x="425146" y="1320704"/>
            <a:ext cx="5061001" cy="461665"/>
          </a:xfrm>
          <a:prstGeom prst="rect">
            <a:avLst/>
          </a:prstGeom>
        </p:spPr>
        <p:txBody>
          <a:bodyPr wrap="none">
            <a:spAutoFit/>
          </a:bodyPr>
          <a:lstStyle/>
          <a:p>
            <a:pPr marL="342900" indent="-342900">
              <a:buFont typeface="Wingdings" panose="05000000000000000000" pitchFamily="2" charset="2"/>
              <a:buChar char="Ø"/>
            </a:pPr>
            <a:r>
              <a:rPr lang="es-MX" sz="2400" b="1" i="1" spc="-20" dirty="0" smtClean="0">
                <a:latin typeface="Times New Roman" panose="02020603050405020304" pitchFamily="18" charset="0"/>
              </a:rPr>
              <a:t>b)</a:t>
            </a:r>
            <a:r>
              <a:rPr lang="es-MX" sz="2400" b="1" spc="-20" dirty="0" smtClean="0">
                <a:latin typeface="Times New Roman" panose="02020603050405020304" pitchFamily="18" charset="0"/>
              </a:rPr>
              <a:t> </a:t>
            </a:r>
            <a:r>
              <a:rPr lang="es-EC" sz="2400" b="1" i="1" dirty="0">
                <a:latin typeface="Times New Roman" panose="02020603050405020304" pitchFamily="18" charset="0"/>
                <a:ea typeface="Tahoma" panose="020B0604030504040204" pitchFamily="34" charset="0"/>
                <a:cs typeface="Times New Roman" panose="02020603050405020304" pitchFamily="18" charset="0"/>
              </a:rPr>
              <a:t>Características edafoclimáticas </a:t>
            </a:r>
            <a:r>
              <a:rPr lang="es-MX" sz="2400" b="1" i="1" spc="-20" dirty="0" smtClean="0">
                <a:latin typeface="Times New Roman" panose="02020603050405020304" pitchFamily="18" charset="0"/>
                <a:ea typeface="Tahoma" panose="020B0604030504040204" pitchFamily="34" charset="0"/>
                <a:cs typeface="Times New Roman" panose="02020603050405020304" pitchFamily="18" charset="0"/>
              </a:rPr>
              <a:t>: </a:t>
            </a:r>
            <a:endParaRPr lang="es-MX" sz="2400"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Imagen 13"/>
          <p:cNvPicPr>
            <a:picLocks noChangeAspect="1"/>
          </p:cNvPicPr>
          <p:nvPr/>
        </p:nvPicPr>
        <p:blipFill rotWithShape="1">
          <a:blip r:embed="rId2"/>
          <a:srcRect l="12155" t="31294" r="47164" b="12016"/>
          <a:stretch/>
        </p:blipFill>
        <p:spPr>
          <a:xfrm>
            <a:off x="5071197" y="2059569"/>
            <a:ext cx="6976423" cy="4581863"/>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96270680"/>
              </p:ext>
            </p:extLst>
          </p:nvPr>
        </p:nvGraphicFramePr>
        <p:xfrm>
          <a:off x="191068" y="2059569"/>
          <a:ext cx="4776716" cy="1965276"/>
        </p:xfrm>
        <a:graphic>
          <a:graphicData uri="http://schemas.openxmlformats.org/drawingml/2006/table">
            <a:tbl>
              <a:tblPr firstRow="1" firstCol="1" bandRow="1">
                <a:tableStyleId>{5C22544A-7EE6-4342-B048-85BDC9FD1C3A}</a:tableStyleId>
              </a:tblPr>
              <a:tblGrid>
                <a:gridCol w="1974968"/>
                <a:gridCol w="2801748"/>
              </a:tblGrid>
              <a:tr h="655092">
                <a:tc>
                  <a:txBody>
                    <a:bodyPr/>
                    <a:lstStyle/>
                    <a:p>
                      <a:pPr algn="just">
                        <a:lnSpc>
                          <a:spcPct val="150000"/>
                        </a:lnSpc>
                        <a:spcAft>
                          <a:spcPts val="0"/>
                        </a:spcAft>
                      </a:pPr>
                      <a:r>
                        <a:rPr lang="es-MX"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Altitu</a:t>
                      </a:r>
                      <a:r>
                        <a:rPr lang="es-MX" sz="2200" dirty="0" smtClean="0">
                          <a:effectLst/>
                          <a:latin typeface="Times New Roman" panose="02020603050405020304" pitchFamily="18" charset="0"/>
                          <a:cs typeface="Times New Roman" panose="02020603050405020304" pitchFamily="18" charset="0"/>
                        </a:rPr>
                        <a:t>d</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2200" dirty="0" smtClean="0">
                          <a:effectLst/>
                          <a:latin typeface="Times New Roman" panose="02020603050405020304" pitchFamily="18" charset="0"/>
                          <a:ea typeface="+mn-ea"/>
                          <a:cs typeface="Times New Roman" panose="02020603050405020304" pitchFamily="18" charset="0"/>
                        </a:rPr>
                        <a:t>255msnm</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55092">
                <a:tc>
                  <a:txBody>
                    <a:bodyPr/>
                    <a:lstStyle/>
                    <a:p>
                      <a:pPr algn="just">
                        <a:lnSpc>
                          <a:spcPct val="150000"/>
                        </a:lnSpc>
                        <a:spcAft>
                          <a:spcPts val="0"/>
                        </a:spcAft>
                      </a:pPr>
                      <a:r>
                        <a:rPr lang="es-MX" sz="2200" dirty="0" smtClean="0">
                          <a:effectLst/>
                          <a:latin typeface="Times New Roman" panose="02020603050405020304" pitchFamily="18" charset="0"/>
                          <a:ea typeface="+mn-ea"/>
                          <a:cs typeface="Times New Roman" panose="02020603050405020304" pitchFamily="18" charset="0"/>
                        </a:rPr>
                        <a:t>Temperatura</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2200" dirty="0" smtClean="0">
                          <a:effectLst/>
                          <a:latin typeface="Times New Roman" panose="02020603050405020304" pitchFamily="18" charset="0"/>
                          <a:ea typeface="+mn-ea"/>
                          <a:cs typeface="Times New Roman" panose="02020603050405020304" pitchFamily="18" charset="0"/>
                        </a:rPr>
                        <a:t>24.8°C</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55092">
                <a:tc>
                  <a:txBody>
                    <a:bodyPr/>
                    <a:lstStyle/>
                    <a:p>
                      <a:pPr algn="just">
                        <a:lnSpc>
                          <a:spcPct val="150000"/>
                        </a:lnSpc>
                        <a:spcAft>
                          <a:spcPts val="0"/>
                        </a:spcAft>
                      </a:pPr>
                      <a:r>
                        <a:rPr lang="es-MX" sz="2200" dirty="0" smtClean="0">
                          <a:effectLst/>
                          <a:latin typeface="Times New Roman" panose="02020603050405020304" pitchFamily="18" charset="0"/>
                          <a:ea typeface="+mn-ea"/>
                          <a:cs typeface="Times New Roman" panose="02020603050405020304" pitchFamily="18" charset="0"/>
                        </a:rPr>
                        <a:t>Precipitación</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2200" dirty="0" smtClean="0">
                          <a:effectLst/>
                          <a:latin typeface="Times New Roman" panose="02020603050405020304" pitchFamily="18" charset="0"/>
                          <a:cs typeface="Times New Roman" panose="02020603050405020304" pitchFamily="18" charset="0"/>
                        </a:rPr>
                        <a:t>3319mm</a:t>
                      </a:r>
                      <a:endParaRPr lang="es-MX"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28600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31993" t="5924" r="31189" b="5830"/>
          <a:stretch/>
        </p:blipFill>
        <p:spPr>
          <a:xfrm>
            <a:off x="0" y="0"/>
            <a:ext cx="12192000" cy="6858000"/>
          </a:xfrm>
          <a:prstGeom prst="rect">
            <a:avLst/>
          </a:prstGeom>
        </p:spPr>
      </p:pic>
      <p:sp>
        <p:nvSpPr>
          <p:cNvPr id="4" name="Rectángulo 3"/>
          <p:cNvSpPr/>
          <p:nvPr/>
        </p:nvSpPr>
        <p:spPr>
          <a:xfrm>
            <a:off x="1559689" y="2465196"/>
            <a:ext cx="9285668" cy="1200329"/>
          </a:xfrm>
          <a:prstGeom prst="rect">
            <a:avLst/>
          </a:prstGeom>
        </p:spPr>
        <p:txBody>
          <a:bodyPr wrap="square">
            <a:spAutoFit/>
          </a:bodyPr>
          <a:lstStyle/>
          <a:p>
            <a:r>
              <a:rPr lang="es-MX" sz="7200" b="1" dirty="0" smtClean="0">
                <a:latin typeface="Times New Roman" panose="02020603050405020304" pitchFamily="18" charset="0"/>
                <a:cs typeface="Times New Roman" panose="02020603050405020304" pitchFamily="18" charset="0"/>
              </a:rPr>
              <a:t>4. METODOLOGÍA</a:t>
            </a:r>
            <a:endParaRPr lang="es-MX"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421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1769" y="2772016"/>
            <a:ext cx="11900079" cy="1892826"/>
          </a:xfrm>
          <a:prstGeom prst="rect">
            <a:avLst/>
          </a:prstGeom>
        </p:spPr>
        <p:txBody>
          <a:bodyPr wrap="square">
            <a:spAutoFit/>
          </a:bodyPr>
          <a:lstStyle/>
          <a:p>
            <a:pPr algn="ctr"/>
            <a:r>
              <a:rPr lang="es-MX" sz="3800" b="1" dirty="0" smtClean="0">
                <a:solidFill>
                  <a:schemeClr val="accent1">
                    <a:lumMod val="75000"/>
                  </a:schemeClr>
                </a:solidFill>
                <a:latin typeface="Times New Roman" panose="02020603050405020304" pitchFamily="18" charset="0"/>
                <a:cs typeface="Times New Roman" panose="02020603050405020304" pitchFamily="18" charset="0"/>
              </a:rPr>
              <a:t>FASES Y COSTOS PARA LA APROBACIÓN DEL PROGRAMA DE MANEJO FORESTAL SIMPLIFICADO</a:t>
            </a:r>
            <a:endParaRPr lang="es-MX" sz="3800" dirty="0">
              <a:latin typeface="Times New Roman" panose="02020603050405020304" pitchFamily="18" charset="0"/>
              <a:cs typeface="Times New Roman" panose="02020603050405020304" pitchFamily="18" charset="0"/>
            </a:endParaRPr>
          </a:p>
        </p:txBody>
      </p:sp>
      <p:sp>
        <p:nvSpPr>
          <p:cNvPr id="3" name="Rectángulo 2"/>
          <p:cNvSpPr/>
          <p:nvPr/>
        </p:nvSpPr>
        <p:spPr>
          <a:xfrm>
            <a:off x="1293753" y="1594071"/>
            <a:ext cx="9969396" cy="707886"/>
          </a:xfrm>
          <a:prstGeom prst="rect">
            <a:avLst/>
          </a:prstGeom>
        </p:spPr>
        <p:txBody>
          <a:bodyPr wrap="none">
            <a:spAutoFit/>
          </a:bodyPr>
          <a:lstStyle/>
          <a:p>
            <a:pPr algn="ctr"/>
            <a:r>
              <a:rPr lang="es-MX" sz="4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(PRE </a:t>
            </a:r>
            <a:r>
              <a:rPr lang="es-MX" sz="4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APROVECHAMIENTO FORESTAL)</a:t>
            </a:r>
            <a:endParaRPr lang="es-MX"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29432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TM04033921[[fn=Damasco]]</Template>
  <TotalTime>1511</TotalTime>
  <Words>1393</Words>
  <Application>Microsoft Office PowerPoint</Application>
  <PresentationFormat>Panorámica</PresentationFormat>
  <Paragraphs>344</Paragraphs>
  <Slides>41</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41</vt:i4>
      </vt:variant>
    </vt:vector>
  </HeadingPairs>
  <TitlesOfParts>
    <vt:vector size="49" baseType="lpstr">
      <vt:lpstr>Arial</vt:lpstr>
      <vt:lpstr>Bookman Old Style</vt:lpstr>
      <vt:lpstr>Calibri</vt:lpstr>
      <vt:lpstr>Rockwell</vt:lpstr>
      <vt:lpstr>Tahoma</vt:lpstr>
      <vt:lpstr>Times New Roman</vt:lpstr>
      <vt:lpstr>Wingdings</vt:lpstr>
      <vt:lpstr>Damask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EVALUAR EL RENDIMIENTO, TIEMPO, Y VOLUMENES DE LAS ACTIVIDADES DEL PROGRAMA DE MANEJO FORESTAL SIMPLIFICADO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203</cp:revision>
  <dcterms:created xsi:type="dcterms:W3CDTF">2016-10-31T01:55:43Z</dcterms:created>
  <dcterms:modified xsi:type="dcterms:W3CDTF">2017-01-19T22:42:32Z</dcterms:modified>
</cp:coreProperties>
</file>