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drawings/drawing3.xml" ContentType="application/vnd.openxmlformats-officedocument.drawingml.chartshapes+xml"/>
  <Override PartName="/ppt/charts/chart9.xml" ContentType="application/vnd.openxmlformats-officedocument.drawingml.chart+xml"/>
  <Override PartName="/ppt/drawings/drawing4.xml" ContentType="application/vnd.openxmlformats-officedocument.drawingml.chartshapes+xml"/>
  <Override PartName="/ppt/charts/chart10.xml" ContentType="application/vnd.openxmlformats-officedocument.drawingml.chart+xml"/>
  <Override PartName="/ppt/drawings/drawing5.xml" ContentType="application/vnd.openxmlformats-officedocument.drawingml.chartshapes+xml"/>
  <Override PartName="/ppt/charts/chart11.xml" ContentType="application/vnd.openxmlformats-officedocument.drawingml.chart+xml"/>
  <Override PartName="/ppt/drawings/drawing6.xml" ContentType="application/vnd.openxmlformats-officedocument.drawingml.chartshapes+xml"/>
  <Override PartName="/ppt/charts/chart12.xml" ContentType="application/vnd.openxmlformats-officedocument.drawingml.chart+xml"/>
  <Override PartName="/ppt/drawings/drawing7.xml" ContentType="application/vnd.openxmlformats-officedocument.drawingml.chartshapes+xml"/>
  <Override PartName="/ppt/charts/chart13.xml" ContentType="application/vnd.openxmlformats-officedocument.drawingml.chart+xml"/>
  <Override PartName="/ppt/drawings/drawing8.xml" ContentType="application/vnd.openxmlformats-officedocument.drawingml.chartshapes+xml"/>
  <Override PartName="/ppt/charts/chart14.xml" ContentType="application/vnd.openxmlformats-officedocument.drawingml.chart+xml"/>
  <Override PartName="/ppt/drawings/drawing9.xml" ContentType="application/vnd.openxmlformats-officedocument.drawingml.chartshapes+xml"/>
  <Override PartName="/ppt/charts/chart15.xml" ContentType="application/vnd.openxmlformats-officedocument.drawingml.chart+xml"/>
  <Override PartName="/ppt/drawings/drawing10.xml" ContentType="application/vnd.openxmlformats-officedocument.drawingml.chartshapes+xml"/>
  <Override PartName="/ppt/charts/chart16.xml" ContentType="application/vnd.openxmlformats-officedocument.drawingml.chart+xml"/>
  <Override PartName="/ppt/drawings/drawing11.xml" ContentType="application/vnd.openxmlformats-officedocument.drawingml.chartshapes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6" r:id="rId12"/>
    <p:sldId id="265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91" r:id="rId30"/>
    <p:sldId id="292" r:id="rId31"/>
    <p:sldId id="293" r:id="rId32"/>
    <p:sldId id="294" r:id="rId33"/>
    <p:sldId id="295" r:id="rId34"/>
    <p:sldId id="288" r:id="rId35"/>
    <p:sldId id="289" r:id="rId36"/>
    <p:sldId id="290" r:id="rId37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74" y="3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P\OneDrive\TESIS%20MOTE%20DESHIDRATADO\RESULTADOS\IAA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Users\HP\OneDrive\TESIS%20MOTE%20DESHIDRATADO\RESULTADOS\datos%20tomados%20de%20deshidrataci&#243;n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C:\Users\HP\OneDrive\TESIS%20MOTE%20DESHIDRATADO\RESULTADOS\datos%20tomados%20de%20deshidrataci&#243;n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C:\Users\HP\OneDrive\TESIS%20MOTE%20DESHIDRATADO\RESULTADOS\datos%20tomados%20de%20deshidrataci&#243;n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C:\Users\HP\OneDrive\TESIS%20MOTE%20DESHIDRATADO\RESULTADOS\datos%20tomados%20de%20deshidrataci&#243;n.xlsx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C:\Users\HP\OneDrive\TESIS%20MOTE%20DESHIDRATADO\RESULTADOS\datos%20tomados%20de%20deshidrataci&#243;n.xlsx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C:\Users\HP\OneDrive\TESIS%20MOTE%20DESHIDRATADO\RESULTADOS\datos%20tomados%20de%20deshidrataci&#243;n.xlsx" TargetMode="Externa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C:\Users\HP\OneDrive\TESIS%20MOTE%20DESHIDRATADO\RESULTADOS\datos%20tomados%20de%20deshidrataci&#243;n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P\Desktop\resultados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P\Desktop\resultados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P\Desktop\resultado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P\OneDrive\TESIS%20MOTE%20DESHIDRATADO\RESULTADOS\%25ISA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P\Desktop\resultados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P\Desktop\resultados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P\Desktop\resultados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P\Desktop\degustaci&#243;n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P\Desktop\degustaci&#243;n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P\Desktop\degustaci&#243;n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P\Desktop\degustaci&#243;n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P\Desktop\degustaci&#243;n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P\OneDrive\TESIS%20MOTE%20DESHIDRATADO\RESULTADOS\PH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P\Desktop\resultado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P\OneDrive\TESIS%20MOTE%20DESHIDRATADO\RESULTADOS\datos%20tomados%20de%20deshidrataci&#243;n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HP\OneDrive\TESIS%20MOTE%20DESHIDRATADO\RESULTADOS\datos%20tomados%20de%20deshidrataci&#243;n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HP\OneDrive\TESIS%20MOTE%20DESHIDRATADO\RESULTADOS\datos%20tomados%20de%20deshidrataci&#243;n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HP\OneDrive\TESIS%20MOTE%20DESHIDRATADO\RESULTADOS\datos%20tomados%20de%20deshidrataci&#243;n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HP\OneDrive\TESIS%20MOTE%20DESHIDRATADO\RESULTADOS\datos%20tomados%20de%20deshidrataci&#243;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810854928578162"/>
          <c:y val="5.8946215476715531E-2"/>
          <c:w val="0.82856952899791114"/>
          <c:h val="0.7473096484948951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test!$A$8:$A$13</c:f>
              <c:strCache>
                <c:ptCount val="1"/>
                <c:pt idx="0">
                  <c:v>A1B1 A1B2 A1B3 A2B1 A2B2 A2B3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test!$F$8:$F$13</c:f>
              <c:numCache>
                <c:formatCode>General</c:formatCode>
                <c:ptCount val="6"/>
                <c:pt idx="0">
                  <c:v>4.7300000000000004</c:v>
                </c:pt>
                <c:pt idx="1">
                  <c:v>5.0199999999999996</c:v>
                </c:pt>
                <c:pt idx="2">
                  <c:v>5.04</c:v>
                </c:pt>
                <c:pt idx="3">
                  <c:v>4.9000000000000004</c:v>
                </c:pt>
                <c:pt idx="4">
                  <c:v>4.9000000000000004</c:v>
                </c:pt>
                <c:pt idx="5">
                  <c:v>4.71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31161472"/>
        <c:axId val="172275200"/>
      </c:barChart>
      <c:catAx>
        <c:axId val="1311614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TRATAMIENTOS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crossAx val="172275200"/>
        <c:crosses val="autoZero"/>
        <c:auto val="1"/>
        <c:lblAlgn val="ctr"/>
        <c:lblOffset val="100"/>
        <c:noMultiLvlLbl val="0"/>
      </c:catAx>
      <c:valAx>
        <c:axId val="172275200"/>
        <c:scaling>
          <c:orientation val="minMax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IAA 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311614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C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Tratamiento 3</c:v>
          </c:tx>
          <c:spPr>
            <a:ln w="28575">
              <a:noFill/>
            </a:ln>
          </c:spPr>
          <c:dLbls>
            <c:dLbl>
              <c:idx val="8"/>
              <c:layout>
                <c:manualLayout>
                  <c:x val="-6.1111111111111109E-2"/>
                  <c:y val="0.2361111111111111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</a:rPr>
                      <a:t>xc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xVal>
            <c:numRef>
              <c:f>'TRATAMIENTO 3'!$I$95:$I$115</c:f>
              <c:numCache>
                <c:formatCode>0.000</c:formatCode>
                <c:ptCount val="21"/>
                <c:pt idx="0">
                  <c:v>3.1484696797182279</c:v>
                </c:pt>
                <c:pt idx="1">
                  <c:v>3.0202531595889877</c:v>
                </c:pt>
                <c:pt idx="2">
                  <c:v>2.8494533342242669</c:v>
                </c:pt>
                <c:pt idx="3">
                  <c:v>2.670627827846805</c:v>
                </c:pt>
                <c:pt idx="4">
                  <c:v>2.5222152013486521</c:v>
                </c:pt>
                <c:pt idx="5">
                  <c:v>2.3195322035237869</c:v>
                </c:pt>
                <c:pt idx="6">
                  <c:v>2.0562550490437683</c:v>
                </c:pt>
                <c:pt idx="7">
                  <c:v>1.8245941192430686</c:v>
                </c:pt>
                <c:pt idx="8">
                  <c:v>1.6500877664189382</c:v>
                </c:pt>
                <c:pt idx="9">
                  <c:v>1.492127350572269</c:v>
                </c:pt>
                <c:pt idx="10">
                  <c:v>1.3143631196252707</c:v>
                </c:pt>
                <c:pt idx="11">
                  <c:v>1.1387232647641634</c:v>
                </c:pt>
                <c:pt idx="12">
                  <c:v>0.91429853458248278</c:v>
                </c:pt>
                <c:pt idx="13">
                  <c:v>0.63519443082896976</c:v>
                </c:pt>
                <c:pt idx="14">
                  <c:v>0.42388804856002005</c:v>
                </c:pt>
                <c:pt idx="15">
                  <c:v>0.29381419431081574</c:v>
                </c:pt>
                <c:pt idx="16">
                  <c:v>0.2019866518053513</c:v>
                </c:pt>
                <c:pt idx="17">
                  <c:v>0.14641312633091758</c:v>
                </c:pt>
                <c:pt idx="18">
                  <c:v>0.10682616051808533</c:v>
                </c:pt>
                <c:pt idx="19">
                  <c:v>7.1131676926237147E-2</c:v>
                </c:pt>
                <c:pt idx="20">
                  <c:v>5.5392202999651682E-2</c:v>
                </c:pt>
              </c:numCache>
            </c:numRef>
          </c:xVal>
          <c:yVal>
            <c:numRef>
              <c:f>'TRATAMIENTO 3'!$J$95:$J$115</c:f>
              <c:numCache>
                <c:formatCode>0.000</c:formatCode>
                <c:ptCount val="21"/>
                <c:pt idx="0">
                  <c:v>0.984702874592565</c:v>
                </c:pt>
                <c:pt idx="1">
                  <c:v>1.311742658801055</c:v>
                </c:pt>
                <c:pt idx="2">
                  <c:v>1.3733798889789077</c:v>
                </c:pt>
                <c:pt idx="3">
                  <c:v>1.1398089715058146</c:v>
                </c:pt>
                <c:pt idx="4">
                  <c:v>1.5566054232949642</c:v>
                </c:pt>
                <c:pt idx="5">
                  <c:v>2.0219685464065429</c:v>
                </c:pt>
                <c:pt idx="6">
                  <c:v>1.7791559408693731</c:v>
                </c:pt>
                <c:pt idx="7">
                  <c:v>1.3402087896893227</c:v>
                </c:pt>
                <c:pt idx="8">
                  <c:v>1.2131359937024189</c:v>
                </c:pt>
                <c:pt idx="9">
                  <c:v>1.3652292936729458</c:v>
                </c:pt>
                <c:pt idx="10">
                  <c:v>1.3489140853333055</c:v>
                </c:pt>
                <c:pt idx="11">
                  <c:v>1.53</c:v>
                </c:pt>
                <c:pt idx="12">
                  <c:v>0.91500000000000004</c:v>
                </c:pt>
                <c:pt idx="13">
                  <c:v>0.54094433860851132</c:v>
                </c:pt>
                <c:pt idx="14">
                  <c:v>0.33298906687796304</c:v>
                </c:pt>
                <c:pt idx="15">
                  <c:v>0.23507850881398895</c:v>
                </c:pt>
                <c:pt idx="16">
                  <c:v>0.14226822521455035</c:v>
                </c:pt>
                <c:pt idx="17">
                  <c:v>0.10134263248085056</c:v>
                </c:pt>
                <c:pt idx="18">
                  <c:v>9.1377877995131349E-2</c:v>
                </c:pt>
                <c:pt idx="19">
                  <c:v>4.0293053252058793E-2</c:v>
                </c:pt>
                <c:pt idx="20">
                  <c:v>9.9007799525047176E-3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3918976"/>
        <c:axId val="183920896"/>
      </c:scatterChart>
      <c:valAx>
        <c:axId val="1839189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Humedad</a:t>
                </a:r>
                <a:r>
                  <a:rPr lang="es-EC" baseline="0"/>
                  <a:t> base seca Xbs</a:t>
                </a:r>
                <a:endParaRPr lang="es-EC"/>
              </a:p>
            </c:rich>
          </c:tx>
          <c:layout/>
          <c:overlay val="0"/>
        </c:title>
        <c:numFmt formatCode="0.00" sourceLinked="0"/>
        <c:majorTickMark val="none"/>
        <c:minorTickMark val="none"/>
        <c:tickLblPos val="nextTo"/>
        <c:crossAx val="183920896"/>
        <c:crosses val="autoZero"/>
        <c:crossBetween val="midCat"/>
      </c:valAx>
      <c:valAx>
        <c:axId val="18392089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Velocidad de secado kg/hm2</a:t>
                </a:r>
              </a:p>
            </c:rich>
          </c:tx>
          <c:layout/>
          <c:overlay val="0"/>
        </c:title>
        <c:numFmt formatCode="0.00" sourceLinked="0"/>
        <c:majorTickMark val="none"/>
        <c:minorTickMark val="none"/>
        <c:tickLblPos val="nextTo"/>
        <c:crossAx val="18391897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2124260586829631"/>
          <c:y val="0.20656631838545955"/>
          <c:w val="0.82897759205118016"/>
          <c:h val="0.60813068469534093"/>
        </c:manualLayout>
      </c:layout>
      <c:scatterChart>
        <c:scatterStyle val="lineMarker"/>
        <c:varyColors val="0"/>
        <c:ser>
          <c:idx val="0"/>
          <c:order val="0"/>
          <c:tx>
            <c:v>Tratamiento 4</c:v>
          </c:tx>
          <c:spPr>
            <a:ln w="28575">
              <a:noFill/>
            </a:ln>
          </c:spPr>
          <c:dLbls>
            <c:dLbl>
              <c:idx val="0"/>
              <c:layout>
                <c:manualLayout>
                  <c:x val="-2.2222222222222223E-2"/>
                  <c:y val="-3.240740740740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3.7313432835820892E-2"/>
                  <c:y val="-9.8039215686274508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</a:rPr>
                      <a:t>tc= 1,67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3"/>
              <c:layout>
                <c:manualLayout>
                  <c:x val="-3.3333333333333333E-2"/>
                  <c:y val="-7.4074074074073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xVal>
            <c:numRef>
              <c:f>'TRATAMIENT0 4'!$E$90:$E$113</c:f>
              <c:numCache>
                <c:formatCode>0.00</c:formatCode>
                <c:ptCount val="24"/>
                <c:pt idx="0">
                  <c:v>0</c:v>
                </c:pt>
                <c:pt idx="1">
                  <c:v>0.16666666666666666</c:v>
                </c:pt>
                <c:pt idx="2">
                  <c:v>0.33333333333333331</c:v>
                </c:pt>
                <c:pt idx="3">
                  <c:v>0.5</c:v>
                </c:pt>
                <c:pt idx="4">
                  <c:v>0.66666666666666663</c:v>
                </c:pt>
                <c:pt idx="5">
                  <c:v>0.83333333333333337</c:v>
                </c:pt>
                <c:pt idx="6">
                  <c:v>1</c:v>
                </c:pt>
                <c:pt idx="7">
                  <c:v>1.1666666666666667</c:v>
                </c:pt>
                <c:pt idx="8">
                  <c:v>1.3333333333333333</c:v>
                </c:pt>
                <c:pt idx="9">
                  <c:v>1.5</c:v>
                </c:pt>
                <c:pt idx="10">
                  <c:v>1.6666666666666667</c:v>
                </c:pt>
                <c:pt idx="11">
                  <c:v>1.8333333333333333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5.5</c:v>
                </c:pt>
                <c:pt idx="20">
                  <c:v>6</c:v>
                </c:pt>
                <c:pt idx="21">
                  <c:v>6.5</c:v>
                </c:pt>
                <c:pt idx="22">
                  <c:v>7</c:v>
                </c:pt>
                <c:pt idx="23">
                  <c:v>7.5</c:v>
                </c:pt>
              </c:numCache>
            </c:numRef>
          </c:xVal>
          <c:yVal>
            <c:numRef>
              <c:f>'TRATAMIENT0 4'!$I$90:$I$113</c:f>
              <c:numCache>
                <c:formatCode>0.000</c:formatCode>
                <c:ptCount val="24"/>
                <c:pt idx="0">
                  <c:v>2.9793066893793942</c:v>
                </c:pt>
                <c:pt idx="1">
                  <c:v>2.8457875531317658</c:v>
                </c:pt>
                <c:pt idx="2">
                  <c:v>2.714095022120798</c:v>
                </c:pt>
                <c:pt idx="3">
                  <c:v>2.5621969207688737</c:v>
                </c:pt>
                <c:pt idx="4">
                  <c:v>2.3939532845181364</c:v>
                </c:pt>
                <c:pt idx="5">
                  <c:v>2.2289776245011068</c:v>
                </c:pt>
                <c:pt idx="6">
                  <c:v>2.031882348529177</c:v>
                </c:pt>
                <c:pt idx="7">
                  <c:v>1.8820584104240337</c:v>
                </c:pt>
                <c:pt idx="8">
                  <c:v>1.687211755190184</c:v>
                </c:pt>
                <c:pt idx="9">
                  <c:v>1.5319168670286711</c:v>
                </c:pt>
                <c:pt idx="10">
                  <c:v>1.3691477703013433</c:v>
                </c:pt>
                <c:pt idx="11">
                  <c:v>1.2215576428104169</c:v>
                </c:pt>
                <c:pt idx="12">
                  <c:v>1.1000206896659821</c:v>
                </c:pt>
                <c:pt idx="13">
                  <c:v>0.80779140969494545</c:v>
                </c:pt>
                <c:pt idx="14">
                  <c:v>0.55330549985206612</c:v>
                </c:pt>
                <c:pt idx="15">
                  <c:v>0.40231926983408028</c:v>
                </c:pt>
                <c:pt idx="16">
                  <c:v>0.28415997509482288</c:v>
                </c:pt>
                <c:pt idx="17">
                  <c:v>0.19072297331238189</c:v>
                </c:pt>
                <c:pt idx="18">
                  <c:v>0.15210217721279837</c:v>
                </c:pt>
                <c:pt idx="19">
                  <c:v>0.11347180350671243</c:v>
                </c:pt>
                <c:pt idx="20">
                  <c:v>8.2576532146508702E-2</c:v>
                </c:pt>
                <c:pt idx="21">
                  <c:v>5.9322033898305079E-2</c:v>
                </c:pt>
                <c:pt idx="22">
                  <c:v>5.9322033898305072E-2</c:v>
                </c:pt>
                <c:pt idx="23">
                  <c:v>5.9322033898305072E-2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3952512"/>
        <c:axId val="183954432"/>
      </c:scatterChart>
      <c:valAx>
        <c:axId val="1839525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Tiempo h</a:t>
                </a:r>
              </a:p>
            </c:rich>
          </c:tx>
          <c:layout/>
          <c:overlay val="0"/>
        </c:title>
        <c:numFmt formatCode="0.00" sourceLinked="1"/>
        <c:majorTickMark val="none"/>
        <c:minorTickMark val="none"/>
        <c:tickLblPos val="nextTo"/>
        <c:crossAx val="183954432"/>
        <c:crosses val="autoZero"/>
        <c:crossBetween val="midCat"/>
      </c:valAx>
      <c:valAx>
        <c:axId val="18395443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Humedad</a:t>
                </a:r>
                <a:r>
                  <a:rPr lang="es-EC" baseline="0"/>
                  <a:t> base seca Xbs</a:t>
                </a:r>
                <a:endParaRPr lang="es-EC"/>
              </a:p>
            </c:rich>
          </c:tx>
          <c:layout/>
          <c:overlay val="0"/>
        </c:title>
        <c:numFmt formatCode="0.000" sourceLinked="1"/>
        <c:majorTickMark val="none"/>
        <c:minorTickMark val="none"/>
        <c:tickLblPos val="nextTo"/>
        <c:crossAx val="18395251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Tratamiento 4</c:v>
          </c:tx>
          <c:spPr>
            <a:ln w="28575">
              <a:noFill/>
            </a:ln>
          </c:spPr>
          <c:dLbls>
            <c:dLbl>
              <c:idx val="0"/>
              <c:layout>
                <c:manualLayout>
                  <c:x val="-0.37540016082920064"/>
                  <c:y val="0.2960159647662842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</a:rPr>
                      <a:t>xc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xVal>
            <c:numRef>
              <c:f>'TRATAMIENT0 4'!$J$91:$J$112</c:f>
              <c:numCache>
                <c:formatCode>0.000</c:formatCode>
                <c:ptCount val="22"/>
                <c:pt idx="0">
                  <c:v>2.9125471212555798</c:v>
                </c:pt>
                <c:pt idx="1">
                  <c:v>2.7799412876262819</c:v>
                </c:pt>
                <c:pt idx="2">
                  <c:v>2.6381459714448359</c:v>
                </c:pt>
                <c:pt idx="3">
                  <c:v>2.4780751026435048</c:v>
                </c:pt>
                <c:pt idx="4">
                  <c:v>2.3114654545096216</c:v>
                </c:pt>
                <c:pt idx="5">
                  <c:v>2.1304299865151419</c:v>
                </c:pt>
                <c:pt idx="6">
                  <c:v>1.9569703794766053</c:v>
                </c:pt>
                <c:pt idx="7">
                  <c:v>1.7846350828071089</c:v>
                </c:pt>
                <c:pt idx="8">
                  <c:v>1.6095643111094275</c:v>
                </c:pt>
                <c:pt idx="9">
                  <c:v>1.4505323186650072</c:v>
                </c:pt>
                <c:pt idx="10">
                  <c:v>1.2953527065558801</c:v>
                </c:pt>
                <c:pt idx="11">
                  <c:v>1.1607891662381995</c:v>
                </c:pt>
                <c:pt idx="12">
                  <c:v>0.95390604968046377</c:v>
                </c:pt>
                <c:pt idx="13">
                  <c:v>0.68054845477350578</c:v>
                </c:pt>
                <c:pt idx="14">
                  <c:v>0.4778123848430732</c:v>
                </c:pt>
                <c:pt idx="15">
                  <c:v>0.34323962246445161</c:v>
                </c:pt>
                <c:pt idx="16">
                  <c:v>0.2374414742036024</c:v>
                </c:pt>
                <c:pt idx="17">
                  <c:v>0.17141257526259013</c:v>
                </c:pt>
                <c:pt idx="18">
                  <c:v>0.13278699035975539</c:v>
                </c:pt>
                <c:pt idx="19">
                  <c:v>9.8024167826610567E-2</c:v>
                </c:pt>
                <c:pt idx="20">
                  <c:v>7.0949283022406884E-2</c:v>
                </c:pt>
                <c:pt idx="21">
                  <c:v>5.9322033898305079E-2</c:v>
                </c:pt>
              </c:numCache>
            </c:numRef>
          </c:xVal>
          <c:yVal>
            <c:numRef>
              <c:f>'TRATAMIENT0 4'!$K$91:$K$112</c:f>
              <c:numCache>
                <c:formatCode>0.000</c:formatCode>
                <c:ptCount val="22"/>
                <c:pt idx="0">
                  <c:v>1.0184128022730079</c:v>
                </c:pt>
                <c:pt idx="1">
                  <c:v>1.0889880282735056</c:v>
                </c:pt>
                <c:pt idx="2">
                  <c:v>1.2293442723942223</c:v>
                </c:pt>
                <c:pt idx="3">
                  <c:v>1.2795620976682236</c:v>
                </c:pt>
                <c:pt idx="4">
                  <c:v>1.3903523941976033</c:v>
                </c:pt>
                <c:pt idx="5">
                  <c:v>1.3321697820559613</c:v>
                </c:pt>
                <c:pt idx="6">
                  <c:v>1.3235350784217321</c:v>
                </c:pt>
                <c:pt idx="7">
                  <c:v>1.344543526638194</c:v>
                </c:pt>
                <c:pt idx="8">
                  <c:v>1.2213657019731476</c:v>
                </c:pt>
                <c:pt idx="9">
                  <c:v>1.1917794209980956</c:v>
                </c:pt>
                <c:pt idx="10">
                  <c:v>1.0334479896397877</c:v>
                </c:pt>
                <c:pt idx="11">
                  <c:v>0.95</c:v>
                </c:pt>
                <c:pt idx="12">
                  <c:v>0.69979544296181251</c:v>
                </c:pt>
                <c:pt idx="13">
                  <c:v>0.51900433902190746</c:v>
                </c:pt>
                <c:pt idx="14">
                  <c:v>0.34450627168927128</c:v>
                </c:pt>
                <c:pt idx="15">
                  <c:v>0.270843259547774</c:v>
                </c:pt>
                <c:pt idx="16">
                  <c:v>0.16903398128899141</c:v>
                </c:pt>
                <c:pt idx="17">
                  <c:v>9.8881497351256939E-2</c:v>
                </c:pt>
                <c:pt idx="18">
                  <c:v>8.8992825684850743E-2</c:v>
                </c:pt>
                <c:pt idx="19">
                  <c:v>6.9311705098761431E-2</c:v>
                </c:pt>
                <c:pt idx="20">
                  <c:v>2.9765757757700621E-2</c:v>
                </c:pt>
                <c:pt idx="21">
                  <c:v>1.7763568394002505E-17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4005376"/>
        <c:axId val="184007296"/>
      </c:scatterChart>
      <c:valAx>
        <c:axId val="1840053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Humedad base</a:t>
                </a:r>
                <a:r>
                  <a:rPr lang="es-EC" baseline="0"/>
                  <a:t> seca Xbs</a:t>
                </a:r>
                <a:endParaRPr lang="es-EC"/>
              </a:p>
            </c:rich>
          </c:tx>
          <c:layout/>
          <c:overlay val="0"/>
        </c:title>
        <c:numFmt formatCode="0.00" sourceLinked="0"/>
        <c:majorTickMark val="none"/>
        <c:minorTickMark val="none"/>
        <c:tickLblPos val="nextTo"/>
        <c:crossAx val="184007296"/>
        <c:crosses val="autoZero"/>
        <c:crossBetween val="midCat"/>
      </c:valAx>
      <c:valAx>
        <c:axId val="18400729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Velocidad</a:t>
                </a:r>
                <a:r>
                  <a:rPr lang="es-EC" baseline="0"/>
                  <a:t> de secado Kg/hm2</a:t>
                </a:r>
              </a:p>
            </c:rich>
          </c:tx>
          <c:layout/>
          <c:overlay val="0"/>
        </c:title>
        <c:numFmt formatCode="0.00" sourceLinked="0"/>
        <c:majorTickMark val="none"/>
        <c:minorTickMark val="none"/>
        <c:tickLblPos val="nextTo"/>
        <c:crossAx val="18400537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2649956923323516"/>
          <c:y val="0.15965950638930523"/>
          <c:w val="0.83066372137574584"/>
          <c:h val="0.64425730134169346"/>
        </c:manualLayout>
      </c:layout>
      <c:scatterChart>
        <c:scatterStyle val="lineMarker"/>
        <c:varyColors val="0"/>
        <c:ser>
          <c:idx val="0"/>
          <c:order val="0"/>
          <c:tx>
            <c:v>Tratamiento 5</c:v>
          </c:tx>
          <c:spPr>
            <a:ln w="28575">
              <a:noFill/>
            </a:ln>
          </c:spPr>
          <c:dLbls>
            <c:dLbl>
              <c:idx val="0"/>
              <c:layout>
                <c:manualLayout>
                  <c:x val="-1.5252977233029862E-2"/>
                  <c:y val="-5.13012957414673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3054085372836467E-2"/>
                  <c:y val="-8.7280389159767532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</a:rPr>
                      <a:t>tc= 0,83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layout>
                <c:manualLayout>
                  <c:x val="-2.5421628721716435E-2"/>
                  <c:y val="-6.15615548897607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xVal>
            <c:numRef>
              <c:f>'TRATAMIENTO 5'!$F$88:$F$110</c:f>
              <c:numCache>
                <c:formatCode>0.00</c:formatCode>
                <c:ptCount val="23"/>
                <c:pt idx="0">
                  <c:v>0</c:v>
                </c:pt>
                <c:pt idx="1">
                  <c:v>0.16666666666666666</c:v>
                </c:pt>
                <c:pt idx="2">
                  <c:v>0.33333333333333331</c:v>
                </c:pt>
                <c:pt idx="3">
                  <c:v>0.5</c:v>
                </c:pt>
                <c:pt idx="4">
                  <c:v>0.66666666666666663</c:v>
                </c:pt>
                <c:pt idx="5">
                  <c:v>0.83333333333333337</c:v>
                </c:pt>
                <c:pt idx="6">
                  <c:v>1</c:v>
                </c:pt>
                <c:pt idx="7">
                  <c:v>1.1666666666666667</c:v>
                </c:pt>
                <c:pt idx="8">
                  <c:v>1.3333333333333333</c:v>
                </c:pt>
                <c:pt idx="9">
                  <c:v>1.5</c:v>
                </c:pt>
                <c:pt idx="10">
                  <c:v>1.6666666666666667</c:v>
                </c:pt>
                <c:pt idx="11">
                  <c:v>1.8333333333333333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5.5</c:v>
                </c:pt>
                <c:pt idx="20">
                  <c:v>6</c:v>
                </c:pt>
                <c:pt idx="21" formatCode="General">
                  <c:v>6.5</c:v>
                </c:pt>
                <c:pt idx="22" formatCode="General">
                  <c:v>7</c:v>
                </c:pt>
              </c:numCache>
            </c:numRef>
          </c:xVal>
          <c:yVal>
            <c:numRef>
              <c:f>'TRATAMIENTO 5'!$J$88:$J$110</c:f>
              <c:numCache>
                <c:formatCode>0.000</c:formatCode>
                <c:ptCount val="23"/>
                <c:pt idx="0">
                  <c:v>3.0222484756846568</c:v>
                </c:pt>
                <c:pt idx="1">
                  <c:v>2.7839511919915014</c:v>
                </c:pt>
                <c:pt idx="2">
                  <c:v>2.595283063612682</c:v>
                </c:pt>
                <c:pt idx="3">
                  <c:v>2.3995935061003033</c:v>
                </c:pt>
                <c:pt idx="4">
                  <c:v>2.2062671270851943</c:v>
                </c:pt>
                <c:pt idx="5">
                  <c:v>1.9274203709705353</c:v>
                </c:pt>
                <c:pt idx="6">
                  <c:v>1.6998738020767645</c:v>
                </c:pt>
                <c:pt idx="7">
                  <c:v>1.5357130438708437</c:v>
                </c:pt>
                <c:pt idx="8">
                  <c:v>1.3924861855337278</c:v>
                </c:pt>
                <c:pt idx="9">
                  <c:v>1.2542826859890626</c:v>
                </c:pt>
                <c:pt idx="10">
                  <c:v>1.1399727035763656</c:v>
                </c:pt>
                <c:pt idx="11">
                  <c:v>1.0303296632612886</c:v>
                </c:pt>
                <c:pt idx="12">
                  <c:v>0.93649018882830037</c:v>
                </c:pt>
                <c:pt idx="13">
                  <c:v>0.69991533876940171</c:v>
                </c:pt>
                <c:pt idx="14">
                  <c:v>0.48259285699313709</c:v>
                </c:pt>
                <c:pt idx="15">
                  <c:v>0.35284901562370358</c:v>
                </c:pt>
                <c:pt idx="16">
                  <c:v>0.2383112050426428</c:v>
                </c:pt>
                <c:pt idx="17">
                  <c:v>0.16915568619759494</c:v>
                </c:pt>
                <c:pt idx="18">
                  <c:v>0.10746078539890318</c:v>
                </c:pt>
                <c:pt idx="19">
                  <c:v>6.9074063075369715E-2</c:v>
                </c:pt>
                <c:pt idx="20">
                  <c:v>5.3740779768177017E-2</c:v>
                </c:pt>
                <c:pt idx="21">
                  <c:v>5.3740779768177017E-2</c:v>
                </c:pt>
                <c:pt idx="22">
                  <c:v>5.3740779768177017E-2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4448512"/>
        <c:axId val="184450432"/>
      </c:scatterChart>
      <c:valAx>
        <c:axId val="1844485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Tiempo h</a:t>
                </a:r>
              </a:p>
            </c:rich>
          </c:tx>
          <c:layout/>
          <c:overlay val="0"/>
        </c:title>
        <c:numFmt formatCode="0.00" sourceLinked="1"/>
        <c:majorTickMark val="none"/>
        <c:minorTickMark val="none"/>
        <c:tickLblPos val="nextTo"/>
        <c:crossAx val="184450432"/>
        <c:crosses val="autoZero"/>
        <c:crossBetween val="midCat"/>
      </c:valAx>
      <c:valAx>
        <c:axId val="18445043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Humedad base seca Xbs</a:t>
                </a:r>
              </a:p>
            </c:rich>
          </c:tx>
          <c:layout/>
          <c:overlay val="0"/>
        </c:title>
        <c:numFmt formatCode="0.000" sourceLinked="1"/>
        <c:majorTickMark val="none"/>
        <c:minorTickMark val="none"/>
        <c:tickLblPos val="nextTo"/>
        <c:crossAx val="18444851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Tratamiento 5</c:v>
          </c:tx>
          <c:spPr>
            <a:ln w="28575">
              <a:noFill/>
            </a:ln>
          </c:spPr>
          <c:dLbls>
            <c:dLbl>
              <c:idx val="0"/>
              <c:layout>
                <c:manualLayout>
                  <c:x val="-0.21944444444444444"/>
                  <c:y val="0.33796296296296297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</a:rPr>
                      <a:t>xc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xVal>
            <c:numRef>
              <c:f>'TRATAMIENTO 5'!$K$89:$K$109</c:f>
              <c:numCache>
                <c:formatCode>0.000</c:formatCode>
                <c:ptCount val="21"/>
                <c:pt idx="0">
                  <c:v>2.9030998338380791</c:v>
                </c:pt>
                <c:pt idx="1">
                  <c:v>2.6896171278020917</c:v>
                </c:pt>
                <c:pt idx="2">
                  <c:v>2.4974382848564929</c:v>
                </c:pt>
                <c:pt idx="3">
                  <c:v>2.3029303165927488</c:v>
                </c:pt>
                <c:pt idx="4">
                  <c:v>2.0668437490278651</c:v>
                </c:pt>
                <c:pt idx="5">
                  <c:v>1.81364708652365</c:v>
                </c:pt>
                <c:pt idx="6">
                  <c:v>1.6177934229738042</c:v>
                </c:pt>
                <c:pt idx="7">
                  <c:v>1.4640996147022858</c:v>
                </c:pt>
                <c:pt idx="8">
                  <c:v>1.3233844357613953</c:v>
                </c:pt>
                <c:pt idx="9">
                  <c:v>1.1971276947827141</c:v>
                </c:pt>
                <c:pt idx="10">
                  <c:v>1.085151183418827</c:v>
                </c:pt>
                <c:pt idx="11">
                  <c:v>0.98340992604479449</c:v>
                </c:pt>
                <c:pt idx="12">
                  <c:v>0.81820276379885104</c:v>
                </c:pt>
                <c:pt idx="13">
                  <c:v>0.59125409788126937</c:v>
                </c:pt>
                <c:pt idx="14">
                  <c:v>0.41772093630842033</c:v>
                </c:pt>
                <c:pt idx="15">
                  <c:v>0.29558011033317322</c:v>
                </c:pt>
                <c:pt idx="16">
                  <c:v>0.20373344562011886</c:v>
                </c:pt>
                <c:pt idx="17">
                  <c:v>0.13830823579824905</c:v>
                </c:pt>
                <c:pt idx="18">
                  <c:v>8.8267424237136446E-2</c:v>
                </c:pt>
                <c:pt idx="19">
                  <c:v>6.140742142177337E-2</c:v>
                </c:pt>
                <c:pt idx="20">
                  <c:v>5.3740779768177017E-2</c:v>
                </c:pt>
              </c:numCache>
            </c:numRef>
          </c:xVal>
          <c:yVal>
            <c:numRef>
              <c:f>'TRATAMIENTO 5'!$L$89:$L$109</c:f>
              <c:numCache>
                <c:formatCode>0.000</c:formatCode>
                <c:ptCount val="21"/>
                <c:pt idx="0">
                  <c:v>1.6395471823563832</c:v>
                </c:pt>
                <c:pt idx="1">
                  <c:v>1.4759335138221992</c:v>
                </c:pt>
                <c:pt idx="2">
                  <c:v>1.4938211962655541</c:v>
                </c:pt>
                <c:pt idx="3">
                  <c:v>1.8131448388983078</c:v>
                </c:pt>
                <c:pt idx="4">
                  <c:v>1.9445503680323706</c:v>
                </c:pt>
                <c:pt idx="5">
                  <c:v>1.504156136062816</c:v>
                </c:pt>
                <c:pt idx="6">
                  <c:v>1.1803684475252612</c:v>
                </c:pt>
                <c:pt idx="7">
                  <c:v>1.0806925742660398</c:v>
                </c:pt>
                <c:pt idx="8">
                  <c:v>0.9696517707162714</c:v>
                </c:pt>
                <c:pt idx="9">
                  <c:v>0.85997960727465239</c:v>
                </c:pt>
                <c:pt idx="10">
                  <c:v>0.78137285663257039</c:v>
                </c:pt>
                <c:pt idx="11">
                  <c:v>0.67800000000000005</c:v>
                </c:pt>
                <c:pt idx="12">
                  <c:v>0.58098858474900905</c:v>
                </c:pt>
                <c:pt idx="13">
                  <c:v>0.44424489362649355</c:v>
                </c:pt>
                <c:pt idx="14">
                  <c:v>0.31268051449663264</c:v>
                </c:pt>
                <c:pt idx="15">
                  <c:v>0.23512746166541917</c:v>
                </c:pt>
                <c:pt idx="16">
                  <c:v>0.1674885371439867</c:v>
                </c:pt>
                <c:pt idx="17">
                  <c:v>0.12810447759644827</c:v>
                </c:pt>
                <c:pt idx="18">
                  <c:v>6.8761607207329475E-2</c:v>
                </c:pt>
                <c:pt idx="19">
                  <c:v>1.9626602633206664E-2</c:v>
                </c:pt>
                <c:pt idx="20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4161408"/>
        <c:axId val="184163328"/>
      </c:scatterChart>
      <c:valAx>
        <c:axId val="1841614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Humedad base seca Xbs</a:t>
                </a:r>
              </a:p>
            </c:rich>
          </c:tx>
          <c:layout/>
          <c:overlay val="0"/>
        </c:title>
        <c:numFmt formatCode="0.00" sourceLinked="0"/>
        <c:majorTickMark val="none"/>
        <c:minorTickMark val="none"/>
        <c:tickLblPos val="nextTo"/>
        <c:crossAx val="184163328"/>
        <c:crosses val="autoZero"/>
        <c:crossBetween val="midCat"/>
      </c:valAx>
      <c:valAx>
        <c:axId val="18416332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Velocidad de secado Kg/hm2</a:t>
                </a:r>
              </a:p>
            </c:rich>
          </c:tx>
          <c:layout/>
          <c:overlay val="0"/>
        </c:title>
        <c:numFmt formatCode="0.00" sourceLinked="0"/>
        <c:majorTickMark val="none"/>
        <c:minorTickMark val="none"/>
        <c:tickLblPos val="nextTo"/>
        <c:crossAx val="18416140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Tratamiento 6</c:v>
          </c:tx>
          <c:spPr>
            <a:ln w="28575">
              <a:noFill/>
            </a:ln>
          </c:spPr>
          <c:dLbls>
            <c:dLbl>
              <c:idx val="0"/>
              <c:layout>
                <c:manualLayout>
                  <c:x val="0"/>
                  <c:y val="-2.36283993266464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5388451443569554E-2"/>
                  <c:y val="-4.2553191489361701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</a:rPr>
                      <a:t>tc= 0,67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3"/>
              <c:layout>
                <c:manualLayout>
                  <c:x val="-1.0260259148293465E-2"/>
                  <c:y val="-5.19824785186221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trendline>
            <c:trendlineType val="log"/>
            <c:dispRSqr val="0"/>
            <c:dispEq val="0"/>
          </c:trendline>
          <c:xVal>
            <c:numRef>
              <c:f>'TRATAMIENTO 6'!$E$93:$E$116</c:f>
              <c:numCache>
                <c:formatCode>0.00</c:formatCode>
                <c:ptCount val="24"/>
                <c:pt idx="0">
                  <c:v>0</c:v>
                </c:pt>
                <c:pt idx="1">
                  <c:v>0.16666666666666666</c:v>
                </c:pt>
                <c:pt idx="2">
                  <c:v>0.33333333333333331</c:v>
                </c:pt>
                <c:pt idx="3">
                  <c:v>0.5</c:v>
                </c:pt>
                <c:pt idx="4">
                  <c:v>0.66666666666666663</c:v>
                </c:pt>
                <c:pt idx="5">
                  <c:v>0.83333333333333337</c:v>
                </c:pt>
                <c:pt idx="6">
                  <c:v>1</c:v>
                </c:pt>
                <c:pt idx="7">
                  <c:v>1.1666666666666667</c:v>
                </c:pt>
                <c:pt idx="8">
                  <c:v>1.3333333333333333</c:v>
                </c:pt>
                <c:pt idx="9">
                  <c:v>1.5</c:v>
                </c:pt>
                <c:pt idx="10">
                  <c:v>1.6666666666666667</c:v>
                </c:pt>
                <c:pt idx="11">
                  <c:v>1.8333333333333333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5.5</c:v>
                </c:pt>
                <c:pt idx="20">
                  <c:v>6</c:v>
                </c:pt>
                <c:pt idx="21">
                  <c:v>6.5</c:v>
                </c:pt>
                <c:pt idx="22">
                  <c:v>7</c:v>
                </c:pt>
                <c:pt idx="23">
                  <c:v>7.5</c:v>
                </c:pt>
              </c:numCache>
            </c:numRef>
          </c:xVal>
          <c:yVal>
            <c:numRef>
              <c:f>'TRATAMIENTO 6'!$I$93:$I$116</c:f>
              <c:numCache>
                <c:formatCode>0.000</c:formatCode>
                <c:ptCount val="24"/>
                <c:pt idx="0">
                  <c:v>3.189039456515359</c:v>
                </c:pt>
                <c:pt idx="1">
                  <c:v>2.7861045846595687</c:v>
                </c:pt>
                <c:pt idx="2">
                  <c:v>2.5259252575018443</c:v>
                </c:pt>
                <c:pt idx="3">
                  <c:v>2.290530584207668</c:v>
                </c:pt>
                <c:pt idx="4">
                  <c:v>2.0326445351307303</c:v>
                </c:pt>
                <c:pt idx="5">
                  <c:v>1.7800803512788332</c:v>
                </c:pt>
                <c:pt idx="6">
                  <c:v>1.5789917436295073</c:v>
                </c:pt>
                <c:pt idx="7">
                  <c:v>1.4002397762748644</c:v>
                </c:pt>
                <c:pt idx="8">
                  <c:v>1.2521157444360376</c:v>
                </c:pt>
                <c:pt idx="9">
                  <c:v>1.1421164558394468</c:v>
                </c:pt>
                <c:pt idx="10">
                  <c:v>1.0338671320610364</c:v>
                </c:pt>
                <c:pt idx="11">
                  <c:v>0.945425537685746</c:v>
                </c:pt>
                <c:pt idx="12">
                  <c:v>0.85765594809664625</c:v>
                </c:pt>
                <c:pt idx="13">
                  <c:v>0.63165560529769393</c:v>
                </c:pt>
                <c:pt idx="14">
                  <c:v>0.43642067056839823</c:v>
                </c:pt>
                <c:pt idx="15">
                  <c:v>0.30200584685732557</c:v>
                </c:pt>
                <c:pt idx="16">
                  <c:v>0.21106155657908976</c:v>
                </c:pt>
                <c:pt idx="17">
                  <c:v>0.15380016095027457</c:v>
                </c:pt>
                <c:pt idx="18">
                  <c:v>0.1129430764008279</c:v>
                </c:pt>
                <c:pt idx="19">
                  <c:v>8.8408676929562099E-2</c:v>
                </c:pt>
                <c:pt idx="20">
                  <c:v>6.3934141722064186E-2</c:v>
                </c:pt>
                <c:pt idx="21">
                  <c:v>5.5966209081309393E-2</c:v>
                </c:pt>
                <c:pt idx="22">
                  <c:v>5.5966209081309393E-2</c:v>
                </c:pt>
                <c:pt idx="23">
                  <c:v>5.5966209081309393E-2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4208000"/>
        <c:axId val="184230656"/>
      </c:scatterChart>
      <c:valAx>
        <c:axId val="1842080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Tiempo h</a:t>
                </a:r>
              </a:p>
            </c:rich>
          </c:tx>
          <c:layout/>
          <c:overlay val="0"/>
        </c:title>
        <c:numFmt formatCode="0.00" sourceLinked="1"/>
        <c:majorTickMark val="none"/>
        <c:minorTickMark val="none"/>
        <c:tickLblPos val="nextTo"/>
        <c:crossAx val="184230656"/>
        <c:crosses val="autoZero"/>
        <c:crossBetween val="midCat"/>
      </c:valAx>
      <c:valAx>
        <c:axId val="18423065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Humedad base seca Xbs</a:t>
                </a:r>
              </a:p>
            </c:rich>
          </c:tx>
          <c:layout/>
          <c:overlay val="0"/>
        </c:title>
        <c:numFmt formatCode="0.000" sourceLinked="1"/>
        <c:majorTickMark val="none"/>
        <c:minorTickMark val="none"/>
        <c:tickLblPos val="nextTo"/>
        <c:crossAx val="18420800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Tratamiento 6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Tratamiento 1</c:v>
          </c:tx>
          <c:spPr>
            <a:ln w="28575">
              <a:noFill/>
            </a:ln>
          </c:spPr>
          <c:dLbls>
            <c:dLbl>
              <c:idx val="0"/>
              <c:layout>
                <c:manualLayout>
                  <c:x val="-0.19722222222222233"/>
                  <c:y val="0.44907407407407407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rgbClr val="FF0000"/>
                        </a:solidFill>
                      </a:defRPr>
                    </a:pPr>
                    <a:r>
                      <a:rPr lang="en-US">
                        <a:solidFill>
                          <a:srgbClr val="FF0000"/>
                        </a:solidFill>
                      </a:rPr>
                      <a:t>xc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xVal>
            <c:numRef>
              <c:f>'TRATAMIENTO 6'!$J$94:$J$115</c:f>
              <c:numCache>
                <c:formatCode>0.000</c:formatCode>
                <c:ptCount val="22"/>
                <c:pt idx="0">
                  <c:v>2.9875720205874639</c:v>
                </c:pt>
                <c:pt idx="1">
                  <c:v>2.6560149210807067</c:v>
                </c:pt>
                <c:pt idx="2">
                  <c:v>2.4082279208547561</c:v>
                </c:pt>
                <c:pt idx="3">
                  <c:v>2.1615875596691989</c:v>
                </c:pt>
                <c:pt idx="4">
                  <c:v>1.9063624432047819</c:v>
                </c:pt>
                <c:pt idx="5">
                  <c:v>1.6795360474541703</c:v>
                </c:pt>
                <c:pt idx="6">
                  <c:v>1.4896157599521858</c:v>
                </c:pt>
                <c:pt idx="7">
                  <c:v>1.326177760355451</c:v>
                </c:pt>
                <c:pt idx="8">
                  <c:v>1.1971161001377422</c:v>
                </c:pt>
                <c:pt idx="9">
                  <c:v>1.0879917939502417</c:v>
                </c:pt>
                <c:pt idx="10">
                  <c:v>0.98964633487339126</c:v>
                </c:pt>
                <c:pt idx="11">
                  <c:v>0.90154074289119612</c:v>
                </c:pt>
                <c:pt idx="12">
                  <c:v>0.74465577669717009</c:v>
                </c:pt>
                <c:pt idx="13">
                  <c:v>0.53403813793304611</c:v>
                </c:pt>
                <c:pt idx="14">
                  <c:v>0.36921325871286192</c:v>
                </c:pt>
                <c:pt idx="15">
                  <c:v>0.25653370171820766</c:v>
                </c:pt>
                <c:pt idx="16">
                  <c:v>0.18243085876468218</c:v>
                </c:pt>
                <c:pt idx="17">
                  <c:v>0.13337161867555125</c:v>
                </c:pt>
                <c:pt idx="18">
                  <c:v>0.10067587666519501</c:v>
                </c:pt>
                <c:pt idx="19">
                  <c:v>7.617140932581315E-2</c:v>
                </c:pt>
                <c:pt idx="20">
                  <c:v>5.9950175401686789E-2</c:v>
                </c:pt>
                <c:pt idx="21">
                  <c:v>5.5966209081309393E-2</c:v>
                </c:pt>
              </c:numCache>
            </c:numRef>
          </c:xVal>
          <c:yVal>
            <c:numRef>
              <c:f>'TRATAMIENTO 6'!$K$94:$K$115</c:f>
              <c:numCache>
                <c:formatCode>0.000</c:formatCode>
                <c:ptCount val="22"/>
                <c:pt idx="0">
                  <c:v>2.5463585242118949</c:v>
                </c:pt>
                <c:pt idx="1">
                  <c:v>1.9030041617353004</c:v>
                </c:pt>
                <c:pt idx="2">
                  <c:v>1.8941979739050792</c:v>
                </c:pt>
                <c:pt idx="3">
                  <c:v>1.9601288944467234</c:v>
                </c:pt>
                <c:pt idx="4">
                  <c:v>1.7420267193646961</c:v>
                </c:pt>
                <c:pt idx="5">
                  <c:v>1.4585878080152415</c:v>
                </c:pt>
                <c:pt idx="6">
                  <c:v>1.2552038369029226</c:v>
                </c:pt>
                <c:pt idx="7">
                  <c:v>0.99119355047200464</c:v>
                </c:pt>
                <c:pt idx="8">
                  <c:v>0.83807467152000314</c:v>
                </c:pt>
                <c:pt idx="9">
                  <c:v>0.75529312571021112</c:v>
                </c:pt>
                <c:pt idx="10">
                  <c:v>0.67665094642325929</c:v>
                </c:pt>
                <c:pt idx="11">
                  <c:v>0.59</c:v>
                </c:pt>
                <c:pt idx="12">
                  <c:v>0.53918115523615739</c:v>
                </c:pt>
                <c:pt idx="13">
                  <c:v>0.42195169080367151</c:v>
                </c:pt>
                <c:pt idx="14">
                  <c:v>0.28845966590631494</c:v>
                </c:pt>
                <c:pt idx="15">
                  <c:v>0.18970327796102524</c:v>
                </c:pt>
                <c:pt idx="16">
                  <c:v>0.12559165462817518</c:v>
                </c:pt>
                <c:pt idx="17">
                  <c:v>8.3701099546511989E-2</c:v>
                </c:pt>
                <c:pt idx="18">
                  <c:v>6.2731436388817563E-2</c:v>
                </c:pt>
                <c:pt idx="19">
                  <c:v>4.1526358845763486E-2</c:v>
                </c:pt>
                <c:pt idx="20">
                  <c:v>1.0198953780166135E-2</c:v>
                </c:pt>
                <c:pt idx="21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4273536"/>
        <c:axId val="184275712"/>
      </c:scatterChart>
      <c:valAx>
        <c:axId val="1842735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Humedad</a:t>
                </a:r>
                <a:r>
                  <a:rPr lang="es-EC" baseline="0"/>
                  <a:t> base seca Xbs</a:t>
                </a:r>
                <a:endParaRPr lang="es-EC"/>
              </a:p>
            </c:rich>
          </c:tx>
          <c:layout/>
          <c:overlay val="0"/>
        </c:title>
        <c:numFmt formatCode="0.00" sourceLinked="0"/>
        <c:majorTickMark val="none"/>
        <c:minorTickMark val="none"/>
        <c:tickLblPos val="nextTo"/>
        <c:crossAx val="184275712"/>
        <c:crosses val="autoZero"/>
        <c:crossBetween val="midCat"/>
      </c:valAx>
      <c:valAx>
        <c:axId val="18427571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Velocidad</a:t>
                </a:r>
                <a:r>
                  <a:rPr lang="es-EC" baseline="0"/>
                  <a:t> de secado Kg/hm2</a:t>
                </a:r>
              </a:p>
            </c:rich>
          </c:tx>
          <c:layout/>
          <c:overlay val="0"/>
        </c:title>
        <c:numFmt formatCode="0.00" sourceLinked="0"/>
        <c:majorTickMark val="none"/>
        <c:minorTickMark val="none"/>
        <c:tickLblPos val="nextTo"/>
        <c:crossAx val="18427353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8813719514055247"/>
          <c:y val="0.21226223750965498"/>
          <c:w val="0.7564327611280024"/>
          <c:h val="0.5821098095812296"/>
        </c:manualLayout>
      </c:layout>
      <c:scatterChart>
        <c:scatterStyle val="lineMarker"/>
        <c:varyColors val="0"/>
        <c:ser>
          <c:idx val="0"/>
          <c:order val="0"/>
          <c:tx>
            <c:v>Tratamiento 1</c:v>
          </c:tx>
          <c:spPr>
            <a:ln w="28575">
              <a:noFill/>
            </a:ln>
          </c:spPr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2700490372142219E-3"/>
                  <c:y val="4.86425411578456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7620294223285333E-2"/>
                  <c:y val="-0.102689809111007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trendline>
            <c:trendlineType val="log"/>
            <c:dispRSqr val="0"/>
            <c:dispEq val="0"/>
          </c:trendline>
          <c:trendline>
            <c:spPr>
              <a:ln w="31750">
                <a:solidFill>
                  <a:schemeClr val="accent2"/>
                </a:solidFill>
              </a:ln>
            </c:spPr>
            <c:trendlineType val="movingAvg"/>
            <c:period val="2"/>
            <c:dispRSqr val="0"/>
            <c:dispEq val="0"/>
          </c:trendline>
          <c:xVal>
            <c:numRef>
              <c:f>Hoja1!$B$47:$B$55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10</c:v>
                </c:pt>
                <c:pt idx="7">
                  <c:v>15</c:v>
                </c:pt>
                <c:pt idx="8">
                  <c:v>20</c:v>
                </c:pt>
              </c:numCache>
            </c:numRef>
          </c:xVal>
          <c:yVal>
            <c:numRef>
              <c:f>Hoja1!$F$47:$F$55</c:f>
              <c:numCache>
                <c:formatCode>0.00</c:formatCode>
                <c:ptCount val="9"/>
                <c:pt idx="0" formatCode="General">
                  <c:v>5.8</c:v>
                </c:pt>
                <c:pt idx="1">
                  <c:v>52.475247524752476</c:v>
                </c:pt>
                <c:pt idx="2">
                  <c:v>57.522123893805308</c:v>
                </c:pt>
                <c:pt idx="3">
                  <c:v>59.663865546218489</c:v>
                </c:pt>
                <c:pt idx="4">
                  <c:v>61.6</c:v>
                </c:pt>
                <c:pt idx="5">
                  <c:v>62.790697674418617</c:v>
                </c:pt>
                <c:pt idx="6">
                  <c:v>65.957446808510639</c:v>
                </c:pt>
                <c:pt idx="7">
                  <c:v>67.346938775510196</c:v>
                </c:pt>
                <c:pt idx="8">
                  <c:v>69.032258064516128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4319360"/>
        <c:axId val="184321536"/>
      </c:scatterChart>
      <c:valAx>
        <c:axId val="1843193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Tiempo min.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84321536"/>
        <c:crosses val="autoZero"/>
        <c:crossBetween val="midCat"/>
      </c:valAx>
      <c:valAx>
        <c:axId val="18432153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Humedad base húmeda Xbh %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8431936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/>
              <a:t>Tratamiento 2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4872202050739541"/>
          <c:y val="0.21226223750965498"/>
          <c:w val="0.81446626594172755"/>
          <c:h val="0.55954689679315839"/>
        </c:manualLayout>
      </c:layout>
      <c:scatterChart>
        <c:scatterStyle val="lineMarker"/>
        <c:varyColors val="0"/>
        <c:ser>
          <c:idx val="0"/>
          <c:order val="0"/>
          <c:tx>
            <c:v>Tratamiento 2</c:v>
          </c:tx>
          <c:spPr>
            <a:ln w="28575">
              <a:noFill/>
            </a:ln>
          </c:spPr>
          <c:dLbls>
            <c:dLbl>
              <c:idx val="0"/>
              <c:layout>
                <c:manualLayout>
                  <c:x val="0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1111111111111112E-2"/>
                  <c:y val="3.240740740740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5.5555555555555558E-3"/>
                  <c:y val="-3.240740740740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trendline>
            <c:trendlineType val="log"/>
            <c:dispRSqr val="0"/>
            <c:dispEq val="0"/>
          </c:trendline>
          <c:trendline>
            <c:spPr>
              <a:ln w="31750">
                <a:solidFill>
                  <a:schemeClr val="accent2"/>
                </a:solidFill>
              </a:ln>
            </c:spPr>
            <c:trendlineType val="movingAvg"/>
            <c:period val="2"/>
            <c:dispRSqr val="0"/>
            <c:dispEq val="0"/>
          </c:trendline>
          <c:xVal>
            <c:numRef>
              <c:f>Hoja1!$B$65:$B$73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10</c:v>
                </c:pt>
                <c:pt idx="7">
                  <c:v>15</c:v>
                </c:pt>
                <c:pt idx="8">
                  <c:v>20</c:v>
                </c:pt>
              </c:numCache>
            </c:numRef>
          </c:xVal>
          <c:yVal>
            <c:numRef>
              <c:f>Hoja1!$F$65:$F$73</c:f>
              <c:numCache>
                <c:formatCode>0.00</c:formatCode>
                <c:ptCount val="9"/>
                <c:pt idx="0" formatCode="General">
                  <c:v>7</c:v>
                </c:pt>
                <c:pt idx="1">
                  <c:v>39.506172839506164</c:v>
                </c:pt>
                <c:pt idx="2">
                  <c:v>44.31818181818182</c:v>
                </c:pt>
                <c:pt idx="3">
                  <c:v>50</c:v>
                </c:pt>
                <c:pt idx="4">
                  <c:v>51.485148514851474</c:v>
                </c:pt>
                <c:pt idx="5">
                  <c:v>53.333333333333336</c:v>
                </c:pt>
                <c:pt idx="6">
                  <c:v>58.119658119658112</c:v>
                </c:pt>
                <c:pt idx="7">
                  <c:v>60.483870967741936</c:v>
                </c:pt>
                <c:pt idx="8">
                  <c:v>62.015503875968989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4355840"/>
        <c:axId val="184374400"/>
      </c:scatterChart>
      <c:valAx>
        <c:axId val="1843558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Tiempo min.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84374400"/>
        <c:crosses val="autoZero"/>
        <c:crossBetween val="midCat"/>
      </c:valAx>
      <c:valAx>
        <c:axId val="18437440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Humedad base húmeda Xbh %</a:t>
                </a:r>
              </a:p>
            </c:rich>
          </c:tx>
          <c:layout>
            <c:manualLayout>
              <c:xMode val="edge"/>
              <c:yMode val="edge"/>
              <c:x val="1.4118076028618563E-2"/>
              <c:y val="0.14728743769414143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18435584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/>
              <a:t>Tratamiento 3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5677672950881502"/>
          <c:y val="0.29639956492824698"/>
          <c:w val="0.81069329070893925"/>
          <c:h val="0.50819808521837617"/>
        </c:manualLayout>
      </c:layout>
      <c:scatterChart>
        <c:scatterStyle val="lineMarker"/>
        <c:varyColors val="0"/>
        <c:ser>
          <c:idx val="0"/>
          <c:order val="0"/>
          <c:tx>
            <c:v>Tratamiento 3</c:v>
          </c:tx>
          <c:spPr>
            <a:ln w="28575">
              <a:noFill/>
            </a:ln>
          </c:spPr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trendline>
            <c:trendlineType val="log"/>
            <c:dispRSqr val="0"/>
            <c:dispEq val="0"/>
          </c:trendline>
          <c:trendline>
            <c:spPr>
              <a:ln w="31750">
                <a:solidFill>
                  <a:schemeClr val="accent2"/>
                </a:solidFill>
              </a:ln>
            </c:spPr>
            <c:trendlineType val="movingAvg"/>
            <c:period val="2"/>
            <c:dispRSqr val="0"/>
            <c:dispEq val="0"/>
          </c:trendline>
          <c:xVal>
            <c:numRef>
              <c:f>Hoja1!$B$79:$B$87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10</c:v>
                </c:pt>
                <c:pt idx="7">
                  <c:v>15</c:v>
                </c:pt>
                <c:pt idx="8">
                  <c:v>20</c:v>
                </c:pt>
              </c:numCache>
            </c:numRef>
          </c:xVal>
          <c:yVal>
            <c:numRef>
              <c:f>Hoja1!$F$79:$F$87</c:f>
              <c:numCache>
                <c:formatCode>0.00</c:formatCode>
                <c:ptCount val="9"/>
                <c:pt idx="0" formatCode="General">
                  <c:v>7.8</c:v>
                </c:pt>
                <c:pt idx="1">
                  <c:v>40.689655172413786</c:v>
                </c:pt>
                <c:pt idx="2">
                  <c:v>46.804123711340203</c:v>
                </c:pt>
                <c:pt idx="3">
                  <c:v>49.902912621359228</c:v>
                </c:pt>
                <c:pt idx="4">
                  <c:v>52.222222222222229</c:v>
                </c:pt>
                <c:pt idx="5">
                  <c:v>54.736842105263165</c:v>
                </c:pt>
                <c:pt idx="6">
                  <c:v>59.370078740157474</c:v>
                </c:pt>
                <c:pt idx="7">
                  <c:v>62.877697841726622</c:v>
                </c:pt>
                <c:pt idx="8">
                  <c:v>64.897959183673464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4393088"/>
        <c:axId val="184485376"/>
      </c:scatterChart>
      <c:valAx>
        <c:axId val="1843930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Tiempo min.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84485376"/>
        <c:crosses val="autoZero"/>
        <c:crossBetween val="midCat"/>
      </c:valAx>
      <c:valAx>
        <c:axId val="18448537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Humedad base húmeda  Xbh </a:t>
                </a:r>
                <a:r>
                  <a:rPr lang="es-EC" sz="1000" b="1" i="0" u="none" strike="noStrike" baseline="0">
                    <a:effectLst/>
                  </a:rPr>
                  <a:t>%</a:t>
                </a:r>
                <a:endParaRPr lang="es-EC"/>
              </a:p>
            </c:rich>
          </c:tx>
          <c:layout>
            <c:manualLayout>
              <c:xMode val="edge"/>
              <c:yMode val="edge"/>
              <c:x val="2.0583159834459169E-2"/>
              <c:y val="0.12074194677676583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18439308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18489355497229"/>
          <c:y val="6.4065318436464916E-2"/>
          <c:w val="0.84686448916107704"/>
          <c:h val="0.77865428390983737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-9.6601219213876006E-3"/>
                  <c:y val="-3.67436025626782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1.10230807688034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320243842775202E-3"/>
                  <c:y val="-3.30692423064104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7962252807368343E-3"/>
                  <c:y val="3.67436025626783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7960731528325605E-3"/>
                  <c:y val="3.67436025626782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796073152832560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test!$F$8:$F$13</c:f>
              <c:numCache>
                <c:formatCode>General</c:formatCode>
                <c:ptCount val="6"/>
                <c:pt idx="0">
                  <c:v>5.46</c:v>
                </c:pt>
                <c:pt idx="1">
                  <c:v>5.31</c:v>
                </c:pt>
                <c:pt idx="2">
                  <c:v>5.28</c:v>
                </c:pt>
                <c:pt idx="3">
                  <c:v>6.16</c:v>
                </c:pt>
                <c:pt idx="4">
                  <c:v>5.69</c:v>
                </c:pt>
                <c:pt idx="5">
                  <c:v>5.35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7"/>
        <c:axId val="172311296"/>
        <c:axId val="172313216"/>
      </c:barChart>
      <c:catAx>
        <c:axId val="1723112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TRATAMIENTOS</a:t>
                </a:r>
              </a:p>
            </c:rich>
          </c:tx>
          <c:layout>
            <c:manualLayout>
              <c:xMode val="edge"/>
              <c:yMode val="edge"/>
              <c:x val="0.34823613780110674"/>
              <c:y val="0.91804015240136716"/>
            </c:manualLayout>
          </c:layout>
          <c:overlay val="0"/>
        </c:title>
        <c:majorTickMark val="none"/>
        <c:minorTickMark val="none"/>
        <c:tickLblPos val="nextTo"/>
        <c:crossAx val="172313216"/>
        <c:crosses val="autoZero"/>
        <c:auto val="1"/>
        <c:lblAlgn val="ctr"/>
        <c:lblOffset val="100"/>
        <c:noMultiLvlLbl val="0"/>
      </c:catAx>
      <c:valAx>
        <c:axId val="172313216"/>
        <c:scaling>
          <c:orientation val="minMax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ISA %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723112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C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/>
              <a:t>Tratamiento 4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5383162361209332"/>
          <c:y val="0.18369357281877574"/>
          <c:w val="0.81363826287846608"/>
          <c:h val="0.60046566162292525"/>
        </c:manualLayout>
      </c:layout>
      <c:scatterChart>
        <c:scatterStyle val="lineMarker"/>
        <c:varyColors val="0"/>
        <c:ser>
          <c:idx val="0"/>
          <c:order val="0"/>
          <c:tx>
            <c:v>Tratamiento 4</c:v>
          </c:tx>
          <c:spPr>
            <a:ln w="28575">
              <a:noFill/>
            </a:ln>
          </c:spPr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"/>
                  <c:y val="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trendline>
            <c:trendlineType val="log"/>
            <c:dispRSqr val="0"/>
            <c:dispEq val="0"/>
          </c:trendline>
          <c:trendline>
            <c:spPr>
              <a:ln w="31750">
                <a:solidFill>
                  <a:schemeClr val="accent2"/>
                </a:solidFill>
              </a:ln>
            </c:spPr>
            <c:trendlineType val="movingAvg"/>
            <c:period val="2"/>
            <c:dispRSqr val="0"/>
            <c:dispEq val="0"/>
          </c:trendline>
          <c:xVal>
            <c:numRef>
              <c:f>Hoja1!$B$93:$B$101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10</c:v>
                </c:pt>
                <c:pt idx="7">
                  <c:v>15</c:v>
                </c:pt>
                <c:pt idx="8">
                  <c:v>20</c:v>
                </c:pt>
              </c:numCache>
            </c:numRef>
          </c:xVal>
          <c:yVal>
            <c:numRef>
              <c:f>Hoja1!$F$93:$F$101</c:f>
              <c:numCache>
                <c:formatCode>0.00</c:formatCode>
                <c:ptCount val="9"/>
                <c:pt idx="0" formatCode="General">
                  <c:v>6.2</c:v>
                </c:pt>
                <c:pt idx="1">
                  <c:v>34.93333333333333</c:v>
                </c:pt>
                <c:pt idx="2">
                  <c:v>40.487804878048777</c:v>
                </c:pt>
                <c:pt idx="3">
                  <c:v>46.373626373626372</c:v>
                </c:pt>
                <c:pt idx="4">
                  <c:v>47.526881720430111</c:v>
                </c:pt>
                <c:pt idx="5">
                  <c:v>50.204081632653065</c:v>
                </c:pt>
                <c:pt idx="6">
                  <c:v>54.392523364485982</c:v>
                </c:pt>
                <c:pt idx="7">
                  <c:v>58.290598290598297</c:v>
                </c:pt>
                <c:pt idx="8">
                  <c:v>60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4531968"/>
        <c:axId val="184534144"/>
      </c:scatterChart>
      <c:valAx>
        <c:axId val="1845319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Tiempo min.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84534144"/>
        <c:crosses val="autoZero"/>
        <c:crossBetween val="midCat"/>
      </c:valAx>
      <c:valAx>
        <c:axId val="18453414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Humedad base húmeda  Xbh </a:t>
                </a:r>
                <a:r>
                  <a:rPr lang="es-EC" sz="1000" b="1" i="0" u="none" strike="noStrike" baseline="0">
                    <a:effectLst/>
                  </a:rPr>
                  <a:t>%</a:t>
                </a:r>
                <a:endParaRPr lang="es-EC"/>
              </a:p>
            </c:rich>
          </c:tx>
          <c:layout>
            <c:manualLayout>
              <c:xMode val="edge"/>
              <c:yMode val="edge"/>
              <c:x val="1.7639276789651624E-2"/>
              <c:y val="0.1205191182435999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18453196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/>
              <a:t>Tratamiento 5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4494716897709556"/>
          <c:y val="0.18403358542779188"/>
          <c:w val="0.82252279934860983"/>
          <c:h val="0.61336464548363456"/>
        </c:manualLayout>
      </c:layout>
      <c:scatterChart>
        <c:scatterStyle val="lineMarker"/>
        <c:varyColors val="0"/>
        <c:ser>
          <c:idx val="0"/>
          <c:order val="0"/>
          <c:tx>
            <c:v>Tratamiento 5</c:v>
          </c:tx>
          <c:spPr>
            <a:ln w="28575">
              <a:noFill/>
            </a:ln>
          </c:spPr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2.7777777777777779E-3"/>
                  <c:y val="-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trendline>
            <c:trendlineType val="log"/>
            <c:dispRSqr val="0"/>
            <c:dispEq val="0"/>
          </c:trendline>
          <c:trendline>
            <c:spPr>
              <a:ln w="31750">
                <a:solidFill>
                  <a:schemeClr val="accent2"/>
                </a:solidFill>
              </a:ln>
            </c:spPr>
            <c:trendlineType val="movingAvg"/>
            <c:period val="2"/>
            <c:dispRSqr val="0"/>
            <c:dispEq val="0"/>
          </c:trendline>
          <c:xVal>
            <c:numRef>
              <c:f>Hoja1!$B$107:$B$115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10</c:v>
                </c:pt>
                <c:pt idx="7">
                  <c:v>15</c:v>
                </c:pt>
                <c:pt idx="8">
                  <c:v>20</c:v>
                </c:pt>
              </c:numCache>
            </c:numRef>
          </c:xVal>
          <c:yVal>
            <c:numRef>
              <c:f>Hoja1!$F$107:$F$115</c:f>
              <c:numCache>
                <c:formatCode>0.00</c:formatCode>
                <c:ptCount val="9"/>
                <c:pt idx="0" formatCode="General">
                  <c:v>7.3</c:v>
                </c:pt>
                <c:pt idx="1">
                  <c:v>35.897435897435898</c:v>
                </c:pt>
                <c:pt idx="2">
                  <c:v>43.820224719101127</c:v>
                </c:pt>
                <c:pt idx="3">
                  <c:v>46.236559139784951</c:v>
                </c:pt>
                <c:pt idx="4">
                  <c:v>48.453608247422672</c:v>
                </c:pt>
                <c:pt idx="5">
                  <c:v>50.980392156862742</c:v>
                </c:pt>
                <c:pt idx="6">
                  <c:v>56.140350877192979</c:v>
                </c:pt>
                <c:pt idx="7">
                  <c:v>58.677685950413213</c:v>
                </c:pt>
                <c:pt idx="8">
                  <c:v>60.9375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4819072"/>
        <c:axId val="184825344"/>
      </c:scatterChart>
      <c:valAx>
        <c:axId val="1848190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Tiempo min.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84825344"/>
        <c:crosses val="autoZero"/>
        <c:crossBetween val="midCat"/>
      </c:valAx>
      <c:valAx>
        <c:axId val="18482534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Humedad base húmeda  Xbh </a:t>
                </a:r>
                <a:r>
                  <a:rPr lang="es-EC" sz="1000" b="1" i="0" u="none" strike="noStrike" baseline="0">
                    <a:effectLst/>
                  </a:rPr>
                  <a:t>%</a:t>
                </a:r>
                <a:endParaRPr lang="es-EC"/>
              </a:p>
            </c:rich>
          </c:tx>
          <c:layout>
            <c:manualLayout>
              <c:xMode val="edge"/>
              <c:yMode val="edge"/>
              <c:x val="1.4704636966621113E-2"/>
              <c:y val="0.10660150367583728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18481907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/>
              <a:t>Tratamiento 6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5670152995233042"/>
          <c:y val="0.19054229018832067"/>
          <c:w val="0.8107685238448531"/>
          <c:h val="0.61864108299809029"/>
        </c:manualLayout>
      </c:layout>
      <c:scatterChart>
        <c:scatterStyle val="lineMarker"/>
        <c:varyColors val="0"/>
        <c:ser>
          <c:idx val="0"/>
          <c:order val="0"/>
          <c:tx>
            <c:v>Tratamiento 6</c:v>
          </c:tx>
          <c:spPr>
            <a:ln w="28575">
              <a:noFill/>
            </a:ln>
          </c:spPr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trendline>
            <c:trendlineType val="log"/>
            <c:dispRSqr val="0"/>
            <c:dispEq val="0"/>
          </c:trendline>
          <c:trendline>
            <c:trendlineType val="log"/>
            <c:dispRSqr val="0"/>
            <c:dispEq val="0"/>
          </c:trendline>
          <c:trendline>
            <c:name/>
            <c:spPr>
              <a:ln w="31750">
                <a:solidFill>
                  <a:schemeClr val="accent2"/>
                </a:solidFill>
              </a:ln>
            </c:spPr>
            <c:trendlineType val="movingAvg"/>
            <c:period val="2"/>
            <c:dispRSqr val="0"/>
            <c:dispEq val="0"/>
          </c:trendline>
          <c:xVal>
            <c:numRef>
              <c:f>Hoja1!$B$120:$B$128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10</c:v>
                </c:pt>
                <c:pt idx="7">
                  <c:v>15</c:v>
                </c:pt>
                <c:pt idx="8">
                  <c:v>20</c:v>
                </c:pt>
              </c:numCache>
            </c:numRef>
          </c:xVal>
          <c:yVal>
            <c:numRef>
              <c:f>Hoja1!$F$120:$F$128</c:f>
              <c:numCache>
                <c:formatCode>0.00</c:formatCode>
                <c:ptCount val="9"/>
                <c:pt idx="0" formatCode="General">
                  <c:v>7.6</c:v>
                </c:pt>
                <c:pt idx="1">
                  <c:v>40.909090909090914</c:v>
                </c:pt>
                <c:pt idx="2">
                  <c:v>50</c:v>
                </c:pt>
                <c:pt idx="3">
                  <c:v>53.982300884955755</c:v>
                </c:pt>
                <c:pt idx="4">
                  <c:v>56.666666666666664</c:v>
                </c:pt>
                <c:pt idx="5">
                  <c:v>58.4</c:v>
                </c:pt>
                <c:pt idx="6">
                  <c:v>63.120567375886516</c:v>
                </c:pt>
                <c:pt idx="7">
                  <c:v>65.333333333333343</c:v>
                </c:pt>
                <c:pt idx="8">
                  <c:v>67.088607594936718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4871936"/>
        <c:axId val="184886400"/>
      </c:scatterChart>
      <c:valAx>
        <c:axId val="1848719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Tiempo min.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84886400"/>
        <c:crosses val="autoZero"/>
        <c:crossBetween val="midCat"/>
      </c:valAx>
      <c:valAx>
        <c:axId val="18488640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Humedad base húmeda  Xbh </a:t>
                </a:r>
                <a:r>
                  <a:rPr lang="es-EC" sz="1000" b="1" i="0" u="none" strike="noStrike" baseline="0">
                    <a:effectLst/>
                  </a:rPr>
                  <a:t>%</a:t>
                </a:r>
                <a:endParaRPr lang="es-EC"/>
              </a:p>
            </c:rich>
          </c:tx>
          <c:layout>
            <c:manualLayout>
              <c:xMode val="edge"/>
              <c:yMode val="edge"/>
              <c:x val="2.0579226319196897E-2"/>
              <c:y val="0.10656260592690557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18487193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Sabor</c:v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sabor!$B$5:$B$10</c:f>
              <c:numCache>
                <c:formatCode>General</c:formatCode>
                <c:ptCount val="6"/>
                <c:pt idx="0">
                  <c:v>2.37</c:v>
                </c:pt>
                <c:pt idx="1">
                  <c:v>3.27</c:v>
                </c:pt>
                <c:pt idx="2">
                  <c:v>2.4300000000000002</c:v>
                </c:pt>
                <c:pt idx="3">
                  <c:v>3.7</c:v>
                </c:pt>
                <c:pt idx="4">
                  <c:v>3.73</c:v>
                </c:pt>
                <c:pt idx="5">
                  <c:v>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547648"/>
        <c:axId val="50603520"/>
      </c:barChart>
      <c:catAx>
        <c:axId val="175476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Tratamientos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50603520"/>
        <c:crosses val="autoZero"/>
        <c:auto val="1"/>
        <c:lblAlgn val="ctr"/>
        <c:lblOffset val="100"/>
        <c:noMultiLvlLbl val="0"/>
      </c:catAx>
      <c:valAx>
        <c:axId val="506035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5476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C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Color</c:v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color!$B$4:$B$9</c:f>
              <c:numCache>
                <c:formatCode>General</c:formatCode>
                <c:ptCount val="6"/>
                <c:pt idx="0">
                  <c:v>3.47</c:v>
                </c:pt>
                <c:pt idx="1">
                  <c:v>3.57</c:v>
                </c:pt>
                <c:pt idx="2">
                  <c:v>3.23</c:v>
                </c:pt>
                <c:pt idx="3">
                  <c:v>2.6</c:v>
                </c:pt>
                <c:pt idx="4">
                  <c:v>3.5</c:v>
                </c:pt>
                <c:pt idx="5">
                  <c:v>4.7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1868160"/>
        <c:axId val="151871488"/>
      </c:barChart>
      <c:catAx>
        <c:axId val="1518681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Tratamientos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151871488"/>
        <c:crosses val="autoZero"/>
        <c:auto val="1"/>
        <c:lblAlgn val="ctr"/>
        <c:lblOffset val="100"/>
        <c:noMultiLvlLbl val="0"/>
      </c:catAx>
      <c:valAx>
        <c:axId val="1518714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18681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C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Aroma</c:v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aroma!$B$4:$B$9</c:f>
              <c:numCache>
                <c:formatCode>General</c:formatCode>
                <c:ptCount val="6"/>
                <c:pt idx="0">
                  <c:v>2.4700000000000002</c:v>
                </c:pt>
                <c:pt idx="1">
                  <c:v>3.1</c:v>
                </c:pt>
                <c:pt idx="2">
                  <c:v>4.07</c:v>
                </c:pt>
                <c:pt idx="3">
                  <c:v>3.37</c:v>
                </c:pt>
                <c:pt idx="4">
                  <c:v>3.43</c:v>
                </c:pt>
                <c:pt idx="5">
                  <c:v>4.57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0112000"/>
        <c:axId val="167846272"/>
      </c:barChart>
      <c:catAx>
        <c:axId val="1601120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Tratamientos</a:t>
                </a:r>
              </a:p>
            </c:rich>
          </c:tx>
          <c:layout>
            <c:manualLayout>
              <c:xMode val="edge"/>
              <c:yMode val="edge"/>
              <c:x val="0.3931751968503937"/>
              <c:y val="0.87868037328667248"/>
            </c:manualLayout>
          </c:layout>
          <c:overlay val="0"/>
        </c:title>
        <c:majorTickMark val="out"/>
        <c:minorTickMark val="none"/>
        <c:tickLblPos val="nextTo"/>
        <c:crossAx val="167846272"/>
        <c:crosses val="autoZero"/>
        <c:auto val="1"/>
        <c:lblAlgn val="ctr"/>
        <c:lblOffset val="100"/>
        <c:noMultiLvlLbl val="0"/>
      </c:catAx>
      <c:valAx>
        <c:axId val="1678462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01120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C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Textura</c:v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textura!$B$4:$B$9</c:f>
              <c:numCache>
                <c:formatCode>General</c:formatCode>
                <c:ptCount val="6"/>
                <c:pt idx="0">
                  <c:v>2.13</c:v>
                </c:pt>
                <c:pt idx="1">
                  <c:v>4.0999999999999996</c:v>
                </c:pt>
                <c:pt idx="2">
                  <c:v>2.73</c:v>
                </c:pt>
                <c:pt idx="3">
                  <c:v>2.8</c:v>
                </c:pt>
                <c:pt idx="4">
                  <c:v>4.2699999999999996</c:v>
                </c:pt>
                <c:pt idx="5">
                  <c:v>4.97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9854080"/>
        <c:axId val="169856000"/>
      </c:barChart>
      <c:catAx>
        <c:axId val="1698540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Tratamientos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169856000"/>
        <c:crosses val="autoZero"/>
        <c:auto val="1"/>
        <c:lblAlgn val="ctr"/>
        <c:lblOffset val="100"/>
        <c:noMultiLvlLbl val="0"/>
      </c:catAx>
      <c:valAx>
        <c:axId val="1698560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98540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C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Aceptabilidad</c:v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aceptabilidad!$B$4:$B$9</c:f>
              <c:numCache>
                <c:formatCode>General</c:formatCode>
                <c:ptCount val="6"/>
                <c:pt idx="0">
                  <c:v>2.44</c:v>
                </c:pt>
                <c:pt idx="1">
                  <c:v>3.41</c:v>
                </c:pt>
                <c:pt idx="2">
                  <c:v>2.61</c:v>
                </c:pt>
                <c:pt idx="3">
                  <c:v>3.64</c:v>
                </c:pt>
                <c:pt idx="4">
                  <c:v>4.04</c:v>
                </c:pt>
                <c:pt idx="5">
                  <c:v>4.91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3008384"/>
        <c:axId val="173010304"/>
      </c:barChart>
      <c:catAx>
        <c:axId val="1730083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Tratamientos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173010304"/>
        <c:crosses val="autoZero"/>
        <c:auto val="1"/>
        <c:lblAlgn val="ctr"/>
        <c:lblOffset val="100"/>
        <c:noMultiLvlLbl val="0"/>
      </c:catAx>
      <c:valAx>
        <c:axId val="1730103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30083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C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98464284190759"/>
          <c:y val="7.8352291355253137E-2"/>
          <c:w val="0.85229707569154334"/>
          <c:h val="0.69400696825388009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test!$F$8:$F$13</c:f>
              <c:numCache>
                <c:formatCode>General</c:formatCode>
                <c:ptCount val="6"/>
                <c:pt idx="0">
                  <c:v>5.01</c:v>
                </c:pt>
                <c:pt idx="1">
                  <c:v>5.3</c:v>
                </c:pt>
                <c:pt idx="2">
                  <c:v>5.32</c:v>
                </c:pt>
                <c:pt idx="3">
                  <c:v>5.22</c:v>
                </c:pt>
                <c:pt idx="4">
                  <c:v>5.2</c:v>
                </c:pt>
                <c:pt idx="5">
                  <c:v>4.97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172326272"/>
        <c:axId val="172365312"/>
      </c:barChart>
      <c:catAx>
        <c:axId val="1723262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TRATAMIENTOS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crossAx val="172365312"/>
        <c:crosses val="autoZero"/>
        <c:auto val="1"/>
        <c:lblAlgn val="ctr"/>
        <c:lblOffset val="100"/>
        <c:noMultiLvlLbl val="0"/>
      </c:catAx>
      <c:valAx>
        <c:axId val="172365312"/>
        <c:scaling>
          <c:orientation val="minMax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PH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723262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C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217912914596147"/>
          <c:y val="3.75116652085156E-2"/>
          <c:w val="0.80448750445188921"/>
          <c:h val="0.76602559471879705"/>
        </c:manualLayout>
      </c:layout>
      <c:barChart>
        <c:barDir val="col"/>
        <c:grouping val="clustered"/>
        <c:varyColors val="0"/>
        <c:ser>
          <c:idx val="0"/>
          <c:order val="0"/>
          <c:tx>
            <c:v>Tratamientos</c:v>
          </c:tx>
          <c:invertIfNegative val="0"/>
          <c:dLbls>
            <c:dLbl>
              <c:idx val="2"/>
              <c:layout>
                <c:manualLayout>
                  <c:x val="2.7777777777777779E-3"/>
                  <c:y val="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Hoja1!$K$20:$K$25</c:f>
              <c:numCache>
                <c:formatCode>0.00</c:formatCode>
                <c:ptCount val="6"/>
                <c:pt idx="0">
                  <c:v>73.458750907770508</c:v>
                </c:pt>
                <c:pt idx="1">
                  <c:v>74.832556935817806</c:v>
                </c:pt>
                <c:pt idx="2">
                  <c:v>76.24773091626588</c:v>
                </c:pt>
                <c:pt idx="3">
                  <c:v>74.869994246260063</c:v>
                </c:pt>
                <c:pt idx="4">
                  <c:v>75.138283821966454</c:v>
                </c:pt>
                <c:pt idx="5">
                  <c:v>76.128179016202267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172411136"/>
        <c:axId val="172413312"/>
      </c:barChart>
      <c:catAx>
        <c:axId val="1724111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Tratamientos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crossAx val="172413312"/>
        <c:crosses val="autoZero"/>
        <c:auto val="1"/>
        <c:lblAlgn val="ctr"/>
        <c:lblOffset val="100"/>
        <c:noMultiLvlLbl val="0"/>
      </c:catAx>
      <c:valAx>
        <c:axId val="172413312"/>
        <c:scaling>
          <c:orientation val="minMax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Humedad Xbh %</a:t>
                </a:r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crossAx val="1724111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C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Tratamiento 1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Humedad vs tiempo</c:v>
          </c:tx>
          <c:spPr>
            <a:ln w="47625">
              <a:noFill/>
            </a:ln>
          </c:spPr>
          <c:dLbls>
            <c:dLbl>
              <c:idx val="0"/>
              <c:layout>
                <c:manualLayout>
                  <c:x val="-4.8054383940905974E-3"/>
                  <c:y val="-5.09259259259259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3872255489021951E-2"/>
                  <c:y val="-0.15958815958815958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</a:rPr>
                      <a:t>tc=0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layout>
                <c:manualLayout>
                  <c:x val="-2.1624472773407687E-2"/>
                  <c:y val="-7.4074074074074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r"/>
            <c:showLegendKey val="0"/>
            <c:showVal val="0"/>
            <c:showCatName val="0"/>
            <c:showSerName val="0"/>
            <c:showPercent val="0"/>
            <c:showBubbleSize val="0"/>
          </c:dLbls>
          <c:trendline>
            <c:trendlineType val="log"/>
            <c:dispRSqr val="0"/>
            <c:dispEq val="0"/>
          </c:trendline>
          <c:trendline>
            <c:trendlineType val="power"/>
            <c:dispRSqr val="0"/>
            <c:dispEq val="0"/>
          </c:trendline>
          <c:xVal>
            <c:numRef>
              <c:f>'TRATAMIENTO 1'!$D$96:$D$118</c:f>
              <c:numCache>
                <c:formatCode>0.00</c:formatCode>
                <c:ptCount val="23"/>
                <c:pt idx="0">
                  <c:v>0</c:v>
                </c:pt>
                <c:pt idx="1">
                  <c:v>0.16666666666666666</c:v>
                </c:pt>
                <c:pt idx="2">
                  <c:v>0.33333333333333331</c:v>
                </c:pt>
                <c:pt idx="3">
                  <c:v>0.5</c:v>
                </c:pt>
                <c:pt idx="4">
                  <c:v>0.66666666666666663</c:v>
                </c:pt>
                <c:pt idx="5">
                  <c:v>0.83333333333333337</c:v>
                </c:pt>
                <c:pt idx="6">
                  <c:v>1</c:v>
                </c:pt>
                <c:pt idx="7">
                  <c:v>1.1666666666666667</c:v>
                </c:pt>
                <c:pt idx="8">
                  <c:v>1.3333333333333333</c:v>
                </c:pt>
                <c:pt idx="9">
                  <c:v>1.5</c:v>
                </c:pt>
                <c:pt idx="10">
                  <c:v>1.6666666666666667</c:v>
                </c:pt>
                <c:pt idx="11">
                  <c:v>1.8333333333333333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5.5</c:v>
                </c:pt>
                <c:pt idx="20">
                  <c:v>6</c:v>
                </c:pt>
                <c:pt idx="21">
                  <c:v>6.5</c:v>
                </c:pt>
                <c:pt idx="22">
                  <c:v>7</c:v>
                </c:pt>
              </c:numCache>
            </c:numRef>
          </c:xVal>
          <c:yVal>
            <c:numRef>
              <c:f>'TRATAMIENTO 1'!$H$96:$H$118</c:f>
              <c:numCache>
                <c:formatCode>0.000</c:formatCode>
                <c:ptCount val="23"/>
                <c:pt idx="0">
                  <c:v>2.7677201872641746</c:v>
                </c:pt>
                <c:pt idx="1">
                  <c:v>2.3544270477250739</c:v>
                </c:pt>
                <c:pt idx="2">
                  <c:v>2.0337763010920278</c:v>
                </c:pt>
                <c:pt idx="3">
                  <c:v>1.8163159743365094</c:v>
                </c:pt>
                <c:pt idx="4">
                  <c:v>1.6028407500580313</c:v>
                </c:pt>
                <c:pt idx="5">
                  <c:v>1.4615174455625868</c:v>
                </c:pt>
                <c:pt idx="6">
                  <c:v>1.3132228178023735</c:v>
                </c:pt>
                <c:pt idx="7">
                  <c:v>1.1839539330328288</c:v>
                </c:pt>
                <c:pt idx="8">
                  <c:v>1.0645172473477238</c:v>
                </c:pt>
                <c:pt idx="9">
                  <c:v>0.95457745501668279</c:v>
                </c:pt>
                <c:pt idx="10">
                  <c:v>0.84558508531151633</c:v>
                </c:pt>
                <c:pt idx="11">
                  <c:v>0.73836329882656138</c:v>
                </c:pt>
                <c:pt idx="12">
                  <c:v>0.65589873741135607</c:v>
                </c:pt>
                <c:pt idx="13">
                  <c:v>0.44629004689485896</c:v>
                </c:pt>
                <c:pt idx="14">
                  <c:v>0.31055572161037398</c:v>
                </c:pt>
                <c:pt idx="15">
                  <c:v>0.20902248293324324</c:v>
                </c:pt>
                <c:pt idx="16">
                  <c:v>0.15437262612232999</c:v>
                </c:pt>
                <c:pt idx="17">
                  <c:v>0.10775646734290491</c:v>
                </c:pt>
                <c:pt idx="18">
                  <c:v>8.4526681569686374E-2</c:v>
                </c:pt>
                <c:pt idx="19">
                  <c:v>6.9067583979985872E-2</c:v>
                </c:pt>
                <c:pt idx="20">
                  <c:v>5.3740779768177031E-2</c:v>
                </c:pt>
                <c:pt idx="21">
                  <c:v>5.3740779768177031E-2</c:v>
                </c:pt>
                <c:pt idx="22">
                  <c:v>5.3740779768177031E-2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3676928"/>
        <c:axId val="183678848"/>
      </c:scatterChart>
      <c:valAx>
        <c:axId val="1836769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Tiempo h</a:t>
                </a:r>
              </a:p>
            </c:rich>
          </c:tx>
          <c:layout/>
          <c:overlay val="0"/>
        </c:title>
        <c:numFmt formatCode="0.00" sourceLinked="1"/>
        <c:majorTickMark val="none"/>
        <c:minorTickMark val="none"/>
        <c:tickLblPos val="nextTo"/>
        <c:crossAx val="183678848"/>
        <c:crosses val="autoZero"/>
        <c:crossBetween val="midCat"/>
      </c:valAx>
      <c:valAx>
        <c:axId val="18367884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Humedad en base seca Xbs</a:t>
                </a:r>
              </a:p>
            </c:rich>
          </c:tx>
          <c:layout/>
          <c:overlay val="0"/>
        </c:title>
        <c:numFmt formatCode="0.000" sourceLinked="1"/>
        <c:majorTickMark val="none"/>
        <c:minorTickMark val="none"/>
        <c:tickLblPos val="nextTo"/>
        <c:crossAx val="18367692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Tratamiento 1</c:v>
          </c:tx>
          <c:spPr>
            <a:ln w="28575">
              <a:noFill/>
            </a:ln>
          </c:spPr>
          <c:dLbls>
            <c:dLbl>
              <c:idx val="0"/>
              <c:layout>
                <c:manualLayout>
                  <c:x val="-4.3478260869565112E-2"/>
                  <c:y val="-7.7519379844961211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</a:rPr>
                      <a:t>Xc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trendline>
            <c:trendlineType val="linear"/>
            <c:dispRSqr val="1"/>
            <c:dispEq val="1"/>
            <c:trendlineLbl>
              <c:layout>
                <c:manualLayout>
                  <c:x val="-0.15334645669291339"/>
                  <c:y val="-3.4777996500437447E-2"/>
                </c:manualLayout>
              </c:layout>
              <c:numFmt formatCode="General" sourceLinked="0"/>
            </c:trendlineLbl>
          </c:trendline>
          <c:xVal>
            <c:numRef>
              <c:f>'TRATAMIENTO 1'!$I$97:$I$117</c:f>
              <c:numCache>
                <c:formatCode>0.000</c:formatCode>
                <c:ptCount val="21"/>
                <c:pt idx="0">
                  <c:v>2.5610736174946243</c:v>
                </c:pt>
                <c:pt idx="1">
                  <c:v>2.1941016744085511</c:v>
                </c:pt>
                <c:pt idx="2">
                  <c:v>1.9250461377142685</c:v>
                </c:pt>
                <c:pt idx="3">
                  <c:v>1.7095783621972704</c:v>
                </c:pt>
                <c:pt idx="4">
                  <c:v>1.5321790978103089</c:v>
                </c:pt>
                <c:pt idx="5">
                  <c:v>1.3873701316824802</c:v>
                </c:pt>
                <c:pt idx="6">
                  <c:v>1.2485883754176013</c:v>
                </c:pt>
                <c:pt idx="7">
                  <c:v>1.1242355901902763</c:v>
                </c:pt>
                <c:pt idx="8">
                  <c:v>1.0095473511822033</c:v>
                </c:pt>
                <c:pt idx="9">
                  <c:v>0.90008127016409956</c:v>
                </c:pt>
                <c:pt idx="10">
                  <c:v>0.79197419206903885</c:v>
                </c:pt>
                <c:pt idx="11">
                  <c:v>0.69713101811895872</c:v>
                </c:pt>
                <c:pt idx="12">
                  <c:v>0.55109439215310752</c:v>
                </c:pt>
                <c:pt idx="13">
                  <c:v>0.3784228842526165</c:v>
                </c:pt>
                <c:pt idx="14">
                  <c:v>0.25978910227180863</c:v>
                </c:pt>
                <c:pt idx="15">
                  <c:v>0.18169755452778663</c:v>
                </c:pt>
                <c:pt idx="16">
                  <c:v>0.13106454673261744</c:v>
                </c:pt>
                <c:pt idx="17">
                  <c:v>9.6141574456295648E-2</c:v>
                </c:pt>
                <c:pt idx="18">
                  <c:v>7.679713277483613E-2</c:v>
                </c:pt>
                <c:pt idx="19">
                  <c:v>6.1404181874081448E-2</c:v>
                </c:pt>
                <c:pt idx="20">
                  <c:v>5.3740779768177031E-2</c:v>
                </c:pt>
              </c:numCache>
            </c:numRef>
          </c:xVal>
          <c:yVal>
            <c:numRef>
              <c:f>'TRATAMIENTO 1'!$J$97:$J$117</c:f>
              <c:numCache>
                <c:formatCode>0.000</c:formatCode>
                <c:ptCount val="21"/>
                <c:pt idx="0">
                  <c:v>2.8233239609563747</c:v>
                </c:pt>
                <c:pt idx="1">
                  <c:v>2.0663465218120907</c:v>
                </c:pt>
                <c:pt idx="2">
                  <c:v>1.6547925159705446</c:v>
                </c:pt>
                <c:pt idx="3">
                  <c:v>1.3624263504918648</c:v>
                </c:pt>
                <c:pt idx="4">
                  <c:v>1.1121328598617237</c:v>
                </c:pt>
                <c:pt idx="5">
                  <c:v>1.0658438881142709</c:v>
                </c:pt>
                <c:pt idx="6">
                  <c:v>0.95502939054585523</c:v>
                </c:pt>
                <c:pt idx="7">
                  <c:v>0.88080567558200162</c:v>
                </c:pt>
                <c:pt idx="8">
                  <c:v>0.84069950221903622</c:v>
                </c:pt>
                <c:pt idx="9">
                  <c:v>0.83026235977006579</c:v>
                </c:pt>
                <c:pt idx="10">
                  <c:v>0.72839557593661608</c:v>
                </c:pt>
                <c:pt idx="11">
                  <c:v>0.53500000000000003</c:v>
                </c:pt>
                <c:pt idx="12">
                  <c:v>0.44203906022525702</c:v>
                </c:pt>
                <c:pt idx="13">
                  <c:v>0.30370248187086818</c:v>
                </c:pt>
                <c:pt idx="14">
                  <c:v>0.1999143622246963</c:v>
                </c:pt>
                <c:pt idx="15">
                  <c:v>0.12962049995563313</c:v>
                </c:pt>
                <c:pt idx="16">
                  <c:v>8.9402809027383803E-2</c:v>
                </c:pt>
                <c:pt idx="17">
                  <c:v>4.9521770704536366E-2</c:v>
                </c:pt>
                <c:pt idx="18">
                  <c:v>3.9405954305931988E-2</c:v>
                </c:pt>
                <c:pt idx="19">
                  <c:v>1.9618309391115307E-2</c:v>
                </c:pt>
                <c:pt idx="20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3709056"/>
        <c:axId val="183735808"/>
      </c:scatterChart>
      <c:valAx>
        <c:axId val="1837090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Humedad base</a:t>
                </a:r>
                <a:r>
                  <a:rPr lang="es-EC" baseline="0"/>
                  <a:t> seca Xbs</a:t>
                </a:r>
                <a:endParaRPr lang="es-EC"/>
              </a:p>
            </c:rich>
          </c:tx>
          <c:layout/>
          <c:overlay val="0"/>
        </c:title>
        <c:numFmt formatCode="0.00" sourceLinked="0"/>
        <c:majorTickMark val="none"/>
        <c:minorTickMark val="none"/>
        <c:tickLblPos val="nextTo"/>
        <c:crossAx val="183735808"/>
        <c:crosses val="autoZero"/>
        <c:crossBetween val="midCat"/>
      </c:valAx>
      <c:valAx>
        <c:axId val="18373580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Velocidad de secado Kg/hm2</a:t>
                </a:r>
              </a:p>
            </c:rich>
          </c:tx>
          <c:layout/>
          <c:overlay val="0"/>
        </c:title>
        <c:numFmt formatCode="0.00" sourceLinked="0"/>
        <c:majorTickMark val="none"/>
        <c:minorTickMark val="none"/>
        <c:tickLblPos val="nextTo"/>
        <c:crossAx val="18370905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Tratamiento 2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Humedad vs Tiempo</c:v>
          </c:tx>
          <c:spPr>
            <a:ln w="28575">
              <a:noFill/>
            </a:ln>
          </c:spPr>
          <c:dLbls>
            <c:dLbl>
              <c:idx val="0"/>
              <c:layout>
                <c:manualLayout>
                  <c:x val="-1.6666666666666666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3.8535645472061654E-2"/>
                  <c:y val="-8.2368082368082365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</a:rPr>
                      <a:t>tc= 1,4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layout>
                <c:manualLayout>
                  <c:x val="-2.777777777777788E-2"/>
                  <c:y val="-7.4074074074073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xVal>
            <c:numRef>
              <c:f>'TRATAMIENTO 2'!$D$92:$D$114</c:f>
              <c:numCache>
                <c:formatCode>0.000</c:formatCode>
                <c:ptCount val="23"/>
                <c:pt idx="0">
                  <c:v>0</c:v>
                </c:pt>
                <c:pt idx="1">
                  <c:v>0.16666666666666666</c:v>
                </c:pt>
                <c:pt idx="2">
                  <c:v>0.33333333333333331</c:v>
                </c:pt>
                <c:pt idx="3">
                  <c:v>0.5</c:v>
                </c:pt>
                <c:pt idx="4">
                  <c:v>0.66666666666666663</c:v>
                </c:pt>
                <c:pt idx="5">
                  <c:v>0.83333333333333337</c:v>
                </c:pt>
                <c:pt idx="6">
                  <c:v>1</c:v>
                </c:pt>
                <c:pt idx="7">
                  <c:v>1.1666666666666667</c:v>
                </c:pt>
                <c:pt idx="8">
                  <c:v>1.3333333333333333</c:v>
                </c:pt>
                <c:pt idx="9">
                  <c:v>1.5</c:v>
                </c:pt>
                <c:pt idx="10">
                  <c:v>1.6666666666666667</c:v>
                </c:pt>
                <c:pt idx="11">
                  <c:v>1.8333333333333333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5.5</c:v>
                </c:pt>
                <c:pt idx="20">
                  <c:v>6</c:v>
                </c:pt>
                <c:pt idx="21">
                  <c:v>6.5</c:v>
                </c:pt>
                <c:pt idx="22">
                  <c:v>7</c:v>
                </c:pt>
              </c:numCache>
            </c:numRef>
          </c:xVal>
          <c:yVal>
            <c:numRef>
              <c:f>'TRATAMIENTO 2'!$H$92:$H$114</c:f>
              <c:numCache>
                <c:formatCode>0.000</c:formatCode>
                <c:ptCount val="23"/>
                <c:pt idx="0">
                  <c:v>2.9733873538515332</c:v>
                </c:pt>
                <c:pt idx="1">
                  <c:v>2.8090428015918469</c:v>
                </c:pt>
                <c:pt idx="2">
                  <c:v>2.6558569654426467</c:v>
                </c:pt>
                <c:pt idx="3">
                  <c:v>2.495699734453646</c:v>
                </c:pt>
                <c:pt idx="4">
                  <c:v>2.3274159875184779</c:v>
                </c:pt>
                <c:pt idx="5">
                  <c:v>2.1426992463586139</c:v>
                </c:pt>
                <c:pt idx="6">
                  <c:v>1.9276409479980208</c:v>
                </c:pt>
                <c:pt idx="7">
                  <c:v>1.7398481949637066</c:v>
                </c:pt>
                <c:pt idx="8">
                  <c:v>1.5699163093681909</c:v>
                </c:pt>
                <c:pt idx="9">
                  <c:v>1.3951719526390838</c:v>
                </c:pt>
                <c:pt idx="10">
                  <c:v>1.2552598321843695</c:v>
                </c:pt>
                <c:pt idx="11">
                  <c:v>1.1099941118955916</c:v>
                </c:pt>
                <c:pt idx="12">
                  <c:v>0.98711132179416561</c:v>
                </c:pt>
                <c:pt idx="13">
                  <c:v>0.74222736400520484</c:v>
                </c:pt>
                <c:pt idx="14">
                  <c:v>0.50440974802754079</c:v>
                </c:pt>
                <c:pt idx="15">
                  <c:v>0.34091902635538329</c:v>
                </c:pt>
                <c:pt idx="16">
                  <c:v>0.21659342138372145</c:v>
                </c:pt>
                <c:pt idx="17">
                  <c:v>0.13934165642748514</c:v>
                </c:pt>
                <c:pt idx="18">
                  <c:v>0.10857515487447016</c:v>
                </c:pt>
                <c:pt idx="19">
                  <c:v>7.0148085684646047E-2</c:v>
                </c:pt>
                <c:pt idx="20">
                  <c:v>4.712041884816754E-2</c:v>
                </c:pt>
                <c:pt idx="21">
                  <c:v>4.712041884816754E-2</c:v>
                </c:pt>
                <c:pt idx="22">
                  <c:v>4.712041884816754E-2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4106368"/>
        <c:axId val="184108544"/>
      </c:scatterChart>
      <c:valAx>
        <c:axId val="1841063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Tiempo h</a:t>
                </a:r>
              </a:p>
            </c:rich>
          </c:tx>
          <c:layout/>
          <c:overlay val="0"/>
        </c:title>
        <c:numFmt formatCode="0.000" sourceLinked="1"/>
        <c:majorTickMark val="none"/>
        <c:minorTickMark val="none"/>
        <c:tickLblPos val="nextTo"/>
        <c:crossAx val="184108544"/>
        <c:crosses val="autoZero"/>
        <c:crossBetween val="midCat"/>
      </c:valAx>
      <c:valAx>
        <c:axId val="18410854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Humedad base seca Xbs</a:t>
                </a:r>
              </a:p>
            </c:rich>
          </c:tx>
          <c:layout/>
          <c:overlay val="0"/>
        </c:title>
        <c:numFmt formatCode="0.000" sourceLinked="1"/>
        <c:majorTickMark val="none"/>
        <c:minorTickMark val="none"/>
        <c:tickLblPos val="nextTo"/>
        <c:crossAx val="18410636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Tratamiento 2</c:v>
          </c:tx>
          <c:spPr>
            <a:ln w="28575">
              <a:noFill/>
            </a:ln>
          </c:spPr>
          <c:dLbls>
            <c:dLbl>
              <c:idx val="9"/>
              <c:layout>
                <c:manualLayout>
                  <c:x val="2.2222003499562555E-2"/>
                  <c:y val="0.3148140857392826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Xc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xVal>
            <c:numRef>
              <c:f>'TRATAMIENTO 2'!$I$93:$I$113</c:f>
              <c:numCache>
                <c:formatCode>0.000</c:formatCode>
                <c:ptCount val="21"/>
                <c:pt idx="0">
                  <c:v>2.8912150777216903</c:v>
                </c:pt>
                <c:pt idx="1">
                  <c:v>2.7324498835172468</c:v>
                </c:pt>
                <c:pt idx="2">
                  <c:v>2.5757783499481466</c:v>
                </c:pt>
                <c:pt idx="3">
                  <c:v>2.4115578609860622</c:v>
                </c:pt>
                <c:pt idx="4">
                  <c:v>2.2350576169385459</c:v>
                </c:pt>
                <c:pt idx="5">
                  <c:v>2.0351700971783173</c:v>
                </c:pt>
                <c:pt idx="6">
                  <c:v>1.8337445714808638</c:v>
                </c:pt>
                <c:pt idx="7">
                  <c:v>1.6548822521659488</c:v>
                </c:pt>
                <c:pt idx="8">
                  <c:v>1.4825441310036374</c:v>
                </c:pt>
                <c:pt idx="9">
                  <c:v>1.3252158924117268</c:v>
                </c:pt>
                <c:pt idx="10">
                  <c:v>1.1826269720399805</c:v>
                </c:pt>
                <c:pt idx="11">
                  <c:v>1.0485527168448785</c:v>
                </c:pt>
                <c:pt idx="12">
                  <c:v>0.86466934289968522</c:v>
                </c:pt>
                <c:pt idx="13">
                  <c:v>0.62331855601637276</c:v>
                </c:pt>
                <c:pt idx="14">
                  <c:v>0.42266438719146204</c:v>
                </c:pt>
                <c:pt idx="15">
                  <c:v>0.27875622386955234</c:v>
                </c:pt>
                <c:pt idx="16">
                  <c:v>0.1779675389056033</c:v>
                </c:pt>
                <c:pt idx="17">
                  <c:v>0.12395840565097765</c:v>
                </c:pt>
                <c:pt idx="18">
                  <c:v>8.9361620279558102E-2</c:v>
                </c:pt>
                <c:pt idx="19">
                  <c:v>5.8634252266406797E-2</c:v>
                </c:pt>
                <c:pt idx="20">
                  <c:v>4.712041884816754E-2</c:v>
                </c:pt>
              </c:numCache>
            </c:numRef>
          </c:xVal>
          <c:yVal>
            <c:numRef>
              <c:f>'TRATAMIENTO 2'!$J$93:$J$113</c:f>
              <c:numCache>
                <c:formatCode>0.000</c:formatCode>
                <c:ptCount val="21"/>
                <c:pt idx="0">
                  <c:v>1.2193166914901259</c:v>
                </c:pt>
                <c:pt idx="1">
                  <c:v>1.20323737781069</c:v>
                </c:pt>
                <c:pt idx="2">
                  <c:v>1.2612133552288081</c:v>
                </c:pt>
                <c:pt idx="3">
                  <c:v>1.3555218742849255</c:v>
                </c:pt>
                <c:pt idx="4">
                  <c:v>1.5351361517585549</c:v>
                </c:pt>
                <c:pt idx="5">
                  <c:v>1.5469480373564435</c:v>
                </c:pt>
                <c:pt idx="6">
                  <c:v>1.3736626123385469</c:v>
                </c:pt>
                <c:pt idx="7">
                  <c:v>1.3235567705265527</c:v>
                </c:pt>
                <c:pt idx="8">
                  <c:v>1.2082808723858727</c:v>
                </c:pt>
                <c:pt idx="9">
                  <c:v>1.0950829084550113</c:v>
                </c:pt>
                <c:pt idx="10">
                  <c:v>1.029690279898384</c:v>
                </c:pt>
                <c:pt idx="11">
                  <c:v>0.90200000000000002</c:v>
                </c:pt>
                <c:pt idx="12">
                  <c:v>0.61785801442127997</c:v>
                </c:pt>
                <c:pt idx="13">
                  <c:v>0.51367467219177143</c:v>
                </c:pt>
                <c:pt idx="14">
                  <c:v>0.36840489810408883</c:v>
                </c:pt>
                <c:pt idx="15">
                  <c:v>0.25801903350770955</c:v>
                </c:pt>
                <c:pt idx="16">
                  <c:v>0.13826338113184164</c:v>
                </c:pt>
                <c:pt idx="17">
                  <c:v>8.8567770550834063E-2</c:v>
                </c:pt>
                <c:pt idx="18">
                  <c:v>7.8662062113667344E-2</c:v>
                </c:pt>
                <c:pt idx="19">
                  <c:v>2.9475413550692497E-2</c:v>
                </c:pt>
                <c:pt idx="20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4146944"/>
        <c:axId val="183764096"/>
      </c:scatterChart>
      <c:valAx>
        <c:axId val="1841469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Humedad base seca Xbs</a:t>
                </a:r>
              </a:p>
            </c:rich>
          </c:tx>
          <c:layout/>
          <c:overlay val="0"/>
        </c:title>
        <c:numFmt formatCode="0.00" sourceLinked="0"/>
        <c:majorTickMark val="none"/>
        <c:minorTickMark val="none"/>
        <c:tickLblPos val="nextTo"/>
        <c:crossAx val="183764096"/>
        <c:crosses val="autoZero"/>
        <c:crossBetween val="midCat"/>
      </c:valAx>
      <c:valAx>
        <c:axId val="18376409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Velocidad de secado kg/hm2</a:t>
                </a:r>
              </a:p>
            </c:rich>
          </c:tx>
          <c:layout/>
          <c:overlay val="0"/>
        </c:title>
        <c:numFmt formatCode="0.00" sourceLinked="0"/>
        <c:majorTickMark val="none"/>
        <c:minorTickMark val="none"/>
        <c:tickLblPos val="nextTo"/>
        <c:crossAx val="18414694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Tratamiento 3</c:v>
          </c:tx>
          <c:spPr>
            <a:ln w="28575">
              <a:noFill/>
            </a:ln>
          </c:spPr>
          <c:dLbls>
            <c:dLbl>
              <c:idx val="0"/>
              <c:layout>
                <c:manualLayout>
                  <c:x val="-5.5555555555555558E-3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5.4120541205412008E-2"/>
                  <c:y val="-0.11886304909560723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</a:rPr>
                      <a:t>tc= 1,67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layout>
                <c:manualLayout>
                  <c:x val="-3.3333333333333333E-2"/>
                  <c:y val="-6.48148148148148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trendline>
            <c:trendlineType val="log"/>
            <c:dispRSqr val="0"/>
            <c:dispEq val="0"/>
          </c:trendline>
          <c:xVal>
            <c:numRef>
              <c:f>'TRATAMIENTO 3'!$D$94:$D$116</c:f>
              <c:numCache>
                <c:formatCode>0.00</c:formatCode>
                <c:ptCount val="23"/>
                <c:pt idx="0">
                  <c:v>0</c:v>
                </c:pt>
                <c:pt idx="1">
                  <c:v>0.16666666666666666</c:v>
                </c:pt>
                <c:pt idx="2">
                  <c:v>0.33333333333333331</c:v>
                </c:pt>
                <c:pt idx="3">
                  <c:v>0.5</c:v>
                </c:pt>
                <c:pt idx="4">
                  <c:v>0.66666666666666663</c:v>
                </c:pt>
                <c:pt idx="5">
                  <c:v>0.83333333333333337</c:v>
                </c:pt>
                <c:pt idx="6">
                  <c:v>1</c:v>
                </c:pt>
                <c:pt idx="7">
                  <c:v>1.1666666666666667</c:v>
                </c:pt>
                <c:pt idx="8">
                  <c:v>1.3333333333333333</c:v>
                </c:pt>
                <c:pt idx="9">
                  <c:v>1.5</c:v>
                </c:pt>
                <c:pt idx="10">
                  <c:v>1.6666666666666667</c:v>
                </c:pt>
                <c:pt idx="11">
                  <c:v>1.8333333333333333</c:v>
                </c:pt>
                <c:pt idx="12">
                  <c:v>2</c:v>
                </c:pt>
                <c:pt idx="13">
                  <c:v>2.5</c:v>
                </c:pt>
                <c:pt idx="14">
                  <c:v>3</c:v>
                </c:pt>
                <c:pt idx="15">
                  <c:v>3.5</c:v>
                </c:pt>
                <c:pt idx="16">
                  <c:v>4</c:v>
                </c:pt>
                <c:pt idx="17">
                  <c:v>4.5</c:v>
                </c:pt>
                <c:pt idx="18">
                  <c:v>5</c:v>
                </c:pt>
                <c:pt idx="19">
                  <c:v>5.5</c:v>
                </c:pt>
                <c:pt idx="20">
                  <c:v>6</c:v>
                </c:pt>
                <c:pt idx="21">
                  <c:v>6.5</c:v>
                </c:pt>
                <c:pt idx="22">
                  <c:v>7</c:v>
                </c:pt>
              </c:numCache>
            </c:numRef>
          </c:xVal>
          <c:yVal>
            <c:numRef>
              <c:f>'TRATAMIENTO 3'!$H$94:$H$116</c:f>
              <c:numCache>
                <c:formatCode>0.000</c:formatCode>
                <c:ptCount val="23"/>
                <c:pt idx="0">
                  <c:v>3.2101240789866843</c:v>
                </c:pt>
                <c:pt idx="1">
                  <c:v>3.0868152804497719</c:v>
                </c:pt>
                <c:pt idx="2">
                  <c:v>2.9536910387282029</c:v>
                </c:pt>
                <c:pt idx="3">
                  <c:v>2.745215629720331</c:v>
                </c:pt>
                <c:pt idx="4">
                  <c:v>2.5960400259732794</c:v>
                </c:pt>
                <c:pt idx="5">
                  <c:v>2.4483903767240247</c:v>
                </c:pt>
                <c:pt idx="6">
                  <c:v>2.1906740303235495</c:v>
                </c:pt>
                <c:pt idx="7">
                  <c:v>1.9218360677639867</c:v>
                </c:pt>
                <c:pt idx="8">
                  <c:v>1.7273521707221504</c:v>
                </c:pt>
                <c:pt idx="9">
                  <c:v>1.5728233621157257</c:v>
                </c:pt>
                <c:pt idx="10">
                  <c:v>1.4114313390288122</c:v>
                </c:pt>
                <c:pt idx="11">
                  <c:v>1.2172949002217295</c:v>
                </c:pt>
                <c:pt idx="12">
                  <c:v>1.0601516293065973</c:v>
                </c:pt>
                <c:pt idx="13">
                  <c:v>0.76844543985836822</c:v>
                </c:pt>
                <c:pt idx="14">
                  <c:v>0.5019434217995713</c:v>
                </c:pt>
                <c:pt idx="15">
                  <c:v>0.34583267532046885</c:v>
                </c:pt>
                <c:pt idx="16">
                  <c:v>0.24179571330116259</c:v>
                </c:pt>
                <c:pt idx="17">
                  <c:v>0.16217759030953999</c:v>
                </c:pt>
                <c:pt idx="18">
                  <c:v>0.13064866235229519</c:v>
                </c:pt>
                <c:pt idx="19">
                  <c:v>8.300365868387545E-2</c:v>
                </c:pt>
                <c:pt idx="20">
                  <c:v>5.9259695168598837E-2</c:v>
                </c:pt>
                <c:pt idx="21">
                  <c:v>5.1524710830704527E-2</c:v>
                </c:pt>
                <c:pt idx="22">
                  <c:v>5.1524710830704527E-2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3804672"/>
        <c:axId val="183806592"/>
      </c:scatterChart>
      <c:valAx>
        <c:axId val="1838046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Tiempo h</a:t>
                </a:r>
              </a:p>
            </c:rich>
          </c:tx>
          <c:layout/>
          <c:overlay val="0"/>
        </c:title>
        <c:numFmt formatCode="0.00" sourceLinked="1"/>
        <c:majorTickMark val="none"/>
        <c:minorTickMark val="none"/>
        <c:tickLblPos val="nextTo"/>
        <c:crossAx val="183806592"/>
        <c:crosses val="autoZero"/>
        <c:crossBetween val="midCat"/>
      </c:valAx>
      <c:valAx>
        <c:axId val="18380659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Humedad base seca Xbs</a:t>
                </a:r>
              </a:p>
            </c:rich>
          </c:tx>
          <c:layout/>
          <c:overlay val="0"/>
        </c:title>
        <c:numFmt formatCode="0.000" sourceLinked="1"/>
        <c:majorTickMark val="none"/>
        <c:minorTickMark val="none"/>
        <c:tickLblPos val="nextTo"/>
        <c:crossAx val="18380467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4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0ACA26-F0E6-4142-86FC-8B335230AB70}" type="doc">
      <dgm:prSet loTypeId="urn:microsoft.com/office/officeart/2005/8/layout/radial5" loCatId="cycle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C17831B6-D409-4A6A-BF1C-F3A06E475AC4}">
      <dgm:prSet phldrT="[Texto]"/>
      <dgm:spPr/>
      <dgm:t>
        <a:bodyPr/>
        <a:lstStyle/>
        <a:p>
          <a:r>
            <a:rPr lang="es-EC" dirty="0" smtClean="0"/>
            <a:t>MOTE</a:t>
          </a:r>
          <a:endParaRPr lang="es-EC" dirty="0"/>
        </a:p>
      </dgm:t>
    </dgm:pt>
    <dgm:pt modelId="{CAF41E4C-2AF4-457E-BBC3-A5F05C06848A}" type="parTrans" cxnId="{19702B5D-C5D4-4665-ABB2-C4666AC7CD85}">
      <dgm:prSet/>
      <dgm:spPr/>
      <dgm:t>
        <a:bodyPr/>
        <a:lstStyle/>
        <a:p>
          <a:endParaRPr lang="es-EC"/>
        </a:p>
      </dgm:t>
    </dgm:pt>
    <dgm:pt modelId="{41497703-6C96-464E-9F2B-1AFFBABB3E6A}" type="sibTrans" cxnId="{19702B5D-C5D4-4665-ABB2-C4666AC7CD85}">
      <dgm:prSet/>
      <dgm:spPr/>
      <dgm:t>
        <a:bodyPr/>
        <a:lstStyle/>
        <a:p>
          <a:endParaRPr lang="es-EC"/>
        </a:p>
      </dgm:t>
    </dgm:pt>
    <dgm:pt modelId="{C2E515FE-59D0-4C29-90B2-072FD56791EF}">
      <dgm:prSet phldrT="[Texto]" custT="1"/>
      <dgm:spPr/>
      <dgm:t>
        <a:bodyPr/>
        <a:lstStyle/>
        <a:p>
          <a:r>
            <a:rPr lang="es-EC" sz="1600" dirty="0" smtClean="0"/>
            <a:t>7000 AÑOS DE HISTORIA</a:t>
          </a:r>
          <a:endParaRPr lang="es-EC" sz="1600" dirty="0"/>
        </a:p>
      </dgm:t>
    </dgm:pt>
    <dgm:pt modelId="{A740E40B-6D85-49B5-8218-A4C6C621E105}" type="parTrans" cxnId="{4BE03115-0EAB-4630-875B-ABC1379D6788}">
      <dgm:prSet/>
      <dgm:spPr/>
      <dgm:t>
        <a:bodyPr/>
        <a:lstStyle/>
        <a:p>
          <a:endParaRPr lang="es-EC"/>
        </a:p>
      </dgm:t>
    </dgm:pt>
    <dgm:pt modelId="{0BEE5AA9-AC46-45B4-A436-9874E2CB05BA}" type="sibTrans" cxnId="{4BE03115-0EAB-4630-875B-ABC1379D6788}">
      <dgm:prSet/>
      <dgm:spPr/>
      <dgm:t>
        <a:bodyPr/>
        <a:lstStyle/>
        <a:p>
          <a:endParaRPr lang="es-EC"/>
        </a:p>
      </dgm:t>
    </dgm:pt>
    <dgm:pt modelId="{66AF07C4-F5A1-4ACF-BD13-735BD0E4A8CE}">
      <dgm:prSet phldrT="[Texto]" custT="1"/>
      <dgm:spPr/>
      <dgm:t>
        <a:bodyPr/>
        <a:lstStyle/>
        <a:p>
          <a:r>
            <a:rPr lang="es-EC" sz="1600" dirty="0" smtClean="0"/>
            <a:t>FUENTE DE ENERGÍA</a:t>
          </a:r>
          <a:endParaRPr lang="es-EC" sz="1600" dirty="0"/>
        </a:p>
      </dgm:t>
    </dgm:pt>
    <dgm:pt modelId="{2C8083DB-E702-4278-AFC8-1B440E7A322C}" type="parTrans" cxnId="{E284B866-0139-4F2C-BB6A-D3DD4322D3CE}">
      <dgm:prSet/>
      <dgm:spPr/>
      <dgm:t>
        <a:bodyPr/>
        <a:lstStyle/>
        <a:p>
          <a:endParaRPr lang="es-EC"/>
        </a:p>
      </dgm:t>
    </dgm:pt>
    <dgm:pt modelId="{BA7AD1A6-21E6-4836-84EB-7B57D1682C2F}" type="sibTrans" cxnId="{E284B866-0139-4F2C-BB6A-D3DD4322D3CE}">
      <dgm:prSet/>
      <dgm:spPr/>
      <dgm:t>
        <a:bodyPr/>
        <a:lstStyle/>
        <a:p>
          <a:endParaRPr lang="es-EC"/>
        </a:p>
      </dgm:t>
    </dgm:pt>
    <dgm:pt modelId="{35BF7849-E1DA-422E-8352-999454F94098}">
      <dgm:prSet phldrT="[Texto]" custT="1"/>
      <dgm:spPr/>
      <dgm:t>
        <a:bodyPr/>
        <a:lstStyle/>
        <a:p>
          <a:r>
            <a:rPr lang="es-EC" sz="1400" dirty="0" smtClean="0"/>
            <a:t>TRADICIÓN Y CULTURA GASTRONÓMICA</a:t>
          </a:r>
        </a:p>
      </dgm:t>
    </dgm:pt>
    <dgm:pt modelId="{418A320E-A27E-4D33-A98C-BFDF823342FF}" type="parTrans" cxnId="{153FC24F-5CD4-4F58-BE5E-4A54375DD1E9}">
      <dgm:prSet/>
      <dgm:spPr/>
      <dgm:t>
        <a:bodyPr/>
        <a:lstStyle/>
        <a:p>
          <a:endParaRPr lang="es-EC"/>
        </a:p>
      </dgm:t>
    </dgm:pt>
    <dgm:pt modelId="{5A4081C1-0269-474C-AE3D-C0FCC478C195}" type="sibTrans" cxnId="{153FC24F-5CD4-4F58-BE5E-4A54375DD1E9}">
      <dgm:prSet/>
      <dgm:spPr/>
      <dgm:t>
        <a:bodyPr/>
        <a:lstStyle/>
        <a:p>
          <a:endParaRPr lang="es-EC"/>
        </a:p>
      </dgm:t>
    </dgm:pt>
    <dgm:pt modelId="{06D095C6-9549-42E8-915E-902B13A4C7E6}">
      <dgm:prSet phldrT="[Texto]" custT="1"/>
      <dgm:spPr/>
      <dgm:t>
        <a:bodyPr/>
        <a:lstStyle/>
        <a:p>
          <a:r>
            <a:rPr lang="es-EC" sz="1600" dirty="0" smtClean="0"/>
            <a:t>VARIABILIDAD GENÉTICA</a:t>
          </a:r>
        </a:p>
      </dgm:t>
    </dgm:pt>
    <dgm:pt modelId="{5DEDF82C-1EA6-4CC0-8172-C97F89001FE8}" type="parTrans" cxnId="{91B3EB04-80BC-4BE6-9408-EA8FFA9967E1}">
      <dgm:prSet/>
      <dgm:spPr/>
      <dgm:t>
        <a:bodyPr/>
        <a:lstStyle/>
        <a:p>
          <a:endParaRPr lang="es-EC"/>
        </a:p>
      </dgm:t>
    </dgm:pt>
    <dgm:pt modelId="{70B2F47D-8D29-4027-8CE6-E5EE8108F1CB}" type="sibTrans" cxnId="{91B3EB04-80BC-4BE6-9408-EA8FFA9967E1}">
      <dgm:prSet/>
      <dgm:spPr/>
      <dgm:t>
        <a:bodyPr/>
        <a:lstStyle/>
        <a:p>
          <a:endParaRPr lang="es-EC"/>
        </a:p>
      </dgm:t>
    </dgm:pt>
    <dgm:pt modelId="{ABAA46AF-A170-4F41-9C70-C30249962C2D}">
      <dgm:prSet phldrT="[Texto]" custT="1"/>
      <dgm:spPr/>
      <dgm:t>
        <a:bodyPr/>
        <a:lstStyle/>
        <a:p>
          <a:r>
            <a:rPr lang="es-EC" sz="1400" dirty="0" smtClean="0"/>
            <a:t>MOTE DESHIDRATADO</a:t>
          </a:r>
        </a:p>
      </dgm:t>
    </dgm:pt>
    <dgm:pt modelId="{D731AE6E-A8B6-4E8E-8C71-5F046710BBD6}" type="parTrans" cxnId="{335E3AD1-4E17-4AE7-9472-89743B1F8F2C}">
      <dgm:prSet/>
      <dgm:spPr/>
      <dgm:t>
        <a:bodyPr/>
        <a:lstStyle/>
        <a:p>
          <a:endParaRPr lang="es-EC"/>
        </a:p>
      </dgm:t>
    </dgm:pt>
    <dgm:pt modelId="{E046EF49-A243-45BF-A737-23ED031CF8FE}" type="sibTrans" cxnId="{335E3AD1-4E17-4AE7-9472-89743B1F8F2C}">
      <dgm:prSet/>
      <dgm:spPr/>
      <dgm:t>
        <a:bodyPr/>
        <a:lstStyle/>
        <a:p>
          <a:endParaRPr lang="es-EC"/>
        </a:p>
      </dgm:t>
    </dgm:pt>
    <dgm:pt modelId="{73840142-B2C5-4C5E-9732-46C739F1B0FC}" type="pres">
      <dgm:prSet presAssocID="{120ACA26-F0E6-4142-86FC-8B335230AB7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CF5DF9F-CF6B-466D-840C-122411F3F74F}" type="pres">
      <dgm:prSet presAssocID="{C17831B6-D409-4A6A-BF1C-F3A06E475AC4}" presName="centerShape" presStyleLbl="node0" presStyleIdx="0" presStyleCnt="1" custScaleX="129605" custScaleY="111258"/>
      <dgm:spPr/>
      <dgm:t>
        <a:bodyPr/>
        <a:lstStyle/>
        <a:p>
          <a:endParaRPr lang="es-EC"/>
        </a:p>
      </dgm:t>
    </dgm:pt>
    <dgm:pt modelId="{3AB4FA74-A536-45CC-A129-87EB4E0E1F8E}" type="pres">
      <dgm:prSet presAssocID="{A740E40B-6D85-49B5-8218-A4C6C621E105}" presName="parTrans" presStyleLbl="sibTrans2D1" presStyleIdx="0" presStyleCnt="5"/>
      <dgm:spPr/>
      <dgm:t>
        <a:bodyPr/>
        <a:lstStyle/>
        <a:p>
          <a:endParaRPr lang="es-EC"/>
        </a:p>
      </dgm:t>
    </dgm:pt>
    <dgm:pt modelId="{09DF16DA-0C0A-4EB0-B3CD-057A0B45AF40}" type="pres">
      <dgm:prSet presAssocID="{A740E40B-6D85-49B5-8218-A4C6C621E105}" presName="connectorText" presStyleLbl="sibTrans2D1" presStyleIdx="0" presStyleCnt="5"/>
      <dgm:spPr/>
      <dgm:t>
        <a:bodyPr/>
        <a:lstStyle/>
        <a:p>
          <a:endParaRPr lang="es-EC"/>
        </a:p>
      </dgm:t>
    </dgm:pt>
    <dgm:pt modelId="{1999E125-3C40-4033-AA80-D507D81515BE}" type="pres">
      <dgm:prSet presAssocID="{C2E515FE-59D0-4C29-90B2-072FD56791EF}" presName="node" presStyleLbl="node1" presStyleIdx="0" presStyleCnt="5" custScaleX="145019" custScaleY="11292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EFF809F-0E95-426F-8A18-9682F5690D22}" type="pres">
      <dgm:prSet presAssocID="{2C8083DB-E702-4278-AFC8-1B440E7A322C}" presName="parTrans" presStyleLbl="sibTrans2D1" presStyleIdx="1" presStyleCnt="5"/>
      <dgm:spPr/>
      <dgm:t>
        <a:bodyPr/>
        <a:lstStyle/>
        <a:p>
          <a:endParaRPr lang="es-EC"/>
        </a:p>
      </dgm:t>
    </dgm:pt>
    <dgm:pt modelId="{97A4560E-89FE-4969-B764-4E6A051BA15A}" type="pres">
      <dgm:prSet presAssocID="{2C8083DB-E702-4278-AFC8-1B440E7A322C}" presName="connectorText" presStyleLbl="sibTrans2D1" presStyleIdx="1" presStyleCnt="5"/>
      <dgm:spPr/>
      <dgm:t>
        <a:bodyPr/>
        <a:lstStyle/>
        <a:p>
          <a:endParaRPr lang="es-EC"/>
        </a:p>
      </dgm:t>
    </dgm:pt>
    <dgm:pt modelId="{D90AB38C-DF2E-4A99-B1EE-282F39FD8752}" type="pres">
      <dgm:prSet presAssocID="{66AF07C4-F5A1-4ACF-BD13-735BD0E4A8CE}" presName="node" presStyleLbl="node1" presStyleIdx="1" presStyleCnt="5" custScaleX="139592" custScaleY="133500" custRadScaleRad="113610" custRadScaleInc="-313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42F9DF2-1E03-4780-B00B-35385B780FDA}" type="pres">
      <dgm:prSet presAssocID="{418A320E-A27E-4D33-A98C-BFDF823342FF}" presName="parTrans" presStyleLbl="sibTrans2D1" presStyleIdx="2" presStyleCnt="5"/>
      <dgm:spPr/>
      <dgm:t>
        <a:bodyPr/>
        <a:lstStyle/>
        <a:p>
          <a:endParaRPr lang="es-EC"/>
        </a:p>
      </dgm:t>
    </dgm:pt>
    <dgm:pt modelId="{A87C2A3C-5F3A-4BFC-9DBF-CA825506D90D}" type="pres">
      <dgm:prSet presAssocID="{418A320E-A27E-4D33-A98C-BFDF823342FF}" presName="connectorText" presStyleLbl="sibTrans2D1" presStyleIdx="2" presStyleCnt="5"/>
      <dgm:spPr/>
      <dgm:t>
        <a:bodyPr/>
        <a:lstStyle/>
        <a:p>
          <a:endParaRPr lang="es-EC"/>
        </a:p>
      </dgm:t>
    </dgm:pt>
    <dgm:pt modelId="{E280106D-55F4-41B5-9071-43E46053DB75}" type="pres">
      <dgm:prSet presAssocID="{35BF7849-E1DA-422E-8352-999454F94098}" presName="node" presStyleLbl="node1" presStyleIdx="2" presStyleCnt="5" custScaleX="165765" custScaleY="122006" custRadScaleRad="115667" custRadScaleInc="40210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5A550CC-18C5-4A6A-8D1E-CB6ADEEF05ED}" type="pres">
      <dgm:prSet presAssocID="{D731AE6E-A8B6-4E8E-8C71-5F046710BBD6}" presName="parTrans" presStyleLbl="sibTrans2D1" presStyleIdx="3" presStyleCnt="5"/>
      <dgm:spPr/>
      <dgm:t>
        <a:bodyPr/>
        <a:lstStyle/>
        <a:p>
          <a:endParaRPr lang="es-EC"/>
        </a:p>
      </dgm:t>
    </dgm:pt>
    <dgm:pt modelId="{8E251AF7-9FF9-4885-BDD5-F9E1EF6580B1}" type="pres">
      <dgm:prSet presAssocID="{D731AE6E-A8B6-4E8E-8C71-5F046710BBD6}" presName="connectorText" presStyleLbl="sibTrans2D1" presStyleIdx="3" presStyleCnt="5"/>
      <dgm:spPr/>
      <dgm:t>
        <a:bodyPr/>
        <a:lstStyle/>
        <a:p>
          <a:endParaRPr lang="es-EC"/>
        </a:p>
      </dgm:t>
    </dgm:pt>
    <dgm:pt modelId="{AC5B2294-7CFF-4C6F-8DB4-26674C822407}" type="pres">
      <dgm:prSet presAssocID="{ABAA46AF-A170-4F41-9C70-C30249962C2D}" presName="node" presStyleLbl="node1" presStyleIdx="3" presStyleCnt="5" custScaleX="161887" custScaleY="140357" custRadScaleRad="112265" custRadScaleInc="2194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7976F67-7849-4331-B45D-65822655C922}" type="pres">
      <dgm:prSet presAssocID="{5DEDF82C-1EA6-4CC0-8172-C97F89001FE8}" presName="parTrans" presStyleLbl="sibTrans2D1" presStyleIdx="4" presStyleCnt="5"/>
      <dgm:spPr/>
      <dgm:t>
        <a:bodyPr/>
        <a:lstStyle/>
        <a:p>
          <a:endParaRPr lang="es-EC"/>
        </a:p>
      </dgm:t>
    </dgm:pt>
    <dgm:pt modelId="{49DD75E0-5212-4FEC-970B-756C580ACC88}" type="pres">
      <dgm:prSet presAssocID="{5DEDF82C-1EA6-4CC0-8172-C97F89001FE8}" presName="connectorText" presStyleLbl="sibTrans2D1" presStyleIdx="4" presStyleCnt="5"/>
      <dgm:spPr/>
      <dgm:t>
        <a:bodyPr/>
        <a:lstStyle/>
        <a:p>
          <a:endParaRPr lang="es-EC"/>
        </a:p>
      </dgm:t>
    </dgm:pt>
    <dgm:pt modelId="{1F582ECA-4B64-4159-9B57-C3CB22357FCA}" type="pres">
      <dgm:prSet presAssocID="{06D095C6-9549-42E8-915E-902B13A4C7E6}" presName="node" presStyleLbl="node1" presStyleIdx="4" presStyleCnt="5" custScaleX="135961" custScaleY="128278" custRadScaleRad="122738" custRadScaleInc="-41499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C95B6D5-D350-48A5-B038-F3E35E12415A}" type="presOf" srcId="{5DEDF82C-1EA6-4CC0-8172-C97F89001FE8}" destId="{49DD75E0-5212-4FEC-970B-756C580ACC88}" srcOrd="1" destOrd="0" presId="urn:microsoft.com/office/officeart/2005/8/layout/radial5"/>
    <dgm:cxn modelId="{F7C17176-6005-4164-8B9B-03F488F0E2AF}" type="presOf" srcId="{A740E40B-6D85-49B5-8218-A4C6C621E105}" destId="{3AB4FA74-A536-45CC-A129-87EB4E0E1F8E}" srcOrd="0" destOrd="0" presId="urn:microsoft.com/office/officeart/2005/8/layout/radial5"/>
    <dgm:cxn modelId="{E284B866-0139-4F2C-BB6A-D3DD4322D3CE}" srcId="{C17831B6-D409-4A6A-BF1C-F3A06E475AC4}" destId="{66AF07C4-F5A1-4ACF-BD13-735BD0E4A8CE}" srcOrd="1" destOrd="0" parTransId="{2C8083DB-E702-4278-AFC8-1B440E7A322C}" sibTransId="{BA7AD1A6-21E6-4836-84EB-7B57D1682C2F}"/>
    <dgm:cxn modelId="{2D6690C8-AFDA-41D6-8177-62E09529E7F2}" type="presOf" srcId="{5DEDF82C-1EA6-4CC0-8172-C97F89001FE8}" destId="{47976F67-7849-4331-B45D-65822655C922}" srcOrd="0" destOrd="0" presId="urn:microsoft.com/office/officeart/2005/8/layout/radial5"/>
    <dgm:cxn modelId="{C52BBF30-70D9-4FDC-B83E-137A82BA3560}" type="presOf" srcId="{D731AE6E-A8B6-4E8E-8C71-5F046710BBD6}" destId="{B5A550CC-18C5-4A6A-8D1E-CB6ADEEF05ED}" srcOrd="0" destOrd="0" presId="urn:microsoft.com/office/officeart/2005/8/layout/radial5"/>
    <dgm:cxn modelId="{AB608F7C-6B1A-4229-B959-5ADFB47D4EE4}" type="presOf" srcId="{418A320E-A27E-4D33-A98C-BFDF823342FF}" destId="{E42F9DF2-1E03-4780-B00B-35385B780FDA}" srcOrd="0" destOrd="0" presId="urn:microsoft.com/office/officeart/2005/8/layout/radial5"/>
    <dgm:cxn modelId="{107A197B-622F-4177-9783-A68BB7841841}" type="presOf" srcId="{06D095C6-9549-42E8-915E-902B13A4C7E6}" destId="{1F582ECA-4B64-4159-9B57-C3CB22357FCA}" srcOrd="0" destOrd="0" presId="urn:microsoft.com/office/officeart/2005/8/layout/radial5"/>
    <dgm:cxn modelId="{DD22EE4D-9088-4D58-A7D4-92E22040DED2}" type="presOf" srcId="{418A320E-A27E-4D33-A98C-BFDF823342FF}" destId="{A87C2A3C-5F3A-4BFC-9DBF-CA825506D90D}" srcOrd="1" destOrd="0" presId="urn:microsoft.com/office/officeart/2005/8/layout/radial5"/>
    <dgm:cxn modelId="{E7EDB6E9-86A0-46BD-80A8-37E6FB392CB2}" type="presOf" srcId="{35BF7849-E1DA-422E-8352-999454F94098}" destId="{E280106D-55F4-41B5-9071-43E46053DB75}" srcOrd="0" destOrd="0" presId="urn:microsoft.com/office/officeart/2005/8/layout/radial5"/>
    <dgm:cxn modelId="{F3259850-DFE4-4B9F-8005-67569FAA74AD}" type="presOf" srcId="{C2E515FE-59D0-4C29-90B2-072FD56791EF}" destId="{1999E125-3C40-4033-AA80-D507D81515BE}" srcOrd="0" destOrd="0" presId="urn:microsoft.com/office/officeart/2005/8/layout/radial5"/>
    <dgm:cxn modelId="{8F960126-707A-4545-BAB8-694E72028070}" type="presOf" srcId="{2C8083DB-E702-4278-AFC8-1B440E7A322C}" destId="{8EFF809F-0E95-426F-8A18-9682F5690D22}" srcOrd="0" destOrd="0" presId="urn:microsoft.com/office/officeart/2005/8/layout/radial5"/>
    <dgm:cxn modelId="{91B3EB04-80BC-4BE6-9408-EA8FFA9967E1}" srcId="{C17831B6-D409-4A6A-BF1C-F3A06E475AC4}" destId="{06D095C6-9549-42E8-915E-902B13A4C7E6}" srcOrd="4" destOrd="0" parTransId="{5DEDF82C-1EA6-4CC0-8172-C97F89001FE8}" sibTransId="{70B2F47D-8D29-4027-8CE6-E5EE8108F1CB}"/>
    <dgm:cxn modelId="{DD7BDC66-B308-4B92-8360-5BFFBED1B827}" type="presOf" srcId="{66AF07C4-F5A1-4ACF-BD13-735BD0E4A8CE}" destId="{D90AB38C-DF2E-4A99-B1EE-282F39FD8752}" srcOrd="0" destOrd="0" presId="urn:microsoft.com/office/officeart/2005/8/layout/radial5"/>
    <dgm:cxn modelId="{153FC24F-5CD4-4F58-BE5E-4A54375DD1E9}" srcId="{C17831B6-D409-4A6A-BF1C-F3A06E475AC4}" destId="{35BF7849-E1DA-422E-8352-999454F94098}" srcOrd="2" destOrd="0" parTransId="{418A320E-A27E-4D33-A98C-BFDF823342FF}" sibTransId="{5A4081C1-0269-474C-AE3D-C0FCC478C195}"/>
    <dgm:cxn modelId="{729E90AB-7414-49AE-B0D4-E497847CC9CD}" type="presOf" srcId="{120ACA26-F0E6-4142-86FC-8B335230AB70}" destId="{73840142-B2C5-4C5E-9732-46C739F1B0FC}" srcOrd="0" destOrd="0" presId="urn:microsoft.com/office/officeart/2005/8/layout/radial5"/>
    <dgm:cxn modelId="{64BF0B92-8F05-4D4F-A395-CF84BA53B34E}" type="presOf" srcId="{2C8083DB-E702-4278-AFC8-1B440E7A322C}" destId="{97A4560E-89FE-4969-B764-4E6A051BA15A}" srcOrd="1" destOrd="0" presId="urn:microsoft.com/office/officeart/2005/8/layout/radial5"/>
    <dgm:cxn modelId="{19702B5D-C5D4-4665-ABB2-C4666AC7CD85}" srcId="{120ACA26-F0E6-4142-86FC-8B335230AB70}" destId="{C17831B6-D409-4A6A-BF1C-F3A06E475AC4}" srcOrd="0" destOrd="0" parTransId="{CAF41E4C-2AF4-457E-BBC3-A5F05C06848A}" sibTransId="{41497703-6C96-464E-9F2B-1AFFBABB3E6A}"/>
    <dgm:cxn modelId="{5D7BE4A9-AC96-4BB5-90BD-38D9E3C6E681}" type="presOf" srcId="{C17831B6-D409-4A6A-BF1C-F3A06E475AC4}" destId="{7CF5DF9F-CF6B-466D-840C-122411F3F74F}" srcOrd="0" destOrd="0" presId="urn:microsoft.com/office/officeart/2005/8/layout/radial5"/>
    <dgm:cxn modelId="{4BE03115-0EAB-4630-875B-ABC1379D6788}" srcId="{C17831B6-D409-4A6A-BF1C-F3A06E475AC4}" destId="{C2E515FE-59D0-4C29-90B2-072FD56791EF}" srcOrd="0" destOrd="0" parTransId="{A740E40B-6D85-49B5-8218-A4C6C621E105}" sibTransId="{0BEE5AA9-AC46-45B4-A436-9874E2CB05BA}"/>
    <dgm:cxn modelId="{335E3AD1-4E17-4AE7-9472-89743B1F8F2C}" srcId="{C17831B6-D409-4A6A-BF1C-F3A06E475AC4}" destId="{ABAA46AF-A170-4F41-9C70-C30249962C2D}" srcOrd="3" destOrd="0" parTransId="{D731AE6E-A8B6-4E8E-8C71-5F046710BBD6}" sibTransId="{E046EF49-A243-45BF-A737-23ED031CF8FE}"/>
    <dgm:cxn modelId="{4BBBE58D-A50D-4081-B987-A6D494C16118}" type="presOf" srcId="{D731AE6E-A8B6-4E8E-8C71-5F046710BBD6}" destId="{8E251AF7-9FF9-4885-BDD5-F9E1EF6580B1}" srcOrd="1" destOrd="0" presId="urn:microsoft.com/office/officeart/2005/8/layout/radial5"/>
    <dgm:cxn modelId="{E302A5AE-AA58-4412-B4F1-79379608A2A0}" type="presOf" srcId="{A740E40B-6D85-49B5-8218-A4C6C621E105}" destId="{09DF16DA-0C0A-4EB0-B3CD-057A0B45AF40}" srcOrd="1" destOrd="0" presId="urn:microsoft.com/office/officeart/2005/8/layout/radial5"/>
    <dgm:cxn modelId="{DE085155-45F0-4BD0-B1DB-5E6B43FCD3D1}" type="presOf" srcId="{ABAA46AF-A170-4F41-9C70-C30249962C2D}" destId="{AC5B2294-7CFF-4C6F-8DB4-26674C822407}" srcOrd="0" destOrd="0" presId="urn:microsoft.com/office/officeart/2005/8/layout/radial5"/>
    <dgm:cxn modelId="{3881C499-E71B-4770-9456-20112D7F227B}" type="presParOf" srcId="{73840142-B2C5-4C5E-9732-46C739F1B0FC}" destId="{7CF5DF9F-CF6B-466D-840C-122411F3F74F}" srcOrd="0" destOrd="0" presId="urn:microsoft.com/office/officeart/2005/8/layout/radial5"/>
    <dgm:cxn modelId="{AFF68D2D-64CA-46F9-AED3-0BD7AD448BDB}" type="presParOf" srcId="{73840142-B2C5-4C5E-9732-46C739F1B0FC}" destId="{3AB4FA74-A536-45CC-A129-87EB4E0E1F8E}" srcOrd="1" destOrd="0" presId="urn:microsoft.com/office/officeart/2005/8/layout/radial5"/>
    <dgm:cxn modelId="{70C7C88C-C5E7-49B7-AE87-B6888B2D822A}" type="presParOf" srcId="{3AB4FA74-A536-45CC-A129-87EB4E0E1F8E}" destId="{09DF16DA-0C0A-4EB0-B3CD-057A0B45AF40}" srcOrd="0" destOrd="0" presId="urn:microsoft.com/office/officeart/2005/8/layout/radial5"/>
    <dgm:cxn modelId="{B532FFD5-D6CD-4A69-AC27-A54D163B44CC}" type="presParOf" srcId="{73840142-B2C5-4C5E-9732-46C739F1B0FC}" destId="{1999E125-3C40-4033-AA80-D507D81515BE}" srcOrd="2" destOrd="0" presId="urn:microsoft.com/office/officeart/2005/8/layout/radial5"/>
    <dgm:cxn modelId="{32CF6DB3-8C24-419D-9B66-02269DE16755}" type="presParOf" srcId="{73840142-B2C5-4C5E-9732-46C739F1B0FC}" destId="{8EFF809F-0E95-426F-8A18-9682F5690D22}" srcOrd="3" destOrd="0" presId="urn:microsoft.com/office/officeart/2005/8/layout/radial5"/>
    <dgm:cxn modelId="{4902FB90-CB21-4C17-9E9C-BE8647152E0B}" type="presParOf" srcId="{8EFF809F-0E95-426F-8A18-9682F5690D22}" destId="{97A4560E-89FE-4969-B764-4E6A051BA15A}" srcOrd="0" destOrd="0" presId="urn:microsoft.com/office/officeart/2005/8/layout/radial5"/>
    <dgm:cxn modelId="{FB76C62D-1DFC-49AA-A02E-FA41FC536DFF}" type="presParOf" srcId="{73840142-B2C5-4C5E-9732-46C739F1B0FC}" destId="{D90AB38C-DF2E-4A99-B1EE-282F39FD8752}" srcOrd="4" destOrd="0" presId="urn:microsoft.com/office/officeart/2005/8/layout/radial5"/>
    <dgm:cxn modelId="{CB6DCD60-2F34-42F7-9A12-E3A59DD15EE2}" type="presParOf" srcId="{73840142-B2C5-4C5E-9732-46C739F1B0FC}" destId="{E42F9DF2-1E03-4780-B00B-35385B780FDA}" srcOrd="5" destOrd="0" presId="urn:microsoft.com/office/officeart/2005/8/layout/radial5"/>
    <dgm:cxn modelId="{BF19E546-593B-4CF8-8F16-E7BC64BC7B13}" type="presParOf" srcId="{E42F9DF2-1E03-4780-B00B-35385B780FDA}" destId="{A87C2A3C-5F3A-4BFC-9DBF-CA825506D90D}" srcOrd="0" destOrd="0" presId="urn:microsoft.com/office/officeart/2005/8/layout/radial5"/>
    <dgm:cxn modelId="{4CF77C25-A292-49BD-B327-6510A9EFD5C3}" type="presParOf" srcId="{73840142-B2C5-4C5E-9732-46C739F1B0FC}" destId="{E280106D-55F4-41B5-9071-43E46053DB75}" srcOrd="6" destOrd="0" presId="urn:microsoft.com/office/officeart/2005/8/layout/radial5"/>
    <dgm:cxn modelId="{2EE1F57B-A9CB-4626-A496-984FF18A0A51}" type="presParOf" srcId="{73840142-B2C5-4C5E-9732-46C739F1B0FC}" destId="{B5A550CC-18C5-4A6A-8D1E-CB6ADEEF05ED}" srcOrd="7" destOrd="0" presId="urn:microsoft.com/office/officeart/2005/8/layout/radial5"/>
    <dgm:cxn modelId="{E9CCEFEB-206B-4340-AD48-2053D02083BF}" type="presParOf" srcId="{B5A550CC-18C5-4A6A-8D1E-CB6ADEEF05ED}" destId="{8E251AF7-9FF9-4885-BDD5-F9E1EF6580B1}" srcOrd="0" destOrd="0" presId="urn:microsoft.com/office/officeart/2005/8/layout/radial5"/>
    <dgm:cxn modelId="{F7208B6A-5525-430E-AFB2-D52867385B2E}" type="presParOf" srcId="{73840142-B2C5-4C5E-9732-46C739F1B0FC}" destId="{AC5B2294-7CFF-4C6F-8DB4-26674C822407}" srcOrd="8" destOrd="0" presId="urn:microsoft.com/office/officeart/2005/8/layout/radial5"/>
    <dgm:cxn modelId="{4A1BCBD3-39B4-4E1D-BD64-8EFDA36056E7}" type="presParOf" srcId="{73840142-B2C5-4C5E-9732-46C739F1B0FC}" destId="{47976F67-7849-4331-B45D-65822655C922}" srcOrd="9" destOrd="0" presId="urn:microsoft.com/office/officeart/2005/8/layout/radial5"/>
    <dgm:cxn modelId="{62690878-F7C9-443A-875F-AC1FCE442FFA}" type="presParOf" srcId="{47976F67-7849-4331-B45D-65822655C922}" destId="{49DD75E0-5212-4FEC-970B-756C580ACC88}" srcOrd="0" destOrd="0" presId="urn:microsoft.com/office/officeart/2005/8/layout/radial5"/>
    <dgm:cxn modelId="{4415A289-8042-4296-85AA-1185BA07AE3E}" type="presParOf" srcId="{73840142-B2C5-4C5E-9732-46C739F1B0FC}" destId="{1F582ECA-4B64-4159-9B57-C3CB22357FCA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C2AF22-F6D3-4BD0-9A6C-CC0491AE8CF2}" type="doc">
      <dgm:prSet loTypeId="urn:microsoft.com/office/officeart/2005/8/layout/bList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9E0BDBAE-4B56-40C3-82C4-E0C60A50A012}">
      <dgm:prSet phldrT="[Texto]" custT="1"/>
      <dgm:spPr/>
      <dgm:t>
        <a:bodyPr/>
        <a:lstStyle/>
        <a:p>
          <a:pPr algn="just"/>
          <a:r>
            <a:rPr lang="es-EC" sz="1400" dirty="0" smtClean="0">
              <a:solidFill>
                <a:schemeClr val="tx1"/>
              </a:solidFill>
            </a:rPr>
            <a:t>Establecer parámetros técnicos para el tratamiento de la materia prima (remojo y cocción), y evaluar sus propiedades organolépticas (sabor, color, olor, y textura) y de humedad.</a:t>
          </a:r>
          <a:endParaRPr lang="es-EC" sz="1400" dirty="0">
            <a:solidFill>
              <a:schemeClr val="tx1"/>
            </a:solidFill>
          </a:endParaRPr>
        </a:p>
      </dgm:t>
    </dgm:pt>
    <dgm:pt modelId="{8159C09E-CFF9-4099-BF6D-4598F0F14DB0}" type="parTrans" cxnId="{0C1349FA-3F8D-4596-B980-E0519D5D350A}">
      <dgm:prSet/>
      <dgm:spPr/>
      <dgm:t>
        <a:bodyPr/>
        <a:lstStyle/>
        <a:p>
          <a:endParaRPr lang="es-EC"/>
        </a:p>
      </dgm:t>
    </dgm:pt>
    <dgm:pt modelId="{342BE56E-C2AC-49F3-B8E2-59DED1BB4008}" type="sibTrans" cxnId="{0C1349FA-3F8D-4596-B980-E0519D5D350A}">
      <dgm:prSet/>
      <dgm:spPr/>
      <dgm:t>
        <a:bodyPr/>
        <a:lstStyle/>
        <a:p>
          <a:endParaRPr lang="es-EC"/>
        </a:p>
      </dgm:t>
    </dgm:pt>
    <dgm:pt modelId="{A0F520DB-E3E3-4318-B6FD-052F07C28020}">
      <dgm:prSet phldrT="[Texto]" custT="1"/>
      <dgm:spPr/>
      <dgm:t>
        <a:bodyPr/>
        <a:lstStyle/>
        <a:p>
          <a:pPr algn="just"/>
          <a:r>
            <a:rPr lang="es-EC" sz="1400" dirty="0" smtClean="0">
              <a:solidFill>
                <a:schemeClr val="tx1"/>
              </a:solidFill>
            </a:rPr>
            <a:t>Establecer un análisis comparativo de las curvas de deshidratación del Mote cocido.</a:t>
          </a:r>
          <a:endParaRPr lang="es-EC" sz="1400" dirty="0">
            <a:solidFill>
              <a:schemeClr val="tx1"/>
            </a:solidFill>
          </a:endParaRPr>
        </a:p>
      </dgm:t>
    </dgm:pt>
    <dgm:pt modelId="{8194BB44-1686-4317-BD80-C31F193ACFB6}" type="parTrans" cxnId="{A5C01D09-32E3-45C6-A889-E486F4C334C5}">
      <dgm:prSet/>
      <dgm:spPr/>
      <dgm:t>
        <a:bodyPr/>
        <a:lstStyle/>
        <a:p>
          <a:endParaRPr lang="es-EC"/>
        </a:p>
      </dgm:t>
    </dgm:pt>
    <dgm:pt modelId="{61EB9827-5C4C-47F2-A2C2-BBD838BDA781}" type="sibTrans" cxnId="{A5C01D09-32E3-45C6-A889-E486F4C334C5}">
      <dgm:prSet/>
      <dgm:spPr/>
      <dgm:t>
        <a:bodyPr/>
        <a:lstStyle/>
        <a:p>
          <a:endParaRPr lang="es-EC"/>
        </a:p>
      </dgm:t>
    </dgm:pt>
    <dgm:pt modelId="{F1C65B29-4597-45FC-9377-A0E62D2F82EE}">
      <dgm:prSet custT="1"/>
      <dgm:spPr/>
      <dgm:t>
        <a:bodyPr/>
        <a:lstStyle/>
        <a:p>
          <a:pPr algn="just"/>
          <a:r>
            <a:rPr lang="es-EC" sz="1400" dirty="0" smtClean="0">
              <a:solidFill>
                <a:schemeClr val="tx1"/>
              </a:solidFill>
            </a:rPr>
            <a:t>Evaluar la aceptabilidad sensorial del producto después de reconstituido. </a:t>
          </a:r>
          <a:endParaRPr lang="es-EC" sz="1400" dirty="0">
            <a:solidFill>
              <a:schemeClr val="tx1"/>
            </a:solidFill>
          </a:endParaRPr>
        </a:p>
      </dgm:t>
    </dgm:pt>
    <dgm:pt modelId="{16926358-FD91-49B8-846D-4556962C9AFF}" type="parTrans" cxnId="{3DA9A6D0-029B-4FF5-B61B-888B7E8767DF}">
      <dgm:prSet/>
      <dgm:spPr/>
      <dgm:t>
        <a:bodyPr/>
        <a:lstStyle/>
        <a:p>
          <a:endParaRPr lang="es-EC"/>
        </a:p>
      </dgm:t>
    </dgm:pt>
    <dgm:pt modelId="{71430182-48C7-4552-B204-F6F64BA05A02}" type="sibTrans" cxnId="{3DA9A6D0-029B-4FF5-B61B-888B7E8767DF}">
      <dgm:prSet/>
      <dgm:spPr/>
      <dgm:t>
        <a:bodyPr/>
        <a:lstStyle/>
        <a:p>
          <a:endParaRPr lang="es-EC"/>
        </a:p>
      </dgm:t>
    </dgm:pt>
    <dgm:pt modelId="{CD8A4A02-99B0-4902-8C9F-1695D27DF292}" type="pres">
      <dgm:prSet presAssocID="{F5C2AF22-F6D3-4BD0-9A6C-CC0491AE8CF2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15CE71D-8F74-4855-A57B-B881A363C6FE}" type="pres">
      <dgm:prSet presAssocID="{9E0BDBAE-4B56-40C3-82C4-E0C60A50A012}" presName="compNode" presStyleCnt="0"/>
      <dgm:spPr/>
    </dgm:pt>
    <dgm:pt modelId="{BFDD468F-3FBD-45E8-8226-BCA66FD5677F}" type="pres">
      <dgm:prSet presAssocID="{9E0BDBAE-4B56-40C3-82C4-E0C60A50A012}" presName="childRect" presStyleLbl="bgAcc1" presStyleIdx="0" presStyleCnt="3" custLinFactNeighborY="21117">
        <dgm:presLayoutVars>
          <dgm:bulletEnabled val="1"/>
        </dgm:presLayoutVars>
      </dgm:prSet>
      <dgm:spPr/>
    </dgm:pt>
    <dgm:pt modelId="{54CFDE26-7B92-49E5-B25E-FFB387506D3F}" type="pres">
      <dgm:prSet presAssocID="{9E0BDBAE-4B56-40C3-82C4-E0C60A50A01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6A954C0-7094-4148-8FE1-0890B21741FC}" type="pres">
      <dgm:prSet presAssocID="{9E0BDBAE-4B56-40C3-82C4-E0C60A50A012}" presName="parentRect" presStyleLbl="alignNode1" presStyleIdx="0" presStyleCnt="3" custScaleX="108092" custScaleY="416020" custLinFactY="9588" custLinFactNeighborX="7" custLinFactNeighborY="100000"/>
      <dgm:spPr/>
      <dgm:t>
        <a:bodyPr/>
        <a:lstStyle/>
        <a:p>
          <a:endParaRPr lang="es-EC"/>
        </a:p>
      </dgm:t>
    </dgm:pt>
    <dgm:pt modelId="{CA6DD5BA-004D-43B4-9ADA-7E7BD1BEED2A}" type="pres">
      <dgm:prSet presAssocID="{9E0BDBAE-4B56-40C3-82C4-E0C60A50A012}" presName="adorn" presStyleLbl="fgAccFollowNode1" presStyleIdx="0" presStyleCnt="3" custScaleX="205226" custScaleY="214451" custLinFactX="-8590" custLinFactY="-100000" custLinFactNeighborX="-100000" custLinFactNeighborY="-15014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14700AB1-3AAE-4746-A3D7-BFAB13DDCEE7}" type="pres">
      <dgm:prSet presAssocID="{342BE56E-C2AC-49F3-B8E2-59DED1BB4008}" presName="sibTrans" presStyleLbl="sibTrans2D1" presStyleIdx="0" presStyleCnt="0"/>
      <dgm:spPr/>
      <dgm:t>
        <a:bodyPr/>
        <a:lstStyle/>
        <a:p>
          <a:endParaRPr lang="es-EC"/>
        </a:p>
      </dgm:t>
    </dgm:pt>
    <dgm:pt modelId="{7EB7D8C0-C62A-4652-BE80-09993B350285}" type="pres">
      <dgm:prSet presAssocID="{A0F520DB-E3E3-4318-B6FD-052F07C28020}" presName="compNode" presStyleCnt="0"/>
      <dgm:spPr/>
    </dgm:pt>
    <dgm:pt modelId="{16E20974-E21B-40F4-8D4D-58DE04AF3D92}" type="pres">
      <dgm:prSet presAssocID="{A0F520DB-E3E3-4318-B6FD-052F07C28020}" presName="childRect" presStyleLbl="bgAcc1" presStyleIdx="1" presStyleCnt="3">
        <dgm:presLayoutVars>
          <dgm:bulletEnabled val="1"/>
        </dgm:presLayoutVars>
      </dgm:prSet>
      <dgm:spPr/>
    </dgm:pt>
    <dgm:pt modelId="{75E90538-C79D-45A6-82B4-B8AC7D523B2C}" type="pres">
      <dgm:prSet presAssocID="{A0F520DB-E3E3-4318-B6FD-052F07C2802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4F5261C-D933-4ED6-A945-8D179D1E6F4E}" type="pres">
      <dgm:prSet presAssocID="{A0F520DB-E3E3-4318-B6FD-052F07C28020}" presName="parentRect" presStyleLbl="alignNode1" presStyleIdx="1" presStyleCnt="3" custScaleX="104703" custScaleY="250896" custLinFactNeighborY="-15740"/>
      <dgm:spPr/>
      <dgm:t>
        <a:bodyPr/>
        <a:lstStyle/>
        <a:p>
          <a:endParaRPr lang="es-EC"/>
        </a:p>
      </dgm:t>
    </dgm:pt>
    <dgm:pt modelId="{CB8E11C7-AD07-44B8-8DDE-05ABC8DFA152}" type="pres">
      <dgm:prSet presAssocID="{A0F520DB-E3E3-4318-B6FD-052F07C28020}" presName="adorn" presStyleLbl="fgAccFollowNode1" presStyleIdx="1" presStyleCnt="3" custScaleX="227425" custScaleY="209996" custLinFactX="-11371" custLinFactY="-100000" custLinFactNeighborX="-100000" custLinFactNeighborY="-17475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</dgm:spPr>
    </dgm:pt>
    <dgm:pt modelId="{BF520490-B233-4D1B-9E67-7CB48B587417}" type="pres">
      <dgm:prSet presAssocID="{61EB9827-5C4C-47F2-A2C2-BBD838BDA781}" presName="sibTrans" presStyleLbl="sibTrans2D1" presStyleIdx="0" presStyleCnt="0"/>
      <dgm:spPr/>
      <dgm:t>
        <a:bodyPr/>
        <a:lstStyle/>
        <a:p>
          <a:endParaRPr lang="es-EC"/>
        </a:p>
      </dgm:t>
    </dgm:pt>
    <dgm:pt modelId="{B679A22C-9AE4-4263-9375-9ED50D848C7B}" type="pres">
      <dgm:prSet presAssocID="{F1C65B29-4597-45FC-9377-A0E62D2F82EE}" presName="compNode" presStyleCnt="0"/>
      <dgm:spPr/>
    </dgm:pt>
    <dgm:pt modelId="{5409C8F8-6C55-4D04-94A0-C39871462DC5}" type="pres">
      <dgm:prSet presAssocID="{F1C65B29-4597-45FC-9377-A0E62D2F82EE}" presName="childRect" presStyleLbl="bgAcc1" presStyleIdx="2" presStyleCnt="3">
        <dgm:presLayoutVars>
          <dgm:bulletEnabled val="1"/>
        </dgm:presLayoutVars>
      </dgm:prSet>
      <dgm:spPr/>
    </dgm:pt>
    <dgm:pt modelId="{D3F50CDD-C87D-4C14-81EE-E23C3793A2CA}" type="pres">
      <dgm:prSet presAssocID="{F1C65B29-4597-45FC-9377-A0E62D2F82E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3F3F00D-71F3-456A-BA2E-0806657C47CE}" type="pres">
      <dgm:prSet presAssocID="{F1C65B29-4597-45FC-9377-A0E62D2F82EE}" presName="parentRect" presStyleLbl="alignNode1" presStyleIdx="2" presStyleCnt="3" custScaleY="267252"/>
      <dgm:spPr/>
      <dgm:t>
        <a:bodyPr/>
        <a:lstStyle/>
        <a:p>
          <a:endParaRPr lang="es-EC"/>
        </a:p>
      </dgm:t>
    </dgm:pt>
    <dgm:pt modelId="{5DEBD6AB-C4F1-497B-8C7F-91EB19934363}" type="pres">
      <dgm:prSet presAssocID="{F1C65B29-4597-45FC-9377-A0E62D2F82EE}" presName="adorn" presStyleLbl="fgAccFollowNode1" presStyleIdx="2" presStyleCnt="3" custScaleX="200681" custScaleY="205834" custLinFactX="-21225" custLinFactY="-100000" custLinFactNeighborX="-100000" custLinFactNeighborY="-177417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</dgm:ptLst>
  <dgm:cxnLst>
    <dgm:cxn modelId="{8C666852-7AA1-4439-98D8-E7806F66798D}" type="presOf" srcId="{F1C65B29-4597-45FC-9377-A0E62D2F82EE}" destId="{D3F50CDD-C87D-4C14-81EE-E23C3793A2CA}" srcOrd="0" destOrd="0" presId="urn:microsoft.com/office/officeart/2005/8/layout/bList2"/>
    <dgm:cxn modelId="{66FC94A5-A7EE-4F4F-B950-F3512FE66EC5}" type="presOf" srcId="{F1C65B29-4597-45FC-9377-A0E62D2F82EE}" destId="{03F3F00D-71F3-456A-BA2E-0806657C47CE}" srcOrd="1" destOrd="0" presId="urn:microsoft.com/office/officeart/2005/8/layout/bList2"/>
    <dgm:cxn modelId="{A5C01D09-32E3-45C6-A889-E486F4C334C5}" srcId="{F5C2AF22-F6D3-4BD0-9A6C-CC0491AE8CF2}" destId="{A0F520DB-E3E3-4318-B6FD-052F07C28020}" srcOrd="1" destOrd="0" parTransId="{8194BB44-1686-4317-BD80-C31F193ACFB6}" sibTransId="{61EB9827-5C4C-47F2-A2C2-BBD838BDA781}"/>
    <dgm:cxn modelId="{0C1349FA-3F8D-4596-B980-E0519D5D350A}" srcId="{F5C2AF22-F6D3-4BD0-9A6C-CC0491AE8CF2}" destId="{9E0BDBAE-4B56-40C3-82C4-E0C60A50A012}" srcOrd="0" destOrd="0" parTransId="{8159C09E-CFF9-4099-BF6D-4598F0F14DB0}" sibTransId="{342BE56E-C2AC-49F3-B8E2-59DED1BB4008}"/>
    <dgm:cxn modelId="{3AA290D8-A2B7-4F73-A1A9-F2CB1181283C}" type="presOf" srcId="{61EB9827-5C4C-47F2-A2C2-BBD838BDA781}" destId="{BF520490-B233-4D1B-9E67-7CB48B587417}" srcOrd="0" destOrd="0" presId="urn:microsoft.com/office/officeart/2005/8/layout/bList2"/>
    <dgm:cxn modelId="{AFF3D40D-84B6-4EFD-AF8B-D14C7268BF16}" type="presOf" srcId="{A0F520DB-E3E3-4318-B6FD-052F07C28020}" destId="{A4F5261C-D933-4ED6-A945-8D179D1E6F4E}" srcOrd="1" destOrd="0" presId="urn:microsoft.com/office/officeart/2005/8/layout/bList2"/>
    <dgm:cxn modelId="{7F89BA21-7281-47B5-AF37-21FF8ECB4C79}" type="presOf" srcId="{A0F520DB-E3E3-4318-B6FD-052F07C28020}" destId="{75E90538-C79D-45A6-82B4-B8AC7D523B2C}" srcOrd="0" destOrd="0" presId="urn:microsoft.com/office/officeart/2005/8/layout/bList2"/>
    <dgm:cxn modelId="{74699358-3F92-4271-834C-671A555BE135}" type="presOf" srcId="{9E0BDBAE-4B56-40C3-82C4-E0C60A50A012}" destId="{54CFDE26-7B92-49E5-B25E-FFB387506D3F}" srcOrd="0" destOrd="0" presId="urn:microsoft.com/office/officeart/2005/8/layout/bList2"/>
    <dgm:cxn modelId="{DBF9D62B-6196-4976-ABD6-60D6D5DCE54A}" type="presOf" srcId="{342BE56E-C2AC-49F3-B8E2-59DED1BB4008}" destId="{14700AB1-3AAE-4746-A3D7-BFAB13DDCEE7}" srcOrd="0" destOrd="0" presId="urn:microsoft.com/office/officeart/2005/8/layout/bList2"/>
    <dgm:cxn modelId="{7A198152-360F-4AF9-B3D3-AB5957B44F57}" type="presOf" srcId="{F5C2AF22-F6D3-4BD0-9A6C-CC0491AE8CF2}" destId="{CD8A4A02-99B0-4902-8C9F-1695D27DF292}" srcOrd="0" destOrd="0" presId="urn:microsoft.com/office/officeart/2005/8/layout/bList2"/>
    <dgm:cxn modelId="{3DA9A6D0-029B-4FF5-B61B-888B7E8767DF}" srcId="{F5C2AF22-F6D3-4BD0-9A6C-CC0491AE8CF2}" destId="{F1C65B29-4597-45FC-9377-A0E62D2F82EE}" srcOrd="2" destOrd="0" parTransId="{16926358-FD91-49B8-846D-4556962C9AFF}" sibTransId="{71430182-48C7-4552-B204-F6F64BA05A02}"/>
    <dgm:cxn modelId="{A6CA64F0-5408-4A4C-9037-0F58956CB1EA}" type="presOf" srcId="{9E0BDBAE-4B56-40C3-82C4-E0C60A50A012}" destId="{B6A954C0-7094-4148-8FE1-0890B21741FC}" srcOrd="1" destOrd="0" presId="urn:microsoft.com/office/officeart/2005/8/layout/bList2"/>
    <dgm:cxn modelId="{07A8D04E-AB17-4986-A731-D2BAA9312D88}" type="presParOf" srcId="{CD8A4A02-99B0-4902-8C9F-1695D27DF292}" destId="{615CE71D-8F74-4855-A57B-B881A363C6FE}" srcOrd="0" destOrd="0" presId="urn:microsoft.com/office/officeart/2005/8/layout/bList2"/>
    <dgm:cxn modelId="{1EA0F762-A76C-4144-A9AC-5AFA57F5967D}" type="presParOf" srcId="{615CE71D-8F74-4855-A57B-B881A363C6FE}" destId="{BFDD468F-3FBD-45E8-8226-BCA66FD5677F}" srcOrd="0" destOrd="0" presId="urn:microsoft.com/office/officeart/2005/8/layout/bList2"/>
    <dgm:cxn modelId="{22927000-953B-46E2-ACE6-9D448E7658E2}" type="presParOf" srcId="{615CE71D-8F74-4855-A57B-B881A363C6FE}" destId="{54CFDE26-7B92-49E5-B25E-FFB387506D3F}" srcOrd="1" destOrd="0" presId="urn:microsoft.com/office/officeart/2005/8/layout/bList2"/>
    <dgm:cxn modelId="{78EB7E7C-01BF-4ADD-9CB6-8FF121C14A48}" type="presParOf" srcId="{615CE71D-8F74-4855-A57B-B881A363C6FE}" destId="{B6A954C0-7094-4148-8FE1-0890B21741FC}" srcOrd="2" destOrd="0" presId="urn:microsoft.com/office/officeart/2005/8/layout/bList2"/>
    <dgm:cxn modelId="{89A12736-3090-4704-A30C-BD872E45A56A}" type="presParOf" srcId="{615CE71D-8F74-4855-A57B-B881A363C6FE}" destId="{CA6DD5BA-004D-43B4-9ADA-7E7BD1BEED2A}" srcOrd="3" destOrd="0" presId="urn:microsoft.com/office/officeart/2005/8/layout/bList2"/>
    <dgm:cxn modelId="{A85F7A1E-0D11-4D52-9350-078FBB7505C8}" type="presParOf" srcId="{CD8A4A02-99B0-4902-8C9F-1695D27DF292}" destId="{14700AB1-3AAE-4746-A3D7-BFAB13DDCEE7}" srcOrd="1" destOrd="0" presId="urn:microsoft.com/office/officeart/2005/8/layout/bList2"/>
    <dgm:cxn modelId="{A4C3EB58-500D-4025-BBC0-2B5AB31964C1}" type="presParOf" srcId="{CD8A4A02-99B0-4902-8C9F-1695D27DF292}" destId="{7EB7D8C0-C62A-4652-BE80-09993B350285}" srcOrd="2" destOrd="0" presId="urn:microsoft.com/office/officeart/2005/8/layout/bList2"/>
    <dgm:cxn modelId="{7F30F5B6-20A0-40F1-AC19-4CB93BB464FD}" type="presParOf" srcId="{7EB7D8C0-C62A-4652-BE80-09993B350285}" destId="{16E20974-E21B-40F4-8D4D-58DE04AF3D92}" srcOrd="0" destOrd="0" presId="urn:microsoft.com/office/officeart/2005/8/layout/bList2"/>
    <dgm:cxn modelId="{773D3F22-7753-46B9-A795-F55BADC663C4}" type="presParOf" srcId="{7EB7D8C0-C62A-4652-BE80-09993B350285}" destId="{75E90538-C79D-45A6-82B4-B8AC7D523B2C}" srcOrd="1" destOrd="0" presId="urn:microsoft.com/office/officeart/2005/8/layout/bList2"/>
    <dgm:cxn modelId="{8B454363-2C7F-4EC0-8BDB-98238DE34527}" type="presParOf" srcId="{7EB7D8C0-C62A-4652-BE80-09993B350285}" destId="{A4F5261C-D933-4ED6-A945-8D179D1E6F4E}" srcOrd="2" destOrd="0" presId="urn:microsoft.com/office/officeart/2005/8/layout/bList2"/>
    <dgm:cxn modelId="{644C11F2-BF4F-40C6-BD5C-2BB6C9B4617F}" type="presParOf" srcId="{7EB7D8C0-C62A-4652-BE80-09993B350285}" destId="{CB8E11C7-AD07-44B8-8DDE-05ABC8DFA152}" srcOrd="3" destOrd="0" presId="urn:microsoft.com/office/officeart/2005/8/layout/bList2"/>
    <dgm:cxn modelId="{DC8FAE8C-846F-49A3-87F1-A1FD5C56EBC4}" type="presParOf" srcId="{CD8A4A02-99B0-4902-8C9F-1695D27DF292}" destId="{BF520490-B233-4D1B-9E67-7CB48B587417}" srcOrd="3" destOrd="0" presId="urn:microsoft.com/office/officeart/2005/8/layout/bList2"/>
    <dgm:cxn modelId="{B2B4365C-4605-41A4-82A5-B4F42004896C}" type="presParOf" srcId="{CD8A4A02-99B0-4902-8C9F-1695D27DF292}" destId="{B679A22C-9AE4-4263-9375-9ED50D848C7B}" srcOrd="4" destOrd="0" presId="urn:microsoft.com/office/officeart/2005/8/layout/bList2"/>
    <dgm:cxn modelId="{E91BAE98-B6EE-4551-A341-92C25CEC17FE}" type="presParOf" srcId="{B679A22C-9AE4-4263-9375-9ED50D848C7B}" destId="{5409C8F8-6C55-4D04-94A0-C39871462DC5}" srcOrd="0" destOrd="0" presId="urn:microsoft.com/office/officeart/2005/8/layout/bList2"/>
    <dgm:cxn modelId="{117C236C-BFCF-4E1B-8B7E-F400B4888F5A}" type="presParOf" srcId="{B679A22C-9AE4-4263-9375-9ED50D848C7B}" destId="{D3F50CDD-C87D-4C14-81EE-E23C3793A2CA}" srcOrd="1" destOrd="0" presId="urn:microsoft.com/office/officeart/2005/8/layout/bList2"/>
    <dgm:cxn modelId="{106F725E-9567-4733-81F4-B3DC12F8E174}" type="presParOf" srcId="{B679A22C-9AE4-4263-9375-9ED50D848C7B}" destId="{03F3F00D-71F3-456A-BA2E-0806657C47CE}" srcOrd="2" destOrd="0" presId="urn:microsoft.com/office/officeart/2005/8/layout/bList2"/>
    <dgm:cxn modelId="{0A9899C0-5740-4F0B-A5F2-3084A8F8A7E2}" type="presParOf" srcId="{B679A22C-9AE4-4263-9375-9ED50D848C7B}" destId="{5DEBD6AB-C4F1-497B-8C7F-91EB19934363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B63DA9-6D22-41B5-B4E0-B8584ACAA334}" type="doc">
      <dgm:prSet loTypeId="urn:microsoft.com/office/officeart/2005/8/layout/arrow4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3B7CD831-B1E6-4F32-947C-7B5996E9FB60}">
      <dgm:prSet phldrT="[Texto]"/>
      <dgm:spPr/>
      <dgm:t>
        <a:bodyPr/>
        <a:lstStyle/>
        <a:p>
          <a:r>
            <a:rPr lang="es-EC" dirty="0" smtClean="0"/>
            <a:t>Hi: El tiempo de remojo y de cocción del maíz nixtamalizado no influye en el proceso de deshidratación y reconstitución</a:t>
          </a:r>
          <a:endParaRPr lang="es-EC" dirty="0"/>
        </a:p>
      </dgm:t>
    </dgm:pt>
    <dgm:pt modelId="{534B76C0-6591-48F2-B8B1-051E459466CC}" type="parTrans" cxnId="{CAA76425-7981-46A7-910C-57572112D77E}">
      <dgm:prSet/>
      <dgm:spPr/>
      <dgm:t>
        <a:bodyPr/>
        <a:lstStyle/>
        <a:p>
          <a:endParaRPr lang="es-EC"/>
        </a:p>
      </dgm:t>
    </dgm:pt>
    <dgm:pt modelId="{98A0F91D-0E31-4FA4-A55C-B3B3825BBA0A}" type="sibTrans" cxnId="{CAA76425-7981-46A7-910C-57572112D77E}">
      <dgm:prSet/>
      <dgm:spPr/>
      <dgm:t>
        <a:bodyPr/>
        <a:lstStyle/>
        <a:p>
          <a:endParaRPr lang="es-EC"/>
        </a:p>
      </dgm:t>
    </dgm:pt>
    <dgm:pt modelId="{DE1F8801-ABFD-4C78-BC17-E37D7B60F177}">
      <dgm:prSet phldrT="[Texto]"/>
      <dgm:spPr/>
      <dgm:t>
        <a:bodyPr/>
        <a:lstStyle/>
        <a:p>
          <a:r>
            <a:rPr lang="es-EC" dirty="0" smtClean="0"/>
            <a:t>Ho: El tiempo de remojo y de cocción del maíz nixtamalizado influye en el proceso de deshidratación y reconstitución</a:t>
          </a:r>
          <a:endParaRPr lang="es-EC" dirty="0"/>
        </a:p>
      </dgm:t>
    </dgm:pt>
    <dgm:pt modelId="{F434EB83-AD17-43F2-9DE2-029571AF6457}" type="parTrans" cxnId="{25F1AA77-8EBA-4317-A92D-792FF2132819}">
      <dgm:prSet/>
      <dgm:spPr/>
      <dgm:t>
        <a:bodyPr/>
        <a:lstStyle/>
        <a:p>
          <a:endParaRPr lang="es-EC"/>
        </a:p>
      </dgm:t>
    </dgm:pt>
    <dgm:pt modelId="{10C65AC6-B608-436E-83B9-D7AF973C51AC}" type="sibTrans" cxnId="{25F1AA77-8EBA-4317-A92D-792FF2132819}">
      <dgm:prSet/>
      <dgm:spPr/>
      <dgm:t>
        <a:bodyPr/>
        <a:lstStyle/>
        <a:p>
          <a:endParaRPr lang="es-EC"/>
        </a:p>
      </dgm:t>
    </dgm:pt>
    <dgm:pt modelId="{4C75E4AF-5BC7-4EF9-9442-555FBE14FD36}" type="pres">
      <dgm:prSet presAssocID="{C7B63DA9-6D22-41B5-B4E0-B8584ACAA334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7D45BA3-595D-4AEF-8C05-3A54E0CE3A1E}" type="pres">
      <dgm:prSet presAssocID="{3B7CD831-B1E6-4F32-947C-7B5996E9FB60}" presName="upArrow" presStyleLbl="node1" presStyleIdx="0" presStyleCnt="2"/>
      <dgm:spPr/>
    </dgm:pt>
    <dgm:pt modelId="{80D15B09-2ED8-49CE-9B8F-13F4BC83ACB4}" type="pres">
      <dgm:prSet presAssocID="{3B7CD831-B1E6-4F32-947C-7B5996E9FB60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6329846-4D19-4502-ABCC-1A33BBD533A0}" type="pres">
      <dgm:prSet presAssocID="{DE1F8801-ABFD-4C78-BC17-E37D7B60F177}" presName="downArrow" presStyleLbl="node1" presStyleIdx="1" presStyleCnt="2"/>
      <dgm:spPr/>
    </dgm:pt>
    <dgm:pt modelId="{EB296AA8-1C25-4B43-97FF-ED34FF65D07B}" type="pres">
      <dgm:prSet presAssocID="{DE1F8801-ABFD-4C78-BC17-E37D7B60F177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AA76425-7981-46A7-910C-57572112D77E}" srcId="{C7B63DA9-6D22-41B5-B4E0-B8584ACAA334}" destId="{3B7CD831-B1E6-4F32-947C-7B5996E9FB60}" srcOrd="0" destOrd="0" parTransId="{534B76C0-6591-48F2-B8B1-051E459466CC}" sibTransId="{98A0F91D-0E31-4FA4-A55C-B3B3825BBA0A}"/>
    <dgm:cxn modelId="{25F1AA77-8EBA-4317-A92D-792FF2132819}" srcId="{C7B63DA9-6D22-41B5-B4E0-B8584ACAA334}" destId="{DE1F8801-ABFD-4C78-BC17-E37D7B60F177}" srcOrd="1" destOrd="0" parTransId="{F434EB83-AD17-43F2-9DE2-029571AF6457}" sibTransId="{10C65AC6-B608-436E-83B9-D7AF973C51AC}"/>
    <dgm:cxn modelId="{E906D0CE-63B8-42EC-AEA7-99E9A2B0CE1B}" type="presOf" srcId="{3B7CD831-B1E6-4F32-947C-7B5996E9FB60}" destId="{80D15B09-2ED8-49CE-9B8F-13F4BC83ACB4}" srcOrd="0" destOrd="0" presId="urn:microsoft.com/office/officeart/2005/8/layout/arrow4"/>
    <dgm:cxn modelId="{6BF7A620-3744-44F0-8016-E4E5F323EC8B}" type="presOf" srcId="{DE1F8801-ABFD-4C78-BC17-E37D7B60F177}" destId="{EB296AA8-1C25-4B43-97FF-ED34FF65D07B}" srcOrd="0" destOrd="0" presId="urn:microsoft.com/office/officeart/2005/8/layout/arrow4"/>
    <dgm:cxn modelId="{D2712D61-4762-4A8D-BE42-6CE62656C04B}" type="presOf" srcId="{C7B63DA9-6D22-41B5-B4E0-B8584ACAA334}" destId="{4C75E4AF-5BC7-4EF9-9442-555FBE14FD36}" srcOrd="0" destOrd="0" presId="urn:microsoft.com/office/officeart/2005/8/layout/arrow4"/>
    <dgm:cxn modelId="{EAAE3499-B9C9-48C8-9C45-27454A230C18}" type="presParOf" srcId="{4C75E4AF-5BC7-4EF9-9442-555FBE14FD36}" destId="{B7D45BA3-595D-4AEF-8C05-3A54E0CE3A1E}" srcOrd="0" destOrd="0" presId="urn:microsoft.com/office/officeart/2005/8/layout/arrow4"/>
    <dgm:cxn modelId="{2795A6EF-55C6-482D-B554-0F630A92975E}" type="presParOf" srcId="{4C75E4AF-5BC7-4EF9-9442-555FBE14FD36}" destId="{80D15B09-2ED8-49CE-9B8F-13F4BC83ACB4}" srcOrd="1" destOrd="0" presId="urn:microsoft.com/office/officeart/2005/8/layout/arrow4"/>
    <dgm:cxn modelId="{2129E8E1-7B2A-44F1-9D28-13631C7686A7}" type="presParOf" srcId="{4C75E4AF-5BC7-4EF9-9442-555FBE14FD36}" destId="{A6329846-4D19-4502-ABCC-1A33BBD533A0}" srcOrd="2" destOrd="0" presId="urn:microsoft.com/office/officeart/2005/8/layout/arrow4"/>
    <dgm:cxn modelId="{0DCA5DDE-6E91-4B3B-B2B5-6987EFFA5793}" type="presParOf" srcId="{4C75E4AF-5BC7-4EF9-9442-555FBE14FD36}" destId="{EB296AA8-1C25-4B43-97FF-ED34FF65D07B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DFB368B-C232-4662-94C4-D6FF5B497BA6}" type="doc">
      <dgm:prSet loTypeId="urn:microsoft.com/office/officeart/2005/8/layout/process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13CE95A2-1EA5-4880-8421-DB28B0A3E225}">
      <dgm:prSet custT="1"/>
      <dgm:spPr/>
      <dgm:t>
        <a:bodyPr/>
        <a:lstStyle/>
        <a:p>
          <a:pPr algn="ctr"/>
          <a:r>
            <a:rPr lang="es-EC" sz="1100" b="1" dirty="0" smtClean="0"/>
            <a:t>MOTE COCIDO</a:t>
          </a:r>
          <a:endParaRPr lang="es-EC" sz="1100" b="1" dirty="0"/>
        </a:p>
      </dgm:t>
    </dgm:pt>
    <dgm:pt modelId="{2BBEDF86-BE25-42D2-A3B4-E4BA25ACB5FA}" type="parTrans" cxnId="{B0A14FA3-F48E-4CEC-BD09-C87425753EEC}">
      <dgm:prSet/>
      <dgm:spPr/>
      <dgm:t>
        <a:bodyPr/>
        <a:lstStyle/>
        <a:p>
          <a:pPr algn="ctr"/>
          <a:endParaRPr lang="es-EC"/>
        </a:p>
      </dgm:t>
    </dgm:pt>
    <dgm:pt modelId="{FA36CBB8-69C8-48D4-AD62-523CFE1F23AE}" type="sibTrans" cxnId="{B0A14FA3-F48E-4CEC-BD09-C87425753EEC}">
      <dgm:prSet/>
      <dgm:spPr/>
      <dgm:t>
        <a:bodyPr/>
        <a:lstStyle/>
        <a:p>
          <a:pPr algn="ctr"/>
          <a:endParaRPr lang="es-EC"/>
        </a:p>
      </dgm:t>
    </dgm:pt>
    <dgm:pt modelId="{83B4F5F1-F41A-4B69-AFF4-E28020383ED5}">
      <dgm:prSet custT="1"/>
      <dgm:spPr/>
      <dgm:t>
        <a:bodyPr/>
        <a:lstStyle/>
        <a:p>
          <a:pPr algn="ctr"/>
          <a:r>
            <a:rPr lang="es-EC" sz="1100" dirty="0" smtClean="0"/>
            <a:t>ESCURRIDO</a:t>
          </a:r>
          <a:endParaRPr lang="es-EC" sz="1100" dirty="0"/>
        </a:p>
      </dgm:t>
    </dgm:pt>
    <dgm:pt modelId="{8FDC0FBF-EBC5-478B-97F5-5592D2C3DA06}" type="parTrans" cxnId="{23F5F4C3-FFC8-408F-BA07-B5446A4F88B8}">
      <dgm:prSet/>
      <dgm:spPr/>
      <dgm:t>
        <a:bodyPr/>
        <a:lstStyle/>
        <a:p>
          <a:pPr algn="ctr"/>
          <a:endParaRPr lang="es-EC"/>
        </a:p>
      </dgm:t>
    </dgm:pt>
    <dgm:pt modelId="{C2F31CE1-A46C-412B-9753-607638AC5B02}" type="sibTrans" cxnId="{23F5F4C3-FFC8-408F-BA07-B5446A4F88B8}">
      <dgm:prSet/>
      <dgm:spPr/>
      <dgm:t>
        <a:bodyPr/>
        <a:lstStyle/>
        <a:p>
          <a:pPr algn="ctr"/>
          <a:endParaRPr lang="es-EC"/>
        </a:p>
      </dgm:t>
    </dgm:pt>
    <dgm:pt modelId="{EC0B1F7B-1D08-4322-8A9E-9176DD149083}">
      <dgm:prSet custT="1"/>
      <dgm:spPr/>
      <dgm:t>
        <a:bodyPr/>
        <a:lstStyle/>
        <a:p>
          <a:pPr algn="ctr"/>
          <a:r>
            <a:rPr lang="es-EC" sz="1100" smtClean="0"/>
            <a:t>PESADO</a:t>
          </a:r>
          <a:endParaRPr lang="es-EC" sz="1100"/>
        </a:p>
      </dgm:t>
    </dgm:pt>
    <dgm:pt modelId="{A0926807-21A1-4AB7-B1CA-F62C843D3B3E}" type="parTrans" cxnId="{DC13F82A-FEB0-4345-AE05-F9C48C8A2CD9}">
      <dgm:prSet/>
      <dgm:spPr/>
      <dgm:t>
        <a:bodyPr/>
        <a:lstStyle/>
        <a:p>
          <a:pPr algn="ctr"/>
          <a:endParaRPr lang="es-EC"/>
        </a:p>
      </dgm:t>
    </dgm:pt>
    <dgm:pt modelId="{0FE9EEEB-D00F-431D-8ED2-FE8908D75A6E}" type="sibTrans" cxnId="{DC13F82A-FEB0-4345-AE05-F9C48C8A2CD9}">
      <dgm:prSet/>
      <dgm:spPr/>
      <dgm:t>
        <a:bodyPr/>
        <a:lstStyle/>
        <a:p>
          <a:pPr algn="ctr"/>
          <a:endParaRPr lang="es-EC"/>
        </a:p>
      </dgm:t>
    </dgm:pt>
    <dgm:pt modelId="{593642BE-6995-448D-B43E-4C2B4152FE0C}">
      <dgm:prSet custT="1"/>
      <dgm:spPr/>
      <dgm:t>
        <a:bodyPr/>
        <a:lstStyle/>
        <a:p>
          <a:pPr algn="ctr"/>
          <a:r>
            <a:rPr lang="es-EC" sz="1100" b="1" dirty="0" smtClean="0"/>
            <a:t>MAÍZ NIXTAMALIZADO</a:t>
          </a:r>
          <a:endParaRPr lang="es-EC" sz="1100" b="1" dirty="0"/>
        </a:p>
      </dgm:t>
    </dgm:pt>
    <dgm:pt modelId="{39093F42-5094-4F4F-BEDA-FC975AFA3E34}" type="sibTrans" cxnId="{3FF956B8-9430-408C-B958-AA5A278A3689}">
      <dgm:prSet/>
      <dgm:spPr/>
      <dgm:t>
        <a:bodyPr/>
        <a:lstStyle/>
        <a:p>
          <a:pPr algn="ctr"/>
          <a:endParaRPr lang="es-EC"/>
        </a:p>
      </dgm:t>
    </dgm:pt>
    <dgm:pt modelId="{EFE61484-58FE-4E5A-9133-BE66FC079C1C}" type="parTrans" cxnId="{3FF956B8-9430-408C-B958-AA5A278A3689}">
      <dgm:prSet/>
      <dgm:spPr/>
      <dgm:t>
        <a:bodyPr/>
        <a:lstStyle/>
        <a:p>
          <a:pPr algn="ctr"/>
          <a:endParaRPr lang="es-EC"/>
        </a:p>
      </dgm:t>
    </dgm:pt>
    <dgm:pt modelId="{1569754C-1AFA-45C7-8D74-F2DD8157FD74}">
      <dgm:prSet custT="1"/>
      <dgm:spPr/>
      <dgm:t>
        <a:bodyPr/>
        <a:lstStyle/>
        <a:p>
          <a:pPr algn="ctr"/>
          <a:r>
            <a:rPr lang="es-EC" sz="1100" smtClean="0"/>
            <a:t>RECEPCIÓN</a:t>
          </a:r>
          <a:endParaRPr lang="es-EC" sz="1100"/>
        </a:p>
      </dgm:t>
    </dgm:pt>
    <dgm:pt modelId="{8D910325-29D3-4853-95FA-6FD544766429}" type="sibTrans" cxnId="{C1C2F3D4-BA26-4F12-BA68-0FA0E628995C}">
      <dgm:prSet/>
      <dgm:spPr/>
      <dgm:t>
        <a:bodyPr/>
        <a:lstStyle/>
        <a:p>
          <a:pPr algn="ctr"/>
          <a:endParaRPr lang="es-EC"/>
        </a:p>
      </dgm:t>
    </dgm:pt>
    <dgm:pt modelId="{4E2C9001-FD99-4648-9DB0-93FF20FEA7DA}" type="parTrans" cxnId="{C1C2F3D4-BA26-4F12-BA68-0FA0E628995C}">
      <dgm:prSet/>
      <dgm:spPr/>
      <dgm:t>
        <a:bodyPr/>
        <a:lstStyle/>
        <a:p>
          <a:pPr algn="ctr"/>
          <a:endParaRPr lang="es-EC"/>
        </a:p>
      </dgm:t>
    </dgm:pt>
    <dgm:pt modelId="{9B704EAA-ECD2-414B-8FDD-26086D525ABF}">
      <dgm:prSet custT="1"/>
      <dgm:spPr/>
      <dgm:t>
        <a:bodyPr/>
        <a:lstStyle/>
        <a:p>
          <a:pPr algn="ctr"/>
          <a:r>
            <a:rPr lang="es-EC" sz="1100" smtClean="0"/>
            <a:t>COCCIÓN</a:t>
          </a:r>
          <a:endParaRPr lang="es-EC" sz="1100"/>
        </a:p>
      </dgm:t>
    </dgm:pt>
    <dgm:pt modelId="{EEA42261-C372-45E6-B77F-68E0BA2C2130}" type="parTrans" cxnId="{5AB91EA2-CDFB-41F4-A645-A2AA8C63D8F1}">
      <dgm:prSet/>
      <dgm:spPr/>
      <dgm:t>
        <a:bodyPr/>
        <a:lstStyle/>
        <a:p>
          <a:endParaRPr lang="es-EC"/>
        </a:p>
      </dgm:t>
    </dgm:pt>
    <dgm:pt modelId="{1BDACB3A-3F92-4ED4-BD3D-40E1BF5C7201}" type="sibTrans" cxnId="{5AB91EA2-CDFB-41F4-A645-A2AA8C63D8F1}">
      <dgm:prSet/>
      <dgm:spPr/>
      <dgm:t>
        <a:bodyPr/>
        <a:lstStyle/>
        <a:p>
          <a:endParaRPr lang="es-EC"/>
        </a:p>
      </dgm:t>
    </dgm:pt>
    <dgm:pt modelId="{874FD29D-14D6-4600-BE92-223E6F483C21}">
      <dgm:prSet custT="1"/>
      <dgm:spPr/>
      <dgm:t>
        <a:bodyPr/>
        <a:lstStyle/>
        <a:p>
          <a:pPr algn="ctr"/>
          <a:r>
            <a:rPr lang="es-EC" sz="1100" smtClean="0"/>
            <a:t>PESADO</a:t>
          </a:r>
          <a:endParaRPr lang="es-EC" sz="1100"/>
        </a:p>
      </dgm:t>
    </dgm:pt>
    <dgm:pt modelId="{017FFFA6-D9D6-45DA-8A9A-AEA6250BC150}" type="parTrans" cxnId="{7F6E9F56-0A9B-4DDB-BF11-20C0D58C6374}">
      <dgm:prSet/>
      <dgm:spPr/>
      <dgm:t>
        <a:bodyPr/>
        <a:lstStyle/>
        <a:p>
          <a:endParaRPr lang="es-EC"/>
        </a:p>
      </dgm:t>
    </dgm:pt>
    <dgm:pt modelId="{5AE9D541-FEA0-4146-91B3-6B25745B5A70}" type="sibTrans" cxnId="{7F6E9F56-0A9B-4DDB-BF11-20C0D58C6374}">
      <dgm:prSet/>
      <dgm:spPr/>
      <dgm:t>
        <a:bodyPr/>
        <a:lstStyle/>
        <a:p>
          <a:endParaRPr lang="es-EC"/>
        </a:p>
      </dgm:t>
    </dgm:pt>
    <dgm:pt modelId="{DD10AF4D-B882-4E9A-B14B-BAFD052350BF}">
      <dgm:prSet custT="1"/>
      <dgm:spPr/>
      <dgm:t>
        <a:bodyPr/>
        <a:lstStyle/>
        <a:p>
          <a:pPr algn="ctr"/>
          <a:r>
            <a:rPr lang="es-EC" sz="1100" smtClean="0"/>
            <a:t>REMOJO</a:t>
          </a:r>
          <a:endParaRPr lang="es-EC" sz="1100"/>
        </a:p>
      </dgm:t>
    </dgm:pt>
    <dgm:pt modelId="{061EE8A9-5FC2-4C67-8C86-33F5FC7D1904}" type="parTrans" cxnId="{3D9E4353-D518-4022-BF6A-62F2D3A7A181}">
      <dgm:prSet/>
      <dgm:spPr/>
      <dgm:t>
        <a:bodyPr/>
        <a:lstStyle/>
        <a:p>
          <a:endParaRPr lang="es-EC"/>
        </a:p>
      </dgm:t>
    </dgm:pt>
    <dgm:pt modelId="{9E001042-FFB9-4853-8F59-622DA2A02255}" type="sibTrans" cxnId="{3D9E4353-D518-4022-BF6A-62F2D3A7A181}">
      <dgm:prSet/>
      <dgm:spPr/>
      <dgm:t>
        <a:bodyPr/>
        <a:lstStyle/>
        <a:p>
          <a:endParaRPr lang="es-EC"/>
        </a:p>
      </dgm:t>
    </dgm:pt>
    <dgm:pt modelId="{07FCF234-C306-4F26-AACF-BFB937F415BF}" type="pres">
      <dgm:prSet presAssocID="{7DFB368B-C232-4662-94C4-D6FF5B497BA6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F775021-8A45-4251-B571-D7C798C5CD45}" type="pres">
      <dgm:prSet presAssocID="{593642BE-6995-448D-B43E-4C2B4152FE0C}" presName="node" presStyleLbl="node1" presStyleIdx="0" presStyleCnt="8" custScaleX="183754" custScaleY="296725">
        <dgm:presLayoutVars>
          <dgm:bulletEnabled val="1"/>
        </dgm:presLayoutVars>
      </dgm:prSet>
      <dgm:spPr>
        <a:prstGeom prst="leftRightArrow">
          <a:avLst/>
        </a:prstGeom>
      </dgm:spPr>
      <dgm:t>
        <a:bodyPr/>
        <a:lstStyle/>
        <a:p>
          <a:endParaRPr lang="es-EC"/>
        </a:p>
      </dgm:t>
    </dgm:pt>
    <dgm:pt modelId="{F52F8B89-FC2C-43D4-AA69-DB6CC141FBE5}" type="pres">
      <dgm:prSet presAssocID="{39093F42-5094-4F4F-BEDA-FC975AFA3E34}" presName="sibTrans" presStyleLbl="sibTrans2D1" presStyleIdx="0" presStyleCnt="7" custFlipHor="1" custScaleX="118068" custScaleY="86944" custLinFactNeighborX="-7771" custLinFactNeighborY="-18224"/>
      <dgm:spPr/>
      <dgm:t>
        <a:bodyPr/>
        <a:lstStyle/>
        <a:p>
          <a:endParaRPr lang="es-EC"/>
        </a:p>
      </dgm:t>
    </dgm:pt>
    <dgm:pt modelId="{1D9089A5-D9B2-449A-B204-6A6765C047E5}" type="pres">
      <dgm:prSet presAssocID="{39093F42-5094-4F4F-BEDA-FC975AFA3E34}" presName="connectorText" presStyleLbl="sibTrans2D1" presStyleIdx="0" presStyleCnt="7"/>
      <dgm:spPr/>
      <dgm:t>
        <a:bodyPr/>
        <a:lstStyle/>
        <a:p>
          <a:endParaRPr lang="es-EC"/>
        </a:p>
      </dgm:t>
    </dgm:pt>
    <dgm:pt modelId="{06373302-DC0B-4BFB-A49F-72743EAD12DF}" type="pres">
      <dgm:prSet presAssocID="{1569754C-1AFA-45C7-8D74-F2DD8157FD74}" presName="node" presStyleLbl="node1" presStyleIdx="1" presStyleCnt="8" custScaleX="109098" custScaleY="10431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E939684-91FB-496C-A4DF-405B24F67E0A}" type="pres">
      <dgm:prSet presAssocID="{8D910325-29D3-4853-95FA-6FD544766429}" presName="sibTrans" presStyleLbl="sibTrans2D1" presStyleIdx="1" presStyleCnt="7" custFlipHor="1" custScaleX="118068" custScaleY="86944"/>
      <dgm:spPr/>
      <dgm:t>
        <a:bodyPr/>
        <a:lstStyle/>
        <a:p>
          <a:endParaRPr lang="es-EC"/>
        </a:p>
      </dgm:t>
    </dgm:pt>
    <dgm:pt modelId="{33504267-541F-4455-A747-F95B73B0B4E3}" type="pres">
      <dgm:prSet presAssocID="{8D910325-29D3-4853-95FA-6FD544766429}" presName="connectorText" presStyleLbl="sibTrans2D1" presStyleIdx="1" presStyleCnt="7"/>
      <dgm:spPr/>
      <dgm:t>
        <a:bodyPr/>
        <a:lstStyle/>
        <a:p>
          <a:endParaRPr lang="es-EC"/>
        </a:p>
      </dgm:t>
    </dgm:pt>
    <dgm:pt modelId="{F170892D-0CC0-4F7D-ABB0-315C7FB11E4F}" type="pres">
      <dgm:prSet presAssocID="{EC0B1F7B-1D08-4322-8A9E-9176DD149083}" presName="node" presStyleLbl="node1" presStyleIdx="2" presStyleCnt="8" custScaleX="107107" custScaleY="10963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D5CAA43-29FC-404D-B480-AABCA8807946}" type="pres">
      <dgm:prSet presAssocID="{0FE9EEEB-D00F-431D-8ED2-FE8908D75A6E}" presName="sibTrans" presStyleLbl="sibTrans2D1" presStyleIdx="2" presStyleCnt="7" custFlipHor="1" custScaleX="118068" custScaleY="86944"/>
      <dgm:spPr/>
      <dgm:t>
        <a:bodyPr/>
        <a:lstStyle/>
        <a:p>
          <a:endParaRPr lang="es-EC"/>
        </a:p>
      </dgm:t>
    </dgm:pt>
    <dgm:pt modelId="{C1599D63-D2A9-4097-8A4F-C56A91F3630A}" type="pres">
      <dgm:prSet presAssocID="{0FE9EEEB-D00F-431D-8ED2-FE8908D75A6E}" presName="connectorText" presStyleLbl="sibTrans2D1" presStyleIdx="2" presStyleCnt="7"/>
      <dgm:spPr/>
      <dgm:t>
        <a:bodyPr/>
        <a:lstStyle/>
        <a:p>
          <a:endParaRPr lang="es-EC"/>
        </a:p>
      </dgm:t>
    </dgm:pt>
    <dgm:pt modelId="{6B46AD02-6E4A-489F-B839-666087811A24}" type="pres">
      <dgm:prSet presAssocID="{DD10AF4D-B882-4E9A-B14B-BAFD052350BF}" presName="node" presStyleLbl="node1" presStyleIdx="3" presStyleCnt="8" custScaleX="103740" custScaleY="8551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EF402D2-B387-4419-8934-0579AC52A84D}" type="pres">
      <dgm:prSet presAssocID="{9E001042-FFB9-4853-8F59-622DA2A02255}" presName="sibTrans" presStyleLbl="sibTrans2D1" presStyleIdx="3" presStyleCnt="7" custFlipHor="1" custScaleX="78273" custScaleY="99896"/>
      <dgm:spPr/>
      <dgm:t>
        <a:bodyPr/>
        <a:lstStyle/>
        <a:p>
          <a:endParaRPr lang="es-EC"/>
        </a:p>
      </dgm:t>
    </dgm:pt>
    <dgm:pt modelId="{37141086-B7DB-4776-BE63-A40FC769A103}" type="pres">
      <dgm:prSet presAssocID="{9E001042-FFB9-4853-8F59-622DA2A02255}" presName="connectorText" presStyleLbl="sibTrans2D1" presStyleIdx="3" presStyleCnt="7"/>
      <dgm:spPr/>
      <dgm:t>
        <a:bodyPr/>
        <a:lstStyle/>
        <a:p>
          <a:endParaRPr lang="es-EC"/>
        </a:p>
      </dgm:t>
    </dgm:pt>
    <dgm:pt modelId="{B63DEF8C-76FA-41F9-9A71-F4AA7F95AA11}" type="pres">
      <dgm:prSet presAssocID="{9B704EAA-ECD2-414B-8FDD-26086D525ABF}" presName="node" presStyleLbl="node1" presStyleIdx="4" presStyleCnt="8" custScaleX="98530" custScaleY="8172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959BF84-77E9-486F-AF45-83DC0AFD463A}" type="pres">
      <dgm:prSet presAssocID="{1BDACB3A-3F92-4ED4-BD3D-40E1BF5C7201}" presName="sibTrans" presStyleLbl="sibTrans2D1" presStyleIdx="4" presStyleCnt="7" custFlipHor="1" custScaleX="118068" custScaleY="86944"/>
      <dgm:spPr/>
      <dgm:t>
        <a:bodyPr/>
        <a:lstStyle/>
        <a:p>
          <a:endParaRPr lang="es-EC"/>
        </a:p>
      </dgm:t>
    </dgm:pt>
    <dgm:pt modelId="{DE49667E-2E62-42F1-A0FF-6AC3F64D3788}" type="pres">
      <dgm:prSet presAssocID="{1BDACB3A-3F92-4ED4-BD3D-40E1BF5C7201}" presName="connectorText" presStyleLbl="sibTrans2D1" presStyleIdx="4" presStyleCnt="7"/>
      <dgm:spPr/>
      <dgm:t>
        <a:bodyPr/>
        <a:lstStyle/>
        <a:p>
          <a:endParaRPr lang="es-EC"/>
        </a:p>
      </dgm:t>
    </dgm:pt>
    <dgm:pt modelId="{8BF8ADA8-5DD0-4A37-A221-3EFC2B6C7921}" type="pres">
      <dgm:prSet presAssocID="{83B4F5F1-F41A-4B69-AFF4-E28020383ED5}" presName="node" presStyleLbl="node1" presStyleIdx="5" presStyleCnt="8" custScaleX="106822" custScaleY="11765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3857398-BF83-41F1-90C1-9BDC71A0AEFF}" type="pres">
      <dgm:prSet presAssocID="{C2F31CE1-A46C-412B-9753-607638AC5B02}" presName="sibTrans" presStyleLbl="sibTrans2D1" presStyleIdx="5" presStyleCnt="7" custFlipHor="1" custScaleX="118068" custScaleY="86944"/>
      <dgm:spPr/>
      <dgm:t>
        <a:bodyPr/>
        <a:lstStyle/>
        <a:p>
          <a:endParaRPr lang="es-EC"/>
        </a:p>
      </dgm:t>
    </dgm:pt>
    <dgm:pt modelId="{74B9D2B2-AFE8-437E-B323-E0BDD0B738BD}" type="pres">
      <dgm:prSet presAssocID="{C2F31CE1-A46C-412B-9753-607638AC5B02}" presName="connectorText" presStyleLbl="sibTrans2D1" presStyleIdx="5" presStyleCnt="7"/>
      <dgm:spPr/>
      <dgm:t>
        <a:bodyPr/>
        <a:lstStyle/>
        <a:p>
          <a:endParaRPr lang="es-EC"/>
        </a:p>
      </dgm:t>
    </dgm:pt>
    <dgm:pt modelId="{B92B60D5-B448-404A-8528-D782E3E2FEAB}" type="pres">
      <dgm:prSet presAssocID="{874FD29D-14D6-4600-BE92-223E6F483C21}" presName="node" presStyleLbl="node1" presStyleIdx="6" presStyleCnt="8" custScaleX="94779" custScaleY="10158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FD06F31-149C-4E4C-A0AD-C4B9F6E74454}" type="pres">
      <dgm:prSet presAssocID="{5AE9D541-FEA0-4146-91B3-6B25745B5A70}" presName="sibTrans" presStyleLbl="sibTrans2D1" presStyleIdx="6" presStyleCnt="7" custFlipHor="1" custScaleX="118067" custScaleY="86944"/>
      <dgm:spPr/>
      <dgm:t>
        <a:bodyPr/>
        <a:lstStyle/>
        <a:p>
          <a:endParaRPr lang="es-EC"/>
        </a:p>
      </dgm:t>
    </dgm:pt>
    <dgm:pt modelId="{B793D794-A59D-4A29-8C5D-961D323B7665}" type="pres">
      <dgm:prSet presAssocID="{5AE9D541-FEA0-4146-91B3-6B25745B5A70}" presName="connectorText" presStyleLbl="sibTrans2D1" presStyleIdx="6" presStyleCnt="7"/>
      <dgm:spPr/>
      <dgm:t>
        <a:bodyPr/>
        <a:lstStyle/>
        <a:p>
          <a:endParaRPr lang="es-EC"/>
        </a:p>
      </dgm:t>
    </dgm:pt>
    <dgm:pt modelId="{5215A21C-98BD-43D8-8800-2CAF0E4986F3}" type="pres">
      <dgm:prSet presAssocID="{13CE95A2-1EA5-4880-8421-DB28B0A3E225}" presName="node" presStyleLbl="node1" presStyleIdx="7" presStyleCnt="8" custAng="10800000" custFlipVert="1" custScaleX="120470" custScaleY="111090" custLinFactNeighborX="-3287" custLinFactNeighborY="2170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4806172-C631-4E9D-99BE-0C2DEE5770F6}" type="presOf" srcId="{DD10AF4D-B882-4E9A-B14B-BAFD052350BF}" destId="{6B46AD02-6E4A-489F-B839-666087811A24}" srcOrd="0" destOrd="0" presId="urn:microsoft.com/office/officeart/2005/8/layout/process2"/>
    <dgm:cxn modelId="{C1C2F3D4-BA26-4F12-BA68-0FA0E628995C}" srcId="{7DFB368B-C232-4662-94C4-D6FF5B497BA6}" destId="{1569754C-1AFA-45C7-8D74-F2DD8157FD74}" srcOrd="1" destOrd="0" parTransId="{4E2C9001-FD99-4648-9DB0-93FF20FEA7DA}" sibTransId="{8D910325-29D3-4853-95FA-6FD544766429}"/>
    <dgm:cxn modelId="{3A89D7BC-D7E7-4514-BBD9-00A04A5454AD}" type="presOf" srcId="{593642BE-6995-448D-B43E-4C2B4152FE0C}" destId="{CF775021-8A45-4251-B571-D7C798C5CD45}" srcOrd="0" destOrd="0" presId="urn:microsoft.com/office/officeart/2005/8/layout/process2"/>
    <dgm:cxn modelId="{05545F48-58FE-4448-88D1-CB15C6883122}" type="presOf" srcId="{1BDACB3A-3F92-4ED4-BD3D-40E1BF5C7201}" destId="{C959BF84-77E9-486F-AF45-83DC0AFD463A}" srcOrd="0" destOrd="0" presId="urn:microsoft.com/office/officeart/2005/8/layout/process2"/>
    <dgm:cxn modelId="{BE4469F9-56DB-427F-9DCE-EDBB097F1B86}" type="presOf" srcId="{1569754C-1AFA-45C7-8D74-F2DD8157FD74}" destId="{06373302-DC0B-4BFB-A49F-72743EAD12DF}" srcOrd="0" destOrd="0" presId="urn:microsoft.com/office/officeart/2005/8/layout/process2"/>
    <dgm:cxn modelId="{4DCF9F5C-6F26-477F-A632-4B15A9724515}" type="presOf" srcId="{5AE9D541-FEA0-4146-91B3-6B25745B5A70}" destId="{7FD06F31-149C-4E4C-A0AD-C4B9F6E74454}" srcOrd="0" destOrd="0" presId="urn:microsoft.com/office/officeart/2005/8/layout/process2"/>
    <dgm:cxn modelId="{3D9E4353-D518-4022-BF6A-62F2D3A7A181}" srcId="{7DFB368B-C232-4662-94C4-D6FF5B497BA6}" destId="{DD10AF4D-B882-4E9A-B14B-BAFD052350BF}" srcOrd="3" destOrd="0" parTransId="{061EE8A9-5FC2-4C67-8C86-33F5FC7D1904}" sibTransId="{9E001042-FFB9-4853-8F59-622DA2A02255}"/>
    <dgm:cxn modelId="{738C6510-08E0-4676-A1B1-12D408F349E0}" type="presOf" srcId="{0FE9EEEB-D00F-431D-8ED2-FE8908D75A6E}" destId="{C1599D63-D2A9-4097-8A4F-C56A91F3630A}" srcOrd="1" destOrd="0" presId="urn:microsoft.com/office/officeart/2005/8/layout/process2"/>
    <dgm:cxn modelId="{7F2D5D5C-1294-4330-9643-038F5612A0C6}" type="presOf" srcId="{EC0B1F7B-1D08-4322-8A9E-9176DD149083}" destId="{F170892D-0CC0-4F7D-ABB0-315C7FB11E4F}" srcOrd="0" destOrd="0" presId="urn:microsoft.com/office/officeart/2005/8/layout/process2"/>
    <dgm:cxn modelId="{DC13F82A-FEB0-4345-AE05-F9C48C8A2CD9}" srcId="{7DFB368B-C232-4662-94C4-D6FF5B497BA6}" destId="{EC0B1F7B-1D08-4322-8A9E-9176DD149083}" srcOrd="2" destOrd="0" parTransId="{A0926807-21A1-4AB7-B1CA-F62C843D3B3E}" sibTransId="{0FE9EEEB-D00F-431D-8ED2-FE8908D75A6E}"/>
    <dgm:cxn modelId="{8A4A81A8-3AD4-4313-A0E2-A7763501F86D}" type="presOf" srcId="{9E001042-FFB9-4853-8F59-622DA2A02255}" destId="{37141086-B7DB-4776-BE63-A40FC769A103}" srcOrd="1" destOrd="0" presId="urn:microsoft.com/office/officeart/2005/8/layout/process2"/>
    <dgm:cxn modelId="{F222A941-44AC-4EE9-BC6F-7099C09DBA17}" type="presOf" srcId="{9B704EAA-ECD2-414B-8FDD-26086D525ABF}" destId="{B63DEF8C-76FA-41F9-9A71-F4AA7F95AA11}" srcOrd="0" destOrd="0" presId="urn:microsoft.com/office/officeart/2005/8/layout/process2"/>
    <dgm:cxn modelId="{F6D4BEAC-FAA6-4AFD-B3CC-4DF880DA46F5}" type="presOf" srcId="{8D910325-29D3-4853-95FA-6FD544766429}" destId="{3E939684-91FB-496C-A4DF-405B24F67E0A}" srcOrd="0" destOrd="0" presId="urn:microsoft.com/office/officeart/2005/8/layout/process2"/>
    <dgm:cxn modelId="{A6D561DA-106C-42FB-AEE3-BAB85E32C3C5}" type="presOf" srcId="{7DFB368B-C232-4662-94C4-D6FF5B497BA6}" destId="{07FCF234-C306-4F26-AACF-BFB937F415BF}" srcOrd="0" destOrd="0" presId="urn:microsoft.com/office/officeart/2005/8/layout/process2"/>
    <dgm:cxn modelId="{E91962BF-1677-4439-9B31-AC926591C4BA}" type="presOf" srcId="{1BDACB3A-3F92-4ED4-BD3D-40E1BF5C7201}" destId="{DE49667E-2E62-42F1-A0FF-6AC3F64D3788}" srcOrd="1" destOrd="0" presId="urn:microsoft.com/office/officeart/2005/8/layout/process2"/>
    <dgm:cxn modelId="{F15E05B6-1134-4E3B-A531-82C3E409C065}" type="presOf" srcId="{39093F42-5094-4F4F-BEDA-FC975AFA3E34}" destId="{1D9089A5-D9B2-449A-B204-6A6765C047E5}" srcOrd="1" destOrd="0" presId="urn:microsoft.com/office/officeart/2005/8/layout/process2"/>
    <dgm:cxn modelId="{23F5F4C3-FFC8-408F-BA07-B5446A4F88B8}" srcId="{7DFB368B-C232-4662-94C4-D6FF5B497BA6}" destId="{83B4F5F1-F41A-4B69-AFF4-E28020383ED5}" srcOrd="5" destOrd="0" parTransId="{8FDC0FBF-EBC5-478B-97F5-5592D2C3DA06}" sibTransId="{C2F31CE1-A46C-412B-9753-607638AC5B02}"/>
    <dgm:cxn modelId="{7BEAEBC8-3E56-457F-B242-B0D54D02C464}" type="presOf" srcId="{C2F31CE1-A46C-412B-9753-607638AC5B02}" destId="{53857398-BF83-41F1-90C1-9BDC71A0AEFF}" srcOrd="0" destOrd="0" presId="urn:microsoft.com/office/officeart/2005/8/layout/process2"/>
    <dgm:cxn modelId="{40FBF487-B9D8-4DCB-AD74-E495B772692A}" type="presOf" srcId="{8D910325-29D3-4853-95FA-6FD544766429}" destId="{33504267-541F-4455-A747-F95B73B0B4E3}" srcOrd="1" destOrd="0" presId="urn:microsoft.com/office/officeart/2005/8/layout/process2"/>
    <dgm:cxn modelId="{9260685D-0209-4F3F-863A-E5B3428218F0}" type="presOf" srcId="{C2F31CE1-A46C-412B-9753-607638AC5B02}" destId="{74B9D2B2-AFE8-437E-B323-E0BDD0B738BD}" srcOrd="1" destOrd="0" presId="urn:microsoft.com/office/officeart/2005/8/layout/process2"/>
    <dgm:cxn modelId="{90F2E04E-8D5B-47A6-978C-6FFF716E9602}" type="presOf" srcId="{0FE9EEEB-D00F-431D-8ED2-FE8908D75A6E}" destId="{1D5CAA43-29FC-404D-B480-AABCA8807946}" srcOrd="0" destOrd="0" presId="urn:microsoft.com/office/officeart/2005/8/layout/process2"/>
    <dgm:cxn modelId="{3FF956B8-9430-408C-B958-AA5A278A3689}" srcId="{7DFB368B-C232-4662-94C4-D6FF5B497BA6}" destId="{593642BE-6995-448D-B43E-4C2B4152FE0C}" srcOrd="0" destOrd="0" parTransId="{EFE61484-58FE-4E5A-9133-BE66FC079C1C}" sibTransId="{39093F42-5094-4F4F-BEDA-FC975AFA3E34}"/>
    <dgm:cxn modelId="{B0A14FA3-F48E-4CEC-BD09-C87425753EEC}" srcId="{7DFB368B-C232-4662-94C4-D6FF5B497BA6}" destId="{13CE95A2-1EA5-4880-8421-DB28B0A3E225}" srcOrd="7" destOrd="0" parTransId="{2BBEDF86-BE25-42D2-A3B4-E4BA25ACB5FA}" sibTransId="{FA36CBB8-69C8-48D4-AD62-523CFE1F23AE}"/>
    <dgm:cxn modelId="{5493B323-27DE-4AAA-A9DA-AF8D5ACDD85D}" type="presOf" srcId="{39093F42-5094-4F4F-BEDA-FC975AFA3E34}" destId="{F52F8B89-FC2C-43D4-AA69-DB6CC141FBE5}" srcOrd="0" destOrd="0" presId="urn:microsoft.com/office/officeart/2005/8/layout/process2"/>
    <dgm:cxn modelId="{00201EE4-910B-4E05-8E00-86DD7BAD77C8}" type="presOf" srcId="{874FD29D-14D6-4600-BE92-223E6F483C21}" destId="{B92B60D5-B448-404A-8528-D782E3E2FEAB}" srcOrd="0" destOrd="0" presId="urn:microsoft.com/office/officeart/2005/8/layout/process2"/>
    <dgm:cxn modelId="{882A2B3C-857F-4A05-A5C3-7E6F34B17C1E}" type="presOf" srcId="{83B4F5F1-F41A-4B69-AFF4-E28020383ED5}" destId="{8BF8ADA8-5DD0-4A37-A221-3EFC2B6C7921}" srcOrd="0" destOrd="0" presId="urn:microsoft.com/office/officeart/2005/8/layout/process2"/>
    <dgm:cxn modelId="{5AB91EA2-CDFB-41F4-A645-A2AA8C63D8F1}" srcId="{7DFB368B-C232-4662-94C4-D6FF5B497BA6}" destId="{9B704EAA-ECD2-414B-8FDD-26086D525ABF}" srcOrd="4" destOrd="0" parTransId="{EEA42261-C372-45E6-B77F-68E0BA2C2130}" sibTransId="{1BDACB3A-3F92-4ED4-BD3D-40E1BF5C7201}"/>
    <dgm:cxn modelId="{D48E7FC0-79BB-4C84-B110-0D46B35BAE4C}" type="presOf" srcId="{5AE9D541-FEA0-4146-91B3-6B25745B5A70}" destId="{B793D794-A59D-4A29-8C5D-961D323B7665}" srcOrd="1" destOrd="0" presId="urn:microsoft.com/office/officeart/2005/8/layout/process2"/>
    <dgm:cxn modelId="{DEC0F27F-2603-4F25-933E-77F6BBDD917C}" type="presOf" srcId="{13CE95A2-1EA5-4880-8421-DB28B0A3E225}" destId="{5215A21C-98BD-43D8-8800-2CAF0E4986F3}" srcOrd="0" destOrd="0" presId="urn:microsoft.com/office/officeart/2005/8/layout/process2"/>
    <dgm:cxn modelId="{7F6E9F56-0A9B-4DDB-BF11-20C0D58C6374}" srcId="{7DFB368B-C232-4662-94C4-D6FF5B497BA6}" destId="{874FD29D-14D6-4600-BE92-223E6F483C21}" srcOrd="6" destOrd="0" parTransId="{017FFFA6-D9D6-45DA-8A9A-AEA6250BC150}" sibTransId="{5AE9D541-FEA0-4146-91B3-6B25745B5A70}"/>
    <dgm:cxn modelId="{BC101A89-E0B9-4754-80C0-5D2926DD9EAB}" type="presOf" srcId="{9E001042-FFB9-4853-8F59-622DA2A02255}" destId="{3EF402D2-B387-4419-8934-0579AC52A84D}" srcOrd="0" destOrd="0" presId="urn:microsoft.com/office/officeart/2005/8/layout/process2"/>
    <dgm:cxn modelId="{AA885F96-3384-41F1-88AE-F6A7D2C03663}" type="presParOf" srcId="{07FCF234-C306-4F26-AACF-BFB937F415BF}" destId="{CF775021-8A45-4251-B571-D7C798C5CD45}" srcOrd="0" destOrd="0" presId="urn:microsoft.com/office/officeart/2005/8/layout/process2"/>
    <dgm:cxn modelId="{21BE6DC8-8CDD-4A1D-A296-D4C9CD830D64}" type="presParOf" srcId="{07FCF234-C306-4F26-AACF-BFB937F415BF}" destId="{F52F8B89-FC2C-43D4-AA69-DB6CC141FBE5}" srcOrd="1" destOrd="0" presId="urn:microsoft.com/office/officeart/2005/8/layout/process2"/>
    <dgm:cxn modelId="{77B022CE-F4B4-4B05-85B0-D63AA0A85A52}" type="presParOf" srcId="{F52F8B89-FC2C-43D4-AA69-DB6CC141FBE5}" destId="{1D9089A5-D9B2-449A-B204-6A6765C047E5}" srcOrd="0" destOrd="0" presId="urn:microsoft.com/office/officeart/2005/8/layout/process2"/>
    <dgm:cxn modelId="{7E4A2F51-294D-4ACB-A054-1C452D136424}" type="presParOf" srcId="{07FCF234-C306-4F26-AACF-BFB937F415BF}" destId="{06373302-DC0B-4BFB-A49F-72743EAD12DF}" srcOrd="2" destOrd="0" presId="urn:microsoft.com/office/officeart/2005/8/layout/process2"/>
    <dgm:cxn modelId="{F03DCDAE-6041-42DD-AC74-BFB3BE79A98E}" type="presParOf" srcId="{07FCF234-C306-4F26-AACF-BFB937F415BF}" destId="{3E939684-91FB-496C-A4DF-405B24F67E0A}" srcOrd="3" destOrd="0" presId="urn:microsoft.com/office/officeart/2005/8/layout/process2"/>
    <dgm:cxn modelId="{55F12339-D810-4D4F-B36F-6328E438928B}" type="presParOf" srcId="{3E939684-91FB-496C-A4DF-405B24F67E0A}" destId="{33504267-541F-4455-A747-F95B73B0B4E3}" srcOrd="0" destOrd="0" presId="urn:microsoft.com/office/officeart/2005/8/layout/process2"/>
    <dgm:cxn modelId="{92337778-B35E-4099-8A6F-B9411F02052C}" type="presParOf" srcId="{07FCF234-C306-4F26-AACF-BFB937F415BF}" destId="{F170892D-0CC0-4F7D-ABB0-315C7FB11E4F}" srcOrd="4" destOrd="0" presId="urn:microsoft.com/office/officeart/2005/8/layout/process2"/>
    <dgm:cxn modelId="{A6EB72D9-6CC7-40AB-A872-893C5E6F54BD}" type="presParOf" srcId="{07FCF234-C306-4F26-AACF-BFB937F415BF}" destId="{1D5CAA43-29FC-404D-B480-AABCA8807946}" srcOrd="5" destOrd="0" presId="urn:microsoft.com/office/officeart/2005/8/layout/process2"/>
    <dgm:cxn modelId="{0865FCC8-D6F9-43CA-9F0B-58A15A7B6CCD}" type="presParOf" srcId="{1D5CAA43-29FC-404D-B480-AABCA8807946}" destId="{C1599D63-D2A9-4097-8A4F-C56A91F3630A}" srcOrd="0" destOrd="0" presId="urn:microsoft.com/office/officeart/2005/8/layout/process2"/>
    <dgm:cxn modelId="{77BD073A-3981-46E1-9F9B-31727D35D386}" type="presParOf" srcId="{07FCF234-C306-4F26-AACF-BFB937F415BF}" destId="{6B46AD02-6E4A-489F-B839-666087811A24}" srcOrd="6" destOrd="0" presId="urn:microsoft.com/office/officeart/2005/8/layout/process2"/>
    <dgm:cxn modelId="{4DD77581-7263-4F5B-92C4-F3CC00C5505F}" type="presParOf" srcId="{07FCF234-C306-4F26-AACF-BFB937F415BF}" destId="{3EF402D2-B387-4419-8934-0579AC52A84D}" srcOrd="7" destOrd="0" presId="urn:microsoft.com/office/officeart/2005/8/layout/process2"/>
    <dgm:cxn modelId="{20954AB7-6B97-4E22-BC39-8E0AC36AE926}" type="presParOf" srcId="{3EF402D2-B387-4419-8934-0579AC52A84D}" destId="{37141086-B7DB-4776-BE63-A40FC769A103}" srcOrd="0" destOrd="0" presId="urn:microsoft.com/office/officeart/2005/8/layout/process2"/>
    <dgm:cxn modelId="{6BA1FD86-E236-4F8A-B051-776A37C89B9E}" type="presParOf" srcId="{07FCF234-C306-4F26-AACF-BFB937F415BF}" destId="{B63DEF8C-76FA-41F9-9A71-F4AA7F95AA11}" srcOrd="8" destOrd="0" presId="urn:microsoft.com/office/officeart/2005/8/layout/process2"/>
    <dgm:cxn modelId="{51BB30C8-E57D-44D5-829B-45A3AB80DA05}" type="presParOf" srcId="{07FCF234-C306-4F26-AACF-BFB937F415BF}" destId="{C959BF84-77E9-486F-AF45-83DC0AFD463A}" srcOrd="9" destOrd="0" presId="urn:microsoft.com/office/officeart/2005/8/layout/process2"/>
    <dgm:cxn modelId="{596EF55B-A6CD-4EDC-867E-3196057353EF}" type="presParOf" srcId="{C959BF84-77E9-486F-AF45-83DC0AFD463A}" destId="{DE49667E-2E62-42F1-A0FF-6AC3F64D3788}" srcOrd="0" destOrd="0" presId="urn:microsoft.com/office/officeart/2005/8/layout/process2"/>
    <dgm:cxn modelId="{3251171E-AE5C-4FA8-9959-04EC4B3AE475}" type="presParOf" srcId="{07FCF234-C306-4F26-AACF-BFB937F415BF}" destId="{8BF8ADA8-5DD0-4A37-A221-3EFC2B6C7921}" srcOrd="10" destOrd="0" presId="urn:microsoft.com/office/officeart/2005/8/layout/process2"/>
    <dgm:cxn modelId="{70769704-B332-405E-ACAB-B9FAC1E1F165}" type="presParOf" srcId="{07FCF234-C306-4F26-AACF-BFB937F415BF}" destId="{53857398-BF83-41F1-90C1-9BDC71A0AEFF}" srcOrd="11" destOrd="0" presId="urn:microsoft.com/office/officeart/2005/8/layout/process2"/>
    <dgm:cxn modelId="{86AEFEF7-A291-44FB-8368-AFB0165BD731}" type="presParOf" srcId="{53857398-BF83-41F1-90C1-9BDC71A0AEFF}" destId="{74B9D2B2-AFE8-437E-B323-E0BDD0B738BD}" srcOrd="0" destOrd="0" presId="urn:microsoft.com/office/officeart/2005/8/layout/process2"/>
    <dgm:cxn modelId="{0883E8EF-A967-46D6-9C28-84424C0DFAE5}" type="presParOf" srcId="{07FCF234-C306-4F26-AACF-BFB937F415BF}" destId="{B92B60D5-B448-404A-8528-D782E3E2FEAB}" srcOrd="12" destOrd="0" presId="urn:microsoft.com/office/officeart/2005/8/layout/process2"/>
    <dgm:cxn modelId="{50FF6C0E-FB21-44D5-A3A1-4504B005C2C7}" type="presParOf" srcId="{07FCF234-C306-4F26-AACF-BFB937F415BF}" destId="{7FD06F31-149C-4E4C-A0AD-C4B9F6E74454}" srcOrd="13" destOrd="0" presId="urn:microsoft.com/office/officeart/2005/8/layout/process2"/>
    <dgm:cxn modelId="{8C30E498-6514-4652-9C6A-ED67A7443D6A}" type="presParOf" srcId="{7FD06F31-149C-4E4C-A0AD-C4B9F6E74454}" destId="{B793D794-A59D-4A29-8C5D-961D323B7665}" srcOrd="0" destOrd="0" presId="urn:microsoft.com/office/officeart/2005/8/layout/process2"/>
    <dgm:cxn modelId="{7507CAB9-3476-448C-98A9-1CB7004A6AFD}" type="presParOf" srcId="{07FCF234-C306-4F26-AACF-BFB937F415BF}" destId="{5215A21C-98BD-43D8-8800-2CAF0E4986F3}" srcOrd="1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A118AA3-00BD-4CE9-A0F2-06B4858AAF3D}" type="doc">
      <dgm:prSet loTypeId="urn:microsoft.com/office/officeart/2005/8/layout/gear1" loCatId="process" qsTypeId="urn:microsoft.com/office/officeart/2005/8/quickstyle/3d1" qsCatId="3D" csTypeId="urn:microsoft.com/office/officeart/2005/8/colors/colorful5" csCatId="colorful" phldr="1"/>
      <dgm:spPr/>
    </dgm:pt>
    <dgm:pt modelId="{D2681449-196D-44F9-8B1A-7EB2303108E3}">
      <dgm:prSet phldrT="[Texto]" custT="1"/>
      <dgm:spPr/>
      <dgm:t>
        <a:bodyPr/>
        <a:lstStyle/>
        <a:p>
          <a:r>
            <a:rPr lang="es-EC" sz="1400" dirty="0" smtClean="0"/>
            <a:t>Tratamientos 6</a:t>
          </a:r>
          <a:endParaRPr lang="es-EC" sz="1400" dirty="0" smtClean="0"/>
        </a:p>
        <a:p>
          <a:r>
            <a:rPr lang="es-EC" sz="1400" dirty="0" smtClean="0"/>
            <a:t>Repeticiones 3</a:t>
          </a:r>
          <a:endParaRPr lang="es-EC" sz="1400" dirty="0" smtClean="0"/>
        </a:p>
        <a:p>
          <a:r>
            <a:rPr lang="es-EC" sz="1400" dirty="0" smtClean="0"/>
            <a:t>U. experimentales 18</a:t>
          </a:r>
          <a:endParaRPr lang="es-EC" sz="1400" dirty="0" smtClean="0"/>
        </a:p>
        <a:p>
          <a:endParaRPr lang="es-EC" sz="900" dirty="0"/>
        </a:p>
      </dgm:t>
    </dgm:pt>
    <dgm:pt modelId="{36BD647C-7431-420E-A422-E3262752495E}" type="parTrans" cxnId="{95CBC798-2AC2-4FDF-AA9F-4CCFA0CF0EFC}">
      <dgm:prSet/>
      <dgm:spPr/>
      <dgm:t>
        <a:bodyPr/>
        <a:lstStyle/>
        <a:p>
          <a:endParaRPr lang="es-EC"/>
        </a:p>
      </dgm:t>
    </dgm:pt>
    <dgm:pt modelId="{37EABF2E-7300-46E2-95BE-1651682388FB}" type="sibTrans" cxnId="{95CBC798-2AC2-4FDF-AA9F-4CCFA0CF0EFC}">
      <dgm:prSet/>
      <dgm:spPr/>
      <dgm:t>
        <a:bodyPr/>
        <a:lstStyle/>
        <a:p>
          <a:endParaRPr lang="es-EC"/>
        </a:p>
      </dgm:t>
    </dgm:pt>
    <dgm:pt modelId="{8D341598-3583-4B99-9506-7F63C7FFB1D6}">
      <dgm:prSet phldrT="[Texto]" custT="1"/>
      <dgm:spPr/>
      <dgm:t>
        <a:bodyPr/>
        <a:lstStyle/>
        <a:p>
          <a:r>
            <a:rPr lang="es-EC" sz="1200" dirty="0" smtClean="0"/>
            <a:t>300 g Maíz nixtamalizado</a:t>
          </a:r>
          <a:endParaRPr lang="es-EC" sz="1200" dirty="0"/>
        </a:p>
      </dgm:t>
    </dgm:pt>
    <dgm:pt modelId="{2D1F10CF-92C9-4E76-8FEB-A2CB79E4DBAB}" type="parTrans" cxnId="{C056E788-5380-46BF-B0E4-BBFA05A6189B}">
      <dgm:prSet/>
      <dgm:spPr/>
      <dgm:t>
        <a:bodyPr/>
        <a:lstStyle/>
        <a:p>
          <a:endParaRPr lang="es-EC"/>
        </a:p>
      </dgm:t>
    </dgm:pt>
    <dgm:pt modelId="{DBBDEFDF-DA11-48CD-9367-11A41B539AFC}" type="sibTrans" cxnId="{C056E788-5380-46BF-B0E4-BBFA05A6189B}">
      <dgm:prSet/>
      <dgm:spPr/>
      <dgm:t>
        <a:bodyPr/>
        <a:lstStyle/>
        <a:p>
          <a:endParaRPr lang="es-EC"/>
        </a:p>
      </dgm:t>
    </dgm:pt>
    <dgm:pt modelId="{C3A523E5-33B5-40BF-A563-25FC1572485E}">
      <dgm:prSet phldrT="[Texto]"/>
      <dgm:spPr/>
      <dgm:t>
        <a:bodyPr/>
        <a:lstStyle/>
        <a:p>
          <a:r>
            <a:rPr lang="es-EC" dirty="0" smtClean="0"/>
            <a:t>DCA</a:t>
          </a:r>
        </a:p>
        <a:p>
          <a:r>
            <a:rPr lang="es-EC" dirty="0" smtClean="0"/>
            <a:t>AxB</a:t>
          </a:r>
          <a:endParaRPr lang="es-EC" dirty="0"/>
        </a:p>
      </dgm:t>
    </dgm:pt>
    <dgm:pt modelId="{F83DD982-E45A-4FA8-9A1A-53256C0959C1}" type="parTrans" cxnId="{4C100384-1040-413D-B2B5-6CE427C1854E}">
      <dgm:prSet/>
      <dgm:spPr/>
      <dgm:t>
        <a:bodyPr/>
        <a:lstStyle/>
        <a:p>
          <a:endParaRPr lang="es-EC"/>
        </a:p>
      </dgm:t>
    </dgm:pt>
    <dgm:pt modelId="{76CE5182-1970-47E5-AB23-206A7E7E6CCE}" type="sibTrans" cxnId="{4C100384-1040-413D-B2B5-6CE427C1854E}">
      <dgm:prSet/>
      <dgm:spPr/>
      <dgm:t>
        <a:bodyPr/>
        <a:lstStyle/>
        <a:p>
          <a:endParaRPr lang="es-EC"/>
        </a:p>
      </dgm:t>
    </dgm:pt>
    <dgm:pt modelId="{954C8CF1-7C0B-4601-81A7-CEE000FD2DEE}" type="pres">
      <dgm:prSet presAssocID="{DA118AA3-00BD-4CE9-A0F2-06B4858AAF3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575B0801-61A5-44EE-A71D-FFC19F7D6D7A}" type="pres">
      <dgm:prSet presAssocID="{D2681449-196D-44F9-8B1A-7EB2303108E3}" presName="gear1" presStyleLbl="node1" presStyleIdx="0" presStyleCnt="3" custScaleX="144066" custScaleY="120879" custLinFactNeighborX="-20917" custLinFactNeighborY="-6676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25062A4-C2A9-4D2F-A8AF-9979AA963F49}" type="pres">
      <dgm:prSet presAssocID="{D2681449-196D-44F9-8B1A-7EB2303108E3}" presName="gear1srcNode" presStyleLbl="node1" presStyleIdx="0" presStyleCnt="3"/>
      <dgm:spPr/>
      <dgm:t>
        <a:bodyPr/>
        <a:lstStyle/>
        <a:p>
          <a:endParaRPr lang="es-EC"/>
        </a:p>
      </dgm:t>
    </dgm:pt>
    <dgm:pt modelId="{CB3D08B4-E476-4AE6-BAF9-18EEC4D7CAD2}" type="pres">
      <dgm:prSet presAssocID="{D2681449-196D-44F9-8B1A-7EB2303108E3}" presName="gear1dstNode" presStyleLbl="node1" presStyleIdx="0" presStyleCnt="3"/>
      <dgm:spPr/>
      <dgm:t>
        <a:bodyPr/>
        <a:lstStyle/>
        <a:p>
          <a:endParaRPr lang="es-EC"/>
        </a:p>
      </dgm:t>
    </dgm:pt>
    <dgm:pt modelId="{9520CABC-9C02-414D-85E0-AE977323AC65}" type="pres">
      <dgm:prSet presAssocID="{8D341598-3583-4B99-9506-7F63C7FFB1D6}" presName="gear2" presStyleLbl="node1" presStyleIdx="1" presStyleCnt="3" custScaleX="107750" custScaleY="121607" custLinFactNeighborX="-47291" custLinFactNeighborY="-30128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9816C43-FC46-44D7-8180-BF582D83D822}" type="pres">
      <dgm:prSet presAssocID="{8D341598-3583-4B99-9506-7F63C7FFB1D6}" presName="gear2srcNode" presStyleLbl="node1" presStyleIdx="1" presStyleCnt="3"/>
      <dgm:spPr/>
      <dgm:t>
        <a:bodyPr/>
        <a:lstStyle/>
        <a:p>
          <a:endParaRPr lang="es-EC"/>
        </a:p>
      </dgm:t>
    </dgm:pt>
    <dgm:pt modelId="{3DA6FDD6-5072-42CC-9CB8-DC1E8B597F33}" type="pres">
      <dgm:prSet presAssocID="{8D341598-3583-4B99-9506-7F63C7FFB1D6}" presName="gear2dstNode" presStyleLbl="node1" presStyleIdx="1" presStyleCnt="3"/>
      <dgm:spPr/>
      <dgm:t>
        <a:bodyPr/>
        <a:lstStyle/>
        <a:p>
          <a:endParaRPr lang="es-EC"/>
        </a:p>
      </dgm:t>
    </dgm:pt>
    <dgm:pt modelId="{6FDAC7AA-0AB4-485E-B816-D85AB78186CD}" type="pres">
      <dgm:prSet presAssocID="{C3A523E5-33B5-40BF-A563-25FC1572485E}" presName="gear3" presStyleLbl="node1" presStyleIdx="2" presStyleCnt="3" custLinFactNeighborX="-15490"/>
      <dgm:spPr/>
      <dgm:t>
        <a:bodyPr/>
        <a:lstStyle/>
        <a:p>
          <a:endParaRPr lang="es-EC"/>
        </a:p>
      </dgm:t>
    </dgm:pt>
    <dgm:pt modelId="{10B3E4FA-A477-46F6-8EF5-2769157F8D85}" type="pres">
      <dgm:prSet presAssocID="{C3A523E5-33B5-40BF-A563-25FC1572485E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7C4C335-BB77-49AD-AA38-9D4DF46EA44F}" type="pres">
      <dgm:prSet presAssocID="{C3A523E5-33B5-40BF-A563-25FC1572485E}" presName="gear3srcNode" presStyleLbl="node1" presStyleIdx="2" presStyleCnt="3"/>
      <dgm:spPr/>
      <dgm:t>
        <a:bodyPr/>
        <a:lstStyle/>
        <a:p>
          <a:endParaRPr lang="es-EC"/>
        </a:p>
      </dgm:t>
    </dgm:pt>
    <dgm:pt modelId="{6BD45F8E-38C3-43FD-8DC2-EE5E6A7514ED}" type="pres">
      <dgm:prSet presAssocID="{C3A523E5-33B5-40BF-A563-25FC1572485E}" presName="gear3dstNode" presStyleLbl="node1" presStyleIdx="2" presStyleCnt="3"/>
      <dgm:spPr/>
      <dgm:t>
        <a:bodyPr/>
        <a:lstStyle/>
        <a:p>
          <a:endParaRPr lang="es-EC"/>
        </a:p>
      </dgm:t>
    </dgm:pt>
    <dgm:pt modelId="{6B653DB1-563D-45CA-ABAC-D6A8CBE37621}" type="pres">
      <dgm:prSet presAssocID="{37EABF2E-7300-46E2-95BE-1651682388FB}" presName="connector1" presStyleLbl="sibTrans2D1" presStyleIdx="0" presStyleCnt="3" custLinFactNeighborY="-4364"/>
      <dgm:spPr/>
      <dgm:t>
        <a:bodyPr/>
        <a:lstStyle/>
        <a:p>
          <a:endParaRPr lang="es-EC"/>
        </a:p>
      </dgm:t>
    </dgm:pt>
    <dgm:pt modelId="{DC6105C2-D583-4BA8-93A6-37D37E84F6ED}" type="pres">
      <dgm:prSet presAssocID="{DBBDEFDF-DA11-48CD-9367-11A41B539AFC}" presName="connector2" presStyleLbl="sibTrans2D1" presStyleIdx="1" presStyleCnt="3" custLinFactNeighborX="-41901" custLinFactNeighborY="-24401"/>
      <dgm:spPr/>
      <dgm:t>
        <a:bodyPr/>
        <a:lstStyle/>
        <a:p>
          <a:endParaRPr lang="es-EC"/>
        </a:p>
      </dgm:t>
    </dgm:pt>
    <dgm:pt modelId="{A38E346D-B276-46FD-945E-E2E20C6B571B}" type="pres">
      <dgm:prSet presAssocID="{76CE5182-1970-47E5-AB23-206A7E7E6CCE}" presName="connector3" presStyleLbl="sibTrans2D1" presStyleIdx="2" presStyleCnt="3" custAng="3261386" custLinFactNeighborX="-11733" custLinFactNeighborY="-99"/>
      <dgm:spPr/>
      <dgm:t>
        <a:bodyPr/>
        <a:lstStyle/>
        <a:p>
          <a:endParaRPr lang="es-EC"/>
        </a:p>
      </dgm:t>
    </dgm:pt>
  </dgm:ptLst>
  <dgm:cxnLst>
    <dgm:cxn modelId="{C064D38B-E99C-42D2-94FB-BD3918669CF3}" type="presOf" srcId="{37EABF2E-7300-46E2-95BE-1651682388FB}" destId="{6B653DB1-563D-45CA-ABAC-D6A8CBE37621}" srcOrd="0" destOrd="0" presId="urn:microsoft.com/office/officeart/2005/8/layout/gear1"/>
    <dgm:cxn modelId="{179B371B-4232-48FD-9808-24456D0141D2}" type="presOf" srcId="{8D341598-3583-4B99-9506-7F63C7FFB1D6}" destId="{39816C43-FC46-44D7-8180-BF582D83D822}" srcOrd="1" destOrd="0" presId="urn:microsoft.com/office/officeart/2005/8/layout/gear1"/>
    <dgm:cxn modelId="{C4574EB6-C7B1-4C45-9344-6B25536F8B17}" type="presOf" srcId="{D2681449-196D-44F9-8B1A-7EB2303108E3}" destId="{575B0801-61A5-44EE-A71D-FFC19F7D6D7A}" srcOrd="0" destOrd="0" presId="urn:microsoft.com/office/officeart/2005/8/layout/gear1"/>
    <dgm:cxn modelId="{C47A6F98-8924-411A-9562-966A474B515C}" type="presOf" srcId="{C3A523E5-33B5-40BF-A563-25FC1572485E}" destId="{6BD45F8E-38C3-43FD-8DC2-EE5E6A7514ED}" srcOrd="3" destOrd="0" presId="urn:microsoft.com/office/officeart/2005/8/layout/gear1"/>
    <dgm:cxn modelId="{4C100384-1040-413D-B2B5-6CE427C1854E}" srcId="{DA118AA3-00BD-4CE9-A0F2-06B4858AAF3D}" destId="{C3A523E5-33B5-40BF-A563-25FC1572485E}" srcOrd="2" destOrd="0" parTransId="{F83DD982-E45A-4FA8-9A1A-53256C0959C1}" sibTransId="{76CE5182-1970-47E5-AB23-206A7E7E6CCE}"/>
    <dgm:cxn modelId="{31CA8E60-8FAA-47BA-B18E-C2C0F32F327D}" type="presOf" srcId="{8D341598-3583-4B99-9506-7F63C7FFB1D6}" destId="{3DA6FDD6-5072-42CC-9CB8-DC1E8B597F33}" srcOrd="2" destOrd="0" presId="urn:microsoft.com/office/officeart/2005/8/layout/gear1"/>
    <dgm:cxn modelId="{95CBC798-2AC2-4FDF-AA9F-4CCFA0CF0EFC}" srcId="{DA118AA3-00BD-4CE9-A0F2-06B4858AAF3D}" destId="{D2681449-196D-44F9-8B1A-7EB2303108E3}" srcOrd="0" destOrd="0" parTransId="{36BD647C-7431-420E-A422-E3262752495E}" sibTransId="{37EABF2E-7300-46E2-95BE-1651682388FB}"/>
    <dgm:cxn modelId="{C665D4FD-6112-45F2-BD23-157DD0474A9E}" type="presOf" srcId="{C3A523E5-33B5-40BF-A563-25FC1572485E}" destId="{17C4C335-BB77-49AD-AA38-9D4DF46EA44F}" srcOrd="2" destOrd="0" presId="urn:microsoft.com/office/officeart/2005/8/layout/gear1"/>
    <dgm:cxn modelId="{62DC607A-B155-4AD8-AC98-09E905F0430A}" type="presOf" srcId="{C3A523E5-33B5-40BF-A563-25FC1572485E}" destId="{6FDAC7AA-0AB4-485E-B816-D85AB78186CD}" srcOrd="0" destOrd="0" presId="urn:microsoft.com/office/officeart/2005/8/layout/gear1"/>
    <dgm:cxn modelId="{21922E8F-A111-4EBC-A7B0-EF0D506984CE}" type="presOf" srcId="{DBBDEFDF-DA11-48CD-9367-11A41B539AFC}" destId="{DC6105C2-D583-4BA8-93A6-37D37E84F6ED}" srcOrd="0" destOrd="0" presId="urn:microsoft.com/office/officeart/2005/8/layout/gear1"/>
    <dgm:cxn modelId="{FA31CFB8-AD2D-4BE6-BBEC-7B21EF695D9C}" type="presOf" srcId="{D2681449-196D-44F9-8B1A-7EB2303108E3}" destId="{725062A4-C2A9-4D2F-A8AF-9979AA963F49}" srcOrd="1" destOrd="0" presId="urn:microsoft.com/office/officeart/2005/8/layout/gear1"/>
    <dgm:cxn modelId="{C056E788-5380-46BF-B0E4-BBFA05A6189B}" srcId="{DA118AA3-00BD-4CE9-A0F2-06B4858AAF3D}" destId="{8D341598-3583-4B99-9506-7F63C7FFB1D6}" srcOrd="1" destOrd="0" parTransId="{2D1F10CF-92C9-4E76-8FEB-A2CB79E4DBAB}" sibTransId="{DBBDEFDF-DA11-48CD-9367-11A41B539AFC}"/>
    <dgm:cxn modelId="{60A9485F-708B-4072-8FAD-53EB4F926ACF}" type="presOf" srcId="{76CE5182-1970-47E5-AB23-206A7E7E6CCE}" destId="{A38E346D-B276-46FD-945E-E2E20C6B571B}" srcOrd="0" destOrd="0" presId="urn:microsoft.com/office/officeart/2005/8/layout/gear1"/>
    <dgm:cxn modelId="{D074E9C0-3B73-4EFE-8B22-5E4C180ABC62}" type="presOf" srcId="{8D341598-3583-4B99-9506-7F63C7FFB1D6}" destId="{9520CABC-9C02-414D-85E0-AE977323AC65}" srcOrd="0" destOrd="0" presId="urn:microsoft.com/office/officeart/2005/8/layout/gear1"/>
    <dgm:cxn modelId="{56821979-9EC8-4C7D-BB2F-C5D3EA9694CD}" type="presOf" srcId="{C3A523E5-33B5-40BF-A563-25FC1572485E}" destId="{10B3E4FA-A477-46F6-8EF5-2769157F8D85}" srcOrd="1" destOrd="0" presId="urn:microsoft.com/office/officeart/2005/8/layout/gear1"/>
    <dgm:cxn modelId="{1367210E-F307-4C92-8A33-80743F712611}" type="presOf" srcId="{DA118AA3-00BD-4CE9-A0F2-06B4858AAF3D}" destId="{954C8CF1-7C0B-4601-81A7-CEE000FD2DEE}" srcOrd="0" destOrd="0" presId="urn:microsoft.com/office/officeart/2005/8/layout/gear1"/>
    <dgm:cxn modelId="{7C8EB837-A54C-4B64-8436-737F8FD64E7A}" type="presOf" srcId="{D2681449-196D-44F9-8B1A-7EB2303108E3}" destId="{CB3D08B4-E476-4AE6-BAF9-18EEC4D7CAD2}" srcOrd="2" destOrd="0" presId="urn:microsoft.com/office/officeart/2005/8/layout/gear1"/>
    <dgm:cxn modelId="{9D474C6E-DC5B-4BC8-99E5-D8A3278BA8B5}" type="presParOf" srcId="{954C8CF1-7C0B-4601-81A7-CEE000FD2DEE}" destId="{575B0801-61A5-44EE-A71D-FFC19F7D6D7A}" srcOrd="0" destOrd="0" presId="urn:microsoft.com/office/officeart/2005/8/layout/gear1"/>
    <dgm:cxn modelId="{8098CBB5-43DF-41B1-B85D-010F43B638A9}" type="presParOf" srcId="{954C8CF1-7C0B-4601-81A7-CEE000FD2DEE}" destId="{725062A4-C2A9-4D2F-A8AF-9979AA963F49}" srcOrd="1" destOrd="0" presId="urn:microsoft.com/office/officeart/2005/8/layout/gear1"/>
    <dgm:cxn modelId="{B228F201-01FC-41CD-9504-361BAE4600F1}" type="presParOf" srcId="{954C8CF1-7C0B-4601-81A7-CEE000FD2DEE}" destId="{CB3D08B4-E476-4AE6-BAF9-18EEC4D7CAD2}" srcOrd="2" destOrd="0" presId="urn:microsoft.com/office/officeart/2005/8/layout/gear1"/>
    <dgm:cxn modelId="{148806DC-3828-491F-B4BE-45B88D808745}" type="presParOf" srcId="{954C8CF1-7C0B-4601-81A7-CEE000FD2DEE}" destId="{9520CABC-9C02-414D-85E0-AE977323AC65}" srcOrd="3" destOrd="0" presId="urn:microsoft.com/office/officeart/2005/8/layout/gear1"/>
    <dgm:cxn modelId="{4BDD8B2E-882F-44BC-BE60-8CAEF6F93C51}" type="presParOf" srcId="{954C8CF1-7C0B-4601-81A7-CEE000FD2DEE}" destId="{39816C43-FC46-44D7-8180-BF582D83D822}" srcOrd="4" destOrd="0" presId="urn:microsoft.com/office/officeart/2005/8/layout/gear1"/>
    <dgm:cxn modelId="{CD4728DB-0887-4EE0-8D4C-D0DAEF563188}" type="presParOf" srcId="{954C8CF1-7C0B-4601-81A7-CEE000FD2DEE}" destId="{3DA6FDD6-5072-42CC-9CB8-DC1E8B597F33}" srcOrd="5" destOrd="0" presId="urn:microsoft.com/office/officeart/2005/8/layout/gear1"/>
    <dgm:cxn modelId="{3E524BB5-8C05-48C4-A70A-EB9FCD1CD1CC}" type="presParOf" srcId="{954C8CF1-7C0B-4601-81A7-CEE000FD2DEE}" destId="{6FDAC7AA-0AB4-485E-B816-D85AB78186CD}" srcOrd="6" destOrd="0" presId="urn:microsoft.com/office/officeart/2005/8/layout/gear1"/>
    <dgm:cxn modelId="{DF3CCDC6-5750-4EEC-B57C-EC8FD2C6E575}" type="presParOf" srcId="{954C8CF1-7C0B-4601-81A7-CEE000FD2DEE}" destId="{10B3E4FA-A477-46F6-8EF5-2769157F8D85}" srcOrd="7" destOrd="0" presId="urn:microsoft.com/office/officeart/2005/8/layout/gear1"/>
    <dgm:cxn modelId="{173ACE8E-9CBF-43FB-BDE6-9534ADCE4337}" type="presParOf" srcId="{954C8CF1-7C0B-4601-81A7-CEE000FD2DEE}" destId="{17C4C335-BB77-49AD-AA38-9D4DF46EA44F}" srcOrd="8" destOrd="0" presId="urn:microsoft.com/office/officeart/2005/8/layout/gear1"/>
    <dgm:cxn modelId="{697C44C9-8A65-4634-A5C7-43379C642C07}" type="presParOf" srcId="{954C8CF1-7C0B-4601-81A7-CEE000FD2DEE}" destId="{6BD45F8E-38C3-43FD-8DC2-EE5E6A7514ED}" srcOrd="9" destOrd="0" presId="urn:microsoft.com/office/officeart/2005/8/layout/gear1"/>
    <dgm:cxn modelId="{FF068704-5AB3-49C6-8EC8-0DC79A99F2ED}" type="presParOf" srcId="{954C8CF1-7C0B-4601-81A7-CEE000FD2DEE}" destId="{6B653DB1-563D-45CA-ABAC-D6A8CBE37621}" srcOrd="10" destOrd="0" presId="urn:microsoft.com/office/officeart/2005/8/layout/gear1"/>
    <dgm:cxn modelId="{F78D3E99-B8FD-4D76-B2E9-6982BF61E59A}" type="presParOf" srcId="{954C8CF1-7C0B-4601-81A7-CEE000FD2DEE}" destId="{DC6105C2-D583-4BA8-93A6-37D37E84F6ED}" srcOrd="11" destOrd="0" presId="urn:microsoft.com/office/officeart/2005/8/layout/gear1"/>
    <dgm:cxn modelId="{885A16F6-4CF5-431C-A763-C54612E0A6BC}" type="presParOf" srcId="{954C8CF1-7C0B-4601-81A7-CEE000FD2DEE}" destId="{A38E346D-B276-46FD-945E-E2E20C6B571B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F5DF9F-CF6B-466D-840C-122411F3F74F}">
      <dsp:nvSpPr>
        <dsp:cNvPr id="0" name=""/>
        <dsp:cNvSpPr/>
      </dsp:nvSpPr>
      <dsp:spPr>
        <a:xfrm>
          <a:off x="3273809" y="1634338"/>
          <a:ext cx="1658746" cy="142393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/>
            <a:t>MOTE</a:t>
          </a:r>
          <a:endParaRPr lang="es-EC" sz="2800" kern="1200" dirty="0"/>
        </a:p>
      </dsp:txBody>
      <dsp:txXfrm>
        <a:off x="3516727" y="1842868"/>
        <a:ext cx="1172910" cy="1006872"/>
      </dsp:txXfrm>
    </dsp:sp>
    <dsp:sp modelId="{3AB4FA74-A536-45CC-A129-87EB4E0E1F8E}">
      <dsp:nvSpPr>
        <dsp:cNvPr id="0" name=""/>
        <dsp:cNvSpPr/>
      </dsp:nvSpPr>
      <dsp:spPr>
        <a:xfrm rot="16200000">
          <a:off x="4008562" y="1243592"/>
          <a:ext cx="189240" cy="4351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900" kern="1200"/>
        </a:p>
      </dsp:txBody>
      <dsp:txXfrm>
        <a:off x="4036948" y="1359008"/>
        <a:ext cx="132468" cy="261088"/>
      </dsp:txXfrm>
    </dsp:sp>
    <dsp:sp modelId="{1999E125-3C40-4033-AA80-D507D81515BE}">
      <dsp:nvSpPr>
        <dsp:cNvPr id="0" name=""/>
        <dsp:cNvSpPr/>
      </dsp:nvSpPr>
      <dsp:spPr>
        <a:xfrm>
          <a:off x="3175171" y="-168011"/>
          <a:ext cx="1856021" cy="144529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7000 AÑOS DE HISTORIA</a:t>
          </a:r>
          <a:endParaRPr lang="es-EC" sz="1600" kern="1200" dirty="0"/>
        </a:p>
      </dsp:txBody>
      <dsp:txXfrm>
        <a:off x="3446979" y="43647"/>
        <a:ext cx="1312405" cy="1021977"/>
      </dsp:txXfrm>
    </dsp:sp>
    <dsp:sp modelId="{8EFF809F-0E95-426F-8A18-9682F5690D22}">
      <dsp:nvSpPr>
        <dsp:cNvPr id="0" name=""/>
        <dsp:cNvSpPr/>
      </dsp:nvSpPr>
      <dsp:spPr>
        <a:xfrm rot="20452262">
          <a:off x="4936454" y="1809127"/>
          <a:ext cx="176362" cy="4351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2659525"/>
            <a:satOff val="-115"/>
            <a:lumOff val="-524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900" kern="1200"/>
        </a:p>
      </dsp:txBody>
      <dsp:txXfrm>
        <a:off x="4937915" y="1904826"/>
        <a:ext cx="123453" cy="261088"/>
      </dsp:txXfrm>
    </dsp:sp>
    <dsp:sp modelId="{D90AB38C-DF2E-4A99-B1EE-282F39FD8752}">
      <dsp:nvSpPr>
        <dsp:cNvPr id="0" name=""/>
        <dsp:cNvSpPr/>
      </dsp:nvSpPr>
      <dsp:spPr>
        <a:xfrm>
          <a:off x="5133021" y="824977"/>
          <a:ext cx="1786564" cy="1708596"/>
        </a:xfrm>
        <a:prstGeom prst="ellipse">
          <a:avLst/>
        </a:prstGeom>
        <a:gradFill rotWithShape="0">
          <a:gsLst>
            <a:gs pos="0">
              <a:schemeClr val="accent5">
                <a:hueOff val="2659525"/>
                <a:satOff val="-115"/>
                <a:lumOff val="-5245"/>
                <a:alphaOff val="0"/>
                <a:shade val="51000"/>
                <a:satMod val="130000"/>
              </a:schemeClr>
            </a:gs>
            <a:gs pos="80000">
              <a:schemeClr val="accent5">
                <a:hueOff val="2659525"/>
                <a:satOff val="-115"/>
                <a:lumOff val="-5245"/>
                <a:alphaOff val="0"/>
                <a:shade val="93000"/>
                <a:satMod val="130000"/>
              </a:schemeClr>
            </a:gs>
            <a:gs pos="100000">
              <a:schemeClr val="accent5">
                <a:hueOff val="2659525"/>
                <a:satOff val="-115"/>
                <a:lumOff val="-52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FUENTE DE ENERGÍA</a:t>
          </a:r>
          <a:endParaRPr lang="es-EC" sz="1600" kern="1200" dirty="0"/>
        </a:p>
      </dsp:txBody>
      <dsp:txXfrm>
        <a:off x="5394657" y="1075195"/>
        <a:ext cx="1263292" cy="1208160"/>
      </dsp:txXfrm>
    </dsp:sp>
    <dsp:sp modelId="{E42F9DF2-1E03-4780-B00B-35385B780FDA}">
      <dsp:nvSpPr>
        <dsp:cNvPr id="0" name=""/>
        <dsp:cNvSpPr/>
      </dsp:nvSpPr>
      <dsp:spPr>
        <a:xfrm rot="11925511">
          <a:off x="3157654" y="1829272"/>
          <a:ext cx="127564" cy="4351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5319050"/>
            <a:satOff val="-230"/>
            <a:lumOff val="-1049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900" kern="1200"/>
        </a:p>
      </dsp:txBody>
      <dsp:txXfrm rot="10800000">
        <a:off x="3194907" y="1922455"/>
        <a:ext cx="89295" cy="261088"/>
      </dsp:txXfrm>
    </dsp:sp>
    <dsp:sp modelId="{E280106D-55F4-41B5-9071-43E46053DB75}">
      <dsp:nvSpPr>
        <dsp:cNvPr id="0" name=""/>
        <dsp:cNvSpPr/>
      </dsp:nvSpPr>
      <dsp:spPr>
        <a:xfrm>
          <a:off x="1080121" y="899126"/>
          <a:ext cx="2121539" cy="1561490"/>
        </a:xfrm>
        <a:prstGeom prst="ellipse">
          <a:avLst/>
        </a:prstGeom>
        <a:gradFill rotWithShape="0">
          <a:gsLst>
            <a:gs pos="0">
              <a:schemeClr val="accent5">
                <a:hueOff val="5319050"/>
                <a:satOff val="-230"/>
                <a:lumOff val="-10491"/>
                <a:alphaOff val="0"/>
                <a:shade val="51000"/>
                <a:satMod val="130000"/>
              </a:schemeClr>
            </a:gs>
            <a:gs pos="80000">
              <a:schemeClr val="accent5">
                <a:hueOff val="5319050"/>
                <a:satOff val="-230"/>
                <a:lumOff val="-10491"/>
                <a:alphaOff val="0"/>
                <a:shade val="93000"/>
                <a:satMod val="130000"/>
              </a:schemeClr>
            </a:gs>
            <a:gs pos="100000">
              <a:schemeClr val="accent5">
                <a:hueOff val="5319050"/>
                <a:satOff val="-230"/>
                <a:lumOff val="-1049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TRADICIÓN Y CULTURA GASTRONÓMICA</a:t>
          </a:r>
        </a:p>
      </dsp:txBody>
      <dsp:txXfrm>
        <a:off x="1390813" y="1127801"/>
        <a:ext cx="1500155" cy="1104140"/>
      </dsp:txXfrm>
    </dsp:sp>
    <dsp:sp modelId="{B5A550CC-18C5-4A6A-8D1E-CB6ADEEF05ED}">
      <dsp:nvSpPr>
        <dsp:cNvPr id="0" name=""/>
        <dsp:cNvSpPr/>
      </dsp:nvSpPr>
      <dsp:spPr>
        <a:xfrm rot="8033990">
          <a:off x="3399077" y="2779855"/>
          <a:ext cx="155035" cy="4351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7978575"/>
            <a:satOff val="-345"/>
            <a:lumOff val="-1573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900" kern="1200"/>
        </a:p>
      </dsp:txBody>
      <dsp:txXfrm rot="10800000">
        <a:off x="3438457" y="2850129"/>
        <a:ext cx="108525" cy="261088"/>
      </dsp:txXfrm>
    </dsp:sp>
    <dsp:sp modelId="{AC5B2294-7CFF-4C6F-8DB4-26674C822407}">
      <dsp:nvSpPr>
        <dsp:cNvPr id="0" name=""/>
        <dsp:cNvSpPr/>
      </dsp:nvSpPr>
      <dsp:spPr>
        <a:xfrm>
          <a:off x="1672511" y="2897460"/>
          <a:ext cx="2071906" cy="1796355"/>
        </a:xfrm>
        <a:prstGeom prst="ellipse">
          <a:avLst/>
        </a:prstGeom>
        <a:gradFill rotWithShape="0">
          <a:gsLst>
            <a:gs pos="0">
              <a:schemeClr val="accent5">
                <a:hueOff val="7978575"/>
                <a:satOff val="-345"/>
                <a:lumOff val="-15736"/>
                <a:alphaOff val="0"/>
                <a:shade val="51000"/>
                <a:satMod val="130000"/>
              </a:schemeClr>
            </a:gs>
            <a:gs pos="80000">
              <a:schemeClr val="accent5">
                <a:hueOff val="7978575"/>
                <a:satOff val="-345"/>
                <a:lumOff val="-15736"/>
                <a:alphaOff val="0"/>
                <a:shade val="93000"/>
                <a:satMod val="130000"/>
              </a:schemeClr>
            </a:gs>
            <a:gs pos="100000">
              <a:schemeClr val="accent5">
                <a:hueOff val="7978575"/>
                <a:satOff val="-345"/>
                <a:lumOff val="-1573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MOTE DESHIDRATADO</a:t>
          </a:r>
        </a:p>
      </dsp:txBody>
      <dsp:txXfrm>
        <a:off x="1975935" y="3160530"/>
        <a:ext cx="1465058" cy="1270215"/>
      </dsp:txXfrm>
    </dsp:sp>
    <dsp:sp modelId="{47976F67-7849-4331-B45D-65822655C922}">
      <dsp:nvSpPr>
        <dsp:cNvPr id="0" name=""/>
        <dsp:cNvSpPr/>
      </dsp:nvSpPr>
      <dsp:spPr>
        <a:xfrm rot="2583413">
          <a:off x="4697922" y="2777598"/>
          <a:ext cx="199402" cy="4351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10638100"/>
            <a:satOff val="-460"/>
            <a:lumOff val="-2098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900" kern="1200"/>
        </a:p>
      </dsp:txBody>
      <dsp:txXfrm>
        <a:off x="4705978" y="2844207"/>
        <a:ext cx="139581" cy="261088"/>
      </dsp:txXfrm>
    </dsp:sp>
    <dsp:sp modelId="{1F582ECA-4B64-4159-9B57-C3CB22357FCA}">
      <dsp:nvSpPr>
        <dsp:cNvPr id="0" name=""/>
        <dsp:cNvSpPr/>
      </dsp:nvSpPr>
      <dsp:spPr>
        <a:xfrm>
          <a:off x="4687347" y="2884200"/>
          <a:ext cx="1740093" cy="1641762"/>
        </a:xfrm>
        <a:prstGeom prst="ellipse">
          <a:avLst/>
        </a:prstGeom>
        <a:gradFill rotWithShape="0">
          <a:gsLst>
            <a:gs pos="0">
              <a:schemeClr val="accent5">
                <a:hueOff val="10638100"/>
                <a:satOff val="-460"/>
                <a:lumOff val="-20981"/>
                <a:alphaOff val="0"/>
                <a:shade val="51000"/>
                <a:satMod val="130000"/>
              </a:schemeClr>
            </a:gs>
            <a:gs pos="80000">
              <a:schemeClr val="accent5">
                <a:hueOff val="10638100"/>
                <a:satOff val="-460"/>
                <a:lumOff val="-20981"/>
                <a:alphaOff val="0"/>
                <a:shade val="93000"/>
                <a:satMod val="130000"/>
              </a:schemeClr>
            </a:gs>
            <a:gs pos="100000">
              <a:schemeClr val="accent5">
                <a:hueOff val="10638100"/>
                <a:satOff val="-460"/>
                <a:lumOff val="-2098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VARIABILIDAD GENÉTICA</a:t>
          </a:r>
        </a:p>
      </dsp:txBody>
      <dsp:txXfrm>
        <a:off x="4942178" y="3124630"/>
        <a:ext cx="1230431" cy="11609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DD468F-3FBD-45E8-8226-BCA66FD5677F}">
      <dsp:nvSpPr>
        <dsp:cNvPr id="0" name=""/>
        <dsp:cNvSpPr/>
      </dsp:nvSpPr>
      <dsp:spPr>
        <a:xfrm>
          <a:off x="79084" y="1117704"/>
          <a:ext cx="1846692" cy="137851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6A954C0-7094-4148-8FE1-0890B21741FC}">
      <dsp:nvSpPr>
        <dsp:cNvPr id="0" name=""/>
        <dsp:cNvSpPr/>
      </dsp:nvSpPr>
      <dsp:spPr>
        <a:xfrm>
          <a:off x="4496" y="1918093"/>
          <a:ext cx="1996126" cy="246600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</a:rPr>
            <a:t>Establecer parámetros técnicos para el tratamiento de la materia prima (remojo y cocción), y evaluar sus propiedades organolépticas (sabor, color, olor, y textura) y de humedad.</a:t>
          </a:r>
          <a:endParaRPr lang="es-EC" sz="1400" kern="1200" dirty="0">
            <a:solidFill>
              <a:schemeClr val="tx1"/>
            </a:solidFill>
          </a:endParaRPr>
        </a:p>
      </dsp:txBody>
      <dsp:txXfrm>
        <a:off x="4496" y="1918093"/>
        <a:ext cx="1405723" cy="2466009"/>
      </dsp:txXfrm>
    </dsp:sp>
    <dsp:sp modelId="{CA6DD5BA-004D-43B4-9ADA-7E7BD1BEED2A}">
      <dsp:nvSpPr>
        <dsp:cNvPr id="0" name=""/>
        <dsp:cNvSpPr/>
      </dsp:nvSpPr>
      <dsp:spPr>
        <a:xfrm>
          <a:off x="389889" y="312635"/>
          <a:ext cx="1326462" cy="138608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6E20974-E21B-40F4-8D4D-58DE04AF3D92}">
      <dsp:nvSpPr>
        <dsp:cNvPr id="0" name=""/>
        <dsp:cNvSpPr/>
      </dsp:nvSpPr>
      <dsp:spPr>
        <a:xfrm>
          <a:off x="2621767" y="1043310"/>
          <a:ext cx="1846692" cy="137851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5319050"/>
              <a:satOff val="-230"/>
              <a:lumOff val="-1049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4F5261C-D933-4ED6-A945-8D179D1E6F4E}">
      <dsp:nvSpPr>
        <dsp:cNvPr id="0" name=""/>
        <dsp:cNvSpPr/>
      </dsp:nvSpPr>
      <dsp:spPr>
        <a:xfrm>
          <a:off x="2578342" y="1881299"/>
          <a:ext cx="1933542" cy="1487216"/>
        </a:xfrm>
        <a:prstGeom prst="rect">
          <a:avLst/>
        </a:prstGeom>
        <a:gradFill rotWithShape="0">
          <a:gsLst>
            <a:gs pos="0">
              <a:schemeClr val="accent5">
                <a:hueOff val="5319050"/>
                <a:satOff val="-230"/>
                <a:lumOff val="-10491"/>
                <a:alphaOff val="0"/>
                <a:shade val="51000"/>
                <a:satMod val="130000"/>
              </a:schemeClr>
            </a:gs>
            <a:gs pos="80000">
              <a:schemeClr val="accent5">
                <a:hueOff val="5319050"/>
                <a:satOff val="-230"/>
                <a:lumOff val="-10491"/>
                <a:alphaOff val="0"/>
                <a:shade val="93000"/>
                <a:satMod val="130000"/>
              </a:schemeClr>
            </a:gs>
            <a:gs pos="100000">
              <a:schemeClr val="accent5">
                <a:hueOff val="5319050"/>
                <a:satOff val="-230"/>
                <a:lumOff val="-1049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5319050"/>
              <a:satOff val="-230"/>
              <a:lumOff val="-1049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</a:rPr>
            <a:t>Establecer un análisis comparativo de las curvas de deshidratación del Mote cocido.</a:t>
          </a:r>
          <a:endParaRPr lang="es-EC" sz="1400" kern="1200" dirty="0">
            <a:solidFill>
              <a:schemeClr val="tx1"/>
            </a:solidFill>
          </a:endParaRPr>
        </a:p>
      </dsp:txBody>
      <dsp:txXfrm>
        <a:off x="2578342" y="1881299"/>
        <a:ext cx="1361649" cy="1487216"/>
      </dsp:txXfrm>
    </dsp:sp>
    <dsp:sp modelId="{CB8E11C7-AD07-44B8-8DDE-05ABC8DFA152}">
      <dsp:nvSpPr>
        <dsp:cNvPr id="0" name=""/>
        <dsp:cNvSpPr/>
      </dsp:nvSpPr>
      <dsp:spPr>
        <a:xfrm>
          <a:off x="2842855" y="384648"/>
          <a:ext cx="1469944" cy="1357293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409C8F8-6C55-4D04-94A0-C39871462DC5}">
      <dsp:nvSpPr>
        <dsp:cNvPr id="0" name=""/>
        <dsp:cNvSpPr/>
      </dsp:nvSpPr>
      <dsp:spPr>
        <a:xfrm>
          <a:off x="5192765" y="1047063"/>
          <a:ext cx="1846692" cy="137851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10638100"/>
              <a:satOff val="-460"/>
              <a:lumOff val="-2098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3F3F00D-71F3-456A-BA2E-0806657C47CE}">
      <dsp:nvSpPr>
        <dsp:cNvPr id="0" name=""/>
        <dsp:cNvSpPr/>
      </dsp:nvSpPr>
      <dsp:spPr>
        <a:xfrm>
          <a:off x="5192765" y="1929877"/>
          <a:ext cx="1846692" cy="1584169"/>
        </a:xfrm>
        <a:prstGeom prst="rect">
          <a:avLst/>
        </a:prstGeom>
        <a:gradFill rotWithShape="0">
          <a:gsLst>
            <a:gs pos="0">
              <a:schemeClr val="accent5">
                <a:hueOff val="10638100"/>
                <a:satOff val="-460"/>
                <a:lumOff val="-20981"/>
                <a:alphaOff val="0"/>
                <a:shade val="51000"/>
                <a:satMod val="130000"/>
              </a:schemeClr>
            </a:gs>
            <a:gs pos="80000">
              <a:schemeClr val="accent5">
                <a:hueOff val="10638100"/>
                <a:satOff val="-460"/>
                <a:lumOff val="-20981"/>
                <a:alphaOff val="0"/>
                <a:shade val="93000"/>
                <a:satMod val="130000"/>
              </a:schemeClr>
            </a:gs>
            <a:gs pos="100000">
              <a:schemeClr val="accent5">
                <a:hueOff val="10638100"/>
                <a:satOff val="-460"/>
                <a:lumOff val="-2098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10638100"/>
              <a:satOff val="-460"/>
              <a:lumOff val="-2098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</a:rPr>
            <a:t>Evaluar la aceptabilidad sensorial del producto después de reconstituido. </a:t>
          </a:r>
          <a:endParaRPr lang="es-EC" sz="1400" kern="1200" dirty="0">
            <a:solidFill>
              <a:schemeClr val="tx1"/>
            </a:solidFill>
          </a:endParaRPr>
        </a:p>
      </dsp:txBody>
      <dsp:txXfrm>
        <a:off x="5192765" y="1929877"/>
        <a:ext cx="1300487" cy="1584169"/>
      </dsp:txXfrm>
    </dsp:sp>
    <dsp:sp modelId="{5DEBD6AB-C4F1-497B-8C7F-91EB19934363}">
      <dsp:nvSpPr>
        <dsp:cNvPr id="0" name=""/>
        <dsp:cNvSpPr/>
      </dsp:nvSpPr>
      <dsp:spPr>
        <a:xfrm>
          <a:off x="5436592" y="384646"/>
          <a:ext cx="1297086" cy="1330392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D45BA3-595D-4AEF-8C05-3A54E0CE3A1E}">
      <dsp:nvSpPr>
        <dsp:cNvPr id="0" name=""/>
        <dsp:cNvSpPr/>
      </dsp:nvSpPr>
      <dsp:spPr>
        <a:xfrm>
          <a:off x="131178" y="0"/>
          <a:ext cx="2291079" cy="1718309"/>
        </a:xfrm>
        <a:prstGeom prst="upArrow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D15B09-2ED8-49CE-9B8F-13F4BC83ACB4}">
      <dsp:nvSpPr>
        <dsp:cNvPr id="0" name=""/>
        <dsp:cNvSpPr/>
      </dsp:nvSpPr>
      <dsp:spPr>
        <a:xfrm>
          <a:off x="2490990" y="0"/>
          <a:ext cx="4212082" cy="17183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0" rIns="163576" bIns="163576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Hi: El tiempo de remojo y de cocción del maíz nixtamalizado no influye en el proceso de deshidratación y reconstitución</a:t>
          </a:r>
          <a:endParaRPr lang="es-EC" sz="2300" kern="1200" dirty="0"/>
        </a:p>
      </dsp:txBody>
      <dsp:txXfrm>
        <a:off x="2490990" y="0"/>
        <a:ext cx="4212082" cy="1718309"/>
      </dsp:txXfrm>
    </dsp:sp>
    <dsp:sp modelId="{A6329846-4D19-4502-ABCC-1A33BBD533A0}">
      <dsp:nvSpPr>
        <dsp:cNvPr id="0" name=""/>
        <dsp:cNvSpPr/>
      </dsp:nvSpPr>
      <dsp:spPr>
        <a:xfrm>
          <a:off x="818502" y="1861502"/>
          <a:ext cx="2291079" cy="1718309"/>
        </a:xfrm>
        <a:prstGeom prst="downArrow">
          <a:avLst/>
        </a:prstGeom>
        <a:gradFill rotWithShape="0">
          <a:gsLst>
            <a:gs pos="0">
              <a:schemeClr val="accent5">
                <a:hueOff val="10638100"/>
                <a:satOff val="-460"/>
                <a:lumOff val="-20981"/>
                <a:alphaOff val="0"/>
                <a:shade val="51000"/>
                <a:satMod val="130000"/>
              </a:schemeClr>
            </a:gs>
            <a:gs pos="80000">
              <a:schemeClr val="accent5">
                <a:hueOff val="10638100"/>
                <a:satOff val="-460"/>
                <a:lumOff val="-20981"/>
                <a:alphaOff val="0"/>
                <a:shade val="93000"/>
                <a:satMod val="130000"/>
              </a:schemeClr>
            </a:gs>
            <a:gs pos="100000">
              <a:schemeClr val="accent5">
                <a:hueOff val="10638100"/>
                <a:satOff val="-460"/>
                <a:lumOff val="-2098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B296AA8-1C25-4B43-97FF-ED34FF65D07B}">
      <dsp:nvSpPr>
        <dsp:cNvPr id="0" name=""/>
        <dsp:cNvSpPr/>
      </dsp:nvSpPr>
      <dsp:spPr>
        <a:xfrm>
          <a:off x="3178314" y="1861502"/>
          <a:ext cx="4212082" cy="17183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0" rIns="163576" bIns="163576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Ho: El tiempo de remojo y de cocción del maíz nixtamalizado influye en el proceso de deshidratación y reconstitución</a:t>
          </a:r>
          <a:endParaRPr lang="es-EC" sz="2300" kern="1200" dirty="0"/>
        </a:p>
      </dsp:txBody>
      <dsp:txXfrm>
        <a:off x="3178314" y="1861502"/>
        <a:ext cx="4212082" cy="17183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775021-8A45-4251-B571-D7C798C5CD45}">
      <dsp:nvSpPr>
        <dsp:cNvPr id="0" name=""/>
        <dsp:cNvSpPr/>
      </dsp:nvSpPr>
      <dsp:spPr>
        <a:xfrm>
          <a:off x="766839" y="2597"/>
          <a:ext cx="2354751" cy="950610"/>
        </a:xfrm>
        <a:prstGeom prst="leftRightArrow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1" kern="1200" dirty="0" smtClean="0"/>
            <a:t>MAÍZ NIXTAMALIZADO</a:t>
          </a:r>
          <a:endParaRPr lang="es-EC" sz="1100" b="1" kern="1200" dirty="0"/>
        </a:p>
      </dsp:txBody>
      <dsp:txXfrm>
        <a:off x="1004492" y="240250"/>
        <a:ext cx="1879446" cy="475305"/>
      </dsp:txXfrm>
    </dsp:sp>
    <dsp:sp modelId="{F52F8B89-FC2C-43D4-AA69-DB6CC141FBE5}">
      <dsp:nvSpPr>
        <dsp:cNvPr id="0" name=""/>
        <dsp:cNvSpPr/>
      </dsp:nvSpPr>
      <dsp:spPr>
        <a:xfrm rot="16200000" flipH="1">
          <a:off x="1863957" y="944355"/>
          <a:ext cx="141844" cy="1253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700" kern="1200"/>
        </a:p>
      </dsp:txBody>
      <dsp:txXfrm rot="-5400000">
        <a:off x="1897277" y="936105"/>
        <a:ext cx="75205" cy="104241"/>
      </dsp:txXfrm>
    </dsp:sp>
    <dsp:sp modelId="{06373302-DC0B-4BFB-A49F-72743EAD12DF}">
      <dsp:nvSpPr>
        <dsp:cNvPr id="0" name=""/>
        <dsp:cNvSpPr/>
      </dsp:nvSpPr>
      <dsp:spPr>
        <a:xfrm>
          <a:off x="1245186" y="1113391"/>
          <a:ext cx="1398057" cy="334197"/>
        </a:xfrm>
        <a:prstGeom prst="roundRect">
          <a:avLst>
            <a:gd name="adj" fmla="val 10000"/>
          </a:avLst>
        </a:prstGeom>
        <a:solidFill>
          <a:schemeClr val="accent5">
            <a:hueOff val="1519729"/>
            <a:satOff val="-66"/>
            <a:lumOff val="-29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smtClean="0"/>
            <a:t>RECEPCIÓN</a:t>
          </a:r>
          <a:endParaRPr lang="es-EC" sz="1100" kern="1200"/>
        </a:p>
      </dsp:txBody>
      <dsp:txXfrm>
        <a:off x="1254974" y="1123179"/>
        <a:ext cx="1378481" cy="314621"/>
      </dsp:txXfrm>
    </dsp:sp>
    <dsp:sp modelId="{3E939684-91FB-496C-A4DF-405B24F67E0A}">
      <dsp:nvSpPr>
        <dsp:cNvPr id="0" name=""/>
        <dsp:cNvSpPr/>
      </dsp:nvSpPr>
      <dsp:spPr>
        <a:xfrm rot="16200000" flipH="1">
          <a:off x="1873293" y="1465009"/>
          <a:ext cx="141844" cy="1253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1773017"/>
            <a:satOff val="-77"/>
            <a:lumOff val="-349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700" kern="1200"/>
        </a:p>
      </dsp:txBody>
      <dsp:txXfrm rot="-5400000">
        <a:off x="1906613" y="1456759"/>
        <a:ext cx="75205" cy="104241"/>
      </dsp:txXfrm>
    </dsp:sp>
    <dsp:sp modelId="{F170892D-0CC0-4F7D-ABB0-315C7FB11E4F}">
      <dsp:nvSpPr>
        <dsp:cNvPr id="0" name=""/>
        <dsp:cNvSpPr/>
      </dsp:nvSpPr>
      <dsp:spPr>
        <a:xfrm>
          <a:off x="1257943" y="1607772"/>
          <a:ext cx="1372543" cy="351241"/>
        </a:xfrm>
        <a:prstGeom prst="roundRect">
          <a:avLst>
            <a:gd name="adj" fmla="val 10000"/>
          </a:avLst>
        </a:prstGeom>
        <a:solidFill>
          <a:schemeClr val="accent5">
            <a:hueOff val="3039457"/>
            <a:satOff val="-131"/>
            <a:lumOff val="-59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smtClean="0"/>
            <a:t>PESADO</a:t>
          </a:r>
          <a:endParaRPr lang="es-EC" sz="1100" kern="1200"/>
        </a:p>
      </dsp:txBody>
      <dsp:txXfrm>
        <a:off x="1268230" y="1618059"/>
        <a:ext cx="1351969" cy="330667"/>
      </dsp:txXfrm>
    </dsp:sp>
    <dsp:sp modelId="{1D5CAA43-29FC-404D-B480-AABCA8807946}">
      <dsp:nvSpPr>
        <dsp:cNvPr id="0" name=""/>
        <dsp:cNvSpPr/>
      </dsp:nvSpPr>
      <dsp:spPr>
        <a:xfrm rot="16200000" flipH="1">
          <a:off x="1873293" y="1976434"/>
          <a:ext cx="141844" cy="1253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3546033"/>
            <a:satOff val="-153"/>
            <a:lumOff val="-699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700" kern="1200"/>
        </a:p>
      </dsp:txBody>
      <dsp:txXfrm rot="-5400000">
        <a:off x="1906613" y="1968184"/>
        <a:ext cx="75205" cy="104241"/>
      </dsp:txXfrm>
    </dsp:sp>
    <dsp:sp modelId="{6B46AD02-6E4A-489F-B839-666087811A24}">
      <dsp:nvSpPr>
        <dsp:cNvPr id="0" name=""/>
        <dsp:cNvSpPr/>
      </dsp:nvSpPr>
      <dsp:spPr>
        <a:xfrm>
          <a:off x="1279517" y="2119197"/>
          <a:ext cx="1329396" cy="273975"/>
        </a:xfrm>
        <a:prstGeom prst="roundRect">
          <a:avLst>
            <a:gd name="adj" fmla="val 10000"/>
          </a:avLst>
        </a:prstGeom>
        <a:solidFill>
          <a:schemeClr val="accent5">
            <a:hueOff val="4559186"/>
            <a:satOff val="-197"/>
            <a:lumOff val="-89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smtClean="0"/>
            <a:t>REMOJO</a:t>
          </a:r>
          <a:endParaRPr lang="es-EC" sz="1100" kern="1200"/>
        </a:p>
      </dsp:txBody>
      <dsp:txXfrm>
        <a:off x="1287541" y="2127221"/>
        <a:ext cx="1313348" cy="257927"/>
      </dsp:txXfrm>
    </dsp:sp>
    <dsp:sp modelId="{3EF402D2-B387-4419-8934-0579AC52A84D}">
      <dsp:nvSpPr>
        <dsp:cNvPr id="0" name=""/>
        <dsp:cNvSpPr/>
      </dsp:nvSpPr>
      <dsp:spPr>
        <a:xfrm rot="16200000" flipH="1">
          <a:off x="1897197" y="2401256"/>
          <a:ext cx="94035" cy="1440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5319050"/>
            <a:satOff val="-230"/>
            <a:lumOff val="-1049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 rot="-5400000">
        <a:off x="1901010" y="2426246"/>
        <a:ext cx="86409" cy="65825"/>
      </dsp:txXfrm>
    </dsp:sp>
    <dsp:sp modelId="{B63DEF8C-76FA-41F9-9A71-F4AA7F95AA11}">
      <dsp:nvSpPr>
        <dsp:cNvPr id="0" name=""/>
        <dsp:cNvSpPr/>
      </dsp:nvSpPr>
      <dsp:spPr>
        <a:xfrm>
          <a:off x="1312899" y="2553356"/>
          <a:ext cx="1262632" cy="261810"/>
        </a:xfrm>
        <a:prstGeom prst="roundRect">
          <a:avLst>
            <a:gd name="adj" fmla="val 10000"/>
          </a:avLst>
        </a:prstGeom>
        <a:solidFill>
          <a:schemeClr val="accent5">
            <a:hueOff val="6078914"/>
            <a:satOff val="-263"/>
            <a:lumOff val="-119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smtClean="0"/>
            <a:t>COCCIÓN</a:t>
          </a:r>
          <a:endParaRPr lang="es-EC" sz="1100" kern="1200"/>
        </a:p>
      </dsp:txBody>
      <dsp:txXfrm>
        <a:off x="1320567" y="2561024"/>
        <a:ext cx="1247296" cy="246474"/>
      </dsp:txXfrm>
    </dsp:sp>
    <dsp:sp modelId="{C959BF84-77E9-486F-AF45-83DC0AFD463A}">
      <dsp:nvSpPr>
        <dsp:cNvPr id="0" name=""/>
        <dsp:cNvSpPr/>
      </dsp:nvSpPr>
      <dsp:spPr>
        <a:xfrm rot="16200000" flipH="1">
          <a:off x="1873293" y="2832587"/>
          <a:ext cx="141844" cy="1253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7092067"/>
            <a:satOff val="-307"/>
            <a:lumOff val="-1398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700" kern="1200"/>
        </a:p>
      </dsp:txBody>
      <dsp:txXfrm rot="-5400000">
        <a:off x="1906613" y="2824337"/>
        <a:ext cx="75205" cy="104241"/>
      </dsp:txXfrm>
    </dsp:sp>
    <dsp:sp modelId="{8BF8ADA8-5DD0-4A37-A221-3EFC2B6C7921}">
      <dsp:nvSpPr>
        <dsp:cNvPr id="0" name=""/>
        <dsp:cNvSpPr/>
      </dsp:nvSpPr>
      <dsp:spPr>
        <a:xfrm>
          <a:off x="1259769" y="2975350"/>
          <a:ext cx="1368891" cy="376918"/>
        </a:xfrm>
        <a:prstGeom prst="roundRect">
          <a:avLst>
            <a:gd name="adj" fmla="val 10000"/>
          </a:avLst>
        </a:prstGeom>
        <a:solidFill>
          <a:schemeClr val="accent5">
            <a:hueOff val="7598643"/>
            <a:satOff val="-329"/>
            <a:lumOff val="-149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ESCURRIDO</a:t>
          </a:r>
          <a:endParaRPr lang="es-EC" sz="1100" kern="1200" dirty="0"/>
        </a:p>
      </dsp:txBody>
      <dsp:txXfrm>
        <a:off x="1270809" y="2986390"/>
        <a:ext cx="1346811" cy="354838"/>
      </dsp:txXfrm>
    </dsp:sp>
    <dsp:sp modelId="{53857398-BF83-41F1-90C1-9BDC71A0AEFF}">
      <dsp:nvSpPr>
        <dsp:cNvPr id="0" name=""/>
        <dsp:cNvSpPr/>
      </dsp:nvSpPr>
      <dsp:spPr>
        <a:xfrm rot="16200000" flipH="1">
          <a:off x="1873293" y="3369689"/>
          <a:ext cx="141844" cy="1253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8865083"/>
            <a:satOff val="-383"/>
            <a:lumOff val="-1748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700" kern="1200"/>
        </a:p>
      </dsp:txBody>
      <dsp:txXfrm rot="-5400000">
        <a:off x="1906613" y="3361439"/>
        <a:ext cx="75205" cy="104241"/>
      </dsp:txXfrm>
    </dsp:sp>
    <dsp:sp modelId="{B92B60D5-B448-404A-8528-D782E3E2FEAB}">
      <dsp:nvSpPr>
        <dsp:cNvPr id="0" name=""/>
        <dsp:cNvSpPr/>
      </dsp:nvSpPr>
      <dsp:spPr>
        <a:xfrm>
          <a:off x="1336933" y="3512453"/>
          <a:ext cx="1214564" cy="325445"/>
        </a:xfrm>
        <a:prstGeom prst="roundRect">
          <a:avLst>
            <a:gd name="adj" fmla="val 10000"/>
          </a:avLst>
        </a:prstGeom>
        <a:solidFill>
          <a:schemeClr val="accent5">
            <a:hueOff val="9118371"/>
            <a:satOff val="-394"/>
            <a:lumOff val="-1798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smtClean="0"/>
            <a:t>PESADO</a:t>
          </a:r>
          <a:endParaRPr lang="es-EC" sz="1100" kern="1200"/>
        </a:p>
      </dsp:txBody>
      <dsp:txXfrm>
        <a:off x="1346465" y="3521985"/>
        <a:ext cx="1195500" cy="306381"/>
      </dsp:txXfrm>
    </dsp:sp>
    <dsp:sp modelId="{7FD06F31-149C-4E4C-A0AD-C4B9F6E74454}">
      <dsp:nvSpPr>
        <dsp:cNvPr id="0" name=""/>
        <dsp:cNvSpPr/>
      </dsp:nvSpPr>
      <dsp:spPr>
        <a:xfrm rot="15913045" flipH="1">
          <a:off x="1851468" y="3856617"/>
          <a:ext cx="144646" cy="1253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10638100"/>
            <a:satOff val="-460"/>
            <a:lumOff val="-2098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800" kern="1200"/>
        </a:p>
      </dsp:txBody>
      <dsp:txXfrm rot="-5400000">
        <a:off x="1884621" y="3847031"/>
        <a:ext cx="75205" cy="107043"/>
      </dsp:txXfrm>
    </dsp:sp>
    <dsp:sp modelId="{5215A21C-98BD-43D8-8800-2CAF0E4986F3}">
      <dsp:nvSpPr>
        <dsp:cNvPr id="0" name=""/>
        <dsp:cNvSpPr/>
      </dsp:nvSpPr>
      <dsp:spPr>
        <a:xfrm rot="10800000" flipV="1">
          <a:off x="1130200" y="4000679"/>
          <a:ext cx="1543786" cy="355896"/>
        </a:xfrm>
        <a:prstGeom prst="roundRect">
          <a:avLst>
            <a:gd name="adj" fmla="val 10000"/>
          </a:avLst>
        </a:prstGeom>
        <a:solidFill>
          <a:schemeClr val="accent5">
            <a:hueOff val="10638100"/>
            <a:satOff val="-460"/>
            <a:lumOff val="-209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1" kern="1200" dirty="0" smtClean="0"/>
            <a:t>MOTE COCIDO</a:t>
          </a:r>
          <a:endParaRPr lang="es-EC" sz="1100" b="1" kern="1200" dirty="0"/>
        </a:p>
      </dsp:txBody>
      <dsp:txXfrm rot="-10800000">
        <a:off x="1140624" y="4011103"/>
        <a:ext cx="1522938" cy="3350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5B0801-61A5-44EE-A71D-FFC19F7D6D7A}">
      <dsp:nvSpPr>
        <dsp:cNvPr id="0" name=""/>
        <dsp:cNvSpPr/>
      </dsp:nvSpPr>
      <dsp:spPr>
        <a:xfrm>
          <a:off x="1821434" y="1171157"/>
          <a:ext cx="2836510" cy="2379982"/>
        </a:xfrm>
        <a:prstGeom prst="gear9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Tratamientos 6</a:t>
          </a:r>
          <a:endParaRPr lang="es-EC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Repeticiones 3</a:t>
          </a:r>
          <a:endParaRPr lang="es-EC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U. experimentales 18</a:t>
          </a:r>
          <a:endParaRPr lang="es-EC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900" kern="1200" dirty="0"/>
        </a:p>
      </dsp:txBody>
      <dsp:txXfrm>
        <a:off x="2357578" y="1728656"/>
        <a:ext cx="1764222" cy="1223360"/>
      </dsp:txXfrm>
    </dsp:sp>
    <dsp:sp modelId="{9520CABC-9C02-414D-85E0-AE977323AC65}">
      <dsp:nvSpPr>
        <dsp:cNvPr id="0" name=""/>
        <dsp:cNvSpPr/>
      </dsp:nvSpPr>
      <dsp:spPr>
        <a:xfrm>
          <a:off x="788876" y="456660"/>
          <a:ext cx="1542898" cy="1741320"/>
        </a:xfrm>
        <a:prstGeom prst="gear6">
          <a:avLst/>
        </a:prstGeom>
        <a:gradFill rotWithShape="0">
          <a:gsLst>
            <a:gs pos="0">
              <a:schemeClr val="accent5">
                <a:hueOff val="5319050"/>
                <a:satOff val="-230"/>
                <a:lumOff val="-10491"/>
                <a:alphaOff val="0"/>
                <a:shade val="51000"/>
                <a:satMod val="130000"/>
              </a:schemeClr>
            </a:gs>
            <a:gs pos="80000">
              <a:schemeClr val="accent5">
                <a:hueOff val="5319050"/>
                <a:satOff val="-230"/>
                <a:lumOff val="-10491"/>
                <a:alphaOff val="0"/>
                <a:shade val="93000"/>
                <a:satMod val="130000"/>
              </a:schemeClr>
            </a:gs>
            <a:gs pos="100000">
              <a:schemeClr val="accent5">
                <a:hueOff val="5319050"/>
                <a:satOff val="-230"/>
                <a:lumOff val="-1049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300 g Maíz nixtamalizado</a:t>
          </a:r>
          <a:endParaRPr lang="es-EC" sz="1200" kern="1200" dirty="0"/>
        </a:p>
      </dsp:txBody>
      <dsp:txXfrm>
        <a:off x="1177305" y="876711"/>
        <a:ext cx="766040" cy="901218"/>
      </dsp:txXfrm>
    </dsp:sp>
    <dsp:sp modelId="{6FDAC7AA-0AB4-485E-B816-D85AB78186CD}">
      <dsp:nvSpPr>
        <dsp:cNvPr id="0" name=""/>
        <dsp:cNvSpPr/>
      </dsp:nvSpPr>
      <dsp:spPr>
        <a:xfrm rot="20700000">
          <a:off x="2057393" y="54886"/>
          <a:ext cx="1402994" cy="1402994"/>
        </a:xfrm>
        <a:prstGeom prst="gear6">
          <a:avLst/>
        </a:prstGeom>
        <a:gradFill rotWithShape="0">
          <a:gsLst>
            <a:gs pos="0">
              <a:schemeClr val="accent5">
                <a:hueOff val="10638100"/>
                <a:satOff val="-460"/>
                <a:lumOff val="-20981"/>
                <a:alphaOff val="0"/>
                <a:shade val="51000"/>
                <a:satMod val="130000"/>
              </a:schemeClr>
            </a:gs>
            <a:gs pos="80000">
              <a:schemeClr val="accent5">
                <a:hueOff val="10638100"/>
                <a:satOff val="-460"/>
                <a:lumOff val="-20981"/>
                <a:alphaOff val="0"/>
                <a:shade val="93000"/>
                <a:satMod val="130000"/>
              </a:schemeClr>
            </a:gs>
            <a:gs pos="100000">
              <a:schemeClr val="accent5">
                <a:hueOff val="10638100"/>
                <a:satOff val="-460"/>
                <a:lumOff val="-2098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DCA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AxB</a:t>
          </a:r>
          <a:endParaRPr lang="es-EC" sz="2300" kern="1200" dirty="0"/>
        </a:p>
      </dsp:txBody>
      <dsp:txXfrm rot="-20700000">
        <a:off x="2365111" y="362604"/>
        <a:ext cx="787558" cy="787558"/>
      </dsp:txXfrm>
    </dsp:sp>
    <dsp:sp modelId="{6B653DB1-563D-45CA-ABAC-D6A8CBE37621}">
      <dsp:nvSpPr>
        <dsp:cNvPr id="0" name=""/>
        <dsp:cNvSpPr/>
      </dsp:nvSpPr>
      <dsp:spPr>
        <a:xfrm>
          <a:off x="2509051" y="1104811"/>
          <a:ext cx="2520187" cy="2520187"/>
        </a:xfrm>
        <a:prstGeom prst="circularArrow">
          <a:avLst>
            <a:gd name="adj1" fmla="val 4688"/>
            <a:gd name="adj2" fmla="val 299029"/>
            <a:gd name="adj3" fmla="val 2499612"/>
            <a:gd name="adj4" fmla="val 15897408"/>
            <a:gd name="adj5" fmla="val 5469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6105C2-D583-4BA8-93A6-37D37E84F6ED}">
      <dsp:nvSpPr>
        <dsp:cNvPr id="0" name=""/>
        <dsp:cNvSpPr/>
      </dsp:nvSpPr>
      <dsp:spPr>
        <a:xfrm>
          <a:off x="500706" y="281774"/>
          <a:ext cx="1831073" cy="183107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5">
                <a:hueOff val="5319050"/>
                <a:satOff val="-230"/>
                <a:lumOff val="-10491"/>
                <a:alphaOff val="0"/>
                <a:shade val="51000"/>
                <a:satMod val="130000"/>
              </a:schemeClr>
            </a:gs>
            <a:gs pos="80000">
              <a:schemeClr val="accent5">
                <a:hueOff val="5319050"/>
                <a:satOff val="-230"/>
                <a:lumOff val="-10491"/>
                <a:alphaOff val="0"/>
                <a:shade val="93000"/>
                <a:satMod val="130000"/>
              </a:schemeClr>
            </a:gs>
            <a:gs pos="100000">
              <a:schemeClr val="accent5">
                <a:hueOff val="5319050"/>
                <a:satOff val="-230"/>
                <a:lumOff val="-1049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8E346D-B276-46FD-945E-E2E20C6B571B}">
      <dsp:nvSpPr>
        <dsp:cNvPr id="0" name=""/>
        <dsp:cNvSpPr/>
      </dsp:nvSpPr>
      <dsp:spPr>
        <a:xfrm rot="3261386">
          <a:off x="1767391" y="-251739"/>
          <a:ext cx="1974266" cy="197426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5">
                <a:hueOff val="10638100"/>
                <a:satOff val="-460"/>
                <a:lumOff val="-20981"/>
                <a:alphaOff val="0"/>
                <a:shade val="51000"/>
                <a:satMod val="130000"/>
              </a:schemeClr>
            </a:gs>
            <a:gs pos="80000">
              <a:schemeClr val="accent5">
                <a:hueOff val="10638100"/>
                <a:satOff val="-460"/>
                <a:lumOff val="-20981"/>
                <a:alphaOff val="0"/>
                <a:shade val="93000"/>
                <a:satMod val="130000"/>
              </a:schemeClr>
            </a:gs>
            <a:gs pos="100000">
              <a:schemeClr val="accent5">
                <a:hueOff val="10638100"/>
                <a:satOff val="-460"/>
                <a:lumOff val="-2098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0.8285</cdr:x>
      <cdr:y>0.25601</cdr:y>
    </cdr:from>
    <cdr:to>
      <cdr:x>0.8285</cdr:x>
      <cdr:y>0.85725</cdr:y>
    </cdr:to>
    <cdr:cxnSp macro="">
      <cdr:nvCxnSpPr>
        <cdr:cNvPr id="2" name="1 Conector recto"/>
        <cdr:cNvCxnSpPr/>
      </cdr:nvCxnSpPr>
      <cdr:spPr>
        <a:xfrm xmlns:a="http://schemas.openxmlformats.org/drawingml/2006/main">
          <a:off x="3629025" y="628649"/>
          <a:ext cx="0" cy="1476375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0.15391</cdr:x>
      <cdr:y>0.41824</cdr:y>
    </cdr:from>
    <cdr:to>
      <cdr:x>0.22124</cdr:x>
      <cdr:y>0.41824</cdr:y>
    </cdr:to>
    <cdr:cxnSp macro="">
      <cdr:nvCxnSpPr>
        <cdr:cNvPr id="2" name="1 Conector recto"/>
        <cdr:cNvCxnSpPr/>
      </cdr:nvCxnSpPr>
      <cdr:spPr>
        <a:xfrm xmlns:a="http://schemas.openxmlformats.org/drawingml/2006/main" flipH="1">
          <a:off x="762001" y="1123950"/>
          <a:ext cx="333374" cy="1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0.22124</cdr:x>
      <cdr:y>0.41824</cdr:y>
    </cdr:from>
    <cdr:to>
      <cdr:x>0.22124</cdr:x>
      <cdr:y>0.78332</cdr:y>
    </cdr:to>
    <cdr:cxnSp macro="">
      <cdr:nvCxnSpPr>
        <cdr:cNvPr id="7" name="6 Conector recto"/>
        <cdr:cNvCxnSpPr/>
      </cdr:nvCxnSpPr>
      <cdr:spPr>
        <a:xfrm xmlns:a="http://schemas.openxmlformats.org/drawingml/2006/main">
          <a:off x="1095375" y="1123950"/>
          <a:ext cx="0" cy="981075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0.53721</cdr:x>
      <cdr:y>0.34884</cdr:y>
    </cdr:from>
    <cdr:to>
      <cdr:x>0.87907</cdr:x>
      <cdr:y>0.42248</cdr:y>
    </cdr:to>
    <cdr:cxnSp macro="">
      <cdr:nvCxnSpPr>
        <cdr:cNvPr id="2" name="1 Conector recto"/>
        <cdr:cNvCxnSpPr/>
      </cdr:nvCxnSpPr>
      <cdr:spPr>
        <a:xfrm xmlns:a="http://schemas.openxmlformats.org/drawingml/2006/main" flipV="1">
          <a:off x="2456120" y="956930"/>
          <a:ext cx="1562986" cy="20202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0.15814</cdr:x>
      <cdr:y>0.31008</cdr:y>
    </cdr:from>
    <cdr:to>
      <cdr:x>0.74651</cdr:x>
      <cdr:y>0.80233</cdr:y>
    </cdr:to>
    <cdr:cxnSp macro="">
      <cdr:nvCxnSpPr>
        <cdr:cNvPr id="4" name="3 Conector recto"/>
        <cdr:cNvCxnSpPr/>
      </cdr:nvCxnSpPr>
      <cdr:spPr>
        <a:xfrm xmlns:a="http://schemas.openxmlformats.org/drawingml/2006/main" flipV="1">
          <a:off x="723014" y="850605"/>
          <a:ext cx="2690037" cy="1350335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0.63488</cdr:x>
      <cdr:y>0.4031</cdr:y>
    </cdr:from>
    <cdr:to>
      <cdr:x>0.63721</cdr:x>
      <cdr:y>0.78295</cdr:y>
    </cdr:to>
    <cdr:cxnSp macro="">
      <cdr:nvCxnSpPr>
        <cdr:cNvPr id="6" name="5 Conector recto"/>
        <cdr:cNvCxnSpPr/>
      </cdr:nvCxnSpPr>
      <cdr:spPr>
        <a:xfrm xmlns:a="http://schemas.openxmlformats.org/drawingml/2006/main" flipH="1">
          <a:off x="2902688" y="1105785"/>
          <a:ext cx="10633" cy="1041991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0.15041</cdr:x>
      <cdr:y>0.52964</cdr:y>
    </cdr:from>
    <cdr:to>
      <cdr:x>0.2931</cdr:x>
      <cdr:y>0.52964</cdr:y>
    </cdr:to>
    <cdr:cxnSp macro="">
      <cdr:nvCxnSpPr>
        <cdr:cNvPr id="2" name="1 Conector recto"/>
        <cdr:cNvCxnSpPr/>
      </cdr:nvCxnSpPr>
      <cdr:spPr>
        <a:xfrm xmlns:a="http://schemas.openxmlformats.org/drawingml/2006/main" flipH="1">
          <a:off x="742952" y="1304925"/>
          <a:ext cx="704848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0.29503</cdr:x>
      <cdr:y>0.52964</cdr:y>
    </cdr:from>
    <cdr:to>
      <cdr:x>0.29503</cdr:x>
      <cdr:y>0.7616</cdr:y>
    </cdr:to>
    <cdr:cxnSp macro="">
      <cdr:nvCxnSpPr>
        <cdr:cNvPr id="6" name="1 Conector recto"/>
        <cdr:cNvCxnSpPr/>
      </cdr:nvCxnSpPr>
      <cdr:spPr>
        <a:xfrm xmlns:a="http://schemas.openxmlformats.org/drawingml/2006/main" flipH="1" flipV="1">
          <a:off x="1457325" y="1304925"/>
          <a:ext cx="1" cy="57150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0.4814</cdr:x>
      <cdr:y>0.37984</cdr:y>
    </cdr:from>
    <cdr:to>
      <cdr:x>0.48372</cdr:x>
      <cdr:y>0.77907</cdr:y>
    </cdr:to>
    <cdr:cxnSp macro="">
      <cdr:nvCxnSpPr>
        <cdr:cNvPr id="4" name="3 Conector recto"/>
        <cdr:cNvCxnSpPr/>
      </cdr:nvCxnSpPr>
      <cdr:spPr>
        <a:xfrm xmlns:a="http://schemas.openxmlformats.org/drawingml/2006/main">
          <a:off x="2200939" y="1041990"/>
          <a:ext cx="10633" cy="109515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0.42791</cdr:x>
      <cdr:y>0.37209</cdr:y>
    </cdr:from>
    <cdr:to>
      <cdr:x>0.87209</cdr:x>
      <cdr:y>0.38372</cdr:y>
    </cdr:to>
    <cdr:cxnSp macro="">
      <cdr:nvCxnSpPr>
        <cdr:cNvPr id="5" name="4 Conector recto"/>
        <cdr:cNvCxnSpPr/>
      </cdr:nvCxnSpPr>
      <cdr:spPr>
        <a:xfrm xmlns:a="http://schemas.openxmlformats.org/drawingml/2006/main" flipV="1">
          <a:off x="1956389" y="1020726"/>
          <a:ext cx="2030819" cy="3189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0.15116</cdr:x>
      <cdr:y>0.30233</cdr:y>
    </cdr:from>
    <cdr:to>
      <cdr:x>0.54186</cdr:x>
      <cdr:y>0.79457</cdr:y>
    </cdr:to>
    <cdr:cxnSp macro="">
      <cdr:nvCxnSpPr>
        <cdr:cNvPr id="7" name="6 Conector recto"/>
        <cdr:cNvCxnSpPr/>
      </cdr:nvCxnSpPr>
      <cdr:spPr>
        <a:xfrm xmlns:a="http://schemas.openxmlformats.org/drawingml/2006/main" flipV="1">
          <a:off x="691116" y="829339"/>
          <a:ext cx="1786270" cy="1350335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0.14576</cdr:x>
      <cdr:y>0.53974</cdr:y>
    </cdr:from>
    <cdr:to>
      <cdr:x>0.31365</cdr:x>
      <cdr:y>0.53974</cdr:y>
    </cdr:to>
    <cdr:cxnSp macro="">
      <cdr:nvCxnSpPr>
        <cdr:cNvPr id="2" name="1 Conector recto"/>
        <cdr:cNvCxnSpPr/>
      </cdr:nvCxnSpPr>
      <cdr:spPr>
        <a:xfrm xmlns:a="http://schemas.openxmlformats.org/drawingml/2006/main" flipH="1">
          <a:off x="752476" y="1323975"/>
          <a:ext cx="866774" cy="1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0.31365</cdr:x>
      <cdr:y>0.53974</cdr:y>
    </cdr:from>
    <cdr:to>
      <cdr:x>0.31365</cdr:x>
      <cdr:y>0.76107</cdr:y>
    </cdr:to>
    <cdr:cxnSp macro="">
      <cdr:nvCxnSpPr>
        <cdr:cNvPr id="6" name="1 Conector recto"/>
        <cdr:cNvCxnSpPr/>
      </cdr:nvCxnSpPr>
      <cdr:spPr>
        <a:xfrm xmlns:a="http://schemas.openxmlformats.org/drawingml/2006/main" flipH="1">
          <a:off x="1619250" y="1323975"/>
          <a:ext cx="1" cy="542925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0.37674</cdr:x>
      <cdr:y>0.4186</cdr:y>
    </cdr:from>
    <cdr:to>
      <cdr:x>0.96279</cdr:x>
      <cdr:y>0.46124</cdr:y>
    </cdr:to>
    <cdr:cxnSp macro="">
      <cdr:nvCxnSpPr>
        <cdr:cNvPr id="2" name="1 Conector recto"/>
        <cdr:cNvCxnSpPr/>
      </cdr:nvCxnSpPr>
      <cdr:spPr>
        <a:xfrm xmlns:a="http://schemas.openxmlformats.org/drawingml/2006/main" flipV="1">
          <a:off x="1722474" y="1148316"/>
          <a:ext cx="2679404" cy="11695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0.15814</cdr:x>
      <cdr:y>0.39535</cdr:y>
    </cdr:from>
    <cdr:to>
      <cdr:x>0.52326</cdr:x>
      <cdr:y>0.79457</cdr:y>
    </cdr:to>
    <cdr:cxnSp macro="">
      <cdr:nvCxnSpPr>
        <cdr:cNvPr id="5" name="4 Conector recto"/>
        <cdr:cNvCxnSpPr/>
      </cdr:nvCxnSpPr>
      <cdr:spPr>
        <a:xfrm xmlns:a="http://schemas.openxmlformats.org/drawingml/2006/main" flipV="1">
          <a:off x="723014" y="1084521"/>
          <a:ext cx="1669311" cy="1095153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0.46977</cdr:x>
      <cdr:y>0.43411</cdr:y>
    </cdr:from>
    <cdr:to>
      <cdr:x>0.46977</cdr:x>
      <cdr:y>0.78682</cdr:y>
    </cdr:to>
    <cdr:cxnSp macro="">
      <cdr:nvCxnSpPr>
        <cdr:cNvPr id="7" name="6 Conector recto"/>
        <cdr:cNvCxnSpPr/>
      </cdr:nvCxnSpPr>
      <cdr:spPr>
        <a:xfrm xmlns:a="http://schemas.openxmlformats.org/drawingml/2006/main">
          <a:off x="2147776" y="1190847"/>
          <a:ext cx="0" cy="96756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0.11937</cdr:x>
      <cdr:y>0.58542</cdr:y>
    </cdr:from>
    <cdr:to>
      <cdr:x>0.29284</cdr:x>
      <cdr:y>0.58542</cdr:y>
    </cdr:to>
    <cdr:cxnSp macro="">
      <cdr:nvCxnSpPr>
        <cdr:cNvPr id="2" name="1 Conector recto"/>
        <cdr:cNvCxnSpPr/>
      </cdr:nvCxnSpPr>
      <cdr:spPr>
        <a:xfrm xmlns:a="http://schemas.openxmlformats.org/drawingml/2006/main" flipH="1">
          <a:off x="609601" y="1514475"/>
          <a:ext cx="885824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0.29284</cdr:x>
      <cdr:y>0.58542</cdr:y>
    </cdr:from>
    <cdr:to>
      <cdr:x>0.29284</cdr:x>
      <cdr:y>0.81001</cdr:y>
    </cdr:to>
    <cdr:cxnSp macro="">
      <cdr:nvCxnSpPr>
        <cdr:cNvPr id="5" name="1 Conector recto"/>
        <cdr:cNvCxnSpPr/>
      </cdr:nvCxnSpPr>
      <cdr:spPr>
        <a:xfrm xmlns:a="http://schemas.openxmlformats.org/drawingml/2006/main" flipH="1">
          <a:off x="1495425" y="1514475"/>
          <a:ext cx="1" cy="581025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0.29453</cdr:x>
      <cdr:y>0.39567</cdr:y>
    </cdr:from>
    <cdr:to>
      <cdr:x>0.85281</cdr:x>
      <cdr:y>0.40871</cdr:y>
    </cdr:to>
    <cdr:cxnSp macro="">
      <cdr:nvCxnSpPr>
        <cdr:cNvPr id="3" name="2 Conector recto"/>
        <cdr:cNvCxnSpPr/>
      </cdr:nvCxnSpPr>
      <cdr:spPr>
        <a:xfrm xmlns:a="http://schemas.openxmlformats.org/drawingml/2006/main" flipV="1">
          <a:off x="1424763" y="967564"/>
          <a:ext cx="2700669" cy="31897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0.15166</cdr:x>
      <cdr:y>0.23914</cdr:y>
    </cdr:from>
    <cdr:to>
      <cdr:x>0.57147</cdr:x>
      <cdr:y>0.76525</cdr:y>
    </cdr:to>
    <cdr:cxnSp macro="">
      <cdr:nvCxnSpPr>
        <cdr:cNvPr id="5" name="4 Conector recto"/>
        <cdr:cNvCxnSpPr/>
      </cdr:nvCxnSpPr>
      <cdr:spPr>
        <a:xfrm xmlns:a="http://schemas.openxmlformats.org/drawingml/2006/main" flipV="1">
          <a:off x="733646" y="584791"/>
          <a:ext cx="2030819" cy="128654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0.4396</cdr:x>
      <cdr:y>0.42176</cdr:y>
    </cdr:from>
    <cdr:to>
      <cdr:x>0.4396</cdr:x>
      <cdr:y>0.7609</cdr:y>
    </cdr:to>
    <cdr:cxnSp macro="">
      <cdr:nvCxnSpPr>
        <cdr:cNvPr id="6" name="5 Conector recto"/>
        <cdr:cNvCxnSpPr/>
      </cdr:nvCxnSpPr>
      <cdr:spPr>
        <a:xfrm xmlns:a="http://schemas.openxmlformats.org/drawingml/2006/main">
          <a:off x="2126512" y="1031358"/>
          <a:ext cx="0" cy="82934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0.12697</cdr:x>
      <cdr:y>0.44416</cdr:y>
    </cdr:from>
    <cdr:to>
      <cdr:x>0.21161</cdr:x>
      <cdr:y>0.44416</cdr:y>
    </cdr:to>
    <cdr:cxnSp macro="">
      <cdr:nvCxnSpPr>
        <cdr:cNvPr id="2" name="1 Conector recto"/>
        <cdr:cNvCxnSpPr/>
      </cdr:nvCxnSpPr>
      <cdr:spPr>
        <a:xfrm xmlns:a="http://schemas.openxmlformats.org/drawingml/2006/main" flipH="1">
          <a:off x="634267" y="1099394"/>
          <a:ext cx="422843" cy="1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0.21055</cdr:x>
      <cdr:y>0.44202</cdr:y>
    </cdr:from>
    <cdr:to>
      <cdr:x>0.21055</cdr:x>
      <cdr:y>0.80717</cdr:y>
    </cdr:to>
    <cdr:cxnSp macro="">
      <cdr:nvCxnSpPr>
        <cdr:cNvPr id="8" name="1 Conector recto"/>
        <cdr:cNvCxnSpPr/>
      </cdr:nvCxnSpPr>
      <cdr:spPr>
        <a:xfrm xmlns:a="http://schemas.openxmlformats.org/drawingml/2006/main" flipV="1">
          <a:off x="1051824" y="1094110"/>
          <a:ext cx="0" cy="903827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0.49302</cdr:x>
      <cdr:y>0.36822</cdr:y>
    </cdr:from>
    <cdr:to>
      <cdr:x>0.87442</cdr:x>
      <cdr:y>0.43023</cdr:y>
    </cdr:to>
    <cdr:cxnSp macro="">
      <cdr:nvCxnSpPr>
        <cdr:cNvPr id="3" name="2 Conector recto"/>
        <cdr:cNvCxnSpPr/>
      </cdr:nvCxnSpPr>
      <cdr:spPr>
        <a:xfrm xmlns:a="http://schemas.openxmlformats.org/drawingml/2006/main" flipV="1">
          <a:off x="2254102" y="1010093"/>
          <a:ext cx="1743739" cy="170123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0.16279</cdr:x>
      <cdr:y>0.31395</cdr:y>
    </cdr:from>
    <cdr:to>
      <cdr:x>0.71163</cdr:x>
      <cdr:y>0.7907</cdr:y>
    </cdr:to>
    <cdr:cxnSp macro="">
      <cdr:nvCxnSpPr>
        <cdr:cNvPr id="5" name="4 Conector recto"/>
        <cdr:cNvCxnSpPr/>
      </cdr:nvCxnSpPr>
      <cdr:spPr>
        <a:xfrm xmlns:a="http://schemas.openxmlformats.org/drawingml/2006/main" flipV="1">
          <a:off x="744279" y="861238"/>
          <a:ext cx="2509283" cy="130780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0.59767</cdr:x>
      <cdr:y>0.40698</cdr:y>
    </cdr:from>
    <cdr:to>
      <cdr:x>0.59767</cdr:x>
      <cdr:y>0.78682</cdr:y>
    </cdr:to>
    <cdr:cxnSp macro="">
      <cdr:nvCxnSpPr>
        <cdr:cNvPr id="7" name="6 Conector recto"/>
        <cdr:cNvCxnSpPr/>
      </cdr:nvCxnSpPr>
      <cdr:spPr>
        <a:xfrm xmlns:a="http://schemas.openxmlformats.org/drawingml/2006/main">
          <a:off x="2732567" y="1116419"/>
          <a:ext cx="0" cy="1041991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442F-4849-4EE4-A47A-B053AF804F84}" type="datetimeFigureOut">
              <a:rPr lang="es-EC" smtClean="0"/>
              <a:t>18/1/2017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41CB3-F79A-4F73-9AAA-509FD6FCF352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442F-4849-4EE4-A47A-B053AF804F84}" type="datetimeFigureOut">
              <a:rPr lang="es-EC" smtClean="0"/>
              <a:t>18/1/2017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41CB3-F79A-4F73-9AAA-509FD6FCF352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442F-4849-4EE4-A47A-B053AF804F84}" type="datetimeFigureOut">
              <a:rPr lang="es-EC" smtClean="0"/>
              <a:t>18/1/2017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41CB3-F79A-4F73-9AAA-509FD6FCF352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442F-4849-4EE4-A47A-B053AF804F84}" type="datetimeFigureOut">
              <a:rPr lang="es-EC" smtClean="0"/>
              <a:t>18/1/2017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41CB3-F79A-4F73-9AAA-509FD6FCF352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442F-4849-4EE4-A47A-B053AF804F84}" type="datetimeFigureOut">
              <a:rPr lang="es-EC" smtClean="0"/>
              <a:t>18/1/2017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41CB3-F79A-4F73-9AAA-509FD6FCF352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442F-4849-4EE4-A47A-B053AF804F84}" type="datetimeFigureOut">
              <a:rPr lang="es-EC" smtClean="0"/>
              <a:t>18/1/2017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41CB3-F79A-4F73-9AAA-509FD6FCF352}" type="slidenum">
              <a:rPr lang="es-EC" smtClean="0"/>
              <a:t>‹Nº›</a:t>
            </a:fld>
            <a:endParaRPr lang="es-EC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442F-4849-4EE4-A47A-B053AF804F84}" type="datetimeFigureOut">
              <a:rPr lang="es-EC" smtClean="0"/>
              <a:t>18/1/2017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41CB3-F79A-4F73-9AAA-509FD6FCF352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442F-4849-4EE4-A47A-B053AF804F84}" type="datetimeFigureOut">
              <a:rPr lang="es-EC" smtClean="0"/>
              <a:t>18/1/2017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41CB3-F79A-4F73-9AAA-509FD6FCF352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442F-4849-4EE4-A47A-B053AF804F84}" type="datetimeFigureOut">
              <a:rPr lang="es-EC" smtClean="0"/>
              <a:t>18/1/2017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41CB3-F79A-4F73-9AAA-509FD6FCF352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442F-4849-4EE4-A47A-B053AF804F84}" type="datetimeFigureOut">
              <a:rPr lang="es-EC" smtClean="0"/>
              <a:t>18/1/2017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A641CB3-F79A-4F73-9AAA-509FD6FCF352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442F-4849-4EE4-A47A-B053AF804F84}" type="datetimeFigureOut">
              <a:rPr lang="es-EC" smtClean="0"/>
              <a:t>18/1/2017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41CB3-F79A-4F73-9AAA-509FD6FCF352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5AD442F-4849-4EE4-A47A-B053AF804F84}" type="datetimeFigureOut">
              <a:rPr lang="es-EC" smtClean="0"/>
              <a:t>18/1/2017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9A641CB3-F79A-4F73-9AAA-509FD6FCF352}" type="slidenum">
              <a:rPr lang="es-EC" smtClean="0"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6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31794" y="2636912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es-EC" sz="2800" b="1" dirty="0"/>
              <a:t>DESARROLLO DE UN PRODUCTO PRE-COCIDO DESHIDRATADO A BASE DE MAÍZ BLANCO NIXTAMALIZADO (PELADO</a:t>
            </a:r>
            <a:r>
              <a:rPr lang="es-EC" sz="2800" b="1" dirty="0" smtClean="0"/>
              <a:t>)</a:t>
            </a:r>
            <a:r>
              <a:rPr lang="es-EC" sz="2800" dirty="0"/>
              <a:t/>
            </a:r>
            <a:br>
              <a:rPr lang="es-EC" sz="2800" dirty="0"/>
            </a:br>
            <a:endParaRPr lang="es-EC" sz="28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267744" y="4581128"/>
            <a:ext cx="5342638" cy="864096"/>
          </a:xfrm>
        </p:spPr>
        <p:txBody>
          <a:bodyPr/>
          <a:lstStyle/>
          <a:p>
            <a:r>
              <a:rPr lang="es-EC" dirty="0" smtClean="0"/>
              <a:t>Jorge Israel Lara Espinoza</a:t>
            </a:r>
            <a:endParaRPr lang="es-EC" dirty="0"/>
          </a:p>
        </p:txBody>
      </p:sp>
      <p:pic>
        <p:nvPicPr>
          <p:cNvPr id="4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593512"/>
            <a:ext cx="1476164" cy="1474668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47931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2960" y="504096"/>
            <a:ext cx="7520940" cy="548640"/>
          </a:xfrm>
        </p:spPr>
        <p:txBody>
          <a:bodyPr/>
          <a:lstStyle/>
          <a:p>
            <a:pPr algn="l"/>
            <a:r>
              <a:rPr lang="es-EC" dirty="0" smtClean="0"/>
              <a:t>Remojo y cocción</a:t>
            </a:r>
            <a:endParaRPr lang="es-EC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52954590"/>
              </p:ext>
            </p:extLst>
          </p:nvPr>
        </p:nvGraphicFramePr>
        <p:xfrm>
          <a:off x="2555776" y="1124744"/>
          <a:ext cx="3888431" cy="4356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5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6792"/>
            <a:ext cx="2536796" cy="144016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630" y="3573016"/>
            <a:ext cx="2723842" cy="154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55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2960" y="720120"/>
            <a:ext cx="7520940" cy="548640"/>
          </a:xfrm>
        </p:spPr>
        <p:txBody>
          <a:bodyPr/>
          <a:lstStyle/>
          <a:p>
            <a:r>
              <a:rPr lang="es-EC" dirty="0" smtClean="0"/>
              <a:t>Factores en estudio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6157345"/>
              </p:ext>
            </p:extLst>
          </p:nvPr>
        </p:nvGraphicFramePr>
        <p:xfrm>
          <a:off x="2123728" y="1772816"/>
          <a:ext cx="4608511" cy="3185160"/>
        </p:xfrm>
        <a:graphic>
          <a:graphicData uri="http://schemas.openxmlformats.org/drawingml/2006/table">
            <a:tbl>
              <a:tblPr firstRow="1" firstCol="1" bandRow="1">
                <a:tableStyleId>{69C7853C-536D-4A76-A0AE-DD22124D55A5}</a:tableStyleId>
              </a:tblPr>
              <a:tblGrid>
                <a:gridCol w="586832"/>
                <a:gridCol w="2344771"/>
                <a:gridCol w="572332"/>
                <a:gridCol w="1104576"/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Factores</a:t>
                      </a:r>
                      <a:endParaRPr lang="es-EC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Simbología</a:t>
                      </a:r>
                      <a:endParaRPr lang="es-EC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6512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FA</a:t>
                      </a:r>
                      <a:endParaRPr lang="es-EC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Remojo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12°C</a:t>
                      </a:r>
                      <a:endParaRPr lang="es-EC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A1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A2</a:t>
                      </a:r>
                      <a:endParaRPr lang="es-EC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10h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12h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 </a:t>
                      </a:r>
                      <a:endParaRPr lang="es-EC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FB</a:t>
                      </a:r>
                      <a:endParaRPr lang="es-EC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Tiempo de cocción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93°C</a:t>
                      </a:r>
                      <a:endParaRPr lang="es-EC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B1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B2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B3</a:t>
                      </a:r>
                      <a:endParaRPr lang="es-EC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5:30h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6:00h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6:30h  </a:t>
                      </a:r>
                      <a:endParaRPr lang="es-EC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892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2960" y="648112"/>
            <a:ext cx="7520940" cy="548640"/>
          </a:xfrm>
        </p:spPr>
        <p:txBody>
          <a:bodyPr/>
          <a:lstStyle/>
          <a:p>
            <a:r>
              <a:rPr lang="es-EC" dirty="0" smtClean="0"/>
              <a:t>Diseño experimental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9455928"/>
              </p:ext>
            </p:extLst>
          </p:nvPr>
        </p:nvGraphicFramePr>
        <p:xfrm>
          <a:off x="-396552" y="1340768"/>
          <a:ext cx="6125939" cy="3579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171252"/>
              </p:ext>
            </p:extLst>
          </p:nvPr>
        </p:nvGraphicFramePr>
        <p:xfrm>
          <a:off x="4572000" y="3068960"/>
          <a:ext cx="4360101" cy="3367662"/>
        </p:xfrm>
        <a:graphic>
          <a:graphicData uri="http://schemas.openxmlformats.org/drawingml/2006/table">
            <a:tbl>
              <a:tblPr firstRow="1" firstCol="1" bandRow="1">
                <a:tableStyleId>{306799F8-075E-4A3A-A7F6-7FBC6576F1A4}</a:tableStyleId>
              </a:tblPr>
              <a:tblGrid>
                <a:gridCol w="713105"/>
                <a:gridCol w="1038416"/>
                <a:gridCol w="2608580"/>
              </a:tblGrid>
              <a:tr h="1714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Número</a:t>
                      </a:r>
                      <a:endParaRPr lang="es-EC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Tratamiento</a:t>
                      </a:r>
                      <a:endParaRPr lang="es-EC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</a:rPr>
                        <a:t>Descripción</a:t>
                      </a:r>
                      <a:endParaRPr lang="es-EC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T1</a:t>
                      </a:r>
                      <a:endParaRPr lang="es-EC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A1B1</a:t>
                      </a:r>
                      <a:endParaRPr lang="es-EC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 10 horas de remojo, 5:30 horas de cocción</a:t>
                      </a:r>
                      <a:endParaRPr lang="es-EC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66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T2</a:t>
                      </a:r>
                      <a:endParaRPr lang="es-EC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A1B2</a:t>
                      </a:r>
                      <a:endParaRPr lang="es-EC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10 horas de remojo, 6:00horas de cocción</a:t>
                      </a:r>
                      <a:endParaRPr lang="es-EC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50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T3</a:t>
                      </a:r>
                      <a:endParaRPr lang="es-EC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A1B3</a:t>
                      </a:r>
                      <a:endParaRPr lang="es-EC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10 horas de remojo, 6:30 horas de cocción</a:t>
                      </a:r>
                      <a:endParaRPr lang="es-EC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T4</a:t>
                      </a:r>
                      <a:endParaRPr lang="es-EC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A2B1</a:t>
                      </a:r>
                      <a:endParaRPr lang="es-EC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12 horas de remojo, 5:30 horas de cocción</a:t>
                      </a:r>
                      <a:endParaRPr lang="es-EC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01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T5</a:t>
                      </a:r>
                      <a:endParaRPr lang="es-EC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A2B2</a:t>
                      </a:r>
                      <a:endParaRPr lang="es-EC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12 horas de remojo, 6:00 horas de cocción</a:t>
                      </a:r>
                      <a:endParaRPr lang="es-EC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09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T6</a:t>
                      </a:r>
                      <a:endParaRPr lang="es-EC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A2B3</a:t>
                      </a:r>
                      <a:endParaRPr lang="es-EC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12 horas de remojo, 6:30 horas de cocción</a:t>
                      </a:r>
                      <a:endParaRPr lang="es-EC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193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Variables de respuesta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55516" y="1052736"/>
            <a:ext cx="7520940" cy="3888432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s-EC" sz="2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Paramétricas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s-EC" sz="2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Índice </a:t>
            </a:r>
            <a:r>
              <a:rPr lang="es-EC" sz="2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 absorción de Agua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s-EC" sz="2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Índice de solubilidad de agua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s-EC" sz="2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Poder de hinchamiento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C" sz="2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Humedad Final</a:t>
            </a:r>
          </a:p>
          <a:p>
            <a:pPr marL="0" indent="0">
              <a:buNone/>
            </a:pPr>
            <a:r>
              <a:rPr lang="es-EC" sz="2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 Paramétricas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C" sz="2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Sabor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C" sz="2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Color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C" sz="2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Aroma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C" sz="2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Textura</a:t>
            </a:r>
            <a:endParaRPr lang="es-EC" sz="2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697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Resultados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2398221"/>
              </p:ext>
            </p:extLst>
          </p:nvPr>
        </p:nvGraphicFramePr>
        <p:xfrm>
          <a:off x="683568" y="3212976"/>
          <a:ext cx="4850130" cy="1280160"/>
        </p:xfrm>
        <a:graphic>
          <a:graphicData uri="http://schemas.openxmlformats.org/drawingml/2006/table">
            <a:tbl>
              <a:tblPr firstRow="1" firstCol="1" bandRow="1">
                <a:tableStyleId>{69C7853C-536D-4A76-A0AE-DD22124D55A5}</a:tableStyleId>
              </a:tblPr>
              <a:tblGrid>
                <a:gridCol w="1125855"/>
                <a:gridCol w="1241425"/>
                <a:gridCol w="1241425"/>
                <a:gridCol w="1241425"/>
              </a:tblGrid>
              <a:tr h="190500"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RESULTADOS</a:t>
                      </a:r>
                      <a:endParaRPr lang="es-EC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 </a:t>
                      </a:r>
                      <a:endParaRPr lang="es-EC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IAA</a:t>
                      </a:r>
                      <a:endParaRPr lang="es-EC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ISA %</a:t>
                      </a:r>
                      <a:endParaRPr lang="es-EC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PH</a:t>
                      </a:r>
                      <a:endParaRPr lang="es-EC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Materia prima</a:t>
                      </a:r>
                      <a:endParaRPr lang="es-EC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2,369</a:t>
                      </a:r>
                      <a:endParaRPr lang="es-EC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4,390</a:t>
                      </a:r>
                      <a:endParaRPr lang="es-EC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2,478</a:t>
                      </a:r>
                      <a:endParaRPr lang="es-EC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1043608" y="1556792"/>
            <a:ext cx="7128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dirty="0" smtClean="0"/>
              <a:t>Las muestras de buena calidad con alto porcentaje de almidón gelatinizado y alta viscosidad de la pasta, tendrán una baja solubilidad en agua, alta absorción de agua y un alto poder de hinchamiento.</a:t>
            </a:r>
            <a:endParaRPr lang="es-EC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6592">
            <a:off x="5727593" y="3572381"/>
            <a:ext cx="2857290" cy="214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63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Índice de absorción de Agua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2044028"/>
              </p:ext>
            </p:extLst>
          </p:nvPr>
        </p:nvGraphicFramePr>
        <p:xfrm>
          <a:off x="1115616" y="1556792"/>
          <a:ext cx="6779096" cy="3268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908469"/>
            <a:ext cx="2147731" cy="1610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64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Índice de Solubilidad en agua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9810108"/>
              </p:ext>
            </p:extLst>
          </p:nvPr>
        </p:nvGraphicFramePr>
        <p:xfrm>
          <a:off x="1856601" y="1628800"/>
          <a:ext cx="6573416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7425" y="4120176"/>
            <a:ext cx="2501879" cy="187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77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Poder de hinchamiento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6390584"/>
              </p:ext>
            </p:extLst>
          </p:nvPr>
        </p:nvGraphicFramePr>
        <p:xfrm>
          <a:off x="2123728" y="1340768"/>
          <a:ext cx="6264696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203086"/>
            <a:ext cx="2520280" cy="189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22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2960" y="648112"/>
            <a:ext cx="7520940" cy="548640"/>
          </a:xfrm>
        </p:spPr>
        <p:txBody>
          <a:bodyPr>
            <a:normAutofit/>
          </a:bodyPr>
          <a:lstStyle/>
          <a:p>
            <a:r>
              <a:rPr lang="es-EC" dirty="0" smtClean="0"/>
              <a:t>Humedades del producto en el proceso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9141326"/>
              </p:ext>
            </p:extLst>
          </p:nvPr>
        </p:nvGraphicFramePr>
        <p:xfrm>
          <a:off x="395536" y="1700376"/>
          <a:ext cx="8352928" cy="367284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512251"/>
                <a:gridCol w="1512251"/>
                <a:gridCol w="953844"/>
                <a:gridCol w="913901"/>
                <a:gridCol w="1273390"/>
                <a:gridCol w="1273390"/>
                <a:gridCol w="913901"/>
              </a:tblGrid>
              <a:tr h="251247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Tratamientos</a:t>
                      </a:r>
                      <a:endParaRPr lang="es-EC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Materia prima</a:t>
                      </a:r>
                      <a:endParaRPr lang="es-EC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Remojo</a:t>
                      </a:r>
                      <a:endParaRPr lang="es-EC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Cocción</a:t>
                      </a:r>
                      <a:endParaRPr lang="es-EC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26560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Peso de la unidad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experimental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g</a:t>
                      </a:r>
                      <a:endParaRPr lang="es-EC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Humedad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Inicial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%</a:t>
                      </a:r>
                      <a:endParaRPr lang="es-EC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Peso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g</a:t>
                      </a:r>
                      <a:endParaRPr lang="es-EC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Humedad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%</a:t>
                      </a:r>
                      <a:endParaRPr lang="es-EC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Peso del mote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cocido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g</a:t>
                      </a:r>
                      <a:endParaRPr lang="es-EC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Humedad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%</a:t>
                      </a:r>
                      <a:endParaRPr lang="es-EC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12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T1</a:t>
                      </a:r>
                      <a:endParaRPr lang="es-EC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300</a:t>
                      </a:r>
                      <a:endParaRPr lang="es-EC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12</a:t>
                      </a:r>
                      <a:endParaRPr lang="es-EC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437,90</a:t>
                      </a:r>
                      <a:endParaRPr lang="es-EC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39,9</a:t>
                      </a:r>
                      <a:endParaRPr lang="es-EC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763,3</a:t>
                      </a:r>
                      <a:endParaRPr lang="es-EC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73,5</a:t>
                      </a:r>
                      <a:endParaRPr lang="es-EC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12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T2</a:t>
                      </a:r>
                      <a:endParaRPr lang="es-EC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300</a:t>
                      </a:r>
                      <a:endParaRPr lang="es-EC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12</a:t>
                      </a:r>
                      <a:endParaRPr lang="es-EC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437,65</a:t>
                      </a:r>
                      <a:endParaRPr lang="es-EC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39,6</a:t>
                      </a:r>
                      <a:endParaRPr lang="es-EC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803,3</a:t>
                      </a:r>
                      <a:endParaRPr lang="es-EC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74,8</a:t>
                      </a:r>
                      <a:endParaRPr lang="es-EC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12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T3</a:t>
                      </a:r>
                      <a:endParaRPr lang="es-EC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300</a:t>
                      </a:r>
                      <a:endParaRPr lang="es-EC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12</a:t>
                      </a:r>
                      <a:endParaRPr lang="es-EC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439,87</a:t>
                      </a:r>
                      <a:endParaRPr lang="es-EC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39,9</a:t>
                      </a:r>
                      <a:endParaRPr lang="es-EC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815,0</a:t>
                      </a:r>
                      <a:endParaRPr lang="es-EC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76,2</a:t>
                      </a:r>
                      <a:endParaRPr lang="es-EC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12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T4</a:t>
                      </a:r>
                      <a:endParaRPr lang="es-EC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300</a:t>
                      </a:r>
                      <a:endParaRPr lang="es-EC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12</a:t>
                      </a:r>
                      <a:endParaRPr lang="es-EC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445,00</a:t>
                      </a:r>
                      <a:endParaRPr lang="es-EC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40,7</a:t>
                      </a:r>
                      <a:endParaRPr lang="es-EC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786,7</a:t>
                      </a:r>
                      <a:endParaRPr lang="es-EC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74,9</a:t>
                      </a:r>
                      <a:endParaRPr lang="es-EC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12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T5</a:t>
                      </a:r>
                      <a:endParaRPr lang="es-EC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300</a:t>
                      </a:r>
                      <a:endParaRPr lang="es-EC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12</a:t>
                      </a:r>
                      <a:endParaRPr lang="es-EC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451,33</a:t>
                      </a:r>
                      <a:endParaRPr lang="es-EC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41,5</a:t>
                      </a:r>
                      <a:endParaRPr lang="es-EC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801,7</a:t>
                      </a:r>
                      <a:endParaRPr lang="es-EC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75,1</a:t>
                      </a:r>
                      <a:endParaRPr lang="es-EC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12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T6</a:t>
                      </a:r>
                      <a:endParaRPr lang="es-EC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300</a:t>
                      </a:r>
                      <a:endParaRPr lang="es-EC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12</a:t>
                      </a:r>
                      <a:endParaRPr lang="es-EC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442,10</a:t>
                      </a:r>
                      <a:endParaRPr lang="es-EC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40,3</a:t>
                      </a:r>
                      <a:endParaRPr lang="es-EC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783,3</a:t>
                      </a:r>
                      <a:endParaRPr lang="es-EC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76,1</a:t>
                      </a:r>
                      <a:endParaRPr lang="es-EC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848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720120"/>
            <a:ext cx="7520940" cy="548640"/>
          </a:xfrm>
        </p:spPr>
        <p:txBody>
          <a:bodyPr/>
          <a:lstStyle/>
          <a:p>
            <a:r>
              <a:rPr lang="es-EC" dirty="0" smtClean="0"/>
              <a:t>Humedad </a:t>
            </a:r>
            <a:r>
              <a:rPr lang="es-EC" dirty="0" smtClean="0"/>
              <a:t>DEL MOTE COCIDO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8915699"/>
              </p:ext>
            </p:extLst>
          </p:nvPr>
        </p:nvGraphicFramePr>
        <p:xfrm>
          <a:off x="1475656" y="1772816"/>
          <a:ext cx="6480720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1331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I</a:t>
            </a:r>
            <a:r>
              <a:rPr lang="es-EC" dirty="0" smtClean="0"/>
              <a:t>ntroducción</a:t>
            </a:r>
            <a:endParaRPr lang="es-EC" dirty="0"/>
          </a:p>
        </p:txBody>
      </p:sp>
      <p:pic>
        <p:nvPicPr>
          <p:cNvPr id="4" name="Picture 2" descr="C:\Users\HP\Desktop\mote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1656">
            <a:off x="5668136" y="1733649"/>
            <a:ext cx="2955665" cy="22190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pic>
        <p:nvPicPr>
          <p:cNvPr id="5" name="Picture 3" descr="C:\Users\HP\Desktop\frutas deshidratad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0624">
            <a:off x="613262" y="1636642"/>
            <a:ext cx="3314452" cy="220793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pic>
        <p:nvPicPr>
          <p:cNvPr id="2050" name="Picture 2" descr="C:\Users\HP\Desktop\mote-pill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859" y="3933056"/>
            <a:ext cx="3498805" cy="23343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67289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CINÉTICA DE SECADO</a:t>
            </a:r>
            <a:endParaRPr lang="es-EC" dirty="0"/>
          </a:p>
        </p:txBody>
      </p:sp>
      <p:graphicFrame>
        <p:nvGraphicFramePr>
          <p:cNvPr id="4" name="3 Gráfico" title="Tratamiento 1"/>
          <p:cNvGraphicFramePr/>
          <p:nvPr>
            <p:extLst>
              <p:ext uri="{D42A27DB-BD31-4B8C-83A1-F6EECF244321}">
                <p14:modId xmlns:p14="http://schemas.microsoft.com/office/powerpoint/2010/main" val="4247791218"/>
              </p:ext>
            </p:extLst>
          </p:nvPr>
        </p:nvGraphicFramePr>
        <p:xfrm>
          <a:off x="467544" y="908720"/>
          <a:ext cx="4762594" cy="2816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1780785770"/>
              </p:ext>
            </p:extLst>
          </p:nvPr>
        </p:nvGraphicFramePr>
        <p:xfrm>
          <a:off x="3779912" y="3573016"/>
          <a:ext cx="4668262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9178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CINÉTICA DE SECADO</a:t>
            </a:r>
          </a:p>
        </p:txBody>
      </p:sp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2737654837"/>
              </p:ext>
            </p:extLst>
          </p:nvPr>
        </p:nvGraphicFramePr>
        <p:xfrm>
          <a:off x="323528" y="1124744"/>
          <a:ext cx="4939665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4051769775"/>
              </p:ext>
            </p:extLst>
          </p:nvPr>
        </p:nvGraphicFramePr>
        <p:xfrm>
          <a:off x="3707904" y="3645024"/>
          <a:ext cx="4680520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5228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CINÉTICA DE SECADO</a:t>
            </a:r>
          </a:p>
        </p:txBody>
      </p:sp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1324559095"/>
              </p:ext>
            </p:extLst>
          </p:nvPr>
        </p:nvGraphicFramePr>
        <p:xfrm>
          <a:off x="467544" y="1124744"/>
          <a:ext cx="5306566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523004754"/>
              </p:ext>
            </p:extLst>
          </p:nvPr>
        </p:nvGraphicFramePr>
        <p:xfrm>
          <a:off x="3131840" y="3861048"/>
          <a:ext cx="5280273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163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CINÉTICA DE SECADO</a:t>
            </a:r>
          </a:p>
        </p:txBody>
      </p:sp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1736026063"/>
              </p:ext>
            </p:extLst>
          </p:nvPr>
        </p:nvGraphicFramePr>
        <p:xfrm>
          <a:off x="467544" y="1124744"/>
          <a:ext cx="5544616" cy="2586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673413238"/>
              </p:ext>
            </p:extLst>
          </p:nvPr>
        </p:nvGraphicFramePr>
        <p:xfrm>
          <a:off x="3131840" y="3717032"/>
          <a:ext cx="5413494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8285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CINÉTICA DE SECADO</a:t>
            </a:r>
          </a:p>
        </p:txBody>
      </p:sp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2596742143"/>
              </p:ext>
            </p:extLst>
          </p:nvPr>
        </p:nvGraphicFramePr>
        <p:xfrm>
          <a:off x="467544" y="1268760"/>
          <a:ext cx="4995545" cy="2475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3116240600"/>
              </p:ext>
            </p:extLst>
          </p:nvPr>
        </p:nvGraphicFramePr>
        <p:xfrm>
          <a:off x="3347864" y="3861048"/>
          <a:ext cx="5292080" cy="2976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3514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CINÉTICA DE SECADO</a:t>
            </a:r>
          </a:p>
        </p:txBody>
      </p:sp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1594066526"/>
              </p:ext>
            </p:extLst>
          </p:nvPr>
        </p:nvGraphicFramePr>
        <p:xfrm>
          <a:off x="467544" y="1124744"/>
          <a:ext cx="4951095" cy="2687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605002078"/>
              </p:ext>
            </p:extLst>
          </p:nvPr>
        </p:nvGraphicFramePr>
        <p:xfrm>
          <a:off x="2699792" y="3789040"/>
          <a:ext cx="5544616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1717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ENSAYOS DE RECONSTITUCIÓN</a:t>
            </a:r>
            <a:endParaRPr lang="es-EC" dirty="0"/>
          </a:p>
        </p:txBody>
      </p:sp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244091655"/>
              </p:ext>
            </p:extLst>
          </p:nvPr>
        </p:nvGraphicFramePr>
        <p:xfrm>
          <a:off x="899592" y="1052736"/>
          <a:ext cx="5616624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3179766817"/>
              </p:ext>
            </p:extLst>
          </p:nvPr>
        </p:nvGraphicFramePr>
        <p:xfrm>
          <a:off x="2627784" y="4005064"/>
          <a:ext cx="5111993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0791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ENSAYOS DE RECONSTITUCIÓN</a:t>
            </a:r>
          </a:p>
        </p:txBody>
      </p:sp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1371370133"/>
              </p:ext>
            </p:extLst>
          </p:nvPr>
        </p:nvGraphicFramePr>
        <p:xfrm>
          <a:off x="467544" y="1052736"/>
          <a:ext cx="5040560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1079910801"/>
              </p:ext>
            </p:extLst>
          </p:nvPr>
        </p:nvGraphicFramePr>
        <p:xfrm>
          <a:off x="2699792" y="4005064"/>
          <a:ext cx="5111993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5223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ENSAYOS DE RECONSTITUCIÓN</a:t>
            </a:r>
          </a:p>
        </p:txBody>
      </p:sp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1104761285"/>
              </p:ext>
            </p:extLst>
          </p:nvPr>
        </p:nvGraphicFramePr>
        <p:xfrm>
          <a:off x="899592" y="1124744"/>
          <a:ext cx="5472608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1062987334"/>
              </p:ext>
            </p:extLst>
          </p:nvPr>
        </p:nvGraphicFramePr>
        <p:xfrm>
          <a:off x="3059832" y="3933056"/>
          <a:ext cx="4751953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6399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864136"/>
            <a:ext cx="7520940" cy="548640"/>
          </a:xfrm>
        </p:spPr>
        <p:txBody>
          <a:bodyPr/>
          <a:lstStyle/>
          <a:p>
            <a:r>
              <a:rPr lang="es-EC" dirty="0" smtClean="0"/>
              <a:t>Análisis </a:t>
            </a:r>
            <a:r>
              <a:rPr lang="es-EC" dirty="0" smtClean="0"/>
              <a:t>sensorial</a:t>
            </a:r>
            <a:r>
              <a:rPr lang="es-EC" dirty="0" smtClean="0"/>
              <a:t/>
            </a:r>
            <a:br>
              <a:rPr lang="es-EC" dirty="0" smtClean="0"/>
            </a:br>
            <a:r>
              <a:rPr lang="es-EC" dirty="0" smtClean="0"/>
              <a:t>Sabor</a:t>
            </a:r>
            <a:endParaRPr lang="es-EC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041" y="4221088"/>
            <a:ext cx="2496278" cy="1872208"/>
          </a:xfrm>
          <a:prstGeom prst="rect">
            <a:avLst/>
          </a:prstGeom>
        </p:spPr>
      </p:pic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172318"/>
              </p:ext>
            </p:extLst>
          </p:nvPr>
        </p:nvGraphicFramePr>
        <p:xfrm>
          <a:off x="971600" y="2060848"/>
          <a:ext cx="2434908" cy="1289685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1113473"/>
                <a:gridCol w="132143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VALORACIÓN</a:t>
                      </a:r>
                      <a:endParaRPr lang="es-EC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PARÁMETROS DE </a:t>
                      </a:r>
                      <a:r>
                        <a:rPr lang="es-EC" sz="1100" dirty="0" smtClean="0">
                          <a:effectLst/>
                        </a:rPr>
                        <a:t>EVALUACIÓN</a:t>
                      </a:r>
                      <a:endParaRPr lang="es-EC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98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</a:t>
                      </a:r>
                      <a:endParaRPr lang="es-EC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Nada parecido</a:t>
                      </a:r>
                      <a:endParaRPr lang="es-EC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7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2</a:t>
                      </a:r>
                      <a:endParaRPr lang="es-EC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Poco parecido</a:t>
                      </a:r>
                      <a:endParaRPr lang="es-EC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55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3</a:t>
                      </a:r>
                      <a:endParaRPr lang="es-EC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Parecido</a:t>
                      </a:r>
                      <a:endParaRPr lang="es-EC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85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4</a:t>
                      </a:r>
                      <a:endParaRPr lang="es-EC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Muy parecido</a:t>
                      </a:r>
                      <a:endParaRPr lang="es-EC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24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5</a:t>
                      </a:r>
                      <a:endParaRPr lang="es-EC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Igual</a:t>
                      </a:r>
                      <a:endParaRPr lang="es-EC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0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1885864"/>
              </p:ext>
            </p:extLst>
          </p:nvPr>
        </p:nvGraphicFramePr>
        <p:xfrm>
          <a:off x="3995936" y="1628800"/>
          <a:ext cx="4572000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2169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5342308"/>
              </p:ext>
            </p:extLst>
          </p:nvPr>
        </p:nvGraphicFramePr>
        <p:xfrm>
          <a:off x="323528" y="98072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507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792128"/>
            <a:ext cx="7520940" cy="548640"/>
          </a:xfrm>
        </p:spPr>
        <p:txBody>
          <a:bodyPr/>
          <a:lstStyle/>
          <a:p>
            <a:r>
              <a:rPr lang="es-EC" dirty="0" smtClean="0"/>
              <a:t>ANÁLISIS SENSORIAL</a:t>
            </a:r>
            <a:br>
              <a:rPr lang="es-EC" dirty="0" smtClean="0"/>
            </a:br>
            <a:r>
              <a:rPr lang="es-EC" dirty="0" smtClean="0"/>
              <a:t>COLOR</a:t>
            </a:r>
            <a:endParaRPr lang="es-EC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077072"/>
            <a:ext cx="2880320" cy="2160240"/>
          </a:xfrm>
          <a:prstGeom prst="rect">
            <a:avLst/>
          </a:prstGeom>
        </p:spPr>
      </p:pic>
      <p:graphicFrame>
        <p:nvGraphicFramePr>
          <p:cNvPr id="8" name="6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7304351"/>
              </p:ext>
            </p:extLst>
          </p:nvPr>
        </p:nvGraphicFramePr>
        <p:xfrm>
          <a:off x="971600" y="2060848"/>
          <a:ext cx="2434908" cy="1289685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1113473"/>
                <a:gridCol w="132143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VALORACIÓN</a:t>
                      </a:r>
                      <a:endParaRPr lang="es-EC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PARÁMETROS DE </a:t>
                      </a:r>
                      <a:r>
                        <a:rPr lang="es-EC" sz="1100" dirty="0" smtClean="0">
                          <a:effectLst/>
                        </a:rPr>
                        <a:t>EVALUACIÓN</a:t>
                      </a:r>
                      <a:endParaRPr lang="es-EC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98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</a:t>
                      </a:r>
                      <a:endParaRPr lang="es-EC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Nada parecido</a:t>
                      </a:r>
                      <a:endParaRPr lang="es-EC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7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2</a:t>
                      </a:r>
                      <a:endParaRPr lang="es-EC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Poco parecido</a:t>
                      </a:r>
                      <a:endParaRPr lang="es-EC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55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3</a:t>
                      </a:r>
                      <a:endParaRPr lang="es-EC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Parecido</a:t>
                      </a:r>
                      <a:endParaRPr lang="es-EC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85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4</a:t>
                      </a:r>
                      <a:endParaRPr lang="es-EC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Muy parecido</a:t>
                      </a:r>
                      <a:endParaRPr lang="es-EC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24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5</a:t>
                      </a:r>
                      <a:endParaRPr lang="es-EC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Igual</a:t>
                      </a:r>
                      <a:endParaRPr lang="es-EC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9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6270422"/>
              </p:ext>
            </p:extLst>
          </p:nvPr>
        </p:nvGraphicFramePr>
        <p:xfrm>
          <a:off x="4139952" y="1658211"/>
          <a:ext cx="4572000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4546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720120"/>
            <a:ext cx="7520940" cy="548640"/>
          </a:xfrm>
        </p:spPr>
        <p:txBody>
          <a:bodyPr/>
          <a:lstStyle/>
          <a:p>
            <a:r>
              <a:rPr lang="es-EC" dirty="0" smtClean="0"/>
              <a:t>Análisis sensorial</a:t>
            </a:r>
            <a:br>
              <a:rPr lang="es-EC" dirty="0" smtClean="0"/>
            </a:br>
            <a:r>
              <a:rPr lang="es-EC" dirty="0" smtClean="0"/>
              <a:t>aroma</a:t>
            </a:r>
            <a:endParaRPr lang="es-EC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005064"/>
            <a:ext cx="3264363" cy="2448272"/>
          </a:xfrm>
          <a:prstGeom prst="rect">
            <a:avLst/>
          </a:prstGeom>
        </p:spPr>
      </p:pic>
      <p:graphicFrame>
        <p:nvGraphicFramePr>
          <p:cNvPr id="8" name="6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2994433"/>
              </p:ext>
            </p:extLst>
          </p:nvPr>
        </p:nvGraphicFramePr>
        <p:xfrm>
          <a:off x="971600" y="2060848"/>
          <a:ext cx="2434908" cy="1289685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1113473"/>
                <a:gridCol w="132143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VALORACIÓN</a:t>
                      </a:r>
                      <a:endParaRPr lang="es-EC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PARÁMETROS DE </a:t>
                      </a:r>
                      <a:r>
                        <a:rPr lang="es-EC" sz="1100" dirty="0" smtClean="0">
                          <a:effectLst/>
                        </a:rPr>
                        <a:t>EVALUACIÓN</a:t>
                      </a:r>
                      <a:endParaRPr lang="es-EC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98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</a:t>
                      </a:r>
                      <a:endParaRPr lang="es-EC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Nada parecido</a:t>
                      </a:r>
                      <a:endParaRPr lang="es-EC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7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2</a:t>
                      </a:r>
                      <a:endParaRPr lang="es-EC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Poco parecido</a:t>
                      </a:r>
                      <a:endParaRPr lang="es-EC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55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3</a:t>
                      </a:r>
                      <a:endParaRPr lang="es-EC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Parecido</a:t>
                      </a:r>
                      <a:endParaRPr lang="es-EC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85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4</a:t>
                      </a:r>
                      <a:endParaRPr lang="es-EC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Muy parecido</a:t>
                      </a:r>
                      <a:endParaRPr lang="es-EC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24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5</a:t>
                      </a:r>
                      <a:endParaRPr lang="es-EC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Igual</a:t>
                      </a:r>
                      <a:endParaRPr lang="es-EC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9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1893394"/>
              </p:ext>
            </p:extLst>
          </p:nvPr>
        </p:nvGraphicFramePr>
        <p:xfrm>
          <a:off x="4091947" y="1534922"/>
          <a:ext cx="4572000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0088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720120"/>
            <a:ext cx="7520940" cy="548640"/>
          </a:xfrm>
        </p:spPr>
        <p:txBody>
          <a:bodyPr/>
          <a:lstStyle/>
          <a:p>
            <a:r>
              <a:rPr lang="es-EC" dirty="0" smtClean="0"/>
              <a:t>ANÁLISIS SENSORIAL</a:t>
            </a:r>
            <a:br>
              <a:rPr lang="es-EC" dirty="0" smtClean="0"/>
            </a:br>
            <a:r>
              <a:rPr lang="es-EC" dirty="0" smtClean="0"/>
              <a:t>TEXTURA</a:t>
            </a:r>
            <a:endParaRPr lang="es-EC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717032"/>
            <a:ext cx="3264363" cy="2448272"/>
          </a:xfrm>
          <a:prstGeom prst="rect">
            <a:avLst/>
          </a:prstGeom>
        </p:spPr>
      </p:pic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0205452"/>
              </p:ext>
            </p:extLst>
          </p:nvPr>
        </p:nvGraphicFramePr>
        <p:xfrm>
          <a:off x="971600" y="2060848"/>
          <a:ext cx="2434908" cy="1289685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1113473"/>
                <a:gridCol w="132143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VALORACIÓN</a:t>
                      </a:r>
                      <a:endParaRPr lang="es-EC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PARÁMETROS DE </a:t>
                      </a:r>
                      <a:r>
                        <a:rPr lang="es-EC" sz="1100" dirty="0" smtClean="0">
                          <a:effectLst/>
                        </a:rPr>
                        <a:t>EVALUACIÓN</a:t>
                      </a:r>
                      <a:endParaRPr lang="es-EC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98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</a:t>
                      </a:r>
                      <a:endParaRPr lang="es-EC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Nada parecido</a:t>
                      </a:r>
                      <a:endParaRPr lang="es-EC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7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2</a:t>
                      </a:r>
                      <a:endParaRPr lang="es-EC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Poco parecido</a:t>
                      </a:r>
                      <a:endParaRPr lang="es-EC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55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3</a:t>
                      </a:r>
                      <a:endParaRPr lang="es-EC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Parecido</a:t>
                      </a:r>
                      <a:endParaRPr lang="es-EC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85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4</a:t>
                      </a:r>
                      <a:endParaRPr lang="es-EC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Muy parecido</a:t>
                      </a:r>
                      <a:endParaRPr lang="es-EC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24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5</a:t>
                      </a:r>
                      <a:endParaRPr lang="es-EC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Igual</a:t>
                      </a:r>
                      <a:endParaRPr lang="es-EC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8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0041085"/>
              </p:ext>
            </p:extLst>
          </p:nvPr>
        </p:nvGraphicFramePr>
        <p:xfrm>
          <a:off x="4091947" y="1844824"/>
          <a:ext cx="4572000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7260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720120"/>
            <a:ext cx="7520940" cy="548640"/>
          </a:xfrm>
        </p:spPr>
        <p:txBody>
          <a:bodyPr/>
          <a:lstStyle/>
          <a:p>
            <a:r>
              <a:rPr lang="es-EC" dirty="0" smtClean="0"/>
              <a:t>ANÁLISIS SENSORIAL</a:t>
            </a:r>
            <a:br>
              <a:rPr lang="es-EC" dirty="0" smtClean="0"/>
            </a:br>
            <a:r>
              <a:rPr lang="es-EC" dirty="0" smtClean="0"/>
              <a:t>ACEPTABILIDAD</a:t>
            </a:r>
            <a:endParaRPr lang="es-EC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221088"/>
            <a:ext cx="3264363" cy="2448272"/>
          </a:xfrm>
          <a:prstGeom prst="rect">
            <a:avLst/>
          </a:prstGeom>
        </p:spPr>
      </p:pic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13473"/>
              </p:ext>
            </p:extLst>
          </p:nvPr>
        </p:nvGraphicFramePr>
        <p:xfrm>
          <a:off x="1102935" y="1985392"/>
          <a:ext cx="2738121" cy="1517335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1113473"/>
                <a:gridCol w="1624648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VALORACIÓN</a:t>
                      </a:r>
                      <a:endParaRPr lang="es-EC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PARÁMETROS </a:t>
                      </a:r>
                      <a:r>
                        <a:rPr lang="es-EC" sz="1100" dirty="0" smtClean="0">
                          <a:effectLst/>
                        </a:rPr>
                        <a:t>DE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effectLst/>
                        </a:rPr>
                        <a:t> </a:t>
                      </a:r>
                      <a:r>
                        <a:rPr lang="es-EC" sz="1100" dirty="0">
                          <a:effectLst/>
                        </a:rPr>
                        <a:t>EVALUACIÓN</a:t>
                      </a:r>
                      <a:endParaRPr lang="es-EC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60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1</a:t>
                      </a:r>
                      <a:endParaRPr lang="es-EC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Muy desagradable </a:t>
                      </a:r>
                      <a:endParaRPr lang="es-EC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47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</a:t>
                      </a:r>
                      <a:endParaRPr lang="es-EC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Poco desagradable</a:t>
                      </a:r>
                      <a:endParaRPr lang="es-EC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17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</a:t>
                      </a:r>
                      <a:endParaRPr lang="es-EC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Ni agrada ni desagrada</a:t>
                      </a:r>
                      <a:endParaRPr lang="es-EC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47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</a:t>
                      </a:r>
                      <a:endParaRPr lang="es-EC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Poco agradable</a:t>
                      </a:r>
                      <a:endParaRPr lang="es-EC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47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5</a:t>
                      </a:r>
                      <a:endParaRPr lang="es-EC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Muy agradable</a:t>
                      </a:r>
                      <a:endParaRPr lang="es-EC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1128294"/>
              </p:ext>
            </p:extLst>
          </p:nvPr>
        </p:nvGraphicFramePr>
        <p:xfrm>
          <a:off x="4307971" y="1700808"/>
          <a:ext cx="4572000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9064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conclusiones</a:t>
            </a:r>
            <a:endParaRPr lang="es-EC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7094" y="1785234"/>
            <a:ext cx="3121180" cy="2232248"/>
          </a:xfrm>
        </p:spPr>
      </p:pic>
      <p:sp>
        <p:nvSpPr>
          <p:cNvPr id="5" name="4 CuadroTexto"/>
          <p:cNvSpPr txBox="1"/>
          <p:nvPr/>
        </p:nvSpPr>
        <p:spPr>
          <a:xfrm>
            <a:off x="3275856" y="1556792"/>
            <a:ext cx="489654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El almidón del maíz presenta una ligera gelatinización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No hay significación estadística pero sensorialmente los granos son diferentes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Mientras mas cocidos mejor difusión del agua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Las curvas de secado tienen una pendiente normal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Líneas de tendencia para conocer la humedad crítica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Mote rehidratado muy higroscópico</a:t>
            </a:r>
          </a:p>
          <a:p>
            <a:endParaRPr lang="es-EC" dirty="0" smtClean="0"/>
          </a:p>
          <a:p>
            <a:endParaRPr lang="es-EC" dirty="0" smtClean="0"/>
          </a:p>
        </p:txBody>
      </p:sp>
    </p:spTree>
    <p:extLst>
      <p:ext uri="{BB962C8B-B14F-4D97-AF65-F5344CB8AC3E}">
        <p14:creationId xmlns:p14="http://schemas.microsoft.com/office/powerpoint/2010/main" val="158639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Recomendaciones</a:t>
            </a:r>
            <a:endParaRPr lang="es-EC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56792"/>
            <a:ext cx="3598745" cy="2376264"/>
          </a:xfrm>
        </p:spPr>
      </p:pic>
      <p:sp>
        <p:nvSpPr>
          <p:cNvPr id="5" name="4 CuadroTexto"/>
          <p:cNvSpPr txBox="1"/>
          <p:nvPr/>
        </p:nvSpPr>
        <p:spPr>
          <a:xfrm>
            <a:off x="4499992" y="1196752"/>
            <a:ext cx="38164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Se puede reducir el tiempo de remojo del grano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Hacer ensayos con instrumentos de laboratorio para mas precisión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80°C durante 4 horas a 4m/s de velocidad de aire hasta 14% de humedad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Rotar las bandejas en el deshidratador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Rehidratar el mote durante 25 minutos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59741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79712" y="2924944"/>
            <a:ext cx="5189200" cy="528172"/>
          </a:xfrm>
        </p:spPr>
        <p:txBody>
          <a:bodyPr>
            <a:normAutofit/>
          </a:bodyPr>
          <a:lstStyle/>
          <a:p>
            <a:pPr algn="ctr"/>
            <a:r>
              <a:rPr lang="es-EC" sz="2400" dirty="0" smtClean="0"/>
              <a:t>GRACIAS POR SU ATENCIÓN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192373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Objetivo general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C" dirty="0"/>
              <a:t>Desarrollar un producto a base de mote de maíz deshidratado para reconstitución</a:t>
            </a:r>
            <a:r>
              <a:rPr lang="es-EC" dirty="0" smtClean="0"/>
              <a:t>.</a:t>
            </a:r>
            <a:endParaRPr lang="es-EC" dirty="0"/>
          </a:p>
        </p:txBody>
      </p:sp>
      <p:pic>
        <p:nvPicPr>
          <p:cNvPr id="3074" name="Picture 2" descr="C:\Users\HP\Desktop\Video Tesis MOTE DESHIDRATADO\Proceso\fotograma000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378" y="2348880"/>
            <a:ext cx="5427710" cy="308136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16634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C" dirty="0" smtClean="0"/>
              <a:t>Objetivos específicos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5938834"/>
              </p:ext>
            </p:extLst>
          </p:nvPr>
        </p:nvGraphicFramePr>
        <p:xfrm>
          <a:off x="822325" y="1100138"/>
          <a:ext cx="7521575" cy="4561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002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C" dirty="0"/>
              <a:t>H</a:t>
            </a:r>
            <a:r>
              <a:rPr lang="es-EC" dirty="0" smtClean="0"/>
              <a:t>ipótesis</a:t>
            </a:r>
            <a:endParaRPr lang="es-EC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0679613"/>
              </p:ext>
            </p:extLst>
          </p:nvPr>
        </p:nvGraphicFramePr>
        <p:xfrm>
          <a:off x="822325" y="1100138"/>
          <a:ext cx="7521575" cy="3579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118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Metodología</a:t>
            </a:r>
            <a:endParaRPr lang="es-EC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55395">
            <a:off x="261462" y="1802627"/>
            <a:ext cx="3047767" cy="2285825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pic>
        <p:nvPicPr>
          <p:cNvPr id="4098" name="Picture 2" descr="C:\Users\HP\OneDrive\TESIS MOTE DESHIDRATADO\Fotos y videos\Análisis iaa isa ph y humedad\20160603_1005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27869">
            <a:off x="5982590" y="1700456"/>
            <a:ext cx="3000114" cy="25798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pic>
        <p:nvPicPr>
          <p:cNvPr id="4099" name="Picture 3" descr="C:\Users\HP\OneDrive\TESIS MOTE DESHIDRATADO\Fotos y videos\Degustaciones\20160705_1055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942" y="4077072"/>
            <a:ext cx="2831470" cy="21236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43398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1143000"/>
          </a:xfrm>
        </p:spPr>
        <p:txBody>
          <a:bodyPr/>
          <a:lstStyle/>
          <a:p>
            <a:r>
              <a:rPr lang="es-EC" dirty="0" smtClean="0"/>
              <a:t>Materiales y Equipo</a:t>
            </a:r>
            <a:endParaRPr lang="es-EC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7374238"/>
              </p:ext>
            </p:extLst>
          </p:nvPr>
        </p:nvGraphicFramePr>
        <p:xfrm>
          <a:off x="2195736" y="1220688"/>
          <a:ext cx="5074347" cy="4222440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2676080"/>
                <a:gridCol w="2398267"/>
              </a:tblGrid>
              <a:tr h="238654">
                <a:tc>
                  <a:txBody>
                    <a:bodyPr/>
                    <a:lstStyle/>
                    <a:p>
                      <a:pPr marL="32004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Materiales</a:t>
                      </a:r>
                      <a:endParaRPr lang="es-EC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71" marR="386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Equipos de laboratorio</a:t>
                      </a:r>
                      <a:endParaRPr lang="es-EC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71" marR="38671" marT="0" marB="0"/>
                </a:tc>
              </a:tr>
              <a:tr h="238654">
                <a:tc>
                  <a:txBody>
                    <a:bodyPr/>
                    <a:lstStyle/>
                    <a:p>
                      <a:pPr marL="22860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Ollas</a:t>
                      </a:r>
                      <a:endParaRPr lang="es-EC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71" marR="38671" marT="0" marB="0"/>
                </a:tc>
                <a:tc>
                  <a:txBody>
                    <a:bodyPr/>
                    <a:lstStyle/>
                    <a:p>
                      <a:pPr marL="22860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Secador de bandejas</a:t>
                      </a:r>
                      <a:endParaRPr lang="es-EC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71" marR="38671" marT="0" marB="0"/>
                </a:tc>
              </a:tr>
              <a:tr h="238654">
                <a:tc>
                  <a:txBody>
                    <a:bodyPr/>
                    <a:lstStyle/>
                    <a:p>
                      <a:pPr marL="22860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Estufa</a:t>
                      </a:r>
                      <a:endParaRPr lang="es-EC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71" marR="38671" marT="0" marB="0"/>
                </a:tc>
                <a:tc>
                  <a:txBody>
                    <a:bodyPr/>
                    <a:lstStyle/>
                    <a:p>
                      <a:pPr marL="22860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Termómetros </a:t>
                      </a:r>
                      <a:endParaRPr lang="es-EC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71" marR="38671" marT="0" marB="0"/>
                </a:tc>
              </a:tr>
              <a:tr h="238654">
                <a:tc>
                  <a:txBody>
                    <a:bodyPr/>
                    <a:lstStyle/>
                    <a:p>
                      <a:pPr marL="22860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Agitador</a:t>
                      </a:r>
                      <a:endParaRPr lang="es-EC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71" marR="38671" marT="0" marB="0"/>
                </a:tc>
                <a:tc>
                  <a:txBody>
                    <a:bodyPr/>
                    <a:lstStyle/>
                    <a:p>
                      <a:pPr marL="22860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BALANZAS</a:t>
                      </a:r>
                      <a:endParaRPr lang="es-EC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71" marR="38671" marT="0" marB="0"/>
                </a:tc>
              </a:tr>
              <a:tr h="238654">
                <a:tc>
                  <a:txBody>
                    <a:bodyPr/>
                    <a:lstStyle/>
                    <a:p>
                      <a:pPr marL="22860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Cucharón</a:t>
                      </a:r>
                      <a:endParaRPr lang="es-EC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71" marR="38671" marT="0" marB="0"/>
                </a:tc>
                <a:tc>
                  <a:txBody>
                    <a:bodyPr/>
                    <a:lstStyle/>
                    <a:p>
                      <a:pPr marL="22860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Balanza precisión 1g.</a:t>
                      </a:r>
                      <a:endParaRPr lang="es-EC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71" marR="38671" marT="0" marB="0"/>
                </a:tc>
              </a:tr>
              <a:tr h="238654">
                <a:tc>
                  <a:txBody>
                    <a:bodyPr/>
                    <a:lstStyle/>
                    <a:p>
                      <a:pPr marL="22860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Cilindro de gas </a:t>
                      </a:r>
                      <a:endParaRPr lang="es-EC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71" marR="38671" marT="0" marB="0"/>
                </a:tc>
                <a:tc>
                  <a:txBody>
                    <a:bodyPr/>
                    <a:lstStyle/>
                    <a:p>
                      <a:pPr marL="22860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Balanza precisión 5g.</a:t>
                      </a:r>
                      <a:endParaRPr lang="es-EC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71" marR="38671" marT="0" marB="0"/>
                </a:tc>
              </a:tr>
              <a:tr h="238654">
                <a:tc>
                  <a:txBody>
                    <a:bodyPr/>
                    <a:lstStyle/>
                    <a:p>
                      <a:pPr marL="22860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Tamices</a:t>
                      </a:r>
                      <a:endParaRPr lang="es-EC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71" marR="38671" marT="0" marB="0"/>
                </a:tc>
                <a:tc>
                  <a:txBody>
                    <a:bodyPr/>
                    <a:lstStyle/>
                    <a:p>
                      <a:pPr marL="22860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Balanza analítica 0,1mg</a:t>
                      </a:r>
                      <a:endParaRPr lang="es-EC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71" marR="38671" marT="0" marB="0"/>
                </a:tc>
              </a:tr>
              <a:tr h="238654">
                <a:tc>
                  <a:txBody>
                    <a:bodyPr/>
                    <a:lstStyle/>
                    <a:p>
                      <a:pPr marL="22860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Bandejas de acero inoxidable</a:t>
                      </a:r>
                      <a:endParaRPr lang="es-EC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71" marR="38671" marT="0" marB="0"/>
                </a:tc>
                <a:tc>
                  <a:txBody>
                    <a:bodyPr/>
                    <a:lstStyle/>
                    <a:p>
                      <a:pPr marL="22860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Anemómetro</a:t>
                      </a:r>
                      <a:endParaRPr lang="es-EC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71" marR="38671" marT="0" marB="0"/>
                </a:tc>
              </a:tr>
              <a:tr h="238654">
                <a:tc>
                  <a:txBody>
                    <a:bodyPr/>
                    <a:lstStyle/>
                    <a:p>
                      <a:pPr marL="22860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Empaques</a:t>
                      </a:r>
                      <a:endParaRPr lang="es-EC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71" marR="38671" marT="0" marB="0"/>
                </a:tc>
                <a:tc>
                  <a:txBody>
                    <a:bodyPr/>
                    <a:lstStyle/>
                    <a:p>
                      <a:pPr marL="22860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Molino de granos </a:t>
                      </a:r>
                      <a:endParaRPr lang="es-EC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71" marR="38671" marT="0" marB="0"/>
                </a:tc>
              </a:tr>
              <a:tr h="23865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 </a:t>
                      </a:r>
                      <a:endParaRPr lang="es-EC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71" marR="38671" marT="0" marB="0"/>
                </a:tc>
                <a:tc>
                  <a:txBody>
                    <a:bodyPr/>
                    <a:lstStyle/>
                    <a:p>
                      <a:pPr marL="22860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Centrífuga </a:t>
                      </a:r>
                      <a:r>
                        <a:rPr lang="es-EC" sz="1400" dirty="0" err="1">
                          <a:effectLst/>
                        </a:rPr>
                        <a:t>mrc</a:t>
                      </a:r>
                      <a:r>
                        <a:rPr lang="es-EC" sz="1400" dirty="0">
                          <a:effectLst/>
                        </a:rPr>
                        <a:t> de 6 tubos</a:t>
                      </a:r>
                      <a:endParaRPr lang="es-EC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71" marR="38671" marT="0" marB="0"/>
                </a:tc>
              </a:tr>
              <a:tr h="238654">
                <a:tc>
                  <a:txBody>
                    <a:bodyPr/>
                    <a:lstStyle/>
                    <a:p>
                      <a:pPr marL="22860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 </a:t>
                      </a:r>
                      <a:endParaRPr lang="es-EC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71" marR="38671" marT="0" marB="0"/>
                </a:tc>
                <a:tc>
                  <a:txBody>
                    <a:bodyPr/>
                    <a:lstStyle/>
                    <a:p>
                      <a:pPr marL="22860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Baño María </a:t>
                      </a:r>
                      <a:r>
                        <a:rPr lang="es-EC" sz="1400" dirty="0" err="1">
                          <a:effectLst/>
                        </a:rPr>
                        <a:t>Raypa</a:t>
                      </a:r>
                      <a:endParaRPr lang="es-EC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71" marR="38671" marT="0" marB="0"/>
                </a:tc>
              </a:tr>
              <a:tr h="238654">
                <a:tc>
                  <a:txBody>
                    <a:bodyPr/>
                    <a:lstStyle/>
                    <a:p>
                      <a:pPr marL="22860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 </a:t>
                      </a:r>
                      <a:endParaRPr lang="es-EC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71" marR="38671" marT="0" marB="0"/>
                </a:tc>
                <a:tc>
                  <a:txBody>
                    <a:bodyPr/>
                    <a:lstStyle/>
                    <a:p>
                      <a:pPr marL="22860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Agitador </a:t>
                      </a:r>
                      <a:r>
                        <a:rPr lang="es-EC" sz="1400" dirty="0" err="1">
                          <a:effectLst/>
                        </a:rPr>
                        <a:t>vortex</a:t>
                      </a:r>
                      <a:r>
                        <a:rPr lang="es-EC" sz="1400" dirty="0">
                          <a:effectLst/>
                        </a:rPr>
                        <a:t> </a:t>
                      </a:r>
                      <a:r>
                        <a:rPr lang="es-EC" sz="1400" dirty="0" err="1">
                          <a:effectLst/>
                        </a:rPr>
                        <a:t>mrc</a:t>
                      </a:r>
                      <a:endParaRPr lang="es-EC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71" marR="38671" marT="0" marB="0"/>
                </a:tc>
              </a:tr>
              <a:tr h="238654">
                <a:tc>
                  <a:txBody>
                    <a:bodyPr/>
                    <a:lstStyle/>
                    <a:p>
                      <a:pPr marL="22860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 </a:t>
                      </a:r>
                      <a:endParaRPr lang="es-EC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71" marR="38671" marT="0" marB="0"/>
                </a:tc>
                <a:tc>
                  <a:txBody>
                    <a:bodyPr/>
                    <a:lstStyle/>
                    <a:p>
                      <a:pPr marL="22860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Estufa de </a:t>
                      </a:r>
                      <a:r>
                        <a:rPr lang="es-EC" sz="1400" dirty="0" err="1">
                          <a:effectLst/>
                        </a:rPr>
                        <a:t>memmert</a:t>
                      </a:r>
                      <a:endParaRPr lang="es-EC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71" marR="38671" marT="0" marB="0"/>
                </a:tc>
              </a:tr>
              <a:tr h="238654">
                <a:tc>
                  <a:txBody>
                    <a:bodyPr/>
                    <a:lstStyle/>
                    <a:p>
                      <a:pPr marL="22860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 </a:t>
                      </a:r>
                      <a:endParaRPr lang="es-EC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71" marR="38671" marT="0" marB="0"/>
                </a:tc>
                <a:tc>
                  <a:txBody>
                    <a:bodyPr/>
                    <a:lstStyle/>
                    <a:p>
                      <a:pPr marL="22860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Disecador</a:t>
                      </a:r>
                      <a:endParaRPr lang="es-EC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71" marR="38671" marT="0" marB="0"/>
                </a:tc>
              </a:tr>
              <a:tr h="238654">
                <a:tc>
                  <a:txBody>
                    <a:bodyPr/>
                    <a:lstStyle/>
                    <a:p>
                      <a:pPr marL="22860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s-EC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71" marR="38671" marT="0" marB="0"/>
                </a:tc>
                <a:tc>
                  <a:txBody>
                    <a:bodyPr/>
                    <a:lstStyle/>
                    <a:p>
                      <a:pPr marL="22860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Temporizador</a:t>
                      </a:r>
                      <a:endParaRPr lang="es-EC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671" marR="3867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886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Parámetros de remojo y cocción</a:t>
            </a:r>
            <a:endParaRPr lang="es-EC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88840"/>
            <a:ext cx="2848369" cy="1617043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916832"/>
            <a:ext cx="3077198" cy="174695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083072"/>
            <a:ext cx="3419872" cy="19414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4183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ngulos">
  <a:themeElements>
    <a:clrScheme name="Á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Á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Á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562</TotalTime>
  <Words>967</Words>
  <Application>Microsoft Office PowerPoint</Application>
  <PresentationFormat>Presentación en pantalla (4:3)</PresentationFormat>
  <Paragraphs>407</Paragraphs>
  <Slides>36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37" baseType="lpstr">
      <vt:lpstr>Ángulos</vt:lpstr>
      <vt:lpstr>DESARROLLO DE UN PRODUCTO PRE-COCIDO DESHIDRATADO A BASE DE MAÍZ BLANCO NIXTAMALIZADO (PELADO) </vt:lpstr>
      <vt:lpstr>Introducción</vt:lpstr>
      <vt:lpstr>Presentación de PowerPoint</vt:lpstr>
      <vt:lpstr>Objetivo general</vt:lpstr>
      <vt:lpstr>Objetivos específicos</vt:lpstr>
      <vt:lpstr>Hipótesis</vt:lpstr>
      <vt:lpstr>Metodología</vt:lpstr>
      <vt:lpstr>Materiales y Equipo</vt:lpstr>
      <vt:lpstr>Parámetros de remojo y cocción</vt:lpstr>
      <vt:lpstr>Remojo y cocción</vt:lpstr>
      <vt:lpstr>Factores en estudio</vt:lpstr>
      <vt:lpstr>Diseño experimental</vt:lpstr>
      <vt:lpstr>Variables de respuesta</vt:lpstr>
      <vt:lpstr>Resultados</vt:lpstr>
      <vt:lpstr>Índice de absorción de Agua</vt:lpstr>
      <vt:lpstr>Índice de Solubilidad en agua</vt:lpstr>
      <vt:lpstr>Poder de hinchamiento</vt:lpstr>
      <vt:lpstr>Humedades del producto en el proceso</vt:lpstr>
      <vt:lpstr>Humedad DEL MOTE COCIDO</vt:lpstr>
      <vt:lpstr>CINÉTICA DE SECADO</vt:lpstr>
      <vt:lpstr>CINÉTICA DE SECADO</vt:lpstr>
      <vt:lpstr>CINÉTICA DE SECADO</vt:lpstr>
      <vt:lpstr>CINÉTICA DE SECADO</vt:lpstr>
      <vt:lpstr>CINÉTICA DE SECADO</vt:lpstr>
      <vt:lpstr>CINÉTICA DE SECADO</vt:lpstr>
      <vt:lpstr>ENSAYOS DE RECONSTITUCIÓN</vt:lpstr>
      <vt:lpstr>ENSAYOS DE RECONSTITUCIÓN</vt:lpstr>
      <vt:lpstr>ENSAYOS DE RECONSTITUCIÓN</vt:lpstr>
      <vt:lpstr>Análisis sensorial Sabor</vt:lpstr>
      <vt:lpstr>ANÁLISIS SENSORIAL COLOR</vt:lpstr>
      <vt:lpstr>Análisis sensorial aroma</vt:lpstr>
      <vt:lpstr>ANÁLISIS SENSORIAL TEXTURA</vt:lpstr>
      <vt:lpstr>ANÁLISIS SENSORIAL ACEPTABILIDAD</vt:lpstr>
      <vt:lpstr>conclusiones</vt:lpstr>
      <vt:lpstr>Recomendaciones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</dc:creator>
  <cp:lastModifiedBy>HP</cp:lastModifiedBy>
  <cp:revision>79</cp:revision>
  <dcterms:created xsi:type="dcterms:W3CDTF">2016-12-21T07:19:52Z</dcterms:created>
  <dcterms:modified xsi:type="dcterms:W3CDTF">2017-01-18T21:49:28Z</dcterms:modified>
</cp:coreProperties>
</file>