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sldIdLst>
    <p:sldId id="257" r:id="rId2"/>
    <p:sldId id="258" r:id="rId3"/>
    <p:sldId id="259" r:id="rId4"/>
    <p:sldId id="260" r:id="rId5"/>
    <p:sldId id="261" r:id="rId6"/>
    <p:sldId id="262" r:id="rId7"/>
    <p:sldId id="263" r:id="rId8"/>
    <p:sldId id="264" r:id="rId9"/>
    <p:sldId id="279" r:id="rId10"/>
    <p:sldId id="278" r:id="rId11"/>
    <p:sldId id="270" r:id="rId12"/>
    <p:sldId id="272" r:id="rId13"/>
    <p:sldId id="273" r:id="rId14"/>
    <p:sldId id="274" r:id="rId15"/>
    <p:sldId id="275" r:id="rId16"/>
    <p:sldId id="276" r:id="rId17"/>
    <p:sldId id="277" r:id="rId18"/>
    <p:sldId id="280" r:id="rId19"/>
    <p:sldId id="281" r:id="rId20"/>
    <p:sldId id="282" r:id="rId21"/>
    <p:sldId id="283"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97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T1%20Diego\UNIFORMIDAD%20HUMEDAD.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T1%20Diego\caf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Libr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NUEVAS%20CURV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NUEVAS%20CURV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resultados%20experimentos\REPETICION%20CAF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T1%20Diego\SECADO%20PULSAN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a:effectLst/>
              </a:rPr>
              <a:t>Porosidad del lecho</a:t>
            </a:r>
            <a:endParaRPr lang="es-EC" sz="1200" b="0">
              <a:effectLst/>
            </a:endParaRPr>
          </a:p>
          <a:p>
            <a:pPr>
              <a:defRPr sz="1200"/>
            </a:pPr>
            <a:r>
              <a:rPr lang="en-US" sz="1200" b="0" i="0" baseline="0">
                <a:effectLst/>
              </a:rPr>
              <a:t>velocidad/altura del lecho</a:t>
            </a:r>
            <a:endParaRPr lang="es-EC" sz="1200" b="0">
              <a:effectLst/>
            </a:endParaRPr>
          </a:p>
        </c:rich>
      </c:tx>
      <c:layout>
        <c:manualLayout>
          <c:xMode val="edge"/>
          <c:yMode val="edge"/>
          <c:x val="0.27252200713516705"/>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0442018885570338"/>
          <c:y val="0.15927853308993814"/>
          <c:w val="0.84562971007934351"/>
          <c:h val="0.70601967141650557"/>
        </c:manualLayout>
      </c:layout>
      <c:scatterChart>
        <c:scatterStyle val="smoothMarker"/>
        <c:varyColors val="0"/>
        <c:ser>
          <c:idx val="0"/>
          <c:order val="0"/>
          <c:spPr>
            <a:ln w="19050" cap="rnd">
              <a:solidFill>
                <a:schemeClr val="accent1"/>
              </a:solidFill>
              <a:round/>
            </a:ln>
            <a:effectLst>
              <a:glow rad="127000">
                <a:schemeClr val="accent3">
                  <a:lumMod val="40000"/>
                  <a:lumOff val="60000"/>
                </a:schemeClr>
              </a:glow>
            </a:effectLst>
          </c:spPr>
          <c:marker>
            <c:symbol val="circle"/>
            <c:size val="5"/>
            <c:spPr>
              <a:solidFill>
                <a:schemeClr val="accent1"/>
              </a:solidFill>
              <a:ln w="9525">
                <a:solidFill>
                  <a:schemeClr val="accent1"/>
                </a:solidFill>
              </a:ln>
              <a:effectLst>
                <a:glow rad="127000">
                  <a:schemeClr val="accent3">
                    <a:lumMod val="40000"/>
                    <a:lumOff val="60000"/>
                  </a:schemeClr>
                </a:glow>
              </a:effectLst>
            </c:spPr>
          </c:marker>
          <c:dLbls>
            <c:dLbl>
              <c:idx val="1"/>
              <c:layout>
                <c:manualLayout>
                  <c:x val="-3.6277777777777805E-2"/>
                  <c:y val="-0.108761665208515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Hoja1!$D$4:$D$11</c:f>
              <c:numCache>
                <c:formatCode>General</c:formatCode>
                <c:ptCount val="8"/>
                <c:pt idx="0">
                  <c:v>7.3</c:v>
                </c:pt>
                <c:pt idx="1">
                  <c:v>7.5</c:v>
                </c:pt>
                <c:pt idx="2">
                  <c:v>8</c:v>
                </c:pt>
                <c:pt idx="3">
                  <c:v>8.5</c:v>
                </c:pt>
                <c:pt idx="4">
                  <c:v>11</c:v>
                </c:pt>
                <c:pt idx="5">
                  <c:v>13</c:v>
                </c:pt>
                <c:pt idx="6">
                  <c:v>17</c:v>
                </c:pt>
                <c:pt idx="7">
                  <c:v>18</c:v>
                </c:pt>
              </c:numCache>
            </c:numRef>
          </c:xVal>
          <c:yVal>
            <c:numRef>
              <c:f>Hoja1!$E$4:$E$11</c:f>
              <c:numCache>
                <c:formatCode>General</c:formatCode>
                <c:ptCount val="8"/>
                <c:pt idx="0">
                  <c:v>48</c:v>
                </c:pt>
                <c:pt idx="1">
                  <c:v>48</c:v>
                </c:pt>
                <c:pt idx="2">
                  <c:v>48</c:v>
                </c:pt>
                <c:pt idx="3">
                  <c:v>49</c:v>
                </c:pt>
                <c:pt idx="4">
                  <c:v>52</c:v>
                </c:pt>
                <c:pt idx="5">
                  <c:v>63</c:v>
                </c:pt>
                <c:pt idx="6">
                  <c:v>71</c:v>
                </c:pt>
                <c:pt idx="7">
                  <c:v>77</c:v>
                </c:pt>
              </c:numCache>
            </c:numRef>
          </c:yVal>
          <c:smooth val="1"/>
        </c:ser>
        <c:dLbls>
          <c:dLblPos val="t"/>
          <c:showLegendKey val="0"/>
          <c:showVal val="1"/>
          <c:showCatName val="0"/>
          <c:showSerName val="0"/>
          <c:showPercent val="0"/>
          <c:showBubbleSize val="0"/>
        </c:dLbls>
        <c:axId val="334452544"/>
        <c:axId val="334458424"/>
      </c:scatterChart>
      <c:valAx>
        <c:axId val="334452544"/>
        <c:scaling>
          <c:orientation val="minMax"/>
          <c:max val="18"/>
          <c:min val="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Altura Lecho</a:t>
                </a:r>
                <a:r>
                  <a:rPr lang="es-EC" baseline="0"/>
                  <a:t> (cm)</a:t>
                </a:r>
                <a:endParaRPr lang="es-EC"/>
              </a:p>
            </c:rich>
          </c:tx>
          <c:layout>
            <c:manualLayout>
              <c:xMode val="edge"/>
              <c:yMode val="edge"/>
              <c:x val="0.41454152713669412"/>
              <c:y val="0.927167443169949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4458424"/>
        <c:crosses val="autoZero"/>
        <c:crossBetween val="midCat"/>
      </c:valAx>
      <c:valAx>
        <c:axId val="334458424"/>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Porosidad (%)</a:t>
                </a:r>
              </a:p>
            </c:rich>
          </c:tx>
          <c:layout>
            <c:manualLayout>
              <c:xMode val="edge"/>
              <c:yMode val="edge"/>
              <c:x val="2.7368992669019815E-3"/>
              <c:y val="0.373476100954508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4452544"/>
        <c:crosses val="autoZero"/>
        <c:crossBetween val="midCat"/>
      </c:valAx>
      <c:spPr>
        <a:noFill/>
        <a:ln>
          <a:noFill/>
        </a:ln>
        <a:effectLst>
          <a:glow rad="127000">
            <a:srgbClr val="FFFF00"/>
          </a:glow>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glow rad="127000">
        <a:schemeClr val="accent6">
          <a:lumMod val="40000"/>
          <a:lumOff val="60000"/>
        </a:schemeClr>
      </a:glow>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7365789960501"/>
          <c:y val="4.1739152247016104E-2"/>
          <c:w val="0.82704824916579078"/>
          <c:h val="0.75404429709444198"/>
        </c:manualLayout>
      </c:layout>
      <c:scatterChart>
        <c:scatterStyle val="lineMarker"/>
        <c:varyColors val="0"/>
        <c:ser>
          <c:idx val="0"/>
          <c:order val="0"/>
          <c:tx>
            <c:v>muestra 1</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Hoja2!$C$7:$C$22</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xVal>
          <c:yVal>
            <c:numRef>
              <c:f>Hoja2!$F$7:$F$22</c:f>
              <c:numCache>
                <c:formatCode>0.0000</c:formatCode>
                <c:ptCount val="16"/>
                <c:pt idx="0">
                  <c:v>11.864048976145405</c:v>
                </c:pt>
                <c:pt idx="1">
                  <c:v>10.122440363099098</c:v>
                </c:pt>
                <c:pt idx="2">
                  <c:v>7.6947435085502001</c:v>
                </c:pt>
                <c:pt idx="3">
                  <c:v>6.6919991555838942</c:v>
                </c:pt>
                <c:pt idx="4">
                  <c:v>5.847582858349071</c:v>
                </c:pt>
                <c:pt idx="5">
                  <c:v>4.7076208570828459</c:v>
                </c:pt>
                <c:pt idx="6">
                  <c:v>3.2404475406378754</c:v>
                </c:pt>
                <c:pt idx="7">
                  <c:v>1.9738230947860154</c:v>
                </c:pt>
                <c:pt idx="8">
                  <c:v>1.3088452607134888</c:v>
                </c:pt>
                <c:pt idx="9">
                  <c:v>0.83386109351904125</c:v>
                </c:pt>
                <c:pt idx="10">
                  <c:v>0.41165294490200449</c:v>
                </c:pt>
                <c:pt idx="11">
                  <c:v>0.20054887059311119</c:v>
                </c:pt>
                <c:pt idx="12">
                  <c:v>0.10555203715482166</c:v>
                </c:pt>
                <c:pt idx="13">
                  <c:v>5.2776018577410828E-2</c:v>
                </c:pt>
                <c:pt idx="14">
                  <c:v>2.1110407430814333E-2</c:v>
                </c:pt>
                <c:pt idx="15">
                  <c:v>0</c:v>
                </c:pt>
              </c:numCache>
            </c:numRef>
          </c:yVal>
          <c:smooth val="0"/>
        </c:ser>
        <c:ser>
          <c:idx val="1"/>
          <c:order val="1"/>
          <c:tx>
            <c:v>muestra 2</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Hoja2!$I$7:$I$28</c:f>
              <c:numCache>
                <c:formatCode>General</c:formatCode>
                <c:ptCount val="22"/>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numCache>
            </c:numRef>
          </c:xVal>
          <c:yVal>
            <c:numRef>
              <c:f>Hoja2!$L$7:$L$28</c:f>
              <c:numCache>
                <c:formatCode>0.0000</c:formatCode>
                <c:ptCount val="22"/>
                <c:pt idx="0">
                  <c:v>9.1570881226050851</c:v>
                </c:pt>
                <c:pt idx="1">
                  <c:v>7.7490421455938154</c:v>
                </c:pt>
                <c:pt idx="2">
                  <c:v>6.7432950191570002</c:v>
                </c:pt>
                <c:pt idx="3">
                  <c:v>5.7088122605360034</c:v>
                </c:pt>
                <c:pt idx="4">
                  <c:v>4.731800766283369</c:v>
                </c:pt>
                <c:pt idx="5">
                  <c:v>3.6590038314172499</c:v>
                </c:pt>
                <c:pt idx="6">
                  <c:v>3.2088122605360536</c:v>
                </c:pt>
                <c:pt idx="7">
                  <c:v>2.7011494252871757</c:v>
                </c:pt>
                <c:pt idx="8">
                  <c:v>2.145593869731556</c:v>
                </c:pt>
                <c:pt idx="9">
                  <c:v>1.6379310344826783</c:v>
                </c:pt>
                <c:pt idx="10">
                  <c:v>1.235632183908224</c:v>
                </c:pt>
                <c:pt idx="11">
                  <c:v>0.90038314176239198</c:v>
                </c:pt>
                <c:pt idx="12">
                  <c:v>0.62260536398492239</c:v>
                </c:pt>
                <c:pt idx="13">
                  <c:v>0.32567049808421156</c:v>
                </c:pt>
                <c:pt idx="14">
                  <c:v>0.26819923371652959</c:v>
                </c:pt>
                <c:pt idx="15">
                  <c:v>0.21072796934884769</c:v>
                </c:pt>
                <c:pt idx="16">
                  <c:v>0.1819923371646664</c:v>
                </c:pt>
                <c:pt idx="17">
                  <c:v>0.13409961685792451</c:v>
                </c:pt>
                <c:pt idx="18">
                  <c:v>8.6206896551863185E-2</c:v>
                </c:pt>
                <c:pt idx="19">
                  <c:v>5.7471264367681935E-2</c:v>
                </c:pt>
                <c:pt idx="20">
                  <c:v>1.9157088122560645E-2</c:v>
                </c:pt>
                <c:pt idx="21">
                  <c:v>0</c:v>
                </c:pt>
              </c:numCache>
            </c:numRef>
          </c:yVal>
          <c:smooth val="0"/>
        </c:ser>
        <c:ser>
          <c:idx val="2"/>
          <c:order val="2"/>
          <c:tx>
            <c:v>muestra 3</c:v>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Hoja2!$O$7:$O$28</c:f>
              <c:numCache>
                <c:formatCode>General</c:formatCode>
                <c:ptCount val="22"/>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numCache>
            </c:numRef>
          </c:xVal>
          <c:yVal>
            <c:numRef>
              <c:f>Hoja2!$R$7:$R$28</c:f>
              <c:numCache>
                <c:formatCode>0.0000</c:formatCode>
                <c:ptCount val="22"/>
                <c:pt idx="0">
                  <c:v>10.208769677724447</c:v>
                </c:pt>
                <c:pt idx="1">
                  <c:v>9.0196608337273112</c:v>
                </c:pt>
                <c:pt idx="2">
                  <c:v>8.5737450172285055</c:v>
                </c:pt>
                <c:pt idx="3">
                  <c:v>8.2629552057295257</c:v>
                </c:pt>
                <c:pt idx="4">
                  <c:v>7.9791905952299373</c:v>
                </c:pt>
                <c:pt idx="5">
                  <c:v>7.6751570839806851</c:v>
                </c:pt>
                <c:pt idx="6">
                  <c:v>7.1346530639823369</c:v>
                </c:pt>
                <c:pt idx="7">
                  <c:v>5.7428552124856997</c:v>
                </c:pt>
                <c:pt idx="8">
                  <c:v>4.2970069589893241</c:v>
                </c:pt>
                <c:pt idx="9">
                  <c:v>3.7632592392407025</c:v>
                </c:pt>
                <c:pt idx="10">
                  <c:v>3.1754611174923411</c:v>
                </c:pt>
                <c:pt idx="11">
                  <c:v>2.2025538814946408</c:v>
                </c:pt>
                <c:pt idx="12">
                  <c:v>1.8377136679954431</c:v>
                </c:pt>
                <c:pt idx="13">
                  <c:v>0.93912573474762373</c:v>
                </c:pt>
                <c:pt idx="14">
                  <c:v>0.62833592324864496</c:v>
                </c:pt>
                <c:pt idx="15">
                  <c:v>0.49996621849902501</c:v>
                </c:pt>
                <c:pt idx="16">
                  <c:v>0.40537801499900183</c:v>
                </c:pt>
                <c:pt idx="17">
                  <c:v>0.28376461049958934</c:v>
                </c:pt>
                <c:pt idx="18">
                  <c:v>0.20268900749950092</c:v>
                </c:pt>
                <c:pt idx="19">
                  <c:v>8.783190324981574E-2</c:v>
                </c:pt>
                <c:pt idx="20">
                  <c:v>2.0268900750142118E-2</c:v>
                </c:pt>
                <c:pt idx="21">
                  <c:v>0</c:v>
                </c:pt>
              </c:numCache>
            </c:numRef>
          </c:yVal>
          <c:smooth val="0"/>
        </c:ser>
        <c:dLbls>
          <c:showLegendKey val="0"/>
          <c:showVal val="0"/>
          <c:showCatName val="0"/>
          <c:showSerName val="0"/>
          <c:showPercent val="0"/>
          <c:showBubbleSize val="0"/>
        </c:dLbls>
        <c:axId val="341239640"/>
        <c:axId val="341239248"/>
      </c:scatterChart>
      <c:valAx>
        <c:axId val="341239640"/>
        <c:scaling>
          <c:orientation val="minMax"/>
          <c:max val="41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0"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es-EC"/>
                  <a:t>Minutos</a:t>
                </a:r>
              </a:p>
            </c:rich>
          </c:tx>
          <c:layout>
            <c:manualLayout>
              <c:xMode val="edge"/>
              <c:yMode val="edge"/>
              <c:x val="0.40292235345581795"/>
              <c:y val="0.90645815106445027"/>
            </c:manualLayout>
          </c:layout>
          <c:overlay val="0"/>
          <c:spPr>
            <a:noFill/>
            <a:ln>
              <a:noFill/>
            </a:ln>
            <a:effectLst/>
          </c:spPr>
          <c:txPr>
            <a:bodyPr rot="0" spcFirstLastPara="1" vertOverflow="ellipsis" vert="horz" wrap="square" anchor="ctr" anchorCtr="1"/>
            <a:lstStyle/>
            <a:p>
              <a:pPr>
                <a:defRPr sz="1500" b="0"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41239248"/>
        <c:crosses val="autoZero"/>
        <c:crossBetween val="midCat"/>
        <c:majorUnit val="50"/>
      </c:valAx>
      <c:valAx>
        <c:axId val="34123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es-EC"/>
                  <a:t>Humedad</a:t>
                </a:r>
              </a:p>
            </c:rich>
          </c:tx>
          <c:layout>
            <c:manualLayout>
              <c:xMode val="edge"/>
              <c:yMode val="edge"/>
              <c:x val="1.1557237251277816E-2"/>
              <c:y val="0.30998903781935422"/>
            </c:manualLayout>
          </c:layout>
          <c:overlay val="0"/>
          <c:spPr>
            <a:noFill/>
            <a:ln>
              <a:noFill/>
            </a:ln>
            <a:effectLst/>
          </c:spPr>
          <c:txPr>
            <a:bodyPr rot="-5400000" spcFirstLastPara="1" vertOverflow="ellipsis" vert="horz" wrap="square" anchor="ctr" anchorCtr="1"/>
            <a:lstStyle/>
            <a:p>
              <a:pPr>
                <a:defRPr sz="1500" b="0"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41239640"/>
        <c:crosses val="autoZero"/>
        <c:crossBetween val="midCat"/>
      </c:valAx>
      <c:spPr>
        <a:noFill/>
        <a:ln>
          <a:noFill/>
        </a:ln>
        <a:effectLst/>
      </c:spPr>
    </c:plotArea>
    <c:legend>
      <c:legendPos val="t"/>
      <c:layout>
        <c:manualLayout>
          <c:xMode val="edge"/>
          <c:yMode val="edge"/>
          <c:x val="0.26728188516916784"/>
          <c:y val="0.19298245614035087"/>
          <c:w val="0.64049093425685033"/>
          <c:h val="9.8684901229451588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320" b="1" i="0" u="none" strike="noStrike" kern="1200" baseline="0">
                <a:solidFill>
                  <a:schemeClr val="tx2"/>
                </a:solidFill>
                <a:latin typeface="+mn-lt"/>
                <a:ea typeface="+mn-ea"/>
                <a:cs typeface="+mn-cs"/>
              </a:defRPr>
            </a:pPr>
            <a:r>
              <a:rPr lang="es-EC"/>
              <a:t>VELOCIDAD MÍNIMA DE FLUIDIZACIÓN</a:t>
            </a:r>
          </a:p>
          <a:p>
            <a:pPr algn="ctr">
              <a:defRPr/>
            </a:pPr>
            <a:r>
              <a:rPr lang="es-EC"/>
              <a:t>Velocidad del aire  VS Caída de Presión</a:t>
            </a:r>
          </a:p>
        </c:rich>
      </c:tx>
      <c:layout>
        <c:manualLayout>
          <c:xMode val="edge"/>
          <c:yMode val="edge"/>
          <c:x val="0.25711502238690753"/>
          <c:y val="2.0833333333333332E-2"/>
        </c:manualLayout>
      </c:layout>
      <c:overlay val="0"/>
      <c:spPr>
        <a:noFill/>
        <a:ln>
          <a:noFill/>
        </a:ln>
        <a:effectLst/>
      </c:spPr>
      <c:txPr>
        <a:bodyPr rot="0" spcFirstLastPara="1" vertOverflow="ellipsis" vert="horz" wrap="square" anchor="ctr" anchorCtr="1"/>
        <a:lstStyle/>
        <a:p>
          <a:pPr algn="ctr">
            <a:defRPr sz="1320"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0882852357391756"/>
          <c:y val="0.2160429107435396"/>
          <c:w val="0.86108978431485783"/>
          <c:h val="0.58701863416498223"/>
        </c:manualLayout>
      </c:layout>
      <c:scatterChart>
        <c:scatterStyle val="lineMarker"/>
        <c:varyColors val="0"/>
        <c:ser>
          <c:idx val="0"/>
          <c:order val="0"/>
          <c:tx>
            <c:v>Velocidad Ascenso</c:v>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'Corrida 2 tubo M h1d'!$F$9:$F$27</c:f>
              <c:numCache>
                <c:formatCode>General</c:formatCode>
                <c:ptCount val="19"/>
                <c:pt idx="0">
                  <c:v>0.83076923076923082</c:v>
                </c:pt>
                <c:pt idx="1">
                  <c:v>0.97988165680473371</c:v>
                </c:pt>
                <c:pt idx="2">
                  <c:v>1.2994082840236687</c:v>
                </c:pt>
                <c:pt idx="3">
                  <c:v>1.5337278106508876</c:v>
                </c:pt>
                <c:pt idx="4">
                  <c:v>1.7467455621301775</c:v>
                </c:pt>
                <c:pt idx="5">
                  <c:v>1.7680473372781065</c:v>
                </c:pt>
                <c:pt idx="6">
                  <c:v>1.8106508875739644</c:v>
                </c:pt>
                <c:pt idx="7">
                  <c:v>1.8319526627218934</c:v>
                </c:pt>
                <c:pt idx="8">
                  <c:v>1.8745562130177515</c:v>
                </c:pt>
                <c:pt idx="9">
                  <c:v>1.9597633136094674</c:v>
                </c:pt>
                <c:pt idx="10">
                  <c:v>2.0023668639053258</c:v>
                </c:pt>
                <c:pt idx="11">
                  <c:v>1.9597633136094674</c:v>
                </c:pt>
                <c:pt idx="12">
                  <c:v>1.9810650887573966</c:v>
                </c:pt>
                <c:pt idx="13">
                  <c:v>2.1301775147928996</c:v>
                </c:pt>
                <c:pt idx="14">
                  <c:v>2.5775147928994082</c:v>
                </c:pt>
                <c:pt idx="15">
                  <c:v>2.9183431952662722</c:v>
                </c:pt>
                <c:pt idx="16">
                  <c:v>3.1313609467455619</c:v>
                </c:pt>
                <c:pt idx="17">
                  <c:v>3.2165680473372782</c:v>
                </c:pt>
                <c:pt idx="18">
                  <c:v>3.5147928994082842</c:v>
                </c:pt>
              </c:numCache>
            </c:numRef>
          </c:xVal>
          <c:yVal>
            <c:numRef>
              <c:f>'Corrida 2 tubo M h1d'!$D$9:$D$27</c:f>
              <c:numCache>
                <c:formatCode>General</c:formatCode>
                <c:ptCount val="19"/>
                <c:pt idx="0">
                  <c:v>0.60000000000000853</c:v>
                </c:pt>
                <c:pt idx="1">
                  <c:v>1.2000000000000028</c:v>
                </c:pt>
                <c:pt idx="2">
                  <c:v>1.7999999999999972</c:v>
                </c:pt>
                <c:pt idx="3">
                  <c:v>2.6000000000000085</c:v>
                </c:pt>
                <c:pt idx="4">
                  <c:v>3.6000000000000085</c:v>
                </c:pt>
                <c:pt idx="5">
                  <c:v>4.2000000000000028</c:v>
                </c:pt>
                <c:pt idx="6">
                  <c:v>4.2000000000000028</c:v>
                </c:pt>
                <c:pt idx="7">
                  <c:v>4.4000000000000057</c:v>
                </c:pt>
                <c:pt idx="8">
                  <c:v>4.6000000000000085</c:v>
                </c:pt>
                <c:pt idx="9">
                  <c:v>4.7999999999999972</c:v>
                </c:pt>
                <c:pt idx="10">
                  <c:v>5</c:v>
                </c:pt>
                <c:pt idx="11">
                  <c:v>5.4000000000000057</c:v>
                </c:pt>
                <c:pt idx="12">
                  <c:v>5.4000000000000057</c:v>
                </c:pt>
                <c:pt idx="13">
                  <c:v>5.4000000000000057</c:v>
                </c:pt>
                <c:pt idx="14">
                  <c:v>5</c:v>
                </c:pt>
                <c:pt idx="15">
                  <c:v>5</c:v>
                </c:pt>
                <c:pt idx="16">
                  <c:v>4.7999999999999972</c:v>
                </c:pt>
                <c:pt idx="17">
                  <c:v>4.7999999999999972</c:v>
                </c:pt>
                <c:pt idx="18">
                  <c:v>4.7999999999999972</c:v>
                </c:pt>
              </c:numCache>
            </c:numRef>
          </c:yVal>
          <c:smooth val="0"/>
        </c:ser>
        <c:ser>
          <c:idx val="1"/>
          <c:order val="1"/>
          <c:tx>
            <c:v>Velocidad Descenso</c:v>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'Corrida 2 tubo M h1d'!$F$29:$F$40</c:f>
              <c:numCache>
                <c:formatCode>General</c:formatCode>
                <c:ptCount val="12"/>
                <c:pt idx="0">
                  <c:v>3.195266272189349</c:v>
                </c:pt>
                <c:pt idx="1">
                  <c:v>3.0887573964497039</c:v>
                </c:pt>
                <c:pt idx="2">
                  <c:v>2.8118343195266271</c:v>
                </c:pt>
                <c:pt idx="3">
                  <c:v>2.7479289940828404</c:v>
                </c:pt>
                <c:pt idx="4">
                  <c:v>2.6840236686390528</c:v>
                </c:pt>
                <c:pt idx="5">
                  <c:v>2.5775147928994082</c:v>
                </c:pt>
                <c:pt idx="6">
                  <c:v>2.4923076923076923</c:v>
                </c:pt>
                <c:pt idx="7">
                  <c:v>2.2153846153846155</c:v>
                </c:pt>
                <c:pt idx="8">
                  <c:v>2.0023668639053258</c:v>
                </c:pt>
                <c:pt idx="9">
                  <c:v>1.7254437869822483</c:v>
                </c:pt>
                <c:pt idx="10">
                  <c:v>1.2355029585798816</c:v>
                </c:pt>
                <c:pt idx="11">
                  <c:v>0.83076923076923082</c:v>
                </c:pt>
              </c:numCache>
            </c:numRef>
          </c:xVal>
          <c:yVal>
            <c:numRef>
              <c:f>'Corrida 2 tubo M h1d'!$D$29:$D$40</c:f>
              <c:numCache>
                <c:formatCode>General</c:formatCode>
                <c:ptCount val="12"/>
                <c:pt idx="0">
                  <c:v>4.7999999999999972</c:v>
                </c:pt>
                <c:pt idx="1">
                  <c:v>4.7999999999999972</c:v>
                </c:pt>
                <c:pt idx="2">
                  <c:v>4.7999999999999972</c:v>
                </c:pt>
                <c:pt idx="3">
                  <c:v>4.7999999999999972</c:v>
                </c:pt>
                <c:pt idx="4">
                  <c:v>4.7999999999999972</c:v>
                </c:pt>
                <c:pt idx="5">
                  <c:v>5</c:v>
                </c:pt>
                <c:pt idx="6">
                  <c:v>5</c:v>
                </c:pt>
                <c:pt idx="7">
                  <c:v>5.2000000000000028</c:v>
                </c:pt>
                <c:pt idx="8">
                  <c:v>4.6000000000000085</c:v>
                </c:pt>
                <c:pt idx="9">
                  <c:v>3.4000000000000057</c:v>
                </c:pt>
                <c:pt idx="10">
                  <c:v>1.7999999999999972</c:v>
                </c:pt>
                <c:pt idx="11">
                  <c:v>0.79999999999999716</c:v>
                </c:pt>
              </c:numCache>
            </c:numRef>
          </c:yVal>
          <c:smooth val="0"/>
        </c:ser>
        <c:dLbls>
          <c:showLegendKey val="0"/>
          <c:showVal val="0"/>
          <c:showCatName val="0"/>
          <c:showSerName val="0"/>
          <c:showPercent val="0"/>
          <c:showBubbleSize val="0"/>
        </c:dLbls>
        <c:axId val="334456072"/>
        <c:axId val="334456856"/>
      </c:scatterChart>
      <c:valAx>
        <c:axId val="33445607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s-EC"/>
                  <a:t>Velocidad del aire (m/s)</a:t>
                </a:r>
              </a:p>
            </c:rich>
          </c:tx>
          <c:layout>
            <c:manualLayout>
              <c:xMode val="edge"/>
              <c:yMode val="edge"/>
              <c:x val="0.40176141796456372"/>
              <c:y val="0.9266797397451754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C"/>
          </a:p>
        </c:txPr>
        <c:crossAx val="334456856"/>
        <c:crosses val="autoZero"/>
        <c:crossBetween val="midCat"/>
      </c:valAx>
      <c:valAx>
        <c:axId val="3344568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s-EC"/>
                  <a:t>Caída de presión (mm H2O)</a:t>
                </a:r>
              </a:p>
            </c:rich>
          </c:tx>
          <c:layout>
            <c:manualLayout>
              <c:xMode val="edge"/>
              <c:yMode val="edge"/>
              <c:x val="1.5033401998344341E-2"/>
              <c:y val="0.2504733460041632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C"/>
          </a:p>
        </c:txPr>
        <c:crossAx val="334456072"/>
        <c:crosses val="autoZero"/>
        <c:crossBetween val="midCat"/>
      </c:valAx>
      <c:spPr>
        <a:noFill/>
        <a:ln>
          <a:noFill/>
        </a:ln>
        <a:effectLst/>
      </c:spPr>
    </c:plotArea>
    <c:legend>
      <c:legendPos val="b"/>
      <c:layout>
        <c:manualLayout>
          <c:xMode val="edge"/>
          <c:yMode val="edge"/>
          <c:x val="0.58286139300707307"/>
          <c:y val="0.44716925768894272"/>
          <c:w val="0.34085061166662123"/>
          <c:h val="0.261909953563496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1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sz="2000"/>
              <a:t>Tiempo de secado TAU</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83696134426613"/>
          <c:y val="0.15462393867448826"/>
          <c:w val="0.85298735385349556"/>
          <c:h val="0.64373481831881285"/>
        </c:manualLayout>
      </c:layout>
      <c:bar3DChart>
        <c:barDir val="col"/>
        <c:grouping val="clustered"/>
        <c:varyColors val="0"/>
        <c:ser>
          <c:idx val="0"/>
          <c:order val="0"/>
          <c:spPr>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Hoja1!$A$6:$A$14</c:f>
              <c:strCache>
                <c:ptCount val="9"/>
                <c:pt idx="0">
                  <c:v>T1</c:v>
                </c:pt>
                <c:pt idx="1">
                  <c:v>T2</c:v>
                </c:pt>
                <c:pt idx="2">
                  <c:v>T3</c:v>
                </c:pt>
                <c:pt idx="3">
                  <c:v>T4</c:v>
                </c:pt>
                <c:pt idx="4">
                  <c:v>T5</c:v>
                </c:pt>
                <c:pt idx="5">
                  <c:v>T6</c:v>
                </c:pt>
                <c:pt idx="6">
                  <c:v>T7</c:v>
                </c:pt>
                <c:pt idx="7">
                  <c:v>T8</c:v>
                </c:pt>
                <c:pt idx="8">
                  <c:v>T9</c:v>
                </c:pt>
              </c:strCache>
            </c:strRef>
          </c:cat>
          <c:val>
            <c:numRef>
              <c:f>Hoja1!$G$6:$G$14</c:f>
              <c:numCache>
                <c:formatCode>General</c:formatCode>
                <c:ptCount val="9"/>
                <c:pt idx="0">
                  <c:v>300</c:v>
                </c:pt>
                <c:pt idx="1">
                  <c:v>171</c:v>
                </c:pt>
                <c:pt idx="2">
                  <c:v>184</c:v>
                </c:pt>
                <c:pt idx="3">
                  <c:v>285</c:v>
                </c:pt>
                <c:pt idx="4">
                  <c:v>135</c:v>
                </c:pt>
                <c:pt idx="5">
                  <c:v>135</c:v>
                </c:pt>
                <c:pt idx="6">
                  <c:v>237</c:v>
                </c:pt>
                <c:pt idx="7">
                  <c:v>124</c:v>
                </c:pt>
                <c:pt idx="8">
                  <c:v>51</c:v>
                </c:pt>
              </c:numCache>
            </c:numRef>
          </c:val>
        </c:ser>
        <c:dLbls>
          <c:showLegendKey val="0"/>
          <c:showVal val="0"/>
          <c:showCatName val="0"/>
          <c:showSerName val="0"/>
          <c:showPercent val="0"/>
          <c:showBubbleSize val="0"/>
        </c:dLbls>
        <c:gapWidth val="150"/>
        <c:shape val="box"/>
        <c:axId val="334458032"/>
        <c:axId val="334458816"/>
        <c:axId val="0"/>
      </c:bar3DChart>
      <c:catAx>
        <c:axId val="334458032"/>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TRATAMIENTOS</a:t>
                </a:r>
              </a:p>
            </c:rich>
          </c:tx>
          <c:layout>
            <c:manualLayout>
              <c:xMode val="edge"/>
              <c:yMode val="edge"/>
              <c:x val="0.43996182295394898"/>
              <c:y val="0.9258165923175952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8816"/>
        <c:crosses val="autoZero"/>
        <c:auto val="1"/>
        <c:lblAlgn val="ctr"/>
        <c:lblOffset val="100"/>
        <c:noMultiLvlLbl val="0"/>
      </c:catAx>
      <c:valAx>
        <c:axId val="334458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MINUTOS</a:t>
                </a:r>
              </a:p>
            </c:rich>
          </c:tx>
          <c:layout>
            <c:manualLayout>
              <c:xMode val="edge"/>
              <c:yMode val="edge"/>
              <c:x val="1.7116439990455739E-2"/>
              <c:y val="0.41349300919134158"/>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8032"/>
        <c:crosses val="autoZero"/>
        <c:crossBetween val="between"/>
      </c:valAx>
      <c:spPr>
        <a:noFill/>
        <a:ln>
          <a:noFill/>
        </a:ln>
        <a:effectLst/>
      </c:spPr>
    </c:plotArea>
    <c:plotVisOnly val="1"/>
    <c:dispBlanksAs val="gap"/>
    <c:showDLblsOverMax val="0"/>
  </c:chart>
  <c:spPr>
    <a:solidFill>
      <a:schemeClr val="accent1">
        <a:lumMod val="20000"/>
        <a:lumOff val="80000"/>
      </a:schemeClr>
    </a:solidFill>
    <a:ln>
      <a:solidFill>
        <a:schemeClr val="accent1">
          <a:lumMod val="60000"/>
          <a:lumOff val="40000"/>
        </a:schemeClr>
      </a:solid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EC" sz="2000" b="1" dirty="0"/>
              <a:t>SECADO DE CAFÉ</a:t>
            </a:r>
          </a:p>
        </c:rich>
      </c:tx>
      <c:layout>
        <c:manualLayout>
          <c:xMode val="edge"/>
          <c:yMode val="edge"/>
          <c:x val="0.2442546820754180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0687706036745407"/>
          <c:y val="0.11384615384615387"/>
          <c:w val="0.74347842519685037"/>
          <c:h val="0.72203343003177245"/>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'Corrida 1'!$R$5:$R$12</c:f>
              <c:numCache>
                <c:formatCode>0.00</c:formatCode>
                <c:ptCount val="8"/>
                <c:pt idx="0">
                  <c:v>0</c:v>
                </c:pt>
                <c:pt idx="1">
                  <c:v>0.25</c:v>
                </c:pt>
                <c:pt idx="2">
                  <c:v>0.5</c:v>
                </c:pt>
                <c:pt idx="3">
                  <c:v>1</c:v>
                </c:pt>
                <c:pt idx="4">
                  <c:v>1.5</c:v>
                </c:pt>
                <c:pt idx="5">
                  <c:v>3</c:v>
                </c:pt>
                <c:pt idx="6">
                  <c:v>5</c:v>
                </c:pt>
                <c:pt idx="7">
                  <c:v>6</c:v>
                </c:pt>
              </c:numCache>
            </c:numRef>
          </c:xVal>
          <c:yVal>
            <c:numRef>
              <c:f>'Corrida 1'!$U$5:$U$12</c:f>
              <c:numCache>
                <c:formatCode>0.00</c:formatCode>
                <c:ptCount val="8"/>
                <c:pt idx="0">
                  <c:v>7.2087861002963356</c:v>
                </c:pt>
                <c:pt idx="1">
                  <c:v>2.4678872491002508</c:v>
                </c:pt>
                <c:pt idx="2">
                  <c:v>1.6696612570839786</c:v>
                </c:pt>
                <c:pt idx="3">
                  <c:v>1.2362733761314095</c:v>
                </c:pt>
                <c:pt idx="4">
                  <c:v>0.71092706942590189</c:v>
                </c:pt>
                <c:pt idx="5">
                  <c:v>0.49549484262144911</c:v>
                </c:pt>
                <c:pt idx="6">
                  <c:v>0.2759143485000729</c:v>
                </c:pt>
                <c:pt idx="7">
                  <c:v>0.13507568362731531</c:v>
                </c:pt>
              </c:numCache>
            </c:numRef>
          </c:yVal>
          <c:smooth val="1"/>
        </c:ser>
        <c:dLbls>
          <c:showLegendKey val="0"/>
          <c:showVal val="0"/>
          <c:showCatName val="0"/>
          <c:showSerName val="0"/>
          <c:showPercent val="0"/>
          <c:showBubbleSize val="0"/>
        </c:dLbls>
        <c:axId val="334452152"/>
        <c:axId val="334452936"/>
      </c:scatterChart>
      <c:valAx>
        <c:axId val="334452152"/>
        <c:scaling>
          <c:orientation val="minMax"/>
          <c:max val="6.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Tiempo (h)</a:t>
                </a:r>
              </a:p>
            </c:rich>
          </c:tx>
          <c:layout>
            <c:manualLayout>
              <c:xMode val="edge"/>
              <c:yMode val="edge"/>
              <c:x val="0.45029487314085737"/>
              <c:y val="0.91108164111065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2936"/>
        <c:crosses val="autoZero"/>
        <c:crossBetween val="midCat"/>
      </c:valAx>
      <c:valAx>
        <c:axId val="334452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Humedad</a:t>
                </a:r>
              </a:p>
              <a:p>
                <a:pPr>
                  <a:defRPr/>
                </a:pPr>
                <a:r>
                  <a:rPr lang="es-EC"/>
                  <a:t>kg H2O/kg ss</a:t>
                </a:r>
              </a:p>
            </c:rich>
          </c:tx>
          <c:layout>
            <c:manualLayout>
              <c:xMode val="edge"/>
              <c:yMode val="edge"/>
              <c:x val="1.2242309711286089E-2"/>
              <c:y val="0.3255732304716971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2152"/>
        <c:crosses val="autoZero"/>
        <c:crossBetween val="midCat"/>
      </c:valAx>
      <c:spPr>
        <a:noFill/>
        <a:ln>
          <a:noFill/>
        </a:ln>
        <a:effectLst/>
      </c:spPr>
    </c:plotArea>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EC" sz="2000" b="1"/>
              <a:t>VELOCIDAD DE SECADO</a:t>
            </a:r>
          </a:p>
        </c:rich>
      </c:tx>
      <c:layout>
        <c:manualLayout>
          <c:xMode val="edge"/>
          <c:yMode val="edge"/>
          <c:x val="0.19473594358347751"/>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7830598761361727"/>
          <c:y val="0.12586894586894587"/>
          <c:w val="0.77808153291183435"/>
          <c:h val="0.67711829124807676"/>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'Corrida 1'!$V$6:$V$12</c:f>
              <c:numCache>
                <c:formatCode>0.00</c:formatCode>
                <c:ptCount val="7"/>
                <c:pt idx="0">
                  <c:v>4.8383366746982936</c:v>
                </c:pt>
                <c:pt idx="1">
                  <c:v>2.0687742530921147</c:v>
                </c:pt>
                <c:pt idx="2">
                  <c:v>1.452967316607694</c:v>
                </c:pt>
                <c:pt idx="3">
                  <c:v>0.97360022277865577</c:v>
                </c:pt>
                <c:pt idx="4">
                  <c:v>0.60321095602367547</c:v>
                </c:pt>
                <c:pt idx="5">
                  <c:v>0.38570459556076098</c:v>
                </c:pt>
                <c:pt idx="6">
                  <c:v>0.20549501606369411</c:v>
                </c:pt>
              </c:numCache>
            </c:numRef>
          </c:xVal>
          <c:yVal>
            <c:numRef>
              <c:f>'Corrida 1'!$W$6:$W$12</c:f>
              <c:numCache>
                <c:formatCode>0.00</c:formatCode>
                <c:ptCount val="7"/>
                <c:pt idx="0">
                  <c:v>205.51193414261152</c:v>
                </c:pt>
                <c:pt idx="1">
                  <c:v>12.98571810853689</c:v>
                </c:pt>
                <c:pt idx="2">
                  <c:v>1.6989396869603779</c:v>
                </c:pt>
                <c:pt idx="3">
                  <c:v>1.568533867338479</c:v>
                </c:pt>
                <c:pt idx="4">
                  <c:v>0.32224358453611734</c:v>
                </c:pt>
                <c:pt idx="5">
                  <c:v>0.11155971284166792</c:v>
                </c:pt>
                <c:pt idx="6">
                  <c:v>4.3014910566820067E-2</c:v>
                </c:pt>
              </c:numCache>
            </c:numRef>
          </c:yVal>
          <c:smooth val="1"/>
        </c:ser>
        <c:dLbls>
          <c:showLegendKey val="0"/>
          <c:showVal val="0"/>
          <c:showCatName val="0"/>
          <c:showSerName val="0"/>
          <c:showPercent val="0"/>
          <c:showBubbleSize val="0"/>
        </c:dLbls>
        <c:axId val="334453328"/>
        <c:axId val="334453720"/>
      </c:scatterChart>
      <c:valAx>
        <c:axId val="334453328"/>
        <c:scaling>
          <c:orientation val="minMax"/>
          <c:max val="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Humedad media</a:t>
                </a:r>
              </a:p>
              <a:p>
                <a:pPr>
                  <a:defRPr/>
                </a:pPr>
                <a:r>
                  <a:rPr lang="es-EC"/>
                  <a:t>KgH2O/KgSS</a:t>
                </a:r>
              </a:p>
            </c:rich>
          </c:tx>
          <c:layout>
            <c:manualLayout>
              <c:xMode val="edge"/>
              <c:yMode val="edge"/>
              <c:x val="0.43753953169646903"/>
              <c:y val="0.9133617314229164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3720"/>
        <c:crosses val="autoZero"/>
        <c:crossBetween val="midCat"/>
      </c:valAx>
      <c:valAx>
        <c:axId val="334453720"/>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velocidad de secado</a:t>
                </a:r>
              </a:p>
              <a:p>
                <a:pPr>
                  <a:defRPr/>
                </a:pPr>
                <a:r>
                  <a:rPr lang="es-EC"/>
                  <a:t>kgH2O/h m2</a:t>
                </a:r>
              </a:p>
            </c:rich>
          </c:tx>
          <c:layout>
            <c:manualLayout>
              <c:xMode val="edge"/>
              <c:yMode val="edge"/>
              <c:x val="6.0131756397552201E-3"/>
              <c:y val="0.3093135300662210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4453328"/>
        <c:crosses val="autoZero"/>
        <c:crossBetween val="midCat"/>
      </c:valAx>
      <c:spPr>
        <a:noFill/>
        <a:ln>
          <a:noFill/>
        </a:ln>
        <a:effectLst/>
      </c:spPr>
    </c:plotArea>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sz="2000" b="1" dirty="0" smtClean="0"/>
              <a:t>TIEMPO DE SECADO </a:t>
            </a:r>
            <a:endParaRPr lang="es-EC" sz="2000" b="1" dirty="0"/>
          </a:p>
        </c:rich>
      </c:tx>
      <c:layout>
        <c:manualLayout>
          <c:xMode val="edge"/>
          <c:yMode val="edge"/>
          <c:x val="0.29696558784138677"/>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2471671932728154"/>
          <c:y val="0.11544011544011544"/>
          <c:w val="0.69599444973836866"/>
          <c:h val="0.72188567338173637"/>
        </c:manualLayout>
      </c:layout>
      <c:scatterChart>
        <c:scatterStyle val="lineMarker"/>
        <c:varyColors val="0"/>
        <c:ser>
          <c:idx val="0"/>
          <c:order val="0"/>
          <c:tx>
            <c:v>Tendencia</c:v>
          </c:tx>
          <c:spPr>
            <a:ln w="15875" cap="rnd">
              <a:solidFill>
                <a:srgbClr val="00B0F0"/>
              </a:solidFill>
              <a:round/>
            </a:ln>
            <a:effectLst/>
          </c:spPr>
          <c:marker>
            <c:symbol val="circle"/>
            <c:size val="5"/>
            <c:spPr>
              <a:solidFill>
                <a:schemeClr val="accent2">
                  <a:lumMod val="40000"/>
                  <a:lumOff val="60000"/>
                </a:schemeClr>
              </a:solidFill>
              <a:ln w="9525">
                <a:solidFill>
                  <a:srgbClr val="00B0F0"/>
                </a:solidFill>
                <a:round/>
              </a:ln>
              <a:effectLst/>
            </c:spPr>
          </c:marker>
          <c:xVal>
            <c:numRef>
              <c:f>'5,5-40'!$E$6:$E$22</c:f>
              <c:numCache>
                <c:formatCode>0.00</c:formatCode>
                <c:ptCount val="17"/>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numCache>
            </c:numRef>
          </c:xVal>
          <c:yVal>
            <c:numRef>
              <c:f>'5,5-40'!$L$8:$L$19</c:f>
              <c:numCache>
                <c:formatCode>0.00</c:formatCode>
                <c:ptCount val="12"/>
                <c:pt idx="0">
                  <c:v>1.0000801936678008</c:v>
                </c:pt>
                <c:pt idx="1">
                  <c:v>0.5809384188708222</c:v>
                </c:pt>
                <c:pt idx="2">
                  <c:v>0.38730875338859189</c:v>
                </c:pt>
                <c:pt idx="3">
                  <c:v>0.45280115195834886</c:v>
                </c:pt>
                <c:pt idx="4">
                  <c:v>0.42246367312263955</c:v>
                </c:pt>
                <c:pt idx="5">
                  <c:v>0.35859992384515954</c:v>
                </c:pt>
                <c:pt idx="6">
                  <c:v>0.3575153147590367</c:v>
                </c:pt>
                <c:pt idx="7">
                  <c:v>0.3850191212213589</c:v>
                </c:pt>
                <c:pt idx="8">
                  <c:v>0.35219384313785723</c:v>
                </c:pt>
                <c:pt idx="9">
                  <c:v>0.36915862166452534</c:v>
                </c:pt>
                <c:pt idx="10">
                  <c:v>0.32294128598354171</c:v>
                </c:pt>
                <c:pt idx="11">
                  <c:v>0.31900180246242582</c:v>
                </c:pt>
              </c:numCache>
            </c:numRef>
          </c:yVal>
          <c:smooth val="0"/>
        </c:ser>
        <c:ser>
          <c:idx val="1"/>
          <c:order val="1"/>
          <c:tx>
            <c:v>tiempo/w 2</c:v>
          </c:tx>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'5,5-40'!$E$6:$E$19</c:f>
              <c:numCache>
                <c:formatCode>0.00</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xVal>
          <c:yVal>
            <c:numRef>
              <c:f>'5,5-40'!$M$6:$M$19</c:f>
              <c:numCache>
                <c:formatCode>0.00</c:formatCode>
                <c:ptCount val="14"/>
                <c:pt idx="0">
                  <c:v>136.2243450297932</c:v>
                </c:pt>
                <c:pt idx="1">
                  <c:v>81.32668711656396</c:v>
                </c:pt>
                <c:pt idx="2">
                  <c:v>62.584673381634069</c:v>
                </c:pt>
                <c:pt idx="3">
                  <c:v>36.736448220064752</c:v>
                </c:pt>
                <c:pt idx="4">
                  <c:v>25.421211655656332</c:v>
                </c:pt>
                <c:pt idx="5">
                  <c:v>29.062601362309774</c:v>
                </c:pt>
                <c:pt idx="6">
                  <c:v>27.512379842703012</c:v>
                </c:pt>
                <c:pt idx="7">
                  <c:v>23.559239395417027</c:v>
                </c:pt>
                <c:pt idx="8">
                  <c:v>24.814764307468266</c:v>
                </c:pt>
                <c:pt idx="9">
                  <c:v>28.817063880727154</c:v>
                </c:pt>
                <c:pt idx="10">
                  <c:v>26.217437668207072</c:v>
                </c:pt>
                <c:pt idx="11">
                  <c:v>28.002213613724606</c:v>
                </c:pt>
                <c:pt idx="12">
                  <c:v>23.918036478270743</c:v>
                </c:pt>
                <c:pt idx="13">
                  <c:v>24.840348669183633</c:v>
                </c:pt>
              </c:numCache>
            </c:numRef>
          </c:yVal>
          <c:smooth val="0"/>
        </c:ser>
        <c:dLbls>
          <c:showLegendKey val="0"/>
          <c:showVal val="0"/>
          <c:showCatName val="0"/>
          <c:showSerName val="0"/>
          <c:showPercent val="0"/>
          <c:showBubbleSize val="0"/>
        </c:dLbls>
        <c:axId val="247634496"/>
        <c:axId val="341241600"/>
      </c:scatterChart>
      <c:valAx>
        <c:axId val="247634496"/>
        <c:scaling>
          <c:orientation val="minMax"/>
          <c:max val="210"/>
          <c:min val="0"/>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b="0"/>
                  <a:t>Tiempo TAU (min)</a:t>
                </a:r>
              </a:p>
            </c:rich>
          </c:tx>
          <c:layout>
            <c:manualLayout>
              <c:xMode val="edge"/>
              <c:yMode val="edge"/>
              <c:x val="0.38767808482538407"/>
              <c:y val="0.9192783813415726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 sourceLinked="0"/>
        <c:majorTickMark val="out"/>
        <c:minorTickMark val="none"/>
        <c:tickLblPos val="low"/>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41241600"/>
        <c:crosses val="autoZero"/>
        <c:crossBetween val="midCat"/>
        <c:majorUnit val="30"/>
        <c:minorUnit val="10"/>
      </c:valAx>
      <c:valAx>
        <c:axId val="341241600"/>
        <c:scaling>
          <c:logBase val="10"/>
          <c:orientation val="minMax"/>
          <c:max val="1"/>
          <c:min val="0.1"/>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b="0"/>
                  <a:t>Razón de humedad MR</a:t>
                </a:r>
              </a:p>
              <a:p>
                <a:pPr>
                  <a:defRPr b="0"/>
                </a:pPr>
                <a:r>
                  <a:rPr lang="es-EC" b="0"/>
                  <a:t>(𝑀𝑡−𝑀𝑒)/(𝑀𝑜−𝑀𝑒 )</a:t>
                </a:r>
              </a:p>
            </c:rich>
          </c:tx>
          <c:layout>
            <c:manualLayout>
              <c:xMode val="edge"/>
              <c:yMode val="edge"/>
              <c:x val="4.4445558954812172E-3"/>
              <c:y val="0.2426906763236873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247634496"/>
        <c:crosses val="autoZero"/>
        <c:crossBetween val="midCat"/>
      </c:valAx>
      <c:spPr>
        <a:noFill/>
        <a:ln>
          <a:noFill/>
        </a:ln>
        <a:effectLst/>
      </c:spPr>
    </c:plotArea>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a:t>ACTIVIDAD DE AGUA</a:t>
            </a:r>
          </a:p>
        </c:rich>
      </c:tx>
      <c:layout>
        <c:manualLayout>
          <c:xMode val="edge"/>
          <c:yMode val="edge"/>
          <c:x val="0.3127595400648176"/>
          <c:y val="7.45040211655063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5.6781280248060735E-2"/>
          <c:y val="4.4081588255108918E-2"/>
          <c:w val="0.92910288042494216"/>
          <c:h val="0.78850249164348829"/>
        </c:manualLayout>
      </c:layout>
      <c:barChart>
        <c:barDir val="col"/>
        <c:grouping val="clustered"/>
        <c:varyColors val="0"/>
        <c:ser>
          <c:idx val="0"/>
          <c:order val="0"/>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Hoja1!$C$6:$C$14</c:f>
              <c:strCache>
                <c:ptCount val="9"/>
                <c:pt idx="0">
                  <c:v>A1B1</c:v>
                </c:pt>
                <c:pt idx="1">
                  <c:v>A1B2</c:v>
                </c:pt>
                <c:pt idx="2">
                  <c:v>A1B3</c:v>
                </c:pt>
                <c:pt idx="3">
                  <c:v>A2B1</c:v>
                </c:pt>
                <c:pt idx="4">
                  <c:v>A2B2</c:v>
                </c:pt>
                <c:pt idx="5">
                  <c:v>A2B3</c:v>
                </c:pt>
                <c:pt idx="6">
                  <c:v>A3B1</c:v>
                </c:pt>
                <c:pt idx="7">
                  <c:v>A3B2</c:v>
                </c:pt>
                <c:pt idx="8">
                  <c:v>A3B3</c:v>
                </c:pt>
              </c:strCache>
            </c:strRef>
          </c:cat>
          <c:val>
            <c:numRef>
              <c:f>Hoja1!$E$6:$E$14</c:f>
              <c:numCache>
                <c:formatCode>General</c:formatCode>
                <c:ptCount val="9"/>
                <c:pt idx="0">
                  <c:v>0.57999999999999996</c:v>
                </c:pt>
                <c:pt idx="1">
                  <c:v>0.56999999999999995</c:v>
                </c:pt>
                <c:pt idx="2">
                  <c:v>0.52</c:v>
                </c:pt>
                <c:pt idx="3">
                  <c:v>0.49</c:v>
                </c:pt>
                <c:pt idx="4">
                  <c:v>0.45</c:v>
                </c:pt>
                <c:pt idx="5">
                  <c:v>0.43</c:v>
                </c:pt>
                <c:pt idx="6">
                  <c:v>0.43</c:v>
                </c:pt>
                <c:pt idx="7">
                  <c:v>0.46</c:v>
                </c:pt>
                <c:pt idx="8">
                  <c:v>0.51</c:v>
                </c:pt>
              </c:numCache>
            </c:numRef>
          </c:val>
        </c:ser>
        <c:dLbls>
          <c:dLblPos val="inEnd"/>
          <c:showLegendKey val="0"/>
          <c:showVal val="1"/>
          <c:showCatName val="0"/>
          <c:showSerName val="0"/>
          <c:showPercent val="0"/>
          <c:showBubbleSize val="0"/>
        </c:dLbls>
        <c:gapWidth val="65"/>
        <c:axId val="341240032"/>
        <c:axId val="341237680"/>
      </c:barChart>
      <c:catAx>
        <c:axId val="34124003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dirty="0" smtClean="0"/>
                  <a:t>TRATAMIENTOS</a:t>
                </a:r>
                <a:endParaRPr lang="es-EC" dirty="0"/>
              </a:p>
            </c:rich>
          </c:tx>
          <c:layout>
            <c:manualLayout>
              <c:xMode val="edge"/>
              <c:yMode val="edge"/>
              <c:x val="0.43370437616659252"/>
              <c:y val="0.9398127020362521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crossAx val="341237680"/>
        <c:crosses val="autoZero"/>
        <c:auto val="1"/>
        <c:lblAlgn val="ctr"/>
        <c:lblOffset val="100"/>
        <c:noMultiLvlLbl val="0"/>
      </c:catAx>
      <c:valAx>
        <c:axId val="3412376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20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dirty="0" smtClean="0"/>
                  <a:t>RANGOS</a:t>
                </a:r>
                <a:endParaRPr lang="es-EC" dirty="0"/>
              </a:p>
            </c:rich>
          </c:tx>
          <c:layout>
            <c:manualLayout>
              <c:xMode val="edge"/>
              <c:yMode val="edge"/>
              <c:x val="1.0317568450345772E-2"/>
              <c:y val="0.3855762617898046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crossAx val="341240032"/>
        <c:crosses val="autoZero"/>
        <c:crossBetween val="between"/>
      </c:valAx>
      <c:spPr>
        <a:noFill/>
        <a:ln>
          <a:noFill/>
        </a:ln>
        <a:effectLst/>
      </c:spPr>
    </c:plotArea>
    <c:plotVisOnly val="1"/>
    <c:dispBlanksAs val="gap"/>
    <c:showDLblsOverMax val="0"/>
  </c:chart>
  <c:spPr>
    <a:solidFill>
      <a:schemeClr val="accent4">
        <a:lumMod val="20000"/>
        <a:lumOff val="80000"/>
      </a:schemeClr>
    </a:solidFill>
    <a:ln w="9525" cap="flat" cmpd="sng" algn="ctr">
      <a:solidFill>
        <a:schemeClr val="accent4">
          <a:lumMod val="60000"/>
          <a:lumOff val="40000"/>
        </a:schemeClr>
      </a:solidFill>
      <a:round/>
    </a:ln>
    <a:effectLst/>
  </c:spPr>
  <c:txPr>
    <a:bodyPr/>
    <a:lstStyle/>
    <a:p>
      <a:pPr>
        <a:defRPr sz="2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s-EC" sz="2400" dirty="0"/>
              <a:t>SECADO PULSANTE</a:t>
            </a:r>
          </a:p>
          <a:p>
            <a:pPr>
              <a:defRPr/>
            </a:pPr>
            <a:r>
              <a:rPr lang="es-EC" dirty="0"/>
              <a:t>Tiempo/Humedad</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4029553464954303"/>
          <c:y val="0.19385206210095596"/>
          <c:w val="0.82327894119618028"/>
          <c:h val="0.58298650168728905"/>
        </c:manualLayout>
      </c:layout>
      <c:scatterChart>
        <c:scatterStyle val="lineMarker"/>
        <c:varyColors val="0"/>
        <c:ser>
          <c:idx val="1"/>
          <c:order val="0"/>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Hoja1!$E$8:$E$14</c:f>
              <c:numCache>
                <c:formatCode>General</c:formatCode>
                <c:ptCount val="7"/>
                <c:pt idx="0">
                  <c:v>0</c:v>
                </c:pt>
                <c:pt idx="1">
                  <c:v>20</c:v>
                </c:pt>
                <c:pt idx="2">
                  <c:v>60</c:v>
                </c:pt>
                <c:pt idx="3">
                  <c:v>80</c:v>
                </c:pt>
                <c:pt idx="4">
                  <c:v>140</c:v>
                </c:pt>
                <c:pt idx="5">
                  <c:v>270</c:v>
                </c:pt>
                <c:pt idx="6">
                  <c:v>300</c:v>
                </c:pt>
              </c:numCache>
            </c:numRef>
          </c:xVal>
          <c:yVal>
            <c:numRef>
              <c:f>Hoja1!$K$8:$K$14</c:f>
              <c:numCache>
                <c:formatCode>0.00</c:formatCode>
                <c:ptCount val="7"/>
                <c:pt idx="0">
                  <c:v>25.589001890938949</c:v>
                </c:pt>
                <c:pt idx="1">
                  <c:v>23.851907255048506</c:v>
                </c:pt>
                <c:pt idx="2">
                  <c:v>14.287742210234642</c:v>
                </c:pt>
                <c:pt idx="3">
                  <c:v>13.416069327056718</c:v>
                </c:pt>
                <c:pt idx="4">
                  <c:v>13.950299914310543</c:v>
                </c:pt>
                <c:pt idx="5">
                  <c:v>11.516314779271108</c:v>
                </c:pt>
                <c:pt idx="6">
                  <c:v>13.528855250709684</c:v>
                </c:pt>
              </c:numCache>
            </c:numRef>
          </c:yVal>
          <c:smooth val="0"/>
        </c:ser>
        <c:ser>
          <c:idx val="2"/>
          <c:order val="1"/>
          <c:spPr>
            <a:ln w="9525" cap="rnd">
              <a:solidFill>
                <a:schemeClr val="accent6"/>
              </a:solidFill>
              <a:round/>
            </a:ln>
            <a:effectLst/>
          </c:spPr>
          <c:marker>
            <c:symbol val="circl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c:spPr>
          </c:marker>
          <c:xVal>
            <c:numRef>
              <c:f>Hoja1!$E$8:$E$14</c:f>
              <c:numCache>
                <c:formatCode>General</c:formatCode>
                <c:ptCount val="7"/>
                <c:pt idx="0">
                  <c:v>0</c:v>
                </c:pt>
                <c:pt idx="1">
                  <c:v>20</c:v>
                </c:pt>
                <c:pt idx="2">
                  <c:v>60</c:v>
                </c:pt>
                <c:pt idx="3">
                  <c:v>80</c:v>
                </c:pt>
                <c:pt idx="4">
                  <c:v>140</c:v>
                </c:pt>
                <c:pt idx="5">
                  <c:v>270</c:v>
                </c:pt>
                <c:pt idx="6">
                  <c:v>300</c:v>
                </c:pt>
              </c:numCache>
            </c:numRef>
          </c:xVal>
          <c:yVal>
            <c:numRef>
              <c:f>Hoja1!$L$8:$L$14</c:f>
              <c:numCache>
                <c:formatCode>0.00</c:formatCode>
                <c:ptCount val="7"/>
                <c:pt idx="0">
                  <c:v>27.392431311560252</c:v>
                </c:pt>
                <c:pt idx="1">
                  <c:v>25.143591293833335</c:v>
                </c:pt>
                <c:pt idx="2">
                  <c:v>16.017004106923896</c:v>
                </c:pt>
                <c:pt idx="3">
                  <c:v>15.053179943564171</c:v>
                </c:pt>
                <c:pt idx="4">
                  <c:v>14.628049306094818</c:v>
                </c:pt>
                <c:pt idx="5">
                  <c:v>11.432621747832226</c:v>
                </c:pt>
                <c:pt idx="6">
                  <c:v>13.22891111530484</c:v>
                </c:pt>
              </c:numCache>
            </c:numRef>
          </c:yVal>
          <c:smooth val="0"/>
        </c:ser>
        <c:dLbls>
          <c:showLegendKey val="0"/>
          <c:showVal val="0"/>
          <c:showCatName val="0"/>
          <c:showSerName val="0"/>
          <c:showPercent val="0"/>
          <c:showBubbleSize val="0"/>
        </c:dLbls>
        <c:axId val="341242384"/>
        <c:axId val="341242776"/>
      </c:scatterChart>
      <c:valAx>
        <c:axId val="34124238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s-EC" dirty="0" smtClean="0"/>
                  <a:t>TIEMPO (MIN)</a:t>
                </a:r>
                <a:endParaRPr lang="es-EC"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crossAx val="341242776"/>
        <c:crosses val="autoZero"/>
        <c:crossBetween val="midCat"/>
      </c:valAx>
      <c:valAx>
        <c:axId val="341242776"/>
        <c:scaling>
          <c:orientation val="minMax"/>
          <c:max val="28"/>
          <c:min val="9"/>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s-EC" dirty="0" smtClean="0"/>
                  <a:t>HUMEDAD (%)</a:t>
                </a:r>
                <a:endParaRPr lang="es-EC" dirty="0"/>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crossAx val="341242384"/>
        <c:crosses val="autoZero"/>
        <c:crossBetween val="midCat"/>
        <c:majorUnit val="3"/>
      </c:valAx>
      <c:spPr>
        <a:noFill/>
        <a:ln>
          <a:noFill/>
        </a:ln>
        <a:effectLst/>
      </c:spPr>
    </c:plotArea>
    <c:plotVisOnly val="1"/>
    <c:dispBlanksAs val="gap"/>
    <c:showDLblsOverMax val="0"/>
  </c:chart>
  <c:spPr>
    <a:solidFill>
      <a:schemeClr val="accent4">
        <a:lumMod val="20000"/>
        <a:lumOff val="80000"/>
      </a:schemeClr>
    </a:solidFill>
    <a:ln>
      <a:solidFill>
        <a:schemeClr val="accent4">
          <a:lumMod val="60000"/>
          <a:lumOff val="40000"/>
        </a:schemeClr>
      </a:solid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cat>
            <c:strRef>
              <c:f>Hoja1!$C$86:$C$94</c:f>
              <c:strCache>
                <c:ptCount val="9"/>
                <c:pt idx="0">
                  <c:v>A1B3</c:v>
                </c:pt>
                <c:pt idx="1">
                  <c:v>A3B1</c:v>
                </c:pt>
                <c:pt idx="2">
                  <c:v>A1B1</c:v>
                </c:pt>
                <c:pt idx="3">
                  <c:v>A1B2</c:v>
                </c:pt>
                <c:pt idx="4">
                  <c:v>A3B2</c:v>
                </c:pt>
                <c:pt idx="5">
                  <c:v>A2B3</c:v>
                </c:pt>
                <c:pt idx="6">
                  <c:v>A2B1</c:v>
                </c:pt>
                <c:pt idx="7">
                  <c:v>A3B3</c:v>
                </c:pt>
                <c:pt idx="8">
                  <c:v>A2B2</c:v>
                </c:pt>
              </c:strCache>
            </c:strRef>
          </c:cat>
          <c:val>
            <c:numRef>
              <c:f>Hoja1!$C$86:$C$94</c:f>
              <c:numCache>
                <c:formatCode>General</c:formatCode>
                <c:ptCount val="9"/>
                <c:pt idx="0">
                  <c:v>0</c:v>
                </c:pt>
                <c:pt idx="1">
                  <c:v>0</c:v>
                </c:pt>
                <c:pt idx="2">
                  <c:v>0</c:v>
                </c:pt>
                <c:pt idx="3">
                  <c:v>0</c:v>
                </c:pt>
                <c:pt idx="4">
                  <c:v>0</c:v>
                </c:pt>
                <c:pt idx="5">
                  <c:v>0</c:v>
                </c:pt>
                <c:pt idx="6">
                  <c:v>0</c:v>
                </c:pt>
                <c:pt idx="7">
                  <c:v>0</c:v>
                </c:pt>
                <c:pt idx="8">
                  <c:v>0</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Hoja1!$D$86:$D$94</c:f>
              <c:numCache>
                <c:formatCode>General</c:formatCode>
                <c:ptCount val="9"/>
                <c:pt idx="0">
                  <c:v>12.34</c:v>
                </c:pt>
                <c:pt idx="1">
                  <c:v>12.26</c:v>
                </c:pt>
                <c:pt idx="2">
                  <c:v>11.8</c:v>
                </c:pt>
                <c:pt idx="3">
                  <c:v>11.79</c:v>
                </c:pt>
                <c:pt idx="4">
                  <c:v>11.32</c:v>
                </c:pt>
                <c:pt idx="5">
                  <c:v>10.98</c:v>
                </c:pt>
                <c:pt idx="6">
                  <c:v>10.01</c:v>
                </c:pt>
                <c:pt idx="7">
                  <c:v>9.06</c:v>
                </c:pt>
                <c:pt idx="8">
                  <c:v>9.02</c:v>
                </c:pt>
              </c:numCache>
            </c:numRef>
          </c:val>
        </c:ser>
        <c:dLbls>
          <c:dLblPos val="outEnd"/>
          <c:showLegendKey val="0"/>
          <c:showVal val="1"/>
          <c:showCatName val="0"/>
          <c:showSerName val="0"/>
          <c:showPercent val="0"/>
          <c:showBubbleSize val="0"/>
        </c:dLbls>
        <c:gapWidth val="219"/>
        <c:overlap val="-27"/>
        <c:axId val="341243952"/>
        <c:axId val="341238856"/>
      </c:barChart>
      <c:catAx>
        <c:axId val="341243952"/>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TRATAMIENTOS</a:t>
                </a:r>
              </a:p>
            </c:rich>
          </c:tx>
          <c:layout>
            <c:manualLayout>
              <c:xMode val="edge"/>
              <c:yMode val="edge"/>
              <c:x val="0.39712025738163687"/>
              <c:y val="0.90889023585168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41238856"/>
        <c:crosses val="autoZero"/>
        <c:auto val="1"/>
        <c:lblAlgn val="ctr"/>
        <c:lblOffset val="100"/>
        <c:noMultiLvlLbl val="0"/>
      </c:catAx>
      <c:valAx>
        <c:axId val="341238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t>HUMEDAD</a:t>
                </a:r>
              </a:p>
            </c:rich>
          </c:tx>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41243952"/>
        <c:crosses val="autoZero"/>
        <c:crossBetween val="between"/>
      </c:valAx>
      <c:spPr>
        <a:noFill/>
        <a:ln>
          <a:noFill/>
        </a:ln>
        <a:effectLst/>
      </c:spPr>
    </c:plotArea>
    <c:plotVisOnly val="1"/>
    <c:dispBlanksAs val="gap"/>
    <c:showDLblsOverMax val="0"/>
  </c:chart>
  <c:spPr>
    <a:solidFill>
      <a:schemeClr val="accent2">
        <a:lumMod val="20000"/>
        <a:lumOff val="80000"/>
      </a:schemeClr>
    </a:solidFill>
    <a:ln>
      <a:solidFill>
        <a:schemeClr val="accent1">
          <a:lumMod val="40000"/>
          <a:lumOff val="60000"/>
        </a:schemeClr>
      </a:solid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68071-B5C0-459C-900D-7A020ADAEB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F7E8B0A0-5B5A-492B-964C-A89C9899E153}">
      <dgm:prSet/>
      <dgm:spPr/>
      <dgm:t>
        <a:bodyPr/>
        <a:lstStyle/>
        <a:p>
          <a:pPr rtl="0"/>
          <a:r>
            <a:rPr lang="es-EC" b="1" dirty="0" smtClean="0"/>
            <a:t>Factor A:</a:t>
          </a:r>
          <a:r>
            <a:rPr lang="es-EC" dirty="0" smtClean="0"/>
            <a:t> Temperatura</a:t>
          </a:r>
          <a:endParaRPr lang="es-EC" dirty="0"/>
        </a:p>
      </dgm:t>
    </dgm:pt>
    <dgm:pt modelId="{7ED543C0-712F-44C9-A752-A508BA097C66}" type="parTrans" cxnId="{B83CF1D4-458E-45A3-96CA-2E6BB2146126}">
      <dgm:prSet/>
      <dgm:spPr/>
      <dgm:t>
        <a:bodyPr/>
        <a:lstStyle/>
        <a:p>
          <a:endParaRPr lang="es-EC"/>
        </a:p>
      </dgm:t>
    </dgm:pt>
    <dgm:pt modelId="{EE05B433-2B2C-4346-B1E3-72D787729FE5}" type="sibTrans" cxnId="{B83CF1D4-458E-45A3-96CA-2E6BB2146126}">
      <dgm:prSet/>
      <dgm:spPr/>
      <dgm:t>
        <a:bodyPr/>
        <a:lstStyle/>
        <a:p>
          <a:endParaRPr lang="es-EC"/>
        </a:p>
      </dgm:t>
    </dgm:pt>
    <dgm:pt modelId="{ABA20C76-D04D-4675-A8F3-D799C7342255}">
      <dgm:prSet/>
      <dgm:spPr/>
      <dgm:t>
        <a:bodyPr/>
        <a:lstStyle/>
        <a:p>
          <a:pPr rtl="0"/>
          <a:r>
            <a:rPr lang="es-EC" dirty="0" smtClean="0"/>
            <a:t>A1: 40° C </a:t>
          </a:r>
          <a:endParaRPr lang="es-EC" dirty="0"/>
        </a:p>
      </dgm:t>
    </dgm:pt>
    <dgm:pt modelId="{753806C3-4C51-462E-AC02-27E5750E08AA}" type="parTrans" cxnId="{8577E105-3FEE-4625-AD34-7D4A0A27E37B}">
      <dgm:prSet/>
      <dgm:spPr/>
      <dgm:t>
        <a:bodyPr/>
        <a:lstStyle/>
        <a:p>
          <a:endParaRPr lang="es-EC"/>
        </a:p>
      </dgm:t>
    </dgm:pt>
    <dgm:pt modelId="{86F87533-5A2C-4C5A-A296-50060C8606CF}" type="sibTrans" cxnId="{8577E105-3FEE-4625-AD34-7D4A0A27E37B}">
      <dgm:prSet/>
      <dgm:spPr/>
      <dgm:t>
        <a:bodyPr/>
        <a:lstStyle/>
        <a:p>
          <a:endParaRPr lang="es-EC"/>
        </a:p>
      </dgm:t>
    </dgm:pt>
    <dgm:pt modelId="{AEE73DBB-D33A-4676-AA54-6EE7E5B5D7DC}">
      <dgm:prSet/>
      <dgm:spPr/>
      <dgm:t>
        <a:bodyPr/>
        <a:lstStyle/>
        <a:p>
          <a:pPr rtl="0"/>
          <a:r>
            <a:rPr lang="es-EC" dirty="0" smtClean="0"/>
            <a:t>A2: 45° C</a:t>
          </a:r>
          <a:endParaRPr lang="es-EC" dirty="0"/>
        </a:p>
      </dgm:t>
    </dgm:pt>
    <dgm:pt modelId="{61FE55F6-F358-4180-B2F8-777D95879764}" type="parTrans" cxnId="{F907587E-F453-4471-880F-0C1723F12508}">
      <dgm:prSet/>
      <dgm:spPr/>
      <dgm:t>
        <a:bodyPr/>
        <a:lstStyle/>
        <a:p>
          <a:endParaRPr lang="es-EC"/>
        </a:p>
      </dgm:t>
    </dgm:pt>
    <dgm:pt modelId="{24AE234A-07E4-4738-B222-1A9637FFF757}" type="sibTrans" cxnId="{F907587E-F453-4471-880F-0C1723F12508}">
      <dgm:prSet/>
      <dgm:spPr/>
      <dgm:t>
        <a:bodyPr/>
        <a:lstStyle/>
        <a:p>
          <a:endParaRPr lang="es-EC"/>
        </a:p>
      </dgm:t>
    </dgm:pt>
    <dgm:pt modelId="{EDBA22CF-3E8C-4EAD-8B81-F29C7F0E3C91}">
      <dgm:prSet/>
      <dgm:spPr/>
      <dgm:t>
        <a:bodyPr/>
        <a:lstStyle/>
        <a:p>
          <a:pPr rtl="0"/>
          <a:r>
            <a:rPr lang="es-EC" smtClean="0"/>
            <a:t>A3: 50° C</a:t>
          </a:r>
          <a:endParaRPr lang="es-EC"/>
        </a:p>
      </dgm:t>
    </dgm:pt>
    <dgm:pt modelId="{67D4D9EC-E62A-42F4-8E30-686D00EA1F4A}" type="parTrans" cxnId="{1AD57D07-57FC-4CF1-9E91-C99771B16E73}">
      <dgm:prSet/>
      <dgm:spPr/>
      <dgm:t>
        <a:bodyPr/>
        <a:lstStyle/>
        <a:p>
          <a:endParaRPr lang="es-EC"/>
        </a:p>
      </dgm:t>
    </dgm:pt>
    <dgm:pt modelId="{8C88B682-7ED5-4AE6-BFF1-77EBEEAB916D}" type="sibTrans" cxnId="{1AD57D07-57FC-4CF1-9E91-C99771B16E73}">
      <dgm:prSet/>
      <dgm:spPr/>
      <dgm:t>
        <a:bodyPr/>
        <a:lstStyle/>
        <a:p>
          <a:endParaRPr lang="es-EC"/>
        </a:p>
      </dgm:t>
    </dgm:pt>
    <dgm:pt modelId="{4081E2CE-6B3B-4499-8109-EF1FBDAD0507}" type="pres">
      <dgm:prSet presAssocID="{E2C68071-B5C0-459C-900D-7A020ADAEB90}" presName="linear" presStyleCnt="0">
        <dgm:presLayoutVars>
          <dgm:animLvl val="lvl"/>
          <dgm:resizeHandles val="exact"/>
        </dgm:presLayoutVars>
      </dgm:prSet>
      <dgm:spPr/>
      <dgm:t>
        <a:bodyPr/>
        <a:lstStyle/>
        <a:p>
          <a:endParaRPr lang="es-EC"/>
        </a:p>
      </dgm:t>
    </dgm:pt>
    <dgm:pt modelId="{EB188C46-FF99-427F-AFD4-99D13986F18D}" type="pres">
      <dgm:prSet presAssocID="{F7E8B0A0-5B5A-492B-964C-A89C9899E153}" presName="parentText" presStyleLbl="node1" presStyleIdx="0" presStyleCnt="1" custLinFactNeighborX="-481" custLinFactNeighborY="-4875">
        <dgm:presLayoutVars>
          <dgm:chMax val="0"/>
          <dgm:bulletEnabled val="1"/>
        </dgm:presLayoutVars>
      </dgm:prSet>
      <dgm:spPr/>
      <dgm:t>
        <a:bodyPr/>
        <a:lstStyle/>
        <a:p>
          <a:endParaRPr lang="es-EC"/>
        </a:p>
      </dgm:t>
    </dgm:pt>
    <dgm:pt modelId="{E702586B-B8D8-4868-A478-F4E3D44C8BA4}" type="pres">
      <dgm:prSet presAssocID="{F7E8B0A0-5B5A-492B-964C-A89C9899E153}" presName="childText" presStyleLbl="revTx" presStyleIdx="0" presStyleCnt="1">
        <dgm:presLayoutVars>
          <dgm:bulletEnabled val="1"/>
        </dgm:presLayoutVars>
      </dgm:prSet>
      <dgm:spPr/>
      <dgm:t>
        <a:bodyPr/>
        <a:lstStyle/>
        <a:p>
          <a:endParaRPr lang="es-EC"/>
        </a:p>
      </dgm:t>
    </dgm:pt>
  </dgm:ptLst>
  <dgm:cxnLst>
    <dgm:cxn modelId="{1AD57D07-57FC-4CF1-9E91-C99771B16E73}" srcId="{F7E8B0A0-5B5A-492B-964C-A89C9899E153}" destId="{EDBA22CF-3E8C-4EAD-8B81-F29C7F0E3C91}" srcOrd="2" destOrd="0" parTransId="{67D4D9EC-E62A-42F4-8E30-686D00EA1F4A}" sibTransId="{8C88B682-7ED5-4AE6-BFF1-77EBEEAB916D}"/>
    <dgm:cxn modelId="{8577E105-3FEE-4625-AD34-7D4A0A27E37B}" srcId="{F7E8B0A0-5B5A-492B-964C-A89C9899E153}" destId="{ABA20C76-D04D-4675-A8F3-D799C7342255}" srcOrd="0" destOrd="0" parTransId="{753806C3-4C51-462E-AC02-27E5750E08AA}" sibTransId="{86F87533-5A2C-4C5A-A296-50060C8606CF}"/>
    <dgm:cxn modelId="{FC19EAAB-3163-4A74-BB1C-CCBC4BF54B49}" type="presOf" srcId="{F7E8B0A0-5B5A-492B-964C-A89C9899E153}" destId="{EB188C46-FF99-427F-AFD4-99D13986F18D}" srcOrd="0" destOrd="0" presId="urn:microsoft.com/office/officeart/2005/8/layout/vList2"/>
    <dgm:cxn modelId="{1154CD7C-222C-4473-BCA2-16039DC8843F}" type="presOf" srcId="{EDBA22CF-3E8C-4EAD-8B81-F29C7F0E3C91}" destId="{E702586B-B8D8-4868-A478-F4E3D44C8BA4}" srcOrd="0" destOrd="2" presId="urn:microsoft.com/office/officeart/2005/8/layout/vList2"/>
    <dgm:cxn modelId="{B83CF1D4-458E-45A3-96CA-2E6BB2146126}" srcId="{E2C68071-B5C0-459C-900D-7A020ADAEB90}" destId="{F7E8B0A0-5B5A-492B-964C-A89C9899E153}" srcOrd="0" destOrd="0" parTransId="{7ED543C0-712F-44C9-A752-A508BA097C66}" sibTransId="{EE05B433-2B2C-4346-B1E3-72D787729FE5}"/>
    <dgm:cxn modelId="{99324E23-E73F-4D13-A161-3B5E4B6841A5}" type="presOf" srcId="{E2C68071-B5C0-459C-900D-7A020ADAEB90}" destId="{4081E2CE-6B3B-4499-8109-EF1FBDAD0507}" srcOrd="0" destOrd="0" presId="urn:microsoft.com/office/officeart/2005/8/layout/vList2"/>
    <dgm:cxn modelId="{F907587E-F453-4471-880F-0C1723F12508}" srcId="{F7E8B0A0-5B5A-492B-964C-A89C9899E153}" destId="{AEE73DBB-D33A-4676-AA54-6EE7E5B5D7DC}" srcOrd="1" destOrd="0" parTransId="{61FE55F6-F358-4180-B2F8-777D95879764}" sibTransId="{24AE234A-07E4-4738-B222-1A9637FFF757}"/>
    <dgm:cxn modelId="{950EA605-002E-46C8-9B68-45D48D19706D}" type="presOf" srcId="{ABA20C76-D04D-4675-A8F3-D799C7342255}" destId="{E702586B-B8D8-4868-A478-F4E3D44C8BA4}" srcOrd="0" destOrd="0" presId="urn:microsoft.com/office/officeart/2005/8/layout/vList2"/>
    <dgm:cxn modelId="{4ED3F8D7-F8E5-496A-A53D-7E6F25155366}" type="presOf" srcId="{AEE73DBB-D33A-4676-AA54-6EE7E5B5D7DC}" destId="{E702586B-B8D8-4868-A478-F4E3D44C8BA4}" srcOrd="0" destOrd="1" presId="urn:microsoft.com/office/officeart/2005/8/layout/vList2"/>
    <dgm:cxn modelId="{2B11CE67-4287-404B-B7EC-F380691D1153}" type="presParOf" srcId="{4081E2CE-6B3B-4499-8109-EF1FBDAD0507}" destId="{EB188C46-FF99-427F-AFD4-99D13986F18D}" srcOrd="0" destOrd="0" presId="urn:microsoft.com/office/officeart/2005/8/layout/vList2"/>
    <dgm:cxn modelId="{C9C94AC5-0B41-4CBA-A43A-DC9173C4856E}" type="presParOf" srcId="{4081E2CE-6B3B-4499-8109-EF1FBDAD0507}" destId="{E702586B-B8D8-4868-A478-F4E3D44C8BA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A9361-BF24-4BA7-B52B-C29E052CB1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6676BAA-45B9-4C91-8D23-3EDE4F0A0779}">
      <dgm:prSet custT="1"/>
      <dgm:spPr/>
      <dgm:t>
        <a:bodyPr/>
        <a:lstStyle/>
        <a:p>
          <a:pPr rtl="0"/>
          <a:r>
            <a:rPr lang="es-EC" sz="2800" b="1" dirty="0" smtClean="0"/>
            <a:t>Factor B:</a:t>
          </a:r>
          <a:r>
            <a:rPr lang="es-EC" sz="2800" dirty="0" smtClean="0"/>
            <a:t> Velocidad de aire</a:t>
          </a:r>
          <a:endParaRPr lang="es-EC" sz="2800" dirty="0"/>
        </a:p>
      </dgm:t>
    </dgm:pt>
    <dgm:pt modelId="{A21B225A-60DF-4176-B98D-A9A42231F048}" type="parTrans" cxnId="{771D4737-7506-448D-8E79-88571983D678}">
      <dgm:prSet/>
      <dgm:spPr/>
      <dgm:t>
        <a:bodyPr/>
        <a:lstStyle/>
        <a:p>
          <a:endParaRPr lang="es-EC"/>
        </a:p>
      </dgm:t>
    </dgm:pt>
    <dgm:pt modelId="{C4C1D76E-F561-4D56-A40D-7CFFB1F0C830}" type="sibTrans" cxnId="{771D4737-7506-448D-8E79-88571983D678}">
      <dgm:prSet/>
      <dgm:spPr/>
      <dgm:t>
        <a:bodyPr/>
        <a:lstStyle/>
        <a:p>
          <a:endParaRPr lang="es-EC"/>
        </a:p>
      </dgm:t>
    </dgm:pt>
    <dgm:pt modelId="{1D953237-505D-4D65-9FE0-AFF0CC04388B}">
      <dgm:prSet custT="1"/>
      <dgm:spPr/>
      <dgm:t>
        <a:bodyPr/>
        <a:lstStyle/>
        <a:p>
          <a:pPr rtl="0"/>
          <a:r>
            <a:rPr lang="es-EC" sz="2200" dirty="0" smtClean="0"/>
            <a:t>B1: 3,9 m/s </a:t>
          </a:r>
          <a:endParaRPr lang="es-EC" sz="2200" dirty="0"/>
        </a:p>
      </dgm:t>
    </dgm:pt>
    <dgm:pt modelId="{21F13472-70D7-401B-A8B5-24ED5F5AF962}" type="parTrans" cxnId="{59D2ED30-0A1B-420B-8889-52BA56424B49}">
      <dgm:prSet/>
      <dgm:spPr/>
      <dgm:t>
        <a:bodyPr/>
        <a:lstStyle/>
        <a:p>
          <a:endParaRPr lang="es-EC"/>
        </a:p>
      </dgm:t>
    </dgm:pt>
    <dgm:pt modelId="{2AEABB55-7914-4956-AF9D-92D10E71E7FD}" type="sibTrans" cxnId="{59D2ED30-0A1B-420B-8889-52BA56424B49}">
      <dgm:prSet/>
      <dgm:spPr/>
      <dgm:t>
        <a:bodyPr/>
        <a:lstStyle/>
        <a:p>
          <a:endParaRPr lang="es-EC"/>
        </a:p>
      </dgm:t>
    </dgm:pt>
    <dgm:pt modelId="{CA0985DE-F4C7-44A5-93CB-CBE09BC26EBB}">
      <dgm:prSet custT="1"/>
      <dgm:spPr/>
      <dgm:t>
        <a:bodyPr/>
        <a:lstStyle/>
        <a:p>
          <a:pPr rtl="0"/>
          <a:r>
            <a:rPr lang="es-EC" sz="2200" dirty="0" smtClean="0"/>
            <a:t>B2: 4,7 m/s </a:t>
          </a:r>
          <a:endParaRPr lang="es-EC" sz="2200" dirty="0"/>
        </a:p>
      </dgm:t>
    </dgm:pt>
    <dgm:pt modelId="{74D0B472-792C-4F51-B8C3-96629E286038}" type="parTrans" cxnId="{8BBFF5E0-5C7A-4673-AACB-264EF70BAF74}">
      <dgm:prSet/>
      <dgm:spPr/>
      <dgm:t>
        <a:bodyPr/>
        <a:lstStyle/>
        <a:p>
          <a:endParaRPr lang="es-EC"/>
        </a:p>
      </dgm:t>
    </dgm:pt>
    <dgm:pt modelId="{0502CB45-2DAE-4DE0-847A-F75EE69B64F0}" type="sibTrans" cxnId="{8BBFF5E0-5C7A-4673-AACB-264EF70BAF74}">
      <dgm:prSet/>
      <dgm:spPr/>
      <dgm:t>
        <a:bodyPr/>
        <a:lstStyle/>
        <a:p>
          <a:endParaRPr lang="es-EC"/>
        </a:p>
      </dgm:t>
    </dgm:pt>
    <dgm:pt modelId="{BE11FE76-D3A5-4114-A7DC-38D23C4A9B2B}">
      <dgm:prSet custT="1"/>
      <dgm:spPr/>
      <dgm:t>
        <a:bodyPr/>
        <a:lstStyle/>
        <a:p>
          <a:pPr rtl="0"/>
          <a:r>
            <a:rPr lang="es-EC" sz="2200" dirty="0" smtClean="0"/>
            <a:t>B3: 5,5 m/s</a:t>
          </a:r>
          <a:endParaRPr lang="es-EC" sz="2200" dirty="0"/>
        </a:p>
      </dgm:t>
    </dgm:pt>
    <dgm:pt modelId="{0F85A313-80D0-4B57-82C4-54BC97481177}" type="parTrans" cxnId="{179C0E25-8C5E-4EA7-90DD-756EC830D236}">
      <dgm:prSet/>
      <dgm:spPr/>
      <dgm:t>
        <a:bodyPr/>
        <a:lstStyle/>
        <a:p>
          <a:endParaRPr lang="es-EC"/>
        </a:p>
      </dgm:t>
    </dgm:pt>
    <dgm:pt modelId="{6D2EEB7B-530A-43F6-B5CC-8CED08EBCB69}" type="sibTrans" cxnId="{179C0E25-8C5E-4EA7-90DD-756EC830D236}">
      <dgm:prSet/>
      <dgm:spPr/>
      <dgm:t>
        <a:bodyPr/>
        <a:lstStyle/>
        <a:p>
          <a:endParaRPr lang="es-EC"/>
        </a:p>
      </dgm:t>
    </dgm:pt>
    <dgm:pt modelId="{EE9701A5-ECC5-484F-AF0F-B62DE52C3F04}" type="pres">
      <dgm:prSet presAssocID="{151A9361-BF24-4BA7-B52B-C29E052CB167}" presName="linear" presStyleCnt="0">
        <dgm:presLayoutVars>
          <dgm:animLvl val="lvl"/>
          <dgm:resizeHandles val="exact"/>
        </dgm:presLayoutVars>
      </dgm:prSet>
      <dgm:spPr/>
      <dgm:t>
        <a:bodyPr/>
        <a:lstStyle/>
        <a:p>
          <a:endParaRPr lang="es-EC"/>
        </a:p>
      </dgm:t>
    </dgm:pt>
    <dgm:pt modelId="{D276EBE7-FA62-4648-A1F0-EC942225C2DD}" type="pres">
      <dgm:prSet presAssocID="{76676BAA-45B9-4C91-8D23-3EDE4F0A0779}" presName="parentText" presStyleLbl="node1" presStyleIdx="0" presStyleCnt="1" custScaleY="92364">
        <dgm:presLayoutVars>
          <dgm:chMax val="0"/>
          <dgm:bulletEnabled val="1"/>
        </dgm:presLayoutVars>
      </dgm:prSet>
      <dgm:spPr/>
      <dgm:t>
        <a:bodyPr/>
        <a:lstStyle/>
        <a:p>
          <a:endParaRPr lang="es-EC"/>
        </a:p>
      </dgm:t>
    </dgm:pt>
    <dgm:pt modelId="{D61C8C4D-A41F-4A0D-A575-29E9BAC13D59}" type="pres">
      <dgm:prSet presAssocID="{76676BAA-45B9-4C91-8D23-3EDE4F0A0779}" presName="childText" presStyleLbl="revTx" presStyleIdx="0" presStyleCnt="1">
        <dgm:presLayoutVars>
          <dgm:bulletEnabled val="1"/>
        </dgm:presLayoutVars>
      </dgm:prSet>
      <dgm:spPr/>
      <dgm:t>
        <a:bodyPr/>
        <a:lstStyle/>
        <a:p>
          <a:endParaRPr lang="es-EC"/>
        </a:p>
      </dgm:t>
    </dgm:pt>
  </dgm:ptLst>
  <dgm:cxnLst>
    <dgm:cxn modelId="{59D2ED30-0A1B-420B-8889-52BA56424B49}" srcId="{76676BAA-45B9-4C91-8D23-3EDE4F0A0779}" destId="{1D953237-505D-4D65-9FE0-AFF0CC04388B}" srcOrd="0" destOrd="0" parTransId="{21F13472-70D7-401B-A8B5-24ED5F5AF962}" sibTransId="{2AEABB55-7914-4956-AF9D-92D10E71E7FD}"/>
    <dgm:cxn modelId="{179C0E25-8C5E-4EA7-90DD-756EC830D236}" srcId="{76676BAA-45B9-4C91-8D23-3EDE4F0A0779}" destId="{BE11FE76-D3A5-4114-A7DC-38D23C4A9B2B}" srcOrd="2" destOrd="0" parTransId="{0F85A313-80D0-4B57-82C4-54BC97481177}" sibTransId="{6D2EEB7B-530A-43F6-B5CC-8CED08EBCB69}"/>
    <dgm:cxn modelId="{67A45A78-0CB9-4173-A449-63120A210BF9}" type="presOf" srcId="{CA0985DE-F4C7-44A5-93CB-CBE09BC26EBB}" destId="{D61C8C4D-A41F-4A0D-A575-29E9BAC13D59}" srcOrd="0" destOrd="1" presId="urn:microsoft.com/office/officeart/2005/8/layout/vList2"/>
    <dgm:cxn modelId="{BD41711D-63E2-463F-8B57-B7BC90CEA4A6}" type="presOf" srcId="{1D953237-505D-4D65-9FE0-AFF0CC04388B}" destId="{D61C8C4D-A41F-4A0D-A575-29E9BAC13D59}" srcOrd="0" destOrd="0" presId="urn:microsoft.com/office/officeart/2005/8/layout/vList2"/>
    <dgm:cxn modelId="{8BBFF5E0-5C7A-4673-AACB-264EF70BAF74}" srcId="{76676BAA-45B9-4C91-8D23-3EDE4F0A0779}" destId="{CA0985DE-F4C7-44A5-93CB-CBE09BC26EBB}" srcOrd="1" destOrd="0" parTransId="{74D0B472-792C-4F51-B8C3-96629E286038}" sibTransId="{0502CB45-2DAE-4DE0-847A-F75EE69B64F0}"/>
    <dgm:cxn modelId="{07AFE694-0991-41AE-861D-4743F7003E56}" type="presOf" srcId="{BE11FE76-D3A5-4114-A7DC-38D23C4A9B2B}" destId="{D61C8C4D-A41F-4A0D-A575-29E9BAC13D59}" srcOrd="0" destOrd="2" presId="urn:microsoft.com/office/officeart/2005/8/layout/vList2"/>
    <dgm:cxn modelId="{771D4737-7506-448D-8E79-88571983D678}" srcId="{151A9361-BF24-4BA7-B52B-C29E052CB167}" destId="{76676BAA-45B9-4C91-8D23-3EDE4F0A0779}" srcOrd="0" destOrd="0" parTransId="{A21B225A-60DF-4176-B98D-A9A42231F048}" sibTransId="{C4C1D76E-F561-4D56-A40D-7CFFB1F0C830}"/>
    <dgm:cxn modelId="{5107B5C9-4C0A-4483-9F32-ED38E88162AA}" type="presOf" srcId="{76676BAA-45B9-4C91-8D23-3EDE4F0A0779}" destId="{D276EBE7-FA62-4648-A1F0-EC942225C2DD}" srcOrd="0" destOrd="0" presId="urn:microsoft.com/office/officeart/2005/8/layout/vList2"/>
    <dgm:cxn modelId="{B2058714-D77D-4CD5-BC74-FB6E3FEB3B56}" type="presOf" srcId="{151A9361-BF24-4BA7-B52B-C29E052CB167}" destId="{EE9701A5-ECC5-484F-AF0F-B62DE52C3F04}" srcOrd="0" destOrd="0" presId="urn:microsoft.com/office/officeart/2005/8/layout/vList2"/>
    <dgm:cxn modelId="{218A72A7-79FE-4AEC-887B-3F8818E4A67C}" type="presParOf" srcId="{EE9701A5-ECC5-484F-AF0F-B62DE52C3F04}" destId="{D276EBE7-FA62-4648-A1F0-EC942225C2DD}" srcOrd="0" destOrd="0" presId="urn:microsoft.com/office/officeart/2005/8/layout/vList2"/>
    <dgm:cxn modelId="{3218F8AD-9878-4C65-8D1B-22E934BE67EA}" type="presParOf" srcId="{EE9701A5-ECC5-484F-AF0F-B62DE52C3F04}" destId="{D61C8C4D-A41F-4A0D-A575-29E9BAC13D5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88C46-FF99-427F-AFD4-99D13986F18D}">
      <dsp:nvSpPr>
        <dsp:cNvPr id="0" name=""/>
        <dsp:cNvSpPr/>
      </dsp:nvSpPr>
      <dsp:spPr>
        <a:xfrm>
          <a:off x="0" y="0"/>
          <a:ext cx="2796140" cy="1113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b="1" kern="1200" dirty="0" smtClean="0"/>
            <a:t>Factor A:</a:t>
          </a:r>
          <a:r>
            <a:rPr lang="es-EC" sz="2800" kern="1200" dirty="0" smtClean="0"/>
            <a:t> Temperatura</a:t>
          </a:r>
          <a:endParaRPr lang="es-EC" sz="2800" kern="1200" dirty="0"/>
        </a:p>
      </dsp:txBody>
      <dsp:txXfrm>
        <a:off x="54373" y="54373"/>
        <a:ext cx="2687394" cy="1005094"/>
      </dsp:txXfrm>
    </dsp:sp>
    <dsp:sp modelId="{E702586B-B8D8-4868-A478-F4E3D44C8BA4}">
      <dsp:nvSpPr>
        <dsp:cNvPr id="0" name=""/>
        <dsp:cNvSpPr/>
      </dsp:nvSpPr>
      <dsp:spPr>
        <a:xfrm>
          <a:off x="0" y="1125929"/>
          <a:ext cx="279614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7"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C" sz="2200" kern="1200" dirty="0" smtClean="0"/>
            <a:t>A1: 40° C </a:t>
          </a:r>
          <a:endParaRPr lang="es-EC" sz="2200" kern="1200" dirty="0"/>
        </a:p>
        <a:p>
          <a:pPr marL="228600" lvl="1" indent="-228600" algn="l" defTabSz="977900" rtl="0">
            <a:lnSpc>
              <a:spcPct val="90000"/>
            </a:lnSpc>
            <a:spcBef>
              <a:spcPct val="0"/>
            </a:spcBef>
            <a:spcAft>
              <a:spcPct val="20000"/>
            </a:spcAft>
            <a:buChar char="••"/>
          </a:pPr>
          <a:r>
            <a:rPr lang="es-EC" sz="2200" kern="1200" dirty="0" smtClean="0"/>
            <a:t>A2: 45° C</a:t>
          </a:r>
          <a:endParaRPr lang="es-EC" sz="2200" kern="1200" dirty="0"/>
        </a:p>
        <a:p>
          <a:pPr marL="228600" lvl="1" indent="-228600" algn="l" defTabSz="977900" rtl="0">
            <a:lnSpc>
              <a:spcPct val="90000"/>
            </a:lnSpc>
            <a:spcBef>
              <a:spcPct val="0"/>
            </a:spcBef>
            <a:spcAft>
              <a:spcPct val="20000"/>
            </a:spcAft>
            <a:buChar char="••"/>
          </a:pPr>
          <a:r>
            <a:rPr lang="es-EC" sz="2200" kern="1200" smtClean="0"/>
            <a:t>A3: 50° C</a:t>
          </a:r>
          <a:endParaRPr lang="es-EC" sz="2200" kern="1200"/>
        </a:p>
      </dsp:txBody>
      <dsp:txXfrm>
        <a:off x="0" y="1125929"/>
        <a:ext cx="2796140" cy="113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6EBE7-FA62-4648-A1F0-EC942225C2DD}">
      <dsp:nvSpPr>
        <dsp:cNvPr id="0" name=""/>
        <dsp:cNvSpPr/>
      </dsp:nvSpPr>
      <dsp:spPr>
        <a:xfrm>
          <a:off x="0" y="339"/>
          <a:ext cx="3033662" cy="112388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b="1" kern="1200" dirty="0" smtClean="0"/>
            <a:t>Factor B:</a:t>
          </a:r>
          <a:r>
            <a:rPr lang="es-EC" sz="2800" kern="1200" dirty="0" smtClean="0"/>
            <a:t> Velocidad de aire</a:t>
          </a:r>
          <a:endParaRPr lang="es-EC" sz="2800" kern="1200" dirty="0"/>
        </a:p>
      </dsp:txBody>
      <dsp:txXfrm>
        <a:off x="54864" y="55203"/>
        <a:ext cx="2923934" cy="1014157"/>
      </dsp:txXfrm>
    </dsp:sp>
    <dsp:sp modelId="{D61C8C4D-A41F-4A0D-A575-29E9BAC13D59}">
      <dsp:nvSpPr>
        <dsp:cNvPr id="0" name=""/>
        <dsp:cNvSpPr/>
      </dsp:nvSpPr>
      <dsp:spPr>
        <a:xfrm>
          <a:off x="0" y="1124224"/>
          <a:ext cx="3033662" cy="114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19"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s-EC" sz="2200" kern="1200" dirty="0" smtClean="0"/>
            <a:t>B1: 3,9 m/s </a:t>
          </a:r>
          <a:endParaRPr lang="es-EC" sz="2200" kern="1200" dirty="0"/>
        </a:p>
        <a:p>
          <a:pPr marL="228600" lvl="1" indent="-228600" algn="l" defTabSz="977900" rtl="0">
            <a:lnSpc>
              <a:spcPct val="90000"/>
            </a:lnSpc>
            <a:spcBef>
              <a:spcPct val="0"/>
            </a:spcBef>
            <a:spcAft>
              <a:spcPct val="20000"/>
            </a:spcAft>
            <a:buChar char="••"/>
          </a:pPr>
          <a:r>
            <a:rPr lang="es-EC" sz="2200" kern="1200" dirty="0" smtClean="0"/>
            <a:t>B2: 4,7 m/s </a:t>
          </a:r>
          <a:endParaRPr lang="es-EC" sz="2200" kern="1200" dirty="0"/>
        </a:p>
        <a:p>
          <a:pPr marL="228600" lvl="1" indent="-228600" algn="l" defTabSz="977900" rtl="0">
            <a:lnSpc>
              <a:spcPct val="90000"/>
            </a:lnSpc>
            <a:spcBef>
              <a:spcPct val="0"/>
            </a:spcBef>
            <a:spcAft>
              <a:spcPct val="20000"/>
            </a:spcAft>
            <a:buChar char="••"/>
          </a:pPr>
          <a:r>
            <a:rPr lang="es-EC" sz="2200" kern="1200" dirty="0" smtClean="0"/>
            <a:t>B3: 5,5 m/s</a:t>
          </a:r>
          <a:endParaRPr lang="es-EC" sz="2200" kern="1200" dirty="0"/>
        </a:p>
      </dsp:txBody>
      <dsp:txXfrm>
        <a:off x="0" y="1124224"/>
        <a:ext cx="3033662" cy="1143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153167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BB6FF3-A319-4662-B6A8-98F1711E8D27}" type="datetimeFigureOut">
              <a:rPr lang="es-EC" smtClean="0"/>
              <a:t>12/01/2017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15441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170191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06399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47993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36037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68327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1475828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20080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9612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BB6FF3-A319-4662-B6A8-98F1711E8D27}" type="datetimeFigureOut">
              <a:rPr lang="es-EC" smtClean="0"/>
              <a:t>12/01/2017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417487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8BB6FF3-A319-4662-B6A8-98F1711E8D27}" type="datetimeFigureOut">
              <a:rPr lang="es-EC" smtClean="0"/>
              <a:t>12/01/2017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49463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BB6FF3-A319-4662-B6A8-98F1711E8D27}" type="datetimeFigureOut">
              <a:rPr lang="es-EC" smtClean="0"/>
              <a:t>12/01/2017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11156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BB6FF3-A319-4662-B6A8-98F1711E8D27}" type="datetimeFigureOut">
              <a:rPr lang="es-EC" smtClean="0"/>
              <a:t>12/01/2017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65524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6FF3-A319-4662-B6A8-98F1711E8D27}" type="datetimeFigureOut">
              <a:rPr lang="es-EC" smtClean="0"/>
              <a:t>12/01/2017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84717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BB6FF3-A319-4662-B6A8-98F1711E8D27}" type="datetimeFigureOut">
              <a:rPr lang="es-EC" smtClean="0"/>
              <a:t>12/01/2017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375082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BB6FF3-A319-4662-B6A8-98F1711E8D27}" type="datetimeFigureOut">
              <a:rPr lang="es-EC" smtClean="0"/>
              <a:t>12/01/2017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9BD96F-16BD-4D2D-A83F-5C1BD8C44A22}" type="slidenum">
              <a:rPr lang="es-EC" smtClean="0"/>
              <a:t>‹Nº›</a:t>
            </a:fld>
            <a:endParaRPr lang="es-EC"/>
          </a:p>
        </p:txBody>
      </p:sp>
    </p:spTree>
    <p:extLst>
      <p:ext uri="{BB962C8B-B14F-4D97-AF65-F5344CB8AC3E}">
        <p14:creationId xmlns:p14="http://schemas.microsoft.com/office/powerpoint/2010/main" val="286748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BB6FF3-A319-4662-B6A8-98F1711E8D27}" type="datetimeFigureOut">
              <a:rPr lang="es-EC" smtClean="0"/>
              <a:t>12/01/2017</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BD96F-16BD-4D2D-A83F-5C1BD8C44A22}" type="slidenum">
              <a:rPr lang="es-EC" smtClean="0"/>
              <a:t>‹Nº›</a:t>
            </a:fld>
            <a:endParaRPr lang="es-EC"/>
          </a:p>
        </p:txBody>
      </p:sp>
    </p:spTree>
    <p:extLst>
      <p:ext uri="{BB962C8B-B14F-4D97-AF65-F5344CB8AC3E}">
        <p14:creationId xmlns:p14="http://schemas.microsoft.com/office/powerpoint/2010/main" val="220229813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043162" y="2528926"/>
            <a:ext cx="6279777" cy="23128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smtClean="0">
              <a:solidFill>
                <a:schemeClr val="tx1"/>
              </a:solidFill>
              <a:latin typeface="Times New Roman" panose="02020603050405020304" pitchFamily="18" charset="0"/>
              <a:cs typeface="Times New Roman" panose="02020603050405020304" pitchFamily="18" charset="0"/>
            </a:endParaRPr>
          </a:p>
          <a:p>
            <a:pPr algn="ctr"/>
            <a:endParaRPr lang="es-EC" sz="2800" b="1" dirty="0">
              <a:solidFill>
                <a:schemeClr val="tx1"/>
              </a:solidFill>
              <a:latin typeface="Times New Roman" panose="02020603050405020304" pitchFamily="18" charset="0"/>
              <a:cs typeface="Times New Roman" panose="02020603050405020304" pitchFamily="18" charset="0"/>
            </a:endParaRPr>
          </a:p>
          <a:p>
            <a:pPr algn="ctr"/>
            <a:r>
              <a:rPr lang="es-EC" sz="2800" b="1" dirty="0" smtClean="0">
                <a:solidFill>
                  <a:schemeClr val="tx1"/>
                </a:solidFill>
                <a:latin typeface="Times New Roman" panose="02020603050405020304" pitchFamily="18" charset="0"/>
                <a:cs typeface="Times New Roman" panose="02020603050405020304" pitchFamily="18" charset="0"/>
              </a:rPr>
              <a:t>SECADO DE CAFÉ ARÁBIGO </a:t>
            </a:r>
            <a:r>
              <a:rPr lang="es-EC" sz="2800" b="1" i="1" dirty="0" smtClean="0">
                <a:solidFill>
                  <a:schemeClr val="tx1"/>
                </a:solidFill>
                <a:latin typeface="Times New Roman" panose="02020603050405020304" pitchFamily="18" charset="0"/>
                <a:cs typeface="Times New Roman" panose="02020603050405020304" pitchFamily="18" charset="0"/>
              </a:rPr>
              <a:t>Coffea arábica L. </a:t>
            </a:r>
            <a:r>
              <a:rPr lang="es-EC" sz="2800" b="1" dirty="0" smtClean="0">
                <a:solidFill>
                  <a:schemeClr val="tx1"/>
                </a:solidFill>
                <a:latin typeface="Times New Roman" panose="02020603050405020304" pitchFamily="18" charset="0"/>
                <a:cs typeface="Times New Roman" panose="02020603050405020304" pitchFamily="18" charset="0"/>
              </a:rPr>
              <a:t>DE LA VARIEDAD CATURRA MEDIANTE LECHO FLUIDIZADO</a:t>
            </a:r>
          </a:p>
          <a:p>
            <a:pPr algn="ctr"/>
            <a:endParaRPr lang="es-EC" sz="2800" b="1" dirty="0">
              <a:solidFill>
                <a:schemeClr val="tx1"/>
              </a:solidFill>
              <a:latin typeface="Times New Roman" panose="02020603050405020304" pitchFamily="18" charset="0"/>
              <a:cs typeface="Times New Roman" panose="02020603050405020304" pitchFamily="18" charset="0"/>
            </a:endParaRPr>
          </a:p>
          <a:p>
            <a:pPr algn="ctr"/>
            <a:endParaRPr lang="es-EC" sz="2800" b="1" dirty="0" smtClean="0">
              <a:solidFill>
                <a:schemeClr val="tx1"/>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30141" y1="9577" x2="30141" y2="9577"/>
                        <a14:foregroundMark x1="21972" y1="16338" x2="21972" y2="16338"/>
                        <a14:foregroundMark x1="10423" y1="31549" x2="10423" y2="31549"/>
                        <a14:foregroundMark x1="8169" y1="43099" x2="8169" y2="43099"/>
                        <a14:foregroundMark x1="7606" y1="54085" x2="7606" y2="54085"/>
                        <a14:foregroundMark x1="14085" y1="70141" x2="14085" y2="70141"/>
                        <a14:foregroundMark x1="21972" y1="81972" x2="21972" y2="81972"/>
                        <a14:foregroundMark x1="31549" y1="84789" x2="31549" y2="84789"/>
                        <a14:foregroundMark x1="43099" y1="87606" x2="43099" y2="87606"/>
                        <a14:foregroundMark x1="51831" y1="92113" x2="51831" y2="92113"/>
                        <a14:foregroundMark x1="66479" y1="88451" x2="66479" y2="88451"/>
                        <a14:foregroundMark x1="76056" y1="84789" x2="76056" y2="84789"/>
                        <a14:foregroundMark x1="86197" y1="77465" x2="86197" y2="77465"/>
                        <a14:foregroundMark x1="90704" y1="65070" x2="90704" y2="65070"/>
                        <a14:foregroundMark x1="94085" y1="54085" x2="94085" y2="54085"/>
                        <a14:foregroundMark x1="94085" y1="44789" x2="94085" y2="44789"/>
                        <a14:foregroundMark x1="92113" y1="33803" x2="92113" y2="33803"/>
                        <a14:foregroundMark x1="86197" y1="27042" x2="86197" y2="27042"/>
                        <a14:foregroundMark x1="77465" y1="19718" x2="77465" y2="19718"/>
                        <a14:foregroundMark x1="72958" y1="10423" x2="72958" y2="10423"/>
                        <a14:foregroundMark x1="67887" y1="10423" x2="67887" y2="10423"/>
                        <a14:foregroundMark x1="59155" y1="8169" x2="59155" y2="8169"/>
                        <a14:foregroundMark x1="51268" y1="5915" x2="51268" y2="5915"/>
                        <a14:foregroundMark x1="46197" y1="5915" x2="46197" y2="5915"/>
                        <a14:foregroundMark x1="51268" y1="25070" x2="51268" y2="25070"/>
                        <a14:foregroundMark x1="67887" y1="40282" x2="67887" y2="40282"/>
                        <a14:foregroundMark x1="46197" y1="41127" x2="46197" y2="41127"/>
                        <a14:foregroundMark x1="33803" y1="25634" x2="33803" y2="25634"/>
                        <a14:foregroundMark x1="64225" y1="26479" x2="64225" y2="26479"/>
                        <a14:foregroundMark x1="49859" y1="19155" x2="49859" y2="19155"/>
                        <a14:foregroundMark x1="38028" y1="26479" x2="38028" y2="26479"/>
                        <a14:foregroundMark x1="30704" y1="37465" x2="30704" y2="37465"/>
                        <a14:foregroundMark x1="17746" y1="62817" x2="17746" y2="62817"/>
                        <a14:foregroundMark x1="9014" y1="64225" x2="9014" y2="64225"/>
                        <a14:foregroundMark x1="17746" y1="76056" x2="17746" y2="76056"/>
                        <a14:foregroundMark x1="29296" y1="88451" x2="29296" y2="88451"/>
                        <a14:foregroundMark x1="38028" y1="94366" x2="38028" y2="94366"/>
                        <a14:foregroundMark x1="55493" y1="84789" x2="55493" y2="84789"/>
                        <a14:foregroundMark x1="64225" y1="82535" x2="64225" y2="82535"/>
                        <a14:foregroundMark x1="77465" y1="71549" x2="77465" y2="71549"/>
                        <a14:foregroundMark x1="84789" y1="57183" x2="84789" y2="57183"/>
                        <a14:foregroundMark x1="86197" y1="46197" x2="86197" y2="46197"/>
                        <a14:foregroundMark x1="81127" y1="35775" x2="81127" y2="35775"/>
                        <a14:foregroundMark x1="75211" y1="32113" x2="75211" y2="32113"/>
                        <a14:foregroundMark x1="73803" y1="25634" x2="73803" y2="25634"/>
                        <a14:foregroundMark x1="71549" y1="20563" x2="71549" y2="20563"/>
                        <a14:foregroundMark x1="57746" y1="18310" x2="57746" y2="18310"/>
                        <a14:foregroundMark x1="55493" y1="16338" x2="55493" y2="16338"/>
                        <a14:foregroundMark x1="41690" y1="17746" x2="41690" y2="17746"/>
                        <a14:foregroundMark x1="32958" y1="17746" x2="32958" y2="17746"/>
                        <a14:foregroundMark x1="25634" y1="31549" x2="25634" y2="31549"/>
                        <a14:foregroundMark x1="19155" y1="44789" x2="19155" y2="44789"/>
                        <a14:foregroundMark x1="19155" y1="62254" x2="19155" y2="62254"/>
                        <a14:foregroundMark x1="22817" y1="70986" x2="22817" y2="70986"/>
                        <a14:foregroundMark x1="73803" y1="78310" x2="73803" y2="78310"/>
                        <a14:foregroundMark x1="77465" y1="76056" x2="77465" y2="76056"/>
                        <a14:foregroundMark x1="68732" y1="82535" x2="68732" y2="82535"/>
                        <a14:foregroundMark x1="59155" y1="87606" x2="59155" y2="87606"/>
                        <a14:foregroundMark x1="47606" y1="90704" x2="47606" y2="90704"/>
                        <a14:foregroundMark x1="37465" y1="86197" x2="37465" y2="86197"/>
                        <a14:foregroundMark x1="62817" y1="21972" x2="62817" y2="21972"/>
                        <a14:foregroundMark x1="64225" y1="14648" x2="64225" y2="14648"/>
                        <a14:foregroundMark x1="66479" y1="16338" x2="66479" y2="16338"/>
                        <a14:foregroundMark x1="67887" y1="30704" x2="67887" y2="30704"/>
                        <a14:foregroundMark x1="80282" y1="25070" x2="80282" y2="25070"/>
                        <a14:foregroundMark x1="84789" y1="30141" x2="84789" y2="30141"/>
                        <a14:foregroundMark x1="46197" y1="16338" x2="46197" y2="16338"/>
                        <a14:foregroundMark x1="52676" y1="10986" x2="52676" y2="10986"/>
                        <a14:foregroundMark x1="43099" y1="11831" x2="43099" y2="11831"/>
                        <a14:foregroundMark x1="38873" y1="14085" x2="38873" y2="14085"/>
                        <a14:foregroundMark x1="48169" y1="11831" x2="48169" y2="11831"/>
                        <a14:foregroundMark x1="51831" y1="35211" x2="51831" y2="35211"/>
                        <a14:foregroundMark x1="62817" y1="39437" x2="62817" y2="39437"/>
                        <a14:foregroundMark x1="57746" y1="34366" x2="57746" y2="34366"/>
                        <a14:foregroundMark x1="45352" y1="35775" x2="45352" y2="35775"/>
                        <a14:foregroundMark x1="18310" y1="21972" x2="18310" y2="21972"/>
                        <a14:foregroundMark x1="19155" y1="30704" x2="19155" y2="30704"/>
                        <a14:foregroundMark x1="20000" y1="27042" x2="20000" y2="27042"/>
                        <a14:backgroundMark x1="94085" y1="10986" x2="94085" y2="10986"/>
                        <a14:backgroundMark x1="87606" y1="9577" x2="87606" y2="9577"/>
                        <a14:backgroundMark x1="81690" y1="4507" x2="81690" y2="4507"/>
                        <a14:backgroundMark x1="95775" y1="3662" x2="95775" y2="3662"/>
                        <a14:backgroundMark x1="89014" y1="3662" x2="89014" y2="3662"/>
                        <a14:backgroundMark x1="96338" y1="18310" x2="96338" y2="18310"/>
                        <a14:backgroundMark x1="96338" y1="24225" x2="96338" y2="24225"/>
                        <a14:backgroundMark x1="11831" y1="9014" x2="11831" y2="9014"/>
                        <a14:backgroundMark x1="10986" y1="15493" x2="10986" y2="15493"/>
                        <a14:backgroundMark x1="6761" y1="21972" x2="6761" y2="21972"/>
                        <a14:backgroundMark x1="5352" y1="16338" x2="5352" y2="16338"/>
                        <a14:backgroundMark x1="4507" y1="11831" x2="4507" y2="11831"/>
                        <a14:backgroundMark x1="4507" y1="8169" x2="4507" y2="8169"/>
                        <a14:backgroundMark x1="6761" y1="3099" x2="6761" y2="3099"/>
                        <a14:backgroundMark x1="15493" y1="2254" x2="15493" y2="2254"/>
                        <a14:backgroundMark x1="16338" y1="9014" x2="16338" y2="9014"/>
                        <a14:backgroundMark x1="23380" y1="3662" x2="23380" y2="3662"/>
                        <a14:backgroundMark x1="31549" y1="2254" x2="31549" y2="2254"/>
                        <a14:backgroundMark x1="6761" y1="82535" x2="6761" y2="82535"/>
                        <a14:backgroundMark x1="9577" y1="86197" x2="9577" y2="86197"/>
                        <a14:backgroundMark x1="11831" y1="90704" x2="11831" y2="90704"/>
                        <a14:backgroundMark x1="7606" y1="92676" x2="7606" y2="92676"/>
                        <a14:backgroundMark x1="3944" y1="89296" x2="3944" y2="89296"/>
                        <a14:backgroundMark x1="3099" y1="95775" x2="3099" y2="95775"/>
                      </a14:backgroundRemoval>
                    </a14:imgEffect>
                  </a14:imgLayer>
                </a14:imgProps>
              </a:ext>
              <a:ext uri="{28A0092B-C50C-407E-A947-70E740481C1C}">
                <a14:useLocalDpi xmlns:a14="http://schemas.microsoft.com/office/drawing/2010/main" val="0"/>
              </a:ext>
            </a:extLst>
          </a:blip>
          <a:srcRect t="1562" b="1"/>
          <a:stretch/>
        </p:blipFill>
        <p:spPr>
          <a:xfrm>
            <a:off x="5052517" y="430306"/>
            <a:ext cx="1969096" cy="1936376"/>
          </a:xfrm>
          <a:prstGeom prst="rect">
            <a:avLst/>
          </a:prstGeom>
          <a:ln>
            <a:noFill/>
          </a:ln>
          <a:effectLst/>
        </p:spPr>
      </p:pic>
      <p:sp>
        <p:nvSpPr>
          <p:cNvPr id="6" name="Rectángulo 5"/>
          <p:cNvSpPr/>
          <p:nvPr/>
        </p:nvSpPr>
        <p:spPr>
          <a:xfrm>
            <a:off x="4050213" y="5399455"/>
            <a:ext cx="4512069" cy="461665"/>
          </a:xfrm>
          <a:prstGeom prst="rect">
            <a:avLst/>
          </a:prstGeom>
        </p:spPr>
        <p:txBody>
          <a:bodyPr wrap="none">
            <a:spAutoFi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Unigarro Bolaños Diego Armando </a:t>
            </a:r>
            <a:endParaRPr lang="es-EC"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022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026473618"/>
                  </p:ext>
                </p:extLst>
              </p:nvPr>
            </p:nvGraphicFramePr>
            <p:xfrm>
              <a:off x="1761564" y="2100693"/>
              <a:ext cx="9776012" cy="3533624"/>
            </p:xfrm>
            <a:graphic>
              <a:graphicData uri="http://schemas.openxmlformats.org/drawingml/2006/table">
                <a:tbl>
                  <a:tblPr firstRow="1" firstCol="1" bandRow="1">
                    <a:tableStyleId>{3B4B98B0-60AC-42C2-AFA5-B58CD77FA1E5}</a:tableStyleId>
                  </a:tblPr>
                  <a:tblGrid>
                    <a:gridCol w="3724836"/>
                    <a:gridCol w="1276845"/>
                    <a:gridCol w="2174026"/>
                    <a:gridCol w="2600305"/>
                  </a:tblGrid>
                  <a:tr h="739390">
                    <a:tc>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PROPIEDAD/PARÁMETRO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RESULTADO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UNIDAD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80411">
                    <a:tc rowSpan="2">
                      <a:txBody>
                        <a:bodyPr/>
                        <a:lstStyle/>
                        <a:p>
                          <a:pPr>
                            <a:lnSpc>
                              <a:spcPct val="200000"/>
                            </a:lnSpc>
                            <a:spcAft>
                              <a:spcPts val="0"/>
                            </a:spcAft>
                          </a:pPr>
                          <a:r>
                            <a:rPr lang="es-EC" sz="2200" baseline="0" dirty="0" smtClean="0">
                              <a:effectLst/>
                              <a:latin typeface="Times New Roman" panose="02020603050405020304" pitchFamily="18" charset="0"/>
                              <a:cs typeface="Times New Roman" panose="02020603050405020304" pitchFamily="18" charset="0"/>
                            </a:rPr>
                            <a:t> </a:t>
                          </a:r>
                          <a:r>
                            <a:rPr lang="es-EC" sz="2200" dirty="0" smtClean="0">
                              <a:effectLst/>
                              <a:latin typeface="Times New Roman" panose="02020603050405020304" pitchFamily="18" charset="0"/>
                              <a:cs typeface="Times New Roman" panose="02020603050405020304" pitchFamily="18" charset="0"/>
                            </a:rPr>
                            <a:t>Densidad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Real:        </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0,76</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2200">
                                    <a:effectLst/>
                                    <a:latin typeface="Cambria Math" panose="02040503050406030204" pitchFamily="18" charset="0"/>
                                  </a:rPr>
                                  <m:t>𝑔</m:t>
                                </m:r>
                                <m:r>
                                  <a:rPr lang="es-EC" sz="2200">
                                    <a:effectLst/>
                                    <a:latin typeface="Cambria Math" panose="02040503050406030204" pitchFamily="18" charset="0"/>
                                  </a:rPr>
                                  <m:t>/</m:t>
                                </m:r>
                                <m:sSup>
                                  <m:sSupPr>
                                    <m:ctrlPr>
                                      <a:rPr lang="es-EC" sz="2200" i="1">
                                        <a:effectLst/>
                                        <a:latin typeface="Cambria Math" panose="02040503050406030204" pitchFamily="18" charset="0"/>
                                      </a:rPr>
                                    </m:ctrlPr>
                                  </m:sSupPr>
                                  <m:e>
                                    <m:r>
                                      <a:rPr lang="es-EC" sz="2200">
                                        <a:effectLst/>
                                        <a:latin typeface="Cambria Math" panose="02040503050406030204" pitchFamily="18" charset="0"/>
                                      </a:rPr>
                                      <m:t>𝑐𝑚</m:t>
                                    </m:r>
                                  </m:e>
                                  <m:sup>
                                    <m:r>
                                      <a:rPr lang="es-EC" sz="2200">
                                        <a:effectLst/>
                                        <a:latin typeface="Cambria Math" panose="02040503050406030204" pitchFamily="18" charset="0"/>
                                      </a:rPr>
                                      <m:t>3</m:t>
                                    </m:r>
                                  </m:sup>
                                </m:sSup>
                              </m:oMath>
                            </m:oMathPara>
                          </a14:m>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80411">
                    <a:tc v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Aparente: </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0,40</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s-EC" sz="2200">
                                    <a:effectLst/>
                                    <a:latin typeface="Cambria Math" panose="02040503050406030204" pitchFamily="18" charset="0"/>
                                  </a:rPr>
                                  <m:t>𝑔</m:t>
                                </m:r>
                                <m:r>
                                  <a:rPr lang="es-EC" sz="2200">
                                    <a:effectLst/>
                                    <a:latin typeface="Cambria Math" panose="02040503050406030204" pitchFamily="18" charset="0"/>
                                  </a:rPr>
                                  <m:t>/</m:t>
                                </m:r>
                                <m:sSup>
                                  <m:sSupPr>
                                    <m:ctrlPr>
                                      <a:rPr lang="es-EC" sz="2200" i="1">
                                        <a:effectLst/>
                                        <a:latin typeface="Cambria Math" panose="02040503050406030204" pitchFamily="18" charset="0"/>
                                      </a:rPr>
                                    </m:ctrlPr>
                                  </m:sSupPr>
                                  <m:e>
                                    <m:r>
                                      <a:rPr lang="es-EC" sz="2200">
                                        <a:effectLst/>
                                        <a:latin typeface="Cambria Math" panose="02040503050406030204" pitchFamily="18" charset="0"/>
                                      </a:rPr>
                                      <m:t>𝑐𝑚</m:t>
                                    </m:r>
                                  </m:e>
                                  <m:sup>
                                    <m:r>
                                      <a:rPr lang="es-EC" sz="2200">
                                        <a:effectLst/>
                                        <a:latin typeface="Cambria Math" panose="02040503050406030204" pitchFamily="18" charset="0"/>
                                      </a:rPr>
                                      <m:t>3</m:t>
                                    </m:r>
                                  </m:sup>
                                </m:sSup>
                              </m:oMath>
                            </m:oMathPara>
                          </a14:m>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065926">
                    <a:tc>
                      <a:txBody>
                        <a:bodyPr/>
                        <a:lstStyle/>
                        <a:p>
                          <a:pPr>
                            <a:lnSpc>
                              <a:spcPct val="150000"/>
                            </a:lnSpc>
                            <a:spcAft>
                              <a:spcPts val="0"/>
                            </a:spcAft>
                          </a:pPr>
                          <a:r>
                            <a:rPr lang="es-EC" sz="2200" dirty="0">
                              <a:effectLst/>
                              <a:latin typeface="Times New Roman" panose="02020603050405020304" pitchFamily="18" charset="0"/>
                              <a:cs typeface="Times New Roman" panose="02020603050405020304" pitchFamily="18" charset="0"/>
                            </a:rPr>
                            <a:t>Diámetro medio del grano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0,54</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cm</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67486">
                    <a:tc>
                      <a:txBody>
                        <a:bodyPr/>
                        <a:lstStyle/>
                        <a:p>
                          <a:pPr>
                            <a:lnSpc>
                              <a:spcPct val="150000"/>
                            </a:lnSpc>
                            <a:spcAft>
                              <a:spcPts val="0"/>
                            </a:spcAft>
                          </a:pPr>
                          <a:r>
                            <a:rPr lang="es-EC" sz="2200" dirty="0">
                              <a:effectLst/>
                              <a:latin typeface="Times New Roman" panose="02020603050405020304" pitchFamily="18" charset="0"/>
                              <a:cs typeface="Times New Roman" panose="02020603050405020304" pitchFamily="18" charset="0"/>
                            </a:rPr>
                            <a:t>Porosidad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48</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026473618"/>
                  </p:ext>
                </p:extLst>
              </p:nvPr>
            </p:nvGraphicFramePr>
            <p:xfrm>
              <a:off x="1761564" y="2100693"/>
              <a:ext cx="9776012" cy="3533624"/>
            </p:xfrm>
            <a:graphic>
              <a:graphicData uri="http://schemas.openxmlformats.org/drawingml/2006/table">
                <a:tbl>
                  <a:tblPr firstRow="1" firstCol="1" bandRow="1">
                    <a:tableStyleId>{3B4B98B0-60AC-42C2-AFA5-B58CD77FA1E5}</a:tableStyleId>
                  </a:tblPr>
                  <a:tblGrid>
                    <a:gridCol w="3724836"/>
                    <a:gridCol w="1276845"/>
                    <a:gridCol w="2174026"/>
                    <a:gridCol w="2600305"/>
                  </a:tblGrid>
                  <a:tr h="739390">
                    <a:tc>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PROPIEDAD/PARÁMETRO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RESULTADO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smtClean="0">
                              <a:effectLst/>
                              <a:latin typeface="Times New Roman" panose="02020603050405020304" pitchFamily="18" charset="0"/>
                              <a:cs typeface="Times New Roman" panose="02020603050405020304" pitchFamily="18" charset="0"/>
                            </a:rPr>
                            <a:t>UNIDAD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80411">
                    <a:tc rowSpan="2">
                      <a:txBody>
                        <a:bodyPr/>
                        <a:lstStyle/>
                        <a:p>
                          <a:pPr>
                            <a:lnSpc>
                              <a:spcPct val="200000"/>
                            </a:lnSpc>
                            <a:spcAft>
                              <a:spcPts val="0"/>
                            </a:spcAft>
                          </a:pPr>
                          <a:r>
                            <a:rPr lang="es-EC" sz="2200" baseline="0" dirty="0" smtClean="0">
                              <a:effectLst/>
                              <a:latin typeface="Times New Roman" panose="02020603050405020304" pitchFamily="18" charset="0"/>
                              <a:cs typeface="Times New Roman" panose="02020603050405020304" pitchFamily="18" charset="0"/>
                            </a:rPr>
                            <a:t> </a:t>
                          </a:r>
                          <a:r>
                            <a:rPr lang="es-EC" sz="2200" dirty="0" smtClean="0">
                              <a:effectLst/>
                              <a:latin typeface="Times New Roman" panose="02020603050405020304" pitchFamily="18" charset="0"/>
                              <a:cs typeface="Times New Roman" panose="02020603050405020304" pitchFamily="18" charset="0"/>
                            </a:rPr>
                            <a:t>Densidad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Real:        </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0,76</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s-EC"/>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76112" t="-129474" r="-468" b="-390526"/>
                          </a:stretch>
                        </a:blipFill>
                      </a:tcPr>
                    </a:tc>
                  </a:tr>
                  <a:tr h="580411">
                    <a:tc v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Aparente: </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0,40</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s-EC"/>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76112" t="-229474" r="-468" b="-290526"/>
                          </a:stretch>
                        </a:blipFill>
                      </a:tcPr>
                    </a:tc>
                  </a:tr>
                  <a:tr h="1065926">
                    <a:tc>
                      <a:txBody>
                        <a:bodyPr/>
                        <a:lstStyle/>
                        <a:p>
                          <a:pPr>
                            <a:lnSpc>
                              <a:spcPct val="150000"/>
                            </a:lnSpc>
                            <a:spcAft>
                              <a:spcPts val="0"/>
                            </a:spcAft>
                          </a:pPr>
                          <a:r>
                            <a:rPr lang="es-EC" sz="2200" dirty="0">
                              <a:effectLst/>
                              <a:latin typeface="Times New Roman" panose="02020603050405020304" pitchFamily="18" charset="0"/>
                              <a:cs typeface="Times New Roman" panose="02020603050405020304" pitchFamily="18" charset="0"/>
                            </a:rPr>
                            <a:t>Diámetro medio del grano</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50000"/>
                            </a:lnSpc>
                            <a:spcAft>
                              <a:spcPts val="0"/>
                            </a:spcAft>
                          </a:pPr>
                          <a:r>
                            <a:rPr lang="es-EC" sz="2200">
                              <a:effectLst/>
                              <a:latin typeface="Times New Roman" panose="02020603050405020304" pitchFamily="18" charset="0"/>
                              <a:cs typeface="Times New Roman" panose="02020603050405020304" pitchFamily="18" charset="0"/>
                            </a:rPr>
                            <a:t>0,54</a:t>
                          </a:r>
                          <a:endParaRPr lang="es-EC"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cm</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67486">
                    <a:tc>
                      <a:txBody>
                        <a:bodyPr/>
                        <a:lstStyle/>
                        <a:p>
                          <a:pPr>
                            <a:lnSpc>
                              <a:spcPct val="150000"/>
                            </a:lnSpc>
                            <a:spcAft>
                              <a:spcPts val="0"/>
                            </a:spcAft>
                          </a:pPr>
                          <a:r>
                            <a:rPr lang="es-EC" sz="2200" dirty="0">
                              <a:effectLst/>
                              <a:latin typeface="Times New Roman" panose="02020603050405020304" pitchFamily="18" charset="0"/>
                              <a:cs typeface="Times New Roman" panose="02020603050405020304" pitchFamily="18" charset="0"/>
                            </a:rPr>
                            <a:t>Porosidad</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48</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C"/>
                        </a:p>
                      </a:txBody>
                      <a:tcPr/>
                    </a:tc>
                    <a:tc>
                      <a:txBody>
                        <a:bodyPr/>
                        <a:lstStyle/>
                        <a:p>
                          <a:pPr algn="ctr">
                            <a:lnSpc>
                              <a:spcPct val="150000"/>
                            </a:lnSpc>
                            <a:spcAft>
                              <a:spcPts val="0"/>
                            </a:spcAft>
                          </a:pPr>
                          <a:r>
                            <a:rPr lang="es-EC" sz="2200" dirty="0">
                              <a:effectLst/>
                              <a:latin typeface="Times New Roman" panose="02020603050405020304" pitchFamily="18" charset="0"/>
                              <a:cs typeface="Times New Roman" panose="02020603050405020304" pitchFamily="18" charset="0"/>
                            </a:rPr>
                            <a:t>%</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sp>
        <p:nvSpPr>
          <p:cNvPr id="5" name="CuadroTexto 4"/>
          <p:cNvSpPr txBox="1"/>
          <p:nvPr/>
        </p:nvSpPr>
        <p:spPr>
          <a:xfrm>
            <a:off x="2591984" y="499619"/>
            <a:ext cx="6949047" cy="630942"/>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RESULTADOS Y DISCUSIONES</a:t>
            </a:r>
            <a:endParaRPr lang="es-EC"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9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60145756"/>
              </p:ext>
            </p:extLst>
          </p:nvPr>
        </p:nvGraphicFramePr>
        <p:xfrm>
          <a:off x="2142858" y="821422"/>
          <a:ext cx="4870918" cy="3548872"/>
        </p:xfrm>
        <a:graphic>
          <a:graphicData uri="http://schemas.openxmlformats.org/drawingml/2006/table">
            <a:tbl>
              <a:tblPr firstRow="1" firstCol="1" bandRow="1">
                <a:tableStyleId>{3B4B98B0-60AC-42C2-AFA5-B58CD77FA1E5}</a:tableStyleId>
              </a:tblPr>
              <a:tblGrid>
                <a:gridCol w="1667959"/>
                <a:gridCol w="1667959"/>
                <a:gridCol w="1535000"/>
              </a:tblGrid>
              <a:tr h="566930">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Velocidad (m/s)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Porosidad relación 0-1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Altura (cm)</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67409">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0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0,48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7,3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0,48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7,5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0,48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2,4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0,49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8,5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3,1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0,52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11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4,1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0,63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4,7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0,71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17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67409">
                <a:tc>
                  <a:txBody>
                    <a:bodyPr/>
                    <a:lstStyle/>
                    <a:p>
                      <a:pPr algn="ctr">
                        <a:spcBef>
                          <a:spcPts val="600"/>
                        </a:spcBef>
                        <a:spcAft>
                          <a:spcPts val="0"/>
                        </a:spcAft>
                      </a:pPr>
                      <a:r>
                        <a:rPr lang="es-EC" sz="2000">
                          <a:effectLst/>
                          <a:latin typeface="Times New Roman" panose="02020603050405020304" pitchFamily="18" charset="0"/>
                          <a:cs typeface="Times New Roman" panose="02020603050405020304" pitchFamily="18" charset="0"/>
                        </a:rPr>
                        <a:t>5,1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0,77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0"/>
                        </a:spcAft>
                      </a:pPr>
                      <a:r>
                        <a:rPr lang="es-EC" sz="2000" dirty="0">
                          <a:effectLst/>
                          <a:latin typeface="Times New Roman" panose="02020603050405020304" pitchFamily="18" charset="0"/>
                          <a:cs typeface="Times New Roman" panose="02020603050405020304" pitchFamily="18" charset="0"/>
                        </a:rPr>
                        <a:t>18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44435230"/>
              </p:ext>
            </p:extLst>
          </p:nvPr>
        </p:nvGraphicFramePr>
        <p:xfrm>
          <a:off x="2275683" y="5178004"/>
          <a:ext cx="4605269" cy="1140084"/>
        </p:xfrm>
        <a:graphic>
          <a:graphicData uri="http://schemas.openxmlformats.org/drawingml/2006/table">
            <a:tbl>
              <a:tblPr firstRow="1" firstCol="1" bandRow="1">
                <a:tableStyleId>{3C2FFA5D-87B4-456A-9821-1D502468CF0F}</a:tableStyleId>
              </a:tblPr>
              <a:tblGrid>
                <a:gridCol w="3173579"/>
                <a:gridCol w="1431690"/>
              </a:tblGrid>
              <a:tr h="456314">
                <a:tc>
                  <a:txBody>
                    <a:bodyPr/>
                    <a:lstStyle/>
                    <a:p>
                      <a:pPr>
                        <a:lnSpc>
                          <a:spcPct val="107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v. inicial de arrastre (m/s)</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12</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7728">
                <a:tc>
                  <a:txBody>
                    <a:bodyPr/>
                    <a:lstStyle/>
                    <a:p>
                      <a:pPr>
                        <a:lnSpc>
                          <a:spcPct val="107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v. final de arrastre (m/s)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12,8</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57634">
                <a:tc>
                  <a:txBody>
                    <a:bodyPr/>
                    <a:lstStyle/>
                    <a:p>
                      <a:pPr>
                        <a:lnSpc>
                          <a:spcPct val="107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Peso muestra (g)</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170,54</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Rectángulo 5"/>
          <p:cNvSpPr/>
          <p:nvPr/>
        </p:nvSpPr>
        <p:spPr>
          <a:xfrm>
            <a:off x="2603275" y="4739627"/>
            <a:ext cx="2636427" cy="430887"/>
          </a:xfrm>
          <a:prstGeom prst="rect">
            <a:avLst/>
          </a:prstGeom>
        </p:spPr>
        <p:txBody>
          <a:bodyPr wrap="none">
            <a:spAutoFit/>
          </a:bodyPr>
          <a:lstStyle/>
          <a:p>
            <a:r>
              <a:rPr lang="es-EC" sz="2200" dirty="0" smtClean="0">
                <a:effectLst/>
                <a:latin typeface="Times New Roman" panose="02020603050405020304" pitchFamily="18" charset="0"/>
                <a:ea typeface="Calibri" panose="020F0502020204030204" pitchFamily="34" charset="0"/>
                <a:cs typeface="Times New Roman" panose="02020603050405020304" pitchFamily="18" charset="0"/>
              </a:rPr>
              <a:t>Velocidad de arrastre </a:t>
            </a:r>
            <a:endParaRPr lang="es-EC" sz="2200" dirty="0">
              <a:latin typeface="Times New Roman" panose="02020603050405020304" pitchFamily="18" charset="0"/>
              <a:cs typeface="Times New Roman" panose="02020603050405020304" pitchFamily="18" charset="0"/>
            </a:endParaRPr>
          </a:p>
        </p:txBody>
      </p:sp>
      <p:sp>
        <p:nvSpPr>
          <p:cNvPr id="7" name="Rectángulo 6"/>
          <p:cNvSpPr/>
          <p:nvPr/>
        </p:nvSpPr>
        <p:spPr>
          <a:xfrm>
            <a:off x="2142858" y="321490"/>
            <a:ext cx="5213287" cy="430887"/>
          </a:xfrm>
          <a:prstGeom prst="rect">
            <a:avLst/>
          </a:prstGeom>
        </p:spPr>
        <p:txBody>
          <a:bodyPr wrap="none">
            <a:spAutoFit/>
          </a:bodyPr>
          <a:lstStyle/>
          <a:p>
            <a:r>
              <a:rPr lang="es-EC" sz="2200" dirty="0" smtClean="0">
                <a:effectLst/>
                <a:latin typeface="Times New Roman" panose="02020603050405020304" pitchFamily="18" charset="0"/>
                <a:ea typeface="Calibri" panose="020F0502020204030204" pitchFamily="34" charset="0"/>
                <a:cs typeface="Times New Roman" panose="02020603050405020304" pitchFamily="18" charset="0"/>
              </a:rPr>
              <a:t>Porosidad de los granos de café en el reactor</a:t>
            </a:r>
            <a:endParaRPr lang="es-EC" sz="2200"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1567838716"/>
              </p:ext>
            </p:extLst>
          </p:nvPr>
        </p:nvGraphicFramePr>
        <p:xfrm>
          <a:off x="7687444" y="2709582"/>
          <a:ext cx="4019515" cy="332142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7687444" y="1540436"/>
            <a:ext cx="4019515" cy="769441"/>
          </a:xfrm>
          <a:prstGeom prst="rect">
            <a:avLst/>
          </a:prstGeom>
        </p:spPr>
        <p:txBody>
          <a:bodyPr wrap="square">
            <a:spAutoFit/>
          </a:bodyPr>
          <a:lstStyle/>
          <a:p>
            <a:pPr algn="ctr"/>
            <a:r>
              <a:rPr lang="es-EC" sz="2200" dirty="0" smtClean="0">
                <a:effectLst/>
                <a:latin typeface="Times New Roman" panose="02020603050405020304" pitchFamily="18" charset="0"/>
                <a:ea typeface="Calibri" panose="020F0502020204030204" pitchFamily="34" charset="0"/>
                <a:cs typeface="Times New Roman" panose="02020603050405020304" pitchFamily="18" charset="0"/>
              </a:rPr>
              <a:t>Arrastre de las partículas según la velocidad del fluido</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229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68238350"/>
              </p:ext>
            </p:extLst>
          </p:nvPr>
        </p:nvGraphicFramePr>
        <p:xfrm>
          <a:off x="2289192" y="828422"/>
          <a:ext cx="5802144" cy="2054925"/>
        </p:xfrm>
        <a:graphic>
          <a:graphicData uri="http://schemas.openxmlformats.org/drawingml/2006/table">
            <a:tbl>
              <a:tblPr firstRow="1" firstCol="1" bandRow="1">
                <a:tableStyleId>{5C22544A-7EE6-4342-B048-85BDC9FD1C3A}</a:tableStyleId>
              </a:tblPr>
              <a:tblGrid>
                <a:gridCol w="1527829"/>
                <a:gridCol w="1638691"/>
                <a:gridCol w="1363722"/>
                <a:gridCol w="1271902"/>
              </a:tblGrid>
              <a:tr h="683325">
                <a:tc>
                  <a:txBody>
                    <a:bodyPr/>
                    <a:lstStyle/>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DIÁMETRO REACTOR (cm)</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ALTURA</a:t>
                      </a:r>
                    </a:p>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(cm)</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VELOCIDAD </a:t>
                      </a:r>
                    </a:p>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(m/s)</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VELOCIDAD</a:t>
                      </a:r>
                    </a:p>
                    <a:p>
                      <a:pPr algn="ctr">
                        <a:lnSpc>
                          <a:spcPct val="107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 MEDIA (m/s)</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96661">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M</a:t>
                      </a:r>
                      <a:r>
                        <a:rPr lang="es-EC" sz="1500" dirty="0" smtClean="0">
                          <a:solidFill>
                            <a:schemeClr val="tx1"/>
                          </a:solidFill>
                          <a:effectLst/>
                          <a:latin typeface="Times New Roman" panose="02020603050405020304" pitchFamily="18" charset="0"/>
                          <a:cs typeface="Times New Roman" panose="02020603050405020304" pitchFamily="18" charset="0"/>
                        </a:rPr>
                        <a:t>edio </a:t>
                      </a:r>
                      <a:r>
                        <a:rPr lang="es-EC" sz="1500" dirty="0">
                          <a:solidFill>
                            <a:schemeClr val="tx1"/>
                          </a:solidFill>
                          <a:effectLst/>
                          <a:latin typeface="Times New Roman" panose="02020603050405020304" pitchFamily="18" charset="0"/>
                          <a:cs typeface="Times New Roman" panose="02020603050405020304" pitchFamily="18" charset="0"/>
                        </a:rPr>
                        <a:t>(13 cm)</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s-EC" sz="1500">
                          <a:solidFill>
                            <a:schemeClr val="tx1"/>
                          </a:solidFill>
                          <a:effectLst/>
                          <a:latin typeface="Times New Roman" panose="02020603050405020304" pitchFamily="18" charset="0"/>
                          <a:cs typeface="Times New Roman" panose="02020603050405020304" pitchFamily="18" charset="0"/>
                        </a:rPr>
                        <a:t>1 diámetro (13cm)</a:t>
                      </a:r>
                      <a:endParaRPr lang="es-EC"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2.40</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s-EC" sz="1500">
                          <a:solidFill>
                            <a:schemeClr val="tx1"/>
                          </a:solidFill>
                          <a:effectLst/>
                          <a:latin typeface="Times New Roman" panose="02020603050405020304" pitchFamily="18" charset="0"/>
                          <a:cs typeface="Times New Roman" panose="02020603050405020304" pitchFamily="18" charset="0"/>
                        </a:rPr>
                        <a:t>2.38 m/S</a:t>
                      </a:r>
                      <a:endParaRPr lang="es-EC"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96661">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M</a:t>
                      </a:r>
                      <a:r>
                        <a:rPr lang="es-EC" sz="1500" dirty="0" smtClean="0">
                          <a:solidFill>
                            <a:schemeClr val="tx1"/>
                          </a:solidFill>
                          <a:effectLst/>
                          <a:latin typeface="Times New Roman" panose="02020603050405020304" pitchFamily="18" charset="0"/>
                          <a:cs typeface="Times New Roman" panose="02020603050405020304" pitchFamily="18" charset="0"/>
                        </a:rPr>
                        <a:t>edio </a:t>
                      </a:r>
                      <a:r>
                        <a:rPr lang="es-EC" sz="1500" dirty="0">
                          <a:solidFill>
                            <a:schemeClr val="tx1"/>
                          </a:solidFill>
                          <a:effectLst/>
                          <a:latin typeface="Times New Roman" panose="02020603050405020304" pitchFamily="18" charset="0"/>
                          <a:cs typeface="Times New Roman" panose="02020603050405020304" pitchFamily="18" charset="0"/>
                        </a:rPr>
                        <a:t>(13 cm)</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s-EC" sz="1500">
                          <a:solidFill>
                            <a:schemeClr val="tx1"/>
                          </a:solidFill>
                          <a:effectLst/>
                          <a:latin typeface="Times New Roman" panose="02020603050405020304" pitchFamily="18" charset="0"/>
                          <a:cs typeface="Times New Roman" panose="02020603050405020304" pitchFamily="18" charset="0"/>
                        </a:rPr>
                        <a:t>1 diámetro (13cm)</a:t>
                      </a:r>
                      <a:endParaRPr lang="es-EC"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2.35</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pPr>
                      <a:endParaRPr lang="es-EC" sz="1500" dirty="0">
                        <a:solidFill>
                          <a:schemeClr val="tx1"/>
                        </a:solidFill>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96661">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P</a:t>
                      </a:r>
                      <a:r>
                        <a:rPr lang="es-EC" sz="1500" dirty="0" smtClean="0">
                          <a:solidFill>
                            <a:schemeClr val="tx1"/>
                          </a:solidFill>
                          <a:effectLst/>
                          <a:latin typeface="Times New Roman" panose="02020603050405020304" pitchFamily="18" charset="0"/>
                          <a:cs typeface="Times New Roman" panose="02020603050405020304" pitchFamily="18" charset="0"/>
                        </a:rPr>
                        <a:t>equeño </a:t>
                      </a:r>
                      <a:r>
                        <a:rPr lang="es-EC" sz="1500" dirty="0">
                          <a:solidFill>
                            <a:schemeClr val="tx1"/>
                          </a:solidFill>
                          <a:effectLst/>
                          <a:latin typeface="Times New Roman" panose="02020603050405020304" pitchFamily="18" charset="0"/>
                          <a:cs typeface="Times New Roman" panose="02020603050405020304" pitchFamily="18" charset="0"/>
                        </a:rPr>
                        <a:t>(6 cm)</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s-EC" sz="1500">
                          <a:solidFill>
                            <a:schemeClr val="tx1"/>
                          </a:solidFill>
                          <a:effectLst/>
                          <a:latin typeface="Times New Roman" panose="02020603050405020304" pitchFamily="18" charset="0"/>
                          <a:cs typeface="Times New Roman" panose="02020603050405020304" pitchFamily="18" charset="0"/>
                        </a:rPr>
                        <a:t>1 diámetro (6cm)</a:t>
                      </a:r>
                      <a:endParaRPr lang="es-EC"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s-EC" sz="1500" dirty="0">
                          <a:solidFill>
                            <a:schemeClr val="tx1"/>
                          </a:solidFill>
                          <a:effectLst/>
                          <a:latin typeface="Times New Roman" panose="02020603050405020304" pitchFamily="18" charset="0"/>
                          <a:cs typeface="Times New Roman" panose="02020603050405020304" pitchFamily="18" charset="0"/>
                        </a:rPr>
                        <a:t>2.55</a:t>
                      </a:r>
                      <a:endParaRPr lang="es-EC"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pPr>
                      <a:endParaRPr lang="es-EC" sz="1500" dirty="0">
                        <a:solidFill>
                          <a:schemeClr val="tx1"/>
                        </a:solidFill>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Rectángulo 2"/>
          <p:cNvSpPr/>
          <p:nvPr/>
        </p:nvSpPr>
        <p:spPr>
          <a:xfrm>
            <a:off x="2504689" y="308138"/>
            <a:ext cx="5371150" cy="430887"/>
          </a:xfrm>
          <a:prstGeom prst="rect">
            <a:avLst/>
          </a:prstGeom>
        </p:spPr>
        <p:txBody>
          <a:bodyPr wrap="none">
            <a:spAutoFit/>
          </a:bodyPr>
          <a:lstStyle/>
          <a:p>
            <a:r>
              <a:rPr lang="es-EC" sz="2200" dirty="0" smtClean="0">
                <a:effectLst/>
                <a:latin typeface="Times New Roman" panose="02020603050405020304" pitchFamily="18" charset="0"/>
                <a:ea typeface="Calibri" panose="020F0502020204030204" pitchFamily="34" charset="0"/>
                <a:cs typeface="Times New Roman" panose="02020603050405020304" pitchFamily="18" charset="0"/>
              </a:rPr>
              <a:t>Velocidad mínima de fluidización para el café</a:t>
            </a:r>
            <a:endParaRPr lang="es-EC" sz="2200" dirty="0">
              <a:latin typeface="Times New Roman" panose="02020603050405020304" pitchFamily="18"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93972262"/>
              </p:ext>
            </p:extLst>
          </p:nvPr>
        </p:nvGraphicFramePr>
        <p:xfrm>
          <a:off x="2711515" y="3073164"/>
          <a:ext cx="4957497" cy="3581167"/>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860" y="1252465"/>
            <a:ext cx="2953579" cy="4568579"/>
          </a:xfrm>
          <a:prstGeom prst="rect">
            <a:avLst/>
          </a:prstGeom>
        </p:spPr>
      </p:pic>
    </p:spTree>
    <p:extLst>
      <p:ext uri="{BB962C8B-B14F-4D97-AF65-F5344CB8AC3E}">
        <p14:creationId xmlns:p14="http://schemas.microsoft.com/office/powerpoint/2010/main" val="143275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285004008"/>
              </p:ext>
            </p:extLst>
          </p:nvPr>
        </p:nvGraphicFramePr>
        <p:xfrm>
          <a:off x="3291500" y="169407"/>
          <a:ext cx="5691135" cy="3420958"/>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177796" y="4283932"/>
            <a:ext cx="3742521" cy="2361838"/>
          </a:xfrm>
          <a:prstGeom prst="rect">
            <a:avLst/>
          </a:prstGeom>
          <a:noFill/>
          <a:ln>
            <a:solidFill>
              <a:schemeClr val="accent6">
                <a:lumMod val="50000"/>
              </a:schemeClr>
            </a:solidFill>
          </a:ln>
        </p:spPr>
      </p:pic>
      <p:sp>
        <p:nvSpPr>
          <p:cNvPr id="5" name="Rectángulo 4"/>
          <p:cNvSpPr/>
          <p:nvPr/>
        </p:nvSpPr>
        <p:spPr>
          <a:xfrm>
            <a:off x="4892098" y="3853045"/>
            <a:ext cx="2609753" cy="430887"/>
          </a:xfrm>
          <a:prstGeom prst="rect">
            <a:avLst/>
          </a:prstGeom>
        </p:spPr>
        <p:txBody>
          <a:bodyPr wrap="none">
            <a:spAutoFit/>
          </a:bodyPr>
          <a:lstStyle/>
          <a:p>
            <a:r>
              <a:rPr lang="es-EC" sz="2200" b="1" dirty="0" smtClean="0">
                <a:effectLst/>
                <a:latin typeface="Times New Roman" panose="02020603050405020304" pitchFamily="18" charset="0"/>
                <a:ea typeface="Calibri" panose="020F0502020204030204" pitchFamily="34" charset="0"/>
                <a:cs typeface="Times New Roman" panose="02020603050405020304" pitchFamily="18" charset="0"/>
              </a:rPr>
              <a:t>Diagrama de Pareto</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21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60448206"/>
              </p:ext>
            </p:extLst>
          </p:nvPr>
        </p:nvGraphicFramePr>
        <p:xfrm>
          <a:off x="1718954" y="215153"/>
          <a:ext cx="4453246" cy="3186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772670334"/>
              </p:ext>
            </p:extLst>
          </p:nvPr>
        </p:nvGraphicFramePr>
        <p:xfrm>
          <a:off x="4061012" y="3576918"/>
          <a:ext cx="4881281" cy="3092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086959349"/>
              </p:ext>
            </p:extLst>
          </p:nvPr>
        </p:nvGraphicFramePr>
        <p:xfrm>
          <a:off x="7080735" y="215153"/>
          <a:ext cx="4483735" cy="31869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2698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61782026"/>
              </p:ext>
            </p:extLst>
          </p:nvPr>
        </p:nvGraphicFramePr>
        <p:xfrm>
          <a:off x="2124635" y="606832"/>
          <a:ext cx="9291918" cy="5699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4838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641587547"/>
              </p:ext>
            </p:extLst>
          </p:nvPr>
        </p:nvGraphicFramePr>
        <p:xfrm>
          <a:off x="2366682" y="1532965"/>
          <a:ext cx="7893423" cy="465268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979122" y="739808"/>
            <a:ext cx="9504666" cy="430887"/>
          </a:xfrm>
          <a:prstGeom prst="rect">
            <a:avLst/>
          </a:prstGeom>
        </p:spPr>
        <p:txBody>
          <a:bodyPr wrap="square">
            <a:spAutoFit/>
          </a:bodyPr>
          <a:lstStyle/>
          <a:p>
            <a:r>
              <a:rPr lang="es-EC" sz="2200" b="1" dirty="0" smtClean="0">
                <a:effectLst/>
                <a:latin typeface="Times New Roman" panose="02020603050405020304" pitchFamily="18" charset="0"/>
                <a:ea typeface="Calibri" panose="020F0502020204030204" pitchFamily="34" charset="0"/>
                <a:cs typeface="Times New Roman" panose="02020603050405020304" pitchFamily="18" charset="0"/>
              </a:rPr>
              <a:t>SECADO PULSANTE PARA EL MEJOR TRATAMIENTO (50 °C – 5,5 M/S)</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0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81522868"/>
              </p:ext>
            </p:extLst>
          </p:nvPr>
        </p:nvGraphicFramePr>
        <p:xfrm>
          <a:off x="3353218" y="568167"/>
          <a:ext cx="5252900" cy="296139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075314" y="137280"/>
            <a:ext cx="7460890" cy="430887"/>
          </a:xfrm>
          <a:prstGeom prst="rect">
            <a:avLst/>
          </a:prstGeom>
        </p:spPr>
        <p:txBody>
          <a:bodyPr wrap="none">
            <a:spAutoFit/>
          </a:bodyPr>
          <a:lstStyle/>
          <a:p>
            <a:pPr algn="ctr">
              <a:spcAft>
                <a:spcPts val="1000"/>
              </a:spcAft>
            </a:pPr>
            <a:r>
              <a:rPr lang="es-EC" sz="2200" b="1" dirty="0" smtClean="0">
                <a:effectLst/>
                <a:latin typeface="Times New Roman" panose="02020603050405020304" pitchFamily="18" charset="0"/>
                <a:ea typeface="Calibri" panose="020F0502020204030204" pitchFamily="34" charset="0"/>
                <a:cs typeface="Times New Roman" panose="02020603050405020304" pitchFamily="18" charset="0"/>
              </a:rPr>
              <a:t>CONTENIDO DE HUMEDAD EN EL PRODUCTO FINAL</a:t>
            </a:r>
            <a:endParaRPr lang="es-EC"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2707001221"/>
              </p:ext>
            </p:extLst>
          </p:nvPr>
        </p:nvGraphicFramePr>
        <p:xfrm>
          <a:off x="3353219" y="3738281"/>
          <a:ext cx="5252899" cy="2958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831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472744" y="1426947"/>
            <a:ext cx="8425037" cy="14350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dirty="0">
                <a:solidFill>
                  <a:schemeClr val="tx1"/>
                </a:solidFill>
                <a:latin typeface="Times New Roman" panose="02020603050405020304" pitchFamily="18" charset="0"/>
                <a:cs typeface="Times New Roman" panose="02020603050405020304" pitchFamily="18" charset="0"/>
              </a:rPr>
              <a:t>S</a:t>
            </a:r>
            <a:r>
              <a:rPr lang="es-EC" sz="2000" dirty="0" smtClean="0">
                <a:solidFill>
                  <a:schemeClr val="tx1"/>
                </a:solidFill>
                <a:latin typeface="Times New Roman" panose="02020603050405020304" pitchFamily="18" charset="0"/>
                <a:cs typeface="Times New Roman" panose="02020603050405020304" pitchFamily="18" charset="0"/>
              </a:rPr>
              <a:t>e </a:t>
            </a:r>
            <a:r>
              <a:rPr lang="es-EC" sz="2000" dirty="0">
                <a:solidFill>
                  <a:schemeClr val="tx1"/>
                </a:solidFill>
                <a:latin typeface="Times New Roman" panose="02020603050405020304" pitchFamily="18" charset="0"/>
                <a:cs typeface="Times New Roman" panose="02020603050405020304" pitchFamily="18" charset="0"/>
              </a:rPr>
              <a:t>determinó las propiedades físicas y gasodinámicas de los granos de café. </a:t>
            </a:r>
            <a:r>
              <a:rPr lang="es-EC" sz="2000" dirty="0" smtClean="0">
                <a:solidFill>
                  <a:schemeClr val="tx1"/>
                </a:solidFill>
                <a:latin typeface="Times New Roman" panose="02020603050405020304" pitchFamily="18" charset="0"/>
                <a:cs typeface="Times New Roman" panose="02020603050405020304" pitchFamily="18" charset="0"/>
              </a:rPr>
              <a:t>Presentando formas esféricas casi perfectas con tamaños </a:t>
            </a:r>
            <a:r>
              <a:rPr lang="es-EC" sz="2000" dirty="0">
                <a:solidFill>
                  <a:schemeClr val="tx1"/>
                </a:solidFill>
                <a:latin typeface="Times New Roman" panose="02020603050405020304" pitchFamily="18" charset="0"/>
                <a:cs typeface="Times New Roman" panose="02020603050405020304" pitchFamily="18" charset="0"/>
              </a:rPr>
              <a:t>de grano de 0,55 cm de radio, </a:t>
            </a:r>
            <a:r>
              <a:rPr lang="es-EC" sz="2000" dirty="0" smtClean="0">
                <a:solidFill>
                  <a:schemeClr val="tx1"/>
                </a:solidFill>
                <a:latin typeface="Times New Roman" panose="02020603050405020304" pitchFamily="18" charset="0"/>
                <a:cs typeface="Times New Roman" panose="02020603050405020304" pitchFamily="18" charset="0"/>
              </a:rPr>
              <a:t>velocidad </a:t>
            </a:r>
            <a:r>
              <a:rPr lang="es-EC" sz="2000" dirty="0">
                <a:solidFill>
                  <a:schemeClr val="tx1"/>
                </a:solidFill>
                <a:latin typeface="Times New Roman" panose="02020603050405020304" pitchFamily="18" charset="0"/>
                <a:cs typeface="Times New Roman" panose="02020603050405020304" pitchFamily="18" charset="0"/>
              </a:rPr>
              <a:t>mínima de 2,38 </a:t>
            </a:r>
            <a:r>
              <a:rPr lang="es-EC" sz="2000" dirty="0" smtClean="0">
                <a:solidFill>
                  <a:schemeClr val="tx1"/>
                </a:solidFill>
                <a:latin typeface="Times New Roman" panose="02020603050405020304" pitchFamily="18" charset="0"/>
                <a:cs typeface="Times New Roman" panose="02020603050405020304" pitchFamily="18" charset="0"/>
              </a:rPr>
              <a:t>m/s. y </a:t>
            </a:r>
            <a:r>
              <a:rPr lang="es-EC" sz="2000" dirty="0">
                <a:solidFill>
                  <a:schemeClr val="tx1"/>
                </a:solidFill>
                <a:latin typeface="Times New Roman" panose="02020603050405020304" pitchFamily="18" charset="0"/>
                <a:cs typeface="Times New Roman" panose="02020603050405020304" pitchFamily="18" charset="0"/>
              </a:rPr>
              <a:t>porosidad límite del </a:t>
            </a:r>
            <a:r>
              <a:rPr lang="es-EC" sz="2000" dirty="0" smtClean="0">
                <a:solidFill>
                  <a:schemeClr val="tx1"/>
                </a:solidFill>
                <a:latin typeface="Times New Roman" panose="02020603050405020304" pitchFamily="18" charset="0"/>
                <a:cs typeface="Times New Roman" panose="02020603050405020304" pitchFamily="18" charset="0"/>
              </a:rPr>
              <a:t>48%.</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1064544" y="3114417"/>
            <a:ext cx="8762036" cy="17516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dirty="0">
                <a:solidFill>
                  <a:schemeClr val="tx1"/>
                </a:solidFill>
                <a:latin typeface="Times New Roman" panose="02020603050405020304" pitchFamily="18" charset="0"/>
                <a:cs typeface="Times New Roman" panose="02020603050405020304" pitchFamily="18" charset="0"/>
              </a:rPr>
              <a:t>En el proceso de secado de café en lecho fluidizado, la velocidad del aire tuvo mayor efecto sobre el tiempo de secado, con relación a la </a:t>
            </a:r>
            <a:r>
              <a:rPr lang="es-EC" sz="2000" dirty="0" smtClean="0">
                <a:solidFill>
                  <a:schemeClr val="tx1"/>
                </a:solidFill>
                <a:latin typeface="Times New Roman" panose="02020603050405020304" pitchFamily="18" charset="0"/>
                <a:cs typeface="Times New Roman" panose="02020603050405020304" pitchFamily="18" charset="0"/>
              </a:rPr>
              <a:t>temperatura. </a:t>
            </a:r>
            <a:r>
              <a:rPr lang="es-EC" sz="2000" dirty="0">
                <a:solidFill>
                  <a:schemeClr val="tx1"/>
                </a:solidFill>
                <a:latin typeface="Times New Roman" panose="02020603050405020304" pitchFamily="18" charset="0"/>
                <a:cs typeface="Times New Roman" panose="02020603050405020304" pitchFamily="18" charset="0"/>
              </a:rPr>
              <a:t>S</a:t>
            </a:r>
            <a:r>
              <a:rPr lang="es-EC" sz="2000" dirty="0" smtClean="0">
                <a:solidFill>
                  <a:schemeClr val="tx1"/>
                </a:solidFill>
                <a:latin typeface="Times New Roman" panose="02020603050405020304" pitchFamily="18" charset="0"/>
                <a:cs typeface="Times New Roman" panose="02020603050405020304" pitchFamily="18" charset="0"/>
              </a:rPr>
              <a:t>e logró </a:t>
            </a:r>
            <a:r>
              <a:rPr lang="es-EC" sz="2000" dirty="0" smtClean="0">
                <a:solidFill>
                  <a:schemeClr val="tx1"/>
                </a:solidFill>
                <a:latin typeface="Times New Roman" panose="02020603050405020304" pitchFamily="18" charset="0"/>
                <a:cs typeface="Times New Roman" panose="02020603050405020304" pitchFamily="18" charset="0"/>
              </a:rPr>
              <a:t>disminuir </a:t>
            </a:r>
            <a:r>
              <a:rPr lang="es-EC" sz="2000" dirty="0">
                <a:solidFill>
                  <a:schemeClr val="tx1"/>
                </a:solidFill>
                <a:latin typeface="Times New Roman" panose="02020603050405020304" pitchFamily="18" charset="0"/>
                <a:cs typeface="Times New Roman" panose="02020603050405020304" pitchFamily="18" charset="0"/>
              </a:rPr>
              <a:t>los tiempos desde 300 a 51 minutos TAU.  </a:t>
            </a:r>
          </a:p>
        </p:txBody>
      </p:sp>
      <p:sp>
        <p:nvSpPr>
          <p:cNvPr id="4" name="Rectángulo redondeado 3"/>
          <p:cNvSpPr/>
          <p:nvPr/>
        </p:nvSpPr>
        <p:spPr>
          <a:xfrm>
            <a:off x="2472744" y="5118505"/>
            <a:ext cx="8789938" cy="16321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Times New Roman" panose="02020603050405020304" pitchFamily="18" charset="0"/>
                <a:cs typeface="Times New Roman" panose="02020603050405020304" pitchFamily="18" charset="0"/>
              </a:rPr>
              <a:t>La utilización del secado en lecho fluidizado permitió establecer tiempos de secado 10 veces menores que el método convencional en lecho fijo. El tiempo mínimo logrado fue de 240 min (4 horas aproximadamente), bajo las condiciones del mejor tratamiento</a:t>
            </a:r>
            <a:r>
              <a:rPr lang="es-EC" sz="2000" dirty="0" smtClean="0">
                <a:solidFill>
                  <a:schemeClr val="tx1"/>
                </a:solidFill>
                <a:latin typeface="Times New Roman" panose="02020603050405020304" pitchFamily="18" charset="0"/>
                <a:cs typeface="Times New Roman" panose="02020603050405020304" pitchFamily="18" charset="0"/>
              </a:rPr>
              <a:t>.</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2472744" y="354314"/>
            <a:ext cx="4739425" cy="630942"/>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CONCLUSIONES</a:t>
            </a:r>
            <a:endParaRPr lang="es-EC"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36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594986" y="2883793"/>
            <a:ext cx="8983121" cy="1224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Times New Roman" panose="02020603050405020304" pitchFamily="18" charset="0"/>
                <a:cs typeface="Times New Roman" panose="02020603050405020304" pitchFamily="18" charset="0"/>
              </a:rPr>
              <a:t>Para actividad de agua se determinó valores que están dentro del rango de inhibición del desarrollo microbiano como lo establecen las normas de secado de café.</a:t>
            </a:r>
          </a:p>
          <a:p>
            <a:pPr lvl="0" algn="just"/>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1873768" y="4428184"/>
            <a:ext cx="8506604" cy="114836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Times New Roman" panose="02020603050405020304" pitchFamily="18" charset="0"/>
                <a:cs typeface="Times New Roman" panose="02020603050405020304" pitchFamily="18" charset="0"/>
              </a:rPr>
              <a:t>Se logró una alta homogeneidad del grano seco de café, con diferencias menores a 1% de humedad</a:t>
            </a:r>
            <a:r>
              <a:rPr lang="es-EC" sz="2000" dirty="0" smtClean="0">
                <a:solidFill>
                  <a:schemeClr val="tx1"/>
                </a:solidFill>
                <a:latin typeface="Times New Roman" panose="02020603050405020304" pitchFamily="18" charset="0"/>
                <a:cs typeface="Times New Roman" panose="02020603050405020304" pitchFamily="18" charset="0"/>
              </a:rPr>
              <a:t>.</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1603312" y="938010"/>
            <a:ext cx="9073274" cy="13415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dirty="0">
                <a:solidFill>
                  <a:schemeClr val="tx1"/>
                </a:solidFill>
                <a:latin typeface="Times New Roman" panose="02020603050405020304" pitchFamily="18" charset="0"/>
                <a:cs typeface="Times New Roman" panose="02020603050405020304" pitchFamily="18" charset="0"/>
              </a:rPr>
              <a:t>Las pulsaciones en el flujo de aire aplicadas al mejor tratamiento </a:t>
            </a:r>
            <a:r>
              <a:rPr lang="es-EC" sz="2000" dirty="0" smtClean="0">
                <a:solidFill>
                  <a:schemeClr val="tx1"/>
                </a:solidFill>
                <a:latin typeface="Times New Roman" panose="02020603050405020304" pitchFamily="18" charset="0"/>
                <a:cs typeface="Times New Roman" panose="02020603050405020304" pitchFamily="18" charset="0"/>
              </a:rPr>
              <a:t>no mostraron </a:t>
            </a:r>
            <a:r>
              <a:rPr lang="es-EC" sz="2000" dirty="0">
                <a:solidFill>
                  <a:schemeClr val="tx1"/>
                </a:solidFill>
                <a:latin typeface="Times New Roman" panose="02020603050405020304" pitchFamily="18" charset="0"/>
                <a:cs typeface="Times New Roman" panose="02020603050405020304" pitchFamily="18" charset="0"/>
              </a:rPr>
              <a:t>influencia en </a:t>
            </a:r>
            <a:r>
              <a:rPr lang="es-EC" sz="2000" dirty="0" smtClean="0">
                <a:solidFill>
                  <a:schemeClr val="tx1"/>
                </a:solidFill>
                <a:latin typeface="Times New Roman" panose="02020603050405020304" pitchFamily="18" charset="0"/>
                <a:cs typeface="Times New Roman" panose="02020603050405020304" pitchFamily="18" charset="0"/>
              </a:rPr>
              <a:t>el tiempo </a:t>
            </a:r>
            <a:r>
              <a:rPr lang="es-EC" sz="2000" dirty="0">
                <a:solidFill>
                  <a:schemeClr val="tx1"/>
                </a:solidFill>
                <a:latin typeface="Times New Roman" panose="02020603050405020304" pitchFamily="18" charset="0"/>
                <a:cs typeface="Times New Roman" panose="02020603050405020304" pitchFamily="18" charset="0"/>
              </a:rPr>
              <a:t>de secado, por el contrario se incrementó, debido a que provoca una interrupción en la transferencia de calor al producto.</a:t>
            </a:r>
          </a:p>
        </p:txBody>
      </p:sp>
    </p:spTree>
    <p:extLst>
      <p:ext uri="{BB962C8B-B14F-4D97-AF65-F5344CB8AC3E}">
        <p14:creationId xmlns:p14="http://schemas.microsoft.com/office/powerpoint/2010/main" val="338605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35727" y="247249"/>
            <a:ext cx="3550023" cy="646331"/>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PROBLEMA</a:t>
            </a:r>
            <a:endParaRPr lang="es-EC" sz="3500" b="1"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2756647" y="1157388"/>
            <a:ext cx="7570696" cy="15455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En los países en vías de desarrollo los métodos de secado de café son limitados, </a:t>
            </a:r>
            <a:r>
              <a:rPr lang="es-EC" dirty="0" smtClean="0">
                <a:solidFill>
                  <a:schemeClr val="tx1"/>
                </a:solidFill>
                <a:latin typeface="Times New Roman" panose="02020603050405020304" pitchFamily="18" charset="0"/>
                <a:cs typeface="Times New Roman" panose="02020603050405020304" pitchFamily="18" charset="0"/>
              </a:rPr>
              <a:t>además el </a:t>
            </a:r>
            <a:r>
              <a:rPr lang="es-EC" dirty="0" smtClean="0">
                <a:solidFill>
                  <a:schemeClr val="tx1"/>
                </a:solidFill>
                <a:latin typeface="Times New Roman" panose="02020603050405020304" pitchFamily="18" charset="0"/>
                <a:cs typeface="Times New Roman" panose="02020603050405020304" pitchFamily="18" charset="0"/>
              </a:rPr>
              <a:t>método </a:t>
            </a:r>
            <a:r>
              <a:rPr lang="es-EC" dirty="0" smtClean="0">
                <a:solidFill>
                  <a:schemeClr val="tx1"/>
                </a:solidFill>
                <a:latin typeface="Times New Roman" panose="02020603050405020304" pitchFamily="18" charset="0"/>
                <a:cs typeface="Times New Roman" panose="02020603050405020304" pitchFamily="18" charset="0"/>
              </a:rPr>
              <a:t>convencional utilizado</a:t>
            </a:r>
            <a:r>
              <a:rPr lang="es-EC" dirty="0" smtClean="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tiene desventajas como la baja uniformidad de humedad del grano, pérdidas de material, </a:t>
            </a:r>
            <a:r>
              <a:rPr lang="es-EC" dirty="0" smtClean="0">
                <a:solidFill>
                  <a:schemeClr val="tx1"/>
                </a:solidFill>
                <a:latin typeface="Times New Roman" panose="02020603050405020304" pitchFamily="18" charset="0"/>
                <a:cs typeface="Times New Roman" panose="02020603050405020304" pitchFamily="18" charset="0"/>
              </a:rPr>
              <a:t>quebraduras, </a:t>
            </a:r>
            <a:r>
              <a:rPr lang="es-EC" dirty="0" smtClean="0">
                <a:solidFill>
                  <a:schemeClr val="tx1"/>
                </a:solidFill>
                <a:latin typeface="Times New Roman" panose="02020603050405020304" pitchFamily="18" charset="0"/>
                <a:cs typeface="Times New Roman" panose="02020603050405020304" pitchFamily="18" charset="0"/>
              </a:rPr>
              <a:t>manchas, presencia de moho, entre otros.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3246066" y="3125522"/>
            <a:ext cx="8458200" cy="14388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La manera tradicional para secar los granos implica mayor tiempo si se lo hace en contacto con las condiciones ambientales donde la transferencia de calor no se da a cabo de manera adecuada, lo que nos lleva a tener en cuenta que la meta del secado es prolongar la vida útil del producto mediante la eliminación de </a:t>
            </a:r>
            <a:r>
              <a:rPr lang="es-EC" dirty="0" smtClean="0">
                <a:solidFill>
                  <a:schemeClr val="tx1"/>
                </a:solidFill>
                <a:latin typeface="Times New Roman" panose="02020603050405020304" pitchFamily="18" charset="0"/>
                <a:cs typeface="Times New Roman" panose="02020603050405020304" pitchFamily="18" charset="0"/>
              </a:rPr>
              <a:t>agua.</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4062687" y="5041045"/>
            <a:ext cx="8027895" cy="14388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La producción en </a:t>
            </a:r>
            <a:r>
              <a:rPr lang="es-EC" dirty="0">
                <a:solidFill>
                  <a:schemeClr val="tx1"/>
                </a:solidFill>
                <a:latin typeface="Times New Roman" panose="02020603050405020304" pitchFamily="18" charset="0"/>
                <a:cs typeface="Times New Roman" panose="02020603050405020304" pitchFamily="18" charset="0"/>
              </a:rPr>
              <a:t>la zona de Imbabura y norte del país el café arábigo </a:t>
            </a:r>
            <a:r>
              <a:rPr lang="es-EC" dirty="0" smtClean="0">
                <a:solidFill>
                  <a:schemeClr val="tx1"/>
                </a:solidFill>
                <a:latin typeface="Times New Roman" panose="02020603050405020304" pitchFamily="18" charset="0"/>
                <a:cs typeface="Times New Roman" panose="02020603050405020304" pitchFamily="18" charset="0"/>
              </a:rPr>
              <a:t>es limitado. </a:t>
            </a:r>
            <a:r>
              <a:rPr lang="es-EC" dirty="0">
                <a:solidFill>
                  <a:schemeClr val="tx1"/>
                </a:solidFill>
                <a:latin typeface="Times New Roman" panose="02020603050405020304" pitchFamily="18" charset="0"/>
                <a:cs typeface="Times New Roman" panose="02020603050405020304" pitchFamily="18" charset="0"/>
              </a:rPr>
              <a:t>El café Caturra es el que ofrece mayor producción, sin </a:t>
            </a:r>
            <a:r>
              <a:rPr lang="es-EC" dirty="0" smtClean="0">
                <a:solidFill>
                  <a:schemeClr val="tx1"/>
                </a:solidFill>
                <a:latin typeface="Times New Roman" panose="02020603050405020304" pitchFamily="18" charset="0"/>
                <a:cs typeface="Times New Roman" panose="02020603050405020304" pitchFamily="18" charset="0"/>
              </a:rPr>
              <a:t>embargo la investigación </a:t>
            </a:r>
            <a:r>
              <a:rPr lang="es-EC" dirty="0" smtClean="0">
                <a:solidFill>
                  <a:schemeClr val="tx1"/>
                </a:solidFill>
                <a:latin typeface="Times New Roman" panose="02020603050405020304" pitchFamily="18" charset="0"/>
                <a:cs typeface="Times New Roman" panose="02020603050405020304" pitchFamily="18" charset="0"/>
              </a:rPr>
              <a:t>se ve</a:t>
            </a:r>
            <a:r>
              <a:rPr lang="es-EC" dirty="0" smtClean="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limitada </a:t>
            </a:r>
            <a:r>
              <a:rPr lang="es-EC" dirty="0" smtClean="0">
                <a:solidFill>
                  <a:schemeClr val="tx1"/>
                </a:solidFill>
                <a:latin typeface="Times New Roman" panose="02020603050405020304" pitchFamily="18" charset="0"/>
                <a:cs typeface="Times New Roman" panose="02020603050405020304" pitchFamily="18" charset="0"/>
              </a:rPr>
              <a:t>e impide </a:t>
            </a:r>
            <a:r>
              <a:rPr lang="es-EC" dirty="0" smtClean="0">
                <a:solidFill>
                  <a:schemeClr val="tx1"/>
                </a:solidFill>
                <a:latin typeface="Times New Roman" panose="02020603050405020304" pitchFamily="18" charset="0"/>
                <a:cs typeface="Times New Roman" panose="02020603050405020304" pitchFamily="18" charset="0"/>
              </a:rPr>
              <a:t>aprovechar </a:t>
            </a:r>
            <a:r>
              <a:rPr lang="es-EC" dirty="0" smtClean="0">
                <a:solidFill>
                  <a:schemeClr val="tx1"/>
                </a:solidFill>
                <a:latin typeface="Times New Roman" panose="02020603050405020304" pitchFamily="18" charset="0"/>
                <a:cs typeface="Times New Roman" panose="02020603050405020304" pitchFamily="18" charset="0"/>
              </a:rPr>
              <a:t>el grano y ofrecer un producto de excelente calidad.</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28" name="Picture 4" descr="Resultado de imagen para secado tradicional del ca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83" y="1088245"/>
            <a:ext cx="1532964" cy="158859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3"/>
          <a:stretch>
            <a:fillRect/>
          </a:stretch>
        </p:blipFill>
        <p:spPr>
          <a:xfrm>
            <a:off x="1425389" y="3023205"/>
            <a:ext cx="1820677" cy="1643471"/>
          </a:xfrm>
          <a:prstGeom prst="rect">
            <a:avLst/>
          </a:prstGeom>
        </p:spPr>
      </p:pic>
      <p:pic>
        <p:nvPicPr>
          <p:cNvPr id="18" name="Imagen 17"/>
          <p:cNvPicPr>
            <a:picLocks noChangeAspect="1"/>
          </p:cNvPicPr>
          <p:nvPr/>
        </p:nvPicPr>
        <p:blipFill>
          <a:blip r:embed="rId4"/>
          <a:stretch>
            <a:fillRect/>
          </a:stretch>
        </p:blipFill>
        <p:spPr>
          <a:xfrm>
            <a:off x="2230539" y="5082187"/>
            <a:ext cx="1832148" cy="1386648"/>
          </a:xfrm>
          <a:prstGeom prst="rect">
            <a:avLst/>
          </a:prstGeom>
        </p:spPr>
      </p:pic>
    </p:spTree>
    <p:extLst>
      <p:ext uri="{BB962C8B-B14F-4D97-AF65-F5344CB8AC3E}">
        <p14:creationId xmlns:p14="http://schemas.microsoft.com/office/powerpoint/2010/main" val="1739174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72744" y="354314"/>
            <a:ext cx="5409126" cy="630942"/>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RECOMENDACIONES</a:t>
            </a:r>
            <a:endParaRPr lang="es-EC" sz="3500" b="1"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1893194" y="930540"/>
            <a:ext cx="8384146" cy="18352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ctr"/>
            <a:r>
              <a:rPr lang="es-EC" sz="2000" dirty="0" smtClean="0">
                <a:solidFill>
                  <a:schemeClr val="tx1"/>
                </a:solidFill>
                <a:latin typeface="Times New Roman" panose="02020603050405020304" pitchFamily="18" charset="0"/>
                <a:cs typeface="Times New Roman" panose="02020603050405020304" pitchFamily="18" charset="0"/>
              </a:rPr>
              <a:t>Realizar </a:t>
            </a:r>
            <a:r>
              <a:rPr lang="es-EC" sz="2000" dirty="0">
                <a:solidFill>
                  <a:schemeClr val="tx1"/>
                </a:solidFill>
                <a:latin typeface="Times New Roman" panose="02020603050405020304" pitchFamily="18" charset="0"/>
                <a:cs typeface="Times New Roman" panose="02020603050405020304" pitchFamily="18" charset="0"/>
              </a:rPr>
              <a:t>una selección minuciosa de la </a:t>
            </a:r>
            <a:r>
              <a:rPr lang="es-EC" sz="2000" dirty="0" smtClean="0">
                <a:solidFill>
                  <a:schemeClr val="tx1"/>
                </a:solidFill>
                <a:latin typeface="Times New Roman" panose="02020603050405020304" pitchFamily="18" charset="0"/>
                <a:cs typeface="Times New Roman" panose="02020603050405020304" pitchFamily="18" charset="0"/>
              </a:rPr>
              <a:t>materia prima</a:t>
            </a:r>
            <a:r>
              <a:rPr lang="es-EC" sz="2000" dirty="0" smtClean="0">
                <a:solidFill>
                  <a:schemeClr val="tx1"/>
                </a:solidFill>
                <a:latin typeface="Times New Roman" panose="02020603050405020304" pitchFamily="18" charset="0"/>
                <a:cs typeface="Times New Roman" panose="02020603050405020304" pitchFamily="18" charset="0"/>
              </a:rPr>
              <a:t> para homogenizar </a:t>
            </a:r>
            <a:r>
              <a:rPr lang="es-EC" sz="2000" dirty="0">
                <a:solidFill>
                  <a:schemeClr val="tx1"/>
                </a:solidFill>
                <a:latin typeface="Times New Roman" panose="02020603050405020304" pitchFamily="18" charset="0"/>
                <a:cs typeface="Times New Roman" panose="02020603050405020304" pitchFamily="18" charset="0"/>
              </a:rPr>
              <a:t>las características aerodinámicas </a:t>
            </a:r>
            <a:r>
              <a:rPr lang="es-EC" sz="2000" dirty="0" smtClean="0">
                <a:solidFill>
                  <a:schemeClr val="tx1"/>
                </a:solidFill>
                <a:latin typeface="Times New Roman" panose="02020603050405020304" pitchFamily="18" charset="0"/>
                <a:cs typeface="Times New Roman" panose="02020603050405020304" pitchFamily="18" charset="0"/>
              </a:rPr>
              <a:t>de los granos y así mejorar su movilidad </a:t>
            </a:r>
            <a:r>
              <a:rPr lang="es-EC" sz="2000" dirty="0">
                <a:solidFill>
                  <a:schemeClr val="tx1"/>
                </a:solidFill>
                <a:latin typeface="Times New Roman" panose="02020603050405020304" pitchFamily="18" charset="0"/>
                <a:cs typeface="Times New Roman" panose="02020603050405020304" pitchFamily="18" charset="0"/>
              </a:rPr>
              <a:t>y dispersión dentro del </a:t>
            </a:r>
            <a:r>
              <a:rPr lang="es-EC" sz="2000" dirty="0" smtClean="0">
                <a:solidFill>
                  <a:schemeClr val="tx1"/>
                </a:solidFill>
                <a:latin typeface="Times New Roman" panose="02020603050405020304" pitchFamily="18" charset="0"/>
                <a:cs typeface="Times New Roman" panose="02020603050405020304" pitchFamily="18" charset="0"/>
              </a:rPr>
              <a:t>reactor</a:t>
            </a:r>
            <a:r>
              <a:rPr lang="es-EC" sz="2000" dirty="0">
                <a:solidFill>
                  <a:schemeClr val="tx1"/>
                </a:solidFill>
                <a:latin typeface="Times New Roman" panose="02020603050405020304" pitchFamily="18" charset="0"/>
                <a:cs typeface="Times New Roman" panose="02020603050405020304" pitchFamily="18" charset="0"/>
              </a:rPr>
              <a:t>.</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2472744" y="2933173"/>
            <a:ext cx="8384146" cy="183523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ctr"/>
            <a:r>
              <a:rPr lang="es-EC" sz="2000" dirty="0" smtClean="0">
                <a:solidFill>
                  <a:schemeClr val="tx1"/>
                </a:solidFill>
                <a:latin typeface="Times New Roman" panose="02020603050405020304" pitchFamily="18" charset="0"/>
                <a:cs typeface="Times New Roman" panose="02020603050405020304" pitchFamily="18" charset="0"/>
              </a:rPr>
              <a:t>Se </a:t>
            </a:r>
            <a:r>
              <a:rPr lang="es-EC" sz="2000" dirty="0">
                <a:solidFill>
                  <a:schemeClr val="tx1"/>
                </a:solidFill>
                <a:latin typeface="Times New Roman" panose="02020603050405020304" pitchFamily="18" charset="0"/>
                <a:cs typeface="Times New Roman" panose="02020603050405020304" pitchFamily="18" charset="0"/>
              </a:rPr>
              <a:t>recomienda que la temperatura del aire de secado esté en niveles de entre 40 y 50° C, para evitar que se produzcan cambios degenerativos en el café y así afecten su calidad.</a:t>
            </a:r>
          </a:p>
        </p:txBody>
      </p:sp>
      <p:sp>
        <p:nvSpPr>
          <p:cNvPr id="8" name="Rectángulo redondeado 7"/>
          <p:cNvSpPr/>
          <p:nvPr/>
        </p:nvSpPr>
        <p:spPr>
          <a:xfrm>
            <a:off x="3020096" y="4900367"/>
            <a:ext cx="8384146" cy="18352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ctr"/>
            <a:r>
              <a:rPr lang="es-EC" sz="2000" dirty="0" smtClean="0">
                <a:solidFill>
                  <a:schemeClr val="tx1"/>
                </a:solidFill>
                <a:latin typeface="Times New Roman" panose="02020603050405020304" pitchFamily="18" charset="0"/>
                <a:cs typeface="Times New Roman" panose="02020603050405020304" pitchFamily="18" charset="0"/>
              </a:rPr>
              <a:t>Aislar </a:t>
            </a:r>
            <a:r>
              <a:rPr lang="es-EC" sz="2000" dirty="0">
                <a:solidFill>
                  <a:schemeClr val="tx1"/>
                </a:solidFill>
                <a:latin typeface="Times New Roman" panose="02020603050405020304" pitchFamily="18" charset="0"/>
                <a:cs typeface="Times New Roman" panose="02020603050405020304" pitchFamily="18" charset="0"/>
              </a:rPr>
              <a:t>las cubiertas de las zonas de calentamiento del aire, para no perder energía a través de las paredes, además de la utilización de un </a:t>
            </a:r>
            <a:r>
              <a:rPr lang="es-EC" sz="2000" dirty="0" err="1">
                <a:solidFill>
                  <a:schemeClr val="tx1"/>
                </a:solidFill>
                <a:latin typeface="Times New Roman" panose="02020603050405020304" pitchFamily="18" charset="0"/>
                <a:cs typeface="Times New Roman" panose="02020603050405020304" pitchFamily="18" charset="0"/>
              </a:rPr>
              <a:t>deshumificador</a:t>
            </a:r>
            <a:r>
              <a:rPr lang="es-EC" sz="2000" dirty="0">
                <a:solidFill>
                  <a:schemeClr val="tx1"/>
                </a:solidFill>
                <a:latin typeface="Times New Roman" panose="02020603050405020304" pitchFamily="18" charset="0"/>
                <a:cs typeface="Times New Roman" panose="02020603050405020304" pitchFamily="18" charset="0"/>
              </a:rPr>
              <a:t> </a:t>
            </a:r>
            <a:r>
              <a:rPr lang="es-EC" sz="2000" dirty="0" smtClean="0">
                <a:solidFill>
                  <a:schemeClr val="tx1"/>
                </a:solidFill>
                <a:latin typeface="Times New Roman" panose="02020603050405020304" pitchFamily="18" charset="0"/>
                <a:cs typeface="Times New Roman" panose="02020603050405020304" pitchFamily="18" charset="0"/>
              </a:rPr>
              <a:t>de </a:t>
            </a:r>
            <a:r>
              <a:rPr lang="es-EC" sz="2000" dirty="0">
                <a:solidFill>
                  <a:schemeClr val="tx1"/>
                </a:solidFill>
                <a:latin typeface="Times New Roman" panose="02020603050405020304" pitchFamily="18" charset="0"/>
                <a:cs typeface="Times New Roman" panose="02020603050405020304" pitchFamily="18" charset="0"/>
              </a:rPr>
              <a:t>ambiente para no tener problemas </a:t>
            </a:r>
            <a:r>
              <a:rPr lang="es-EC" sz="2000" dirty="0" smtClean="0">
                <a:solidFill>
                  <a:schemeClr val="tx1"/>
                </a:solidFill>
                <a:latin typeface="Times New Roman" panose="02020603050405020304" pitchFamily="18" charset="0"/>
                <a:cs typeface="Times New Roman" panose="02020603050405020304" pitchFamily="18" charset="0"/>
              </a:rPr>
              <a:t>con la humedad relativa</a:t>
            </a:r>
            <a:r>
              <a:rPr lang="es-EC" sz="2000" dirty="0">
                <a:solidFill>
                  <a:schemeClr val="tx1"/>
                </a:solidFill>
                <a:latin typeface="Times New Roman" panose="02020603050405020304" pitchFamily="18" charset="0"/>
                <a:cs typeface="Times New Roman" panose="02020603050405020304" pitchFamily="18" charset="0"/>
              </a:rPr>
              <a:t>.</a:t>
            </a:r>
            <a:endParaRPr lang="es-EC"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09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6429" y="2398690"/>
            <a:ext cx="10018713" cy="1752599"/>
          </a:xfrm>
        </p:spPr>
        <p:txBody>
          <a:bodyPr>
            <a:normAutofit/>
          </a:bodyPr>
          <a:lstStyle/>
          <a:p>
            <a:r>
              <a:rPr lang="es-EC" sz="8800" b="1" dirty="0" smtClean="0">
                <a:latin typeface="Times New Roman" panose="02020603050405020304" pitchFamily="18" charset="0"/>
                <a:ea typeface="Tahoma" panose="020B0604030504040204" pitchFamily="34" charset="0"/>
                <a:cs typeface="Times New Roman" panose="02020603050405020304" pitchFamily="18" charset="0"/>
              </a:rPr>
              <a:t>GRACIAS…!!!</a:t>
            </a:r>
            <a:endParaRPr lang="es-EC" sz="88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9891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7346" y="403412"/>
            <a:ext cx="3813831" cy="685800"/>
          </a:xfrm>
        </p:spPr>
        <p:txBody>
          <a:bodyPr>
            <a:noAutofit/>
          </a:bodyPr>
          <a:lstStyle/>
          <a:p>
            <a:r>
              <a:rPr lang="es-EC" sz="3500" b="1" dirty="0" smtClean="0">
                <a:latin typeface="Times New Roman" panose="02020603050405020304" pitchFamily="18" charset="0"/>
                <a:cs typeface="Times New Roman" panose="02020603050405020304" pitchFamily="18" charset="0"/>
              </a:rPr>
              <a:t>JUSTIFICACIÓN</a:t>
            </a:r>
            <a:endParaRPr lang="es-EC" sz="3500" b="1"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1336394" y="1990165"/>
            <a:ext cx="2939770" cy="376517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En </a:t>
            </a:r>
            <a:r>
              <a:rPr lang="es-EC" dirty="0">
                <a:solidFill>
                  <a:schemeClr val="tx1"/>
                </a:solidFill>
                <a:latin typeface="Times New Roman" panose="02020603050405020304" pitchFamily="18" charset="0"/>
                <a:cs typeface="Times New Roman" panose="02020603050405020304" pitchFamily="18" charset="0"/>
              </a:rPr>
              <a:t>la actualidad es posible utilizar </a:t>
            </a:r>
            <a:r>
              <a:rPr lang="es-EC" dirty="0" smtClean="0">
                <a:solidFill>
                  <a:schemeClr val="tx1"/>
                </a:solidFill>
                <a:latin typeface="Times New Roman" panose="02020603050405020304" pitchFamily="18" charset="0"/>
                <a:cs typeface="Times New Roman" panose="02020603050405020304" pitchFamily="18" charset="0"/>
              </a:rPr>
              <a:t>tecnológica </a:t>
            </a:r>
            <a:r>
              <a:rPr lang="es-EC" dirty="0">
                <a:solidFill>
                  <a:schemeClr val="tx1"/>
                </a:solidFill>
                <a:latin typeface="Times New Roman" panose="02020603050405020304" pitchFamily="18" charset="0"/>
                <a:cs typeface="Times New Roman" panose="02020603050405020304" pitchFamily="18" charset="0"/>
              </a:rPr>
              <a:t>que </a:t>
            </a:r>
            <a:r>
              <a:rPr lang="es-EC" dirty="0" smtClean="0">
                <a:solidFill>
                  <a:schemeClr val="tx1"/>
                </a:solidFill>
                <a:latin typeface="Times New Roman" panose="02020603050405020304" pitchFamily="18" charset="0"/>
                <a:cs typeface="Times New Roman" panose="02020603050405020304" pitchFamily="18" charset="0"/>
              </a:rPr>
              <a:t>facilite </a:t>
            </a:r>
            <a:r>
              <a:rPr lang="es-EC" dirty="0">
                <a:solidFill>
                  <a:schemeClr val="tx1"/>
                </a:solidFill>
                <a:latin typeface="Times New Roman" panose="02020603050405020304" pitchFamily="18" charset="0"/>
                <a:cs typeface="Times New Roman" panose="02020603050405020304" pitchFamily="18" charset="0"/>
              </a:rPr>
              <a:t>las operaciones de ciertos procesos </a:t>
            </a:r>
            <a:r>
              <a:rPr lang="es-EC" dirty="0" smtClean="0">
                <a:solidFill>
                  <a:schemeClr val="tx1"/>
                </a:solidFill>
                <a:latin typeface="Times New Roman" panose="02020603050405020304" pitchFamily="18" charset="0"/>
                <a:cs typeface="Times New Roman" panose="02020603050405020304" pitchFamily="18" charset="0"/>
              </a:rPr>
              <a:t>y </a:t>
            </a:r>
            <a:r>
              <a:rPr lang="es-EC" dirty="0">
                <a:solidFill>
                  <a:schemeClr val="tx1"/>
                </a:solidFill>
                <a:latin typeface="Times New Roman" panose="02020603050405020304" pitchFamily="18" charset="0"/>
                <a:cs typeface="Times New Roman" panose="02020603050405020304" pitchFamily="18" charset="0"/>
              </a:rPr>
              <a:t>por ende </a:t>
            </a:r>
            <a:r>
              <a:rPr lang="es-EC" dirty="0" smtClean="0">
                <a:solidFill>
                  <a:schemeClr val="tx1"/>
                </a:solidFill>
                <a:latin typeface="Times New Roman" panose="02020603050405020304" pitchFamily="18" charset="0"/>
                <a:cs typeface="Times New Roman" panose="02020603050405020304" pitchFamily="18" charset="0"/>
              </a:rPr>
              <a:t>disminuye </a:t>
            </a:r>
            <a:r>
              <a:rPr lang="es-EC" dirty="0">
                <a:solidFill>
                  <a:schemeClr val="tx1"/>
                </a:solidFill>
                <a:latin typeface="Times New Roman" panose="02020603050405020304" pitchFamily="18" charset="0"/>
                <a:cs typeface="Times New Roman" panose="02020603050405020304" pitchFamily="18" charset="0"/>
              </a:rPr>
              <a:t>los costos de producción, así como también las pérdidas organolépticas y físicas del grano. </a:t>
            </a:r>
          </a:p>
        </p:txBody>
      </p:sp>
      <p:sp>
        <p:nvSpPr>
          <p:cNvPr id="5" name="Rectángulo redondeado 4"/>
          <p:cNvSpPr/>
          <p:nvPr/>
        </p:nvSpPr>
        <p:spPr>
          <a:xfrm>
            <a:off x="8494712" y="1990165"/>
            <a:ext cx="2939770" cy="37651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La técnica de la fluidización es una de las más novedosas, ideal para el secado de granos. Se propone emplear el método de secado por lecho fluidizado </a:t>
            </a:r>
            <a:r>
              <a:rPr lang="es-EC" dirty="0" smtClean="0">
                <a:solidFill>
                  <a:schemeClr val="tx1"/>
                </a:solidFill>
                <a:latin typeface="Times New Roman" panose="02020603050405020304" pitchFamily="18" charset="0"/>
                <a:cs typeface="Times New Roman" panose="02020603050405020304" pitchFamily="18" charset="0"/>
              </a:rPr>
              <a:t>con </a:t>
            </a:r>
            <a:r>
              <a:rPr lang="es-EC" dirty="0" smtClean="0">
                <a:solidFill>
                  <a:schemeClr val="tx1"/>
                </a:solidFill>
                <a:latin typeface="Times New Roman" panose="02020603050405020304" pitchFamily="18" charset="0"/>
                <a:cs typeface="Times New Roman" panose="02020603050405020304" pitchFamily="18" charset="0"/>
              </a:rPr>
              <a:t>el fin de reducir el tiempo de secado y  pérdidas del producto durante el proceso.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4915553" y="1990165"/>
            <a:ext cx="2939770" cy="37651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El estudio se centra en el secado de café arábigo </a:t>
            </a:r>
            <a:r>
              <a:rPr lang="es-EC" i="1" dirty="0" smtClean="0">
                <a:solidFill>
                  <a:schemeClr val="tx1"/>
                </a:solidFill>
                <a:latin typeface="Times New Roman" panose="02020603050405020304" pitchFamily="18" charset="0"/>
                <a:cs typeface="Times New Roman" panose="02020603050405020304" pitchFamily="18" charset="0"/>
              </a:rPr>
              <a:t>Coffea arábica L</a:t>
            </a:r>
            <a:r>
              <a:rPr lang="es-EC" dirty="0" smtClean="0">
                <a:solidFill>
                  <a:schemeClr val="tx1"/>
                </a:solidFill>
                <a:latin typeface="Times New Roman" panose="02020603050405020304" pitchFamily="18" charset="0"/>
                <a:cs typeface="Times New Roman" panose="02020603050405020304" pitchFamily="18" charset="0"/>
              </a:rPr>
              <a:t>. de la variedad Caturra a nivel de laboratorio.</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16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38083" y="430306"/>
            <a:ext cx="3576918" cy="630942"/>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OBJETIVOS</a:t>
            </a:r>
            <a:endParaRPr lang="es-EC" sz="3500" b="1"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5298142" y="2841449"/>
            <a:ext cx="5688105" cy="17171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Times New Roman" panose="02020603050405020304" pitchFamily="18" charset="0"/>
                <a:cs typeface="Times New Roman" panose="02020603050405020304" pitchFamily="18" charset="0"/>
              </a:rPr>
              <a:t>Evaluar los parámetros operacionales del proceso de secado del café arábigo </a:t>
            </a:r>
            <a:r>
              <a:rPr lang="es-EC" sz="2000" i="1" dirty="0">
                <a:solidFill>
                  <a:schemeClr val="tx1"/>
                </a:solidFill>
                <a:latin typeface="Times New Roman" panose="02020603050405020304" pitchFamily="18" charset="0"/>
                <a:cs typeface="Times New Roman" panose="02020603050405020304" pitchFamily="18" charset="0"/>
              </a:rPr>
              <a:t>Coffea arábica L</a:t>
            </a:r>
            <a:r>
              <a:rPr lang="es-EC" sz="2000" dirty="0">
                <a:solidFill>
                  <a:schemeClr val="tx1"/>
                </a:solidFill>
                <a:latin typeface="Times New Roman" panose="02020603050405020304" pitchFamily="18" charset="0"/>
                <a:cs typeface="Times New Roman" panose="02020603050405020304" pitchFamily="18" charset="0"/>
              </a:rPr>
              <a:t>. de la variedad caturra, mediante lecho fluidizado.</a:t>
            </a:r>
          </a:p>
        </p:txBody>
      </p:sp>
      <p:sp>
        <p:nvSpPr>
          <p:cNvPr id="6" name="Rectángulo 5"/>
          <p:cNvSpPr/>
          <p:nvPr/>
        </p:nvSpPr>
        <p:spPr>
          <a:xfrm>
            <a:off x="1735306" y="2051128"/>
            <a:ext cx="3234989" cy="461665"/>
          </a:xfrm>
          <a:prstGeom prst="rect">
            <a:avLst/>
          </a:prstGeom>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OBJETIVO GENERAL </a:t>
            </a:r>
            <a:endParaRPr lang="es-EC" sz="2400"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930116" y="2841449"/>
            <a:ext cx="2368026" cy="1851575"/>
          </a:xfrm>
          <a:prstGeom prst="rect">
            <a:avLst/>
          </a:prstGeom>
          <a:noFill/>
          <a:ln>
            <a:noFill/>
          </a:ln>
        </p:spPr>
      </p:pic>
    </p:spTree>
    <p:extLst>
      <p:ext uri="{BB962C8B-B14F-4D97-AF65-F5344CB8AC3E}">
        <p14:creationId xmlns:p14="http://schemas.microsoft.com/office/powerpoint/2010/main" val="2241827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52384" y="358418"/>
            <a:ext cx="3832411" cy="461665"/>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OBJETIVOS ESPECÍFICOS</a:t>
            </a:r>
            <a:endParaRPr lang="es-EC" sz="2400"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902281" y="2716306"/>
            <a:ext cx="2136754" cy="29867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Evaluar las propiedades físicas (tamaño, forma, color, uniformidad, humedad) y gasodinámicas (velocidad mínima de fluidización).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3039037" y="2716306"/>
            <a:ext cx="2259107" cy="29867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Evaluar los parámetros de temperatura y velocidad del aire sobre el tiempo de secado.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5298144" y="2716306"/>
            <a:ext cx="2259109" cy="298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Aplicar pulsaciones en la velocidad del aire, a las condiciones de secado de los mejores tratamientos;  para determinar su influencia sobre el tiempo de secado.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7584152" y="2716306"/>
            <a:ext cx="2232208" cy="29867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Determinar las características fisicoquímicas del producto terminado: peso, humedad y actividad de agua.</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9816360" y="2716307"/>
            <a:ext cx="2124635" cy="298676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Evaluar la uniformidad del secado en el producto final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rotWithShape="1">
          <a:blip r:embed="rId2"/>
          <a:srcRect r="35046"/>
          <a:stretch/>
        </p:blipFill>
        <p:spPr>
          <a:xfrm>
            <a:off x="1071614" y="1119649"/>
            <a:ext cx="1762125" cy="1774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n 15" descr="C:\Users\HP\Videos\Multimedia TESIS\Mas fotos\20160225_1111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12084" y="1113115"/>
            <a:ext cx="1774227" cy="17872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370" y="1119649"/>
            <a:ext cx="1749684" cy="1774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n 17" descr="C:\Users\HP\Videos\Multimedia TESIS\Mas fotos\20160225_1116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786240" y="1105812"/>
            <a:ext cx="1774226" cy="18019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Imagen 18"/>
          <p:cNvPicPr/>
          <p:nvPr/>
        </p:nvPicPr>
        <p:blipFill>
          <a:blip r:embed="rId6">
            <a:extLst>
              <a:ext uri="{28A0092B-C50C-407E-A947-70E740481C1C}">
                <a14:useLocalDpi xmlns:a14="http://schemas.microsoft.com/office/drawing/2010/main" val="0"/>
              </a:ext>
            </a:extLst>
          </a:blip>
          <a:srcRect/>
          <a:stretch>
            <a:fillRect/>
          </a:stretch>
        </p:blipFill>
        <p:spPr bwMode="auto">
          <a:xfrm>
            <a:off x="9980534" y="1119649"/>
            <a:ext cx="1788234" cy="1774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333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37346" y="403412"/>
            <a:ext cx="3813831" cy="685800"/>
          </a:xfrm>
        </p:spPr>
        <p:txBody>
          <a:bodyPr>
            <a:noAutofit/>
          </a:bodyPr>
          <a:lstStyle/>
          <a:p>
            <a:r>
              <a:rPr lang="es-EC" sz="3500" b="1" dirty="0" smtClean="0">
                <a:latin typeface="Times New Roman" panose="02020603050405020304" pitchFamily="18" charset="0"/>
                <a:cs typeface="Times New Roman" panose="02020603050405020304" pitchFamily="18" charset="0"/>
              </a:rPr>
              <a:t>HIPÓTESIS</a:t>
            </a:r>
            <a:endParaRPr lang="es-EC" sz="3500" b="1"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3287807" y="1461247"/>
            <a:ext cx="6925235" cy="2030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latin typeface="Times New Roman" panose="02020603050405020304" pitchFamily="18" charset="0"/>
                <a:cs typeface="Times New Roman" panose="02020603050405020304" pitchFamily="18" charset="0"/>
              </a:rPr>
              <a:t>Ho:</a:t>
            </a:r>
            <a:r>
              <a:rPr lang="es-ES" sz="2000" dirty="0">
                <a:solidFill>
                  <a:schemeClr val="tx1"/>
                </a:solidFill>
                <a:latin typeface="Times New Roman" panose="02020603050405020304" pitchFamily="18" charset="0"/>
                <a:cs typeface="Times New Roman" panose="02020603050405020304" pitchFamily="18" charset="0"/>
              </a:rPr>
              <a:t> El secado de café mediante lecho fluidizado permite acortar los tiempos de secado y se logra obtener un secado más homogéneo de los granos, respecto al secado obtenido mediante el proceso de secado natural tradicional.</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3287807" y="3728877"/>
            <a:ext cx="6925235" cy="20305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latin typeface="Times New Roman" panose="02020603050405020304" pitchFamily="18" charset="0"/>
                <a:cs typeface="Times New Roman" panose="02020603050405020304" pitchFamily="18" charset="0"/>
              </a:rPr>
              <a:t>Hi:</a:t>
            </a:r>
            <a:r>
              <a:rPr lang="es-ES" sz="2000" dirty="0">
                <a:solidFill>
                  <a:schemeClr val="tx1"/>
                </a:solidFill>
                <a:latin typeface="Times New Roman" panose="02020603050405020304" pitchFamily="18" charset="0"/>
                <a:cs typeface="Times New Roman" panose="02020603050405020304" pitchFamily="18" charset="0"/>
              </a:rPr>
              <a:t> El secado de café mediante lecho fluidizado no permite acortar los tiempos de secado y  no se logra obtener un secado más homogéneo de los granos, respecto al secado obtenido mediante el proceso de secado natural tradicional.</a:t>
            </a:r>
            <a:endParaRPr lang="es-EC"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40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17811" y="2108472"/>
            <a:ext cx="3859306" cy="28507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Diagrama 6"/>
          <p:cNvGraphicFramePr/>
          <p:nvPr>
            <p:extLst>
              <p:ext uri="{D42A27DB-BD31-4B8C-83A1-F6EECF244321}">
                <p14:modId xmlns:p14="http://schemas.microsoft.com/office/powerpoint/2010/main" val="353227918"/>
              </p:ext>
            </p:extLst>
          </p:nvPr>
        </p:nvGraphicFramePr>
        <p:xfrm>
          <a:off x="1849394" y="2256390"/>
          <a:ext cx="2796140" cy="226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redondeado 10"/>
          <p:cNvSpPr/>
          <p:nvPr/>
        </p:nvSpPr>
        <p:spPr>
          <a:xfrm>
            <a:off x="6326840" y="2108472"/>
            <a:ext cx="3859306" cy="28507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Diagrama 7"/>
          <p:cNvGraphicFramePr/>
          <p:nvPr>
            <p:extLst>
              <p:ext uri="{D42A27DB-BD31-4B8C-83A1-F6EECF244321}">
                <p14:modId xmlns:p14="http://schemas.microsoft.com/office/powerpoint/2010/main" val="4235235891"/>
              </p:ext>
            </p:extLst>
          </p:nvPr>
        </p:nvGraphicFramePr>
        <p:xfrm>
          <a:off x="6632086" y="2256390"/>
          <a:ext cx="3033662" cy="22682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agen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76764" y="4301576"/>
            <a:ext cx="2338391" cy="1315345"/>
          </a:xfrm>
          <a:prstGeom prst="rect">
            <a:avLst/>
          </a:prstGeom>
        </p:spPr>
      </p:pic>
      <p:pic>
        <p:nvPicPr>
          <p:cNvPr id="10" name="Imagen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36731" y="3983595"/>
            <a:ext cx="1335540" cy="1951306"/>
          </a:xfrm>
          <a:prstGeom prst="rect">
            <a:avLst/>
          </a:prstGeom>
        </p:spPr>
      </p:pic>
      <p:sp>
        <p:nvSpPr>
          <p:cNvPr id="3" name="Rectángulo 2"/>
          <p:cNvSpPr/>
          <p:nvPr/>
        </p:nvSpPr>
        <p:spPr>
          <a:xfrm>
            <a:off x="2026375" y="501878"/>
            <a:ext cx="5457200" cy="630942"/>
          </a:xfrm>
          <a:prstGeom prst="rect">
            <a:avLst/>
          </a:prstGeom>
        </p:spPr>
        <p:txBody>
          <a:bodyPr wrap="none">
            <a:spAutoFit/>
          </a:bodyPr>
          <a:lstStyle/>
          <a:p>
            <a:r>
              <a:rPr lang="es-EC" sz="3500" b="1" dirty="0">
                <a:latin typeface="Times New Roman" panose="02020603050405020304" pitchFamily="18" charset="0"/>
                <a:cs typeface="Times New Roman" panose="02020603050405020304" pitchFamily="18" charset="0"/>
              </a:rPr>
              <a:t>FACTORES DE ESTUDIO</a:t>
            </a:r>
          </a:p>
        </p:txBody>
      </p:sp>
    </p:spTree>
    <p:extLst>
      <p:ext uri="{BB962C8B-B14F-4D97-AF65-F5344CB8AC3E}">
        <p14:creationId xmlns:p14="http://schemas.microsoft.com/office/powerpoint/2010/main" val="1776278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011" y="230110"/>
            <a:ext cx="2457730" cy="1614827"/>
          </a:xfrm>
          <a:prstGeom prst="rect">
            <a:avLst/>
          </a:prstGeom>
        </p:spPr>
      </p:pic>
      <p:sp>
        <p:nvSpPr>
          <p:cNvPr id="2" name="Rectángulo redondeado 1"/>
          <p:cNvSpPr/>
          <p:nvPr/>
        </p:nvSpPr>
        <p:spPr>
          <a:xfrm>
            <a:off x="1465729" y="4585447"/>
            <a:ext cx="1990164" cy="8875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smtClean="0">
                <a:solidFill>
                  <a:schemeClr val="tx1"/>
                </a:solidFill>
                <a:latin typeface="Times New Roman" panose="02020603050405020304" pitchFamily="18" charset="0"/>
                <a:cs typeface="Times New Roman" panose="02020603050405020304" pitchFamily="18" charset="0"/>
              </a:rPr>
              <a:t>RECEPCIÓN</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4077796" y="4612341"/>
            <a:ext cx="1990164" cy="8875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smtClean="0">
                <a:solidFill>
                  <a:schemeClr val="tx1"/>
                </a:solidFill>
                <a:latin typeface="Times New Roman" panose="02020603050405020304" pitchFamily="18" charset="0"/>
                <a:cs typeface="Times New Roman" panose="02020603050405020304" pitchFamily="18" charset="0"/>
              </a:rPr>
              <a:t>SELECCIÓN</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6689863" y="4503564"/>
            <a:ext cx="1990164" cy="887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smtClean="0">
                <a:solidFill>
                  <a:schemeClr val="tx1"/>
                </a:solidFill>
                <a:latin typeface="Times New Roman" panose="02020603050405020304" pitchFamily="18" charset="0"/>
                <a:cs typeface="Times New Roman" panose="02020603050405020304" pitchFamily="18" charset="0"/>
              </a:rPr>
              <a:t>PESAJE</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9301930" y="4503564"/>
            <a:ext cx="1990164" cy="887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smtClean="0">
                <a:solidFill>
                  <a:schemeClr val="tx1"/>
                </a:solidFill>
                <a:latin typeface="Times New Roman" panose="02020603050405020304" pitchFamily="18" charset="0"/>
                <a:cs typeface="Times New Roman" panose="02020603050405020304" pitchFamily="18" charset="0"/>
              </a:rPr>
              <a:t>SECADO</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1966424" y="444824"/>
            <a:ext cx="8310466" cy="1169551"/>
          </a:xfrm>
          <a:prstGeom prst="rect">
            <a:avLst/>
          </a:prstGeom>
        </p:spPr>
        <p:txBody>
          <a:bodyPr wrap="square">
            <a:spAutoFit/>
          </a:bodyPr>
          <a:lstStyle/>
          <a:p>
            <a:r>
              <a:rPr lang="es-EC" sz="3500" b="1" dirty="0">
                <a:latin typeface="Times New Roman" panose="02020603050405020304" pitchFamily="18" charset="0"/>
                <a:cs typeface="Times New Roman" panose="02020603050405020304" pitchFamily="18" charset="0"/>
              </a:rPr>
              <a:t>DESCRIPCIÓN DE LAS OPERACIONES DEL PROCESO</a:t>
            </a:r>
          </a:p>
        </p:txBody>
      </p:sp>
      <p:grpSp>
        <p:nvGrpSpPr>
          <p:cNvPr id="18" name="Grupo 17"/>
          <p:cNvGrpSpPr/>
          <p:nvPr/>
        </p:nvGrpSpPr>
        <p:grpSpPr>
          <a:xfrm>
            <a:off x="1317811" y="2299447"/>
            <a:ext cx="2353236" cy="1918645"/>
            <a:chOff x="548977" y="2374648"/>
            <a:chExt cx="1946043" cy="1605079"/>
          </a:xfrm>
        </p:grpSpPr>
        <p:sp>
          <p:nvSpPr>
            <p:cNvPr id="19" name="Rectángulo redondeado 18"/>
            <p:cNvSpPr/>
            <p:nvPr/>
          </p:nvSpPr>
          <p:spPr>
            <a:xfrm>
              <a:off x="548977" y="2374648"/>
              <a:ext cx="1946043" cy="1605079"/>
            </a:xfrm>
            <a:prstGeom prst="roundRect">
              <a:avLst>
                <a:gd name="adj" fmla="val 10000"/>
              </a:avLst>
            </a:prstGeom>
            <a:blipFill rotWithShape="0">
              <a:blip r:embed="rId3"/>
              <a:stretch>
                <a:fillRect/>
              </a:stretch>
            </a:blipFill>
            <a:sp3d z="-400500" extrusionH="63500" prstMaterial="matte"/>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585914" y="2411585"/>
              <a:ext cx="1872169" cy="1187259"/>
            </a:xfrm>
            <a:prstGeom prst="rect">
              <a:avLst/>
            </a:prstGeom>
            <a:sp3d z="-40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285750" lvl="1" indent="-285750" algn="l" defTabSz="1511300">
                <a:lnSpc>
                  <a:spcPct val="90000"/>
                </a:lnSpc>
                <a:spcBef>
                  <a:spcPct val="0"/>
                </a:spcBef>
                <a:spcAft>
                  <a:spcPct val="15000"/>
                </a:spcAft>
                <a:buChar char="••"/>
              </a:pPr>
              <a:endParaRPr lang="es-EC" sz="3400" kern="1200" dirty="0"/>
            </a:p>
            <a:p>
              <a:pPr marL="285750" lvl="1" indent="-285750" algn="l" defTabSz="1511300">
                <a:lnSpc>
                  <a:spcPct val="90000"/>
                </a:lnSpc>
                <a:spcBef>
                  <a:spcPct val="0"/>
                </a:spcBef>
                <a:spcAft>
                  <a:spcPct val="15000"/>
                </a:spcAft>
                <a:buChar char="••"/>
              </a:pPr>
              <a:endParaRPr lang="es-EC" sz="3400" kern="1200" dirty="0"/>
            </a:p>
          </p:txBody>
        </p:sp>
      </p:grpSp>
      <p:pic>
        <p:nvPicPr>
          <p:cNvPr id="21" name="Imagen 20"/>
          <p:cNvPicPr>
            <a:picLocks noChangeAspect="1"/>
          </p:cNvPicPr>
          <p:nvPr/>
        </p:nvPicPr>
        <p:blipFill>
          <a:blip r:embed="rId4"/>
          <a:stretch>
            <a:fillRect/>
          </a:stretch>
        </p:blipFill>
        <p:spPr>
          <a:xfrm>
            <a:off x="3983938" y="2343600"/>
            <a:ext cx="2272112" cy="1874492"/>
          </a:xfrm>
          <a:prstGeom prst="rect">
            <a:avLst/>
          </a:prstGeom>
        </p:spPr>
      </p:pic>
      <p:pic>
        <p:nvPicPr>
          <p:cNvPr id="22" name="Imagen 21"/>
          <p:cNvPicPr>
            <a:picLocks noChangeAspect="1"/>
          </p:cNvPicPr>
          <p:nvPr/>
        </p:nvPicPr>
        <p:blipFill>
          <a:blip r:embed="rId5"/>
          <a:stretch>
            <a:fillRect/>
          </a:stretch>
        </p:blipFill>
        <p:spPr>
          <a:xfrm>
            <a:off x="6582767" y="2343600"/>
            <a:ext cx="2272112" cy="1874492"/>
          </a:xfrm>
          <a:prstGeom prst="rect">
            <a:avLst/>
          </a:prstGeom>
        </p:spPr>
      </p:pic>
      <p:pic>
        <p:nvPicPr>
          <p:cNvPr id="23" name="Imagen 22"/>
          <p:cNvPicPr>
            <a:picLocks noChangeAspect="1"/>
          </p:cNvPicPr>
          <p:nvPr/>
        </p:nvPicPr>
        <p:blipFill>
          <a:blip r:embed="rId6"/>
          <a:stretch>
            <a:fillRect/>
          </a:stretch>
        </p:blipFill>
        <p:spPr>
          <a:xfrm>
            <a:off x="9167770" y="2299447"/>
            <a:ext cx="2258483" cy="1907574"/>
          </a:xfrm>
          <a:prstGeom prst="rect">
            <a:avLst/>
          </a:prstGeom>
        </p:spPr>
      </p:pic>
      <p:sp>
        <p:nvSpPr>
          <p:cNvPr id="24" name="Flecha derecha 23"/>
          <p:cNvSpPr/>
          <p:nvPr/>
        </p:nvSpPr>
        <p:spPr>
          <a:xfrm>
            <a:off x="3503528" y="4718718"/>
            <a:ext cx="52663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derecha 24"/>
          <p:cNvSpPr/>
          <p:nvPr/>
        </p:nvSpPr>
        <p:spPr>
          <a:xfrm>
            <a:off x="6115595" y="4718717"/>
            <a:ext cx="52663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derecha 25"/>
          <p:cNvSpPr/>
          <p:nvPr/>
        </p:nvSpPr>
        <p:spPr>
          <a:xfrm>
            <a:off x="8727662" y="4683673"/>
            <a:ext cx="52663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7388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91984" y="499619"/>
            <a:ext cx="6949047" cy="630942"/>
          </a:xfrm>
          <a:prstGeom prst="rect">
            <a:avLst/>
          </a:prstGeom>
          <a:noFill/>
        </p:spPr>
        <p:txBody>
          <a:bodyPr wrap="square" rtlCol="0">
            <a:spAutoFit/>
          </a:bodyPr>
          <a:lstStyle/>
          <a:p>
            <a:r>
              <a:rPr lang="es-EC" sz="3500" b="1" dirty="0" smtClean="0">
                <a:latin typeface="Times New Roman" panose="02020603050405020304" pitchFamily="18" charset="0"/>
                <a:cs typeface="Times New Roman" panose="02020603050405020304" pitchFamily="18" charset="0"/>
              </a:rPr>
              <a:t>VARIABLES EVALUADAS</a:t>
            </a:r>
            <a:endParaRPr lang="es-EC" sz="3500" b="1" dirty="0">
              <a:latin typeface="Times New Roman" panose="02020603050405020304" pitchFamily="18" charset="0"/>
              <a:cs typeface="Times New Roman" panose="02020603050405020304" pitchFamily="18" charset="0"/>
            </a:endParaRPr>
          </a:p>
        </p:txBody>
      </p:sp>
      <p:sp>
        <p:nvSpPr>
          <p:cNvPr id="5" name="Flecha derecha 4"/>
          <p:cNvSpPr/>
          <p:nvPr/>
        </p:nvSpPr>
        <p:spPr>
          <a:xfrm>
            <a:off x="2646101" y="1235542"/>
            <a:ext cx="3848828" cy="936104"/>
          </a:xfrm>
          <a:prstGeom prst="rightArrow">
            <a:avLst/>
          </a:prstGeom>
          <a:solidFill>
            <a:schemeClr val="accent2">
              <a:lumMod val="60000"/>
              <a:lumOff val="4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s-EC" b="1" dirty="0">
                <a:solidFill>
                  <a:schemeClr val="tx1"/>
                </a:solidFill>
                <a:latin typeface="Times New Roman" panose="02020603050405020304" pitchFamily="18" charset="0"/>
                <a:cs typeface="Times New Roman" panose="02020603050405020304" pitchFamily="18" charset="0"/>
              </a:rPr>
              <a:t>VARIABLES CUANTITATIVAS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622" y="2171646"/>
            <a:ext cx="2268295" cy="4032525"/>
          </a:xfrm>
          <a:prstGeom prst="rect">
            <a:avLst/>
          </a:prstGeom>
        </p:spPr>
      </p:pic>
      <p:grpSp>
        <p:nvGrpSpPr>
          <p:cNvPr id="7" name="Grupo 6"/>
          <p:cNvGrpSpPr/>
          <p:nvPr/>
        </p:nvGrpSpPr>
        <p:grpSpPr>
          <a:xfrm>
            <a:off x="7602293" y="2714122"/>
            <a:ext cx="2274169" cy="2389933"/>
            <a:chOff x="4265091" y="1360271"/>
            <a:chExt cx="2274169" cy="2389933"/>
          </a:xfrm>
        </p:grpSpPr>
        <p:sp>
          <p:nvSpPr>
            <p:cNvPr id="17" name="Elipse 16"/>
            <p:cNvSpPr/>
            <p:nvPr/>
          </p:nvSpPr>
          <p:spPr>
            <a:xfrm>
              <a:off x="4265091" y="1360271"/>
              <a:ext cx="2274169" cy="2389933"/>
            </a:xfrm>
            <a:prstGeom prst="ellipse">
              <a:avLst/>
            </a:prstGeom>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sp>
        <p:sp>
          <p:nvSpPr>
            <p:cNvPr id="18" name="Elipse 4"/>
            <p:cNvSpPr/>
            <p:nvPr/>
          </p:nvSpPr>
          <p:spPr>
            <a:xfrm>
              <a:off x="4598135" y="1710269"/>
              <a:ext cx="1608081" cy="168993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Cinética de secado</a:t>
              </a:r>
              <a:endParaRPr lang="es-ES" sz="2200" kern="1200" dirty="0">
                <a:latin typeface="Times New Roman" panose="02020603050405020304" pitchFamily="18" charset="0"/>
                <a:cs typeface="Times New Roman" panose="02020603050405020304" pitchFamily="18" charset="0"/>
              </a:endParaRPr>
            </a:p>
          </p:txBody>
        </p:sp>
      </p:grpSp>
      <p:grpSp>
        <p:nvGrpSpPr>
          <p:cNvPr id="8" name="Grupo 7"/>
          <p:cNvGrpSpPr/>
          <p:nvPr/>
        </p:nvGrpSpPr>
        <p:grpSpPr>
          <a:xfrm>
            <a:off x="6494929" y="4043580"/>
            <a:ext cx="1664229" cy="1664229"/>
            <a:chOff x="3157727" y="2689729"/>
            <a:chExt cx="1664229" cy="1664229"/>
          </a:xfrm>
        </p:grpSpPr>
        <p:sp>
          <p:nvSpPr>
            <p:cNvPr id="15" name="Elipse 14"/>
            <p:cNvSpPr/>
            <p:nvPr/>
          </p:nvSpPr>
          <p:spPr>
            <a:xfrm>
              <a:off x="3157727" y="2689729"/>
              <a:ext cx="1664229" cy="1664229"/>
            </a:xfrm>
            <a:prstGeom prst="ellipse">
              <a:avLst/>
            </a:pr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sp>
        <p:sp>
          <p:nvSpPr>
            <p:cNvPr id="16" name="Elipse 6"/>
            <p:cNvSpPr/>
            <p:nvPr/>
          </p:nvSpPr>
          <p:spPr>
            <a:xfrm>
              <a:off x="3401448" y="2933450"/>
              <a:ext cx="1176787" cy="11767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Tiempo</a:t>
              </a:r>
              <a:endParaRPr lang="es-ES" sz="2200" kern="1200" dirty="0">
                <a:latin typeface="Times New Roman" panose="02020603050405020304" pitchFamily="18" charset="0"/>
                <a:cs typeface="Times New Roman" panose="02020603050405020304" pitchFamily="18" charset="0"/>
              </a:endParaRPr>
            </a:p>
          </p:txBody>
        </p:sp>
      </p:grpSp>
      <p:grpSp>
        <p:nvGrpSpPr>
          <p:cNvPr id="9" name="Grupo 8"/>
          <p:cNvGrpSpPr/>
          <p:nvPr/>
        </p:nvGrpSpPr>
        <p:grpSpPr>
          <a:xfrm>
            <a:off x="7828536" y="1553603"/>
            <a:ext cx="1664229" cy="1664229"/>
            <a:chOff x="4491334" y="199752"/>
            <a:chExt cx="1664229" cy="1664229"/>
          </a:xfrm>
        </p:grpSpPr>
        <p:sp>
          <p:nvSpPr>
            <p:cNvPr id="13" name="Elipse 12"/>
            <p:cNvSpPr/>
            <p:nvPr/>
          </p:nvSpPr>
          <p:spPr>
            <a:xfrm>
              <a:off x="4491334" y="199752"/>
              <a:ext cx="1664229" cy="1664229"/>
            </a:xfrm>
            <a:prstGeom prst="ellipse">
              <a:avLst/>
            </a:prstGeom>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sp>
        <p:sp>
          <p:nvSpPr>
            <p:cNvPr id="14" name="Elipse 8"/>
            <p:cNvSpPr/>
            <p:nvPr/>
          </p:nvSpPr>
          <p:spPr>
            <a:xfrm>
              <a:off x="4735055" y="443473"/>
              <a:ext cx="1176787" cy="11767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Actividad de agua</a:t>
              </a:r>
              <a:endParaRPr lang="es-ES" sz="2200" kern="1200" dirty="0">
                <a:latin typeface="Times New Roman" panose="02020603050405020304" pitchFamily="18" charset="0"/>
                <a:cs typeface="Times New Roman" panose="02020603050405020304" pitchFamily="18" charset="0"/>
              </a:endParaRPr>
            </a:p>
          </p:txBody>
        </p:sp>
      </p:grpSp>
      <p:grpSp>
        <p:nvGrpSpPr>
          <p:cNvPr id="10" name="Grupo 9"/>
          <p:cNvGrpSpPr/>
          <p:nvPr/>
        </p:nvGrpSpPr>
        <p:grpSpPr>
          <a:xfrm>
            <a:off x="9104115" y="4010997"/>
            <a:ext cx="1664229" cy="1664229"/>
            <a:chOff x="5766913" y="2657146"/>
            <a:chExt cx="1664229" cy="1664229"/>
          </a:xfrm>
        </p:grpSpPr>
        <p:sp>
          <p:nvSpPr>
            <p:cNvPr id="11" name="Elipse 10"/>
            <p:cNvSpPr/>
            <p:nvPr/>
          </p:nvSpPr>
          <p:spPr>
            <a:xfrm>
              <a:off x="5766913" y="2657146"/>
              <a:ext cx="1664229" cy="1664229"/>
            </a:xfrm>
            <a:prstGeom prst="ellipse">
              <a:avLst/>
            </a:prstGeom>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sp>
        <p:sp>
          <p:nvSpPr>
            <p:cNvPr id="12" name="Elipse 10"/>
            <p:cNvSpPr/>
            <p:nvPr/>
          </p:nvSpPr>
          <p:spPr>
            <a:xfrm>
              <a:off x="6010634" y="2900867"/>
              <a:ext cx="1176787" cy="11767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Humedad </a:t>
              </a:r>
              <a:endParaRPr lang="es-ES" sz="2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704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1090</TotalTime>
  <Words>1160</Words>
  <Application>Microsoft Office PowerPoint</Application>
  <PresentationFormat>Panorámica</PresentationFormat>
  <Paragraphs>166</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Cambria Math</vt:lpstr>
      <vt:lpstr>Corbel</vt:lpstr>
      <vt:lpstr>Tahoma</vt:lpstr>
      <vt:lpstr>Times New Roman</vt:lpstr>
      <vt:lpstr>Parallax</vt:lpstr>
      <vt:lpstr>Presentación de PowerPoint</vt:lpstr>
      <vt:lpstr>Presentación de PowerPoint</vt:lpstr>
      <vt:lpstr>JUSTIFICACIÓN</vt:lpstr>
      <vt:lpstr>Presentación de PowerPoint</vt:lpstr>
      <vt:lpstr>Presentación de PowerPoint</vt:lpstr>
      <vt:lpstr>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diego armando unigarro bolaños</cp:lastModifiedBy>
  <cp:revision>47</cp:revision>
  <dcterms:created xsi:type="dcterms:W3CDTF">2017-01-10T21:43:33Z</dcterms:created>
  <dcterms:modified xsi:type="dcterms:W3CDTF">2017-01-12T13:59:34Z</dcterms:modified>
</cp:coreProperties>
</file>