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7"/>
  </p:notesMasterIdLst>
  <p:sldIdLst>
    <p:sldId id="256" r:id="rId2"/>
    <p:sldId id="258" r:id="rId3"/>
    <p:sldId id="259" r:id="rId4"/>
    <p:sldId id="260" r:id="rId5"/>
    <p:sldId id="261" r:id="rId6"/>
    <p:sldId id="263" r:id="rId7"/>
    <p:sldId id="262" r:id="rId8"/>
    <p:sldId id="265" r:id="rId9"/>
    <p:sldId id="264" r:id="rId10"/>
    <p:sldId id="281"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2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194" autoAdjust="0"/>
  </p:normalViewPr>
  <p:slideViewPr>
    <p:cSldViewPr>
      <p:cViewPr varScale="1">
        <p:scale>
          <a:sx n="80" d="100"/>
          <a:sy n="80" d="100"/>
        </p:scale>
        <p:origin x="-166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C"/>
  <c:roundedCorners val="0"/>
  <mc:AlternateContent xmlns:mc="http://schemas.openxmlformats.org/markup-compatibility/2006">
    <mc:Choice xmlns:c14="http://schemas.microsoft.com/office/drawing/2007/8/2/chart" Requires="c14">
      <c14:style val="106"/>
    </mc:Choice>
    <mc:Fallback>
      <c:style val="6"/>
    </mc:Fallback>
  </mc:AlternateContent>
  <c:pivotSource>
    <c:name>[Libro1]Hoja4!Tabla dinámica1</c:name>
    <c:fmtId val="10"/>
  </c:pivotSource>
  <c:chart>
    <c:autoTitleDeleted val="0"/>
    <c:pivotFmts>
      <c:pivotFmt>
        <c:idx val="0"/>
        <c:dLbl>
          <c:idx val="0"/>
          <c:spPr/>
          <c:txPr>
            <a:bodyPr/>
            <a:lstStyle/>
            <a:p>
              <a:pPr>
                <a:defRPr b="1"/>
              </a:pPr>
              <a:endParaRPr lang="es-EC"/>
            </a:p>
          </c:txPr>
          <c:showLegendKey val="0"/>
          <c:showVal val="1"/>
          <c:showCatName val="0"/>
          <c:showSerName val="0"/>
          <c:showPercent val="0"/>
          <c:showBubbleSize val="0"/>
        </c:dLbl>
      </c:pivotFmt>
      <c:pivotFmt>
        <c:idx val="1"/>
        <c:spPr>
          <a:ln w="66675">
            <a:solidFill>
              <a:schemeClr val="tx2"/>
            </a:solidFill>
          </a:ln>
        </c:spPr>
        <c:dLbl>
          <c:idx val="0"/>
          <c:spPr/>
          <c:txPr>
            <a:bodyPr/>
            <a:lstStyle/>
            <a:p>
              <a:pPr>
                <a:defRPr b="1"/>
              </a:pPr>
              <a:endParaRPr lang="es-EC"/>
            </a:p>
          </c:txPr>
          <c:showLegendKey val="0"/>
          <c:showVal val="1"/>
          <c:showCatName val="0"/>
          <c:showSerName val="0"/>
          <c:showPercent val="0"/>
          <c:showBubbleSize val="0"/>
        </c:dLbl>
      </c:pivotFmt>
      <c:pivotFmt>
        <c:idx val="2"/>
        <c:dLbl>
          <c:idx val="0"/>
          <c:layout>
            <c:manualLayout>
              <c:x val="-9.6501809408926411E-3"/>
              <c:y val="-5.2134229631577253E-2"/>
            </c:manualLayout>
          </c:layout>
          <c:showLegendKey val="0"/>
          <c:showVal val="1"/>
          <c:showCatName val="0"/>
          <c:showSerName val="0"/>
          <c:showPercent val="0"/>
          <c:showBubbleSize val="0"/>
        </c:dLbl>
      </c:pivotFmt>
      <c:pivotFmt>
        <c:idx val="3"/>
        <c:dLbl>
          <c:idx val="0"/>
          <c:layout>
            <c:manualLayout>
              <c:x val="-1.6083634901487735E-2"/>
              <c:y val="-5.4740941113156111E-2"/>
            </c:manualLayout>
          </c:layout>
          <c:showLegendKey val="0"/>
          <c:showVal val="1"/>
          <c:showCatName val="0"/>
          <c:showSerName val="0"/>
          <c:showPercent val="0"/>
          <c:showBubbleSize val="0"/>
        </c:dLbl>
      </c:pivotFmt>
      <c:pivotFmt>
        <c:idx val="4"/>
        <c:dLbl>
          <c:idx val="0"/>
          <c:layout>
            <c:manualLayout>
              <c:x val="-1.2866907921190189E-2"/>
              <c:y val="-5.2134229631577253E-2"/>
            </c:manualLayout>
          </c:layout>
          <c:showLegendKey val="0"/>
          <c:showVal val="1"/>
          <c:showCatName val="0"/>
          <c:showSerName val="0"/>
          <c:showPercent val="0"/>
          <c:showBubbleSize val="0"/>
        </c:dLbl>
      </c:pivotFmt>
      <c:pivotFmt>
        <c:idx val="5"/>
        <c:dLbl>
          <c:idx val="0"/>
          <c:layout>
            <c:manualLayout>
              <c:x val="0"/>
              <c:y val="3.1280537778946349E-2"/>
            </c:manualLayout>
          </c:layout>
          <c:showLegendKey val="0"/>
          <c:showVal val="1"/>
          <c:showCatName val="0"/>
          <c:showSerName val="0"/>
          <c:showPercent val="0"/>
          <c:showBubbleSize val="0"/>
        </c:dLbl>
      </c:pivotFmt>
      <c:pivotFmt>
        <c:idx val="6"/>
        <c:dLbl>
          <c:idx val="0"/>
          <c:layout>
            <c:manualLayout>
              <c:x val="-6.7551266586248437E-2"/>
              <c:y val="-1.5640268889473175E-2"/>
            </c:manualLayout>
          </c:layout>
          <c:showLegendKey val="0"/>
          <c:showVal val="1"/>
          <c:showCatName val="0"/>
          <c:showSerName val="0"/>
          <c:showPercent val="0"/>
          <c:showBubbleSize val="0"/>
        </c:dLbl>
      </c:pivotFmt>
      <c:pivotFmt>
        <c:idx val="7"/>
        <c:dLbl>
          <c:idx val="0"/>
          <c:layout>
            <c:manualLayout>
              <c:x val="-1.4475271411338963E-2"/>
              <c:y val="-4.6920806668419503E-2"/>
            </c:manualLayout>
          </c:layout>
          <c:showLegendKey val="0"/>
          <c:showVal val="1"/>
          <c:showCatName val="0"/>
          <c:showSerName val="0"/>
          <c:showPercent val="0"/>
          <c:showBubbleSize val="0"/>
        </c:dLbl>
      </c:pivotFmt>
      <c:pivotFmt>
        <c:idx val="8"/>
        <c:dLbl>
          <c:idx val="0"/>
          <c:layout>
            <c:manualLayout>
              <c:x val="9.6501809408926411E-3"/>
              <c:y val="-5.2134229631577251E-3"/>
            </c:manualLayout>
          </c:layout>
          <c:showLegendKey val="0"/>
          <c:showVal val="1"/>
          <c:showCatName val="0"/>
          <c:showSerName val="0"/>
          <c:showPercent val="0"/>
          <c:showBubbleSize val="0"/>
        </c:dLbl>
      </c:pivotFmt>
      <c:pivotFmt>
        <c:idx val="9"/>
        <c:marker>
          <c:symbol val="none"/>
        </c:marker>
        <c:dLbl>
          <c:idx val="0"/>
          <c:spPr/>
          <c:txPr>
            <a:bodyPr/>
            <a:lstStyle/>
            <a:p>
              <a:pPr>
                <a:defRPr b="1"/>
              </a:pPr>
              <a:endParaRPr lang="es-EC"/>
            </a:p>
          </c:txPr>
          <c:showLegendKey val="0"/>
          <c:showVal val="1"/>
          <c:showCatName val="0"/>
          <c:showSerName val="0"/>
          <c:showPercent val="0"/>
          <c:showBubbleSize val="0"/>
        </c:dLbl>
      </c:pivotFmt>
      <c:pivotFmt>
        <c:idx val="10"/>
        <c:spPr>
          <a:ln w="66675">
            <a:solidFill>
              <a:schemeClr val="tx2"/>
            </a:solidFill>
          </a:ln>
        </c:spPr>
        <c:dLbl>
          <c:idx val="0"/>
          <c:spPr/>
          <c:txPr>
            <a:bodyPr/>
            <a:lstStyle/>
            <a:p>
              <a:pPr>
                <a:defRPr b="1"/>
              </a:pPr>
              <a:endParaRPr lang="es-EC"/>
            </a:p>
          </c:txPr>
          <c:showLegendKey val="0"/>
          <c:showVal val="1"/>
          <c:showCatName val="0"/>
          <c:showSerName val="0"/>
          <c:showPercent val="0"/>
          <c:showBubbleSize val="0"/>
        </c:dLbl>
      </c:pivotFmt>
      <c:pivotFmt>
        <c:idx val="11"/>
        <c:dLbl>
          <c:idx val="0"/>
          <c:layout>
            <c:manualLayout>
              <c:x val="-1.6083634901487735E-2"/>
              <c:y val="-5.4740941113156111E-2"/>
            </c:manualLayout>
          </c:layout>
          <c:showLegendKey val="0"/>
          <c:showVal val="1"/>
          <c:showCatName val="0"/>
          <c:showSerName val="0"/>
          <c:showPercent val="0"/>
          <c:showBubbleSize val="0"/>
        </c:dLbl>
      </c:pivotFmt>
      <c:pivotFmt>
        <c:idx val="12"/>
        <c:dLbl>
          <c:idx val="0"/>
          <c:layout>
            <c:manualLayout>
              <c:x val="-1.2866907921190189E-2"/>
              <c:y val="-5.2134229631577253E-2"/>
            </c:manualLayout>
          </c:layout>
          <c:showLegendKey val="0"/>
          <c:showVal val="1"/>
          <c:showCatName val="0"/>
          <c:showSerName val="0"/>
          <c:showPercent val="0"/>
          <c:showBubbleSize val="0"/>
        </c:dLbl>
      </c:pivotFmt>
      <c:pivotFmt>
        <c:idx val="13"/>
        <c:dLbl>
          <c:idx val="0"/>
          <c:layout>
            <c:manualLayout>
              <c:x val="-9.6501809408926411E-3"/>
              <c:y val="-5.2134229631577253E-2"/>
            </c:manualLayout>
          </c:layout>
          <c:showLegendKey val="0"/>
          <c:showVal val="1"/>
          <c:showCatName val="0"/>
          <c:showSerName val="0"/>
          <c:showPercent val="0"/>
          <c:showBubbleSize val="0"/>
        </c:dLbl>
      </c:pivotFmt>
      <c:pivotFmt>
        <c:idx val="14"/>
        <c:dLbl>
          <c:idx val="0"/>
          <c:layout>
            <c:manualLayout>
              <c:x val="0"/>
              <c:y val="3.1280537778946349E-2"/>
            </c:manualLayout>
          </c:layout>
          <c:showLegendKey val="0"/>
          <c:showVal val="1"/>
          <c:showCatName val="0"/>
          <c:showSerName val="0"/>
          <c:showPercent val="0"/>
          <c:showBubbleSize val="0"/>
        </c:dLbl>
      </c:pivotFmt>
      <c:pivotFmt>
        <c:idx val="15"/>
        <c:dLbl>
          <c:idx val="0"/>
          <c:layout>
            <c:manualLayout>
              <c:x val="-6.7551266586248437E-2"/>
              <c:y val="-1.5640268889473175E-2"/>
            </c:manualLayout>
          </c:layout>
          <c:showLegendKey val="0"/>
          <c:showVal val="1"/>
          <c:showCatName val="0"/>
          <c:showSerName val="0"/>
          <c:showPercent val="0"/>
          <c:showBubbleSize val="0"/>
        </c:dLbl>
      </c:pivotFmt>
      <c:pivotFmt>
        <c:idx val="16"/>
        <c:dLbl>
          <c:idx val="0"/>
          <c:layout>
            <c:manualLayout>
              <c:x val="9.6501809408926411E-3"/>
              <c:y val="-5.2134229631577251E-3"/>
            </c:manualLayout>
          </c:layout>
          <c:showLegendKey val="0"/>
          <c:showVal val="1"/>
          <c:showCatName val="0"/>
          <c:showSerName val="0"/>
          <c:showPercent val="0"/>
          <c:showBubbleSize val="0"/>
        </c:dLbl>
      </c:pivotFmt>
      <c:pivotFmt>
        <c:idx val="17"/>
        <c:dLbl>
          <c:idx val="0"/>
          <c:layout>
            <c:manualLayout>
              <c:x val="-1.4475271411338963E-2"/>
              <c:y val="-4.6920806668419503E-2"/>
            </c:manualLayout>
          </c:layout>
          <c:showLegendKey val="0"/>
          <c:showVal val="1"/>
          <c:showCatName val="0"/>
          <c:showSerName val="0"/>
          <c:showPercent val="0"/>
          <c:showBubbleSize val="0"/>
        </c:dLbl>
      </c:pivotFmt>
      <c:pivotFmt>
        <c:idx val="18"/>
        <c:marker>
          <c:symbol val="none"/>
        </c:marker>
        <c:dLbl>
          <c:idx val="0"/>
          <c:spPr/>
          <c:txPr>
            <a:bodyPr/>
            <a:lstStyle/>
            <a:p>
              <a:pPr>
                <a:defRPr b="1"/>
              </a:pPr>
              <a:endParaRPr lang="es-EC"/>
            </a:p>
          </c:txPr>
          <c:showLegendKey val="0"/>
          <c:showVal val="1"/>
          <c:showCatName val="0"/>
          <c:showSerName val="0"/>
          <c:showPercent val="0"/>
          <c:showBubbleSize val="0"/>
        </c:dLbl>
      </c:pivotFmt>
      <c:pivotFmt>
        <c:idx val="19"/>
        <c:spPr>
          <a:ln w="66675">
            <a:solidFill>
              <a:schemeClr val="tx2"/>
            </a:solidFill>
          </a:ln>
        </c:spPr>
        <c:dLbl>
          <c:idx val="0"/>
          <c:spPr/>
          <c:txPr>
            <a:bodyPr/>
            <a:lstStyle/>
            <a:p>
              <a:pPr>
                <a:defRPr b="1"/>
              </a:pPr>
              <a:endParaRPr lang="es-EC"/>
            </a:p>
          </c:txPr>
          <c:showLegendKey val="0"/>
          <c:showVal val="1"/>
          <c:showCatName val="0"/>
          <c:showSerName val="0"/>
          <c:showPercent val="0"/>
          <c:showBubbleSize val="0"/>
        </c:dLbl>
      </c:pivotFmt>
      <c:pivotFmt>
        <c:idx val="20"/>
        <c:dLbl>
          <c:idx val="0"/>
          <c:layout>
            <c:manualLayout>
              <c:x val="-1.6083634901487735E-2"/>
              <c:y val="-5.4740941113156111E-2"/>
            </c:manualLayout>
          </c:layout>
          <c:showLegendKey val="0"/>
          <c:showVal val="1"/>
          <c:showCatName val="0"/>
          <c:showSerName val="0"/>
          <c:showPercent val="0"/>
          <c:showBubbleSize val="0"/>
        </c:dLbl>
      </c:pivotFmt>
      <c:pivotFmt>
        <c:idx val="21"/>
        <c:dLbl>
          <c:idx val="0"/>
          <c:layout>
            <c:manualLayout>
              <c:x val="-1.2866907921190189E-2"/>
              <c:y val="-5.2134229631577253E-2"/>
            </c:manualLayout>
          </c:layout>
          <c:showLegendKey val="0"/>
          <c:showVal val="1"/>
          <c:showCatName val="0"/>
          <c:showSerName val="0"/>
          <c:showPercent val="0"/>
          <c:showBubbleSize val="0"/>
        </c:dLbl>
      </c:pivotFmt>
      <c:pivotFmt>
        <c:idx val="22"/>
        <c:dLbl>
          <c:idx val="0"/>
          <c:layout>
            <c:manualLayout>
              <c:x val="-9.6501809408926411E-3"/>
              <c:y val="-5.2134229631577253E-2"/>
            </c:manualLayout>
          </c:layout>
          <c:showLegendKey val="0"/>
          <c:showVal val="1"/>
          <c:showCatName val="0"/>
          <c:showSerName val="0"/>
          <c:showPercent val="0"/>
          <c:showBubbleSize val="0"/>
        </c:dLbl>
      </c:pivotFmt>
      <c:pivotFmt>
        <c:idx val="23"/>
        <c:dLbl>
          <c:idx val="0"/>
          <c:layout>
            <c:manualLayout>
              <c:x val="0"/>
              <c:y val="3.1280537778946349E-2"/>
            </c:manualLayout>
          </c:layout>
          <c:showLegendKey val="0"/>
          <c:showVal val="1"/>
          <c:showCatName val="0"/>
          <c:showSerName val="0"/>
          <c:showPercent val="0"/>
          <c:showBubbleSize val="0"/>
        </c:dLbl>
      </c:pivotFmt>
      <c:pivotFmt>
        <c:idx val="24"/>
        <c:dLbl>
          <c:idx val="0"/>
          <c:layout>
            <c:manualLayout>
              <c:x val="-6.7551266586248437E-2"/>
              <c:y val="-1.5640268889473175E-2"/>
            </c:manualLayout>
          </c:layout>
          <c:showLegendKey val="0"/>
          <c:showVal val="1"/>
          <c:showCatName val="0"/>
          <c:showSerName val="0"/>
          <c:showPercent val="0"/>
          <c:showBubbleSize val="0"/>
        </c:dLbl>
      </c:pivotFmt>
      <c:pivotFmt>
        <c:idx val="25"/>
        <c:dLbl>
          <c:idx val="0"/>
          <c:layout>
            <c:manualLayout>
              <c:x val="9.6501809408926411E-3"/>
              <c:y val="-5.2134229631577251E-3"/>
            </c:manualLayout>
          </c:layout>
          <c:showLegendKey val="0"/>
          <c:showVal val="1"/>
          <c:showCatName val="0"/>
          <c:showSerName val="0"/>
          <c:showPercent val="0"/>
          <c:showBubbleSize val="0"/>
        </c:dLbl>
      </c:pivotFmt>
      <c:pivotFmt>
        <c:idx val="26"/>
        <c:dLbl>
          <c:idx val="0"/>
          <c:layout>
            <c:manualLayout>
              <c:x val="-1.4475271411338963E-2"/>
              <c:y val="-4.6920806668419503E-2"/>
            </c:manualLayout>
          </c:layout>
          <c:showLegendKey val="0"/>
          <c:showVal val="1"/>
          <c:showCatName val="0"/>
          <c:showSerName val="0"/>
          <c:showPercent val="0"/>
          <c:showBubbleSize val="0"/>
        </c:dLbl>
      </c:pivotFmt>
    </c:pivotFmts>
    <c:plotArea>
      <c:layout/>
      <c:barChart>
        <c:barDir val="col"/>
        <c:grouping val="clustered"/>
        <c:varyColors val="0"/>
        <c:ser>
          <c:idx val="0"/>
          <c:order val="0"/>
          <c:tx>
            <c:strRef>
              <c:f>Hoja4!$B$3</c:f>
              <c:strCache>
                <c:ptCount val="1"/>
                <c:pt idx="0">
                  <c:v>Suma de Produccion TM</c:v>
                </c:pt>
              </c:strCache>
            </c:strRef>
          </c:tx>
          <c:spPr>
            <a:gradFill flip="none" rotWithShape="1">
              <a:gsLst>
                <a:gs pos="0">
                  <a:srgbClr val="E226CC">
                    <a:shade val="30000"/>
                    <a:satMod val="115000"/>
                  </a:srgbClr>
                </a:gs>
                <a:gs pos="50000">
                  <a:srgbClr val="E226CC">
                    <a:shade val="67500"/>
                    <a:satMod val="115000"/>
                  </a:srgbClr>
                </a:gs>
                <a:gs pos="100000">
                  <a:srgbClr val="E226CC">
                    <a:shade val="100000"/>
                    <a:satMod val="115000"/>
                  </a:srgbClr>
                </a:gs>
              </a:gsLst>
              <a:lin ang="10800000" scaled="1"/>
              <a:tileRect/>
            </a:gradFill>
          </c:spPr>
          <c:invertIfNegative val="0"/>
          <c:dLbls>
            <c:txPr>
              <a:bodyPr/>
              <a:lstStyle/>
              <a:p>
                <a:pPr>
                  <a:defRPr b="1"/>
                </a:pPr>
                <a:endParaRPr lang="es-EC"/>
              </a:p>
            </c:txPr>
            <c:showLegendKey val="0"/>
            <c:showVal val="1"/>
            <c:showCatName val="0"/>
            <c:showSerName val="0"/>
            <c:showPercent val="0"/>
            <c:showBubbleSize val="0"/>
            <c:showLeaderLines val="0"/>
          </c:dLbls>
          <c:cat>
            <c:strRef>
              <c:f>Hoja4!$A$4:$A$12</c:f>
              <c:strCache>
                <c:ptCount val="8"/>
                <c:pt idx="0">
                  <c:v>2009</c:v>
                </c:pt>
                <c:pt idx="1">
                  <c:v>2010</c:v>
                </c:pt>
                <c:pt idx="2">
                  <c:v>2011</c:v>
                </c:pt>
                <c:pt idx="3">
                  <c:v>2012</c:v>
                </c:pt>
                <c:pt idx="4">
                  <c:v>2013</c:v>
                </c:pt>
                <c:pt idx="5">
                  <c:v>2014</c:v>
                </c:pt>
                <c:pt idx="6">
                  <c:v>2015</c:v>
                </c:pt>
                <c:pt idx="7">
                  <c:v>2016</c:v>
                </c:pt>
              </c:strCache>
            </c:strRef>
          </c:cat>
          <c:val>
            <c:numRef>
              <c:f>Hoja4!$B$4:$B$12</c:f>
              <c:numCache>
                <c:formatCode>General</c:formatCode>
                <c:ptCount val="8"/>
                <c:pt idx="0">
                  <c:v>995</c:v>
                </c:pt>
                <c:pt idx="1">
                  <c:v>1162</c:v>
                </c:pt>
                <c:pt idx="2">
                  <c:v>1424</c:v>
                </c:pt>
                <c:pt idx="3">
                  <c:v>1453</c:v>
                </c:pt>
                <c:pt idx="4">
                  <c:v>1802</c:v>
                </c:pt>
                <c:pt idx="5">
                  <c:v>7436</c:v>
                </c:pt>
                <c:pt idx="6">
                  <c:v>12707</c:v>
                </c:pt>
              </c:numCache>
            </c:numRef>
          </c:val>
        </c:ser>
        <c:dLbls>
          <c:showLegendKey val="0"/>
          <c:showVal val="0"/>
          <c:showCatName val="0"/>
          <c:showSerName val="0"/>
          <c:showPercent val="0"/>
          <c:showBubbleSize val="0"/>
        </c:dLbls>
        <c:gapWidth val="50"/>
        <c:overlap val="50"/>
        <c:axId val="171252352"/>
        <c:axId val="171304448"/>
      </c:barChart>
      <c:lineChart>
        <c:grouping val="standard"/>
        <c:varyColors val="0"/>
        <c:ser>
          <c:idx val="1"/>
          <c:order val="1"/>
          <c:tx>
            <c:strRef>
              <c:f>Hoja4!$C$3</c:f>
              <c:strCache>
                <c:ptCount val="1"/>
                <c:pt idx="0">
                  <c:v>Suma de Rendimiento TM/ha</c:v>
                </c:pt>
              </c:strCache>
            </c:strRef>
          </c:tx>
          <c:spPr>
            <a:ln w="66675">
              <a:solidFill>
                <a:srgbClr val="00B0F0"/>
              </a:solidFill>
            </a:ln>
          </c:spPr>
          <c:marker>
            <c:spPr>
              <a:solidFill>
                <a:srgbClr val="0070C0"/>
              </a:solidFill>
              <a:ln>
                <a:solidFill>
                  <a:srgbClr val="00B0F0"/>
                </a:solidFill>
              </a:ln>
            </c:spPr>
          </c:marker>
          <c:dLbls>
            <c:dLbl>
              <c:idx val="0"/>
              <c:layout>
                <c:manualLayout>
                  <c:x val="-1.6083634901487735E-2"/>
                  <c:y val="-5.4740941113156111E-2"/>
                </c:manualLayout>
              </c:layout>
              <c:showLegendKey val="0"/>
              <c:showVal val="1"/>
              <c:showCatName val="0"/>
              <c:showSerName val="0"/>
              <c:showPercent val="0"/>
              <c:showBubbleSize val="0"/>
            </c:dLbl>
            <c:dLbl>
              <c:idx val="1"/>
              <c:layout>
                <c:manualLayout>
                  <c:x val="-1.2866907921190189E-2"/>
                  <c:y val="-5.2134229631577253E-2"/>
                </c:manualLayout>
              </c:layout>
              <c:showLegendKey val="0"/>
              <c:showVal val="1"/>
              <c:showCatName val="0"/>
              <c:showSerName val="0"/>
              <c:showPercent val="0"/>
              <c:showBubbleSize val="0"/>
            </c:dLbl>
            <c:dLbl>
              <c:idx val="2"/>
              <c:layout>
                <c:manualLayout>
                  <c:x val="-9.6501809408926411E-3"/>
                  <c:y val="-5.2134229631577253E-2"/>
                </c:manualLayout>
              </c:layout>
              <c:showLegendKey val="0"/>
              <c:showVal val="1"/>
              <c:showCatName val="0"/>
              <c:showSerName val="0"/>
              <c:showPercent val="0"/>
              <c:showBubbleSize val="0"/>
            </c:dLbl>
            <c:dLbl>
              <c:idx val="3"/>
              <c:layout>
                <c:manualLayout>
                  <c:x val="0"/>
                  <c:y val="3.1280537778946349E-2"/>
                </c:manualLayout>
              </c:layout>
              <c:showLegendKey val="0"/>
              <c:showVal val="1"/>
              <c:showCatName val="0"/>
              <c:showSerName val="0"/>
              <c:showPercent val="0"/>
              <c:showBubbleSize val="0"/>
            </c:dLbl>
            <c:dLbl>
              <c:idx val="5"/>
              <c:layout>
                <c:manualLayout>
                  <c:x val="-6.7551266586248437E-2"/>
                  <c:y val="-1.5640268889473175E-2"/>
                </c:manualLayout>
              </c:layout>
              <c:showLegendKey val="0"/>
              <c:showVal val="1"/>
              <c:showCatName val="0"/>
              <c:showSerName val="0"/>
              <c:showPercent val="0"/>
              <c:showBubbleSize val="0"/>
            </c:dLbl>
            <c:dLbl>
              <c:idx val="6"/>
              <c:layout>
                <c:manualLayout>
                  <c:x val="9.6501809408926411E-3"/>
                  <c:y val="-5.2134229631577251E-3"/>
                </c:manualLayout>
              </c:layout>
              <c:showLegendKey val="0"/>
              <c:showVal val="1"/>
              <c:showCatName val="0"/>
              <c:showSerName val="0"/>
              <c:showPercent val="0"/>
              <c:showBubbleSize val="0"/>
            </c:dLbl>
            <c:dLbl>
              <c:idx val="7"/>
              <c:layout>
                <c:manualLayout>
                  <c:x val="-1.4475271411338963E-2"/>
                  <c:y val="-4.6920806668419503E-2"/>
                </c:manualLayout>
              </c:layout>
              <c:showLegendKey val="0"/>
              <c:showVal val="1"/>
              <c:showCatName val="0"/>
              <c:showSerName val="0"/>
              <c:showPercent val="0"/>
              <c:showBubbleSize val="0"/>
            </c:dLbl>
            <c:txPr>
              <a:bodyPr/>
              <a:lstStyle/>
              <a:p>
                <a:pPr>
                  <a:defRPr b="1"/>
                </a:pPr>
                <a:endParaRPr lang="es-EC"/>
              </a:p>
            </c:txPr>
            <c:showLegendKey val="0"/>
            <c:showVal val="1"/>
            <c:showCatName val="0"/>
            <c:showSerName val="0"/>
            <c:showPercent val="0"/>
            <c:showBubbleSize val="0"/>
            <c:showLeaderLines val="0"/>
          </c:dLbls>
          <c:cat>
            <c:strRef>
              <c:f>Hoja4!$A$4:$A$12</c:f>
              <c:strCache>
                <c:ptCount val="8"/>
                <c:pt idx="0">
                  <c:v>2009</c:v>
                </c:pt>
                <c:pt idx="1">
                  <c:v>2010</c:v>
                </c:pt>
                <c:pt idx="2">
                  <c:v>2011</c:v>
                </c:pt>
                <c:pt idx="3">
                  <c:v>2012</c:v>
                </c:pt>
                <c:pt idx="4">
                  <c:v>2013</c:v>
                </c:pt>
                <c:pt idx="5">
                  <c:v>2014</c:v>
                </c:pt>
                <c:pt idx="6">
                  <c:v>2015</c:v>
                </c:pt>
                <c:pt idx="7">
                  <c:v>2016</c:v>
                </c:pt>
              </c:strCache>
            </c:strRef>
          </c:cat>
          <c:val>
            <c:numRef>
              <c:f>Hoja4!$C$4:$C$12</c:f>
              <c:numCache>
                <c:formatCode>General</c:formatCode>
                <c:ptCount val="8"/>
                <c:pt idx="0">
                  <c:v>0.73</c:v>
                </c:pt>
                <c:pt idx="1">
                  <c:v>0.76</c:v>
                </c:pt>
                <c:pt idx="2">
                  <c:v>0.64</c:v>
                </c:pt>
                <c:pt idx="3">
                  <c:v>0.64</c:v>
                </c:pt>
                <c:pt idx="4">
                  <c:v>0.7</c:v>
                </c:pt>
                <c:pt idx="5">
                  <c:v>1.36</c:v>
                </c:pt>
                <c:pt idx="6">
                  <c:v>1.57</c:v>
                </c:pt>
                <c:pt idx="7">
                  <c:v>1.36</c:v>
                </c:pt>
              </c:numCache>
            </c:numRef>
          </c:val>
          <c:smooth val="0"/>
        </c:ser>
        <c:dLbls>
          <c:showLegendKey val="0"/>
          <c:showVal val="0"/>
          <c:showCatName val="0"/>
          <c:showSerName val="0"/>
          <c:showPercent val="0"/>
          <c:showBubbleSize val="0"/>
        </c:dLbls>
        <c:marker val="1"/>
        <c:smooth val="0"/>
        <c:axId val="171489152"/>
        <c:axId val="171487232"/>
      </c:lineChart>
      <c:catAx>
        <c:axId val="171252352"/>
        <c:scaling>
          <c:orientation val="minMax"/>
        </c:scaling>
        <c:delete val="0"/>
        <c:axPos val="b"/>
        <c:majorTickMark val="out"/>
        <c:minorTickMark val="none"/>
        <c:tickLblPos val="nextTo"/>
        <c:crossAx val="171304448"/>
        <c:crosses val="autoZero"/>
        <c:auto val="1"/>
        <c:lblAlgn val="ctr"/>
        <c:lblOffset val="100"/>
        <c:noMultiLvlLbl val="0"/>
      </c:catAx>
      <c:valAx>
        <c:axId val="171304448"/>
        <c:scaling>
          <c:orientation val="minMax"/>
        </c:scaling>
        <c:delete val="0"/>
        <c:axPos val="l"/>
        <c:majorGridlines/>
        <c:numFmt formatCode="General" sourceLinked="1"/>
        <c:majorTickMark val="out"/>
        <c:minorTickMark val="none"/>
        <c:tickLblPos val="nextTo"/>
        <c:crossAx val="171252352"/>
        <c:crosses val="autoZero"/>
        <c:crossBetween val="between"/>
      </c:valAx>
      <c:valAx>
        <c:axId val="171487232"/>
        <c:scaling>
          <c:orientation val="minMax"/>
        </c:scaling>
        <c:delete val="0"/>
        <c:axPos val="r"/>
        <c:numFmt formatCode="General" sourceLinked="1"/>
        <c:majorTickMark val="out"/>
        <c:minorTickMark val="none"/>
        <c:tickLblPos val="nextTo"/>
        <c:crossAx val="171489152"/>
        <c:crosses val="max"/>
        <c:crossBetween val="between"/>
      </c:valAx>
      <c:catAx>
        <c:axId val="171489152"/>
        <c:scaling>
          <c:orientation val="minMax"/>
        </c:scaling>
        <c:delete val="1"/>
        <c:axPos val="b"/>
        <c:majorTickMark val="out"/>
        <c:minorTickMark val="none"/>
        <c:tickLblPos val="nextTo"/>
        <c:crossAx val="171487232"/>
        <c:crosses val="autoZero"/>
        <c:auto val="1"/>
        <c:lblAlgn val="ctr"/>
        <c:lblOffset val="100"/>
        <c:noMultiLvlLbl val="0"/>
      </c:catAx>
    </c:plotArea>
    <c:legend>
      <c:legendPos val="r"/>
      <c:layout>
        <c:manualLayout>
          <c:xMode val="edge"/>
          <c:yMode val="edge"/>
          <c:x val="0.75590804466691364"/>
          <c:y val="0.47443462583119717"/>
          <c:w val="0.21694799818063901"/>
          <c:h val="0.12626907195496798"/>
        </c:manualLayout>
      </c:layout>
      <c:overlay val="0"/>
    </c:legend>
    <c:plotVisOnly val="1"/>
    <c:dispBlanksAs val="gap"/>
    <c:showDLblsOverMax val="0"/>
  </c:chart>
  <c:spPr>
    <a:gradFill>
      <a:gsLst>
        <a:gs pos="0">
          <a:srgbClr val="000000"/>
        </a:gs>
        <a:gs pos="20000">
          <a:srgbClr val="000040"/>
        </a:gs>
        <a:gs pos="50000">
          <a:srgbClr val="400040"/>
        </a:gs>
        <a:gs pos="75000">
          <a:srgbClr val="8F0040"/>
        </a:gs>
        <a:gs pos="89999">
          <a:srgbClr val="F27300"/>
        </a:gs>
        <a:gs pos="100000">
          <a:srgbClr val="FFBF00"/>
        </a:gs>
      </a:gsLst>
      <a:lin ang="5400000" scaled="0"/>
    </a:gradFill>
  </c:spPr>
  <c:externalData r:id="rId1">
    <c:autoUpdate val="0"/>
  </c:externalData>
  <c:extLst>
    <c:ext xmlns:c14="http://schemas.microsoft.com/office/drawing/2007/8/2/chart" uri="{781A3756-C4B2-4CAC-9D66-4F8BD8637D16}">
      <c14:pivotOptions>
        <c14:dropZoneFilter val="1"/>
        <c14:dropZoneCategories val="1"/>
        <c14:dropZoneData val="1"/>
        <c14:dropZoneSeries val="1"/>
        <c14:dropZonesVisible val="1"/>
      </c14:pivotOptions>
    </c:ext>
  </c:extLst>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99A677-999A-4FA5-8E2C-B9491D1A4D4F}" type="datetimeFigureOut">
              <a:rPr lang="es-EC" smtClean="0"/>
              <a:t>01/02/2017</a:t>
            </a:fld>
            <a:endParaRPr lang="es-EC"/>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B3CF8E-8F5B-41FF-AA2A-E57C0E826381}" type="slidenum">
              <a:rPr lang="es-EC" smtClean="0"/>
              <a:t>‹Nº›</a:t>
            </a:fld>
            <a:endParaRPr lang="es-EC"/>
          </a:p>
        </p:txBody>
      </p:sp>
    </p:spTree>
    <p:extLst>
      <p:ext uri="{BB962C8B-B14F-4D97-AF65-F5344CB8AC3E}">
        <p14:creationId xmlns:p14="http://schemas.microsoft.com/office/powerpoint/2010/main" val="36236321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S" dirty="0" smtClean="0">
                <a:effectLst/>
              </a:rPr>
              <a:t>El objetivo de la investigación descriptiva, consiste en llegar a conocer las situaciones, costumbres y actitudes predominantes a través de la descripción exacta de las actividades, objetos, procesos y personas. Su meta no se limita a la recolección de datos, sino a la predicción e identificación de las relaciones que existen entre dos o más variables.</a:t>
            </a:r>
            <a:endParaRPr lang="es-EC" dirty="0"/>
          </a:p>
        </p:txBody>
      </p:sp>
      <p:sp>
        <p:nvSpPr>
          <p:cNvPr id="4" name="3 Marcador de número de diapositiva"/>
          <p:cNvSpPr>
            <a:spLocks noGrp="1"/>
          </p:cNvSpPr>
          <p:nvPr>
            <p:ph type="sldNum" sz="quarter" idx="10"/>
          </p:nvPr>
        </p:nvSpPr>
        <p:spPr/>
        <p:txBody>
          <a:bodyPr/>
          <a:lstStyle/>
          <a:p>
            <a:fld id="{49B3CF8E-8F5B-41FF-AA2A-E57C0E826381}" type="slidenum">
              <a:rPr lang="es-EC" smtClean="0"/>
              <a:t>8</a:t>
            </a:fld>
            <a:endParaRPr lang="es-EC"/>
          </a:p>
        </p:txBody>
      </p:sp>
    </p:spTree>
    <p:extLst>
      <p:ext uri="{BB962C8B-B14F-4D97-AF65-F5344CB8AC3E}">
        <p14:creationId xmlns:p14="http://schemas.microsoft.com/office/powerpoint/2010/main" val="2615300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EC" dirty="0" smtClean="0"/>
              <a:t>El van mide los flujos de los futuros ingresos y egresos</a:t>
            </a:r>
            <a:r>
              <a:rPr lang="es-EC" baseline="0" dirty="0" smtClean="0"/>
              <a:t> que tendrá el proyecto que luego de descontar la inversión inicial nos quedara alguna ganancia.</a:t>
            </a:r>
          </a:p>
          <a:p>
            <a:endParaRPr lang="es-EC" dirty="0"/>
          </a:p>
        </p:txBody>
      </p:sp>
      <p:sp>
        <p:nvSpPr>
          <p:cNvPr id="4" name="3 Marcador de número de diapositiva"/>
          <p:cNvSpPr>
            <a:spLocks noGrp="1"/>
          </p:cNvSpPr>
          <p:nvPr>
            <p:ph type="sldNum" sz="quarter" idx="10"/>
          </p:nvPr>
        </p:nvSpPr>
        <p:spPr/>
        <p:txBody>
          <a:bodyPr/>
          <a:lstStyle/>
          <a:p>
            <a:fld id="{49B3CF8E-8F5B-41FF-AA2A-E57C0E826381}" type="slidenum">
              <a:rPr lang="es-EC" smtClean="0"/>
              <a:t>22</a:t>
            </a:fld>
            <a:endParaRPr lang="es-EC"/>
          </a:p>
        </p:txBody>
      </p:sp>
    </p:spTree>
    <p:extLst>
      <p:ext uri="{BB962C8B-B14F-4D97-AF65-F5344CB8AC3E}">
        <p14:creationId xmlns:p14="http://schemas.microsoft.com/office/powerpoint/2010/main" val="569315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D90AB20D-1E4E-4750-99B4-36B475E638D6}" type="datetimeFigureOut">
              <a:rPr lang="es-EC" smtClean="0"/>
              <a:t>31/01/2017</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63CB65E8-3450-46B5-A8BC-2595BDA77ABD}" type="slidenum">
              <a:rPr lang="es-EC" smtClean="0"/>
              <a:t>‹Nº›</a:t>
            </a:fld>
            <a:endParaRPr lang="es-EC"/>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90AB20D-1E4E-4750-99B4-36B475E638D6}" type="datetimeFigureOut">
              <a:rPr lang="es-EC" smtClean="0"/>
              <a:t>31/01/2017</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63CB65E8-3450-46B5-A8BC-2595BDA77ABD}" type="slidenum">
              <a:rPr lang="es-EC" smtClean="0"/>
              <a:t>‹Nº›</a:t>
            </a:fld>
            <a:endParaRPr lang="es-EC"/>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D90AB20D-1E4E-4750-99B4-36B475E638D6}" type="datetimeFigureOut">
              <a:rPr lang="es-EC" smtClean="0"/>
              <a:t>31/01/2017</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63CB65E8-3450-46B5-A8BC-2595BDA77ABD}" type="slidenum">
              <a:rPr lang="es-EC" smtClean="0"/>
              <a:t>‹Nº›</a:t>
            </a:fld>
            <a:endParaRPr lang="es-EC"/>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4" name="Date Placeholder 3"/>
          <p:cNvSpPr>
            <a:spLocks noGrp="1"/>
          </p:cNvSpPr>
          <p:nvPr>
            <p:ph type="dt" sz="half" idx="10"/>
          </p:nvPr>
        </p:nvSpPr>
        <p:spPr/>
        <p:txBody>
          <a:bodyPr/>
          <a:lstStyle/>
          <a:p>
            <a:fld id="{D90AB20D-1E4E-4750-99B4-36B475E638D6}" type="datetimeFigureOut">
              <a:rPr lang="es-EC" smtClean="0"/>
              <a:t>31/01/2017</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63CB65E8-3450-46B5-A8BC-2595BDA77ABD}" type="slidenum">
              <a:rPr lang="es-EC" smtClean="0"/>
              <a:t>‹Nº›</a:t>
            </a:fld>
            <a:endParaRPr lang="es-EC"/>
          </a:p>
        </p:txBody>
      </p:sp>
      <p:sp>
        <p:nvSpPr>
          <p:cNvPr id="8" name="Content Placeholder 7"/>
          <p:cNvSpPr>
            <a:spLocks noGrp="1"/>
          </p:cNvSpPr>
          <p:nvPr>
            <p:ph sz="quarter" idx="13"/>
          </p:nvPr>
        </p:nvSpPr>
        <p:spPr>
          <a:xfrm>
            <a:off x="609600" y="1600200"/>
            <a:ext cx="79248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D90AB20D-1E4E-4750-99B4-36B475E638D6}" type="datetimeFigureOut">
              <a:rPr lang="es-EC" smtClean="0"/>
              <a:t>31/01/2017</a:t>
            </a:fld>
            <a:endParaRPr lang="es-EC"/>
          </a:p>
        </p:txBody>
      </p:sp>
      <p:sp>
        <p:nvSpPr>
          <p:cNvPr id="5" name="Footer Placeholder 4"/>
          <p:cNvSpPr>
            <a:spLocks noGrp="1"/>
          </p:cNvSpPr>
          <p:nvPr>
            <p:ph type="ftr" sz="quarter" idx="11"/>
          </p:nvPr>
        </p:nvSpPr>
        <p:spPr/>
        <p:txBody>
          <a:bodyPr/>
          <a:lstStyle/>
          <a:p>
            <a:endParaRPr lang="es-EC"/>
          </a:p>
        </p:txBody>
      </p:sp>
      <p:sp>
        <p:nvSpPr>
          <p:cNvPr id="6" name="Slide Number Placeholder 5"/>
          <p:cNvSpPr>
            <a:spLocks noGrp="1"/>
          </p:cNvSpPr>
          <p:nvPr>
            <p:ph type="sldNum" sz="quarter" idx="12"/>
          </p:nvPr>
        </p:nvSpPr>
        <p:spPr/>
        <p:txBody>
          <a:bodyPr/>
          <a:lstStyle/>
          <a:p>
            <a:fld id="{63CB65E8-3450-46B5-A8BC-2595BDA77ABD}" type="slidenum">
              <a:rPr lang="es-EC" smtClean="0"/>
              <a:t>‹Nº›</a:t>
            </a:fld>
            <a:endParaRPr lang="es-EC"/>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5" name="Date Placeholder 4"/>
          <p:cNvSpPr>
            <a:spLocks noGrp="1"/>
          </p:cNvSpPr>
          <p:nvPr>
            <p:ph type="dt" sz="half" idx="10"/>
          </p:nvPr>
        </p:nvSpPr>
        <p:spPr/>
        <p:txBody>
          <a:bodyPr/>
          <a:lstStyle/>
          <a:p>
            <a:fld id="{D90AB20D-1E4E-4750-99B4-36B475E638D6}" type="datetimeFigureOut">
              <a:rPr lang="es-EC" smtClean="0"/>
              <a:t>31/01/2017</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63CB65E8-3450-46B5-A8BC-2595BDA77ABD}" type="slidenum">
              <a:rPr lang="es-EC" smtClean="0"/>
              <a:t>‹Nº›</a:t>
            </a:fld>
            <a:endParaRPr lang="es-EC"/>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D90AB20D-1E4E-4750-99B4-36B475E638D6}" type="datetimeFigureOut">
              <a:rPr lang="es-EC" smtClean="0"/>
              <a:t>31/01/2017</a:t>
            </a:fld>
            <a:endParaRPr lang="es-EC"/>
          </a:p>
        </p:txBody>
      </p:sp>
      <p:sp>
        <p:nvSpPr>
          <p:cNvPr id="8" name="Footer Placeholder 7"/>
          <p:cNvSpPr>
            <a:spLocks noGrp="1"/>
          </p:cNvSpPr>
          <p:nvPr>
            <p:ph type="ftr" sz="quarter" idx="11"/>
          </p:nvPr>
        </p:nvSpPr>
        <p:spPr/>
        <p:txBody>
          <a:bodyPr/>
          <a:lstStyle/>
          <a:p>
            <a:endParaRPr lang="es-EC"/>
          </a:p>
        </p:txBody>
      </p:sp>
      <p:sp>
        <p:nvSpPr>
          <p:cNvPr id="9" name="Slide Number Placeholder 8"/>
          <p:cNvSpPr>
            <a:spLocks noGrp="1"/>
          </p:cNvSpPr>
          <p:nvPr>
            <p:ph type="sldNum" sz="quarter" idx="12"/>
          </p:nvPr>
        </p:nvSpPr>
        <p:spPr/>
        <p:txBody>
          <a:bodyPr/>
          <a:lstStyle/>
          <a:p>
            <a:fld id="{63CB65E8-3450-46B5-A8BC-2595BDA77ABD}" type="slidenum">
              <a:rPr lang="es-EC" smtClean="0"/>
              <a:t>‹Nº›</a:t>
            </a:fld>
            <a:endParaRPr lang="es-EC"/>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D90AB20D-1E4E-4750-99B4-36B475E638D6}" type="datetimeFigureOut">
              <a:rPr lang="es-EC" smtClean="0"/>
              <a:t>31/01/2017</a:t>
            </a:fld>
            <a:endParaRPr lang="es-EC"/>
          </a:p>
        </p:txBody>
      </p:sp>
      <p:sp>
        <p:nvSpPr>
          <p:cNvPr id="4" name="Footer Placeholder 3"/>
          <p:cNvSpPr>
            <a:spLocks noGrp="1"/>
          </p:cNvSpPr>
          <p:nvPr>
            <p:ph type="ftr" sz="quarter" idx="11"/>
          </p:nvPr>
        </p:nvSpPr>
        <p:spPr/>
        <p:txBody>
          <a:bodyPr/>
          <a:lstStyle/>
          <a:p>
            <a:endParaRPr lang="es-EC"/>
          </a:p>
        </p:txBody>
      </p:sp>
      <p:sp>
        <p:nvSpPr>
          <p:cNvPr id="5" name="Slide Number Placeholder 4"/>
          <p:cNvSpPr>
            <a:spLocks noGrp="1"/>
          </p:cNvSpPr>
          <p:nvPr>
            <p:ph type="sldNum" sz="quarter" idx="12"/>
          </p:nvPr>
        </p:nvSpPr>
        <p:spPr/>
        <p:txBody>
          <a:bodyPr/>
          <a:lstStyle/>
          <a:p>
            <a:fld id="{63CB65E8-3450-46B5-A8BC-2595BDA77ABD}" type="slidenum">
              <a:rPr lang="es-EC" smtClean="0"/>
              <a:t>‹Nº›</a:t>
            </a:fld>
            <a:endParaRPr lang="es-EC"/>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0AB20D-1E4E-4750-99B4-36B475E638D6}" type="datetimeFigureOut">
              <a:rPr lang="es-EC" smtClean="0"/>
              <a:t>31/01/2017</a:t>
            </a:fld>
            <a:endParaRPr lang="es-EC"/>
          </a:p>
        </p:txBody>
      </p:sp>
      <p:sp>
        <p:nvSpPr>
          <p:cNvPr id="3" name="Footer Placeholder 2"/>
          <p:cNvSpPr>
            <a:spLocks noGrp="1"/>
          </p:cNvSpPr>
          <p:nvPr>
            <p:ph type="ftr" sz="quarter" idx="11"/>
          </p:nvPr>
        </p:nvSpPr>
        <p:spPr/>
        <p:txBody>
          <a:bodyPr/>
          <a:lstStyle/>
          <a:p>
            <a:endParaRPr lang="es-EC"/>
          </a:p>
        </p:txBody>
      </p:sp>
      <p:sp>
        <p:nvSpPr>
          <p:cNvPr id="4" name="Slide Number Placeholder 3"/>
          <p:cNvSpPr>
            <a:spLocks noGrp="1"/>
          </p:cNvSpPr>
          <p:nvPr>
            <p:ph type="sldNum" sz="quarter" idx="12"/>
          </p:nvPr>
        </p:nvSpPr>
        <p:spPr/>
        <p:txBody>
          <a:bodyPr/>
          <a:lstStyle/>
          <a:p>
            <a:fld id="{63CB65E8-3450-46B5-A8BC-2595BDA77ABD}" type="slidenum">
              <a:rPr lang="es-EC" smtClean="0"/>
              <a:t>‹Nº›</a:t>
            </a:fld>
            <a:endParaRPr lang="es-EC"/>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90AB20D-1E4E-4750-99B4-36B475E638D6}" type="datetimeFigureOut">
              <a:rPr lang="es-EC" smtClean="0"/>
              <a:t>31/01/2017</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63CB65E8-3450-46B5-A8BC-2595BDA77ABD}" type="slidenum">
              <a:rPr lang="es-EC" smtClean="0"/>
              <a:t>‹Nº›</a:t>
            </a:fld>
            <a:endParaRPr lang="es-EC"/>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D90AB20D-1E4E-4750-99B4-36B475E638D6}" type="datetimeFigureOut">
              <a:rPr lang="es-EC" smtClean="0"/>
              <a:t>31/01/2017</a:t>
            </a:fld>
            <a:endParaRPr lang="es-EC"/>
          </a:p>
        </p:txBody>
      </p:sp>
      <p:sp>
        <p:nvSpPr>
          <p:cNvPr id="6" name="Footer Placeholder 5"/>
          <p:cNvSpPr>
            <a:spLocks noGrp="1"/>
          </p:cNvSpPr>
          <p:nvPr>
            <p:ph type="ftr" sz="quarter" idx="11"/>
          </p:nvPr>
        </p:nvSpPr>
        <p:spPr/>
        <p:txBody>
          <a:bodyPr/>
          <a:lstStyle/>
          <a:p>
            <a:endParaRPr lang="es-EC"/>
          </a:p>
        </p:txBody>
      </p:sp>
      <p:sp>
        <p:nvSpPr>
          <p:cNvPr id="7" name="Slide Number Placeholder 6"/>
          <p:cNvSpPr>
            <a:spLocks noGrp="1"/>
          </p:cNvSpPr>
          <p:nvPr>
            <p:ph type="sldNum" sz="quarter" idx="12"/>
          </p:nvPr>
        </p:nvSpPr>
        <p:spPr/>
        <p:txBody>
          <a:bodyPr/>
          <a:lstStyle/>
          <a:p>
            <a:fld id="{63CB65E8-3450-46B5-A8BC-2595BDA77ABD}" type="slidenum">
              <a:rPr lang="es-EC" smtClean="0"/>
              <a:t>‹Nº›</a:t>
            </a:fld>
            <a:endParaRPr lang="es-EC"/>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D90AB20D-1E4E-4750-99B4-36B475E638D6}" type="datetimeFigureOut">
              <a:rPr lang="es-EC" smtClean="0"/>
              <a:t>31/01/2017</a:t>
            </a:fld>
            <a:endParaRPr lang="es-EC"/>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s-EC"/>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63CB65E8-3450-46B5-A8BC-2595BDA77ABD}" type="slidenum">
              <a:rPr lang="es-EC" smtClean="0"/>
              <a:t>‹Nº›</a:t>
            </a:fld>
            <a:endParaRPr lang="es-EC"/>
          </a:p>
        </p:txBody>
      </p:sp>
    </p:spTree>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14.pn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16.png"/></Relationships>
</file>

<file path=ppt/slides/_rels/slide1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18.png"/></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0.png"/></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22.png"/></Relationships>
</file>

<file path=ppt/slides/_rels/slide19.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5.png"/></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83568" y="3886200"/>
            <a:ext cx="7848872" cy="1752600"/>
          </a:xfrm>
        </p:spPr>
        <p:txBody>
          <a:bodyPr>
            <a:normAutofit/>
          </a:bodyPr>
          <a:lstStyle/>
          <a:p>
            <a:r>
              <a:rPr lang="es-ES" sz="2400" b="1" dirty="0"/>
              <a:t>ESTUDIO DE FACTIBILIDAD PARA LA CREACIÓN DE UN CENTRO DE ACOPIO DE QUINUA (</a:t>
            </a:r>
            <a:r>
              <a:rPr lang="es-ES" sz="2400" b="1" i="1" dirty="0" err="1"/>
              <a:t>Chenopodium</a:t>
            </a:r>
            <a:r>
              <a:rPr lang="es-ES" sz="2400" b="1" i="1" dirty="0"/>
              <a:t> </a:t>
            </a:r>
            <a:r>
              <a:rPr lang="es-ES" sz="2400" b="1" i="1" dirty="0" err="1"/>
              <a:t>quinoa</a:t>
            </a:r>
            <a:r>
              <a:rPr lang="es-ES" sz="2400" b="1" dirty="0"/>
              <a:t>) EN LA ZONA 1</a:t>
            </a:r>
            <a:endParaRPr lang="es-EC" sz="2400" b="1" dirty="0"/>
          </a:p>
        </p:txBody>
      </p:sp>
      <p:sp>
        <p:nvSpPr>
          <p:cNvPr id="2" name="1 Título"/>
          <p:cNvSpPr>
            <a:spLocks noGrp="1"/>
          </p:cNvSpPr>
          <p:nvPr>
            <p:ph type="ctrTitle"/>
          </p:nvPr>
        </p:nvSpPr>
        <p:spPr>
          <a:xfrm>
            <a:off x="2075451" y="404664"/>
            <a:ext cx="6745021" cy="1584176"/>
          </a:xfrm>
        </p:spPr>
        <p:txBody>
          <a:bodyPr/>
          <a:lstStyle/>
          <a:p>
            <a:r>
              <a:rPr lang="es-EC" sz="2400" b="1" dirty="0" smtClean="0"/>
              <a:t>Universidad técnica del norte</a:t>
            </a:r>
            <a:r>
              <a:rPr lang="es-EC" sz="2000" dirty="0" smtClean="0"/>
              <a:t/>
            </a:r>
            <a:br>
              <a:rPr lang="es-EC" sz="2000" dirty="0" smtClean="0"/>
            </a:br>
            <a:r>
              <a:rPr lang="es-ES" sz="1600" b="1" dirty="0"/>
              <a:t>FACULTAD DE INGENIERÍA </a:t>
            </a:r>
            <a:r>
              <a:rPr lang="es-ES" sz="1600" b="1" dirty="0" smtClean="0"/>
              <a:t>EN CIENCIAS </a:t>
            </a:r>
            <a:r>
              <a:rPr lang="es-ES" sz="1600" b="1" dirty="0"/>
              <a:t>AGROPECUARIAS Y </a:t>
            </a:r>
            <a:r>
              <a:rPr lang="es-ES" sz="1600" b="1" dirty="0" smtClean="0"/>
              <a:t>AMBIENTALES</a:t>
            </a:r>
            <a:r>
              <a:rPr lang="es-EC" sz="1600" dirty="0"/>
              <a:t/>
            </a:r>
            <a:br>
              <a:rPr lang="es-EC" sz="1600" dirty="0"/>
            </a:br>
            <a:r>
              <a:rPr lang="es-ES" sz="1600" b="1" dirty="0"/>
              <a:t>CARRERA DE INGENIERÍA </a:t>
            </a:r>
            <a:r>
              <a:rPr lang="es-ES" sz="1600" b="1" dirty="0" smtClean="0"/>
              <a:t>EN </a:t>
            </a:r>
            <a:r>
              <a:rPr lang="es-ES" sz="1600" b="1" dirty="0" err="1" smtClean="0"/>
              <a:t>AGRONEGOCIOS</a:t>
            </a:r>
            <a:r>
              <a:rPr lang="es-ES" sz="1600" b="1" dirty="0"/>
              <a:t>, AVALÚOS Y CATASTROS</a:t>
            </a:r>
            <a:r>
              <a:rPr lang="es-EC" sz="1600" dirty="0"/>
              <a:t/>
            </a:r>
            <a:br>
              <a:rPr lang="es-EC" sz="1600" dirty="0"/>
            </a:br>
            <a:endParaRPr lang="es-EC" sz="1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27341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31165" y="1956591"/>
            <a:ext cx="6264695" cy="461665"/>
          </a:xfrm>
          <a:prstGeom prst="rect">
            <a:avLst/>
          </a:prstGeom>
          <a:noFill/>
        </p:spPr>
        <p:txBody>
          <a:bodyPr wrap="square" rtlCol="0">
            <a:spAutoFit/>
          </a:bodyPr>
          <a:lstStyle/>
          <a:p>
            <a:r>
              <a:rPr lang="es-EC" sz="2400" b="1" dirty="0" smtClean="0"/>
              <a:t>CALCULO DE </a:t>
            </a:r>
            <a:r>
              <a:rPr lang="es-EC" sz="2400" b="1" smtClean="0"/>
              <a:t>LA MUESTRA</a:t>
            </a:r>
            <a:endParaRPr lang="es-EC" sz="2400" b="1"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2924944"/>
            <a:ext cx="2880401" cy="25700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1 Título"/>
          <p:cNvSpPr>
            <a:spLocks noGrp="1"/>
          </p:cNvSpPr>
          <p:nvPr>
            <p:ph type="ctrTitle"/>
          </p:nvPr>
        </p:nvSpPr>
        <p:spPr>
          <a:xfrm>
            <a:off x="2063430" y="202027"/>
            <a:ext cx="6745021" cy="1584176"/>
          </a:xfrm>
        </p:spPr>
        <p:txBody>
          <a:bodyPr/>
          <a:lstStyle/>
          <a:p>
            <a:r>
              <a:rPr lang="es-EC" sz="2400" b="1" dirty="0" smtClean="0"/>
              <a:t>Universidad técnica del norte</a:t>
            </a:r>
            <a:r>
              <a:rPr lang="es-EC" sz="2000" dirty="0" smtClean="0"/>
              <a:t/>
            </a:r>
            <a:br>
              <a:rPr lang="es-EC" sz="2000" dirty="0" smtClean="0"/>
            </a:br>
            <a:r>
              <a:rPr lang="es-ES" sz="1600" b="1" dirty="0"/>
              <a:t>FACULTAD DE INGENIERÍA </a:t>
            </a:r>
            <a:r>
              <a:rPr lang="es-ES" sz="1600" b="1" dirty="0" smtClean="0"/>
              <a:t>EN CIENCIAS </a:t>
            </a:r>
            <a:r>
              <a:rPr lang="es-ES" sz="1600" b="1" dirty="0"/>
              <a:t>AGROPECUARIAS Y </a:t>
            </a:r>
            <a:r>
              <a:rPr lang="es-ES" sz="1600" b="1" dirty="0" smtClean="0"/>
              <a:t>AMBIENTALES</a:t>
            </a:r>
            <a:r>
              <a:rPr lang="es-EC" sz="1600" dirty="0"/>
              <a:t/>
            </a:r>
            <a:br>
              <a:rPr lang="es-EC" sz="1600" dirty="0"/>
            </a:br>
            <a:r>
              <a:rPr lang="es-ES" sz="1600" b="1" dirty="0"/>
              <a:t>CARRERA DE INGENIERÍA </a:t>
            </a:r>
            <a:r>
              <a:rPr lang="es-ES" sz="1600" b="1" dirty="0" smtClean="0"/>
              <a:t>EN </a:t>
            </a:r>
            <a:r>
              <a:rPr lang="es-ES" sz="1600" b="1" dirty="0" err="1" smtClean="0"/>
              <a:t>AGRONEGOCIOS</a:t>
            </a:r>
            <a:r>
              <a:rPr lang="es-ES" sz="1600" b="1" dirty="0"/>
              <a:t>, AVALÚOS Y CATASTROS</a:t>
            </a:r>
            <a:r>
              <a:rPr lang="es-EC" sz="1600" dirty="0"/>
              <a:t/>
            </a:r>
            <a:br>
              <a:rPr lang="es-EC" sz="1600" dirty="0"/>
            </a:br>
            <a:endParaRPr lang="es-EC" sz="1600" dirty="0"/>
          </a:p>
        </p:txBody>
      </p:sp>
    </p:spTree>
    <p:extLst>
      <p:ext uri="{BB962C8B-B14F-4D97-AF65-F5344CB8AC3E}">
        <p14:creationId xmlns:p14="http://schemas.microsoft.com/office/powerpoint/2010/main" val="30122579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23727" y="1628800"/>
            <a:ext cx="6264695" cy="461665"/>
          </a:xfrm>
          <a:prstGeom prst="rect">
            <a:avLst/>
          </a:prstGeom>
          <a:noFill/>
        </p:spPr>
        <p:txBody>
          <a:bodyPr wrap="square" rtlCol="0">
            <a:spAutoFit/>
          </a:bodyPr>
          <a:lstStyle/>
          <a:p>
            <a:r>
              <a:rPr lang="es-EC" sz="2400" b="1" dirty="0" smtClean="0"/>
              <a:t>ESTUDIO DE MERCADO</a:t>
            </a:r>
            <a:endParaRPr lang="es-EC" sz="2400" b="1"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348880"/>
            <a:ext cx="4440337" cy="31317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016" y="3501008"/>
            <a:ext cx="4125859" cy="3096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1 Título"/>
          <p:cNvSpPr txBox="1">
            <a:spLocks/>
          </p:cNvSpPr>
          <p:nvPr/>
        </p:nvSpPr>
        <p:spPr>
          <a:xfrm>
            <a:off x="2111895" y="228600"/>
            <a:ext cx="6745021" cy="1584176"/>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sz="2400" b="1" smtClean="0"/>
              <a:t>Universidad técnica del norte</a:t>
            </a:r>
            <a:r>
              <a:rPr lang="es-EC" sz="2000" smtClean="0"/>
              <a:t/>
            </a:r>
            <a:br>
              <a:rPr lang="es-EC" sz="2000" smtClean="0"/>
            </a:br>
            <a:r>
              <a:rPr lang="es-ES" sz="1600" b="1" smtClean="0"/>
              <a:t>FACULTAD DE INGENIERÍA EN CIENCIAS AGROPECUARIAS Y AMBIENTALES</a:t>
            </a:r>
            <a:r>
              <a:rPr lang="es-EC" sz="1600" smtClean="0"/>
              <a:t/>
            </a:r>
            <a:br>
              <a:rPr lang="es-EC" sz="1600" smtClean="0"/>
            </a:br>
            <a:r>
              <a:rPr lang="es-ES" sz="1600" b="1" smtClean="0"/>
              <a:t>CARRERA DE INGENIERÍA EN AGRONEGOCIOS, AVALÚOS Y CATASTROS</a:t>
            </a:r>
            <a:r>
              <a:rPr lang="es-EC" sz="1600" smtClean="0"/>
              <a:t/>
            </a:r>
            <a:br>
              <a:rPr lang="es-EC" sz="1600" smtClean="0"/>
            </a:br>
            <a:endParaRPr lang="es-EC" sz="1600" dirty="0"/>
          </a:p>
        </p:txBody>
      </p:sp>
    </p:spTree>
    <p:extLst>
      <p:ext uri="{BB962C8B-B14F-4D97-AF65-F5344CB8AC3E}">
        <p14:creationId xmlns:p14="http://schemas.microsoft.com/office/powerpoint/2010/main" val="32306699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075451" y="228600"/>
            <a:ext cx="6745021" cy="1112168"/>
          </a:xfrm>
        </p:spPr>
        <p:txBody>
          <a:bodyPr/>
          <a:lstStyle/>
          <a:p>
            <a:r>
              <a:rPr lang="es-EC" sz="2000" dirty="0" smtClean="0"/>
              <a:t>Universidad técnica del norte</a:t>
            </a:r>
            <a:br>
              <a:rPr lang="es-EC" sz="2000" dirty="0" smtClean="0"/>
            </a:br>
            <a:r>
              <a:rPr lang="es-EC" sz="2000" dirty="0" smtClean="0"/>
              <a:t>ciencia y tecnología  al servicio del pueblo</a:t>
            </a:r>
            <a:endParaRPr lang="es-EC" sz="20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23727" y="1628800"/>
            <a:ext cx="6264695" cy="461665"/>
          </a:xfrm>
          <a:prstGeom prst="rect">
            <a:avLst/>
          </a:prstGeom>
          <a:noFill/>
        </p:spPr>
        <p:txBody>
          <a:bodyPr wrap="square" rtlCol="0">
            <a:spAutoFit/>
          </a:bodyPr>
          <a:lstStyle/>
          <a:p>
            <a:r>
              <a:rPr lang="es-EC" sz="2400" b="1" dirty="0" smtClean="0"/>
              <a:t>ESTUDIO </a:t>
            </a:r>
            <a:r>
              <a:rPr lang="es-EC" sz="2400" b="1" smtClean="0"/>
              <a:t>DE MERCADO</a:t>
            </a:r>
            <a:endParaRPr lang="es-EC" sz="2400" b="1" dirty="0"/>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1786" y="3388324"/>
            <a:ext cx="3845222" cy="30152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536" y="2097226"/>
            <a:ext cx="4286250" cy="2533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709180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23727" y="1628800"/>
            <a:ext cx="6264695" cy="461665"/>
          </a:xfrm>
          <a:prstGeom prst="rect">
            <a:avLst/>
          </a:prstGeom>
          <a:noFill/>
        </p:spPr>
        <p:txBody>
          <a:bodyPr wrap="square" rtlCol="0">
            <a:spAutoFit/>
          </a:bodyPr>
          <a:lstStyle/>
          <a:p>
            <a:r>
              <a:rPr lang="es-EC" sz="2400" b="1" dirty="0" smtClean="0"/>
              <a:t>ESTUDIO </a:t>
            </a:r>
            <a:r>
              <a:rPr lang="es-EC" sz="2400" b="1" smtClean="0"/>
              <a:t>DE MERCADO</a:t>
            </a:r>
            <a:endParaRPr lang="es-EC" sz="2400" b="1" dirty="0"/>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2348880"/>
            <a:ext cx="4578448" cy="2289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67808" y="3880250"/>
            <a:ext cx="3744416" cy="27114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1 Título"/>
          <p:cNvSpPr txBox="1">
            <a:spLocks/>
          </p:cNvSpPr>
          <p:nvPr/>
        </p:nvSpPr>
        <p:spPr>
          <a:xfrm>
            <a:off x="2111895" y="228600"/>
            <a:ext cx="6745021" cy="1584176"/>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sz="2400" b="1" smtClean="0"/>
              <a:t>Universidad técnica del norte</a:t>
            </a:r>
            <a:r>
              <a:rPr lang="es-EC" sz="2000" smtClean="0"/>
              <a:t/>
            </a:r>
            <a:br>
              <a:rPr lang="es-EC" sz="2000" smtClean="0"/>
            </a:br>
            <a:r>
              <a:rPr lang="es-ES" sz="1600" b="1" smtClean="0"/>
              <a:t>FACULTAD DE INGENIERÍA EN CIENCIAS AGROPECUARIAS Y AMBIENTALES</a:t>
            </a:r>
            <a:r>
              <a:rPr lang="es-EC" sz="1600" smtClean="0"/>
              <a:t/>
            </a:r>
            <a:br>
              <a:rPr lang="es-EC" sz="1600" smtClean="0"/>
            </a:br>
            <a:r>
              <a:rPr lang="es-ES" sz="1600" b="1" smtClean="0"/>
              <a:t>CARRERA DE INGENIERÍA EN AGRONEGOCIOS, AVALÚOS Y CATASTROS</a:t>
            </a:r>
            <a:r>
              <a:rPr lang="es-EC" sz="1600" smtClean="0"/>
              <a:t/>
            </a:r>
            <a:br>
              <a:rPr lang="es-EC" sz="1600" smtClean="0"/>
            </a:br>
            <a:endParaRPr lang="es-EC" sz="1600" dirty="0"/>
          </a:p>
        </p:txBody>
      </p:sp>
    </p:spTree>
    <p:extLst>
      <p:ext uri="{BB962C8B-B14F-4D97-AF65-F5344CB8AC3E}">
        <p14:creationId xmlns:p14="http://schemas.microsoft.com/office/powerpoint/2010/main" val="34866751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23727" y="1628800"/>
            <a:ext cx="6264695" cy="461665"/>
          </a:xfrm>
          <a:prstGeom prst="rect">
            <a:avLst/>
          </a:prstGeom>
          <a:noFill/>
        </p:spPr>
        <p:txBody>
          <a:bodyPr wrap="square" rtlCol="0">
            <a:spAutoFit/>
          </a:bodyPr>
          <a:lstStyle/>
          <a:p>
            <a:r>
              <a:rPr lang="es-EC" sz="2400" b="1" dirty="0" smtClean="0"/>
              <a:t>ESTUDIO </a:t>
            </a:r>
            <a:r>
              <a:rPr lang="es-EC" sz="2400" b="1" smtClean="0"/>
              <a:t>DE MERCADO</a:t>
            </a:r>
            <a:endParaRPr lang="es-EC" sz="2400" b="1" dirty="0"/>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793" y="2081337"/>
            <a:ext cx="3683868" cy="46613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17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1960" y="2996952"/>
            <a:ext cx="3848100" cy="2981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1 Título"/>
          <p:cNvSpPr txBox="1">
            <a:spLocks/>
          </p:cNvSpPr>
          <p:nvPr/>
        </p:nvSpPr>
        <p:spPr>
          <a:xfrm>
            <a:off x="2111895" y="228600"/>
            <a:ext cx="6745021" cy="1584176"/>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sz="2400" b="1" smtClean="0"/>
              <a:t>Universidad técnica del norte</a:t>
            </a:r>
            <a:r>
              <a:rPr lang="es-EC" sz="2000" smtClean="0"/>
              <a:t/>
            </a:r>
            <a:br>
              <a:rPr lang="es-EC" sz="2000" smtClean="0"/>
            </a:br>
            <a:r>
              <a:rPr lang="es-ES" sz="1600" b="1" smtClean="0"/>
              <a:t>FACULTAD DE INGENIERÍA EN CIENCIAS AGROPECUARIAS Y AMBIENTALES</a:t>
            </a:r>
            <a:r>
              <a:rPr lang="es-EC" sz="1600" smtClean="0"/>
              <a:t/>
            </a:r>
            <a:br>
              <a:rPr lang="es-EC" sz="1600" smtClean="0"/>
            </a:br>
            <a:r>
              <a:rPr lang="es-ES" sz="1600" b="1" smtClean="0"/>
              <a:t>CARRERA DE INGENIERÍA EN AGRONEGOCIOS, AVALÚOS Y CATASTROS</a:t>
            </a:r>
            <a:r>
              <a:rPr lang="es-EC" sz="1600" smtClean="0"/>
              <a:t/>
            </a:r>
            <a:br>
              <a:rPr lang="es-EC" sz="1600" smtClean="0"/>
            </a:br>
            <a:endParaRPr lang="es-EC" sz="1600" dirty="0"/>
          </a:p>
        </p:txBody>
      </p:sp>
    </p:spTree>
    <p:extLst>
      <p:ext uri="{BB962C8B-B14F-4D97-AF65-F5344CB8AC3E}">
        <p14:creationId xmlns:p14="http://schemas.microsoft.com/office/powerpoint/2010/main" val="1646036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23727" y="1628800"/>
            <a:ext cx="6264695" cy="461665"/>
          </a:xfrm>
          <a:prstGeom prst="rect">
            <a:avLst/>
          </a:prstGeom>
          <a:noFill/>
        </p:spPr>
        <p:txBody>
          <a:bodyPr wrap="square" rtlCol="0">
            <a:spAutoFit/>
          </a:bodyPr>
          <a:lstStyle/>
          <a:p>
            <a:r>
              <a:rPr lang="es-EC" sz="2400" b="1" dirty="0" smtClean="0"/>
              <a:t>ESTUDIO </a:t>
            </a:r>
            <a:r>
              <a:rPr lang="es-EC" sz="2400" b="1" smtClean="0"/>
              <a:t>DE MERCADO</a:t>
            </a:r>
            <a:endParaRPr lang="es-EC" sz="2400" b="1" dirty="0"/>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1475" y="2348880"/>
            <a:ext cx="4200525" cy="2381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19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645024"/>
            <a:ext cx="3952875" cy="3038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1 Título"/>
          <p:cNvSpPr txBox="1">
            <a:spLocks/>
          </p:cNvSpPr>
          <p:nvPr/>
        </p:nvSpPr>
        <p:spPr>
          <a:xfrm>
            <a:off x="2111895" y="228600"/>
            <a:ext cx="6745021" cy="1584176"/>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sz="2400" b="1" smtClean="0"/>
              <a:t>Universidad técnica del norte</a:t>
            </a:r>
            <a:r>
              <a:rPr lang="es-EC" sz="2000" smtClean="0"/>
              <a:t/>
            </a:r>
            <a:br>
              <a:rPr lang="es-EC" sz="2000" smtClean="0"/>
            </a:br>
            <a:r>
              <a:rPr lang="es-ES" sz="1600" b="1" smtClean="0"/>
              <a:t>FACULTAD DE INGENIERÍA EN CIENCIAS AGROPECUARIAS Y AMBIENTALES</a:t>
            </a:r>
            <a:r>
              <a:rPr lang="es-EC" sz="1600" smtClean="0"/>
              <a:t/>
            </a:r>
            <a:br>
              <a:rPr lang="es-EC" sz="1600" smtClean="0"/>
            </a:br>
            <a:r>
              <a:rPr lang="es-ES" sz="1600" b="1" smtClean="0"/>
              <a:t>CARRERA DE INGENIERÍA EN AGRONEGOCIOS, AVALÚOS Y CATASTROS</a:t>
            </a:r>
            <a:r>
              <a:rPr lang="es-EC" sz="1600" smtClean="0"/>
              <a:t/>
            </a:r>
            <a:br>
              <a:rPr lang="es-EC" sz="1600" smtClean="0"/>
            </a:br>
            <a:endParaRPr lang="es-EC" sz="1600" dirty="0"/>
          </a:p>
        </p:txBody>
      </p:sp>
    </p:spTree>
    <p:extLst>
      <p:ext uri="{BB962C8B-B14F-4D97-AF65-F5344CB8AC3E}">
        <p14:creationId xmlns:p14="http://schemas.microsoft.com/office/powerpoint/2010/main" val="32700774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23727" y="1628800"/>
            <a:ext cx="6264695" cy="461665"/>
          </a:xfrm>
          <a:prstGeom prst="rect">
            <a:avLst/>
          </a:prstGeom>
          <a:noFill/>
        </p:spPr>
        <p:txBody>
          <a:bodyPr wrap="square" rtlCol="0">
            <a:spAutoFit/>
          </a:bodyPr>
          <a:lstStyle/>
          <a:p>
            <a:r>
              <a:rPr lang="es-EC" sz="2400" b="1" dirty="0" smtClean="0"/>
              <a:t>ESTUDIO </a:t>
            </a:r>
            <a:r>
              <a:rPr lang="es-EC" sz="2400" b="1" smtClean="0"/>
              <a:t>DE MERCADO</a:t>
            </a:r>
            <a:endParaRPr lang="es-EC" sz="2400" b="1"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2259314"/>
            <a:ext cx="4105275" cy="2409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219"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74586" y="3429000"/>
            <a:ext cx="3905250" cy="305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1 Título"/>
          <p:cNvSpPr>
            <a:spLocks noGrp="1"/>
          </p:cNvSpPr>
          <p:nvPr>
            <p:ph type="ctrTitle"/>
          </p:nvPr>
        </p:nvSpPr>
        <p:spPr>
          <a:xfrm>
            <a:off x="2111895" y="228600"/>
            <a:ext cx="6745021" cy="1584176"/>
          </a:xfrm>
        </p:spPr>
        <p:txBody>
          <a:bodyPr/>
          <a:lstStyle/>
          <a:p>
            <a:r>
              <a:rPr lang="es-EC" sz="2400" b="1" dirty="0" smtClean="0"/>
              <a:t>Universidad técnica del norte</a:t>
            </a:r>
            <a:r>
              <a:rPr lang="es-EC" sz="2000" dirty="0" smtClean="0"/>
              <a:t/>
            </a:r>
            <a:br>
              <a:rPr lang="es-EC" sz="2000" dirty="0" smtClean="0"/>
            </a:br>
            <a:r>
              <a:rPr lang="es-ES" sz="1600" b="1" dirty="0"/>
              <a:t>FACULTAD DE INGENIERÍA </a:t>
            </a:r>
            <a:r>
              <a:rPr lang="es-ES" sz="1600" b="1" dirty="0" smtClean="0"/>
              <a:t>EN CIENCIAS </a:t>
            </a:r>
            <a:r>
              <a:rPr lang="es-ES" sz="1600" b="1" dirty="0"/>
              <a:t>AGROPECUARIAS Y </a:t>
            </a:r>
            <a:r>
              <a:rPr lang="es-ES" sz="1600" b="1" dirty="0" smtClean="0"/>
              <a:t>AMBIENTALES</a:t>
            </a:r>
            <a:r>
              <a:rPr lang="es-EC" sz="1600" dirty="0"/>
              <a:t/>
            </a:r>
            <a:br>
              <a:rPr lang="es-EC" sz="1600" dirty="0"/>
            </a:br>
            <a:r>
              <a:rPr lang="es-ES" sz="1600" b="1" dirty="0"/>
              <a:t>CARRERA DE INGENIERÍA </a:t>
            </a:r>
            <a:r>
              <a:rPr lang="es-ES" sz="1600" b="1" dirty="0" smtClean="0"/>
              <a:t>EN </a:t>
            </a:r>
            <a:r>
              <a:rPr lang="es-ES" sz="1600" b="1" dirty="0" err="1" smtClean="0"/>
              <a:t>AGRONEGOCIOS</a:t>
            </a:r>
            <a:r>
              <a:rPr lang="es-ES" sz="1600" b="1" dirty="0"/>
              <a:t>, AVALÚOS Y CATASTROS</a:t>
            </a:r>
            <a:r>
              <a:rPr lang="es-EC" sz="1600" dirty="0"/>
              <a:t/>
            </a:r>
            <a:br>
              <a:rPr lang="es-EC" sz="1600" dirty="0"/>
            </a:br>
            <a:endParaRPr lang="es-EC" sz="1600" dirty="0"/>
          </a:p>
        </p:txBody>
      </p:sp>
    </p:spTree>
    <p:extLst>
      <p:ext uri="{BB962C8B-B14F-4D97-AF65-F5344CB8AC3E}">
        <p14:creationId xmlns:p14="http://schemas.microsoft.com/office/powerpoint/2010/main" val="17409072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23727" y="1628800"/>
            <a:ext cx="6264695" cy="461665"/>
          </a:xfrm>
          <a:prstGeom prst="rect">
            <a:avLst/>
          </a:prstGeom>
          <a:noFill/>
        </p:spPr>
        <p:txBody>
          <a:bodyPr wrap="square" rtlCol="0">
            <a:spAutoFit/>
          </a:bodyPr>
          <a:lstStyle/>
          <a:p>
            <a:r>
              <a:rPr lang="es-EC" sz="2400" b="1" dirty="0" smtClean="0"/>
              <a:t>ESTUDIO </a:t>
            </a:r>
            <a:r>
              <a:rPr lang="es-EC" sz="2400" b="1" smtClean="0"/>
              <a:t>DE MERCADO</a:t>
            </a:r>
            <a:endParaRPr lang="es-EC" sz="2400" b="1" dirty="0"/>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6" y="2420888"/>
            <a:ext cx="4305300" cy="2190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7561" y="3429000"/>
            <a:ext cx="3829050" cy="293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1 Título"/>
          <p:cNvSpPr>
            <a:spLocks noGrp="1"/>
          </p:cNvSpPr>
          <p:nvPr>
            <p:ph type="ctrTitle"/>
          </p:nvPr>
        </p:nvSpPr>
        <p:spPr>
          <a:xfrm>
            <a:off x="2111895" y="228600"/>
            <a:ext cx="6745021" cy="1584176"/>
          </a:xfrm>
        </p:spPr>
        <p:txBody>
          <a:bodyPr/>
          <a:lstStyle/>
          <a:p>
            <a:r>
              <a:rPr lang="es-EC" sz="2400" b="1" dirty="0" smtClean="0"/>
              <a:t>Universidad técnica del norte</a:t>
            </a:r>
            <a:r>
              <a:rPr lang="es-EC" sz="2000" dirty="0" smtClean="0"/>
              <a:t/>
            </a:r>
            <a:br>
              <a:rPr lang="es-EC" sz="2000" dirty="0" smtClean="0"/>
            </a:br>
            <a:r>
              <a:rPr lang="es-ES" sz="1600" b="1" dirty="0"/>
              <a:t>FACULTAD DE INGENIERÍA </a:t>
            </a:r>
            <a:r>
              <a:rPr lang="es-ES" sz="1600" b="1" dirty="0" smtClean="0"/>
              <a:t>EN CIENCIAS </a:t>
            </a:r>
            <a:r>
              <a:rPr lang="es-ES" sz="1600" b="1" dirty="0"/>
              <a:t>AGROPECUARIAS Y </a:t>
            </a:r>
            <a:r>
              <a:rPr lang="es-ES" sz="1600" b="1" dirty="0" smtClean="0"/>
              <a:t>AMBIENTALES</a:t>
            </a:r>
            <a:r>
              <a:rPr lang="es-EC" sz="1600" dirty="0"/>
              <a:t/>
            </a:r>
            <a:br>
              <a:rPr lang="es-EC" sz="1600" dirty="0"/>
            </a:br>
            <a:r>
              <a:rPr lang="es-ES" sz="1600" b="1" dirty="0"/>
              <a:t>CARRERA DE INGENIERÍA </a:t>
            </a:r>
            <a:r>
              <a:rPr lang="es-ES" sz="1600" b="1" dirty="0" smtClean="0"/>
              <a:t>EN </a:t>
            </a:r>
            <a:r>
              <a:rPr lang="es-ES" sz="1600" b="1" dirty="0" err="1" smtClean="0"/>
              <a:t>AGRONEGOCIOS</a:t>
            </a:r>
            <a:r>
              <a:rPr lang="es-ES" sz="1600" b="1" dirty="0"/>
              <a:t>, AVALÚOS Y CATASTROS</a:t>
            </a:r>
            <a:r>
              <a:rPr lang="es-EC" sz="1600" dirty="0"/>
              <a:t/>
            </a:r>
            <a:br>
              <a:rPr lang="es-EC" sz="1600" dirty="0"/>
            </a:br>
            <a:endParaRPr lang="es-EC" sz="1600" dirty="0"/>
          </a:p>
        </p:txBody>
      </p:sp>
    </p:spTree>
    <p:extLst>
      <p:ext uri="{BB962C8B-B14F-4D97-AF65-F5344CB8AC3E}">
        <p14:creationId xmlns:p14="http://schemas.microsoft.com/office/powerpoint/2010/main" val="37998613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23727" y="1628800"/>
            <a:ext cx="6264695" cy="461665"/>
          </a:xfrm>
          <a:prstGeom prst="rect">
            <a:avLst/>
          </a:prstGeom>
          <a:noFill/>
        </p:spPr>
        <p:txBody>
          <a:bodyPr wrap="square" rtlCol="0">
            <a:spAutoFit/>
          </a:bodyPr>
          <a:lstStyle/>
          <a:p>
            <a:r>
              <a:rPr lang="es-EC" sz="2400" b="1" dirty="0" smtClean="0"/>
              <a:t>ESTUDIO </a:t>
            </a:r>
            <a:r>
              <a:rPr lang="es-EC" sz="2400" b="1" smtClean="0"/>
              <a:t>DE MERCADO</a:t>
            </a:r>
            <a:endParaRPr lang="es-EC" sz="2400" b="1" dirty="0"/>
          </a:p>
        </p:txBody>
      </p:sp>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8857" y="2390623"/>
            <a:ext cx="4067175" cy="2038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26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44863" y="3717032"/>
            <a:ext cx="3533775" cy="2543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1 Título"/>
          <p:cNvSpPr>
            <a:spLocks noGrp="1"/>
          </p:cNvSpPr>
          <p:nvPr>
            <p:ph type="ctrTitle"/>
          </p:nvPr>
        </p:nvSpPr>
        <p:spPr>
          <a:xfrm>
            <a:off x="2111895" y="228600"/>
            <a:ext cx="6745021" cy="1584176"/>
          </a:xfrm>
        </p:spPr>
        <p:txBody>
          <a:bodyPr/>
          <a:lstStyle/>
          <a:p>
            <a:r>
              <a:rPr lang="es-EC" sz="2400" b="1" dirty="0" smtClean="0"/>
              <a:t>Universidad técnica del norte</a:t>
            </a:r>
            <a:r>
              <a:rPr lang="es-EC" sz="2000" dirty="0" smtClean="0"/>
              <a:t/>
            </a:r>
            <a:br>
              <a:rPr lang="es-EC" sz="2000" dirty="0" smtClean="0"/>
            </a:br>
            <a:r>
              <a:rPr lang="es-ES" sz="1600" b="1" dirty="0"/>
              <a:t>FACULTAD DE INGENIERÍA </a:t>
            </a:r>
            <a:r>
              <a:rPr lang="es-ES" sz="1600" b="1" dirty="0" smtClean="0"/>
              <a:t>EN CIENCIAS </a:t>
            </a:r>
            <a:r>
              <a:rPr lang="es-ES" sz="1600" b="1" dirty="0"/>
              <a:t>AGROPECUARIAS Y </a:t>
            </a:r>
            <a:r>
              <a:rPr lang="es-ES" sz="1600" b="1" dirty="0" smtClean="0"/>
              <a:t>AMBIENTALES</a:t>
            </a:r>
            <a:r>
              <a:rPr lang="es-EC" sz="1600" dirty="0"/>
              <a:t/>
            </a:r>
            <a:br>
              <a:rPr lang="es-EC" sz="1600" dirty="0"/>
            </a:br>
            <a:r>
              <a:rPr lang="es-ES" sz="1600" b="1" dirty="0"/>
              <a:t>CARRERA DE INGENIERÍA </a:t>
            </a:r>
            <a:r>
              <a:rPr lang="es-ES" sz="1600" b="1" dirty="0" smtClean="0"/>
              <a:t>EN </a:t>
            </a:r>
            <a:r>
              <a:rPr lang="es-ES" sz="1600" b="1" dirty="0" err="1" smtClean="0"/>
              <a:t>AGRONEGOCIOS</a:t>
            </a:r>
            <a:r>
              <a:rPr lang="es-ES" sz="1600" b="1" dirty="0"/>
              <a:t>, AVALÚOS Y CATASTROS</a:t>
            </a:r>
            <a:r>
              <a:rPr lang="es-EC" sz="1600" dirty="0"/>
              <a:t/>
            </a:r>
            <a:br>
              <a:rPr lang="es-EC" sz="1600" dirty="0"/>
            </a:br>
            <a:endParaRPr lang="es-EC" sz="1600" dirty="0"/>
          </a:p>
        </p:txBody>
      </p:sp>
    </p:spTree>
    <p:extLst>
      <p:ext uri="{BB962C8B-B14F-4D97-AF65-F5344CB8AC3E}">
        <p14:creationId xmlns:p14="http://schemas.microsoft.com/office/powerpoint/2010/main" val="4068923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23727" y="1628800"/>
            <a:ext cx="6264695" cy="461665"/>
          </a:xfrm>
          <a:prstGeom prst="rect">
            <a:avLst/>
          </a:prstGeom>
          <a:noFill/>
        </p:spPr>
        <p:txBody>
          <a:bodyPr wrap="square" rtlCol="0">
            <a:spAutoFit/>
          </a:bodyPr>
          <a:lstStyle/>
          <a:p>
            <a:r>
              <a:rPr lang="es-EC" sz="2400" b="1" dirty="0" smtClean="0"/>
              <a:t>ESTUDIO </a:t>
            </a:r>
            <a:r>
              <a:rPr lang="es-EC" sz="2400" b="1" smtClean="0"/>
              <a:t>DE MERCADO</a:t>
            </a:r>
            <a:endParaRPr lang="es-EC" sz="2400" b="1" dirty="0"/>
          </a:p>
        </p:txBody>
      </p:sp>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672" y="2503342"/>
            <a:ext cx="6240223" cy="25366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1 Título"/>
          <p:cNvSpPr>
            <a:spLocks noGrp="1"/>
          </p:cNvSpPr>
          <p:nvPr>
            <p:ph type="ctrTitle"/>
          </p:nvPr>
        </p:nvSpPr>
        <p:spPr>
          <a:xfrm>
            <a:off x="2111895" y="228600"/>
            <a:ext cx="6745021" cy="1584176"/>
          </a:xfrm>
        </p:spPr>
        <p:txBody>
          <a:bodyPr/>
          <a:lstStyle/>
          <a:p>
            <a:r>
              <a:rPr lang="es-EC" sz="2400" b="1" dirty="0" smtClean="0"/>
              <a:t>Universidad técnica del norte</a:t>
            </a:r>
            <a:r>
              <a:rPr lang="es-EC" sz="2000" dirty="0" smtClean="0"/>
              <a:t/>
            </a:r>
            <a:br>
              <a:rPr lang="es-EC" sz="2000" dirty="0" smtClean="0"/>
            </a:br>
            <a:r>
              <a:rPr lang="es-ES" sz="1600" b="1" dirty="0"/>
              <a:t>FACULTAD DE INGENIERÍA </a:t>
            </a:r>
            <a:r>
              <a:rPr lang="es-ES" sz="1600" b="1" dirty="0" smtClean="0"/>
              <a:t>EN CIENCIAS </a:t>
            </a:r>
            <a:r>
              <a:rPr lang="es-ES" sz="1600" b="1" dirty="0"/>
              <a:t>AGROPECUARIAS Y </a:t>
            </a:r>
            <a:r>
              <a:rPr lang="es-ES" sz="1600" b="1" dirty="0" smtClean="0"/>
              <a:t>AMBIENTALES</a:t>
            </a:r>
            <a:r>
              <a:rPr lang="es-EC" sz="1600" dirty="0"/>
              <a:t/>
            </a:r>
            <a:br>
              <a:rPr lang="es-EC" sz="1600" dirty="0"/>
            </a:br>
            <a:r>
              <a:rPr lang="es-ES" sz="1600" b="1" dirty="0"/>
              <a:t>CARRERA DE INGENIERÍA </a:t>
            </a:r>
            <a:r>
              <a:rPr lang="es-ES" sz="1600" b="1" dirty="0" smtClean="0"/>
              <a:t>EN </a:t>
            </a:r>
            <a:r>
              <a:rPr lang="es-ES" sz="1600" b="1" dirty="0" err="1" smtClean="0"/>
              <a:t>AGRONEGOCIOS</a:t>
            </a:r>
            <a:r>
              <a:rPr lang="es-ES" sz="1600" b="1" dirty="0"/>
              <a:t>, AVALÚOS Y CATASTROS</a:t>
            </a:r>
            <a:r>
              <a:rPr lang="es-EC" sz="1600" dirty="0"/>
              <a:t/>
            </a:r>
            <a:br>
              <a:rPr lang="es-EC" sz="1600" dirty="0"/>
            </a:br>
            <a:endParaRPr lang="es-EC" sz="1600" dirty="0"/>
          </a:p>
        </p:txBody>
      </p:sp>
    </p:spTree>
    <p:extLst>
      <p:ext uri="{BB962C8B-B14F-4D97-AF65-F5344CB8AC3E}">
        <p14:creationId xmlns:p14="http://schemas.microsoft.com/office/powerpoint/2010/main" val="5934610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83568" y="3789040"/>
            <a:ext cx="7848872" cy="1752600"/>
          </a:xfrm>
        </p:spPr>
        <p:txBody>
          <a:bodyPr>
            <a:normAutofit/>
          </a:bodyPr>
          <a:lstStyle/>
          <a:p>
            <a:r>
              <a:rPr lang="es-ES" sz="2400" dirty="0"/>
              <a:t>La declaración del 2013 como año mundial de la quinua por parte de la ONU, convergió en una serie de esfuerzos por parte del gobierno ecuatoriano en incentivar la producción de quinua en el Ecuador . </a:t>
            </a:r>
            <a:r>
              <a:rPr lang="es-EC" sz="2400" dirty="0"/>
              <a:t>(</a:t>
            </a:r>
            <a:r>
              <a:rPr lang="es-EC" sz="2400" dirty="0" err="1"/>
              <a:t>Fao</a:t>
            </a:r>
            <a:r>
              <a:rPr lang="es-EC" sz="2400" dirty="0"/>
              <a:t> </a:t>
            </a:r>
            <a:r>
              <a:rPr lang="es-EC" sz="2400" dirty="0" err="1"/>
              <a:t>AIQ</a:t>
            </a:r>
            <a:r>
              <a:rPr lang="es-EC" sz="2400" dirty="0"/>
              <a:t>, 2013)</a:t>
            </a:r>
          </a:p>
          <a:p>
            <a:endParaRPr lang="es-EC" sz="2400" dirty="0"/>
          </a:p>
          <a:p>
            <a:endParaRPr lang="es-EC" sz="24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1 Título"/>
          <p:cNvSpPr txBox="1">
            <a:spLocks/>
          </p:cNvSpPr>
          <p:nvPr/>
        </p:nvSpPr>
        <p:spPr>
          <a:xfrm>
            <a:off x="2075451" y="404664"/>
            <a:ext cx="6745021" cy="1584176"/>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sz="2400" b="1" smtClean="0"/>
              <a:t>Universidad técnica del norte</a:t>
            </a:r>
            <a:r>
              <a:rPr lang="es-EC" sz="2000" smtClean="0"/>
              <a:t/>
            </a:r>
            <a:br>
              <a:rPr lang="es-EC" sz="2000" smtClean="0"/>
            </a:br>
            <a:r>
              <a:rPr lang="es-ES" sz="1600" b="1" smtClean="0"/>
              <a:t>FACULTAD DE INGENIERÍA EN CIENCIAS AGROPECUARIAS Y AMBIENTALES</a:t>
            </a:r>
            <a:r>
              <a:rPr lang="es-EC" sz="1600" smtClean="0"/>
              <a:t/>
            </a:r>
            <a:br>
              <a:rPr lang="es-EC" sz="1600" smtClean="0"/>
            </a:br>
            <a:r>
              <a:rPr lang="es-ES" sz="1600" b="1" smtClean="0"/>
              <a:t>CARRERA DE INGENIERÍA EN AGRONEGOCIOS, AVALÚOS Y CATASTROS</a:t>
            </a:r>
            <a:r>
              <a:rPr lang="es-EC" sz="1600" smtClean="0"/>
              <a:t/>
            </a:r>
            <a:br>
              <a:rPr lang="es-EC" sz="1600" smtClean="0"/>
            </a:br>
            <a:endParaRPr lang="es-EC" sz="1600" dirty="0"/>
          </a:p>
        </p:txBody>
      </p:sp>
    </p:spTree>
    <p:extLst>
      <p:ext uri="{BB962C8B-B14F-4D97-AF65-F5344CB8AC3E}">
        <p14:creationId xmlns:p14="http://schemas.microsoft.com/office/powerpoint/2010/main" val="24703207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23727" y="1628800"/>
            <a:ext cx="6264695" cy="461665"/>
          </a:xfrm>
          <a:prstGeom prst="rect">
            <a:avLst/>
          </a:prstGeom>
          <a:noFill/>
        </p:spPr>
        <p:txBody>
          <a:bodyPr wrap="square" rtlCol="0">
            <a:spAutoFit/>
          </a:bodyPr>
          <a:lstStyle/>
          <a:p>
            <a:r>
              <a:rPr lang="es-EC" sz="2400" b="1" dirty="0" smtClean="0"/>
              <a:t>OFERTA</a:t>
            </a:r>
            <a:endParaRPr lang="es-EC" sz="2400" b="1" dirty="0"/>
          </a:p>
        </p:txBody>
      </p:sp>
      <p:sp>
        <p:nvSpPr>
          <p:cNvPr id="3" name="2 Rectángulo"/>
          <p:cNvSpPr/>
          <p:nvPr/>
        </p:nvSpPr>
        <p:spPr>
          <a:xfrm>
            <a:off x="1209328" y="3789040"/>
            <a:ext cx="6840760" cy="1754326"/>
          </a:xfrm>
          <a:prstGeom prst="rect">
            <a:avLst/>
          </a:prstGeom>
        </p:spPr>
        <p:txBody>
          <a:bodyPr wrap="square">
            <a:spAutoFit/>
          </a:bodyPr>
          <a:lstStyle/>
          <a:p>
            <a:pPr algn="just"/>
            <a:r>
              <a:rPr lang="es-EC" dirty="0" smtClean="0"/>
              <a:t>La oferta del servicio está dado por un solo competidor, el mismo es de naturaleza pública ya que pertenece al Ministerio de Agricultura, Ganadería, Acuacultura y Pesca </a:t>
            </a:r>
            <a:r>
              <a:rPr lang="es-EC" dirty="0" err="1" smtClean="0"/>
              <a:t>MAGAP</a:t>
            </a:r>
            <a:r>
              <a:rPr lang="es-EC" dirty="0" smtClean="0"/>
              <a:t>, este centro de acopio opera bajo el nombre de </a:t>
            </a:r>
            <a:r>
              <a:rPr lang="es-EC" dirty="0" err="1" smtClean="0"/>
              <a:t>IMBANDINO</a:t>
            </a:r>
            <a:r>
              <a:rPr lang="es-EC" dirty="0" smtClean="0"/>
              <a:t> y está ubicado en la ciudad de Ibarra, y al cierre del año 2015 almacena y procesa 1.000/año quintales de quinua. (</a:t>
            </a:r>
            <a:r>
              <a:rPr lang="es-EC" dirty="0" err="1" smtClean="0"/>
              <a:t>MAGAP</a:t>
            </a:r>
            <a:r>
              <a:rPr lang="es-EC" dirty="0" smtClean="0"/>
              <a:t>, 2015)</a:t>
            </a:r>
            <a:endParaRPr lang="es-EC" dirty="0"/>
          </a:p>
        </p:txBody>
      </p:sp>
      <p:sp>
        <p:nvSpPr>
          <p:cNvPr id="8" name="1 Título"/>
          <p:cNvSpPr txBox="1">
            <a:spLocks/>
          </p:cNvSpPr>
          <p:nvPr/>
        </p:nvSpPr>
        <p:spPr>
          <a:xfrm>
            <a:off x="2111895" y="228600"/>
            <a:ext cx="6745021" cy="1584176"/>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sz="2400" b="1" smtClean="0"/>
              <a:t>Universidad técnica del norte</a:t>
            </a:r>
            <a:r>
              <a:rPr lang="es-EC" sz="2000" smtClean="0"/>
              <a:t/>
            </a:r>
            <a:br>
              <a:rPr lang="es-EC" sz="2000" smtClean="0"/>
            </a:br>
            <a:r>
              <a:rPr lang="es-ES" sz="1600" b="1" smtClean="0"/>
              <a:t>FACULTAD DE INGENIERÍA EN CIENCIAS AGROPECUARIAS Y AMBIENTALES</a:t>
            </a:r>
            <a:r>
              <a:rPr lang="es-EC" sz="1600" smtClean="0"/>
              <a:t/>
            </a:r>
            <a:br>
              <a:rPr lang="es-EC" sz="1600" smtClean="0"/>
            </a:br>
            <a:r>
              <a:rPr lang="es-ES" sz="1600" b="1" smtClean="0"/>
              <a:t>CARRERA DE INGENIERÍA EN AGRONEGOCIOS, AVALÚOS Y CATASTROS</a:t>
            </a:r>
            <a:r>
              <a:rPr lang="es-EC" sz="1600" smtClean="0"/>
              <a:t/>
            </a:r>
            <a:br>
              <a:rPr lang="es-EC" sz="1600" smtClean="0"/>
            </a:br>
            <a:endParaRPr lang="es-EC" sz="1600" dirty="0"/>
          </a:p>
        </p:txBody>
      </p:sp>
    </p:spTree>
    <p:extLst>
      <p:ext uri="{BB962C8B-B14F-4D97-AF65-F5344CB8AC3E}">
        <p14:creationId xmlns:p14="http://schemas.microsoft.com/office/powerpoint/2010/main" val="29451635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23727" y="1758007"/>
            <a:ext cx="6264695" cy="461665"/>
          </a:xfrm>
          <a:prstGeom prst="rect">
            <a:avLst/>
          </a:prstGeom>
          <a:noFill/>
        </p:spPr>
        <p:txBody>
          <a:bodyPr wrap="square" rtlCol="0">
            <a:spAutoFit/>
          </a:bodyPr>
          <a:lstStyle/>
          <a:p>
            <a:r>
              <a:rPr lang="es-EC" sz="2400" b="1" dirty="0" smtClean="0"/>
              <a:t>ESTUDIO ECONÓMICO FINANCIERO</a:t>
            </a:r>
            <a:endParaRPr lang="es-EC" sz="2400" b="1" dirty="0"/>
          </a:p>
        </p:txBody>
      </p:sp>
      <p:sp>
        <p:nvSpPr>
          <p:cNvPr id="4" name="3 Rectángulo"/>
          <p:cNvSpPr/>
          <p:nvPr/>
        </p:nvSpPr>
        <p:spPr>
          <a:xfrm>
            <a:off x="1067342" y="2420888"/>
            <a:ext cx="7108838" cy="923330"/>
          </a:xfrm>
          <a:prstGeom prst="rect">
            <a:avLst/>
          </a:prstGeom>
        </p:spPr>
        <p:txBody>
          <a:bodyPr wrap="square">
            <a:spAutoFit/>
          </a:bodyPr>
          <a:lstStyle/>
          <a:p>
            <a:pPr algn="just"/>
            <a:r>
              <a:rPr lang="es-EC" dirty="0" smtClean="0"/>
              <a:t>El centro de acopio necesita almacenar y procesar 15.031 quintales en el 2016, lo que al precio de mercado de $6,70 representa un ingreso de $100.707,70.</a:t>
            </a:r>
            <a:endParaRPr lang="es-EC" dirty="0"/>
          </a:p>
        </p:txBody>
      </p:sp>
      <p:pic>
        <p:nvPicPr>
          <p:cNvPr id="1331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52335" y="3933055"/>
            <a:ext cx="6760025" cy="18173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1 Título"/>
          <p:cNvSpPr>
            <a:spLocks noGrp="1"/>
          </p:cNvSpPr>
          <p:nvPr>
            <p:ph type="ctrTitle"/>
          </p:nvPr>
        </p:nvSpPr>
        <p:spPr>
          <a:xfrm>
            <a:off x="2111895" y="228600"/>
            <a:ext cx="6745021" cy="1584176"/>
          </a:xfrm>
        </p:spPr>
        <p:txBody>
          <a:bodyPr/>
          <a:lstStyle/>
          <a:p>
            <a:r>
              <a:rPr lang="es-EC" sz="2400" b="1" dirty="0" smtClean="0"/>
              <a:t>Universidad técnica del norte</a:t>
            </a:r>
            <a:r>
              <a:rPr lang="es-EC" sz="2000" dirty="0" smtClean="0"/>
              <a:t/>
            </a:r>
            <a:br>
              <a:rPr lang="es-EC" sz="2000" dirty="0" smtClean="0"/>
            </a:br>
            <a:r>
              <a:rPr lang="es-ES" sz="1600" b="1" dirty="0"/>
              <a:t>FACULTAD DE INGENIERÍA </a:t>
            </a:r>
            <a:r>
              <a:rPr lang="es-ES" sz="1600" b="1" dirty="0" smtClean="0"/>
              <a:t>EN CIENCIAS </a:t>
            </a:r>
            <a:r>
              <a:rPr lang="es-ES" sz="1600" b="1" dirty="0"/>
              <a:t>AGROPECUARIAS Y </a:t>
            </a:r>
            <a:r>
              <a:rPr lang="es-ES" sz="1600" b="1" dirty="0" smtClean="0"/>
              <a:t>AMBIENTALES</a:t>
            </a:r>
            <a:r>
              <a:rPr lang="es-EC" sz="1600" dirty="0"/>
              <a:t/>
            </a:r>
            <a:br>
              <a:rPr lang="es-EC" sz="1600" dirty="0"/>
            </a:br>
            <a:r>
              <a:rPr lang="es-ES" sz="1600" b="1" dirty="0"/>
              <a:t>CARRERA DE INGENIERÍA </a:t>
            </a:r>
            <a:r>
              <a:rPr lang="es-ES" sz="1600" b="1" dirty="0" smtClean="0"/>
              <a:t>EN </a:t>
            </a:r>
            <a:r>
              <a:rPr lang="es-ES" sz="1600" b="1" dirty="0" err="1" smtClean="0"/>
              <a:t>AGRONEGOCIOS</a:t>
            </a:r>
            <a:r>
              <a:rPr lang="es-ES" sz="1600" b="1" dirty="0"/>
              <a:t>, AVALÚOS Y CATASTROS</a:t>
            </a:r>
            <a:r>
              <a:rPr lang="es-EC" sz="1600" dirty="0"/>
              <a:t/>
            </a:r>
            <a:br>
              <a:rPr lang="es-EC" sz="1600" dirty="0"/>
            </a:br>
            <a:endParaRPr lang="es-EC" sz="1600" dirty="0"/>
          </a:p>
        </p:txBody>
      </p:sp>
    </p:spTree>
    <p:extLst>
      <p:ext uri="{BB962C8B-B14F-4D97-AF65-F5344CB8AC3E}">
        <p14:creationId xmlns:p14="http://schemas.microsoft.com/office/powerpoint/2010/main" val="653334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23727" y="1758007"/>
            <a:ext cx="6264695" cy="461665"/>
          </a:xfrm>
          <a:prstGeom prst="rect">
            <a:avLst/>
          </a:prstGeom>
          <a:noFill/>
        </p:spPr>
        <p:txBody>
          <a:bodyPr wrap="square" rtlCol="0">
            <a:spAutoFit/>
          </a:bodyPr>
          <a:lstStyle/>
          <a:p>
            <a:r>
              <a:rPr lang="es-EC" sz="2400" b="1" dirty="0" smtClean="0"/>
              <a:t>INDICADORES FINANCIEROS  -  VAN</a:t>
            </a:r>
            <a:endParaRPr lang="es-EC" sz="2400" b="1" dirty="0"/>
          </a:p>
        </p:txBody>
      </p:sp>
      <p:sp>
        <p:nvSpPr>
          <p:cNvPr id="4" name="3 Rectángulo"/>
          <p:cNvSpPr/>
          <p:nvPr/>
        </p:nvSpPr>
        <p:spPr>
          <a:xfrm>
            <a:off x="1063562" y="2347747"/>
            <a:ext cx="7108838" cy="923330"/>
          </a:xfrm>
          <a:prstGeom prst="rect">
            <a:avLst/>
          </a:prstGeom>
        </p:spPr>
        <p:txBody>
          <a:bodyPr wrap="square">
            <a:spAutoFit/>
          </a:bodyPr>
          <a:lstStyle/>
          <a:p>
            <a:pPr algn="just"/>
            <a:r>
              <a:rPr lang="es-ES" dirty="0"/>
              <a:t>El valor actual neto es de 13.487,14; lo que significa que es mayor a cero por ende en este tiempo es pertinente invertir.</a:t>
            </a:r>
            <a:endParaRPr lang="es-EC" dirty="0"/>
          </a:p>
          <a:p>
            <a:pPr algn="just"/>
            <a:endParaRPr lang="es-EC" dirty="0"/>
          </a:p>
        </p:txBody>
      </p:sp>
      <p:pic>
        <p:nvPicPr>
          <p:cNvPr id="1433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54013" y="3284984"/>
            <a:ext cx="4277600" cy="3160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1 Título"/>
          <p:cNvSpPr txBox="1">
            <a:spLocks/>
          </p:cNvSpPr>
          <p:nvPr/>
        </p:nvSpPr>
        <p:spPr>
          <a:xfrm>
            <a:off x="2111895" y="228600"/>
            <a:ext cx="6745021" cy="1584176"/>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sz="2400" b="1" smtClean="0"/>
              <a:t>Universidad técnica del norte</a:t>
            </a:r>
            <a:r>
              <a:rPr lang="es-EC" sz="2000" smtClean="0"/>
              <a:t/>
            </a:r>
            <a:br>
              <a:rPr lang="es-EC" sz="2000" smtClean="0"/>
            </a:br>
            <a:r>
              <a:rPr lang="es-ES" sz="1600" b="1" smtClean="0"/>
              <a:t>FACULTAD DE INGENIERÍA EN CIENCIAS AGROPECUARIAS Y AMBIENTALES</a:t>
            </a:r>
            <a:r>
              <a:rPr lang="es-EC" sz="1600" smtClean="0"/>
              <a:t/>
            </a:r>
            <a:br>
              <a:rPr lang="es-EC" sz="1600" smtClean="0"/>
            </a:br>
            <a:r>
              <a:rPr lang="es-ES" sz="1600" b="1" smtClean="0"/>
              <a:t>CARRERA DE INGENIERÍA EN AGRONEGOCIOS, AVALÚOS Y CATASTROS</a:t>
            </a:r>
            <a:r>
              <a:rPr lang="es-EC" sz="1600" smtClean="0"/>
              <a:t/>
            </a:r>
            <a:br>
              <a:rPr lang="es-EC" sz="1600" smtClean="0"/>
            </a:br>
            <a:endParaRPr lang="es-EC" sz="1600" dirty="0"/>
          </a:p>
        </p:txBody>
      </p:sp>
    </p:spTree>
    <p:extLst>
      <p:ext uri="{BB962C8B-B14F-4D97-AF65-F5344CB8AC3E}">
        <p14:creationId xmlns:p14="http://schemas.microsoft.com/office/powerpoint/2010/main" val="9817852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23727" y="1628800"/>
            <a:ext cx="6264695" cy="830997"/>
          </a:xfrm>
          <a:prstGeom prst="rect">
            <a:avLst/>
          </a:prstGeom>
          <a:noFill/>
        </p:spPr>
        <p:txBody>
          <a:bodyPr wrap="square" rtlCol="0">
            <a:spAutoFit/>
          </a:bodyPr>
          <a:lstStyle/>
          <a:p>
            <a:r>
              <a:rPr lang="es-EC" sz="2400" b="1" dirty="0" smtClean="0"/>
              <a:t>INDICADORES FINANCIEROS - </a:t>
            </a:r>
            <a:r>
              <a:rPr lang="es-EC" sz="2400" b="1" dirty="0" err="1" smtClean="0"/>
              <a:t>TIR</a:t>
            </a:r>
            <a:endParaRPr lang="es-EC" sz="2400" b="1" dirty="0" smtClean="0"/>
          </a:p>
          <a:p>
            <a:endParaRPr lang="es-EC" sz="2400" b="1" dirty="0"/>
          </a:p>
        </p:txBody>
      </p:sp>
      <p:sp>
        <p:nvSpPr>
          <p:cNvPr id="4" name="3 Rectángulo"/>
          <p:cNvSpPr/>
          <p:nvPr/>
        </p:nvSpPr>
        <p:spPr>
          <a:xfrm>
            <a:off x="1063562" y="2099901"/>
            <a:ext cx="6676790" cy="1538883"/>
          </a:xfrm>
          <a:prstGeom prst="rect">
            <a:avLst/>
          </a:prstGeom>
        </p:spPr>
        <p:txBody>
          <a:bodyPr wrap="square">
            <a:spAutoFit/>
          </a:bodyPr>
          <a:lstStyle/>
          <a:p>
            <a:r>
              <a:rPr lang="es-EC" sz="1400" dirty="0" err="1"/>
              <a:t>TIR</a:t>
            </a:r>
            <a:r>
              <a:rPr lang="es-EC" sz="1400" dirty="0"/>
              <a:t> = Ti + (</a:t>
            </a:r>
            <a:r>
              <a:rPr lang="es-EC" sz="1400" dirty="0" err="1"/>
              <a:t>Ts</a:t>
            </a:r>
            <a:r>
              <a:rPr lang="es-EC" sz="1400" dirty="0"/>
              <a:t> - Ti)((VAN Ti)/(VAN Ti - VAN </a:t>
            </a:r>
            <a:r>
              <a:rPr lang="es-EC" sz="1400" dirty="0" err="1"/>
              <a:t>Ts</a:t>
            </a:r>
            <a:r>
              <a:rPr lang="es-EC" sz="1400" dirty="0"/>
              <a:t>))</a:t>
            </a:r>
          </a:p>
          <a:p>
            <a:r>
              <a:rPr lang="es-EC" sz="1400" dirty="0" err="1"/>
              <a:t>TIR</a:t>
            </a:r>
            <a:r>
              <a:rPr lang="es-EC" sz="1400" dirty="0"/>
              <a:t> = 11,93% + (20% - 11,93%)((</a:t>
            </a:r>
            <a:r>
              <a:rPr lang="es-ES" sz="1400" dirty="0"/>
              <a:t>13.487,14</a:t>
            </a:r>
            <a:r>
              <a:rPr lang="es-EC" sz="1400" dirty="0"/>
              <a:t>)/(</a:t>
            </a:r>
            <a:r>
              <a:rPr lang="es-ES" sz="1400" dirty="0"/>
              <a:t> 13.487,14 </a:t>
            </a:r>
            <a:r>
              <a:rPr lang="es-EC" sz="1400" dirty="0"/>
              <a:t>- </a:t>
            </a:r>
            <a:r>
              <a:rPr lang="es-ES" sz="1400" dirty="0"/>
              <a:t>5.981,59</a:t>
            </a:r>
            <a:r>
              <a:rPr lang="es-EC" sz="1400" dirty="0"/>
              <a:t>))</a:t>
            </a:r>
          </a:p>
          <a:p>
            <a:r>
              <a:rPr lang="es-EC" sz="1400" dirty="0" err="1" smtClean="0"/>
              <a:t>TIR</a:t>
            </a:r>
            <a:r>
              <a:rPr lang="es-EC" sz="1400" dirty="0" smtClean="0"/>
              <a:t> </a:t>
            </a:r>
            <a:r>
              <a:rPr lang="es-EC" sz="1400" dirty="0"/>
              <a:t>= 17,52%</a:t>
            </a:r>
          </a:p>
          <a:p>
            <a:r>
              <a:rPr lang="es-ES" sz="1400" dirty="0"/>
              <a:t> </a:t>
            </a:r>
            <a:endParaRPr lang="es-EC" sz="1400" dirty="0"/>
          </a:p>
          <a:p>
            <a:r>
              <a:rPr lang="es-ES" sz="1400" dirty="0"/>
              <a:t>La </a:t>
            </a:r>
            <a:r>
              <a:rPr lang="es-ES" sz="1400" dirty="0" err="1"/>
              <a:t>TIR</a:t>
            </a:r>
            <a:r>
              <a:rPr lang="es-ES" sz="1400" dirty="0"/>
              <a:t> es mayor que el costo de oportunidad, por lo que este indicador muestra la factibilidad de aceptar el proyecto.</a:t>
            </a:r>
            <a:endParaRPr lang="es-EC" sz="1400" dirty="0"/>
          </a:p>
          <a:p>
            <a:pPr algn="just"/>
            <a:endParaRPr lang="es-EC" sz="900" dirty="0"/>
          </a:p>
        </p:txBody>
      </p:sp>
      <p:sp>
        <p:nvSpPr>
          <p:cNvPr id="9" name="1 Título"/>
          <p:cNvSpPr txBox="1">
            <a:spLocks/>
          </p:cNvSpPr>
          <p:nvPr/>
        </p:nvSpPr>
        <p:spPr>
          <a:xfrm>
            <a:off x="2111895" y="228600"/>
            <a:ext cx="6745021" cy="1584176"/>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sz="2400" b="1" smtClean="0"/>
              <a:t>Universidad técnica del norte</a:t>
            </a:r>
            <a:r>
              <a:rPr lang="es-EC" sz="2000" smtClean="0"/>
              <a:t/>
            </a:r>
            <a:br>
              <a:rPr lang="es-EC" sz="2000" smtClean="0"/>
            </a:br>
            <a:r>
              <a:rPr lang="es-ES" sz="1600" b="1" smtClean="0"/>
              <a:t>FACULTAD DE INGENIERÍA EN CIENCIAS AGROPECUARIAS Y AMBIENTALES</a:t>
            </a:r>
            <a:r>
              <a:rPr lang="es-EC" sz="1600" smtClean="0"/>
              <a:t/>
            </a:r>
            <a:br>
              <a:rPr lang="es-EC" sz="1600" smtClean="0"/>
            </a:br>
            <a:r>
              <a:rPr lang="es-ES" sz="1600" b="1" smtClean="0"/>
              <a:t>CARRERA DE INGENIERÍA EN AGRONEGOCIOS, AVALÚOS Y CATASTROS</a:t>
            </a:r>
            <a:r>
              <a:rPr lang="es-EC" sz="1600" smtClean="0"/>
              <a:t/>
            </a:r>
            <a:br>
              <a:rPr lang="es-EC" sz="1600" smtClean="0"/>
            </a:br>
            <a:endParaRPr lang="es-EC" sz="1600" dirty="0"/>
          </a:p>
        </p:txBody>
      </p:sp>
      <p:sp>
        <p:nvSpPr>
          <p:cNvPr id="5" name="4 Elipse"/>
          <p:cNvSpPr/>
          <p:nvPr/>
        </p:nvSpPr>
        <p:spPr>
          <a:xfrm>
            <a:off x="2771800" y="4365104"/>
            <a:ext cx="3600400" cy="2088232"/>
          </a:xfrm>
          <a:prstGeom prst="ellipse">
            <a:avLst/>
          </a:prstGeom>
          <a:gradFill flip="none" rotWithShape="1">
            <a:gsLst>
              <a:gs pos="0">
                <a:srgbClr val="FF0000">
                  <a:shade val="30000"/>
                  <a:satMod val="115000"/>
                </a:srgbClr>
              </a:gs>
              <a:gs pos="50000">
                <a:srgbClr val="FF0000">
                  <a:shade val="67500"/>
                  <a:satMod val="115000"/>
                </a:srgbClr>
              </a:gs>
              <a:gs pos="100000">
                <a:srgbClr val="FF0000">
                  <a:shade val="100000"/>
                  <a:satMod val="115000"/>
                </a:srgbClr>
              </a:gs>
            </a:gsLst>
            <a:path path="circle">
              <a:fillToRect l="100000" t="100000"/>
            </a:path>
            <a:tileRect r="-100000" b="-10000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3200" b="1" dirty="0" err="1" smtClean="0"/>
              <a:t>TIR</a:t>
            </a:r>
            <a:r>
              <a:rPr lang="es-EC" sz="3200" b="1" dirty="0" smtClean="0"/>
              <a:t>: 17,52%</a:t>
            </a:r>
            <a:endParaRPr lang="es-EC" sz="3200" b="1" dirty="0"/>
          </a:p>
        </p:txBody>
      </p:sp>
    </p:spTree>
    <p:extLst>
      <p:ext uri="{BB962C8B-B14F-4D97-AF65-F5344CB8AC3E}">
        <p14:creationId xmlns:p14="http://schemas.microsoft.com/office/powerpoint/2010/main" val="3327458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5"/>
                                        </p:tgtEl>
                                        <p:attrNameLst>
                                          <p:attrName>r</p:attrName>
                                        </p:attrNameLst>
                                      </p:cBhvr>
                                    </p:animRot>
                                    <p:animRot by="-240000">
                                      <p:cBhvr>
                                        <p:cTn id="7" dur="200" fill="hold">
                                          <p:stCondLst>
                                            <p:cond delay="200"/>
                                          </p:stCondLst>
                                        </p:cTn>
                                        <p:tgtEl>
                                          <p:spTgt spid="5"/>
                                        </p:tgtEl>
                                        <p:attrNameLst>
                                          <p:attrName>r</p:attrName>
                                        </p:attrNameLst>
                                      </p:cBhvr>
                                    </p:animRot>
                                    <p:animRot by="240000">
                                      <p:cBhvr>
                                        <p:cTn id="8" dur="200" fill="hold">
                                          <p:stCondLst>
                                            <p:cond delay="400"/>
                                          </p:stCondLst>
                                        </p:cTn>
                                        <p:tgtEl>
                                          <p:spTgt spid="5"/>
                                        </p:tgtEl>
                                        <p:attrNameLst>
                                          <p:attrName>r</p:attrName>
                                        </p:attrNameLst>
                                      </p:cBhvr>
                                    </p:animRot>
                                    <p:animRot by="-240000">
                                      <p:cBhvr>
                                        <p:cTn id="9" dur="200" fill="hold">
                                          <p:stCondLst>
                                            <p:cond delay="600"/>
                                          </p:stCondLst>
                                        </p:cTn>
                                        <p:tgtEl>
                                          <p:spTgt spid="5"/>
                                        </p:tgtEl>
                                        <p:attrNameLst>
                                          <p:attrName>r</p:attrName>
                                        </p:attrNameLst>
                                      </p:cBhvr>
                                    </p:animRot>
                                    <p:animRot by="120000">
                                      <p:cBhvr>
                                        <p:cTn id="10" dur="200" fill="hold">
                                          <p:stCondLst>
                                            <p:cond delay="80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23727" y="1628800"/>
            <a:ext cx="6264695" cy="830997"/>
          </a:xfrm>
          <a:prstGeom prst="rect">
            <a:avLst/>
          </a:prstGeom>
          <a:noFill/>
        </p:spPr>
        <p:txBody>
          <a:bodyPr wrap="square" rtlCol="0">
            <a:spAutoFit/>
          </a:bodyPr>
          <a:lstStyle/>
          <a:p>
            <a:r>
              <a:rPr lang="es-EC" sz="2400" b="1" dirty="0" smtClean="0"/>
              <a:t>CONCLUSIONES</a:t>
            </a:r>
          </a:p>
          <a:p>
            <a:endParaRPr lang="es-EC" sz="2400" b="1" dirty="0"/>
          </a:p>
        </p:txBody>
      </p:sp>
      <p:sp>
        <p:nvSpPr>
          <p:cNvPr id="3" name="2 Rectángulo"/>
          <p:cNvSpPr/>
          <p:nvPr/>
        </p:nvSpPr>
        <p:spPr>
          <a:xfrm>
            <a:off x="683568" y="2204864"/>
            <a:ext cx="7992888" cy="830997"/>
          </a:xfrm>
          <a:prstGeom prst="rect">
            <a:avLst/>
          </a:prstGeom>
        </p:spPr>
        <p:txBody>
          <a:bodyPr wrap="square">
            <a:spAutoFit/>
          </a:bodyPr>
          <a:lstStyle/>
          <a:p>
            <a:pPr algn="just"/>
            <a:r>
              <a:rPr lang="es-EC" sz="1200" dirty="0" smtClean="0"/>
              <a:t>•	En el diagnostico situacional se determinó que en la zona 1 del Ecuador  el universo de productores de quinua es de 496 unidades productivas indicadas en la tabla 4, las mismas que están registradas en la base de datos del </a:t>
            </a:r>
            <a:r>
              <a:rPr lang="es-EC" sz="1200" dirty="0" err="1" smtClean="0"/>
              <a:t>MAGAP</a:t>
            </a:r>
            <a:r>
              <a:rPr lang="es-EC" sz="1200" dirty="0" smtClean="0"/>
              <a:t>, y las cuales se encuentran beneficiadas de la semilla que el gobierno nacional entrego a estos productores como parte del proyecto de fomento a la producción de quinua</a:t>
            </a:r>
            <a:endParaRPr lang="es-EC" sz="1200" dirty="0"/>
          </a:p>
        </p:txBody>
      </p:sp>
      <p:sp>
        <p:nvSpPr>
          <p:cNvPr id="5" name="4 Rectángulo"/>
          <p:cNvSpPr/>
          <p:nvPr/>
        </p:nvSpPr>
        <p:spPr>
          <a:xfrm>
            <a:off x="683568" y="3290500"/>
            <a:ext cx="7992888" cy="1015663"/>
          </a:xfrm>
          <a:prstGeom prst="rect">
            <a:avLst/>
          </a:prstGeom>
        </p:spPr>
        <p:txBody>
          <a:bodyPr wrap="square">
            <a:spAutoFit/>
          </a:bodyPr>
          <a:lstStyle/>
          <a:p>
            <a:pPr algn="just"/>
            <a:r>
              <a:rPr lang="es-EC" sz="1200" dirty="0" smtClean="0"/>
              <a:t>•	El estudio de mercado demostró tener una demanda insatisfecha en el área estudiada de 21.760 </a:t>
            </a:r>
            <a:r>
              <a:rPr lang="es-EC" sz="1200" dirty="0" err="1" smtClean="0"/>
              <a:t>qq</a:t>
            </a:r>
            <a:r>
              <a:rPr lang="es-EC" sz="1200" dirty="0" smtClean="0"/>
              <a:t>/año indicada en la tabla 17, de quinua para ser acopiados y procesados, actualmente la oferta de acopio y pos cosecha por parte del estado es de 1.000 </a:t>
            </a:r>
            <a:r>
              <a:rPr lang="es-EC" sz="1200" dirty="0" err="1" smtClean="0"/>
              <a:t>qq</a:t>
            </a:r>
            <a:r>
              <a:rPr lang="es-EC" sz="1200" dirty="0" smtClean="0"/>
              <a:t>/año en la zona 1 determinando así que la captación de la demanda insatisfecha  que necesita el proyecto es de 67% para poder mantener la operatividad del centro de acopio y que el mismo se sustentable en el tiempo.</a:t>
            </a:r>
            <a:endParaRPr lang="es-EC" sz="1200" dirty="0"/>
          </a:p>
        </p:txBody>
      </p:sp>
      <p:sp>
        <p:nvSpPr>
          <p:cNvPr id="7" name="6 Rectángulo"/>
          <p:cNvSpPr/>
          <p:nvPr/>
        </p:nvSpPr>
        <p:spPr>
          <a:xfrm>
            <a:off x="683568" y="4293160"/>
            <a:ext cx="7920880" cy="830997"/>
          </a:xfrm>
          <a:prstGeom prst="rect">
            <a:avLst/>
          </a:prstGeom>
        </p:spPr>
        <p:txBody>
          <a:bodyPr wrap="square">
            <a:spAutoFit/>
          </a:bodyPr>
          <a:lstStyle/>
          <a:p>
            <a:pPr algn="just"/>
            <a:r>
              <a:rPr lang="es-EC" sz="1200" dirty="0" smtClean="0"/>
              <a:t>•	La ingeniería del proyecto determino que la inversión inicial del mismo haciende a 84.749,79 USD como se demuestra en la tabla 23, la misma debe  distribuirse en un 34% en recursos propios y el excedente del 66% en financiamiento para mantener un equilibrio financiero en el proyecto, se determinó que son necesarias 4 personas para la administración y operación del centro de acopio se estableció el organigrama respectivo.</a:t>
            </a:r>
            <a:endParaRPr lang="es-EC" sz="1200" dirty="0"/>
          </a:p>
        </p:txBody>
      </p:sp>
      <p:sp>
        <p:nvSpPr>
          <p:cNvPr id="8" name="7 Rectángulo"/>
          <p:cNvSpPr/>
          <p:nvPr/>
        </p:nvSpPr>
        <p:spPr>
          <a:xfrm>
            <a:off x="683568" y="5278351"/>
            <a:ext cx="7920880" cy="1015663"/>
          </a:xfrm>
          <a:prstGeom prst="rect">
            <a:avLst/>
          </a:prstGeom>
        </p:spPr>
        <p:txBody>
          <a:bodyPr wrap="square">
            <a:spAutoFit/>
          </a:bodyPr>
          <a:lstStyle/>
          <a:p>
            <a:r>
              <a:rPr lang="es-EC" sz="1200" dirty="0" smtClean="0"/>
              <a:t>•	Los impactos que genera la implementación de este proyecto son altamente positivos especialmente el impacto socio económico como se refleja en la tabla 48, ya que el mismo genera fuentes de trabajo, dinamiza el consumo local, crea oportunidades de innovación que respetan al medio ambiente y permiten que la unidad básica social (la familia) tener expectativas de salud, educación, y bienestar propio altamente significativas, enmarcándose así en el Plan del Buen Vivir. </a:t>
            </a:r>
            <a:endParaRPr lang="es-EC" sz="1200" dirty="0"/>
          </a:p>
        </p:txBody>
      </p:sp>
      <p:sp>
        <p:nvSpPr>
          <p:cNvPr id="12" name="1 Título"/>
          <p:cNvSpPr txBox="1">
            <a:spLocks/>
          </p:cNvSpPr>
          <p:nvPr/>
        </p:nvSpPr>
        <p:spPr>
          <a:xfrm>
            <a:off x="2111895" y="228600"/>
            <a:ext cx="6745021" cy="1584176"/>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sz="2400" b="1" smtClean="0"/>
              <a:t>Universidad técnica del norte</a:t>
            </a:r>
            <a:r>
              <a:rPr lang="es-EC" sz="2000" smtClean="0"/>
              <a:t/>
            </a:r>
            <a:br>
              <a:rPr lang="es-EC" sz="2000" smtClean="0"/>
            </a:br>
            <a:r>
              <a:rPr lang="es-ES" sz="1600" b="1" smtClean="0"/>
              <a:t>FACULTAD DE INGENIERÍA EN CIENCIAS AGROPECUARIAS Y AMBIENTALES</a:t>
            </a:r>
            <a:r>
              <a:rPr lang="es-EC" sz="1600" smtClean="0"/>
              <a:t/>
            </a:r>
            <a:br>
              <a:rPr lang="es-EC" sz="1600" smtClean="0"/>
            </a:br>
            <a:r>
              <a:rPr lang="es-ES" sz="1600" b="1" smtClean="0"/>
              <a:t>CARRERA DE INGENIERÍA EN AGRONEGOCIOS, AVALÚOS Y CATASTROS</a:t>
            </a:r>
            <a:r>
              <a:rPr lang="es-EC" sz="1600" smtClean="0"/>
              <a:t/>
            </a:r>
            <a:br>
              <a:rPr lang="es-EC" sz="1600" smtClean="0"/>
            </a:br>
            <a:endParaRPr lang="es-EC" sz="1600" dirty="0"/>
          </a:p>
        </p:txBody>
      </p:sp>
    </p:spTree>
    <p:extLst>
      <p:ext uri="{BB962C8B-B14F-4D97-AF65-F5344CB8AC3E}">
        <p14:creationId xmlns:p14="http://schemas.microsoft.com/office/powerpoint/2010/main" val="27082216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23727" y="1628800"/>
            <a:ext cx="6264695" cy="830997"/>
          </a:xfrm>
          <a:prstGeom prst="rect">
            <a:avLst/>
          </a:prstGeom>
          <a:noFill/>
        </p:spPr>
        <p:txBody>
          <a:bodyPr wrap="square" rtlCol="0">
            <a:spAutoFit/>
          </a:bodyPr>
          <a:lstStyle/>
          <a:p>
            <a:r>
              <a:rPr lang="es-EC" sz="2400" b="1" dirty="0" smtClean="0"/>
              <a:t>RECOMENDACIONES</a:t>
            </a:r>
          </a:p>
          <a:p>
            <a:endParaRPr lang="es-EC" sz="2400" b="1" dirty="0"/>
          </a:p>
        </p:txBody>
      </p:sp>
      <p:sp>
        <p:nvSpPr>
          <p:cNvPr id="14" name="1 Título"/>
          <p:cNvSpPr txBox="1">
            <a:spLocks/>
          </p:cNvSpPr>
          <p:nvPr/>
        </p:nvSpPr>
        <p:spPr>
          <a:xfrm>
            <a:off x="2111895" y="228600"/>
            <a:ext cx="6745021" cy="1584176"/>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sz="2400" b="1" smtClean="0"/>
              <a:t>Universidad técnica del norte</a:t>
            </a:r>
            <a:r>
              <a:rPr lang="es-EC" sz="2000" smtClean="0"/>
              <a:t/>
            </a:r>
            <a:br>
              <a:rPr lang="es-EC" sz="2000" smtClean="0"/>
            </a:br>
            <a:r>
              <a:rPr lang="es-ES" sz="1600" b="1" smtClean="0"/>
              <a:t>FACULTAD DE INGENIERÍA EN CIENCIAS AGROPECUARIAS Y AMBIENTALES</a:t>
            </a:r>
            <a:r>
              <a:rPr lang="es-EC" sz="1600" smtClean="0"/>
              <a:t/>
            </a:r>
            <a:br>
              <a:rPr lang="es-EC" sz="1600" smtClean="0"/>
            </a:br>
            <a:r>
              <a:rPr lang="es-ES" sz="1600" b="1" smtClean="0"/>
              <a:t>CARRERA DE INGENIERÍA EN AGRONEGOCIOS, AVALÚOS Y CATASTROS</a:t>
            </a:r>
            <a:r>
              <a:rPr lang="es-EC" sz="1600" smtClean="0"/>
              <a:t/>
            </a:r>
            <a:br>
              <a:rPr lang="es-EC" sz="1600" smtClean="0"/>
            </a:br>
            <a:endParaRPr lang="es-EC" sz="1600" dirty="0"/>
          </a:p>
        </p:txBody>
      </p:sp>
      <p:sp>
        <p:nvSpPr>
          <p:cNvPr id="13" name="12 Rectángulo"/>
          <p:cNvSpPr/>
          <p:nvPr/>
        </p:nvSpPr>
        <p:spPr>
          <a:xfrm>
            <a:off x="1085488" y="2329209"/>
            <a:ext cx="7324860" cy="1200329"/>
          </a:xfrm>
          <a:prstGeom prst="rect">
            <a:avLst/>
          </a:prstGeom>
        </p:spPr>
        <p:txBody>
          <a:bodyPr wrap="square">
            <a:spAutoFit/>
          </a:bodyPr>
          <a:lstStyle/>
          <a:p>
            <a:pPr marL="171450" lvl="0" indent="-171450" algn="just">
              <a:buFont typeface="Arial" panose="020B0604020202020204" pitchFamily="34" charset="0"/>
              <a:buChar char="•"/>
            </a:pPr>
            <a:r>
              <a:rPr lang="es-ES" sz="1200" dirty="0"/>
              <a:t>Es recomendable que por la naturaleza propia de este proyecto y sus alcances sociales, ya que sus beneficiarios son netamente gente involucrada al agro se recomendaría asociarse con participación de acciones y derechos en la implementación de este proyecto para el centro de acopio de quinua en la Zona 1, lo cual permitiría desarrollar sus actividades desde un plano de integración que genere beneficios y ventajas para sus asociados tales como: representatividad, asesoramiento, capacidad de negociación, entre otros. </a:t>
            </a:r>
            <a:endParaRPr lang="es-EC" sz="1200" dirty="0"/>
          </a:p>
        </p:txBody>
      </p:sp>
      <p:sp>
        <p:nvSpPr>
          <p:cNvPr id="15" name="14 Rectángulo"/>
          <p:cNvSpPr/>
          <p:nvPr/>
        </p:nvSpPr>
        <p:spPr>
          <a:xfrm>
            <a:off x="1040571" y="3547235"/>
            <a:ext cx="7370841" cy="830997"/>
          </a:xfrm>
          <a:prstGeom prst="rect">
            <a:avLst/>
          </a:prstGeom>
        </p:spPr>
        <p:txBody>
          <a:bodyPr wrap="square">
            <a:spAutoFit/>
          </a:bodyPr>
          <a:lstStyle/>
          <a:p>
            <a:pPr marL="171450" lvl="0" indent="-171450" algn="just">
              <a:buFont typeface="Arial" panose="020B0604020202020204" pitchFamily="34" charset="0"/>
              <a:buChar char="•"/>
            </a:pPr>
            <a:r>
              <a:rPr lang="es-ES" sz="1200" dirty="0"/>
              <a:t>Se recomienda, en base a los resultados obtenidos del estudio de mercado, donde el volumen de producción es alto, realizar un estudio de comercialización para encontrar nichos de mercado, tanto nacionales como externos donde colocar la gran cantidad de quinua producida y así cerrar el círculo productivo comercial.</a:t>
            </a:r>
            <a:endParaRPr lang="es-EC" sz="1200" dirty="0"/>
          </a:p>
        </p:txBody>
      </p:sp>
      <p:sp>
        <p:nvSpPr>
          <p:cNvPr id="16" name="15 Rectángulo"/>
          <p:cNvSpPr/>
          <p:nvPr/>
        </p:nvSpPr>
        <p:spPr>
          <a:xfrm>
            <a:off x="1104612" y="5373216"/>
            <a:ext cx="7348914" cy="1200329"/>
          </a:xfrm>
          <a:prstGeom prst="rect">
            <a:avLst/>
          </a:prstGeom>
        </p:spPr>
        <p:txBody>
          <a:bodyPr wrap="square">
            <a:spAutoFit/>
          </a:bodyPr>
          <a:lstStyle/>
          <a:p>
            <a:pPr marL="171450" lvl="0" indent="-171450" algn="just">
              <a:buFont typeface="Arial" panose="020B0604020202020204" pitchFamily="34" charset="0"/>
              <a:buChar char="•"/>
            </a:pPr>
            <a:r>
              <a:rPr lang="es-ES" sz="1200" dirty="0"/>
              <a:t>Es recomendable e indispensable que existan procesos de capacitación continua a los productores de quinua, en labores de pos cosecha, acopio y comercialización; para que los mismos estén a la vanguardia de nuevas tecnologías y al día con los indicadores y estándares que el  mercado demanda, los cuales les permitan tener mayores rendimientos de sus cosechas y calidad en el producto final y así tener la posibilidad de colocarlos en los mercados internacionales demandantes con mayores rentabilidades. </a:t>
            </a:r>
            <a:endParaRPr lang="es-EC" sz="1200" dirty="0"/>
          </a:p>
          <a:p>
            <a:r>
              <a:rPr lang="es-ES" sz="1200" dirty="0"/>
              <a:t> </a:t>
            </a:r>
            <a:endParaRPr lang="es-EC" sz="1200" dirty="0"/>
          </a:p>
        </p:txBody>
      </p:sp>
      <p:sp>
        <p:nvSpPr>
          <p:cNvPr id="17" name="16 Rectángulo"/>
          <p:cNvSpPr/>
          <p:nvPr/>
        </p:nvSpPr>
        <p:spPr>
          <a:xfrm>
            <a:off x="1085488" y="4581128"/>
            <a:ext cx="7298491" cy="646331"/>
          </a:xfrm>
          <a:prstGeom prst="rect">
            <a:avLst/>
          </a:prstGeom>
        </p:spPr>
        <p:txBody>
          <a:bodyPr wrap="square">
            <a:spAutoFit/>
          </a:bodyPr>
          <a:lstStyle/>
          <a:p>
            <a:pPr marL="171450" lvl="0" indent="-171450" algn="just">
              <a:buFont typeface="Arial" panose="020B0604020202020204" pitchFamily="34" charset="0"/>
              <a:buChar char="•"/>
            </a:pPr>
            <a:r>
              <a:rPr lang="es-ES" sz="1200" dirty="0"/>
              <a:t>Por la que creciente producción de este cereal y la demanda  insatisfecha de acopio generada y en crecimiento constantes es recomendable analizar la posibilidad que el centro de acopio puede incrementar su capacidad instalada y así responder a esta demanda insatisfecha creciente.</a:t>
            </a:r>
            <a:endParaRPr lang="es-EC" sz="1200" dirty="0"/>
          </a:p>
        </p:txBody>
      </p:sp>
    </p:spTree>
    <p:extLst>
      <p:ext uri="{BB962C8B-B14F-4D97-AF65-F5344CB8AC3E}">
        <p14:creationId xmlns:p14="http://schemas.microsoft.com/office/powerpoint/2010/main" val="4084214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Elipse"/>
          <p:cNvSpPr/>
          <p:nvPr/>
        </p:nvSpPr>
        <p:spPr>
          <a:xfrm>
            <a:off x="1547664" y="2780928"/>
            <a:ext cx="2376264" cy="2304256"/>
          </a:xfrm>
          <a:prstGeom prst="ellipse">
            <a:avLst/>
          </a:prstGeom>
          <a:solidFill>
            <a:srgbClr val="FF0000"/>
          </a:solidFill>
          <a:scene3d>
            <a:camera prst="orthographicFront"/>
            <a:lightRig rig="threePt" dir="t"/>
          </a:scene3d>
          <a:sp3d prstMaterial="metal">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2400" b="1" dirty="0" smtClean="0"/>
              <a:t>¿Cuánto sembrar?</a:t>
            </a:r>
            <a:endParaRPr lang="es-EC" sz="2400" b="1" dirty="0"/>
          </a:p>
        </p:txBody>
      </p:sp>
      <p:sp>
        <p:nvSpPr>
          <p:cNvPr id="8" name="7 Elipse"/>
          <p:cNvSpPr/>
          <p:nvPr/>
        </p:nvSpPr>
        <p:spPr>
          <a:xfrm>
            <a:off x="3347864" y="2351787"/>
            <a:ext cx="2304256" cy="2160240"/>
          </a:xfrm>
          <a:prstGeom prst="ellips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2400" b="1" dirty="0" smtClean="0"/>
              <a:t>¿Dónde sembrar?</a:t>
            </a:r>
            <a:endParaRPr lang="es-EC" sz="2400" b="1" dirty="0"/>
          </a:p>
        </p:txBody>
      </p:sp>
      <p:sp>
        <p:nvSpPr>
          <p:cNvPr id="10" name="9 Elipse"/>
          <p:cNvSpPr/>
          <p:nvPr/>
        </p:nvSpPr>
        <p:spPr>
          <a:xfrm>
            <a:off x="2881536" y="4149080"/>
            <a:ext cx="2448272" cy="2346853"/>
          </a:xfrm>
          <a:prstGeom prst="ellipse">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5400000" scaled="1"/>
            <a:tileRect/>
          </a:gradFill>
          <a:scene3d>
            <a:camera prst="orthographicFront"/>
            <a:lightRig rig="threePt" dir="t"/>
          </a:scene3d>
          <a:sp3d>
            <a:bevelT w="14605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2400" b="1" dirty="0" smtClean="0"/>
              <a:t>¿Dónde almacenar?</a:t>
            </a:r>
            <a:endParaRPr lang="es-EC" sz="2400" b="1" dirty="0"/>
          </a:p>
        </p:txBody>
      </p:sp>
      <p:sp>
        <p:nvSpPr>
          <p:cNvPr id="12" name="11 Elipse"/>
          <p:cNvSpPr/>
          <p:nvPr/>
        </p:nvSpPr>
        <p:spPr>
          <a:xfrm>
            <a:off x="4884036" y="3356992"/>
            <a:ext cx="2448272" cy="2346853"/>
          </a:xfrm>
          <a:prstGeom prst="ellipse">
            <a:avLst/>
          </a:prstGeom>
          <a:solidFill>
            <a:srgbClr val="0070C0"/>
          </a:solidFill>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2400" b="1" dirty="0" smtClean="0"/>
              <a:t>¿A quién vender?</a:t>
            </a:r>
            <a:endParaRPr lang="es-EC" sz="2400" b="1" dirty="0"/>
          </a:p>
        </p:txBody>
      </p:sp>
      <p:sp>
        <p:nvSpPr>
          <p:cNvPr id="13" name="12 Elipse"/>
          <p:cNvSpPr/>
          <p:nvPr/>
        </p:nvSpPr>
        <p:spPr>
          <a:xfrm>
            <a:off x="5508104" y="1922850"/>
            <a:ext cx="2376264" cy="2255574"/>
          </a:xfrm>
          <a:prstGeom prst="ellipse">
            <a:avLst/>
          </a:prstGeom>
          <a:solidFill>
            <a:srgbClr val="E226CC"/>
          </a:solidFill>
          <a:scene3d>
            <a:camera prst="orthographicFront"/>
            <a:lightRig rig="threePt" dir="t"/>
          </a:scene3d>
          <a:sp3d>
            <a:bevelT w="1079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2400" b="1" dirty="0" smtClean="0"/>
              <a:t>¿Pos cosecha?</a:t>
            </a:r>
            <a:endParaRPr lang="es-EC" sz="2400" b="1" dirty="0"/>
          </a:p>
        </p:txBody>
      </p:sp>
      <p:sp>
        <p:nvSpPr>
          <p:cNvPr id="14" name="13 CuadroTexto"/>
          <p:cNvSpPr txBox="1"/>
          <p:nvPr/>
        </p:nvSpPr>
        <p:spPr>
          <a:xfrm>
            <a:off x="2881536" y="1758007"/>
            <a:ext cx="3418656" cy="461665"/>
          </a:xfrm>
          <a:prstGeom prst="rect">
            <a:avLst/>
          </a:prstGeom>
          <a:noFill/>
        </p:spPr>
        <p:txBody>
          <a:bodyPr wrap="square" rtlCol="0">
            <a:spAutoFit/>
          </a:bodyPr>
          <a:lstStyle/>
          <a:p>
            <a:pPr algn="ctr"/>
            <a:r>
              <a:rPr lang="es-EC" sz="2400" b="1" dirty="0" smtClean="0"/>
              <a:t>PROBLEMA</a:t>
            </a:r>
            <a:endParaRPr lang="es-EC" sz="2400" b="1" dirty="0"/>
          </a:p>
        </p:txBody>
      </p:sp>
      <p:sp>
        <p:nvSpPr>
          <p:cNvPr id="17" name="1 Título"/>
          <p:cNvSpPr txBox="1">
            <a:spLocks/>
          </p:cNvSpPr>
          <p:nvPr/>
        </p:nvSpPr>
        <p:spPr>
          <a:xfrm>
            <a:off x="2077885" y="228600"/>
            <a:ext cx="6745021" cy="1584176"/>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sz="2400" b="1" dirty="0" smtClean="0"/>
              <a:t>Universidad técnica del norte</a:t>
            </a:r>
            <a:r>
              <a:rPr lang="es-EC" sz="2000" dirty="0" smtClean="0"/>
              <a:t/>
            </a:r>
            <a:br>
              <a:rPr lang="es-EC" sz="2000" dirty="0" smtClean="0"/>
            </a:br>
            <a:r>
              <a:rPr lang="es-ES" sz="1600" b="1" dirty="0" smtClean="0"/>
              <a:t>FACULTAD DE INGENIERÍA EN CIENCIAS AGROPECUARIAS Y AMBIENTALES</a:t>
            </a:r>
            <a:r>
              <a:rPr lang="es-EC" sz="1600" dirty="0" smtClean="0"/>
              <a:t/>
            </a:r>
            <a:br>
              <a:rPr lang="es-EC" sz="1600" dirty="0" smtClean="0"/>
            </a:br>
            <a:r>
              <a:rPr lang="es-ES" sz="1600" b="1" dirty="0" smtClean="0"/>
              <a:t>CARRERA DE INGENIERÍA EN </a:t>
            </a:r>
            <a:r>
              <a:rPr lang="es-ES" sz="1600" b="1" dirty="0" err="1" smtClean="0"/>
              <a:t>AGRONEGOCIOS</a:t>
            </a:r>
            <a:r>
              <a:rPr lang="es-ES" sz="1600" b="1" dirty="0" smtClean="0"/>
              <a:t>, AVALÚOS Y CATASTROS</a:t>
            </a:r>
            <a:r>
              <a:rPr lang="es-EC" sz="1600" dirty="0" smtClean="0"/>
              <a:t/>
            </a:r>
            <a:br>
              <a:rPr lang="es-EC" sz="1600" dirty="0" smtClean="0"/>
            </a:br>
            <a:endParaRPr lang="es-EC" sz="1600" dirty="0"/>
          </a:p>
        </p:txBody>
      </p:sp>
    </p:spTree>
    <p:extLst>
      <p:ext uri="{BB962C8B-B14F-4D97-AF65-F5344CB8AC3E}">
        <p14:creationId xmlns:p14="http://schemas.microsoft.com/office/powerpoint/2010/main" val="3700534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down)">
                                      <p:cBhvr>
                                        <p:cTn id="25" dur="580">
                                          <p:stCondLst>
                                            <p:cond delay="0"/>
                                          </p:stCondLst>
                                        </p:cTn>
                                        <p:tgtEl>
                                          <p:spTgt spid="8"/>
                                        </p:tgtEl>
                                      </p:cBhvr>
                                    </p:animEffect>
                                    <p:anim calcmode="lin" valueType="num">
                                      <p:cBhvr>
                                        <p:cTn id="26"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1" dur="26">
                                          <p:stCondLst>
                                            <p:cond delay="650"/>
                                          </p:stCondLst>
                                        </p:cTn>
                                        <p:tgtEl>
                                          <p:spTgt spid="8"/>
                                        </p:tgtEl>
                                      </p:cBhvr>
                                      <p:to x="100000" y="60000"/>
                                    </p:animScale>
                                    <p:animScale>
                                      <p:cBhvr>
                                        <p:cTn id="32" dur="166" decel="50000">
                                          <p:stCondLst>
                                            <p:cond delay="676"/>
                                          </p:stCondLst>
                                        </p:cTn>
                                        <p:tgtEl>
                                          <p:spTgt spid="8"/>
                                        </p:tgtEl>
                                      </p:cBhvr>
                                      <p:to x="100000" y="100000"/>
                                    </p:animScale>
                                    <p:animScale>
                                      <p:cBhvr>
                                        <p:cTn id="33" dur="26">
                                          <p:stCondLst>
                                            <p:cond delay="1312"/>
                                          </p:stCondLst>
                                        </p:cTn>
                                        <p:tgtEl>
                                          <p:spTgt spid="8"/>
                                        </p:tgtEl>
                                      </p:cBhvr>
                                      <p:to x="100000" y="80000"/>
                                    </p:animScale>
                                    <p:animScale>
                                      <p:cBhvr>
                                        <p:cTn id="34" dur="166" decel="50000">
                                          <p:stCondLst>
                                            <p:cond delay="1338"/>
                                          </p:stCondLst>
                                        </p:cTn>
                                        <p:tgtEl>
                                          <p:spTgt spid="8"/>
                                        </p:tgtEl>
                                      </p:cBhvr>
                                      <p:to x="100000" y="100000"/>
                                    </p:animScale>
                                    <p:animScale>
                                      <p:cBhvr>
                                        <p:cTn id="35" dur="26">
                                          <p:stCondLst>
                                            <p:cond delay="1642"/>
                                          </p:stCondLst>
                                        </p:cTn>
                                        <p:tgtEl>
                                          <p:spTgt spid="8"/>
                                        </p:tgtEl>
                                      </p:cBhvr>
                                      <p:to x="100000" y="90000"/>
                                    </p:animScale>
                                    <p:animScale>
                                      <p:cBhvr>
                                        <p:cTn id="36" dur="166" decel="50000">
                                          <p:stCondLst>
                                            <p:cond delay="1668"/>
                                          </p:stCondLst>
                                        </p:cTn>
                                        <p:tgtEl>
                                          <p:spTgt spid="8"/>
                                        </p:tgtEl>
                                      </p:cBhvr>
                                      <p:to x="100000" y="100000"/>
                                    </p:animScale>
                                    <p:animScale>
                                      <p:cBhvr>
                                        <p:cTn id="37" dur="26">
                                          <p:stCondLst>
                                            <p:cond delay="1808"/>
                                          </p:stCondLst>
                                        </p:cTn>
                                        <p:tgtEl>
                                          <p:spTgt spid="8"/>
                                        </p:tgtEl>
                                      </p:cBhvr>
                                      <p:to x="100000" y="95000"/>
                                    </p:animScale>
                                    <p:animScale>
                                      <p:cBhvr>
                                        <p:cTn id="38" dur="166" decel="50000">
                                          <p:stCondLst>
                                            <p:cond delay="1834"/>
                                          </p:stCondLst>
                                        </p:cTn>
                                        <p:tgtEl>
                                          <p:spTgt spid="8"/>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down)">
                                      <p:cBhvr>
                                        <p:cTn id="43" dur="580">
                                          <p:stCondLst>
                                            <p:cond delay="0"/>
                                          </p:stCondLst>
                                        </p:cTn>
                                        <p:tgtEl>
                                          <p:spTgt spid="10"/>
                                        </p:tgtEl>
                                      </p:cBhvr>
                                    </p:animEffect>
                                    <p:anim calcmode="lin" valueType="num">
                                      <p:cBhvr>
                                        <p:cTn id="4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49" dur="26">
                                          <p:stCondLst>
                                            <p:cond delay="650"/>
                                          </p:stCondLst>
                                        </p:cTn>
                                        <p:tgtEl>
                                          <p:spTgt spid="10"/>
                                        </p:tgtEl>
                                      </p:cBhvr>
                                      <p:to x="100000" y="60000"/>
                                    </p:animScale>
                                    <p:animScale>
                                      <p:cBhvr>
                                        <p:cTn id="50" dur="166" decel="50000">
                                          <p:stCondLst>
                                            <p:cond delay="676"/>
                                          </p:stCondLst>
                                        </p:cTn>
                                        <p:tgtEl>
                                          <p:spTgt spid="10"/>
                                        </p:tgtEl>
                                      </p:cBhvr>
                                      <p:to x="100000" y="100000"/>
                                    </p:animScale>
                                    <p:animScale>
                                      <p:cBhvr>
                                        <p:cTn id="51" dur="26">
                                          <p:stCondLst>
                                            <p:cond delay="1312"/>
                                          </p:stCondLst>
                                        </p:cTn>
                                        <p:tgtEl>
                                          <p:spTgt spid="10"/>
                                        </p:tgtEl>
                                      </p:cBhvr>
                                      <p:to x="100000" y="80000"/>
                                    </p:animScale>
                                    <p:animScale>
                                      <p:cBhvr>
                                        <p:cTn id="52" dur="166" decel="50000">
                                          <p:stCondLst>
                                            <p:cond delay="1338"/>
                                          </p:stCondLst>
                                        </p:cTn>
                                        <p:tgtEl>
                                          <p:spTgt spid="10"/>
                                        </p:tgtEl>
                                      </p:cBhvr>
                                      <p:to x="100000" y="100000"/>
                                    </p:animScale>
                                    <p:animScale>
                                      <p:cBhvr>
                                        <p:cTn id="53" dur="26">
                                          <p:stCondLst>
                                            <p:cond delay="1642"/>
                                          </p:stCondLst>
                                        </p:cTn>
                                        <p:tgtEl>
                                          <p:spTgt spid="10"/>
                                        </p:tgtEl>
                                      </p:cBhvr>
                                      <p:to x="100000" y="90000"/>
                                    </p:animScale>
                                    <p:animScale>
                                      <p:cBhvr>
                                        <p:cTn id="54" dur="166" decel="50000">
                                          <p:stCondLst>
                                            <p:cond delay="1668"/>
                                          </p:stCondLst>
                                        </p:cTn>
                                        <p:tgtEl>
                                          <p:spTgt spid="10"/>
                                        </p:tgtEl>
                                      </p:cBhvr>
                                      <p:to x="100000" y="100000"/>
                                    </p:animScale>
                                    <p:animScale>
                                      <p:cBhvr>
                                        <p:cTn id="55" dur="26">
                                          <p:stCondLst>
                                            <p:cond delay="1808"/>
                                          </p:stCondLst>
                                        </p:cTn>
                                        <p:tgtEl>
                                          <p:spTgt spid="10"/>
                                        </p:tgtEl>
                                      </p:cBhvr>
                                      <p:to x="100000" y="95000"/>
                                    </p:animScale>
                                    <p:animScale>
                                      <p:cBhvr>
                                        <p:cTn id="56" dur="166" decel="50000">
                                          <p:stCondLst>
                                            <p:cond delay="1834"/>
                                          </p:stCondLst>
                                        </p:cTn>
                                        <p:tgtEl>
                                          <p:spTgt spid="10"/>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wipe(down)">
                                      <p:cBhvr>
                                        <p:cTn id="61" dur="580">
                                          <p:stCondLst>
                                            <p:cond delay="0"/>
                                          </p:stCondLst>
                                        </p:cTn>
                                        <p:tgtEl>
                                          <p:spTgt spid="12"/>
                                        </p:tgtEl>
                                      </p:cBhvr>
                                    </p:animEffect>
                                    <p:anim calcmode="lin" valueType="num">
                                      <p:cBhvr>
                                        <p:cTn id="6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67" dur="26">
                                          <p:stCondLst>
                                            <p:cond delay="650"/>
                                          </p:stCondLst>
                                        </p:cTn>
                                        <p:tgtEl>
                                          <p:spTgt spid="12"/>
                                        </p:tgtEl>
                                      </p:cBhvr>
                                      <p:to x="100000" y="60000"/>
                                    </p:animScale>
                                    <p:animScale>
                                      <p:cBhvr>
                                        <p:cTn id="68" dur="166" decel="50000">
                                          <p:stCondLst>
                                            <p:cond delay="676"/>
                                          </p:stCondLst>
                                        </p:cTn>
                                        <p:tgtEl>
                                          <p:spTgt spid="12"/>
                                        </p:tgtEl>
                                      </p:cBhvr>
                                      <p:to x="100000" y="100000"/>
                                    </p:animScale>
                                    <p:animScale>
                                      <p:cBhvr>
                                        <p:cTn id="69" dur="26">
                                          <p:stCondLst>
                                            <p:cond delay="1312"/>
                                          </p:stCondLst>
                                        </p:cTn>
                                        <p:tgtEl>
                                          <p:spTgt spid="12"/>
                                        </p:tgtEl>
                                      </p:cBhvr>
                                      <p:to x="100000" y="80000"/>
                                    </p:animScale>
                                    <p:animScale>
                                      <p:cBhvr>
                                        <p:cTn id="70" dur="166" decel="50000">
                                          <p:stCondLst>
                                            <p:cond delay="1338"/>
                                          </p:stCondLst>
                                        </p:cTn>
                                        <p:tgtEl>
                                          <p:spTgt spid="12"/>
                                        </p:tgtEl>
                                      </p:cBhvr>
                                      <p:to x="100000" y="100000"/>
                                    </p:animScale>
                                    <p:animScale>
                                      <p:cBhvr>
                                        <p:cTn id="71" dur="26">
                                          <p:stCondLst>
                                            <p:cond delay="1642"/>
                                          </p:stCondLst>
                                        </p:cTn>
                                        <p:tgtEl>
                                          <p:spTgt spid="12"/>
                                        </p:tgtEl>
                                      </p:cBhvr>
                                      <p:to x="100000" y="90000"/>
                                    </p:animScale>
                                    <p:animScale>
                                      <p:cBhvr>
                                        <p:cTn id="72" dur="166" decel="50000">
                                          <p:stCondLst>
                                            <p:cond delay="1668"/>
                                          </p:stCondLst>
                                        </p:cTn>
                                        <p:tgtEl>
                                          <p:spTgt spid="12"/>
                                        </p:tgtEl>
                                      </p:cBhvr>
                                      <p:to x="100000" y="100000"/>
                                    </p:animScale>
                                    <p:animScale>
                                      <p:cBhvr>
                                        <p:cTn id="73" dur="26">
                                          <p:stCondLst>
                                            <p:cond delay="1808"/>
                                          </p:stCondLst>
                                        </p:cTn>
                                        <p:tgtEl>
                                          <p:spTgt spid="12"/>
                                        </p:tgtEl>
                                      </p:cBhvr>
                                      <p:to x="100000" y="95000"/>
                                    </p:animScale>
                                    <p:animScale>
                                      <p:cBhvr>
                                        <p:cTn id="74" dur="166" decel="50000">
                                          <p:stCondLst>
                                            <p:cond delay="1834"/>
                                          </p:stCondLst>
                                        </p:cTn>
                                        <p:tgtEl>
                                          <p:spTgt spid="12"/>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13"/>
                                        </p:tgtEl>
                                        <p:attrNameLst>
                                          <p:attrName>style.visibility</p:attrName>
                                        </p:attrNameLst>
                                      </p:cBhvr>
                                      <p:to>
                                        <p:strVal val="visible"/>
                                      </p:to>
                                    </p:set>
                                    <p:animEffect transition="in" filter="wipe(down)">
                                      <p:cBhvr>
                                        <p:cTn id="79" dur="580">
                                          <p:stCondLst>
                                            <p:cond delay="0"/>
                                          </p:stCondLst>
                                        </p:cTn>
                                        <p:tgtEl>
                                          <p:spTgt spid="13"/>
                                        </p:tgtEl>
                                      </p:cBhvr>
                                    </p:animEffect>
                                    <p:anim calcmode="lin" valueType="num">
                                      <p:cBhvr>
                                        <p:cTn id="80"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85" dur="26">
                                          <p:stCondLst>
                                            <p:cond delay="650"/>
                                          </p:stCondLst>
                                        </p:cTn>
                                        <p:tgtEl>
                                          <p:spTgt spid="13"/>
                                        </p:tgtEl>
                                      </p:cBhvr>
                                      <p:to x="100000" y="60000"/>
                                    </p:animScale>
                                    <p:animScale>
                                      <p:cBhvr>
                                        <p:cTn id="86" dur="166" decel="50000">
                                          <p:stCondLst>
                                            <p:cond delay="676"/>
                                          </p:stCondLst>
                                        </p:cTn>
                                        <p:tgtEl>
                                          <p:spTgt spid="13"/>
                                        </p:tgtEl>
                                      </p:cBhvr>
                                      <p:to x="100000" y="100000"/>
                                    </p:animScale>
                                    <p:animScale>
                                      <p:cBhvr>
                                        <p:cTn id="87" dur="26">
                                          <p:stCondLst>
                                            <p:cond delay="1312"/>
                                          </p:stCondLst>
                                        </p:cTn>
                                        <p:tgtEl>
                                          <p:spTgt spid="13"/>
                                        </p:tgtEl>
                                      </p:cBhvr>
                                      <p:to x="100000" y="80000"/>
                                    </p:animScale>
                                    <p:animScale>
                                      <p:cBhvr>
                                        <p:cTn id="88" dur="166" decel="50000">
                                          <p:stCondLst>
                                            <p:cond delay="1338"/>
                                          </p:stCondLst>
                                        </p:cTn>
                                        <p:tgtEl>
                                          <p:spTgt spid="13"/>
                                        </p:tgtEl>
                                      </p:cBhvr>
                                      <p:to x="100000" y="100000"/>
                                    </p:animScale>
                                    <p:animScale>
                                      <p:cBhvr>
                                        <p:cTn id="89" dur="26">
                                          <p:stCondLst>
                                            <p:cond delay="1642"/>
                                          </p:stCondLst>
                                        </p:cTn>
                                        <p:tgtEl>
                                          <p:spTgt spid="13"/>
                                        </p:tgtEl>
                                      </p:cBhvr>
                                      <p:to x="100000" y="90000"/>
                                    </p:animScale>
                                    <p:animScale>
                                      <p:cBhvr>
                                        <p:cTn id="90" dur="166" decel="50000">
                                          <p:stCondLst>
                                            <p:cond delay="1668"/>
                                          </p:stCondLst>
                                        </p:cTn>
                                        <p:tgtEl>
                                          <p:spTgt spid="13"/>
                                        </p:tgtEl>
                                      </p:cBhvr>
                                      <p:to x="100000" y="100000"/>
                                    </p:animScale>
                                    <p:animScale>
                                      <p:cBhvr>
                                        <p:cTn id="91" dur="26">
                                          <p:stCondLst>
                                            <p:cond delay="1808"/>
                                          </p:stCondLst>
                                        </p:cTn>
                                        <p:tgtEl>
                                          <p:spTgt spid="13"/>
                                        </p:tgtEl>
                                      </p:cBhvr>
                                      <p:to x="100000" y="95000"/>
                                    </p:animScale>
                                    <p:animScale>
                                      <p:cBhvr>
                                        <p:cTn id="92" dur="166" decel="50000">
                                          <p:stCondLst>
                                            <p:cond delay="1834"/>
                                          </p:stCondLst>
                                        </p:cTn>
                                        <p:tgtEl>
                                          <p:spTgt spid="13"/>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1" presetClass="exit" presetSubtype="0" fill="hold" grpId="1" nodeType="clickEffect">
                                  <p:stCondLst>
                                    <p:cond delay="0"/>
                                  </p:stCondLst>
                                  <p:childTnLst>
                                    <p:set>
                                      <p:cBhvr>
                                        <p:cTn id="96" dur="1" fill="hold">
                                          <p:stCondLst>
                                            <p:cond delay="0"/>
                                          </p:stCondLst>
                                        </p:cTn>
                                        <p:tgtEl>
                                          <p:spTgt spid="6"/>
                                        </p:tgtEl>
                                        <p:attrNameLst>
                                          <p:attrName>style.visibility</p:attrName>
                                        </p:attrNameLst>
                                      </p:cBhvr>
                                      <p:to>
                                        <p:strVal val="hidden"/>
                                      </p:to>
                                    </p:set>
                                  </p:childTnLst>
                                </p:cTn>
                              </p:par>
                            </p:childTnLst>
                          </p:cTn>
                        </p:par>
                      </p:childTnLst>
                    </p:cTn>
                  </p:par>
                  <p:par>
                    <p:cTn id="97" fill="hold">
                      <p:stCondLst>
                        <p:cond delay="indefinite"/>
                      </p:stCondLst>
                      <p:childTnLst>
                        <p:par>
                          <p:cTn id="98" fill="hold">
                            <p:stCondLst>
                              <p:cond delay="0"/>
                            </p:stCondLst>
                            <p:childTnLst>
                              <p:par>
                                <p:cTn id="99" presetID="1" presetClass="exit" presetSubtype="0" fill="hold" grpId="1" nodeType="clickEffect">
                                  <p:stCondLst>
                                    <p:cond delay="0"/>
                                  </p:stCondLst>
                                  <p:childTnLst>
                                    <p:set>
                                      <p:cBhvr>
                                        <p:cTn id="100" dur="1" fill="hold">
                                          <p:stCondLst>
                                            <p:cond delay="0"/>
                                          </p:stCondLst>
                                        </p:cTn>
                                        <p:tgtEl>
                                          <p:spTgt spid="8"/>
                                        </p:tgtEl>
                                        <p:attrNameLst>
                                          <p:attrName>style.visibility</p:attrName>
                                        </p:attrNameLst>
                                      </p:cBhvr>
                                      <p:to>
                                        <p:strVal val="hidden"/>
                                      </p:to>
                                    </p:set>
                                  </p:childTnLst>
                                </p:cTn>
                              </p:par>
                            </p:childTnLst>
                          </p:cTn>
                        </p:par>
                      </p:childTnLst>
                    </p:cTn>
                  </p:par>
                  <p:par>
                    <p:cTn id="101" fill="hold">
                      <p:stCondLst>
                        <p:cond delay="indefinite"/>
                      </p:stCondLst>
                      <p:childTnLst>
                        <p:par>
                          <p:cTn id="102" fill="hold">
                            <p:stCondLst>
                              <p:cond delay="0"/>
                            </p:stCondLst>
                            <p:childTnLst>
                              <p:par>
                                <p:cTn id="103" presetID="1" presetClass="exit" presetSubtype="0" fill="hold" grpId="1" nodeType="clickEffect">
                                  <p:stCondLst>
                                    <p:cond delay="0"/>
                                  </p:stCondLst>
                                  <p:childTnLst>
                                    <p:set>
                                      <p:cBhvr>
                                        <p:cTn id="104"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8" grpId="0" animBg="1"/>
      <p:bldP spid="8" grpId="1" animBg="1"/>
      <p:bldP spid="10" grpId="0" animBg="1"/>
      <p:bldP spid="12" grpId="0" animBg="1"/>
      <p:bldP spid="12" grpId="1"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83568" y="3789040"/>
            <a:ext cx="7848872" cy="1752600"/>
          </a:xfrm>
        </p:spPr>
        <p:txBody>
          <a:bodyPr>
            <a:normAutofit/>
          </a:bodyPr>
          <a:lstStyle/>
          <a:p>
            <a:r>
              <a:rPr lang="es-ES" sz="2400" dirty="0"/>
              <a:t>Este estudio se justifica por la problemática existente de garantizar el debido proceso de pos cosecha, donde se involucra directamente la necesidad de contar con un  centro de acopio en la provincia de </a:t>
            </a:r>
            <a:r>
              <a:rPr lang="es-ES" sz="2400" dirty="0" smtClean="0"/>
              <a:t>Imbabura.</a:t>
            </a:r>
            <a:endParaRPr lang="es-EC" sz="2400" dirty="0"/>
          </a:p>
          <a:p>
            <a:endParaRPr lang="es-EC" sz="24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2483768" y="1988840"/>
            <a:ext cx="4248472" cy="461665"/>
          </a:xfrm>
          <a:prstGeom prst="rect">
            <a:avLst/>
          </a:prstGeom>
          <a:noFill/>
        </p:spPr>
        <p:txBody>
          <a:bodyPr wrap="square" rtlCol="0">
            <a:spAutoFit/>
          </a:bodyPr>
          <a:lstStyle/>
          <a:p>
            <a:pPr algn="ctr"/>
            <a:r>
              <a:rPr lang="es-EC" sz="2400" b="1" dirty="0" smtClean="0"/>
              <a:t>JUSTIFICACIÓN</a:t>
            </a:r>
            <a:endParaRPr lang="es-EC" sz="2400" b="1" dirty="0"/>
          </a:p>
        </p:txBody>
      </p:sp>
      <p:sp>
        <p:nvSpPr>
          <p:cNvPr id="7" name="1 Título"/>
          <p:cNvSpPr txBox="1">
            <a:spLocks/>
          </p:cNvSpPr>
          <p:nvPr/>
        </p:nvSpPr>
        <p:spPr>
          <a:xfrm>
            <a:off x="2075451" y="228600"/>
            <a:ext cx="6745021" cy="1584176"/>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sz="2400" b="1" dirty="0" smtClean="0"/>
              <a:t>Universidad técnica del norte</a:t>
            </a:r>
            <a:r>
              <a:rPr lang="es-EC" sz="2000" dirty="0" smtClean="0"/>
              <a:t/>
            </a:r>
            <a:br>
              <a:rPr lang="es-EC" sz="2000" dirty="0" smtClean="0"/>
            </a:br>
            <a:r>
              <a:rPr lang="es-ES" sz="1600" b="1" dirty="0" smtClean="0"/>
              <a:t>FACULTAD DE INGENIERÍA EN CIENCIAS AGROPECUARIAS Y AMBIENTALES</a:t>
            </a:r>
            <a:r>
              <a:rPr lang="es-EC" sz="1600" dirty="0" smtClean="0"/>
              <a:t/>
            </a:r>
            <a:br>
              <a:rPr lang="es-EC" sz="1600" dirty="0" smtClean="0"/>
            </a:br>
            <a:r>
              <a:rPr lang="es-ES" sz="1600" b="1" dirty="0" smtClean="0"/>
              <a:t>CARRERA DE INGENIERÍA EN </a:t>
            </a:r>
            <a:r>
              <a:rPr lang="es-ES" sz="1600" b="1" dirty="0" err="1" smtClean="0"/>
              <a:t>AGRONEGOCIOS</a:t>
            </a:r>
            <a:r>
              <a:rPr lang="es-ES" sz="1600" b="1" dirty="0" smtClean="0"/>
              <a:t>, AVALÚOS Y CATASTROS</a:t>
            </a:r>
            <a:r>
              <a:rPr lang="es-EC" sz="1600" dirty="0" smtClean="0"/>
              <a:t/>
            </a:r>
            <a:br>
              <a:rPr lang="es-EC" sz="1600" dirty="0" smtClean="0"/>
            </a:br>
            <a:endParaRPr lang="es-EC" sz="1600" dirty="0"/>
          </a:p>
        </p:txBody>
      </p:sp>
    </p:spTree>
    <p:extLst>
      <p:ext uri="{BB962C8B-B14F-4D97-AF65-F5344CB8AC3E}">
        <p14:creationId xmlns:p14="http://schemas.microsoft.com/office/powerpoint/2010/main" val="3411016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83568" y="3645024"/>
            <a:ext cx="7848872" cy="2808312"/>
          </a:xfrm>
        </p:spPr>
        <p:txBody>
          <a:bodyPr>
            <a:normAutofit fontScale="47500" lnSpcReduction="20000"/>
          </a:bodyPr>
          <a:lstStyle/>
          <a:p>
            <a:pPr lvl="2" algn="l"/>
            <a:r>
              <a:rPr lang="es-ES" sz="3800" b="1" dirty="0"/>
              <a:t>OBJETIVOS ESPECÍFICOS</a:t>
            </a:r>
            <a:endParaRPr lang="es-EC" sz="3800" b="1" dirty="0"/>
          </a:p>
          <a:p>
            <a:r>
              <a:rPr lang="es-ES" sz="1800" dirty="0"/>
              <a:t> </a:t>
            </a:r>
            <a:endParaRPr lang="es-EC" sz="1800" dirty="0"/>
          </a:p>
          <a:p>
            <a:pPr marL="285750" lvl="0" indent="-285750" algn="l">
              <a:buFont typeface="Arial" panose="020B0604020202020204" pitchFamily="34" charset="0"/>
              <a:buChar char="•"/>
            </a:pPr>
            <a:r>
              <a:rPr lang="es-ES" sz="3400" dirty="0"/>
              <a:t>Realizar un diagnóstico situacional, que permita conocer las características físicas, geográficas, económicas y sociales de la zona a investigar.</a:t>
            </a:r>
            <a:endParaRPr lang="es-EC" sz="3400" dirty="0"/>
          </a:p>
          <a:p>
            <a:pPr marL="285750" lvl="0" indent="-285750" algn="l">
              <a:buFont typeface="Arial" panose="020B0604020202020204" pitchFamily="34" charset="0"/>
              <a:buChar char="•"/>
            </a:pPr>
            <a:r>
              <a:rPr lang="es-ES" sz="3400" dirty="0"/>
              <a:t>Establecer el estudio de mercado.</a:t>
            </a:r>
            <a:endParaRPr lang="es-EC" sz="3400" dirty="0"/>
          </a:p>
          <a:p>
            <a:pPr marL="285750" lvl="0" indent="-285750" algn="l">
              <a:buFont typeface="Arial" panose="020B0604020202020204" pitchFamily="34" charset="0"/>
              <a:buChar char="•"/>
            </a:pPr>
            <a:r>
              <a:rPr lang="es-ES" sz="3400" dirty="0"/>
              <a:t>Diseñar ingeniería del proyecto.</a:t>
            </a:r>
            <a:endParaRPr lang="es-EC" sz="3400" dirty="0"/>
          </a:p>
          <a:p>
            <a:pPr marL="285750" lvl="0" indent="-285750" algn="l">
              <a:buFont typeface="Arial" panose="020B0604020202020204" pitchFamily="34" charset="0"/>
              <a:buChar char="•"/>
            </a:pPr>
            <a:r>
              <a:rPr lang="es-ES" sz="3400" dirty="0"/>
              <a:t>Determinar el nivel de rentabilidad del proyecto.</a:t>
            </a:r>
            <a:endParaRPr lang="es-EC" sz="3400" dirty="0"/>
          </a:p>
          <a:p>
            <a:pPr marL="285750" lvl="0" indent="-285750" algn="l">
              <a:buFont typeface="Arial" panose="020B0604020202020204" pitchFamily="34" charset="0"/>
              <a:buChar char="•"/>
            </a:pPr>
            <a:r>
              <a:rPr lang="es-ES" sz="3400" dirty="0"/>
              <a:t>Determinar un estudio de impactos económico, social y ambiental.</a:t>
            </a:r>
            <a:endParaRPr lang="es-EC" sz="3400" dirty="0"/>
          </a:p>
          <a:p>
            <a:pPr marL="342900" indent="-342900" algn="l">
              <a:buFont typeface="Arial" panose="020B0604020202020204" pitchFamily="34" charset="0"/>
              <a:buChar char="•"/>
            </a:pPr>
            <a:endParaRPr lang="es-EC" sz="43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971600" y="1988840"/>
            <a:ext cx="7272808" cy="1569660"/>
          </a:xfrm>
          <a:prstGeom prst="rect">
            <a:avLst/>
          </a:prstGeom>
          <a:noFill/>
        </p:spPr>
        <p:txBody>
          <a:bodyPr wrap="square" rtlCol="0">
            <a:spAutoFit/>
          </a:bodyPr>
          <a:lstStyle/>
          <a:p>
            <a:pPr lvl="2"/>
            <a:r>
              <a:rPr lang="es-ES" b="1" dirty="0"/>
              <a:t>OBJETIVO GENERAL</a:t>
            </a:r>
            <a:endParaRPr lang="es-EC" b="1" dirty="0"/>
          </a:p>
          <a:p>
            <a:r>
              <a:rPr lang="es-ES" dirty="0"/>
              <a:t> </a:t>
            </a:r>
            <a:endParaRPr lang="es-EC" dirty="0"/>
          </a:p>
          <a:p>
            <a:r>
              <a:rPr lang="es-ES" dirty="0"/>
              <a:t>Establecer estudio de factibilidad para la creación de un centro de acopio de quinua (</a:t>
            </a:r>
            <a:r>
              <a:rPr lang="es-ES" i="1" dirty="0" err="1"/>
              <a:t>Chenopodium</a:t>
            </a:r>
            <a:r>
              <a:rPr lang="es-ES" i="1" dirty="0"/>
              <a:t> </a:t>
            </a:r>
            <a:r>
              <a:rPr lang="es-ES" i="1" dirty="0" err="1"/>
              <a:t>quinoa</a:t>
            </a:r>
            <a:r>
              <a:rPr lang="es-ES" dirty="0"/>
              <a:t>) en la zona 1.</a:t>
            </a:r>
            <a:endParaRPr lang="es-EC" dirty="0"/>
          </a:p>
          <a:p>
            <a:pPr algn="ctr"/>
            <a:endParaRPr lang="es-EC" sz="2400" b="1" dirty="0"/>
          </a:p>
        </p:txBody>
      </p:sp>
      <p:sp>
        <p:nvSpPr>
          <p:cNvPr id="7" name="1 Título"/>
          <p:cNvSpPr txBox="1">
            <a:spLocks/>
          </p:cNvSpPr>
          <p:nvPr/>
        </p:nvSpPr>
        <p:spPr>
          <a:xfrm>
            <a:off x="2109664" y="228600"/>
            <a:ext cx="6745021" cy="1584176"/>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32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EC" sz="2400" b="1" smtClean="0"/>
              <a:t>Universidad técnica del norte</a:t>
            </a:r>
            <a:r>
              <a:rPr lang="es-EC" sz="2000" smtClean="0"/>
              <a:t/>
            </a:r>
            <a:br>
              <a:rPr lang="es-EC" sz="2000" smtClean="0"/>
            </a:br>
            <a:r>
              <a:rPr lang="es-ES" sz="1600" b="1" smtClean="0"/>
              <a:t>FACULTAD DE INGENIERÍA EN CIENCIAS AGROPECUARIAS Y AMBIENTALES</a:t>
            </a:r>
            <a:r>
              <a:rPr lang="es-EC" sz="1600" smtClean="0"/>
              <a:t/>
            </a:r>
            <a:br>
              <a:rPr lang="es-EC" sz="1600" smtClean="0"/>
            </a:br>
            <a:r>
              <a:rPr lang="es-ES" sz="1600" b="1" smtClean="0"/>
              <a:t>CARRERA DE INGENIERÍA EN AGRONEGOCIOS, AVALÚOS Y CATASTROS</a:t>
            </a:r>
            <a:r>
              <a:rPr lang="es-EC" sz="1600" smtClean="0"/>
              <a:t/>
            </a:r>
            <a:br>
              <a:rPr lang="es-EC" sz="1600" smtClean="0"/>
            </a:br>
            <a:endParaRPr lang="es-EC" sz="1600" dirty="0"/>
          </a:p>
        </p:txBody>
      </p:sp>
    </p:spTree>
    <p:extLst>
      <p:ext uri="{BB962C8B-B14F-4D97-AF65-F5344CB8AC3E}">
        <p14:creationId xmlns:p14="http://schemas.microsoft.com/office/powerpoint/2010/main" val="2312976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23728" y="1628800"/>
            <a:ext cx="6264695" cy="461665"/>
          </a:xfrm>
          <a:prstGeom prst="rect">
            <a:avLst/>
          </a:prstGeom>
          <a:noFill/>
        </p:spPr>
        <p:txBody>
          <a:bodyPr wrap="square" rtlCol="0">
            <a:spAutoFit/>
          </a:bodyPr>
          <a:lstStyle/>
          <a:p>
            <a:r>
              <a:rPr lang="es-EC" sz="2400" b="1" dirty="0" smtClean="0"/>
              <a:t>PRODUCCIÓN NACIONAL vs RENDIMIENTOS</a:t>
            </a:r>
            <a:endParaRPr lang="es-EC" sz="2400" b="1" dirty="0"/>
          </a:p>
        </p:txBody>
      </p:sp>
      <p:graphicFrame>
        <p:nvGraphicFramePr>
          <p:cNvPr id="9" name="1 Gráfico"/>
          <p:cNvGraphicFramePr>
            <a:graphicFrameLocks/>
          </p:cNvGraphicFramePr>
          <p:nvPr>
            <p:extLst>
              <p:ext uri="{D42A27DB-BD31-4B8C-83A1-F6EECF244321}">
                <p14:modId xmlns:p14="http://schemas.microsoft.com/office/powerpoint/2010/main" val="4201263224"/>
              </p:ext>
            </p:extLst>
          </p:nvPr>
        </p:nvGraphicFramePr>
        <p:xfrm>
          <a:off x="539552" y="2276872"/>
          <a:ext cx="8424936" cy="4320480"/>
        </p:xfrm>
        <a:graphic>
          <a:graphicData uri="http://schemas.openxmlformats.org/drawingml/2006/chart">
            <c:chart xmlns:c="http://schemas.openxmlformats.org/drawingml/2006/chart" xmlns:r="http://schemas.openxmlformats.org/officeDocument/2006/relationships" r:id="rId3"/>
          </a:graphicData>
        </a:graphic>
      </p:graphicFrame>
      <p:sp>
        <p:nvSpPr>
          <p:cNvPr id="10" name="1 Título"/>
          <p:cNvSpPr>
            <a:spLocks noGrp="1"/>
          </p:cNvSpPr>
          <p:nvPr>
            <p:ph type="ctrTitle"/>
          </p:nvPr>
        </p:nvSpPr>
        <p:spPr>
          <a:xfrm>
            <a:off x="2098509" y="228600"/>
            <a:ext cx="6745021" cy="1584176"/>
          </a:xfrm>
        </p:spPr>
        <p:txBody>
          <a:bodyPr/>
          <a:lstStyle/>
          <a:p>
            <a:r>
              <a:rPr lang="es-EC" sz="2400" b="1" dirty="0" smtClean="0"/>
              <a:t>Universidad técnica del norte</a:t>
            </a:r>
            <a:r>
              <a:rPr lang="es-EC" sz="2000" dirty="0" smtClean="0"/>
              <a:t/>
            </a:r>
            <a:br>
              <a:rPr lang="es-EC" sz="2000" dirty="0" smtClean="0"/>
            </a:br>
            <a:r>
              <a:rPr lang="es-ES" sz="1600" b="1" dirty="0"/>
              <a:t>FACULTAD DE INGENIERÍA </a:t>
            </a:r>
            <a:r>
              <a:rPr lang="es-ES" sz="1600" b="1" dirty="0" smtClean="0"/>
              <a:t>EN CIENCIAS </a:t>
            </a:r>
            <a:r>
              <a:rPr lang="es-ES" sz="1600" b="1" dirty="0"/>
              <a:t>AGROPECUARIAS Y </a:t>
            </a:r>
            <a:r>
              <a:rPr lang="es-ES" sz="1600" b="1" dirty="0" smtClean="0"/>
              <a:t>AMBIENTALES</a:t>
            </a:r>
            <a:r>
              <a:rPr lang="es-EC" sz="1600" dirty="0"/>
              <a:t/>
            </a:r>
            <a:br>
              <a:rPr lang="es-EC" sz="1600" dirty="0"/>
            </a:br>
            <a:r>
              <a:rPr lang="es-ES" sz="1600" b="1" dirty="0"/>
              <a:t>CARRERA DE INGENIERÍA </a:t>
            </a:r>
            <a:r>
              <a:rPr lang="es-ES" sz="1600" b="1" dirty="0" smtClean="0"/>
              <a:t>EN </a:t>
            </a:r>
            <a:r>
              <a:rPr lang="es-ES" sz="1600" b="1" dirty="0" err="1" smtClean="0"/>
              <a:t>AGRONEGOCIOS</a:t>
            </a:r>
            <a:r>
              <a:rPr lang="es-ES" sz="1600" b="1" dirty="0"/>
              <a:t>, AVALÚOS Y CATASTROS</a:t>
            </a:r>
            <a:r>
              <a:rPr lang="es-EC" sz="1600" dirty="0"/>
              <a:t/>
            </a:r>
            <a:br>
              <a:rPr lang="es-EC" sz="1600" dirty="0"/>
            </a:br>
            <a:endParaRPr lang="es-EC" sz="1600" dirty="0"/>
          </a:p>
        </p:txBody>
      </p:sp>
    </p:spTree>
    <p:extLst>
      <p:ext uri="{BB962C8B-B14F-4D97-AF65-F5344CB8AC3E}">
        <p14:creationId xmlns:p14="http://schemas.microsoft.com/office/powerpoint/2010/main" val="4191756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6 Imagen"/>
          <p:cNvPicPr/>
          <p:nvPr/>
        </p:nvPicPr>
        <p:blipFill>
          <a:blip r:embed="rId3">
            <a:extLst>
              <a:ext uri="{28A0092B-C50C-407E-A947-70E740481C1C}">
                <a14:useLocalDpi xmlns:a14="http://schemas.microsoft.com/office/drawing/2010/main" val="0"/>
              </a:ext>
            </a:extLst>
          </a:blip>
          <a:stretch>
            <a:fillRect/>
          </a:stretch>
        </p:blipFill>
        <p:spPr>
          <a:xfrm>
            <a:off x="2627784" y="2467811"/>
            <a:ext cx="4667250" cy="4050030"/>
          </a:xfrm>
          <a:prstGeom prst="rect">
            <a:avLst/>
          </a:prstGeom>
        </p:spPr>
      </p:pic>
      <p:sp>
        <p:nvSpPr>
          <p:cNvPr id="6" name="5 CuadroTexto"/>
          <p:cNvSpPr txBox="1"/>
          <p:nvPr/>
        </p:nvSpPr>
        <p:spPr>
          <a:xfrm>
            <a:off x="3048878" y="1628800"/>
            <a:ext cx="5051513" cy="461665"/>
          </a:xfrm>
          <a:prstGeom prst="rect">
            <a:avLst/>
          </a:prstGeom>
          <a:noFill/>
        </p:spPr>
        <p:txBody>
          <a:bodyPr wrap="square" rtlCol="0">
            <a:spAutoFit/>
          </a:bodyPr>
          <a:lstStyle/>
          <a:p>
            <a:r>
              <a:rPr lang="es-EC" sz="2400" b="1" dirty="0" smtClean="0"/>
              <a:t>RANKING PRODUCCIÓN NACIONAL</a:t>
            </a:r>
            <a:endParaRPr lang="es-EC" sz="2400" b="1" dirty="0"/>
          </a:p>
        </p:txBody>
      </p:sp>
      <p:sp>
        <p:nvSpPr>
          <p:cNvPr id="10" name="1 Título"/>
          <p:cNvSpPr>
            <a:spLocks noGrp="1"/>
          </p:cNvSpPr>
          <p:nvPr>
            <p:ph type="ctrTitle"/>
          </p:nvPr>
        </p:nvSpPr>
        <p:spPr>
          <a:xfrm>
            <a:off x="2051720" y="228600"/>
            <a:ext cx="6745021" cy="1584176"/>
          </a:xfrm>
        </p:spPr>
        <p:txBody>
          <a:bodyPr/>
          <a:lstStyle/>
          <a:p>
            <a:r>
              <a:rPr lang="es-EC" sz="2400" b="1" dirty="0" smtClean="0"/>
              <a:t>Universidad técnica del norte</a:t>
            </a:r>
            <a:r>
              <a:rPr lang="es-EC" sz="2000" dirty="0" smtClean="0"/>
              <a:t/>
            </a:r>
            <a:br>
              <a:rPr lang="es-EC" sz="2000" dirty="0" smtClean="0"/>
            </a:br>
            <a:r>
              <a:rPr lang="es-ES" sz="1600" b="1" dirty="0"/>
              <a:t>FACULTAD DE INGENIERÍA </a:t>
            </a:r>
            <a:r>
              <a:rPr lang="es-ES" sz="1600" b="1" dirty="0" smtClean="0"/>
              <a:t>EN CIENCIAS </a:t>
            </a:r>
            <a:r>
              <a:rPr lang="es-ES" sz="1600" b="1" dirty="0"/>
              <a:t>AGROPECUARIAS Y </a:t>
            </a:r>
            <a:r>
              <a:rPr lang="es-ES" sz="1600" b="1" dirty="0" smtClean="0"/>
              <a:t>AMBIENTALES</a:t>
            </a:r>
            <a:r>
              <a:rPr lang="es-EC" sz="1600" dirty="0"/>
              <a:t/>
            </a:r>
            <a:br>
              <a:rPr lang="es-EC" sz="1600" dirty="0"/>
            </a:br>
            <a:r>
              <a:rPr lang="es-ES" sz="1600" b="1" dirty="0"/>
              <a:t>CARRERA DE INGENIERÍA </a:t>
            </a:r>
            <a:r>
              <a:rPr lang="es-ES" sz="1600" b="1" dirty="0" smtClean="0"/>
              <a:t>EN </a:t>
            </a:r>
            <a:r>
              <a:rPr lang="es-ES" sz="1600" b="1" dirty="0" err="1" smtClean="0"/>
              <a:t>AGRONEGOCIOS</a:t>
            </a:r>
            <a:r>
              <a:rPr lang="es-ES" sz="1600" b="1" dirty="0"/>
              <a:t>, AVALÚOS Y CATASTROS</a:t>
            </a:r>
            <a:r>
              <a:rPr lang="es-EC" sz="1600" dirty="0"/>
              <a:t/>
            </a:r>
            <a:br>
              <a:rPr lang="es-EC" sz="1600" dirty="0"/>
            </a:br>
            <a:endParaRPr lang="es-EC" sz="1600" dirty="0"/>
          </a:p>
        </p:txBody>
      </p:sp>
    </p:spTree>
    <p:extLst>
      <p:ext uri="{BB962C8B-B14F-4D97-AF65-F5344CB8AC3E}">
        <p14:creationId xmlns:p14="http://schemas.microsoft.com/office/powerpoint/2010/main" val="7360895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31165" y="1956591"/>
            <a:ext cx="6264695" cy="461665"/>
          </a:xfrm>
          <a:prstGeom prst="rect">
            <a:avLst/>
          </a:prstGeom>
          <a:noFill/>
        </p:spPr>
        <p:txBody>
          <a:bodyPr wrap="square" rtlCol="0">
            <a:spAutoFit/>
          </a:bodyPr>
          <a:lstStyle/>
          <a:p>
            <a:r>
              <a:rPr lang="es-EC" sz="2400" b="1" dirty="0" smtClean="0"/>
              <a:t>MATERIALES Y MÉTODOS</a:t>
            </a:r>
            <a:endParaRPr lang="es-EC" sz="2400" b="1" dirty="0"/>
          </a:p>
        </p:txBody>
      </p:sp>
      <p:sp>
        <p:nvSpPr>
          <p:cNvPr id="8" name="1 Título"/>
          <p:cNvSpPr>
            <a:spLocks noGrp="1"/>
          </p:cNvSpPr>
          <p:nvPr>
            <p:ph type="ctrTitle"/>
          </p:nvPr>
        </p:nvSpPr>
        <p:spPr>
          <a:xfrm>
            <a:off x="2063430" y="202027"/>
            <a:ext cx="6745021" cy="1584176"/>
          </a:xfrm>
        </p:spPr>
        <p:txBody>
          <a:bodyPr/>
          <a:lstStyle/>
          <a:p>
            <a:r>
              <a:rPr lang="es-EC" sz="2400" b="1" dirty="0" smtClean="0"/>
              <a:t>Universidad técnica del norte</a:t>
            </a:r>
            <a:r>
              <a:rPr lang="es-EC" sz="2000" dirty="0" smtClean="0"/>
              <a:t/>
            </a:r>
            <a:br>
              <a:rPr lang="es-EC" sz="2000" dirty="0" smtClean="0"/>
            </a:br>
            <a:r>
              <a:rPr lang="es-ES" sz="1600" b="1" dirty="0"/>
              <a:t>FACULTAD DE INGENIERÍA </a:t>
            </a:r>
            <a:r>
              <a:rPr lang="es-ES" sz="1600" b="1" dirty="0" smtClean="0"/>
              <a:t>EN CIENCIAS </a:t>
            </a:r>
            <a:r>
              <a:rPr lang="es-ES" sz="1600" b="1" dirty="0"/>
              <a:t>AGROPECUARIAS Y </a:t>
            </a:r>
            <a:r>
              <a:rPr lang="es-ES" sz="1600" b="1" dirty="0" smtClean="0"/>
              <a:t>AMBIENTALES</a:t>
            </a:r>
            <a:r>
              <a:rPr lang="es-EC" sz="1600" dirty="0"/>
              <a:t/>
            </a:r>
            <a:br>
              <a:rPr lang="es-EC" sz="1600" dirty="0"/>
            </a:br>
            <a:r>
              <a:rPr lang="es-ES" sz="1600" b="1" dirty="0"/>
              <a:t>CARRERA DE INGENIERÍA </a:t>
            </a:r>
            <a:r>
              <a:rPr lang="es-ES" sz="1600" b="1" dirty="0" smtClean="0"/>
              <a:t>EN </a:t>
            </a:r>
            <a:r>
              <a:rPr lang="es-ES" sz="1600" b="1" dirty="0" err="1" smtClean="0"/>
              <a:t>AGRONEGOCIOS</a:t>
            </a:r>
            <a:r>
              <a:rPr lang="es-ES" sz="1600" b="1" dirty="0"/>
              <a:t>, AVALÚOS Y CATASTROS</a:t>
            </a:r>
            <a:r>
              <a:rPr lang="es-EC" sz="1600" dirty="0"/>
              <a:t/>
            </a:r>
            <a:br>
              <a:rPr lang="es-EC" sz="1600" dirty="0"/>
            </a:br>
            <a:endParaRPr lang="es-EC" sz="1600" dirty="0"/>
          </a:p>
        </p:txBody>
      </p:sp>
      <p:sp>
        <p:nvSpPr>
          <p:cNvPr id="4" name="3 CuadroTexto"/>
          <p:cNvSpPr txBox="1"/>
          <p:nvPr/>
        </p:nvSpPr>
        <p:spPr>
          <a:xfrm>
            <a:off x="1403648" y="2708920"/>
            <a:ext cx="5976664" cy="2369880"/>
          </a:xfrm>
          <a:prstGeom prst="rect">
            <a:avLst/>
          </a:prstGeom>
          <a:noFill/>
        </p:spPr>
        <p:txBody>
          <a:bodyPr wrap="square" rtlCol="0">
            <a:spAutoFit/>
          </a:bodyPr>
          <a:lstStyle/>
          <a:p>
            <a:r>
              <a:rPr lang="es-EC" sz="2000" b="1" dirty="0" smtClean="0"/>
              <a:t>TIPO DE INVESTIGACIÓN : </a:t>
            </a:r>
          </a:p>
          <a:p>
            <a:endParaRPr lang="es-EC" dirty="0"/>
          </a:p>
          <a:p>
            <a:pPr marL="285750" indent="-285750">
              <a:buFont typeface="Arial" panose="020B0604020202020204" pitchFamily="34" charset="0"/>
              <a:buChar char="•"/>
            </a:pPr>
            <a:r>
              <a:rPr lang="es-EC" dirty="0" smtClean="0"/>
              <a:t>DESCRIPTIVA</a:t>
            </a:r>
          </a:p>
          <a:p>
            <a:endParaRPr lang="es-EC" dirty="0"/>
          </a:p>
          <a:p>
            <a:r>
              <a:rPr lang="es-EC" sz="2000" b="1" dirty="0" smtClean="0"/>
              <a:t>INSTRUMENTOS:</a:t>
            </a:r>
          </a:p>
          <a:p>
            <a:endParaRPr lang="es-EC" dirty="0"/>
          </a:p>
          <a:p>
            <a:pPr marL="285750" indent="-285750">
              <a:buFont typeface="Arial" panose="020B0604020202020204" pitchFamily="34" charset="0"/>
              <a:buChar char="•"/>
            </a:pPr>
            <a:r>
              <a:rPr lang="es-EC" dirty="0" smtClean="0"/>
              <a:t>ENTREVISTA</a:t>
            </a:r>
          </a:p>
          <a:p>
            <a:pPr marL="285750" indent="-285750">
              <a:buFont typeface="Arial" panose="020B0604020202020204" pitchFamily="34" charset="0"/>
              <a:buChar char="•"/>
            </a:pPr>
            <a:r>
              <a:rPr lang="es-EC" dirty="0" smtClean="0"/>
              <a:t>ENCUESTA</a:t>
            </a:r>
            <a:endParaRPr lang="es-EC" dirty="0"/>
          </a:p>
        </p:txBody>
      </p:sp>
    </p:spTree>
    <p:extLst>
      <p:ext uri="{BB962C8B-B14F-4D97-AF65-F5344CB8AC3E}">
        <p14:creationId xmlns:p14="http://schemas.microsoft.com/office/powerpoint/2010/main" val="31727119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3" y="228600"/>
            <a:ext cx="1768098" cy="17602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5 CuadroTexto"/>
          <p:cNvSpPr txBox="1"/>
          <p:nvPr/>
        </p:nvSpPr>
        <p:spPr>
          <a:xfrm>
            <a:off x="2123727" y="2075522"/>
            <a:ext cx="6264695" cy="461665"/>
          </a:xfrm>
          <a:prstGeom prst="rect">
            <a:avLst/>
          </a:prstGeom>
          <a:noFill/>
        </p:spPr>
        <p:txBody>
          <a:bodyPr wrap="square" rtlCol="0">
            <a:spAutoFit/>
          </a:bodyPr>
          <a:lstStyle/>
          <a:p>
            <a:r>
              <a:rPr lang="es-EC" sz="2400" b="1" dirty="0" smtClean="0"/>
              <a:t>POBLACIÓN OBJETIVO ZONA 1</a:t>
            </a:r>
            <a:endParaRPr lang="es-EC" sz="2400" b="1"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3727" y="3140968"/>
            <a:ext cx="4760697" cy="26848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1 Título"/>
          <p:cNvSpPr>
            <a:spLocks noGrp="1"/>
          </p:cNvSpPr>
          <p:nvPr>
            <p:ph type="ctrTitle"/>
          </p:nvPr>
        </p:nvSpPr>
        <p:spPr>
          <a:xfrm>
            <a:off x="2111895" y="228600"/>
            <a:ext cx="6745021" cy="1584176"/>
          </a:xfrm>
        </p:spPr>
        <p:txBody>
          <a:bodyPr/>
          <a:lstStyle/>
          <a:p>
            <a:r>
              <a:rPr lang="es-EC" sz="2400" b="1" dirty="0" smtClean="0"/>
              <a:t>Universidad técnica del norte</a:t>
            </a:r>
            <a:r>
              <a:rPr lang="es-EC" sz="2000" dirty="0" smtClean="0"/>
              <a:t/>
            </a:r>
            <a:br>
              <a:rPr lang="es-EC" sz="2000" dirty="0" smtClean="0"/>
            </a:br>
            <a:r>
              <a:rPr lang="es-ES" sz="1600" b="1" dirty="0"/>
              <a:t>FACULTAD DE INGENIERÍA </a:t>
            </a:r>
            <a:r>
              <a:rPr lang="es-ES" sz="1600" b="1" dirty="0" smtClean="0"/>
              <a:t>EN CIENCIAS </a:t>
            </a:r>
            <a:r>
              <a:rPr lang="es-ES" sz="1600" b="1" dirty="0"/>
              <a:t>AGROPECUARIAS Y </a:t>
            </a:r>
            <a:r>
              <a:rPr lang="es-ES" sz="1600" b="1" dirty="0" smtClean="0"/>
              <a:t>AMBIENTALES</a:t>
            </a:r>
            <a:r>
              <a:rPr lang="es-EC" sz="1600" dirty="0"/>
              <a:t/>
            </a:r>
            <a:br>
              <a:rPr lang="es-EC" sz="1600" dirty="0"/>
            </a:br>
            <a:r>
              <a:rPr lang="es-ES" sz="1600" b="1" dirty="0"/>
              <a:t>CARRERA DE INGENIERÍA </a:t>
            </a:r>
            <a:r>
              <a:rPr lang="es-ES" sz="1600" b="1" dirty="0" smtClean="0"/>
              <a:t>EN </a:t>
            </a:r>
            <a:r>
              <a:rPr lang="es-ES" sz="1600" b="1" dirty="0" err="1" smtClean="0"/>
              <a:t>AGRONEGOCIOS</a:t>
            </a:r>
            <a:r>
              <a:rPr lang="es-ES" sz="1600" b="1" dirty="0"/>
              <a:t>, AVALÚOS Y CATASTROS</a:t>
            </a:r>
            <a:r>
              <a:rPr lang="es-EC" sz="1600" dirty="0"/>
              <a:t/>
            </a:r>
            <a:br>
              <a:rPr lang="es-EC" sz="1600" dirty="0"/>
            </a:br>
            <a:endParaRPr lang="es-EC" sz="1600" dirty="0"/>
          </a:p>
        </p:txBody>
      </p:sp>
    </p:spTree>
    <p:extLst>
      <p:ext uri="{BB962C8B-B14F-4D97-AF65-F5344CB8AC3E}">
        <p14:creationId xmlns:p14="http://schemas.microsoft.com/office/powerpoint/2010/main" val="2937572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te">
  <a:themeElements>
    <a:clrScheme name="Horizonte">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Ángulo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Horizonte">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2621</TotalTime>
  <Words>822</Words>
  <Application>Microsoft Office PowerPoint</Application>
  <PresentationFormat>Presentación en pantalla (4:3)</PresentationFormat>
  <Paragraphs>102</Paragraphs>
  <Slides>25</Slides>
  <Notes>2</Notes>
  <HiddenSlides>0</HiddenSlides>
  <MMClips>0</MMClips>
  <ScaleCrop>false</ScaleCrop>
  <HeadingPairs>
    <vt:vector size="4" baseType="variant">
      <vt:variant>
        <vt:lpstr>Tema</vt:lpstr>
      </vt:variant>
      <vt:variant>
        <vt:i4>1</vt:i4>
      </vt:variant>
      <vt:variant>
        <vt:lpstr>Títulos de diapositiva</vt:lpstr>
      </vt:variant>
      <vt:variant>
        <vt:i4>25</vt:i4>
      </vt:variant>
    </vt:vector>
  </HeadingPairs>
  <TitlesOfParts>
    <vt:vector size="26" baseType="lpstr">
      <vt:lpstr>Horizonte</vt:lpstr>
      <vt:lpstr>Universidad técnica del norte FACULTAD DE INGENIERÍA EN CIENCIAS AGROPECUARIAS Y AMBIENTALES CARRERA DE INGENIERÍA EN AGRONEGOCIOS, AVALÚOS Y CATASTROS </vt:lpstr>
      <vt:lpstr>Presentación de PowerPoint</vt:lpstr>
      <vt:lpstr>Presentación de PowerPoint</vt:lpstr>
      <vt:lpstr>Presentación de PowerPoint</vt:lpstr>
      <vt:lpstr>Presentación de PowerPoint</vt:lpstr>
      <vt:lpstr>Universidad técnica del norte FACULTAD DE INGENIERÍA EN CIENCIAS AGROPECUARIAS Y AMBIENTALES CARRERA DE INGENIERÍA EN AGRONEGOCIOS, AVALÚOS Y CATASTROS </vt:lpstr>
      <vt:lpstr>Universidad técnica del norte FACULTAD DE INGENIERÍA EN CIENCIAS AGROPECUARIAS Y AMBIENTALES CARRERA DE INGENIERÍA EN AGRONEGOCIOS, AVALÚOS Y CATASTROS </vt:lpstr>
      <vt:lpstr>Universidad técnica del norte FACULTAD DE INGENIERÍA EN CIENCIAS AGROPECUARIAS Y AMBIENTALES CARRERA DE INGENIERÍA EN AGRONEGOCIOS, AVALÚOS Y CATASTROS </vt:lpstr>
      <vt:lpstr>Universidad técnica del norte FACULTAD DE INGENIERÍA EN CIENCIAS AGROPECUARIAS Y AMBIENTALES CARRERA DE INGENIERÍA EN AGRONEGOCIOS, AVALÚOS Y CATASTROS </vt:lpstr>
      <vt:lpstr>Universidad técnica del norte FACULTAD DE INGENIERÍA EN CIENCIAS AGROPECUARIAS Y AMBIENTALES CARRERA DE INGENIERÍA EN AGRONEGOCIOS, AVALÚOS Y CATASTROS </vt:lpstr>
      <vt:lpstr>Presentación de PowerPoint</vt:lpstr>
      <vt:lpstr>Universidad técnica del norte ciencia y tecnología  al servicio del pueblo</vt:lpstr>
      <vt:lpstr>Presentación de PowerPoint</vt:lpstr>
      <vt:lpstr>Presentación de PowerPoint</vt:lpstr>
      <vt:lpstr>Presentación de PowerPoint</vt:lpstr>
      <vt:lpstr>Universidad técnica del norte FACULTAD DE INGENIERÍA EN CIENCIAS AGROPECUARIAS Y AMBIENTALES CARRERA DE INGENIERÍA EN AGRONEGOCIOS, AVALÚOS Y CATASTROS </vt:lpstr>
      <vt:lpstr>Universidad técnica del norte FACULTAD DE INGENIERÍA EN CIENCIAS AGROPECUARIAS Y AMBIENTALES CARRERA DE INGENIERÍA EN AGRONEGOCIOS, AVALÚOS Y CATASTROS </vt:lpstr>
      <vt:lpstr>Universidad técnica del norte FACULTAD DE INGENIERÍA EN CIENCIAS AGROPECUARIAS Y AMBIENTALES CARRERA DE INGENIERÍA EN AGRONEGOCIOS, AVALÚOS Y CATASTROS </vt:lpstr>
      <vt:lpstr>Universidad técnica del norte FACULTAD DE INGENIERÍA EN CIENCIAS AGROPECUARIAS Y AMBIENTALES CARRERA DE INGENIERÍA EN AGRONEGOCIOS, AVALÚOS Y CATASTROS </vt:lpstr>
      <vt:lpstr>Presentación de PowerPoint</vt:lpstr>
      <vt:lpstr>Universidad técnica del norte FACULTAD DE INGENIERÍA EN CIENCIAS AGROPECUARIAS Y AMBIENTALES CARRERA DE INGENIERÍA EN AGRONEGOCIOS, AVALÚOS Y CATASTROS </vt:lpstr>
      <vt:lpstr>Presentación de PowerPoint</vt:lpstr>
      <vt:lpstr>Presentación de PowerPoint</vt:lpstr>
      <vt:lpstr>Presentación de PowerPoint</vt:lpstr>
      <vt:lpstr>Presentación de PowerPoint</vt:lpstr>
    </vt:vector>
  </TitlesOfParts>
  <Company>NV Bekaert SA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Ruano Fernando</dc:creator>
  <cp:lastModifiedBy>Ruano Fernando</cp:lastModifiedBy>
  <cp:revision>32</cp:revision>
  <dcterms:created xsi:type="dcterms:W3CDTF">2017-02-01T01:24:55Z</dcterms:created>
  <dcterms:modified xsi:type="dcterms:W3CDTF">2017-02-02T21:06:54Z</dcterms:modified>
</cp:coreProperties>
</file>