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996" r:id="rId1"/>
  </p:sldMasterIdLst>
  <p:notesMasterIdLst>
    <p:notesMasterId r:id="rId52"/>
  </p:notesMasterIdLst>
  <p:handoutMasterIdLst>
    <p:handoutMasterId r:id="rId53"/>
  </p:handoutMasterIdLst>
  <p:sldIdLst>
    <p:sldId id="257" r:id="rId2"/>
    <p:sldId id="399" r:id="rId3"/>
    <p:sldId id="403" r:id="rId4"/>
    <p:sldId id="259" r:id="rId5"/>
    <p:sldId id="388" r:id="rId6"/>
    <p:sldId id="389" r:id="rId7"/>
    <p:sldId id="261" r:id="rId8"/>
    <p:sldId id="262" r:id="rId9"/>
    <p:sldId id="416" r:id="rId10"/>
    <p:sldId id="265" r:id="rId11"/>
    <p:sldId id="391" r:id="rId12"/>
    <p:sldId id="275" r:id="rId13"/>
    <p:sldId id="276" r:id="rId14"/>
    <p:sldId id="422" r:id="rId15"/>
    <p:sldId id="280" r:id="rId16"/>
    <p:sldId id="284" r:id="rId17"/>
    <p:sldId id="414" r:id="rId18"/>
    <p:sldId id="285" r:id="rId19"/>
    <p:sldId id="393" r:id="rId20"/>
    <p:sldId id="297" r:id="rId21"/>
    <p:sldId id="298" r:id="rId22"/>
    <p:sldId id="405" r:id="rId23"/>
    <p:sldId id="312" r:id="rId24"/>
    <p:sldId id="314" r:id="rId25"/>
    <p:sldId id="423" r:id="rId26"/>
    <p:sldId id="407" r:id="rId27"/>
    <p:sldId id="408" r:id="rId28"/>
    <p:sldId id="417" r:id="rId29"/>
    <p:sldId id="325" r:id="rId30"/>
    <p:sldId id="327" r:id="rId31"/>
    <p:sldId id="397" r:id="rId32"/>
    <p:sldId id="430" r:id="rId33"/>
    <p:sldId id="339" r:id="rId34"/>
    <p:sldId id="342" r:id="rId35"/>
    <p:sldId id="395" r:id="rId36"/>
    <p:sldId id="418" r:id="rId37"/>
    <p:sldId id="419" r:id="rId38"/>
    <p:sldId id="420" r:id="rId39"/>
    <p:sldId id="421" r:id="rId40"/>
    <p:sldId id="398" r:id="rId41"/>
    <p:sldId id="394" r:id="rId42"/>
    <p:sldId id="364" r:id="rId43"/>
    <p:sldId id="375" r:id="rId44"/>
    <p:sldId id="427" r:id="rId45"/>
    <p:sldId id="424" r:id="rId46"/>
    <p:sldId id="425" r:id="rId47"/>
    <p:sldId id="426" r:id="rId48"/>
    <p:sldId id="428" r:id="rId49"/>
    <p:sldId id="413" r:id="rId50"/>
    <p:sldId id="429" r:id="rId5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24" autoAdjust="0"/>
  </p:normalViewPr>
  <p:slideViewPr>
    <p:cSldViewPr>
      <p:cViewPr>
        <p:scale>
          <a:sx n="55" d="100"/>
          <a:sy n="55" d="100"/>
        </p:scale>
        <p:origin x="-1722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actores%20de%20deman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2747156605424332E-2"/>
          <c:y val="8.9490473609827231E-2"/>
          <c:w val="0.67014559077551472"/>
          <c:h val="0.80482472079654022"/>
        </c:manualLayout>
      </c:layout>
      <c:pie3DChart>
        <c:varyColors val="1"/>
        <c:ser>
          <c:idx val="0"/>
          <c:order val="0"/>
          <c:dLbls>
            <c:numFmt formatCode="0.00%" sourceLinked="0"/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Hoja7!$I$8:$I$12</c:f>
              <c:strCache>
                <c:ptCount val="5"/>
                <c:pt idx="0">
                  <c:v>México</c:v>
                </c:pt>
                <c:pt idx="1">
                  <c:v>Perú</c:v>
                </c:pt>
                <c:pt idx="2">
                  <c:v>Venezuela</c:v>
                </c:pt>
                <c:pt idx="3">
                  <c:v>Ecuador</c:v>
                </c:pt>
                <c:pt idx="4">
                  <c:v>Otros</c:v>
                </c:pt>
              </c:strCache>
            </c:strRef>
          </c:cat>
          <c:val>
            <c:numRef>
              <c:f>Hoja7!$J$8:$J$12</c:f>
              <c:numCache>
                <c:formatCode>General</c:formatCode>
                <c:ptCount val="5"/>
                <c:pt idx="0">
                  <c:v>33.520000000000003</c:v>
                </c:pt>
                <c:pt idx="1">
                  <c:v>22.88</c:v>
                </c:pt>
                <c:pt idx="2">
                  <c:v>15.06</c:v>
                </c:pt>
                <c:pt idx="3" formatCode="0.00">
                  <c:v>12.7</c:v>
                </c:pt>
                <c:pt idx="4">
                  <c:v>15.84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4849586109428823"/>
          <c:y val="0.22850329943574887"/>
          <c:w val="0.21589160329317814"/>
          <c:h val="0.53677027213703565"/>
        </c:manualLayout>
      </c:layout>
      <c:txPr>
        <a:bodyPr/>
        <a:lstStyle/>
        <a:p>
          <a:pPr>
            <a:defRPr sz="2200"/>
          </a:pPr>
          <a:endParaRPr lang="es-EC"/>
        </a:p>
      </c:txPr>
    </c:legend>
    <c:plotVisOnly val="1"/>
    <c:dispBlanksAs val="zero"/>
  </c:chart>
  <c:txPr>
    <a:bodyPr/>
    <a:lstStyle/>
    <a:p>
      <a:pPr>
        <a:defRPr sz="2000">
          <a:latin typeface="Andalus" pitchFamily="18" charset="-78"/>
          <a:cs typeface="Andalus" pitchFamily="18" charset="-78"/>
        </a:defRPr>
      </a:pPr>
      <a:endParaRPr lang="es-EC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700FF-A89B-4EA6-B1F9-1D703E3FBED6}" type="doc">
      <dgm:prSet loTypeId="urn:microsoft.com/office/officeart/2005/8/layout/matrix1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9CDE5B-C7DF-4FF5-9F2C-F6A94A2D6D2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b="1" cap="all" dirty="0" smtClean="0">
              <a:latin typeface="Andalus" pitchFamily="18" charset="-78"/>
              <a:cs typeface="Andalus" pitchFamily="18" charset="-78"/>
            </a:rPr>
            <a:t>PROBLEMA</a:t>
          </a:r>
          <a:endParaRPr lang="es-EC" sz="2800" dirty="0">
            <a:latin typeface="Andalus" pitchFamily="18" charset="-78"/>
            <a:cs typeface="Andalus" pitchFamily="18" charset="-78"/>
          </a:endParaRPr>
        </a:p>
      </dgm:t>
    </dgm:pt>
    <dgm:pt modelId="{3DD11127-DA44-459C-8D57-5BEEBC8DB57F}" type="parTrans" cxnId="{58F1318D-7D5B-44F3-9C54-30A148E04414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70E7D346-572F-44C2-970F-0C2044018AC7}" type="sibTrans" cxnId="{58F1318D-7D5B-44F3-9C54-30A148E04414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2148DB2F-EB72-41EF-A028-EDDE768D0897}">
      <dgm:prSet phldrT="[Texto]" custT="1"/>
      <dgm:spPr/>
      <dgm:t>
        <a:bodyPr/>
        <a:lstStyle/>
        <a:p>
          <a:endParaRPr lang="es-ES" sz="2000" dirty="0" smtClean="0">
            <a:latin typeface="Andalus" pitchFamily="18" charset="-78"/>
            <a:cs typeface="Andalus" pitchFamily="18" charset="-78"/>
          </a:endParaRPr>
        </a:p>
        <a:p>
          <a:r>
            <a:rPr lang="es-ES" sz="2000" dirty="0" smtClean="0">
              <a:latin typeface="Andalus" pitchFamily="18" charset="-78"/>
              <a:cs typeface="Andalus" pitchFamily="18" charset="-78"/>
            </a:rPr>
            <a:t>En el Ecuador no existen industrias dedicadas al procesamiento de durazno, las empresas solo se dedican a la importación de países de Chile, Argentina, Estados Unidos</a:t>
          </a:r>
          <a:endParaRPr lang="es-EC" sz="2000" dirty="0">
            <a:latin typeface="Andalus" pitchFamily="18" charset="-78"/>
            <a:cs typeface="Andalus" pitchFamily="18" charset="-78"/>
          </a:endParaRPr>
        </a:p>
      </dgm:t>
    </dgm:pt>
    <dgm:pt modelId="{0669D4FE-247B-449C-A231-C36E71EC4A9F}" type="parTrans" cxnId="{AF0EB390-5F09-44D7-A0C5-2F24DE83451C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995FAA7F-6C45-4506-9CE4-C29662BCCC5A}" type="sibTrans" cxnId="{AF0EB390-5F09-44D7-A0C5-2F24DE83451C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738BDC9F-0A7D-479A-A133-DFE9F594DD26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sz="2000" dirty="0" smtClean="0">
            <a:solidFill>
              <a:schemeClr val="tx1"/>
            </a:solidFill>
            <a:latin typeface="Andalus" pitchFamily="18" charset="-78"/>
            <a:cs typeface="Andalus" pitchFamily="18" charset="-78"/>
          </a:endParaRPr>
        </a:p>
        <a:p>
          <a:r>
            <a:rPr lang="es-ES" sz="2000" dirty="0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En San José de </a:t>
          </a:r>
          <a:r>
            <a:rPr lang="es-ES" sz="2000" dirty="0" err="1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Pimampiro</a:t>
          </a:r>
          <a:r>
            <a:rPr lang="es-ES" sz="2000" dirty="0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, se produce durazno durante todos los meses del año, que no se le está dando un valor  agregado a través de la industrialización.</a:t>
          </a:r>
          <a:endParaRPr lang="es-EC" sz="2000" dirty="0">
            <a:solidFill>
              <a:schemeClr val="tx1"/>
            </a:solidFill>
            <a:latin typeface="Andalus" pitchFamily="18" charset="-78"/>
            <a:cs typeface="Andalus" pitchFamily="18" charset="-78"/>
          </a:endParaRPr>
        </a:p>
      </dgm:t>
    </dgm:pt>
    <dgm:pt modelId="{61DD9FF4-4E3A-45E1-87DB-0DA27443C316}" type="parTrans" cxnId="{9595DDD5-5160-4EDA-A6BC-AD3C2E121920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AAADCCAD-CA9B-4BA9-AAEF-C096337B40C3}" type="sibTrans" cxnId="{9595DDD5-5160-4EDA-A6BC-AD3C2E121920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6E16CAA9-5D8B-4C79-9DEA-AB4A3BE6E71D}">
      <dgm:prSet phldrT="[Texto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ES" sz="2000" dirty="0" smtClean="0">
              <a:latin typeface="Andalus" pitchFamily="18" charset="-78"/>
              <a:cs typeface="Andalus" pitchFamily="18" charset="-78"/>
            </a:rPr>
            <a:t>La materia prima se encuentra en </a:t>
          </a:r>
          <a:r>
            <a:rPr lang="es-ES" sz="20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2000" dirty="0" smtClean="0">
              <a:latin typeface="Andalus" pitchFamily="18" charset="-78"/>
              <a:cs typeface="Andalus" pitchFamily="18" charset="-78"/>
            </a:rPr>
            <a:t> que en necesidades básicas insatisfechas la incidencia de pobreza es del 71,32%, y extrema pobreza está en el 41,72%.ya que la principal actividad económica del cantón corresponde a la agricultura que representa el 20,63% del territorio, careciendo de fuentes de empleo seguras y bajo nivel de ingresos económicos para productores y sus familias.</a:t>
          </a:r>
          <a:endParaRPr lang="es-EC" sz="2000" dirty="0">
            <a:latin typeface="Andalus" pitchFamily="18" charset="-78"/>
            <a:cs typeface="Andalus" pitchFamily="18" charset="-78"/>
          </a:endParaRPr>
        </a:p>
      </dgm:t>
    </dgm:pt>
    <dgm:pt modelId="{E38D0B61-6741-47C5-8EBE-753398964754}" type="sibTrans" cxnId="{2602366E-BC6F-4813-9774-2D31F82B43C6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C2A6DBC0-A66F-4E0D-BB18-90A6F5B3E598}" type="parTrans" cxnId="{2602366E-BC6F-4813-9774-2D31F82B43C6}">
      <dgm:prSet/>
      <dgm:spPr/>
      <dgm:t>
        <a:bodyPr/>
        <a:lstStyle/>
        <a:p>
          <a:endParaRPr lang="es-EC" sz="2000">
            <a:latin typeface="Andalus" pitchFamily="18" charset="-78"/>
            <a:cs typeface="Andalus" pitchFamily="18" charset="-78"/>
          </a:endParaRPr>
        </a:p>
      </dgm:t>
    </dgm:pt>
    <dgm:pt modelId="{945619F5-03FE-4D3C-894E-267A395AF055}" type="pres">
      <dgm:prSet presAssocID="{29A700FF-A89B-4EA6-B1F9-1D703E3FBED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79E4CD-0607-475B-8A21-E78A5DC439A5}" type="pres">
      <dgm:prSet presAssocID="{29A700FF-A89B-4EA6-B1F9-1D703E3FBED6}" presName="matrix" presStyleCnt="0"/>
      <dgm:spPr/>
      <dgm:t>
        <a:bodyPr/>
        <a:lstStyle/>
        <a:p>
          <a:endParaRPr lang="es-EC"/>
        </a:p>
      </dgm:t>
    </dgm:pt>
    <dgm:pt modelId="{9BC4E980-5334-471B-AB3F-596EDE3111CF}" type="pres">
      <dgm:prSet presAssocID="{29A700FF-A89B-4EA6-B1F9-1D703E3FBED6}" presName="tile1" presStyleLbl="node1" presStyleIdx="0" presStyleCnt="4" custLinFactNeighborX="-26739"/>
      <dgm:spPr/>
      <dgm:t>
        <a:bodyPr/>
        <a:lstStyle/>
        <a:p>
          <a:endParaRPr lang="es-EC"/>
        </a:p>
      </dgm:t>
    </dgm:pt>
    <dgm:pt modelId="{BA7D5B68-235F-42B8-902C-3AA85AC8490C}" type="pres">
      <dgm:prSet presAssocID="{29A700FF-A89B-4EA6-B1F9-1D703E3FBED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30733B-BB8A-4711-A224-8AB4F6E6306A}" type="pres">
      <dgm:prSet presAssocID="{29A700FF-A89B-4EA6-B1F9-1D703E3FBED6}" presName="tile2" presStyleLbl="node1" presStyleIdx="1" presStyleCnt="4" custLinFactNeighborX="-25870"/>
      <dgm:spPr/>
      <dgm:t>
        <a:bodyPr/>
        <a:lstStyle/>
        <a:p>
          <a:endParaRPr lang="es-EC"/>
        </a:p>
      </dgm:t>
    </dgm:pt>
    <dgm:pt modelId="{DA4B7D91-210D-4223-BA23-B9A3D24C76A8}" type="pres">
      <dgm:prSet presAssocID="{29A700FF-A89B-4EA6-B1F9-1D703E3FBED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253474-7BA8-4888-AA42-62CF81DDDE3B}" type="pres">
      <dgm:prSet presAssocID="{29A700FF-A89B-4EA6-B1F9-1D703E3FBED6}" presName="tile3" presStyleLbl="node1" presStyleIdx="2" presStyleCnt="4" custScaleX="200000" custLinFactNeighborX="49348" custLinFactNeighborY="-2273"/>
      <dgm:spPr/>
      <dgm:t>
        <a:bodyPr/>
        <a:lstStyle/>
        <a:p>
          <a:endParaRPr lang="es-EC"/>
        </a:p>
      </dgm:t>
    </dgm:pt>
    <dgm:pt modelId="{EBE40050-9002-4541-844D-8B8B05D2492F}" type="pres">
      <dgm:prSet presAssocID="{29A700FF-A89B-4EA6-B1F9-1D703E3FBED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1872D0-70F2-4B78-98F4-587B32228503}" type="pres">
      <dgm:prSet presAssocID="{29A700FF-A89B-4EA6-B1F9-1D703E3FBED6}" presName="tile4" presStyleLbl="node1" presStyleIdx="3" presStyleCnt="4" custFlipHor="1" custScaleX="47390" custScaleY="4548" custLinFactNeighborX="-76956" custLinFactNeighborY="-43183"/>
      <dgm:spPr/>
      <dgm:t>
        <a:bodyPr/>
        <a:lstStyle/>
        <a:p>
          <a:endParaRPr lang="es-EC"/>
        </a:p>
      </dgm:t>
    </dgm:pt>
    <dgm:pt modelId="{9799BDDD-9770-4F46-ABF5-91152BE0270A}" type="pres">
      <dgm:prSet presAssocID="{29A700FF-A89B-4EA6-B1F9-1D703E3FBED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D877D9-7DEA-405A-9F85-ECFFFA136622}" type="pres">
      <dgm:prSet presAssocID="{29A700FF-A89B-4EA6-B1F9-1D703E3FBED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B4215D26-6CC2-474B-9995-EAD3B227A6B4}" type="presOf" srcId="{2148DB2F-EB72-41EF-A028-EDDE768D0897}" destId="{9BC4E980-5334-471B-AB3F-596EDE3111CF}" srcOrd="0" destOrd="0" presId="urn:microsoft.com/office/officeart/2005/8/layout/matrix1"/>
    <dgm:cxn modelId="{912CA72C-EFD5-4A9F-BBFD-54AC679F47AA}" type="presOf" srcId="{738BDC9F-0A7D-479A-A133-DFE9F594DD26}" destId="{1630733B-BB8A-4711-A224-8AB4F6E6306A}" srcOrd="0" destOrd="0" presId="urn:microsoft.com/office/officeart/2005/8/layout/matrix1"/>
    <dgm:cxn modelId="{58F1318D-7D5B-44F3-9C54-30A148E04414}" srcId="{29A700FF-A89B-4EA6-B1F9-1D703E3FBED6}" destId="{049CDE5B-C7DF-4FF5-9F2C-F6A94A2D6D29}" srcOrd="0" destOrd="0" parTransId="{3DD11127-DA44-459C-8D57-5BEEBC8DB57F}" sibTransId="{70E7D346-572F-44C2-970F-0C2044018AC7}"/>
    <dgm:cxn modelId="{0E4DA712-C299-4D7F-8EBF-4BD0A5D961FD}" type="presOf" srcId="{6E16CAA9-5D8B-4C79-9DEA-AB4A3BE6E71D}" destId="{EBE40050-9002-4541-844D-8B8B05D2492F}" srcOrd="1" destOrd="0" presId="urn:microsoft.com/office/officeart/2005/8/layout/matrix1"/>
    <dgm:cxn modelId="{2602366E-BC6F-4813-9774-2D31F82B43C6}" srcId="{049CDE5B-C7DF-4FF5-9F2C-F6A94A2D6D29}" destId="{6E16CAA9-5D8B-4C79-9DEA-AB4A3BE6E71D}" srcOrd="2" destOrd="0" parTransId="{C2A6DBC0-A66F-4E0D-BB18-90A6F5B3E598}" sibTransId="{E38D0B61-6741-47C5-8EBE-753398964754}"/>
    <dgm:cxn modelId="{9595DDD5-5160-4EDA-A6BC-AD3C2E121920}" srcId="{049CDE5B-C7DF-4FF5-9F2C-F6A94A2D6D29}" destId="{738BDC9F-0A7D-479A-A133-DFE9F594DD26}" srcOrd="1" destOrd="0" parTransId="{61DD9FF4-4E3A-45E1-87DB-0DA27443C316}" sibTransId="{AAADCCAD-CA9B-4BA9-AAEF-C096337B40C3}"/>
    <dgm:cxn modelId="{BFE0E59A-9F0F-4EFB-98F0-F69A21444693}" type="presOf" srcId="{29A700FF-A89B-4EA6-B1F9-1D703E3FBED6}" destId="{945619F5-03FE-4D3C-894E-267A395AF055}" srcOrd="0" destOrd="0" presId="urn:microsoft.com/office/officeart/2005/8/layout/matrix1"/>
    <dgm:cxn modelId="{AF0EB390-5F09-44D7-A0C5-2F24DE83451C}" srcId="{049CDE5B-C7DF-4FF5-9F2C-F6A94A2D6D29}" destId="{2148DB2F-EB72-41EF-A028-EDDE768D0897}" srcOrd="0" destOrd="0" parTransId="{0669D4FE-247B-449C-A231-C36E71EC4A9F}" sibTransId="{995FAA7F-6C45-4506-9CE4-C29662BCCC5A}"/>
    <dgm:cxn modelId="{5B09DF03-76C8-4588-9882-0394E0CEEFE0}" type="presOf" srcId="{738BDC9F-0A7D-479A-A133-DFE9F594DD26}" destId="{DA4B7D91-210D-4223-BA23-B9A3D24C76A8}" srcOrd="1" destOrd="0" presId="urn:microsoft.com/office/officeart/2005/8/layout/matrix1"/>
    <dgm:cxn modelId="{D44ED8FE-0638-4D8C-9EB2-1E1DA70D0F9C}" type="presOf" srcId="{049CDE5B-C7DF-4FF5-9F2C-F6A94A2D6D29}" destId="{05D877D9-7DEA-405A-9F85-ECFFFA136622}" srcOrd="0" destOrd="0" presId="urn:microsoft.com/office/officeart/2005/8/layout/matrix1"/>
    <dgm:cxn modelId="{EDB3DEF0-8FA1-4896-BED9-CA655944C2FB}" type="presOf" srcId="{6E16CAA9-5D8B-4C79-9DEA-AB4A3BE6E71D}" destId="{DB253474-7BA8-4888-AA42-62CF81DDDE3B}" srcOrd="0" destOrd="0" presId="urn:microsoft.com/office/officeart/2005/8/layout/matrix1"/>
    <dgm:cxn modelId="{8342F5AA-022C-483A-B80E-30C85181ED92}" type="presOf" srcId="{2148DB2F-EB72-41EF-A028-EDDE768D0897}" destId="{BA7D5B68-235F-42B8-902C-3AA85AC8490C}" srcOrd="1" destOrd="0" presId="urn:microsoft.com/office/officeart/2005/8/layout/matrix1"/>
    <dgm:cxn modelId="{FC2E6C1C-9764-46C6-807B-8BA539AEFC9D}" type="presParOf" srcId="{945619F5-03FE-4D3C-894E-267A395AF055}" destId="{E179E4CD-0607-475B-8A21-E78A5DC439A5}" srcOrd="0" destOrd="0" presId="urn:microsoft.com/office/officeart/2005/8/layout/matrix1"/>
    <dgm:cxn modelId="{67944C98-4233-49A4-B75D-0BA1D8C67EDA}" type="presParOf" srcId="{E179E4CD-0607-475B-8A21-E78A5DC439A5}" destId="{9BC4E980-5334-471B-AB3F-596EDE3111CF}" srcOrd="0" destOrd="0" presId="urn:microsoft.com/office/officeart/2005/8/layout/matrix1"/>
    <dgm:cxn modelId="{CF9F27A0-2B92-4442-AA2C-475752B21BA5}" type="presParOf" srcId="{E179E4CD-0607-475B-8A21-E78A5DC439A5}" destId="{BA7D5B68-235F-42B8-902C-3AA85AC8490C}" srcOrd="1" destOrd="0" presId="urn:microsoft.com/office/officeart/2005/8/layout/matrix1"/>
    <dgm:cxn modelId="{67520883-45D3-4C5D-A132-C5847AD539CC}" type="presParOf" srcId="{E179E4CD-0607-475B-8A21-E78A5DC439A5}" destId="{1630733B-BB8A-4711-A224-8AB4F6E6306A}" srcOrd="2" destOrd="0" presId="urn:microsoft.com/office/officeart/2005/8/layout/matrix1"/>
    <dgm:cxn modelId="{95CA059B-0524-422A-A872-7FBFE797D875}" type="presParOf" srcId="{E179E4CD-0607-475B-8A21-E78A5DC439A5}" destId="{DA4B7D91-210D-4223-BA23-B9A3D24C76A8}" srcOrd="3" destOrd="0" presId="urn:microsoft.com/office/officeart/2005/8/layout/matrix1"/>
    <dgm:cxn modelId="{F2DF3E1D-3373-4D50-B86F-A7DDEF875B83}" type="presParOf" srcId="{E179E4CD-0607-475B-8A21-E78A5DC439A5}" destId="{DB253474-7BA8-4888-AA42-62CF81DDDE3B}" srcOrd="4" destOrd="0" presId="urn:microsoft.com/office/officeart/2005/8/layout/matrix1"/>
    <dgm:cxn modelId="{4E8A61C7-C7FE-4A82-822B-EFC6D6E397CB}" type="presParOf" srcId="{E179E4CD-0607-475B-8A21-E78A5DC439A5}" destId="{EBE40050-9002-4541-844D-8B8B05D2492F}" srcOrd="5" destOrd="0" presId="urn:microsoft.com/office/officeart/2005/8/layout/matrix1"/>
    <dgm:cxn modelId="{89379F46-E4EA-4BB3-A458-D52B5AD21963}" type="presParOf" srcId="{E179E4CD-0607-475B-8A21-E78A5DC439A5}" destId="{561872D0-70F2-4B78-98F4-587B32228503}" srcOrd="6" destOrd="0" presId="urn:microsoft.com/office/officeart/2005/8/layout/matrix1"/>
    <dgm:cxn modelId="{B09F950F-15BE-43EB-8C4C-2A332732A28E}" type="presParOf" srcId="{E179E4CD-0607-475B-8A21-E78A5DC439A5}" destId="{9799BDDD-9770-4F46-ABF5-91152BE0270A}" srcOrd="7" destOrd="0" presId="urn:microsoft.com/office/officeart/2005/8/layout/matrix1"/>
    <dgm:cxn modelId="{A936EBD5-F59E-4701-9BF6-75D659885908}" type="presParOf" srcId="{945619F5-03FE-4D3C-894E-267A395AF055}" destId="{05D877D9-7DEA-405A-9F85-ECFFFA13662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E3A530-6E9F-4FA3-B8C2-9908B7295FE9}" type="doc">
      <dgm:prSet loTypeId="urn:microsoft.com/office/officeart/2005/8/layout/radial4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626705B2-6479-41B9-BDB9-1D2A495EA26E}">
      <dgm:prSet phldrT="[Texto]"/>
      <dgm:spPr/>
      <dgm:t>
        <a:bodyPr/>
        <a:lstStyle/>
        <a:p>
          <a:r>
            <a:rPr lang="es-EC" b="1" cap="all" dirty="0" smtClean="0">
              <a:latin typeface="Times New Roman" pitchFamily="18" charset="0"/>
              <a:cs typeface="Times New Roman" pitchFamily="18" charset="0"/>
            </a:rPr>
            <a:t>D</a:t>
          </a:r>
          <a:r>
            <a:rPr lang="es-EC" b="1" dirty="0" smtClean="0">
              <a:latin typeface="Times New Roman" pitchFamily="18" charset="0"/>
              <a:cs typeface="Times New Roman" pitchFamily="18" charset="0"/>
            </a:rPr>
            <a:t>emanda insatisfecha</a:t>
          </a:r>
          <a:endParaRPr lang="es-EC" dirty="0">
            <a:latin typeface="Times New Roman" pitchFamily="18" charset="0"/>
            <a:cs typeface="Times New Roman" pitchFamily="18" charset="0"/>
          </a:endParaRPr>
        </a:p>
      </dgm:t>
    </dgm:pt>
    <dgm:pt modelId="{7230DE4B-12FE-44FF-8AB9-127F9B1C28FD}" type="parTrans" cxnId="{877C30CD-C2E6-410C-B571-EC56483A0292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8AD0F5D7-B6B8-486C-9343-60FC09E9D473}" type="sibTrans" cxnId="{877C30CD-C2E6-410C-B571-EC56483A0292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A0835A01-1488-47C8-BEC8-E4B0FA0DCEE5}">
      <dgm:prSet phldrT="[Texto]"/>
      <dgm:spPr/>
      <dgm:t>
        <a:bodyPr/>
        <a:lstStyle/>
        <a:p>
          <a:r>
            <a:rPr lang="es-ES" dirty="0" smtClean="0">
              <a:latin typeface="Times New Roman" pitchFamily="18" charset="0"/>
              <a:cs typeface="Times New Roman" pitchFamily="18" charset="0"/>
            </a:rPr>
            <a:t>La demanda insatisfecha que existe a nivel de país en el año 2015 es de 5347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,00  </a:t>
          </a:r>
          <a:r>
            <a:rPr lang="es-ES" dirty="0" smtClean="0">
              <a:latin typeface="Times New Roman" pitchFamily="18" charset="0"/>
              <a:cs typeface="Times New Roman" pitchFamily="18" charset="0"/>
            </a:rPr>
            <a:t>toneladas anuales de durazno, haciendo la relación de que cada lata tiene un peso de 0,820kg, tenemos un total de 6520731 latas de durazno en almíbar al año. </a:t>
          </a:r>
          <a:endParaRPr lang="es-EC" dirty="0">
            <a:latin typeface="Times New Roman" pitchFamily="18" charset="0"/>
            <a:cs typeface="Times New Roman" pitchFamily="18" charset="0"/>
          </a:endParaRPr>
        </a:p>
      </dgm:t>
    </dgm:pt>
    <dgm:pt modelId="{AC8F6A19-D0AB-4DEF-AFF9-D79E44CC9BA4}" type="parTrans" cxnId="{DBE2C99B-F8EB-4A34-AAFB-82233E6C113C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7ACB0686-BA1E-4795-84CE-4AE3CEBA8B82}" type="sibTrans" cxnId="{DBE2C99B-F8EB-4A34-AAFB-82233E6C113C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1B94DE2B-1C26-476E-8681-62047225DA96}">
      <dgm:prSet phldrT="[Texto]"/>
      <dgm:spPr/>
      <dgm:t>
        <a:bodyPr/>
        <a:lstStyle/>
        <a:p>
          <a:r>
            <a:rPr lang="es-ES" smtClean="0">
              <a:latin typeface="Times New Roman" pitchFamily="18" charset="0"/>
              <a:cs typeface="Times New Roman" pitchFamily="18" charset="0"/>
            </a:rPr>
            <a:t>La empresa “Terra y Sol” se propone suplir en una parte las importaciones de durazno en almíbar, que ingresa al país.</a:t>
          </a:r>
          <a:endParaRPr lang="es-EC" dirty="0">
            <a:latin typeface="Times New Roman" pitchFamily="18" charset="0"/>
            <a:cs typeface="Times New Roman" pitchFamily="18" charset="0"/>
          </a:endParaRPr>
        </a:p>
      </dgm:t>
    </dgm:pt>
    <dgm:pt modelId="{9E6F0011-CE0E-4376-A97E-F69752A249F5}" type="parTrans" cxnId="{77FA1852-8ABD-4F8B-9667-A745919A3641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5923A367-C739-4536-9D76-365BE888ED32}" type="sibTrans" cxnId="{77FA1852-8ABD-4F8B-9667-A745919A3641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35E28376-471E-4FCB-A074-B88BE39B5158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B030B8BF-1AF3-4759-8995-F074F538488C}" type="parTrans" cxnId="{05D30B3B-7503-416E-AAC6-1EB51AC1BBDC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C99B5D55-E772-45B5-B71A-8BECE1DB78F1}" type="sibTrans" cxnId="{05D30B3B-7503-416E-AAC6-1EB51AC1BBDC}">
      <dgm:prSet/>
      <dgm:spPr/>
      <dgm:t>
        <a:bodyPr/>
        <a:lstStyle/>
        <a:p>
          <a:endParaRPr lang="es-EC">
            <a:latin typeface="Times New Roman" pitchFamily="18" charset="0"/>
            <a:cs typeface="Times New Roman" pitchFamily="18" charset="0"/>
          </a:endParaRPr>
        </a:p>
      </dgm:t>
    </dgm:pt>
    <dgm:pt modelId="{CD234A61-930A-4BA0-A995-2C651ABBB693}" type="pres">
      <dgm:prSet presAssocID="{5CE3A530-6E9F-4FA3-B8C2-9908B7295FE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2E794B7-3B4E-455A-AD3D-778F3722E92D}" type="pres">
      <dgm:prSet presAssocID="{626705B2-6479-41B9-BDB9-1D2A495EA26E}" presName="centerShape" presStyleLbl="node0" presStyleIdx="0" presStyleCnt="1" custLinFactNeighborX="-4843" custLinFactNeighborY="1056"/>
      <dgm:spPr/>
      <dgm:t>
        <a:bodyPr/>
        <a:lstStyle/>
        <a:p>
          <a:endParaRPr lang="es-EC"/>
        </a:p>
      </dgm:t>
    </dgm:pt>
    <dgm:pt modelId="{E6FDA66D-A500-429F-9C34-4DDDC3E32E44}" type="pres">
      <dgm:prSet presAssocID="{AC8F6A19-D0AB-4DEF-AFF9-D79E44CC9BA4}" presName="parTrans" presStyleLbl="bgSibTrans2D1" presStyleIdx="0" presStyleCnt="2" custLinFactY="50224" custLinFactNeighborX="-45463" custLinFactNeighborY="100000"/>
      <dgm:spPr/>
      <dgm:t>
        <a:bodyPr/>
        <a:lstStyle/>
        <a:p>
          <a:endParaRPr lang="es-EC"/>
        </a:p>
      </dgm:t>
    </dgm:pt>
    <dgm:pt modelId="{489B1F84-EE16-4CD9-89A5-E11FCAA48AE3}" type="pres">
      <dgm:prSet presAssocID="{A0835A01-1488-47C8-BEC8-E4B0FA0DCEE5}" presName="node" presStyleLbl="node1" presStyleIdx="0" presStyleCnt="2" custScaleX="151936" custRadScaleRad="94798" custRadScaleInc="139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BF1948-6BB8-4F3C-9DDE-27DEEA58ACA2}" type="pres">
      <dgm:prSet presAssocID="{9E6F0011-CE0E-4376-A97E-F69752A249F5}" presName="parTrans" presStyleLbl="bgSibTrans2D1" presStyleIdx="1" presStyleCnt="2" custLinFactY="46659" custLinFactNeighborX="22826" custLinFactNeighborY="100000"/>
      <dgm:spPr/>
      <dgm:t>
        <a:bodyPr/>
        <a:lstStyle/>
        <a:p>
          <a:endParaRPr lang="es-EC"/>
        </a:p>
      </dgm:t>
    </dgm:pt>
    <dgm:pt modelId="{3DA03813-339F-474F-8837-CBC3E04A31D6}" type="pres">
      <dgm:prSet presAssocID="{1B94DE2B-1C26-476E-8681-62047225DA96}" presName="node" presStyleLbl="node1" presStyleIdx="1" presStyleCnt="2" custScaleX="117873" custRadScaleRad="88331" custRadScaleInc="-1824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77C30CD-C2E6-410C-B571-EC56483A0292}" srcId="{5CE3A530-6E9F-4FA3-B8C2-9908B7295FE9}" destId="{626705B2-6479-41B9-BDB9-1D2A495EA26E}" srcOrd="0" destOrd="0" parTransId="{7230DE4B-12FE-44FF-8AB9-127F9B1C28FD}" sibTransId="{8AD0F5D7-B6B8-486C-9343-60FC09E9D473}"/>
    <dgm:cxn modelId="{77FA1852-8ABD-4F8B-9667-A745919A3641}" srcId="{626705B2-6479-41B9-BDB9-1D2A495EA26E}" destId="{1B94DE2B-1C26-476E-8681-62047225DA96}" srcOrd="1" destOrd="0" parTransId="{9E6F0011-CE0E-4376-A97E-F69752A249F5}" sibTransId="{5923A367-C739-4536-9D76-365BE888ED32}"/>
    <dgm:cxn modelId="{574F9249-8D59-4DE8-8D5E-34F56F30F49F}" type="presOf" srcId="{1B94DE2B-1C26-476E-8681-62047225DA96}" destId="{3DA03813-339F-474F-8837-CBC3E04A31D6}" srcOrd="0" destOrd="0" presId="urn:microsoft.com/office/officeart/2005/8/layout/radial4"/>
    <dgm:cxn modelId="{494A9FB6-C882-4714-90DB-E507ECDAA3D2}" type="presOf" srcId="{A0835A01-1488-47C8-BEC8-E4B0FA0DCEE5}" destId="{489B1F84-EE16-4CD9-89A5-E11FCAA48AE3}" srcOrd="0" destOrd="0" presId="urn:microsoft.com/office/officeart/2005/8/layout/radial4"/>
    <dgm:cxn modelId="{05D30B3B-7503-416E-AAC6-1EB51AC1BBDC}" srcId="{5CE3A530-6E9F-4FA3-B8C2-9908B7295FE9}" destId="{35E28376-471E-4FCB-A074-B88BE39B5158}" srcOrd="1" destOrd="0" parTransId="{B030B8BF-1AF3-4759-8995-F074F538488C}" sibTransId="{C99B5D55-E772-45B5-B71A-8BECE1DB78F1}"/>
    <dgm:cxn modelId="{DBE2C99B-F8EB-4A34-AAFB-82233E6C113C}" srcId="{626705B2-6479-41B9-BDB9-1D2A495EA26E}" destId="{A0835A01-1488-47C8-BEC8-E4B0FA0DCEE5}" srcOrd="0" destOrd="0" parTransId="{AC8F6A19-D0AB-4DEF-AFF9-D79E44CC9BA4}" sibTransId="{7ACB0686-BA1E-4795-84CE-4AE3CEBA8B82}"/>
    <dgm:cxn modelId="{305A7E23-133E-43D8-BDEC-FE3BC0A77B3D}" type="presOf" srcId="{626705B2-6479-41B9-BDB9-1D2A495EA26E}" destId="{72E794B7-3B4E-455A-AD3D-778F3722E92D}" srcOrd="0" destOrd="0" presId="urn:microsoft.com/office/officeart/2005/8/layout/radial4"/>
    <dgm:cxn modelId="{F6813568-5CEC-44F3-91B1-1F3F934A8A41}" type="presOf" srcId="{AC8F6A19-D0AB-4DEF-AFF9-D79E44CC9BA4}" destId="{E6FDA66D-A500-429F-9C34-4DDDC3E32E44}" srcOrd="0" destOrd="0" presId="urn:microsoft.com/office/officeart/2005/8/layout/radial4"/>
    <dgm:cxn modelId="{8E1F6C6E-5985-46AA-A354-C0E36AD80B29}" type="presOf" srcId="{9E6F0011-CE0E-4376-A97E-F69752A249F5}" destId="{A0BF1948-6BB8-4F3C-9DDE-27DEEA58ACA2}" srcOrd="0" destOrd="0" presId="urn:microsoft.com/office/officeart/2005/8/layout/radial4"/>
    <dgm:cxn modelId="{F69E182F-84EE-4B07-AA54-D1EE36CCAF55}" type="presOf" srcId="{5CE3A530-6E9F-4FA3-B8C2-9908B7295FE9}" destId="{CD234A61-930A-4BA0-A995-2C651ABBB693}" srcOrd="0" destOrd="0" presId="urn:microsoft.com/office/officeart/2005/8/layout/radial4"/>
    <dgm:cxn modelId="{2BBA2366-E056-40AD-9950-B7D4A67CB1E9}" type="presParOf" srcId="{CD234A61-930A-4BA0-A995-2C651ABBB693}" destId="{72E794B7-3B4E-455A-AD3D-778F3722E92D}" srcOrd="0" destOrd="0" presId="urn:microsoft.com/office/officeart/2005/8/layout/radial4"/>
    <dgm:cxn modelId="{5F56A0F0-6D57-4AA1-9E75-90D4E7D6CDC5}" type="presParOf" srcId="{CD234A61-930A-4BA0-A995-2C651ABBB693}" destId="{E6FDA66D-A500-429F-9C34-4DDDC3E32E44}" srcOrd="1" destOrd="0" presId="urn:microsoft.com/office/officeart/2005/8/layout/radial4"/>
    <dgm:cxn modelId="{B6819F58-2F92-426D-ACBE-480E556DFB45}" type="presParOf" srcId="{CD234A61-930A-4BA0-A995-2C651ABBB693}" destId="{489B1F84-EE16-4CD9-89A5-E11FCAA48AE3}" srcOrd="2" destOrd="0" presId="urn:microsoft.com/office/officeart/2005/8/layout/radial4"/>
    <dgm:cxn modelId="{BC45C024-191D-4452-8524-0C29B6EB9022}" type="presParOf" srcId="{CD234A61-930A-4BA0-A995-2C651ABBB693}" destId="{A0BF1948-6BB8-4F3C-9DDE-27DEEA58ACA2}" srcOrd="3" destOrd="0" presId="urn:microsoft.com/office/officeart/2005/8/layout/radial4"/>
    <dgm:cxn modelId="{9C11F8D9-63BD-4B6C-9EA4-D8A05DC37246}" type="presParOf" srcId="{CD234A61-930A-4BA0-A995-2C651ABBB693}" destId="{3DA03813-339F-474F-8837-CBC3E04A31D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E1881D-48F2-4745-A3A0-533B2E9CB8F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F10D752-BC74-426B-8E15-08C00C61D2D0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C" sz="3200" b="1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1</a:t>
          </a:r>
          <a:endParaRPr lang="es-EC" sz="3200" b="1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4037C355-E9C1-461B-AFD6-3EDC2EFDBB5B}" type="parTrans" cxnId="{C25DE92C-F638-4086-B9AA-CB0D5F21A3A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3DE5EAC2-DE54-47E8-B4BF-50F06A5448E4}" type="sibTrans" cxnId="{C25DE92C-F638-4086-B9AA-CB0D5F21A3A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7635CC72-E7E2-4442-873C-D60597FDBE70}">
      <dgm:prSet phldrT="[Texto]" custT="1"/>
      <dgm:spPr/>
      <dgm:t>
        <a:bodyPr/>
        <a:lstStyle/>
        <a:p>
          <a:r>
            <a:rPr lang="es-ES" sz="1800" dirty="0" smtClean="0">
              <a:latin typeface="Andalus" pitchFamily="18" charset="-78"/>
              <a:cs typeface="Andalus" pitchFamily="18" charset="-78"/>
            </a:rPr>
            <a:t>El durazno que se produce en la comunidad de San José de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, es una variedad que debido a la aplicación de nuevas tecnologías, tales como: defoliación química e inducción por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brotación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, se puede obtener cosechas durante todos los meses del año, generando ingresos económicos para las familias y la reinversión en los cultivos de los productores.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674BFCFF-4D81-4168-B528-694B88AC361E}" type="parTrans" cxnId="{40303F12-379B-4C2D-A097-62381E79726E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2AF20DA4-C17C-4805-80BD-43CBC0522E38}" type="sibTrans" cxnId="{40303F12-379B-4C2D-A097-62381E79726E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1692E00C-EC48-4C11-9157-FD719ECA3FF4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2800" b="1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2</a:t>
          </a:r>
          <a:endParaRPr lang="es-EC" sz="2800" b="1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754DD0CA-56C1-4ABB-8AC1-AFA328C170CB}" type="parTrans" cxnId="{327CD32A-5234-4E6F-B036-FE55A9E3C12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46F5E1AA-0FDD-4CE6-A6FC-CD6CCF3DBE1B}" type="sibTrans" cxnId="{327CD32A-5234-4E6F-B036-FE55A9E3C12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E1BDBFE2-B4F8-42B9-98E9-9AEFB87C91E6}">
      <dgm:prSet phldrT="[Texto]" custT="1"/>
      <dgm:spPr/>
      <dgm:t>
        <a:bodyPr/>
        <a:lstStyle/>
        <a:p>
          <a:r>
            <a:rPr lang="es-ES" sz="1800" dirty="0" smtClean="0">
              <a:latin typeface="Andalus" pitchFamily="18" charset="-78"/>
              <a:cs typeface="Andalus" pitchFamily="18" charset="-78"/>
            </a:rPr>
            <a:t>La empresa “Terra y Sol” elaborará tres líneas de producción de derivados de durazno, utilizando 9,6 TM semanales de producto a partir de la materia prima disponible, de la cual el 80% será utilizado para el producto principal a elaborar que es durazno en almíbar, y el 20% para mermelada y néctar como secundarios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0010E0A6-E4DF-40D2-976F-06EF5F5E4B21}" type="parTrans" cxnId="{ACE91BED-02B9-4B47-8F99-9572F548AF4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2D35BD0D-F8BE-4B6C-B1FD-272644CF69C9}" type="sibTrans" cxnId="{ACE91BED-02B9-4B47-8F99-9572F548AF4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040A5E7A-D00D-4335-A24D-34A48A9A42FE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sz="2800" b="1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3</a:t>
          </a:r>
          <a:endParaRPr lang="es-EC" sz="2800" b="1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206B1B18-F60B-400D-B5B8-4228A118B3DA}" type="parTrans" cxnId="{490A93D6-7B26-4656-9E75-3832025D027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3E22B9E8-9BE1-4B54-B442-DEA70C3DD77F}" type="sibTrans" cxnId="{490A93D6-7B26-4656-9E75-3832025D027C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2EF0E1C2-6D2D-4118-8729-F43A88AFFDC2}">
      <dgm:prSet phldrT="[Texto]" custT="1"/>
      <dgm:spPr/>
      <dgm:t>
        <a:bodyPr/>
        <a:lstStyle/>
        <a:p>
          <a:r>
            <a:rPr lang="es-ES" sz="1800" dirty="0" smtClean="0">
              <a:latin typeface="Andalus" pitchFamily="18" charset="-78"/>
              <a:cs typeface="Andalus" pitchFamily="18" charset="-78"/>
            </a:rPr>
            <a:t>El durazno en almíbar es un producto que no es elaborado a nivel nacional, que está siendo importado desde otros países como Grecia, España y sobretodo Chile; razón por la cual la demanda insatisfecha a cubrir por parte de la planta agroindustrial representa el 8% del total de las importaciones que ingresan al país, que se encuentra en un valor de 5347,00 TM anuales.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31F151B5-C03B-41D5-8146-EC90BA879E65}" type="parTrans" cxnId="{32CC44FE-B761-4BF9-88C9-89CB8D3FBC02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78F06167-72D1-4923-8D9E-E0DAC44C771B}" type="sibTrans" cxnId="{32CC44FE-B761-4BF9-88C9-89CB8D3FBC02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72964DB7-0C16-4AE0-9510-CD265F229D9A}" type="pres">
      <dgm:prSet presAssocID="{84E1881D-48F2-4745-A3A0-533B2E9CB8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2BF3CFB-7356-4C7E-A6DC-A752E8212E36}" type="pres">
      <dgm:prSet presAssocID="{CF10D752-BC74-426B-8E15-08C00C61D2D0}" presName="composite" presStyleCnt="0"/>
      <dgm:spPr/>
    </dgm:pt>
    <dgm:pt modelId="{49827ED1-472A-4E03-B507-7DDC9876DDF1}" type="pres">
      <dgm:prSet presAssocID="{CF10D752-BC74-426B-8E15-08C00C61D2D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7EA5D2-A1CE-4D90-B1F3-CC73F9064175}" type="pres">
      <dgm:prSet presAssocID="{CF10D752-BC74-426B-8E15-08C00C61D2D0}" presName="descendantText" presStyleLbl="alignAcc1" presStyleIdx="0" presStyleCnt="3" custScaleY="1637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BE05E-5CFF-4024-9C12-F87AD5F7222F}" type="pres">
      <dgm:prSet presAssocID="{3DE5EAC2-DE54-47E8-B4BF-50F06A5448E4}" presName="sp" presStyleCnt="0"/>
      <dgm:spPr/>
    </dgm:pt>
    <dgm:pt modelId="{B280B665-6BE9-457D-86FE-BB48A1D21125}" type="pres">
      <dgm:prSet presAssocID="{1692E00C-EC48-4C11-9157-FD719ECA3FF4}" presName="composite" presStyleCnt="0"/>
      <dgm:spPr/>
    </dgm:pt>
    <dgm:pt modelId="{A20D0706-9693-40F4-A620-F16FDB669F2A}" type="pres">
      <dgm:prSet presAssocID="{1692E00C-EC48-4C11-9157-FD719ECA3FF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B70198-ABB4-4A25-AFCB-75023E9A560F}" type="pres">
      <dgm:prSet presAssocID="{1692E00C-EC48-4C11-9157-FD719ECA3FF4}" presName="descendantText" presStyleLbl="alignAcc1" presStyleIdx="1" presStyleCnt="3" custScaleY="143016" custLinFactNeighborX="237" custLinFactNeighborY="97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CD617D-DD9C-46DB-A591-27F49ADEE68D}" type="pres">
      <dgm:prSet presAssocID="{46F5E1AA-0FDD-4CE6-A6FC-CD6CCF3DBE1B}" presName="sp" presStyleCnt="0"/>
      <dgm:spPr/>
    </dgm:pt>
    <dgm:pt modelId="{15E4D82F-002C-436E-A112-06828C56B906}" type="pres">
      <dgm:prSet presAssocID="{040A5E7A-D00D-4335-A24D-34A48A9A42FE}" presName="composite" presStyleCnt="0"/>
      <dgm:spPr/>
    </dgm:pt>
    <dgm:pt modelId="{988BEA36-2782-4CC7-9120-06C838F5B81E}" type="pres">
      <dgm:prSet presAssocID="{040A5E7A-D00D-4335-A24D-34A48A9A42F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BC0310-C817-4C82-80D3-C73BC8CD1390}" type="pres">
      <dgm:prSet presAssocID="{040A5E7A-D00D-4335-A24D-34A48A9A42FE}" presName="descendantText" presStyleLbl="alignAcc1" presStyleIdx="2" presStyleCnt="3" custScaleY="154984" custLinFactNeighborX="237" custLinFactNeighborY="111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3CF9E6-E8CE-4C62-BD64-6D38B0CAFD4D}" type="presOf" srcId="{84E1881D-48F2-4745-A3A0-533B2E9CB8FD}" destId="{72964DB7-0C16-4AE0-9510-CD265F229D9A}" srcOrd="0" destOrd="0" presId="urn:microsoft.com/office/officeart/2005/8/layout/chevron2"/>
    <dgm:cxn modelId="{490A93D6-7B26-4656-9E75-3832025D027C}" srcId="{84E1881D-48F2-4745-A3A0-533B2E9CB8FD}" destId="{040A5E7A-D00D-4335-A24D-34A48A9A42FE}" srcOrd="2" destOrd="0" parTransId="{206B1B18-F60B-400D-B5B8-4228A118B3DA}" sibTransId="{3E22B9E8-9BE1-4B54-B442-DEA70C3DD77F}"/>
    <dgm:cxn modelId="{151BF66F-BF01-43E9-80B8-E073ABBB5ADD}" type="presOf" srcId="{2EF0E1C2-6D2D-4118-8729-F43A88AFFDC2}" destId="{84BC0310-C817-4C82-80D3-C73BC8CD1390}" srcOrd="0" destOrd="0" presId="urn:microsoft.com/office/officeart/2005/8/layout/chevron2"/>
    <dgm:cxn modelId="{5AB90568-010D-4EB7-A27A-62058FFDD940}" type="presOf" srcId="{040A5E7A-D00D-4335-A24D-34A48A9A42FE}" destId="{988BEA36-2782-4CC7-9120-06C838F5B81E}" srcOrd="0" destOrd="0" presId="urn:microsoft.com/office/officeart/2005/8/layout/chevron2"/>
    <dgm:cxn modelId="{C25DE92C-F638-4086-B9AA-CB0D5F21A3AC}" srcId="{84E1881D-48F2-4745-A3A0-533B2E9CB8FD}" destId="{CF10D752-BC74-426B-8E15-08C00C61D2D0}" srcOrd="0" destOrd="0" parTransId="{4037C355-E9C1-461B-AFD6-3EDC2EFDBB5B}" sibTransId="{3DE5EAC2-DE54-47E8-B4BF-50F06A5448E4}"/>
    <dgm:cxn modelId="{32CC44FE-B761-4BF9-88C9-89CB8D3FBC02}" srcId="{040A5E7A-D00D-4335-A24D-34A48A9A42FE}" destId="{2EF0E1C2-6D2D-4118-8729-F43A88AFFDC2}" srcOrd="0" destOrd="0" parTransId="{31F151B5-C03B-41D5-8146-EC90BA879E65}" sibTransId="{78F06167-72D1-4923-8D9E-E0DAC44C771B}"/>
    <dgm:cxn modelId="{327CD32A-5234-4E6F-B036-FE55A9E3C123}" srcId="{84E1881D-48F2-4745-A3A0-533B2E9CB8FD}" destId="{1692E00C-EC48-4C11-9157-FD719ECA3FF4}" srcOrd="1" destOrd="0" parTransId="{754DD0CA-56C1-4ABB-8AC1-AFA328C170CB}" sibTransId="{46F5E1AA-0FDD-4CE6-A6FC-CD6CCF3DBE1B}"/>
    <dgm:cxn modelId="{2C03DC1A-D3A8-4B82-A1EB-3A538E70158C}" type="presOf" srcId="{E1BDBFE2-B4F8-42B9-98E9-9AEFB87C91E6}" destId="{BAB70198-ABB4-4A25-AFCB-75023E9A560F}" srcOrd="0" destOrd="0" presId="urn:microsoft.com/office/officeart/2005/8/layout/chevron2"/>
    <dgm:cxn modelId="{CDDC46CA-B2D5-438C-A378-1D79DE0A86FF}" type="presOf" srcId="{1692E00C-EC48-4C11-9157-FD719ECA3FF4}" destId="{A20D0706-9693-40F4-A620-F16FDB669F2A}" srcOrd="0" destOrd="0" presId="urn:microsoft.com/office/officeart/2005/8/layout/chevron2"/>
    <dgm:cxn modelId="{7192EDD0-1DE1-4FDC-A9F8-607CC2BE4B43}" type="presOf" srcId="{CF10D752-BC74-426B-8E15-08C00C61D2D0}" destId="{49827ED1-472A-4E03-B507-7DDC9876DDF1}" srcOrd="0" destOrd="0" presId="urn:microsoft.com/office/officeart/2005/8/layout/chevron2"/>
    <dgm:cxn modelId="{ACE91BED-02B9-4B47-8F99-9572F548AF4C}" srcId="{1692E00C-EC48-4C11-9157-FD719ECA3FF4}" destId="{E1BDBFE2-B4F8-42B9-98E9-9AEFB87C91E6}" srcOrd="0" destOrd="0" parTransId="{0010E0A6-E4DF-40D2-976F-06EF5F5E4B21}" sibTransId="{2D35BD0D-F8BE-4B6C-B1FD-272644CF69C9}"/>
    <dgm:cxn modelId="{40303F12-379B-4C2D-A097-62381E79726E}" srcId="{CF10D752-BC74-426B-8E15-08C00C61D2D0}" destId="{7635CC72-E7E2-4442-873C-D60597FDBE70}" srcOrd="0" destOrd="0" parTransId="{674BFCFF-4D81-4168-B528-694B88AC361E}" sibTransId="{2AF20DA4-C17C-4805-80BD-43CBC0522E38}"/>
    <dgm:cxn modelId="{B7613DEB-4EC0-4F94-8C1D-95FF068546E3}" type="presOf" srcId="{7635CC72-E7E2-4442-873C-D60597FDBE70}" destId="{967EA5D2-A1CE-4D90-B1F3-CC73F9064175}" srcOrd="0" destOrd="0" presId="urn:microsoft.com/office/officeart/2005/8/layout/chevron2"/>
    <dgm:cxn modelId="{2DEE3B5A-B033-429F-93AA-ABAF541A2DB7}" type="presParOf" srcId="{72964DB7-0C16-4AE0-9510-CD265F229D9A}" destId="{12BF3CFB-7356-4C7E-A6DC-A752E8212E36}" srcOrd="0" destOrd="0" presId="urn:microsoft.com/office/officeart/2005/8/layout/chevron2"/>
    <dgm:cxn modelId="{5DB29192-01F2-40CA-A343-61B068BF16B9}" type="presParOf" srcId="{12BF3CFB-7356-4C7E-A6DC-A752E8212E36}" destId="{49827ED1-472A-4E03-B507-7DDC9876DDF1}" srcOrd="0" destOrd="0" presId="urn:microsoft.com/office/officeart/2005/8/layout/chevron2"/>
    <dgm:cxn modelId="{39A096FD-5A95-46AA-8B52-6D49C08D6383}" type="presParOf" srcId="{12BF3CFB-7356-4C7E-A6DC-A752E8212E36}" destId="{967EA5D2-A1CE-4D90-B1F3-CC73F9064175}" srcOrd="1" destOrd="0" presId="urn:microsoft.com/office/officeart/2005/8/layout/chevron2"/>
    <dgm:cxn modelId="{39F93974-8C7A-4A19-AE42-7030036166E2}" type="presParOf" srcId="{72964DB7-0C16-4AE0-9510-CD265F229D9A}" destId="{565BE05E-5CFF-4024-9C12-F87AD5F7222F}" srcOrd="1" destOrd="0" presId="urn:microsoft.com/office/officeart/2005/8/layout/chevron2"/>
    <dgm:cxn modelId="{E04F1302-CF6A-4CEB-8E56-10709028A802}" type="presParOf" srcId="{72964DB7-0C16-4AE0-9510-CD265F229D9A}" destId="{B280B665-6BE9-457D-86FE-BB48A1D21125}" srcOrd="2" destOrd="0" presId="urn:microsoft.com/office/officeart/2005/8/layout/chevron2"/>
    <dgm:cxn modelId="{9E0E5821-FE63-4973-A125-7ADE82D55E59}" type="presParOf" srcId="{B280B665-6BE9-457D-86FE-BB48A1D21125}" destId="{A20D0706-9693-40F4-A620-F16FDB669F2A}" srcOrd="0" destOrd="0" presId="urn:microsoft.com/office/officeart/2005/8/layout/chevron2"/>
    <dgm:cxn modelId="{1360890E-66A5-4F46-BD77-94651115190B}" type="presParOf" srcId="{B280B665-6BE9-457D-86FE-BB48A1D21125}" destId="{BAB70198-ABB4-4A25-AFCB-75023E9A560F}" srcOrd="1" destOrd="0" presId="urn:microsoft.com/office/officeart/2005/8/layout/chevron2"/>
    <dgm:cxn modelId="{DA75647D-6FF0-4833-B361-BFE6EF5EFD93}" type="presParOf" srcId="{72964DB7-0C16-4AE0-9510-CD265F229D9A}" destId="{4BCD617D-DD9C-46DB-A591-27F49ADEE68D}" srcOrd="3" destOrd="0" presId="urn:microsoft.com/office/officeart/2005/8/layout/chevron2"/>
    <dgm:cxn modelId="{D250651D-3982-4AC2-B12D-ACA089B1B9D0}" type="presParOf" srcId="{72964DB7-0C16-4AE0-9510-CD265F229D9A}" destId="{15E4D82F-002C-436E-A112-06828C56B906}" srcOrd="4" destOrd="0" presId="urn:microsoft.com/office/officeart/2005/8/layout/chevron2"/>
    <dgm:cxn modelId="{16FA4507-74B5-4B7D-AD75-4EAFEB40EF34}" type="presParOf" srcId="{15E4D82F-002C-436E-A112-06828C56B906}" destId="{988BEA36-2782-4CC7-9120-06C838F5B81E}" srcOrd="0" destOrd="0" presId="urn:microsoft.com/office/officeart/2005/8/layout/chevron2"/>
    <dgm:cxn modelId="{384C440B-C202-4CE5-BC76-7DC7B13A090E}" type="presParOf" srcId="{15E4D82F-002C-436E-A112-06828C56B906}" destId="{84BC0310-C817-4C82-80D3-C73BC8CD13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C37FAF-BE35-4567-9DE1-35D37BBC8F3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757240C-B7A7-4A85-A041-0C2AD3B80744}">
      <dgm:prSet phldrT="[Texto]" custT="1"/>
      <dgm:spPr>
        <a:solidFill>
          <a:schemeClr val="accent3"/>
        </a:solidFill>
      </dgm:spPr>
      <dgm:t>
        <a:bodyPr/>
        <a:lstStyle/>
        <a:p>
          <a:r>
            <a:rPr lang="es-EC" sz="2800" b="1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4</a:t>
          </a:r>
          <a:endParaRPr lang="es-EC" sz="2800" b="1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D0887EEC-6202-46F1-BAF1-6A0A378C2352}" type="parTrans" cxnId="{7ADB0F58-15D2-4F5D-AD54-EDFF03DD6CD2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0A20D79F-5E6B-4FD5-A678-2C4BEF7BC940}" type="sibTrans" cxnId="{7ADB0F58-15D2-4F5D-AD54-EDFF03DD6CD2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8C2D3AEB-5817-42B0-98BC-5C5B2EB51DE2}">
      <dgm:prSet phldrT="[Texto]" custT="1"/>
      <dgm:spPr/>
      <dgm:t>
        <a:bodyPr/>
        <a:lstStyle/>
        <a:p>
          <a:r>
            <a:rPr lang="es-ES" sz="1800" dirty="0" smtClean="0">
              <a:latin typeface="Andalus" pitchFamily="18" charset="-78"/>
              <a:cs typeface="Andalus" pitchFamily="18" charset="-78"/>
            </a:rPr>
            <a:t>El método cualitativo por puntos concluye que después de aplicar las respectivas ponderaciones a los factores estudiados en las parroquias de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, San Francisco de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Sigsipamba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 y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Chugá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, el lugar más apropiado y aceptable con una ponderación de 8,70/10 para construir la planta, es el Cantón </a:t>
          </a:r>
          <a:r>
            <a:rPr lang="es-ES" sz="18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dirty="0" smtClean="0">
              <a:latin typeface="Andalus" pitchFamily="18" charset="-78"/>
              <a:cs typeface="Andalus" pitchFamily="18" charset="-78"/>
            </a:rPr>
            <a:t>, 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en los lotes del barrio </a:t>
          </a:r>
          <a:r>
            <a:rPr lang="es-EC" sz="1800" dirty="0" err="1" smtClean="0">
              <a:latin typeface="Andalus" pitchFamily="18" charset="-78"/>
              <a:cs typeface="Andalus" pitchFamily="18" charset="-78"/>
            </a:rPr>
            <a:t>Monserrat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, a una altura de 2.165 </a:t>
          </a:r>
          <a:r>
            <a:rPr lang="es-EC" sz="1800" dirty="0" err="1" smtClean="0">
              <a:latin typeface="Andalus" pitchFamily="18" charset="-78"/>
              <a:cs typeface="Andalus" pitchFamily="18" charset="-78"/>
            </a:rPr>
            <a:t>m.s.n.m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 y una temperatura promedio de 15°C. 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38BDE08E-B544-4D39-9DDB-4C6C50083FC2}" type="parTrans" cxnId="{2AF1896C-29E6-492C-900A-4EA04C8E408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0503A667-AF70-4C96-B309-A8AF2CAF0062}" type="sibTrans" cxnId="{2AF1896C-29E6-492C-900A-4EA04C8E408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7585BE94-708F-46B3-8175-8272C404343A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2800" b="1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5</a:t>
          </a:r>
          <a:endParaRPr lang="es-EC" sz="2800" b="1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2D3BD379-66CF-4585-8ACA-F97CCC86C4D9}" type="parTrans" cxnId="{F378B3E3-294C-41ED-9725-7B5A639D4BC9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62CC9B62-C5C4-44E8-87DB-8CEBD7AC0CC0}" type="sibTrans" cxnId="{F378B3E3-294C-41ED-9725-7B5A639D4BC9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C90E62B0-0866-4310-9EFF-B9C1323230C5}">
      <dgm:prSet phldrT="[Texto]" custT="1"/>
      <dgm:spPr/>
      <dgm:t>
        <a:bodyPr/>
        <a:lstStyle/>
        <a:p>
          <a:r>
            <a:rPr lang="es-EC" sz="1800" dirty="0" smtClean="0">
              <a:latin typeface="Andalus" pitchFamily="18" charset="-78"/>
              <a:cs typeface="Andalus" pitchFamily="18" charset="-78"/>
            </a:rPr>
            <a:t>La planta agroindustrial se basará en tres procesos agroindustriales representados con sus respectivos diagramas de flujos, con una producción diaria de 2271 latas de durazno en almíbar, 312 botellas de néctar y 165 frascos de mermelada; procesos que se especifican en los planos arquitectónicos de la industria, la misma que constará de 387,44m</a:t>
          </a:r>
          <a:r>
            <a:rPr lang="es-EC" sz="1800" baseline="30000" dirty="0" smtClean="0">
              <a:latin typeface="Andalus" pitchFamily="18" charset="-78"/>
              <a:cs typeface="Andalus" pitchFamily="18" charset="-78"/>
            </a:rPr>
            <a:t>2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 divididos en 94,13m2 de área administrativa y 293,31m2 de producción, sin incluir las zonas de aparcamiento y ajardinamiento.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B3ADF078-1C74-4914-AB59-037A7750B161}" type="parTrans" cxnId="{31AFAD4B-D6F3-4A2B-9C88-164504AEF46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AC6BDB2C-3D26-4533-981F-69FB79C6453D}" type="sibTrans" cxnId="{31AFAD4B-D6F3-4A2B-9C88-164504AEF463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FBA8530E-455E-47B1-A39B-88197D89206E}" type="pres">
      <dgm:prSet presAssocID="{A4C37FAF-BE35-4567-9DE1-35D37BBC8F3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468FC7-1A98-432D-A33B-0762742B4532}" type="pres">
      <dgm:prSet presAssocID="{0757240C-B7A7-4A85-A041-0C2AD3B80744}" presName="composite" presStyleCnt="0"/>
      <dgm:spPr/>
    </dgm:pt>
    <dgm:pt modelId="{2F7DD398-2E21-4CF4-B447-4426D8BBADA7}" type="pres">
      <dgm:prSet presAssocID="{0757240C-B7A7-4A85-A041-0C2AD3B80744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4050AE-C9E0-495C-9998-56D9554F9CF5}" type="pres">
      <dgm:prSet presAssocID="{0757240C-B7A7-4A85-A041-0C2AD3B80744}" presName="descendantText" presStyleLbl="alignAcc1" presStyleIdx="0" presStyleCnt="2" custScaleY="122473" custLinFactNeighborX="-225" custLinFactNeighborY="95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88DC96-C5C6-4118-B456-4E2860C136A9}" type="pres">
      <dgm:prSet presAssocID="{0A20D79F-5E6B-4FD5-A678-2C4BEF7BC940}" presName="sp" presStyleCnt="0"/>
      <dgm:spPr/>
    </dgm:pt>
    <dgm:pt modelId="{160D0CD0-E56B-4D91-A048-B000BC27DC83}" type="pres">
      <dgm:prSet presAssocID="{7585BE94-708F-46B3-8175-8272C404343A}" presName="composite" presStyleCnt="0"/>
      <dgm:spPr/>
    </dgm:pt>
    <dgm:pt modelId="{06F27FE8-EB9C-4414-B38D-27956029289F}" type="pres">
      <dgm:prSet presAssocID="{7585BE94-708F-46B3-8175-8272C404343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BBD659-C055-4955-8314-A57A8F43399F}" type="pres">
      <dgm:prSet presAssocID="{7585BE94-708F-46B3-8175-8272C404343A}" presName="descendantText" presStyleLbl="alignAcc1" presStyleIdx="1" presStyleCnt="2" custScaleY="1389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F1896C-29E6-492C-900A-4EA04C8E4083}" srcId="{0757240C-B7A7-4A85-A041-0C2AD3B80744}" destId="{8C2D3AEB-5817-42B0-98BC-5C5B2EB51DE2}" srcOrd="0" destOrd="0" parTransId="{38BDE08E-B544-4D39-9DDB-4C6C50083FC2}" sibTransId="{0503A667-AF70-4C96-B309-A8AF2CAF0062}"/>
    <dgm:cxn modelId="{F378B3E3-294C-41ED-9725-7B5A639D4BC9}" srcId="{A4C37FAF-BE35-4567-9DE1-35D37BBC8F36}" destId="{7585BE94-708F-46B3-8175-8272C404343A}" srcOrd="1" destOrd="0" parTransId="{2D3BD379-66CF-4585-8ACA-F97CCC86C4D9}" sibTransId="{62CC9B62-C5C4-44E8-87DB-8CEBD7AC0CC0}"/>
    <dgm:cxn modelId="{F9109A86-7D26-443D-A942-F141C971A908}" type="presOf" srcId="{C90E62B0-0866-4310-9EFF-B9C1323230C5}" destId="{74BBD659-C055-4955-8314-A57A8F43399F}" srcOrd="0" destOrd="0" presId="urn:microsoft.com/office/officeart/2005/8/layout/chevron2"/>
    <dgm:cxn modelId="{4EA558FE-762B-4003-A17B-8AABF0D6C66D}" type="presOf" srcId="{8C2D3AEB-5817-42B0-98BC-5C5B2EB51DE2}" destId="{664050AE-C9E0-495C-9998-56D9554F9CF5}" srcOrd="0" destOrd="0" presId="urn:microsoft.com/office/officeart/2005/8/layout/chevron2"/>
    <dgm:cxn modelId="{7ADB0F58-15D2-4F5D-AD54-EDFF03DD6CD2}" srcId="{A4C37FAF-BE35-4567-9DE1-35D37BBC8F36}" destId="{0757240C-B7A7-4A85-A041-0C2AD3B80744}" srcOrd="0" destOrd="0" parTransId="{D0887EEC-6202-46F1-BAF1-6A0A378C2352}" sibTransId="{0A20D79F-5E6B-4FD5-A678-2C4BEF7BC940}"/>
    <dgm:cxn modelId="{D1B5FA44-5508-4B38-9430-724ECD504639}" type="presOf" srcId="{0757240C-B7A7-4A85-A041-0C2AD3B80744}" destId="{2F7DD398-2E21-4CF4-B447-4426D8BBADA7}" srcOrd="0" destOrd="0" presId="urn:microsoft.com/office/officeart/2005/8/layout/chevron2"/>
    <dgm:cxn modelId="{0D4282E0-9833-4BBB-80AC-EA3CDC76216E}" type="presOf" srcId="{A4C37FAF-BE35-4567-9DE1-35D37BBC8F36}" destId="{FBA8530E-455E-47B1-A39B-88197D89206E}" srcOrd="0" destOrd="0" presId="urn:microsoft.com/office/officeart/2005/8/layout/chevron2"/>
    <dgm:cxn modelId="{4B688D10-6B68-43AF-A4AF-6EB796BD6261}" type="presOf" srcId="{7585BE94-708F-46B3-8175-8272C404343A}" destId="{06F27FE8-EB9C-4414-B38D-27956029289F}" srcOrd="0" destOrd="0" presId="urn:microsoft.com/office/officeart/2005/8/layout/chevron2"/>
    <dgm:cxn modelId="{31AFAD4B-D6F3-4A2B-9C88-164504AEF463}" srcId="{7585BE94-708F-46B3-8175-8272C404343A}" destId="{C90E62B0-0866-4310-9EFF-B9C1323230C5}" srcOrd="0" destOrd="0" parTransId="{B3ADF078-1C74-4914-AB59-037A7750B161}" sibTransId="{AC6BDB2C-3D26-4533-981F-69FB79C6453D}"/>
    <dgm:cxn modelId="{56C3DEB1-22C0-4B3E-9597-50B684D6C633}" type="presParOf" srcId="{FBA8530E-455E-47B1-A39B-88197D89206E}" destId="{C6468FC7-1A98-432D-A33B-0762742B4532}" srcOrd="0" destOrd="0" presId="urn:microsoft.com/office/officeart/2005/8/layout/chevron2"/>
    <dgm:cxn modelId="{510630B5-FA7D-4AB3-A025-17D01CFA7507}" type="presParOf" srcId="{C6468FC7-1A98-432D-A33B-0762742B4532}" destId="{2F7DD398-2E21-4CF4-B447-4426D8BBADA7}" srcOrd="0" destOrd="0" presId="urn:microsoft.com/office/officeart/2005/8/layout/chevron2"/>
    <dgm:cxn modelId="{A9FA3345-DBB1-4DF2-924F-4FB880834C36}" type="presParOf" srcId="{C6468FC7-1A98-432D-A33B-0762742B4532}" destId="{664050AE-C9E0-495C-9998-56D9554F9CF5}" srcOrd="1" destOrd="0" presId="urn:microsoft.com/office/officeart/2005/8/layout/chevron2"/>
    <dgm:cxn modelId="{7A08C13D-663C-4A38-9CC2-75878BE4899E}" type="presParOf" srcId="{FBA8530E-455E-47B1-A39B-88197D89206E}" destId="{5C88DC96-C5C6-4118-B456-4E2860C136A9}" srcOrd="1" destOrd="0" presId="urn:microsoft.com/office/officeart/2005/8/layout/chevron2"/>
    <dgm:cxn modelId="{E375A508-281E-4552-86EE-E2F2F5512CE3}" type="presParOf" srcId="{FBA8530E-455E-47B1-A39B-88197D89206E}" destId="{160D0CD0-E56B-4D91-A048-B000BC27DC83}" srcOrd="2" destOrd="0" presId="urn:microsoft.com/office/officeart/2005/8/layout/chevron2"/>
    <dgm:cxn modelId="{ED703570-01AA-4F54-B84E-DABD07B82F4D}" type="presParOf" srcId="{160D0CD0-E56B-4D91-A048-B000BC27DC83}" destId="{06F27FE8-EB9C-4414-B38D-27956029289F}" srcOrd="0" destOrd="0" presId="urn:microsoft.com/office/officeart/2005/8/layout/chevron2"/>
    <dgm:cxn modelId="{BD8F3A2A-CF7C-4BA3-9F88-03DB0E110528}" type="presParOf" srcId="{160D0CD0-E56B-4D91-A048-B000BC27DC83}" destId="{74BBD659-C055-4955-8314-A57A8F4339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FFFDA8-B474-44A7-8326-DA09E3BF4F1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EBD6254-D370-42EC-9380-D31510D68CE3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C" sz="28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6</a:t>
          </a:r>
          <a:endParaRPr lang="es-EC" sz="28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671C89C4-F96A-4D84-AD0B-08E8B250FB27}" type="parTrans" cxnId="{0A4C2B08-A361-4CD2-9F8C-058DC516985D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DC915EF1-338A-4064-B593-0C3365FB789B}" type="sibTrans" cxnId="{0A4C2B08-A361-4CD2-9F8C-058DC516985D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65C55E35-EDC2-4D41-B33F-A86C2A74CDB7}">
      <dgm:prSet phldrT="[Texto]" custT="1"/>
      <dgm:spPr/>
      <dgm:t>
        <a:bodyPr/>
        <a:lstStyle/>
        <a:p>
          <a:r>
            <a:rPr lang="es-ES" sz="1800" dirty="0" smtClean="0">
              <a:latin typeface="Andalus" pitchFamily="18" charset="-78"/>
              <a:cs typeface="Andalus" pitchFamily="18" charset="-78"/>
            </a:rPr>
            <a:t>En el análisis financiero se determina un valor actual neto positivo de 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158537,23USD, una tasa interna de retorno de 28,36%, una relación B/C de 1,22ctvs/dólar, que después de comparar con el 12,37% de la tasa de rendimiento medio, es un valor superior, que indica que la implementación de la planta procesadora de durazno en el Cantón </a:t>
          </a:r>
          <a:r>
            <a:rPr lang="es-EC" sz="18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, es viable y el período de recuperación de la inversión es de cuatro años.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246B0DA6-51A3-45D2-BB61-42562B5E216D}" type="parTrans" cxnId="{5B57F647-D978-4C78-8C39-971B63062B0B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B98C4D32-67A6-4225-822E-3FBDC196DDC7}" type="sibTrans" cxnId="{5B57F647-D978-4C78-8C39-971B63062B0B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C608D29B-5351-44AD-ADD6-B1BF019AA80A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7</a:t>
          </a:r>
          <a:endParaRPr lang="es-EC" sz="28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gm:t>
    </dgm:pt>
    <dgm:pt modelId="{40C7671B-96B5-466E-A9F4-75DDFDDA6BDD}" type="parTrans" cxnId="{3139652F-E9EB-4EF0-BEDE-0FC0DE361A58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EB97E71B-CF67-467F-B50D-66E83B9DD032}" type="sibTrans" cxnId="{3139652F-E9EB-4EF0-BEDE-0FC0DE361A58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DAE51DB4-4B47-41A1-8754-DB9CEAF5DFC6}">
      <dgm:prSet phldrT="[Texto]" custT="1"/>
      <dgm:spPr/>
      <dgm:t>
        <a:bodyPr/>
        <a:lstStyle/>
        <a:p>
          <a:r>
            <a:rPr lang="es-EC" sz="1800" dirty="0" smtClean="0">
              <a:latin typeface="Andalus" pitchFamily="18" charset="-78"/>
              <a:cs typeface="Andalus" pitchFamily="18" charset="-78"/>
            </a:rPr>
            <a:t>La planta agroindustrial generará impactos positivos en la sociedad de </a:t>
          </a:r>
          <a:r>
            <a:rPr lang="es-EC" sz="18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C" sz="1800" dirty="0" smtClean="0">
              <a:latin typeface="Andalus" pitchFamily="18" charset="-78"/>
              <a:cs typeface="Andalus" pitchFamily="18" charset="-78"/>
            </a:rPr>
            <a:t> en aspectos como la creación de fuentes de empleo, salud y educación; e impactos negativos como emisión de gases que serán estrictamente controlados con las fichas de control y planes de seguimiento y mitigación. </a:t>
          </a:r>
          <a:endParaRPr lang="es-EC" sz="1800" dirty="0">
            <a:latin typeface="Andalus" pitchFamily="18" charset="-78"/>
            <a:cs typeface="Andalus" pitchFamily="18" charset="-78"/>
          </a:endParaRPr>
        </a:p>
      </dgm:t>
    </dgm:pt>
    <dgm:pt modelId="{C517D33E-D1FF-47B9-B402-A762FE1D2C28}" type="parTrans" cxnId="{EBD11F7A-814D-4DFD-BB61-03C3838490C4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09C91047-9CE9-40F2-9ECB-A9B11C6A77D5}" type="sibTrans" cxnId="{EBD11F7A-814D-4DFD-BB61-03C3838490C4}">
      <dgm:prSet/>
      <dgm:spPr/>
      <dgm:t>
        <a:bodyPr/>
        <a:lstStyle/>
        <a:p>
          <a:endParaRPr lang="es-EC" sz="1800">
            <a:latin typeface="Andalus" pitchFamily="18" charset="-78"/>
            <a:cs typeface="Andalus" pitchFamily="18" charset="-78"/>
          </a:endParaRPr>
        </a:p>
      </dgm:t>
    </dgm:pt>
    <dgm:pt modelId="{0FAF19EC-492D-4802-99CA-07390902E745}" type="pres">
      <dgm:prSet presAssocID="{78FFFDA8-B474-44A7-8326-DA09E3BF4F1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96E9874-8777-42F2-9BC7-B643FC6F3C35}" type="pres">
      <dgm:prSet presAssocID="{9EBD6254-D370-42EC-9380-D31510D68CE3}" presName="composite" presStyleCnt="0"/>
      <dgm:spPr/>
    </dgm:pt>
    <dgm:pt modelId="{DD89F7AC-E232-4907-8BA5-7D49346B21F3}" type="pres">
      <dgm:prSet presAssocID="{9EBD6254-D370-42EC-9380-D31510D68CE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88F302-2569-444B-958B-A972A3FC0BD5}" type="pres">
      <dgm:prSet presAssocID="{9EBD6254-D370-42EC-9380-D31510D68CE3}" presName="descendantText" presStyleLbl="alignAcc1" presStyleIdx="0" presStyleCnt="2" custScaleY="1343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2C14FD-7583-4ACC-856E-70B008B8874A}" type="pres">
      <dgm:prSet presAssocID="{DC915EF1-338A-4064-B593-0C3365FB789B}" presName="sp" presStyleCnt="0"/>
      <dgm:spPr/>
    </dgm:pt>
    <dgm:pt modelId="{3C4DD4FC-72BE-49F0-9956-228703CA30E6}" type="pres">
      <dgm:prSet presAssocID="{C608D29B-5351-44AD-ADD6-B1BF019AA80A}" presName="composite" presStyleCnt="0"/>
      <dgm:spPr/>
    </dgm:pt>
    <dgm:pt modelId="{41781607-51A8-4145-85DE-C03D84D19115}" type="pres">
      <dgm:prSet presAssocID="{C608D29B-5351-44AD-ADD6-B1BF019AA80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F8FD68-5321-4B5E-A754-123871E6FB4C}" type="pres">
      <dgm:prSet presAssocID="{C608D29B-5351-44AD-ADD6-B1BF019AA80A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D11F7A-814D-4DFD-BB61-03C3838490C4}" srcId="{C608D29B-5351-44AD-ADD6-B1BF019AA80A}" destId="{DAE51DB4-4B47-41A1-8754-DB9CEAF5DFC6}" srcOrd="0" destOrd="0" parTransId="{C517D33E-D1FF-47B9-B402-A762FE1D2C28}" sibTransId="{09C91047-9CE9-40F2-9ECB-A9B11C6A77D5}"/>
    <dgm:cxn modelId="{74C4D6A6-F9D8-4FBB-9979-2B6480032FF6}" type="presOf" srcId="{65C55E35-EDC2-4D41-B33F-A86C2A74CDB7}" destId="{8188F302-2569-444B-958B-A972A3FC0BD5}" srcOrd="0" destOrd="0" presId="urn:microsoft.com/office/officeart/2005/8/layout/chevron2"/>
    <dgm:cxn modelId="{3139652F-E9EB-4EF0-BEDE-0FC0DE361A58}" srcId="{78FFFDA8-B474-44A7-8326-DA09E3BF4F14}" destId="{C608D29B-5351-44AD-ADD6-B1BF019AA80A}" srcOrd="1" destOrd="0" parTransId="{40C7671B-96B5-466E-A9F4-75DDFDDA6BDD}" sibTransId="{EB97E71B-CF67-467F-B50D-66E83B9DD032}"/>
    <dgm:cxn modelId="{5B57F647-D978-4C78-8C39-971B63062B0B}" srcId="{9EBD6254-D370-42EC-9380-D31510D68CE3}" destId="{65C55E35-EDC2-4D41-B33F-A86C2A74CDB7}" srcOrd="0" destOrd="0" parTransId="{246B0DA6-51A3-45D2-BB61-42562B5E216D}" sibTransId="{B98C4D32-67A6-4225-822E-3FBDC196DDC7}"/>
    <dgm:cxn modelId="{369026D8-E666-4DDE-859C-B21EF0E6985C}" type="presOf" srcId="{DAE51DB4-4B47-41A1-8754-DB9CEAF5DFC6}" destId="{2AF8FD68-5321-4B5E-A754-123871E6FB4C}" srcOrd="0" destOrd="0" presId="urn:microsoft.com/office/officeart/2005/8/layout/chevron2"/>
    <dgm:cxn modelId="{FF7B037C-315D-4111-809E-C351C5221F2E}" type="presOf" srcId="{78FFFDA8-B474-44A7-8326-DA09E3BF4F14}" destId="{0FAF19EC-492D-4802-99CA-07390902E745}" srcOrd="0" destOrd="0" presId="urn:microsoft.com/office/officeart/2005/8/layout/chevron2"/>
    <dgm:cxn modelId="{FFB1C5E8-754D-426A-81C0-58CF06C0137F}" type="presOf" srcId="{C608D29B-5351-44AD-ADD6-B1BF019AA80A}" destId="{41781607-51A8-4145-85DE-C03D84D19115}" srcOrd="0" destOrd="0" presId="urn:microsoft.com/office/officeart/2005/8/layout/chevron2"/>
    <dgm:cxn modelId="{0A4C2B08-A361-4CD2-9F8C-058DC516985D}" srcId="{78FFFDA8-B474-44A7-8326-DA09E3BF4F14}" destId="{9EBD6254-D370-42EC-9380-D31510D68CE3}" srcOrd="0" destOrd="0" parTransId="{671C89C4-F96A-4D84-AD0B-08E8B250FB27}" sibTransId="{DC915EF1-338A-4064-B593-0C3365FB789B}"/>
    <dgm:cxn modelId="{5918DB5D-AB50-45AD-A2E6-82F481CC6098}" type="presOf" srcId="{9EBD6254-D370-42EC-9380-D31510D68CE3}" destId="{DD89F7AC-E232-4907-8BA5-7D49346B21F3}" srcOrd="0" destOrd="0" presId="urn:microsoft.com/office/officeart/2005/8/layout/chevron2"/>
    <dgm:cxn modelId="{220B6AEB-39CA-4DFD-9020-B66664279BDC}" type="presParOf" srcId="{0FAF19EC-492D-4802-99CA-07390902E745}" destId="{E96E9874-8777-42F2-9BC7-B643FC6F3C35}" srcOrd="0" destOrd="0" presId="urn:microsoft.com/office/officeart/2005/8/layout/chevron2"/>
    <dgm:cxn modelId="{E118F87C-CA89-4845-B3E1-18E2E4892E18}" type="presParOf" srcId="{E96E9874-8777-42F2-9BC7-B643FC6F3C35}" destId="{DD89F7AC-E232-4907-8BA5-7D49346B21F3}" srcOrd="0" destOrd="0" presId="urn:microsoft.com/office/officeart/2005/8/layout/chevron2"/>
    <dgm:cxn modelId="{D584E613-D087-4750-8037-6ED281A9B850}" type="presParOf" srcId="{E96E9874-8777-42F2-9BC7-B643FC6F3C35}" destId="{8188F302-2569-444B-958B-A972A3FC0BD5}" srcOrd="1" destOrd="0" presId="urn:microsoft.com/office/officeart/2005/8/layout/chevron2"/>
    <dgm:cxn modelId="{4C37107D-CF9A-490E-8C4C-CC4354821B89}" type="presParOf" srcId="{0FAF19EC-492D-4802-99CA-07390902E745}" destId="{C62C14FD-7583-4ACC-856E-70B008B8874A}" srcOrd="1" destOrd="0" presId="urn:microsoft.com/office/officeart/2005/8/layout/chevron2"/>
    <dgm:cxn modelId="{3D518D52-3AC9-4686-8742-188B27219BA1}" type="presParOf" srcId="{0FAF19EC-492D-4802-99CA-07390902E745}" destId="{3C4DD4FC-72BE-49F0-9956-228703CA30E6}" srcOrd="2" destOrd="0" presId="urn:microsoft.com/office/officeart/2005/8/layout/chevron2"/>
    <dgm:cxn modelId="{6245803C-B320-4469-A5FE-AEF2CA1993EC}" type="presParOf" srcId="{3C4DD4FC-72BE-49F0-9956-228703CA30E6}" destId="{41781607-51A8-4145-85DE-C03D84D19115}" srcOrd="0" destOrd="0" presId="urn:microsoft.com/office/officeart/2005/8/layout/chevron2"/>
    <dgm:cxn modelId="{52292A7F-1C36-4D23-B433-9764AD1BD44E}" type="presParOf" srcId="{3C4DD4FC-72BE-49F0-9956-228703CA30E6}" destId="{2AF8FD68-5321-4B5E-A754-123871E6FB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38E50B-90EB-4784-9E2E-7FB44D08E0CE}" type="doc">
      <dgm:prSet loTypeId="urn:microsoft.com/office/officeart/2005/8/layout/cycle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C47D34F-5362-4476-B811-7B49A1581A41}">
      <dgm:prSet phldrT="[Texto]" custT="1"/>
      <dgm:spPr/>
      <dgm:t>
        <a:bodyPr/>
        <a:lstStyle/>
        <a:p>
          <a:r>
            <a:rPr lang="es-ES" sz="1600" dirty="0" smtClean="0">
              <a:latin typeface="Andalus" pitchFamily="18" charset="-78"/>
              <a:cs typeface="Andalus" pitchFamily="18" charset="-78"/>
            </a:rPr>
            <a:t>Realizar capacitaciones conjuntas con el MAGAP del cantón de </a:t>
          </a:r>
          <a:r>
            <a:rPr lang="es-ES" sz="16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600" dirty="0" smtClean="0">
              <a:latin typeface="Andalus" pitchFamily="18" charset="-78"/>
              <a:cs typeface="Andalus" pitchFamily="18" charset="-78"/>
            </a:rPr>
            <a:t>, dirigidas a los agricultores de durazno de San José, para seguir obteniendo cosechas durante todos los meses del año, libres de plagas, enfermedades y de buena calidad.</a:t>
          </a:r>
          <a:endParaRPr lang="es-EC" sz="1600" dirty="0">
            <a:latin typeface="Andalus" pitchFamily="18" charset="-78"/>
            <a:cs typeface="Andalus" pitchFamily="18" charset="-78"/>
          </a:endParaRPr>
        </a:p>
      </dgm:t>
    </dgm:pt>
    <dgm:pt modelId="{1F3C5D94-C6B6-46C1-B449-36FFB8BBD4CE}" type="parTrans" cxnId="{9A6024B0-813F-4E66-A4E6-9F37C5FA669D}">
      <dgm:prSet/>
      <dgm:spPr/>
      <dgm:t>
        <a:bodyPr/>
        <a:lstStyle/>
        <a:p>
          <a:endParaRPr lang="es-EC" sz="1600"/>
        </a:p>
      </dgm:t>
    </dgm:pt>
    <dgm:pt modelId="{FE13E4EC-EB70-43BE-A9A3-ACA148F8E1ED}" type="sibTrans" cxnId="{9A6024B0-813F-4E66-A4E6-9F37C5FA669D}">
      <dgm:prSet/>
      <dgm:spPr/>
      <dgm:t>
        <a:bodyPr/>
        <a:lstStyle/>
        <a:p>
          <a:endParaRPr lang="es-EC" sz="1600"/>
        </a:p>
      </dgm:t>
    </dgm:pt>
    <dgm:pt modelId="{C05B49DA-FBD1-404D-A909-65ECDA798A28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s-EC" sz="1600" dirty="0" smtClean="0">
              <a:latin typeface="Andalus" pitchFamily="18" charset="-78"/>
              <a:cs typeface="Andalus" pitchFamily="18" charset="-78"/>
            </a:rPr>
            <a:t>Plantear un modelo de gestión de calidad a seguir dentro de la empresa, que permita planificar, organizar y controlar los factores, que puedan influir en la calidad del producto final.</a:t>
          </a:r>
        </a:p>
      </dgm:t>
    </dgm:pt>
    <dgm:pt modelId="{1F447058-CF1F-4832-AC3C-30AF6D226A96}" type="parTrans" cxnId="{B4FAF3EF-6B43-4AAB-B772-6C7BC794F272}">
      <dgm:prSet/>
      <dgm:spPr/>
      <dgm:t>
        <a:bodyPr/>
        <a:lstStyle/>
        <a:p>
          <a:endParaRPr lang="es-EC" sz="1600"/>
        </a:p>
      </dgm:t>
    </dgm:pt>
    <dgm:pt modelId="{DDFFA700-0906-489D-9BD8-218026685A1A}" type="sibTrans" cxnId="{B4FAF3EF-6B43-4AAB-B772-6C7BC794F272}">
      <dgm:prSet/>
      <dgm:spPr/>
      <dgm:t>
        <a:bodyPr/>
        <a:lstStyle/>
        <a:p>
          <a:endParaRPr lang="es-EC" sz="1600"/>
        </a:p>
      </dgm:t>
    </dgm:pt>
    <dgm:pt modelId="{284A7202-B53C-4CDA-A7BD-4E5ED8C3B8FC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C" sz="1600" dirty="0" smtClean="0">
              <a:latin typeface="Andalus" pitchFamily="18" charset="-78"/>
              <a:cs typeface="Andalus" pitchFamily="18" charset="-78"/>
            </a:rPr>
            <a:t>Establecer alianzas entre productores, comercializadores e industria para la compra de durazno. </a:t>
          </a:r>
          <a:endParaRPr lang="es-EC" sz="1600" dirty="0">
            <a:latin typeface="Andalus" pitchFamily="18" charset="-78"/>
            <a:cs typeface="Andalus" pitchFamily="18" charset="-78"/>
          </a:endParaRPr>
        </a:p>
      </dgm:t>
    </dgm:pt>
    <dgm:pt modelId="{7BD767D9-9955-404E-B3A0-D8F47B24E2F1}" type="parTrans" cxnId="{70B56AB0-473E-4901-A376-0A04A4210A8C}">
      <dgm:prSet/>
      <dgm:spPr/>
      <dgm:t>
        <a:bodyPr/>
        <a:lstStyle/>
        <a:p>
          <a:endParaRPr lang="es-EC" sz="1600"/>
        </a:p>
      </dgm:t>
    </dgm:pt>
    <dgm:pt modelId="{4435C80E-B94C-4322-BE82-B8ABE221EB5B}" type="sibTrans" cxnId="{70B56AB0-473E-4901-A376-0A04A4210A8C}">
      <dgm:prSet/>
      <dgm:spPr/>
      <dgm:t>
        <a:bodyPr/>
        <a:lstStyle/>
        <a:p>
          <a:endParaRPr lang="es-EC" sz="1600"/>
        </a:p>
      </dgm:t>
    </dgm:pt>
    <dgm:pt modelId="{BC49D7CE-FBEF-4F39-ABCF-1A56E0648042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C" sz="1600" dirty="0" smtClean="0">
              <a:latin typeface="Andalus" pitchFamily="18" charset="-78"/>
              <a:cs typeface="Andalus" pitchFamily="18" charset="-78"/>
            </a:rPr>
            <a:t>Investigar y realizar estudios agroindustriales de durazno en almíbar, en otras presentaciones, variando el empaque y composición del producto que puedan tener acceso y aceptación en el mercado nacional.</a:t>
          </a:r>
          <a:endParaRPr lang="es-EC" sz="1600" dirty="0">
            <a:latin typeface="Andalus" pitchFamily="18" charset="-78"/>
            <a:cs typeface="Andalus" pitchFamily="18" charset="-78"/>
          </a:endParaRPr>
        </a:p>
      </dgm:t>
    </dgm:pt>
    <dgm:pt modelId="{C72CC532-B649-42E6-9845-69E827B372D7}" type="parTrans" cxnId="{6C6D5854-3BF7-46EF-9103-604B2FFA3DE3}">
      <dgm:prSet/>
      <dgm:spPr/>
      <dgm:t>
        <a:bodyPr/>
        <a:lstStyle/>
        <a:p>
          <a:endParaRPr lang="es-EC" sz="1600"/>
        </a:p>
      </dgm:t>
    </dgm:pt>
    <dgm:pt modelId="{CEB51B1F-E8C6-47E5-AED7-D26644B5A94C}" type="sibTrans" cxnId="{6C6D5854-3BF7-46EF-9103-604B2FFA3DE3}">
      <dgm:prSet/>
      <dgm:spPr/>
      <dgm:t>
        <a:bodyPr/>
        <a:lstStyle/>
        <a:p>
          <a:endParaRPr lang="es-EC" sz="1600"/>
        </a:p>
      </dgm:t>
    </dgm:pt>
    <dgm:pt modelId="{9E2E77AA-AEC0-4232-A85B-640D86C5FA31}" type="pres">
      <dgm:prSet presAssocID="{D138E50B-90EB-4784-9E2E-7FB44D08E0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8099282-B89F-4D1E-A617-2EC9A466D9DB}" type="pres">
      <dgm:prSet presAssocID="{D138E50B-90EB-4784-9E2E-7FB44D08E0CE}" presName="cycle" presStyleCnt="0"/>
      <dgm:spPr/>
      <dgm:t>
        <a:bodyPr/>
        <a:lstStyle/>
        <a:p>
          <a:endParaRPr lang="es-EC"/>
        </a:p>
      </dgm:t>
    </dgm:pt>
    <dgm:pt modelId="{133C6CE5-98C0-40F7-BA02-E375A78A4B9D}" type="pres">
      <dgm:prSet presAssocID="{2C47D34F-5362-4476-B811-7B49A1581A41}" presName="nodeFirstNode" presStyleLbl="node1" presStyleIdx="0" presStyleCnt="4" custScaleX="90431" custScaleY="101917" custRadScaleRad="92511" custRadScaleInc="15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B62357-BBA9-4409-9EC2-E4F6F8C40CBA}" type="pres">
      <dgm:prSet presAssocID="{FE13E4EC-EB70-43BE-A9A3-ACA148F8E1ED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2EDAD746-B8F7-442D-85E4-FD84024DEC30}" type="pres">
      <dgm:prSet presAssocID="{C05B49DA-FBD1-404D-A909-65ECDA798A28}" presName="nodeFollowingNodes" presStyleLbl="node1" presStyleIdx="1" presStyleCnt="4" custScaleX="79133" custScaleY="100207" custRadScaleRad="106222" custRadScaleInc="2387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C2D0D3-0BEB-4C4D-9D57-78F97EC0A44F}" type="pres">
      <dgm:prSet presAssocID="{284A7202-B53C-4CDA-A7BD-4E5ED8C3B8FC}" presName="nodeFollowingNodes" presStyleLbl="node1" presStyleIdx="2" presStyleCnt="4" custScaleX="73809" custScaleY="64565" custRadScaleRad="106827" custRadScaleInc="-19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69959F-2F01-4515-8390-8BD845013B12}" type="pres">
      <dgm:prSet presAssocID="{BC49D7CE-FBEF-4F39-ABCF-1A56E0648042}" presName="nodeFollowingNodes" presStyleLbl="node1" presStyleIdx="3" presStyleCnt="4" custScaleX="84083" custScaleY="100001" custRadScaleRad="113898" custRadScaleInc="-2396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A126A3D-E99F-4DD7-B130-A621E358257B}" type="presOf" srcId="{FE13E4EC-EB70-43BE-A9A3-ACA148F8E1ED}" destId="{3DB62357-BBA9-4409-9EC2-E4F6F8C40CBA}" srcOrd="0" destOrd="0" presId="urn:microsoft.com/office/officeart/2005/8/layout/cycle3"/>
    <dgm:cxn modelId="{1A5E4CB4-91AF-4BA4-A4FA-0002DDABAF52}" type="presOf" srcId="{D138E50B-90EB-4784-9E2E-7FB44D08E0CE}" destId="{9E2E77AA-AEC0-4232-A85B-640D86C5FA31}" srcOrd="0" destOrd="0" presId="urn:microsoft.com/office/officeart/2005/8/layout/cycle3"/>
    <dgm:cxn modelId="{646E366B-5217-4ACA-964A-2205B922E058}" type="presOf" srcId="{2C47D34F-5362-4476-B811-7B49A1581A41}" destId="{133C6CE5-98C0-40F7-BA02-E375A78A4B9D}" srcOrd="0" destOrd="0" presId="urn:microsoft.com/office/officeart/2005/8/layout/cycle3"/>
    <dgm:cxn modelId="{B4FAF3EF-6B43-4AAB-B772-6C7BC794F272}" srcId="{D138E50B-90EB-4784-9E2E-7FB44D08E0CE}" destId="{C05B49DA-FBD1-404D-A909-65ECDA798A28}" srcOrd="1" destOrd="0" parTransId="{1F447058-CF1F-4832-AC3C-30AF6D226A96}" sibTransId="{DDFFA700-0906-489D-9BD8-218026685A1A}"/>
    <dgm:cxn modelId="{6C6D5854-3BF7-46EF-9103-604B2FFA3DE3}" srcId="{D138E50B-90EB-4784-9E2E-7FB44D08E0CE}" destId="{BC49D7CE-FBEF-4F39-ABCF-1A56E0648042}" srcOrd="3" destOrd="0" parTransId="{C72CC532-B649-42E6-9845-69E827B372D7}" sibTransId="{CEB51B1F-E8C6-47E5-AED7-D26644B5A94C}"/>
    <dgm:cxn modelId="{5D2A4D73-1507-4392-9B97-7397C91EEB37}" type="presOf" srcId="{BC49D7CE-FBEF-4F39-ABCF-1A56E0648042}" destId="{DB69959F-2F01-4515-8390-8BD845013B12}" srcOrd="0" destOrd="0" presId="urn:microsoft.com/office/officeart/2005/8/layout/cycle3"/>
    <dgm:cxn modelId="{9A6024B0-813F-4E66-A4E6-9F37C5FA669D}" srcId="{D138E50B-90EB-4784-9E2E-7FB44D08E0CE}" destId="{2C47D34F-5362-4476-B811-7B49A1581A41}" srcOrd="0" destOrd="0" parTransId="{1F3C5D94-C6B6-46C1-B449-36FFB8BBD4CE}" sibTransId="{FE13E4EC-EB70-43BE-A9A3-ACA148F8E1ED}"/>
    <dgm:cxn modelId="{78D03FD5-177B-4489-9B8B-8D0F007F9075}" type="presOf" srcId="{C05B49DA-FBD1-404D-A909-65ECDA798A28}" destId="{2EDAD746-B8F7-442D-85E4-FD84024DEC30}" srcOrd="0" destOrd="0" presId="urn:microsoft.com/office/officeart/2005/8/layout/cycle3"/>
    <dgm:cxn modelId="{70B56AB0-473E-4901-A376-0A04A4210A8C}" srcId="{D138E50B-90EB-4784-9E2E-7FB44D08E0CE}" destId="{284A7202-B53C-4CDA-A7BD-4E5ED8C3B8FC}" srcOrd="2" destOrd="0" parTransId="{7BD767D9-9955-404E-B3A0-D8F47B24E2F1}" sibTransId="{4435C80E-B94C-4322-BE82-B8ABE221EB5B}"/>
    <dgm:cxn modelId="{123DB747-186B-4C08-BA4B-5D6B1D5F88AF}" type="presOf" srcId="{284A7202-B53C-4CDA-A7BD-4E5ED8C3B8FC}" destId="{D6C2D0D3-0BEB-4C4D-9D57-78F97EC0A44F}" srcOrd="0" destOrd="0" presId="urn:microsoft.com/office/officeart/2005/8/layout/cycle3"/>
    <dgm:cxn modelId="{20891485-C3B8-4771-9820-2E500A86AF49}" type="presParOf" srcId="{9E2E77AA-AEC0-4232-A85B-640D86C5FA31}" destId="{E8099282-B89F-4D1E-A617-2EC9A466D9DB}" srcOrd="0" destOrd="0" presId="urn:microsoft.com/office/officeart/2005/8/layout/cycle3"/>
    <dgm:cxn modelId="{9DDE2722-1998-4512-88FA-C50834781E7C}" type="presParOf" srcId="{E8099282-B89F-4D1E-A617-2EC9A466D9DB}" destId="{133C6CE5-98C0-40F7-BA02-E375A78A4B9D}" srcOrd="0" destOrd="0" presId="urn:microsoft.com/office/officeart/2005/8/layout/cycle3"/>
    <dgm:cxn modelId="{FB1F55E1-F2B5-410B-B48D-20BA8232B788}" type="presParOf" srcId="{E8099282-B89F-4D1E-A617-2EC9A466D9DB}" destId="{3DB62357-BBA9-4409-9EC2-E4F6F8C40CBA}" srcOrd="1" destOrd="0" presId="urn:microsoft.com/office/officeart/2005/8/layout/cycle3"/>
    <dgm:cxn modelId="{5C77620D-AD63-4FF0-AFF2-4F70A26382A6}" type="presParOf" srcId="{E8099282-B89F-4D1E-A617-2EC9A466D9DB}" destId="{2EDAD746-B8F7-442D-85E4-FD84024DEC30}" srcOrd="2" destOrd="0" presId="urn:microsoft.com/office/officeart/2005/8/layout/cycle3"/>
    <dgm:cxn modelId="{1C88CECD-971B-4281-98AF-6F1B7ECDBADE}" type="presParOf" srcId="{E8099282-B89F-4D1E-A617-2EC9A466D9DB}" destId="{D6C2D0D3-0BEB-4C4D-9D57-78F97EC0A44F}" srcOrd="3" destOrd="0" presId="urn:microsoft.com/office/officeart/2005/8/layout/cycle3"/>
    <dgm:cxn modelId="{2CE8E766-2699-4AD9-9579-602B530034E4}" type="presParOf" srcId="{E8099282-B89F-4D1E-A617-2EC9A466D9DB}" destId="{DB69959F-2F01-4515-8390-8BD845013B1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C4E980-5334-471B-AB3F-596EDE3111CF}">
      <dsp:nvSpPr>
        <dsp:cNvPr id="0" name=""/>
        <dsp:cNvSpPr/>
      </dsp:nvSpPr>
      <dsp:spPr>
        <a:xfrm rot="16200000">
          <a:off x="522057" y="-522057"/>
          <a:ext cx="3204356" cy="4248472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Andalus" pitchFamily="18" charset="-78"/>
            <a:cs typeface="Andalus" pitchFamily="18" charset="-7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ndalus" pitchFamily="18" charset="-78"/>
              <a:cs typeface="Andalus" pitchFamily="18" charset="-78"/>
            </a:rPr>
            <a:t>En el Ecuador no existen industrias dedicadas al procesamiento de durazno, las empresas solo se dedican a la importación de países de Chile, Argentina, Estados Unidos</a:t>
          </a:r>
          <a:endParaRPr lang="es-EC" sz="2000" kern="1200" dirty="0">
            <a:latin typeface="Andalus" pitchFamily="18" charset="-78"/>
            <a:cs typeface="Andalus" pitchFamily="18" charset="-78"/>
          </a:endParaRPr>
        </a:p>
      </dsp:txBody>
      <dsp:txXfrm rot="16200000">
        <a:off x="922602" y="-922602"/>
        <a:ext cx="2403267" cy="4248472"/>
      </dsp:txXfrm>
    </dsp:sp>
    <dsp:sp modelId="{1630733B-BB8A-4711-A224-8AB4F6E6306A}">
      <dsp:nvSpPr>
        <dsp:cNvPr id="0" name=""/>
        <dsp:cNvSpPr/>
      </dsp:nvSpPr>
      <dsp:spPr>
        <a:xfrm>
          <a:off x="4211510" y="0"/>
          <a:ext cx="4248472" cy="3204356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solidFill>
              <a:schemeClr val="tx1"/>
            </a:solidFill>
            <a:latin typeface="Andalus" pitchFamily="18" charset="-78"/>
            <a:cs typeface="Andalus" pitchFamily="18" charset="-7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En San José de </a:t>
          </a:r>
          <a:r>
            <a:rPr lang="es-ES" sz="2000" kern="1200" dirty="0" err="1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Pimampiro</a:t>
          </a:r>
          <a:r>
            <a:rPr lang="es-ES" sz="2000" kern="1200" dirty="0" smtClean="0">
              <a:solidFill>
                <a:schemeClr val="tx1"/>
              </a:solidFill>
              <a:latin typeface="Andalus" pitchFamily="18" charset="-78"/>
              <a:cs typeface="Andalus" pitchFamily="18" charset="-78"/>
            </a:rPr>
            <a:t>, se produce durazno durante todos los meses del año, que no se le está dando un valor  agregado a través de la industrialización.</a:t>
          </a:r>
          <a:endParaRPr lang="es-EC" sz="2000" kern="1200" dirty="0">
            <a:solidFill>
              <a:schemeClr val="tx1"/>
            </a:solidFill>
            <a:latin typeface="Andalus" pitchFamily="18" charset="-78"/>
            <a:cs typeface="Andalus" pitchFamily="18" charset="-78"/>
          </a:endParaRPr>
        </a:p>
      </dsp:txBody>
      <dsp:txXfrm>
        <a:off x="4211510" y="0"/>
        <a:ext cx="4248472" cy="2403267"/>
      </dsp:txXfrm>
    </dsp:sp>
    <dsp:sp modelId="{DB253474-7BA8-4888-AA42-62CF81DDDE3B}">
      <dsp:nvSpPr>
        <dsp:cNvPr id="0" name=""/>
        <dsp:cNvSpPr/>
      </dsp:nvSpPr>
      <dsp:spPr>
        <a:xfrm rot="10800000">
          <a:off x="0" y="3131520"/>
          <a:ext cx="8496944" cy="3204356"/>
        </a:xfrm>
        <a:prstGeom prst="round1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ndalus" pitchFamily="18" charset="-78"/>
              <a:cs typeface="Andalus" pitchFamily="18" charset="-78"/>
            </a:rPr>
            <a:t>La materia prima se encuentra en </a:t>
          </a:r>
          <a:r>
            <a:rPr lang="es-ES" sz="20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2000" kern="1200" dirty="0" smtClean="0">
              <a:latin typeface="Andalus" pitchFamily="18" charset="-78"/>
              <a:cs typeface="Andalus" pitchFamily="18" charset="-78"/>
            </a:rPr>
            <a:t> que en necesidades básicas insatisfechas la incidencia de pobreza es del 71,32%, y extrema pobreza está en el 41,72%.ya que la principal actividad económica del cantón corresponde a la agricultura que representa el 20,63% del territorio, careciendo de fuentes de empleo seguras y bajo nivel de ingresos económicos para productores y sus familias.</a:t>
          </a:r>
          <a:endParaRPr lang="es-EC" sz="2000" kern="1200" dirty="0">
            <a:latin typeface="Andalus" pitchFamily="18" charset="-78"/>
            <a:cs typeface="Andalus" pitchFamily="18" charset="-78"/>
          </a:endParaRPr>
        </a:p>
      </dsp:txBody>
      <dsp:txXfrm rot="10800000">
        <a:off x="0" y="3932609"/>
        <a:ext cx="8496944" cy="2403267"/>
      </dsp:txXfrm>
    </dsp:sp>
    <dsp:sp modelId="{561872D0-70F2-4B78-98F4-587B32228503}">
      <dsp:nvSpPr>
        <dsp:cNvPr id="0" name=""/>
        <dsp:cNvSpPr/>
      </dsp:nvSpPr>
      <dsp:spPr>
        <a:xfrm rot="16200000" flipH="1">
          <a:off x="4092504" y="2416121"/>
          <a:ext cx="145734" cy="201335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D877D9-7DEA-405A-9F85-ECFFFA136622}">
      <dsp:nvSpPr>
        <dsp:cNvPr id="0" name=""/>
        <dsp:cNvSpPr/>
      </dsp:nvSpPr>
      <dsp:spPr>
        <a:xfrm>
          <a:off x="2973930" y="2403267"/>
          <a:ext cx="2549083" cy="1602178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cap="all" dirty="0" smtClean="0">
              <a:latin typeface="Andalus" pitchFamily="18" charset="-78"/>
              <a:cs typeface="Andalus" pitchFamily="18" charset="-78"/>
            </a:rPr>
            <a:t>PROBLEMA</a:t>
          </a:r>
          <a:endParaRPr lang="es-EC" sz="2800" kern="1200" dirty="0">
            <a:latin typeface="Andalus" pitchFamily="18" charset="-78"/>
            <a:cs typeface="Andalus" pitchFamily="18" charset="-78"/>
          </a:endParaRPr>
        </a:p>
      </dsp:txBody>
      <dsp:txXfrm>
        <a:off x="2973930" y="2403267"/>
        <a:ext cx="2549083" cy="160217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E794B7-3B4E-455A-AD3D-778F3722E92D}">
      <dsp:nvSpPr>
        <dsp:cNvPr id="0" name=""/>
        <dsp:cNvSpPr/>
      </dsp:nvSpPr>
      <dsp:spPr>
        <a:xfrm>
          <a:off x="2835380" y="2341953"/>
          <a:ext cx="2741771" cy="27417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b="1" kern="1200" cap="all" dirty="0" smtClean="0">
              <a:latin typeface="Times New Roman" pitchFamily="18" charset="0"/>
              <a:cs typeface="Times New Roman" pitchFamily="18" charset="0"/>
            </a:rPr>
            <a:t>D</a:t>
          </a:r>
          <a:r>
            <a:rPr lang="es-EC" sz="2900" b="1" kern="1200" dirty="0" smtClean="0">
              <a:latin typeface="Times New Roman" pitchFamily="18" charset="0"/>
              <a:cs typeface="Times New Roman" pitchFamily="18" charset="0"/>
            </a:rPr>
            <a:t>emanda insatisfecha</a:t>
          </a:r>
          <a:endParaRPr lang="es-EC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35380" y="2341953"/>
        <a:ext cx="2741771" cy="2741771"/>
      </dsp:txXfrm>
    </dsp:sp>
    <dsp:sp modelId="{E6FDA66D-A500-429F-9C34-4DDDC3E32E44}">
      <dsp:nvSpPr>
        <dsp:cNvPr id="0" name=""/>
        <dsp:cNvSpPr/>
      </dsp:nvSpPr>
      <dsp:spPr>
        <a:xfrm rot="13980985">
          <a:off x="975801" y="2569636"/>
          <a:ext cx="1864299" cy="781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9B1F84-EE16-4CD9-89A5-E11FCAA48AE3}">
      <dsp:nvSpPr>
        <dsp:cNvPr id="0" name=""/>
        <dsp:cNvSpPr/>
      </dsp:nvSpPr>
      <dsp:spPr>
        <a:xfrm>
          <a:off x="216023" y="0"/>
          <a:ext cx="3957450" cy="208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La demanda insatisfecha que existe a nivel de país en el año 2015 es de 5347</a:t>
          </a: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,00  </a:t>
          </a: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toneladas anuales de durazno, haciendo la relación de que cada lata tiene un peso de 0,820kg, tenemos un total de 6520731 latas de durazno en almíbar al año. 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023" y="0"/>
        <a:ext cx="3957450" cy="2083746"/>
      </dsp:txXfrm>
    </dsp:sp>
    <dsp:sp modelId="{A0BF1948-6BB8-4F3C-9DDE-27DEEA58ACA2}">
      <dsp:nvSpPr>
        <dsp:cNvPr id="0" name=""/>
        <dsp:cNvSpPr/>
      </dsp:nvSpPr>
      <dsp:spPr>
        <a:xfrm rot="18738291">
          <a:off x="5344642" y="2597930"/>
          <a:ext cx="2074298" cy="781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50000"/>
                <a:satMod val="300000"/>
              </a:schemeClr>
            </a:gs>
            <a:gs pos="35000">
              <a:schemeClr val="accent3">
                <a:hueOff val="-1137357"/>
                <a:satOff val="-4689"/>
                <a:lumOff val="-983"/>
                <a:alphaOff val="0"/>
                <a:tint val="37000"/>
                <a:satMod val="300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A03813-339F-474F-8837-CBC3E04A31D6}">
      <dsp:nvSpPr>
        <dsp:cNvPr id="0" name=""/>
        <dsp:cNvSpPr/>
      </dsp:nvSpPr>
      <dsp:spPr>
        <a:xfrm>
          <a:off x="5071282" y="33711"/>
          <a:ext cx="3070217" cy="208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137357"/>
                <a:satOff val="-4689"/>
                <a:lumOff val="-983"/>
                <a:alphaOff val="0"/>
                <a:tint val="50000"/>
                <a:satMod val="300000"/>
              </a:schemeClr>
            </a:gs>
            <a:gs pos="35000">
              <a:schemeClr val="accent3">
                <a:hueOff val="-1137357"/>
                <a:satOff val="-4689"/>
                <a:lumOff val="-983"/>
                <a:alphaOff val="0"/>
                <a:tint val="37000"/>
                <a:satMod val="300000"/>
              </a:schemeClr>
            </a:gs>
            <a:gs pos="100000">
              <a:schemeClr val="accent3">
                <a:hueOff val="-1137357"/>
                <a:satOff val="-4689"/>
                <a:lumOff val="-98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latin typeface="Times New Roman" pitchFamily="18" charset="0"/>
              <a:cs typeface="Times New Roman" pitchFamily="18" charset="0"/>
            </a:rPr>
            <a:t>La empresa “Terra y Sol” se propone suplir en una parte las importaciones de durazno en almíbar, que ingresa al país.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71282" y="33711"/>
        <a:ext cx="3070217" cy="208374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827ED1-472A-4E03-B507-7DDC9876DDF1}">
      <dsp:nvSpPr>
        <dsp:cNvPr id="0" name=""/>
        <dsp:cNvSpPr/>
      </dsp:nvSpPr>
      <dsp:spPr>
        <a:xfrm rot="5400000">
          <a:off x="-274118" y="719969"/>
          <a:ext cx="1827455" cy="1279219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1</a:t>
          </a:r>
          <a:endParaRPr lang="es-EC" sz="3200" b="1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274118" y="719969"/>
        <a:ext cx="1827455" cy="1279219"/>
      </dsp:txXfrm>
    </dsp:sp>
    <dsp:sp modelId="{967EA5D2-A1CE-4D90-B1F3-CC73F9064175}">
      <dsp:nvSpPr>
        <dsp:cNvPr id="0" name=""/>
        <dsp:cNvSpPr/>
      </dsp:nvSpPr>
      <dsp:spPr>
        <a:xfrm rot="5400000">
          <a:off x="3878945" y="-2532771"/>
          <a:ext cx="1946263" cy="71457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El durazno que se produce en la comunidad de San José de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, es una variedad que debido a la aplicación de nuevas tecnologías, tales como: defoliación química e inducción por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brotación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, se puede obtener cosechas durante todos los meses del año, generando ingresos económicos para las familias y la reinversión en los cultivos de los productores.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3878945" y="-2532771"/>
        <a:ext cx="1946263" cy="7145716"/>
      </dsp:txXfrm>
    </dsp:sp>
    <dsp:sp modelId="{A20D0706-9693-40F4-A620-F16FDB669F2A}">
      <dsp:nvSpPr>
        <dsp:cNvPr id="0" name=""/>
        <dsp:cNvSpPr/>
      </dsp:nvSpPr>
      <dsp:spPr>
        <a:xfrm rot="5400000">
          <a:off x="-274118" y="2646646"/>
          <a:ext cx="1827455" cy="1279219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2</a:t>
          </a:r>
          <a:endParaRPr lang="es-EC" sz="2800" b="1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274118" y="2646646"/>
        <a:ext cx="1827455" cy="1279219"/>
      </dsp:txXfrm>
    </dsp:sp>
    <dsp:sp modelId="{BAB70198-ABB4-4A25-AFCB-75023E9A560F}">
      <dsp:nvSpPr>
        <dsp:cNvPr id="0" name=""/>
        <dsp:cNvSpPr/>
      </dsp:nvSpPr>
      <dsp:spPr>
        <a:xfrm rot="5400000">
          <a:off x="4002672" y="-491103"/>
          <a:ext cx="1698810" cy="71457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La empresa “Terra y Sol” elaborará tres líneas de producción de derivados de durazno, utilizando 9,6 TM semanales de producto a partir de la materia prima disponible, de la cual el 80% será utilizado para el producto principal a elaborar que es durazno en almíbar, y el 20% para mermelada y néctar como secundarios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4002672" y="-491103"/>
        <a:ext cx="1698810" cy="7145716"/>
      </dsp:txXfrm>
    </dsp:sp>
    <dsp:sp modelId="{988BEA36-2782-4CC7-9120-06C838F5B81E}">
      <dsp:nvSpPr>
        <dsp:cNvPr id="0" name=""/>
        <dsp:cNvSpPr/>
      </dsp:nvSpPr>
      <dsp:spPr>
        <a:xfrm rot="5400000">
          <a:off x="-274118" y="4644403"/>
          <a:ext cx="1827455" cy="1279219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3</a:t>
          </a:r>
          <a:endParaRPr lang="es-EC" sz="2800" b="1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274118" y="4644403"/>
        <a:ext cx="1827455" cy="1279219"/>
      </dsp:txXfrm>
    </dsp:sp>
    <dsp:sp modelId="{84BC0310-C817-4C82-80D3-C73BC8CD1390}">
      <dsp:nvSpPr>
        <dsp:cNvPr id="0" name=""/>
        <dsp:cNvSpPr/>
      </dsp:nvSpPr>
      <dsp:spPr>
        <a:xfrm rot="5400000">
          <a:off x="3931591" y="1524186"/>
          <a:ext cx="1840971" cy="71457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El durazno en almíbar es un producto que no es elaborado a nivel nacional, que está siendo importado desde otros países como Grecia, España y sobretodo Chile; razón por la cual la demanda insatisfecha a cubrir por parte de la planta agroindustrial representa el 8% del total de las importaciones que ingresan al país, que se encuentra en un valor de 5347,00 TM anuales.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3931591" y="1524186"/>
        <a:ext cx="1840971" cy="71457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7DD398-2E21-4CF4-B447-4426D8BBADA7}">
      <dsp:nvSpPr>
        <dsp:cNvPr id="0" name=""/>
        <dsp:cNvSpPr/>
      </dsp:nvSpPr>
      <dsp:spPr>
        <a:xfrm rot="5400000">
          <a:off x="-439139" y="690693"/>
          <a:ext cx="2927596" cy="204931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4</a:t>
          </a:r>
          <a:endParaRPr lang="es-EC" sz="2800" b="1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439139" y="690693"/>
        <a:ext cx="2927596" cy="2049317"/>
      </dsp:txXfrm>
    </dsp:sp>
    <dsp:sp modelId="{664050AE-C9E0-495C-9998-56D9554F9CF5}">
      <dsp:nvSpPr>
        <dsp:cNvPr id="0" name=""/>
        <dsp:cNvSpPr/>
      </dsp:nvSpPr>
      <dsp:spPr>
        <a:xfrm rot="5400000">
          <a:off x="4129173" y="-1875919"/>
          <a:ext cx="2330585" cy="651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El método cualitativo por puntos concluye que después de aplicar las respectivas ponderaciones a los factores estudiados en las parroquias de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, San Francisco de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Sigsipamba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 y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Chugá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, el lugar más apropiado y aceptable con una ponderación de 8,70/10 para construir la planta, es el Cantón </a:t>
          </a:r>
          <a:r>
            <a:rPr lang="es-ES" sz="18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, 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en los lotes del barrio </a:t>
          </a:r>
          <a:r>
            <a:rPr lang="es-EC" sz="1800" kern="1200" dirty="0" err="1" smtClean="0">
              <a:latin typeface="Andalus" pitchFamily="18" charset="-78"/>
              <a:cs typeface="Andalus" pitchFamily="18" charset="-78"/>
            </a:rPr>
            <a:t>Monserrat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, a una altura de 2.165 </a:t>
          </a:r>
          <a:r>
            <a:rPr lang="es-EC" sz="1800" kern="1200" dirty="0" err="1" smtClean="0">
              <a:latin typeface="Andalus" pitchFamily="18" charset="-78"/>
              <a:cs typeface="Andalus" pitchFamily="18" charset="-78"/>
            </a:rPr>
            <a:t>m.s.n.m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 y una temperatura promedio de 15°C. 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4129173" y="-1875919"/>
        <a:ext cx="2330585" cy="6519634"/>
      </dsp:txXfrm>
    </dsp:sp>
    <dsp:sp modelId="{06F27FE8-EB9C-4414-B38D-27956029289F}">
      <dsp:nvSpPr>
        <dsp:cNvPr id="0" name=""/>
        <dsp:cNvSpPr/>
      </dsp:nvSpPr>
      <dsp:spPr>
        <a:xfrm rot="5400000">
          <a:off x="-439139" y="3738507"/>
          <a:ext cx="2927596" cy="204931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5</a:t>
          </a:r>
          <a:endParaRPr lang="es-EC" sz="2800" b="1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439139" y="3738507"/>
        <a:ext cx="2927596" cy="2049317"/>
      </dsp:txXfrm>
    </dsp:sp>
    <dsp:sp modelId="{74BBD659-C055-4955-8314-A57A8F43399F}">
      <dsp:nvSpPr>
        <dsp:cNvPr id="0" name=""/>
        <dsp:cNvSpPr/>
      </dsp:nvSpPr>
      <dsp:spPr>
        <a:xfrm rot="5400000">
          <a:off x="3987116" y="991020"/>
          <a:ext cx="2644036" cy="651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La planta agroindustrial se basará en tres procesos agroindustriales representados con sus respectivos diagramas de flujos, con una producción diaria de 2271 latas de durazno en almíbar, 312 botellas de néctar y 165 frascos de mermelada; procesos que se especifican en los planos arquitectónicos de la industria, la misma que constará de 387,44m</a:t>
          </a:r>
          <a:r>
            <a:rPr lang="es-EC" sz="1800" kern="1200" baseline="30000" dirty="0" smtClean="0">
              <a:latin typeface="Andalus" pitchFamily="18" charset="-78"/>
              <a:cs typeface="Andalus" pitchFamily="18" charset="-78"/>
            </a:rPr>
            <a:t>2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 divididos en 94,13m2 de área administrativa y 293,31m2 de producción, sin incluir las zonas de aparcamiento y ajardinamiento.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3987116" y="991020"/>
        <a:ext cx="2644036" cy="651963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89F7AC-E232-4907-8BA5-7D49346B21F3}">
      <dsp:nvSpPr>
        <dsp:cNvPr id="0" name=""/>
        <dsp:cNvSpPr/>
      </dsp:nvSpPr>
      <dsp:spPr>
        <a:xfrm rot="5400000">
          <a:off x="-424881" y="762551"/>
          <a:ext cx="2832546" cy="1982782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6</a:t>
          </a:r>
          <a:endParaRPr lang="es-EC" sz="2800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424881" y="762551"/>
        <a:ext cx="2832546" cy="1982782"/>
      </dsp:txXfrm>
    </dsp:sp>
    <dsp:sp modelId="{8188F302-2569-444B-958B-A972A3FC0BD5}">
      <dsp:nvSpPr>
        <dsp:cNvPr id="0" name=""/>
        <dsp:cNvSpPr/>
      </dsp:nvSpPr>
      <dsp:spPr>
        <a:xfrm rot="5400000">
          <a:off x="3858876" y="-1854818"/>
          <a:ext cx="2473941" cy="62261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Andalus" pitchFamily="18" charset="-78"/>
              <a:cs typeface="Andalus" pitchFamily="18" charset="-78"/>
            </a:rPr>
            <a:t>En el análisis financiero se determina un valor actual neto positivo de 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158537,23USD, una tasa interna de retorno de 28,36%, una relación B/C de 1,22ctvs/dólar, que después de comparar con el 12,37% de la tasa de rendimiento medio, es un valor superior, que indica que la implementación de la planta procesadora de durazno en el Cantón </a:t>
          </a:r>
          <a:r>
            <a:rPr lang="es-EC" sz="18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, es viable y el período de recuperación de la inversión es de cuatro años.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3858876" y="-1854818"/>
        <a:ext cx="2473941" cy="6226129"/>
      </dsp:txXfrm>
    </dsp:sp>
    <dsp:sp modelId="{41781607-51A8-4145-85DE-C03D84D19115}">
      <dsp:nvSpPr>
        <dsp:cNvPr id="0" name=""/>
        <dsp:cNvSpPr/>
      </dsp:nvSpPr>
      <dsp:spPr>
        <a:xfrm rot="5400000">
          <a:off x="-424881" y="3331699"/>
          <a:ext cx="2832546" cy="1982782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rPr>
            <a:t>7</a:t>
          </a:r>
          <a:endParaRPr lang="es-EC" sz="2800" kern="1200" dirty="0">
            <a:solidFill>
              <a:schemeClr val="bg1"/>
            </a:solidFill>
            <a:latin typeface="Andalus" pitchFamily="18" charset="-78"/>
            <a:cs typeface="Andalus" pitchFamily="18" charset="-78"/>
          </a:endParaRPr>
        </a:p>
      </dsp:txBody>
      <dsp:txXfrm rot="5400000">
        <a:off x="-424881" y="3331699"/>
        <a:ext cx="2832546" cy="1982782"/>
      </dsp:txXfrm>
    </dsp:sp>
    <dsp:sp modelId="{2AF8FD68-5321-4B5E-A754-123871E6FB4C}">
      <dsp:nvSpPr>
        <dsp:cNvPr id="0" name=""/>
        <dsp:cNvSpPr/>
      </dsp:nvSpPr>
      <dsp:spPr>
        <a:xfrm rot="5400000">
          <a:off x="4175269" y="714330"/>
          <a:ext cx="1841154" cy="62261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La planta agroindustrial generará impactos positivos en la sociedad de </a:t>
          </a:r>
          <a:r>
            <a:rPr lang="es-EC" sz="18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C" sz="1800" kern="1200" dirty="0" smtClean="0">
              <a:latin typeface="Andalus" pitchFamily="18" charset="-78"/>
              <a:cs typeface="Andalus" pitchFamily="18" charset="-78"/>
            </a:rPr>
            <a:t> en aspectos como la creación de fuentes de empleo, salud y educación; e impactos negativos como emisión de gases que serán estrictamente controlados con las fichas de control y planes de seguimiento y mitigación. </a:t>
          </a:r>
          <a:endParaRPr lang="es-EC" sz="1800" kern="1200" dirty="0">
            <a:latin typeface="Andalus" pitchFamily="18" charset="-78"/>
            <a:cs typeface="Andalus" pitchFamily="18" charset="-78"/>
          </a:endParaRPr>
        </a:p>
      </dsp:txBody>
      <dsp:txXfrm rot="5400000">
        <a:off x="4175269" y="714330"/>
        <a:ext cx="1841154" cy="622612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B62357-BBA9-4409-9EC2-E4F6F8C40CBA}">
      <dsp:nvSpPr>
        <dsp:cNvPr id="0" name=""/>
        <dsp:cNvSpPr/>
      </dsp:nvSpPr>
      <dsp:spPr>
        <a:xfrm>
          <a:off x="1314588" y="387266"/>
          <a:ext cx="6116289" cy="6116289"/>
        </a:xfrm>
        <a:prstGeom prst="circularArrow">
          <a:avLst>
            <a:gd name="adj1" fmla="val 4668"/>
            <a:gd name="adj2" fmla="val 272909"/>
            <a:gd name="adj3" fmla="val 13233517"/>
            <a:gd name="adj4" fmla="val 17763074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3C6CE5-98C0-40F7-BA02-E375A78A4B9D}">
      <dsp:nvSpPr>
        <dsp:cNvPr id="0" name=""/>
        <dsp:cNvSpPr/>
      </dsp:nvSpPr>
      <dsp:spPr>
        <a:xfrm>
          <a:off x="2552780" y="335409"/>
          <a:ext cx="3639905" cy="205111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ndalus" pitchFamily="18" charset="-78"/>
              <a:cs typeface="Andalus" pitchFamily="18" charset="-78"/>
            </a:rPr>
            <a:t>Realizar capacitaciones conjuntas con el MAGAP del cantón de </a:t>
          </a:r>
          <a:r>
            <a:rPr lang="es-ES" sz="1600" kern="1200" dirty="0" err="1" smtClean="0">
              <a:latin typeface="Andalus" pitchFamily="18" charset="-78"/>
              <a:cs typeface="Andalus" pitchFamily="18" charset="-78"/>
            </a:rPr>
            <a:t>Pimampiro</a:t>
          </a:r>
          <a:r>
            <a:rPr lang="es-ES" sz="1600" kern="1200" dirty="0" smtClean="0">
              <a:latin typeface="Andalus" pitchFamily="18" charset="-78"/>
              <a:cs typeface="Andalus" pitchFamily="18" charset="-78"/>
            </a:rPr>
            <a:t>, dirigidas a los agricultores de durazno de San José, para seguir obteniendo cosechas durante todos los meses del año, libres de plagas, enfermedades y de buena calidad.</a:t>
          </a:r>
          <a:endParaRPr lang="es-EC" sz="1600" kern="1200" dirty="0">
            <a:latin typeface="Andalus" pitchFamily="18" charset="-78"/>
            <a:cs typeface="Andalus" pitchFamily="18" charset="-78"/>
          </a:endParaRPr>
        </a:p>
      </dsp:txBody>
      <dsp:txXfrm>
        <a:off x="2552780" y="335409"/>
        <a:ext cx="3639905" cy="2051112"/>
      </dsp:txXfrm>
    </dsp:sp>
    <dsp:sp modelId="{2EDAD746-B8F7-442D-85E4-FD84024DEC30}">
      <dsp:nvSpPr>
        <dsp:cNvPr id="0" name=""/>
        <dsp:cNvSpPr/>
      </dsp:nvSpPr>
      <dsp:spPr>
        <a:xfrm>
          <a:off x="432046" y="2711673"/>
          <a:ext cx="3185154" cy="2016698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ndalus" pitchFamily="18" charset="-78"/>
              <a:cs typeface="Andalus" pitchFamily="18" charset="-78"/>
            </a:rPr>
            <a:t>Plantear un modelo de gestión de calidad a seguir dentro de la empresa, que permita planificar, organizar y controlar los factores, que puedan influir en la calidad del producto final.</a:t>
          </a:r>
        </a:p>
      </dsp:txBody>
      <dsp:txXfrm>
        <a:off x="432046" y="2711673"/>
        <a:ext cx="3185154" cy="2016698"/>
      </dsp:txXfrm>
    </dsp:sp>
    <dsp:sp modelId="{D6C2D0D3-0BEB-4C4D-9D57-78F97EC0A44F}">
      <dsp:nvSpPr>
        <dsp:cNvPr id="0" name=""/>
        <dsp:cNvSpPr/>
      </dsp:nvSpPr>
      <dsp:spPr>
        <a:xfrm>
          <a:off x="2907401" y="5087945"/>
          <a:ext cx="2970859" cy="1299391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ndalus" pitchFamily="18" charset="-78"/>
              <a:cs typeface="Andalus" pitchFamily="18" charset="-78"/>
            </a:rPr>
            <a:t>Establecer alianzas entre productores, comercializadores e industria para la compra de durazno. </a:t>
          </a:r>
          <a:endParaRPr lang="es-EC" sz="1600" kern="1200" dirty="0">
            <a:latin typeface="Andalus" pitchFamily="18" charset="-78"/>
            <a:cs typeface="Andalus" pitchFamily="18" charset="-78"/>
          </a:endParaRPr>
        </a:p>
      </dsp:txBody>
      <dsp:txXfrm>
        <a:off x="2907401" y="5087945"/>
        <a:ext cx="2970859" cy="1299391"/>
      </dsp:txXfrm>
    </dsp:sp>
    <dsp:sp modelId="{DB69959F-2F01-4515-8390-8BD845013B12}">
      <dsp:nvSpPr>
        <dsp:cNvPr id="0" name=""/>
        <dsp:cNvSpPr/>
      </dsp:nvSpPr>
      <dsp:spPr>
        <a:xfrm>
          <a:off x="5122174" y="2711674"/>
          <a:ext cx="3384394" cy="2012552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ndalus" pitchFamily="18" charset="-78"/>
              <a:cs typeface="Andalus" pitchFamily="18" charset="-78"/>
            </a:rPr>
            <a:t>Investigar y realizar estudios agroindustriales de durazno en almíbar, en otras presentaciones, variando el empaque y composición del producto que puedan tener acceso y aceptación en el mercado nacional.</a:t>
          </a:r>
          <a:endParaRPr lang="es-EC" sz="1600" kern="1200" dirty="0">
            <a:latin typeface="Andalus" pitchFamily="18" charset="-78"/>
            <a:cs typeface="Andalus" pitchFamily="18" charset="-78"/>
          </a:endParaRPr>
        </a:p>
      </dsp:txBody>
      <dsp:txXfrm>
        <a:off x="5122174" y="2711674"/>
        <a:ext cx="3384394" cy="2012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FD564-0684-4FDC-A320-FB67D13CAF26}" type="datetimeFigureOut">
              <a:rPr lang="es-EC" smtClean="0"/>
              <a:t>14/12/2016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F7B1-1D2A-4F96-85EE-622E20EDB27B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D172D-43DA-4898-B756-5766D1A1FB0C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7EE42-C425-4EB9-9CE4-E02B208680A2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7EE42-C425-4EB9-9CE4-E02B208680A2}" type="slidenum">
              <a:rPr lang="es-EC" smtClean="0"/>
              <a:pPr/>
              <a:t>24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0623-ED89-4BE3-861B-3B2B7712A7F3}" type="datetimeFigureOut">
              <a:rPr lang="es-EC" smtClean="0"/>
              <a:pPr/>
              <a:t>14/12/2016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7CA0-7022-4E64-8920-39D957BA72A1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un222.png"/>
          <p:cNvPicPr>
            <a:picLocks noChangeAspect="1" noChangeArrowheads="1"/>
          </p:cNvPicPr>
          <p:nvPr/>
        </p:nvPicPr>
        <p:blipFill>
          <a:blip r:embed="rId2" cstate="print"/>
          <a:srcRect r="1390" b="2873"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11560" y="22048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" name="rg_hi" descr="http://t2.gstatic.com/images?q=tbn:ANd9GcQZyCG-dSIJYHTzfD-ccxJLZy_BS3TlZU4VQY0WNPXdmBynZwz3Uw"/>
          <p:cNvPicPr>
            <a:picLocks noChangeAspect="1" noChangeArrowheads="1"/>
          </p:cNvPicPr>
          <p:nvPr/>
        </p:nvPicPr>
        <p:blipFill>
          <a:blip r:embed="rId3" cstate="print"/>
          <a:srcRect r="3382"/>
          <a:stretch>
            <a:fillRect/>
          </a:stretch>
        </p:blipFill>
        <p:spPr bwMode="auto">
          <a:xfrm>
            <a:off x="467544" y="332656"/>
            <a:ext cx="1728192" cy="1728192"/>
          </a:xfrm>
          <a:prstGeom prst="ellipse">
            <a:avLst/>
          </a:prstGeom>
          <a:noFill/>
        </p:spPr>
      </p:pic>
      <p:pic>
        <p:nvPicPr>
          <p:cNvPr id="4" name="Imagen 1" descr="http://www.utn.edu.ec/ficaya/carreras/agroindustrias/wp-content/uploads/2012/04/AGROINDUSTRIAS-300x24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88640"/>
            <a:ext cx="1944216" cy="1917088"/>
          </a:xfrm>
          <a:prstGeom prst="ellipse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1187624" y="3068960"/>
            <a:ext cx="7128792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C" sz="3200" b="1" dirty="0" smtClean="0">
                <a:ln w="50800"/>
                <a:latin typeface="Andalus" pitchFamily="18" charset="-78"/>
                <a:cs typeface="Andalus" pitchFamily="18" charset="-78"/>
              </a:rPr>
              <a:t>UNIVERSIDAD TÉCNICA DEL NORTE</a:t>
            </a:r>
          </a:p>
          <a:p>
            <a:pPr algn="ctr">
              <a:buNone/>
            </a:pPr>
            <a:endParaRPr lang="es-EC" sz="3200" b="1" dirty="0" smtClean="0">
              <a:ln w="50800"/>
              <a:latin typeface="Andalus" pitchFamily="18" charset="-78"/>
              <a:cs typeface="Andalus" pitchFamily="18" charset="-78"/>
            </a:endParaRPr>
          </a:p>
          <a:p>
            <a:pPr algn="ctr">
              <a:buNone/>
            </a:pPr>
            <a:r>
              <a:rPr lang="es-EC" sz="3200" b="1" dirty="0" smtClean="0">
                <a:ln w="50800"/>
                <a:latin typeface="Andalus" pitchFamily="18" charset="-78"/>
                <a:cs typeface="Andalus" pitchFamily="18" charset="-78"/>
              </a:rPr>
              <a:t>FACULTAD DE INGENIERÍA EN CIENCIAS AGROPECUARIAS Y AMBIENTALES</a:t>
            </a:r>
            <a:endParaRPr lang="es-EC" b="1" dirty="0" smtClean="0">
              <a:ln w="50800"/>
              <a:solidFill>
                <a:schemeClr val="bg1">
                  <a:shade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55576" y="1628800"/>
          <a:ext cx="7776862" cy="303552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366966"/>
                <a:gridCol w="1572894"/>
                <a:gridCol w="1891793"/>
                <a:gridCol w="1945209"/>
              </a:tblGrid>
              <a:tr h="576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Producción</a:t>
                      </a:r>
                      <a:endParaRPr lang="es-EC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Tiempo</a:t>
                      </a:r>
                      <a:endParaRPr lang="es-EC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Gavetas (unidad)</a:t>
                      </a:r>
                      <a:endParaRPr lang="es-EC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Kilogramos (20 kg)</a:t>
                      </a:r>
                      <a:endParaRPr lang="es-EC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Toneladas (TM)</a:t>
                      </a:r>
                      <a:endParaRPr lang="es-EC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Semanalmente</a:t>
                      </a:r>
                      <a:endParaRPr lang="es-EC" sz="2400" b="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1600</a:t>
                      </a:r>
                      <a:endParaRPr lang="es-EC" sz="2400" b="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32000</a:t>
                      </a:r>
                      <a:endParaRPr lang="es-EC" sz="2400" b="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32</a:t>
                      </a:r>
                      <a:endParaRPr lang="es-EC" sz="2400" b="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Mensualmente</a:t>
                      </a:r>
                      <a:endParaRPr lang="es-EC" sz="2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6400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128000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128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Anualmente</a:t>
                      </a:r>
                      <a:endParaRPr lang="es-EC" sz="2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76800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1536000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latin typeface="Andalus" pitchFamily="18" charset="-78"/>
                          <a:cs typeface="Andalus" pitchFamily="18" charset="-78"/>
                        </a:rPr>
                        <a:t>1536</a:t>
                      </a:r>
                      <a:endParaRPr lang="es-EC" sz="2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395536" y="620688"/>
            <a:ext cx="520366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lvl="2">
              <a:buNone/>
            </a:pPr>
            <a:r>
              <a:rPr lang="es-EC" sz="3200" b="1" cap="all" dirty="0" smtClean="0">
                <a:latin typeface="Andalus" pitchFamily="18" charset="-78"/>
                <a:cs typeface="Andalus" pitchFamily="18" charset="-78"/>
              </a:rPr>
              <a:t>3. EXTENSIÓN DE CULTIVOS</a:t>
            </a:r>
            <a:endParaRPr lang="es-EC" sz="3200" b="1" cap="all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4941168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200" dirty="0" smtClean="0">
                <a:latin typeface="Andalus" pitchFamily="18" charset="-78"/>
                <a:cs typeface="Andalus" pitchFamily="18" charset="-78"/>
              </a:rPr>
              <a:t>De acuerdo a la encuesta realizada a los productores de durazno en </a:t>
            </a:r>
            <a:r>
              <a:rPr lang="es-ES" sz="2200" dirty="0" err="1" smtClean="0">
                <a:latin typeface="Andalus" pitchFamily="18" charset="-78"/>
                <a:cs typeface="Andalus" pitchFamily="18" charset="-78"/>
              </a:rPr>
              <a:t>Pimampiro</a:t>
            </a:r>
            <a:r>
              <a:rPr lang="es-ES" sz="2200" dirty="0" smtClean="0">
                <a:latin typeface="Andalus" pitchFamily="18" charset="-78"/>
                <a:cs typeface="Andalus" pitchFamily="18" charset="-78"/>
              </a:rPr>
              <a:t>, 2015, </a:t>
            </a:r>
            <a:r>
              <a:rPr lang="es-EC" sz="2200" dirty="0" smtClean="0">
                <a:latin typeface="Andalus" pitchFamily="18" charset="-78"/>
                <a:cs typeface="Andalus" pitchFamily="18" charset="-78"/>
              </a:rPr>
              <a:t>existen 38 personas dedicadas al cultivo de este fruto, entre las cuales suman un totalidad  de 50 hectáreas.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VIDEO\FOTOS\20160803_155940.jpg"/>
          <p:cNvPicPr>
            <a:picLocks noChangeAspect="1" noChangeArrowheads="1"/>
          </p:cNvPicPr>
          <p:nvPr/>
        </p:nvPicPr>
        <p:blipFill>
          <a:blip r:embed="rId2" cstate="print"/>
          <a:srcRect r="7500"/>
          <a:stretch>
            <a:fillRect/>
          </a:stretch>
        </p:blipFill>
        <p:spPr bwMode="auto">
          <a:xfrm>
            <a:off x="251520" y="260648"/>
            <a:ext cx="8640960" cy="6372708"/>
          </a:xfrm>
          <a:prstGeom prst="rect">
            <a:avLst/>
          </a:prstGeom>
          <a:noFill/>
        </p:spPr>
      </p:pic>
      <p:sp>
        <p:nvSpPr>
          <p:cNvPr id="1027" name="WordArt 3" descr="Bolsa de papel"/>
          <p:cNvSpPr>
            <a:spLocks noChangeArrowheads="1" noChangeShapeType="1" noTextEdit="1"/>
          </p:cNvSpPr>
          <p:nvPr/>
        </p:nvSpPr>
        <p:spPr bwMode="auto">
          <a:xfrm>
            <a:off x="1475656" y="1124744"/>
            <a:ext cx="6192688" cy="4104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s-EC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03648" y="4005064"/>
            <a:ext cx="612068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8000" dirty="0" smtClean="0">
                <a:latin typeface="Andalus" pitchFamily="18" charset="-78"/>
                <a:cs typeface="Andalus" pitchFamily="18" charset="-78"/>
              </a:rPr>
              <a:t>ESTUDIO DE MERCADO</a:t>
            </a:r>
            <a:endParaRPr lang="es-EC" sz="8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340768"/>
            <a:ext cx="6624736" cy="3600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C" sz="2400" b="1" cap="all" dirty="0" smtClean="0">
                <a:latin typeface="Andalus" pitchFamily="18" charset="-78"/>
                <a:cs typeface="Andalus" pitchFamily="18" charset="-78"/>
              </a:rPr>
              <a:t>-  UBICACIÓN </a:t>
            </a:r>
            <a:r>
              <a:rPr lang="es-EC" sz="2400" b="1" cap="all" dirty="0">
                <a:latin typeface="Andalus" pitchFamily="18" charset="-78"/>
                <a:cs typeface="Andalus" pitchFamily="18" charset="-78"/>
              </a:rPr>
              <a:t>GEOGRÁFICA DEL MERCADO</a:t>
            </a:r>
          </a:p>
          <a:p>
            <a:pPr>
              <a:buNone/>
            </a:pPr>
            <a:endParaRPr lang="es-EC" sz="2400" dirty="0"/>
          </a:p>
        </p:txBody>
      </p:sp>
      <p:sp>
        <p:nvSpPr>
          <p:cNvPr id="5" name="4 Rectángulo"/>
          <p:cNvSpPr/>
          <p:nvPr/>
        </p:nvSpPr>
        <p:spPr>
          <a:xfrm>
            <a:off x="539552" y="476676"/>
            <a:ext cx="442140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1"/>
            <a:r>
              <a:rPr lang="es-ES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ÁREA DEL MERCADO </a:t>
            </a:r>
            <a:endParaRPr lang="es-EC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25460" t="22861" r="27526" b="10940"/>
          <a:stretch>
            <a:fillRect/>
          </a:stretch>
        </p:blipFill>
        <p:spPr bwMode="auto">
          <a:xfrm>
            <a:off x="1331640" y="2132856"/>
            <a:ext cx="6408712" cy="4248472"/>
          </a:xfrm>
          <a:prstGeom prst="roundRect">
            <a:avLst>
              <a:gd name="adj" fmla="val 6768"/>
            </a:avLst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8064896" cy="3816426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822042"/>
                <a:gridCol w="1747244"/>
                <a:gridCol w="1748366"/>
                <a:gridCol w="1747244"/>
              </a:tblGrid>
              <a:tr h="9041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Producto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Población consumidora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Frecuencia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Cantidad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8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Duraznos en almíbar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309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Mensual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1-2 unidades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Néctar de durazno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131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Mensual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1-2 unidades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Mermelada de durazno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80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Mensual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1-2 unidades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8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Pulpa de durazno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32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Mensual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1-2 unidades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</a:tr>
              <a:tr h="58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Durazno deshidratado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8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Mensual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1-2 unidades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764704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3200" b="1" dirty="0" smtClean="0">
                <a:latin typeface="Andalus" pitchFamily="18" charset="-78"/>
                <a:ea typeface="Times New Roman" pitchFamily="18" charset="0"/>
                <a:cs typeface="Andalus" pitchFamily="18" charset="-78"/>
              </a:rPr>
              <a:t>- C</a:t>
            </a:r>
            <a:r>
              <a:rPr lang="es-EC" sz="3200" b="1" dirty="0" smtClean="0" bmk="">
                <a:latin typeface="Andalus" pitchFamily="18" charset="-78"/>
                <a:ea typeface="Times New Roman" pitchFamily="18" charset="0"/>
                <a:cs typeface="Andalus" pitchFamily="18" charset="-78"/>
              </a:rPr>
              <a:t>ONSUMO DE DERIVADOS DE DURAZNO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Karen\AppData\Local\Microsoft\Windows\Temporary Internet Files\Content.Word\20160929_121006.jpg"/>
          <p:cNvPicPr/>
          <p:nvPr/>
        </p:nvPicPr>
        <p:blipFill>
          <a:blip r:embed="rId2" cstate="print"/>
          <a:srcRect l="12501" t="9327" r="9611" b="10908"/>
          <a:stretch>
            <a:fillRect/>
          </a:stretch>
        </p:blipFill>
        <p:spPr bwMode="auto">
          <a:xfrm rot="5400000">
            <a:off x="-522820" y="2475148"/>
            <a:ext cx="4896544" cy="334786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8" name="7 Imagen" descr="C:\Users\Karen\AppData\Local\Microsoft\Windows\Temporary Internet Files\Content.Word\20160929_120951.jpg"/>
          <p:cNvPicPr/>
          <p:nvPr/>
        </p:nvPicPr>
        <p:blipFill>
          <a:blip r:embed="rId3" cstate="print"/>
          <a:srcRect t="22025" b="24318"/>
          <a:stretch>
            <a:fillRect/>
          </a:stretch>
        </p:blipFill>
        <p:spPr bwMode="auto">
          <a:xfrm rot="5400000">
            <a:off x="5184068" y="2888940"/>
            <a:ext cx="4896544" cy="2520280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0" name="9 Imagen" descr="C:\Users\Karen\AppData\Local\Microsoft\Windows\Temporary Internet Files\Content.Word\20160929_120923.jpg"/>
          <p:cNvPicPr/>
          <p:nvPr/>
        </p:nvPicPr>
        <p:blipFill>
          <a:blip r:embed="rId4" cstate="print"/>
          <a:srcRect l="16204" t="18271" r="4666" b="18132"/>
          <a:stretch>
            <a:fillRect/>
          </a:stretch>
        </p:blipFill>
        <p:spPr bwMode="auto">
          <a:xfrm rot="5400000">
            <a:off x="2591780" y="2816932"/>
            <a:ext cx="4896544" cy="2664296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63688" y="332656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dirty="0" smtClean="0">
                <a:latin typeface="Andalus" pitchFamily="18" charset="-78"/>
                <a:cs typeface="Andalus" pitchFamily="18" charset="-78"/>
              </a:rPr>
              <a:t>PRODUCTOS </a:t>
            </a:r>
          </a:p>
          <a:p>
            <a:pPr algn="ctr"/>
            <a:r>
              <a:rPr lang="es-EC" sz="4000" dirty="0" smtClean="0">
                <a:latin typeface="Andalus" pitchFamily="18" charset="-78"/>
                <a:cs typeface="Andalus" pitchFamily="18" charset="-78"/>
              </a:rPr>
              <a:t>“TERRRA Y SOL”</a:t>
            </a:r>
            <a:endParaRPr lang="es-EC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268760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2800" b="1" cap="all" dirty="0" smtClean="0">
                <a:latin typeface="Andalus" pitchFamily="18" charset="-78"/>
                <a:cs typeface="Andalus" pitchFamily="18" charset="-78"/>
              </a:rPr>
              <a:t>- DEMANDA HISTÓRICA Y ACTUAL </a:t>
            </a:r>
            <a:endParaRPr lang="es-EC" sz="2800" b="1" cap="all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476672"/>
            <a:ext cx="498566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1"/>
            <a:r>
              <a:rPr lang="es-ES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ANÁLISIS DE DEMANDA.</a:t>
            </a:r>
            <a:endParaRPr lang="es-EC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755576" y="2132856"/>
          <a:ext cx="7632848" cy="3960439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615279"/>
                <a:gridCol w="1163649"/>
                <a:gridCol w="1145691"/>
                <a:gridCol w="1272290"/>
                <a:gridCol w="1272290"/>
                <a:gridCol w="1163649"/>
              </a:tblGrid>
              <a:tr h="47085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Exportadores</a:t>
                      </a:r>
                      <a:endParaRPr lang="es-EC" sz="2000" b="1" dirty="0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Cantidad importada (TM)</a:t>
                      </a:r>
                      <a:endParaRPr lang="es-EC" sz="2000" b="1" dirty="0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08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2011</a:t>
                      </a:r>
                      <a:endParaRPr lang="es-EC" sz="2000" b="1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2012</a:t>
                      </a:r>
                      <a:endParaRPr lang="es-EC" sz="2000" b="1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2013</a:t>
                      </a:r>
                      <a:endParaRPr lang="es-EC" sz="2000" b="1" dirty="0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2014</a:t>
                      </a:r>
                      <a:endParaRPr lang="es-EC" sz="2000" b="1" dirty="0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2015</a:t>
                      </a:r>
                      <a:endParaRPr lang="es-EC" sz="2000" b="1" dirty="0">
                        <a:solidFill>
                          <a:schemeClr val="bg2"/>
                        </a:solidFill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708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Chile 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5497,00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5299,00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6491,00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4932,00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3756,00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708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Grecia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510,00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508,00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483,00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739,00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1586,00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708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España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66443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Estados Unidos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7085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Argentina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86,00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51,00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</a:t>
                      </a:r>
                      <a:endParaRPr lang="es-EC" sz="200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708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2000" b="1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6094,00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5858,00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6974,00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5670,00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19350" algn="l"/>
                        </a:tabLs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5347,00</a:t>
                      </a:r>
                      <a:endParaRPr lang="es-EC" sz="2000" dirty="0">
                        <a:latin typeface="Andalus" pitchFamily="18" charset="-78"/>
                        <a:ea typeface="SimHei" pitchFamily="49" charset="-122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340768"/>
            <a:ext cx="3600400" cy="4824536"/>
          </a:xfrm>
        </p:spPr>
        <p:txBody>
          <a:bodyPr>
            <a:normAutofit/>
          </a:bodyPr>
          <a:lstStyle/>
          <a:p>
            <a:pPr algn="just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En el Ecuador el durazno en almíbar que se consume es importado, que para el año 2015 se encuentra en 5347,00 TM anuales, la cantidad que se ha de producir será el 8%, es decir un porcentaje menor en función de la cantidad importada.  </a:t>
            </a:r>
          </a:p>
          <a:p>
            <a:pPr algn="just">
              <a:buNone/>
            </a:pPr>
            <a:endParaRPr lang="es-EC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Como en el Ecuador no se produce durazno en almíbar se analiza la oferta como un valor en cero.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404666"/>
            <a:ext cx="435568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1"/>
            <a:r>
              <a:rPr lang="es-ES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ANÁLISIS DE OFERTA.</a:t>
            </a:r>
            <a:endParaRPr lang="es-EC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3995936" y="1196757"/>
          <a:ext cx="4824536" cy="506544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548791"/>
                <a:gridCol w="1495305"/>
                <a:gridCol w="780440"/>
              </a:tblGrid>
              <a:tr h="32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Empresas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Marca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País 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Industria Alimenticia Sipia S.A.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SNOB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Industria de Alimentos La </a:t>
                      </a:r>
                      <a:r>
                        <a:rPr lang="es-ES" sz="1400" dirty="0" smtClean="0">
                          <a:latin typeface="Andalus" pitchFamily="18" charset="-78"/>
                          <a:cs typeface="Andalus" pitchFamily="18" charset="-78"/>
                        </a:rPr>
                        <a:t>Europea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LA EUROPEA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Tropicalimentos S.A.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FACUNDO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Andalus" pitchFamily="18" charset="-78"/>
                          <a:cs typeface="Andalus" pitchFamily="18" charset="-78"/>
                        </a:rPr>
                        <a:t>PROALCO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LOS ANDES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Corporación Favorita C.A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DEL MONTE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Estados Unidos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Corporación Favorita C.A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ORIGINAL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Andalus" pitchFamily="18" charset="-78"/>
                          <a:cs typeface="Andalus" pitchFamily="18" charset="-78"/>
                        </a:rPr>
                        <a:t>PRONACA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GUSTADINA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Tropicalimentos S.A.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FACUNDO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Corporación Favorita C.A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DOS CABALLOS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latin typeface="Andalus" pitchFamily="18" charset="-78"/>
                          <a:cs typeface="Andalus" pitchFamily="18" charset="-78"/>
                        </a:rPr>
                        <a:t>Unidal</a:t>
                      </a: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 Ecuador S.A.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ARCOR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Corporación Favorita C.A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SUPERMAXI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Corporación Favorita C.A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AKI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Chile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Real Vegetales Generales S.A. 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REAL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Grecia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latin typeface="Andalus" pitchFamily="18" charset="-78"/>
                          <a:cs typeface="Andalus" pitchFamily="18" charset="-78"/>
                        </a:rPr>
                        <a:t>DIBEAL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HELIOS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España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VIDEOS\fotos\20160921_16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  <p:graphicFrame>
        <p:nvGraphicFramePr>
          <p:cNvPr id="4" name="3 Gráfico"/>
          <p:cNvGraphicFramePr/>
          <p:nvPr/>
        </p:nvGraphicFramePr>
        <p:xfrm>
          <a:off x="971600" y="2204864"/>
          <a:ext cx="734481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971600" y="656402"/>
            <a:ext cx="7272808" cy="11079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ndalus" pitchFamily="18" charset="-78"/>
                <a:ea typeface="Calibri" pitchFamily="34" charset="0"/>
                <a:cs typeface="Andalus" pitchFamily="18" charset="-78"/>
              </a:rPr>
              <a:t>Chile es líder en la producción y exportación de latas de durazno en almíbar a diferentes países, por lo que Ecuador importa este producto principalmente de este país.</a:t>
            </a:r>
            <a:endParaRPr kumimoji="0" lang="es-ES" sz="22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55576" y="908720"/>
            <a:ext cx="536877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1"/>
            <a:r>
              <a:rPr lang="es-ES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DEMANDA INSATISFECHA.</a:t>
            </a:r>
            <a:endParaRPr lang="es-EC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755576" y="1916832"/>
          <a:ext cx="7848872" cy="4248474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808082"/>
                <a:gridCol w="1656472"/>
                <a:gridCol w="1440851"/>
                <a:gridCol w="2943467"/>
              </a:tblGrid>
              <a:tr h="10604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</a:t>
                      </a:r>
                      <a:endParaRPr lang="es-EC" sz="220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 dirty="0" smtClean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DEMANDA</a:t>
                      </a:r>
                      <a:r>
                        <a:rPr lang="es-EC" sz="2200" baseline="0" dirty="0" smtClean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 FUTURA</a:t>
                      </a:r>
                      <a:endParaRPr lang="es-EC" sz="2200" b="0" dirty="0">
                        <a:solidFill>
                          <a:schemeClr val="bg2"/>
                        </a:solidFill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 dirty="0" smtClean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OFERTA FUTURA</a:t>
                      </a:r>
                      <a:endParaRPr lang="es-EC" sz="220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 dirty="0">
                          <a:solidFill>
                            <a:schemeClr val="bg2"/>
                          </a:solidFill>
                          <a:latin typeface="Andalus" pitchFamily="18" charset="-78"/>
                          <a:cs typeface="Andalus" pitchFamily="18" charset="-78"/>
                        </a:rPr>
                        <a:t>DEMANDA INSATISFECHA(TM)</a:t>
                      </a:r>
                      <a:endParaRPr lang="es-EC" sz="2200" dirty="0">
                        <a:solidFill>
                          <a:schemeClr val="bg2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2015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5347,00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5347,00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2016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5451,27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5451,27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2017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5557,57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5557,57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2018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5665,94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5665,94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2019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5776,42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5776,42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5313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2020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>
                          <a:latin typeface="Andalus" pitchFamily="18" charset="-78"/>
                          <a:cs typeface="Andalus" pitchFamily="18" charset="-78"/>
                        </a:rPr>
                        <a:t>5889,06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2200">
                          <a:latin typeface="Andalus" pitchFamily="18" charset="-78"/>
                          <a:cs typeface="Andalus" pitchFamily="18" charset="-78"/>
                        </a:rPr>
                        <a:t>-</a:t>
                      </a:r>
                      <a:endParaRPr lang="es-EC" sz="22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2200" dirty="0">
                          <a:latin typeface="Andalus" pitchFamily="18" charset="-78"/>
                          <a:cs typeface="Andalus" pitchFamily="18" charset="-78"/>
                        </a:rPr>
                        <a:t>5889,06</a:t>
                      </a:r>
                      <a:endParaRPr lang="es-EC" sz="22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342" t="9470" r="6197" b="21625"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611560" y="4653136"/>
            <a:ext cx="799288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LOCALIZACIÓN Y TAMAÑO DEL  PROYECTO</a:t>
            </a:r>
            <a:endParaRPr lang="es-EC" sz="54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VIDEOS\fotos\20160921_155225.jpg"/>
          <p:cNvPicPr>
            <a:picLocks noChangeAspect="1" noChangeArrowheads="1"/>
          </p:cNvPicPr>
          <p:nvPr/>
        </p:nvPicPr>
        <p:blipFill>
          <a:blip r:embed="rId2" cstate="print"/>
          <a:srcRect l="15154" b="14563"/>
          <a:stretch>
            <a:fillRect/>
          </a:stretch>
        </p:blipFill>
        <p:spPr bwMode="auto">
          <a:xfrm>
            <a:off x="251519" y="260648"/>
            <a:ext cx="8700409" cy="633670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39552" y="836712"/>
            <a:ext cx="8064896" cy="29546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TEMA: </a:t>
            </a:r>
          </a:p>
          <a:p>
            <a:pPr algn="just"/>
            <a:endParaRPr lang="es-E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ESTUDIO DE FACTIBILIDAD PARA LA IMPLEMENTACIÓN DE UNA PLANTA PROCESADORA DE DURAZNO (</a:t>
            </a:r>
            <a:r>
              <a:rPr lang="es-E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Prunus</a:t>
            </a: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 pérsica (L.) </a:t>
            </a:r>
            <a:r>
              <a:rPr lang="es-E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Batsch</a:t>
            </a: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) EN EL CANTÓN PIMAMPIRO, PROVINCIA DE IMBABURA.</a:t>
            </a:r>
          </a:p>
          <a:p>
            <a:endParaRPr lang="es-EC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699792" y="429309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ndalus" pitchFamily="18" charset="-78"/>
                <a:cs typeface="Andalus" pitchFamily="18" charset="-78"/>
              </a:rPr>
              <a:t>Director: Ing. Juan Pablo Aragón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44008" y="494116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ndalus" pitchFamily="18" charset="-78"/>
                <a:cs typeface="Andalus" pitchFamily="18" charset="-78"/>
              </a:rPr>
              <a:t>Autora: Karen Reina</a:t>
            </a:r>
            <a:endParaRPr lang="es-EC" sz="2800" b="1" dirty="0" smtClean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40. MAPA BASE CANTÓN S. P. PIMAMPIRO2072021042421265828.jpg"/>
          <p:cNvPicPr/>
          <p:nvPr/>
        </p:nvPicPr>
        <p:blipFill>
          <a:blip r:embed="rId2" cstate="print"/>
          <a:srcRect l="3054" t="5696" r="24163" b="2929"/>
          <a:stretch>
            <a:fillRect/>
          </a:stretch>
        </p:blipFill>
        <p:spPr bwMode="auto">
          <a:xfrm>
            <a:off x="4427984" y="1268760"/>
            <a:ext cx="4464496" cy="5040560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395536" y="476672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2800" b="1" cap="all" dirty="0" err="1" smtClean="0">
                <a:latin typeface="Andalus" pitchFamily="18" charset="-78"/>
                <a:cs typeface="Andalus" pitchFamily="18" charset="-78"/>
              </a:rPr>
              <a:t>macrolocalización</a:t>
            </a:r>
            <a:endParaRPr lang="es-EC" sz="2800" b="1" cap="all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51520" y="1268761"/>
            <a:ext cx="4104456" cy="50405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El proyecto estará ubicado en la Provincia de Imbabura, en el Cantón </a:t>
            </a:r>
            <a:r>
              <a:rPr lang="es-ES" sz="1800" dirty="0" err="1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Pimampiro</a:t>
            </a:r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s-EC" sz="1800" u="sng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s-EC" sz="1800" u="sng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Límites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Norte: con la provincia del Carchi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Sur: con la de Pichincha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Este: con la provincia de Sucumbíos 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Oeste: con el cantón Ibarra. 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s-ES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 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s-EC" sz="1800" u="sng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Principales datos físicos</a:t>
            </a:r>
            <a:endParaRPr lang="es-EC" sz="1800" dirty="0" smtClean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C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Altura: 2.165 m.s.n.m.</a:t>
            </a:r>
          </a:p>
          <a:p>
            <a:pPr lvl="0"/>
            <a:r>
              <a:rPr lang="es-EC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Clima : Templado </a:t>
            </a:r>
          </a:p>
          <a:p>
            <a:pPr lvl="0"/>
            <a:r>
              <a:rPr lang="es-EC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Temperatura promedio: 15° C.</a:t>
            </a:r>
          </a:p>
          <a:p>
            <a:pPr lvl="0"/>
            <a:r>
              <a:rPr lang="es-EC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Extensión: 442.50 km2.</a:t>
            </a:r>
          </a:p>
          <a:p>
            <a:pPr lvl="0"/>
            <a:r>
              <a:rPr lang="es-EC" sz="1800" dirty="0" smtClean="0">
                <a:solidFill>
                  <a:schemeClr val="bg2"/>
                </a:solidFill>
                <a:latin typeface="Andalus" pitchFamily="18" charset="-78"/>
                <a:cs typeface="Andalus" pitchFamily="18" charset="-78"/>
              </a:rPr>
              <a:t>Precipitación: 500-1000 mm</a:t>
            </a:r>
          </a:p>
          <a:p>
            <a:endParaRPr lang="es-EC" sz="1800" dirty="0">
              <a:solidFill>
                <a:schemeClr val="bg2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11560" y="476673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2800" b="1" cap="all" dirty="0" smtClean="0">
                <a:latin typeface="Andalus" pitchFamily="18" charset="-78"/>
                <a:cs typeface="Andalus" pitchFamily="18" charset="-78"/>
              </a:rPr>
              <a:t>microlocalización</a:t>
            </a:r>
            <a:endParaRPr lang="es-EC" sz="2800" b="1" cap="all" dirty="0"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395537" y="1340768"/>
          <a:ext cx="8352925" cy="5159084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567766"/>
                <a:gridCol w="1124392"/>
                <a:gridCol w="643266"/>
                <a:gridCol w="964371"/>
                <a:gridCol w="643266"/>
                <a:gridCol w="963309"/>
                <a:gridCol w="643266"/>
                <a:gridCol w="803289"/>
              </a:tblGrid>
              <a:tr h="5926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Factor Crítico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Peso relativo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latin typeface="Andalus" pitchFamily="18" charset="-78"/>
                          <a:cs typeface="Andalus" pitchFamily="18" charset="-78"/>
                        </a:rPr>
                        <a:t>Pimampiro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San Francisco 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Chuga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3"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Cercanía de la materia prima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0,25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1,75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2,50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9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2,25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Cercanía al mercado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0,25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9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2,25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1,75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8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Disponibilidad de mano de obra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0,70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Acceso a vías de comunicación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0,50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0,60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Disponibilidad de agua potable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0,70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0,70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Disponibilidad de energía eléctrica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0,70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0,70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5926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Manejo de residuos sólidos y líquidos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1,00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0,60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0,60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Totales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8,70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7,75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7,85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:\Users\Karen\AppData\Local\Microsoft\Windows\Temporary Internet Files\Content.Word\20160929_121006.jpg"/>
          <p:cNvPicPr/>
          <p:nvPr/>
        </p:nvPicPr>
        <p:blipFill>
          <a:blip r:embed="rId2" cstate="print"/>
          <a:srcRect l="12501" t="9327" r="9611" b="10908"/>
          <a:stretch>
            <a:fillRect/>
          </a:stretch>
        </p:blipFill>
        <p:spPr bwMode="auto">
          <a:xfrm rot="5400000">
            <a:off x="1331640" y="-747464"/>
            <a:ext cx="6408712" cy="8424936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51520" y="1196752"/>
          <a:ext cx="86868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395536" y="476674"/>
            <a:ext cx="402225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lvl="0"/>
            <a:r>
              <a:rPr lang="es-EC" sz="36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Tamaño de la planta</a:t>
            </a:r>
            <a:endParaRPr lang="es-EC" sz="36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39552" y="1700808"/>
            <a:ext cx="77768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300" dirty="0" smtClean="0">
                <a:latin typeface="Andalus" pitchFamily="18" charset="-78"/>
                <a:cs typeface="Andalus" pitchFamily="18" charset="-78"/>
              </a:rPr>
              <a:t>Estará en función de la disponibilidad de materia prima para el proyecto.</a:t>
            </a:r>
            <a:endParaRPr lang="es-EC" sz="23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692696"/>
            <a:ext cx="561662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lvl="2"/>
            <a:r>
              <a:rPr lang="es-EC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Capacidad de la planta</a:t>
            </a:r>
            <a:endParaRPr lang="es-EC" sz="4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539552" y="2924944"/>
          <a:ext cx="8208913" cy="31683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57660"/>
                <a:gridCol w="1343795"/>
                <a:gridCol w="1713446"/>
                <a:gridCol w="1483920"/>
                <a:gridCol w="1167689"/>
                <a:gridCol w="1042403"/>
              </a:tblGrid>
              <a:tr h="484502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Capacidad de la planta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Unidades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Cantidad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C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81" marR="4838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458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Durazno en almíbar 80%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Mermelada  10%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Néctar 10%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20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45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ton/año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368,64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46,08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46,08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460,8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45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atin typeface="Andalus" pitchFamily="18" charset="-78"/>
                          <a:cs typeface="Andalus" pitchFamily="18" charset="-78"/>
                        </a:rPr>
                        <a:t>ton/semana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7,68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0,96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0,96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9,6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45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kg/diarios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1536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192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192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1920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45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kg/hora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192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24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24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240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8381" marR="48381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/>
          <p:nvPr/>
        </p:nvPicPr>
        <p:blipFill>
          <a:blip r:embed="rId3" cstate="print"/>
          <a:srcRect l="43139" t="69981" r="37744" b="15517"/>
          <a:stretch>
            <a:fillRect/>
          </a:stretch>
        </p:blipFill>
        <p:spPr bwMode="auto">
          <a:xfrm>
            <a:off x="4860032" y="332656"/>
            <a:ext cx="396044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 cstate="print"/>
          <a:srcRect l="40743" t="35303" r="37709" b="49013"/>
          <a:stretch>
            <a:fillRect/>
          </a:stretch>
        </p:blipFill>
        <p:spPr bwMode="auto">
          <a:xfrm>
            <a:off x="395536" y="332656"/>
            <a:ext cx="446449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475656" y="3068960"/>
            <a:ext cx="5904656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6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INGENIERÍA DEL PROYECTO</a:t>
            </a:r>
            <a:endParaRPr lang="es-EC" sz="60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644008" y="4941168"/>
            <a:ext cx="12241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716016" y="5229200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716016" y="5589240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860032" y="5733256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860032" y="5877272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860032" y="6093296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C</a:t>
            </a:r>
            <a:endParaRPr lang="es-EC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9591"/>
          <a:stretch>
            <a:fillRect/>
          </a:stretch>
        </p:blipFill>
        <p:spPr bwMode="auto">
          <a:xfrm>
            <a:off x="179512" y="980728"/>
            <a:ext cx="8784976" cy="561662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51520" y="33265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Andalus" pitchFamily="18" charset="-78"/>
                <a:cs typeface="Andalus" pitchFamily="18" charset="-78"/>
              </a:rPr>
              <a:t>PLANO ARQUITECTÓNICO</a:t>
            </a:r>
            <a:endParaRPr lang="es-EC" sz="32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Resultado de imagen para SERVICIOS BASICOS"/>
          <p:cNvPicPr>
            <a:picLocks noChangeAspect="1" noChangeArrowheads="1"/>
          </p:cNvPicPr>
          <p:nvPr/>
        </p:nvPicPr>
        <p:blipFill>
          <a:blip r:embed="rId2" cstate="print"/>
          <a:srcRect l="4167" t="20618" r="5833" b="14092"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683568" y="1196752"/>
            <a:ext cx="225254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3600" b="1" cap="all" dirty="0" smtClean="0">
                <a:latin typeface="Andalus" pitchFamily="18" charset="-78"/>
                <a:cs typeface="Andalus" pitchFamily="18" charset="-78"/>
              </a:rPr>
              <a:t>servicios</a:t>
            </a:r>
            <a:endParaRPr lang="es-EC" sz="3600" dirty="0"/>
          </a:p>
        </p:txBody>
      </p:sp>
      <p:sp>
        <p:nvSpPr>
          <p:cNvPr id="5" name="4 Rectángulo"/>
          <p:cNvSpPr/>
          <p:nvPr/>
        </p:nvSpPr>
        <p:spPr>
          <a:xfrm>
            <a:off x="683568" y="4221088"/>
            <a:ext cx="222849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3600" b="1" cap="all" dirty="0" smtClean="0">
                <a:latin typeface="Andalus" pitchFamily="18" charset="-78"/>
                <a:cs typeface="Andalus" pitchFamily="18" charset="-78"/>
              </a:rPr>
              <a:t>personal</a:t>
            </a:r>
            <a:endParaRPr lang="es-EC" sz="3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644008" y="476672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Agua potable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Energía eléctrica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Combustible – diesel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Internet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 Teléfono</a:t>
            </a:r>
            <a:endParaRPr lang="es-EC" sz="24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19872" y="342900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Área administrativa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228184" y="321297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 Gerente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 Secretaria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 Contador</a:t>
            </a:r>
            <a:endParaRPr lang="es-EC" sz="24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63888" y="508518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Área de producción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156176" y="4869160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 Jefe de producción</a:t>
            </a: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 </a:t>
            </a:r>
            <a:r>
              <a:rPr lang="es-EC" sz="2400" dirty="0" err="1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Laboratorista</a:t>
            </a:r>
            <a:endParaRPr lang="es-EC" sz="24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Font typeface="Arial" pitchFamily="34" charset="0"/>
              <a:buChar char="•"/>
            </a:pPr>
            <a:r>
              <a:rPr lang="es-EC" sz="24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5 Operarios</a:t>
            </a:r>
          </a:p>
        </p:txBody>
      </p:sp>
      <p:cxnSp>
        <p:nvCxnSpPr>
          <p:cNvPr id="12" name="11 Conector recto de flecha"/>
          <p:cNvCxnSpPr>
            <a:stCxn id="4" idx="3"/>
            <a:endCxn id="6" idx="1"/>
          </p:cNvCxnSpPr>
          <p:nvPr/>
        </p:nvCxnSpPr>
        <p:spPr>
          <a:xfrm flipV="1">
            <a:off x="2936108" y="1446168"/>
            <a:ext cx="1707900" cy="73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5" idx="3"/>
            <a:endCxn id="7" idx="1"/>
          </p:cNvCxnSpPr>
          <p:nvPr/>
        </p:nvCxnSpPr>
        <p:spPr>
          <a:xfrm flipV="1">
            <a:off x="2912063" y="3844499"/>
            <a:ext cx="507809" cy="699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5" idx="3"/>
            <a:endCxn id="9" idx="1"/>
          </p:cNvCxnSpPr>
          <p:nvPr/>
        </p:nvCxnSpPr>
        <p:spPr>
          <a:xfrm>
            <a:off x="2912063" y="4544254"/>
            <a:ext cx="651825" cy="9564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7" idx="3"/>
            <a:endCxn id="8" idx="1"/>
          </p:cNvCxnSpPr>
          <p:nvPr/>
        </p:nvCxnSpPr>
        <p:spPr>
          <a:xfrm flipV="1">
            <a:off x="5508104" y="3813141"/>
            <a:ext cx="720080" cy="31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9" idx="3"/>
            <a:endCxn id="10" idx="1"/>
          </p:cNvCxnSpPr>
          <p:nvPr/>
        </p:nvCxnSpPr>
        <p:spPr>
          <a:xfrm flipV="1">
            <a:off x="5292080" y="5469325"/>
            <a:ext cx="864096" cy="31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259632" y="1700808"/>
            <a:ext cx="7272808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Andalus" pitchFamily="18" charset="-78"/>
                <a:cs typeface="Andalus" pitchFamily="18" charset="-78"/>
              </a:rPr>
              <a:t>La empresa Terra y Sol, elaborará tres tipos de productos en sus instalaciones, que se realizarán con materias primas e insumos que cumplan con las condiciones de calidad necesarias para producir productos inocuos.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11562" y="620690"/>
            <a:ext cx="249299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s-EC" sz="3600" b="1" cap="all" dirty="0" smtClean="0">
                <a:latin typeface="Andalus" pitchFamily="18" charset="-78"/>
                <a:cs typeface="Andalus" pitchFamily="18" charset="-78"/>
              </a:rPr>
              <a:t>producto</a:t>
            </a:r>
            <a:endParaRPr lang="es-EC" sz="3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99592" y="3429002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sz="2000" dirty="0" smtClean="0">
              <a:latin typeface="Andalus" pitchFamily="18" charset="-78"/>
              <a:cs typeface="Andalus" pitchFamily="18" charset="-78"/>
            </a:endParaRPr>
          </a:p>
          <a:p>
            <a:pPr algn="just"/>
            <a:endParaRPr lang="es-EC" sz="2000" dirty="0" smtClean="0">
              <a:latin typeface="Andalus" pitchFamily="18" charset="-78"/>
              <a:cs typeface="Andalus" pitchFamily="18" charset="-78"/>
            </a:endParaRPr>
          </a:p>
          <a:p>
            <a:pPr algn="just"/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331640" y="3356992"/>
            <a:ext cx="7272808" cy="12961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Andalus" pitchFamily="18" charset="-78"/>
                <a:cs typeface="Andalus" pitchFamily="18" charset="-78"/>
              </a:rPr>
              <a:t>La materia prima deberá estar exenta de impurezas, daños mecánicos que no comprometan a la parte interior de la fruta y con un grado de madurez y tamaño aceptables para cada línea de proceso.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1259632" y="5013176"/>
            <a:ext cx="7272808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Andalus" pitchFamily="18" charset="-78"/>
                <a:cs typeface="Andalus" pitchFamily="18" charset="-78"/>
              </a:rPr>
              <a:t>Los productos terminados deberán cumplir con los requisitos establecidos según las normas de calidad, y leyes vigentes de notificación sanitaria, etiquetado y envasado.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827584" y="1268760"/>
            <a:ext cx="0" cy="43924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11 Conector recto"/>
          <p:cNvCxnSpPr>
            <a:endCxn id="6" idx="1"/>
          </p:cNvCxnSpPr>
          <p:nvPr/>
        </p:nvCxnSpPr>
        <p:spPr>
          <a:xfrm>
            <a:off x="827584" y="2348880"/>
            <a:ext cx="4320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827584" y="4077072"/>
            <a:ext cx="4320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827584" y="5661248"/>
            <a:ext cx="4320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27584" y="1772816"/>
            <a:ext cx="4464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1=verde</a:t>
            </a:r>
            <a:endParaRPr kumimoji="0" lang="es-EC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2=verde amarillento</a:t>
            </a:r>
            <a:endParaRPr kumimoji="0" lang="es-EC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3=amarillo</a:t>
            </a:r>
            <a:endParaRPr kumimoji="0" lang="es-EC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itchFamily="34" charset="0"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4=amarillo intenso. </a:t>
            </a:r>
            <a:endParaRPr kumimoji="0" lang="es-EC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7" name="Imagen 8"/>
          <p:cNvPicPr>
            <a:picLocks noChangeAspect="1" noChangeArrowheads="1"/>
          </p:cNvPicPr>
          <p:nvPr/>
        </p:nvPicPr>
        <p:blipFill>
          <a:blip r:embed="rId2" cstate="print"/>
          <a:srcRect l="41289" t="44177" r="27390" b="36644"/>
          <a:stretch>
            <a:fillRect/>
          </a:stretch>
        </p:blipFill>
        <p:spPr bwMode="auto">
          <a:xfrm>
            <a:off x="755576" y="3645024"/>
            <a:ext cx="7730827" cy="266429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611562" y="620690"/>
            <a:ext cx="525658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s-EC" sz="3600" b="1" cap="all" dirty="0" smtClean="0">
                <a:latin typeface="Andalus" pitchFamily="18" charset="-78"/>
                <a:cs typeface="Andalus" pitchFamily="18" charset="-78"/>
              </a:rPr>
              <a:t>Escala De madurez</a:t>
            </a:r>
            <a:endParaRPr lang="es-EC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23528" y="188640"/>
            <a:ext cx="3600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/>
            <a:r>
              <a:rPr lang="es-EC" sz="2400" b="1" dirty="0" smtClean="0">
                <a:latin typeface="Andalus" pitchFamily="18" charset="-78"/>
                <a:cs typeface="Andalus" pitchFamily="18" charset="-78"/>
              </a:rPr>
              <a:t>PROCESOS PRODUCTIVOS</a:t>
            </a:r>
            <a:endParaRPr lang="es-EC" sz="24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090" t="22266" r="17819" b="8829"/>
          <a:stretch>
            <a:fillRect/>
          </a:stretch>
        </p:blipFill>
        <p:spPr bwMode="auto">
          <a:xfrm>
            <a:off x="251520" y="764703"/>
            <a:ext cx="8712968" cy="590465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323528" y="188640"/>
          <a:ext cx="849694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 l="73345" t="54604" r="22264" b="40360"/>
          <a:stretch>
            <a:fillRect/>
          </a:stretch>
        </p:blipFill>
        <p:spPr bwMode="auto">
          <a:xfrm>
            <a:off x="323528" y="1556792"/>
            <a:ext cx="21602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Marcador de contenido"/>
          <p:cNvPicPr>
            <a:picLocks/>
          </p:cNvPicPr>
          <p:nvPr/>
        </p:nvPicPr>
        <p:blipFill>
          <a:blip r:embed="rId2" cstate="print"/>
          <a:srcRect l="74834" t="71519" r="20487" b="19813"/>
          <a:stretch>
            <a:fillRect/>
          </a:stretch>
        </p:blipFill>
        <p:spPr bwMode="auto">
          <a:xfrm>
            <a:off x="323528" y="414908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 cstate="print"/>
          <a:srcRect l="40743" t="34527" r="37709" b="47835"/>
          <a:stretch>
            <a:fillRect/>
          </a:stretch>
        </p:blipFill>
        <p:spPr bwMode="auto">
          <a:xfrm>
            <a:off x="5004048" y="1412776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5 Marcador de contenido"/>
          <p:cNvPicPr>
            <a:picLocks/>
          </p:cNvPicPr>
          <p:nvPr/>
        </p:nvPicPr>
        <p:blipFill>
          <a:blip r:embed="rId4" cstate="print"/>
          <a:srcRect l="38865" t="29270" r="39203" b="61184"/>
          <a:stretch>
            <a:fillRect/>
          </a:stretch>
        </p:blipFill>
        <p:spPr bwMode="auto">
          <a:xfrm>
            <a:off x="4860032" y="4293096"/>
            <a:ext cx="19442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2699792" y="2060848"/>
            <a:ext cx="187220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Mesas de acero inoxidable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627784" y="4797152"/>
            <a:ext cx="1872208" cy="70788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Tinas de acero inoxidable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92280" y="2132856"/>
            <a:ext cx="16561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Marmita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020272" y="4941168"/>
            <a:ext cx="18722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Despulpadora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3528" y="548680"/>
            <a:ext cx="3600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/>
            <a:r>
              <a:rPr lang="es-EC" sz="2400" b="1" dirty="0" smtClean="0">
                <a:latin typeface="Andalus" pitchFamily="18" charset="-78"/>
                <a:cs typeface="Andalus" pitchFamily="18" charset="-78"/>
              </a:rPr>
              <a:t>MAQUINARIA Y EQUIPO</a:t>
            </a:r>
            <a:endParaRPr lang="es-EC" sz="24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37431" t="67237" r="33241" b="18112"/>
          <a:stretch>
            <a:fillRect/>
          </a:stretch>
        </p:blipFill>
        <p:spPr bwMode="auto">
          <a:xfrm>
            <a:off x="323528" y="404664"/>
            <a:ext cx="18002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40409" t="21870" r="37668" b="64892"/>
          <a:stretch>
            <a:fillRect/>
          </a:stretch>
        </p:blipFill>
        <p:spPr bwMode="auto">
          <a:xfrm>
            <a:off x="323528" y="2708920"/>
            <a:ext cx="17281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 l="39038" t="68202" r="32187" b="14423"/>
          <a:stretch>
            <a:fillRect/>
          </a:stretch>
        </p:blipFill>
        <p:spPr bwMode="auto">
          <a:xfrm>
            <a:off x="2627784" y="4653136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2339752" y="1196754"/>
            <a:ext cx="180020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itchFamily="18" charset="0"/>
                <a:cs typeface="Times New Roman" pitchFamily="18" charset="0"/>
              </a:rPr>
              <a:t>Dosificador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716016" y="5229200"/>
            <a:ext cx="1728192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itchFamily="18" charset="0"/>
                <a:cs typeface="Times New Roman" pitchFamily="18" charset="0"/>
              </a:rPr>
              <a:t>Caldero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39752" y="3068962"/>
            <a:ext cx="1872208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itchFamily="18" charset="0"/>
                <a:cs typeface="Times New Roman" pitchFamily="18" charset="0"/>
              </a:rPr>
              <a:t>Autoclave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04248" y="3140970"/>
            <a:ext cx="180020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b="1" dirty="0" err="1" smtClean="0">
                <a:latin typeface="Times New Roman" pitchFamily="18" charset="0"/>
                <a:cs typeface="Times New Roman" pitchFamily="18" charset="0"/>
              </a:rPr>
              <a:t>Exhausting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876256" y="1268762"/>
            <a:ext cx="1800200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itchFamily="18" charset="0"/>
                <a:cs typeface="Times New Roman" pitchFamily="18" charset="0"/>
              </a:rPr>
              <a:t>Selladora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 l="20673" t="52359" r="53581" b="17453"/>
          <a:stretch>
            <a:fillRect/>
          </a:stretch>
        </p:blipFill>
        <p:spPr bwMode="auto">
          <a:xfrm>
            <a:off x="4932042" y="2852937"/>
            <a:ext cx="16271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5" cstate="print"/>
          <a:srcRect l="35280" t="44966" r="59444" b="36588"/>
          <a:stretch>
            <a:fillRect/>
          </a:stretch>
        </p:blipFill>
        <p:spPr bwMode="auto">
          <a:xfrm>
            <a:off x="5292081" y="476672"/>
            <a:ext cx="8540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611560" y="1412776"/>
          <a:ext cx="7920880" cy="51816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247314"/>
                <a:gridCol w="1673566"/>
              </a:tblGrid>
              <a:tr h="225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m</a:t>
                      </a:r>
                      <a:r>
                        <a:rPr lang="es-ES" sz="2000" baseline="30000">
                          <a:latin typeface="Andalus" pitchFamily="18" charset="-78"/>
                          <a:cs typeface="Andalus" pitchFamily="18" charset="-78"/>
                        </a:rPr>
                        <a:t>2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PRODUCCIÓN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293,31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recepción de materia prima/insumos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29,13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laboratorio y control de calidad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7,05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selección, lavado, cortado y descarozado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49,26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pelado químico y lavado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16,23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cocción, envasado y esterilización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86,89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cuarentena y bodega de productos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33,42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caldero y bodega de mantenimiento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22,67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Oficina de jefe de producción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18,75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Área de vestidores y sanitarios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29,91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  <a:tr h="225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atin typeface="Andalus" pitchFamily="18" charset="-78"/>
                          <a:cs typeface="Andalus" pitchFamily="18" charset="-78"/>
                        </a:rPr>
                        <a:t>ÁREA ADMINISTRATIVA</a:t>
                      </a:r>
                      <a:endParaRPr lang="es-EC" sz="2000" b="1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94,13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atin typeface="Andalus" pitchFamily="18" charset="-78"/>
                          <a:cs typeface="Andalus" pitchFamily="18" charset="-78"/>
                        </a:rPr>
                        <a:t>Oficina de gerencia y sala de espera</a:t>
                      </a:r>
                      <a:endParaRPr lang="es-EC" sz="2000" b="1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37,33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atin typeface="Andalus" pitchFamily="18" charset="-78"/>
                          <a:cs typeface="Andalus" pitchFamily="18" charset="-78"/>
                        </a:rPr>
                        <a:t>Oficina financiera y administrativa</a:t>
                      </a:r>
                      <a:endParaRPr lang="es-EC" sz="2000" b="1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14,1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atin typeface="Andalus" pitchFamily="18" charset="-78"/>
                          <a:cs typeface="Andalus" pitchFamily="18" charset="-78"/>
                        </a:rPr>
                        <a:t>Oficina de ventas</a:t>
                      </a:r>
                      <a:endParaRPr lang="es-EC" sz="2000" b="1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19,74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</a:tr>
              <a:tr h="2257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latin typeface="Andalus" pitchFamily="18" charset="-78"/>
                          <a:cs typeface="Andalus" pitchFamily="18" charset="-78"/>
                        </a:rPr>
                        <a:t>Comedor y sanitarios</a:t>
                      </a:r>
                      <a:endParaRPr lang="es-EC" sz="2000" b="1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latin typeface="Andalus" pitchFamily="18" charset="-78"/>
                          <a:cs typeface="Andalus" pitchFamily="18" charset="-78"/>
                        </a:rPr>
                        <a:t>22,56</a:t>
                      </a:r>
                      <a:endParaRPr lang="es-EC" sz="20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/>
                </a:tc>
              </a:tr>
              <a:tr h="22577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2000" b="1" dirty="0">
                        <a:latin typeface="Andalus" pitchFamily="18" charset="-78"/>
                        <a:ea typeface="Times New Roman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Andalus" pitchFamily="18" charset="-78"/>
                          <a:cs typeface="Andalus" pitchFamily="18" charset="-78"/>
                        </a:rPr>
                        <a:t>387,44</a:t>
                      </a:r>
                      <a:endParaRPr lang="es-EC" sz="20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61421" marR="61421" marT="0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611560" y="548680"/>
            <a:ext cx="604867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/>
            <a:r>
              <a:rPr lang="es-EC" sz="2400" b="1" dirty="0" smtClean="0">
                <a:latin typeface="Andalus" pitchFamily="18" charset="-78"/>
                <a:cs typeface="Andalus" pitchFamily="18" charset="-78"/>
              </a:rPr>
              <a:t>DISTRIBUCIÓN  DE ÁREAS DE LA PLANTA</a:t>
            </a:r>
            <a:endParaRPr lang="es-EC" sz="24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4427984" y="2492896"/>
            <a:ext cx="3816424" cy="35283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971600" y="2492896"/>
            <a:ext cx="3096344" cy="28083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55576" y="162880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C" sz="2800" b="1" dirty="0" smtClean="0">
                <a:latin typeface="Andalus" pitchFamily="18" charset="-78"/>
                <a:cs typeface="Andalus" pitchFamily="18" charset="-78"/>
              </a:rPr>
              <a:t>a).- Estructura organizacional del proyecto</a:t>
            </a:r>
            <a:endParaRPr lang="es-EC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19672" y="2708920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/>
            <a:r>
              <a:rPr lang="es-EC" sz="24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Razón social</a:t>
            </a:r>
            <a:endParaRPr lang="es-EC" sz="24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259632" y="4221088"/>
            <a:ext cx="2656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Empresa “Terra y Sol”</a:t>
            </a:r>
            <a:endParaRPr lang="es-EC" sz="22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88024" y="2708920"/>
            <a:ext cx="3094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/>
            <a:r>
              <a:rPr lang="es-EC" sz="24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Requisitos legales para </a:t>
            </a:r>
          </a:p>
          <a:p>
            <a:pPr marL="0" lvl="3" algn="ctr"/>
            <a:r>
              <a:rPr lang="es-EC" sz="24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operar</a:t>
            </a:r>
            <a:endParaRPr lang="es-EC" sz="24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88024" y="4365104"/>
            <a:ext cx="30963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Patente Municipal</a:t>
            </a:r>
          </a:p>
          <a:p>
            <a:pPr lvl="0"/>
            <a:r>
              <a:rPr lang="es-ES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ARCSA</a:t>
            </a:r>
            <a:endParaRPr lang="es-EC" sz="2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Bomberos</a:t>
            </a:r>
            <a:endParaRPr lang="es-EC" sz="22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pPr lvl="0"/>
            <a:r>
              <a:rPr lang="es-ES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Notificación Sanitaria</a:t>
            </a:r>
            <a:endParaRPr lang="es-EC" sz="22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2195736" y="3356992"/>
            <a:ext cx="504056" cy="6480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bajo"/>
          <p:cNvSpPr/>
          <p:nvPr/>
        </p:nvSpPr>
        <p:spPr>
          <a:xfrm>
            <a:off x="6084168" y="3573016"/>
            <a:ext cx="504056" cy="6480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611560" y="620688"/>
            <a:ext cx="54006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2"/>
            <a:r>
              <a:rPr lang="es-EC" sz="2400" b="1" dirty="0" smtClean="0">
                <a:latin typeface="Andalus" pitchFamily="18" charset="-78"/>
                <a:cs typeface="Andalus" pitchFamily="18" charset="-78"/>
              </a:rPr>
              <a:t>ORGANIZACIÓN Y ADMINISTRACIÓN</a:t>
            </a:r>
            <a:endParaRPr lang="es-EC" sz="24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21740" t="29879" r="17982" b="12120"/>
          <a:stretch>
            <a:fillRect/>
          </a:stretch>
        </p:blipFill>
        <p:spPr bwMode="auto">
          <a:xfrm>
            <a:off x="755576" y="1916832"/>
            <a:ext cx="7776864" cy="4392488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827584" y="69269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es-EC" sz="2700" b="1" dirty="0" smtClean="0">
                <a:latin typeface="Andalus" pitchFamily="18" charset="-78"/>
                <a:cs typeface="Andalus" pitchFamily="18" charset="-78"/>
              </a:rPr>
              <a:t>b).- Organización técnica y administrativa de la empresa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386929"/>
          </a:xfrm>
          <a:prstGeom prst="rect">
            <a:avLst/>
          </a:prstGeom>
          <a:noFill/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547664" y="2924944"/>
            <a:ext cx="6264696" cy="14401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 rtl="0"/>
            <a:r>
              <a:rPr lang="es-EC" sz="3600" kern="10" dirty="0" smtClean="0">
                <a:latin typeface="Andalus" pitchFamily="18" charset="-78"/>
                <a:cs typeface="Andalus" pitchFamily="18" charset="-78"/>
              </a:rPr>
              <a:t>ESTUDIO</a:t>
            </a:r>
          </a:p>
          <a:p>
            <a:pPr algn="ctr" rtl="0"/>
            <a:r>
              <a:rPr lang="es-EC" sz="3600" kern="10" dirty="0" smtClean="0">
                <a:latin typeface="Andalus" pitchFamily="18" charset="-78"/>
                <a:cs typeface="Andalus" pitchFamily="18" charset="-78"/>
              </a:rPr>
              <a:t>ECONÓMICO – FINANCIERO</a:t>
            </a:r>
            <a:endParaRPr lang="es-EC" sz="3600" kern="1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467544" y="1196752"/>
          <a:ext cx="8352928" cy="525658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706968"/>
                <a:gridCol w="1778864"/>
                <a:gridCol w="1896222"/>
                <a:gridCol w="1970874"/>
              </a:tblGrid>
              <a:tr h="375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b="1" dirty="0">
                          <a:latin typeface="Andalus" pitchFamily="18" charset="-78"/>
                          <a:cs typeface="Andalus" pitchFamily="18" charset="-78"/>
                        </a:rPr>
                        <a:t>RUBROS</a:t>
                      </a:r>
                      <a:endParaRPr lang="es-EC" sz="18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b="1" dirty="0">
                          <a:latin typeface="Andalus" pitchFamily="18" charset="-78"/>
                          <a:cs typeface="Andalus" pitchFamily="18" charset="-78"/>
                        </a:rPr>
                        <a:t>CFN</a:t>
                      </a:r>
                      <a:endParaRPr lang="es-EC" sz="18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b="1" dirty="0">
                          <a:latin typeface="Andalus" pitchFamily="18" charset="-78"/>
                          <a:cs typeface="Andalus" pitchFamily="18" charset="-78"/>
                        </a:rPr>
                        <a:t>APORTE</a:t>
                      </a:r>
                      <a:endParaRPr lang="es-EC" sz="18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b="1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8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tx1"/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Maquinaria y equipo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84030,00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84030,00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Terreno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12000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12000,00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Construcción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117400,40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117400,40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Vehículo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10000,00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10000,00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Equipo de oficina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3040,00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3040,00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Bienes muebles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1321,00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1321,00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Equipo de laboratorio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11257,78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11257,78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Otros materiales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502,00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502,00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Inversiones diferidas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3000,00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3000,00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Mantenimiento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241,4822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>
                          <a:latin typeface="Andalus" pitchFamily="18" charset="-78"/>
                          <a:cs typeface="Andalus" pitchFamily="18" charset="-78"/>
                        </a:rPr>
                        <a:t>Capital de trabajo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83336,68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83336,68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/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227049,18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99080,17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326129,35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547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s-EC" sz="1800" dirty="0">
                          <a:latin typeface="Andalus" pitchFamily="18" charset="-78"/>
                          <a:cs typeface="Andalus" pitchFamily="18" charset="-78"/>
                        </a:rPr>
                        <a:t>Porcentaje (%)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70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30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100,0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4451" marR="4445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467544" y="476672"/>
            <a:ext cx="298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FINANCIAMIENTO</a:t>
            </a:r>
            <a:endParaRPr lang="es-EC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23528" y="764706"/>
          <a:ext cx="8568952" cy="583264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552491"/>
                <a:gridCol w="1154952"/>
                <a:gridCol w="1310137"/>
                <a:gridCol w="1172791"/>
                <a:gridCol w="1154952"/>
                <a:gridCol w="1223629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ndalus" pitchFamily="18" charset="-78"/>
                          <a:cs typeface="Andalus" pitchFamily="18" charset="-78"/>
                        </a:rPr>
                        <a:t>CONCEPTOS</a:t>
                      </a:r>
                      <a:endParaRPr lang="es-EC" sz="1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ndalus" pitchFamily="18" charset="-78"/>
                          <a:cs typeface="Andalus" pitchFamily="18" charset="-78"/>
                        </a:rPr>
                        <a:t>AÑO 1</a:t>
                      </a:r>
                      <a:endParaRPr lang="es-EC" sz="1400" b="1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ndalus" pitchFamily="18" charset="-78"/>
                          <a:cs typeface="Andalus" pitchFamily="18" charset="-78"/>
                        </a:rPr>
                        <a:t>AÑO 2</a:t>
                      </a:r>
                      <a:endParaRPr lang="es-EC" sz="1400" b="1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latin typeface="Andalus" pitchFamily="18" charset="-78"/>
                          <a:cs typeface="Andalus" pitchFamily="18" charset="-78"/>
                        </a:rPr>
                        <a:t>AÑO 3</a:t>
                      </a:r>
                      <a:endParaRPr lang="es-EC" sz="1400" b="1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ndalus" pitchFamily="18" charset="-78"/>
                          <a:cs typeface="Andalus" pitchFamily="18" charset="-78"/>
                        </a:rPr>
                        <a:t>AÑO 4</a:t>
                      </a:r>
                      <a:endParaRPr lang="es-EC" sz="1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latin typeface="Andalus" pitchFamily="18" charset="-78"/>
                          <a:cs typeface="Andalus" pitchFamily="18" charset="-78"/>
                        </a:rPr>
                        <a:t>AÑO 5</a:t>
                      </a:r>
                      <a:endParaRPr lang="es-EC" sz="1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ctr"/>
                </a:tc>
              </a:tr>
              <a:tr h="216024">
                <a:tc grid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COSTOS DIRECTOS DE PRODUCCIÓN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Sueldos mano de obra directa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43301,82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45260,17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45260,17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45260,17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45260,17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Materia prima directa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587666,45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605825,34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624545,34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643843,79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663738,57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Subtotal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630968,26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651085,51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669805,51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689103,96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708998,74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 grid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GASTOS INDIRECTOS DE PRODUCCIÓN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Materiales indirectos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274662,48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283149,55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291898,87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300918,55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310216,93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Materiales de producción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1146,05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1181,46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1217,97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1255,61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1294,40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Mantenimiento 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232,7602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232,7602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232,7602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232,7602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232,7602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Combustible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3919,10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3919,10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3919,10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3919,10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3919,10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Servicios básicos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3770,66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3770,66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3770,66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3770,66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3770,66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Subtotal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283731,06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292253,54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301039,37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310096,68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319433,86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 grid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GASTOS FINANCIEROS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Tasas de interés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18906,36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15374,40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11511,11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7285,42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2664,11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Subtotal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18906,36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15374,40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11511,11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7285,42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2664,11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 grid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GASTOS ADMINISTRATIVOS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Sueldos administrativos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21207,42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22193,68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22193,68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22193,68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22193,68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Materiales de oficina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145,24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149,73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154,35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159,12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164,04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Servicios básicos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1569,6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1569,6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1569,6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1569,6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1569,6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Mantenimiento 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241,48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Materiales de aseo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38,14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39,32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40,54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41,79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Subtotal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23200,74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24192,64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24198,44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24204,43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24210,60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 gridSpan="6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GASTOS DE VENTAS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Publicidad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500,00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500,00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500,00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500,00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500,00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Sueldos ventas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5898,73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6162,56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6162,56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6162,56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6162,56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Subtotal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6398,73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  <a:tr h="216024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987353,37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1013716,86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1037365,21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1061501,27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1086118,09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5371" marR="25371" marT="0" marB="0" anchor="b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51520" y="188640"/>
            <a:ext cx="5506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RESUMEN DE PRESUPUESTO DE EGRESOS</a:t>
            </a:r>
            <a:endParaRPr lang="es-EC" sz="24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95536" y="764704"/>
          <a:ext cx="8424934" cy="581456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106379"/>
                <a:gridCol w="1063711"/>
                <a:gridCol w="1063711"/>
                <a:gridCol w="1063711"/>
                <a:gridCol w="1063711"/>
                <a:gridCol w="1063711"/>
              </a:tblGrid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VENTAS NETAS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1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2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3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4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5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ctr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Ingresos por ventas 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Durazno en almíbar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1117400,69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1135614,33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1154124,84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1172937,07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1192055,95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Mermelada de durazno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69571,42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70705,43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71857,93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73029,21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74219,59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Néctar de durazno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41233,20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41905,30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42588,35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43282,54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43988,05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6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1228205,31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1248225,05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1268571,12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1289248,83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1310263,59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COSTOS DE VENTAS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ndalus" pitchFamily="18" charset="-78"/>
                          <a:cs typeface="Andalus" pitchFamily="18" charset="-78"/>
                        </a:rPr>
                        <a:t>Gastos de producción</a:t>
                      </a:r>
                      <a:endParaRPr lang="es-EC" sz="16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914699,32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943339,05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970844,88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999200,64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1028432,60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914699,32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943339,05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970844,88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999200,64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1028432,60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UTILIDAD BRUTA EN VENTAS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313505,99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304886,00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297726,24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290048,19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281830,99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6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Gastos Administrativos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23200,74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24192,64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24198,44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24204,43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24210,60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Gastos de constitución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3000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Gastos de ventas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6398,73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6662,56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Gastos Financieros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18906,357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15374,396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11511,112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7285,425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2664,113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Depreciación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Total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75654,05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73377,81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69520,34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65300,63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60685,49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UTILIDAD OPERATIVA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237851,94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231508,19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228205,91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224747,56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221145,50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Participación Trabajadores 15%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35677,79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34726,23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34230,89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33712,13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33171,83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ndalus" pitchFamily="18" charset="-78"/>
                          <a:cs typeface="Andalus" pitchFamily="18" charset="-78"/>
                        </a:rPr>
                        <a:t>UTILIDAD ANTES DEL IMPUESTO</a:t>
                      </a:r>
                      <a:endParaRPr lang="es-EC" sz="16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202174,15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196781,96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193975,02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191035,42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187973,68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24602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latin typeface="Andalus" pitchFamily="18" charset="-78"/>
                          <a:cs typeface="Andalus" pitchFamily="18" charset="-78"/>
                        </a:rPr>
                        <a:t>Impuesto a la Renta (22%)</a:t>
                      </a:r>
                      <a:endParaRPr lang="es-EC" sz="16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44478,31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43292,03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42674,50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42027,79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41354,21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latin typeface="Andalus" pitchFamily="18" charset="-78"/>
                          <a:cs typeface="Andalus" pitchFamily="18" charset="-78"/>
                        </a:rPr>
                        <a:t>UTILIDAD/PERDIDA NETA</a:t>
                      </a:r>
                      <a:endParaRPr lang="es-EC" sz="16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157695,83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153489,93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151300,52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149007,63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146619,47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7439" marR="2743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51520" y="188640"/>
            <a:ext cx="4873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ESTADO DE PÉRDIDAS Y GANANCIAS</a:t>
            </a:r>
            <a:endParaRPr lang="es-EC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23528" y="908723"/>
          <a:ext cx="8533455" cy="568863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584176"/>
                <a:gridCol w="878861"/>
                <a:gridCol w="1079900"/>
                <a:gridCol w="958444"/>
                <a:gridCol w="958444"/>
                <a:gridCol w="958444"/>
                <a:gridCol w="958444"/>
                <a:gridCol w="1156742"/>
              </a:tblGrid>
              <a:tr h="259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DESCRIPCIÓN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0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1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2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3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4</a:t>
                      </a:r>
                      <a:endParaRPr lang="es-EC" sz="1400" b="1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bg1"/>
                          </a:solidFill>
                          <a:latin typeface="Andalus" pitchFamily="18" charset="-78"/>
                          <a:cs typeface="Andalus" pitchFamily="18" charset="-78"/>
                        </a:rPr>
                        <a:t>AÑO 5</a:t>
                      </a:r>
                      <a:endParaRPr lang="es-EC" sz="1400" b="1" dirty="0">
                        <a:solidFill>
                          <a:schemeClr val="bg1"/>
                        </a:solidFill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ctr"/>
                </a:tc>
              </a:tr>
              <a:tr h="5125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INVERSIÓN INICIAL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Préstamo 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227049,18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Inversión propia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99080,17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Total inversión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326129,35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326129,35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Utilidad neta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157695,83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153489,93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151300,52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149007,63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146619,47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(+) Depreciaciones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24148,22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TOTAL INGRESOS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181844,05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177638,15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175448,74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173155,85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170767,69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Egresos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Pago cuota CFN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37651,41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41183,37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45046,65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49272,34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53893,65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(-) Total egresos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37651,41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41183,37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45046,65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49272,34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53893,65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5125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(+) Recuperación efectivo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83336,68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259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/>
                </a:tc>
              </a:tr>
              <a:tr h="5125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FLUJO DE CAJA NETO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-326129,35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144192,65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136454,78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130402,08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123883,51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ndalus" pitchFamily="18" charset="-78"/>
                          <a:cs typeface="Andalus" pitchFamily="18" charset="-78"/>
                        </a:rPr>
                        <a:t>200210,72</a:t>
                      </a:r>
                      <a:endParaRPr lang="es-EC" sz="14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26341" marR="26341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251520" y="404664"/>
            <a:ext cx="2198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FLUJO DE CAJA</a:t>
            </a:r>
            <a:endParaRPr lang="es-EC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4" y="548682"/>
            <a:ext cx="295786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88900" lvl="2"/>
            <a:r>
              <a:rPr lang="es-EC" sz="3200" b="1" dirty="0" smtClean="0">
                <a:ln>
                  <a:prstDash val="solid"/>
                </a:ln>
                <a:solidFill>
                  <a:schemeClr val="bg2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JUSTIFICACIÓN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15616" y="2924944"/>
            <a:ext cx="712879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Fomentar el desarrollo de la industria nacional, aportando con el Gobierno con el Cambio de la Matriz Productiva.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3933058"/>
            <a:ext cx="712879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Impulsar a los productores que extiendan la superficie de durazno, ya que al existir una industria, la demanda de fruta aumenta.</a:t>
            </a:r>
            <a:r>
              <a:rPr lang="es-ES" sz="20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 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15616" y="4941170"/>
            <a:ext cx="7128792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Generar fuentes de trabajo en la producción industrial y agrícola,  como también en el transporte, la estiba, industrias proveedoras de insumos y envases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755576" y="1700809"/>
            <a:ext cx="0" cy="3744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endCxn id="7" idx="1"/>
          </p:cNvCxnSpPr>
          <p:nvPr/>
        </p:nvCxnSpPr>
        <p:spPr>
          <a:xfrm>
            <a:off x="755576" y="5445226"/>
            <a:ext cx="360040" cy="3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755576" y="4221088"/>
            <a:ext cx="360040" cy="3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755576" y="3212977"/>
            <a:ext cx="360040" cy="3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755576" y="1700808"/>
            <a:ext cx="12961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2051720" y="1196752"/>
            <a:ext cx="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115616" y="1988842"/>
            <a:ext cx="7200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La industrialización del durazno da origen a varios productos entre los principales se encuentran conservas, pulpas y mermeladas.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755576" y="2348881"/>
            <a:ext cx="360040" cy="3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9807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INDICADORES FINANCIEROS</a:t>
            </a:r>
            <a:endParaRPr lang="es-EC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683568" y="1988841"/>
          <a:ext cx="7848872" cy="36004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84576"/>
                <a:gridCol w="2664296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Indicador</a:t>
                      </a:r>
                      <a:r>
                        <a:rPr lang="es-EC" sz="2300" baseline="0" dirty="0" smtClean="0">
                          <a:latin typeface="Andalus" pitchFamily="18" charset="-78"/>
                          <a:cs typeface="Andalus" pitchFamily="18" charset="-78"/>
                        </a:rPr>
                        <a:t> </a:t>
                      </a:r>
                      <a:endParaRPr lang="es-EC" sz="2300" b="1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Valor</a:t>
                      </a:r>
                      <a:endParaRPr lang="es-EC" sz="2300" b="1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Valor Actual Neto (VAN)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b="0" kern="1200" dirty="0" smtClean="0">
                          <a:solidFill>
                            <a:schemeClr val="dk1"/>
                          </a:solidFill>
                          <a:latin typeface="Andalus" pitchFamily="18" charset="-78"/>
                          <a:ea typeface="+mn-ea"/>
                          <a:cs typeface="Andalus" pitchFamily="18" charset="-78"/>
                        </a:rPr>
                        <a:t>158537,23USD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Tasa Interna de Retorno (TIR)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28,36%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Relación B/C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0,22ctvs/dólar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Período</a:t>
                      </a:r>
                      <a:r>
                        <a:rPr lang="es-EC" sz="2300" baseline="0" dirty="0" smtClean="0">
                          <a:latin typeface="Andalus" pitchFamily="18" charset="-78"/>
                          <a:cs typeface="Andalus" pitchFamily="18" charset="-78"/>
                        </a:rPr>
                        <a:t> de recuperación de la inversión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300" dirty="0" smtClean="0">
                          <a:latin typeface="Andalus" pitchFamily="18" charset="-78"/>
                          <a:cs typeface="Andalus" pitchFamily="18" charset="-78"/>
                        </a:rPr>
                        <a:t>3</a:t>
                      </a:r>
                      <a:r>
                        <a:rPr lang="es-EC" sz="2300" baseline="0" dirty="0" smtClean="0">
                          <a:latin typeface="Andalus" pitchFamily="18" charset="-78"/>
                          <a:cs typeface="Andalus" pitchFamily="18" charset="-78"/>
                        </a:rPr>
                        <a:t> años, 215 días</a:t>
                      </a:r>
                      <a:endParaRPr lang="es-EC" sz="2300" b="0" dirty="0"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Karen\AppData\Local\Microsoft\Windows\Temporary Internet Files\Content.Word\IMG-20160224-WA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55576" y="1196752"/>
            <a:ext cx="7776864" cy="424847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7654"/>
                <a:gd name="adj2" fmla="val 0"/>
              </a:avLst>
            </a:prstTxWarp>
          </a:bodyPr>
          <a:lstStyle/>
          <a:p>
            <a:pPr algn="ctr" rtl="0"/>
            <a:r>
              <a:rPr lang="es-EC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ESTUDIO </a:t>
            </a:r>
          </a:p>
          <a:p>
            <a:pPr algn="ctr" rtl="0"/>
            <a:r>
              <a:rPr lang="es-EC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DE </a:t>
            </a:r>
          </a:p>
          <a:p>
            <a:pPr algn="ctr" rtl="0"/>
            <a:r>
              <a:rPr lang="es-EC" sz="36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IMPACTOS</a:t>
            </a:r>
            <a:endParaRPr lang="es-EC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31840" y="836712"/>
            <a:ext cx="5688632" cy="20882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400" dirty="0" smtClean="0">
                <a:latin typeface="Andalus" pitchFamily="18" charset="-78"/>
                <a:cs typeface="Andalus" pitchFamily="18" charset="-78"/>
              </a:rPr>
              <a:t>La planta agroindustrial se encuentra según la Categorización del SUIA del Ministerio Ambiente, en la Categoría II, por lo que es necesario realizar el registro ambiental con su respectiva ficha ambiental.</a:t>
            </a:r>
            <a:endParaRPr lang="es-EC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4 Imagen" descr="C:\Users\Karen\AppData\Local\Microsoft\Windows\Temporary Internet Files\Content.Word\IMG-20160224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573016"/>
            <a:ext cx="2664296" cy="2736304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1520" y="3789040"/>
            <a:ext cx="5472608" cy="23762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ndalus" pitchFamily="18" charset="-78"/>
                <a:ea typeface="Calibri" pitchFamily="34" charset="0"/>
                <a:cs typeface="Andalus" pitchFamily="18" charset="-78"/>
              </a:rPr>
              <a:t>Las plantas procesadoras de conservas de frutas, se encuentran en la categoría número II, indicando un bajo nivel de riesgo; se determina que la planta debe realizar el respectivo registro ambiental y cancelar el valor de 180,00 USD. 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195" name="Picture 3" descr="Resultado de imagen para ministerio del ambiente"/>
          <p:cNvPicPr>
            <a:picLocks noChangeAspect="1" noChangeArrowheads="1"/>
          </p:cNvPicPr>
          <p:nvPr/>
        </p:nvPicPr>
        <p:blipFill>
          <a:blip r:embed="rId3" cstate="print"/>
          <a:srcRect l="6835" t="26931" r="9773" b="23054"/>
          <a:stretch>
            <a:fillRect/>
          </a:stretch>
        </p:blipFill>
        <p:spPr bwMode="auto">
          <a:xfrm>
            <a:off x="467544" y="908720"/>
            <a:ext cx="2448272" cy="18002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323529" y="260648"/>
          <a:ext cx="8568950" cy="633600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2034395"/>
                <a:gridCol w="3576809"/>
                <a:gridCol w="1478873"/>
                <a:gridCol w="1478873"/>
              </a:tblGrid>
              <a:tr h="576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latin typeface="Andalus" pitchFamily="18" charset="-78"/>
                          <a:cs typeface="Andalus" pitchFamily="18" charset="-78"/>
                        </a:rPr>
                        <a:t>PRINCIPALES IMPACTOS AMBIENTALES</a:t>
                      </a:r>
                      <a:endParaRPr lang="es-EC" sz="2400" b="1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ASPECTO AMBIENTAL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IMPACTO AMBIENTAL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POSITIVO/ NEGATIVO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ETAPA DEL PROYECTO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>
                    <a:solidFill>
                      <a:schemeClr val="tx2"/>
                    </a:solidFill>
                  </a:tcPr>
                </a:tc>
              </a:tr>
              <a:tr h="576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Suelo y agua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Generación de desechos peligrosos (sosa caústica)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Negativo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Generación de desechos contaminantes comunes.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Negativo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Construcción/</a:t>
                      </a: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Aire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Emisiones de gases generados por maquinaria.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Negativo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Generación de ruido y polvo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Negativo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Construcción/</a:t>
                      </a: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Flora y fauna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Eliminación de flora y fauna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Negativo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Construcción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Medio socio-económico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Generación de empleo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Positivo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Construcción/</a:t>
                      </a: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Salud y seguridad industrial para los empleados.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Positivo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Construcción/</a:t>
                      </a:r>
                      <a:endParaRPr lang="es-EC" sz="1800">
                        <a:latin typeface="Andalus" pitchFamily="18" charset="-78"/>
                        <a:cs typeface="Andalus" pitchFamily="18" charset="-7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Educación mediante capacitaciones a empleados.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Positivo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  <a:tr h="5760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Generación de actividad comercial.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Andalus" pitchFamily="18" charset="-78"/>
                          <a:cs typeface="Andalus" pitchFamily="18" charset="-78"/>
                        </a:rPr>
                        <a:t>Positivo</a:t>
                      </a:r>
                      <a:endParaRPr lang="es-EC" sz="180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ndalus" pitchFamily="18" charset="-78"/>
                          <a:cs typeface="Andalus" pitchFamily="18" charset="-78"/>
                        </a:rPr>
                        <a:t>Operación</a:t>
                      </a:r>
                      <a:endParaRPr lang="es-EC" sz="1800" dirty="0">
                        <a:latin typeface="Andalus" pitchFamily="18" charset="-78"/>
                        <a:ea typeface="Calibri"/>
                        <a:cs typeface="Andalus" pitchFamily="18" charset="-78"/>
                      </a:endParaRPr>
                    </a:p>
                  </a:txBody>
                  <a:tcPr marL="40747" marR="40747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VIDEOS\fotos\20160921_160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91680" y="3789040"/>
            <a:ext cx="583264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6000" dirty="0" smtClean="0">
                <a:latin typeface="Andalus" pitchFamily="18" charset="-78"/>
                <a:cs typeface="Andalus" pitchFamily="18" charset="-78"/>
              </a:rPr>
              <a:t>CONCLUSIONES</a:t>
            </a:r>
            <a:endParaRPr lang="es-EC" sz="6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395536" y="332656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323528" y="332656"/>
          <a:ext cx="85689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611560" y="764704"/>
          <a:ext cx="82089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VIDEOS\fotos\20160921_16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75656" y="-819472"/>
            <a:ext cx="6336704" cy="849694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475656" y="3356992"/>
            <a:ext cx="655272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5400" dirty="0" smtClean="0">
                <a:latin typeface="Andalus" pitchFamily="18" charset="-78"/>
                <a:cs typeface="Andalus" pitchFamily="18" charset="-78"/>
              </a:rPr>
              <a:t>RECOMENDACIONES</a:t>
            </a:r>
            <a:endParaRPr lang="es-EC" sz="54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323528" y="188640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484784"/>
            <a:ext cx="3826768" cy="74868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None/>
            </a:pPr>
            <a:r>
              <a:rPr lang="es-EC" b="1" dirty="0" smtClean="0">
                <a:ln>
                  <a:prstDash val="solid"/>
                </a:ln>
                <a:solidFill>
                  <a:schemeClr val="bg2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OBJETIVO GENERAL</a:t>
            </a:r>
            <a:endParaRPr lang="es-EC" b="1" dirty="0">
              <a:ln>
                <a:prstDash val="solid"/>
              </a:ln>
              <a:solidFill>
                <a:schemeClr val="bg2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971600" y="2780928"/>
            <a:ext cx="7272808" cy="21602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Andalus" pitchFamily="18" charset="-78"/>
                <a:cs typeface="Andalus" pitchFamily="18" charset="-78"/>
              </a:rPr>
              <a:t>Estudiar la viabilidad para la implementación de una planta procesadora de durazno (</a:t>
            </a:r>
            <a:r>
              <a:rPr lang="es-ES" sz="2800" dirty="0" err="1" smtClean="0">
                <a:latin typeface="Andalus" pitchFamily="18" charset="-78"/>
                <a:cs typeface="Andalus" pitchFamily="18" charset="-78"/>
              </a:rPr>
              <a:t>Prunus</a:t>
            </a:r>
            <a:r>
              <a:rPr lang="es-ES" sz="2800" dirty="0" smtClean="0">
                <a:latin typeface="Andalus" pitchFamily="18" charset="-78"/>
                <a:cs typeface="Andalus" pitchFamily="18" charset="-78"/>
              </a:rPr>
              <a:t> pérsica (L). </a:t>
            </a:r>
            <a:r>
              <a:rPr lang="es-ES" sz="2800" dirty="0" err="1" smtClean="0">
                <a:latin typeface="Andalus" pitchFamily="18" charset="-78"/>
                <a:cs typeface="Andalus" pitchFamily="18" charset="-78"/>
              </a:rPr>
              <a:t>Batsch</a:t>
            </a:r>
            <a:r>
              <a:rPr lang="es-ES" sz="2800" dirty="0" smtClean="0">
                <a:latin typeface="Andalus" pitchFamily="18" charset="-78"/>
                <a:cs typeface="Andalus" pitchFamily="18" charset="-78"/>
              </a:rPr>
              <a:t>) en el cantón </a:t>
            </a:r>
            <a:r>
              <a:rPr lang="es-ES" sz="2800" dirty="0" err="1" smtClean="0">
                <a:latin typeface="Andalus" pitchFamily="18" charset="-78"/>
                <a:cs typeface="Andalus" pitchFamily="18" charset="-78"/>
              </a:rPr>
              <a:t>Pimampiro</a:t>
            </a:r>
            <a:r>
              <a:rPr lang="es-ES" sz="2800" dirty="0" smtClean="0">
                <a:latin typeface="Andalus" pitchFamily="18" charset="-78"/>
                <a:cs typeface="Andalus" pitchFamily="18" charset="-78"/>
              </a:rPr>
              <a:t>, provincia de Imbabura</a:t>
            </a:r>
            <a:endParaRPr lang="es-EC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11960" y="1412776"/>
            <a:ext cx="4608512" cy="2062103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ndalus" pitchFamily="18" charset="-78"/>
                <a:ea typeface="Calibri" pitchFamily="34" charset="0"/>
                <a:cs typeface="Andalus" pitchFamily="18" charset="-78"/>
              </a:rPr>
              <a:t>“El esfuerzo de cada persona se ve recompensado en las grandezas de un mañana”.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7" name="Picture 3" descr="Resultado de imagen para muchas gracias por su atencion con movimiento para diapositivas"/>
          <p:cNvPicPr>
            <a:picLocks noChangeAspect="1" noChangeArrowheads="1"/>
          </p:cNvPicPr>
          <p:nvPr/>
        </p:nvPicPr>
        <p:blipFill>
          <a:blip r:embed="rId2" cstate="print"/>
          <a:srcRect l="11542" t="15389" r="7665" b="69222"/>
          <a:stretch>
            <a:fillRect/>
          </a:stretch>
        </p:blipFill>
        <p:spPr bwMode="auto">
          <a:xfrm>
            <a:off x="1979712" y="4437112"/>
            <a:ext cx="5544616" cy="792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Imagen relacionada"/>
          <p:cNvPicPr>
            <a:picLocks noChangeAspect="1" noChangeArrowheads="1"/>
          </p:cNvPicPr>
          <p:nvPr/>
        </p:nvPicPr>
        <p:blipFill>
          <a:blip r:embed="rId3" cstate="print"/>
          <a:srcRect l="20198" t="30778" r="11994" b="3818"/>
          <a:stretch>
            <a:fillRect/>
          </a:stretch>
        </p:blipFill>
        <p:spPr bwMode="auto">
          <a:xfrm>
            <a:off x="467544" y="1124744"/>
            <a:ext cx="3638522" cy="263212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Rectángulo redondeado"/>
          <p:cNvSpPr/>
          <p:nvPr/>
        </p:nvSpPr>
        <p:spPr>
          <a:xfrm>
            <a:off x="2411760" y="476672"/>
            <a:ext cx="4752528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835696" y="620688"/>
            <a:ext cx="5760640" cy="748680"/>
          </a:xfrm>
        </p:spPr>
        <p:txBody>
          <a:bodyPr/>
          <a:lstStyle/>
          <a:p>
            <a:pPr algn="ctr">
              <a:buNone/>
            </a:pPr>
            <a:r>
              <a:rPr lang="es-EC" b="1" cap="all" dirty="0" smtClean="0">
                <a:solidFill>
                  <a:schemeClr val="accent1"/>
                </a:solidFill>
                <a:latin typeface="Andalus" pitchFamily="18" charset="-78"/>
                <a:cs typeface="Andalus" pitchFamily="18" charset="-78"/>
              </a:rPr>
              <a:t>OBJETIVOS ESPECÍFICOS</a:t>
            </a:r>
            <a:endParaRPr lang="es-EC" dirty="0">
              <a:solidFill>
                <a:schemeClr val="accent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39552" y="1988842"/>
            <a:ext cx="4032448" cy="1368152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Evaluar la demanda insatisfecha de durazno procesado por medio del estudio de mercado del proyecto.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004048" y="1988842"/>
            <a:ext cx="3384376" cy="136815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Establecer la ingeniería y localización del proyecto. 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716016" y="4149082"/>
            <a:ext cx="3960440" cy="136815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Evaluar la viabilidad económica y financiera del proyecto </a:t>
            </a:r>
            <a:endParaRPr lang="es-EC" sz="2000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11560" y="4077072"/>
            <a:ext cx="3600400" cy="14401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dirty="0" smtClean="0">
                <a:latin typeface="Andalus" pitchFamily="18" charset="-78"/>
                <a:cs typeface="Andalus" pitchFamily="18" charset="-78"/>
              </a:rPr>
              <a:t>Identificar los principales impactos que lleva consigo la ejecución del proyecto.</a:t>
            </a:r>
            <a:endParaRPr lang="es-EC" sz="2000" dirty="0"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11" name="10 Conector recto"/>
          <p:cNvCxnSpPr>
            <a:endCxn id="5" idx="0"/>
          </p:cNvCxnSpPr>
          <p:nvPr/>
        </p:nvCxnSpPr>
        <p:spPr>
          <a:xfrm>
            <a:off x="2555776" y="1628802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2555776" y="1628800"/>
            <a:ext cx="21602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4716016" y="1196752"/>
            <a:ext cx="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stCxn id="5" idx="3"/>
            <a:endCxn id="6" idx="1"/>
          </p:cNvCxnSpPr>
          <p:nvPr/>
        </p:nvCxnSpPr>
        <p:spPr>
          <a:xfrm>
            <a:off x="4572000" y="2672916"/>
            <a:ext cx="4320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>
            <a:stCxn id="6" idx="2"/>
            <a:endCxn id="7" idx="0"/>
          </p:cNvCxnSpPr>
          <p:nvPr/>
        </p:nvCxnSpPr>
        <p:spPr>
          <a:xfrm>
            <a:off x="6696236" y="3356994"/>
            <a:ext cx="0" cy="7920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4211960" y="4869160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VIDEOS\fotos\20160921_16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276872"/>
            <a:ext cx="8229600" cy="3215511"/>
          </a:xfrm>
        </p:spPr>
        <p:txBody>
          <a:bodyPr/>
          <a:lstStyle/>
          <a:p>
            <a:pPr algn="ctr">
              <a:buNone/>
            </a:pPr>
            <a:r>
              <a:rPr lang="es-E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skerville Old Face" pitchFamily="18" charset="0"/>
              </a:rPr>
              <a:t>DIAGNOSTICO DE LA SITUACIÓN ACTUAL Y DISPONIBILIDAD DE LA MATERIA PRIMA</a:t>
            </a:r>
            <a:endParaRPr lang="es-EC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askerville Old Face" pitchFamily="18" charset="0"/>
            </a:endParaRPr>
          </a:p>
          <a:p>
            <a:endParaRPr lang="es-EC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lvl="0" algn="ctr">
              <a:buNone/>
            </a:pPr>
            <a:endParaRPr lang="es-ES" dirty="0" smtClean="0">
              <a:latin typeface="Andalus" pitchFamily="18" charset="-78"/>
              <a:cs typeface="Andalus" pitchFamily="18" charset="-78"/>
            </a:endParaRPr>
          </a:p>
          <a:p>
            <a:pPr lvl="0" algn="ctr">
              <a:buNone/>
            </a:pPr>
            <a:endParaRPr lang="es-ES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endParaRPr lang="es-EC" sz="2800" dirty="0" smtClean="0"/>
          </a:p>
          <a:p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539552" y="692696"/>
            <a:ext cx="460851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lvl="1"/>
            <a:r>
              <a:rPr lang="es-ES" sz="2800" b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1. CULTIVOS DE DURAZNO</a:t>
            </a:r>
            <a:endParaRPr lang="es-EC" sz="2800" b="1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932040" y="2132856"/>
            <a:ext cx="3960440" cy="3888432"/>
          </a:xfrm>
          <a:prstGeom prst="roundRect">
            <a:avLst>
              <a:gd name="adj" fmla="val 66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Clr>
                <a:schemeClr val="accent1"/>
              </a:buClr>
              <a:buFont typeface="Wingdings" pitchFamily="2" charset="2"/>
              <a:buChar char="ü"/>
            </a:pP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Comunidad de San José  de </a:t>
            </a:r>
            <a:r>
              <a:rPr lang="es-EC" sz="2200" dirty="0" err="1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Sigsipamba</a:t>
            </a: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265113" indent="-265113">
              <a:buClr>
                <a:schemeClr val="accent1"/>
              </a:buClr>
              <a:buFont typeface="Wingdings" pitchFamily="2" charset="2"/>
              <a:buChar char="ü"/>
            </a:pP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Cosechas durante todos los       meses año.</a:t>
            </a:r>
          </a:p>
          <a:p>
            <a:pPr marL="265113" indent="-265113">
              <a:buClr>
                <a:schemeClr val="accent1"/>
              </a:buClr>
              <a:buFont typeface="Wingdings" pitchFamily="2" charset="2"/>
              <a:buChar char="ü"/>
            </a:pP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Aplicación de nuevas tecnologías.</a:t>
            </a:r>
          </a:p>
          <a:p>
            <a:pPr marL="265113" indent="-265113">
              <a:buClr>
                <a:schemeClr val="accent1"/>
              </a:buClr>
              <a:buFont typeface="Wingdings" pitchFamily="2" charset="2"/>
              <a:buChar char="ü"/>
            </a:pP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Sistema de riego por coronas.</a:t>
            </a:r>
          </a:p>
          <a:p>
            <a:pPr marL="265113" indent="-265113">
              <a:buClr>
                <a:schemeClr val="accent1"/>
              </a:buClr>
              <a:buFont typeface="Wingdings" pitchFamily="2" charset="2"/>
              <a:buChar char="ü"/>
            </a:pPr>
            <a:r>
              <a:rPr lang="es-EC" sz="22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Sistema de comercialización (60%, 25% y 15%).</a:t>
            </a:r>
            <a:endParaRPr lang="es-EC" sz="22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 descr="D:\VIDEOS\fotos\20160921_155241.jpg"/>
          <p:cNvPicPr>
            <a:picLocks noChangeAspect="1" noChangeArrowheads="1"/>
          </p:cNvPicPr>
          <p:nvPr/>
        </p:nvPicPr>
        <p:blipFill>
          <a:blip r:embed="rId2" cstate="print"/>
          <a:srcRect r="4531" b="26375"/>
          <a:stretch>
            <a:fillRect/>
          </a:stretch>
        </p:blipFill>
        <p:spPr bwMode="auto">
          <a:xfrm>
            <a:off x="539552" y="1844824"/>
            <a:ext cx="4320480" cy="4320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VIDEOS\fotos\20160921_161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D:\VIDEOS\fotos\20160921_160647.jpg"/>
          <p:cNvPicPr/>
          <p:nvPr/>
        </p:nvPicPr>
        <p:blipFill>
          <a:blip r:embed="rId3" cstate="print"/>
          <a:srcRect l="15129" b="26994"/>
          <a:stretch>
            <a:fillRect/>
          </a:stretch>
        </p:blipFill>
        <p:spPr bwMode="auto">
          <a:xfrm>
            <a:off x="4788024" y="476672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:\VIDEOS\fotos\20160921_1613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708920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D:\VIDEOS\fotos\20160921_1604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636912"/>
            <a:ext cx="31683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D:\VIDEOS\fotos\20160921_1618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97152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7" cstate="print"/>
          <a:srcRect l="8499" t="9195" r="3117" b="7201"/>
          <a:stretch>
            <a:fillRect/>
          </a:stretch>
        </p:blipFill>
        <p:spPr bwMode="auto">
          <a:xfrm>
            <a:off x="3275856" y="4797152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D:\VIDEOS\fotos\20160921_155907.jpg"/>
          <p:cNvPicPr/>
          <p:nvPr/>
        </p:nvPicPr>
        <p:blipFill>
          <a:blip r:embed="rId8" cstate="print"/>
          <a:srcRect l="22317" t="13204" r="16478" b="23537"/>
          <a:stretch>
            <a:fillRect/>
          </a:stretch>
        </p:blipFill>
        <p:spPr bwMode="auto">
          <a:xfrm>
            <a:off x="6156176" y="4797152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1835696" y="20608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Defoliación química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948264" y="20608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Podas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475656" y="42210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Inducción por brotación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88224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Floración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907704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Raleo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283968" y="61653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Cosecha 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876256" y="6237312"/>
            <a:ext cx="187220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Andalus" pitchFamily="18" charset="-78"/>
                <a:cs typeface="Andalus" pitchFamily="18" charset="-78"/>
              </a:rPr>
              <a:t>Almacenamiento</a:t>
            </a:r>
            <a:endParaRPr lang="es-EC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520366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8900" lvl="2">
              <a:buNone/>
            </a:pPr>
            <a:r>
              <a:rPr lang="es-EC" sz="2000" b="1" cap="all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2. PROCESO DE CULTIVO DE DURAZNO</a:t>
            </a:r>
            <a:endParaRPr lang="es-EC" sz="2000" b="1" cap="all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4139952" y="1196752"/>
            <a:ext cx="504056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erecha"/>
          <p:cNvSpPr/>
          <p:nvPr/>
        </p:nvSpPr>
        <p:spPr>
          <a:xfrm rot="10800000">
            <a:off x="4139952" y="3501008"/>
            <a:ext cx="504056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derecha"/>
          <p:cNvSpPr/>
          <p:nvPr/>
        </p:nvSpPr>
        <p:spPr>
          <a:xfrm>
            <a:off x="2987824" y="5589240"/>
            <a:ext cx="36004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Flecha derecha"/>
          <p:cNvSpPr/>
          <p:nvPr/>
        </p:nvSpPr>
        <p:spPr>
          <a:xfrm>
            <a:off x="5868144" y="5661248"/>
            <a:ext cx="360040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2586</TotalTime>
  <Words>2726</Words>
  <Application>Microsoft Office PowerPoint</Application>
  <PresentationFormat>Presentación en pantalla (4:3)</PresentationFormat>
  <Paragraphs>972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Karen</dc:creator>
  <cp:lastModifiedBy>Karen</cp:lastModifiedBy>
  <cp:revision>56</cp:revision>
  <dcterms:created xsi:type="dcterms:W3CDTF">2016-06-02T20:17:14Z</dcterms:created>
  <dcterms:modified xsi:type="dcterms:W3CDTF">2016-12-15T03:53:22Z</dcterms:modified>
</cp:coreProperties>
</file>