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63" r:id="rId1"/>
  </p:sldMasterIdLst>
  <p:sldIdLst>
    <p:sldId id="256" r:id="rId2"/>
    <p:sldId id="291" r:id="rId3"/>
    <p:sldId id="292" r:id="rId4"/>
    <p:sldId id="293" r:id="rId5"/>
    <p:sldId id="294" r:id="rId6"/>
    <p:sldId id="283" r:id="rId7"/>
    <p:sldId id="295" r:id="rId8"/>
    <p:sldId id="296" r:id="rId9"/>
    <p:sldId id="297" r:id="rId10"/>
    <p:sldId id="299" r:id="rId11"/>
    <p:sldId id="301" r:id="rId12"/>
    <p:sldId id="300" r:id="rId13"/>
    <p:sldId id="303" r:id="rId14"/>
    <p:sldId id="304" r:id="rId15"/>
    <p:sldId id="305" r:id="rId16"/>
    <p:sldId id="306" r:id="rId17"/>
    <p:sldId id="307" r:id="rId18"/>
    <p:sldId id="308" r:id="rId19"/>
    <p:sldId id="257" r:id="rId20"/>
    <p:sldId id="258" r:id="rId21"/>
    <p:sldId id="259" r:id="rId22"/>
    <p:sldId id="260" r:id="rId23"/>
    <p:sldId id="264" r:id="rId24"/>
    <p:sldId id="265" r:id="rId25"/>
    <p:sldId id="261" r:id="rId26"/>
    <p:sldId id="266" r:id="rId27"/>
    <p:sldId id="267" r:id="rId28"/>
    <p:sldId id="262" r:id="rId29"/>
    <p:sldId id="268" r:id="rId30"/>
    <p:sldId id="312" r:id="rId31"/>
    <p:sldId id="290" r:id="rId32"/>
    <p:sldId id="269" r:id="rId33"/>
    <p:sldId id="263" r:id="rId34"/>
    <p:sldId id="272" r:id="rId35"/>
    <p:sldId id="313" r:id="rId36"/>
    <p:sldId id="273" r:id="rId37"/>
    <p:sldId id="287" r:id="rId38"/>
    <p:sldId id="274" r:id="rId39"/>
    <p:sldId id="270" r:id="rId40"/>
    <p:sldId id="275" r:id="rId41"/>
    <p:sldId id="276" r:id="rId42"/>
    <p:sldId id="277" r:id="rId43"/>
    <p:sldId id="278" r:id="rId44"/>
    <p:sldId id="284" r:id="rId45"/>
    <p:sldId id="279" r:id="rId46"/>
    <p:sldId id="280" r:id="rId47"/>
    <p:sldId id="281" r:id="rId48"/>
    <p:sldId id="288" r:id="rId49"/>
    <p:sldId id="289" r:id="rId50"/>
    <p:sldId id="311" r:id="rId51"/>
    <p:sldId id="310" r:id="rId52"/>
    <p:sldId id="282" r:id="rId5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p:cViewPr varScale="1">
        <p:scale>
          <a:sx n="61" d="100"/>
          <a:sy n="61" d="100"/>
        </p:scale>
        <p:origin x="72"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6236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14457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9CC4B2-AD24-4A84-AC57-12F0B31A9C92}"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17437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E85BEC4-59E9-484D-BEB6-E75F759D1BC8}" type="datetimeFigureOut">
              <a:rPr lang="es-EC" smtClean="0"/>
              <a:t>23/02/2017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9442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E85BEC4-59E9-484D-BEB6-E75F759D1BC8}" type="datetimeFigureOut">
              <a:rPr lang="es-EC" smtClean="0"/>
              <a:t>23/02/2017</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9CC4B2-AD24-4A84-AC57-12F0B31A9C92}"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1464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E85BEC4-59E9-484D-BEB6-E75F759D1BC8}" type="datetimeFigureOut">
              <a:rPr lang="es-EC" smtClean="0"/>
              <a:t>23/02/2017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54223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111986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95453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329617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E85BEC4-59E9-484D-BEB6-E75F759D1BC8}" type="datetimeFigureOut">
              <a:rPr lang="es-EC" smtClean="0"/>
              <a:t>23/02/2017</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17129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E85BEC4-59E9-484D-BEB6-E75F759D1BC8}" type="datetimeFigureOut">
              <a:rPr lang="es-EC" smtClean="0"/>
              <a:t>23/02/2017</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23245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E85BEC4-59E9-484D-BEB6-E75F759D1BC8}" type="datetimeFigureOut">
              <a:rPr lang="es-EC" smtClean="0"/>
              <a:t>23/02/2017</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87610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E85BEC4-59E9-484D-BEB6-E75F759D1BC8}" type="datetimeFigureOut">
              <a:rPr lang="es-EC" smtClean="0"/>
              <a:t>23/02/2017</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305860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5BEC4-59E9-484D-BEB6-E75F759D1BC8}" type="datetimeFigureOut">
              <a:rPr lang="es-EC" smtClean="0"/>
              <a:t>23/02/2017</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251747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E85BEC4-59E9-484D-BEB6-E75F759D1BC8}" type="datetimeFigureOut">
              <a:rPr lang="es-EC" smtClean="0"/>
              <a:t>23/02/2017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9515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E85BEC4-59E9-484D-BEB6-E75F759D1BC8}" type="datetimeFigureOut">
              <a:rPr lang="es-EC" smtClean="0"/>
              <a:t>23/02/2017</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69CC4B2-AD24-4A84-AC57-12F0B31A9C92}" type="slidenum">
              <a:rPr lang="es-EC" smtClean="0"/>
              <a:t>‹Nº›</a:t>
            </a:fld>
            <a:endParaRPr lang="es-EC"/>
          </a:p>
        </p:txBody>
      </p:sp>
    </p:spTree>
    <p:extLst>
      <p:ext uri="{BB962C8B-B14F-4D97-AF65-F5344CB8AC3E}">
        <p14:creationId xmlns:p14="http://schemas.microsoft.com/office/powerpoint/2010/main" val="198655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85BEC4-59E9-484D-BEB6-E75F759D1BC8}" type="datetimeFigureOut">
              <a:rPr lang="es-EC" smtClean="0"/>
              <a:t>23/02/2017</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69CC4B2-AD24-4A84-AC57-12F0B31A9C92}" type="slidenum">
              <a:rPr lang="es-EC" smtClean="0"/>
              <a:t>‹Nº›</a:t>
            </a:fld>
            <a:endParaRPr lang="es-EC"/>
          </a:p>
        </p:txBody>
      </p:sp>
    </p:spTree>
    <p:extLst>
      <p:ext uri="{BB962C8B-B14F-4D97-AF65-F5344CB8AC3E}">
        <p14:creationId xmlns:p14="http://schemas.microsoft.com/office/powerpoint/2010/main" val="423247650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image" Target="../media/image28.jpeg"/><Relationship Id="rId16"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1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0.jpeg"/><Relationship Id="rId5" Type="http://schemas.openxmlformats.org/officeDocument/2006/relationships/image" Target="../media/image109.emf"/><Relationship Id="rId4" Type="http://schemas.openxmlformats.org/officeDocument/2006/relationships/package" Target="../embeddings/Microsoft_Word_Document1.docx"/></Relationships>
</file>

<file path=ppt/slides/_rels/slide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32.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2.docx"/><Relationship Id="rId5" Type="http://schemas.openxmlformats.org/officeDocument/2006/relationships/oleObject" Target="../embeddings/oleObject2.bin"/><Relationship Id="rId4" Type="http://schemas.openxmlformats.org/officeDocument/2006/relationships/image" Target="../media/image117.jpeg"/></Relationships>
</file>

<file path=ppt/slides/_rels/slide3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19.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package" Target="../embeddings/Microsoft_Word_Document3.docx"/><Relationship Id="rId5" Type="http://schemas.openxmlformats.org/officeDocument/2006/relationships/oleObject" Target="../embeddings/oleObject3.bin"/><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3.jpeg"/><Relationship Id="rId5" Type="http://schemas.openxmlformats.org/officeDocument/2006/relationships/image" Target="../media/image122.emf"/><Relationship Id="rId4" Type="http://schemas.openxmlformats.org/officeDocument/2006/relationships/package" Target="../embeddings/Microsoft_Word_Document4.docx"/></Relationships>
</file>

<file path=ppt/slides/_rels/slide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5.emf"/><Relationship Id="rId5" Type="http://schemas.openxmlformats.org/officeDocument/2006/relationships/package" Target="../embeddings/Microsoft_Word_Document5.docx"/><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9.jpeg"/><Relationship Id="rId7"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131.jpeg"/><Relationship Id="rId4" Type="http://schemas.openxmlformats.org/officeDocument/2006/relationships/image" Target="../media/image130.jpeg"/></Relationships>
</file>

<file path=ppt/slides/_rels/slide39.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3.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package" Target="../embeddings/Microsoft_Word_Document7.docx"/><Relationship Id="rId5" Type="http://schemas.openxmlformats.org/officeDocument/2006/relationships/oleObject" Target="../embeddings/oleObject7.bin"/><Relationship Id="rId4" Type="http://schemas.openxmlformats.org/officeDocument/2006/relationships/image" Target="../media/image135.jpeg"/></Relationships>
</file>

<file path=ppt/slides/_rels/slide41.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6.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package" Target="../embeddings/Microsoft_Word_Document8.docx"/><Relationship Id="rId5" Type="http://schemas.openxmlformats.org/officeDocument/2006/relationships/oleObject" Target="../embeddings/oleObject8.bin"/><Relationship Id="rId4" Type="http://schemas.openxmlformats.org/officeDocument/2006/relationships/image" Target="../media/image138.jpeg"/></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39.e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package" Target="../embeddings/Microsoft_Word_Document9.docx"/><Relationship Id="rId5" Type="http://schemas.openxmlformats.org/officeDocument/2006/relationships/oleObject" Target="../embeddings/oleObject9.bin"/><Relationship Id="rId4" Type="http://schemas.openxmlformats.org/officeDocument/2006/relationships/image" Target="../media/image141.jpeg"/></Relationships>
</file>

<file path=ppt/slides/_rels/slide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18" Type="http://schemas.openxmlformats.org/officeDocument/2006/relationships/image" Target="../media/image166.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17" Type="http://schemas.openxmlformats.org/officeDocument/2006/relationships/image" Target="../media/image165.jpeg"/><Relationship Id="rId2" Type="http://schemas.openxmlformats.org/officeDocument/2006/relationships/image" Target="../media/image150.jpeg"/><Relationship Id="rId16"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5" Type="http://schemas.openxmlformats.org/officeDocument/2006/relationships/image" Target="../media/image163.jpeg"/><Relationship Id="rId10" Type="http://schemas.openxmlformats.org/officeDocument/2006/relationships/image" Target="../media/image158.jpeg"/><Relationship Id="rId19" Type="http://schemas.openxmlformats.org/officeDocument/2006/relationships/image" Target="../media/image167.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81959" y="584200"/>
            <a:ext cx="9427779" cy="2489200"/>
          </a:xfrm>
        </p:spPr>
        <p:txBody>
          <a:bodyPr>
            <a:noAutofit/>
          </a:bodyPr>
          <a:lstStyle/>
          <a:p>
            <a:pPr algn="ctr"/>
            <a:r>
              <a:rPr lang="es-EC" sz="2800" b="1" dirty="0" smtClean="0">
                <a:solidFill>
                  <a:srgbClr val="C00000"/>
                </a:solidFill>
                <a:latin typeface="Times New Roman" panose="02020603050405020304" pitchFamily="18" charset="0"/>
                <a:cs typeface="Times New Roman" panose="02020603050405020304" pitchFamily="18" charset="0"/>
              </a:rPr>
              <a:t>UNIVERSIDAD TÉCNICA DEL NORTE</a:t>
            </a:r>
            <a:r>
              <a:rPr lang="es-EC" sz="2500" b="1" dirty="0" smtClean="0">
                <a:latin typeface="Times New Roman" panose="02020603050405020304" pitchFamily="18" charset="0"/>
                <a:cs typeface="Times New Roman" panose="02020603050405020304" pitchFamily="18" charset="0"/>
              </a:rPr>
              <a:t/>
            </a:r>
            <a:br>
              <a:rPr lang="es-EC" sz="2500" b="1" dirty="0" smtClean="0">
                <a:latin typeface="Times New Roman" panose="02020603050405020304" pitchFamily="18" charset="0"/>
                <a:cs typeface="Times New Roman" panose="02020603050405020304" pitchFamily="18" charset="0"/>
              </a:rPr>
            </a:br>
            <a:r>
              <a:rPr lang="es-EC" sz="2500" b="1" dirty="0" smtClean="0">
                <a:latin typeface="Times New Roman" panose="02020603050405020304" pitchFamily="18" charset="0"/>
                <a:cs typeface="Times New Roman" panose="02020603050405020304" pitchFamily="18" charset="0"/>
              </a:rPr>
              <a:t/>
            </a:r>
            <a:br>
              <a:rPr lang="es-EC" sz="2500" b="1" dirty="0" smtClean="0">
                <a:latin typeface="Times New Roman" panose="02020603050405020304" pitchFamily="18" charset="0"/>
                <a:cs typeface="Times New Roman" panose="02020603050405020304" pitchFamily="18" charset="0"/>
              </a:rPr>
            </a:br>
            <a:r>
              <a:rPr lang="es-EC" sz="2800" b="1" dirty="0" smtClean="0">
                <a:solidFill>
                  <a:srgbClr val="0070C0"/>
                </a:solidFill>
                <a:latin typeface="Times New Roman" panose="02020603050405020304" pitchFamily="18" charset="0"/>
                <a:cs typeface="Times New Roman" panose="02020603050405020304" pitchFamily="18" charset="0"/>
              </a:rPr>
              <a:t>FACULTAD DE CIENCIAS AGROPECUARIAS Y AMBIENTALES </a:t>
            </a:r>
            <a:r>
              <a:rPr lang="es-EC" sz="2500" dirty="0" smtClean="0">
                <a:latin typeface="Times New Roman" panose="02020603050405020304" pitchFamily="18" charset="0"/>
                <a:cs typeface="Times New Roman" panose="02020603050405020304" pitchFamily="18" charset="0"/>
              </a:rPr>
              <a:t/>
            </a:r>
            <a:br>
              <a:rPr lang="es-EC" sz="2500" dirty="0" smtClean="0">
                <a:latin typeface="Times New Roman" panose="02020603050405020304" pitchFamily="18" charset="0"/>
                <a:cs typeface="Times New Roman" panose="02020603050405020304" pitchFamily="18" charset="0"/>
              </a:rPr>
            </a:br>
            <a:r>
              <a:rPr lang="es-EC" sz="2800" b="1" dirty="0" smtClean="0">
                <a:latin typeface="Times New Roman" panose="02020603050405020304" pitchFamily="18" charset="0"/>
                <a:cs typeface="Times New Roman" panose="02020603050405020304" pitchFamily="18" charset="0"/>
              </a:rPr>
              <a:t/>
            </a:r>
            <a:br>
              <a:rPr lang="es-EC" sz="2800" b="1" dirty="0" smtClean="0">
                <a:latin typeface="Times New Roman" panose="02020603050405020304" pitchFamily="18" charset="0"/>
                <a:cs typeface="Times New Roman" panose="02020603050405020304" pitchFamily="18" charset="0"/>
              </a:rPr>
            </a:br>
            <a:r>
              <a:rPr lang="es-EC" sz="2800" b="1" dirty="0" smtClean="0">
                <a:solidFill>
                  <a:srgbClr val="00B050"/>
                </a:solidFill>
                <a:latin typeface="Times New Roman" panose="02020603050405020304" pitchFamily="18" charset="0"/>
                <a:cs typeface="Times New Roman" panose="02020603050405020304" pitchFamily="18" charset="0"/>
              </a:rPr>
              <a:t>CARRERA DE INGENIERÍA AGROPECUARIA  </a:t>
            </a:r>
            <a:endParaRPr lang="es-EC" sz="2500" b="1" dirty="0">
              <a:solidFill>
                <a:srgbClr val="00B050"/>
              </a:solidFill>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481959" y="3405352"/>
            <a:ext cx="10121462" cy="3105806"/>
          </a:xfrm>
        </p:spPr>
        <p:txBody>
          <a:bodyPr>
            <a:normAutofit fontScale="92500" lnSpcReduction="10000"/>
          </a:bodyPr>
          <a:lstStyle/>
          <a:p>
            <a:pPr algn="ctr"/>
            <a:r>
              <a:rPr lang="es-EC" sz="2400" b="1" dirty="0" smtClean="0">
                <a:solidFill>
                  <a:schemeClr val="tx1"/>
                </a:solidFill>
                <a:latin typeface="Times New Roman" panose="02020603050405020304" pitchFamily="18" charset="0"/>
                <a:cs typeface="Times New Roman" panose="02020603050405020304" pitchFamily="18" charset="0"/>
              </a:rPr>
              <a:t>EFICIENCIA </a:t>
            </a:r>
            <a:r>
              <a:rPr lang="es-EC" sz="2400" b="1" dirty="0">
                <a:solidFill>
                  <a:schemeClr val="tx1"/>
                </a:solidFill>
                <a:latin typeface="Times New Roman" panose="02020603050405020304" pitchFamily="18" charset="0"/>
                <a:cs typeface="Times New Roman" panose="02020603050405020304" pitchFamily="18" charset="0"/>
              </a:rPr>
              <a:t>Y RENTABILIDAD DEL SISTEMA HIDROPÓNICO VERTICAL FRENTE AL CONVENCIONAL  EN LA PRODUCCIÓN DE TRES VARIEDADES DE FRESA </a:t>
            </a:r>
            <a:r>
              <a:rPr lang="es-EC" sz="2400" dirty="0">
                <a:solidFill>
                  <a:schemeClr val="tx1"/>
                </a:solidFill>
                <a:latin typeface="Times New Roman" panose="02020603050405020304" pitchFamily="18" charset="0"/>
                <a:cs typeface="Times New Roman" panose="02020603050405020304" pitchFamily="18" charset="0"/>
              </a:rPr>
              <a:t>(</a:t>
            </a:r>
            <a:r>
              <a:rPr lang="es-EC" sz="2400" i="1" dirty="0">
                <a:solidFill>
                  <a:schemeClr val="tx1"/>
                </a:solidFill>
                <a:latin typeface="Times New Roman" panose="02020603050405020304" pitchFamily="18" charset="0"/>
                <a:cs typeface="Times New Roman" panose="02020603050405020304" pitchFamily="18" charset="0"/>
              </a:rPr>
              <a:t>Fragaria </a:t>
            </a:r>
            <a:r>
              <a:rPr lang="es-EC" sz="2400" i="1" dirty="0" err="1">
                <a:solidFill>
                  <a:schemeClr val="tx1"/>
                </a:solidFill>
                <a:latin typeface="Times New Roman" panose="02020603050405020304" pitchFamily="18" charset="0"/>
                <a:cs typeface="Times New Roman" panose="02020603050405020304" pitchFamily="18" charset="0"/>
              </a:rPr>
              <a:t>vesca</a:t>
            </a:r>
            <a:r>
              <a:rPr lang="es-EC" sz="2400" i="1" dirty="0">
                <a:solidFill>
                  <a:schemeClr val="tx1"/>
                </a:solidFill>
                <a:latin typeface="Times New Roman" panose="02020603050405020304" pitchFamily="18" charset="0"/>
                <a:cs typeface="Times New Roman" panose="02020603050405020304" pitchFamily="18" charset="0"/>
              </a:rPr>
              <a:t> </a:t>
            </a:r>
            <a:r>
              <a:rPr lang="es-EC" sz="2400" dirty="0">
                <a:solidFill>
                  <a:schemeClr val="tx1"/>
                </a:solidFill>
                <a:latin typeface="Times New Roman" panose="02020603050405020304" pitchFamily="18" charset="0"/>
                <a:cs typeface="Times New Roman" panose="02020603050405020304" pitchFamily="18" charset="0"/>
              </a:rPr>
              <a:t>L.),</a:t>
            </a:r>
            <a:r>
              <a:rPr lang="es-EC" sz="2400" b="1" dirty="0">
                <a:solidFill>
                  <a:schemeClr val="tx1"/>
                </a:solidFill>
                <a:latin typeface="Times New Roman" panose="02020603050405020304" pitchFamily="18" charset="0"/>
                <a:cs typeface="Times New Roman" panose="02020603050405020304" pitchFamily="18" charset="0"/>
              </a:rPr>
              <a:t> EN LA GRANJA EXPERIMENTAL YUYUCOCHA, </a:t>
            </a:r>
            <a:r>
              <a:rPr lang="es-EC" sz="2400" b="1" dirty="0" smtClean="0">
                <a:solidFill>
                  <a:schemeClr val="tx1"/>
                </a:solidFill>
                <a:latin typeface="Times New Roman" panose="02020603050405020304" pitchFamily="18" charset="0"/>
                <a:cs typeface="Times New Roman" panose="02020603050405020304" pitchFamily="18" charset="0"/>
              </a:rPr>
              <a:t>IMBABURA</a:t>
            </a:r>
          </a:p>
          <a:p>
            <a:pPr algn="ctr"/>
            <a:endParaRPr lang="es-EC" sz="2400" b="1" dirty="0" smtClean="0">
              <a:solidFill>
                <a:schemeClr val="tx1"/>
              </a:solidFill>
              <a:latin typeface="Times New Roman" panose="02020603050405020304" pitchFamily="18" charset="0"/>
              <a:cs typeface="Times New Roman" panose="02020603050405020304" pitchFamily="18" charset="0"/>
            </a:endParaRPr>
          </a:p>
          <a:p>
            <a:pPr algn="ctr"/>
            <a:r>
              <a:rPr lang="es-EC" sz="2400" b="1" dirty="0" smtClean="0">
                <a:solidFill>
                  <a:schemeClr val="tx1"/>
                </a:solidFill>
                <a:latin typeface="Times New Roman" panose="02020603050405020304" pitchFamily="18" charset="0"/>
                <a:cs typeface="Times New Roman" panose="02020603050405020304" pitchFamily="18" charset="0"/>
              </a:rPr>
              <a:t>Autor: </a:t>
            </a:r>
            <a:r>
              <a:rPr lang="es-EC" sz="2400" dirty="0" smtClean="0">
                <a:solidFill>
                  <a:schemeClr val="tx1"/>
                </a:solidFill>
                <a:latin typeface="Times New Roman" panose="02020603050405020304" pitchFamily="18" charset="0"/>
                <a:cs typeface="Times New Roman" panose="02020603050405020304" pitchFamily="18" charset="0"/>
              </a:rPr>
              <a:t>Félix </a:t>
            </a:r>
            <a:r>
              <a:rPr lang="es-EC" sz="2400" dirty="0" err="1" smtClean="0">
                <a:solidFill>
                  <a:schemeClr val="tx1"/>
                </a:solidFill>
                <a:latin typeface="Times New Roman" panose="02020603050405020304" pitchFamily="18" charset="0"/>
                <a:cs typeface="Times New Roman" panose="02020603050405020304" pitchFamily="18" charset="0"/>
              </a:rPr>
              <a:t>Ibadango</a:t>
            </a:r>
            <a:r>
              <a:rPr lang="es-EC" sz="2400" dirty="0" smtClean="0">
                <a:solidFill>
                  <a:schemeClr val="tx1"/>
                </a:solidFill>
                <a:latin typeface="Times New Roman" panose="02020603050405020304" pitchFamily="18" charset="0"/>
                <a:cs typeface="Times New Roman" panose="02020603050405020304" pitchFamily="18" charset="0"/>
              </a:rPr>
              <a:t> Ruíz </a:t>
            </a:r>
          </a:p>
          <a:p>
            <a:pPr algn="ctr"/>
            <a:r>
              <a:rPr lang="es-EC" sz="2400" b="1" dirty="0" smtClean="0">
                <a:solidFill>
                  <a:schemeClr val="tx1"/>
                </a:solidFill>
                <a:latin typeface="Times New Roman" panose="02020603050405020304" pitchFamily="18" charset="0"/>
                <a:cs typeface="Times New Roman" panose="02020603050405020304" pitchFamily="18" charset="0"/>
              </a:rPr>
              <a:t>Director: </a:t>
            </a:r>
            <a:r>
              <a:rPr lang="es-EC" sz="2400" dirty="0" smtClean="0">
                <a:solidFill>
                  <a:schemeClr val="tx1"/>
                </a:solidFill>
                <a:latin typeface="Times New Roman" panose="02020603050405020304" pitchFamily="18" charset="0"/>
                <a:cs typeface="Times New Roman" panose="02020603050405020304" pitchFamily="18" charset="0"/>
              </a:rPr>
              <a:t>Ing. Juan Pablo Aragón </a:t>
            </a:r>
            <a:r>
              <a:rPr lang="es-EC" sz="2400" dirty="0" err="1" smtClean="0">
                <a:solidFill>
                  <a:schemeClr val="tx1"/>
                </a:solidFill>
                <a:latin typeface="Times New Roman" panose="02020603050405020304" pitchFamily="18" charset="0"/>
                <a:cs typeface="Times New Roman" panose="02020603050405020304" pitchFamily="18" charset="0"/>
              </a:rPr>
              <a:t>M.Sc</a:t>
            </a:r>
            <a:r>
              <a:rPr lang="es-EC" sz="2400" dirty="0" smtClean="0">
                <a:solidFill>
                  <a:schemeClr val="tx1"/>
                </a:solidFill>
                <a:latin typeface="Times New Roman" panose="02020603050405020304" pitchFamily="18" charset="0"/>
                <a:cs typeface="Times New Roman" panose="02020603050405020304" pitchFamily="18" charset="0"/>
              </a:rPr>
              <a:t>.</a:t>
            </a:r>
          </a:p>
          <a:p>
            <a:pPr algn="ctr"/>
            <a:r>
              <a:rPr lang="es-EC" sz="2400" dirty="0" smtClean="0">
                <a:solidFill>
                  <a:schemeClr val="tx1"/>
                </a:solidFill>
                <a:latin typeface="Times New Roman" panose="02020603050405020304" pitchFamily="18" charset="0"/>
                <a:cs typeface="Times New Roman" panose="02020603050405020304" pitchFamily="18" charset="0"/>
              </a:rPr>
              <a:t>Ibarra – 2017</a:t>
            </a:r>
          </a:p>
          <a:p>
            <a:pPr algn="ctr"/>
            <a:endParaRPr lang="es-EC" sz="2400" dirty="0">
              <a:solidFill>
                <a:schemeClr val="tx1"/>
              </a:solidFill>
              <a:latin typeface="Times New Roman" panose="02020603050405020304" pitchFamily="18" charset="0"/>
              <a:cs typeface="Times New Roman" panose="02020603050405020304" pitchFamily="18" charset="0"/>
            </a:endParaRPr>
          </a:p>
          <a:p>
            <a:endParaRPr lang="es-EC" dirty="0"/>
          </a:p>
        </p:txBody>
      </p:sp>
      <p:pic>
        <p:nvPicPr>
          <p:cNvPr id="4" name="Imagen 3" descr="https://caiutn.files.wordpress.com/2015/05/logo-utn.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184" y="584200"/>
            <a:ext cx="1493016" cy="1391334"/>
          </a:xfrm>
          <a:prstGeom prst="rect">
            <a:avLst/>
          </a:prstGeom>
          <a:noFill/>
          <a:ln>
            <a:noFill/>
          </a:ln>
        </p:spPr>
      </p:pic>
      <p:pic>
        <p:nvPicPr>
          <p:cNvPr id="5" name="Imagen 4"/>
          <p:cNvPicPr>
            <a:picLocks noChangeAspect="1"/>
          </p:cNvPicPr>
          <p:nvPr/>
        </p:nvPicPr>
        <p:blipFill>
          <a:blip r:embed="rId3"/>
          <a:stretch>
            <a:fillRect/>
          </a:stretch>
        </p:blipFill>
        <p:spPr>
          <a:xfrm>
            <a:off x="10388600" y="412009"/>
            <a:ext cx="1641146" cy="1563525"/>
          </a:xfrm>
          <a:prstGeom prst="rect">
            <a:avLst/>
          </a:prstGeom>
        </p:spPr>
      </p:pic>
    </p:spTree>
    <p:extLst>
      <p:ext uri="{BB962C8B-B14F-4D97-AF65-F5344CB8AC3E}">
        <p14:creationId xmlns:p14="http://schemas.microsoft.com/office/powerpoint/2010/main" val="1909727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581993" y="429222"/>
            <a:ext cx="7740202" cy="753192"/>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2"/>
            <a:r>
              <a:rPr lang="es-EC" sz="2400" b="1" dirty="0" smtClean="0">
                <a:latin typeface="Times New Roman" panose="02020603050405020304" pitchFamily="18" charset="0"/>
                <a:cs typeface="Times New Roman" panose="02020603050405020304" pitchFamily="18" charset="0"/>
              </a:rPr>
              <a:t>CARACTERÍSTICAS DEL EXPERIMENTO</a:t>
            </a:r>
            <a:endParaRPr lang="es-EC" sz="2400" b="1" dirty="0">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4587765" y="1970690"/>
            <a:ext cx="7336220" cy="4682357"/>
          </a:xfrm>
          <a:prstGeom prst="roundRect">
            <a:avLst/>
          </a:prstGeom>
          <a:solidFill>
            <a:schemeClr val="bg1">
              <a:lumMod val="85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C" b="1" dirty="0" smtClean="0">
                <a:latin typeface="Times New Roman" panose="02020603050405020304" pitchFamily="18" charset="0"/>
                <a:cs typeface="Times New Roman" panose="02020603050405020304" pitchFamily="18" charset="0"/>
              </a:rPr>
              <a:t>Características </a:t>
            </a:r>
            <a:r>
              <a:rPr lang="es-EC" b="1" dirty="0">
                <a:latin typeface="Times New Roman" panose="02020603050405020304" pitchFamily="18" charset="0"/>
                <a:cs typeface="Times New Roman" panose="02020603050405020304" pitchFamily="18" charset="0"/>
              </a:rPr>
              <a:t>de la unidad experimental</a:t>
            </a:r>
            <a:endParaRPr lang="es-EC" dirty="0">
              <a:latin typeface="Times New Roman" panose="02020603050405020304" pitchFamily="18" charset="0"/>
              <a:cs typeface="Times New Roman" panose="02020603050405020304" pitchFamily="18" charset="0"/>
            </a:endParaRPr>
          </a:p>
          <a:p>
            <a:pPr algn="just"/>
            <a:r>
              <a:rPr lang="es-EC" b="1" dirty="0">
                <a:latin typeface="Times New Roman" panose="02020603050405020304" pitchFamily="18" charset="0"/>
                <a:cs typeface="Times New Roman" panose="02020603050405020304" pitchFamily="18" charset="0"/>
              </a:rPr>
              <a:t>Hidroponía Vertical			</a:t>
            </a:r>
            <a:r>
              <a:rPr lang="es-EC" b="1" dirty="0" smtClean="0">
                <a:latin typeface="Times New Roman" panose="02020603050405020304" pitchFamily="18" charset="0"/>
                <a:cs typeface="Times New Roman" panose="02020603050405020304" pitchFamily="18" charset="0"/>
              </a:rPr>
              <a:t>Suelo</a:t>
            </a:r>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Forma: Rectangular				Rectangular</a:t>
            </a:r>
          </a:p>
          <a:p>
            <a:pPr algn="just"/>
            <a:r>
              <a:rPr lang="es-EC" dirty="0">
                <a:latin typeface="Times New Roman" panose="02020603050405020304" pitchFamily="18" charset="0"/>
                <a:cs typeface="Times New Roman" panose="02020603050405020304" pitchFamily="18" charset="0"/>
              </a:rPr>
              <a:t>Largo: 1,75 m				</a:t>
            </a:r>
            <a:r>
              <a:rPr lang="es-EC" dirty="0" smtClean="0">
                <a:latin typeface="Times New Roman" panose="02020603050405020304" pitchFamily="18" charset="0"/>
                <a:cs typeface="Times New Roman" panose="02020603050405020304" pitchFamily="18" charset="0"/>
              </a:rPr>
              <a:t>3,00 </a:t>
            </a:r>
            <a:r>
              <a:rPr lang="es-EC" dirty="0">
                <a:latin typeface="Times New Roman" panose="02020603050405020304" pitchFamily="18" charset="0"/>
                <a:cs typeface="Times New Roman" panose="02020603050405020304" pitchFamily="18" charset="0"/>
              </a:rPr>
              <a:t>m</a:t>
            </a:r>
          </a:p>
          <a:p>
            <a:pPr algn="just"/>
            <a:r>
              <a:rPr lang="es-EC" dirty="0">
                <a:latin typeface="Times New Roman" panose="02020603050405020304" pitchFamily="18" charset="0"/>
                <a:cs typeface="Times New Roman" panose="02020603050405020304" pitchFamily="18" charset="0"/>
              </a:rPr>
              <a:t>Ancho: 1,75 m				</a:t>
            </a:r>
            <a:r>
              <a:rPr lang="es-EC" dirty="0" smtClean="0">
                <a:latin typeface="Times New Roman" panose="02020603050405020304" pitchFamily="18" charset="0"/>
                <a:cs typeface="Times New Roman" panose="02020603050405020304" pitchFamily="18" charset="0"/>
              </a:rPr>
              <a:t>0,80 </a:t>
            </a:r>
            <a:r>
              <a:rPr lang="es-EC" dirty="0">
                <a:latin typeface="Times New Roman" panose="02020603050405020304" pitchFamily="18" charset="0"/>
                <a:cs typeface="Times New Roman" panose="02020603050405020304" pitchFamily="18" charset="0"/>
              </a:rPr>
              <a:t>m</a:t>
            </a:r>
          </a:p>
          <a:p>
            <a:pPr algn="just"/>
            <a:r>
              <a:rPr lang="es-EC" dirty="0">
                <a:latin typeface="Times New Roman" panose="02020603050405020304" pitchFamily="18" charset="0"/>
                <a:cs typeface="Times New Roman" panose="02020603050405020304" pitchFamily="18" charset="0"/>
              </a:rPr>
              <a:t>Área total: 3,06 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2,40 m</a:t>
            </a:r>
            <a:r>
              <a:rPr lang="es-EC" baseline="30000" dirty="0">
                <a:latin typeface="Times New Roman" panose="02020603050405020304" pitchFamily="18" charset="0"/>
                <a:cs typeface="Times New Roman" panose="02020603050405020304" pitchFamily="18" charset="0"/>
              </a:rPr>
              <a:t>2</a:t>
            </a:r>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Área neta: 0,45 m</a:t>
            </a:r>
            <a:r>
              <a:rPr lang="es-EC" baseline="30000" dirty="0">
                <a:latin typeface="Times New Roman" panose="02020603050405020304" pitchFamily="18" charset="0"/>
                <a:cs typeface="Times New Roman" panose="02020603050405020304" pitchFamily="18" charset="0"/>
              </a:rPr>
              <a:t>2 </a:t>
            </a:r>
            <a:r>
              <a:rPr lang="es-EC" dirty="0">
                <a:latin typeface="Times New Roman" panose="02020603050405020304" pitchFamily="18" charset="0"/>
                <a:cs typeface="Times New Roman" panose="02020603050405020304" pitchFamily="18" charset="0"/>
              </a:rPr>
              <a:t>(0,50 x 0,90)		</a:t>
            </a:r>
            <a:r>
              <a:rPr lang="es-EC" dirty="0" smtClean="0">
                <a:latin typeface="Times New Roman" panose="02020603050405020304" pitchFamily="18" charset="0"/>
                <a:cs typeface="Times New Roman" panose="02020603050405020304" pitchFamily="18" charset="0"/>
              </a:rPr>
              <a:t>1,60 </a:t>
            </a:r>
            <a:r>
              <a:rPr lang="es-EC" dirty="0">
                <a:latin typeface="Times New Roman" panose="02020603050405020304" pitchFamily="18" charset="0"/>
                <a:cs typeface="Times New Roman" panose="02020603050405020304" pitchFamily="18" charset="0"/>
              </a:rPr>
              <a:t>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(2,00 x 0,80)</a:t>
            </a:r>
          </a:p>
          <a:p>
            <a:pPr algn="just"/>
            <a:r>
              <a:rPr lang="es-EC" dirty="0">
                <a:latin typeface="Times New Roman" panose="02020603050405020304" pitchFamily="18" charset="0"/>
                <a:cs typeface="Times New Roman" panose="02020603050405020304" pitchFamily="18" charset="0"/>
              </a:rPr>
              <a:t>En la investigación se evaluó dos sistemas de cultivo de fresa: hidropónico vertical y  suelo. Los datos se tomaron en las plantas de la parcela neta. </a:t>
            </a:r>
          </a:p>
          <a:p>
            <a:pPr algn="just"/>
            <a:r>
              <a:rPr lang="es-EC" b="1" dirty="0">
                <a:latin typeface="Times New Roman" panose="02020603050405020304" pitchFamily="18" charset="0"/>
                <a:cs typeface="Times New Roman" panose="02020603050405020304" pitchFamily="18" charset="0"/>
              </a:rPr>
              <a:t>Hidroponía Vertical			</a:t>
            </a:r>
            <a:r>
              <a:rPr lang="es-EC" b="1" dirty="0" smtClean="0">
                <a:latin typeface="Times New Roman" panose="02020603050405020304" pitchFamily="18" charset="0"/>
                <a:cs typeface="Times New Roman" panose="02020603050405020304" pitchFamily="18" charset="0"/>
              </a:rPr>
              <a:t>Suelo</a:t>
            </a:r>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Separación entre parcelas: 0,40 m		0,50 m</a:t>
            </a:r>
          </a:p>
          <a:p>
            <a:pPr algn="just"/>
            <a:r>
              <a:rPr lang="es-EC" dirty="0">
                <a:latin typeface="Times New Roman" panose="02020603050405020304" pitchFamily="18" charset="0"/>
                <a:cs typeface="Times New Roman" panose="02020603050405020304" pitchFamily="18" charset="0"/>
              </a:rPr>
              <a:t>Separación entre repeticiones: 0,40 m		0,50 m</a:t>
            </a:r>
          </a:p>
          <a:p>
            <a:pPr algn="just"/>
            <a:r>
              <a:rPr lang="es-EC" dirty="0">
                <a:latin typeface="Times New Roman" panose="02020603050405020304" pitchFamily="18" charset="0"/>
                <a:cs typeface="Times New Roman" panose="02020603050405020304" pitchFamily="18" charset="0"/>
              </a:rPr>
              <a:t>Área total del ensayo: 27,54 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(3,06 x 9)	21,60 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(2,40 x 9)</a:t>
            </a:r>
          </a:p>
          <a:p>
            <a:pPr algn="just"/>
            <a:r>
              <a:rPr lang="es-EC" dirty="0">
                <a:latin typeface="Times New Roman" panose="02020603050405020304" pitchFamily="18" charset="0"/>
                <a:cs typeface="Times New Roman" panose="02020603050405020304" pitchFamily="18" charset="0"/>
              </a:rPr>
              <a:t>Área experimental del ensayo: 49,14 m</a:t>
            </a:r>
            <a:r>
              <a:rPr lang="es-EC" baseline="30000" dirty="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a:t>
            </a:r>
          </a:p>
        </p:txBody>
      </p:sp>
      <p:sp>
        <p:nvSpPr>
          <p:cNvPr id="5" name="Rectángulo redondeado 4"/>
          <p:cNvSpPr/>
          <p:nvPr/>
        </p:nvSpPr>
        <p:spPr>
          <a:xfrm>
            <a:off x="416861" y="1970690"/>
            <a:ext cx="3950187" cy="1119351"/>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a:latin typeface="Times New Roman" panose="02020603050405020304" pitchFamily="18" charset="0"/>
                <a:cs typeface="Times New Roman" panose="02020603050405020304" pitchFamily="18" charset="0"/>
              </a:rPr>
              <a:t>Tratamientos: 6</a:t>
            </a:r>
          </a:p>
          <a:p>
            <a:pPr algn="just"/>
            <a:r>
              <a:rPr lang="es-EC" dirty="0" smtClean="0">
                <a:latin typeface="Times New Roman" panose="02020603050405020304" pitchFamily="18" charset="0"/>
                <a:cs typeface="Times New Roman" panose="02020603050405020304" pitchFamily="18" charset="0"/>
              </a:rPr>
              <a:t>Repeticiones</a:t>
            </a:r>
            <a:r>
              <a:rPr lang="es-EC" dirty="0">
                <a:latin typeface="Times New Roman" panose="02020603050405020304" pitchFamily="18" charset="0"/>
                <a:cs typeface="Times New Roman" panose="02020603050405020304" pitchFamily="18" charset="0"/>
              </a:rPr>
              <a:t>: 3</a:t>
            </a:r>
          </a:p>
          <a:p>
            <a:pPr algn="just"/>
            <a:r>
              <a:rPr lang="es-EC" dirty="0" smtClean="0">
                <a:latin typeface="Times New Roman" panose="02020603050405020304" pitchFamily="18" charset="0"/>
                <a:cs typeface="Times New Roman" panose="02020603050405020304" pitchFamily="18" charset="0"/>
              </a:rPr>
              <a:t>Total </a:t>
            </a:r>
            <a:r>
              <a:rPr lang="es-EC" dirty="0">
                <a:latin typeface="Times New Roman" panose="02020603050405020304" pitchFamily="18" charset="0"/>
                <a:cs typeface="Times New Roman" panose="02020603050405020304" pitchFamily="18" charset="0"/>
              </a:rPr>
              <a:t>de unidades experimentales: 18</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861" y="3656934"/>
            <a:ext cx="3950187" cy="2996113"/>
          </a:xfrm>
          <a:prstGeom prst="rect">
            <a:avLst/>
          </a:prstGeom>
        </p:spPr>
      </p:pic>
    </p:spTree>
    <p:extLst>
      <p:ext uri="{BB962C8B-B14F-4D97-AF65-F5344CB8AC3E}">
        <p14:creationId xmlns:p14="http://schemas.microsoft.com/office/powerpoint/2010/main" val="178870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54328" y="2049517"/>
            <a:ext cx="5630706" cy="4698122"/>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just"/>
            <a:r>
              <a:rPr lang="es-EC" dirty="0">
                <a:latin typeface="Times New Roman" panose="02020603050405020304" pitchFamily="18" charset="0"/>
                <a:cs typeface="Times New Roman" panose="02020603050405020304" pitchFamily="18" charset="0"/>
              </a:rPr>
              <a:t>El análisis estadístico de las variables en estudio se realizó con el programa </a:t>
            </a:r>
            <a:r>
              <a:rPr lang="es-EC" dirty="0" err="1">
                <a:latin typeface="Times New Roman" panose="02020603050405020304" pitchFamily="18" charset="0"/>
                <a:cs typeface="Times New Roman" panose="02020603050405020304" pitchFamily="18" charset="0"/>
              </a:rPr>
              <a:t>InfoStat</a:t>
            </a:r>
            <a:r>
              <a:rPr lang="es-EC" dirty="0">
                <a:latin typeface="Times New Roman" panose="02020603050405020304" pitchFamily="18" charset="0"/>
                <a:cs typeface="Times New Roman" panose="02020603050405020304" pitchFamily="18" charset="0"/>
              </a:rPr>
              <a:t>® versión actualizada 2016.  </a:t>
            </a:r>
            <a:endParaRPr lang="es-EC" sz="1600"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2339972" y="1042190"/>
            <a:ext cx="2459417" cy="708338"/>
          </a:xfrm>
          <a:prstGeom prst="roundRect">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ANÁLISIS ESTADÍSTICO </a:t>
            </a:r>
            <a:endParaRPr lang="es-EC" b="1" dirty="0">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8203749" y="2049517"/>
            <a:ext cx="2385421" cy="708338"/>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ANÁLISIS FUNCIONAL </a:t>
            </a:r>
            <a:endParaRPr lang="es-EC" b="1" dirty="0">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6976452" y="3515711"/>
            <a:ext cx="4840014" cy="882867"/>
          </a:xfrm>
          <a:prstGeom prst="roundRect">
            <a:avLst/>
          </a:prstGeom>
          <a:solidFill>
            <a:schemeClr val="accent6">
              <a:lumMod val="20000"/>
              <a:lumOff val="80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t"/>
          <a:lstStyle/>
          <a:p>
            <a:r>
              <a:rPr lang="es-EC" dirty="0">
                <a:latin typeface="Times New Roman" panose="02020603050405020304" pitchFamily="18" charset="0"/>
                <a:cs typeface="Times New Roman" panose="02020603050405020304" pitchFamily="18" charset="0"/>
              </a:rPr>
              <a:t>En  las variables que presentaron significación estadística se aplicó la prueba de </a:t>
            </a:r>
            <a:r>
              <a:rPr lang="es-EC" dirty="0" err="1">
                <a:latin typeface="Times New Roman" panose="02020603050405020304" pitchFamily="18" charset="0"/>
                <a:cs typeface="Times New Roman" panose="02020603050405020304" pitchFamily="18" charset="0"/>
              </a:rPr>
              <a:t>Tukey</a:t>
            </a:r>
            <a:r>
              <a:rPr lang="es-EC" dirty="0">
                <a:latin typeface="Times New Roman" panose="02020603050405020304" pitchFamily="18" charset="0"/>
                <a:cs typeface="Times New Roman" panose="02020603050405020304" pitchFamily="18" charset="0"/>
              </a:rPr>
              <a:t> al 5%.</a:t>
            </a:r>
            <a:endParaRPr lang="es-EC" sz="1600"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2"/>
          <a:stretch>
            <a:fillRect/>
          </a:stretch>
        </p:blipFill>
        <p:spPr>
          <a:xfrm>
            <a:off x="283779" y="3199844"/>
            <a:ext cx="6692673" cy="3738964"/>
          </a:xfrm>
          <a:prstGeom prst="rect">
            <a:avLst/>
          </a:prstGeom>
        </p:spPr>
      </p:pic>
      <p:sp>
        <p:nvSpPr>
          <p:cNvPr id="13" name="Título 1"/>
          <p:cNvSpPr>
            <a:spLocks noGrp="1"/>
          </p:cNvSpPr>
          <p:nvPr>
            <p:ph type="title"/>
          </p:nvPr>
        </p:nvSpPr>
        <p:spPr>
          <a:xfrm>
            <a:off x="2900855" y="166279"/>
            <a:ext cx="7341474" cy="527404"/>
          </a:xfrm>
        </p:spPr>
        <p:txBody>
          <a:bodyPr>
            <a:noAutofit/>
          </a:bodyPr>
          <a:lstStyle/>
          <a:p>
            <a:pPr lvl="2"/>
            <a:r>
              <a:rPr lang="es-EC" sz="2800" b="1" dirty="0">
                <a:solidFill>
                  <a:schemeClr val="tx1"/>
                </a:solidFill>
                <a:latin typeface="Times New Roman" panose="02020603050405020304" pitchFamily="18" charset="0"/>
                <a:cs typeface="Times New Roman" panose="02020603050405020304" pitchFamily="18" charset="0"/>
              </a:rPr>
              <a:t>CARACTERÍSTICAS DEL EXPERIMENTO</a:t>
            </a:r>
          </a:p>
        </p:txBody>
      </p:sp>
      <p:cxnSp>
        <p:nvCxnSpPr>
          <p:cNvPr id="4" name="Conector recto de flecha 3"/>
          <p:cNvCxnSpPr>
            <a:stCxn id="7" idx="2"/>
            <a:endCxn id="3" idx="0"/>
          </p:cNvCxnSpPr>
          <p:nvPr/>
        </p:nvCxnSpPr>
        <p:spPr>
          <a:xfrm>
            <a:off x="3569681" y="1750528"/>
            <a:ext cx="0" cy="29898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a:stCxn id="8" idx="2"/>
            <a:endCxn id="9" idx="0"/>
          </p:cNvCxnSpPr>
          <p:nvPr/>
        </p:nvCxnSpPr>
        <p:spPr>
          <a:xfrm flipH="1">
            <a:off x="9396459" y="2757855"/>
            <a:ext cx="1" cy="75785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625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93316" y="125974"/>
            <a:ext cx="5671919" cy="731724"/>
          </a:xfrm>
        </p:spPr>
        <p:txBody>
          <a:bodyPr>
            <a:normAutofit fontScale="90000"/>
          </a:bodyPr>
          <a:lstStyle/>
          <a:p>
            <a:r>
              <a:rPr lang="es-EC" b="1" dirty="0" smtClean="0">
                <a:latin typeface="Times New Roman" panose="02020603050405020304" pitchFamily="18" charset="0"/>
                <a:cs typeface="Times New Roman" panose="02020603050405020304" pitchFamily="18" charset="0"/>
              </a:rPr>
              <a:t>VARIABLES EVALUADAS </a:t>
            </a:r>
            <a:endParaRPr lang="es-EC" b="1"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709950" y="1278732"/>
            <a:ext cx="2440232" cy="668325"/>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1. </a:t>
            </a:r>
            <a:r>
              <a:rPr lang="es-EC" sz="2000" b="1" dirty="0">
                <a:latin typeface="Times New Roman" panose="02020603050405020304" pitchFamily="18" charset="0"/>
                <a:cs typeface="Times New Roman" panose="02020603050405020304" pitchFamily="18" charset="0"/>
              </a:rPr>
              <a:t>Porcentaje de prendimiento </a:t>
            </a:r>
          </a:p>
        </p:txBody>
      </p:sp>
      <p:sp>
        <p:nvSpPr>
          <p:cNvPr id="5" name="Título 1"/>
          <p:cNvSpPr txBox="1">
            <a:spLocks/>
          </p:cNvSpPr>
          <p:nvPr/>
        </p:nvSpPr>
        <p:spPr>
          <a:xfrm>
            <a:off x="405262" y="3833402"/>
            <a:ext cx="3298758" cy="103709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2. </a:t>
            </a:r>
            <a:r>
              <a:rPr lang="es-EC" sz="2000" b="1" dirty="0">
                <a:latin typeface="Times New Roman" panose="02020603050405020304" pitchFamily="18" charset="0"/>
                <a:cs typeface="Times New Roman" panose="02020603050405020304" pitchFamily="18" charset="0"/>
              </a:rPr>
              <a:t>Porcentaje de sobrevivencia de plantas a la cosecha</a:t>
            </a:r>
          </a:p>
        </p:txBody>
      </p:sp>
      <p:sp>
        <p:nvSpPr>
          <p:cNvPr id="6" name="Título 1"/>
          <p:cNvSpPr txBox="1">
            <a:spLocks/>
          </p:cNvSpPr>
          <p:nvPr/>
        </p:nvSpPr>
        <p:spPr>
          <a:xfrm>
            <a:off x="4192864" y="985631"/>
            <a:ext cx="3603643" cy="448926"/>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3. </a:t>
            </a:r>
            <a:r>
              <a:rPr lang="es-EC" sz="2000" b="1" dirty="0">
                <a:latin typeface="Times New Roman" panose="02020603050405020304" pitchFamily="18" charset="0"/>
                <a:cs typeface="Times New Roman" panose="02020603050405020304" pitchFamily="18" charset="0"/>
              </a:rPr>
              <a:t>Número de frutos/parcela neta</a:t>
            </a:r>
          </a:p>
        </p:txBody>
      </p:sp>
      <p:sp>
        <p:nvSpPr>
          <p:cNvPr id="7" name="Título 1"/>
          <p:cNvSpPr txBox="1">
            <a:spLocks/>
          </p:cNvSpPr>
          <p:nvPr/>
        </p:nvSpPr>
        <p:spPr>
          <a:xfrm>
            <a:off x="4446241" y="4718120"/>
            <a:ext cx="3096885" cy="54497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5. </a:t>
            </a:r>
            <a:r>
              <a:rPr lang="es-EC" sz="2000" b="1" dirty="0">
                <a:latin typeface="Times New Roman" panose="02020603050405020304" pitchFamily="18" charset="0"/>
                <a:cs typeface="Times New Roman" panose="02020603050405020304" pitchFamily="18" charset="0"/>
              </a:rPr>
              <a:t>Clasificación de frutos</a:t>
            </a:r>
          </a:p>
        </p:txBody>
      </p:sp>
      <p:sp>
        <p:nvSpPr>
          <p:cNvPr id="8" name="Título 1"/>
          <p:cNvSpPr txBox="1">
            <a:spLocks/>
          </p:cNvSpPr>
          <p:nvPr/>
        </p:nvSpPr>
        <p:spPr>
          <a:xfrm>
            <a:off x="4263228" y="2842716"/>
            <a:ext cx="3462913" cy="49123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4. </a:t>
            </a:r>
            <a:r>
              <a:rPr lang="es-EC" sz="2000" b="1" dirty="0">
                <a:latin typeface="Times New Roman" panose="02020603050405020304" pitchFamily="18" charset="0"/>
                <a:cs typeface="Times New Roman" panose="02020603050405020304" pitchFamily="18" charset="0"/>
              </a:rPr>
              <a:t>Rendimiento/parcela neta</a:t>
            </a:r>
          </a:p>
        </p:txBody>
      </p:sp>
      <p:sp>
        <p:nvSpPr>
          <p:cNvPr id="9" name="Título 1"/>
          <p:cNvSpPr txBox="1">
            <a:spLocks/>
          </p:cNvSpPr>
          <p:nvPr/>
        </p:nvSpPr>
        <p:spPr>
          <a:xfrm>
            <a:off x="8611640" y="3986396"/>
            <a:ext cx="2846471" cy="73172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7. </a:t>
            </a:r>
            <a:r>
              <a:rPr lang="es-EC" sz="2000" b="1" dirty="0">
                <a:latin typeface="Times New Roman" panose="02020603050405020304" pitchFamily="18" charset="0"/>
                <a:cs typeface="Times New Roman" panose="02020603050405020304" pitchFamily="18" charset="0"/>
              </a:rPr>
              <a:t>Análisis económico de los tratamientos </a:t>
            </a:r>
          </a:p>
        </p:txBody>
      </p:sp>
      <p:sp>
        <p:nvSpPr>
          <p:cNvPr id="10" name="Título 1"/>
          <p:cNvSpPr txBox="1">
            <a:spLocks/>
          </p:cNvSpPr>
          <p:nvPr/>
        </p:nvSpPr>
        <p:spPr>
          <a:xfrm>
            <a:off x="8611640" y="1395750"/>
            <a:ext cx="3102140" cy="6332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000" b="1" dirty="0" smtClean="0">
                <a:latin typeface="Times New Roman" panose="02020603050405020304" pitchFamily="18" charset="0"/>
                <a:cs typeface="Times New Roman" panose="02020603050405020304" pitchFamily="18" charset="0"/>
              </a:rPr>
              <a:t>6. </a:t>
            </a:r>
            <a:r>
              <a:rPr lang="es-EC" sz="2000" b="1" dirty="0">
                <a:latin typeface="Times New Roman" panose="02020603050405020304" pitchFamily="18" charset="0"/>
                <a:cs typeface="Times New Roman" panose="02020603050405020304" pitchFamily="18" charset="0"/>
              </a:rPr>
              <a:t>Grados </a:t>
            </a:r>
            <a:r>
              <a:rPr lang="es-EC" sz="2000" b="1" dirty="0" err="1">
                <a:latin typeface="Times New Roman" panose="02020603050405020304" pitchFamily="18" charset="0"/>
                <a:cs typeface="Times New Roman" panose="02020603050405020304" pitchFamily="18" charset="0"/>
              </a:rPr>
              <a:t>Brix</a:t>
            </a:r>
            <a:r>
              <a:rPr lang="es-EC" sz="2000" b="1" dirty="0">
                <a:latin typeface="Times New Roman" panose="02020603050405020304" pitchFamily="18" charset="0"/>
                <a:cs typeface="Times New Roman" panose="02020603050405020304" pitchFamily="18" charset="0"/>
              </a:rPr>
              <a:t> (</a:t>
            </a:r>
            <a:r>
              <a:rPr lang="es-EC" sz="2000" b="1" dirty="0" err="1">
                <a:latin typeface="Times New Roman" panose="02020603050405020304" pitchFamily="18" charset="0"/>
                <a:cs typeface="Times New Roman" panose="02020603050405020304" pitchFamily="18" charset="0"/>
              </a:rPr>
              <a:t>°Bx</a:t>
            </a:r>
            <a:r>
              <a:rPr lang="es-EC" sz="2000" b="1" dirty="0">
                <a:latin typeface="Times New Roman" panose="02020603050405020304" pitchFamily="18" charset="0"/>
                <a:cs typeface="Times New Roman" panose="02020603050405020304" pitchFamily="18" charset="0"/>
              </a:rPr>
              <a:t>)</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262" y="1947057"/>
            <a:ext cx="1517786" cy="1834075"/>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641" y="1947058"/>
            <a:ext cx="1559564" cy="1834074"/>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262" y="4883121"/>
            <a:ext cx="1448861" cy="1878356"/>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3048" y="4922761"/>
            <a:ext cx="1670268" cy="1834075"/>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8142" y="5226288"/>
            <a:ext cx="1260877" cy="1488049"/>
          </a:xfrm>
          <a:prstGeom prst="rect">
            <a:avLst/>
          </a:prstGeom>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6588" y="3333955"/>
            <a:ext cx="1282432" cy="1277313"/>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6240" y="1434557"/>
            <a:ext cx="1282779" cy="1301307"/>
          </a:xfrm>
          <a:prstGeom prst="rect">
            <a:avLst/>
          </a:prstGeom>
        </p:spPr>
      </p:pic>
      <p:pic>
        <p:nvPicPr>
          <p:cNvPr id="19" name="Imagen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8472" y="1417553"/>
            <a:ext cx="953229" cy="1301307"/>
          </a:xfrm>
          <a:prstGeom prst="rect">
            <a:avLst/>
          </a:prstGeom>
        </p:spPr>
      </p:pic>
      <p:pic>
        <p:nvPicPr>
          <p:cNvPr id="20" name="Imagen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0371" y="1417553"/>
            <a:ext cx="965589" cy="1292772"/>
          </a:xfrm>
          <a:prstGeom prst="rect">
            <a:avLst/>
          </a:prstGeom>
        </p:spPr>
      </p:pic>
      <p:pic>
        <p:nvPicPr>
          <p:cNvPr id="22" name="Imagen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8719" y="3325345"/>
            <a:ext cx="1008813" cy="1285923"/>
          </a:xfrm>
          <a:prstGeom prst="rect">
            <a:avLst/>
          </a:prstGeom>
        </p:spPr>
      </p:pic>
      <p:pic>
        <p:nvPicPr>
          <p:cNvPr id="23" name="Imagen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18472" y="3333955"/>
            <a:ext cx="1087645" cy="1277313"/>
          </a:xfrm>
          <a:prstGeom prst="rect">
            <a:avLst/>
          </a:prstGeom>
        </p:spPr>
      </p:pic>
      <p:pic>
        <p:nvPicPr>
          <p:cNvPr id="24" name="Imagen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82823" y="5226287"/>
            <a:ext cx="1154086" cy="1488049"/>
          </a:xfrm>
          <a:prstGeom prst="rect">
            <a:avLst/>
          </a:prstGeom>
        </p:spPr>
      </p:pic>
      <p:pic>
        <p:nvPicPr>
          <p:cNvPr id="25" name="Imagen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8638" y="1947057"/>
            <a:ext cx="1518302" cy="1886345"/>
          </a:xfrm>
          <a:prstGeom prst="rect">
            <a:avLst/>
          </a:prstGeom>
        </p:spPr>
      </p:pic>
      <p:pic>
        <p:nvPicPr>
          <p:cNvPr id="26" name="Imagen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90713" y="5369950"/>
            <a:ext cx="1432530" cy="1344386"/>
          </a:xfrm>
          <a:prstGeom prst="rect">
            <a:avLst/>
          </a:prstGeom>
        </p:spPr>
      </p:pic>
      <p:pic>
        <p:nvPicPr>
          <p:cNvPr id="27" name="Imagen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73711" y="1947057"/>
            <a:ext cx="1556840" cy="1886345"/>
          </a:xfrm>
          <a:prstGeom prst="rect">
            <a:avLst/>
          </a:prstGeom>
        </p:spPr>
      </p:pic>
      <p:pic>
        <p:nvPicPr>
          <p:cNvPr id="15364" name="Picture 4" descr="Resultado de imagen para signos de dolares con moneda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20383" y="4870492"/>
            <a:ext cx="2306655" cy="180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204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4840" y="1"/>
            <a:ext cx="4987157" cy="3724976"/>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5295" y="3563006"/>
            <a:ext cx="3199422" cy="3294994"/>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633" y="56523"/>
            <a:ext cx="4149177" cy="328576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6256" y="3563006"/>
            <a:ext cx="3945741" cy="3279228"/>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8" y="3724977"/>
            <a:ext cx="3923485" cy="3133023"/>
          </a:xfrm>
          <a:prstGeom prst="rect">
            <a:avLst/>
          </a:prstGeom>
        </p:spPr>
      </p:pic>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2640" y="2725276"/>
            <a:ext cx="2962655" cy="4116958"/>
          </a:xfrm>
          <a:prstGeom prst="rect">
            <a:avLst/>
          </a:prstGeom>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7811" y="1"/>
            <a:ext cx="3071983" cy="3563006"/>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6500" y="1150881"/>
            <a:ext cx="3083072" cy="3257873"/>
          </a:xfrm>
          <a:prstGeom prst="rect">
            <a:avLst/>
          </a:prstGeom>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4991" y="2080974"/>
            <a:ext cx="2496983" cy="2076652"/>
          </a:xfrm>
          <a:prstGeom prst="rect">
            <a:avLst/>
          </a:prstGeom>
        </p:spPr>
      </p:pic>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427" y="2779817"/>
            <a:ext cx="1874778" cy="2215483"/>
          </a:xfrm>
          <a:prstGeom prst="rect">
            <a:avLst/>
          </a:prstGeom>
        </p:spPr>
      </p:pic>
      <p:sp>
        <p:nvSpPr>
          <p:cNvPr id="7" name="Título 1"/>
          <p:cNvSpPr>
            <a:spLocks noGrp="1"/>
          </p:cNvSpPr>
          <p:nvPr>
            <p:ph type="title"/>
          </p:nvPr>
        </p:nvSpPr>
        <p:spPr>
          <a:xfrm>
            <a:off x="1096816" y="1434662"/>
            <a:ext cx="9937532" cy="1200045"/>
          </a:xfrm>
        </p:spPr>
        <p:txBody>
          <a:bodyPr>
            <a:noAutofit/>
          </a:bodyPr>
          <a:lstStyle/>
          <a:p>
            <a:pPr lvl="2"/>
            <a:r>
              <a:rPr lang="es-EC" sz="3600" b="1"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MANEJO ESPECIFICO DEL EXPERIMENTO </a:t>
            </a:r>
          </a:p>
        </p:txBody>
      </p:sp>
    </p:spTree>
    <p:extLst>
      <p:ext uri="{BB962C8B-B14F-4D97-AF65-F5344CB8AC3E}">
        <p14:creationId xmlns:p14="http://schemas.microsoft.com/office/powerpoint/2010/main" val="1141596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846916" y="1238822"/>
            <a:ext cx="255693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Selección del lote </a:t>
            </a:r>
            <a:endParaRPr lang="es-EC" b="1"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5102902" y="1238822"/>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Construcción Hidropónica</a:t>
            </a:r>
            <a:endParaRPr lang="es-EC" b="1" dirty="0">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9061258" y="1238822"/>
            <a:ext cx="2825942" cy="7083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Preparación y desinfección de sustratos </a:t>
            </a:r>
            <a:endParaRPr lang="es-EC"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910" y="2211209"/>
            <a:ext cx="3514945" cy="4504901"/>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359" y="2211209"/>
            <a:ext cx="3058509" cy="2266199"/>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359" y="4301446"/>
            <a:ext cx="3058508" cy="2414664"/>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1034" y="4301446"/>
            <a:ext cx="3216166" cy="2414664"/>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033" y="2211209"/>
            <a:ext cx="3216167" cy="2090237"/>
          </a:xfrm>
          <a:prstGeom prst="rect">
            <a:avLst/>
          </a:prstGeom>
        </p:spPr>
      </p:pic>
    </p:spTree>
    <p:extLst>
      <p:ext uri="{BB962C8B-B14F-4D97-AF65-F5344CB8AC3E}">
        <p14:creationId xmlns:p14="http://schemas.microsoft.com/office/powerpoint/2010/main" val="211459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1582472" y="284225"/>
            <a:ext cx="3131418" cy="9033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Ubicación de contenedores en la estructura hidropónica </a:t>
            </a:r>
            <a:endParaRPr lang="es-EC" b="1" dirty="0">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5178796" y="385775"/>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Preparación de platabandas </a:t>
            </a:r>
            <a:endParaRPr lang="es-EC" b="1"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9058568" y="416563"/>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Fertilización de platabandas </a:t>
            </a:r>
            <a:endParaRPr lang="es-EC" b="1" dirty="0">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5292678" y="3809612"/>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Acolchado </a:t>
            </a:r>
            <a:endParaRPr lang="es-EC" b="1" dirty="0">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1884478" y="3754991"/>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Desinfección de suelo  </a:t>
            </a:r>
            <a:endParaRPr lang="es-EC" b="1" dirty="0">
              <a:latin typeface="Times New Roman" panose="02020603050405020304" pitchFamily="18" charset="0"/>
              <a:cs typeface="Times New Roman" panose="02020603050405020304" pitchFamily="18" charset="0"/>
            </a:endParaRPr>
          </a:p>
        </p:txBody>
      </p:sp>
      <p:sp>
        <p:nvSpPr>
          <p:cNvPr id="10" name="Rectángulo redondeado 9"/>
          <p:cNvSpPr/>
          <p:nvPr/>
        </p:nvSpPr>
        <p:spPr>
          <a:xfrm>
            <a:off x="9002884" y="4020839"/>
            <a:ext cx="2556931" cy="609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Hoyado </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147" y="1349833"/>
            <a:ext cx="2306084" cy="2154599"/>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2146" y="1296606"/>
            <a:ext cx="1954729" cy="2306946"/>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5788" y="1234780"/>
            <a:ext cx="2298201" cy="2431890"/>
          </a:xfrm>
          <a:prstGeom prst="rect">
            <a:avLst/>
          </a:prstGeom>
        </p:spPr>
      </p:pic>
      <p:pic>
        <p:nvPicPr>
          <p:cNvPr id="12" name="Imagen 11"/>
          <p:cNvPicPr>
            <a:picLocks noChangeAspect="1"/>
          </p:cNvPicPr>
          <p:nvPr/>
        </p:nvPicPr>
        <p:blipFill rotWithShape="1">
          <a:blip r:embed="rId5"/>
          <a:srcRect l="10641" t="13505" r="22602" b="15589"/>
          <a:stretch/>
        </p:blipFill>
        <p:spPr>
          <a:xfrm rot="5400000">
            <a:off x="2044313" y="4772682"/>
            <a:ext cx="2065748" cy="1781409"/>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8396" y="4713889"/>
            <a:ext cx="1862228" cy="2065749"/>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1566" y="4690472"/>
            <a:ext cx="1748444" cy="2065749"/>
          </a:xfrm>
          <a:prstGeom prst="rect">
            <a:avLst/>
          </a:prstGeom>
        </p:spPr>
      </p:pic>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1278" y="4713888"/>
            <a:ext cx="1767635" cy="2065750"/>
          </a:xfrm>
          <a:prstGeom prst="rect">
            <a:avLst/>
          </a:prstGeom>
        </p:spPr>
      </p:pic>
    </p:spTree>
    <p:extLst>
      <p:ext uri="{BB962C8B-B14F-4D97-AF65-F5344CB8AC3E}">
        <p14:creationId xmlns:p14="http://schemas.microsoft.com/office/powerpoint/2010/main" val="1780016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1462775" y="1096789"/>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Sistema de riego: hidropónico y suelo </a:t>
            </a:r>
            <a:endParaRPr lang="es-EC" b="1" dirty="0">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4884581" y="1466193"/>
            <a:ext cx="2385421" cy="6011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Prueba de humedecimiento </a:t>
            </a:r>
            <a:endParaRPr lang="es-EC" b="1"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880391" y="4343658"/>
            <a:ext cx="2556931" cy="609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Desinfección de plántulas y trasplante </a:t>
            </a:r>
            <a:endParaRPr lang="es-EC" b="1" dirty="0">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4923179" y="4406005"/>
            <a:ext cx="2099751" cy="484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Fertilización </a:t>
            </a:r>
            <a:endParaRPr lang="es-EC" b="1" dirty="0">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8710728" y="1191937"/>
            <a:ext cx="2556931" cy="609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Variedades utilizadas</a:t>
            </a:r>
            <a:endParaRPr lang="es-EC" b="1"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9883" y="2067336"/>
            <a:ext cx="1517811" cy="1394180"/>
          </a:xfrm>
          <a:prstGeom prst="rect">
            <a:avLst/>
          </a:prstGeom>
        </p:spPr>
      </p:pic>
      <p:pic>
        <p:nvPicPr>
          <p:cNvPr id="11"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33833" y="2035477"/>
            <a:ext cx="1522450" cy="1394180"/>
          </a:xfr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3467" y="2003618"/>
            <a:ext cx="1503320" cy="1394180"/>
          </a:xfrm>
          <a:prstGeom prst="rect">
            <a:avLst/>
          </a:prstGeom>
        </p:spPr>
      </p:pic>
      <p:sp>
        <p:nvSpPr>
          <p:cNvPr id="13" name="Rectángulo redondeado 12"/>
          <p:cNvSpPr/>
          <p:nvPr/>
        </p:nvSpPr>
        <p:spPr>
          <a:xfrm>
            <a:off x="8508788" y="3887438"/>
            <a:ext cx="2556931" cy="609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Preparación de la solución nutritiva  </a:t>
            </a:r>
            <a:endParaRPr lang="es-EC"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33" y="1989528"/>
            <a:ext cx="1877412" cy="2191408"/>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5486" y="2000867"/>
            <a:ext cx="1690248" cy="2191408"/>
          </a:xfrm>
          <a:prstGeom prst="rect">
            <a:avLst/>
          </a:prstGeom>
        </p:spPr>
      </p:pic>
      <p:pic>
        <p:nvPicPr>
          <p:cNvPr id="15" name="Imagen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1948" y="2246209"/>
            <a:ext cx="2650685" cy="1905186"/>
          </a:xfrm>
          <a:prstGeom prst="rect">
            <a:avLst/>
          </a:prstGeom>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503" y="5110489"/>
            <a:ext cx="1296766" cy="1608978"/>
          </a:xfrm>
          <a:prstGeom prst="rect">
            <a:avLst/>
          </a:prstGeom>
        </p:spPr>
      </p:pic>
      <p:pic>
        <p:nvPicPr>
          <p:cNvPr id="18"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67785" y="5161849"/>
            <a:ext cx="1469537" cy="1506258"/>
          </a:xfrm>
          <a:prstGeom prst="rect">
            <a:avLst/>
          </a:prstGeom>
        </p:spPr>
      </p:pic>
      <p:pic>
        <p:nvPicPr>
          <p:cNvPr id="20" name="Imagen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787518" y="5051593"/>
            <a:ext cx="1694147" cy="1436164"/>
          </a:xfrm>
          <a:prstGeom prst="rect">
            <a:avLst/>
          </a:prstGeom>
        </p:spPr>
      </p:pic>
      <p:pic>
        <p:nvPicPr>
          <p:cNvPr id="21" name="Imagen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8358244" y="4922597"/>
            <a:ext cx="1397672" cy="1709913"/>
          </a:xfrm>
          <a:prstGeom prst="rect">
            <a:avLst/>
          </a:prstGeom>
        </p:spPr>
      </p:pic>
      <p:pic>
        <p:nvPicPr>
          <p:cNvPr id="22" name="Imagen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1948" y="5110489"/>
            <a:ext cx="2518054" cy="1522021"/>
          </a:xfrm>
          <a:prstGeom prst="rect">
            <a:avLst/>
          </a:prstGeom>
        </p:spPr>
      </p:pic>
    </p:spTree>
    <p:extLst>
      <p:ext uri="{BB962C8B-B14F-4D97-AF65-F5344CB8AC3E}">
        <p14:creationId xmlns:p14="http://schemas.microsoft.com/office/powerpoint/2010/main" val="378665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582233" y="1820248"/>
            <a:ext cx="2385421" cy="708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Control de plagas y enfermedades </a:t>
            </a:r>
            <a:endParaRPr lang="es-EC" b="1" dirty="0">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4122053" y="1058139"/>
            <a:ext cx="2385421" cy="457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Cosecha </a:t>
            </a:r>
            <a:endParaRPr lang="es-EC" b="1"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9643664" y="1564744"/>
            <a:ext cx="2070115" cy="609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Grados </a:t>
            </a:r>
            <a:r>
              <a:rPr lang="es-EC" b="1" dirty="0" err="1">
                <a:latin typeface="Times New Roman" panose="02020603050405020304" pitchFamily="18" charset="0"/>
                <a:cs typeface="Times New Roman" panose="02020603050405020304" pitchFamily="18" charset="0"/>
              </a:rPr>
              <a:t>b</a:t>
            </a:r>
            <a:r>
              <a:rPr lang="es-EC" b="1" dirty="0" err="1" smtClean="0">
                <a:latin typeface="Times New Roman" panose="02020603050405020304" pitchFamily="18" charset="0"/>
                <a:cs typeface="Times New Roman" panose="02020603050405020304" pitchFamily="18" charset="0"/>
              </a:rPr>
              <a:t>rix</a:t>
            </a:r>
            <a:r>
              <a:rPr lang="es-EC" b="1" dirty="0" smtClean="0">
                <a:latin typeface="Times New Roman" panose="02020603050405020304" pitchFamily="18" charset="0"/>
                <a:cs typeface="Times New Roman" panose="02020603050405020304" pitchFamily="18" charset="0"/>
              </a:rPr>
              <a:t> (</a:t>
            </a:r>
            <a:r>
              <a:rPr lang="es-EC" b="1" dirty="0" err="1" smtClean="0">
                <a:latin typeface="Times New Roman" panose="02020603050405020304" pitchFamily="18" charset="0"/>
                <a:cs typeface="Times New Roman" panose="02020603050405020304" pitchFamily="18" charset="0"/>
              </a:rPr>
              <a:t>°Brix</a:t>
            </a:r>
            <a:r>
              <a:rPr lang="es-EC" b="1" dirty="0" smtClean="0">
                <a:latin typeface="Times New Roman" panose="02020603050405020304" pitchFamily="18" charset="0"/>
                <a:cs typeface="Times New Roman" panose="02020603050405020304" pitchFamily="18" charset="0"/>
              </a:rPr>
              <a:t>)</a:t>
            </a:r>
            <a:endParaRPr lang="es-EC" b="1" dirty="0">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7142505" y="1466080"/>
            <a:ext cx="1866128" cy="5022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atin typeface="Times New Roman" panose="02020603050405020304" pitchFamily="18" charset="0"/>
                <a:cs typeface="Times New Roman" panose="02020603050405020304" pitchFamily="18" charset="0"/>
              </a:rPr>
              <a:t>Clasificación </a:t>
            </a:r>
            <a:endParaRPr lang="es-EC"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891" y="2695163"/>
            <a:ext cx="1598675" cy="2189839"/>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7644" y="2695164"/>
            <a:ext cx="1645249" cy="220273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3077" y="1820248"/>
            <a:ext cx="1451589" cy="2349062"/>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6537" y="1837124"/>
            <a:ext cx="1741600" cy="231531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2505" y="3805584"/>
            <a:ext cx="1932844" cy="1548542"/>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2505" y="2151735"/>
            <a:ext cx="1866128" cy="1653849"/>
          </a:xfrm>
          <a:prstGeom prst="rect">
            <a:avLst/>
          </a:prstGeom>
        </p:spPr>
      </p:pic>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6607" y="2551962"/>
            <a:ext cx="2427889" cy="2934438"/>
          </a:xfrm>
          <a:prstGeom prst="rect">
            <a:avLst/>
          </a:prstGeom>
        </p:spPr>
      </p:pic>
    </p:spTree>
    <p:extLst>
      <p:ext uri="{BB962C8B-B14F-4D97-AF65-F5344CB8AC3E}">
        <p14:creationId xmlns:p14="http://schemas.microsoft.com/office/powerpoint/2010/main" val="1253879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6" y="236483"/>
            <a:ext cx="7228992" cy="787221"/>
          </a:xfrm>
        </p:spPr>
        <p:txBody>
          <a:bodyPr>
            <a:normAutofit/>
          </a:bodyPr>
          <a:lstStyle/>
          <a:p>
            <a:pPr algn="ctr"/>
            <a:r>
              <a:rPr lang="es-EC" sz="4000" b="1" dirty="0" smtClean="0">
                <a:latin typeface="Times New Roman" panose="02020603050405020304" pitchFamily="18" charset="0"/>
                <a:ea typeface="Tahoma" panose="020B0604030504040204" pitchFamily="34" charset="0"/>
                <a:cs typeface="Times New Roman" panose="02020603050405020304" pitchFamily="18" charset="0"/>
              </a:rPr>
              <a:t>Resultados y discusión </a:t>
            </a:r>
            <a:endParaRPr lang="es-EC" sz="40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5205" y="1371600"/>
            <a:ext cx="3449291" cy="526829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181" y="1371600"/>
            <a:ext cx="3799359" cy="2837793"/>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132" y="1371600"/>
            <a:ext cx="3797482" cy="2836391"/>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181" y="4386480"/>
            <a:ext cx="1942953" cy="2253414"/>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2926" y="4386480"/>
            <a:ext cx="2879757" cy="2253414"/>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8447" y="4474796"/>
            <a:ext cx="2671135" cy="2165098"/>
          </a:xfrm>
          <a:prstGeom prst="rect">
            <a:avLst/>
          </a:prstGeom>
        </p:spPr>
      </p:pic>
    </p:spTree>
    <p:extLst>
      <p:ext uri="{BB962C8B-B14F-4D97-AF65-F5344CB8AC3E}">
        <p14:creationId xmlns:p14="http://schemas.microsoft.com/office/powerpoint/2010/main" val="3032211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8593" y="1340068"/>
            <a:ext cx="9049407" cy="425669"/>
          </a:xfrm>
        </p:spPr>
        <p:txBody>
          <a:bodyPr>
            <a:normAutofit fontScale="90000"/>
          </a:bodyPr>
          <a:lstStyle/>
          <a:p>
            <a:pPr algn="ctr"/>
            <a:r>
              <a:rPr lang="es-EC" sz="2400" dirty="0">
                <a:latin typeface="Times New Roman" panose="02020603050405020304" pitchFamily="18" charset="0"/>
                <a:cs typeface="Times New Roman" panose="02020603050405020304" pitchFamily="18" charset="0"/>
              </a:rPr>
              <a:t>ADEVA porcentaje de prendimiento. Ibarra, </a:t>
            </a:r>
            <a:r>
              <a:rPr lang="es-EC" sz="2400" dirty="0" smtClean="0">
                <a:latin typeface="Times New Roman" panose="02020603050405020304" pitchFamily="18" charset="0"/>
                <a:cs typeface="Times New Roman" panose="02020603050405020304" pitchFamily="18" charset="0"/>
              </a:rPr>
              <a:t>2017</a:t>
            </a:r>
            <a:endParaRPr lang="es-EC" sz="2400" dirty="0">
              <a:latin typeface="Times New Roman" panose="02020603050405020304" pitchFamily="18" charset="0"/>
              <a:cs typeface="Times New Roman" panose="02020603050405020304" pitchFamily="18" charset="0"/>
            </a:endParaRPr>
          </a:p>
        </p:txBody>
      </p:sp>
      <p:sp>
        <p:nvSpPr>
          <p:cNvPr id="7" name="Título 1"/>
          <p:cNvSpPr txBox="1">
            <a:spLocks/>
          </p:cNvSpPr>
          <p:nvPr/>
        </p:nvSpPr>
        <p:spPr>
          <a:xfrm>
            <a:off x="2154621" y="394139"/>
            <a:ext cx="9049407" cy="72521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latin typeface="Times New Roman" panose="02020603050405020304" pitchFamily="18" charset="0"/>
                <a:cs typeface="Times New Roman" panose="02020603050405020304" pitchFamily="18" charset="0"/>
              </a:rPr>
              <a:t>PORCENTAJE DE PRENDIMIENTO </a:t>
            </a:r>
            <a:endParaRPr lang="es-EC"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2154621" y="2334369"/>
            <a:ext cx="8266386" cy="4523631"/>
          </a:xfrm>
          <a:prstGeom prst="rect">
            <a:avLst/>
          </a:prstGeom>
        </p:spPr>
      </p:pic>
    </p:spTree>
    <p:extLst>
      <p:ext uri="{BB962C8B-B14F-4D97-AF65-F5344CB8AC3E}">
        <p14:creationId xmlns:p14="http://schemas.microsoft.com/office/powerpoint/2010/main" val="32547845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37284" t="41918" r="32813" b="29418"/>
          <a:stretch/>
        </p:blipFill>
        <p:spPr>
          <a:xfrm>
            <a:off x="1" y="3559944"/>
            <a:ext cx="6275990" cy="3282290"/>
          </a:xfrm>
          <a:prstGeom prst="rect">
            <a:avLst/>
          </a:prstGeom>
        </p:spPr>
      </p:pic>
      <p:pic>
        <p:nvPicPr>
          <p:cNvPr id="7" name="Imagen 6"/>
          <p:cNvPicPr>
            <a:picLocks noChangeAspect="1"/>
          </p:cNvPicPr>
          <p:nvPr/>
        </p:nvPicPr>
        <p:blipFill rotWithShape="1">
          <a:blip r:embed="rId3"/>
          <a:srcRect l="33890" t="41918" r="32004" b="23168"/>
          <a:stretch/>
        </p:blipFill>
        <p:spPr>
          <a:xfrm>
            <a:off x="6275990" y="0"/>
            <a:ext cx="5916010" cy="3340759"/>
          </a:xfrm>
          <a:prstGeom prst="rect">
            <a:avLst/>
          </a:prstGeom>
        </p:spPr>
      </p:pic>
      <p:pic>
        <p:nvPicPr>
          <p:cNvPr id="8" name="Imagen 7"/>
          <p:cNvPicPr>
            <a:picLocks noChangeAspect="1"/>
          </p:cNvPicPr>
          <p:nvPr/>
        </p:nvPicPr>
        <p:blipFill rotWithShape="1">
          <a:blip r:embed="rId4"/>
          <a:srcRect l="35668" t="31141" r="34429" b="44289"/>
          <a:stretch/>
        </p:blipFill>
        <p:spPr>
          <a:xfrm>
            <a:off x="6275990" y="3340760"/>
            <a:ext cx="5916010" cy="3501474"/>
          </a:xfrm>
          <a:prstGeom prst="rect">
            <a:avLst/>
          </a:prstGeom>
        </p:spPr>
      </p:pic>
      <p:pic>
        <p:nvPicPr>
          <p:cNvPr id="3" name="Imagen 2"/>
          <p:cNvPicPr>
            <a:picLocks noChangeAspect="1"/>
          </p:cNvPicPr>
          <p:nvPr/>
        </p:nvPicPr>
        <p:blipFill rotWithShape="1">
          <a:blip r:embed="rId5"/>
          <a:srcRect l="32920" t="35237" r="31681" b="33513"/>
          <a:stretch/>
        </p:blipFill>
        <p:spPr>
          <a:xfrm>
            <a:off x="0" y="0"/>
            <a:ext cx="6275991" cy="3559943"/>
          </a:xfrm>
          <a:prstGeom prst="rect">
            <a:avLst/>
          </a:prstGeom>
        </p:spPr>
      </p:pic>
      <p:sp>
        <p:nvSpPr>
          <p:cNvPr id="4" name="Rectángulo redondeado 3"/>
          <p:cNvSpPr/>
          <p:nvPr/>
        </p:nvSpPr>
        <p:spPr>
          <a:xfrm>
            <a:off x="3946197" y="312249"/>
            <a:ext cx="4094217" cy="778634"/>
          </a:xfrm>
          <a:prstGeom prst="round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C" sz="4000" b="1" dirty="0">
                <a:latin typeface="Times New Roman" panose="02020603050405020304" pitchFamily="18" charset="0"/>
                <a:cs typeface="Times New Roman" panose="02020603050405020304" pitchFamily="18" charset="0"/>
              </a:rPr>
              <a:t>PROBLEMA </a:t>
            </a:r>
            <a:r>
              <a:rPr lang="es-EC" sz="4000" dirty="0" smtClean="0"/>
              <a:t> </a:t>
            </a:r>
            <a:endParaRPr lang="es-EC" sz="4000" dirty="0"/>
          </a:p>
        </p:txBody>
      </p:sp>
      <p:sp>
        <p:nvSpPr>
          <p:cNvPr id="6" name="Rectángulo redondeado 5"/>
          <p:cNvSpPr/>
          <p:nvPr/>
        </p:nvSpPr>
        <p:spPr>
          <a:xfrm>
            <a:off x="126123" y="2027626"/>
            <a:ext cx="11918731" cy="3584897"/>
          </a:xfrm>
          <a:prstGeom prst="round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C" sz="2400" dirty="0" smtClean="0">
              <a:latin typeface="Times New Roman" panose="02020603050405020304" pitchFamily="18" charset="0"/>
              <a:cs typeface="Times New Roman" panose="02020603050405020304" pitchFamily="18" charset="0"/>
            </a:endParaRPr>
          </a:p>
          <a:p>
            <a:pPr algn="just"/>
            <a:endParaRPr lang="es-EC" sz="2400" dirty="0" smtClean="0">
              <a:latin typeface="Times New Roman" panose="02020603050405020304" pitchFamily="18" charset="0"/>
              <a:cs typeface="Times New Roman" panose="02020603050405020304" pitchFamily="18" charset="0"/>
            </a:endParaRPr>
          </a:p>
          <a:p>
            <a:pPr algn="just"/>
            <a:r>
              <a:rPr lang="es-EC" sz="2400" dirty="0" smtClean="0">
                <a:latin typeface="Times New Roman" panose="02020603050405020304" pitchFamily="18" charset="0"/>
                <a:cs typeface="Times New Roman" panose="02020603050405020304" pitchFamily="18" charset="0"/>
              </a:rPr>
              <a:t>En </a:t>
            </a:r>
            <a:r>
              <a:rPr lang="es-EC" sz="2400" dirty="0">
                <a:latin typeface="Times New Roman" panose="02020603050405020304" pitchFamily="18" charset="0"/>
                <a:cs typeface="Times New Roman" panose="02020603050405020304" pitchFamily="18" charset="0"/>
              </a:rPr>
              <a:t>la provincia de Imbabura, cantón Otavalo, los agricultores de San Pablo, González Suárez y San Rafael de La Laguna, cultivan fresa con fines comerciales; sin embargo, consiguen bajos rendimientos por la susceptibilidad que presentan las variedades sembradas a plagas y enfermedades, heterogeneidad de dosis de fertilizantes y pesticidas, promovido por el monocultivo, sistema tradicional utilizado en estas comunidades, por lo que propician baja rentabilidad al incrementarse los costos y problemas de contaminación ambiental, daños a la salud de productores y consumidores (Leyva, y otros, 2014). Además la superficie de siembra se incrementa </a:t>
            </a:r>
            <a:r>
              <a:rPr lang="es-EC" sz="2400" dirty="0" err="1">
                <a:latin typeface="Times New Roman" panose="02020603050405020304" pitchFamily="18" charset="0"/>
                <a:cs typeface="Times New Roman" panose="02020603050405020304" pitchFamily="18" charset="0"/>
              </a:rPr>
              <a:t>expandiendose</a:t>
            </a:r>
            <a:r>
              <a:rPr lang="es-EC" sz="2400" dirty="0">
                <a:latin typeface="Times New Roman" panose="02020603050405020304" pitchFamily="18" charset="0"/>
                <a:cs typeface="Times New Roman" panose="02020603050405020304" pitchFamily="18" charset="0"/>
              </a:rPr>
              <a:t> la frontera agrícola a lugares cercanos a las viviendas agudizándose los problemas de salud.</a:t>
            </a:r>
          </a:p>
          <a:p>
            <a:pPr algn="just"/>
            <a:endParaRPr lang="es-EC"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777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9256" y="5085752"/>
            <a:ext cx="9801936" cy="1280890"/>
          </a:xfrm>
        </p:spPr>
        <p:txBody>
          <a:bodyPr>
            <a:noAutofit/>
          </a:bodyPr>
          <a:lstStyle/>
          <a:p>
            <a:pPr algn="ctr"/>
            <a:r>
              <a:rPr lang="es-EC" sz="2400" dirty="0">
                <a:latin typeface="Times New Roman" panose="02020603050405020304" pitchFamily="18" charset="0"/>
                <a:cs typeface="Times New Roman" panose="02020603050405020304" pitchFamily="18" charset="0"/>
              </a:rPr>
              <a:t>Valores promedios de porcentaje de prendimiento para sistema hidropónico vertical y suelo. Ibarra, </a:t>
            </a:r>
            <a:r>
              <a:rPr lang="es-EC" sz="2400" dirty="0" smtClean="0">
                <a:latin typeface="Times New Roman" panose="02020603050405020304" pitchFamily="18" charset="0"/>
                <a:cs typeface="Times New Roman" panose="02020603050405020304" pitchFamily="18" charset="0"/>
              </a:rPr>
              <a:t>2017</a:t>
            </a:r>
            <a:r>
              <a:rPr lang="es-EC" sz="2400" dirty="0">
                <a:latin typeface="Times New Roman" panose="02020603050405020304" pitchFamily="18" charset="0"/>
                <a:cs typeface="Times New Roman" panose="02020603050405020304" pitchFamily="18" charset="0"/>
              </a:rPr>
              <a:t/>
            </a:r>
            <a:br>
              <a:rPr lang="es-EC" sz="2400" dirty="0">
                <a:latin typeface="Times New Roman" panose="02020603050405020304" pitchFamily="18" charset="0"/>
                <a:cs typeface="Times New Roman" panose="02020603050405020304" pitchFamily="18" charset="0"/>
              </a:rPr>
            </a:br>
            <a:r>
              <a:rPr lang="es-EC" sz="2400" b="1" dirty="0">
                <a:latin typeface="Times New Roman" panose="02020603050405020304" pitchFamily="18" charset="0"/>
                <a:cs typeface="Times New Roman" panose="02020603050405020304" pitchFamily="18" charset="0"/>
              </a:rPr>
              <a:t>Elaborado por:</a:t>
            </a:r>
            <a:r>
              <a:rPr lang="es-EC" sz="2400" dirty="0">
                <a:latin typeface="Times New Roman" panose="02020603050405020304" pitchFamily="18" charset="0"/>
                <a:cs typeface="Times New Roman" panose="02020603050405020304" pitchFamily="18" charset="0"/>
              </a:rPr>
              <a:t> </a:t>
            </a:r>
            <a:r>
              <a:rPr lang="es-EC" sz="2400" dirty="0" smtClean="0">
                <a:latin typeface="Times New Roman" panose="02020603050405020304" pitchFamily="18" charset="0"/>
                <a:cs typeface="Times New Roman" panose="02020603050405020304" pitchFamily="18" charset="0"/>
              </a:rPr>
              <a:t>Félix </a:t>
            </a:r>
            <a:r>
              <a:rPr lang="es-EC" sz="2400" dirty="0" err="1" smtClean="0">
                <a:latin typeface="Times New Roman" panose="02020603050405020304" pitchFamily="18" charset="0"/>
                <a:cs typeface="Times New Roman" panose="02020603050405020304" pitchFamily="18" charset="0"/>
              </a:rPr>
              <a:t>Ibadango</a:t>
            </a:r>
            <a:r>
              <a:rPr lang="es-EC" sz="2400" dirty="0" smtClean="0">
                <a:latin typeface="Times New Roman" panose="02020603050405020304" pitchFamily="18" charset="0"/>
                <a:cs typeface="Times New Roman" panose="02020603050405020304" pitchFamily="18" charset="0"/>
              </a:rPr>
              <a:t> Ruiz </a:t>
            </a:r>
            <a:r>
              <a:rPr lang="es-EC" sz="2400" dirty="0">
                <a:latin typeface="Times New Roman" panose="02020603050405020304" pitchFamily="18" charset="0"/>
                <a:cs typeface="Times New Roman" panose="02020603050405020304" pitchFamily="18" charset="0"/>
              </a:rPr>
              <a:t/>
            </a:r>
            <a:br>
              <a:rPr lang="es-EC" sz="2400" dirty="0">
                <a:latin typeface="Times New Roman" panose="02020603050405020304" pitchFamily="18" charset="0"/>
                <a:cs typeface="Times New Roman" panose="02020603050405020304" pitchFamily="18" charset="0"/>
              </a:rPr>
            </a:br>
            <a:endParaRPr lang="es-EC" sz="24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100" y="1891862"/>
            <a:ext cx="3193017" cy="282598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9523" y="1891862"/>
            <a:ext cx="3456864" cy="2825983"/>
          </a:xfrm>
          <a:prstGeom prst="rect">
            <a:avLst/>
          </a:prstGeom>
        </p:spPr>
      </p:pic>
      <p:pic>
        <p:nvPicPr>
          <p:cNvPr id="7" name="Imagen 6"/>
          <p:cNvPicPr>
            <a:picLocks noChangeAspect="1"/>
          </p:cNvPicPr>
          <p:nvPr/>
        </p:nvPicPr>
        <p:blipFill>
          <a:blip r:embed="rId4"/>
          <a:stretch>
            <a:fillRect/>
          </a:stretch>
        </p:blipFill>
        <p:spPr>
          <a:xfrm>
            <a:off x="3626069" y="1229710"/>
            <a:ext cx="4761186" cy="3488135"/>
          </a:xfrm>
          <a:prstGeom prst="rect">
            <a:avLst/>
          </a:prstGeom>
        </p:spPr>
      </p:pic>
    </p:spTree>
    <p:extLst>
      <p:ext uri="{BB962C8B-B14F-4D97-AF65-F5344CB8AC3E}">
        <p14:creationId xmlns:p14="http://schemas.microsoft.com/office/powerpoint/2010/main" val="3331060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5022" y="5265683"/>
            <a:ext cx="9691578" cy="1164020"/>
          </a:xfrm>
        </p:spPr>
        <p:txBody>
          <a:bodyPr>
            <a:noAutofit/>
          </a:bodyPr>
          <a:lstStyle/>
          <a:p>
            <a:pPr algn="ctr"/>
            <a:r>
              <a:rPr lang="es-EC" sz="2400" dirty="0">
                <a:latin typeface="Times New Roman" panose="02020603050405020304" pitchFamily="18" charset="0"/>
                <a:cs typeface="Times New Roman" panose="02020603050405020304" pitchFamily="18" charset="0"/>
              </a:rPr>
              <a:t>Valores promedios de porcentajes de prendimiento para variedades. Ibarra, </a:t>
            </a:r>
            <a:r>
              <a:rPr lang="es-EC" sz="2400" dirty="0" smtClean="0">
                <a:latin typeface="Times New Roman" panose="02020603050405020304" pitchFamily="18" charset="0"/>
                <a:cs typeface="Times New Roman" panose="02020603050405020304" pitchFamily="18" charset="0"/>
              </a:rPr>
              <a:t>2017</a:t>
            </a:r>
            <a:r>
              <a:rPr lang="es-EC" sz="2400" dirty="0">
                <a:latin typeface="Times New Roman" panose="02020603050405020304" pitchFamily="18" charset="0"/>
                <a:cs typeface="Times New Roman" panose="02020603050405020304" pitchFamily="18" charset="0"/>
              </a:rPr>
              <a:t/>
            </a:r>
            <a:br>
              <a:rPr lang="es-EC" sz="2400" dirty="0">
                <a:latin typeface="Times New Roman" panose="02020603050405020304" pitchFamily="18" charset="0"/>
                <a:cs typeface="Times New Roman" panose="02020603050405020304" pitchFamily="18" charset="0"/>
              </a:rPr>
            </a:br>
            <a:r>
              <a:rPr lang="es-EC" sz="2400" b="1" dirty="0">
                <a:latin typeface="Times New Roman" panose="02020603050405020304" pitchFamily="18" charset="0"/>
                <a:cs typeface="Times New Roman" panose="02020603050405020304" pitchFamily="18" charset="0"/>
              </a:rPr>
              <a:t>Elaborado por:</a:t>
            </a:r>
            <a:r>
              <a:rPr lang="es-EC" sz="2400" dirty="0">
                <a:latin typeface="Times New Roman" panose="02020603050405020304" pitchFamily="18" charset="0"/>
                <a:cs typeface="Times New Roman" panose="02020603050405020304" pitchFamily="18" charset="0"/>
              </a:rPr>
              <a:t> </a:t>
            </a:r>
            <a:r>
              <a:rPr lang="es-EC" sz="2400" dirty="0" smtClean="0">
                <a:latin typeface="Times New Roman" panose="02020603050405020304" pitchFamily="18" charset="0"/>
                <a:cs typeface="Times New Roman" panose="02020603050405020304" pitchFamily="18" charset="0"/>
              </a:rPr>
              <a:t>Félix </a:t>
            </a:r>
            <a:r>
              <a:rPr lang="es-EC" sz="2400" dirty="0" err="1" smtClean="0">
                <a:latin typeface="Times New Roman" panose="02020603050405020304" pitchFamily="18" charset="0"/>
                <a:cs typeface="Times New Roman" panose="02020603050405020304" pitchFamily="18" charset="0"/>
              </a:rPr>
              <a:t>Ibadango</a:t>
            </a:r>
            <a:r>
              <a:rPr lang="es-EC" sz="2400" dirty="0" smtClean="0">
                <a:latin typeface="Times New Roman" panose="02020603050405020304" pitchFamily="18" charset="0"/>
                <a:cs typeface="Times New Roman" panose="02020603050405020304" pitchFamily="18" charset="0"/>
              </a:rPr>
              <a:t> Ruiz</a:t>
            </a:r>
            <a:r>
              <a:rPr lang="es-EC" sz="2400" dirty="0">
                <a:latin typeface="Times New Roman" panose="02020603050405020304" pitchFamily="18" charset="0"/>
                <a:cs typeface="Times New Roman" panose="02020603050405020304" pitchFamily="18" charset="0"/>
              </a:rPr>
              <a:t/>
            </a:r>
            <a:br>
              <a:rPr lang="es-EC" sz="2400" dirty="0">
                <a:latin typeface="Times New Roman" panose="02020603050405020304" pitchFamily="18" charset="0"/>
                <a:cs typeface="Times New Roman" panose="02020603050405020304" pitchFamily="18" charset="0"/>
              </a:rPr>
            </a:br>
            <a:endParaRPr lang="es-EC" sz="24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2772349" y="441434"/>
            <a:ext cx="7711719" cy="4698125"/>
          </a:xfrm>
          <a:prstGeom prst="rect">
            <a:avLst/>
          </a:prstGeom>
        </p:spPr>
      </p:pic>
    </p:spTree>
    <p:extLst>
      <p:ext uri="{BB962C8B-B14F-4D97-AF65-F5344CB8AC3E}">
        <p14:creationId xmlns:p14="http://schemas.microsoft.com/office/powerpoint/2010/main" val="1552724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3374" y="1170437"/>
            <a:ext cx="9297440" cy="592147"/>
          </a:xfrm>
        </p:spPr>
        <p:txBody>
          <a:bodyPr>
            <a:normAutofit/>
          </a:bodyPr>
          <a:lstStyle/>
          <a:p>
            <a:pPr algn="ctr"/>
            <a:r>
              <a:rPr lang="es-EC" sz="2200" dirty="0">
                <a:latin typeface="Times New Roman" panose="02020603050405020304" pitchFamily="18" charset="0"/>
                <a:cs typeface="Times New Roman" panose="02020603050405020304" pitchFamily="18" charset="0"/>
              </a:rPr>
              <a:t>ADEVA porcentaje de plantas a la cosecha. Ibarra, </a:t>
            </a:r>
            <a:r>
              <a:rPr lang="es-EC" sz="2200" dirty="0" smtClean="0">
                <a:latin typeface="Times New Roman" panose="02020603050405020304" pitchFamily="18" charset="0"/>
                <a:cs typeface="Times New Roman" panose="02020603050405020304" pitchFamily="18" charset="0"/>
              </a:rPr>
              <a:t>2017</a:t>
            </a:r>
            <a:endParaRPr lang="es-EC" sz="2200" dirty="0">
              <a:latin typeface="Times New Roman" panose="02020603050405020304" pitchFamily="18" charset="0"/>
              <a:cs typeface="Times New Roman" panose="02020603050405020304" pitchFamily="18" charset="0"/>
            </a:endParaRPr>
          </a:p>
        </p:txBody>
      </p:sp>
      <p:sp>
        <p:nvSpPr>
          <p:cNvPr id="11" name="Título 1"/>
          <p:cNvSpPr txBox="1">
            <a:spLocks/>
          </p:cNvSpPr>
          <p:nvPr/>
        </p:nvSpPr>
        <p:spPr>
          <a:xfrm>
            <a:off x="2347381" y="424410"/>
            <a:ext cx="9297440" cy="637131"/>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200" b="1" dirty="0" smtClean="0">
                <a:latin typeface="Times New Roman" panose="02020603050405020304" pitchFamily="18" charset="0"/>
                <a:cs typeface="Times New Roman" panose="02020603050405020304" pitchFamily="18" charset="0"/>
              </a:rPr>
              <a:t>PORCENTAJE DE SOBREVIVENCIA DE PLANTAS A LA COSECHA </a:t>
            </a:r>
            <a:endParaRPr lang="es-EC" sz="32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418896" y="1871480"/>
            <a:ext cx="9821918" cy="4797334"/>
          </a:xfrm>
          <a:prstGeom prst="rect">
            <a:avLst/>
          </a:prstGeom>
        </p:spPr>
      </p:pic>
    </p:spTree>
    <p:extLst>
      <p:ext uri="{BB962C8B-B14F-4D97-AF65-F5344CB8AC3E}">
        <p14:creationId xmlns:p14="http://schemas.microsoft.com/office/powerpoint/2010/main" val="468253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1265" y="5437632"/>
            <a:ext cx="9826752" cy="1051560"/>
          </a:xfrm>
        </p:spPr>
        <p:txBody>
          <a:bodyPr>
            <a:normAutofit fontScale="90000"/>
          </a:bodyPr>
          <a:lstStyle/>
          <a:p>
            <a:pPr algn="ctr"/>
            <a:r>
              <a:rPr lang="es-EC" sz="2200" dirty="0">
                <a:latin typeface="Times New Roman" panose="02020603050405020304" pitchFamily="18" charset="0"/>
                <a:cs typeface="Times New Roman" panose="02020603050405020304" pitchFamily="18" charset="0"/>
              </a:rPr>
              <a:t>Valores promedios de porcentajes de plantas a la cosecha para sistema hidropónico vertical y suelo. Ibarra, </a:t>
            </a:r>
            <a:r>
              <a:rPr lang="es-EC" sz="2200" dirty="0" smtClean="0">
                <a:latin typeface="Times New Roman" panose="02020603050405020304" pitchFamily="18" charset="0"/>
                <a:cs typeface="Times New Roman" panose="02020603050405020304" pitchFamily="18" charset="0"/>
              </a:rPr>
              <a:t>2017</a:t>
            </a:r>
            <a:br>
              <a:rPr lang="es-EC" sz="2200" dirty="0" smtClean="0">
                <a:latin typeface="Times New Roman" panose="02020603050405020304" pitchFamily="18" charset="0"/>
                <a:cs typeface="Times New Roman" panose="02020603050405020304" pitchFamily="18" charset="0"/>
              </a:rPr>
            </a:br>
            <a:r>
              <a:rPr lang="es-EC" sz="2200" b="1" dirty="0">
                <a:latin typeface="Times New Roman" panose="02020603050405020304" pitchFamily="18" charset="0"/>
                <a:cs typeface="Times New Roman" panose="02020603050405020304" pitchFamily="18" charset="0"/>
              </a:rPr>
              <a:t>Elaborado por: </a:t>
            </a:r>
            <a:r>
              <a:rPr lang="es-EC" sz="2200" dirty="0" smtClean="0">
                <a:latin typeface="Times New Roman" panose="02020603050405020304" pitchFamily="18" charset="0"/>
                <a:cs typeface="Times New Roman" panose="02020603050405020304" pitchFamily="18" charset="0"/>
              </a:rPr>
              <a:t>Félix Daniel </a:t>
            </a:r>
            <a:r>
              <a:rPr lang="es-EC" sz="2200" dirty="0" err="1" smtClean="0">
                <a:latin typeface="Times New Roman" panose="02020603050405020304" pitchFamily="18" charset="0"/>
                <a:cs typeface="Times New Roman" panose="02020603050405020304" pitchFamily="18" charset="0"/>
              </a:rPr>
              <a:t>Ibadango</a:t>
            </a:r>
            <a:r>
              <a:rPr lang="es-EC" dirty="0"/>
              <a:t/>
            </a:r>
            <a:br>
              <a:rPr lang="es-EC" dirty="0"/>
            </a:br>
            <a:r>
              <a:rPr lang="es-EC" i="1" dirty="0"/>
              <a:t/>
            </a:r>
            <a:br>
              <a:rPr lang="es-EC" i="1" dirty="0"/>
            </a:br>
            <a:endParaRPr lang="es-EC"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176" y="1324303"/>
            <a:ext cx="3091092" cy="3846786"/>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862" y="1324303"/>
            <a:ext cx="3256104" cy="3846786"/>
          </a:xfrm>
          <a:prstGeom prst="rect">
            <a:avLst/>
          </a:prstGeom>
        </p:spPr>
      </p:pic>
      <p:pic>
        <p:nvPicPr>
          <p:cNvPr id="3" name="Imagen 2"/>
          <p:cNvPicPr>
            <a:picLocks noChangeAspect="1"/>
          </p:cNvPicPr>
          <p:nvPr/>
        </p:nvPicPr>
        <p:blipFill>
          <a:blip r:embed="rId4"/>
          <a:stretch>
            <a:fillRect/>
          </a:stretch>
        </p:blipFill>
        <p:spPr>
          <a:xfrm>
            <a:off x="3980268" y="1702676"/>
            <a:ext cx="4584589" cy="2916622"/>
          </a:xfrm>
          <a:prstGeom prst="rect">
            <a:avLst/>
          </a:prstGeom>
        </p:spPr>
      </p:pic>
    </p:spTree>
    <p:extLst>
      <p:ext uri="{BB962C8B-B14F-4D97-AF65-F5344CB8AC3E}">
        <p14:creationId xmlns:p14="http://schemas.microsoft.com/office/powerpoint/2010/main" val="962644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00317" y="5270777"/>
            <a:ext cx="8911687" cy="1280890"/>
          </a:xfrm>
        </p:spPr>
        <p:txBody>
          <a:bodyPr>
            <a:noAutofit/>
          </a:bodyPr>
          <a:lstStyle/>
          <a:p>
            <a:pPr algn="ctr"/>
            <a:r>
              <a:rPr lang="es-EC" sz="2000" dirty="0" smtClean="0">
                <a:latin typeface="Times New Roman" panose="02020603050405020304" pitchFamily="18" charset="0"/>
                <a:cs typeface="Times New Roman" panose="02020603050405020304" pitchFamily="18" charset="0"/>
              </a:rPr>
              <a:t>Valores </a:t>
            </a:r>
            <a:r>
              <a:rPr lang="es-EC" sz="2000" dirty="0">
                <a:latin typeface="Times New Roman" panose="02020603050405020304" pitchFamily="18" charset="0"/>
                <a:cs typeface="Times New Roman" panose="02020603050405020304" pitchFamily="18" charset="0"/>
              </a:rPr>
              <a:t>promedios de porcentajes de </a:t>
            </a:r>
            <a:r>
              <a:rPr lang="es-EC" sz="2000" dirty="0" smtClean="0">
                <a:latin typeface="Times New Roman" panose="02020603050405020304" pitchFamily="18" charset="0"/>
                <a:cs typeface="Times New Roman" panose="02020603050405020304" pitchFamily="18" charset="0"/>
              </a:rPr>
              <a:t>sobrevivencia </a:t>
            </a:r>
            <a:r>
              <a:rPr lang="es-EC" sz="2000" dirty="0">
                <a:latin typeface="Times New Roman" panose="02020603050405020304" pitchFamily="18" charset="0"/>
                <a:cs typeface="Times New Roman" panose="02020603050405020304" pitchFamily="18" charset="0"/>
              </a:rPr>
              <a:t>a la cosecha para variedades. Ibarra, </a:t>
            </a:r>
            <a:r>
              <a:rPr lang="es-EC" sz="2000" dirty="0" smtClean="0">
                <a:latin typeface="Times New Roman" panose="02020603050405020304" pitchFamily="18" charset="0"/>
                <a:cs typeface="Times New Roman" panose="02020603050405020304" pitchFamily="18" charset="0"/>
              </a:rPr>
              <a:t>2017</a:t>
            </a:r>
            <a:r>
              <a:rPr lang="es-EC" sz="2000" i="1" dirty="0">
                <a:latin typeface="Times New Roman" panose="02020603050405020304" pitchFamily="18" charset="0"/>
                <a:cs typeface="Times New Roman" panose="02020603050405020304" pitchFamily="18" charset="0"/>
              </a:rPr>
              <a:t/>
            </a:r>
            <a:br>
              <a:rPr lang="es-EC" sz="2000" i="1" dirty="0">
                <a:latin typeface="Times New Roman" panose="02020603050405020304" pitchFamily="18" charset="0"/>
                <a:cs typeface="Times New Roman" panose="02020603050405020304" pitchFamily="18" charset="0"/>
              </a:rPr>
            </a:br>
            <a:r>
              <a:rPr lang="es-EC" sz="2000" b="1" dirty="0">
                <a:latin typeface="Times New Roman" panose="02020603050405020304" pitchFamily="18" charset="0"/>
                <a:cs typeface="Times New Roman" panose="02020603050405020304" pitchFamily="18" charset="0"/>
              </a:rPr>
              <a:t>Elaborado por: </a:t>
            </a:r>
            <a:r>
              <a:rPr lang="es-EC" sz="2000" dirty="0" smtClean="0">
                <a:latin typeface="Times New Roman" panose="02020603050405020304" pitchFamily="18" charset="0"/>
                <a:cs typeface="Times New Roman" panose="02020603050405020304" pitchFamily="18" charset="0"/>
              </a:rPr>
              <a:t>Félix </a:t>
            </a:r>
            <a:r>
              <a:rPr lang="es-EC" sz="2000" dirty="0" err="1" smtClean="0">
                <a:latin typeface="Times New Roman" panose="02020603050405020304" pitchFamily="18" charset="0"/>
                <a:cs typeface="Times New Roman" panose="02020603050405020304" pitchFamily="18" charset="0"/>
              </a:rPr>
              <a:t>Ibadango</a:t>
            </a:r>
            <a:r>
              <a:rPr lang="es-EC" sz="2000" dirty="0" smtClean="0">
                <a:latin typeface="Times New Roman" panose="02020603050405020304" pitchFamily="18" charset="0"/>
                <a:cs typeface="Times New Roman" panose="02020603050405020304" pitchFamily="18" charset="0"/>
              </a:rPr>
              <a:t> Ruiz </a:t>
            </a:r>
            <a:r>
              <a:rPr lang="es-EC" sz="2000" dirty="0">
                <a:latin typeface="Times New Roman" panose="02020603050405020304" pitchFamily="18" charset="0"/>
                <a:cs typeface="Times New Roman" panose="02020603050405020304" pitchFamily="18" charset="0"/>
              </a:rPr>
              <a:t/>
            </a:r>
            <a:br>
              <a:rPr lang="es-EC" sz="2000" dirty="0">
                <a:latin typeface="Times New Roman" panose="02020603050405020304" pitchFamily="18" charset="0"/>
                <a:cs typeface="Times New Roman" panose="02020603050405020304" pitchFamily="18" charset="0"/>
              </a:rPr>
            </a:br>
            <a:endParaRPr lang="es-EC" sz="20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2924312" y="488731"/>
            <a:ext cx="7575522" cy="4605009"/>
          </a:xfrm>
          <a:prstGeom prst="rect">
            <a:avLst/>
          </a:prstGeom>
        </p:spPr>
      </p:pic>
    </p:spTree>
    <p:extLst>
      <p:ext uri="{BB962C8B-B14F-4D97-AF65-F5344CB8AC3E}">
        <p14:creationId xmlns:p14="http://schemas.microsoft.com/office/powerpoint/2010/main" val="3597146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3374" y="1306458"/>
            <a:ext cx="9297440" cy="592147"/>
          </a:xfrm>
        </p:spPr>
        <p:txBody>
          <a:bodyPr>
            <a:normAutofit/>
          </a:bodyPr>
          <a:lstStyle/>
          <a:p>
            <a:pPr algn="ctr"/>
            <a:r>
              <a:rPr lang="es-EC" sz="2800" dirty="0">
                <a:latin typeface="Times New Roman" panose="02020603050405020304" pitchFamily="18" charset="0"/>
                <a:cs typeface="Times New Roman" panose="02020603050405020304" pitchFamily="18" charset="0"/>
              </a:rPr>
              <a:t>ADEVA porcentaje de frutos. Ibarra, </a:t>
            </a:r>
            <a:r>
              <a:rPr lang="es-EC" sz="2800" dirty="0" smtClean="0">
                <a:latin typeface="Times New Roman" panose="02020603050405020304" pitchFamily="18" charset="0"/>
                <a:cs typeface="Times New Roman" panose="02020603050405020304" pitchFamily="18" charset="0"/>
              </a:rPr>
              <a:t>2017</a:t>
            </a:r>
            <a:endParaRPr lang="es-EC" sz="2800" i="1" dirty="0">
              <a:latin typeface="Times New Roman" panose="02020603050405020304" pitchFamily="18" charset="0"/>
              <a:cs typeface="Times New Roman" panose="02020603050405020304" pitchFamily="18" charset="0"/>
            </a:endParaRPr>
          </a:p>
        </p:txBody>
      </p:sp>
      <p:sp>
        <p:nvSpPr>
          <p:cNvPr id="11" name="Título 1"/>
          <p:cNvSpPr txBox="1">
            <a:spLocks/>
          </p:cNvSpPr>
          <p:nvPr/>
        </p:nvSpPr>
        <p:spPr>
          <a:xfrm>
            <a:off x="1943374" y="384715"/>
            <a:ext cx="9297440" cy="6371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ctr"/>
            <a:r>
              <a:rPr lang="es-EC" sz="3200" b="1" dirty="0" smtClean="0">
                <a:solidFill>
                  <a:schemeClr val="tx1"/>
                </a:solidFill>
                <a:latin typeface="Times New Roman" panose="02020603050405020304" pitchFamily="18" charset="0"/>
                <a:cs typeface="Times New Roman" panose="02020603050405020304" pitchFamily="18" charset="0"/>
              </a:rPr>
              <a:t>NÚMERO DE FRUTOS / PARCELA NETA</a:t>
            </a:r>
            <a:endParaRPr lang="es-EC" sz="2800"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943375" y="2172787"/>
            <a:ext cx="9728618" cy="4385668"/>
          </a:xfrm>
          <a:prstGeom prst="rect">
            <a:avLst/>
          </a:prstGeom>
        </p:spPr>
      </p:pic>
    </p:spTree>
    <p:extLst>
      <p:ext uri="{BB962C8B-B14F-4D97-AF65-F5344CB8AC3E}">
        <p14:creationId xmlns:p14="http://schemas.microsoft.com/office/powerpoint/2010/main" val="3198686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3469" y="5391182"/>
            <a:ext cx="8911687" cy="899890"/>
          </a:xfrm>
        </p:spPr>
        <p:txBody>
          <a:bodyPr>
            <a:noAutofit/>
          </a:bodyPr>
          <a:lstStyle/>
          <a:p>
            <a:pPr algn="ctr"/>
            <a:r>
              <a:rPr lang="es-EC" sz="2000" dirty="0">
                <a:latin typeface="Times New Roman" panose="02020603050405020304" pitchFamily="18" charset="0"/>
                <a:cs typeface="Times New Roman" panose="02020603050405020304" pitchFamily="18" charset="0"/>
              </a:rPr>
              <a:t>Valores promedios de número de frutos/planta para el sistema hidropónico vertical y suelo. Ibarra, </a:t>
            </a:r>
            <a:r>
              <a:rPr lang="es-EC" sz="2000" dirty="0" smtClean="0">
                <a:latin typeface="Times New Roman" panose="02020603050405020304" pitchFamily="18" charset="0"/>
                <a:cs typeface="Times New Roman" panose="02020603050405020304" pitchFamily="18" charset="0"/>
              </a:rPr>
              <a:t>2017</a:t>
            </a:r>
            <a:br>
              <a:rPr lang="es-EC" sz="2000" dirty="0" smtClean="0">
                <a:latin typeface="Times New Roman" panose="02020603050405020304" pitchFamily="18" charset="0"/>
                <a:cs typeface="Times New Roman" panose="02020603050405020304" pitchFamily="18" charset="0"/>
              </a:rPr>
            </a:br>
            <a:r>
              <a:rPr lang="es-EC" sz="2000" b="1" dirty="0">
                <a:latin typeface="Times New Roman" panose="02020603050405020304" pitchFamily="18" charset="0"/>
                <a:cs typeface="Times New Roman" panose="02020603050405020304" pitchFamily="18" charset="0"/>
              </a:rPr>
              <a:t>Elaborado por: </a:t>
            </a:r>
            <a:r>
              <a:rPr lang="es-EC" sz="2000" dirty="0" smtClean="0">
                <a:latin typeface="Times New Roman" panose="02020603050405020304" pitchFamily="18" charset="0"/>
                <a:cs typeface="Times New Roman" panose="02020603050405020304" pitchFamily="18" charset="0"/>
              </a:rPr>
              <a:t>Félix </a:t>
            </a:r>
            <a:r>
              <a:rPr lang="es-EC" sz="2000" dirty="0" err="1" smtClean="0">
                <a:latin typeface="Times New Roman" panose="02020603050405020304" pitchFamily="18" charset="0"/>
                <a:cs typeface="Times New Roman" panose="02020603050405020304" pitchFamily="18" charset="0"/>
              </a:rPr>
              <a:t>Ibadango</a:t>
            </a:r>
            <a:r>
              <a:rPr lang="es-EC" sz="2000" dirty="0" smtClean="0">
                <a:latin typeface="Times New Roman" panose="02020603050405020304" pitchFamily="18" charset="0"/>
                <a:cs typeface="Times New Roman" panose="02020603050405020304" pitchFamily="18" charset="0"/>
              </a:rPr>
              <a:t> Ruiz</a:t>
            </a:r>
            <a:r>
              <a:rPr lang="es-EC" sz="2000" dirty="0">
                <a:latin typeface="Times New Roman" panose="02020603050405020304" pitchFamily="18" charset="0"/>
                <a:cs typeface="Times New Roman" panose="02020603050405020304" pitchFamily="18" charset="0"/>
              </a:rPr>
              <a:t/>
            </a:r>
            <a:br>
              <a:rPr lang="es-EC" sz="2000" dirty="0">
                <a:latin typeface="Times New Roman" panose="02020603050405020304" pitchFamily="18" charset="0"/>
                <a:cs typeface="Times New Roman" panose="02020603050405020304" pitchFamily="18" charset="0"/>
              </a:rPr>
            </a:br>
            <a:r>
              <a:rPr lang="es-EC" sz="2000" i="1" dirty="0">
                <a:latin typeface="Times New Roman" panose="02020603050405020304" pitchFamily="18" charset="0"/>
                <a:cs typeface="Times New Roman" panose="02020603050405020304" pitchFamily="18" charset="0"/>
              </a:rPr>
              <a:t/>
            </a:r>
            <a:br>
              <a:rPr lang="es-EC" sz="2000" i="1" dirty="0">
                <a:latin typeface="Times New Roman" panose="02020603050405020304" pitchFamily="18" charset="0"/>
                <a:cs typeface="Times New Roman" panose="02020603050405020304" pitchFamily="18" charset="0"/>
              </a:rPr>
            </a:br>
            <a:endParaRPr lang="es-EC" sz="20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13843" y="1808091"/>
            <a:ext cx="3885817" cy="2997832"/>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041" y="1364097"/>
            <a:ext cx="2772294" cy="3885819"/>
          </a:xfrm>
          <a:prstGeom prst="rect">
            <a:avLst/>
          </a:prstGeom>
        </p:spPr>
      </p:pic>
      <p:pic>
        <p:nvPicPr>
          <p:cNvPr id="4" name="Imagen 3"/>
          <p:cNvPicPr>
            <a:picLocks noChangeAspect="1"/>
          </p:cNvPicPr>
          <p:nvPr/>
        </p:nvPicPr>
        <p:blipFill>
          <a:blip r:embed="rId4"/>
          <a:stretch>
            <a:fillRect/>
          </a:stretch>
        </p:blipFill>
        <p:spPr>
          <a:xfrm>
            <a:off x="4058335" y="1623848"/>
            <a:ext cx="4799500" cy="3231932"/>
          </a:xfrm>
          <a:prstGeom prst="rect">
            <a:avLst/>
          </a:prstGeom>
        </p:spPr>
      </p:pic>
    </p:spTree>
    <p:extLst>
      <p:ext uri="{BB962C8B-B14F-4D97-AF65-F5344CB8AC3E}">
        <p14:creationId xmlns:p14="http://schemas.microsoft.com/office/powerpoint/2010/main" val="1009308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4013" y="5589302"/>
            <a:ext cx="8911687" cy="848074"/>
          </a:xfrm>
        </p:spPr>
        <p:txBody>
          <a:bodyPr>
            <a:normAutofit fontScale="90000"/>
          </a:bodyPr>
          <a:lstStyle/>
          <a:p>
            <a:pPr algn="ctr"/>
            <a:r>
              <a:rPr lang="es-EC" sz="2000" dirty="0">
                <a:latin typeface="Times New Roman" panose="02020603050405020304" pitchFamily="18" charset="0"/>
                <a:cs typeface="Times New Roman" panose="02020603050405020304" pitchFamily="18" charset="0"/>
              </a:rPr>
              <a:t>Valores promedios de número de frutos para variedades. Ibarra, </a:t>
            </a:r>
            <a:r>
              <a:rPr lang="es-EC" sz="2000" dirty="0" smtClean="0">
                <a:latin typeface="Times New Roman" panose="02020603050405020304" pitchFamily="18" charset="0"/>
                <a:cs typeface="Times New Roman" panose="02020603050405020304" pitchFamily="18" charset="0"/>
              </a:rPr>
              <a:t>2017</a:t>
            </a:r>
            <a:r>
              <a:rPr lang="es-EC" sz="2000" i="1" dirty="0">
                <a:latin typeface="Times New Roman" panose="02020603050405020304" pitchFamily="18" charset="0"/>
                <a:cs typeface="Times New Roman" panose="02020603050405020304" pitchFamily="18" charset="0"/>
              </a:rPr>
              <a:t/>
            </a:r>
            <a:br>
              <a:rPr lang="es-EC" sz="2000" i="1" dirty="0">
                <a:latin typeface="Times New Roman" panose="02020603050405020304" pitchFamily="18" charset="0"/>
                <a:cs typeface="Times New Roman" panose="02020603050405020304" pitchFamily="18" charset="0"/>
              </a:rPr>
            </a:br>
            <a:r>
              <a:rPr lang="es-EC" sz="2000" b="1" dirty="0">
                <a:latin typeface="Times New Roman" panose="02020603050405020304" pitchFamily="18" charset="0"/>
                <a:cs typeface="Times New Roman" panose="02020603050405020304" pitchFamily="18" charset="0"/>
              </a:rPr>
              <a:t>Elaborado por: </a:t>
            </a:r>
            <a:r>
              <a:rPr lang="es-EC" sz="2000" dirty="0" smtClean="0">
                <a:latin typeface="Times New Roman" panose="02020603050405020304" pitchFamily="18" charset="0"/>
                <a:cs typeface="Times New Roman" panose="02020603050405020304" pitchFamily="18" charset="0"/>
              </a:rPr>
              <a:t>Félix </a:t>
            </a:r>
            <a:r>
              <a:rPr lang="es-EC" sz="2000" dirty="0" err="1" smtClean="0">
                <a:latin typeface="Times New Roman" panose="02020603050405020304" pitchFamily="18" charset="0"/>
                <a:cs typeface="Times New Roman" panose="02020603050405020304" pitchFamily="18" charset="0"/>
              </a:rPr>
              <a:t>Ibadango</a:t>
            </a:r>
            <a:r>
              <a:rPr lang="es-EC" sz="2000" dirty="0" smtClean="0">
                <a:latin typeface="Times New Roman" panose="02020603050405020304" pitchFamily="18" charset="0"/>
                <a:cs typeface="Times New Roman" panose="02020603050405020304" pitchFamily="18" charset="0"/>
              </a:rPr>
              <a:t> Ruiz</a:t>
            </a:r>
            <a:r>
              <a:rPr lang="es-EC" sz="2000" dirty="0">
                <a:latin typeface="Times New Roman" panose="02020603050405020304" pitchFamily="18" charset="0"/>
                <a:cs typeface="Times New Roman" panose="02020603050405020304" pitchFamily="18" charset="0"/>
              </a:rPr>
              <a:t/>
            </a:r>
            <a:br>
              <a:rPr lang="es-EC" sz="2000" dirty="0">
                <a:latin typeface="Times New Roman" panose="02020603050405020304" pitchFamily="18" charset="0"/>
                <a:cs typeface="Times New Roman" panose="02020603050405020304" pitchFamily="18" charset="0"/>
              </a:rPr>
            </a:br>
            <a:endParaRPr lang="es-EC" sz="20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2585545" y="693683"/>
            <a:ext cx="8261131" cy="4756629"/>
          </a:xfrm>
          <a:prstGeom prst="rect">
            <a:avLst/>
          </a:prstGeom>
        </p:spPr>
      </p:pic>
    </p:spTree>
    <p:extLst>
      <p:ext uri="{BB962C8B-B14F-4D97-AF65-F5344CB8AC3E}">
        <p14:creationId xmlns:p14="http://schemas.microsoft.com/office/powerpoint/2010/main" val="2175840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4556" y="921558"/>
            <a:ext cx="9297440" cy="592147"/>
          </a:xfrm>
        </p:spPr>
        <p:txBody>
          <a:bodyPr>
            <a:normAutofit/>
          </a:bodyPr>
          <a:lstStyle/>
          <a:p>
            <a:pPr algn="ctr"/>
            <a:r>
              <a:rPr lang="es-EC" sz="2400" dirty="0">
                <a:latin typeface="Times New Roman" panose="02020603050405020304" pitchFamily="18" charset="0"/>
                <a:cs typeface="Times New Roman" panose="02020603050405020304" pitchFamily="18" charset="0"/>
              </a:rPr>
              <a:t>ADEVA peso de frutos. Ibarra, </a:t>
            </a:r>
            <a:r>
              <a:rPr lang="es-EC" sz="2400" dirty="0" smtClean="0">
                <a:latin typeface="Times New Roman" panose="02020603050405020304" pitchFamily="18" charset="0"/>
                <a:cs typeface="Times New Roman" panose="02020603050405020304" pitchFamily="18" charset="0"/>
              </a:rPr>
              <a:t>2017</a:t>
            </a:r>
            <a:endParaRPr lang="es-EC" sz="2400" i="1" dirty="0">
              <a:latin typeface="Times New Roman" panose="02020603050405020304" pitchFamily="18" charset="0"/>
              <a:cs typeface="Times New Roman" panose="02020603050405020304" pitchFamily="18" charset="0"/>
            </a:endParaRPr>
          </a:p>
        </p:txBody>
      </p:sp>
      <p:sp>
        <p:nvSpPr>
          <p:cNvPr id="11" name="Título 1"/>
          <p:cNvSpPr txBox="1">
            <a:spLocks/>
          </p:cNvSpPr>
          <p:nvPr/>
        </p:nvSpPr>
        <p:spPr>
          <a:xfrm>
            <a:off x="1854556" y="284427"/>
            <a:ext cx="9297440" cy="6371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latin typeface="Times New Roman" panose="02020603050405020304" pitchFamily="18" charset="0"/>
                <a:cs typeface="Times New Roman" panose="02020603050405020304" pitchFamily="18" charset="0"/>
              </a:rPr>
              <a:t>RENDIMIENTO / PARCELA NETA </a:t>
            </a:r>
            <a:endParaRPr lang="es-EC" sz="3200"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466193" y="1558690"/>
            <a:ext cx="10152993" cy="4747518"/>
          </a:xfrm>
          <a:prstGeom prst="rect">
            <a:avLst/>
          </a:prstGeom>
        </p:spPr>
      </p:pic>
    </p:spTree>
    <p:extLst>
      <p:ext uri="{BB962C8B-B14F-4D97-AF65-F5344CB8AC3E}">
        <p14:creationId xmlns:p14="http://schemas.microsoft.com/office/powerpoint/2010/main" val="3678597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7622" y="449470"/>
            <a:ext cx="7433757" cy="756643"/>
          </a:xfrm>
        </p:spPr>
        <p:txBody>
          <a:bodyPr>
            <a:noAutofit/>
          </a:bodyPr>
          <a:lstStyle/>
          <a:p>
            <a:pPr algn="ctr"/>
            <a:r>
              <a:rPr lang="es-EC" sz="2800" dirty="0">
                <a:solidFill>
                  <a:schemeClr val="tx1"/>
                </a:solidFill>
                <a:latin typeface="Times New Roman" panose="02020603050405020304" pitchFamily="18" charset="0"/>
                <a:cs typeface="Times New Roman" panose="02020603050405020304" pitchFamily="18" charset="0"/>
              </a:rPr>
              <a:t>Prueba de </a:t>
            </a:r>
            <a:r>
              <a:rPr lang="es-EC" sz="2800" dirty="0" err="1">
                <a:solidFill>
                  <a:schemeClr val="tx1"/>
                </a:solidFill>
                <a:latin typeface="Times New Roman" panose="02020603050405020304" pitchFamily="18" charset="0"/>
                <a:cs typeface="Times New Roman" panose="02020603050405020304" pitchFamily="18" charset="0"/>
              </a:rPr>
              <a:t>Tukey</a:t>
            </a:r>
            <a:r>
              <a:rPr lang="es-EC" sz="2800" dirty="0">
                <a:solidFill>
                  <a:schemeClr val="tx1"/>
                </a:solidFill>
                <a:latin typeface="Times New Roman" panose="02020603050405020304" pitchFamily="18" charset="0"/>
                <a:cs typeface="Times New Roman" panose="02020603050405020304" pitchFamily="18" charset="0"/>
              </a:rPr>
              <a:t> 5% para </a:t>
            </a:r>
            <a:r>
              <a:rPr lang="es-EC" sz="2800" dirty="0" smtClean="0">
                <a:solidFill>
                  <a:schemeClr val="tx1"/>
                </a:solidFill>
                <a:latin typeface="Times New Roman" panose="02020603050405020304" pitchFamily="18" charset="0"/>
                <a:cs typeface="Times New Roman" panose="02020603050405020304" pitchFamily="18" charset="0"/>
              </a:rPr>
              <a:t>peso de frutos en los Sistemas </a:t>
            </a:r>
            <a:r>
              <a:rPr lang="es-EC" sz="2800" dirty="0">
                <a:solidFill>
                  <a:schemeClr val="tx1"/>
                </a:solidFill>
                <a:latin typeface="Times New Roman" panose="02020603050405020304" pitchFamily="18" charset="0"/>
                <a:cs typeface="Times New Roman" panose="02020603050405020304" pitchFamily="18" charset="0"/>
              </a:rPr>
              <a:t>de siembra. Ibarra, </a:t>
            </a:r>
            <a:r>
              <a:rPr lang="es-EC" sz="2800" dirty="0" smtClean="0">
                <a:solidFill>
                  <a:schemeClr val="tx1"/>
                </a:solidFill>
                <a:latin typeface="Times New Roman" panose="02020603050405020304" pitchFamily="18" charset="0"/>
                <a:cs typeface="Times New Roman" panose="02020603050405020304" pitchFamily="18" charset="0"/>
              </a:rPr>
              <a:t>2017</a:t>
            </a:r>
            <a:r>
              <a:rPr lang="es-EC" sz="2800" i="1" dirty="0">
                <a:solidFill>
                  <a:schemeClr val="tx1"/>
                </a:solidFill>
                <a:latin typeface="Times New Roman" panose="02020603050405020304" pitchFamily="18" charset="0"/>
                <a:cs typeface="Times New Roman" panose="02020603050405020304" pitchFamily="18" charset="0"/>
              </a:rPr>
              <a:t/>
            </a:r>
            <a:br>
              <a:rPr lang="es-EC" sz="2800" i="1" dirty="0">
                <a:solidFill>
                  <a:schemeClr val="tx1"/>
                </a:solidFill>
                <a:latin typeface="Times New Roman" panose="02020603050405020304" pitchFamily="18" charset="0"/>
                <a:cs typeface="Times New Roman" panose="02020603050405020304" pitchFamily="18" charset="0"/>
              </a:rPr>
            </a:br>
            <a:endParaRPr lang="es-EC" sz="28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758" y="1377388"/>
            <a:ext cx="2632842" cy="382028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027" y="1734207"/>
            <a:ext cx="4074704" cy="3074697"/>
          </a:xfrm>
          <a:prstGeom prst="rect">
            <a:avLst/>
          </a:prstGeom>
        </p:spPr>
      </p:pic>
      <p:pic>
        <p:nvPicPr>
          <p:cNvPr id="3" name="Imagen 2"/>
          <p:cNvPicPr>
            <a:picLocks noChangeAspect="1"/>
          </p:cNvPicPr>
          <p:nvPr/>
        </p:nvPicPr>
        <p:blipFill>
          <a:blip r:embed="rId4"/>
          <a:stretch>
            <a:fillRect/>
          </a:stretch>
        </p:blipFill>
        <p:spPr>
          <a:xfrm>
            <a:off x="2645007" y="2033752"/>
            <a:ext cx="6211613" cy="2144110"/>
          </a:xfrm>
          <a:prstGeom prst="rect">
            <a:avLst/>
          </a:prstGeom>
        </p:spPr>
      </p:pic>
    </p:spTree>
    <p:extLst>
      <p:ext uri="{BB962C8B-B14F-4D97-AF65-F5344CB8AC3E}">
        <p14:creationId xmlns:p14="http://schemas.microsoft.com/office/powerpoint/2010/main" val="2667202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898900" y="392825"/>
            <a:ext cx="4876800" cy="647700"/>
          </a:xfrm>
          <a:prstGeom prst="round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C" sz="4000" b="1" dirty="0" smtClean="0">
                <a:latin typeface="Times New Roman" panose="02020603050405020304" pitchFamily="18" charset="0"/>
                <a:cs typeface="Times New Roman" panose="02020603050405020304" pitchFamily="18" charset="0"/>
              </a:rPr>
              <a:t>JUSTIFICACIÓN </a:t>
            </a:r>
            <a:r>
              <a:rPr lang="es-EC" sz="4000" dirty="0" smtClean="0"/>
              <a:t> </a:t>
            </a:r>
            <a:endParaRPr lang="es-EC" sz="4000" dirty="0"/>
          </a:p>
        </p:txBody>
      </p:sp>
      <p:sp>
        <p:nvSpPr>
          <p:cNvPr id="6" name="Rectángulo redondeado 5"/>
          <p:cNvSpPr/>
          <p:nvPr/>
        </p:nvSpPr>
        <p:spPr>
          <a:xfrm>
            <a:off x="933450" y="1261242"/>
            <a:ext cx="10807700" cy="3121571"/>
          </a:xfrm>
          <a:prstGeom prst="roundRect">
            <a:avLst/>
          </a:prstGeom>
          <a:solidFill>
            <a:schemeClr val="tx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endParaRPr lang="es-EC" sz="2400" dirty="0" smtClean="0">
              <a:latin typeface="Times New Roman" panose="02020603050405020304" pitchFamily="18" charset="0"/>
              <a:cs typeface="Times New Roman" panose="02020603050405020304" pitchFamily="18" charset="0"/>
            </a:endParaRPr>
          </a:p>
          <a:p>
            <a:endParaRPr lang="es-EC" sz="2400" dirty="0" smtClean="0">
              <a:latin typeface="Times New Roman" panose="02020603050405020304" pitchFamily="18" charset="0"/>
              <a:cs typeface="Times New Roman" panose="02020603050405020304" pitchFamily="18" charset="0"/>
            </a:endParaRPr>
          </a:p>
          <a:p>
            <a:pPr algn="just"/>
            <a:r>
              <a:rPr lang="es-EC" sz="2400" dirty="0">
                <a:latin typeface="Times New Roman" panose="02020603050405020304" pitchFamily="18" charset="0"/>
                <a:cs typeface="Times New Roman" panose="02020603050405020304" pitchFamily="18" charset="0"/>
              </a:rPr>
              <a:t>En los sectores donde se cultiva fresa el rendimiento del cultivo es cada vez menor, por lo que este estudio tuvo como propósito ofertar una alternativa que incremente la producción del fruto, permita mermar la contaminación del suelo, del ambiente y del mismo fruto. Se propuso la utilización del sistema hidropónico, tecnología que disminuye el uso de los productos químicos, optimiza el recurso hídrico y la consecución de altos rendimientos; y, por ende mejorar los económicos (</a:t>
            </a:r>
            <a:r>
              <a:rPr lang="es-EC" sz="2400" dirty="0" err="1">
                <a:latin typeface="Times New Roman" panose="02020603050405020304" pitchFamily="18" charset="0"/>
                <a:cs typeface="Times New Roman" panose="02020603050405020304" pitchFamily="18" charset="0"/>
              </a:rPr>
              <a:t>Cantillano</a:t>
            </a:r>
            <a:r>
              <a:rPr lang="es-EC" sz="2400" dirty="0">
                <a:latin typeface="Times New Roman" panose="02020603050405020304" pitchFamily="18" charset="0"/>
                <a:cs typeface="Times New Roman" panose="02020603050405020304" pitchFamily="18" charset="0"/>
              </a:rPr>
              <a:t>, y otros, 2012).</a:t>
            </a:r>
          </a:p>
          <a:p>
            <a:r>
              <a:rPr lang="es-EC" sz="2400" dirty="0">
                <a:latin typeface="Times New Roman" panose="02020603050405020304" pitchFamily="18" charset="0"/>
                <a:cs typeface="Times New Roman" panose="02020603050405020304" pitchFamily="18" charset="0"/>
              </a:rPr>
              <a:t> </a:t>
            </a:r>
          </a:p>
          <a:p>
            <a:pPr algn="just"/>
            <a:endParaRPr lang="es-EC" sz="2400" dirty="0" smtClean="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933450" y="4603530"/>
            <a:ext cx="10807700" cy="1708369"/>
          </a:xfrm>
          <a:prstGeom prst="roundRect">
            <a:avLst/>
          </a:prstGeom>
          <a:solidFill>
            <a:schemeClr val="tx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endParaRPr lang="es-EC" sz="2400" dirty="0" smtClean="0">
              <a:latin typeface="Times New Roman" panose="02020603050405020304" pitchFamily="18" charset="0"/>
              <a:cs typeface="Times New Roman" panose="02020603050405020304" pitchFamily="18" charset="0"/>
            </a:endParaRPr>
          </a:p>
          <a:p>
            <a:endParaRPr lang="es-EC" sz="2400" dirty="0" smtClean="0">
              <a:latin typeface="Times New Roman" panose="02020603050405020304" pitchFamily="18" charset="0"/>
              <a:cs typeface="Times New Roman" panose="02020603050405020304" pitchFamily="18" charset="0"/>
            </a:endParaRPr>
          </a:p>
          <a:p>
            <a:pPr algn="just"/>
            <a:r>
              <a:rPr lang="es-EC" sz="2400" dirty="0">
                <a:latin typeface="Times New Roman" panose="02020603050405020304" pitchFamily="18" charset="0"/>
                <a:cs typeface="Times New Roman" panose="02020603050405020304" pitchFamily="18" charset="0"/>
              </a:rPr>
              <a:t>Al respecto, García </a:t>
            </a:r>
            <a:r>
              <a:rPr lang="es-EC" sz="2400" dirty="0" smtClean="0">
                <a:latin typeface="Times New Roman" panose="02020603050405020304" pitchFamily="18" charset="0"/>
                <a:cs typeface="Times New Roman" panose="02020603050405020304" pitchFamily="18" charset="0"/>
              </a:rPr>
              <a:t>y </a:t>
            </a:r>
            <a:r>
              <a:rPr lang="es-EC" sz="2400" dirty="0" err="1">
                <a:latin typeface="Times New Roman" panose="02020603050405020304" pitchFamily="18" charset="0"/>
                <a:cs typeface="Times New Roman" panose="02020603050405020304" pitchFamily="18" charset="0"/>
              </a:rPr>
              <a:t>Durga</a:t>
            </a:r>
            <a:r>
              <a:rPr lang="es-EC" sz="2400" dirty="0">
                <a:latin typeface="Times New Roman" panose="02020603050405020304" pitchFamily="18" charset="0"/>
                <a:cs typeface="Times New Roman" panose="02020603050405020304" pitchFamily="18" charset="0"/>
              </a:rPr>
              <a:t> (2012) indica que es necesario hacer una reglamentación en el uso y aplicación de estos compuestos químicos, sobre todo tener un registro y llevar a cabo programas de vigilancia sobre la contaminación ambiental, intoxicación y vigilancia de los residuos que generen estos compuestos.  </a:t>
            </a:r>
          </a:p>
          <a:p>
            <a:r>
              <a:rPr lang="es-EC" sz="2400" dirty="0">
                <a:latin typeface="Times New Roman" panose="02020603050405020304" pitchFamily="18" charset="0"/>
                <a:cs typeface="Times New Roman" panose="02020603050405020304" pitchFamily="18" charset="0"/>
              </a:rPr>
              <a:t> </a:t>
            </a:r>
          </a:p>
          <a:p>
            <a:pPr algn="just"/>
            <a:endParaRPr lang="es-EC"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2891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7622" y="859373"/>
            <a:ext cx="7433757" cy="756643"/>
          </a:xfrm>
        </p:spPr>
        <p:txBody>
          <a:bodyPr>
            <a:noAutofit/>
          </a:bodyPr>
          <a:lstStyle/>
          <a:p>
            <a:pPr algn="ctr"/>
            <a:r>
              <a:rPr lang="es-EC" sz="2800" dirty="0">
                <a:solidFill>
                  <a:schemeClr val="tx1"/>
                </a:solidFill>
                <a:latin typeface="Times New Roman" panose="02020603050405020304" pitchFamily="18" charset="0"/>
                <a:cs typeface="Times New Roman" panose="02020603050405020304" pitchFamily="18" charset="0"/>
              </a:rPr>
              <a:t>Prueba de </a:t>
            </a:r>
            <a:r>
              <a:rPr lang="es-EC" sz="2800" dirty="0" err="1">
                <a:solidFill>
                  <a:schemeClr val="tx1"/>
                </a:solidFill>
                <a:latin typeface="Times New Roman" panose="02020603050405020304" pitchFamily="18" charset="0"/>
                <a:cs typeface="Times New Roman" panose="02020603050405020304" pitchFamily="18" charset="0"/>
              </a:rPr>
              <a:t>Tukey</a:t>
            </a:r>
            <a:r>
              <a:rPr lang="es-EC" sz="2800" dirty="0">
                <a:solidFill>
                  <a:schemeClr val="tx1"/>
                </a:solidFill>
                <a:latin typeface="Times New Roman" panose="02020603050405020304" pitchFamily="18" charset="0"/>
                <a:cs typeface="Times New Roman" panose="02020603050405020304" pitchFamily="18" charset="0"/>
              </a:rPr>
              <a:t> 5% </a:t>
            </a:r>
            <a:r>
              <a:rPr lang="es-EC" sz="2800" dirty="0" smtClean="0">
                <a:solidFill>
                  <a:schemeClr val="tx1"/>
                </a:solidFill>
                <a:latin typeface="Times New Roman" panose="02020603050405020304" pitchFamily="18" charset="0"/>
                <a:cs typeface="Times New Roman" panose="02020603050405020304" pitchFamily="18" charset="0"/>
              </a:rPr>
              <a:t>para Rendimiento en Variedades. </a:t>
            </a:r>
            <a:r>
              <a:rPr lang="es-EC" sz="2800" dirty="0">
                <a:solidFill>
                  <a:schemeClr val="tx1"/>
                </a:solidFill>
                <a:latin typeface="Times New Roman" panose="02020603050405020304" pitchFamily="18" charset="0"/>
                <a:cs typeface="Times New Roman" panose="02020603050405020304" pitchFamily="18" charset="0"/>
              </a:rPr>
              <a:t>Ibarra, </a:t>
            </a:r>
            <a:r>
              <a:rPr lang="es-EC" sz="2800" dirty="0" smtClean="0">
                <a:solidFill>
                  <a:schemeClr val="tx1"/>
                </a:solidFill>
                <a:latin typeface="Times New Roman" panose="02020603050405020304" pitchFamily="18" charset="0"/>
                <a:cs typeface="Times New Roman" panose="02020603050405020304" pitchFamily="18" charset="0"/>
              </a:rPr>
              <a:t>2017</a:t>
            </a:r>
            <a:r>
              <a:rPr lang="es-EC" sz="2800" i="1" dirty="0">
                <a:solidFill>
                  <a:schemeClr val="tx1"/>
                </a:solidFill>
                <a:latin typeface="Times New Roman" panose="02020603050405020304" pitchFamily="18" charset="0"/>
                <a:cs typeface="Times New Roman" panose="02020603050405020304" pitchFamily="18" charset="0"/>
              </a:rPr>
              <a:t/>
            </a:r>
            <a:br>
              <a:rPr lang="es-EC" sz="2800" i="1" dirty="0">
                <a:solidFill>
                  <a:schemeClr val="tx1"/>
                </a:solidFill>
                <a:latin typeface="Times New Roman" panose="02020603050405020304" pitchFamily="18" charset="0"/>
                <a:cs typeface="Times New Roman" panose="02020603050405020304" pitchFamily="18" charset="0"/>
              </a:rPr>
            </a:br>
            <a:endParaRPr lang="es-EC"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Objeto 6"/>
          <p:cNvGraphicFramePr>
            <a:graphicFrameLocks noChangeAspect="1"/>
          </p:cNvGraphicFramePr>
          <p:nvPr>
            <p:extLst>
              <p:ext uri="{D42A27DB-BD31-4B8C-83A1-F6EECF244321}">
                <p14:modId xmlns:p14="http://schemas.microsoft.com/office/powerpoint/2010/main" val="1935166459"/>
              </p:ext>
            </p:extLst>
          </p:nvPr>
        </p:nvGraphicFramePr>
        <p:xfrm>
          <a:off x="1624545" y="2301765"/>
          <a:ext cx="8504800" cy="3011214"/>
        </p:xfrm>
        <a:graphic>
          <a:graphicData uri="http://schemas.openxmlformats.org/presentationml/2006/ole">
            <mc:AlternateContent xmlns:mc="http://schemas.openxmlformats.org/markup-compatibility/2006">
              <mc:Choice xmlns:v="urn:schemas-microsoft-com:vml" Requires="v">
                <p:oleObj spid="_x0000_s6179" name="Document" r:id="rId4" imgW="5406041" imgH="1406067" progId="Word.Document.12">
                  <p:embed/>
                </p:oleObj>
              </mc:Choice>
              <mc:Fallback>
                <p:oleObj name="Document" r:id="rId4" imgW="5406041" imgH="1406067" progId="Word.Document.12">
                  <p:embed/>
                  <p:pic>
                    <p:nvPicPr>
                      <p:cNvPr id="0" name=""/>
                      <p:cNvPicPr/>
                      <p:nvPr/>
                    </p:nvPicPr>
                    <p:blipFill>
                      <a:blip r:embed="rId5"/>
                      <a:stretch>
                        <a:fillRect/>
                      </a:stretch>
                    </p:blipFill>
                    <p:spPr>
                      <a:xfrm>
                        <a:off x="1624545" y="2301765"/>
                        <a:ext cx="8504800" cy="3011214"/>
                      </a:xfrm>
                      <a:prstGeom prst="rect">
                        <a:avLst/>
                      </a:prstGeom>
                    </p:spPr>
                  </p:pic>
                </p:oleObj>
              </mc:Fallback>
            </mc:AlternateContent>
          </a:graphicData>
        </a:graphic>
      </p:graphicFrame>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372" y="1651463"/>
            <a:ext cx="3011213" cy="4311818"/>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1849" y="1651463"/>
            <a:ext cx="3294992" cy="4311818"/>
          </a:xfrm>
          <a:prstGeom prst="rect">
            <a:avLst/>
          </a:prstGeom>
        </p:spPr>
      </p:pic>
    </p:spTree>
    <p:extLst>
      <p:ext uri="{BB962C8B-B14F-4D97-AF65-F5344CB8AC3E}">
        <p14:creationId xmlns:p14="http://schemas.microsoft.com/office/powerpoint/2010/main" val="2767885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03477" y="1419005"/>
            <a:ext cx="3736426" cy="4414018"/>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924" y="1419005"/>
            <a:ext cx="3657600" cy="441401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841" y="1419005"/>
            <a:ext cx="3689129" cy="4414018"/>
          </a:xfrm>
          <a:prstGeom prst="rect">
            <a:avLst/>
          </a:prstGeom>
        </p:spPr>
      </p:pic>
    </p:spTree>
    <p:extLst>
      <p:ext uri="{BB962C8B-B14F-4D97-AF65-F5344CB8AC3E}">
        <p14:creationId xmlns:p14="http://schemas.microsoft.com/office/powerpoint/2010/main" val="1247027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5259" y="454406"/>
            <a:ext cx="8911687" cy="1097645"/>
          </a:xfrm>
        </p:spPr>
        <p:txBody>
          <a:bodyPr>
            <a:noAutofit/>
          </a:bodyPr>
          <a:lstStyle/>
          <a:p>
            <a:pPr algn="ctr"/>
            <a:r>
              <a:rPr lang="es-EC" sz="2400" dirty="0">
                <a:solidFill>
                  <a:schemeClr val="tx1"/>
                </a:solidFill>
                <a:latin typeface="Times New Roman" panose="02020603050405020304" pitchFamily="18" charset="0"/>
                <a:cs typeface="Times New Roman" panose="02020603050405020304" pitchFamily="18" charset="0"/>
              </a:rPr>
              <a:t>Prueba </a:t>
            </a:r>
            <a:r>
              <a:rPr lang="es-EC" sz="2400" dirty="0" err="1">
                <a:solidFill>
                  <a:schemeClr val="tx1"/>
                </a:solidFill>
                <a:latin typeface="Times New Roman" panose="02020603050405020304" pitchFamily="18" charset="0"/>
                <a:cs typeface="Times New Roman" panose="02020603050405020304" pitchFamily="18" charset="0"/>
              </a:rPr>
              <a:t>Tukey</a:t>
            </a:r>
            <a:r>
              <a:rPr lang="es-EC" sz="2400" dirty="0">
                <a:solidFill>
                  <a:schemeClr val="tx1"/>
                </a:solidFill>
                <a:latin typeface="Times New Roman" panose="02020603050405020304" pitchFamily="18" charset="0"/>
                <a:cs typeface="Times New Roman" panose="02020603050405020304" pitchFamily="18" charset="0"/>
              </a:rPr>
              <a:t> al 5% para Rendimiento en las interacciones Sistemas de siembra y Variedades. Ibarra, </a:t>
            </a:r>
            <a:r>
              <a:rPr lang="es-EC" sz="2400" dirty="0" smtClean="0">
                <a:solidFill>
                  <a:schemeClr val="tx1"/>
                </a:solidFill>
                <a:latin typeface="Times New Roman" panose="02020603050405020304" pitchFamily="18" charset="0"/>
                <a:cs typeface="Times New Roman" panose="02020603050405020304" pitchFamily="18" charset="0"/>
              </a:rPr>
              <a:t>2017</a:t>
            </a:r>
            <a:r>
              <a:rPr lang="es-EC" sz="2400" i="1" dirty="0">
                <a:solidFill>
                  <a:schemeClr val="tx1"/>
                </a:solidFill>
                <a:latin typeface="Times New Roman" panose="02020603050405020304" pitchFamily="18" charset="0"/>
                <a:cs typeface="Times New Roman" panose="02020603050405020304" pitchFamily="18" charset="0"/>
              </a:rPr>
              <a:t/>
            </a:r>
            <a:br>
              <a:rPr lang="es-EC" sz="2400" i="1" dirty="0">
                <a:solidFill>
                  <a:schemeClr val="tx1"/>
                </a:solidFill>
                <a:latin typeface="Times New Roman" panose="02020603050405020304" pitchFamily="18" charset="0"/>
                <a:cs typeface="Times New Roman" panose="02020603050405020304" pitchFamily="18" charset="0"/>
              </a:rPr>
            </a:b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88849" y="2114296"/>
            <a:ext cx="4452913" cy="332842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4199" y="1965596"/>
            <a:ext cx="4452915" cy="3313915"/>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1800174849"/>
              </p:ext>
            </p:extLst>
          </p:nvPr>
        </p:nvGraphicFramePr>
        <p:xfrm>
          <a:off x="2902257" y="1513489"/>
          <a:ext cx="6530304" cy="3216165"/>
        </p:xfrm>
        <a:graphic>
          <a:graphicData uri="http://schemas.openxmlformats.org/presentationml/2006/ole">
            <mc:AlternateContent xmlns:mc="http://schemas.openxmlformats.org/markup-compatibility/2006">
              <mc:Choice xmlns:v="urn:schemas-microsoft-com:vml" Requires="v">
                <p:oleObj spid="_x0000_s7203" name="Document" r:id="rId6" imgW="5406041" imgH="2115590" progId="Word.Document.12">
                  <p:embed/>
                </p:oleObj>
              </mc:Choice>
              <mc:Fallback>
                <p:oleObj name="Document" r:id="rId6" imgW="5406041" imgH="2115590" progId="Word.Document.12">
                  <p:embed/>
                  <p:pic>
                    <p:nvPicPr>
                      <p:cNvPr id="0" name=""/>
                      <p:cNvPicPr/>
                      <p:nvPr/>
                    </p:nvPicPr>
                    <p:blipFill>
                      <a:blip r:embed="rId7"/>
                      <a:stretch>
                        <a:fillRect/>
                      </a:stretch>
                    </p:blipFill>
                    <p:spPr>
                      <a:xfrm>
                        <a:off x="2902257" y="1513489"/>
                        <a:ext cx="6530304" cy="3216165"/>
                      </a:xfrm>
                      <a:prstGeom prst="rect">
                        <a:avLst/>
                      </a:prstGeom>
                    </p:spPr>
                  </p:pic>
                </p:oleObj>
              </mc:Fallback>
            </mc:AlternateContent>
          </a:graphicData>
        </a:graphic>
      </p:graphicFrame>
    </p:spTree>
    <p:extLst>
      <p:ext uri="{BB962C8B-B14F-4D97-AF65-F5344CB8AC3E}">
        <p14:creationId xmlns:p14="http://schemas.microsoft.com/office/powerpoint/2010/main" val="3919098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3374" y="1271645"/>
            <a:ext cx="9297440" cy="592147"/>
          </a:xfrm>
        </p:spPr>
        <p:txBody>
          <a:bodyPr>
            <a:normAutofit/>
          </a:bodyPr>
          <a:lstStyle/>
          <a:p>
            <a:pPr algn="ctr"/>
            <a:r>
              <a:rPr lang="es-EC" sz="2400" dirty="0">
                <a:latin typeface="Times New Roman" panose="02020603050405020304" pitchFamily="18" charset="0"/>
                <a:cs typeface="Times New Roman" panose="02020603050405020304" pitchFamily="18" charset="0"/>
              </a:rPr>
              <a:t>ADEVA para la Clasificación de frutos. Ibarra, </a:t>
            </a:r>
            <a:r>
              <a:rPr lang="es-EC" sz="2400" dirty="0" smtClean="0">
                <a:latin typeface="Times New Roman" panose="02020603050405020304" pitchFamily="18" charset="0"/>
                <a:cs typeface="Times New Roman" panose="02020603050405020304" pitchFamily="18" charset="0"/>
              </a:rPr>
              <a:t>2017</a:t>
            </a:r>
            <a:endParaRPr lang="es-EC" sz="2200" dirty="0">
              <a:latin typeface="Times New Roman" panose="02020603050405020304" pitchFamily="18" charset="0"/>
              <a:cs typeface="Times New Roman" panose="02020603050405020304" pitchFamily="18" charset="0"/>
            </a:endParaRPr>
          </a:p>
        </p:txBody>
      </p:sp>
      <p:sp>
        <p:nvSpPr>
          <p:cNvPr id="11" name="Título 1"/>
          <p:cNvSpPr txBox="1">
            <a:spLocks/>
          </p:cNvSpPr>
          <p:nvPr/>
        </p:nvSpPr>
        <p:spPr>
          <a:xfrm>
            <a:off x="1943374" y="509754"/>
            <a:ext cx="9297440" cy="6371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smtClean="0">
                <a:latin typeface="Times New Roman" panose="02020603050405020304" pitchFamily="18" charset="0"/>
                <a:cs typeface="Times New Roman" panose="02020603050405020304" pitchFamily="18" charset="0"/>
              </a:rPr>
              <a:t>CLASIFICACIÓN DE FRUTOS </a:t>
            </a:r>
            <a:endParaRPr lang="es-EC" sz="32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2096814" y="2238703"/>
            <a:ext cx="9144000" cy="3988677"/>
          </a:xfrm>
          <a:prstGeom prst="rect">
            <a:avLst/>
          </a:prstGeom>
        </p:spPr>
      </p:pic>
    </p:spTree>
    <p:extLst>
      <p:ext uri="{BB962C8B-B14F-4D97-AF65-F5344CB8AC3E}">
        <p14:creationId xmlns:p14="http://schemas.microsoft.com/office/powerpoint/2010/main" val="274807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1520" y="493917"/>
            <a:ext cx="8911687" cy="1082770"/>
          </a:xfrm>
        </p:spPr>
        <p:txBody>
          <a:bodyPr>
            <a:normAutofit/>
          </a:bodyPr>
          <a:lstStyle/>
          <a:p>
            <a:pPr algn="ctr"/>
            <a:r>
              <a:rPr lang="es-EC" sz="2400" dirty="0">
                <a:solidFill>
                  <a:schemeClr val="tx1"/>
                </a:solidFill>
                <a:latin typeface="Times New Roman" panose="02020603050405020304" pitchFamily="18" charset="0"/>
                <a:cs typeface="Times New Roman" panose="02020603050405020304" pitchFamily="18" charset="0"/>
              </a:rPr>
              <a:t>Prueba </a:t>
            </a:r>
            <a:r>
              <a:rPr lang="es-EC" sz="2400" dirty="0" err="1">
                <a:solidFill>
                  <a:schemeClr val="tx1"/>
                </a:solidFill>
                <a:latin typeface="Times New Roman" panose="02020603050405020304" pitchFamily="18" charset="0"/>
                <a:cs typeface="Times New Roman" panose="02020603050405020304" pitchFamily="18" charset="0"/>
              </a:rPr>
              <a:t>Tukey</a:t>
            </a:r>
            <a:r>
              <a:rPr lang="es-EC" sz="2400" dirty="0">
                <a:solidFill>
                  <a:schemeClr val="tx1"/>
                </a:solidFill>
                <a:latin typeface="Times New Roman" panose="02020603050405020304" pitchFamily="18" charset="0"/>
                <a:cs typeface="Times New Roman" panose="02020603050405020304" pitchFamily="18" charset="0"/>
              </a:rPr>
              <a:t> al 5% para clasificación de frutos en sistemas de siembra. Ibarra, </a:t>
            </a:r>
            <a:r>
              <a:rPr lang="es-EC" sz="2400" dirty="0" smtClean="0">
                <a:solidFill>
                  <a:schemeClr val="tx1"/>
                </a:solidFill>
                <a:latin typeface="Times New Roman" panose="02020603050405020304" pitchFamily="18" charset="0"/>
                <a:cs typeface="Times New Roman" panose="02020603050405020304" pitchFamily="18" charset="0"/>
              </a:rPr>
              <a:t>2017</a:t>
            </a: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2775" y="1875638"/>
            <a:ext cx="2802905" cy="3894539"/>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9960" y="2034479"/>
            <a:ext cx="2885088" cy="3894539"/>
          </a:xfrm>
          <a:prstGeom prst="rect">
            <a:avLst/>
          </a:prstGeom>
        </p:spPr>
      </p:pic>
      <p:graphicFrame>
        <p:nvGraphicFramePr>
          <p:cNvPr id="4" name="Objeto 3"/>
          <p:cNvGraphicFramePr>
            <a:graphicFrameLocks noChangeAspect="1"/>
          </p:cNvGraphicFramePr>
          <p:nvPr>
            <p:extLst>
              <p:ext uri="{D42A27DB-BD31-4B8C-83A1-F6EECF244321}">
                <p14:modId xmlns:p14="http://schemas.microsoft.com/office/powerpoint/2010/main" val="1927232517"/>
              </p:ext>
            </p:extLst>
          </p:nvPr>
        </p:nvGraphicFramePr>
        <p:xfrm>
          <a:off x="3012666" y="2034479"/>
          <a:ext cx="6492491" cy="2063367"/>
        </p:xfrm>
        <a:graphic>
          <a:graphicData uri="http://schemas.openxmlformats.org/presentationml/2006/ole">
            <mc:AlternateContent xmlns:mc="http://schemas.openxmlformats.org/markup-compatibility/2006">
              <mc:Choice xmlns:v="urn:schemas-microsoft-com:vml" Requires="v">
                <p:oleObj spid="_x0000_s4170" name="Document" r:id="rId6" imgW="5406041" imgH="1274834" progId="Word.Document.12">
                  <p:embed/>
                </p:oleObj>
              </mc:Choice>
              <mc:Fallback>
                <p:oleObj name="Document" r:id="rId6" imgW="5406041" imgH="1274834" progId="Word.Document.12">
                  <p:embed/>
                  <p:pic>
                    <p:nvPicPr>
                      <p:cNvPr id="0" name=""/>
                      <p:cNvPicPr/>
                      <p:nvPr/>
                    </p:nvPicPr>
                    <p:blipFill>
                      <a:blip r:embed="rId7"/>
                      <a:stretch>
                        <a:fillRect/>
                      </a:stretch>
                    </p:blipFill>
                    <p:spPr>
                      <a:xfrm>
                        <a:off x="3012666" y="2034479"/>
                        <a:ext cx="6492491" cy="2063367"/>
                      </a:xfrm>
                      <a:prstGeom prst="rect">
                        <a:avLst/>
                      </a:prstGeom>
                    </p:spPr>
                  </p:pic>
                </p:oleObj>
              </mc:Fallback>
            </mc:AlternateContent>
          </a:graphicData>
        </a:graphic>
      </p:graphicFrame>
    </p:spTree>
    <p:extLst>
      <p:ext uri="{BB962C8B-B14F-4D97-AF65-F5344CB8AC3E}">
        <p14:creationId xmlns:p14="http://schemas.microsoft.com/office/powerpoint/2010/main" val="36097311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2471" y="1045710"/>
            <a:ext cx="8911687" cy="1082770"/>
          </a:xfrm>
        </p:spPr>
        <p:txBody>
          <a:bodyPr>
            <a:normAutofit/>
          </a:bodyPr>
          <a:lstStyle/>
          <a:p>
            <a:pPr algn="ctr"/>
            <a:r>
              <a:rPr lang="es-EC" sz="2400" dirty="0">
                <a:solidFill>
                  <a:schemeClr val="tx1"/>
                </a:solidFill>
                <a:latin typeface="Times New Roman" panose="02020603050405020304" pitchFamily="18" charset="0"/>
                <a:cs typeface="Times New Roman" panose="02020603050405020304" pitchFamily="18" charset="0"/>
              </a:rPr>
              <a:t>Prueba </a:t>
            </a:r>
            <a:r>
              <a:rPr lang="es-EC" sz="2400" dirty="0" err="1">
                <a:solidFill>
                  <a:schemeClr val="tx1"/>
                </a:solidFill>
                <a:latin typeface="Times New Roman" panose="02020603050405020304" pitchFamily="18" charset="0"/>
                <a:cs typeface="Times New Roman" panose="02020603050405020304" pitchFamily="18" charset="0"/>
              </a:rPr>
              <a:t>Tukey</a:t>
            </a:r>
            <a:r>
              <a:rPr lang="es-EC" sz="2400" dirty="0">
                <a:solidFill>
                  <a:schemeClr val="tx1"/>
                </a:solidFill>
                <a:latin typeface="Times New Roman" panose="02020603050405020304" pitchFamily="18" charset="0"/>
                <a:cs typeface="Times New Roman" panose="02020603050405020304" pitchFamily="18" charset="0"/>
              </a:rPr>
              <a:t> al 5% para clasificación de frutos en </a:t>
            </a:r>
            <a:r>
              <a:rPr lang="es-EC" sz="2400" dirty="0" smtClean="0">
                <a:solidFill>
                  <a:schemeClr val="tx1"/>
                </a:solidFill>
                <a:latin typeface="Times New Roman" panose="02020603050405020304" pitchFamily="18" charset="0"/>
                <a:cs typeface="Times New Roman" panose="02020603050405020304" pitchFamily="18" charset="0"/>
              </a:rPr>
              <a:t>Variedades. </a:t>
            </a:r>
            <a:r>
              <a:rPr lang="es-EC" sz="2400" dirty="0">
                <a:solidFill>
                  <a:schemeClr val="tx1"/>
                </a:solidFill>
                <a:latin typeface="Times New Roman" panose="02020603050405020304" pitchFamily="18" charset="0"/>
                <a:cs typeface="Times New Roman" panose="02020603050405020304" pitchFamily="18" charset="0"/>
              </a:rPr>
              <a:t>Ibarra, </a:t>
            </a:r>
            <a:r>
              <a:rPr lang="es-EC" sz="2400" dirty="0" smtClean="0">
                <a:solidFill>
                  <a:schemeClr val="tx1"/>
                </a:solidFill>
                <a:latin typeface="Times New Roman" panose="02020603050405020304" pitchFamily="18" charset="0"/>
                <a:cs typeface="Times New Roman" panose="02020603050405020304" pitchFamily="18" charset="0"/>
              </a:rPr>
              <a:t>2017</a:t>
            </a:r>
            <a:endParaRPr lang="es-EC" sz="24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638130454"/>
              </p:ext>
            </p:extLst>
          </p:nvPr>
        </p:nvGraphicFramePr>
        <p:xfrm>
          <a:off x="1490678" y="2522415"/>
          <a:ext cx="8738894" cy="2885089"/>
        </p:xfrm>
        <a:graphic>
          <a:graphicData uri="http://schemas.openxmlformats.org/presentationml/2006/ole">
            <mc:AlternateContent xmlns:mc="http://schemas.openxmlformats.org/markup-compatibility/2006">
              <mc:Choice xmlns:v="urn:schemas-microsoft-com:vml" Requires="v">
                <p:oleObj spid="_x0000_s8228" name="Document" r:id="rId4" imgW="5406041" imgH="1416162" progId="Word.Document.12">
                  <p:embed/>
                </p:oleObj>
              </mc:Choice>
              <mc:Fallback>
                <p:oleObj name="Document" r:id="rId4" imgW="5406041" imgH="1416162" progId="Word.Document.12">
                  <p:embed/>
                  <p:pic>
                    <p:nvPicPr>
                      <p:cNvPr id="0" name=""/>
                      <p:cNvPicPr/>
                      <p:nvPr/>
                    </p:nvPicPr>
                    <p:blipFill>
                      <a:blip r:embed="rId5"/>
                      <a:stretch>
                        <a:fillRect/>
                      </a:stretch>
                    </p:blipFill>
                    <p:spPr>
                      <a:xfrm>
                        <a:off x="1490678" y="2522415"/>
                        <a:ext cx="8738894" cy="2885089"/>
                      </a:xfrm>
                      <a:prstGeom prst="rect">
                        <a:avLst/>
                      </a:prstGeom>
                    </p:spPr>
                  </p:pic>
                </p:oleObj>
              </mc:Fallback>
            </mc:AlternateContent>
          </a:graphicData>
        </a:graphic>
      </p:graphicFrame>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10" y="2317531"/>
            <a:ext cx="2822028" cy="3294858"/>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7613" y="2317531"/>
            <a:ext cx="3358055" cy="3294858"/>
          </a:xfrm>
          <a:prstGeom prst="rect">
            <a:avLst/>
          </a:prstGeom>
        </p:spPr>
      </p:pic>
    </p:spTree>
    <p:extLst>
      <p:ext uri="{BB962C8B-B14F-4D97-AF65-F5344CB8AC3E}">
        <p14:creationId xmlns:p14="http://schemas.microsoft.com/office/powerpoint/2010/main" val="2051235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5933" y="442281"/>
            <a:ext cx="8911687" cy="1280890"/>
          </a:xfrm>
        </p:spPr>
        <p:txBody>
          <a:bodyPr>
            <a:noAutofit/>
          </a:bodyPr>
          <a:lstStyle/>
          <a:p>
            <a:pPr algn="ctr"/>
            <a:r>
              <a:rPr lang="es-EC" sz="2800" dirty="0">
                <a:solidFill>
                  <a:schemeClr val="tx1"/>
                </a:solidFill>
                <a:latin typeface="Times New Roman" panose="02020603050405020304" pitchFamily="18" charset="0"/>
                <a:cs typeface="Times New Roman" panose="02020603050405020304" pitchFamily="18" charset="0"/>
              </a:rPr>
              <a:t>Prueba </a:t>
            </a:r>
            <a:r>
              <a:rPr lang="es-EC" sz="2800" dirty="0" err="1">
                <a:solidFill>
                  <a:schemeClr val="tx1"/>
                </a:solidFill>
                <a:latin typeface="Times New Roman" panose="02020603050405020304" pitchFamily="18" charset="0"/>
                <a:cs typeface="Times New Roman" panose="02020603050405020304" pitchFamily="18" charset="0"/>
              </a:rPr>
              <a:t>Tukey</a:t>
            </a:r>
            <a:r>
              <a:rPr lang="es-EC" sz="2800" dirty="0">
                <a:solidFill>
                  <a:schemeClr val="tx1"/>
                </a:solidFill>
                <a:latin typeface="Times New Roman" panose="02020603050405020304" pitchFamily="18" charset="0"/>
                <a:cs typeface="Times New Roman" panose="02020603050405020304" pitchFamily="18" charset="0"/>
              </a:rPr>
              <a:t> al 5% para Clasificación de frutos en la interacción Sistemas de siembra y Variedades. Ibarra, </a:t>
            </a:r>
            <a:r>
              <a:rPr lang="es-EC" sz="2800" dirty="0" smtClean="0">
                <a:solidFill>
                  <a:schemeClr val="tx1"/>
                </a:solidFill>
                <a:latin typeface="Times New Roman" panose="02020603050405020304" pitchFamily="18" charset="0"/>
                <a:cs typeface="Times New Roman" panose="02020603050405020304" pitchFamily="18" charset="0"/>
              </a:rPr>
              <a:t>2017</a:t>
            </a:r>
            <a:r>
              <a:rPr lang="es-EC" sz="2800" i="1" dirty="0">
                <a:solidFill>
                  <a:schemeClr val="tx1"/>
                </a:solidFill>
                <a:latin typeface="Times New Roman" panose="02020603050405020304" pitchFamily="18" charset="0"/>
                <a:cs typeface="Times New Roman" panose="02020603050405020304" pitchFamily="18" charset="0"/>
              </a:rPr>
              <a:t/>
            </a:r>
            <a:br>
              <a:rPr lang="es-EC" sz="2800" i="1" dirty="0">
                <a:solidFill>
                  <a:schemeClr val="tx1"/>
                </a:solidFill>
                <a:latin typeface="Times New Roman" panose="02020603050405020304" pitchFamily="18" charset="0"/>
                <a:cs typeface="Times New Roman" panose="02020603050405020304" pitchFamily="18" charset="0"/>
              </a:rPr>
            </a:br>
            <a:endParaRPr lang="es-EC" sz="2800" dirty="0">
              <a:solidFill>
                <a:schemeClr val="tx1"/>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245" y="1723171"/>
            <a:ext cx="3427556" cy="4299257"/>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296981974"/>
              </p:ext>
            </p:extLst>
          </p:nvPr>
        </p:nvGraphicFramePr>
        <p:xfrm>
          <a:off x="3818157" y="2270235"/>
          <a:ext cx="7621084" cy="3752193"/>
        </p:xfrm>
        <a:graphic>
          <a:graphicData uri="http://schemas.openxmlformats.org/presentationml/2006/ole">
            <mc:AlternateContent xmlns:mc="http://schemas.openxmlformats.org/markup-compatibility/2006">
              <mc:Choice xmlns:v="urn:schemas-microsoft-com:vml" Requires="v">
                <p:oleObj spid="_x0000_s9251" name="Document" r:id="rId5" imgW="5406041" imgH="2090714" progId="Word.Document.12">
                  <p:embed/>
                </p:oleObj>
              </mc:Choice>
              <mc:Fallback>
                <p:oleObj name="Document" r:id="rId5" imgW="5406041" imgH="2090714" progId="Word.Document.12">
                  <p:embed/>
                  <p:pic>
                    <p:nvPicPr>
                      <p:cNvPr id="0" name=""/>
                      <p:cNvPicPr/>
                      <p:nvPr/>
                    </p:nvPicPr>
                    <p:blipFill>
                      <a:blip r:embed="rId6"/>
                      <a:stretch>
                        <a:fillRect/>
                      </a:stretch>
                    </p:blipFill>
                    <p:spPr>
                      <a:xfrm>
                        <a:off x="3818157" y="2270235"/>
                        <a:ext cx="7621084" cy="3752193"/>
                      </a:xfrm>
                      <a:prstGeom prst="rect">
                        <a:avLst/>
                      </a:prstGeom>
                    </p:spPr>
                  </p:pic>
                </p:oleObj>
              </mc:Fallback>
            </mc:AlternateContent>
          </a:graphicData>
        </a:graphic>
      </p:graphicFrame>
    </p:spTree>
    <p:extLst>
      <p:ext uri="{BB962C8B-B14F-4D97-AF65-F5344CB8AC3E}">
        <p14:creationId xmlns:p14="http://schemas.microsoft.com/office/powerpoint/2010/main" val="24841790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0235" y="268014"/>
            <a:ext cx="8355724" cy="6258691"/>
          </a:xfrm>
        </p:spPr>
      </p:pic>
    </p:spTree>
    <p:extLst>
      <p:ext uri="{BB962C8B-B14F-4D97-AF65-F5344CB8AC3E}">
        <p14:creationId xmlns:p14="http://schemas.microsoft.com/office/powerpoint/2010/main" val="309800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93628" y="1014235"/>
            <a:ext cx="7440574" cy="924274"/>
          </a:xfrm>
        </p:spPr>
        <p:txBody>
          <a:bodyPr>
            <a:normAutofit fontScale="90000"/>
          </a:bodyPr>
          <a:lstStyle/>
          <a:p>
            <a:pPr algn="ctr"/>
            <a:r>
              <a:rPr lang="es-EC" sz="3200" dirty="0">
                <a:solidFill>
                  <a:schemeClr val="tx1"/>
                </a:solidFill>
                <a:latin typeface="Times New Roman" panose="02020603050405020304" pitchFamily="18" charset="0"/>
                <a:cs typeface="Times New Roman" panose="02020603050405020304" pitchFamily="18" charset="0"/>
              </a:rPr>
              <a:t>Clasificación de frutos en porcentaje. Ibarra, </a:t>
            </a:r>
            <a:r>
              <a:rPr lang="es-EC" sz="3200" dirty="0" smtClean="0">
                <a:solidFill>
                  <a:schemeClr val="tx1"/>
                </a:solidFill>
                <a:latin typeface="Times New Roman" panose="02020603050405020304" pitchFamily="18" charset="0"/>
                <a:cs typeface="Times New Roman" panose="02020603050405020304" pitchFamily="18" charset="0"/>
              </a:rPr>
              <a:t>2017</a:t>
            </a:r>
            <a:endParaRPr lang="es-EC" sz="3200"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528" y="1282596"/>
            <a:ext cx="2574307" cy="175651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528" y="3179008"/>
            <a:ext cx="2574307" cy="1736045"/>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528" y="5054945"/>
            <a:ext cx="2574307" cy="1645399"/>
          </a:xfrm>
          <a:prstGeom prst="rect">
            <a:avLst/>
          </a:prstGeom>
        </p:spPr>
      </p:pic>
      <p:graphicFrame>
        <p:nvGraphicFramePr>
          <p:cNvPr id="3" name="Objeto 2"/>
          <p:cNvGraphicFramePr>
            <a:graphicFrameLocks noChangeAspect="1"/>
          </p:cNvGraphicFramePr>
          <p:nvPr>
            <p:extLst>
              <p:ext uri="{D42A27DB-BD31-4B8C-83A1-F6EECF244321}">
                <p14:modId xmlns:p14="http://schemas.microsoft.com/office/powerpoint/2010/main" val="137562656"/>
              </p:ext>
            </p:extLst>
          </p:nvPr>
        </p:nvGraphicFramePr>
        <p:xfrm>
          <a:off x="3481208" y="2976789"/>
          <a:ext cx="8710792" cy="2900855"/>
        </p:xfrm>
        <a:graphic>
          <a:graphicData uri="http://schemas.openxmlformats.org/presentationml/2006/ole">
            <mc:AlternateContent xmlns:mc="http://schemas.openxmlformats.org/markup-compatibility/2006">
              <mc:Choice xmlns:v="urn:schemas-microsoft-com:vml" Requires="v">
                <p:oleObj spid="_x0000_s10275" name="Document" r:id="rId7" imgW="5406041" imgH="1951549" progId="Word.Document.12">
                  <p:embed/>
                </p:oleObj>
              </mc:Choice>
              <mc:Fallback>
                <p:oleObj name="Document" r:id="rId7" imgW="5406041" imgH="1951549" progId="Word.Document.12">
                  <p:embed/>
                  <p:pic>
                    <p:nvPicPr>
                      <p:cNvPr id="0" name=""/>
                      <p:cNvPicPr/>
                      <p:nvPr/>
                    </p:nvPicPr>
                    <p:blipFill>
                      <a:blip r:embed="rId8"/>
                      <a:stretch>
                        <a:fillRect/>
                      </a:stretch>
                    </p:blipFill>
                    <p:spPr>
                      <a:xfrm>
                        <a:off x="3481208" y="2976789"/>
                        <a:ext cx="8710792" cy="2900855"/>
                      </a:xfrm>
                      <a:prstGeom prst="rect">
                        <a:avLst/>
                      </a:prstGeom>
                    </p:spPr>
                  </p:pic>
                </p:oleObj>
              </mc:Fallback>
            </mc:AlternateContent>
          </a:graphicData>
        </a:graphic>
      </p:graphicFrame>
    </p:spTree>
    <p:extLst>
      <p:ext uri="{BB962C8B-B14F-4D97-AF65-F5344CB8AC3E}">
        <p14:creationId xmlns:p14="http://schemas.microsoft.com/office/powerpoint/2010/main" val="4021628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43374" y="1271645"/>
            <a:ext cx="9297440" cy="592147"/>
          </a:xfrm>
        </p:spPr>
        <p:txBody>
          <a:bodyPr>
            <a:normAutofit/>
          </a:bodyPr>
          <a:lstStyle/>
          <a:p>
            <a:pPr algn="ctr"/>
            <a:r>
              <a:rPr lang="es-EC" sz="2000" dirty="0">
                <a:latin typeface="Times New Roman" panose="02020603050405020304" pitchFamily="18" charset="0"/>
                <a:cs typeface="Times New Roman" panose="02020603050405020304" pitchFamily="18" charset="0"/>
              </a:rPr>
              <a:t>ADEVA grados </a:t>
            </a:r>
            <a:r>
              <a:rPr lang="es-EC" sz="2000" dirty="0" err="1">
                <a:latin typeface="Times New Roman" panose="02020603050405020304" pitchFamily="18" charset="0"/>
                <a:cs typeface="Times New Roman" panose="02020603050405020304" pitchFamily="18" charset="0"/>
              </a:rPr>
              <a:t>brix</a:t>
            </a:r>
            <a:r>
              <a:rPr lang="es-EC" sz="2000" dirty="0">
                <a:latin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cs typeface="Times New Roman" panose="02020603050405020304" pitchFamily="18" charset="0"/>
              </a:rPr>
              <a:t>(</a:t>
            </a:r>
            <a:r>
              <a:rPr lang="es-EC" sz="2000" dirty="0" err="1" smtClean="0">
                <a:solidFill>
                  <a:schemeClr val="tx1"/>
                </a:solidFill>
                <a:latin typeface="Times New Roman" panose="02020603050405020304" pitchFamily="18" charset="0"/>
                <a:cs typeface="Times New Roman" panose="02020603050405020304" pitchFamily="18" charset="0"/>
              </a:rPr>
              <a:t>°</a:t>
            </a:r>
            <a:r>
              <a:rPr lang="es-EC" sz="2000" dirty="0" err="1">
                <a:solidFill>
                  <a:schemeClr val="tx1"/>
                </a:solidFill>
                <a:latin typeface="Times New Roman" panose="02020603050405020304" pitchFamily="18" charset="0"/>
                <a:cs typeface="Times New Roman" panose="02020603050405020304" pitchFamily="18" charset="0"/>
              </a:rPr>
              <a:t>Bx</a:t>
            </a:r>
            <a:r>
              <a:rPr lang="es-EC" sz="2000"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Ibarra, </a:t>
            </a:r>
            <a:r>
              <a:rPr lang="es-EC" sz="2000" dirty="0" smtClean="0">
                <a:latin typeface="Times New Roman" panose="02020603050405020304" pitchFamily="18" charset="0"/>
                <a:cs typeface="Times New Roman" panose="02020603050405020304" pitchFamily="18" charset="0"/>
              </a:rPr>
              <a:t>2017</a:t>
            </a:r>
            <a:endParaRPr lang="es-EC" sz="2000" dirty="0">
              <a:latin typeface="Times New Roman" panose="02020603050405020304" pitchFamily="18" charset="0"/>
              <a:cs typeface="Times New Roman" panose="02020603050405020304" pitchFamily="18" charset="0"/>
            </a:endParaRPr>
          </a:p>
        </p:txBody>
      </p:sp>
      <p:sp>
        <p:nvSpPr>
          <p:cNvPr id="11" name="Título 1"/>
          <p:cNvSpPr txBox="1">
            <a:spLocks/>
          </p:cNvSpPr>
          <p:nvPr/>
        </p:nvSpPr>
        <p:spPr>
          <a:xfrm>
            <a:off x="1943374" y="509754"/>
            <a:ext cx="9297440" cy="6371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1" algn="ctr"/>
            <a:r>
              <a:rPr lang="es-EC" sz="3200" b="1" dirty="0">
                <a:solidFill>
                  <a:schemeClr val="tx1"/>
                </a:solidFill>
                <a:latin typeface="Times New Roman" panose="02020603050405020304" pitchFamily="18" charset="0"/>
                <a:cs typeface="Times New Roman" panose="02020603050405020304" pitchFamily="18" charset="0"/>
              </a:rPr>
              <a:t>Grados </a:t>
            </a:r>
            <a:r>
              <a:rPr lang="es-EC" sz="3200" b="1" dirty="0" err="1">
                <a:solidFill>
                  <a:schemeClr val="tx1"/>
                </a:solidFill>
                <a:latin typeface="Times New Roman" panose="02020603050405020304" pitchFamily="18" charset="0"/>
                <a:cs typeface="Times New Roman" panose="02020603050405020304" pitchFamily="18" charset="0"/>
              </a:rPr>
              <a:t>Brix</a:t>
            </a:r>
            <a:r>
              <a:rPr lang="es-EC" sz="3200" b="1" dirty="0">
                <a:solidFill>
                  <a:schemeClr val="tx1"/>
                </a:solidFill>
                <a:latin typeface="Times New Roman" panose="02020603050405020304" pitchFamily="18" charset="0"/>
                <a:cs typeface="Times New Roman" panose="02020603050405020304" pitchFamily="18" charset="0"/>
              </a:rPr>
              <a:t> (</a:t>
            </a:r>
            <a:r>
              <a:rPr lang="es-EC" sz="3200" b="1" dirty="0" err="1">
                <a:solidFill>
                  <a:schemeClr val="tx1"/>
                </a:solidFill>
                <a:latin typeface="Times New Roman" panose="02020603050405020304" pitchFamily="18" charset="0"/>
                <a:cs typeface="Times New Roman" panose="02020603050405020304" pitchFamily="18" charset="0"/>
              </a:rPr>
              <a:t>°Bx</a:t>
            </a:r>
            <a:r>
              <a:rPr lang="es-EC" sz="3200" b="1" dirty="0">
                <a:solidFill>
                  <a:schemeClr val="tx1"/>
                </a:solidFill>
                <a:latin typeface="Times New Roman" panose="02020603050405020304" pitchFamily="18" charset="0"/>
                <a:cs typeface="Times New Roman" panose="02020603050405020304" pitchFamily="18" charset="0"/>
              </a:rPr>
              <a:t>)</a:t>
            </a:r>
            <a:endParaRPr lang="es-EC" sz="32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1943374" y="2286002"/>
            <a:ext cx="8934833" cy="4035970"/>
          </a:xfrm>
          <a:prstGeom prst="rect">
            <a:avLst/>
          </a:prstGeom>
        </p:spPr>
      </p:pic>
    </p:spTree>
    <p:extLst>
      <p:ext uri="{BB962C8B-B14F-4D97-AF65-F5344CB8AC3E}">
        <p14:creationId xmlns:p14="http://schemas.microsoft.com/office/powerpoint/2010/main" val="3672489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3100" y="0"/>
            <a:ext cx="6381165"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753099" cy="6858000"/>
          </a:xfrm>
          <a:prstGeom prst="rect">
            <a:avLst/>
          </a:prstGeom>
        </p:spPr>
      </p:pic>
      <p:sp>
        <p:nvSpPr>
          <p:cNvPr id="4" name="Rectángulo redondeado 3"/>
          <p:cNvSpPr/>
          <p:nvPr/>
        </p:nvSpPr>
        <p:spPr>
          <a:xfrm>
            <a:off x="3384112" y="171450"/>
            <a:ext cx="3746938" cy="6254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4000" dirty="0" smtClean="0">
                <a:latin typeface="Times New Roman" panose="02020603050405020304" pitchFamily="18" charset="0"/>
                <a:cs typeface="Times New Roman" panose="02020603050405020304" pitchFamily="18" charset="0"/>
              </a:rPr>
              <a:t>OBJETIVOS</a:t>
            </a:r>
            <a:endParaRPr lang="es-EC" sz="4000" dirty="0">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693245" y="1561278"/>
            <a:ext cx="2755900" cy="825501"/>
          </a:xfrm>
          <a:prstGeom prst="roundRect">
            <a:avLst/>
          </a:prstGeom>
          <a:solidFill>
            <a:schemeClr val="bg2">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C" sz="3600" b="1" dirty="0" smtClean="0">
              <a:latin typeface="Times New Roman" panose="02020603050405020304" pitchFamily="18" charset="0"/>
              <a:cs typeface="Times New Roman" panose="02020603050405020304" pitchFamily="18" charset="0"/>
            </a:endParaRPr>
          </a:p>
          <a:p>
            <a:pPr algn="ctr"/>
            <a:r>
              <a:rPr lang="es-EC" sz="3600" b="1" dirty="0" smtClean="0">
                <a:latin typeface="Times New Roman" panose="02020603050405020304" pitchFamily="18" charset="0"/>
                <a:cs typeface="Times New Roman" panose="02020603050405020304" pitchFamily="18" charset="0"/>
              </a:rPr>
              <a:t>General</a:t>
            </a:r>
          </a:p>
          <a:p>
            <a:pPr algn="just"/>
            <a:endParaRPr lang="es-EC" sz="5400" b="1"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6550570" y="5804240"/>
            <a:ext cx="3599793" cy="6728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endParaRPr lang="es-EC" dirty="0" smtClean="0">
              <a:latin typeface="Times New Roman" panose="02020603050405020304" pitchFamily="18" charset="0"/>
              <a:cs typeface="Times New Roman" panose="02020603050405020304" pitchFamily="18" charset="0"/>
            </a:endParaRPr>
          </a:p>
          <a:p>
            <a:pPr lvl="0"/>
            <a:endParaRPr lang="es-EC" dirty="0">
              <a:latin typeface="Times New Roman" panose="02020603050405020304" pitchFamily="18" charset="0"/>
              <a:cs typeface="Times New Roman" panose="02020603050405020304" pitchFamily="18" charset="0"/>
            </a:endParaRPr>
          </a:p>
          <a:p>
            <a:pPr lvl="0" algn="ctr"/>
            <a:r>
              <a:rPr lang="es-EC" dirty="0" smtClean="0">
                <a:latin typeface="Times New Roman" panose="02020603050405020304" pitchFamily="18" charset="0"/>
                <a:cs typeface="Times New Roman" panose="02020603050405020304" pitchFamily="18" charset="0"/>
              </a:rPr>
              <a:t>Realizar </a:t>
            </a:r>
            <a:r>
              <a:rPr lang="es-EC" dirty="0">
                <a:latin typeface="Times New Roman" panose="02020603050405020304" pitchFamily="18" charset="0"/>
                <a:cs typeface="Times New Roman" panose="02020603050405020304" pitchFamily="18" charset="0"/>
              </a:rPr>
              <a:t>el análisis económico de presupuesto parcial.</a:t>
            </a:r>
          </a:p>
          <a:p>
            <a:pPr algn="just"/>
            <a:endParaRPr lang="es-EC" sz="4000"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4842641" y="2828117"/>
            <a:ext cx="7015655" cy="126794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endParaRPr lang="es-EC" dirty="0" smtClean="0">
              <a:latin typeface="Times New Roman" panose="02020603050405020304" pitchFamily="18" charset="0"/>
              <a:cs typeface="Times New Roman" panose="02020603050405020304" pitchFamily="18" charset="0"/>
            </a:endParaRPr>
          </a:p>
          <a:p>
            <a:pPr lvl="0"/>
            <a:endParaRPr lang="es-EC" dirty="0">
              <a:latin typeface="Times New Roman" panose="02020603050405020304" pitchFamily="18" charset="0"/>
              <a:cs typeface="Times New Roman" panose="02020603050405020304" pitchFamily="18" charset="0"/>
            </a:endParaRPr>
          </a:p>
          <a:p>
            <a:pPr lvl="0" algn="ctr"/>
            <a:r>
              <a:rPr lang="es-EC" dirty="0" smtClean="0">
                <a:latin typeface="Times New Roman" panose="02020603050405020304" pitchFamily="18" charset="0"/>
                <a:cs typeface="Times New Roman" panose="02020603050405020304" pitchFamily="18" charset="0"/>
              </a:rPr>
              <a:t>Evaluar </a:t>
            </a:r>
            <a:r>
              <a:rPr lang="es-EC" dirty="0">
                <a:latin typeface="Times New Roman" panose="02020603050405020304" pitchFamily="18" charset="0"/>
                <a:cs typeface="Times New Roman" panose="02020603050405020304" pitchFamily="18" charset="0"/>
              </a:rPr>
              <a:t>la eficiencia del sistema hidropónico vertical frente al convencional  en la producción de tres variedades de fresa (</a:t>
            </a:r>
            <a:r>
              <a:rPr lang="es-EC" i="1" dirty="0">
                <a:latin typeface="Times New Roman" panose="02020603050405020304" pitchFamily="18" charset="0"/>
                <a:cs typeface="Times New Roman" panose="02020603050405020304" pitchFamily="18" charset="0"/>
              </a:rPr>
              <a:t>Fragaria </a:t>
            </a:r>
            <a:r>
              <a:rPr lang="es-EC" i="1" dirty="0" err="1">
                <a:latin typeface="Times New Roman" panose="02020603050405020304" pitchFamily="18" charset="0"/>
                <a:cs typeface="Times New Roman" panose="02020603050405020304" pitchFamily="18" charset="0"/>
              </a:rPr>
              <a:t>vesca</a:t>
            </a:r>
            <a:r>
              <a:rPr lang="es-EC" i="1" dirty="0">
                <a:latin typeface="Times New Roman" panose="02020603050405020304" pitchFamily="18" charset="0"/>
                <a:cs typeface="Times New Roman" panose="02020603050405020304" pitchFamily="18" charset="0"/>
              </a:rPr>
              <a:t> </a:t>
            </a:r>
            <a:r>
              <a:rPr lang="es-EC" dirty="0">
                <a:latin typeface="Times New Roman" panose="02020603050405020304" pitchFamily="18" charset="0"/>
                <a:cs typeface="Times New Roman" panose="02020603050405020304" pitchFamily="18" charset="0"/>
              </a:rPr>
              <a:t>L.), en la Granja Experimental </a:t>
            </a:r>
            <a:r>
              <a:rPr lang="es-EC" dirty="0" err="1">
                <a:latin typeface="Times New Roman" panose="02020603050405020304" pitchFamily="18" charset="0"/>
                <a:cs typeface="Times New Roman" panose="02020603050405020304" pitchFamily="18" charset="0"/>
              </a:rPr>
              <a:t>Yuyucocha</a:t>
            </a:r>
            <a:r>
              <a:rPr lang="es-EC" dirty="0">
                <a:latin typeface="Times New Roman" panose="02020603050405020304" pitchFamily="18" charset="0"/>
                <a:cs typeface="Times New Roman" panose="02020603050405020304" pitchFamily="18" charset="0"/>
              </a:rPr>
              <a:t>.</a:t>
            </a:r>
          </a:p>
          <a:p>
            <a:pPr algn="just"/>
            <a:endParaRPr lang="es-EC" sz="4000" dirty="0">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299545" y="3072743"/>
            <a:ext cx="3543300" cy="3203138"/>
          </a:xfrm>
          <a:prstGeom prst="roundRect">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endParaRPr lang="es-EC" sz="2000" dirty="0" smtClean="0">
              <a:latin typeface="Times New Roman" panose="02020603050405020304" pitchFamily="18" charset="0"/>
              <a:cs typeface="Times New Roman" panose="02020603050405020304" pitchFamily="18" charset="0"/>
            </a:endParaRPr>
          </a:p>
          <a:p>
            <a:endParaRPr lang="es-EC" sz="2000" dirty="0" smtClean="0">
              <a:latin typeface="Times New Roman" panose="02020603050405020304" pitchFamily="18" charset="0"/>
              <a:cs typeface="Times New Roman" panose="02020603050405020304" pitchFamily="18" charset="0"/>
            </a:endParaRPr>
          </a:p>
          <a:p>
            <a:pPr algn="ctr"/>
            <a:r>
              <a:rPr lang="es-EC" sz="2000" dirty="0" smtClean="0">
                <a:latin typeface="Times New Roman" panose="02020603050405020304" pitchFamily="18" charset="0"/>
                <a:cs typeface="Times New Roman" panose="02020603050405020304" pitchFamily="18" charset="0"/>
              </a:rPr>
              <a:t>Determinar </a:t>
            </a:r>
            <a:r>
              <a:rPr lang="es-EC" sz="2000" dirty="0">
                <a:latin typeface="Times New Roman" panose="02020603050405020304" pitchFamily="18" charset="0"/>
                <a:cs typeface="Times New Roman" panose="02020603050405020304" pitchFamily="18" charset="0"/>
              </a:rPr>
              <a:t>la eficiencia y rentabilidad del sistema hidropónico vertical frente al convencional en la producción de tres variedades de fresa (</a:t>
            </a:r>
            <a:r>
              <a:rPr lang="es-EC" sz="2000" i="1" dirty="0">
                <a:latin typeface="Times New Roman" panose="02020603050405020304" pitchFamily="18" charset="0"/>
                <a:cs typeface="Times New Roman" panose="02020603050405020304" pitchFamily="18" charset="0"/>
              </a:rPr>
              <a:t>Fragaria </a:t>
            </a:r>
            <a:r>
              <a:rPr lang="es-EC" sz="2000" i="1" dirty="0" err="1">
                <a:latin typeface="Times New Roman" panose="02020603050405020304" pitchFamily="18" charset="0"/>
                <a:cs typeface="Times New Roman" panose="02020603050405020304" pitchFamily="18" charset="0"/>
              </a:rPr>
              <a:t>vesca</a:t>
            </a:r>
            <a:r>
              <a:rPr lang="es-EC" sz="2000" i="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L.), en la Granja Experimental </a:t>
            </a:r>
            <a:r>
              <a:rPr lang="es-EC" sz="2000" dirty="0" err="1">
                <a:latin typeface="Times New Roman" panose="02020603050405020304" pitchFamily="18" charset="0"/>
                <a:cs typeface="Times New Roman" panose="02020603050405020304" pitchFamily="18" charset="0"/>
              </a:rPr>
              <a:t>Yuyucocha</a:t>
            </a:r>
            <a:r>
              <a:rPr lang="es-EC" sz="2000" dirty="0">
                <a:latin typeface="Times New Roman" panose="02020603050405020304" pitchFamily="18" charset="0"/>
                <a:cs typeface="Times New Roman" panose="02020603050405020304" pitchFamily="18" charset="0"/>
              </a:rPr>
              <a:t>.</a:t>
            </a:r>
          </a:p>
          <a:p>
            <a:pPr algn="just"/>
            <a:endParaRPr lang="es-EC" sz="4000" dirty="0">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6972520" y="1561279"/>
            <a:ext cx="2755900" cy="825500"/>
          </a:xfrm>
          <a:prstGeom prst="roundRect">
            <a:avLst/>
          </a:prstGeom>
          <a:solidFill>
            <a:schemeClr val="tx2">
              <a:lumMod val="60000"/>
              <a:lumOff val="40000"/>
            </a:schemeClr>
          </a:solidFill>
          <a:ln>
            <a:solidFill>
              <a:schemeClr val="tx1">
                <a:lumMod val="95000"/>
                <a:lumOff val="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C" sz="3600" b="1" dirty="0" smtClean="0">
              <a:latin typeface="Times New Roman" panose="02020603050405020304" pitchFamily="18" charset="0"/>
              <a:cs typeface="Times New Roman" panose="02020603050405020304" pitchFamily="18" charset="0"/>
            </a:endParaRPr>
          </a:p>
          <a:p>
            <a:pPr algn="ctr"/>
            <a:r>
              <a:rPr lang="es-EC" sz="3600" b="1" dirty="0" smtClean="0">
                <a:latin typeface="Times New Roman" panose="02020603050405020304" pitchFamily="18" charset="0"/>
                <a:cs typeface="Times New Roman" panose="02020603050405020304" pitchFamily="18" charset="0"/>
              </a:rPr>
              <a:t>Específicos </a:t>
            </a:r>
          </a:p>
          <a:p>
            <a:pPr algn="just"/>
            <a:endParaRPr lang="es-EC" sz="5400" b="1" dirty="0">
              <a:latin typeface="Times New Roman" panose="02020603050405020304" pitchFamily="18" charset="0"/>
              <a:cs typeface="Times New Roman" panose="02020603050405020304" pitchFamily="18" charset="0"/>
            </a:endParaRPr>
          </a:p>
        </p:txBody>
      </p:sp>
      <p:sp>
        <p:nvSpPr>
          <p:cNvPr id="10" name="Rectángulo redondeado 9"/>
          <p:cNvSpPr/>
          <p:nvPr/>
        </p:nvSpPr>
        <p:spPr>
          <a:xfrm>
            <a:off x="5917268" y="4537402"/>
            <a:ext cx="4866399" cy="8255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lgn="ctr"/>
            <a:r>
              <a:rPr lang="es-EC" sz="2000" dirty="0" smtClean="0">
                <a:latin typeface="Times New Roman" panose="02020603050405020304" pitchFamily="18" charset="0"/>
                <a:cs typeface="Times New Roman" panose="02020603050405020304" pitchFamily="18" charset="0"/>
              </a:rPr>
              <a:t>Determinar </a:t>
            </a:r>
            <a:r>
              <a:rPr lang="es-EC" sz="2000" dirty="0">
                <a:latin typeface="Times New Roman" panose="02020603050405020304" pitchFamily="18" charset="0"/>
                <a:cs typeface="Times New Roman" panose="02020603050405020304" pitchFamily="18" charset="0"/>
              </a:rPr>
              <a:t>el mejor sistema y variedad para la producción de fresa (</a:t>
            </a:r>
            <a:r>
              <a:rPr lang="es-EC" sz="2000" i="1" dirty="0">
                <a:latin typeface="Times New Roman" panose="02020603050405020304" pitchFamily="18" charset="0"/>
                <a:cs typeface="Times New Roman" panose="02020603050405020304" pitchFamily="18" charset="0"/>
              </a:rPr>
              <a:t>Fragaria </a:t>
            </a:r>
            <a:r>
              <a:rPr lang="es-EC" sz="2000" i="1" dirty="0" err="1">
                <a:latin typeface="Times New Roman" panose="02020603050405020304" pitchFamily="18" charset="0"/>
                <a:cs typeface="Times New Roman" panose="02020603050405020304" pitchFamily="18" charset="0"/>
              </a:rPr>
              <a:t>vesca</a:t>
            </a:r>
            <a:r>
              <a:rPr lang="es-EC" sz="2000" i="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L.). </a:t>
            </a:r>
          </a:p>
          <a:p>
            <a:pPr algn="just"/>
            <a:endParaRPr lang="es-EC" sz="4000" dirty="0">
              <a:latin typeface="Times New Roman" panose="02020603050405020304" pitchFamily="18" charset="0"/>
              <a:cs typeface="Times New Roman" panose="02020603050405020304" pitchFamily="18" charset="0"/>
            </a:endParaRPr>
          </a:p>
        </p:txBody>
      </p:sp>
      <p:cxnSp>
        <p:nvCxnSpPr>
          <p:cNvPr id="3" name="Conector recto 2"/>
          <p:cNvCxnSpPr>
            <a:stCxn id="4" idx="2"/>
            <a:endCxn id="6" idx="0"/>
          </p:cNvCxnSpPr>
          <p:nvPr/>
        </p:nvCxnSpPr>
        <p:spPr>
          <a:xfrm flipH="1">
            <a:off x="2071195" y="796925"/>
            <a:ext cx="3186386" cy="76435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Conector recto 11"/>
          <p:cNvCxnSpPr>
            <a:stCxn id="4" idx="2"/>
            <a:endCxn id="9" idx="0"/>
          </p:cNvCxnSpPr>
          <p:nvPr/>
        </p:nvCxnSpPr>
        <p:spPr>
          <a:xfrm>
            <a:off x="5257581" y="796925"/>
            <a:ext cx="3092889" cy="76435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stCxn id="9" idx="2"/>
          </p:cNvCxnSpPr>
          <p:nvPr/>
        </p:nvCxnSpPr>
        <p:spPr>
          <a:xfrm flipH="1">
            <a:off x="8350466" y="2386779"/>
            <a:ext cx="4" cy="4413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a:endCxn id="10" idx="0"/>
          </p:cNvCxnSpPr>
          <p:nvPr/>
        </p:nvCxnSpPr>
        <p:spPr>
          <a:xfrm>
            <a:off x="8350466" y="4096064"/>
            <a:ext cx="2" cy="4413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a:stCxn id="10" idx="2"/>
          </p:cNvCxnSpPr>
          <p:nvPr/>
        </p:nvCxnSpPr>
        <p:spPr>
          <a:xfrm flipH="1">
            <a:off x="8350466" y="5362902"/>
            <a:ext cx="2" cy="4413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p:cNvCxnSpPr>
            <a:stCxn id="6" idx="2"/>
            <a:endCxn id="8" idx="0"/>
          </p:cNvCxnSpPr>
          <p:nvPr/>
        </p:nvCxnSpPr>
        <p:spPr>
          <a:xfrm>
            <a:off x="2071195" y="2386779"/>
            <a:ext cx="0" cy="68596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584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2781" y="819182"/>
            <a:ext cx="8911687" cy="1280890"/>
          </a:xfrm>
        </p:spPr>
        <p:txBody>
          <a:bodyPr>
            <a:noAutofit/>
          </a:bodyPr>
          <a:lstStyle/>
          <a:p>
            <a:pPr algn="ctr"/>
            <a:r>
              <a:rPr lang="es-EC" sz="2800" dirty="0">
                <a:latin typeface="Times New Roman" panose="02020603050405020304" pitchFamily="18" charset="0"/>
                <a:cs typeface="Times New Roman" panose="02020603050405020304" pitchFamily="18" charset="0"/>
              </a:rPr>
              <a:t>Prueba </a:t>
            </a:r>
            <a:r>
              <a:rPr lang="es-EC" sz="2800" dirty="0" err="1">
                <a:latin typeface="Times New Roman" panose="02020603050405020304" pitchFamily="18" charset="0"/>
                <a:cs typeface="Times New Roman" panose="02020603050405020304" pitchFamily="18" charset="0"/>
              </a:rPr>
              <a:t>Tukey</a:t>
            </a:r>
            <a:r>
              <a:rPr lang="es-EC" sz="2800" dirty="0">
                <a:latin typeface="Times New Roman" panose="02020603050405020304" pitchFamily="18" charset="0"/>
                <a:cs typeface="Times New Roman" panose="02020603050405020304" pitchFamily="18" charset="0"/>
              </a:rPr>
              <a:t> al 5% para Grados </a:t>
            </a:r>
            <a:r>
              <a:rPr lang="es-EC" sz="2800" dirty="0" err="1">
                <a:latin typeface="Times New Roman" panose="02020603050405020304" pitchFamily="18" charset="0"/>
                <a:cs typeface="Times New Roman" panose="02020603050405020304" pitchFamily="18" charset="0"/>
              </a:rPr>
              <a:t>Brix</a:t>
            </a:r>
            <a:r>
              <a:rPr lang="es-EC" sz="2800" dirty="0">
                <a:latin typeface="Times New Roman" panose="02020603050405020304" pitchFamily="18" charset="0"/>
                <a:cs typeface="Times New Roman" panose="02020603050405020304" pitchFamily="18" charset="0"/>
              </a:rPr>
              <a:t> en Sistemas de siembra. Ibarra, </a:t>
            </a:r>
            <a:r>
              <a:rPr lang="es-EC" sz="2800" dirty="0" smtClean="0">
                <a:latin typeface="Times New Roman" panose="02020603050405020304" pitchFamily="18" charset="0"/>
                <a:cs typeface="Times New Roman" panose="02020603050405020304" pitchFamily="18" charset="0"/>
              </a:rPr>
              <a:t>2017</a:t>
            </a:r>
            <a:r>
              <a:rPr lang="es-EC" sz="2800" i="1" dirty="0">
                <a:latin typeface="Times New Roman" panose="02020603050405020304" pitchFamily="18" charset="0"/>
                <a:cs typeface="Times New Roman" panose="02020603050405020304" pitchFamily="18" charset="0"/>
              </a:rPr>
              <a:t/>
            </a:r>
            <a:br>
              <a:rPr lang="es-EC" sz="2800" i="1" dirty="0">
                <a:latin typeface="Times New Roman" panose="02020603050405020304" pitchFamily="18" charset="0"/>
                <a:cs typeface="Times New Roman" panose="02020603050405020304" pitchFamily="18" charset="0"/>
              </a:rPr>
            </a:br>
            <a:endParaRPr lang="es-EC" sz="28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65" y="2455260"/>
            <a:ext cx="3618187" cy="343362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2109" y="2100072"/>
            <a:ext cx="2806263" cy="4144001"/>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2996900252"/>
              </p:ext>
            </p:extLst>
          </p:nvPr>
        </p:nvGraphicFramePr>
        <p:xfrm>
          <a:off x="2475186" y="2750920"/>
          <a:ext cx="8418786" cy="2199452"/>
        </p:xfrm>
        <a:graphic>
          <a:graphicData uri="http://schemas.openxmlformats.org/presentationml/2006/ole">
            <mc:AlternateContent xmlns:mc="http://schemas.openxmlformats.org/markup-compatibility/2006">
              <mc:Choice xmlns:v="urn:schemas-microsoft-com:vml" Requires="v">
                <p:oleObj spid="_x0000_s11299" name="Document" r:id="rId6" imgW="5406041" imgH="1417244" progId="Word.Document.12">
                  <p:embed/>
                </p:oleObj>
              </mc:Choice>
              <mc:Fallback>
                <p:oleObj name="Document" r:id="rId6" imgW="5406041" imgH="1417244" progId="Word.Document.12">
                  <p:embed/>
                  <p:pic>
                    <p:nvPicPr>
                      <p:cNvPr id="0" name=""/>
                      <p:cNvPicPr/>
                      <p:nvPr/>
                    </p:nvPicPr>
                    <p:blipFill>
                      <a:blip r:embed="rId7"/>
                      <a:stretch>
                        <a:fillRect/>
                      </a:stretch>
                    </p:blipFill>
                    <p:spPr>
                      <a:xfrm>
                        <a:off x="2475186" y="2750920"/>
                        <a:ext cx="8418786" cy="2199452"/>
                      </a:xfrm>
                      <a:prstGeom prst="rect">
                        <a:avLst/>
                      </a:prstGeom>
                    </p:spPr>
                  </p:pic>
                </p:oleObj>
              </mc:Fallback>
            </mc:AlternateContent>
          </a:graphicData>
        </a:graphic>
      </p:graphicFrame>
    </p:spTree>
    <p:extLst>
      <p:ext uri="{BB962C8B-B14F-4D97-AF65-F5344CB8AC3E}">
        <p14:creationId xmlns:p14="http://schemas.microsoft.com/office/powerpoint/2010/main" val="11257382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57984" y="916718"/>
            <a:ext cx="8911687" cy="1280890"/>
          </a:xfrm>
        </p:spPr>
        <p:txBody>
          <a:bodyPr>
            <a:noAutofit/>
          </a:bodyPr>
          <a:lstStyle/>
          <a:p>
            <a:pPr algn="ctr"/>
            <a:r>
              <a:rPr lang="es-EC" sz="2800" dirty="0">
                <a:latin typeface="Times New Roman" panose="02020603050405020304" pitchFamily="18" charset="0"/>
                <a:cs typeface="Times New Roman" panose="02020603050405020304" pitchFamily="18" charset="0"/>
              </a:rPr>
              <a:t>Prueba </a:t>
            </a:r>
            <a:r>
              <a:rPr lang="es-EC" sz="2800" dirty="0" err="1">
                <a:latin typeface="Times New Roman" panose="02020603050405020304" pitchFamily="18" charset="0"/>
                <a:cs typeface="Times New Roman" panose="02020603050405020304" pitchFamily="18" charset="0"/>
              </a:rPr>
              <a:t>Tukey</a:t>
            </a:r>
            <a:r>
              <a:rPr lang="es-EC" sz="2800" dirty="0">
                <a:latin typeface="Times New Roman" panose="02020603050405020304" pitchFamily="18" charset="0"/>
                <a:cs typeface="Times New Roman" panose="02020603050405020304" pitchFamily="18" charset="0"/>
              </a:rPr>
              <a:t> al 5% para Grados </a:t>
            </a:r>
            <a:r>
              <a:rPr lang="es-EC" sz="2800" dirty="0" err="1">
                <a:latin typeface="Times New Roman" panose="02020603050405020304" pitchFamily="18" charset="0"/>
                <a:cs typeface="Times New Roman" panose="02020603050405020304" pitchFamily="18" charset="0"/>
              </a:rPr>
              <a:t>Brix</a:t>
            </a:r>
            <a:r>
              <a:rPr lang="es-EC" sz="2800" dirty="0">
                <a:latin typeface="Times New Roman" panose="02020603050405020304" pitchFamily="18" charset="0"/>
                <a:cs typeface="Times New Roman" panose="02020603050405020304" pitchFamily="18" charset="0"/>
              </a:rPr>
              <a:t> (</a:t>
            </a:r>
            <a:r>
              <a:rPr lang="es-EC" sz="2800" dirty="0" err="1">
                <a:latin typeface="Times New Roman" panose="02020603050405020304" pitchFamily="18" charset="0"/>
                <a:cs typeface="Times New Roman" panose="02020603050405020304" pitchFamily="18" charset="0"/>
              </a:rPr>
              <a:t>°Bx</a:t>
            </a:r>
            <a:r>
              <a:rPr lang="es-EC" sz="2800" dirty="0">
                <a:latin typeface="Times New Roman" panose="02020603050405020304" pitchFamily="18" charset="0"/>
                <a:cs typeface="Times New Roman" panose="02020603050405020304" pitchFamily="18" charset="0"/>
              </a:rPr>
              <a:t>) en Variedades. Ibarra, </a:t>
            </a:r>
            <a:r>
              <a:rPr lang="es-EC" sz="2800" dirty="0" smtClean="0">
                <a:latin typeface="Times New Roman" panose="02020603050405020304" pitchFamily="18" charset="0"/>
                <a:cs typeface="Times New Roman" panose="02020603050405020304" pitchFamily="18" charset="0"/>
              </a:rPr>
              <a:t>2017</a:t>
            </a:r>
            <a:r>
              <a:rPr lang="es-EC" sz="2800" i="1" dirty="0">
                <a:latin typeface="Times New Roman" panose="02020603050405020304" pitchFamily="18" charset="0"/>
                <a:cs typeface="Times New Roman" panose="02020603050405020304" pitchFamily="18" charset="0"/>
              </a:rPr>
              <a:t/>
            </a:r>
            <a:br>
              <a:rPr lang="es-EC" sz="2800" i="1" dirty="0">
                <a:latin typeface="Times New Roman" panose="02020603050405020304" pitchFamily="18" charset="0"/>
                <a:cs typeface="Times New Roman" panose="02020603050405020304" pitchFamily="18" charset="0"/>
              </a:rPr>
            </a:br>
            <a:endParaRPr lang="es-EC" sz="28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14" y="2197608"/>
            <a:ext cx="2998115" cy="4014006"/>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193" y="2609824"/>
            <a:ext cx="3610304" cy="2989247"/>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2935001722"/>
              </p:ext>
            </p:extLst>
          </p:nvPr>
        </p:nvGraphicFramePr>
        <p:xfrm>
          <a:off x="2157984" y="2609824"/>
          <a:ext cx="7977229" cy="2671624"/>
        </p:xfrm>
        <a:graphic>
          <a:graphicData uri="http://schemas.openxmlformats.org/presentationml/2006/ole">
            <mc:AlternateContent xmlns:mc="http://schemas.openxmlformats.org/markup-compatibility/2006">
              <mc:Choice xmlns:v="urn:schemas-microsoft-com:vml" Requires="v">
                <p:oleObj spid="_x0000_s12323" name="Document" r:id="rId6" imgW="5406041" imgH="1592101" progId="Word.Document.12">
                  <p:embed/>
                </p:oleObj>
              </mc:Choice>
              <mc:Fallback>
                <p:oleObj name="Document" r:id="rId6" imgW="5406041" imgH="1592101" progId="Word.Document.12">
                  <p:embed/>
                  <p:pic>
                    <p:nvPicPr>
                      <p:cNvPr id="0" name=""/>
                      <p:cNvPicPr/>
                      <p:nvPr/>
                    </p:nvPicPr>
                    <p:blipFill>
                      <a:blip r:embed="rId7"/>
                      <a:stretch>
                        <a:fillRect/>
                      </a:stretch>
                    </p:blipFill>
                    <p:spPr>
                      <a:xfrm>
                        <a:off x="2157984" y="2609824"/>
                        <a:ext cx="7977229" cy="2671624"/>
                      </a:xfrm>
                      <a:prstGeom prst="rect">
                        <a:avLst/>
                      </a:prstGeom>
                    </p:spPr>
                  </p:pic>
                </p:oleObj>
              </mc:Fallback>
            </mc:AlternateContent>
          </a:graphicData>
        </a:graphic>
      </p:graphicFrame>
    </p:spTree>
    <p:extLst>
      <p:ext uri="{BB962C8B-B14F-4D97-AF65-F5344CB8AC3E}">
        <p14:creationId xmlns:p14="http://schemas.microsoft.com/office/powerpoint/2010/main" val="328423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83196" y="959706"/>
            <a:ext cx="8911687" cy="1280890"/>
          </a:xfrm>
        </p:spPr>
        <p:txBody>
          <a:bodyPr>
            <a:noAutofit/>
          </a:bodyPr>
          <a:lstStyle/>
          <a:p>
            <a:pPr algn="ctr"/>
            <a:r>
              <a:rPr lang="es-EC" sz="2400" dirty="0">
                <a:solidFill>
                  <a:schemeClr val="tx1"/>
                </a:solidFill>
                <a:latin typeface="Times New Roman" panose="02020603050405020304" pitchFamily="18" charset="0"/>
                <a:cs typeface="Times New Roman" panose="02020603050405020304" pitchFamily="18" charset="0"/>
              </a:rPr>
              <a:t>Prueba </a:t>
            </a:r>
            <a:r>
              <a:rPr lang="es-EC" sz="2400" dirty="0" err="1">
                <a:solidFill>
                  <a:schemeClr val="tx1"/>
                </a:solidFill>
                <a:latin typeface="Times New Roman" panose="02020603050405020304" pitchFamily="18" charset="0"/>
                <a:cs typeface="Times New Roman" panose="02020603050405020304" pitchFamily="18" charset="0"/>
              </a:rPr>
              <a:t>Tukey</a:t>
            </a:r>
            <a:r>
              <a:rPr lang="es-EC" sz="2400" dirty="0">
                <a:solidFill>
                  <a:schemeClr val="tx1"/>
                </a:solidFill>
                <a:latin typeface="Times New Roman" panose="02020603050405020304" pitchFamily="18" charset="0"/>
                <a:cs typeface="Times New Roman" panose="02020603050405020304" pitchFamily="18" charset="0"/>
              </a:rPr>
              <a:t> al 5% para Grados </a:t>
            </a:r>
            <a:r>
              <a:rPr lang="es-EC" sz="2400" dirty="0" err="1">
                <a:solidFill>
                  <a:schemeClr val="tx1"/>
                </a:solidFill>
                <a:latin typeface="Times New Roman" panose="02020603050405020304" pitchFamily="18" charset="0"/>
                <a:cs typeface="Times New Roman" panose="02020603050405020304" pitchFamily="18" charset="0"/>
              </a:rPr>
              <a:t>Brix</a:t>
            </a:r>
            <a:r>
              <a:rPr lang="es-EC" sz="2400" dirty="0">
                <a:solidFill>
                  <a:schemeClr val="tx1"/>
                </a:solidFill>
                <a:latin typeface="Times New Roman" panose="02020603050405020304" pitchFamily="18" charset="0"/>
                <a:cs typeface="Times New Roman" panose="02020603050405020304" pitchFamily="18" charset="0"/>
              </a:rPr>
              <a:t> (</a:t>
            </a:r>
            <a:r>
              <a:rPr lang="es-EC" sz="2400" dirty="0" err="1">
                <a:solidFill>
                  <a:schemeClr val="tx1"/>
                </a:solidFill>
                <a:latin typeface="Times New Roman" panose="02020603050405020304" pitchFamily="18" charset="0"/>
                <a:cs typeface="Times New Roman" panose="02020603050405020304" pitchFamily="18" charset="0"/>
              </a:rPr>
              <a:t>°Bx</a:t>
            </a:r>
            <a:r>
              <a:rPr lang="es-EC" sz="2400" dirty="0">
                <a:solidFill>
                  <a:schemeClr val="tx1"/>
                </a:solidFill>
                <a:latin typeface="Times New Roman" panose="02020603050405020304" pitchFamily="18" charset="0"/>
                <a:cs typeface="Times New Roman" panose="02020603050405020304" pitchFamily="18" charset="0"/>
              </a:rPr>
              <a:t>) en la interacción Sistemas de siembra y Variedades. Ibarra, </a:t>
            </a:r>
            <a:r>
              <a:rPr lang="es-EC" sz="2400" dirty="0" smtClean="0">
                <a:solidFill>
                  <a:schemeClr val="tx1"/>
                </a:solidFill>
                <a:latin typeface="Times New Roman" panose="02020603050405020304" pitchFamily="18" charset="0"/>
                <a:cs typeface="Times New Roman" panose="02020603050405020304" pitchFamily="18" charset="0"/>
              </a:rPr>
              <a:t>2017</a:t>
            </a:r>
            <a:r>
              <a:rPr lang="es-EC" sz="2400" i="1" dirty="0">
                <a:solidFill>
                  <a:schemeClr val="tx1"/>
                </a:solidFill>
                <a:latin typeface="Times New Roman" panose="02020603050405020304" pitchFamily="18" charset="0"/>
                <a:cs typeface="Times New Roman" panose="02020603050405020304" pitchFamily="18" charset="0"/>
              </a:rPr>
              <a:t/>
            </a:r>
            <a:br>
              <a:rPr lang="es-EC" sz="2400" i="1" dirty="0">
                <a:solidFill>
                  <a:schemeClr val="tx1"/>
                </a:solidFill>
                <a:latin typeface="Times New Roman" panose="02020603050405020304" pitchFamily="18" charset="0"/>
                <a:cs typeface="Times New Roman" panose="02020603050405020304" pitchFamily="18" charset="0"/>
              </a:rPr>
            </a:br>
            <a:endParaRPr lang="es-EC" sz="2400"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10" y="2569779"/>
            <a:ext cx="3681009" cy="278366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7891" y="2365992"/>
            <a:ext cx="2259990" cy="3673365"/>
          </a:xfrm>
          <a:prstGeom prst="rect">
            <a:avLst/>
          </a:prstGeom>
        </p:spPr>
      </p:pic>
      <p:graphicFrame>
        <p:nvGraphicFramePr>
          <p:cNvPr id="6" name="Objeto 5"/>
          <p:cNvGraphicFramePr>
            <a:graphicFrameLocks noChangeAspect="1"/>
          </p:cNvGraphicFramePr>
          <p:nvPr>
            <p:extLst>
              <p:ext uri="{D42A27DB-BD31-4B8C-83A1-F6EECF244321}">
                <p14:modId xmlns:p14="http://schemas.microsoft.com/office/powerpoint/2010/main" val="2291248913"/>
              </p:ext>
            </p:extLst>
          </p:nvPr>
        </p:nvGraphicFramePr>
        <p:xfrm>
          <a:off x="3255301" y="2792242"/>
          <a:ext cx="7303609" cy="2820863"/>
        </p:xfrm>
        <a:graphic>
          <a:graphicData uri="http://schemas.openxmlformats.org/presentationml/2006/ole">
            <mc:AlternateContent xmlns:mc="http://schemas.openxmlformats.org/markup-compatibility/2006">
              <mc:Choice xmlns:v="urn:schemas-microsoft-com:vml" Requires="v">
                <p:oleObj spid="_x0000_s13347" name="Document" r:id="rId6" imgW="5406041" imgH="2090714" progId="Word.Document.12">
                  <p:embed/>
                </p:oleObj>
              </mc:Choice>
              <mc:Fallback>
                <p:oleObj name="Document" r:id="rId6" imgW="5406041" imgH="2090714" progId="Word.Document.12">
                  <p:embed/>
                  <p:pic>
                    <p:nvPicPr>
                      <p:cNvPr id="0" name=""/>
                      <p:cNvPicPr/>
                      <p:nvPr/>
                    </p:nvPicPr>
                    <p:blipFill>
                      <a:blip r:embed="rId7"/>
                      <a:stretch>
                        <a:fillRect/>
                      </a:stretch>
                    </p:blipFill>
                    <p:spPr>
                      <a:xfrm>
                        <a:off x="3255301" y="2792242"/>
                        <a:ext cx="7303609" cy="2820863"/>
                      </a:xfrm>
                      <a:prstGeom prst="rect">
                        <a:avLst/>
                      </a:prstGeom>
                    </p:spPr>
                  </p:pic>
                </p:oleObj>
              </mc:Fallback>
            </mc:AlternateContent>
          </a:graphicData>
        </a:graphic>
      </p:graphicFrame>
    </p:spTree>
    <p:extLst>
      <p:ext uri="{BB962C8B-B14F-4D97-AF65-F5344CB8AC3E}">
        <p14:creationId xmlns:p14="http://schemas.microsoft.com/office/powerpoint/2010/main" val="25693759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84833" y="646176"/>
            <a:ext cx="9419780" cy="1487424"/>
          </a:xfrm>
        </p:spPr>
        <p:txBody>
          <a:bodyPr>
            <a:noAutofit/>
          </a:bodyPr>
          <a:lstStyle/>
          <a:p>
            <a:pPr lvl="1" algn="ctr" defTabSz="457200" rtl="0">
              <a:spcBef>
                <a:spcPct val="0"/>
              </a:spcBef>
            </a:pPr>
            <a:r>
              <a:rPr lang="es-EC" sz="3000" b="1" dirty="0" smtClean="0">
                <a:solidFill>
                  <a:schemeClr val="tx1"/>
                </a:solidFill>
                <a:latin typeface="Times New Roman" panose="02020603050405020304" pitchFamily="18" charset="0"/>
                <a:cs typeface="Times New Roman" panose="02020603050405020304" pitchFamily="18" charset="0"/>
              </a:rPr>
              <a:t>ANÁLISIS ECONÓMICO DE PRESUPUESTO PARCIAL DE LOS TRATAMIENTOS </a:t>
            </a:r>
            <a:r>
              <a:rPr lang="es-EC" sz="3000" dirty="0" smtClean="0">
                <a:solidFill>
                  <a:schemeClr val="tx1"/>
                </a:solidFill>
                <a:latin typeface="Times New Roman" panose="02020603050405020304" pitchFamily="18" charset="0"/>
                <a:cs typeface="Times New Roman" panose="02020603050405020304" pitchFamily="18" charset="0"/>
              </a:rPr>
              <a:t/>
            </a:r>
            <a:br>
              <a:rPr lang="es-EC" sz="3000" dirty="0" smtClean="0">
                <a:solidFill>
                  <a:schemeClr val="tx1"/>
                </a:solidFill>
                <a:latin typeface="Times New Roman" panose="02020603050405020304" pitchFamily="18" charset="0"/>
                <a:cs typeface="Times New Roman" panose="02020603050405020304" pitchFamily="18" charset="0"/>
              </a:rPr>
            </a:br>
            <a:endParaRPr lang="es-EC" sz="3000" dirty="0">
              <a:solidFill>
                <a:schemeClr val="tx1"/>
              </a:solidFill>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idx="1"/>
          </p:nvPr>
        </p:nvPicPr>
        <p:blipFill>
          <a:blip r:embed="rId2"/>
          <a:stretch>
            <a:fillRect/>
          </a:stretch>
        </p:blipFill>
        <p:spPr>
          <a:xfrm>
            <a:off x="2311684" y="2179637"/>
            <a:ext cx="3617565" cy="3732149"/>
          </a:xfrm>
          <a:prstGeom prst="rect">
            <a:avLst/>
          </a:prstGeom>
        </p:spPr>
      </p:pic>
      <p:pic>
        <p:nvPicPr>
          <p:cNvPr id="5" name="Imagen 4"/>
          <p:cNvPicPr>
            <a:picLocks noChangeAspect="1"/>
          </p:cNvPicPr>
          <p:nvPr/>
        </p:nvPicPr>
        <p:blipFill>
          <a:blip r:embed="rId3"/>
          <a:stretch>
            <a:fillRect/>
          </a:stretch>
        </p:blipFill>
        <p:spPr>
          <a:xfrm>
            <a:off x="7473696" y="2133600"/>
            <a:ext cx="3438144" cy="3607471"/>
          </a:xfrm>
          <a:prstGeom prst="rect">
            <a:avLst/>
          </a:prstGeom>
        </p:spPr>
      </p:pic>
    </p:spTree>
    <p:extLst>
      <p:ext uri="{BB962C8B-B14F-4D97-AF65-F5344CB8AC3E}">
        <p14:creationId xmlns:p14="http://schemas.microsoft.com/office/powerpoint/2010/main" val="22846656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72274" y="418988"/>
            <a:ext cx="10187877" cy="1204690"/>
          </a:xfrm>
        </p:spPr>
        <p:txBody>
          <a:bodyPr>
            <a:noAutofit/>
          </a:bodyPr>
          <a:lstStyle/>
          <a:p>
            <a:pPr algn="ctr"/>
            <a:r>
              <a:rPr lang="es-EC" sz="2400" b="1" dirty="0" smtClean="0">
                <a:solidFill>
                  <a:schemeClr val="tx1"/>
                </a:solidFill>
                <a:latin typeface="Times New Roman" panose="02020603050405020304" pitchFamily="18" charset="0"/>
                <a:cs typeface="Times New Roman" panose="02020603050405020304" pitchFamily="18" charset="0"/>
              </a:rPr>
              <a:t>Presupuesto </a:t>
            </a:r>
            <a:r>
              <a:rPr lang="es-EC" sz="2400" b="1" dirty="0">
                <a:solidFill>
                  <a:schemeClr val="tx1"/>
                </a:solidFill>
                <a:latin typeface="Times New Roman" panose="02020603050405020304" pitchFamily="18" charset="0"/>
                <a:cs typeface="Times New Roman" panose="02020603050405020304" pitchFamily="18" charset="0"/>
              </a:rPr>
              <a:t>parcial </a:t>
            </a:r>
            <a:r>
              <a:rPr lang="es-EC" sz="2400" b="1" dirty="0" smtClean="0">
                <a:solidFill>
                  <a:schemeClr val="tx1"/>
                </a:solidFill>
                <a:latin typeface="Times New Roman" panose="02020603050405020304" pitchFamily="18" charset="0"/>
                <a:cs typeface="Times New Roman" panose="02020603050405020304" pitchFamily="18" charset="0"/>
              </a:rPr>
              <a:t>en </a:t>
            </a:r>
            <a:r>
              <a:rPr lang="es-EC" sz="2400" b="1" dirty="0">
                <a:solidFill>
                  <a:schemeClr val="tx1"/>
                </a:solidFill>
                <a:latin typeface="Times New Roman" panose="02020603050405020304" pitchFamily="18" charset="0"/>
                <a:cs typeface="Times New Roman" panose="02020603050405020304" pitchFamily="18" charset="0"/>
              </a:rPr>
              <a:t>el estudio DEL SISTEMA HIDROPÓNICO VERTICAL FRENTE AL CONVENCIONAL  EN LA PRODUCCIÓN DE TRES VARIEDADES DE FRESA </a:t>
            </a:r>
          </a:p>
        </p:txBody>
      </p:sp>
      <p:pic>
        <p:nvPicPr>
          <p:cNvPr id="3" name="Imagen 2"/>
          <p:cNvPicPr>
            <a:picLocks noChangeAspect="1"/>
          </p:cNvPicPr>
          <p:nvPr/>
        </p:nvPicPr>
        <p:blipFill>
          <a:blip r:embed="rId2"/>
          <a:stretch>
            <a:fillRect/>
          </a:stretch>
        </p:blipFill>
        <p:spPr>
          <a:xfrm>
            <a:off x="1355759" y="2049576"/>
            <a:ext cx="10404392" cy="3957086"/>
          </a:xfrm>
          <a:prstGeom prst="rect">
            <a:avLst/>
          </a:prstGeom>
        </p:spPr>
      </p:pic>
    </p:spTree>
    <p:extLst>
      <p:ext uri="{BB962C8B-B14F-4D97-AF65-F5344CB8AC3E}">
        <p14:creationId xmlns:p14="http://schemas.microsoft.com/office/powerpoint/2010/main" val="22644996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12509" y="599726"/>
            <a:ext cx="8911687" cy="1280890"/>
          </a:xfrm>
        </p:spPr>
        <p:txBody>
          <a:bodyPr>
            <a:normAutofit fontScale="90000"/>
          </a:bodyPr>
          <a:lstStyle/>
          <a:p>
            <a:pPr algn="ctr"/>
            <a:r>
              <a:rPr lang="es-EC" dirty="0">
                <a:solidFill>
                  <a:schemeClr val="tx1"/>
                </a:solidFill>
                <a:latin typeface="Times New Roman" panose="02020603050405020304" pitchFamily="18" charset="0"/>
                <a:cs typeface="Times New Roman" panose="02020603050405020304" pitchFamily="18" charset="0"/>
              </a:rPr>
              <a:t>Análisis de dominancia económica de los tratamientos evaluados. Ibarra, </a:t>
            </a:r>
            <a:r>
              <a:rPr lang="es-EC" dirty="0" smtClean="0">
                <a:solidFill>
                  <a:schemeClr val="tx1"/>
                </a:solidFill>
                <a:latin typeface="Times New Roman" panose="02020603050405020304" pitchFamily="18" charset="0"/>
                <a:cs typeface="Times New Roman" panose="02020603050405020304" pitchFamily="18" charset="0"/>
              </a:rPr>
              <a:t>2017</a:t>
            </a:r>
            <a:r>
              <a:rPr lang="es-EC" i="1" dirty="0">
                <a:solidFill>
                  <a:schemeClr val="tx1"/>
                </a:solidFill>
                <a:latin typeface="Times New Roman" panose="02020603050405020304" pitchFamily="18" charset="0"/>
                <a:cs typeface="Times New Roman" panose="02020603050405020304" pitchFamily="18" charset="0"/>
              </a:rPr>
              <a:t/>
            </a:r>
            <a:br>
              <a:rPr lang="es-EC" i="1" dirty="0">
                <a:solidFill>
                  <a:schemeClr val="tx1"/>
                </a:solidFill>
                <a:latin typeface="Times New Roman" panose="02020603050405020304" pitchFamily="18" charset="0"/>
                <a:cs typeface="Times New Roman" panose="02020603050405020304" pitchFamily="18" charset="0"/>
              </a:rPr>
            </a:br>
            <a:endParaRPr lang="es-EC"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930166" y="2241569"/>
            <a:ext cx="10830910" cy="4033107"/>
          </a:xfrm>
          <a:prstGeom prst="rect">
            <a:avLst/>
          </a:prstGeom>
        </p:spPr>
      </p:pic>
    </p:spTree>
    <p:extLst>
      <p:ext uri="{BB962C8B-B14F-4D97-AF65-F5344CB8AC3E}">
        <p14:creationId xmlns:p14="http://schemas.microsoft.com/office/powerpoint/2010/main" val="9482929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0318" y="608344"/>
            <a:ext cx="8911687" cy="1280890"/>
          </a:xfrm>
        </p:spPr>
        <p:txBody>
          <a:bodyPr>
            <a:normAutofit/>
          </a:bodyPr>
          <a:lstStyle/>
          <a:p>
            <a:pPr algn="ctr"/>
            <a:r>
              <a:rPr lang="es-EC" sz="3200" dirty="0">
                <a:solidFill>
                  <a:schemeClr val="tx1"/>
                </a:solidFill>
                <a:latin typeface="Times New Roman" panose="02020603050405020304" pitchFamily="18" charset="0"/>
                <a:cs typeface="Times New Roman" panose="02020603050405020304" pitchFamily="18" charset="0"/>
              </a:rPr>
              <a:t>Tasa de retorno marginal (TRM). Ibarra, </a:t>
            </a:r>
            <a:r>
              <a:rPr lang="es-EC" sz="3200" dirty="0" smtClean="0">
                <a:solidFill>
                  <a:schemeClr val="tx1"/>
                </a:solidFill>
                <a:latin typeface="Times New Roman" panose="02020603050405020304" pitchFamily="18" charset="0"/>
                <a:cs typeface="Times New Roman" panose="02020603050405020304" pitchFamily="18" charset="0"/>
              </a:rPr>
              <a:t>2017</a:t>
            </a:r>
            <a:r>
              <a:rPr lang="es-EC" sz="3200" i="1" dirty="0">
                <a:solidFill>
                  <a:schemeClr val="tx1"/>
                </a:solidFill>
                <a:latin typeface="Times New Roman" panose="02020603050405020304" pitchFamily="18" charset="0"/>
                <a:cs typeface="Times New Roman" panose="02020603050405020304" pitchFamily="18" charset="0"/>
              </a:rPr>
              <a:t/>
            </a:r>
            <a:br>
              <a:rPr lang="es-EC" sz="3200" i="1" dirty="0">
                <a:solidFill>
                  <a:schemeClr val="tx1"/>
                </a:solidFill>
                <a:latin typeface="Times New Roman" panose="02020603050405020304" pitchFamily="18" charset="0"/>
                <a:cs typeface="Times New Roman" panose="02020603050405020304" pitchFamily="18" charset="0"/>
              </a:rPr>
            </a:br>
            <a:endParaRPr lang="es-EC" sz="3200"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257027" y="2346434"/>
            <a:ext cx="9884978" cy="3944007"/>
          </a:xfrm>
          <a:prstGeom prst="rect">
            <a:avLst/>
          </a:prstGeom>
        </p:spPr>
      </p:pic>
    </p:spTree>
    <p:extLst>
      <p:ext uri="{BB962C8B-B14F-4D97-AF65-F5344CB8AC3E}">
        <p14:creationId xmlns:p14="http://schemas.microsoft.com/office/powerpoint/2010/main" val="3221516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0039" y="5111397"/>
            <a:ext cx="8911687" cy="1280890"/>
          </a:xfrm>
        </p:spPr>
        <p:txBody>
          <a:bodyPr>
            <a:noAutofit/>
          </a:bodyPr>
          <a:lstStyle/>
          <a:p>
            <a:pPr algn="ctr"/>
            <a:r>
              <a:rPr lang="es-EC" sz="2800" dirty="0">
                <a:solidFill>
                  <a:schemeClr val="tx1"/>
                </a:solidFill>
                <a:latin typeface="Times New Roman" panose="02020603050405020304" pitchFamily="18" charset="0"/>
                <a:cs typeface="Times New Roman" panose="02020603050405020304" pitchFamily="18" charset="0"/>
              </a:rPr>
              <a:t>Curva de beneficios netos de los tratamientos no dominados. Ibarra, </a:t>
            </a:r>
            <a:r>
              <a:rPr lang="es-EC" sz="2800" dirty="0" smtClean="0">
                <a:solidFill>
                  <a:schemeClr val="tx1"/>
                </a:solidFill>
                <a:latin typeface="Times New Roman" panose="02020603050405020304" pitchFamily="18" charset="0"/>
                <a:cs typeface="Times New Roman" panose="02020603050405020304" pitchFamily="18" charset="0"/>
              </a:rPr>
              <a:t>2017</a:t>
            </a:r>
            <a:r>
              <a:rPr lang="es-EC" sz="2800" i="1" dirty="0">
                <a:solidFill>
                  <a:schemeClr val="tx1"/>
                </a:solidFill>
                <a:latin typeface="Times New Roman" panose="02020603050405020304" pitchFamily="18" charset="0"/>
                <a:cs typeface="Times New Roman" panose="02020603050405020304" pitchFamily="18" charset="0"/>
              </a:rPr>
              <a:t/>
            </a:r>
            <a:br>
              <a:rPr lang="es-EC" sz="2800" i="1" dirty="0">
                <a:solidFill>
                  <a:schemeClr val="tx1"/>
                </a:solidFill>
                <a:latin typeface="Times New Roman" panose="02020603050405020304" pitchFamily="18" charset="0"/>
                <a:cs typeface="Times New Roman" panose="02020603050405020304" pitchFamily="18" charset="0"/>
              </a:rPr>
            </a:br>
            <a:r>
              <a:rPr lang="es-EC" sz="2800" b="1" dirty="0">
                <a:solidFill>
                  <a:schemeClr val="tx1"/>
                </a:solidFill>
                <a:latin typeface="Times New Roman" panose="02020603050405020304" pitchFamily="18" charset="0"/>
                <a:cs typeface="Times New Roman" panose="02020603050405020304" pitchFamily="18" charset="0"/>
              </a:rPr>
              <a:t>Elaborado por:</a:t>
            </a:r>
            <a:r>
              <a:rPr lang="es-EC" sz="2800" dirty="0">
                <a:solidFill>
                  <a:schemeClr val="tx1"/>
                </a:solidFill>
                <a:latin typeface="Times New Roman" panose="02020603050405020304" pitchFamily="18" charset="0"/>
                <a:cs typeface="Times New Roman" panose="02020603050405020304" pitchFamily="18" charset="0"/>
              </a:rPr>
              <a:t> </a:t>
            </a:r>
            <a:r>
              <a:rPr lang="es-EC" sz="2800" dirty="0" smtClean="0">
                <a:solidFill>
                  <a:schemeClr val="tx1"/>
                </a:solidFill>
                <a:latin typeface="Times New Roman" panose="02020603050405020304" pitchFamily="18" charset="0"/>
                <a:cs typeface="Times New Roman" panose="02020603050405020304" pitchFamily="18" charset="0"/>
              </a:rPr>
              <a:t>Félix </a:t>
            </a:r>
            <a:r>
              <a:rPr lang="es-EC" sz="2800" dirty="0" err="1" smtClean="0">
                <a:solidFill>
                  <a:schemeClr val="tx1"/>
                </a:solidFill>
                <a:latin typeface="Times New Roman" panose="02020603050405020304" pitchFamily="18" charset="0"/>
                <a:cs typeface="Times New Roman" panose="02020603050405020304" pitchFamily="18" charset="0"/>
              </a:rPr>
              <a:t>Ibadango</a:t>
            </a:r>
            <a:r>
              <a:rPr lang="es-EC" sz="2800" dirty="0" smtClean="0">
                <a:solidFill>
                  <a:schemeClr val="tx1"/>
                </a:solidFill>
                <a:latin typeface="Times New Roman" panose="02020603050405020304" pitchFamily="18" charset="0"/>
                <a:cs typeface="Times New Roman" panose="02020603050405020304" pitchFamily="18" charset="0"/>
              </a:rPr>
              <a:t> Ruiz</a:t>
            </a:r>
            <a:r>
              <a:rPr lang="es-EC" sz="2800" dirty="0">
                <a:solidFill>
                  <a:schemeClr val="tx1"/>
                </a:solidFill>
                <a:latin typeface="Times New Roman" panose="02020603050405020304" pitchFamily="18" charset="0"/>
                <a:cs typeface="Times New Roman" panose="02020603050405020304" pitchFamily="18" charset="0"/>
              </a:rPr>
              <a:t/>
            </a:r>
            <a:br>
              <a:rPr lang="es-EC" sz="2800" dirty="0">
                <a:solidFill>
                  <a:schemeClr val="tx1"/>
                </a:solidFill>
                <a:latin typeface="Times New Roman" panose="02020603050405020304" pitchFamily="18" charset="0"/>
                <a:cs typeface="Times New Roman" panose="02020603050405020304" pitchFamily="18" charset="0"/>
              </a:rPr>
            </a:br>
            <a:endParaRPr lang="es-EC" sz="28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2932386" y="363687"/>
            <a:ext cx="7977351" cy="4507858"/>
          </a:xfrm>
          <a:prstGeom prst="rect">
            <a:avLst/>
          </a:prstGeom>
        </p:spPr>
      </p:pic>
      <p:sp>
        <p:nvSpPr>
          <p:cNvPr id="5" name="Título 1"/>
          <p:cNvSpPr txBox="1">
            <a:spLocks/>
          </p:cNvSpPr>
          <p:nvPr/>
        </p:nvSpPr>
        <p:spPr>
          <a:xfrm>
            <a:off x="551793" y="1686910"/>
            <a:ext cx="2175642" cy="294815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a:latin typeface="Times New Roman" panose="02020603050405020304" pitchFamily="18" charset="0"/>
                <a:cs typeface="Times New Roman" panose="02020603050405020304" pitchFamily="18" charset="0"/>
              </a:rPr>
              <a:t>Descripción de los tratamientos. </a:t>
            </a:r>
            <a:endParaRPr lang="es-EC" sz="2000" b="1" dirty="0" smtClean="0">
              <a:latin typeface="Times New Roman" panose="02020603050405020304" pitchFamily="18" charset="0"/>
              <a:cs typeface="Times New Roman" panose="02020603050405020304" pitchFamily="18" charset="0"/>
            </a:endParaRPr>
          </a:p>
          <a:p>
            <a:r>
              <a:rPr lang="es-EC" sz="2000" b="1" dirty="0" smtClean="0">
                <a:latin typeface="Times New Roman" panose="02020603050405020304" pitchFamily="18" charset="0"/>
                <a:cs typeface="Times New Roman" panose="02020603050405020304" pitchFamily="18" charset="0"/>
              </a:rPr>
              <a:t>T1</a:t>
            </a:r>
            <a:r>
              <a:rPr lang="es-EC" sz="2000" b="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(H1V1</a:t>
            </a:r>
            <a:r>
              <a:rPr lang="es-EC" sz="2000" dirty="0" smtClean="0">
                <a:latin typeface="Times New Roman" panose="02020603050405020304" pitchFamily="18" charset="0"/>
                <a:cs typeface="Times New Roman" panose="02020603050405020304" pitchFamily="18" charset="0"/>
              </a:rPr>
              <a:t>) </a:t>
            </a:r>
          </a:p>
          <a:p>
            <a:r>
              <a:rPr lang="es-EC" sz="2000" b="1" dirty="0" smtClean="0">
                <a:latin typeface="Times New Roman" panose="02020603050405020304" pitchFamily="18" charset="0"/>
                <a:cs typeface="Times New Roman" panose="02020603050405020304" pitchFamily="18" charset="0"/>
              </a:rPr>
              <a:t>T2</a:t>
            </a:r>
            <a:r>
              <a:rPr lang="es-EC" sz="2000" b="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(H1V2</a:t>
            </a:r>
            <a:r>
              <a:rPr lang="es-EC" sz="2000" dirty="0" smtClean="0">
                <a:latin typeface="Times New Roman" panose="02020603050405020304" pitchFamily="18" charset="0"/>
                <a:cs typeface="Times New Roman" panose="02020603050405020304" pitchFamily="18" charset="0"/>
              </a:rPr>
              <a:t>) </a:t>
            </a:r>
          </a:p>
          <a:p>
            <a:r>
              <a:rPr lang="es-EC" sz="2000" b="1" dirty="0" smtClean="0">
                <a:latin typeface="Times New Roman" panose="02020603050405020304" pitchFamily="18" charset="0"/>
                <a:cs typeface="Times New Roman" panose="02020603050405020304" pitchFamily="18" charset="0"/>
              </a:rPr>
              <a:t>T3</a:t>
            </a:r>
            <a:r>
              <a:rPr lang="es-EC" sz="2000" b="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(H1V3</a:t>
            </a:r>
            <a:r>
              <a:rPr lang="es-EC" sz="2000" dirty="0" smtClean="0">
                <a:latin typeface="Times New Roman" panose="02020603050405020304" pitchFamily="18" charset="0"/>
                <a:cs typeface="Times New Roman" panose="02020603050405020304" pitchFamily="18" charset="0"/>
              </a:rPr>
              <a:t>) </a:t>
            </a:r>
          </a:p>
          <a:p>
            <a:r>
              <a:rPr lang="es-EC" sz="2000" b="1" dirty="0" smtClean="0">
                <a:latin typeface="Times New Roman" panose="02020603050405020304" pitchFamily="18" charset="0"/>
                <a:cs typeface="Times New Roman" panose="02020603050405020304" pitchFamily="18" charset="0"/>
              </a:rPr>
              <a:t>T4</a:t>
            </a:r>
            <a:r>
              <a:rPr lang="es-EC" sz="2000" b="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(S2V1</a:t>
            </a:r>
            <a:r>
              <a:rPr lang="es-EC" sz="2000" dirty="0" smtClean="0">
                <a:latin typeface="Times New Roman" panose="02020603050405020304" pitchFamily="18" charset="0"/>
                <a:cs typeface="Times New Roman" panose="02020603050405020304" pitchFamily="18" charset="0"/>
              </a:rPr>
              <a:t>) </a:t>
            </a:r>
          </a:p>
          <a:p>
            <a:r>
              <a:rPr lang="es-EC" sz="2000" b="1" dirty="0" smtClean="0">
                <a:latin typeface="Times New Roman" panose="02020603050405020304" pitchFamily="18" charset="0"/>
                <a:cs typeface="Times New Roman" panose="02020603050405020304" pitchFamily="18" charset="0"/>
              </a:rPr>
              <a:t>T5</a:t>
            </a:r>
            <a:r>
              <a:rPr lang="es-EC" sz="2000" b="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(S2V2</a:t>
            </a:r>
            <a:r>
              <a:rPr lang="es-EC" sz="2000" dirty="0" smtClean="0">
                <a:latin typeface="Times New Roman" panose="02020603050405020304" pitchFamily="18" charset="0"/>
                <a:cs typeface="Times New Roman" panose="02020603050405020304" pitchFamily="18" charset="0"/>
              </a:rPr>
              <a:t>) </a:t>
            </a:r>
          </a:p>
          <a:p>
            <a:r>
              <a:rPr lang="es-EC" sz="2000" b="1" dirty="0" smtClean="0">
                <a:latin typeface="Times New Roman" panose="02020603050405020304" pitchFamily="18" charset="0"/>
                <a:cs typeface="Times New Roman" panose="02020603050405020304" pitchFamily="18" charset="0"/>
              </a:rPr>
              <a:t>T6</a:t>
            </a:r>
            <a:r>
              <a:rPr lang="es-EC" sz="2000" b="1" dirty="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(S2V3</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p>
            <a:pPr algn="ctr"/>
            <a:r>
              <a:rPr lang="es-EC" sz="2800" dirty="0" smtClean="0">
                <a:solidFill>
                  <a:schemeClr val="tx1"/>
                </a:solidFill>
                <a:latin typeface="Times New Roman" panose="02020603050405020304" pitchFamily="18" charset="0"/>
                <a:cs typeface="Times New Roman" panose="02020603050405020304" pitchFamily="18" charset="0"/>
              </a:rPr>
              <a:t/>
            </a:r>
            <a:br>
              <a:rPr lang="es-EC" sz="2800" dirty="0" smtClean="0">
                <a:solidFill>
                  <a:schemeClr val="tx1"/>
                </a:solidFill>
                <a:latin typeface="Times New Roman" panose="02020603050405020304" pitchFamily="18" charset="0"/>
                <a:cs typeface="Times New Roman" panose="02020603050405020304" pitchFamily="18" charset="0"/>
              </a:rPr>
            </a:br>
            <a:endParaRPr lang="es-EC"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030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1" y="619816"/>
            <a:ext cx="8560676" cy="5623330"/>
          </a:xfrm>
        </p:spPr>
      </p:pic>
    </p:spTree>
    <p:extLst>
      <p:ext uri="{BB962C8B-B14F-4D97-AF65-F5344CB8AC3E}">
        <p14:creationId xmlns:p14="http://schemas.microsoft.com/office/powerpoint/2010/main" val="9579025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4469" y="388101"/>
            <a:ext cx="8466083" cy="5996933"/>
          </a:xfrm>
        </p:spPr>
      </p:pic>
    </p:spTree>
    <p:extLst>
      <p:ext uri="{BB962C8B-B14F-4D97-AF65-F5344CB8AC3E}">
        <p14:creationId xmlns:p14="http://schemas.microsoft.com/office/powerpoint/2010/main" val="3483930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663950" y="755650"/>
            <a:ext cx="4318000" cy="914400"/>
          </a:xfrm>
          <a:prstGeom prst="round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sz="4000" b="1" dirty="0" smtClean="0">
                <a:latin typeface="Times New Roman" panose="02020603050405020304" pitchFamily="18" charset="0"/>
                <a:cs typeface="Times New Roman" panose="02020603050405020304" pitchFamily="18" charset="0"/>
              </a:rPr>
              <a:t>HIPÓTESIS</a:t>
            </a:r>
            <a:endParaRPr lang="es-EC" sz="4000" b="1" dirty="0">
              <a:latin typeface="Times New Roman" panose="02020603050405020304" pitchFamily="18" charset="0"/>
              <a:cs typeface="Times New Roman" panose="02020603050405020304" pitchFamily="18" charset="0"/>
            </a:endParaRPr>
          </a:p>
        </p:txBody>
      </p:sp>
      <p:sp>
        <p:nvSpPr>
          <p:cNvPr id="2" name="Elipse 1"/>
          <p:cNvSpPr/>
          <p:nvPr/>
        </p:nvSpPr>
        <p:spPr>
          <a:xfrm>
            <a:off x="1206500" y="2387600"/>
            <a:ext cx="9239250" cy="1460500"/>
          </a:xfrm>
          <a:prstGeom prst="ellipse">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endParaRPr lang="es-EC" b="1" dirty="0" smtClean="0"/>
          </a:p>
          <a:p>
            <a:endParaRPr lang="es-EC" b="1" dirty="0"/>
          </a:p>
          <a:p>
            <a:pPr algn="ctr"/>
            <a:r>
              <a:rPr lang="es-EC" sz="2000" b="1" dirty="0" smtClean="0">
                <a:latin typeface="Times New Roman" panose="02020603050405020304" pitchFamily="18" charset="0"/>
                <a:cs typeface="Times New Roman" panose="02020603050405020304" pitchFamily="18" charset="0"/>
              </a:rPr>
              <a:t>Ho</a:t>
            </a:r>
            <a:r>
              <a:rPr lang="es-EC" sz="2000" b="1" dirty="0">
                <a:latin typeface="Times New Roman" panose="02020603050405020304" pitchFamily="18" charset="0"/>
                <a:cs typeface="Times New Roman" panose="02020603050405020304" pitchFamily="18" charset="0"/>
              </a:rPr>
              <a:t>:</a:t>
            </a:r>
            <a:r>
              <a:rPr lang="es-EC" sz="2000" dirty="0">
                <a:latin typeface="Times New Roman" panose="02020603050405020304" pitchFamily="18" charset="0"/>
                <a:cs typeface="Times New Roman" panose="02020603050405020304" pitchFamily="18" charset="0"/>
              </a:rPr>
              <a:t> El sistema hidropónico vertical y el cultivo en suelo, en la producción de fresas, no difieren en eficiencia y rentabilidad. </a:t>
            </a:r>
          </a:p>
          <a:p>
            <a:r>
              <a:rPr lang="es-EC" dirty="0"/>
              <a:t> </a:t>
            </a:r>
          </a:p>
          <a:p>
            <a:pPr algn="ctr"/>
            <a:endParaRPr lang="es-EC" dirty="0"/>
          </a:p>
        </p:txBody>
      </p:sp>
      <p:sp>
        <p:nvSpPr>
          <p:cNvPr id="12" name="Elipse 11"/>
          <p:cNvSpPr/>
          <p:nvPr/>
        </p:nvSpPr>
        <p:spPr>
          <a:xfrm>
            <a:off x="1206500" y="4298950"/>
            <a:ext cx="9239250" cy="1428750"/>
          </a:xfrm>
          <a:prstGeom prst="ellipse">
            <a:avLst/>
          </a:prstGeom>
          <a:solidFill>
            <a:schemeClr val="accent6">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Ha:</a:t>
            </a:r>
            <a:r>
              <a:rPr lang="es-EC" sz="2000" dirty="0" smtClean="0">
                <a:latin typeface="Times New Roman" panose="02020603050405020304" pitchFamily="18" charset="0"/>
                <a:cs typeface="Times New Roman" panose="02020603050405020304" pitchFamily="18" charset="0"/>
              </a:rPr>
              <a:t> El sistema hidropónico vertical y el cultivo en suelo, en la producción de fresas, difieren en eficiencia y rentabilidad.</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07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78372" y="1292772"/>
            <a:ext cx="11545613" cy="518685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t"/>
          <a:lstStyle/>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El sistema hidropónico vertical presentó un mayor porcentaje de prendimiento 97,23%,  de plantas a la cosecha 96,30% y número de frutos con 170 unidades, en relación al sistema suelo con el 94,44%, 93,52% y 141 frutos, respectivamente, por tanto se concluye que es  más eficiente que el sistema tradicional empleado por los agricultores. </a:t>
            </a:r>
          </a:p>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Con el sistema hidropónico vertical se obtuvo el mejor rendimiento de frutos que con el sistema en suelo; sin embargo, se observaron diferencias entre variedades Albión, Monterrey y San Andreas con 11,77 g, 11,18 g y 10,58 g, respectivamente. </a:t>
            </a:r>
          </a:p>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En la clasificación de los frutos, el mejor calibre se alcanzó con la variedad Albión (2,84 cm), seguido por Monterrey (2,80 cm) y San Andreas (2,74 cm), bajo el sistema hidropónico vertical</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El sistema de siembra en suelo obtuvo mejor dulzor del fruto (7,06 </a:t>
            </a:r>
            <a:r>
              <a:rPr lang="es-EC" baseline="30000" dirty="0" err="1">
                <a:latin typeface="Times New Roman" panose="02020603050405020304" pitchFamily="18" charset="0"/>
                <a:cs typeface="Times New Roman" panose="02020603050405020304" pitchFamily="18" charset="0"/>
              </a:rPr>
              <a:t>o</a:t>
            </a:r>
            <a:r>
              <a:rPr lang="es-EC" dirty="0" err="1">
                <a:latin typeface="Times New Roman" panose="02020603050405020304" pitchFamily="18" charset="0"/>
                <a:cs typeface="Times New Roman" panose="02020603050405020304" pitchFamily="18" charset="0"/>
              </a:rPr>
              <a:t>Bx</a:t>
            </a:r>
            <a:r>
              <a:rPr lang="es-EC" dirty="0">
                <a:latin typeface="Times New Roman" panose="02020603050405020304" pitchFamily="18" charset="0"/>
                <a:cs typeface="Times New Roman" panose="02020603050405020304" pitchFamily="18" charset="0"/>
              </a:rPr>
              <a:t>) que el sistema hidropónico (6,59 </a:t>
            </a:r>
            <a:r>
              <a:rPr lang="es-EC" b="1" baseline="30000" dirty="0" err="1">
                <a:latin typeface="Times New Roman" panose="02020603050405020304" pitchFamily="18" charset="0"/>
                <a:cs typeface="Times New Roman" panose="02020603050405020304" pitchFamily="18" charset="0"/>
              </a:rPr>
              <a:t>o</a:t>
            </a:r>
            <a:r>
              <a:rPr lang="es-EC" dirty="0" err="1">
                <a:latin typeface="Times New Roman" panose="02020603050405020304" pitchFamily="18" charset="0"/>
                <a:cs typeface="Times New Roman" panose="02020603050405020304" pitchFamily="18" charset="0"/>
              </a:rPr>
              <a:t>Bx</a:t>
            </a:r>
            <a:r>
              <a:rPr lang="es-EC" dirty="0">
                <a:latin typeface="Times New Roman" panose="02020603050405020304" pitchFamily="18" charset="0"/>
                <a:cs typeface="Times New Roman" panose="02020603050405020304" pitchFamily="18" charset="0"/>
              </a:rPr>
              <a:t>), identificando a la variedad Monterrey como la mejor (6,99 </a:t>
            </a:r>
            <a:r>
              <a:rPr lang="es-EC" dirty="0" err="1">
                <a:latin typeface="Times New Roman" panose="02020603050405020304" pitchFamily="18" charset="0"/>
                <a:cs typeface="Times New Roman" panose="02020603050405020304" pitchFamily="18" charset="0"/>
              </a:rPr>
              <a:t>°Bx</a:t>
            </a:r>
            <a:r>
              <a:rPr lang="es-EC" dirty="0">
                <a:latin typeface="Times New Roman" panose="02020603050405020304" pitchFamily="18" charset="0"/>
                <a:cs typeface="Times New Roman" panose="02020603050405020304" pitchFamily="18" charset="0"/>
              </a:rPr>
              <a:t>), seguido por San Andreas (6,82 </a:t>
            </a:r>
            <a:r>
              <a:rPr lang="es-EC" dirty="0" err="1">
                <a:latin typeface="Times New Roman" panose="02020603050405020304" pitchFamily="18" charset="0"/>
                <a:cs typeface="Times New Roman" panose="02020603050405020304" pitchFamily="18" charset="0"/>
              </a:rPr>
              <a:t>°Bx</a:t>
            </a:r>
            <a:r>
              <a:rPr lang="es-EC" dirty="0">
                <a:latin typeface="Times New Roman" panose="02020603050405020304" pitchFamily="18" charset="0"/>
                <a:cs typeface="Times New Roman" panose="02020603050405020304" pitchFamily="18" charset="0"/>
              </a:rPr>
              <a:t>) y Albión (6,67 </a:t>
            </a:r>
            <a:r>
              <a:rPr lang="es-EC" dirty="0" err="1">
                <a:latin typeface="Times New Roman" panose="02020603050405020304" pitchFamily="18" charset="0"/>
                <a:cs typeface="Times New Roman" panose="02020603050405020304" pitchFamily="18" charset="0"/>
              </a:rPr>
              <a:t>°Bx</a:t>
            </a:r>
            <a:r>
              <a:rPr lang="es-EC"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El </a:t>
            </a:r>
            <a:r>
              <a:rPr lang="es-EC" dirty="0">
                <a:latin typeface="Times New Roman" panose="02020603050405020304" pitchFamily="18" charset="0"/>
                <a:cs typeface="Times New Roman" panose="02020603050405020304" pitchFamily="18" charset="0"/>
              </a:rPr>
              <a:t>análisis económico determinó al Sistema hidropónico vertical y la Variedad Monterrey como el mejor ya que alcanzó una tasa de retorno marginal de 9132%, seguido por el Sistema hidropónico vertical en la Variedad Albión con 8611% de tasa de retorno marginal. </a:t>
            </a:r>
          </a:p>
          <a:p>
            <a:endParaRPr lang="es-EC"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4341438" y="352023"/>
            <a:ext cx="3194479" cy="751563"/>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b="1" dirty="0" smtClean="0">
                <a:latin typeface="Times New Roman" panose="02020603050405020304" pitchFamily="18" charset="0"/>
                <a:cs typeface="Times New Roman" panose="02020603050405020304" pitchFamily="18" charset="0"/>
              </a:rPr>
              <a:t>CONCLUSIONES </a:t>
            </a:r>
            <a:r>
              <a:rPr lang="es-EC" b="1" dirty="0" smtClean="0">
                <a:latin typeface="Times New Roman" panose="02020603050405020304" pitchFamily="18" charset="0"/>
                <a:cs typeface="Times New Roman" panose="02020603050405020304" pitchFamily="18" charset="0"/>
              </a:rPr>
              <a:t> </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4780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4276" y="797531"/>
            <a:ext cx="8430336" cy="826318"/>
          </a:xfrm>
        </p:spPr>
        <p:txBody>
          <a:bodyPr>
            <a:normAutofit/>
          </a:bodyPr>
          <a:lstStyle/>
          <a:p>
            <a:r>
              <a:rPr lang="es-EC" sz="4400" b="1" dirty="0" smtClean="0">
                <a:latin typeface="Times New Roman" panose="02020603050405020304" pitchFamily="18" charset="0"/>
                <a:cs typeface="Times New Roman" panose="02020603050405020304" pitchFamily="18" charset="0"/>
              </a:rPr>
              <a:t>Recomendaciones  </a:t>
            </a:r>
            <a:endParaRPr lang="es-EC" sz="4400" b="1"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135117" y="2301766"/>
            <a:ext cx="10369495" cy="3326524"/>
          </a:xfrm>
        </p:spPr>
        <p:txBody>
          <a:bodyPr>
            <a:normAutofit lnSpcReduction="10000"/>
          </a:bodyPr>
          <a:lstStyle/>
          <a:p>
            <a:pPr lvl="0" algn="just"/>
            <a:r>
              <a:rPr lang="es-EC" sz="2800" dirty="0">
                <a:latin typeface="Times New Roman" panose="02020603050405020304" pitchFamily="18" charset="0"/>
                <a:ea typeface="Tahoma" panose="020B0604030504040204" pitchFamily="34" charset="0"/>
                <a:cs typeface="Times New Roman" panose="02020603050405020304" pitchFamily="18" charset="0"/>
              </a:rPr>
              <a:t>Realizar trabajos de investigación sobre dosis de macro y </a:t>
            </a:r>
            <a:r>
              <a:rPr lang="es-EC" sz="2800" dirty="0" err="1">
                <a:latin typeface="Times New Roman" panose="02020603050405020304" pitchFamily="18" charset="0"/>
                <a:ea typeface="Tahoma" panose="020B0604030504040204" pitchFamily="34" charset="0"/>
                <a:cs typeface="Times New Roman" panose="02020603050405020304" pitchFamily="18" charset="0"/>
              </a:rPr>
              <a:t>microelementos</a:t>
            </a:r>
            <a:r>
              <a:rPr lang="es-EC" sz="2800" dirty="0">
                <a:latin typeface="Times New Roman" panose="02020603050405020304" pitchFamily="18" charset="0"/>
                <a:ea typeface="Tahoma" panose="020B0604030504040204" pitchFamily="34" charset="0"/>
                <a:cs typeface="Times New Roman" panose="02020603050405020304" pitchFamily="18" charset="0"/>
              </a:rPr>
              <a:t> nutricionales de origen orgánico o químico, para mejorar los grados </a:t>
            </a:r>
            <a:r>
              <a:rPr lang="es-EC" sz="2800" dirty="0" err="1">
                <a:latin typeface="Times New Roman" panose="02020603050405020304" pitchFamily="18" charset="0"/>
                <a:ea typeface="Tahoma" panose="020B0604030504040204" pitchFamily="34" charset="0"/>
                <a:cs typeface="Times New Roman" panose="02020603050405020304" pitchFamily="18" charset="0"/>
              </a:rPr>
              <a:t>brix</a:t>
            </a:r>
            <a:r>
              <a:rPr lang="es-EC" sz="2800" dirty="0">
                <a:latin typeface="Times New Roman" panose="02020603050405020304" pitchFamily="18" charset="0"/>
                <a:ea typeface="Tahoma" panose="020B0604030504040204" pitchFamily="34" charset="0"/>
                <a:cs typeface="Times New Roman" panose="02020603050405020304" pitchFamily="18" charset="0"/>
              </a:rPr>
              <a:t> en la fresa en el sistema hidropónico vertical.</a:t>
            </a:r>
          </a:p>
          <a:p>
            <a:pPr lvl="0" algn="just"/>
            <a:r>
              <a:rPr lang="es-EC" sz="2800" dirty="0">
                <a:latin typeface="Times New Roman" panose="02020603050405020304" pitchFamily="18" charset="0"/>
                <a:ea typeface="Tahoma" panose="020B0604030504040204" pitchFamily="34" charset="0"/>
                <a:cs typeface="Times New Roman" panose="02020603050405020304" pitchFamily="18" charset="0"/>
              </a:rPr>
              <a:t>Estudiar otros tipos de sustratos de uso hidropónico con el cultivo de fresas.</a:t>
            </a:r>
          </a:p>
          <a:p>
            <a:pPr lvl="0" algn="just"/>
            <a:r>
              <a:rPr lang="es-EC" sz="2800" dirty="0">
                <a:latin typeface="Times New Roman" panose="02020603050405020304" pitchFamily="18" charset="0"/>
                <a:ea typeface="Tahoma" panose="020B0604030504040204" pitchFamily="34" charset="0"/>
                <a:cs typeface="Times New Roman" panose="02020603050405020304" pitchFamily="18" charset="0"/>
              </a:rPr>
              <a:t>Realizar investigaciones sobre densidades de siembra de fresa en el sistema hidropónico vertical.</a:t>
            </a:r>
          </a:p>
          <a:p>
            <a:endParaRPr lang="es-EC" dirty="0"/>
          </a:p>
        </p:txBody>
      </p:sp>
    </p:spTree>
    <p:extLst>
      <p:ext uri="{BB962C8B-B14F-4D97-AF65-F5344CB8AC3E}">
        <p14:creationId xmlns:p14="http://schemas.microsoft.com/office/powerpoint/2010/main" val="30138918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56974" cy="2486197"/>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613" y="0"/>
            <a:ext cx="2128346" cy="294164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414" y="-28662"/>
            <a:ext cx="2355095" cy="3153103"/>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8613" y="0"/>
            <a:ext cx="2767238" cy="3704897"/>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699" y="0"/>
            <a:ext cx="2580460" cy="3988676"/>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4976" y="2194437"/>
            <a:ext cx="2256366" cy="3020920"/>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9326" y="0"/>
            <a:ext cx="1792016" cy="2399228"/>
          </a:xfrm>
          <a:prstGeom prst="rect">
            <a:avLst/>
          </a:prstGeom>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4" y="2088899"/>
            <a:ext cx="2414021" cy="3231995"/>
          </a:xfrm>
          <a:prstGeom prst="rect">
            <a:avLst/>
          </a:prstGeom>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6519" y="2675597"/>
            <a:ext cx="2130242" cy="2852060"/>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29092" y="2493821"/>
            <a:ext cx="1863988" cy="2425020"/>
          </a:xfrm>
          <a:prstGeom prst="rect">
            <a:avLst/>
          </a:prstGeom>
        </p:spPr>
      </p:pic>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18635" y="3009596"/>
            <a:ext cx="1987961" cy="2661568"/>
          </a:xfrm>
          <a:prstGeom prst="rect">
            <a:avLst/>
          </a:prstGeom>
        </p:spPr>
      </p:pic>
      <p:pic>
        <p:nvPicPr>
          <p:cNvPr id="16" name="Imagen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5806" y="2351932"/>
            <a:ext cx="1591713" cy="2105223"/>
          </a:xfrm>
          <a:prstGeom prst="rect">
            <a:avLst/>
          </a:prstGeom>
        </p:spPr>
      </p:pic>
      <p:pic>
        <p:nvPicPr>
          <p:cNvPr id="17" name="Imagen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6596" y="3788964"/>
            <a:ext cx="2302953" cy="3083293"/>
          </a:xfrm>
          <a:prstGeom prst="rect">
            <a:avLst/>
          </a:prstGeom>
        </p:spPr>
      </p:pic>
      <p:pic>
        <p:nvPicPr>
          <p:cNvPr id="18" name="Imagen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817" y="4918841"/>
            <a:ext cx="1856974" cy="1921617"/>
          </a:xfrm>
          <a:prstGeom prst="rect">
            <a:avLst/>
          </a:prstGeom>
        </p:spPr>
      </p:pic>
      <p:pic>
        <p:nvPicPr>
          <p:cNvPr id="19" name="Imagen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36006" y="4585602"/>
            <a:ext cx="2004357" cy="2254855"/>
          </a:xfrm>
          <a:prstGeom prst="rect">
            <a:avLst/>
          </a:prstGeom>
        </p:spPr>
      </p:pic>
      <p:pic>
        <p:nvPicPr>
          <p:cNvPr id="20" name="Imagen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91926" y="4374139"/>
            <a:ext cx="1944315" cy="2466318"/>
          </a:xfrm>
          <a:prstGeom prst="rect">
            <a:avLst/>
          </a:prstGeom>
        </p:spPr>
      </p:pic>
      <p:pic>
        <p:nvPicPr>
          <p:cNvPr id="21" name="Imagen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18333" y="4747630"/>
            <a:ext cx="2388263" cy="2110370"/>
          </a:xfrm>
          <a:prstGeom prst="rect">
            <a:avLst/>
          </a:prstGeom>
        </p:spPr>
      </p:pic>
      <p:pic>
        <p:nvPicPr>
          <p:cNvPr id="22" name="Imagen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109549" y="4585602"/>
            <a:ext cx="2101793" cy="2316747"/>
          </a:xfrm>
          <a:prstGeom prst="rect">
            <a:avLst/>
          </a:prstGeom>
        </p:spPr>
      </p:pic>
      <p:sp>
        <p:nvSpPr>
          <p:cNvPr id="23" name="Rectángulo redondeado 22"/>
          <p:cNvSpPr/>
          <p:nvPr/>
        </p:nvSpPr>
        <p:spPr>
          <a:xfrm>
            <a:off x="2809793" y="1885005"/>
            <a:ext cx="6103521" cy="1723465"/>
          </a:xfrm>
          <a:prstGeom prst="roundRect">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8000" b="1" dirty="0" smtClean="0">
                <a:solidFill>
                  <a:srgbClr val="FFFF00"/>
                </a:solidFill>
                <a:latin typeface="Times New Roman" panose="02020603050405020304" pitchFamily="18" charset="0"/>
                <a:cs typeface="Times New Roman" panose="02020603050405020304" pitchFamily="18" charset="0"/>
              </a:rPr>
              <a:t>GRACIAS</a:t>
            </a:r>
            <a:r>
              <a:rPr lang="es-EC" sz="2400" b="1" dirty="0" smtClean="0">
                <a:latin typeface="Times New Roman" panose="02020603050405020304" pitchFamily="18" charset="0"/>
                <a:cs typeface="Times New Roman" panose="02020603050405020304" pitchFamily="18" charset="0"/>
              </a:rPr>
              <a:t> </a:t>
            </a:r>
            <a:r>
              <a:rPr lang="es-EC" b="1" dirty="0" smtClean="0">
                <a:latin typeface="Times New Roman" panose="02020603050405020304" pitchFamily="18" charset="0"/>
                <a:cs typeface="Times New Roman" panose="02020603050405020304" pitchFamily="18" charset="0"/>
              </a:rPr>
              <a:t> </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028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15687" y="1429553"/>
            <a:ext cx="4056846" cy="53141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Caracterización del área de </a:t>
            </a:r>
            <a:r>
              <a:rPr lang="es-MX" b="1" dirty="0" smtClean="0">
                <a:solidFill>
                  <a:schemeClr val="tx1"/>
                </a:solidFill>
                <a:latin typeface="Times New Roman" panose="02020603050405020304" pitchFamily="18" charset="0"/>
                <a:cs typeface="Times New Roman" panose="02020603050405020304" pitchFamily="18" charset="0"/>
              </a:rPr>
              <a:t>estudio</a:t>
            </a:r>
          </a:p>
          <a:p>
            <a:pPr algn="ctr"/>
            <a:endParaRPr lang="es-MX" sz="1600" dirty="0" smtClean="0"/>
          </a:p>
          <a:p>
            <a:pPr algn="ctr"/>
            <a:endParaRPr lang="es-MX" sz="1600" dirty="0"/>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Provincia:	</a:t>
            </a:r>
            <a:r>
              <a:rPr lang="es-MX" dirty="0" smtClean="0">
                <a:solidFill>
                  <a:schemeClr val="tx1"/>
                </a:solidFill>
                <a:latin typeface="Times New Roman" panose="02020603050405020304" pitchFamily="18" charset="0"/>
                <a:cs typeface="Times New Roman" panose="02020603050405020304" pitchFamily="18" charset="0"/>
              </a:rPr>
              <a:t>Imbabura</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Cantón:</a:t>
            </a:r>
            <a:r>
              <a:rPr lang="es-MX" dirty="0">
                <a:solidFill>
                  <a:schemeClr val="tx1"/>
                </a:solidFill>
                <a:latin typeface="Times New Roman" panose="02020603050405020304" pitchFamily="18" charset="0"/>
                <a:cs typeface="Times New Roman" panose="02020603050405020304" pitchFamily="18" charset="0"/>
              </a:rPr>
              <a:t>		Ibarra </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Parroquia:	</a:t>
            </a:r>
            <a:r>
              <a:rPr lang="es-MX" dirty="0" err="1">
                <a:solidFill>
                  <a:schemeClr val="tx1"/>
                </a:solidFill>
                <a:latin typeface="Times New Roman" panose="02020603050405020304" pitchFamily="18" charset="0"/>
                <a:cs typeface="Times New Roman" panose="02020603050405020304" pitchFamily="18" charset="0"/>
              </a:rPr>
              <a:t>Caranqui</a:t>
            </a:r>
            <a:r>
              <a:rPr lang="es-MX" dirty="0">
                <a:solidFill>
                  <a:schemeClr val="tx1"/>
                </a:solidFill>
                <a:latin typeface="Times New Roman" panose="02020603050405020304" pitchFamily="18" charset="0"/>
                <a:cs typeface="Times New Roman" panose="02020603050405020304" pitchFamily="18" charset="0"/>
              </a:rPr>
              <a:t> </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Lugar:</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Granja</a:t>
            </a:r>
          </a:p>
          <a:p>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	Experimental </a:t>
            </a:r>
            <a:r>
              <a:rPr lang="es-MX" dirty="0">
                <a:solidFill>
                  <a:schemeClr val="tx1"/>
                </a:solidFill>
                <a:latin typeface="Times New Roman" panose="02020603050405020304" pitchFamily="18" charset="0"/>
                <a:cs typeface="Times New Roman" panose="02020603050405020304" pitchFamily="18" charset="0"/>
              </a:rPr>
              <a:t>		</a:t>
            </a:r>
            <a:r>
              <a:rPr lang="es-MX" dirty="0" err="1" smtClean="0">
                <a:solidFill>
                  <a:schemeClr val="tx1"/>
                </a:solidFill>
                <a:latin typeface="Times New Roman" panose="02020603050405020304" pitchFamily="18" charset="0"/>
                <a:cs typeface="Times New Roman" panose="02020603050405020304" pitchFamily="18" charset="0"/>
              </a:rPr>
              <a:t>Yuyucocha</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Altitud:</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2243 m.s.n.m</a:t>
            </a:r>
            <a:r>
              <a:rPr lang="es-MX" dirty="0">
                <a:solidFill>
                  <a:schemeClr val="tx1"/>
                </a:solidFill>
                <a:latin typeface="Times New Roman" panose="02020603050405020304" pitchFamily="18" charset="0"/>
                <a:cs typeface="Times New Roman" panose="02020603050405020304" pitchFamily="18" charset="0"/>
              </a:rPr>
              <a:t>.</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Latitud:</a:t>
            </a:r>
            <a:r>
              <a:rPr lang="es-MX" dirty="0">
                <a:solidFill>
                  <a:schemeClr val="tx1"/>
                </a:solidFill>
                <a:latin typeface="Times New Roman" panose="02020603050405020304" pitchFamily="18" charset="0"/>
                <a:cs typeface="Times New Roman" panose="02020603050405020304" pitchFamily="18" charset="0"/>
              </a:rPr>
              <a:t>		00º - 21’- 53’’ N</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a:solidFill>
                  <a:schemeClr val="tx1"/>
                </a:solidFill>
                <a:latin typeface="Times New Roman" panose="02020603050405020304" pitchFamily="18" charset="0"/>
                <a:cs typeface="Times New Roman" panose="02020603050405020304" pitchFamily="18" charset="0"/>
              </a:rPr>
              <a:t>Longitud:</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78º </a:t>
            </a:r>
            <a:r>
              <a:rPr lang="es-MX" dirty="0">
                <a:solidFill>
                  <a:schemeClr val="tx1"/>
                </a:solidFill>
                <a:latin typeface="Times New Roman" panose="02020603050405020304" pitchFamily="18" charset="0"/>
                <a:cs typeface="Times New Roman" panose="02020603050405020304" pitchFamily="18" charset="0"/>
              </a:rPr>
              <a:t>- 06’- 32’’ O</a:t>
            </a:r>
            <a:endParaRPr lang="es-MX" sz="1600" dirty="0">
              <a:solidFill>
                <a:schemeClr val="tx1"/>
              </a:solidFill>
              <a:latin typeface="Times New Roman" panose="02020603050405020304" pitchFamily="18" charset="0"/>
              <a:cs typeface="Times New Roman" panose="02020603050405020304" pitchFamily="18" charset="0"/>
            </a:endParaRPr>
          </a:p>
          <a:p>
            <a:endParaRPr lang="es-MX" sz="1200" b="1" dirty="0" smtClean="0">
              <a:solidFill>
                <a:schemeClr val="tx1"/>
              </a:solidFill>
              <a:latin typeface="Arial" panose="020B0604020202020204" pitchFamily="34" charset="0"/>
              <a:cs typeface="Arial" panose="020B0604020202020204" pitchFamily="34" charset="0"/>
            </a:endParaRPr>
          </a:p>
          <a:p>
            <a:endParaRPr lang="es-MX" sz="1200" b="1" dirty="0" smtClean="0">
              <a:solidFill>
                <a:schemeClr val="tx1"/>
              </a:solidFill>
              <a:latin typeface="Arial" panose="020B0604020202020204" pitchFamily="34" charset="0"/>
              <a:cs typeface="Arial" panose="020B0604020202020204" pitchFamily="34" charset="0"/>
            </a:endParaRPr>
          </a:p>
          <a:p>
            <a:endParaRPr lang="es-MX" sz="1200" b="1" dirty="0" smtClean="0">
              <a:solidFill>
                <a:schemeClr val="tx1"/>
              </a:solidFill>
              <a:latin typeface="Arial" panose="020B0604020202020204" pitchFamily="34" charset="0"/>
              <a:cs typeface="Arial" panose="020B0604020202020204" pitchFamily="34" charset="0"/>
            </a:endParaRPr>
          </a:p>
          <a:p>
            <a:r>
              <a:rPr lang="es-MX" sz="1200" b="1" dirty="0" smtClean="0">
                <a:solidFill>
                  <a:schemeClr val="tx1"/>
                </a:solidFill>
                <a:latin typeface="Times New Roman" panose="02020603050405020304" pitchFamily="18" charset="0"/>
                <a:cs typeface="Times New Roman" panose="02020603050405020304" pitchFamily="18" charset="0"/>
              </a:rPr>
              <a:t>Fuente</a:t>
            </a:r>
            <a:r>
              <a:rPr lang="es-MX" sz="1200" b="1" dirty="0">
                <a:solidFill>
                  <a:schemeClr val="tx1"/>
                </a:solidFill>
                <a:latin typeface="Times New Roman" panose="02020603050405020304" pitchFamily="18" charset="0"/>
                <a:cs typeface="Times New Roman" panose="02020603050405020304" pitchFamily="18" charset="0"/>
              </a:rPr>
              <a:t>:</a:t>
            </a:r>
            <a:r>
              <a:rPr lang="es-MX" sz="1200" dirty="0">
                <a:solidFill>
                  <a:schemeClr val="tx1"/>
                </a:solidFill>
                <a:latin typeface="Times New Roman" panose="02020603050405020304" pitchFamily="18" charset="0"/>
                <a:cs typeface="Times New Roman" panose="02020603050405020304" pitchFamily="18" charset="0"/>
              </a:rPr>
              <a:t> Estación Meteorológica Granja Experimental </a:t>
            </a:r>
            <a:r>
              <a:rPr lang="es-MX" sz="1200" dirty="0" err="1">
                <a:solidFill>
                  <a:schemeClr val="tx1"/>
                </a:solidFill>
                <a:latin typeface="Times New Roman" panose="02020603050405020304" pitchFamily="18" charset="0"/>
                <a:cs typeface="Times New Roman" panose="02020603050405020304" pitchFamily="18" charset="0"/>
              </a:rPr>
              <a:t>Yuyucocha</a:t>
            </a:r>
            <a:r>
              <a:rPr lang="es-MX" sz="1200" dirty="0">
                <a:solidFill>
                  <a:schemeClr val="tx1"/>
                </a:solidFill>
                <a:latin typeface="Times New Roman" panose="02020603050405020304" pitchFamily="18" charset="0"/>
                <a:cs typeface="Times New Roman" panose="02020603050405020304" pitchFamily="18" charset="0"/>
              </a:rPr>
              <a:t>. Ibarra, 2016</a:t>
            </a:r>
          </a:p>
        </p:txBody>
      </p:sp>
      <p:sp>
        <p:nvSpPr>
          <p:cNvPr id="3" name="Nube 2"/>
          <p:cNvSpPr/>
          <p:nvPr/>
        </p:nvSpPr>
        <p:spPr>
          <a:xfrm>
            <a:off x="2768958" y="141891"/>
            <a:ext cx="6400800" cy="1055844"/>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b="1" dirty="0">
                <a:latin typeface="Times New Roman" panose="02020603050405020304" pitchFamily="18" charset="0"/>
                <a:cs typeface="Times New Roman" panose="02020603050405020304" pitchFamily="18" charset="0"/>
              </a:rPr>
              <a:t>MATERIALES Y MÉTODOS</a:t>
            </a:r>
          </a:p>
        </p:txBody>
      </p:sp>
      <p:pic>
        <p:nvPicPr>
          <p:cNvPr id="5" name="Imagen 4" descr="C:\Users\Santiago mix\Downloads\UBICACION_FELIX.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221" y="1429553"/>
            <a:ext cx="7756634" cy="5314145"/>
          </a:xfrm>
          <a:prstGeom prst="rect">
            <a:avLst/>
          </a:prstGeom>
          <a:noFill/>
          <a:ln w="12700">
            <a:solidFill>
              <a:schemeClr val="tx1"/>
            </a:solidFill>
          </a:ln>
        </p:spPr>
      </p:pic>
    </p:spTree>
    <p:extLst>
      <p:ext uri="{BB962C8B-B14F-4D97-AF65-F5344CB8AC3E}">
        <p14:creationId xmlns:p14="http://schemas.microsoft.com/office/powerpoint/2010/main" val="1903649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157917" y="250960"/>
            <a:ext cx="6117465" cy="616143"/>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C" sz="3200" b="1" dirty="0">
                <a:latin typeface="Times New Roman" panose="02020603050405020304" pitchFamily="18" charset="0"/>
                <a:cs typeface="Times New Roman" panose="02020603050405020304" pitchFamily="18" charset="0"/>
              </a:rPr>
              <a:t>MATERIALES Y EQUIPOS</a:t>
            </a:r>
            <a:r>
              <a:rPr lang="es-EC" sz="3200" b="1" dirty="0" smtClean="0">
                <a:latin typeface="Times New Roman" panose="02020603050405020304" pitchFamily="18" charset="0"/>
                <a:cs typeface="Times New Roman" panose="02020603050405020304" pitchFamily="18" charset="0"/>
              </a:rPr>
              <a:t>  </a:t>
            </a:r>
            <a:endParaRPr lang="es-EC" sz="3200" b="1" dirty="0">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6337738" y="1326287"/>
            <a:ext cx="2693079" cy="5293217"/>
          </a:xfrm>
          <a:prstGeom prst="roundRect">
            <a:avLst/>
          </a:prstGeom>
          <a:solidFill>
            <a:schemeClr val="accent5">
              <a:lumMod val="20000"/>
              <a:lumOff val="80000"/>
            </a:schemeClr>
          </a:solidFill>
          <a:ln>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rtlCol="0" anchor="t"/>
          <a:lstStyle/>
          <a:p>
            <a:pPr lvl="0" algn="ctr"/>
            <a:r>
              <a:rPr lang="es-EC" sz="2000" b="1" dirty="0" smtClean="0">
                <a:latin typeface="Times New Roman" panose="02020603050405020304" pitchFamily="18" charset="0"/>
                <a:cs typeface="Times New Roman" panose="02020603050405020304" pitchFamily="18" charset="0"/>
              </a:rPr>
              <a:t>MATERIALES DE OFICINA</a:t>
            </a: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Computadora</a:t>
            </a:r>
            <a:endParaRPr lang="es-EC" sz="20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Calculadora </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Cámara fotográfica </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Libreta de campo</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Esferos </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Regla</a:t>
            </a:r>
          </a:p>
          <a:p>
            <a:r>
              <a:rPr lang="es-EC" dirty="0">
                <a:latin typeface="Times New Roman" panose="02020603050405020304" pitchFamily="18" charset="0"/>
                <a:cs typeface="Times New Roman" panose="02020603050405020304" pitchFamily="18" charset="0"/>
              </a:rPr>
              <a:t/>
            </a:r>
            <a:br>
              <a:rPr lang="es-EC" dirty="0">
                <a:latin typeface="Times New Roman" panose="02020603050405020304" pitchFamily="18" charset="0"/>
                <a:cs typeface="Times New Roman" panose="02020603050405020304" pitchFamily="18" charset="0"/>
              </a:rPr>
            </a:br>
            <a:endParaRPr lang="es-EC"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3002244" y="1326286"/>
            <a:ext cx="3090928" cy="5293217"/>
          </a:xfrm>
          <a:prstGeom prst="roundRect">
            <a:avLst/>
          </a:prstGeom>
          <a:solidFill>
            <a:schemeClr val="accent3">
              <a:lumMod val="40000"/>
              <a:lumOff val="60000"/>
            </a:schemeClr>
          </a:solidFill>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t"/>
          <a:lstStyle/>
          <a:p>
            <a:pPr lvl="0" algn="ctr"/>
            <a:r>
              <a:rPr lang="es-EC" sz="2000" b="1" dirty="0" smtClean="0">
                <a:latin typeface="Times New Roman" panose="02020603050405020304" pitchFamily="18" charset="0"/>
                <a:cs typeface="Times New Roman" panose="02020603050405020304" pitchFamily="18" charset="0"/>
              </a:rPr>
              <a:t>MATERIALES</a:t>
            </a:r>
            <a:endParaRPr lang="es-EC" b="1" dirty="0" smtClean="0">
              <a:latin typeface="Times New Roman" panose="02020603050405020304" pitchFamily="18" charset="0"/>
              <a:cs typeface="Times New Roman" panose="02020603050405020304" pitchFamily="18" charset="0"/>
            </a:endParaRPr>
          </a:p>
          <a:p>
            <a:pPr lvl="0"/>
            <a:endParaRPr lang="es-EC" dirty="0" smtClean="0"/>
          </a:p>
          <a:p>
            <a:pPr lvl="0"/>
            <a:endParaRPr lang="es-EC" dirty="0"/>
          </a:p>
          <a:p>
            <a:pPr lvl="0"/>
            <a:endParaRPr lang="es-EC" dirty="0" smtClean="0"/>
          </a:p>
          <a:p>
            <a:pPr lvl="0"/>
            <a:endParaRPr lang="es-EC" dirty="0"/>
          </a:p>
          <a:p>
            <a:pPr lvl="0"/>
            <a:endParaRPr lang="es-EC" dirty="0" smtClean="0"/>
          </a:p>
          <a:p>
            <a:pPr lvl="0"/>
            <a:endParaRPr lang="es-EC" dirty="0" smtClean="0"/>
          </a:p>
          <a:p>
            <a:pPr lvl="0"/>
            <a:endParaRPr lang="es-EC" dirty="0"/>
          </a:p>
          <a:p>
            <a:pPr marL="342900" lvl="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Tanque </a:t>
            </a:r>
            <a:r>
              <a:rPr lang="es-EC" sz="2000" dirty="0">
                <a:latin typeface="Times New Roman" panose="02020603050405020304" pitchFamily="18" charset="0"/>
                <a:cs typeface="Times New Roman" panose="02020603050405020304" pitchFamily="18" charset="0"/>
              </a:rPr>
              <a:t>de 1000 litros</a:t>
            </a:r>
          </a:p>
          <a:p>
            <a:pPr marL="342900" lvl="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Plástico </a:t>
            </a:r>
            <a:r>
              <a:rPr lang="es-EC" sz="2000" dirty="0">
                <a:latin typeface="Times New Roman" panose="02020603050405020304" pitchFamily="18" charset="0"/>
                <a:cs typeface="Times New Roman" panose="02020603050405020304" pitchFamily="18" charset="0"/>
              </a:rPr>
              <a:t>negro</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Sustratos: Cascarilla de arroz + </a:t>
            </a:r>
            <a:r>
              <a:rPr lang="es-EC" sz="2000" dirty="0" err="1">
                <a:latin typeface="Times New Roman" panose="02020603050405020304" pitchFamily="18" charset="0"/>
                <a:cs typeface="Times New Roman" panose="02020603050405020304" pitchFamily="18" charset="0"/>
              </a:rPr>
              <a:t>pomina</a:t>
            </a:r>
            <a:r>
              <a:rPr lang="es-EC" sz="2000" dirty="0">
                <a:latin typeface="Times New Roman" panose="02020603050405020304" pitchFamily="18" charset="0"/>
                <a:cs typeface="Times New Roman" panose="02020603050405020304" pitchFamily="18" charset="0"/>
              </a:rPr>
              <a:t> (50%+50%)</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Bomba de mochila </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Balanza </a:t>
            </a:r>
            <a:r>
              <a:rPr lang="es-EC" sz="2000" dirty="0" err="1">
                <a:latin typeface="Times New Roman" panose="02020603050405020304" pitchFamily="18" charset="0"/>
                <a:cs typeface="Times New Roman" panose="02020603050405020304" pitchFamily="18" charset="0"/>
              </a:rPr>
              <a:t>gramera</a:t>
            </a:r>
            <a:endParaRPr lang="es-EC" sz="20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Calibrador</a:t>
            </a:r>
          </a:p>
          <a:p>
            <a:pPr marL="342900" lvl="0" indent="-342900">
              <a:buFont typeface="Wingdings" panose="05000000000000000000" pitchFamily="2" charset="2"/>
              <a:buChar char="Ø"/>
            </a:pPr>
            <a:r>
              <a:rPr lang="es-EC" sz="2000" dirty="0" err="1">
                <a:latin typeface="Times New Roman" panose="02020603050405020304" pitchFamily="18" charset="0"/>
                <a:cs typeface="Times New Roman" panose="02020603050405020304" pitchFamily="18" charset="0"/>
              </a:rPr>
              <a:t>Flexómetro</a:t>
            </a:r>
            <a:endParaRPr lang="es-EC" sz="2000" dirty="0">
              <a:latin typeface="Times New Roman" panose="02020603050405020304" pitchFamily="18" charset="0"/>
              <a:cs typeface="Times New Roman" panose="02020603050405020304" pitchFamily="18" charset="0"/>
            </a:endParaRPr>
          </a:p>
          <a:p>
            <a:pPr algn="just"/>
            <a:endParaRPr lang="es-EC" sz="4000" dirty="0">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9275383" y="1326288"/>
            <a:ext cx="2629168" cy="5293217"/>
          </a:xfrm>
          <a:prstGeom prst="roundRect">
            <a:avLst/>
          </a:prstGeom>
          <a:ln>
            <a:solidFill>
              <a:schemeClr val="tx2">
                <a:lumMod val="50000"/>
              </a:schemeClr>
            </a:solidFill>
          </a:ln>
        </p:spPr>
        <p:style>
          <a:lnRef idx="2">
            <a:schemeClr val="dk1"/>
          </a:lnRef>
          <a:fillRef idx="1">
            <a:schemeClr val="lt1"/>
          </a:fillRef>
          <a:effectRef idx="0">
            <a:schemeClr val="dk1"/>
          </a:effectRef>
          <a:fontRef idx="minor">
            <a:schemeClr val="dk1"/>
          </a:fontRef>
        </p:style>
        <p:txBody>
          <a:bodyPr rtlCol="0" anchor="t"/>
          <a:lstStyle/>
          <a:p>
            <a:pPr lvl="0" algn="ctr"/>
            <a:r>
              <a:rPr lang="es-EC" sz="2000" b="1" dirty="0" smtClean="0">
                <a:latin typeface="Times New Roman" panose="02020603050405020304" pitchFamily="18" charset="0"/>
                <a:cs typeface="Times New Roman" panose="02020603050405020304" pitchFamily="18" charset="0"/>
              </a:rPr>
              <a:t>INSUMOS</a:t>
            </a: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lvl="0"/>
            <a:endParaRPr lang="es-EC" sz="2000" dirty="0" smtClean="0">
              <a:latin typeface="Times New Roman" panose="02020603050405020304" pitchFamily="18" charset="0"/>
              <a:cs typeface="Times New Roman" panose="02020603050405020304" pitchFamily="18" charset="0"/>
            </a:endParaRPr>
          </a:p>
          <a:p>
            <a:pPr lvl="0"/>
            <a:endParaRPr lang="es-EC" sz="20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Fertilizantes</a:t>
            </a:r>
            <a:r>
              <a:rPr lang="es-EC" sz="2000" dirty="0">
                <a:latin typeface="Times New Roman" panose="02020603050405020304" pitchFamily="18" charset="0"/>
                <a:cs typeface="Times New Roman" panose="02020603050405020304" pitchFamily="18" charset="0"/>
              </a:rPr>
              <a:t>. </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Fungicidas sistémicos y </a:t>
            </a:r>
            <a:r>
              <a:rPr lang="es-EC" sz="2000" dirty="0" err="1">
                <a:latin typeface="Times New Roman" panose="02020603050405020304" pitchFamily="18" charset="0"/>
                <a:cs typeface="Times New Roman" panose="02020603050405020304" pitchFamily="18" charset="0"/>
              </a:rPr>
              <a:t>protectantes</a:t>
            </a:r>
            <a:r>
              <a:rPr lang="es-EC" sz="2000" dirty="0">
                <a:latin typeface="Times New Roman" panose="02020603050405020304" pitchFamily="18" charset="0"/>
                <a:cs typeface="Times New Roman" panose="02020603050405020304" pitchFamily="18" charset="0"/>
              </a:rPr>
              <a:t>.</a:t>
            </a:r>
          </a:p>
          <a:p>
            <a:pPr marL="342900" lvl="0" indent="-342900">
              <a:buFont typeface="Wingdings" panose="05000000000000000000" pitchFamily="2" charset="2"/>
              <a:buChar char="Ø"/>
            </a:pPr>
            <a:r>
              <a:rPr lang="es-EC" sz="2000" dirty="0">
                <a:latin typeface="Times New Roman" panose="02020603050405020304" pitchFamily="18" charset="0"/>
                <a:cs typeface="Times New Roman" panose="02020603050405020304" pitchFamily="18" charset="0"/>
              </a:rPr>
              <a:t>Insecticidas.</a:t>
            </a:r>
          </a:p>
        </p:txBody>
      </p:sp>
      <p:sp>
        <p:nvSpPr>
          <p:cNvPr id="9" name="Rectángulo redondeado 8"/>
          <p:cNvSpPr/>
          <p:nvPr/>
        </p:nvSpPr>
        <p:spPr>
          <a:xfrm>
            <a:off x="257498" y="1326286"/>
            <a:ext cx="2582361" cy="5293217"/>
          </a:xfrm>
          <a:prstGeom prst="roundRect">
            <a:avLst/>
          </a:prstGeom>
          <a:solidFill>
            <a:schemeClr val="accent6">
              <a:lumMod val="40000"/>
              <a:lumOff val="6000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t"/>
          <a:lstStyle/>
          <a:p>
            <a:pPr algn="ctr"/>
            <a:r>
              <a:rPr lang="es-EC" sz="2000" b="1" dirty="0" smtClean="0">
                <a:latin typeface="Times New Roman" panose="02020603050405020304" pitchFamily="18" charset="0"/>
                <a:cs typeface="Times New Roman" panose="02020603050405020304" pitchFamily="18" charset="0"/>
              </a:rPr>
              <a:t>MATERIAL EXPERIMENTAL</a:t>
            </a:r>
          </a:p>
          <a:p>
            <a:endParaRPr lang="es-EC"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smtClean="0">
              <a:latin typeface="Times New Roman" panose="02020603050405020304" pitchFamily="18" charset="0"/>
              <a:cs typeface="Times New Roman" panose="02020603050405020304" pitchFamily="18" charset="0"/>
            </a:endParaRPr>
          </a:p>
          <a:p>
            <a:endParaRPr lang="es-EC"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endParaRPr lang="es-EC" sz="2000" dirty="0" smtClean="0">
              <a:latin typeface="Times New Roman" panose="02020603050405020304" pitchFamily="18" charset="0"/>
              <a:cs typeface="Times New Roman" panose="02020603050405020304" pitchFamily="18" charset="0"/>
            </a:endParaRPr>
          </a:p>
          <a:p>
            <a:r>
              <a:rPr lang="es-EC" sz="2000" dirty="0" smtClean="0">
                <a:latin typeface="Times New Roman" panose="02020603050405020304" pitchFamily="18" charset="0"/>
                <a:cs typeface="Times New Roman" panose="02020603050405020304" pitchFamily="18" charset="0"/>
              </a:rPr>
              <a:t>Variedades </a:t>
            </a:r>
            <a:r>
              <a:rPr lang="es-EC" sz="2000" dirty="0">
                <a:latin typeface="Times New Roman" panose="02020603050405020304" pitchFamily="18" charset="0"/>
                <a:cs typeface="Times New Roman" panose="02020603050405020304" pitchFamily="18" charset="0"/>
              </a:rPr>
              <a:t>de fresa</a:t>
            </a:r>
            <a:r>
              <a:rPr lang="es-EC" sz="2000" dirty="0" smtClean="0">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Albión</a:t>
            </a:r>
          </a:p>
          <a:p>
            <a:pPr marL="34290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Monterrey</a:t>
            </a:r>
          </a:p>
          <a:p>
            <a:pPr marL="342900" indent="-34290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San </a:t>
            </a:r>
            <a:r>
              <a:rPr lang="es-EC" sz="2000" dirty="0">
                <a:latin typeface="Times New Roman" panose="02020603050405020304" pitchFamily="18" charset="0"/>
                <a:cs typeface="Times New Roman" panose="02020603050405020304" pitchFamily="18" charset="0"/>
              </a:rPr>
              <a:t>Andreas</a:t>
            </a:r>
            <a:endParaRPr lang="es-EC" sz="2000" dirty="0" smtClean="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22" y="2419027"/>
            <a:ext cx="2155119" cy="1836653"/>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7271" y="2301766"/>
            <a:ext cx="1040350" cy="94494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860" y="1985986"/>
            <a:ext cx="839806" cy="78825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0627" y="2332287"/>
            <a:ext cx="900532" cy="914418"/>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642725" y="2235261"/>
            <a:ext cx="905511" cy="1038528"/>
          </a:xfrm>
          <a:prstGeom prst="rect">
            <a:avLst/>
          </a:prstGeom>
        </p:spPr>
      </p:pic>
      <p:pic>
        <p:nvPicPr>
          <p:cNvPr id="14340" name="Picture 4" descr="Resultado de imagen para camara fotograf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3223" y="2301765"/>
            <a:ext cx="989813" cy="90551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esultado de imagen para calculado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3223" y="3293308"/>
            <a:ext cx="933049" cy="77419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860" y="2844038"/>
            <a:ext cx="839806" cy="805333"/>
          </a:xfrm>
          <a:prstGeom prst="rect">
            <a:avLst/>
          </a:prstGeom>
        </p:spPr>
      </p:pic>
      <p:pic>
        <p:nvPicPr>
          <p:cNvPr id="14344" name="Picture 8" descr="Resultado de imagen para computado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6216" y="3293309"/>
            <a:ext cx="1032441" cy="77419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Resultado de imagen para abono quimico azu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85489" y="1985986"/>
            <a:ext cx="1068477" cy="138902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Resultado de imagen para abono violet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98532" y="2027573"/>
            <a:ext cx="936644" cy="126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47015" y="3293308"/>
            <a:ext cx="903033" cy="1209020"/>
          </a:xfrm>
          <a:prstGeom prst="rect">
            <a:avLst/>
          </a:prstGeom>
        </p:spPr>
      </p:pic>
    </p:spTree>
    <p:extLst>
      <p:ext uri="{BB962C8B-B14F-4D97-AF65-F5344CB8AC3E}">
        <p14:creationId xmlns:p14="http://schemas.microsoft.com/office/powerpoint/2010/main" val="2224109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ítulo 1"/>
          <p:cNvSpPr>
            <a:spLocks noGrp="1"/>
          </p:cNvSpPr>
          <p:nvPr>
            <p:ph type="title"/>
          </p:nvPr>
        </p:nvSpPr>
        <p:spPr>
          <a:xfrm>
            <a:off x="2726015" y="336484"/>
            <a:ext cx="6575640" cy="753929"/>
          </a:xfrm>
        </p:spPr>
        <p:txBody>
          <a:bodyPr>
            <a:noAutofit/>
          </a:bodyPr>
          <a:lstStyle/>
          <a:p>
            <a:pPr algn="ctr"/>
            <a:r>
              <a:rPr lang="es-EC" sz="4400" b="1" dirty="0" smtClean="0">
                <a:solidFill>
                  <a:srgbClr val="FFC000"/>
                </a:solidFill>
                <a:latin typeface="Times New Roman" panose="02020603050405020304" pitchFamily="18" charset="0"/>
                <a:cs typeface="Times New Roman" panose="02020603050405020304" pitchFamily="18" charset="0"/>
              </a:rPr>
              <a:t>MÉTODOS</a:t>
            </a:r>
            <a:endParaRPr lang="es-EC" sz="4400" b="1" dirty="0">
              <a:solidFill>
                <a:srgbClr val="FFC000"/>
              </a:solidFill>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390890" y="1813034"/>
            <a:ext cx="3035470" cy="568660"/>
          </a:xfrm>
          <a:prstGeom prst="roundRect">
            <a:avLst/>
          </a:prstGeom>
          <a:solidFill>
            <a:schemeClr val="accent1">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b="1" dirty="0" smtClean="0">
                <a:latin typeface="Times New Roman" panose="02020603050405020304" pitchFamily="18" charset="0"/>
                <a:cs typeface="Times New Roman" panose="02020603050405020304" pitchFamily="18" charset="0"/>
              </a:rPr>
              <a:t>Diseño Experimental</a:t>
            </a:r>
            <a:endParaRPr lang="es-EC" sz="2400" b="1" dirty="0">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8183054" y="2181526"/>
            <a:ext cx="3721995" cy="1721477"/>
          </a:xfrm>
          <a:prstGeom prst="roundRect">
            <a:avLst/>
          </a:prstGeom>
          <a:solidFill>
            <a:schemeClr val="accent6">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Sistemas de Siembra</a:t>
            </a:r>
          </a:p>
          <a:p>
            <a:pPr algn="ctr"/>
            <a:endParaRPr lang="es-EC"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(H1)</a:t>
            </a:r>
            <a:r>
              <a:rPr lang="es-EC" sz="2000" dirty="0">
                <a:latin typeface="Times New Roman" panose="02020603050405020304" pitchFamily="18" charset="0"/>
                <a:cs typeface="Times New Roman" panose="02020603050405020304" pitchFamily="18" charset="0"/>
              </a:rPr>
              <a:t> Hidropónico </a:t>
            </a:r>
            <a:r>
              <a:rPr lang="es-EC" sz="2000" dirty="0" smtClean="0">
                <a:latin typeface="Times New Roman" panose="02020603050405020304" pitchFamily="18" charset="0"/>
                <a:cs typeface="Times New Roman" panose="02020603050405020304" pitchFamily="18" charset="0"/>
              </a:rPr>
              <a:t>Vertical </a:t>
            </a:r>
          </a:p>
          <a:p>
            <a:pPr marL="285750" indent="-28575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(H2)</a:t>
            </a:r>
            <a:r>
              <a:rPr lang="es-EC" sz="2000" dirty="0">
                <a:latin typeface="Times New Roman" panose="02020603050405020304" pitchFamily="18" charset="0"/>
                <a:cs typeface="Times New Roman" panose="02020603050405020304" pitchFamily="18" charset="0"/>
              </a:rPr>
              <a:t> Suelo </a:t>
            </a:r>
          </a:p>
        </p:txBody>
      </p:sp>
      <p:sp>
        <p:nvSpPr>
          <p:cNvPr id="9" name="Rectángulo redondeado 8"/>
          <p:cNvSpPr/>
          <p:nvPr/>
        </p:nvSpPr>
        <p:spPr>
          <a:xfrm>
            <a:off x="553789" y="3435770"/>
            <a:ext cx="2709673" cy="1026018"/>
          </a:xfrm>
          <a:prstGeom prst="roundRect">
            <a:avLst/>
          </a:prstGeom>
          <a:solidFill>
            <a:schemeClr val="accent4">
              <a:lumMod val="60000"/>
              <a:lumOff val="4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latin typeface="Times New Roman" panose="02020603050405020304" pitchFamily="18" charset="0"/>
                <a:cs typeface="Times New Roman" panose="02020603050405020304" pitchFamily="18" charset="0"/>
              </a:rPr>
              <a:t>Diseño de parcelas divididas (DPD).</a:t>
            </a:r>
            <a:endParaRPr lang="es-EC" sz="2400" dirty="0">
              <a:latin typeface="Times New Roman" panose="02020603050405020304" pitchFamily="18" charset="0"/>
              <a:cs typeface="Times New Roman" panose="02020603050405020304" pitchFamily="18" charset="0"/>
            </a:endParaRPr>
          </a:p>
        </p:txBody>
      </p:sp>
      <p:sp>
        <p:nvSpPr>
          <p:cNvPr id="11" name="Rectángulo redondeado 10"/>
          <p:cNvSpPr/>
          <p:nvPr/>
        </p:nvSpPr>
        <p:spPr>
          <a:xfrm>
            <a:off x="8183053" y="4359496"/>
            <a:ext cx="3721995" cy="1811628"/>
          </a:xfrm>
          <a:prstGeom prst="roundRect">
            <a:avLst/>
          </a:prstGeom>
          <a:solidFill>
            <a:schemeClr val="accent6">
              <a:lumMod val="40000"/>
              <a:lumOff val="6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Variedades de Fresa</a:t>
            </a:r>
          </a:p>
          <a:p>
            <a:pPr algn="ctr"/>
            <a:endParaRPr lang="es-EC"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(V1)</a:t>
            </a:r>
            <a:r>
              <a:rPr lang="es-EC" sz="2000" dirty="0">
                <a:latin typeface="Times New Roman" panose="02020603050405020304" pitchFamily="18" charset="0"/>
                <a:cs typeface="Times New Roman" panose="02020603050405020304" pitchFamily="18" charset="0"/>
              </a:rPr>
              <a:t> Albión </a:t>
            </a:r>
            <a:endParaRPr lang="es-EC"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(V2)</a:t>
            </a:r>
            <a:r>
              <a:rPr lang="es-EC" sz="2000" dirty="0">
                <a:latin typeface="Times New Roman" panose="02020603050405020304" pitchFamily="18" charset="0"/>
                <a:cs typeface="Times New Roman" panose="02020603050405020304" pitchFamily="18" charset="0"/>
              </a:rPr>
              <a:t> Monterrey </a:t>
            </a:r>
            <a:endParaRPr lang="es-EC" sz="2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s-EC" sz="2000" dirty="0" smtClean="0">
                <a:latin typeface="Times New Roman" panose="02020603050405020304" pitchFamily="18" charset="0"/>
                <a:cs typeface="Times New Roman" panose="02020603050405020304" pitchFamily="18" charset="0"/>
              </a:rPr>
              <a:t>(V3)</a:t>
            </a:r>
            <a:r>
              <a:rPr lang="es-EC" sz="2000" dirty="0">
                <a:latin typeface="Times New Roman" panose="02020603050405020304" pitchFamily="18" charset="0"/>
                <a:cs typeface="Times New Roman" panose="02020603050405020304" pitchFamily="18" charset="0"/>
              </a:rPr>
              <a:t> San Andreas </a:t>
            </a:r>
          </a:p>
        </p:txBody>
      </p:sp>
      <p:sp>
        <p:nvSpPr>
          <p:cNvPr id="12" name="Rectángulo redondeado 11"/>
          <p:cNvSpPr/>
          <p:nvPr/>
        </p:nvSpPr>
        <p:spPr>
          <a:xfrm>
            <a:off x="3818190" y="3594610"/>
            <a:ext cx="1609859" cy="708338"/>
          </a:xfrm>
          <a:prstGeom prst="roundRect">
            <a:avLst/>
          </a:prstGeom>
          <a:solidFill>
            <a:schemeClr val="accent2">
              <a:lumMod val="20000"/>
              <a:lumOff val="8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b="1" dirty="0" smtClean="0">
                <a:latin typeface="Times New Roman" panose="02020603050405020304" pitchFamily="18" charset="0"/>
                <a:cs typeface="Times New Roman" panose="02020603050405020304" pitchFamily="18" charset="0"/>
              </a:rPr>
              <a:t>Factores en estudio</a:t>
            </a:r>
            <a:endParaRPr lang="es-EC" sz="2000" b="1" dirty="0">
              <a:latin typeface="Times New Roman" panose="02020603050405020304" pitchFamily="18" charset="0"/>
              <a:cs typeface="Times New Roman" panose="02020603050405020304" pitchFamily="18" charset="0"/>
            </a:endParaRPr>
          </a:p>
        </p:txBody>
      </p:sp>
      <p:sp>
        <p:nvSpPr>
          <p:cNvPr id="13" name="Rectángulo redondeado 12"/>
          <p:cNvSpPr/>
          <p:nvPr/>
        </p:nvSpPr>
        <p:spPr>
          <a:xfrm>
            <a:off x="6395546" y="4992578"/>
            <a:ext cx="1363604" cy="545465"/>
          </a:xfrm>
          <a:prstGeom prst="roundRect">
            <a:avLst/>
          </a:prstGeom>
          <a:solidFill>
            <a:schemeClr val="accent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Factor B</a:t>
            </a:r>
            <a:endParaRPr lang="es-EC" sz="2000" dirty="0">
              <a:latin typeface="Times New Roman" panose="02020603050405020304" pitchFamily="18" charset="0"/>
              <a:cs typeface="Times New Roman" panose="02020603050405020304" pitchFamily="18" charset="0"/>
            </a:endParaRPr>
          </a:p>
        </p:txBody>
      </p:sp>
      <p:sp>
        <p:nvSpPr>
          <p:cNvPr id="14" name="Rectángulo redondeado 13"/>
          <p:cNvSpPr/>
          <p:nvPr/>
        </p:nvSpPr>
        <p:spPr>
          <a:xfrm>
            <a:off x="6429704" y="2771068"/>
            <a:ext cx="1363604" cy="542392"/>
          </a:xfrm>
          <a:prstGeom prst="roundRect">
            <a:avLst/>
          </a:prstGeom>
          <a:solidFill>
            <a:schemeClr val="accent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Factor A</a:t>
            </a:r>
            <a:endParaRPr lang="es-EC" sz="2000" dirty="0">
              <a:latin typeface="Times New Roman" panose="02020603050405020304" pitchFamily="18" charset="0"/>
              <a:cs typeface="Times New Roman" panose="02020603050405020304" pitchFamily="18" charset="0"/>
            </a:endParaRPr>
          </a:p>
        </p:txBody>
      </p:sp>
      <p:cxnSp>
        <p:nvCxnSpPr>
          <p:cNvPr id="4" name="Conector recto 3"/>
          <p:cNvCxnSpPr>
            <a:stCxn id="5" idx="2"/>
            <a:endCxn id="9" idx="0"/>
          </p:cNvCxnSpPr>
          <p:nvPr/>
        </p:nvCxnSpPr>
        <p:spPr>
          <a:xfrm>
            <a:off x="1908625" y="2381694"/>
            <a:ext cx="1" cy="10540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stCxn id="9" idx="3"/>
            <a:endCxn id="12" idx="1"/>
          </p:cNvCxnSpPr>
          <p:nvPr/>
        </p:nvCxnSpPr>
        <p:spPr>
          <a:xfrm>
            <a:off x="3263462" y="3948779"/>
            <a:ext cx="55472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stCxn id="12" idx="3"/>
            <a:endCxn id="14" idx="1"/>
          </p:cNvCxnSpPr>
          <p:nvPr/>
        </p:nvCxnSpPr>
        <p:spPr>
          <a:xfrm flipV="1">
            <a:off x="5428049" y="3042264"/>
            <a:ext cx="1001655" cy="90651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stCxn id="12" idx="3"/>
            <a:endCxn id="13" idx="1"/>
          </p:cNvCxnSpPr>
          <p:nvPr/>
        </p:nvCxnSpPr>
        <p:spPr>
          <a:xfrm>
            <a:off x="5428049" y="3948779"/>
            <a:ext cx="967497" cy="131653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34"/>
          <p:cNvCxnSpPr>
            <a:stCxn id="14" idx="3"/>
            <a:endCxn id="7" idx="1"/>
          </p:cNvCxnSpPr>
          <p:nvPr/>
        </p:nvCxnSpPr>
        <p:spPr>
          <a:xfrm>
            <a:off x="7793308" y="3042264"/>
            <a:ext cx="389746" cy="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a:stCxn id="13" idx="3"/>
            <a:endCxn id="11" idx="1"/>
          </p:cNvCxnSpPr>
          <p:nvPr/>
        </p:nvCxnSpPr>
        <p:spPr>
          <a:xfrm flipV="1">
            <a:off x="7759150" y="5265310"/>
            <a:ext cx="423903" cy="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472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3752" y="624110"/>
            <a:ext cx="8911687" cy="753929"/>
          </a:xfrm>
        </p:spPr>
        <p:txBody>
          <a:bodyPr>
            <a:normAutofit/>
          </a:bodyPr>
          <a:lstStyle/>
          <a:p>
            <a:pPr algn="ctr"/>
            <a:r>
              <a:rPr lang="es-EC" sz="3200" b="1" dirty="0" smtClean="0">
                <a:latin typeface="Times New Roman" panose="02020603050405020304" pitchFamily="18" charset="0"/>
                <a:cs typeface="Times New Roman" panose="02020603050405020304" pitchFamily="18" charset="0"/>
              </a:rPr>
              <a:t>TRATAMIENTOS EVALUADOS </a:t>
            </a:r>
            <a:endParaRPr lang="es-EC" sz="3200" b="1" dirty="0">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1876097" y="1497723"/>
            <a:ext cx="9750417" cy="100899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a:solidFill>
                  <a:schemeClr val="accent6">
                    <a:lumMod val="75000"/>
                  </a:schemeClr>
                </a:solidFill>
                <a:latin typeface="Times New Roman" panose="02020603050405020304" pitchFamily="18" charset="0"/>
                <a:cs typeface="Times New Roman" panose="02020603050405020304" pitchFamily="18" charset="0"/>
              </a:rPr>
              <a:t>Los tratamientos en estudio fueron el producto de la combinación entre variedades y sistemas de </a:t>
            </a:r>
            <a:r>
              <a:rPr lang="es-EC" sz="2400" b="1" dirty="0" smtClean="0">
                <a:solidFill>
                  <a:schemeClr val="accent6">
                    <a:lumMod val="75000"/>
                  </a:schemeClr>
                </a:solidFill>
                <a:latin typeface="Times New Roman" panose="02020603050405020304" pitchFamily="18" charset="0"/>
                <a:cs typeface="Times New Roman" panose="02020603050405020304" pitchFamily="18" charset="0"/>
              </a:rPr>
              <a:t>cultivo. </a:t>
            </a:r>
            <a:endParaRPr lang="es-EC" sz="2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2162429" y="2626400"/>
            <a:ext cx="8035308" cy="3837462"/>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9310" y="2506716"/>
            <a:ext cx="2608638" cy="3657601"/>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534" y="2506716"/>
            <a:ext cx="2602259" cy="3657601"/>
          </a:xfrm>
          <a:prstGeom prst="rect">
            <a:avLst/>
          </a:prstGeom>
        </p:spPr>
      </p:pic>
    </p:spTree>
    <p:extLst>
      <p:ext uri="{BB962C8B-B14F-4D97-AF65-F5344CB8AC3E}">
        <p14:creationId xmlns:p14="http://schemas.microsoft.com/office/powerpoint/2010/main" val="2846893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1684</TotalTime>
  <Words>1475</Words>
  <Application>Microsoft Office PowerPoint</Application>
  <PresentationFormat>Panorámica</PresentationFormat>
  <Paragraphs>235</Paragraphs>
  <Slides>52</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52</vt:i4>
      </vt:variant>
    </vt:vector>
  </HeadingPairs>
  <TitlesOfParts>
    <vt:vector size="60" baseType="lpstr">
      <vt:lpstr>Arial</vt:lpstr>
      <vt:lpstr>Century Gothic</vt:lpstr>
      <vt:lpstr>Tahoma</vt:lpstr>
      <vt:lpstr>Times New Roman</vt:lpstr>
      <vt:lpstr>Wingdings</vt:lpstr>
      <vt:lpstr>Wingdings 3</vt:lpstr>
      <vt:lpstr>Espiral</vt:lpstr>
      <vt:lpstr>Document</vt:lpstr>
      <vt:lpstr>UNIVERSIDAD TÉCNICA DEL NORTE  FACULTAD DE CIENCIAS AGROPECUARIAS Y AMBIENTALES   CARRERA DE INGENIERÍA AGROPECUARIA  </vt:lpstr>
      <vt:lpstr>Presentación de PowerPoint</vt:lpstr>
      <vt:lpstr>Presentación de PowerPoint</vt:lpstr>
      <vt:lpstr>Presentación de PowerPoint</vt:lpstr>
      <vt:lpstr>Presentación de PowerPoint</vt:lpstr>
      <vt:lpstr>Presentación de PowerPoint</vt:lpstr>
      <vt:lpstr>Presentación de PowerPoint</vt:lpstr>
      <vt:lpstr>MÉTODOS</vt:lpstr>
      <vt:lpstr>TRATAMIENTOS EVALUADOS </vt:lpstr>
      <vt:lpstr>Presentación de PowerPoint</vt:lpstr>
      <vt:lpstr>CARACTERÍSTICAS DEL EXPERIMENTO</vt:lpstr>
      <vt:lpstr>VARIABLES EVALUADAS </vt:lpstr>
      <vt:lpstr>MANEJO ESPECIFICO DEL EXPERIMENTO </vt:lpstr>
      <vt:lpstr>Presentación de PowerPoint</vt:lpstr>
      <vt:lpstr>Presentación de PowerPoint</vt:lpstr>
      <vt:lpstr>Presentación de PowerPoint</vt:lpstr>
      <vt:lpstr>Presentación de PowerPoint</vt:lpstr>
      <vt:lpstr>Resultados y discusión </vt:lpstr>
      <vt:lpstr>ADEVA porcentaje de prendimiento. Ibarra, 2017</vt:lpstr>
      <vt:lpstr>Valores promedios de porcentaje de prendimiento para sistema hidropónico vertical y suelo. Ibarra, 2017 Elaborado por: Félix Ibadango Ruiz  </vt:lpstr>
      <vt:lpstr>Valores promedios de porcentajes de prendimiento para variedades. Ibarra, 2017 Elaborado por: Félix Ibadango Ruiz </vt:lpstr>
      <vt:lpstr>ADEVA porcentaje de plantas a la cosecha. Ibarra, 2017</vt:lpstr>
      <vt:lpstr>Valores promedios de porcentajes de plantas a la cosecha para sistema hidropónico vertical y suelo. Ibarra, 2017 Elaborado por: Félix Daniel Ibadango  </vt:lpstr>
      <vt:lpstr>Valores promedios de porcentajes de sobrevivencia a la cosecha para variedades. Ibarra, 2017 Elaborado por: Félix Ibadango Ruiz  </vt:lpstr>
      <vt:lpstr>ADEVA porcentaje de frutos. Ibarra, 2017</vt:lpstr>
      <vt:lpstr>Valores promedios de número de frutos/planta para el sistema hidropónico vertical y suelo. Ibarra, 2017 Elaborado por: Félix Ibadango Ruiz  </vt:lpstr>
      <vt:lpstr>Valores promedios de número de frutos para variedades. Ibarra, 2017 Elaborado por: Félix Ibadango Ruiz </vt:lpstr>
      <vt:lpstr>ADEVA peso de frutos. Ibarra, 2017</vt:lpstr>
      <vt:lpstr>Prueba de Tukey 5% para peso de frutos en los Sistemas de siembra. Ibarra, 2017 </vt:lpstr>
      <vt:lpstr>Prueba de Tukey 5% para Rendimiento en Variedades. Ibarra, 2017 </vt:lpstr>
      <vt:lpstr>Presentación de PowerPoint</vt:lpstr>
      <vt:lpstr>Prueba Tukey al 5% para Rendimiento en las interacciones Sistemas de siembra y Variedades. Ibarra, 2017 </vt:lpstr>
      <vt:lpstr>ADEVA para la Clasificación de frutos. Ibarra, 2017</vt:lpstr>
      <vt:lpstr>Prueba Tukey al 5% para clasificación de frutos en sistemas de siembra. Ibarra, 2017</vt:lpstr>
      <vt:lpstr>Prueba Tukey al 5% para clasificación de frutos en Variedades. Ibarra, 2017</vt:lpstr>
      <vt:lpstr>Prueba Tukey al 5% para Clasificación de frutos en la interacción Sistemas de siembra y Variedades. Ibarra, 2017 </vt:lpstr>
      <vt:lpstr>Presentación de PowerPoint</vt:lpstr>
      <vt:lpstr>Clasificación de frutos en porcentaje. Ibarra, 2017</vt:lpstr>
      <vt:lpstr>ADEVA grados brix (°Bx). Ibarra, 2017</vt:lpstr>
      <vt:lpstr>Prueba Tukey al 5% para Grados Brix en Sistemas de siembra. Ibarra, 2017 </vt:lpstr>
      <vt:lpstr>Prueba Tukey al 5% para Grados Brix (°Bx) en Variedades. Ibarra, 2017 </vt:lpstr>
      <vt:lpstr>Prueba Tukey al 5% para Grados Brix (°Bx) en la interacción Sistemas de siembra y Variedades. Ibarra, 2017 </vt:lpstr>
      <vt:lpstr>ANÁLISIS ECONÓMICO DE PRESUPUESTO PARCIAL DE LOS TRATAMIENTOS  </vt:lpstr>
      <vt:lpstr>Presupuesto parcial en el estudio DEL SISTEMA HIDROPÓNICO VERTICAL FRENTE AL CONVENCIONAL  EN LA PRODUCCIÓN DE TRES VARIEDADES DE FRESA </vt:lpstr>
      <vt:lpstr>Análisis de dominancia económica de los tratamientos evaluados. Ibarra, 2017 </vt:lpstr>
      <vt:lpstr>Tasa de retorno marginal (TRM). Ibarra, 2017 </vt:lpstr>
      <vt:lpstr>Curva de beneficios netos de los tratamientos no dominados. Ibarra, 2017 Elaborado por: Félix Ibadango Ruiz </vt:lpstr>
      <vt:lpstr>Presentación de PowerPoint</vt:lpstr>
      <vt:lpstr>Presentación de PowerPoint</vt:lpstr>
      <vt:lpstr>Presentación de PowerPoint</vt:lpstr>
      <vt:lpstr>Recomendaciones  </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  FACULTAD DE CIENCIAS AGROPECUARIAS Y AMBIENTALES   CARRERA DE INGENIERÍA AGROPECUARIA</dc:title>
  <dc:creator>Santiago mix</dc:creator>
  <cp:lastModifiedBy>Santiago mix</cp:lastModifiedBy>
  <cp:revision>118</cp:revision>
  <dcterms:created xsi:type="dcterms:W3CDTF">2016-10-11T03:20:13Z</dcterms:created>
  <dcterms:modified xsi:type="dcterms:W3CDTF">2017-02-23T20:09:23Z</dcterms:modified>
</cp:coreProperties>
</file>