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9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0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3.xml" ContentType="application/vnd.openxmlformats-officedocument.drawingml.chart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5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6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7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8.xml" ContentType="application/vnd.openxmlformats-officedocument.drawingml.chart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8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7" r:id="rId12"/>
    <p:sldId id="268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2" r:id="rId45"/>
    <p:sldId id="304" r:id="rId46"/>
    <p:sldId id="305" r:id="rId47"/>
    <p:sldId id="306" r:id="rId48"/>
    <p:sldId id="313" r:id="rId49"/>
    <p:sldId id="307" r:id="rId50"/>
    <p:sldId id="309" r:id="rId51"/>
    <p:sldId id="310" r:id="rId52"/>
    <p:sldId id="314" r:id="rId53"/>
    <p:sldId id="311" r:id="rId54"/>
    <p:sldId id="308" r:id="rId55"/>
    <p:sldId id="312" r:id="rId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2B3816A-40FC-4F22-AD11-C5F7023657F1}">
          <p14:sldIdLst>
            <p14:sldId id="256"/>
          </p14:sldIdLst>
        </p14:section>
        <p14:section name="Sección sin título" id="{00DDE570-B953-407A-BAD9-B168FD363B61}">
          <p14:sldIdLst>
            <p14:sldId id="257"/>
            <p14:sldId id="258"/>
            <p14:sldId id="259"/>
            <p14:sldId id="260"/>
            <p14:sldId id="261"/>
            <p14:sldId id="262"/>
            <p14:sldId id="266"/>
            <p14:sldId id="265"/>
            <p14:sldId id="267"/>
            <p14:sldId id="268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3"/>
            <p14:sldId id="302"/>
            <p14:sldId id="304"/>
            <p14:sldId id="305"/>
            <p14:sldId id="306"/>
            <p14:sldId id="313"/>
            <p14:sldId id="307"/>
            <p14:sldId id="309"/>
            <p14:sldId id="310"/>
            <p14:sldId id="314"/>
            <p14:sldId id="311"/>
            <p14:sldId id="308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441" autoAdjust="0"/>
  </p:normalViewPr>
  <p:slideViewPr>
    <p:cSldViewPr>
      <p:cViewPr varScale="1">
        <p:scale>
          <a:sx n="52" d="100"/>
          <a:sy n="52" d="100"/>
        </p:scale>
        <p:origin x="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Documentos%20Tesis\michelle%20tesis\GRAFICAS%20TE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PAPAY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PAPAY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PAPAY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PAPAY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GUYAB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GUYAB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GUYAB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GUYAB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GUYABA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lo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sus\Downloads\INTERACCION%20pESO%20guayaba%20(2).xlsx" TargetMode="External"/><Relationship Id="rId1" Type="http://schemas.openxmlformats.org/officeDocument/2006/relationships/image" Target="../media/image27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log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log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lo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papay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ownloads\INTERACCION%20pESO%20guayaba%20(1).xlsx" TargetMode="External"/><Relationship Id="rId1" Type="http://schemas.openxmlformats.org/officeDocument/2006/relationships/image" Target="../media/image27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Documentos%20Tesis\michelle%20tesis\GRAFICAS%20TES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sus\Downloads\INTERACCION%20pESO%20guayaba%20(1).xlsx" TargetMode="External"/><Relationship Id="rId1" Type="http://schemas.openxmlformats.org/officeDocument/2006/relationships/image" Target="../media/image27.jpeg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papay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sus\Desktop\INTERACCIONES\PH%20GUAYABA.xlsx" TargetMode="External"/><Relationship Id="rId1" Type="http://schemas.openxmlformats.org/officeDocument/2006/relationships/image" Target="../media/image27.jpeg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TODO\ADEVAS\DEGUSTACI&#211;N%20PAPAY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% PÉRDIDA</a:t>
            </a:r>
            <a:r>
              <a:rPr lang="es-EC" baseline="0"/>
              <a:t> DE PESO Vs TIEMPO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 PESO GUAYABA'!$C$74</c:f>
              <c:strCache>
                <c:ptCount val="1"/>
                <c:pt idx="0">
                  <c:v>T1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GUAYABA'!$C$75:$C$85</c:f>
              <c:numCache>
                <c:formatCode>0.00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3.5000000000000004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</c:v>
                </c:pt>
                <c:pt idx="9">
                  <c:v>6.5</c:v>
                </c:pt>
                <c:pt idx="10">
                  <c:v>7.0000000000000009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 PESO GUAYABA'!$D$74</c:f>
              <c:strCache>
                <c:ptCount val="1"/>
                <c:pt idx="0">
                  <c:v>T2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GUAYABA'!$D$75:$D$85</c:f>
              <c:numCache>
                <c:formatCode>0.00</c:formatCode>
                <c:ptCount val="11"/>
                <c:pt idx="0">
                  <c:v>0</c:v>
                </c:pt>
                <c:pt idx="1">
                  <c:v>2.5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5.5</c:v>
                </c:pt>
                <c:pt idx="9">
                  <c:v>7.0000000000000009</c:v>
                </c:pt>
                <c:pt idx="10">
                  <c:v>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 PESO GUAYABA'!$E$74</c:f>
              <c:strCache>
                <c:ptCount val="1"/>
                <c:pt idx="0">
                  <c:v>T3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GUAYABA'!$E$75:$E$85</c:f>
              <c:numCache>
                <c:formatCode>0.00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3.5000000000000004</c:v>
                </c:pt>
                <c:pt idx="4">
                  <c:v>4</c:v>
                </c:pt>
                <c:pt idx="5">
                  <c:v>6.5</c:v>
                </c:pt>
                <c:pt idx="6">
                  <c:v>7.0000000000000009</c:v>
                </c:pt>
                <c:pt idx="7">
                  <c:v>7.0000000000000009</c:v>
                </c:pt>
                <c:pt idx="8">
                  <c:v>8</c:v>
                </c:pt>
                <c:pt idx="9">
                  <c:v>8.5</c:v>
                </c:pt>
                <c:pt idx="10">
                  <c:v>9.5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 PESO GUAYABA'!$F$74</c:f>
              <c:strCache>
                <c:ptCount val="1"/>
                <c:pt idx="0">
                  <c:v>T4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GUAYABA'!$F$75:$F$85</c:f>
              <c:numCache>
                <c:formatCode>0.00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3.5000000000000004</c:v>
                </c:pt>
                <c:pt idx="3">
                  <c:v>4</c:v>
                </c:pt>
                <c:pt idx="4">
                  <c:v>4.5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6.5</c:v>
                </c:pt>
                <c:pt idx="9">
                  <c:v>8</c:v>
                </c:pt>
                <c:pt idx="10">
                  <c:v>9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 PESO GUAYABA'!$G$74</c:f>
              <c:strCache>
                <c:ptCount val="1"/>
                <c:pt idx="0">
                  <c:v>T5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GUAYABA'!$G$75:$G$85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2.5</c:v>
                </c:pt>
                <c:pt idx="4">
                  <c:v>2.5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 PESO GUAYABA'!$H$74</c:f>
              <c:strCache>
                <c:ptCount val="1"/>
                <c:pt idx="0">
                  <c:v>T6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GUAYABA'!$H$75:$H$85</c:f>
              <c:numCache>
                <c:formatCode>0.00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3.5000000000000004</c:v>
                </c:pt>
                <c:pt idx="4">
                  <c:v>4</c:v>
                </c:pt>
                <c:pt idx="5">
                  <c:v>4</c:v>
                </c:pt>
                <c:pt idx="6">
                  <c:v>5</c:v>
                </c:pt>
                <c:pt idx="7">
                  <c:v>5.5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 PESO GUAYABA'!$I$74</c:f>
              <c:strCache>
                <c:ptCount val="1"/>
                <c:pt idx="0">
                  <c:v>CONTROL 1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GUAYABA'!$I$75:$I$85</c:f>
              <c:numCache>
                <c:formatCode>0.00</c:formatCode>
                <c:ptCount val="11"/>
                <c:pt idx="0">
                  <c:v>0</c:v>
                </c:pt>
                <c:pt idx="1">
                  <c:v>3</c:v>
                </c:pt>
                <c:pt idx="2">
                  <c:v>3.5000000000000004</c:v>
                </c:pt>
                <c:pt idx="3">
                  <c:v>4.5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 PESO GUAYABA'!$J$74</c:f>
              <c:strCache>
                <c:ptCount val="1"/>
                <c:pt idx="0">
                  <c:v>CONTROL 2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PESO GUAYABA'!$B$75:$B$85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PESO GUAYABA'!$J$75:$J$85</c:f>
              <c:numCache>
                <c:formatCode>0.00</c:formatCode>
                <c:ptCount val="11"/>
                <c:pt idx="0" formatCode="0.0">
                  <c:v>0</c:v>
                </c:pt>
                <c:pt idx="1">
                  <c:v>3.5000000000000004</c:v>
                </c:pt>
                <c:pt idx="2">
                  <c:v>4.5</c:v>
                </c:pt>
                <c:pt idx="3">
                  <c:v>5.5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3129712"/>
        <c:axId val="1413125904"/>
      </c:scatterChart>
      <c:valAx>
        <c:axId val="141312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 (días)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3125904"/>
        <c:crosses val="autoZero"/>
        <c:crossBetween val="midCat"/>
      </c:valAx>
      <c:valAx>
        <c:axId val="141312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peso</a:t>
                </a:r>
                <a:r>
                  <a:rPr lang="es-EC" baseline="0"/>
                  <a:t> (g)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3129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AROMA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AROMA!$B$43</c:f>
              <c:strCache>
                <c:ptCount val="1"/>
                <c:pt idx="0">
                  <c:v>AROMA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C000"/>
              </a:contourClr>
            </a:sp3d>
          </c:spPr>
          <c:invertIfNegative val="0"/>
          <c:cat>
            <c:strRef>
              <c:f>AROMA!$C$42:$H$42</c:f>
              <c:strCache>
                <c:ptCount val="6"/>
                <c:pt idx="0">
                  <c:v>T6</c:v>
                </c:pt>
                <c:pt idx="1">
                  <c:v>T3</c:v>
                </c:pt>
                <c:pt idx="2">
                  <c:v>T2</c:v>
                </c:pt>
                <c:pt idx="3">
                  <c:v>T1</c:v>
                </c:pt>
                <c:pt idx="4">
                  <c:v>T5</c:v>
                </c:pt>
                <c:pt idx="5">
                  <c:v>T4</c:v>
                </c:pt>
              </c:strCache>
            </c:strRef>
          </c:cat>
          <c:val>
            <c:numRef>
              <c:f>AROMA!$C$43:$H$43</c:f>
              <c:numCache>
                <c:formatCode>General</c:formatCode>
                <c:ptCount val="6"/>
                <c:pt idx="0">
                  <c:v>4.03</c:v>
                </c:pt>
                <c:pt idx="1">
                  <c:v>4</c:v>
                </c:pt>
                <c:pt idx="2">
                  <c:v>3.87</c:v>
                </c:pt>
                <c:pt idx="3">
                  <c:v>3.3</c:v>
                </c:pt>
                <c:pt idx="4">
                  <c:v>2.83</c:v>
                </c:pt>
                <c:pt idx="5">
                  <c:v>2.97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437376"/>
        <c:axId val="1113424864"/>
        <c:axId val="0"/>
      </c:bar3DChart>
      <c:catAx>
        <c:axId val="11134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3424864"/>
        <c:crosses val="autoZero"/>
        <c:auto val="1"/>
        <c:lblAlgn val="ctr"/>
        <c:lblOffset val="100"/>
        <c:noMultiLvlLbl val="0"/>
      </c:catAx>
      <c:valAx>
        <c:axId val="111342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3437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TEXTURA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TEXTURA!$A$43</c:f>
              <c:strCache>
                <c:ptCount val="1"/>
                <c:pt idx="0">
                  <c:v>TEXTURA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C000"/>
              </a:contourClr>
            </a:sp3d>
          </c:spPr>
          <c:invertIfNegative val="0"/>
          <c:cat>
            <c:strRef>
              <c:f>TEXTURA!$B$42:$G$42</c:f>
              <c:strCache>
                <c:ptCount val="6"/>
                <c:pt idx="0">
                  <c:v>T6</c:v>
                </c:pt>
                <c:pt idx="1">
                  <c:v>T3</c:v>
                </c:pt>
                <c:pt idx="2">
                  <c:v>T2</c:v>
                </c:pt>
                <c:pt idx="3">
                  <c:v>T5</c:v>
                </c:pt>
                <c:pt idx="4">
                  <c:v>T1</c:v>
                </c:pt>
                <c:pt idx="5">
                  <c:v>T4</c:v>
                </c:pt>
              </c:strCache>
            </c:strRef>
          </c:cat>
          <c:val>
            <c:numRef>
              <c:f>TEXTURA!$B$43:$G$43</c:f>
              <c:numCache>
                <c:formatCode>0.00</c:formatCode>
                <c:ptCount val="6"/>
                <c:pt idx="0">
                  <c:v>4</c:v>
                </c:pt>
                <c:pt idx="1">
                  <c:v>3.9</c:v>
                </c:pt>
                <c:pt idx="2">
                  <c:v>3.57</c:v>
                </c:pt>
                <c:pt idx="3">
                  <c:v>3.53</c:v>
                </c:pt>
                <c:pt idx="4">
                  <c:v>3.3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5026880"/>
        <c:axId val="1425029600"/>
        <c:axId val="0"/>
      </c:bar3DChart>
      <c:catAx>
        <c:axId val="14250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9600"/>
        <c:crosses val="autoZero"/>
        <c:auto val="1"/>
        <c:lblAlgn val="ctr"/>
        <c:lblOffset val="100"/>
        <c:noMultiLvlLbl val="0"/>
      </c:catAx>
      <c:valAx>
        <c:axId val="142502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6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SABOR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SABOR!$B$46</c:f>
              <c:strCache>
                <c:ptCount val="1"/>
                <c:pt idx="0">
                  <c:v>SABOR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C000"/>
              </a:contourClr>
            </a:sp3d>
          </c:spPr>
          <c:invertIfNegative val="0"/>
          <c:cat>
            <c:strRef>
              <c:f>SABOR!$C$45:$H$45</c:f>
              <c:strCache>
                <c:ptCount val="6"/>
                <c:pt idx="0">
                  <c:v>T6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T1</c:v>
                </c:pt>
                <c:pt idx="5">
                  <c:v>T5</c:v>
                </c:pt>
              </c:strCache>
            </c:strRef>
          </c:cat>
          <c:val>
            <c:numRef>
              <c:f>SABOR!$C$46:$H$46</c:f>
              <c:numCache>
                <c:formatCode>General</c:formatCode>
                <c:ptCount val="6"/>
                <c:pt idx="0">
                  <c:v>4.43</c:v>
                </c:pt>
                <c:pt idx="1">
                  <c:v>4.17</c:v>
                </c:pt>
                <c:pt idx="2">
                  <c:v>4</c:v>
                </c:pt>
                <c:pt idx="3">
                  <c:v>3.03</c:v>
                </c:pt>
                <c:pt idx="4">
                  <c:v>2.97</c:v>
                </c:pt>
                <c:pt idx="5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5024160"/>
        <c:axId val="1425026336"/>
        <c:axId val="0"/>
      </c:bar3DChart>
      <c:catAx>
        <c:axId val="1425024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6336"/>
        <c:crosses val="autoZero"/>
        <c:auto val="1"/>
        <c:lblAlgn val="ctr"/>
        <c:lblOffset val="100"/>
        <c:noMultiLvlLbl val="0"/>
      </c:catAx>
      <c:valAx>
        <c:axId val="14250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41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ACEPTABILIDAD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ACEPTABILIDAD!$B$44</c:f>
              <c:strCache>
                <c:ptCount val="1"/>
                <c:pt idx="0">
                  <c:v>ACEPTABILIDAD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C000"/>
              </a:contourClr>
            </a:sp3d>
          </c:spPr>
          <c:invertIfNegative val="0"/>
          <c:cat>
            <c:strRef>
              <c:f>ACEPTABILIDAD!$C$43:$H$43</c:f>
              <c:strCache>
                <c:ptCount val="6"/>
                <c:pt idx="0">
                  <c:v>T6</c:v>
                </c:pt>
                <c:pt idx="1">
                  <c:v>T2</c:v>
                </c:pt>
                <c:pt idx="2">
                  <c:v>T1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</c:strCache>
            </c:strRef>
          </c:cat>
          <c:val>
            <c:numRef>
              <c:f>ACEPTABILIDAD!$C$44:$H$44</c:f>
              <c:numCache>
                <c:formatCode>General</c:formatCode>
                <c:ptCount val="6"/>
                <c:pt idx="0">
                  <c:v>4.37</c:v>
                </c:pt>
                <c:pt idx="1">
                  <c:v>4.33</c:v>
                </c:pt>
                <c:pt idx="2">
                  <c:v>3.6</c:v>
                </c:pt>
                <c:pt idx="3">
                  <c:v>3.53</c:v>
                </c:pt>
                <c:pt idx="4">
                  <c:v>3.3</c:v>
                </c:pt>
                <c:pt idx="5">
                  <c:v>1.87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5027968"/>
        <c:axId val="1425028512"/>
        <c:axId val="0"/>
      </c:bar3DChart>
      <c:catAx>
        <c:axId val="1425027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8512"/>
        <c:crosses val="autoZero"/>
        <c:auto val="1"/>
        <c:lblAlgn val="ctr"/>
        <c:lblOffset val="100"/>
        <c:noMultiLvlLbl val="0"/>
      </c:catAx>
      <c:valAx>
        <c:axId val="14250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50279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COLOR</a:t>
            </a:r>
            <a:r>
              <a:rPr lang="es-EC" baseline="0"/>
              <a:t> GUAYABA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COLOR!$A$44</c:f>
              <c:strCache>
                <c:ptCount val="1"/>
                <c:pt idx="0">
                  <c:v>COLOR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66FF"/>
              </a:contourClr>
            </a:sp3d>
          </c:spPr>
          <c:invertIfNegative val="0"/>
          <c:cat>
            <c:strRef>
              <c:f>COLOR!$B$43:$G$43</c:f>
              <c:strCache>
                <c:ptCount val="6"/>
                <c:pt idx="0">
                  <c:v>T5</c:v>
                </c:pt>
                <c:pt idx="1">
                  <c:v>T1</c:v>
                </c:pt>
                <c:pt idx="2">
                  <c:v>T6</c:v>
                </c:pt>
                <c:pt idx="3">
                  <c:v>T4</c:v>
                </c:pt>
                <c:pt idx="4">
                  <c:v>T2</c:v>
                </c:pt>
                <c:pt idx="5">
                  <c:v>T3</c:v>
                </c:pt>
              </c:strCache>
            </c:strRef>
          </c:cat>
          <c:val>
            <c:numRef>
              <c:f>COLOR!$B$44:$G$44</c:f>
              <c:numCache>
                <c:formatCode>General</c:formatCode>
                <c:ptCount val="6"/>
                <c:pt idx="0">
                  <c:v>3.85</c:v>
                </c:pt>
                <c:pt idx="1">
                  <c:v>3.78</c:v>
                </c:pt>
                <c:pt idx="2">
                  <c:v>3.58</c:v>
                </c:pt>
                <c:pt idx="3">
                  <c:v>3.53</c:v>
                </c:pt>
                <c:pt idx="4">
                  <c:v>3.33</c:v>
                </c:pt>
                <c:pt idx="5">
                  <c:v>2.92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302016"/>
        <c:axId val="1424292768"/>
        <c:axId val="0"/>
      </c:bar3DChart>
      <c:catAx>
        <c:axId val="142430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2768"/>
        <c:crosses val="autoZero"/>
        <c:auto val="1"/>
        <c:lblAlgn val="ctr"/>
        <c:lblOffset val="100"/>
        <c:noMultiLvlLbl val="0"/>
      </c:catAx>
      <c:valAx>
        <c:axId val="142429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302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AROMA</a:t>
            </a:r>
            <a:r>
              <a:rPr lang="es-EC" baseline="0"/>
              <a:t> GUAYABA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AROMA!$A$47</c:f>
              <c:strCache>
                <c:ptCount val="1"/>
                <c:pt idx="0">
                  <c:v>AROMA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66FF"/>
              </a:contourClr>
            </a:sp3d>
          </c:spPr>
          <c:invertIfNegative val="0"/>
          <c:cat>
            <c:strRef>
              <c:f>AROMA!$B$46:$G$46</c:f>
              <c:strCache>
                <c:ptCount val="6"/>
                <c:pt idx="0">
                  <c:v>T5</c:v>
                </c:pt>
                <c:pt idx="1">
                  <c:v>T1</c:v>
                </c:pt>
                <c:pt idx="2">
                  <c:v>T6</c:v>
                </c:pt>
                <c:pt idx="3">
                  <c:v>T2</c:v>
                </c:pt>
                <c:pt idx="4">
                  <c:v>T3</c:v>
                </c:pt>
                <c:pt idx="5">
                  <c:v>T4</c:v>
                </c:pt>
              </c:strCache>
            </c:strRef>
          </c:cat>
          <c:val>
            <c:numRef>
              <c:f>AROMA!$B$47:$G$47</c:f>
              <c:numCache>
                <c:formatCode>0.00</c:formatCode>
                <c:ptCount val="6"/>
                <c:pt idx="0">
                  <c:v>4.18</c:v>
                </c:pt>
                <c:pt idx="1">
                  <c:v>3.82</c:v>
                </c:pt>
                <c:pt idx="2">
                  <c:v>3.62</c:v>
                </c:pt>
                <c:pt idx="3">
                  <c:v>3.47</c:v>
                </c:pt>
                <c:pt idx="4">
                  <c:v>3.27</c:v>
                </c:pt>
                <c:pt idx="5">
                  <c:v>2.65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290592"/>
        <c:axId val="1424291136"/>
        <c:axId val="0"/>
      </c:bar3DChart>
      <c:catAx>
        <c:axId val="1424290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1136"/>
        <c:crosses val="autoZero"/>
        <c:auto val="1"/>
        <c:lblAlgn val="ctr"/>
        <c:lblOffset val="100"/>
        <c:noMultiLvlLbl val="0"/>
      </c:catAx>
      <c:valAx>
        <c:axId val="14242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0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TEXTURA GUAYABA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TEXTURA!$B$46</c:f>
              <c:strCache>
                <c:ptCount val="1"/>
                <c:pt idx="0">
                  <c:v>TEXTURA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66FF"/>
              </a:contourClr>
            </a:sp3d>
          </c:spPr>
          <c:invertIfNegative val="0"/>
          <c:cat>
            <c:strRef>
              <c:f>TEXTURA!$C$45:$H$45</c:f>
              <c:strCache>
                <c:ptCount val="6"/>
                <c:pt idx="0">
                  <c:v>T5</c:v>
                </c:pt>
                <c:pt idx="1">
                  <c:v>T1</c:v>
                </c:pt>
                <c:pt idx="2">
                  <c:v>T3</c:v>
                </c:pt>
                <c:pt idx="3">
                  <c:v>T6</c:v>
                </c:pt>
                <c:pt idx="4">
                  <c:v>T2</c:v>
                </c:pt>
                <c:pt idx="5">
                  <c:v>T4</c:v>
                </c:pt>
              </c:strCache>
            </c:strRef>
          </c:cat>
          <c:val>
            <c:numRef>
              <c:f>TEXTURA!$C$46:$H$46</c:f>
              <c:numCache>
                <c:formatCode>0.00</c:formatCode>
                <c:ptCount val="6"/>
                <c:pt idx="0">
                  <c:v>3.83</c:v>
                </c:pt>
                <c:pt idx="1">
                  <c:v>3.62</c:v>
                </c:pt>
                <c:pt idx="2">
                  <c:v>3.42</c:v>
                </c:pt>
                <c:pt idx="3">
                  <c:v>3.4</c:v>
                </c:pt>
                <c:pt idx="4">
                  <c:v>3.38</c:v>
                </c:pt>
                <c:pt idx="5">
                  <c:v>3.35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297664"/>
        <c:axId val="1424298752"/>
        <c:axId val="0"/>
      </c:bar3DChart>
      <c:catAx>
        <c:axId val="142429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8752"/>
        <c:crosses val="autoZero"/>
        <c:auto val="1"/>
        <c:lblAlgn val="ctr"/>
        <c:lblOffset val="100"/>
        <c:noMultiLvlLbl val="0"/>
      </c:catAx>
      <c:valAx>
        <c:axId val="142429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SABOR</a:t>
            </a:r>
            <a:r>
              <a:rPr lang="es-EC" baseline="0"/>
              <a:t> GUAYABA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FF66FF"/>
            </a:solidFill>
            <a:ln>
              <a:solidFill>
                <a:srgbClr val="FF66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66FF"/>
              </a:contourClr>
            </a:sp3d>
          </c:spPr>
          <c:invertIfNegative val="0"/>
          <c:cat>
            <c:strRef>
              <c:f>SABOR!$C$43:$H$43</c:f>
              <c:strCache>
                <c:ptCount val="6"/>
                <c:pt idx="0">
                  <c:v>T5</c:v>
                </c:pt>
                <c:pt idx="1">
                  <c:v>T1</c:v>
                </c:pt>
                <c:pt idx="2">
                  <c:v>T6</c:v>
                </c:pt>
                <c:pt idx="3">
                  <c:v>T3</c:v>
                </c:pt>
                <c:pt idx="4">
                  <c:v>T4</c:v>
                </c:pt>
                <c:pt idx="5">
                  <c:v>T2</c:v>
                </c:pt>
              </c:strCache>
            </c:strRef>
          </c:cat>
          <c:val>
            <c:numRef>
              <c:f>SABOR!$C$44:$H$44</c:f>
              <c:numCache>
                <c:formatCode>General</c:formatCode>
                <c:ptCount val="6"/>
                <c:pt idx="0">
                  <c:v>3.95</c:v>
                </c:pt>
                <c:pt idx="1">
                  <c:v>3.73</c:v>
                </c:pt>
                <c:pt idx="2">
                  <c:v>3.57</c:v>
                </c:pt>
                <c:pt idx="3">
                  <c:v>3.4</c:v>
                </c:pt>
                <c:pt idx="4">
                  <c:v>3.25</c:v>
                </c:pt>
                <c:pt idx="5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289504"/>
        <c:axId val="1424291680"/>
        <c:axId val="0"/>
      </c:bar3DChart>
      <c:catAx>
        <c:axId val="142428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1680"/>
        <c:crosses val="autoZero"/>
        <c:auto val="1"/>
        <c:lblAlgn val="ctr"/>
        <c:lblOffset val="100"/>
        <c:noMultiLvlLbl val="0"/>
      </c:catAx>
      <c:valAx>
        <c:axId val="142429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  <a:r>
                  <a:rPr lang="es-EC" baseline="0"/>
                  <a:t> 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89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/>
              <a:t>ACEPTABILIDAD</a:t>
            </a:r>
            <a:r>
              <a:rPr lang="es-EC" baseline="0"/>
              <a:t> GUAYABA</a:t>
            </a:r>
            <a:endParaRPr lang="es-EC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ACEPTABILIDA!$B$46</c:f>
              <c:strCache>
                <c:ptCount val="1"/>
                <c:pt idx="0">
                  <c:v>ACEPTABILIDAD</c:v>
                </c:pt>
              </c:strCache>
            </c:strRef>
          </c:tx>
          <c:spPr>
            <a:solidFill>
              <a:srgbClr val="FF66FF"/>
            </a:solidFill>
            <a:ln>
              <a:solidFill>
                <a:srgbClr val="FF66FF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66FF"/>
              </a:contourClr>
            </a:sp3d>
          </c:spPr>
          <c:invertIfNegative val="0"/>
          <c:cat>
            <c:strRef>
              <c:f>ACEPTABILIDA!$C$45:$H$45</c:f>
              <c:strCache>
                <c:ptCount val="6"/>
                <c:pt idx="0">
                  <c:v>T5</c:v>
                </c:pt>
                <c:pt idx="1">
                  <c:v>T1</c:v>
                </c:pt>
                <c:pt idx="2">
                  <c:v>T6</c:v>
                </c:pt>
                <c:pt idx="3">
                  <c:v>T2</c:v>
                </c:pt>
                <c:pt idx="4">
                  <c:v>T3</c:v>
                </c:pt>
                <c:pt idx="5">
                  <c:v>T4</c:v>
                </c:pt>
              </c:strCache>
            </c:strRef>
          </c:cat>
          <c:val>
            <c:numRef>
              <c:f>ACEPTABILIDA!$C$46:$H$46</c:f>
              <c:numCache>
                <c:formatCode>General</c:formatCode>
                <c:ptCount val="6"/>
                <c:pt idx="0">
                  <c:v>4.33</c:v>
                </c:pt>
                <c:pt idx="1">
                  <c:v>3.95</c:v>
                </c:pt>
                <c:pt idx="2">
                  <c:v>3.25</c:v>
                </c:pt>
                <c:pt idx="3">
                  <c:v>3.2</c:v>
                </c:pt>
                <c:pt idx="4">
                  <c:v>3.2</c:v>
                </c:pt>
                <c:pt idx="5">
                  <c:v>3.07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4299296"/>
        <c:axId val="1424299840"/>
        <c:axId val="0"/>
      </c:bar3DChart>
      <c:catAx>
        <c:axId val="142429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9840"/>
        <c:crosses val="autoZero"/>
        <c:auto val="1"/>
        <c:lblAlgn val="ctr"/>
        <c:lblOffset val="100"/>
        <c:noMultiLvlLbl val="0"/>
      </c:catAx>
      <c:valAx>
        <c:axId val="142429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2992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>
                <a:solidFill>
                  <a:sysClr val="windowText" lastClr="000000"/>
                </a:solidFill>
              </a:rPr>
              <a:t>MOHOS GUAYABA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T1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Hoja1!$B$4:$B$7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Hoja1!$C$4:$C$7</c:f>
              <c:numCache>
                <c:formatCode>0.00</c:formatCode>
                <c:ptCount val="4"/>
                <c:pt idx="0">
                  <c:v>2.9957322735539909</c:v>
                </c:pt>
                <c:pt idx="1">
                  <c:v>4.3820266346738812</c:v>
                </c:pt>
                <c:pt idx="2">
                  <c:v>5.3471075307174685</c:v>
                </c:pt>
                <c:pt idx="3">
                  <c:v>5.9914645471079817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Hoja1!$D$3</c:f>
              <c:strCache>
                <c:ptCount val="1"/>
                <c:pt idx="0">
                  <c:v>T5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Hoja1!$B$4:$B$7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Hoja1!$D$4:$D$7</c:f>
              <c:numCache>
                <c:formatCode>0.00</c:formatCode>
                <c:ptCount val="4"/>
                <c:pt idx="0">
                  <c:v>2.9957322735539909</c:v>
                </c:pt>
                <c:pt idx="1">
                  <c:v>4.2484952420493594</c:v>
                </c:pt>
                <c:pt idx="2">
                  <c:v>5.2983173665480363</c:v>
                </c:pt>
                <c:pt idx="3">
                  <c:v>5.8861040314501558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Hoja1!$E$3</c:f>
              <c:strCache>
                <c:ptCount val="1"/>
                <c:pt idx="0">
                  <c:v>T6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Hoja1!$B$4:$B$7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Hoja1!$E$4:$E$7</c:f>
              <c:numCache>
                <c:formatCode>0.00</c:formatCode>
                <c:ptCount val="4"/>
                <c:pt idx="0">
                  <c:v>2.9957322735539909</c:v>
                </c:pt>
                <c:pt idx="1">
                  <c:v>4.0943445622221004</c:v>
                </c:pt>
                <c:pt idx="2">
                  <c:v>5.1357984370502621</c:v>
                </c:pt>
                <c:pt idx="3">
                  <c:v>5.7037824746562009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4300384"/>
        <c:axId val="1471567552"/>
      </c:scatterChart>
      <c:valAx>
        <c:axId val="1424300384"/>
        <c:scaling>
          <c:orientation val="minMax"/>
          <c:max val="1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67552"/>
        <c:crosses val="autoZero"/>
        <c:crossBetween val="midCat"/>
        <c:majorUnit val="2"/>
      </c:valAx>
      <c:valAx>
        <c:axId val="1471567552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Log</a:t>
                </a:r>
                <a:r>
                  <a:rPr lang="es-EC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es-EC">
                    <a:solidFill>
                      <a:sysClr val="windowText" lastClr="000000"/>
                    </a:solidFill>
                  </a:rPr>
                  <a:t>UFC/g de levaruras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24300384"/>
        <c:crosses val="autoZero"/>
        <c:crossBetween val="midCat"/>
        <c:majorUnit val="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CCF7F8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INTERACCIÓN (AxB) </a:t>
            </a:r>
          </a:p>
        </c:rich>
      </c:tx>
      <c:layout>
        <c:manualLayout>
          <c:xMode val="edge"/>
          <c:yMode val="edge"/>
          <c:x val="0.3580866486820436"/>
          <c:y val="1.89544034209345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484970566953"/>
          <c:y val="0.22454959889816037"/>
          <c:w val="0.77211639566725621"/>
          <c:h val="0.5633936250414644"/>
        </c:manualLayout>
      </c:layout>
      <c:lineChart>
        <c:grouping val="standard"/>
        <c:varyColors val="0"/>
        <c:ser>
          <c:idx val="1"/>
          <c:order val="0"/>
          <c:tx>
            <c:strRef>
              <c:f>Hoja1!$B$2</c:f>
              <c:strCache>
                <c:ptCount val="1"/>
                <c:pt idx="0">
                  <c:v>PORCENTAJE DE ALOE VERA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  <a:headEnd type="diamond"/>
              <a:tailEnd type="diamond"/>
            </a:ln>
          </c:spPr>
          <c:marker>
            <c:symbol val="none"/>
          </c:marker>
          <c:dPt>
            <c:idx val="1"/>
            <c:bubble3D val="0"/>
            <c:spPr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  <a:headEnd type="diamond"/>
                <a:tailEnd type="diamon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D1-410D-AB67-1DFE1BBA8400}"/>
              </c:ext>
            </c:extLst>
          </c:dPt>
          <c:dLbls>
            <c:dLbl>
              <c:idx val="0"/>
              <c:layout>
                <c:manualLayout>
                  <c:x val="-7.155720606373743E-2"/>
                  <c:y val="-3.202871408448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9D1-410D-AB67-1DFE1BBA84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371099516062271E-3"/>
                  <c:y val="3.79063066481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D1-410D-AB67-1DFE1BBA84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intercept val="0"/>
            <c:dispRSqr val="0"/>
            <c:dispEq val="0"/>
          </c:trendline>
          <c:cat>
            <c:strRef>
              <c:f>Hoja1!$B$3:$B$5</c:f>
              <c:strCache>
                <c:ptCount val="3"/>
                <c:pt idx="0">
                  <c:v>A1 30%</c:v>
                </c:pt>
                <c:pt idx="1">
                  <c:v>A2 50%</c:v>
                </c:pt>
                <c:pt idx="2">
                  <c:v>A3 70%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7.42</c:v>
                </c:pt>
                <c:pt idx="1">
                  <c:v>9.58</c:v>
                </c:pt>
                <c:pt idx="2">
                  <c:v>5.67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19D1-410D-AB67-1DFE1BBA84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966592"/>
        <c:axId val="1414960608"/>
      </c:lineChart>
      <c:lineChart>
        <c:grouping val="standard"/>
        <c:varyColors val="0"/>
        <c:ser>
          <c:idx val="0"/>
          <c:order val="1"/>
          <c:tx>
            <c:strRef>
              <c:f>Hoja1!$B$7</c:f>
              <c:strCache>
                <c:ptCount val="1"/>
                <c:pt idx="0">
                  <c:v>TEMPERATURA DE ALMACENAMIENTO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9D1-410D-AB67-1DFE1BBA840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445986662290918E-2"/>
                  <c:y val="3.4777756619901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D1-410D-AB67-1DFE1BBA840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Hoja1!$B$8:$B$10</c:f>
              <c:strCache>
                <c:ptCount val="2"/>
                <c:pt idx="0">
                  <c:v>B2 10°C</c:v>
                </c:pt>
                <c:pt idx="1">
                  <c:v>B1 4°C</c:v>
                </c:pt>
              </c:strCache>
            </c:strRef>
          </c:cat>
          <c:val>
            <c:numRef>
              <c:f>Hoja1!$C$8:$C$9</c:f>
              <c:numCache>
                <c:formatCode>General</c:formatCode>
                <c:ptCount val="2"/>
                <c:pt idx="0">
                  <c:v>7.94</c:v>
                </c:pt>
                <c:pt idx="1">
                  <c:v>7.17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9D1-410D-AB67-1DFE1BBA84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954624"/>
        <c:axId val="1414957344"/>
      </c:lineChart>
      <c:catAx>
        <c:axId val="14149665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41496060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14960608"/>
        <c:scaling>
          <c:orientation val="minMax"/>
          <c:max val="10"/>
          <c:min val="3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% DE P´RDIDA DE PESO</a:t>
                </a:r>
              </a:p>
            </c:rich>
          </c:tx>
          <c:overlay val="0"/>
        </c:title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66592"/>
        <c:crossesAt val="1"/>
        <c:crossBetween val="between"/>
        <c:majorUnit val="1"/>
        <c:minorUnit val="0.1"/>
      </c:valAx>
      <c:catAx>
        <c:axId val="1414954624"/>
        <c:scaling>
          <c:orientation val="minMax"/>
        </c:scaling>
        <c:delete val="0"/>
        <c:axPos val="t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57344"/>
        <c:crosses val="max"/>
        <c:auto val="0"/>
        <c:lblAlgn val="ctr"/>
        <c:lblOffset val="0"/>
        <c:tickLblSkip val="1"/>
        <c:tickMarkSkip val="1"/>
        <c:noMultiLvlLbl val="0"/>
      </c:catAx>
      <c:valAx>
        <c:axId val="1414957344"/>
        <c:scaling>
          <c:orientation val="minMax"/>
          <c:max val="10"/>
          <c:min val="3"/>
        </c:scaling>
        <c:delete val="0"/>
        <c:axPos val="r"/>
        <c:numFmt formatCode="#,##0.00" sourceLinked="0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54624"/>
        <c:crosses val="max"/>
        <c:crossBetween val="between"/>
        <c:majorUnit val="1"/>
        <c:minorUnit val="0.1"/>
      </c:valAx>
      <c:spPr>
        <a:blipFill dpi="0" rotWithShape="1">
          <a:blip xmlns:r="http://schemas.openxmlformats.org/officeDocument/2006/relationships" r:embed="rId1">
            <a:alphaModFix amt="19000"/>
          </a:blip>
          <a:srcRect/>
          <a:tile tx="0" ty="0" sx="100000" sy="100000" flip="none" algn="tl"/>
        </a:blipFill>
        <a:ln w="12700">
          <a:solidFill>
            <a:schemeClr val="accent5">
              <a:lumMod val="60000"/>
              <a:lumOff val="40000"/>
            </a:schemeClr>
          </a:solidFill>
          <a:prstDash val="solid"/>
        </a:ln>
      </c:spPr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rgbClr val="7CBEF4">
        <a:alpha val="2745"/>
      </a:srgbClr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s-EC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ysClr val="windowText" lastClr="000000"/>
                </a:solidFill>
              </a:rPr>
              <a:t>LEVADURAS</a:t>
            </a:r>
            <a:r>
              <a:rPr lang="es-EC" b="1" baseline="0">
                <a:solidFill>
                  <a:sysClr val="windowText" lastClr="000000"/>
                </a:solidFill>
              </a:rPr>
              <a:t> </a:t>
            </a:r>
            <a:r>
              <a:rPr lang="es-EC" b="1">
                <a:solidFill>
                  <a:sysClr val="windowText" lastClr="000000"/>
                </a:solidFill>
              </a:rPr>
              <a:t>GUAYABA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Hoja1!$C$23</c:f>
              <c:strCache>
                <c:ptCount val="1"/>
                <c:pt idx="0">
                  <c:v>T1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Hoja1!$B$24:$B$27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Hoja1!$C$24:$C$27</c:f>
              <c:numCache>
                <c:formatCode>0.00</c:formatCode>
                <c:ptCount val="4"/>
                <c:pt idx="0">
                  <c:v>3.4011973816621555</c:v>
                </c:pt>
                <c:pt idx="1">
                  <c:v>3.912023005428146</c:v>
                </c:pt>
                <c:pt idx="2">
                  <c:v>4.3820266346738812</c:v>
                </c:pt>
                <c:pt idx="3">
                  <c:v>4.8675344504555822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Hoja1!$D$23</c:f>
              <c:strCache>
                <c:ptCount val="1"/>
                <c:pt idx="0">
                  <c:v>T5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Hoja1!$B$24:$B$27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Hoja1!$D$24:$D$27</c:f>
              <c:numCache>
                <c:formatCode>0.00</c:formatCode>
                <c:ptCount val="4"/>
                <c:pt idx="0">
                  <c:v>2.9957322735539909</c:v>
                </c:pt>
                <c:pt idx="1">
                  <c:v>3.6888794541139363</c:v>
                </c:pt>
                <c:pt idx="2">
                  <c:v>4.0943445622221004</c:v>
                </c:pt>
                <c:pt idx="3">
                  <c:v>4.499809670330265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Hoja1!$E$23</c:f>
              <c:strCache>
                <c:ptCount val="1"/>
                <c:pt idx="0">
                  <c:v>T6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Hoja1!$B$24:$B$27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</c:numCache>
            </c:numRef>
          </c:xVal>
          <c:yVal>
            <c:numRef>
              <c:f>Hoja1!$E$24:$E$27</c:f>
              <c:numCache>
                <c:formatCode>0.00</c:formatCode>
                <c:ptCount val="4"/>
                <c:pt idx="0">
                  <c:v>2.3025850929940459</c:v>
                </c:pt>
                <c:pt idx="1">
                  <c:v>3.4011973816621555</c:v>
                </c:pt>
                <c:pt idx="2">
                  <c:v>3.912023005428146</c:v>
                </c:pt>
                <c:pt idx="3">
                  <c:v>4.3820266346738812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572448"/>
        <c:axId val="1471572992"/>
      </c:scatterChart>
      <c:valAx>
        <c:axId val="1471572448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2992"/>
        <c:crosses val="autoZero"/>
        <c:crossBetween val="midCat"/>
        <c:majorUnit val="2"/>
      </c:valAx>
      <c:valAx>
        <c:axId val="1471572992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Log</a:t>
                </a:r>
                <a:r>
                  <a:rPr lang="es-EC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es-EC">
                    <a:solidFill>
                      <a:sysClr val="windowText" lastClr="000000"/>
                    </a:solidFill>
                  </a:rPr>
                  <a:t>UFC/g</a:t>
                </a:r>
                <a:r>
                  <a:rPr lang="es-EC" baseline="0">
                    <a:solidFill>
                      <a:sysClr val="windowText" lastClr="000000"/>
                    </a:solidFill>
                  </a:rPr>
                  <a:t> de Mohos</a:t>
                </a:r>
                <a:endParaRPr lang="es-EC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2448"/>
        <c:crosses val="autoZero"/>
        <c:crossBetween val="midCat"/>
        <c:majorUnit val="2"/>
      </c:valAx>
      <c:spPr>
        <a:noFill/>
        <a:ln w="15875" cmpd="sng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CCF7F8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ysClr val="windowText" lastClr="000000"/>
                </a:solidFill>
              </a:rPr>
              <a:t>MOHOS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Hoja1!$N$3</c:f>
              <c:strCache>
                <c:ptCount val="1"/>
                <c:pt idx="0">
                  <c:v>T2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Hoja1!$M$4:$M$8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Hoja1!$N$4:$N$8</c:f>
              <c:numCache>
                <c:formatCode>0.00</c:formatCode>
                <c:ptCount val="5"/>
                <c:pt idx="0">
                  <c:v>2.9957322735539909</c:v>
                </c:pt>
                <c:pt idx="1">
                  <c:v>4.7004803657924166</c:v>
                </c:pt>
                <c:pt idx="2">
                  <c:v>5.1929568508902104</c:v>
                </c:pt>
                <c:pt idx="3">
                  <c:v>5.768320995793772</c:v>
                </c:pt>
                <c:pt idx="4">
                  <c:v>6.131226489483141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Hoja1!$O$3</c:f>
              <c:strCache>
                <c:ptCount val="1"/>
                <c:pt idx="0">
                  <c:v>T3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Hoja1!$M$4:$M$8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Hoja1!$O$4:$O$8</c:f>
              <c:numCache>
                <c:formatCode>0.00</c:formatCode>
                <c:ptCount val="5"/>
                <c:pt idx="0">
                  <c:v>2.9957322735539909</c:v>
                </c:pt>
                <c:pt idx="1">
                  <c:v>4.499809670330265</c:v>
                </c:pt>
                <c:pt idx="2">
                  <c:v>5.0106352940962555</c:v>
                </c:pt>
                <c:pt idx="3">
                  <c:v>5.6347896031692493</c:v>
                </c:pt>
                <c:pt idx="4">
                  <c:v>6.0402547112774139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Hoja1!$P$3</c:f>
              <c:strCache>
                <c:ptCount val="1"/>
                <c:pt idx="0">
                  <c:v>T6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Hoja1!$M$4:$M$8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Hoja1!$P$4:$P$8</c:f>
              <c:numCache>
                <c:formatCode>0.00</c:formatCode>
                <c:ptCount val="5"/>
                <c:pt idx="0">
                  <c:v>2.3025850929940459</c:v>
                </c:pt>
                <c:pt idx="1">
                  <c:v>4.0943445622221004</c:v>
                </c:pt>
                <c:pt idx="2">
                  <c:v>4.8675344504555822</c:v>
                </c:pt>
                <c:pt idx="3">
                  <c:v>5.4806389233419912</c:v>
                </c:pt>
                <c:pt idx="4">
                  <c:v>5.8861040314501558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577888"/>
        <c:axId val="1471578976"/>
      </c:scatterChart>
      <c:valAx>
        <c:axId val="1471577888"/>
        <c:scaling>
          <c:orientation val="minMax"/>
          <c:max val="1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8976"/>
        <c:crosses val="autoZero"/>
        <c:crossBetween val="midCat"/>
        <c:majorUnit val="2"/>
      </c:valAx>
      <c:valAx>
        <c:axId val="1471578976"/>
        <c:scaling>
          <c:orientation val="minMax"/>
          <c:max val="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Log</a:t>
                </a:r>
                <a:r>
                  <a:rPr lang="es-EC" baseline="0"/>
                  <a:t> </a:t>
                </a:r>
                <a:r>
                  <a:rPr lang="es-EC"/>
                  <a:t>UFC/g de Mohos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7888"/>
        <c:crosses val="autoZero"/>
        <c:crossBetween val="midCat"/>
        <c:majorUnit val="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CCF7F8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EC">
                <a:solidFill>
                  <a:sysClr val="windowText" lastClr="000000"/>
                </a:solidFill>
              </a:rPr>
              <a:t>LEVADURAS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Hoja1!$N$21</c:f>
              <c:strCache>
                <c:ptCount val="1"/>
                <c:pt idx="0">
                  <c:v>T2</c:v>
                </c:pt>
              </c:strCache>
            </c:strRef>
          </c:tx>
          <c:spPr>
            <a:ln w="158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Hoja1!$M$22:$M$26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Hoja1!$N$22:$N$26</c:f>
              <c:numCache>
                <c:formatCode>0.00</c:formatCode>
                <c:ptCount val="5"/>
                <c:pt idx="0">
                  <c:v>3.4011973816621555</c:v>
                </c:pt>
                <c:pt idx="1">
                  <c:v>3.912023005428146</c:v>
                </c:pt>
                <c:pt idx="2">
                  <c:v>4.2484952420493594</c:v>
                </c:pt>
                <c:pt idx="3">
                  <c:v>4.499809670330265</c:v>
                </c:pt>
                <c:pt idx="4">
                  <c:v>5.1357984370502621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Hoja1!$O$21</c:f>
              <c:strCache>
                <c:ptCount val="1"/>
                <c:pt idx="0">
                  <c:v>T3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Hoja1!$M$22:$M$26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Hoja1!$O$22:$O$26</c:f>
              <c:numCache>
                <c:formatCode>0.00</c:formatCode>
                <c:ptCount val="5"/>
                <c:pt idx="0">
                  <c:v>2.9957322735539909</c:v>
                </c:pt>
                <c:pt idx="1">
                  <c:v>3.6888794541139363</c:v>
                </c:pt>
                <c:pt idx="2">
                  <c:v>4.0943445622221004</c:v>
                </c:pt>
                <c:pt idx="3">
                  <c:v>4.3820266346738812</c:v>
                </c:pt>
                <c:pt idx="4">
                  <c:v>4.7874917427820458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Hoja1!$P$21</c:f>
              <c:strCache>
                <c:ptCount val="1"/>
                <c:pt idx="0">
                  <c:v>T6</c:v>
                </c:pt>
              </c:strCache>
            </c:strRef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Hoja1!$M$22:$M$26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12</c:v>
                </c:pt>
              </c:numCache>
            </c:numRef>
          </c:xVal>
          <c:yVal>
            <c:numRef>
              <c:f>Hoja1!$P$22:$P$26</c:f>
              <c:numCache>
                <c:formatCode>0.00</c:formatCode>
                <c:ptCount val="5"/>
                <c:pt idx="0">
                  <c:v>2.3025850929940459</c:v>
                </c:pt>
                <c:pt idx="1">
                  <c:v>3.4011973816621555</c:v>
                </c:pt>
                <c:pt idx="2">
                  <c:v>3.912023005428146</c:v>
                </c:pt>
                <c:pt idx="3">
                  <c:v>4.0943445622221004</c:v>
                </c:pt>
                <c:pt idx="4">
                  <c:v>4.499809670330265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1575168"/>
        <c:axId val="1471578432"/>
      </c:scatterChart>
      <c:valAx>
        <c:axId val="1471575168"/>
        <c:scaling>
          <c:orientation val="minMax"/>
          <c:max val="1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DÍAS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8432"/>
        <c:crosses val="autoZero"/>
        <c:crossBetween val="midCat"/>
        <c:majorUnit val="2"/>
      </c:valAx>
      <c:valAx>
        <c:axId val="1471578432"/>
        <c:scaling>
          <c:orientation val="minMax"/>
          <c:max val="6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ysClr val="windowText" lastClr="000000"/>
                    </a:solidFill>
                  </a:rPr>
                  <a:t>Log</a:t>
                </a:r>
                <a:r>
                  <a:rPr lang="es-EC" baseline="0">
                    <a:solidFill>
                      <a:sysClr val="windowText" lastClr="000000"/>
                    </a:solidFill>
                  </a:rPr>
                  <a:t> </a:t>
                </a:r>
                <a:r>
                  <a:rPr lang="es-EC">
                    <a:solidFill>
                      <a:sysClr val="windowText" lastClr="000000"/>
                    </a:solidFill>
                  </a:rPr>
                  <a:t>UFC/g de Levaduras</a:t>
                </a:r>
              </a:p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rich>
          </c:tx>
          <c:layout>
            <c:manualLayout>
              <c:xMode val="edge"/>
              <c:yMode val="edge"/>
              <c:x val="5.5555555555555552E-2"/>
              <c:y val="0.218198089822105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158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71575168"/>
        <c:crosses val="autoZero"/>
        <c:crossBetween val="midCat"/>
        <c:majorUnit val="2"/>
      </c:valAx>
      <c:spPr>
        <a:noFill/>
        <a:ln w="1587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CCF7F8"/>
    </a:solidFill>
    <a:ln w="158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% DE</a:t>
            </a:r>
            <a:r>
              <a:rPr lang="en-US" baseline="0"/>
              <a:t> PÉRDIDA DE PESO Vs TIEMPO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'PESO PAPAYA'!$C$5</c:f>
              <c:strCache>
                <c:ptCount val="1"/>
                <c:pt idx="0">
                  <c:v>T1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PAPAYA'!$C$6:$C$18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0.56999999999999995</c:v>
                </c:pt>
                <c:pt idx="5">
                  <c:v>1.2</c:v>
                </c:pt>
                <c:pt idx="6">
                  <c:v>2.7</c:v>
                </c:pt>
                <c:pt idx="7">
                  <c:v>3.1</c:v>
                </c:pt>
                <c:pt idx="8">
                  <c:v>3.3</c:v>
                </c:pt>
                <c:pt idx="9">
                  <c:v>3.5000000000000004</c:v>
                </c:pt>
                <c:pt idx="10">
                  <c:v>3.8</c:v>
                </c:pt>
                <c:pt idx="11">
                  <c:v>4.2</c:v>
                </c:pt>
                <c:pt idx="12">
                  <c:v>4.8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'PESO PAPAYA'!$D$5</c:f>
              <c:strCache>
                <c:ptCount val="1"/>
                <c:pt idx="0">
                  <c:v>T2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PAPAYA'!$D$6:$D$18</c:f>
              <c:numCache>
                <c:formatCode>0.00</c:formatCode>
                <c:ptCount val="13"/>
                <c:pt idx="0">
                  <c:v>0</c:v>
                </c:pt>
                <c:pt idx="1">
                  <c:v>1.1000000000000001</c:v>
                </c:pt>
                <c:pt idx="2">
                  <c:v>1.3</c:v>
                </c:pt>
                <c:pt idx="3">
                  <c:v>1.4</c:v>
                </c:pt>
                <c:pt idx="4">
                  <c:v>1.5</c:v>
                </c:pt>
                <c:pt idx="5">
                  <c:v>1.5</c:v>
                </c:pt>
                <c:pt idx="6">
                  <c:v>1.58</c:v>
                </c:pt>
                <c:pt idx="7">
                  <c:v>1.7</c:v>
                </c:pt>
                <c:pt idx="8">
                  <c:v>2</c:v>
                </c:pt>
                <c:pt idx="9">
                  <c:v>2.5</c:v>
                </c:pt>
                <c:pt idx="10">
                  <c:v>2.5499999999999998</c:v>
                </c:pt>
                <c:pt idx="11">
                  <c:v>2.6</c:v>
                </c:pt>
                <c:pt idx="12">
                  <c:v>2.77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'PESO PAPAYA'!$E$5</c:f>
              <c:strCache>
                <c:ptCount val="1"/>
                <c:pt idx="0">
                  <c:v>T3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PAPAYA'!$E$6:$E$18</c:f>
              <c:numCache>
                <c:formatCode>0.00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2.5</c:v>
                </c:pt>
                <c:pt idx="7">
                  <c:v>3</c:v>
                </c:pt>
                <c:pt idx="8">
                  <c:v>3.2</c:v>
                </c:pt>
                <c:pt idx="9">
                  <c:v>3.5000000000000004</c:v>
                </c:pt>
                <c:pt idx="10">
                  <c:v>4</c:v>
                </c:pt>
                <c:pt idx="11">
                  <c:v>4.2</c:v>
                </c:pt>
                <c:pt idx="12">
                  <c:v>4.37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'PESO PAPAYA'!$F$5</c:f>
              <c:strCache>
                <c:ptCount val="1"/>
                <c:pt idx="0">
                  <c:v>T4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PAPAYA'!$F$6:$F$18</c:f>
              <c:numCache>
                <c:formatCode>0.00</c:formatCode>
                <c:ptCount val="13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1.5</c:v>
                </c:pt>
                <c:pt idx="7">
                  <c:v>1.5</c:v>
                </c:pt>
                <c:pt idx="8">
                  <c:v>2</c:v>
                </c:pt>
                <c:pt idx="9">
                  <c:v>2.5</c:v>
                </c:pt>
                <c:pt idx="10">
                  <c:v>2.9</c:v>
                </c:pt>
                <c:pt idx="11">
                  <c:v>3.2</c:v>
                </c:pt>
                <c:pt idx="12">
                  <c:v>3.35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'PESO PAPAYA'!$G$5</c:f>
              <c:strCache>
                <c:ptCount val="1"/>
                <c:pt idx="0">
                  <c:v>T5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PAPAYA'!$G$6:$G$18</c:f>
              <c:numCache>
                <c:formatCode>0.00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2.2999999999999998</c:v>
                </c:pt>
                <c:pt idx="4">
                  <c:v>2.6</c:v>
                </c:pt>
                <c:pt idx="5">
                  <c:v>2.5</c:v>
                </c:pt>
                <c:pt idx="6">
                  <c:v>2.35</c:v>
                </c:pt>
                <c:pt idx="7">
                  <c:v>2.75</c:v>
                </c:pt>
                <c:pt idx="8">
                  <c:v>3.1</c:v>
                </c:pt>
                <c:pt idx="9">
                  <c:v>3.19</c:v>
                </c:pt>
                <c:pt idx="10">
                  <c:v>3.2</c:v>
                </c:pt>
                <c:pt idx="11">
                  <c:v>3.27</c:v>
                </c:pt>
                <c:pt idx="12">
                  <c:v>3.35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'PESO PAPAYA'!$H$5</c:f>
              <c:strCache>
                <c:ptCount val="1"/>
                <c:pt idx="0">
                  <c:v>T6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PAPAYA'!$H$6:$H$18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0.53</c:v>
                </c:pt>
                <c:pt idx="5">
                  <c:v>0.57999999999999996</c:v>
                </c:pt>
                <c:pt idx="6">
                  <c:v>1.2</c:v>
                </c:pt>
                <c:pt idx="7">
                  <c:v>1.5</c:v>
                </c:pt>
                <c:pt idx="8">
                  <c:v>1.9</c:v>
                </c:pt>
                <c:pt idx="9">
                  <c:v>2</c:v>
                </c:pt>
                <c:pt idx="10">
                  <c:v>2.1</c:v>
                </c:pt>
                <c:pt idx="11">
                  <c:v>2.15</c:v>
                </c:pt>
                <c:pt idx="12">
                  <c:v>2.2799999999999998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'PESO PAPAYA'!$I$5</c:f>
              <c:strCache>
                <c:ptCount val="1"/>
                <c:pt idx="0">
                  <c:v>CONTROL 1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PAPAYA'!$I$6:$I$18</c:f>
              <c:numCache>
                <c:formatCode>0.00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4.7</c:v>
                </c:pt>
                <c:pt idx="3">
                  <c:v>5.3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'PESO PAPAYA'!$J$5</c:f>
              <c:strCache>
                <c:ptCount val="1"/>
                <c:pt idx="0">
                  <c:v>CONTROL 2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strRef>
              <c:f>'PESO PAPAYA'!$B$6:$B$18</c:f>
              <c:strCache>
                <c:ptCount val="13"/>
                <c:pt idx="0">
                  <c:v>Día 0</c:v>
                </c:pt>
                <c:pt idx="1">
                  <c:v>Día 1</c:v>
                </c:pt>
                <c:pt idx="2">
                  <c:v>Día 2</c:v>
                </c:pt>
                <c:pt idx="3">
                  <c:v>Día 3</c:v>
                </c:pt>
                <c:pt idx="4">
                  <c:v>Día 4</c:v>
                </c:pt>
                <c:pt idx="5">
                  <c:v>Día 5</c:v>
                </c:pt>
                <c:pt idx="6">
                  <c:v>Día 6</c:v>
                </c:pt>
                <c:pt idx="7">
                  <c:v>Día 7</c:v>
                </c:pt>
                <c:pt idx="8">
                  <c:v>Día 8</c:v>
                </c:pt>
                <c:pt idx="9">
                  <c:v>Día 9</c:v>
                </c:pt>
                <c:pt idx="10">
                  <c:v>Día 10</c:v>
                </c:pt>
                <c:pt idx="11">
                  <c:v>Día 11</c:v>
                </c:pt>
                <c:pt idx="12">
                  <c:v>Día 12</c:v>
                </c:pt>
              </c:strCache>
            </c:strRef>
          </c:xVal>
          <c:yVal>
            <c:numRef>
              <c:f>'PESO PAPAYA'!$J$6:$J$18</c:f>
              <c:numCache>
                <c:formatCode>0.00</c:formatCode>
                <c:ptCount val="13"/>
                <c:pt idx="0">
                  <c:v>0</c:v>
                </c:pt>
                <c:pt idx="1">
                  <c:v>2.5</c:v>
                </c:pt>
                <c:pt idx="2">
                  <c:v>3.9</c:v>
                </c:pt>
                <c:pt idx="3">
                  <c:v>5.7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959520"/>
        <c:axId val="1414953536"/>
      </c:scatterChart>
      <c:valAx>
        <c:axId val="141495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953536"/>
        <c:crosses val="autoZero"/>
        <c:crossBetween val="midCat"/>
      </c:valAx>
      <c:valAx>
        <c:axId val="141495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959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INTERACCIÓN (AxB) </a:t>
            </a:r>
          </a:p>
        </c:rich>
      </c:tx>
      <c:layout>
        <c:manualLayout>
          <c:xMode val="edge"/>
          <c:yMode val="edge"/>
          <c:x val="0.3580866486820436"/>
          <c:y val="1.89544034209345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484970566953"/>
          <c:y val="0.22454959889816037"/>
          <c:w val="0.77211639566725621"/>
          <c:h val="0.5633936250414644"/>
        </c:manualLayout>
      </c:layout>
      <c:lineChart>
        <c:grouping val="standard"/>
        <c:varyColors val="0"/>
        <c:ser>
          <c:idx val="1"/>
          <c:order val="0"/>
          <c:tx>
            <c:strRef>
              <c:f>Hoja1!$B$2</c:f>
              <c:strCache>
                <c:ptCount val="1"/>
                <c:pt idx="0">
                  <c:v>PORCENTAJE DE ALOE VERA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  <a:headEnd type="diamond"/>
              <a:tailEnd type="diamond"/>
            </a:ln>
          </c:spPr>
          <c:marker>
            <c:symbol val="none"/>
          </c:marker>
          <c:dPt>
            <c:idx val="1"/>
            <c:bubble3D val="0"/>
            <c:spPr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  <a:headEnd type="diamond"/>
                <a:tailEnd type="diamond"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trendline>
            <c:trendlineType val="exp"/>
            <c:intercept val="0"/>
            <c:dispRSqr val="0"/>
            <c:dispEq val="0"/>
          </c:trendline>
          <c:cat>
            <c:strRef>
              <c:f>Hoja1!$B$3:$B$5</c:f>
              <c:strCache>
                <c:ptCount val="3"/>
                <c:pt idx="0">
                  <c:v>A3 70%</c:v>
                </c:pt>
                <c:pt idx="1">
                  <c:v>A1 30%</c:v>
                </c:pt>
                <c:pt idx="2">
                  <c:v>A2 50%</c:v>
                </c:pt>
              </c:strCache>
            </c:strRef>
          </c:cat>
          <c:val>
            <c:numRef>
              <c:f>Hoja1!$E$3:$E$5</c:f>
              <c:numCache>
                <c:formatCode>General</c:formatCode>
                <c:ptCount val="3"/>
                <c:pt idx="0">
                  <c:v>4</c:v>
                </c:pt>
                <c:pt idx="1">
                  <c:v>3.78</c:v>
                </c:pt>
                <c:pt idx="2">
                  <c:v>2.82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960064"/>
        <c:axId val="1414955712"/>
      </c:lineChart>
      <c:lineChart>
        <c:grouping val="standard"/>
        <c:varyColors val="0"/>
        <c:ser>
          <c:idx val="0"/>
          <c:order val="1"/>
          <c:tx>
            <c:strRef>
              <c:f>Hoja1!$B$7</c:f>
              <c:strCache>
                <c:ptCount val="1"/>
                <c:pt idx="0">
                  <c:v>TEMPERATURA DE ALMACENAMIENTO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  <a:headEnd type="oval"/>
              <a:tailEnd type="oval"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Hoja1!$B$8:$B$10</c:f>
              <c:strCache>
                <c:ptCount val="2"/>
                <c:pt idx="0">
                  <c:v>B2 10°C</c:v>
                </c:pt>
                <c:pt idx="1">
                  <c:v>B1 4°C</c:v>
                </c:pt>
              </c:strCache>
            </c:strRef>
          </c:cat>
          <c:val>
            <c:numRef>
              <c:f>Hoja1!$C$8:$C$9</c:f>
              <c:numCache>
                <c:formatCode>General</c:formatCode>
                <c:ptCount val="2"/>
                <c:pt idx="0">
                  <c:v>4.17</c:v>
                </c:pt>
                <c:pt idx="1">
                  <c:v>2.89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956256"/>
        <c:axId val="1414961152"/>
      </c:lineChart>
      <c:catAx>
        <c:axId val="14149600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41495571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14955712"/>
        <c:scaling>
          <c:orientation val="minMax"/>
          <c:max val="5"/>
          <c:min val="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% DE PÉRDIDA DE PESO</a:t>
                </a:r>
              </a:p>
            </c:rich>
          </c:tx>
          <c:overlay val="0"/>
        </c:title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60064"/>
        <c:crossesAt val="1"/>
        <c:crossBetween val="between"/>
        <c:majorUnit val="1"/>
        <c:minorUnit val="0.1"/>
      </c:valAx>
      <c:catAx>
        <c:axId val="1414956256"/>
        <c:scaling>
          <c:orientation val="minMax"/>
        </c:scaling>
        <c:delete val="0"/>
        <c:axPos val="t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61152"/>
        <c:crosses val="max"/>
        <c:auto val="0"/>
        <c:lblAlgn val="ctr"/>
        <c:lblOffset val="0"/>
        <c:tickLblSkip val="1"/>
        <c:tickMarkSkip val="1"/>
        <c:noMultiLvlLbl val="0"/>
      </c:catAx>
      <c:valAx>
        <c:axId val="1414961152"/>
        <c:scaling>
          <c:orientation val="minMax"/>
          <c:max val="5"/>
          <c:min val="1"/>
        </c:scaling>
        <c:delete val="0"/>
        <c:axPos val="r"/>
        <c:numFmt formatCode="#,##0.00" sourceLinked="0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956256"/>
        <c:crosses val="max"/>
        <c:crossBetween val="between"/>
        <c:majorUnit val="1"/>
        <c:minorUnit val="0.1"/>
      </c:valAx>
      <c:spPr>
        <a:blipFill dpi="0" rotWithShape="1">
          <a:blip xmlns:r="http://schemas.openxmlformats.org/officeDocument/2006/relationships" r:embed="rId1">
            <a:alphaModFix amt="19000"/>
          </a:blip>
          <a:srcRect/>
          <a:tile tx="0" ty="0" sx="100000" sy="100000" flip="none" algn="tl"/>
        </a:blipFill>
        <a:ln w="12700">
          <a:solidFill>
            <a:schemeClr val="accent5">
              <a:lumMod val="60000"/>
              <a:lumOff val="40000"/>
            </a:schemeClr>
          </a:solidFill>
          <a:prstDash val="dash"/>
        </a:ln>
      </c:spPr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rgbClr val="7CBEF4">
        <a:alpha val="2745"/>
      </a:srgbClr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dirty="0"/>
              <a:t>Acidez</a:t>
            </a:r>
            <a:r>
              <a:rPr lang="es-EC" baseline="0" dirty="0"/>
              <a:t> Titulable Vs Tiempo</a:t>
            </a:r>
            <a:endParaRPr lang="es-EC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 ACIDEZ GUAYABA'!$L$11</c:f>
              <c:strCache>
                <c:ptCount val="1"/>
                <c:pt idx="0">
                  <c:v>T1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GUAYABA'!$L$12:$L$22</c:f>
              <c:numCache>
                <c:formatCode>0.00</c:formatCode>
                <c:ptCount val="11"/>
                <c:pt idx="0">
                  <c:v>0.46</c:v>
                </c:pt>
                <c:pt idx="1">
                  <c:v>0.41</c:v>
                </c:pt>
                <c:pt idx="2">
                  <c:v>0.37</c:v>
                </c:pt>
                <c:pt idx="3">
                  <c:v>0.36</c:v>
                </c:pt>
                <c:pt idx="4">
                  <c:v>0.34</c:v>
                </c:pt>
                <c:pt idx="5">
                  <c:v>0.32</c:v>
                </c:pt>
                <c:pt idx="6">
                  <c:v>0.3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0.26</c:v>
                </c:pt>
                <c:pt idx="10">
                  <c:v>0.25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 ACIDEZ GUAYABA'!$M$11</c:f>
              <c:strCache>
                <c:ptCount val="1"/>
                <c:pt idx="0">
                  <c:v>T2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GUAYABA'!$M$12:$M$22</c:f>
              <c:numCache>
                <c:formatCode>0.00</c:formatCode>
                <c:ptCount val="11"/>
                <c:pt idx="0">
                  <c:v>0.46</c:v>
                </c:pt>
                <c:pt idx="1">
                  <c:v>0.42</c:v>
                </c:pt>
                <c:pt idx="2">
                  <c:v>0.39</c:v>
                </c:pt>
                <c:pt idx="3">
                  <c:v>0.35</c:v>
                </c:pt>
                <c:pt idx="4">
                  <c:v>0.33</c:v>
                </c:pt>
                <c:pt idx="5">
                  <c:v>0.3</c:v>
                </c:pt>
                <c:pt idx="6">
                  <c:v>0.28000000000000003</c:v>
                </c:pt>
                <c:pt idx="7">
                  <c:v>0.27</c:v>
                </c:pt>
                <c:pt idx="8">
                  <c:v>0.25</c:v>
                </c:pt>
                <c:pt idx="9">
                  <c:v>0.23</c:v>
                </c:pt>
                <c:pt idx="10">
                  <c:v>0.21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 ACIDEZ GUAYABA'!$N$11</c:f>
              <c:strCache>
                <c:ptCount val="1"/>
                <c:pt idx="0">
                  <c:v>T3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GUAYABA'!$N$12:$N$22</c:f>
              <c:numCache>
                <c:formatCode>0.00</c:formatCode>
                <c:ptCount val="11"/>
                <c:pt idx="0">
                  <c:v>0.46</c:v>
                </c:pt>
                <c:pt idx="1">
                  <c:v>0.44</c:v>
                </c:pt>
                <c:pt idx="2">
                  <c:v>0.39</c:v>
                </c:pt>
                <c:pt idx="3">
                  <c:v>0.4</c:v>
                </c:pt>
                <c:pt idx="4">
                  <c:v>0.35</c:v>
                </c:pt>
                <c:pt idx="5">
                  <c:v>0.3</c:v>
                </c:pt>
                <c:pt idx="6">
                  <c:v>0.28000000000000003</c:v>
                </c:pt>
                <c:pt idx="7">
                  <c:v>0.25</c:v>
                </c:pt>
                <c:pt idx="8">
                  <c:v>0.23</c:v>
                </c:pt>
                <c:pt idx="9">
                  <c:v>0.22</c:v>
                </c:pt>
                <c:pt idx="10">
                  <c:v>0.23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 ACIDEZ GUAYABA'!$O$11</c:f>
              <c:strCache>
                <c:ptCount val="1"/>
                <c:pt idx="0">
                  <c:v>T4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GUAYABA'!$O$12:$O$22</c:f>
              <c:numCache>
                <c:formatCode>0.00</c:formatCode>
                <c:ptCount val="11"/>
                <c:pt idx="0">
                  <c:v>0.46</c:v>
                </c:pt>
                <c:pt idx="1">
                  <c:v>0.4</c:v>
                </c:pt>
                <c:pt idx="2">
                  <c:v>0.4</c:v>
                </c:pt>
                <c:pt idx="3">
                  <c:v>0.37</c:v>
                </c:pt>
                <c:pt idx="4">
                  <c:v>0.35</c:v>
                </c:pt>
                <c:pt idx="5">
                  <c:v>0.34</c:v>
                </c:pt>
                <c:pt idx="6">
                  <c:v>0.33</c:v>
                </c:pt>
                <c:pt idx="7">
                  <c:v>0.28000000000000003</c:v>
                </c:pt>
                <c:pt idx="8">
                  <c:v>0.26</c:v>
                </c:pt>
                <c:pt idx="9">
                  <c:v>0.24</c:v>
                </c:pt>
                <c:pt idx="10">
                  <c:v>0.22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 ACIDEZ GUAYABA'!$P$11</c:f>
              <c:strCache>
                <c:ptCount val="1"/>
                <c:pt idx="0">
                  <c:v>T5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GUAYABA'!$P$12:$P$22</c:f>
              <c:numCache>
                <c:formatCode>0.00</c:formatCode>
                <c:ptCount val="11"/>
                <c:pt idx="0">
                  <c:v>0.46</c:v>
                </c:pt>
                <c:pt idx="1">
                  <c:v>0.44</c:v>
                </c:pt>
                <c:pt idx="2">
                  <c:v>0.42</c:v>
                </c:pt>
                <c:pt idx="3">
                  <c:v>0.4</c:v>
                </c:pt>
                <c:pt idx="4">
                  <c:v>0.37</c:v>
                </c:pt>
                <c:pt idx="5">
                  <c:v>0.37</c:v>
                </c:pt>
                <c:pt idx="6">
                  <c:v>0.36</c:v>
                </c:pt>
                <c:pt idx="7">
                  <c:v>0.36</c:v>
                </c:pt>
                <c:pt idx="8">
                  <c:v>0.35</c:v>
                </c:pt>
                <c:pt idx="9">
                  <c:v>0.35</c:v>
                </c:pt>
                <c:pt idx="10">
                  <c:v>0.35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 ACIDEZ GUAYABA'!$Q$11</c:f>
              <c:strCache>
                <c:ptCount val="1"/>
                <c:pt idx="0">
                  <c:v>T6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GUAYABA'!$Q$12:$Q$22</c:f>
              <c:numCache>
                <c:formatCode>0.00</c:formatCode>
                <c:ptCount val="11"/>
                <c:pt idx="0">
                  <c:v>0.46</c:v>
                </c:pt>
                <c:pt idx="1">
                  <c:v>0.43</c:v>
                </c:pt>
                <c:pt idx="2">
                  <c:v>0.4</c:v>
                </c:pt>
                <c:pt idx="3">
                  <c:v>0.37</c:v>
                </c:pt>
                <c:pt idx="4">
                  <c:v>0.35</c:v>
                </c:pt>
                <c:pt idx="5">
                  <c:v>0.35</c:v>
                </c:pt>
                <c:pt idx="6">
                  <c:v>0.33</c:v>
                </c:pt>
                <c:pt idx="7">
                  <c:v>0.3</c:v>
                </c:pt>
                <c:pt idx="8">
                  <c:v>0.28000000000000003</c:v>
                </c:pt>
                <c:pt idx="9">
                  <c:v>0.27</c:v>
                </c:pt>
                <c:pt idx="10">
                  <c:v>0.27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 ACIDEZ GUAYABA'!$R$11</c:f>
              <c:strCache>
                <c:ptCount val="1"/>
                <c:pt idx="0">
                  <c:v>CONTROL 1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GUAYABA'!$R$12:$R$22</c:f>
              <c:numCache>
                <c:formatCode>0.00</c:formatCode>
                <c:ptCount val="11"/>
                <c:pt idx="0">
                  <c:v>0.46</c:v>
                </c:pt>
                <c:pt idx="1">
                  <c:v>0.39</c:v>
                </c:pt>
                <c:pt idx="2">
                  <c:v>0.31</c:v>
                </c:pt>
                <c:pt idx="3">
                  <c:v>0.28000000000000003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 ACIDEZ GUAYABA'!$S$11</c:f>
              <c:strCache>
                <c:ptCount val="1"/>
                <c:pt idx="0">
                  <c:v>CONTROL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 ACIDEZ GUAYABA'!$K$12:$K$22</c:f>
              <c:numCache>
                <c:formatCode>0.00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xVal>
          <c:yVal>
            <c:numRef>
              <c:f>' ACIDEZ GUAYABA'!$S$12:$S$22</c:f>
              <c:numCache>
                <c:formatCode>0.00</c:formatCode>
                <c:ptCount val="11"/>
                <c:pt idx="0">
                  <c:v>0.46</c:v>
                </c:pt>
                <c:pt idx="1">
                  <c:v>0.38</c:v>
                </c:pt>
                <c:pt idx="2">
                  <c:v>0.31</c:v>
                </c:pt>
                <c:pt idx="3">
                  <c:v>0.26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963328"/>
        <c:axId val="1414963872"/>
      </c:scatterChart>
      <c:valAx>
        <c:axId val="1414963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</a:t>
                </a:r>
                <a:r>
                  <a:rPr lang="es-EC" baseline="0"/>
                  <a:t> (días)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963872"/>
        <c:crosses val="autoZero"/>
        <c:crossBetween val="midCat"/>
      </c:valAx>
      <c:valAx>
        <c:axId val="141496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acides</a:t>
                </a:r>
                <a:r>
                  <a:rPr lang="es-EC" baseline="0" dirty="0"/>
                  <a:t> </a:t>
                </a:r>
                <a:r>
                  <a:rPr lang="es-EC" baseline="0" dirty="0" err="1"/>
                  <a:t>tITULABLE</a:t>
                </a:r>
                <a:r>
                  <a:rPr lang="es-EC" baseline="0" dirty="0"/>
                  <a:t> (%(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963328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INTERACCIÓN (AxB) </a:t>
            </a:r>
          </a:p>
        </c:rich>
      </c:tx>
      <c:layout>
        <c:manualLayout>
          <c:xMode val="edge"/>
          <c:yMode val="edge"/>
          <c:x val="0.3580866486820436"/>
          <c:y val="1.89544034209345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484970566953"/>
          <c:y val="0.22454959889816037"/>
          <c:w val="0.77211639566725621"/>
          <c:h val="0.5633936250414644"/>
        </c:manualLayout>
      </c:layout>
      <c:lineChart>
        <c:grouping val="standard"/>
        <c:varyColors val="0"/>
        <c:ser>
          <c:idx val="1"/>
          <c:order val="0"/>
          <c:tx>
            <c:strRef>
              <c:f>Hoja1!$B$2</c:f>
              <c:strCache>
                <c:ptCount val="1"/>
                <c:pt idx="0">
                  <c:v>PORCENTAJE DE ALOE VERA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  <a:headEnd type="diamond"/>
              <a:tailEnd type="diamond"/>
            </a:ln>
          </c:spPr>
          <c:marker>
            <c:symbol val="none"/>
          </c:marker>
          <c:dPt>
            <c:idx val="1"/>
            <c:bubble3D val="0"/>
            <c:spPr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  <a:headEnd type="diamond"/>
                <a:tailEnd type="diamond"/>
              </a:ln>
            </c:spPr>
          </c:dPt>
          <c:dLbls>
            <c:dLbl>
              <c:idx val="0"/>
              <c:layout>
                <c:manualLayout>
                  <c:x val="-7.155720606373743E-2"/>
                  <c:y val="-3.202871408448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371099516062271E-3"/>
                  <c:y val="3.79063066481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intercept val="0"/>
            <c:dispRSqr val="0"/>
            <c:dispEq val="0"/>
          </c:trendline>
          <c:cat>
            <c:strRef>
              <c:f>Hoja1!$B$3:$B$5</c:f>
              <c:strCache>
                <c:ptCount val="3"/>
                <c:pt idx="0">
                  <c:v>A3 70%</c:v>
                </c:pt>
                <c:pt idx="1">
                  <c:v>A1 30%</c:v>
                </c:pt>
                <c:pt idx="2">
                  <c:v>A2 50%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0.31</c:v>
                </c:pt>
                <c:pt idx="1">
                  <c:v>0.22</c:v>
                </c:pt>
                <c:pt idx="2">
                  <c:v>0.23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236272"/>
        <c:axId val="1414244976"/>
      </c:lineChart>
      <c:lineChart>
        <c:grouping val="standard"/>
        <c:varyColors val="0"/>
        <c:ser>
          <c:idx val="0"/>
          <c:order val="1"/>
          <c:tx>
            <c:strRef>
              <c:f>Hoja1!$B$7</c:f>
              <c:strCache>
                <c:ptCount val="1"/>
                <c:pt idx="0">
                  <c:v>TEMPERATURA DE ALMACENAMIENTO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445986662290918E-2"/>
                  <c:y val="3.4777756619901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Hoja1!$B$8:$B$10</c:f>
              <c:strCache>
                <c:ptCount val="2"/>
                <c:pt idx="0">
                  <c:v>B1 4°C</c:v>
                </c:pt>
                <c:pt idx="1">
                  <c:v>B2 10°C</c:v>
                </c:pt>
              </c:strCache>
            </c:strRef>
          </c:cat>
          <c:val>
            <c:numRef>
              <c:f>Hoja1!$C$8:$C$9</c:f>
              <c:numCache>
                <c:formatCode>General</c:formatCode>
                <c:ptCount val="2"/>
                <c:pt idx="0">
                  <c:v>0.27</c:v>
                </c:pt>
                <c:pt idx="1">
                  <c:v>0.23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247696"/>
        <c:axId val="1414236816"/>
      </c:lineChart>
      <c:catAx>
        <c:axId val="14142362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s-EC"/>
          </a:p>
        </c:txPr>
        <c:crossAx val="141424497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14244976"/>
        <c:scaling>
          <c:orientation val="minMax"/>
          <c:max val="0.4"/>
          <c:min val="0.1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 dirty="0"/>
                  <a:t>% DE ACIDEZ TITULABLE</a:t>
                </a:r>
              </a:p>
              <a:p>
                <a:pPr>
                  <a:defRPr/>
                </a:pPr>
                <a:endParaRPr lang="es-EC" dirty="0"/>
              </a:p>
            </c:rich>
          </c:tx>
          <c:overlay val="0"/>
        </c:title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236272"/>
        <c:crossesAt val="1"/>
        <c:crossBetween val="between"/>
        <c:majorUnit val="5.000000000000001E-2"/>
      </c:valAx>
      <c:catAx>
        <c:axId val="1414247696"/>
        <c:scaling>
          <c:orientation val="minMax"/>
        </c:scaling>
        <c:delete val="0"/>
        <c:axPos val="t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236816"/>
        <c:crosses val="max"/>
        <c:auto val="0"/>
        <c:lblAlgn val="ctr"/>
        <c:lblOffset val="0"/>
        <c:tickLblSkip val="1"/>
        <c:tickMarkSkip val="1"/>
        <c:noMultiLvlLbl val="0"/>
      </c:catAx>
      <c:valAx>
        <c:axId val="1414236816"/>
        <c:scaling>
          <c:orientation val="minMax"/>
          <c:max val="0.4"/>
          <c:min val="0.1"/>
        </c:scaling>
        <c:delete val="0"/>
        <c:axPos val="r"/>
        <c:numFmt formatCode="#,##0.00" sourceLinked="0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s-EC"/>
          </a:p>
        </c:txPr>
        <c:crossAx val="1414247696"/>
        <c:crosses val="max"/>
        <c:crossBetween val="between"/>
      </c:valAx>
      <c:spPr>
        <a:blipFill dpi="0" rotWithShape="1">
          <a:blip xmlns:r="http://schemas.openxmlformats.org/officeDocument/2006/relationships" r:embed="rId1">
            <a:alphaModFix amt="19000"/>
          </a:blip>
          <a:srcRect/>
          <a:tile tx="0" ty="0" sx="100000" sy="100000" flip="none" algn="tl"/>
        </a:blipFill>
        <a:ln w="12700">
          <a:solidFill>
            <a:schemeClr val="accent5">
              <a:lumMod val="60000"/>
              <a:lumOff val="40000"/>
            </a:schemeClr>
          </a:solidFill>
          <a:prstDash val="solid"/>
        </a:ln>
      </c:spPr>
    </c:plotArea>
    <c:legend>
      <c:legendPos val="b"/>
      <c:legendEntry>
        <c:idx val="2"/>
        <c:delete val="1"/>
      </c:legendEntry>
      <c:overlay val="0"/>
    </c:legend>
    <c:plotVisOnly val="1"/>
    <c:dispBlanksAs val="gap"/>
    <c:showDLblsOverMax val="0"/>
  </c:chart>
  <c:spPr>
    <a:solidFill>
      <a:srgbClr val="7CBEF4">
        <a:alpha val="2745"/>
      </a:srgbClr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s-EC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'ACIDEZ PAPAYA'!$I$3</c:f>
              <c:strCache>
                <c:ptCount val="1"/>
                <c:pt idx="0">
                  <c:v>T1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PAPAYA'!$I$4:$I$16</c:f>
              <c:numCache>
                <c:formatCode>0.00</c:formatCode>
                <c:ptCount val="13"/>
                <c:pt idx="0">
                  <c:v>0.16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0.1</c:v>
                </c:pt>
                <c:pt idx="4">
                  <c:v>0.1</c:v>
                </c:pt>
                <c:pt idx="5">
                  <c:v>0.09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0.22</c:v>
                </c:pt>
                <c:pt idx="9">
                  <c:v>0.22</c:v>
                </c:pt>
                <c:pt idx="10">
                  <c:v>0.23</c:v>
                </c:pt>
                <c:pt idx="11">
                  <c:v>0.25</c:v>
                </c:pt>
                <c:pt idx="12">
                  <c:v>0.27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'ACIDEZ PAPAYA'!$J$3</c:f>
              <c:strCache>
                <c:ptCount val="1"/>
                <c:pt idx="0">
                  <c:v>T2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PAPAYA'!$J$4:$J$16</c:f>
              <c:numCache>
                <c:formatCode>0.00</c:formatCode>
                <c:ptCount val="13"/>
                <c:pt idx="0">
                  <c:v>0.16</c:v>
                </c:pt>
                <c:pt idx="1">
                  <c:v>0.1</c:v>
                </c:pt>
                <c:pt idx="2">
                  <c:v>0.08</c:v>
                </c:pt>
                <c:pt idx="3">
                  <c:v>0.1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0.16</c:v>
                </c:pt>
                <c:pt idx="7">
                  <c:v>0.18</c:v>
                </c:pt>
                <c:pt idx="8">
                  <c:v>0.18</c:v>
                </c:pt>
                <c:pt idx="9">
                  <c:v>0.19</c:v>
                </c:pt>
                <c:pt idx="10">
                  <c:v>0.2</c:v>
                </c:pt>
                <c:pt idx="11">
                  <c:v>0.21</c:v>
                </c:pt>
                <c:pt idx="12">
                  <c:v>0.21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'ACIDEZ PAPAYA'!$K$3</c:f>
              <c:strCache>
                <c:ptCount val="1"/>
                <c:pt idx="0">
                  <c:v>T3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PAPAYA'!$K$4:$K$16</c:f>
              <c:numCache>
                <c:formatCode>0.00</c:formatCode>
                <c:ptCount val="13"/>
                <c:pt idx="0">
                  <c:v>0.16</c:v>
                </c:pt>
                <c:pt idx="1">
                  <c:v>0.13</c:v>
                </c:pt>
                <c:pt idx="2">
                  <c:v>0.11</c:v>
                </c:pt>
                <c:pt idx="3">
                  <c:v>0.11</c:v>
                </c:pt>
                <c:pt idx="4">
                  <c:v>0.09</c:v>
                </c:pt>
                <c:pt idx="5">
                  <c:v>0.09</c:v>
                </c:pt>
                <c:pt idx="6">
                  <c:v>0.1</c:v>
                </c:pt>
                <c:pt idx="7">
                  <c:v>0.11</c:v>
                </c:pt>
                <c:pt idx="8">
                  <c:v>0.12</c:v>
                </c:pt>
                <c:pt idx="9">
                  <c:v>0.16</c:v>
                </c:pt>
                <c:pt idx="10">
                  <c:v>0.2</c:v>
                </c:pt>
                <c:pt idx="11">
                  <c:v>0.24</c:v>
                </c:pt>
                <c:pt idx="12">
                  <c:v>0.25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'ACIDEZ PAPAYA'!$L$3</c:f>
              <c:strCache>
                <c:ptCount val="1"/>
                <c:pt idx="0">
                  <c:v>T4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PAPAYA'!$L$4:$L$16</c:f>
              <c:numCache>
                <c:formatCode>0.00</c:formatCode>
                <c:ptCount val="13"/>
                <c:pt idx="0">
                  <c:v>0.16</c:v>
                </c:pt>
                <c:pt idx="1">
                  <c:v>0.14000000000000001</c:v>
                </c:pt>
                <c:pt idx="2">
                  <c:v>0.1</c:v>
                </c:pt>
                <c:pt idx="3">
                  <c:v>0.12</c:v>
                </c:pt>
                <c:pt idx="4">
                  <c:v>0.08</c:v>
                </c:pt>
                <c:pt idx="5">
                  <c:v>0.13</c:v>
                </c:pt>
                <c:pt idx="6">
                  <c:v>0.13</c:v>
                </c:pt>
                <c:pt idx="7">
                  <c:v>0.17</c:v>
                </c:pt>
                <c:pt idx="8">
                  <c:v>0.2</c:v>
                </c:pt>
                <c:pt idx="9">
                  <c:v>0.23</c:v>
                </c:pt>
                <c:pt idx="10">
                  <c:v>0.22</c:v>
                </c:pt>
                <c:pt idx="11">
                  <c:v>0.21</c:v>
                </c:pt>
                <c:pt idx="12">
                  <c:v>0.22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'ACIDEZ PAPAYA'!$M$3</c:f>
              <c:strCache>
                <c:ptCount val="1"/>
                <c:pt idx="0">
                  <c:v>T5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PAPAYA'!$M$4:$M$16</c:f>
              <c:numCache>
                <c:formatCode>0.00</c:formatCode>
                <c:ptCount val="13"/>
                <c:pt idx="0">
                  <c:v>0.16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</c:v>
                </c:pt>
                <c:pt idx="4">
                  <c:v>0.12</c:v>
                </c:pt>
                <c:pt idx="5">
                  <c:v>0.17</c:v>
                </c:pt>
                <c:pt idx="6">
                  <c:v>0.17</c:v>
                </c:pt>
                <c:pt idx="7">
                  <c:v>0.2</c:v>
                </c:pt>
                <c:pt idx="8">
                  <c:v>0.21</c:v>
                </c:pt>
                <c:pt idx="9">
                  <c:v>0.23</c:v>
                </c:pt>
                <c:pt idx="10">
                  <c:v>0.28000000000000003</c:v>
                </c:pt>
                <c:pt idx="11">
                  <c:v>0.32</c:v>
                </c:pt>
                <c:pt idx="12">
                  <c:v>0.34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'ACIDEZ PAPAYA'!$N$3</c:f>
              <c:strCache>
                <c:ptCount val="1"/>
                <c:pt idx="0">
                  <c:v>T6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6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PAPAYA'!$N$4:$N$16</c:f>
              <c:numCache>
                <c:formatCode>0.00</c:formatCode>
                <c:ptCount val="13"/>
                <c:pt idx="0">
                  <c:v>0.16</c:v>
                </c:pt>
                <c:pt idx="1">
                  <c:v>0.16</c:v>
                </c:pt>
                <c:pt idx="2">
                  <c:v>0.16</c:v>
                </c:pt>
                <c:pt idx="3">
                  <c:v>0.14000000000000001</c:v>
                </c:pt>
                <c:pt idx="4">
                  <c:v>0.14000000000000001</c:v>
                </c:pt>
                <c:pt idx="5">
                  <c:v>0.1</c:v>
                </c:pt>
                <c:pt idx="6">
                  <c:v>0.11</c:v>
                </c:pt>
                <c:pt idx="7">
                  <c:v>0.11</c:v>
                </c:pt>
                <c:pt idx="8">
                  <c:v>0.13</c:v>
                </c:pt>
                <c:pt idx="9">
                  <c:v>0.13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'ACIDEZ PAPAYA'!$O$3</c:f>
              <c:strCache>
                <c:ptCount val="1"/>
                <c:pt idx="0">
                  <c:v>CONTROL 1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PAPAYA'!$O$4:$O$16</c:f>
              <c:numCache>
                <c:formatCode>0.00</c:formatCode>
                <c:ptCount val="13"/>
                <c:pt idx="0">
                  <c:v>0.16</c:v>
                </c:pt>
                <c:pt idx="1">
                  <c:v>0.08</c:v>
                </c:pt>
                <c:pt idx="2">
                  <c:v>0.21</c:v>
                </c:pt>
                <c:pt idx="3">
                  <c:v>0.33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'ACIDEZ PAPAYA'!$P$3</c:f>
              <c:strCache>
                <c:ptCount val="1"/>
                <c:pt idx="0">
                  <c:v>CONTROL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'ACIDEZ PAPAYA'!$H$4:$H$16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'ACIDEZ PAPAYA'!$P$4:$P$16</c:f>
              <c:numCache>
                <c:formatCode>0.00</c:formatCode>
                <c:ptCount val="13"/>
                <c:pt idx="0">
                  <c:v>0.16</c:v>
                </c:pt>
                <c:pt idx="1">
                  <c:v>0.1</c:v>
                </c:pt>
                <c:pt idx="2">
                  <c:v>0.19</c:v>
                </c:pt>
                <c:pt idx="3">
                  <c:v>0.3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4242256"/>
        <c:axId val="1414246064"/>
      </c:scatterChart>
      <c:valAx>
        <c:axId val="141424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TIEMPO</a:t>
                </a:r>
                <a:r>
                  <a:rPr lang="es-EC" baseline="0"/>
                  <a:t> (DÍAS)</a:t>
                </a:r>
                <a:endParaRPr lang="es-EC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246064"/>
        <c:crosses val="autoZero"/>
        <c:crossBetween val="midCat"/>
      </c:valAx>
      <c:valAx>
        <c:axId val="141424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ACIDEZ</a:t>
                </a:r>
                <a:r>
                  <a:rPr lang="es-EC" baseline="0" dirty="0"/>
                  <a:t> TITULABLE (%)</a:t>
                </a:r>
                <a:endParaRPr lang="es-EC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14242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C" sz="1500" b="1" i="0" u="none" strike="noStrike" baseline="0">
                <a:solidFill>
                  <a:srgbClr val="45933B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s-EC" sz="1800">
                <a:solidFill>
                  <a:srgbClr val="45933B"/>
                </a:solidFill>
                <a:latin typeface="+mn-lt"/>
                <a:cs typeface="Times New Roman" pitchFamily="18" charset="0"/>
              </a:rPr>
              <a:t>INTERACCIÓN (</a:t>
            </a:r>
            <a:r>
              <a:rPr lang="es-EC" sz="180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AxB</a:t>
            </a:r>
            <a:r>
              <a:rPr lang="es-EC" sz="1800">
                <a:solidFill>
                  <a:srgbClr val="45933B"/>
                </a:solidFill>
                <a:latin typeface="+mn-lt"/>
                <a:cs typeface="Times New Roman" pitchFamily="18" charset="0"/>
              </a:rPr>
              <a:t>) </a:t>
            </a:r>
          </a:p>
        </c:rich>
      </c:tx>
      <c:layout>
        <c:manualLayout>
          <c:xMode val="edge"/>
          <c:yMode val="edge"/>
          <c:x val="0.3580866486820436"/>
          <c:y val="1.89544034209345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4484970566953"/>
          <c:y val="0.22454959889816037"/>
          <c:w val="0.77211639566725621"/>
          <c:h val="0.5633936250414644"/>
        </c:manualLayout>
      </c:layout>
      <c:lineChart>
        <c:grouping val="standard"/>
        <c:varyColors val="0"/>
        <c:ser>
          <c:idx val="1"/>
          <c:order val="0"/>
          <c:tx>
            <c:strRef>
              <c:f>Hoja1!$B$2</c:f>
              <c:strCache>
                <c:ptCount val="1"/>
                <c:pt idx="0">
                  <c:v>PORCENTAJE DE ALOE VERA</c:v>
                </c:pt>
              </c:strCache>
            </c:strRef>
          </c:tx>
          <c:spPr>
            <a:ln w="19050">
              <a:solidFill>
                <a:schemeClr val="accent1">
                  <a:lumMod val="75000"/>
                </a:schemeClr>
              </a:solidFill>
              <a:prstDash val="solid"/>
              <a:headEnd type="diamond"/>
              <a:tailEnd type="diamond"/>
            </a:ln>
          </c:spPr>
          <c:marker>
            <c:symbol val="none"/>
          </c:marker>
          <c:dPt>
            <c:idx val="1"/>
            <c:bubble3D val="0"/>
            <c:spPr>
              <a:ln w="19050" cmpd="sng">
                <a:solidFill>
                  <a:schemeClr val="accent1">
                    <a:lumMod val="75000"/>
                  </a:schemeClr>
                </a:solidFill>
                <a:prstDash val="solid"/>
                <a:headEnd type="diamond"/>
                <a:tailEnd type="diamond"/>
              </a:ln>
            </c:spPr>
          </c:dPt>
          <c:dLbls>
            <c:dLbl>
              <c:idx val="0"/>
              <c:layout>
                <c:manualLayout>
                  <c:x val="-7.155720606373743E-2"/>
                  <c:y val="-3.202871408448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371099516062271E-3"/>
                  <c:y val="3.790630664810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C" sz="12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es-EC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intercept val="0"/>
            <c:dispRSqr val="0"/>
            <c:dispEq val="0"/>
          </c:trendline>
          <c:cat>
            <c:strRef>
              <c:f>Hoja1!$B$3:$B$5</c:f>
              <c:strCache>
                <c:ptCount val="3"/>
                <c:pt idx="0">
                  <c:v>A1 30%</c:v>
                </c:pt>
                <c:pt idx="1">
                  <c:v>A2 50%</c:v>
                </c:pt>
                <c:pt idx="2">
                  <c:v>A3 70%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3.64</c:v>
                </c:pt>
                <c:pt idx="1">
                  <c:v>3.72</c:v>
                </c:pt>
                <c:pt idx="2">
                  <c:v>3.63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240624"/>
        <c:axId val="1414241168"/>
      </c:lineChart>
      <c:lineChart>
        <c:grouping val="standard"/>
        <c:varyColors val="0"/>
        <c:ser>
          <c:idx val="0"/>
          <c:order val="1"/>
          <c:tx>
            <c:strRef>
              <c:f>Hoja1!$B$7</c:f>
              <c:strCache>
                <c:ptCount val="1"/>
                <c:pt idx="0">
                  <c:v>TEMPERATURA DE ALMACENAMIENTO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olid"/>
              <a:headEnd type="oval"/>
              <a:tailEnd type="oval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445986662290918E-2"/>
                  <c:y val="3.4777756619901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es-EC" sz="1200" b="0" i="0" u="none" strike="noStrike" baseline="0">
                    <a:solidFill>
                      <a:srgbClr val="000000"/>
                    </a:solidFill>
                    <a:latin typeface="Times New Roman" pitchFamily="18" charset="0"/>
                    <a:ea typeface="Arial"/>
                    <a:cs typeface="Times New Roman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Hoja1!$B$8:$B$10</c:f>
              <c:strCache>
                <c:ptCount val="2"/>
                <c:pt idx="0">
                  <c:v>B2 10°C</c:v>
                </c:pt>
                <c:pt idx="1">
                  <c:v>B1 4°C</c:v>
                </c:pt>
              </c:strCache>
            </c:strRef>
          </c:cat>
          <c:val>
            <c:numRef>
              <c:f>Hoja1!$C$8:$C$9</c:f>
              <c:numCache>
                <c:formatCode>General</c:formatCode>
                <c:ptCount val="2"/>
                <c:pt idx="0">
                  <c:v>3.6</c:v>
                </c:pt>
                <c:pt idx="1">
                  <c:v>3.72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14246608"/>
        <c:axId val="1414247152"/>
      </c:lineChart>
      <c:catAx>
        <c:axId val="14142406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500" baseline="0">
                <a:solidFill>
                  <a:sysClr val="windowText" lastClr="000000"/>
                </a:solidFill>
                <a:latin typeface="Calibri" pitchFamily="34" charset="0"/>
              </a:defRPr>
            </a:pPr>
            <a:endParaRPr lang="es-EC"/>
          </a:p>
        </c:txPr>
        <c:crossAx val="141424116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1414241168"/>
        <c:scaling>
          <c:orientation val="minMax"/>
          <c:max val="4"/>
          <c:min val="2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%</a:t>
                </a:r>
                <a:r>
                  <a:rPr lang="es-EC" baseline="0"/>
                  <a:t> DE PÉRDIDA DE PESO</a:t>
                </a:r>
                <a:endParaRPr lang="es-EC"/>
              </a:p>
            </c:rich>
          </c:tx>
          <c:overlay val="0"/>
        </c:title>
        <c:numFmt formatCode="0.00" sourceLinked="0"/>
        <c:majorTickMark val="cross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C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414240624"/>
        <c:crossesAt val="1"/>
        <c:crossBetween val="between"/>
        <c:majorUnit val="1"/>
        <c:minorUnit val="0.1"/>
      </c:valAx>
      <c:catAx>
        <c:axId val="1414246608"/>
        <c:scaling>
          <c:orientation val="minMax"/>
        </c:scaling>
        <c:delete val="0"/>
        <c:axPos val="t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C" sz="1500" b="0" i="0" u="none" strike="noStrike" baseline="0">
                <a:solidFill>
                  <a:srgbClr val="000000"/>
                </a:solidFill>
                <a:latin typeface="Calibri" pitchFamily="34" charset="0"/>
                <a:ea typeface="Times New Roman"/>
                <a:cs typeface="Times New Roman"/>
              </a:defRPr>
            </a:pPr>
            <a:endParaRPr lang="es-EC"/>
          </a:p>
        </c:txPr>
        <c:crossAx val="1414247152"/>
        <c:crosses val="max"/>
        <c:auto val="0"/>
        <c:lblAlgn val="ctr"/>
        <c:lblOffset val="0"/>
        <c:tickLblSkip val="1"/>
        <c:tickMarkSkip val="1"/>
        <c:noMultiLvlLbl val="0"/>
      </c:catAx>
      <c:valAx>
        <c:axId val="1414247152"/>
        <c:scaling>
          <c:orientation val="minMax"/>
          <c:max val="4"/>
          <c:min val="2"/>
        </c:scaling>
        <c:delete val="0"/>
        <c:axPos val="r"/>
        <c:numFmt formatCode="#,##0.00" sourceLinked="0"/>
        <c:majorTickMark val="cross"/>
        <c:min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s-EC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C"/>
          </a:p>
        </c:txPr>
        <c:crossAx val="1414246608"/>
        <c:crosses val="max"/>
        <c:crossBetween val="between"/>
        <c:majorUnit val="1"/>
        <c:minorUnit val="0.1"/>
      </c:valAx>
      <c:spPr>
        <a:blipFill dpi="0" rotWithShape="1">
          <a:blip xmlns:r="http://schemas.openxmlformats.org/officeDocument/2006/relationships" r:embed="rId1">
            <a:alphaModFix amt="19000"/>
          </a:blip>
          <a:srcRect/>
          <a:tile tx="0" ty="0" sx="100000" sy="100000" flip="none" algn="tl"/>
        </a:blipFill>
        <a:ln w="12700">
          <a:solidFill>
            <a:schemeClr val="accent5">
              <a:lumMod val="60000"/>
              <a:lumOff val="40000"/>
            </a:schemeClr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lang="es-EC" sz="1265" b="1" i="1" u="none" strike="noStrike" baseline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es-EC"/>
          </a:p>
        </c:txPr>
      </c:legendEntry>
      <c:legendEntry>
        <c:idx val="1"/>
        <c:txPr>
          <a:bodyPr/>
          <a:lstStyle/>
          <a:p>
            <a:pPr>
              <a:defRPr lang="es-EC" sz="1265" b="1" i="1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es-EC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10452936459820468"/>
          <c:y val="0.88008758592116509"/>
          <c:w val="0.82656473774320538"/>
          <c:h val="8.5388981031934957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 rtl="0">
            <a:defRPr lang="es-EC" sz="1265" b="1" i="1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rgbClr val="7CBEF4">
        <a:alpha val="2745"/>
      </a:srgbClr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C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COLOR PAPAYA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COLOR!$B$45</c:f>
              <c:strCache>
                <c:ptCount val="1"/>
                <c:pt idx="0">
                  <c:v>COLOR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>
              <a:contourClr>
                <a:srgbClr val="FFFF00"/>
              </a:contourClr>
            </a:sp3d>
          </c:spPr>
          <c:invertIfNegative val="0"/>
          <c:cat>
            <c:strRef>
              <c:f>COLOR!$C$44:$H$44</c:f>
              <c:strCache>
                <c:ptCount val="6"/>
                <c:pt idx="0">
                  <c:v>T6</c:v>
                </c:pt>
                <c:pt idx="1">
                  <c:v>T2</c:v>
                </c:pt>
                <c:pt idx="2">
                  <c:v>T1</c:v>
                </c:pt>
                <c:pt idx="3">
                  <c:v>T3</c:v>
                </c:pt>
                <c:pt idx="4">
                  <c:v>T4</c:v>
                </c:pt>
                <c:pt idx="5">
                  <c:v>T5</c:v>
                </c:pt>
              </c:strCache>
            </c:strRef>
          </c:cat>
          <c:val>
            <c:numRef>
              <c:f>COLOR!$C$45:$H$45</c:f>
              <c:numCache>
                <c:formatCode>0.00</c:formatCode>
                <c:ptCount val="6"/>
                <c:pt idx="0">
                  <c:v>4.2</c:v>
                </c:pt>
                <c:pt idx="1">
                  <c:v>3.8</c:v>
                </c:pt>
                <c:pt idx="2">
                  <c:v>3.7</c:v>
                </c:pt>
                <c:pt idx="3">
                  <c:v>3.7</c:v>
                </c:pt>
                <c:pt idx="4">
                  <c:v>2.77</c:v>
                </c:pt>
                <c:pt idx="5">
                  <c:v>2.57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3434112"/>
        <c:axId val="1113434656"/>
        <c:axId val="0"/>
      </c:bar3DChart>
      <c:catAx>
        <c:axId val="1113434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tratamientos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3434656"/>
        <c:crosses val="autoZero"/>
        <c:auto val="1"/>
        <c:lblAlgn val="ctr"/>
        <c:lblOffset val="100"/>
        <c:noMultiLvlLbl val="0"/>
      </c:catAx>
      <c:valAx>
        <c:axId val="111343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Medias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34341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microsoft.com/office/2007/relationships/hdphoto" Target="../media/hdphoto1.wdp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7A52E-D718-46BC-8830-B9BDF9BFF141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F79599E-7C34-4514-877B-CD589F1F7631}">
      <dgm:prSet phldrT="[Texto]"/>
      <dgm:spPr/>
      <dgm:t>
        <a:bodyPr/>
        <a:lstStyle/>
        <a:p>
          <a:r>
            <a:rPr lang="es-EC" b="1" dirty="0" smtClean="0">
              <a:latin typeface="Aharoni" panose="02010803020104030203" pitchFamily="2" charset="-79"/>
              <a:cs typeface="Aharoni" panose="02010803020104030203" pitchFamily="2" charset="-79"/>
            </a:rPr>
            <a:t>PROBLEMA</a:t>
          </a:r>
          <a:endParaRPr lang="es-EC" b="1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6E46BBE3-5399-43DD-9A05-9029520B487C}" type="parTrans" cxnId="{582A5124-D4BC-424E-8EA0-C9C403ED3CA8}">
      <dgm:prSet/>
      <dgm:spPr/>
      <dgm:t>
        <a:bodyPr/>
        <a:lstStyle/>
        <a:p>
          <a:endParaRPr lang="es-EC"/>
        </a:p>
      </dgm:t>
    </dgm:pt>
    <dgm:pt modelId="{74EFFFAC-593D-4862-A00B-B597593C18AB}" type="sibTrans" cxnId="{582A5124-D4BC-424E-8EA0-C9C403ED3CA8}">
      <dgm:prSet/>
      <dgm:spPr/>
      <dgm:t>
        <a:bodyPr/>
        <a:lstStyle/>
        <a:p>
          <a:endParaRPr lang="es-EC"/>
        </a:p>
      </dgm:t>
    </dgm:pt>
    <dgm:pt modelId="{1D6F5B74-33D3-47F3-B029-9E444BAC74DE}">
      <dgm:prSet phldrT="[Texto]" custT="1"/>
      <dgm:spPr>
        <a:solidFill>
          <a:srgbClr val="FFC000"/>
        </a:solidFill>
        <a:ln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600" b="1" i="0" dirty="0" smtClean="0">
              <a:solidFill>
                <a:schemeClr val="tx1"/>
              </a:solidFill>
            </a:rPr>
            <a:t>En  el mercado ecuatoriano; no está desarrollado el uso de recubrimientos comestibles a base de aloe vera</a:t>
          </a:r>
          <a:endParaRPr lang="es-EC" sz="1600" b="1" i="0" dirty="0">
            <a:solidFill>
              <a:schemeClr val="tx1"/>
            </a:solidFill>
          </a:endParaRPr>
        </a:p>
      </dgm:t>
    </dgm:pt>
    <dgm:pt modelId="{A6FCF4D5-2D51-4807-A5E8-7E8F62C1A74F}" type="parTrans" cxnId="{66B05351-5B84-43DB-9B58-9DE2568CB5D4}">
      <dgm:prSet/>
      <dgm:spPr/>
      <dgm:t>
        <a:bodyPr/>
        <a:lstStyle/>
        <a:p>
          <a:endParaRPr lang="es-EC"/>
        </a:p>
      </dgm:t>
    </dgm:pt>
    <dgm:pt modelId="{A286A8DF-A689-4513-AC06-3CAD609D98EA}" type="sibTrans" cxnId="{66B05351-5B84-43DB-9B58-9DE2568CB5D4}">
      <dgm:prSet/>
      <dgm:spPr/>
      <dgm:t>
        <a:bodyPr/>
        <a:lstStyle/>
        <a:p>
          <a:endParaRPr lang="es-EC"/>
        </a:p>
      </dgm:t>
    </dgm:pt>
    <dgm:pt modelId="{463FEB08-E188-484D-91C4-28110CFEA1E9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Otra causa del deterioro, se debe a la gran producción de papaya  (</a:t>
          </a:r>
          <a:r>
            <a:rPr lang="es-EC" b="1" i="1" dirty="0" err="1" smtClean="0">
              <a:solidFill>
                <a:schemeClr val="tx1"/>
              </a:solidFill>
            </a:rPr>
            <a:t>Carica</a:t>
          </a:r>
          <a:r>
            <a:rPr lang="es-EC" b="1" i="1" dirty="0" smtClean="0">
              <a:solidFill>
                <a:schemeClr val="tx1"/>
              </a:solidFill>
            </a:rPr>
            <a:t> papaya</a:t>
          </a:r>
          <a:r>
            <a:rPr lang="es-EC" b="1" dirty="0" smtClean="0">
              <a:solidFill>
                <a:schemeClr val="tx1"/>
              </a:solidFill>
            </a:rPr>
            <a:t>) y guayaba (</a:t>
          </a:r>
          <a:r>
            <a:rPr lang="es-EC" b="1" i="1" dirty="0" err="1" smtClean="0">
              <a:solidFill>
                <a:schemeClr val="tx1"/>
              </a:solidFill>
            </a:rPr>
            <a:t>Psidium</a:t>
          </a:r>
          <a:r>
            <a:rPr lang="es-EC" b="1" i="1" dirty="0" smtClean="0">
              <a:solidFill>
                <a:schemeClr val="tx1"/>
              </a:solidFill>
            </a:rPr>
            <a:t> </a:t>
          </a:r>
          <a:r>
            <a:rPr lang="es-EC" b="1" i="1" dirty="0" err="1" smtClean="0">
              <a:solidFill>
                <a:schemeClr val="tx1"/>
              </a:solidFill>
            </a:rPr>
            <a:t>guajava</a:t>
          </a:r>
          <a:r>
            <a:rPr lang="es-EC" b="1" dirty="0" smtClean="0">
              <a:solidFill>
                <a:schemeClr val="tx1"/>
              </a:solidFill>
            </a:rPr>
            <a:t>) ecuatoriana</a:t>
          </a:r>
          <a:endParaRPr lang="es-EC" b="1" dirty="0">
            <a:solidFill>
              <a:schemeClr val="tx1"/>
            </a:solidFill>
          </a:endParaRPr>
        </a:p>
      </dgm:t>
    </dgm:pt>
    <dgm:pt modelId="{1DA6E478-9593-4076-AD00-A12AA64338FB}" type="parTrans" cxnId="{4EB12298-CF68-4B95-BF15-99E2611E763D}">
      <dgm:prSet/>
      <dgm:spPr/>
      <dgm:t>
        <a:bodyPr/>
        <a:lstStyle/>
        <a:p>
          <a:endParaRPr lang="es-EC"/>
        </a:p>
      </dgm:t>
    </dgm:pt>
    <dgm:pt modelId="{FBBC57D7-62A4-4102-A522-0929303C92CB}" type="sibTrans" cxnId="{4EB12298-CF68-4B95-BF15-99E2611E763D}">
      <dgm:prSet/>
      <dgm:spPr/>
      <dgm:t>
        <a:bodyPr/>
        <a:lstStyle/>
        <a:p>
          <a:endParaRPr lang="es-EC"/>
        </a:p>
      </dgm:t>
    </dgm:pt>
    <dgm:pt modelId="{D761E980-D8F4-48AD-827D-94FAD360D22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La temperatura de almacenamiento es un factor muy importante en la conservación de frutas</a:t>
          </a:r>
          <a:endParaRPr lang="es-EC" sz="1600" b="1" dirty="0">
            <a:solidFill>
              <a:schemeClr val="tx1"/>
            </a:solidFill>
          </a:endParaRPr>
        </a:p>
      </dgm:t>
    </dgm:pt>
    <dgm:pt modelId="{C80FF154-93AF-4DCA-B04B-89F100A00A6B}" type="parTrans" cxnId="{6B293883-9A4E-4354-8373-8098633DCE95}">
      <dgm:prSet/>
      <dgm:spPr/>
      <dgm:t>
        <a:bodyPr/>
        <a:lstStyle/>
        <a:p>
          <a:endParaRPr lang="es-EC"/>
        </a:p>
      </dgm:t>
    </dgm:pt>
    <dgm:pt modelId="{11558445-5192-4D9D-A091-DB5EB6F5A05C}" type="sibTrans" cxnId="{6B293883-9A4E-4354-8373-8098633DCE95}">
      <dgm:prSet/>
      <dgm:spPr/>
      <dgm:t>
        <a:bodyPr/>
        <a:lstStyle/>
        <a:p>
          <a:endParaRPr lang="es-EC"/>
        </a:p>
      </dgm:t>
    </dgm:pt>
    <dgm:pt modelId="{C6A2E63F-0D23-46C0-8126-38A22B095A9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</a:rPr>
            <a:t>Según la (FAO, 2015) ”Las pérdidas suceden  principalmente durante la producción, </a:t>
          </a:r>
          <a:r>
            <a:rPr lang="es-EC" sz="1600" b="1" dirty="0" err="1" smtClean="0">
              <a:solidFill>
                <a:schemeClr val="tx1"/>
              </a:solidFill>
            </a:rPr>
            <a:t>poscosecha</a:t>
          </a:r>
          <a:r>
            <a:rPr lang="es-EC" sz="1600" b="1" dirty="0" smtClean="0">
              <a:solidFill>
                <a:schemeClr val="tx1"/>
              </a:solidFill>
            </a:rPr>
            <a:t>, almacenamiento y transporte.”</a:t>
          </a:r>
          <a:endParaRPr lang="es-EC" sz="1600" b="1" dirty="0">
            <a:solidFill>
              <a:schemeClr val="tx1"/>
            </a:solidFill>
          </a:endParaRPr>
        </a:p>
      </dgm:t>
    </dgm:pt>
    <dgm:pt modelId="{87A2200E-1B55-4E5A-A7D5-3D6300577F8F}" type="parTrans" cxnId="{50B2C7C7-42DF-474F-8DF1-9C49F9B04B0F}">
      <dgm:prSet/>
      <dgm:spPr/>
      <dgm:t>
        <a:bodyPr/>
        <a:lstStyle/>
        <a:p>
          <a:endParaRPr lang="es-EC"/>
        </a:p>
      </dgm:t>
    </dgm:pt>
    <dgm:pt modelId="{38796C59-79EC-468F-B792-99A04D6A0DFE}" type="sibTrans" cxnId="{50B2C7C7-42DF-474F-8DF1-9C49F9B04B0F}">
      <dgm:prSet/>
      <dgm:spPr/>
      <dgm:t>
        <a:bodyPr/>
        <a:lstStyle/>
        <a:p>
          <a:endParaRPr lang="es-EC"/>
        </a:p>
      </dgm:t>
    </dgm:pt>
    <dgm:pt modelId="{195D104D-213D-45A7-8343-A2460E448DE8}" type="pres">
      <dgm:prSet presAssocID="{F407A52E-D718-46BC-8830-B9BDF9BFF14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3698F25-FB2C-4192-BA2E-85E4FC09CA88}" type="pres">
      <dgm:prSet presAssocID="{F407A52E-D718-46BC-8830-B9BDF9BFF141}" presName="radial" presStyleCnt="0">
        <dgm:presLayoutVars>
          <dgm:animLvl val="ctr"/>
        </dgm:presLayoutVars>
      </dgm:prSet>
      <dgm:spPr/>
    </dgm:pt>
    <dgm:pt modelId="{B1641439-81EA-4AC0-8AE9-172672E18623}" type="pres">
      <dgm:prSet presAssocID="{6F79599E-7C34-4514-877B-CD589F1F7631}" presName="centerShape" presStyleLbl="vennNode1" presStyleIdx="0" presStyleCnt="5" custScaleX="80472" custScaleY="81071"/>
      <dgm:spPr/>
      <dgm:t>
        <a:bodyPr/>
        <a:lstStyle/>
        <a:p>
          <a:endParaRPr lang="es-EC"/>
        </a:p>
      </dgm:t>
    </dgm:pt>
    <dgm:pt modelId="{E3BAC440-0FBC-4C37-9C32-FC07F0419AD3}" type="pres">
      <dgm:prSet presAssocID="{1D6F5B74-33D3-47F3-B029-9E444BAC74DE}" presName="node" presStyleLbl="vennNode1" presStyleIdx="1" presStyleCnt="5" custScaleX="168814" custScaleY="1377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11EBED-B3F2-433E-8F41-D28116E7370C}" type="pres">
      <dgm:prSet presAssocID="{463FEB08-E188-484D-91C4-28110CFEA1E9}" presName="node" presStyleLbl="vennNode1" presStyleIdx="2" presStyleCnt="5" custScaleX="156481" custScaleY="127548" custRadScaleRad="1086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106484-F8A2-4E1B-B813-D6F87787F525}" type="pres">
      <dgm:prSet presAssocID="{D761E980-D8F4-48AD-827D-94FAD360D221}" presName="node" presStyleLbl="vennNode1" presStyleIdx="3" presStyleCnt="5" custScaleX="150278" custScaleY="120430" custRadScaleRad="88824" custRadScaleInc="-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CA8685-8007-4E3D-B142-3FF55593D0E6}" type="pres">
      <dgm:prSet presAssocID="{C6A2E63F-0D23-46C0-8126-38A22B095A93}" presName="node" presStyleLbl="vennNode1" presStyleIdx="4" presStyleCnt="5" custScaleX="155930" custScaleY="123613" custRadScaleRad="107741" custRadScaleInc="-14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B2C7C7-42DF-474F-8DF1-9C49F9B04B0F}" srcId="{6F79599E-7C34-4514-877B-CD589F1F7631}" destId="{C6A2E63F-0D23-46C0-8126-38A22B095A93}" srcOrd="3" destOrd="0" parTransId="{87A2200E-1B55-4E5A-A7D5-3D6300577F8F}" sibTransId="{38796C59-79EC-468F-B792-99A04D6A0DFE}"/>
    <dgm:cxn modelId="{8063ECF7-F024-419B-87AA-9A9565BCDA28}" type="presOf" srcId="{C6A2E63F-0D23-46C0-8126-38A22B095A93}" destId="{54CA8685-8007-4E3D-B142-3FF55593D0E6}" srcOrd="0" destOrd="0" presId="urn:microsoft.com/office/officeart/2005/8/layout/radial3"/>
    <dgm:cxn modelId="{DD0648DB-9722-4A98-A947-2ED2E58AF04A}" type="presOf" srcId="{F407A52E-D718-46BC-8830-B9BDF9BFF141}" destId="{195D104D-213D-45A7-8343-A2460E448DE8}" srcOrd="0" destOrd="0" presId="urn:microsoft.com/office/officeart/2005/8/layout/radial3"/>
    <dgm:cxn modelId="{3EBEB8A0-ACFF-4FE1-9DFB-AE4DE961862B}" type="presOf" srcId="{6F79599E-7C34-4514-877B-CD589F1F7631}" destId="{B1641439-81EA-4AC0-8AE9-172672E18623}" srcOrd="0" destOrd="0" presId="urn:microsoft.com/office/officeart/2005/8/layout/radial3"/>
    <dgm:cxn modelId="{6B293883-9A4E-4354-8373-8098633DCE95}" srcId="{6F79599E-7C34-4514-877B-CD589F1F7631}" destId="{D761E980-D8F4-48AD-827D-94FAD360D221}" srcOrd="2" destOrd="0" parTransId="{C80FF154-93AF-4DCA-B04B-89F100A00A6B}" sibTransId="{11558445-5192-4D9D-A091-DB5EB6F5A05C}"/>
    <dgm:cxn modelId="{66B05351-5B84-43DB-9B58-9DE2568CB5D4}" srcId="{6F79599E-7C34-4514-877B-CD589F1F7631}" destId="{1D6F5B74-33D3-47F3-B029-9E444BAC74DE}" srcOrd="0" destOrd="0" parTransId="{A6FCF4D5-2D51-4807-A5E8-7E8F62C1A74F}" sibTransId="{A286A8DF-A689-4513-AC06-3CAD609D98EA}"/>
    <dgm:cxn modelId="{582A5124-D4BC-424E-8EA0-C9C403ED3CA8}" srcId="{F407A52E-D718-46BC-8830-B9BDF9BFF141}" destId="{6F79599E-7C34-4514-877B-CD589F1F7631}" srcOrd="0" destOrd="0" parTransId="{6E46BBE3-5399-43DD-9A05-9029520B487C}" sibTransId="{74EFFFAC-593D-4862-A00B-B597593C18AB}"/>
    <dgm:cxn modelId="{7C6E07FC-10DA-4CAD-B46C-001281714DD7}" type="presOf" srcId="{1D6F5B74-33D3-47F3-B029-9E444BAC74DE}" destId="{E3BAC440-0FBC-4C37-9C32-FC07F0419AD3}" srcOrd="0" destOrd="0" presId="urn:microsoft.com/office/officeart/2005/8/layout/radial3"/>
    <dgm:cxn modelId="{C11EA81B-11FE-4122-ACAA-FC0471D3DAA5}" type="presOf" srcId="{D761E980-D8F4-48AD-827D-94FAD360D221}" destId="{FF106484-F8A2-4E1B-B813-D6F87787F525}" srcOrd="0" destOrd="0" presId="urn:microsoft.com/office/officeart/2005/8/layout/radial3"/>
    <dgm:cxn modelId="{D2B815CB-3F69-425E-8116-1993CDF43219}" type="presOf" srcId="{463FEB08-E188-484D-91C4-28110CFEA1E9}" destId="{F911EBED-B3F2-433E-8F41-D28116E7370C}" srcOrd="0" destOrd="0" presId="urn:microsoft.com/office/officeart/2005/8/layout/radial3"/>
    <dgm:cxn modelId="{4EB12298-CF68-4B95-BF15-99E2611E763D}" srcId="{6F79599E-7C34-4514-877B-CD589F1F7631}" destId="{463FEB08-E188-484D-91C4-28110CFEA1E9}" srcOrd="1" destOrd="0" parTransId="{1DA6E478-9593-4076-AD00-A12AA64338FB}" sibTransId="{FBBC57D7-62A4-4102-A522-0929303C92CB}"/>
    <dgm:cxn modelId="{BD999D8B-B6AD-4D63-992D-D1FEE53BF3CD}" type="presParOf" srcId="{195D104D-213D-45A7-8343-A2460E448DE8}" destId="{C3698F25-FB2C-4192-BA2E-85E4FC09CA88}" srcOrd="0" destOrd="0" presId="urn:microsoft.com/office/officeart/2005/8/layout/radial3"/>
    <dgm:cxn modelId="{A025B9FD-E8C7-4571-84EB-424C1BB9A73F}" type="presParOf" srcId="{C3698F25-FB2C-4192-BA2E-85E4FC09CA88}" destId="{B1641439-81EA-4AC0-8AE9-172672E18623}" srcOrd="0" destOrd="0" presId="urn:microsoft.com/office/officeart/2005/8/layout/radial3"/>
    <dgm:cxn modelId="{AAA815B3-E300-44ED-87DD-E7833427F610}" type="presParOf" srcId="{C3698F25-FB2C-4192-BA2E-85E4FC09CA88}" destId="{E3BAC440-0FBC-4C37-9C32-FC07F0419AD3}" srcOrd="1" destOrd="0" presId="urn:microsoft.com/office/officeart/2005/8/layout/radial3"/>
    <dgm:cxn modelId="{B122130D-6747-4154-BCAC-A757E4EEAFE7}" type="presParOf" srcId="{C3698F25-FB2C-4192-BA2E-85E4FC09CA88}" destId="{F911EBED-B3F2-433E-8F41-D28116E7370C}" srcOrd="2" destOrd="0" presId="urn:microsoft.com/office/officeart/2005/8/layout/radial3"/>
    <dgm:cxn modelId="{3163C9A5-8660-4CFE-BEF3-5B9BFBF2A2A2}" type="presParOf" srcId="{C3698F25-FB2C-4192-BA2E-85E4FC09CA88}" destId="{FF106484-F8A2-4E1B-B813-D6F87787F525}" srcOrd="3" destOrd="0" presId="urn:microsoft.com/office/officeart/2005/8/layout/radial3"/>
    <dgm:cxn modelId="{A383F91E-D7C5-4290-806D-DF17FC745037}" type="presParOf" srcId="{C3698F25-FB2C-4192-BA2E-85E4FC09CA88}" destId="{54CA8685-8007-4E3D-B142-3FF55593D0E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E7D776-16E8-4BF0-A2FC-EC26E4A546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B1C0AD8-0B63-4245-AD59-DF806CDD4FD7}">
      <dgm:prSet/>
      <dgm:spPr/>
      <dgm:t>
        <a:bodyPr/>
        <a:lstStyle/>
        <a:p>
          <a:pPr rtl="0"/>
          <a:r>
            <a:rPr lang="es-EC" dirty="0" smtClean="0"/>
            <a:t>El aroma de la papaya recubierta presentó olor agradable de buena aceptación para el tratamiento T6 (70% aloe vera + 10°C) y T3 (50% aloe vera + 4°C) </a:t>
          </a:r>
          <a:endParaRPr lang="es-EC" dirty="0"/>
        </a:p>
      </dgm:t>
    </dgm:pt>
    <dgm:pt modelId="{5C758CE0-2B1D-4863-832D-987CBA178404}" type="parTrans" cxnId="{B9F3C6F7-3CA3-44FC-AE90-03DBBC085F19}">
      <dgm:prSet/>
      <dgm:spPr/>
      <dgm:t>
        <a:bodyPr/>
        <a:lstStyle/>
        <a:p>
          <a:endParaRPr lang="es-EC"/>
        </a:p>
      </dgm:t>
    </dgm:pt>
    <dgm:pt modelId="{CC2F507E-0DC3-4E47-BE31-49A6EF07536D}" type="sibTrans" cxnId="{B9F3C6F7-3CA3-44FC-AE90-03DBBC085F19}">
      <dgm:prSet/>
      <dgm:spPr/>
      <dgm:t>
        <a:bodyPr/>
        <a:lstStyle/>
        <a:p>
          <a:endParaRPr lang="es-EC"/>
        </a:p>
      </dgm:t>
    </dgm:pt>
    <dgm:pt modelId="{D31984A3-169E-40C1-8B3B-240AB1219A49}" type="pres">
      <dgm:prSet presAssocID="{D9E7D776-16E8-4BF0-A2FC-EC26E4A546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2529E65-5ED9-4A3C-9CCB-FD93F239D2DA}" type="pres">
      <dgm:prSet presAssocID="{D9E7D776-16E8-4BF0-A2FC-EC26E4A54697}" presName="Name1" presStyleCnt="0"/>
      <dgm:spPr/>
    </dgm:pt>
    <dgm:pt modelId="{79D89D96-80A1-4051-AA72-AC0644F77982}" type="pres">
      <dgm:prSet presAssocID="{D9E7D776-16E8-4BF0-A2FC-EC26E4A54697}" presName="cycle" presStyleCnt="0"/>
      <dgm:spPr/>
    </dgm:pt>
    <dgm:pt modelId="{C82FDCE9-BE04-4E56-B8C3-6459A2730963}" type="pres">
      <dgm:prSet presAssocID="{D9E7D776-16E8-4BF0-A2FC-EC26E4A54697}" presName="srcNode" presStyleLbl="node1" presStyleIdx="0" presStyleCnt="1"/>
      <dgm:spPr/>
    </dgm:pt>
    <dgm:pt modelId="{DC411074-D0A7-495C-8AEE-8764D70B13F5}" type="pres">
      <dgm:prSet presAssocID="{D9E7D776-16E8-4BF0-A2FC-EC26E4A54697}" presName="conn" presStyleLbl="parChTrans1D2" presStyleIdx="0" presStyleCnt="1"/>
      <dgm:spPr/>
      <dgm:t>
        <a:bodyPr/>
        <a:lstStyle/>
        <a:p>
          <a:endParaRPr lang="es-EC"/>
        </a:p>
      </dgm:t>
    </dgm:pt>
    <dgm:pt modelId="{F3E1876C-34E2-4757-9C8E-7FBF0391650F}" type="pres">
      <dgm:prSet presAssocID="{D9E7D776-16E8-4BF0-A2FC-EC26E4A54697}" presName="extraNode" presStyleLbl="node1" presStyleIdx="0" presStyleCnt="1"/>
      <dgm:spPr/>
    </dgm:pt>
    <dgm:pt modelId="{829C4986-4D41-44B4-B9CA-99C4FEF9B461}" type="pres">
      <dgm:prSet presAssocID="{D9E7D776-16E8-4BF0-A2FC-EC26E4A54697}" presName="dstNode" presStyleLbl="node1" presStyleIdx="0" presStyleCnt="1"/>
      <dgm:spPr/>
    </dgm:pt>
    <dgm:pt modelId="{2AF0D5BB-0322-49CE-B6DA-3AFE67644031}" type="pres">
      <dgm:prSet presAssocID="{1B1C0AD8-0B63-4245-AD59-DF806CDD4FD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2136E-75E2-4806-8918-87C26890E823}" type="pres">
      <dgm:prSet presAssocID="{1B1C0AD8-0B63-4245-AD59-DF806CDD4FD7}" presName="accent_1" presStyleCnt="0"/>
      <dgm:spPr/>
    </dgm:pt>
    <dgm:pt modelId="{FAC112C1-EE99-4EFE-B479-4BFBDF927363}" type="pres">
      <dgm:prSet presAssocID="{1B1C0AD8-0B63-4245-AD59-DF806CDD4FD7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A76F648-B62E-4841-95D9-7EC344E67631}" type="presOf" srcId="{1B1C0AD8-0B63-4245-AD59-DF806CDD4FD7}" destId="{2AF0D5BB-0322-49CE-B6DA-3AFE67644031}" srcOrd="0" destOrd="0" presId="urn:microsoft.com/office/officeart/2008/layout/VerticalCurvedList"/>
    <dgm:cxn modelId="{F1895CDE-0FC8-42E3-B8D2-F5437D60BAD8}" type="presOf" srcId="{CC2F507E-0DC3-4E47-BE31-49A6EF07536D}" destId="{DC411074-D0A7-495C-8AEE-8764D70B13F5}" srcOrd="0" destOrd="0" presId="urn:microsoft.com/office/officeart/2008/layout/VerticalCurvedList"/>
    <dgm:cxn modelId="{B9F3C6F7-3CA3-44FC-AE90-03DBBC085F19}" srcId="{D9E7D776-16E8-4BF0-A2FC-EC26E4A54697}" destId="{1B1C0AD8-0B63-4245-AD59-DF806CDD4FD7}" srcOrd="0" destOrd="0" parTransId="{5C758CE0-2B1D-4863-832D-987CBA178404}" sibTransId="{CC2F507E-0DC3-4E47-BE31-49A6EF07536D}"/>
    <dgm:cxn modelId="{B60D4453-7098-4EC8-80A5-E8050FE745EA}" type="presOf" srcId="{D9E7D776-16E8-4BF0-A2FC-EC26E4A54697}" destId="{D31984A3-169E-40C1-8B3B-240AB1219A49}" srcOrd="0" destOrd="0" presId="urn:microsoft.com/office/officeart/2008/layout/VerticalCurvedList"/>
    <dgm:cxn modelId="{B0ADB56D-2E8D-4433-A94C-644DD870AF2E}" type="presParOf" srcId="{D31984A3-169E-40C1-8B3B-240AB1219A49}" destId="{62529E65-5ED9-4A3C-9CCB-FD93F239D2DA}" srcOrd="0" destOrd="0" presId="urn:microsoft.com/office/officeart/2008/layout/VerticalCurvedList"/>
    <dgm:cxn modelId="{AD1236D9-5D9E-4403-BBF1-E152DCE0F207}" type="presParOf" srcId="{62529E65-5ED9-4A3C-9CCB-FD93F239D2DA}" destId="{79D89D96-80A1-4051-AA72-AC0644F77982}" srcOrd="0" destOrd="0" presId="urn:microsoft.com/office/officeart/2008/layout/VerticalCurvedList"/>
    <dgm:cxn modelId="{FA5C11FC-6E12-4CFE-99A2-5082C5451CF3}" type="presParOf" srcId="{79D89D96-80A1-4051-AA72-AC0644F77982}" destId="{C82FDCE9-BE04-4E56-B8C3-6459A2730963}" srcOrd="0" destOrd="0" presId="urn:microsoft.com/office/officeart/2008/layout/VerticalCurvedList"/>
    <dgm:cxn modelId="{D3E6E13C-AFD0-42E8-94F7-5E6697F56526}" type="presParOf" srcId="{79D89D96-80A1-4051-AA72-AC0644F77982}" destId="{DC411074-D0A7-495C-8AEE-8764D70B13F5}" srcOrd="1" destOrd="0" presId="urn:microsoft.com/office/officeart/2008/layout/VerticalCurvedList"/>
    <dgm:cxn modelId="{AB7118FD-E1AD-4812-AF2F-ACE3B617721E}" type="presParOf" srcId="{79D89D96-80A1-4051-AA72-AC0644F77982}" destId="{F3E1876C-34E2-4757-9C8E-7FBF0391650F}" srcOrd="2" destOrd="0" presId="urn:microsoft.com/office/officeart/2008/layout/VerticalCurvedList"/>
    <dgm:cxn modelId="{F0A65D9B-C302-4295-9E2B-A6F8C03F14D8}" type="presParOf" srcId="{79D89D96-80A1-4051-AA72-AC0644F77982}" destId="{829C4986-4D41-44B4-B9CA-99C4FEF9B461}" srcOrd="3" destOrd="0" presId="urn:microsoft.com/office/officeart/2008/layout/VerticalCurvedList"/>
    <dgm:cxn modelId="{4AD19D8E-9CBC-4777-AEF8-663031563048}" type="presParOf" srcId="{62529E65-5ED9-4A3C-9CCB-FD93F239D2DA}" destId="{2AF0D5BB-0322-49CE-B6DA-3AFE67644031}" srcOrd="1" destOrd="0" presId="urn:microsoft.com/office/officeart/2008/layout/VerticalCurvedList"/>
    <dgm:cxn modelId="{11D1E2E9-F259-477E-B580-04996C2FDD2F}" type="presParOf" srcId="{62529E65-5ED9-4A3C-9CCB-FD93F239D2DA}" destId="{F4D2136E-75E2-4806-8918-87C26890E823}" srcOrd="2" destOrd="0" presId="urn:microsoft.com/office/officeart/2008/layout/VerticalCurvedList"/>
    <dgm:cxn modelId="{8628BA9C-8929-4C39-99ED-5782D242C137}" type="presParOf" srcId="{F4D2136E-75E2-4806-8918-87C26890E823}" destId="{FAC112C1-EE99-4EFE-B479-4BFBDF92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883EE8-0A32-49F0-8624-5CA28E41ADD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7777A82-06FF-4B1D-A632-EB2EE9567156}">
      <dgm:prSet custT="1"/>
      <dgm:spPr/>
      <dgm:t>
        <a:bodyPr/>
        <a:lstStyle/>
        <a:p>
          <a:pPr rtl="0"/>
          <a:r>
            <a:rPr lang="es-EC" sz="2000" b="0" i="0" baseline="0" dirty="0" smtClean="0"/>
            <a:t>En el gráfico  muestra  los tratamientos con mayor aceptación para la variable textura son: T6 (70% aloe vera + 10°C) y T3 (50% aloe vera + 4°C)</a:t>
          </a:r>
          <a:endParaRPr lang="es-EC" sz="2000" dirty="0"/>
        </a:p>
      </dgm:t>
    </dgm:pt>
    <dgm:pt modelId="{D947510A-700E-4D3F-839D-9F0727B3A761}" type="parTrans" cxnId="{B4B09F32-2338-402F-935C-37CF9E473606}">
      <dgm:prSet/>
      <dgm:spPr/>
      <dgm:t>
        <a:bodyPr/>
        <a:lstStyle/>
        <a:p>
          <a:endParaRPr lang="es-EC"/>
        </a:p>
      </dgm:t>
    </dgm:pt>
    <dgm:pt modelId="{EB6B6090-C0DE-4E00-88C1-72324B78471D}" type="sibTrans" cxnId="{B4B09F32-2338-402F-935C-37CF9E473606}">
      <dgm:prSet/>
      <dgm:spPr/>
      <dgm:t>
        <a:bodyPr/>
        <a:lstStyle/>
        <a:p>
          <a:endParaRPr lang="es-EC"/>
        </a:p>
      </dgm:t>
    </dgm:pt>
    <dgm:pt modelId="{71953AC2-9AB5-432E-9600-FB76754F3A36}" type="pres">
      <dgm:prSet presAssocID="{D1883EE8-0A32-49F0-8624-5CA28E41AD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DFF1FC-CAB4-4A6A-9F19-A5B4F2FF49D0}" type="pres">
      <dgm:prSet presAssocID="{47777A82-06FF-4B1D-A632-EB2EE9567156}" presName="circle1" presStyleLbl="node1" presStyleIdx="0" presStyleCnt="1"/>
      <dgm:spPr/>
    </dgm:pt>
    <dgm:pt modelId="{7D3AEC52-2823-4981-AEE2-B9DC3A96F932}" type="pres">
      <dgm:prSet presAssocID="{47777A82-06FF-4B1D-A632-EB2EE9567156}" presName="space" presStyleCnt="0"/>
      <dgm:spPr/>
    </dgm:pt>
    <dgm:pt modelId="{0B662971-DD4F-4230-8B82-CDA12067D832}" type="pres">
      <dgm:prSet presAssocID="{47777A82-06FF-4B1D-A632-EB2EE9567156}" presName="rect1" presStyleLbl="alignAcc1" presStyleIdx="0" presStyleCnt="1"/>
      <dgm:spPr/>
      <dgm:t>
        <a:bodyPr/>
        <a:lstStyle/>
        <a:p>
          <a:endParaRPr lang="es-EC"/>
        </a:p>
      </dgm:t>
    </dgm:pt>
    <dgm:pt modelId="{4BDA0DBE-2B30-4AB1-BCB2-18FD933235E7}" type="pres">
      <dgm:prSet presAssocID="{47777A82-06FF-4B1D-A632-EB2EE956715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B09F32-2338-402F-935C-37CF9E473606}" srcId="{D1883EE8-0A32-49F0-8624-5CA28E41ADDB}" destId="{47777A82-06FF-4B1D-A632-EB2EE9567156}" srcOrd="0" destOrd="0" parTransId="{D947510A-700E-4D3F-839D-9F0727B3A761}" sibTransId="{EB6B6090-C0DE-4E00-88C1-72324B78471D}"/>
    <dgm:cxn modelId="{543E3872-E2C9-46FE-BCBA-507F55026A9E}" type="presOf" srcId="{D1883EE8-0A32-49F0-8624-5CA28E41ADDB}" destId="{71953AC2-9AB5-432E-9600-FB76754F3A36}" srcOrd="0" destOrd="0" presId="urn:microsoft.com/office/officeart/2005/8/layout/target3"/>
    <dgm:cxn modelId="{F7E7C4A2-D014-494B-881D-B4E15962B93F}" type="presOf" srcId="{47777A82-06FF-4B1D-A632-EB2EE9567156}" destId="{0B662971-DD4F-4230-8B82-CDA12067D832}" srcOrd="0" destOrd="0" presId="urn:microsoft.com/office/officeart/2005/8/layout/target3"/>
    <dgm:cxn modelId="{D1D852B9-4871-4BD5-A0DC-0E721757172D}" type="presOf" srcId="{47777A82-06FF-4B1D-A632-EB2EE9567156}" destId="{4BDA0DBE-2B30-4AB1-BCB2-18FD933235E7}" srcOrd="1" destOrd="0" presId="urn:microsoft.com/office/officeart/2005/8/layout/target3"/>
    <dgm:cxn modelId="{B96AE557-FA61-440F-B86C-501E093C7A55}" type="presParOf" srcId="{71953AC2-9AB5-432E-9600-FB76754F3A36}" destId="{CFDFF1FC-CAB4-4A6A-9F19-A5B4F2FF49D0}" srcOrd="0" destOrd="0" presId="urn:microsoft.com/office/officeart/2005/8/layout/target3"/>
    <dgm:cxn modelId="{828E1B87-C62D-4494-A71E-71BC3163B6BE}" type="presParOf" srcId="{71953AC2-9AB5-432E-9600-FB76754F3A36}" destId="{7D3AEC52-2823-4981-AEE2-B9DC3A96F932}" srcOrd="1" destOrd="0" presId="urn:microsoft.com/office/officeart/2005/8/layout/target3"/>
    <dgm:cxn modelId="{BEE4EFDA-069C-4FA2-A15D-AE4DCC8A08D3}" type="presParOf" srcId="{71953AC2-9AB5-432E-9600-FB76754F3A36}" destId="{0B662971-DD4F-4230-8B82-CDA12067D832}" srcOrd="2" destOrd="0" presId="urn:microsoft.com/office/officeart/2005/8/layout/target3"/>
    <dgm:cxn modelId="{A7F7A64D-4D46-414C-AE57-77B581CE6CB3}" type="presParOf" srcId="{71953AC2-9AB5-432E-9600-FB76754F3A36}" destId="{4BDA0DBE-2B30-4AB1-BCB2-18FD933235E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40F12F-EDF0-4EE3-9968-420772DC535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A1643E6A-4250-45F5-B266-CDC42660B463}">
      <dgm:prSet custT="1"/>
      <dgm:spPr/>
      <dgm:t>
        <a:bodyPr/>
        <a:lstStyle/>
        <a:p>
          <a:pPr rtl="0"/>
          <a:r>
            <a:rPr lang="es-EC" sz="1800" b="0" i="0" baseline="0" dirty="0" smtClean="0"/>
            <a:t>El gráfico</a:t>
          </a:r>
          <a:r>
            <a:rPr lang="es-EC" sz="1800" b="0" i="0" dirty="0" smtClean="0"/>
            <a:t> </a:t>
          </a:r>
          <a:r>
            <a:rPr lang="es-EC" sz="1800" b="0" i="0" baseline="0" dirty="0" smtClean="0"/>
            <a:t>muestra mayor aceptación para las variables sabor. Existe significancia en esta variable para los tratamientos: T6 (70% aloe vera + 10°C) y T2 (30% aloe vera + 10°C)</a:t>
          </a:r>
          <a:endParaRPr lang="es-EC" sz="1800" dirty="0"/>
        </a:p>
      </dgm:t>
    </dgm:pt>
    <dgm:pt modelId="{C881F7B8-E254-4A7C-84BC-6233CE1184FA}" type="parTrans" cxnId="{9148C8F2-0F83-4CA4-95A2-09183B23BF5C}">
      <dgm:prSet/>
      <dgm:spPr/>
      <dgm:t>
        <a:bodyPr/>
        <a:lstStyle/>
        <a:p>
          <a:endParaRPr lang="es-EC"/>
        </a:p>
      </dgm:t>
    </dgm:pt>
    <dgm:pt modelId="{6E516849-97D8-42C5-BDA2-F8F51185A8CA}" type="sibTrans" cxnId="{9148C8F2-0F83-4CA4-95A2-09183B23BF5C}">
      <dgm:prSet/>
      <dgm:spPr/>
      <dgm:t>
        <a:bodyPr/>
        <a:lstStyle/>
        <a:p>
          <a:endParaRPr lang="es-EC"/>
        </a:p>
      </dgm:t>
    </dgm:pt>
    <dgm:pt modelId="{13D77B08-61DF-448F-9F01-38C20F41C4A2}" type="pres">
      <dgm:prSet presAssocID="{3E40F12F-EDF0-4EE3-9968-420772DC535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6CC910-AA14-4C47-85BF-7BB4CA9C44E5}" type="pres">
      <dgm:prSet presAssocID="{3E40F12F-EDF0-4EE3-9968-420772DC535E}" presName="arrow" presStyleLbl="bgShp" presStyleIdx="0" presStyleCnt="1"/>
      <dgm:spPr/>
    </dgm:pt>
    <dgm:pt modelId="{C4275B8C-9AF5-4F62-849C-097CE0310132}" type="pres">
      <dgm:prSet presAssocID="{3E40F12F-EDF0-4EE3-9968-420772DC535E}" presName="linearProcess" presStyleCnt="0"/>
      <dgm:spPr/>
    </dgm:pt>
    <dgm:pt modelId="{44A5E70D-71C7-4D97-8BE9-3663E4CCD318}" type="pres">
      <dgm:prSet presAssocID="{A1643E6A-4250-45F5-B266-CDC42660B463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48C8F2-0F83-4CA4-95A2-09183B23BF5C}" srcId="{3E40F12F-EDF0-4EE3-9968-420772DC535E}" destId="{A1643E6A-4250-45F5-B266-CDC42660B463}" srcOrd="0" destOrd="0" parTransId="{C881F7B8-E254-4A7C-84BC-6233CE1184FA}" sibTransId="{6E516849-97D8-42C5-BDA2-F8F51185A8CA}"/>
    <dgm:cxn modelId="{B427E860-081B-4832-8378-5E12FAA589E7}" type="presOf" srcId="{3E40F12F-EDF0-4EE3-9968-420772DC535E}" destId="{13D77B08-61DF-448F-9F01-38C20F41C4A2}" srcOrd="0" destOrd="0" presId="urn:microsoft.com/office/officeart/2005/8/layout/hProcess9"/>
    <dgm:cxn modelId="{EC77B148-62D2-4AB9-A15E-3760A50BC181}" type="presOf" srcId="{A1643E6A-4250-45F5-B266-CDC42660B463}" destId="{44A5E70D-71C7-4D97-8BE9-3663E4CCD318}" srcOrd="0" destOrd="0" presId="urn:microsoft.com/office/officeart/2005/8/layout/hProcess9"/>
    <dgm:cxn modelId="{CB5E1E24-3593-40A2-9006-4C1B8340609D}" type="presParOf" srcId="{13D77B08-61DF-448F-9F01-38C20F41C4A2}" destId="{BC6CC910-AA14-4C47-85BF-7BB4CA9C44E5}" srcOrd="0" destOrd="0" presId="urn:microsoft.com/office/officeart/2005/8/layout/hProcess9"/>
    <dgm:cxn modelId="{FED8956B-2FF4-47E4-9731-B204EA86F955}" type="presParOf" srcId="{13D77B08-61DF-448F-9F01-38C20F41C4A2}" destId="{C4275B8C-9AF5-4F62-849C-097CE0310132}" srcOrd="1" destOrd="0" presId="urn:microsoft.com/office/officeart/2005/8/layout/hProcess9"/>
    <dgm:cxn modelId="{19F09157-2FC9-4144-AF72-CD51B2DF75BB}" type="presParOf" srcId="{C4275B8C-9AF5-4F62-849C-097CE0310132}" destId="{44A5E70D-71C7-4D97-8BE9-3663E4CCD31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A20716-FCB7-42CD-BDA2-4BBFA84B6592}" type="doc">
      <dgm:prSet loTypeId="urn:microsoft.com/office/officeart/2005/8/layout/radial2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8DC102C-B964-4750-B33E-0E0B3A8D4203}">
      <dgm:prSet/>
      <dgm:spPr/>
      <dgm:t>
        <a:bodyPr/>
        <a:lstStyle/>
        <a:p>
          <a:pPr rtl="0"/>
          <a:r>
            <a:rPr lang="es-EC" b="0" i="0" baseline="0" dirty="0" smtClean="0"/>
            <a:t>El gráfico muestra que el tratamiento con mayor aceptación para la papaya recubierta es: T6 (70% aloe vera + 10°C)  seguido de T2 (30% aloe vera + 10°C)</a:t>
          </a:r>
          <a:endParaRPr lang="es-EC" dirty="0"/>
        </a:p>
      </dgm:t>
    </dgm:pt>
    <dgm:pt modelId="{4B5452C4-DAD6-495B-8169-75085DE2D6B9}" type="parTrans" cxnId="{AE91F225-AFBF-422E-A7C2-D68B631D0615}">
      <dgm:prSet/>
      <dgm:spPr/>
      <dgm:t>
        <a:bodyPr/>
        <a:lstStyle/>
        <a:p>
          <a:endParaRPr lang="es-EC"/>
        </a:p>
      </dgm:t>
    </dgm:pt>
    <dgm:pt modelId="{930911D8-F6F9-4897-94EF-82F6055CF9DF}" type="sibTrans" cxnId="{AE91F225-AFBF-422E-A7C2-D68B631D0615}">
      <dgm:prSet/>
      <dgm:spPr/>
      <dgm:t>
        <a:bodyPr/>
        <a:lstStyle/>
        <a:p>
          <a:endParaRPr lang="es-EC"/>
        </a:p>
      </dgm:t>
    </dgm:pt>
    <dgm:pt modelId="{EB4108D1-E1CF-4758-9B99-8D803526175E}" type="pres">
      <dgm:prSet presAssocID="{C9A20716-FCB7-42CD-BDA2-4BBFA84B659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808F08C-2B21-4B8E-A27A-8AFFF46BFD7A}" type="pres">
      <dgm:prSet presAssocID="{C9A20716-FCB7-42CD-BDA2-4BBFA84B6592}" presName="cycle" presStyleCnt="0"/>
      <dgm:spPr/>
    </dgm:pt>
    <dgm:pt modelId="{9142CEEE-F51D-4396-8670-2A26303F8704}" type="pres">
      <dgm:prSet presAssocID="{C9A20716-FCB7-42CD-BDA2-4BBFA84B6592}" presName="centerShape" presStyleCnt="0"/>
      <dgm:spPr/>
    </dgm:pt>
    <dgm:pt modelId="{B9B3FCD2-AAE2-4729-AF67-E0304CD2C87E}" type="pres">
      <dgm:prSet presAssocID="{C9A20716-FCB7-42CD-BDA2-4BBFA84B6592}" presName="connSite" presStyleLbl="node1" presStyleIdx="0" presStyleCnt="2"/>
      <dgm:spPr/>
    </dgm:pt>
    <dgm:pt modelId="{81E05564-3924-4DBD-8D31-E228C123184F}" type="pres">
      <dgm:prSet presAssocID="{C9A20716-FCB7-42CD-BDA2-4BBFA84B6592}" presName="visible" presStyleLbl="node1" presStyleIdx="0" presStyleCnt="2" custScaleY="85220" custLinFactNeighborX="16315" custLinFactNeighborY="5254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ECE88DD-F6AA-4116-9882-7ED295E9FB8C}" type="pres">
      <dgm:prSet presAssocID="{4B5452C4-DAD6-495B-8169-75085DE2D6B9}" presName="Name25" presStyleLbl="parChTrans1D1" presStyleIdx="0" presStyleCnt="1"/>
      <dgm:spPr/>
      <dgm:t>
        <a:bodyPr/>
        <a:lstStyle/>
        <a:p>
          <a:endParaRPr lang="es-EC"/>
        </a:p>
      </dgm:t>
    </dgm:pt>
    <dgm:pt modelId="{5607FC55-534B-4644-804B-773028787145}" type="pres">
      <dgm:prSet presAssocID="{18DC102C-B964-4750-B33E-0E0B3A8D4203}" presName="node" presStyleCnt="0"/>
      <dgm:spPr/>
    </dgm:pt>
    <dgm:pt modelId="{F1A43AE1-11CF-4BEC-9147-7EB9BD73F788}" type="pres">
      <dgm:prSet presAssocID="{18DC102C-B964-4750-B33E-0E0B3A8D4203}" presName="parentNode" presStyleLbl="node1" presStyleIdx="1" presStyleCnt="2" custScaleX="190530" custScaleY="233345" custLinFactX="72667" custLinFactY="-49785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9B31EC-DB1D-487F-B3B0-565319B4DD54}" type="pres">
      <dgm:prSet presAssocID="{18DC102C-B964-4750-B33E-0E0B3A8D420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B8DFD78-D730-4627-AB20-2C2A190E988A}" type="presOf" srcId="{C9A20716-FCB7-42CD-BDA2-4BBFA84B6592}" destId="{EB4108D1-E1CF-4758-9B99-8D803526175E}" srcOrd="0" destOrd="0" presId="urn:microsoft.com/office/officeart/2005/8/layout/radial2"/>
    <dgm:cxn modelId="{291DF3A7-7D76-4A66-A203-9C0766CF789D}" type="presOf" srcId="{18DC102C-B964-4750-B33E-0E0B3A8D4203}" destId="{F1A43AE1-11CF-4BEC-9147-7EB9BD73F788}" srcOrd="0" destOrd="0" presId="urn:microsoft.com/office/officeart/2005/8/layout/radial2"/>
    <dgm:cxn modelId="{AE91F225-AFBF-422E-A7C2-D68B631D0615}" srcId="{C9A20716-FCB7-42CD-BDA2-4BBFA84B6592}" destId="{18DC102C-B964-4750-B33E-0E0B3A8D4203}" srcOrd="0" destOrd="0" parTransId="{4B5452C4-DAD6-495B-8169-75085DE2D6B9}" sibTransId="{930911D8-F6F9-4897-94EF-82F6055CF9DF}"/>
    <dgm:cxn modelId="{FEC85519-55F1-490E-BE38-32EC72414957}" type="presOf" srcId="{4B5452C4-DAD6-495B-8169-75085DE2D6B9}" destId="{2ECE88DD-F6AA-4116-9882-7ED295E9FB8C}" srcOrd="0" destOrd="0" presId="urn:microsoft.com/office/officeart/2005/8/layout/radial2"/>
    <dgm:cxn modelId="{742174F9-DF0E-4C31-9DAD-8A0900254A4B}" type="presParOf" srcId="{EB4108D1-E1CF-4758-9B99-8D803526175E}" destId="{B808F08C-2B21-4B8E-A27A-8AFFF46BFD7A}" srcOrd="0" destOrd="0" presId="urn:microsoft.com/office/officeart/2005/8/layout/radial2"/>
    <dgm:cxn modelId="{50CFE688-842C-4FB2-8244-3009D1C4B0BC}" type="presParOf" srcId="{B808F08C-2B21-4B8E-A27A-8AFFF46BFD7A}" destId="{9142CEEE-F51D-4396-8670-2A26303F8704}" srcOrd="0" destOrd="0" presId="urn:microsoft.com/office/officeart/2005/8/layout/radial2"/>
    <dgm:cxn modelId="{F7927310-6EBB-4DA3-A19C-4DE5E03E5831}" type="presParOf" srcId="{9142CEEE-F51D-4396-8670-2A26303F8704}" destId="{B9B3FCD2-AAE2-4729-AF67-E0304CD2C87E}" srcOrd="0" destOrd="0" presId="urn:microsoft.com/office/officeart/2005/8/layout/radial2"/>
    <dgm:cxn modelId="{E1F416C1-CF64-4FD7-BAD7-767F13C404B4}" type="presParOf" srcId="{9142CEEE-F51D-4396-8670-2A26303F8704}" destId="{81E05564-3924-4DBD-8D31-E228C123184F}" srcOrd="1" destOrd="0" presId="urn:microsoft.com/office/officeart/2005/8/layout/radial2"/>
    <dgm:cxn modelId="{412B40ED-2574-4CE1-B6B0-23BA146DE5FF}" type="presParOf" srcId="{B808F08C-2B21-4B8E-A27A-8AFFF46BFD7A}" destId="{2ECE88DD-F6AA-4116-9882-7ED295E9FB8C}" srcOrd="1" destOrd="0" presId="urn:microsoft.com/office/officeart/2005/8/layout/radial2"/>
    <dgm:cxn modelId="{4FD14296-5506-4E07-83EF-D8146001170F}" type="presParOf" srcId="{B808F08C-2B21-4B8E-A27A-8AFFF46BFD7A}" destId="{5607FC55-534B-4644-804B-773028787145}" srcOrd="2" destOrd="0" presId="urn:microsoft.com/office/officeart/2005/8/layout/radial2"/>
    <dgm:cxn modelId="{1EBA338D-BE16-4B8F-8FF9-B46642BEDBBD}" type="presParOf" srcId="{5607FC55-534B-4644-804B-773028787145}" destId="{F1A43AE1-11CF-4BEC-9147-7EB9BD73F788}" srcOrd="0" destOrd="0" presId="urn:microsoft.com/office/officeart/2005/8/layout/radial2"/>
    <dgm:cxn modelId="{785CE535-F0D7-42A8-8528-93AF938AEBEA}" type="presParOf" srcId="{5607FC55-534B-4644-804B-773028787145}" destId="{339B31EC-DB1D-487F-B3B0-565319B4DD5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804564-36F0-44F7-988B-5D4E73AFC3E7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69D1135-51C6-4EF3-AE78-2A0CAA1B35A5}">
      <dgm:prSet custT="1"/>
      <dgm:spPr/>
      <dgm:t>
        <a:bodyPr/>
        <a:lstStyle/>
        <a:p>
          <a:pPr algn="ctr" rtl="0"/>
          <a:r>
            <a:rPr lang="es-EC" sz="2000" b="0" i="0" baseline="0" dirty="0" smtClean="0"/>
            <a:t>El gráfico muestra que los tratamientos con mayor aceptación para la variable color son: T5 (70% aloe vera + 4°C) y T1 (30% aloe vera + 4°C)</a:t>
          </a:r>
          <a:endParaRPr lang="es-EC" sz="2000" dirty="0"/>
        </a:p>
      </dgm:t>
    </dgm:pt>
    <dgm:pt modelId="{5DD26F57-B7A7-4252-B60E-70DB2DF2A433}" type="parTrans" cxnId="{920D13E9-6D3A-4F0A-B798-E17E577B40D1}">
      <dgm:prSet/>
      <dgm:spPr/>
      <dgm:t>
        <a:bodyPr/>
        <a:lstStyle/>
        <a:p>
          <a:endParaRPr lang="es-EC"/>
        </a:p>
      </dgm:t>
    </dgm:pt>
    <dgm:pt modelId="{925270E2-D087-4D40-8879-40F500EAEEC0}" type="sibTrans" cxnId="{920D13E9-6D3A-4F0A-B798-E17E577B40D1}">
      <dgm:prSet/>
      <dgm:spPr/>
      <dgm:t>
        <a:bodyPr/>
        <a:lstStyle/>
        <a:p>
          <a:endParaRPr lang="es-EC"/>
        </a:p>
      </dgm:t>
    </dgm:pt>
    <dgm:pt modelId="{83B5189A-5D47-480E-9FCE-86CFD425CF75}" type="pres">
      <dgm:prSet presAssocID="{94804564-36F0-44F7-988B-5D4E73AFC3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57FE06-C582-4721-9517-0DAB0966F05D}" type="pres">
      <dgm:prSet presAssocID="{969D1135-51C6-4EF3-AE78-2A0CAA1B35A5}" presName="arrow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D9AAFA-69D1-4E8C-B486-41754FAB4131}" type="presOf" srcId="{94804564-36F0-44F7-988B-5D4E73AFC3E7}" destId="{83B5189A-5D47-480E-9FCE-86CFD425CF75}" srcOrd="0" destOrd="0" presId="urn:microsoft.com/office/officeart/2005/8/layout/arrow5"/>
    <dgm:cxn modelId="{920D13E9-6D3A-4F0A-B798-E17E577B40D1}" srcId="{94804564-36F0-44F7-988B-5D4E73AFC3E7}" destId="{969D1135-51C6-4EF3-AE78-2A0CAA1B35A5}" srcOrd="0" destOrd="0" parTransId="{5DD26F57-B7A7-4252-B60E-70DB2DF2A433}" sibTransId="{925270E2-D087-4D40-8879-40F500EAEEC0}"/>
    <dgm:cxn modelId="{DE27A210-B80A-4DA1-B371-133F4A662D31}" type="presOf" srcId="{969D1135-51C6-4EF3-AE78-2A0CAA1B35A5}" destId="{6A57FE06-C582-4721-9517-0DAB0966F05D}" srcOrd="0" destOrd="0" presId="urn:microsoft.com/office/officeart/2005/8/layout/arrow5"/>
    <dgm:cxn modelId="{381C1D36-5170-4535-BFCA-919B476AC166}" type="presParOf" srcId="{83B5189A-5D47-480E-9FCE-86CFD425CF75}" destId="{6A57FE06-C582-4721-9517-0DAB0966F05D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E5E6A7A-F7A5-470D-931D-D05BEFA7094C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DB6AD6FD-09A1-4635-A039-1DD22D119F72}">
      <dgm:prSet custT="1"/>
      <dgm:spPr/>
      <dgm:t>
        <a:bodyPr/>
        <a:lstStyle/>
        <a:p>
          <a:pPr algn="just" rtl="0"/>
          <a:r>
            <a:rPr lang="es-EC" sz="1800" b="1" i="0" baseline="0" dirty="0" smtClean="0">
              <a:solidFill>
                <a:schemeClr val="tx1"/>
              </a:solidFill>
            </a:rPr>
            <a:t>El aroma de la guayaba recubierta presentó olor agradable de buena aceptación para el panel degustador para tratamiento T5 (30% aloe vera + 4°C) y T1 (30% aloe vera + 4°C) </a:t>
          </a:r>
          <a:endParaRPr lang="es-EC" sz="1800" b="1" dirty="0">
            <a:solidFill>
              <a:schemeClr val="tx1"/>
            </a:solidFill>
          </a:endParaRPr>
        </a:p>
      </dgm:t>
    </dgm:pt>
    <dgm:pt modelId="{467D5F45-F265-4413-A7A4-6307F767966F}" type="parTrans" cxnId="{B4381809-38E9-469C-8058-D5E1EB39312C}">
      <dgm:prSet/>
      <dgm:spPr/>
      <dgm:t>
        <a:bodyPr/>
        <a:lstStyle/>
        <a:p>
          <a:endParaRPr lang="es-EC"/>
        </a:p>
      </dgm:t>
    </dgm:pt>
    <dgm:pt modelId="{B56F1B89-D8FC-4DB1-AB74-0920014876A2}" type="sibTrans" cxnId="{B4381809-38E9-469C-8058-D5E1EB39312C}">
      <dgm:prSet/>
      <dgm:spPr/>
      <dgm:t>
        <a:bodyPr/>
        <a:lstStyle/>
        <a:p>
          <a:endParaRPr lang="es-EC"/>
        </a:p>
      </dgm:t>
    </dgm:pt>
    <dgm:pt modelId="{0CA90163-75F7-407A-9EAD-57AC1DD8843C}" type="pres">
      <dgm:prSet presAssocID="{3E5E6A7A-F7A5-470D-931D-D05BEFA709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F78F4FF-8883-4E9C-AF53-4903D85EDB2F}" type="pres">
      <dgm:prSet presAssocID="{DB6AD6FD-09A1-4635-A039-1DD22D119F72}" presName="Accent1" presStyleCnt="0"/>
      <dgm:spPr/>
    </dgm:pt>
    <dgm:pt modelId="{ACEAB1A5-D5EE-4887-9F73-EB7C0E918CAA}" type="pres">
      <dgm:prSet presAssocID="{DB6AD6FD-09A1-4635-A039-1DD22D119F72}" presName="Accent" presStyleLbl="node1" presStyleIdx="0" presStyleCnt="1" custScaleX="152052" custScaleY="209019"/>
      <dgm:spPr/>
    </dgm:pt>
    <dgm:pt modelId="{1B5E90F1-9593-496F-AD1B-B1A279A9B694}" type="pres">
      <dgm:prSet presAssocID="{DB6AD6FD-09A1-4635-A039-1DD22D119F72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323AC9-D452-40A6-9BE6-7A5E188BBB35}" type="presOf" srcId="{3E5E6A7A-F7A5-470D-931D-D05BEFA7094C}" destId="{0CA90163-75F7-407A-9EAD-57AC1DD8843C}" srcOrd="0" destOrd="0" presId="urn:microsoft.com/office/officeart/2009/layout/CircleArrowProcess"/>
    <dgm:cxn modelId="{E9A47A13-BFC5-40EA-9DB2-D856045617B6}" type="presOf" srcId="{DB6AD6FD-09A1-4635-A039-1DD22D119F72}" destId="{1B5E90F1-9593-496F-AD1B-B1A279A9B694}" srcOrd="0" destOrd="0" presId="urn:microsoft.com/office/officeart/2009/layout/CircleArrowProcess"/>
    <dgm:cxn modelId="{B4381809-38E9-469C-8058-D5E1EB39312C}" srcId="{3E5E6A7A-F7A5-470D-931D-D05BEFA7094C}" destId="{DB6AD6FD-09A1-4635-A039-1DD22D119F72}" srcOrd="0" destOrd="0" parTransId="{467D5F45-F265-4413-A7A4-6307F767966F}" sibTransId="{B56F1B89-D8FC-4DB1-AB74-0920014876A2}"/>
    <dgm:cxn modelId="{9673AA03-DAFC-4218-B3FF-A9398DC307CF}" type="presParOf" srcId="{0CA90163-75F7-407A-9EAD-57AC1DD8843C}" destId="{8F78F4FF-8883-4E9C-AF53-4903D85EDB2F}" srcOrd="0" destOrd="0" presId="urn:microsoft.com/office/officeart/2009/layout/CircleArrowProcess"/>
    <dgm:cxn modelId="{CB4A016B-A6BF-4D32-949E-ECDE8AB0AF1E}" type="presParOf" srcId="{8F78F4FF-8883-4E9C-AF53-4903D85EDB2F}" destId="{ACEAB1A5-D5EE-4887-9F73-EB7C0E918CAA}" srcOrd="0" destOrd="0" presId="urn:microsoft.com/office/officeart/2009/layout/CircleArrowProcess"/>
    <dgm:cxn modelId="{10605BF9-FF98-47E5-B85C-6F2B3CB9A59C}" type="presParOf" srcId="{0CA90163-75F7-407A-9EAD-57AC1DD8843C}" destId="{1B5E90F1-9593-496F-AD1B-B1A279A9B694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53D596-21DA-4D89-B4D5-0895B2FE82FD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290BB53-4115-470F-9ECD-52643D303D91}">
      <dgm:prSet/>
      <dgm:spPr/>
      <dgm:t>
        <a:bodyPr/>
        <a:lstStyle/>
        <a:p>
          <a:pPr rtl="0"/>
          <a:r>
            <a:rPr lang="es-EC" b="0" i="0" baseline="0" dirty="0" smtClean="0"/>
            <a:t>El gráfico  muestra  los tratamientos con mayor aceptación para la variable textura son: T5 (70% aloe vera + 4°C) y T1 (30% aloe vera + 4°C)</a:t>
          </a:r>
          <a:endParaRPr lang="es-EC" dirty="0"/>
        </a:p>
      </dgm:t>
    </dgm:pt>
    <dgm:pt modelId="{623C40E8-48BE-47EE-AEB8-58350C409F06}" type="parTrans" cxnId="{AFC8B635-3DCB-4869-AE17-F92EA705D15C}">
      <dgm:prSet/>
      <dgm:spPr/>
      <dgm:t>
        <a:bodyPr/>
        <a:lstStyle/>
        <a:p>
          <a:endParaRPr lang="es-EC"/>
        </a:p>
      </dgm:t>
    </dgm:pt>
    <dgm:pt modelId="{FF0C1744-2A0D-4C8C-83ED-46C2A195F3C5}" type="sibTrans" cxnId="{AFC8B635-3DCB-4869-AE17-F92EA705D15C}">
      <dgm:prSet/>
      <dgm:spPr/>
      <dgm:t>
        <a:bodyPr/>
        <a:lstStyle/>
        <a:p>
          <a:endParaRPr lang="es-EC"/>
        </a:p>
      </dgm:t>
    </dgm:pt>
    <dgm:pt modelId="{AC371055-700E-4FF7-9AC8-9CCA6AF1F6B4}" type="pres">
      <dgm:prSet presAssocID="{0D53D596-21DA-4D89-B4D5-0895B2FE82F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C809B96-2F9E-428D-A3CD-24597C6B1D7D}" type="pres">
      <dgm:prSet presAssocID="{2290BB53-4115-470F-9ECD-52643D303D91}" presName="horFlow" presStyleCnt="0"/>
      <dgm:spPr/>
    </dgm:pt>
    <dgm:pt modelId="{BD85B605-AC4F-45B3-95AB-F7898CC9CF31}" type="pres">
      <dgm:prSet presAssocID="{2290BB53-4115-470F-9ECD-52643D303D91}" presName="bigChev" presStyleLbl="node1" presStyleIdx="0" presStyleCnt="1" custScaleX="264258" custScaleY="135132"/>
      <dgm:spPr/>
      <dgm:t>
        <a:bodyPr/>
        <a:lstStyle/>
        <a:p>
          <a:endParaRPr lang="es-EC"/>
        </a:p>
      </dgm:t>
    </dgm:pt>
  </dgm:ptLst>
  <dgm:cxnLst>
    <dgm:cxn modelId="{65536DA0-FDAB-44C5-88D0-A2D739E00B27}" type="presOf" srcId="{0D53D596-21DA-4D89-B4D5-0895B2FE82FD}" destId="{AC371055-700E-4FF7-9AC8-9CCA6AF1F6B4}" srcOrd="0" destOrd="0" presId="urn:microsoft.com/office/officeart/2005/8/layout/lProcess3"/>
    <dgm:cxn modelId="{AFC8B635-3DCB-4869-AE17-F92EA705D15C}" srcId="{0D53D596-21DA-4D89-B4D5-0895B2FE82FD}" destId="{2290BB53-4115-470F-9ECD-52643D303D91}" srcOrd="0" destOrd="0" parTransId="{623C40E8-48BE-47EE-AEB8-58350C409F06}" sibTransId="{FF0C1744-2A0D-4C8C-83ED-46C2A195F3C5}"/>
    <dgm:cxn modelId="{EB399EE5-D830-491E-8688-F698FC37F552}" type="presOf" srcId="{2290BB53-4115-470F-9ECD-52643D303D91}" destId="{BD85B605-AC4F-45B3-95AB-F7898CC9CF31}" srcOrd="0" destOrd="0" presId="urn:microsoft.com/office/officeart/2005/8/layout/lProcess3"/>
    <dgm:cxn modelId="{B1AFE7F2-2900-4DB5-B26B-F1A2C2164030}" type="presParOf" srcId="{AC371055-700E-4FF7-9AC8-9CCA6AF1F6B4}" destId="{8C809B96-2F9E-428D-A3CD-24597C6B1D7D}" srcOrd="0" destOrd="0" presId="urn:microsoft.com/office/officeart/2005/8/layout/lProcess3"/>
    <dgm:cxn modelId="{E0C7402F-1028-4D66-B72F-E32B4F40E42F}" type="presParOf" srcId="{8C809B96-2F9E-428D-A3CD-24597C6B1D7D}" destId="{BD85B605-AC4F-45B3-95AB-F7898CC9CF3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9FE594F-8144-4453-8E22-0E0ACE53DCD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2E15011-E746-410A-A14B-49EB99B00547}">
      <dgm:prSet/>
      <dgm:spPr/>
      <dgm:t>
        <a:bodyPr/>
        <a:lstStyle/>
        <a:p>
          <a:pPr rtl="0"/>
          <a:r>
            <a:rPr lang="es-EC" dirty="0" smtClean="0"/>
            <a:t>El gráfico 17 muestra mayor aceptación para las variables sabor. Existe significancia en esta variable para los tratamientos: T5 (70% aloe vera + 4°C) y T1 (30% aloe vera + 4°C)</a:t>
          </a:r>
          <a:endParaRPr lang="es-EC" dirty="0"/>
        </a:p>
      </dgm:t>
    </dgm:pt>
    <dgm:pt modelId="{23DDE601-6E38-4DD2-9251-B989544C2E56}" type="parTrans" cxnId="{7B40BFF7-9220-40F9-88EB-862CAF61D5C5}">
      <dgm:prSet/>
      <dgm:spPr/>
      <dgm:t>
        <a:bodyPr/>
        <a:lstStyle/>
        <a:p>
          <a:endParaRPr lang="es-EC"/>
        </a:p>
      </dgm:t>
    </dgm:pt>
    <dgm:pt modelId="{2BBF4934-17C9-48F3-BDBB-D346FDDFF0CB}" type="sibTrans" cxnId="{7B40BFF7-9220-40F9-88EB-862CAF61D5C5}">
      <dgm:prSet/>
      <dgm:spPr/>
      <dgm:t>
        <a:bodyPr/>
        <a:lstStyle/>
        <a:p>
          <a:endParaRPr lang="es-EC"/>
        </a:p>
      </dgm:t>
    </dgm:pt>
    <dgm:pt modelId="{4A100A8A-33C2-4B5E-AFAD-1CB80CEA004E}" type="pres">
      <dgm:prSet presAssocID="{C9FE594F-8144-4453-8E22-0E0ACE53DCD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ABBA4FF-9E4E-43CC-82EA-0874D4E0C028}" type="pres">
      <dgm:prSet presAssocID="{C9FE594F-8144-4453-8E22-0E0ACE53DCD9}" presName="pyramid" presStyleLbl="node1" presStyleIdx="0" presStyleCnt="1"/>
      <dgm:spPr/>
    </dgm:pt>
    <dgm:pt modelId="{EE5B4C3F-2D4B-4CCE-A03B-B5EE324CD19E}" type="pres">
      <dgm:prSet presAssocID="{C9FE594F-8144-4453-8E22-0E0ACE53DCD9}" presName="theList" presStyleCnt="0"/>
      <dgm:spPr/>
    </dgm:pt>
    <dgm:pt modelId="{74461555-4DA1-47DD-B4E2-40AF8C44CA57}" type="pres">
      <dgm:prSet presAssocID="{62E15011-E746-410A-A14B-49EB99B00547}" presName="aNode" presStyleLbl="fgAcc1" presStyleIdx="0" presStyleCnt="1" custLinFactNeighborX="-10047" custLinFactNeighborY="12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E94FF6-F168-4E40-AD02-CD251BA91383}" type="pres">
      <dgm:prSet presAssocID="{62E15011-E746-410A-A14B-49EB99B00547}" presName="aSpace" presStyleCnt="0"/>
      <dgm:spPr/>
    </dgm:pt>
  </dgm:ptLst>
  <dgm:cxnLst>
    <dgm:cxn modelId="{A944BA71-51CB-4F1E-AAD8-C282F299EEEA}" type="presOf" srcId="{62E15011-E746-410A-A14B-49EB99B00547}" destId="{74461555-4DA1-47DD-B4E2-40AF8C44CA57}" srcOrd="0" destOrd="0" presId="urn:microsoft.com/office/officeart/2005/8/layout/pyramid2"/>
    <dgm:cxn modelId="{7B40BFF7-9220-40F9-88EB-862CAF61D5C5}" srcId="{C9FE594F-8144-4453-8E22-0E0ACE53DCD9}" destId="{62E15011-E746-410A-A14B-49EB99B00547}" srcOrd="0" destOrd="0" parTransId="{23DDE601-6E38-4DD2-9251-B989544C2E56}" sibTransId="{2BBF4934-17C9-48F3-BDBB-D346FDDFF0CB}"/>
    <dgm:cxn modelId="{B3E235E0-22B7-478A-82CA-3BCD99EE5D3A}" type="presOf" srcId="{C9FE594F-8144-4453-8E22-0E0ACE53DCD9}" destId="{4A100A8A-33C2-4B5E-AFAD-1CB80CEA004E}" srcOrd="0" destOrd="0" presId="urn:microsoft.com/office/officeart/2005/8/layout/pyramid2"/>
    <dgm:cxn modelId="{79BC7292-1088-4760-866E-2A75CC340654}" type="presParOf" srcId="{4A100A8A-33C2-4B5E-AFAD-1CB80CEA004E}" destId="{1ABBA4FF-9E4E-43CC-82EA-0874D4E0C028}" srcOrd="0" destOrd="0" presId="urn:microsoft.com/office/officeart/2005/8/layout/pyramid2"/>
    <dgm:cxn modelId="{817465F1-0B21-4669-B419-D7937E978C2B}" type="presParOf" srcId="{4A100A8A-33C2-4B5E-AFAD-1CB80CEA004E}" destId="{EE5B4C3F-2D4B-4CCE-A03B-B5EE324CD19E}" srcOrd="1" destOrd="0" presId="urn:microsoft.com/office/officeart/2005/8/layout/pyramid2"/>
    <dgm:cxn modelId="{D233625B-AA26-419A-9E06-F837091AC9CE}" type="presParOf" srcId="{EE5B4C3F-2D4B-4CCE-A03B-B5EE324CD19E}" destId="{74461555-4DA1-47DD-B4E2-40AF8C44CA57}" srcOrd="0" destOrd="0" presId="urn:microsoft.com/office/officeart/2005/8/layout/pyramid2"/>
    <dgm:cxn modelId="{4754209B-1091-4AA4-85DB-E66B9BB74B05}" type="presParOf" srcId="{EE5B4C3F-2D4B-4CCE-A03B-B5EE324CD19E}" destId="{00E94FF6-F168-4E40-AD02-CD251BA91383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067D76-6297-4DC1-84CE-71527A7DF721}" type="doc">
      <dgm:prSet loTypeId="urn:microsoft.com/office/officeart/2011/layout/ConvergingText" loCatId="officeonlin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4246B41-105C-48DE-8556-B7167F9846F0}">
      <dgm:prSet custT="1"/>
      <dgm:spPr/>
      <dgm:t>
        <a:bodyPr/>
        <a:lstStyle/>
        <a:p>
          <a:pPr algn="just" rtl="0"/>
          <a:r>
            <a:rPr lang="es-EC" sz="1800" b="0" i="0" baseline="0" dirty="0" smtClean="0"/>
            <a:t>El gráfico muestra que el tratamiento con mayor aceptación para la guayaba  recubierta es: T5 (70% aloe vera + 4°C)  seguido de T1 (30% aloe vera + 4°C).</a:t>
          </a:r>
          <a:endParaRPr lang="es-EC" sz="1800" dirty="0"/>
        </a:p>
      </dgm:t>
    </dgm:pt>
    <dgm:pt modelId="{EE31CD1D-FF0C-4B56-AD07-FB6FFB0D8BDA}" type="parTrans" cxnId="{20CBAF6B-0D4B-4C0E-8157-9DA33A6E18AF}">
      <dgm:prSet/>
      <dgm:spPr/>
      <dgm:t>
        <a:bodyPr/>
        <a:lstStyle/>
        <a:p>
          <a:endParaRPr lang="es-EC"/>
        </a:p>
      </dgm:t>
    </dgm:pt>
    <dgm:pt modelId="{50E78CC1-45DA-4290-8884-FE02C237AD26}" type="sibTrans" cxnId="{20CBAF6B-0D4B-4C0E-8157-9DA33A6E18AF}">
      <dgm:prSet/>
      <dgm:spPr/>
      <dgm:t>
        <a:bodyPr/>
        <a:lstStyle/>
        <a:p>
          <a:endParaRPr lang="es-EC"/>
        </a:p>
      </dgm:t>
    </dgm:pt>
    <dgm:pt modelId="{3BF03861-7768-45CF-AA25-281BB65B13AD}" type="pres">
      <dgm:prSet presAssocID="{44067D76-6297-4DC1-84CE-71527A7DF721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B12BFDC-40B9-4656-9C23-49B9940499A0}" type="pres">
      <dgm:prSet presAssocID="{F4246B41-105C-48DE-8556-B7167F9846F0}" presName="composite" presStyleCnt="0"/>
      <dgm:spPr/>
    </dgm:pt>
    <dgm:pt modelId="{2F36DBF2-7AA1-439E-8D8A-D8D828B76699}" type="pres">
      <dgm:prSet presAssocID="{F4246B41-105C-48DE-8556-B7167F9846F0}" presName="ParentAccent1" presStyleLbl="alignNode1" presStyleIdx="0" presStyleCnt="11"/>
      <dgm:spPr/>
    </dgm:pt>
    <dgm:pt modelId="{E0D1A596-1A03-4347-9AB6-120392825BC5}" type="pres">
      <dgm:prSet presAssocID="{F4246B41-105C-48DE-8556-B7167F9846F0}" presName="ParentAccent2" presStyleLbl="alignNode1" presStyleIdx="1" presStyleCnt="11"/>
      <dgm:spPr/>
    </dgm:pt>
    <dgm:pt modelId="{9D4FBCA8-1956-48EE-A885-E87AD8F91C2D}" type="pres">
      <dgm:prSet presAssocID="{F4246B41-105C-48DE-8556-B7167F9846F0}" presName="ParentAccent3" presStyleLbl="alignNode1" presStyleIdx="2" presStyleCnt="11"/>
      <dgm:spPr/>
    </dgm:pt>
    <dgm:pt modelId="{78784130-1574-46D4-82AC-C87B1524D305}" type="pres">
      <dgm:prSet presAssocID="{F4246B41-105C-48DE-8556-B7167F9846F0}" presName="ParentAccent4" presStyleLbl="alignNode1" presStyleIdx="3" presStyleCnt="11"/>
      <dgm:spPr/>
    </dgm:pt>
    <dgm:pt modelId="{135E280F-85CA-4E3D-9C68-38CFEB2B0D58}" type="pres">
      <dgm:prSet presAssocID="{F4246B41-105C-48DE-8556-B7167F9846F0}" presName="ParentAccent5" presStyleLbl="alignNode1" presStyleIdx="4" presStyleCnt="11"/>
      <dgm:spPr/>
    </dgm:pt>
    <dgm:pt modelId="{88DD84A5-4760-4468-BB3E-0E2CE7BAD15F}" type="pres">
      <dgm:prSet presAssocID="{F4246B41-105C-48DE-8556-B7167F9846F0}" presName="ParentAccent6" presStyleLbl="alignNode1" presStyleIdx="5" presStyleCnt="11"/>
      <dgm:spPr/>
    </dgm:pt>
    <dgm:pt modelId="{B61D5FAF-8434-4460-B59B-A176093A3B13}" type="pres">
      <dgm:prSet presAssocID="{F4246B41-105C-48DE-8556-B7167F9846F0}" presName="ParentAccent7" presStyleLbl="alignNode1" presStyleIdx="6" presStyleCnt="11"/>
      <dgm:spPr/>
    </dgm:pt>
    <dgm:pt modelId="{41C6EF47-4725-4765-89B5-EC4DBDDD1D10}" type="pres">
      <dgm:prSet presAssocID="{F4246B41-105C-48DE-8556-B7167F9846F0}" presName="ParentAccent8" presStyleLbl="alignNode1" presStyleIdx="7" presStyleCnt="11"/>
      <dgm:spPr/>
    </dgm:pt>
    <dgm:pt modelId="{E700ECEC-C102-4165-ADED-CDB4BD61A647}" type="pres">
      <dgm:prSet presAssocID="{F4246B41-105C-48DE-8556-B7167F9846F0}" presName="ParentAccent9" presStyleLbl="alignNode1" presStyleIdx="8" presStyleCnt="11"/>
      <dgm:spPr/>
    </dgm:pt>
    <dgm:pt modelId="{D365A194-C9EE-4E8A-9CE4-C2C35EB8033F}" type="pres">
      <dgm:prSet presAssocID="{F4246B41-105C-48DE-8556-B7167F9846F0}" presName="ParentAccent10" presStyleLbl="alignNode1" presStyleIdx="9" presStyleCnt="11"/>
      <dgm:spPr/>
    </dgm:pt>
    <dgm:pt modelId="{523E0AB9-76C2-420D-8CAD-5C9999EA3A27}" type="pres">
      <dgm:prSet presAssocID="{F4246B41-105C-48DE-8556-B7167F9846F0}" presName="Parent" presStyleLbl="alignNode1" presStyleIdx="10" presStyleCnt="11" custScaleX="187246" custLinFactNeighborX="-57964" custLinFactNeighborY="-49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5C933C-77FA-48FC-B3E6-F7A1E91F8403}" type="presOf" srcId="{F4246B41-105C-48DE-8556-B7167F9846F0}" destId="{523E0AB9-76C2-420D-8CAD-5C9999EA3A27}" srcOrd="0" destOrd="0" presId="urn:microsoft.com/office/officeart/2011/layout/ConvergingText"/>
    <dgm:cxn modelId="{20CBAF6B-0D4B-4C0E-8157-9DA33A6E18AF}" srcId="{44067D76-6297-4DC1-84CE-71527A7DF721}" destId="{F4246B41-105C-48DE-8556-B7167F9846F0}" srcOrd="0" destOrd="0" parTransId="{EE31CD1D-FF0C-4B56-AD07-FB6FFB0D8BDA}" sibTransId="{50E78CC1-45DA-4290-8884-FE02C237AD26}"/>
    <dgm:cxn modelId="{41457ADC-2867-4012-9353-BE0C7E94AE1A}" type="presOf" srcId="{44067D76-6297-4DC1-84CE-71527A7DF721}" destId="{3BF03861-7768-45CF-AA25-281BB65B13AD}" srcOrd="0" destOrd="0" presId="urn:microsoft.com/office/officeart/2011/layout/ConvergingText"/>
    <dgm:cxn modelId="{7681D809-D0D9-4276-9821-081A737AEE88}" type="presParOf" srcId="{3BF03861-7768-45CF-AA25-281BB65B13AD}" destId="{6B12BFDC-40B9-4656-9C23-49B9940499A0}" srcOrd="0" destOrd="0" presId="urn:microsoft.com/office/officeart/2011/layout/ConvergingText"/>
    <dgm:cxn modelId="{704737CE-A02D-43FE-9D61-5B7A0EA309DB}" type="presParOf" srcId="{6B12BFDC-40B9-4656-9C23-49B9940499A0}" destId="{2F36DBF2-7AA1-439E-8D8A-D8D828B76699}" srcOrd="0" destOrd="0" presId="urn:microsoft.com/office/officeart/2011/layout/ConvergingText"/>
    <dgm:cxn modelId="{190D0D98-B334-4DDB-AFBF-956053BC783E}" type="presParOf" srcId="{6B12BFDC-40B9-4656-9C23-49B9940499A0}" destId="{E0D1A596-1A03-4347-9AB6-120392825BC5}" srcOrd="1" destOrd="0" presId="urn:microsoft.com/office/officeart/2011/layout/ConvergingText"/>
    <dgm:cxn modelId="{0731EE66-0C1B-4823-A50B-BB0F1085E37C}" type="presParOf" srcId="{6B12BFDC-40B9-4656-9C23-49B9940499A0}" destId="{9D4FBCA8-1956-48EE-A885-E87AD8F91C2D}" srcOrd="2" destOrd="0" presId="urn:microsoft.com/office/officeart/2011/layout/ConvergingText"/>
    <dgm:cxn modelId="{4908ED19-EA34-462E-90A7-745ED79D0BE2}" type="presParOf" srcId="{6B12BFDC-40B9-4656-9C23-49B9940499A0}" destId="{78784130-1574-46D4-82AC-C87B1524D305}" srcOrd="3" destOrd="0" presId="urn:microsoft.com/office/officeart/2011/layout/ConvergingText"/>
    <dgm:cxn modelId="{7EA632E6-7252-446B-9B61-FA8C84EE2719}" type="presParOf" srcId="{6B12BFDC-40B9-4656-9C23-49B9940499A0}" destId="{135E280F-85CA-4E3D-9C68-38CFEB2B0D58}" srcOrd="4" destOrd="0" presId="urn:microsoft.com/office/officeart/2011/layout/ConvergingText"/>
    <dgm:cxn modelId="{48C1A95E-CCCC-4DFA-A65A-4A919B176ABE}" type="presParOf" srcId="{6B12BFDC-40B9-4656-9C23-49B9940499A0}" destId="{88DD84A5-4760-4468-BB3E-0E2CE7BAD15F}" srcOrd="5" destOrd="0" presId="urn:microsoft.com/office/officeart/2011/layout/ConvergingText"/>
    <dgm:cxn modelId="{D9D240BD-5AF7-4774-87CC-12E2CABD75AC}" type="presParOf" srcId="{6B12BFDC-40B9-4656-9C23-49B9940499A0}" destId="{B61D5FAF-8434-4460-B59B-A176093A3B13}" srcOrd="6" destOrd="0" presId="urn:microsoft.com/office/officeart/2011/layout/ConvergingText"/>
    <dgm:cxn modelId="{36BB8AF6-A200-4FFF-AFB3-001EAE8E0F85}" type="presParOf" srcId="{6B12BFDC-40B9-4656-9C23-49B9940499A0}" destId="{41C6EF47-4725-4765-89B5-EC4DBDDD1D10}" srcOrd="7" destOrd="0" presId="urn:microsoft.com/office/officeart/2011/layout/ConvergingText"/>
    <dgm:cxn modelId="{6E483E79-65BD-4A39-AF56-3171D5EC3910}" type="presParOf" srcId="{6B12BFDC-40B9-4656-9C23-49B9940499A0}" destId="{E700ECEC-C102-4165-ADED-CDB4BD61A647}" srcOrd="8" destOrd="0" presId="urn:microsoft.com/office/officeart/2011/layout/ConvergingText"/>
    <dgm:cxn modelId="{06ED75BF-594F-461B-9C39-636C63F1F378}" type="presParOf" srcId="{6B12BFDC-40B9-4656-9C23-49B9940499A0}" destId="{D365A194-C9EE-4E8A-9CE4-C2C35EB8033F}" srcOrd="9" destOrd="0" presId="urn:microsoft.com/office/officeart/2011/layout/ConvergingText"/>
    <dgm:cxn modelId="{D22338CD-BFEA-41BB-BEE9-047040CA8B8C}" type="presParOf" srcId="{6B12BFDC-40B9-4656-9C23-49B9940499A0}" destId="{523E0AB9-76C2-420D-8CAD-5C9999EA3A27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705B390-165F-4850-92E5-1BF915029D1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2CF4DC1-36DB-41FE-A70D-435CD1DA146A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C" sz="1800" dirty="0" smtClean="0"/>
            <a:t>•	El recubrimiento comestible a base de Aloe Vera  Aloe </a:t>
          </a:r>
          <a:r>
            <a:rPr lang="es-EC" sz="1800" dirty="0" err="1" smtClean="0"/>
            <a:t>barbadensis</a:t>
          </a:r>
          <a:r>
            <a:rPr lang="es-EC" sz="1800" dirty="0" smtClean="0"/>
            <a:t> </a:t>
          </a:r>
          <a:r>
            <a:rPr lang="es-EC" sz="1800" dirty="0" err="1" smtClean="0"/>
            <a:t>miller</a:t>
          </a:r>
          <a:r>
            <a:rPr lang="es-EC" sz="1800" dirty="0" smtClean="0"/>
            <a:t> aplicado sobre papaya y guayaba como alimentos de IV gama logró retardar cambios en variables fisicoquímicas como: pérdida de peso, incremento de  sólidos solubles, aumento de pH, descenso de la acidez y crecimiento microbiano, con lo cual, se mantiene la calidad de: papaya hasta 10 días y guayaba por 8 días de almacenamiento.</a:t>
          </a:r>
          <a:endParaRPr lang="es-EC" sz="1800" dirty="0"/>
        </a:p>
      </dgm:t>
    </dgm:pt>
    <dgm:pt modelId="{F5B2765E-6D15-428A-B805-DE8B6DACCCA5}" type="parTrans" cxnId="{12A25207-7BD7-4325-9586-76EF75B158F2}">
      <dgm:prSet/>
      <dgm:spPr/>
      <dgm:t>
        <a:bodyPr/>
        <a:lstStyle/>
        <a:p>
          <a:endParaRPr lang="es-EC"/>
        </a:p>
      </dgm:t>
    </dgm:pt>
    <dgm:pt modelId="{3DEE4886-623D-411F-898F-07B2C72BFF29}" type="sibTrans" cxnId="{12A25207-7BD7-4325-9586-76EF75B158F2}">
      <dgm:prSet/>
      <dgm:spPr/>
      <dgm:t>
        <a:bodyPr/>
        <a:lstStyle/>
        <a:p>
          <a:endParaRPr lang="es-EC"/>
        </a:p>
      </dgm:t>
    </dgm:pt>
    <dgm:pt modelId="{27F0705C-F8C5-4432-BD85-A8C844C47AE5}">
      <dgm:prSet custT="1"/>
      <dgm:spPr/>
      <dgm:t>
        <a:bodyPr/>
        <a:lstStyle/>
        <a:p>
          <a:pPr rtl="0"/>
          <a:r>
            <a:rPr lang="es-EC" sz="1800" dirty="0" smtClean="0"/>
            <a:t>•	El recubrimiento comestible a base de Aloe Vera, prolongó el tiempo de vida útil de papaya dos días más que en guayaba, lo cual se debe a que la papaya presentó mejor adherencia al recubrimiento comestible.</a:t>
          </a:r>
          <a:endParaRPr lang="es-EC" sz="1800" dirty="0"/>
        </a:p>
      </dgm:t>
    </dgm:pt>
    <dgm:pt modelId="{F8A306A9-C924-47A9-9563-E59CB53E43F3}" type="parTrans" cxnId="{8A4D49B5-7271-4BB9-8040-2A1ACE9A3700}">
      <dgm:prSet/>
      <dgm:spPr/>
      <dgm:t>
        <a:bodyPr/>
        <a:lstStyle/>
        <a:p>
          <a:endParaRPr lang="es-EC"/>
        </a:p>
      </dgm:t>
    </dgm:pt>
    <dgm:pt modelId="{FBD877F4-067F-4233-878D-A406B5BEF829}" type="sibTrans" cxnId="{8A4D49B5-7271-4BB9-8040-2A1ACE9A3700}">
      <dgm:prSet/>
      <dgm:spPr/>
      <dgm:t>
        <a:bodyPr/>
        <a:lstStyle/>
        <a:p>
          <a:endParaRPr lang="es-EC"/>
        </a:p>
      </dgm:t>
    </dgm:pt>
    <dgm:pt modelId="{BB055A90-D7C4-4ECC-87FD-4C4CC821591A}" type="pres">
      <dgm:prSet presAssocID="{6705B390-165F-4850-92E5-1BF915029D1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9391EE-0BB0-4244-9DA8-CEF72080CF39}" type="pres">
      <dgm:prSet presAssocID="{6705B390-165F-4850-92E5-1BF915029D1B}" presName="arrow" presStyleLbl="bgShp" presStyleIdx="0" presStyleCnt="1"/>
      <dgm:spPr/>
    </dgm:pt>
    <dgm:pt modelId="{5A856A13-EBB1-4C92-90B9-80BDEA2024F5}" type="pres">
      <dgm:prSet presAssocID="{6705B390-165F-4850-92E5-1BF915029D1B}" presName="linearProcess" presStyleCnt="0"/>
      <dgm:spPr/>
    </dgm:pt>
    <dgm:pt modelId="{AE021256-5827-468A-B10F-3D74ABBC353D}" type="pres">
      <dgm:prSet presAssocID="{D2CF4DC1-36DB-41FE-A70D-435CD1DA146A}" presName="textNode" presStyleLbl="node1" presStyleIdx="0" presStyleCnt="2" custScaleY="1366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A19C15-E56E-42D7-806E-745F108878B9}" type="pres">
      <dgm:prSet presAssocID="{3DEE4886-623D-411F-898F-07B2C72BFF29}" presName="sibTrans" presStyleCnt="0"/>
      <dgm:spPr/>
    </dgm:pt>
    <dgm:pt modelId="{9B786495-6BCB-4B39-B573-A2D0DBEC553F}" type="pres">
      <dgm:prSet presAssocID="{27F0705C-F8C5-4432-BD85-A8C844C47AE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1EA071-9AB7-4FF7-B850-FB0E0904C03B}" type="presOf" srcId="{27F0705C-F8C5-4432-BD85-A8C844C47AE5}" destId="{9B786495-6BCB-4B39-B573-A2D0DBEC553F}" srcOrd="0" destOrd="0" presId="urn:microsoft.com/office/officeart/2005/8/layout/hProcess9"/>
    <dgm:cxn modelId="{8A4D49B5-7271-4BB9-8040-2A1ACE9A3700}" srcId="{6705B390-165F-4850-92E5-1BF915029D1B}" destId="{27F0705C-F8C5-4432-BD85-A8C844C47AE5}" srcOrd="1" destOrd="0" parTransId="{F8A306A9-C924-47A9-9563-E59CB53E43F3}" sibTransId="{FBD877F4-067F-4233-878D-A406B5BEF829}"/>
    <dgm:cxn modelId="{CC15A761-9347-40C7-82A8-AF4D66907211}" type="presOf" srcId="{D2CF4DC1-36DB-41FE-A70D-435CD1DA146A}" destId="{AE021256-5827-468A-B10F-3D74ABBC353D}" srcOrd="0" destOrd="0" presId="urn:microsoft.com/office/officeart/2005/8/layout/hProcess9"/>
    <dgm:cxn modelId="{3395FA15-B2B1-4E21-95C3-3EA4AA851CBC}" type="presOf" srcId="{6705B390-165F-4850-92E5-1BF915029D1B}" destId="{BB055A90-D7C4-4ECC-87FD-4C4CC821591A}" srcOrd="0" destOrd="0" presId="urn:microsoft.com/office/officeart/2005/8/layout/hProcess9"/>
    <dgm:cxn modelId="{12A25207-7BD7-4325-9586-76EF75B158F2}" srcId="{6705B390-165F-4850-92E5-1BF915029D1B}" destId="{D2CF4DC1-36DB-41FE-A70D-435CD1DA146A}" srcOrd="0" destOrd="0" parTransId="{F5B2765E-6D15-428A-B805-DE8B6DACCCA5}" sibTransId="{3DEE4886-623D-411F-898F-07B2C72BFF29}"/>
    <dgm:cxn modelId="{2E3CD8FD-76D2-428C-999C-96497907EC60}" type="presParOf" srcId="{BB055A90-D7C4-4ECC-87FD-4C4CC821591A}" destId="{049391EE-0BB0-4244-9DA8-CEF72080CF39}" srcOrd="0" destOrd="0" presId="urn:microsoft.com/office/officeart/2005/8/layout/hProcess9"/>
    <dgm:cxn modelId="{A8A6EE2A-A4B0-4C00-8B1B-211BB999198D}" type="presParOf" srcId="{BB055A90-D7C4-4ECC-87FD-4C4CC821591A}" destId="{5A856A13-EBB1-4C92-90B9-80BDEA2024F5}" srcOrd="1" destOrd="0" presId="urn:microsoft.com/office/officeart/2005/8/layout/hProcess9"/>
    <dgm:cxn modelId="{803A014A-45B1-4280-9CE1-CBB2C38C9B2D}" type="presParOf" srcId="{5A856A13-EBB1-4C92-90B9-80BDEA2024F5}" destId="{AE021256-5827-468A-B10F-3D74ABBC353D}" srcOrd="0" destOrd="0" presId="urn:microsoft.com/office/officeart/2005/8/layout/hProcess9"/>
    <dgm:cxn modelId="{7476A531-D6DF-4FD8-B4E2-E29E0572460F}" type="presParOf" srcId="{5A856A13-EBB1-4C92-90B9-80BDEA2024F5}" destId="{24A19C15-E56E-42D7-806E-745F108878B9}" srcOrd="1" destOrd="0" presId="urn:microsoft.com/office/officeart/2005/8/layout/hProcess9"/>
    <dgm:cxn modelId="{FD0D5BAC-94F5-4B61-A11D-4BF91FE6ACCE}" type="presParOf" srcId="{5A856A13-EBB1-4C92-90B9-80BDEA2024F5}" destId="{9B786495-6BCB-4B39-B573-A2D0DBEC553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1000F7-364A-4F3A-A6E8-052B1DB7934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D30CB4E-501D-4E5B-BE07-A16910E01179}">
      <dgm:prSet phldrT="[Texto]"/>
      <dgm:spPr/>
      <dgm:t>
        <a:bodyPr/>
        <a:lstStyle/>
        <a:p>
          <a:pPr algn="just"/>
          <a:r>
            <a:rPr lang="es-EC" dirty="0" smtClean="0"/>
            <a:t>Esta investigación, está encaminada a la conservación de papaya y guayaba como alimentos de IV gama y brindar una nueva forma de consumo de las frutas,  contribuir al mejoramiento de la apariencia y evitar  pérdidas económicas.</a:t>
          </a:r>
          <a:endParaRPr lang="es-EC" dirty="0"/>
        </a:p>
      </dgm:t>
    </dgm:pt>
    <dgm:pt modelId="{9B0B97D1-8681-49BD-8377-07A84508D744}" type="parTrans" cxnId="{514EDB01-FD88-433B-B435-A48C0C14FE81}">
      <dgm:prSet/>
      <dgm:spPr/>
      <dgm:t>
        <a:bodyPr/>
        <a:lstStyle/>
        <a:p>
          <a:endParaRPr lang="es-EC"/>
        </a:p>
      </dgm:t>
    </dgm:pt>
    <dgm:pt modelId="{6FED3422-EB4B-48B3-8391-1BC34E4EC8EE}" type="sibTrans" cxnId="{514EDB01-FD88-433B-B435-A48C0C14FE81}">
      <dgm:prSet/>
      <dgm:spPr/>
      <dgm:t>
        <a:bodyPr/>
        <a:lstStyle/>
        <a:p>
          <a:endParaRPr lang="es-EC"/>
        </a:p>
      </dgm:t>
    </dgm:pt>
    <dgm:pt modelId="{781E8E2A-E6FE-4E54-A417-25A6759E035C}" type="pres">
      <dgm:prSet presAssocID="{B21000F7-364A-4F3A-A6E8-052B1DB7934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2CF52AB-EFF2-453E-AD8C-F1B103FECD61}" type="pres">
      <dgm:prSet presAssocID="{B21000F7-364A-4F3A-A6E8-052B1DB79345}" presName="Name1" presStyleCnt="0"/>
      <dgm:spPr/>
    </dgm:pt>
    <dgm:pt modelId="{40FDAE1E-C4C4-4554-AF9A-43AAD12E0973}" type="pres">
      <dgm:prSet presAssocID="{B21000F7-364A-4F3A-A6E8-052B1DB79345}" presName="cycle" presStyleCnt="0"/>
      <dgm:spPr/>
    </dgm:pt>
    <dgm:pt modelId="{30F75D39-3BDA-4890-B5A7-D854D085B8E2}" type="pres">
      <dgm:prSet presAssocID="{B21000F7-364A-4F3A-A6E8-052B1DB79345}" presName="srcNode" presStyleLbl="node1" presStyleIdx="0" presStyleCnt="1"/>
      <dgm:spPr/>
    </dgm:pt>
    <dgm:pt modelId="{610ADC9D-A82D-4951-9887-1CB2468E67D2}" type="pres">
      <dgm:prSet presAssocID="{B21000F7-364A-4F3A-A6E8-052B1DB79345}" presName="conn" presStyleLbl="parChTrans1D2" presStyleIdx="0" presStyleCnt="1"/>
      <dgm:spPr/>
      <dgm:t>
        <a:bodyPr/>
        <a:lstStyle/>
        <a:p>
          <a:endParaRPr lang="es-EC"/>
        </a:p>
      </dgm:t>
    </dgm:pt>
    <dgm:pt modelId="{AA12DCB2-C545-49FD-82EF-368ACEF9AADF}" type="pres">
      <dgm:prSet presAssocID="{B21000F7-364A-4F3A-A6E8-052B1DB79345}" presName="extraNode" presStyleLbl="node1" presStyleIdx="0" presStyleCnt="1"/>
      <dgm:spPr/>
    </dgm:pt>
    <dgm:pt modelId="{872EDB06-0E87-49C3-8071-CD71DBEF8742}" type="pres">
      <dgm:prSet presAssocID="{B21000F7-364A-4F3A-A6E8-052B1DB79345}" presName="dstNode" presStyleLbl="node1" presStyleIdx="0" presStyleCnt="1"/>
      <dgm:spPr/>
    </dgm:pt>
    <dgm:pt modelId="{3C1C0C9E-D553-4647-AE9C-6B11354E7DB8}" type="pres">
      <dgm:prSet presAssocID="{DD30CB4E-501D-4E5B-BE07-A16910E0117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E73922-EB55-44F4-95D7-148F1869BAB5}" type="pres">
      <dgm:prSet presAssocID="{DD30CB4E-501D-4E5B-BE07-A16910E01179}" presName="accent_1" presStyleCnt="0"/>
      <dgm:spPr/>
    </dgm:pt>
    <dgm:pt modelId="{2BDE9719-D93E-4EE2-A283-3C978DC2EE41}" type="pres">
      <dgm:prSet presAssocID="{DD30CB4E-501D-4E5B-BE07-A16910E01179}" presName="accentRepeatNode" presStyleLbl="solidFgAcc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C39BB47-6B85-4586-AD00-706BCF2EA646}" type="presOf" srcId="{6FED3422-EB4B-48B3-8391-1BC34E4EC8EE}" destId="{610ADC9D-A82D-4951-9887-1CB2468E67D2}" srcOrd="0" destOrd="0" presId="urn:microsoft.com/office/officeart/2008/layout/VerticalCurvedList"/>
    <dgm:cxn modelId="{514EDB01-FD88-433B-B435-A48C0C14FE81}" srcId="{B21000F7-364A-4F3A-A6E8-052B1DB79345}" destId="{DD30CB4E-501D-4E5B-BE07-A16910E01179}" srcOrd="0" destOrd="0" parTransId="{9B0B97D1-8681-49BD-8377-07A84508D744}" sibTransId="{6FED3422-EB4B-48B3-8391-1BC34E4EC8EE}"/>
    <dgm:cxn modelId="{E81689AF-BC98-4BD6-BA3D-2F539D3CEC9A}" type="presOf" srcId="{B21000F7-364A-4F3A-A6E8-052B1DB79345}" destId="{781E8E2A-E6FE-4E54-A417-25A6759E035C}" srcOrd="0" destOrd="0" presId="urn:microsoft.com/office/officeart/2008/layout/VerticalCurvedList"/>
    <dgm:cxn modelId="{93A956C0-478A-4A3B-807D-A48ABACFDAEC}" type="presOf" srcId="{DD30CB4E-501D-4E5B-BE07-A16910E01179}" destId="{3C1C0C9E-D553-4647-AE9C-6B11354E7DB8}" srcOrd="0" destOrd="0" presId="urn:microsoft.com/office/officeart/2008/layout/VerticalCurvedList"/>
    <dgm:cxn modelId="{CD16CD91-E342-47DA-BD9F-2880F3BCEA61}" type="presParOf" srcId="{781E8E2A-E6FE-4E54-A417-25A6759E035C}" destId="{22CF52AB-EFF2-453E-AD8C-F1B103FECD61}" srcOrd="0" destOrd="0" presId="urn:microsoft.com/office/officeart/2008/layout/VerticalCurvedList"/>
    <dgm:cxn modelId="{9CD3795D-7251-4B2E-A864-2FFC5D6AA4D3}" type="presParOf" srcId="{22CF52AB-EFF2-453E-AD8C-F1B103FECD61}" destId="{40FDAE1E-C4C4-4554-AF9A-43AAD12E0973}" srcOrd="0" destOrd="0" presId="urn:microsoft.com/office/officeart/2008/layout/VerticalCurvedList"/>
    <dgm:cxn modelId="{6099D3B7-F72D-4425-8341-48D4EE81CB28}" type="presParOf" srcId="{40FDAE1E-C4C4-4554-AF9A-43AAD12E0973}" destId="{30F75D39-3BDA-4890-B5A7-D854D085B8E2}" srcOrd="0" destOrd="0" presId="urn:microsoft.com/office/officeart/2008/layout/VerticalCurvedList"/>
    <dgm:cxn modelId="{89F846A0-9D0D-4F93-8679-0D3A80429A55}" type="presParOf" srcId="{40FDAE1E-C4C4-4554-AF9A-43AAD12E0973}" destId="{610ADC9D-A82D-4951-9887-1CB2468E67D2}" srcOrd="1" destOrd="0" presId="urn:microsoft.com/office/officeart/2008/layout/VerticalCurvedList"/>
    <dgm:cxn modelId="{87B26C00-1793-4A13-B0D9-3F68F6AE189C}" type="presParOf" srcId="{40FDAE1E-C4C4-4554-AF9A-43AAD12E0973}" destId="{AA12DCB2-C545-49FD-82EF-368ACEF9AADF}" srcOrd="2" destOrd="0" presId="urn:microsoft.com/office/officeart/2008/layout/VerticalCurvedList"/>
    <dgm:cxn modelId="{A74F9A8B-0514-41EC-9C20-9E41CEF77A75}" type="presParOf" srcId="{40FDAE1E-C4C4-4554-AF9A-43AAD12E0973}" destId="{872EDB06-0E87-49C3-8071-CD71DBEF8742}" srcOrd="3" destOrd="0" presId="urn:microsoft.com/office/officeart/2008/layout/VerticalCurvedList"/>
    <dgm:cxn modelId="{C595EA36-F933-4BF9-999F-1871D3B37290}" type="presParOf" srcId="{22CF52AB-EFF2-453E-AD8C-F1B103FECD61}" destId="{3C1C0C9E-D553-4647-AE9C-6B11354E7DB8}" srcOrd="1" destOrd="0" presId="urn:microsoft.com/office/officeart/2008/layout/VerticalCurvedList"/>
    <dgm:cxn modelId="{92A90E58-2E51-4878-B939-752B295E93D7}" type="presParOf" srcId="{22CF52AB-EFF2-453E-AD8C-F1B103FECD61}" destId="{E0E73922-EB55-44F4-95D7-148F1869BAB5}" srcOrd="2" destOrd="0" presId="urn:microsoft.com/office/officeart/2008/layout/VerticalCurvedList"/>
    <dgm:cxn modelId="{ADD8F15A-DE10-4DE0-B52A-C84E2B05FE76}" type="presParOf" srcId="{E0E73922-EB55-44F4-95D7-148F1869BAB5}" destId="{2BDE9719-D93E-4EE2-A283-3C978DC2EE4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703382-4179-4D9A-849D-11C76A0388E3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B193ACB-69E5-4512-925B-68AB5D9ABF93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C" sz="1800" dirty="0" smtClean="0"/>
            <a:t>•	Los mejores tratamientos fueron; T6 (70% de gel y 10°C)  para una conservación de 10 días en papaya y T5 (70% de gel y 4°C)  para 8 días de conservación en guayaba; lapso de tiempo en que conservaron las propiedades organolépticas como:  color, aroma, textura y sabor.</a:t>
          </a:r>
          <a:endParaRPr lang="es-EC" sz="1800" dirty="0"/>
        </a:p>
      </dgm:t>
    </dgm:pt>
    <dgm:pt modelId="{D67E9F8C-A80A-45EA-8663-7788D7077324}" type="parTrans" cxnId="{E1FC8DB9-29BC-4124-A824-241A4F10DECC}">
      <dgm:prSet/>
      <dgm:spPr/>
      <dgm:t>
        <a:bodyPr/>
        <a:lstStyle/>
        <a:p>
          <a:endParaRPr lang="es-EC"/>
        </a:p>
      </dgm:t>
    </dgm:pt>
    <dgm:pt modelId="{D2210155-E4B7-43A4-A245-DD016FF7787B}" type="sibTrans" cxnId="{E1FC8DB9-29BC-4124-A824-241A4F10DECC}">
      <dgm:prSet/>
      <dgm:spPr/>
      <dgm:t>
        <a:bodyPr/>
        <a:lstStyle/>
        <a:p>
          <a:endParaRPr lang="es-EC"/>
        </a:p>
      </dgm:t>
    </dgm:pt>
    <dgm:pt modelId="{C510893C-CC5C-43DF-A6A6-E284ACEAD935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just"/>
          <a:r>
            <a:rPr lang="es-EC" sz="2000" dirty="0" smtClean="0"/>
            <a:t>•	El recubrimiento comestible con Aloe Vera al 70% </a:t>
          </a:r>
          <a:r>
            <a:rPr lang="es-EC" sz="2000" dirty="0" err="1" smtClean="0"/>
            <a:t>dió</a:t>
          </a:r>
          <a:r>
            <a:rPr lang="es-EC" sz="2000" dirty="0" smtClean="0"/>
            <a:t> como resultado un contenido de </a:t>
          </a:r>
          <a:r>
            <a:rPr lang="es-EC" sz="2000" dirty="0" err="1" smtClean="0"/>
            <a:t>polifenoles</a:t>
          </a:r>
          <a:r>
            <a:rPr lang="es-EC" sz="2000" dirty="0" smtClean="0"/>
            <a:t> de 3,45 </a:t>
          </a:r>
          <a:r>
            <a:rPr lang="es-EC" sz="2000" dirty="0" err="1" smtClean="0"/>
            <a:t>mgAcGálico</a:t>
          </a:r>
          <a:r>
            <a:rPr lang="es-EC" sz="2000" dirty="0" smtClean="0"/>
            <a:t>/g, con lo que se concluye que conserva su actividad antioxidante. </a:t>
          </a:r>
          <a:endParaRPr lang="es-EC" sz="2000" dirty="0"/>
        </a:p>
      </dgm:t>
    </dgm:pt>
    <dgm:pt modelId="{F69B0068-F9DE-44D1-84E0-1E33631E7D0D}" type="parTrans" cxnId="{89C23307-62A3-4AFE-BAC5-1A46E62AE820}">
      <dgm:prSet/>
      <dgm:spPr/>
      <dgm:t>
        <a:bodyPr/>
        <a:lstStyle/>
        <a:p>
          <a:endParaRPr lang="es-EC"/>
        </a:p>
      </dgm:t>
    </dgm:pt>
    <dgm:pt modelId="{B232EEDE-442B-4CF3-A034-8856071C7684}" type="sibTrans" cxnId="{89C23307-62A3-4AFE-BAC5-1A46E62AE820}">
      <dgm:prSet/>
      <dgm:spPr/>
      <dgm:t>
        <a:bodyPr/>
        <a:lstStyle/>
        <a:p>
          <a:endParaRPr lang="es-EC"/>
        </a:p>
      </dgm:t>
    </dgm:pt>
    <dgm:pt modelId="{CEEBAB01-067A-466B-8AB3-4E0FF62DBB29}" type="pres">
      <dgm:prSet presAssocID="{3C703382-4179-4D9A-849D-11C76A0388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7816DD-BEEC-4BD2-8814-C7997C53D195}" type="pres">
      <dgm:prSet presAssocID="{8B193ACB-69E5-4512-925B-68AB5D9ABF93}" presName="parentLin" presStyleCnt="0"/>
      <dgm:spPr/>
    </dgm:pt>
    <dgm:pt modelId="{06D5E5CF-A4E1-4815-846E-D629CB334CE1}" type="pres">
      <dgm:prSet presAssocID="{8B193ACB-69E5-4512-925B-68AB5D9ABF93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12BB1290-8366-4CFA-8EDC-E2E1E4CF2D18}" type="pres">
      <dgm:prSet presAssocID="{8B193ACB-69E5-4512-925B-68AB5D9ABF93}" presName="parentText" presStyleLbl="node1" presStyleIdx="0" presStyleCnt="2" custScaleX="13026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E8FBE6-F5CD-4AA4-85FA-E44F787192AD}" type="pres">
      <dgm:prSet presAssocID="{8B193ACB-69E5-4512-925B-68AB5D9ABF93}" presName="negativeSpace" presStyleCnt="0"/>
      <dgm:spPr/>
    </dgm:pt>
    <dgm:pt modelId="{312EEB9D-893D-478B-AF7F-8A380ABF290A}" type="pres">
      <dgm:prSet presAssocID="{8B193ACB-69E5-4512-925B-68AB5D9ABF93}" presName="childText" presStyleLbl="conFgAcc1" presStyleIdx="0" presStyleCnt="2">
        <dgm:presLayoutVars>
          <dgm:bulletEnabled val="1"/>
        </dgm:presLayoutVars>
      </dgm:prSet>
      <dgm:spPr/>
    </dgm:pt>
    <dgm:pt modelId="{BBB5C166-5F9C-4810-B067-4E50EC8D41E9}" type="pres">
      <dgm:prSet presAssocID="{D2210155-E4B7-43A4-A245-DD016FF7787B}" presName="spaceBetweenRectangles" presStyleCnt="0"/>
      <dgm:spPr/>
    </dgm:pt>
    <dgm:pt modelId="{E1345AA5-4E09-41BC-A573-0F5F2B0F2086}" type="pres">
      <dgm:prSet presAssocID="{C510893C-CC5C-43DF-A6A6-E284ACEAD935}" presName="parentLin" presStyleCnt="0"/>
      <dgm:spPr/>
    </dgm:pt>
    <dgm:pt modelId="{A15989CF-B31F-4A27-ABF6-6B65C9A255C3}" type="pres">
      <dgm:prSet presAssocID="{C510893C-CC5C-43DF-A6A6-E284ACEAD93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D0A83E50-2DD3-4BDC-B9AA-EFDB8C74A514}" type="pres">
      <dgm:prSet presAssocID="{C510893C-CC5C-43DF-A6A6-E284ACEAD935}" presName="parentText" presStyleLbl="node1" presStyleIdx="1" presStyleCnt="2" custScaleX="12300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F10419-19BD-40BB-9FD5-2C68162FAF26}" type="pres">
      <dgm:prSet presAssocID="{C510893C-CC5C-43DF-A6A6-E284ACEAD935}" presName="negativeSpace" presStyleCnt="0"/>
      <dgm:spPr/>
    </dgm:pt>
    <dgm:pt modelId="{E187937F-A4B9-42AF-A20F-D541DD30FBDF}" type="pres">
      <dgm:prSet presAssocID="{C510893C-CC5C-43DF-A6A6-E284ACEAD9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AF5D59-DF86-4A01-AAAB-1BEAC3851A6D}" type="presOf" srcId="{C510893C-CC5C-43DF-A6A6-E284ACEAD935}" destId="{D0A83E50-2DD3-4BDC-B9AA-EFDB8C74A514}" srcOrd="1" destOrd="0" presId="urn:microsoft.com/office/officeart/2005/8/layout/list1"/>
    <dgm:cxn modelId="{89C23307-62A3-4AFE-BAC5-1A46E62AE820}" srcId="{3C703382-4179-4D9A-849D-11C76A0388E3}" destId="{C510893C-CC5C-43DF-A6A6-E284ACEAD935}" srcOrd="1" destOrd="0" parTransId="{F69B0068-F9DE-44D1-84E0-1E33631E7D0D}" sibTransId="{B232EEDE-442B-4CF3-A034-8856071C7684}"/>
    <dgm:cxn modelId="{E1FC8DB9-29BC-4124-A824-241A4F10DECC}" srcId="{3C703382-4179-4D9A-849D-11C76A0388E3}" destId="{8B193ACB-69E5-4512-925B-68AB5D9ABF93}" srcOrd="0" destOrd="0" parTransId="{D67E9F8C-A80A-45EA-8663-7788D7077324}" sibTransId="{D2210155-E4B7-43A4-A245-DD016FF7787B}"/>
    <dgm:cxn modelId="{C8DEAFF4-2970-49A5-9097-E0A7359330C4}" type="presOf" srcId="{8B193ACB-69E5-4512-925B-68AB5D9ABF93}" destId="{06D5E5CF-A4E1-4815-846E-D629CB334CE1}" srcOrd="0" destOrd="0" presId="urn:microsoft.com/office/officeart/2005/8/layout/list1"/>
    <dgm:cxn modelId="{2F99E77A-C43B-4871-A172-5EB78D58BAEA}" type="presOf" srcId="{C510893C-CC5C-43DF-A6A6-E284ACEAD935}" destId="{A15989CF-B31F-4A27-ABF6-6B65C9A255C3}" srcOrd="0" destOrd="0" presId="urn:microsoft.com/office/officeart/2005/8/layout/list1"/>
    <dgm:cxn modelId="{FC5F3476-7F0F-40F3-9073-A2E20DB29B96}" type="presOf" srcId="{8B193ACB-69E5-4512-925B-68AB5D9ABF93}" destId="{12BB1290-8366-4CFA-8EDC-E2E1E4CF2D18}" srcOrd="1" destOrd="0" presId="urn:microsoft.com/office/officeart/2005/8/layout/list1"/>
    <dgm:cxn modelId="{E590FE4A-2360-46E0-A9E1-F5A4040B352F}" type="presOf" srcId="{3C703382-4179-4D9A-849D-11C76A0388E3}" destId="{CEEBAB01-067A-466B-8AB3-4E0FF62DBB29}" srcOrd="0" destOrd="0" presId="urn:microsoft.com/office/officeart/2005/8/layout/list1"/>
    <dgm:cxn modelId="{5BF5E8FC-BECC-453A-AD35-98202A69613F}" type="presParOf" srcId="{CEEBAB01-067A-466B-8AB3-4E0FF62DBB29}" destId="{497816DD-BEEC-4BD2-8814-C7997C53D195}" srcOrd="0" destOrd="0" presId="urn:microsoft.com/office/officeart/2005/8/layout/list1"/>
    <dgm:cxn modelId="{712C0728-2D8B-4EB5-8C5A-747518791181}" type="presParOf" srcId="{497816DD-BEEC-4BD2-8814-C7997C53D195}" destId="{06D5E5CF-A4E1-4815-846E-D629CB334CE1}" srcOrd="0" destOrd="0" presId="urn:microsoft.com/office/officeart/2005/8/layout/list1"/>
    <dgm:cxn modelId="{3F6546E6-178D-4724-B3CC-0FC1E5A9CCCD}" type="presParOf" srcId="{497816DD-BEEC-4BD2-8814-C7997C53D195}" destId="{12BB1290-8366-4CFA-8EDC-E2E1E4CF2D18}" srcOrd="1" destOrd="0" presId="urn:microsoft.com/office/officeart/2005/8/layout/list1"/>
    <dgm:cxn modelId="{06AE17B6-8C8F-4C0E-BD74-98F910170ADA}" type="presParOf" srcId="{CEEBAB01-067A-466B-8AB3-4E0FF62DBB29}" destId="{BCE8FBE6-F5CD-4AA4-85FA-E44F787192AD}" srcOrd="1" destOrd="0" presId="urn:microsoft.com/office/officeart/2005/8/layout/list1"/>
    <dgm:cxn modelId="{0136F661-27E9-4F33-9E23-BAADA25B8B3A}" type="presParOf" srcId="{CEEBAB01-067A-466B-8AB3-4E0FF62DBB29}" destId="{312EEB9D-893D-478B-AF7F-8A380ABF290A}" srcOrd="2" destOrd="0" presId="urn:microsoft.com/office/officeart/2005/8/layout/list1"/>
    <dgm:cxn modelId="{5AA12240-3DC1-4665-90EA-4C59F8727B8A}" type="presParOf" srcId="{CEEBAB01-067A-466B-8AB3-4E0FF62DBB29}" destId="{BBB5C166-5F9C-4810-B067-4E50EC8D41E9}" srcOrd="3" destOrd="0" presId="urn:microsoft.com/office/officeart/2005/8/layout/list1"/>
    <dgm:cxn modelId="{EC463325-B52D-4048-8F1F-95FE6EC72817}" type="presParOf" srcId="{CEEBAB01-067A-466B-8AB3-4E0FF62DBB29}" destId="{E1345AA5-4E09-41BC-A573-0F5F2B0F2086}" srcOrd="4" destOrd="0" presId="urn:microsoft.com/office/officeart/2005/8/layout/list1"/>
    <dgm:cxn modelId="{79547EEB-645F-4F01-AC54-F0FF93F4A7F8}" type="presParOf" srcId="{E1345AA5-4E09-41BC-A573-0F5F2B0F2086}" destId="{A15989CF-B31F-4A27-ABF6-6B65C9A255C3}" srcOrd="0" destOrd="0" presId="urn:microsoft.com/office/officeart/2005/8/layout/list1"/>
    <dgm:cxn modelId="{F925FA84-0B3B-4646-8C2E-B9B14A229212}" type="presParOf" srcId="{E1345AA5-4E09-41BC-A573-0F5F2B0F2086}" destId="{D0A83E50-2DD3-4BDC-B9AA-EFDB8C74A514}" srcOrd="1" destOrd="0" presId="urn:microsoft.com/office/officeart/2005/8/layout/list1"/>
    <dgm:cxn modelId="{129C7BAC-3B96-4930-BD1C-46DFC37795FE}" type="presParOf" srcId="{CEEBAB01-067A-466B-8AB3-4E0FF62DBB29}" destId="{BBF10419-19BD-40BB-9FD5-2C68162FAF26}" srcOrd="5" destOrd="0" presId="urn:microsoft.com/office/officeart/2005/8/layout/list1"/>
    <dgm:cxn modelId="{81F96E61-E361-4A02-A0AB-73BC8A0F70C1}" type="presParOf" srcId="{CEEBAB01-067A-466B-8AB3-4E0FF62DBB29}" destId="{E187937F-A4B9-42AF-A20F-D541DD30FB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0281440-D50D-4C94-8F48-ED88DE26D4DB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4719D1A-8996-4659-857B-8183967F7EC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pPr algn="just" rtl="0"/>
          <a:r>
            <a:rPr lang="es-EC" sz="1800" dirty="0" smtClean="0"/>
            <a:t>•	El gel de Aloe Vera muestra un comportamiento sinérgico al mantener los parámetros de calidad tanto sensoriales como microbiológicos de las frutas como lo establece en la norma INEN 1 529-10.: papaya hasta 10 días de almacenamiento (T6) y guayaba hasta 8 días de almacenamiento (T5).</a:t>
          </a:r>
          <a:endParaRPr lang="es-EC" sz="1800" dirty="0"/>
        </a:p>
      </dgm:t>
    </dgm:pt>
    <dgm:pt modelId="{E26E6D44-F07C-47B9-BC73-3401C2F88B55}" type="parTrans" cxnId="{E96FEA83-2F04-4CD1-945E-65DB0BFD5880}">
      <dgm:prSet/>
      <dgm:spPr/>
      <dgm:t>
        <a:bodyPr/>
        <a:lstStyle/>
        <a:p>
          <a:endParaRPr lang="es-EC"/>
        </a:p>
      </dgm:t>
    </dgm:pt>
    <dgm:pt modelId="{F3DC4FB3-95C6-44D2-A20F-B77468B02F55}" type="sibTrans" cxnId="{E96FEA83-2F04-4CD1-945E-65DB0BFD5880}">
      <dgm:prSet/>
      <dgm:spPr/>
      <dgm:t>
        <a:bodyPr/>
        <a:lstStyle/>
        <a:p>
          <a:endParaRPr lang="es-EC"/>
        </a:p>
      </dgm:t>
    </dgm:pt>
    <dgm:pt modelId="{2C29FBAF-84B9-42D0-BB03-63AB855F395C}">
      <dgm:prSet custT="1"/>
      <dgm:spPr/>
      <dgm:t>
        <a:bodyPr/>
        <a:lstStyle/>
        <a:p>
          <a:pPr algn="just" rtl="0"/>
          <a:r>
            <a:rPr lang="es-EC" sz="1800" dirty="0" smtClean="0"/>
            <a:t>•	Respecto a las características organolépticas como: color, aroma, textura y sabor se mantienen hasta los días indicados con la máxima concentración de Aloe vera,  difiriendo en la temperatura; papaya recubierta T6 (70% aloe vera y 10°C) y guayaba recubierta T5 (70% aloe vera y 4°C), siendo estos tratamientos los más aceptados por los degustadores.</a:t>
          </a:r>
          <a:endParaRPr lang="es-EC" sz="1600" dirty="0"/>
        </a:p>
      </dgm:t>
    </dgm:pt>
    <dgm:pt modelId="{AFF1ACFA-E64D-4B3F-8862-6E24FE16DB50}" type="parTrans" cxnId="{7597C543-426A-4524-B00B-018D5DFC706D}">
      <dgm:prSet/>
      <dgm:spPr/>
      <dgm:t>
        <a:bodyPr/>
        <a:lstStyle/>
        <a:p>
          <a:endParaRPr lang="es-EC"/>
        </a:p>
      </dgm:t>
    </dgm:pt>
    <dgm:pt modelId="{5D760935-F7F3-46E0-A593-90332F06992B}" type="sibTrans" cxnId="{7597C543-426A-4524-B00B-018D5DFC706D}">
      <dgm:prSet/>
      <dgm:spPr/>
      <dgm:t>
        <a:bodyPr/>
        <a:lstStyle/>
        <a:p>
          <a:endParaRPr lang="es-EC"/>
        </a:p>
      </dgm:t>
    </dgm:pt>
    <dgm:pt modelId="{7096B683-90FB-4673-8395-A2F1E89EE1AF}" type="pres">
      <dgm:prSet presAssocID="{E0281440-D50D-4C94-8F48-ED88DE26D4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04E91B8-FF41-4BFB-9C95-8D03503C7085}" type="pres">
      <dgm:prSet presAssocID="{E0281440-D50D-4C94-8F48-ED88DE26D4DB}" presName="fgShape" presStyleLbl="fgShp" presStyleIdx="0" presStyleCnt="1" custLinFactNeighborX="181" custLinFactNeighborY="47271"/>
      <dgm:spPr/>
    </dgm:pt>
    <dgm:pt modelId="{91F2F06E-9EA9-44FC-8496-B0D0E6C1E115}" type="pres">
      <dgm:prSet presAssocID="{E0281440-D50D-4C94-8F48-ED88DE26D4DB}" presName="linComp" presStyleCnt="0"/>
      <dgm:spPr/>
    </dgm:pt>
    <dgm:pt modelId="{282523D6-9867-4393-8EF9-30A9AED792E1}" type="pres">
      <dgm:prSet presAssocID="{04719D1A-8996-4659-857B-8183967F7EC9}" presName="compNode" presStyleCnt="0"/>
      <dgm:spPr/>
    </dgm:pt>
    <dgm:pt modelId="{816E29F3-08AA-4F11-96C2-21427815FFAB}" type="pres">
      <dgm:prSet presAssocID="{04719D1A-8996-4659-857B-8183967F7EC9}" presName="bkgdShape" presStyleLbl="node1" presStyleIdx="0" presStyleCnt="2"/>
      <dgm:spPr/>
      <dgm:t>
        <a:bodyPr/>
        <a:lstStyle/>
        <a:p>
          <a:endParaRPr lang="es-EC"/>
        </a:p>
      </dgm:t>
    </dgm:pt>
    <dgm:pt modelId="{D0466082-26F1-4EB7-9995-E2CDEC2F055D}" type="pres">
      <dgm:prSet presAssocID="{04719D1A-8996-4659-857B-8183967F7EC9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EAF141-8180-42B1-9A61-626DFAB45722}" type="pres">
      <dgm:prSet presAssocID="{04719D1A-8996-4659-857B-8183967F7EC9}" presName="invisiNode" presStyleLbl="node1" presStyleIdx="0" presStyleCnt="2"/>
      <dgm:spPr/>
    </dgm:pt>
    <dgm:pt modelId="{AE37A9D5-E490-4E8F-AC0E-FFC1079EF407}" type="pres">
      <dgm:prSet presAssocID="{04719D1A-8996-4659-857B-8183967F7EC9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801B3B6-F77A-4097-97C8-27064359DFE1}" type="pres">
      <dgm:prSet presAssocID="{F3DC4FB3-95C6-44D2-A20F-B77468B02F5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D0340BB7-6D77-45AE-A18F-6E0D56386188}" type="pres">
      <dgm:prSet presAssocID="{2C29FBAF-84B9-42D0-BB03-63AB855F395C}" presName="compNode" presStyleCnt="0"/>
      <dgm:spPr/>
    </dgm:pt>
    <dgm:pt modelId="{16391DDD-9A9E-4887-8333-4C47C1AE76D8}" type="pres">
      <dgm:prSet presAssocID="{2C29FBAF-84B9-42D0-BB03-63AB855F395C}" presName="bkgdShape" presStyleLbl="node1" presStyleIdx="1" presStyleCnt="2"/>
      <dgm:spPr/>
      <dgm:t>
        <a:bodyPr/>
        <a:lstStyle/>
        <a:p>
          <a:endParaRPr lang="es-EC"/>
        </a:p>
      </dgm:t>
    </dgm:pt>
    <dgm:pt modelId="{AFBC0FC1-2995-4D36-8D13-BC2657E554EF}" type="pres">
      <dgm:prSet presAssocID="{2C29FBAF-84B9-42D0-BB03-63AB855F395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1C9C35-B988-4686-A73C-6859C32956A8}" type="pres">
      <dgm:prSet presAssocID="{2C29FBAF-84B9-42D0-BB03-63AB855F395C}" presName="invisiNode" presStyleLbl="node1" presStyleIdx="1" presStyleCnt="2"/>
      <dgm:spPr/>
    </dgm:pt>
    <dgm:pt modelId="{132B2AA2-0A44-4F84-AA9F-A3470B8EAB35}" type="pres">
      <dgm:prSet presAssocID="{2C29FBAF-84B9-42D0-BB03-63AB855F395C}" presName="imagNode" presStyleLbl="fgImgPlace1" presStyleIdx="1" presStyleCnt="2" custLinFactNeighborX="884" custLinFactNeighborY="-1065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99A2656-75F1-49BF-AB4E-AF8B60CAC113}" type="presOf" srcId="{F3DC4FB3-95C6-44D2-A20F-B77468B02F55}" destId="{0801B3B6-F77A-4097-97C8-27064359DFE1}" srcOrd="0" destOrd="0" presId="urn:microsoft.com/office/officeart/2005/8/layout/hList7"/>
    <dgm:cxn modelId="{E96FEA83-2F04-4CD1-945E-65DB0BFD5880}" srcId="{E0281440-D50D-4C94-8F48-ED88DE26D4DB}" destId="{04719D1A-8996-4659-857B-8183967F7EC9}" srcOrd="0" destOrd="0" parTransId="{E26E6D44-F07C-47B9-BC73-3401C2F88B55}" sibTransId="{F3DC4FB3-95C6-44D2-A20F-B77468B02F55}"/>
    <dgm:cxn modelId="{F066EB65-E1A8-4782-AF27-CED5C9794079}" type="presOf" srcId="{2C29FBAF-84B9-42D0-BB03-63AB855F395C}" destId="{AFBC0FC1-2995-4D36-8D13-BC2657E554EF}" srcOrd="1" destOrd="0" presId="urn:microsoft.com/office/officeart/2005/8/layout/hList7"/>
    <dgm:cxn modelId="{83745F62-B8F2-463E-9B4A-1E4FEF6ACF1B}" type="presOf" srcId="{2C29FBAF-84B9-42D0-BB03-63AB855F395C}" destId="{16391DDD-9A9E-4887-8333-4C47C1AE76D8}" srcOrd="0" destOrd="0" presId="urn:microsoft.com/office/officeart/2005/8/layout/hList7"/>
    <dgm:cxn modelId="{4B299874-7C45-4FA9-9F4D-101367AFC1CD}" type="presOf" srcId="{04719D1A-8996-4659-857B-8183967F7EC9}" destId="{816E29F3-08AA-4F11-96C2-21427815FFAB}" srcOrd="0" destOrd="0" presId="urn:microsoft.com/office/officeart/2005/8/layout/hList7"/>
    <dgm:cxn modelId="{7597C543-426A-4524-B00B-018D5DFC706D}" srcId="{E0281440-D50D-4C94-8F48-ED88DE26D4DB}" destId="{2C29FBAF-84B9-42D0-BB03-63AB855F395C}" srcOrd="1" destOrd="0" parTransId="{AFF1ACFA-E64D-4B3F-8862-6E24FE16DB50}" sibTransId="{5D760935-F7F3-46E0-A593-90332F06992B}"/>
    <dgm:cxn modelId="{4FCC2B15-767F-414E-B2ED-610C9C851A8D}" type="presOf" srcId="{E0281440-D50D-4C94-8F48-ED88DE26D4DB}" destId="{7096B683-90FB-4673-8395-A2F1E89EE1AF}" srcOrd="0" destOrd="0" presId="urn:microsoft.com/office/officeart/2005/8/layout/hList7"/>
    <dgm:cxn modelId="{036120D1-03BE-4CC6-BFEF-C395DACF94ED}" type="presOf" srcId="{04719D1A-8996-4659-857B-8183967F7EC9}" destId="{D0466082-26F1-4EB7-9995-E2CDEC2F055D}" srcOrd="1" destOrd="0" presId="urn:microsoft.com/office/officeart/2005/8/layout/hList7"/>
    <dgm:cxn modelId="{2646F7EC-2786-4975-800C-838BB940209C}" type="presParOf" srcId="{7096B683-90FB-4673-8395-A2F1E89EE1AF}" destId="{804E91B8-FF41-4BFB-9C95-8D03503C7085}" srcOrd="0" destOrd="0" presId="urn:microsoft.com/office/officeart/2005/8/layout/hList7"/>
    <dgm:cxn modelId="{1F6F0355-B82D-4BFF-8B42-D581A24FC3AC}" type="presParOf" srcId="{7096B683-90FB-4673-8395-A2F1E89EE1AF}" destId="{91F2F06E-9EA9-44FC-8496-B0D0E6C1E115}" srcOrd="1" destOrd="0" presId="urn:microsoft.com/office/officeart/2005/8/layout/hList7"/>
    <dgm:cxn modelId="{24B9675A-2F91-434D-895E-7CAA87060CBC}" type="presParOf" srcId="{91F2F06E-9EA9-44FC-8496-B0D0E6C1E115}" destId="{282523D6-9867-4393-8EF9-30A9AED792E1}" srcOrd="0" destOrd="0" presId="urn:microsoft.com/office/officeart/2005/8/layout/hList7"/>
    <dgm:cxn modelId="{AFE69835-9F55-40E5-B688-DECF803700B1}" type="presParOf" srcId="{282523D6-9867-4393-8EF9-30A9AED792E1}" destId="{816E29F3-08AA-4F11-96C2-21427815FFAB}" srcOrd="0" destOrd="0" presId="urn:microsoft.com/office/officeart/2005/8/layout/hList7"/>
    <dgm:cxn modelId="{CD44461A-A3B6-4E79-AB83-519FF7A092BD}" type="presParOf" srcId="{282523D6-9867-4393-8EF9-30A9AED792E1}" destId="{D0466082-26F1-4EB7-9995-E2CDEC2F055D}" srcOrd="1" destOrd="0" presId="urn:microsoft.com/office/officeart/2005/8/layout/hList7"/>
    <dgm:cxn modelId="{A5EC8CA6-E51B-4796-9AF8-7A5A1E876BD3}" type="presParOf" srcId="{282523D6-9867-4393-8EF9-30A9AED792E1}" destId="{46EAF141-8180-42B1-9A61-626DFAB45722}" srcOrd="2" destOrd="0" presId="urn:microsoft.com/office/officeart/2005/8/layout/hList7"/>
    <dgm:cxn modelId="{D503EF18-9718-49B9-90FD-4303C0E5C6C7}" type="presParOf" srcId="{282523D6-9867-4393-8EF9-30A9AED792E1}" destId="{AE37A9D5-E490-4E8F-AC0E-FFC1079EF407}" srcOrd="3" destOrd="0" presId="urn:microsoft.com/office/officeart/2005/8/layout/hList7"/>
    <dgm:cxn modelId="{E57CEFE0-5F41-474E-BE83-A6366B432008}" type="presParOf" srcId="{91F2F06E-9EA9-44FC-8496-B0D0E6C1E115}" destId="{0801B3B6-F77A-4097-97C8-27064359DFE1}" srcOrd="1" destOrd="0" presId="urn:microsoft.com/office/officeart/2005/8/layout/hList7"/>
    <dgm:cxn modelId="{9FBBC88C-9FC7-4C03-8A34-5416E8904C2C}" type="presParOf" srcId="{91F2F06E-9EA9-44FC-8496-B0D0E6C1E115}" destId="{D0340BB7-6D77-45AE-A18F-6E0D56386188}" srcOrd="2" destOrd="0" presId="urn:microsoft.com/office/officeart/2005/8/layout/hList7"/>
    <dgm:cxn modelId="{2EAD8F4A-5CEB-49CA-AB5B-A2A1CB1EBA6D}" type="presParOf" srcId="{D0340BB7-6D77-45AE-A18F-6E0D56386188}" destId="{16391DDD-9A9E-4887-8333-4C47C1AE76D8}" srcOrd="0" destOrd="0" presId="urn:microsoft.com/office/officeart/2005/8/layout/hList7"/>
    <dgm:cxn modelId="{D3D57905-17F9-443E-9967-476F298CB1EB}" type="presParOf" srcId="{D0340BB7-6D77-45AE-A18F-6E0D56386188}" destId="{AFBC0FC1-2995-4D36-8D13-BC2657E554EF}" srcOrd="1" destOrd="0" presId="urn:microsoft.com/office/officeart/2005/8/layout/hList7"/>
    <dgm:cxn modelId="{F8C7A4BB-9418-49A6-AE6D-6EDD0054E718}" type="presParOf" srcId="{D0340BB7-6D77-45AE-A18F-6E0D56386188}" destId="{9D1C9C35-B988-4686-A73C-6859C32956A8}" srcOrd="2" destOrd="0" presId="urn:microsoft.com/office/officeart/2005/8/layout/hList7"/>
    <dgm:cxn modelId="{C327A5FD-2396-4CB5-A195-FF05D46A8942}" type="presParOf" srcId="{D0340BB7-6D77-45AE-A18F-6E0D56386188}" destId="{132B2AA2-0A44-4F84-AA9F-A3470B8EAB3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705B390-165F-4850-92E5-1BF915029D1B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2CF4DC1-36DB-41FE-A70D-435CD1DA146A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es-EC" sz="1800" dirty="0" smtClean="0"/>
            <a:t>•	Con estos antecedentes se acepta la hipótesis alternativa, es decir, el  recubrimiento con aloe vera y la temperatura de almacenamiento influyen en la calidad organoléptica, tiempo de vida útil y características fisicoquímicas de la papaya y la guayaba como alimentos de IV gama.</a:t>
          </a:r>
          <a:endParaRPr lang="es-EC" sz="1800" dirty="0"/>
        </a:p>
      </dgm:t>
    </dgm:pt>
    <dgm:pt modelId="{F5B2765E-6D15-428A-B805-DE8B6DACCCA5}" type="parTrans" cxnId="{12A25207-7BD7-4325-9586-76EF75B158F2}">
      <dgm:prSet/>
      <dgm:spPr/>
      <dgm:t>
        <a:bodyPr/>
        <a:lstStyle/>
        <a:p>
          <a:endParaRPr lang="es-EC"/>
        </a:p>
      </dgm:t>
    </dgm:pt>
    <dgm:pt modelId="{3DEE4886-623D-411F-898F-07B2C72BFF29}" type="sibTrans" cxnId="{12A25207-7BD7-4325-9586-76EF75B158F2}">
      <dgm:prSet/>
      <dgm:spPr/>
      <dgm:t>
        <a:bodyPr/>
        <a:lstStyle/>
        <a:p>
          <a:endParaRPr lang="es-EC"/>
        </a:p>
      </dgm:t>
    </dgm:pt>
    <dgm:pt modelId="{BB055A90-D7C4-4ECC-87FD-4C4CC821591A}" type="pres">
      <dgm:prSet presAssocID="{6705B390-165F-4850-92E5-1BF915029D1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9391EE-0BB0-4244-9DA8-CEF72080CF39}" type="pres">
      <dgm:prSet presAssocID="{6705B390-165F-4850-92E5-1BF915029D1B}" presName="arrow" presStyleLbl="bgShp" presStyleIdx="0" presStyleCnt="1"/>
      <dgm:spPr/>
    </dgm:pt>
    <dgm:pt modelId="{5A856A13-EBB1-4C92-90B9-80BDEA2024F5}" type="pres">
      <dgm:prSet presAssocID="{6705B390-165F-4850-92E5-1BF915029D1B}" presName="linearProcess" presStyleCnt="0"/>
      <dgm:spPr/>
    </dgm:pt>
    <dgm:pt modelId="{AE021256-5827-468A-B10F-3D74ABBC353D}" type="pres">
      <dgm:prSet presAssocID="{D2CF4DC1-36DB-41FE-A70D-435CD1DA146A}" presName="textNode" presStyleLbl="node1" presStyleIdx="0" presStyleCnt="1" custScaleY="1366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2FFB33-B6A1-4A1B-A42D-D94A5D3A8FFE}" type="presOf" srcId="{6705B390-165F-4850-92E5-1BF915029D1B}" destId="{BB055A90-D7C4-4ECC-87FD-4C4CC821591A}" srcOrd="0" destOrd="0" presId="urn:microsoft.com/office/officeart/2005/8/layout/hProcess9"/>
    <dgm:cxn modelId="{094270C5-CF7A-41DC-9E69-02B131CB957F}" type="presOf" srcId="{D2CF4DC1-36DB-41FE-A70D-435CD1DA146A}" destId="{AE021256-5827-468A-B10F-3D74ABBC353D}" srcOrd="0" destOrd="0" presId="urn:microsoft.com/office/officeart/2005/8/layout/hProcess9"/>
    <dgm:cxn modelId="{12A25207-7BD7-4325-9586-76EF75B158F2}" srcId="{6705B390-165F-4850-92E5-1BF915029D1B}" destId="{D2CF4DC1-36DB-41FE-A70D-435CD1DA146A}" srcOrd="0" destOrd="0" parTransId="{F5B2765E-6D15-428A-B805-DE8B6DACCCA5}" sibTransId="{3DEE4886-623D-411F-898F-07B2C72BFF29}"/>
    <dgm:cxn modelId="{BC8FED94-1290-4929-B4AB-9024405C1E9F}" type="presParOf" srcId="{BB055A90-D7C4-4ECC-87FD-4C4CC821591A}" destId="{049391EE-0BB0-4244-9DA8-CEF72080CF39}" srcOrd="0" destOrd="0" presId="urn:microsoft.com/office/officeart/2005/8/layout/hProcess9"/>
    <dgm:cxn modelId="{B18B06D6-58BD-48EF-AC57-ED03B49F2561}" type="presParOf" srcId="{BB055A90-D7C4-4ECC-87FD-4C4CC821591A}" destId="{5A856A13-EBB1-4C92-90B9-80BDEA2024F5}" srcOrd="1" destOrd="0" presId="urn:microsoft.com/office/officeart/2005/8/layout/hProcess9"/>
    <dgm:cxn modelId="{78094086-FD20-4AAF-A93C-2D0407686589}" type="presParOf" srcId="{5A856A13-EBB1-4C92-90B9-80BDEA2024F5}" destId="{AE021256-5827-468A-B10F-3D74ABBC353D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731DEB2-22D1-425C-B639-CC39689D8B43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10071D5E-AE5B-46BA-9A8F-95CE45A190CD}">
      <dgm:prSet/>
      <dgm:spPr/>
      <dgm:t>
        <a:bodyPr/>
        <a:lstStyle/>
        <a:p>
          <a:pPr rtl="0"/>
          <a:r>
            <a:rPr lang="es-EC" dirty="0" smtClean="0"/>
            <a:t>Investigar sobre la implementación de gel de Aloe Vera en la industria alimentaria para ofrecer productos de mejor calidad.</a:t>
          </a:r>
          <a:endParaRPr lang="es-EC" dirty="0"/>
        </a:p>
      </dgm:t>
    </dgm:pt>
    <dgm:pt modelId="{A1089CE8-B8F4-4E90-8A17-CA94A0EEC63D}" type="parTrans" cxnId="{7B479CC6-C9E0-48DC-9344-DA1D76E12327}">
      <dgm:prSet/>
      <dgm:spPr/>
      <dgm:t>
        <a:bodyPr/>
        <a:lstStyle/>
        <a:p>
          <a:endParaRPr lang="es-EC"/>
        </a:p>
      </dgm:t>
    </dgm:pt>
    <dgm:pt modelId="{AF40464A-115F-4E20-B160-08F1EEFE2E7A}" type="sibTrans" cxnId="{7B479CC6-C9E0-48DC-9344-DA1D76E12327}">
      <dgm:prSet/>
      <dgm:spPr/>
      <dgm:t>
        <a:bodyPr/>
        <a:lstStyle/>
        <a:p>
          <a:endParaRPr lang="es-EC"/>
        </a:p>
      </dgm:t>
    </dgm:pt>
    <dgm:pt modelId="{4078599C-D4AE-456A-B7F7-CE2CD52B70C0}">
      <dgm:prSet/>
      <dgm:spPr/>
      <dgm:t>
        <a:bodyPr/>
        <a:lstStyle/>
        <a:p>
          <a:pPr rtl="0"/>
          <a:r>
            <a:rPr lang="es-ES" dirty="0" smtClean="0"/>
            <a:t>Investigar acerca de la conservación de frutas de IV gama, especialmente autóctonas. </a:t>
          </a:r>
          <a:endParaRPr lang="es-EC" dirty="0"/>
        </a:p>
      </dgm:t>
    </dgm:pt>
    <dgm:pt modelId="{FC0D612B-F039-4AEE-A246-B88AA3CE31B9}" type="parTrans" cxnId="{C70863E4-518E-4CE7-BD85-F5330C16BB40}">
      <dgm:prSet/>
      <dgm:spPr/>
      <dgm:t>
        <a:bodyPr/>
        <a:lstStyle/>
        <a:p>
          <a:endParaRPr lang="es-EC"/>
        </a:p>
      </dgm:t>
    </dgm:pt>
    <dgm:pt modelId="{77328E6A-1097-4E9C-8FCD-30DDABA4F4E3}" type="sibTrans" cxnId="{C70863E4-518E-4CE7-BD85-F5330C16BB40}">
      <dgm:prSet/>
      <dgm:spPr/>
      <dgm:t>
        <a:bodyPr/>
        <a:lstStyle/>
        <a:p>
          <a:endParaRPr lang="es-EC"/>
        </a:p>
      </dgm:t>
    </dgm:pt>
    <dgm:pt modelId="{F3636303-9E3B-4F56-A904-BE7E4672323A}">
      <dgm:prSet/>
      <dgm:spPr/>
      <dgm:t>
        <a:bodyPr/>
        <a:lstStyle/>
        <a:p>
          <a:pPr rtl="0"/>
          <a:r>
            <a:rPr lang="es-ES" dirty="0" smtClean="0"/>
            <a:t>Evaluar los mejores tratamientos: papaya recubierta T6 (70% aloe vera y 10°C) y guayaba recubierta T5 (70% aloe vera y 10°C) a diversas temperaturas de almacenamiento.</a:t>
          </a:r>
          <a:endParaRPr lang="es-EC" dirty="0"/>
        </a:p>
      </dgm:t>
    </dgm:pt>
    <dgm:pt modelId="{4B927C91-8193-4728-80C3-80ACEBB783B4}" type="parTrans" cxnId="{C4E1DB0C-DAB3-4C35-9D79-0E7966370D46}">
      <dgm:prSet/>
      <dgm:spPr/>
      <dgm:t>
        <a:bodyPr/>
        <a:lstStyle/>
        <a:p>
          <a:endParaRPr lang="es-EC"/>
        </a:p>
      </dgm:t>
    </dgm:pt>
    <dgm:pt modelId="{93ACFE87-0819-4CFE-9757-91F224E76118}" type="sibTrans" cxnId="{C4E1DB0C-DAB3-4C35-9D79-0E7966370D46}">
      <dgm:prSet/>
      <dgm:spPr/>
      <dgm:t>
        <a:bodyPr/>
        <a:lstStyle/>
        <a:p>
          <a:endParaRPr lang="es-EC"/>
        </a:p>
      </dgm:t>
    </dgm:pt>
    <dgm:pt modelId="{7726874F-E59E-4A92-8A46-ED7CE510962B}" type="pres">
      <dgm:prSet presAssocID="{4731DEB2-22D1-425C-B639-CC39689D8B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303AF2-56F3-4597-80AE-FE1F6B7268DE}" type="pres">
      <dgm:prSet presAssocID="{10071D5E-AE5B-46BA-9A8F-95CE45A190C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C0258C-74A7-4FF0-93DC-8281CE8DB587}" type="pres">
      <dgm:prSet presAssocID="{AF40464A-115F-4E20-B160-08F1EEFE2E7A}" presName="sibTrans" presStyleLbl="sibTrans2D1" presStyleIdx="0" presStyleCnt="2"/>
      <dgm:spPr/>
      <dgm:t>
        <a:bodyPr/>
        <a:lstStyle/>
        <a:p>
          <a:endParaRPr lang="es-EC"/>
        </a:p>
      </dgm:t>
    </dgm:pt>
    <dgm:pt modelId="{02AABFFE-4861-4F42-BE66-07ABCC63006C}" type="pres">
      <dgm:prSet presAssocID="{AF40464A-115F-4E20-B160-08F1EEFE2E7A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46F9CBFD-B940-4A4C-BF75-92849CCF334A}" type="pres">
      <dgm:prSet presAssocID="{4078599C-D4AE-456A-B7F7-CE2CD52B70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E98B3C-ABCD-4421-8A8F-957BE27B122E}" type="pres">
      <dgm:prSet presAssocID="{77328E6A-1097-4E9C-8FCD-30DDABA4F4E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B6B0C45-8AA6-46DA-B9CE-324C56402105}" type="pres">
      <dgm:prSet presAssocID="{77328E6A-1097-4E9C-8FCD-30DDABA4F4E3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35D1F38C-1226-485E-9A75-7BDBD23F1551}" type="pres">
      <dgm:prSet presAssocID="{F3636303-9E3B-4F56-A904-BE7E467232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7D4F76-2156-4DF8-B7EF-A5C506F59D24}" type="presOf" srcId="{10071D5E-AE5B-46BA-9A8F-95CE45A190CD}" destId="{88303AF2-56F3-4597-80AE-FE1F6B7268DE}" srcOrd="0" destOrd="0" presId="urn:microsoft.com/office/officeart/2005/8/layout/process1"/>
    <dgm:cxn modelId="{FA39A79A-0F83-4241-9ED6-3E9047218B06}" type="presOf" srcId="{77328E6A-1097-4E9C-8FCD-30DDABA4F4E3}" destId="{D4E98B3C-ABCD-4421-8A8F-957BE27B122E}" srcOrd="0" destOrd="0" presId="urn:microsoft.com/office/officeart/2005/8/layout/process1"/>
    <dgm:cxn modelId="{103F4BE2-59C1-4879-8547-5E823B88354A}" type="presOf" srcId="{AF40464A-115F-4E20-B160-08F1EEFE2E7A}" destId="{19C0258C-74A7-4FF0-93DC-8281CE8DB587}" srcOrd="0" destOrd="0" presId="urn:microsoft.com/office/officeart/2005/8/layout/process1"/>
    <dgm:cxn modelId="{47238D67-EF39-4D7B-935B-819BE3FC05AB}" type="presOf" srcId="{AF40464A-115F-4E20-B160-08F1EEFE2E7A}" destId="{02AABFFE-4861-4F42-BE66-07ABCC63006C}" srcOrd="1" destOrd="0" presId="urn:microsoft.com/office/officeart/2005/8/layout/process1"/>
    <dgm:cxn modelId="{66A56D4D-E08D-40E2-ACB2-FB222FAD79D1}" type="presOf" srcId="{77328E6A-1097-4E9C-8FCD-30DDABA4F4E3}" destId="{2B6B0C45-8AA6-46DA-B9CE-324C56402105}" srcOrd="1" destOrd="0" presId="urn:microsoft.com/office/officeart/2005/8/layout/process1"/>
    <dgm:cxn modelId="{9CA69F9A-F02E-41B9-8979-D3E6963A6F51}" type="presOf" srcId="{4731DEB2-22D1-425C-B639-CC39689D8B43}" destId="{7726874F-E59E-4A92-8A46-ED7CE510962B}" srcOrd="0" destOrd="0" presId="urn:microsoft.com/office/officeart/2005/8/layout/process1"/>
    <dgm:cxn modelId="{624A4DA3-1CCF-4591-88E4-5688D68E8A8A}" type="presOf" srcId="{4078599C-D4AE-456A-B7F7-CE2CD52B70C0}" destId="{46F9CBFD-B940-4A4C-BF75-92849CCF334A}" srcOrd="0" destOrd="0" presId="urn:microsoft.com/office/officeart/2005/8/layout/process1"/>
    <dgm:cxn modelId="{C4E1DB0C-DAB3-4C35-9D79-0E7966370D46}" srcId="{4731DEB2-22D1-425C-B639-CC39689D8B43}" destId="{F3636303-9E3B-4F56-A904-BE7E4672323A}" srcOrd="2" destOrd="0" parTransId="{4B927C91-8193-4728-80C3-80ACEBB783B4}" sibTransId="{93ACFE87-0819-4CFE-9757-91F224E76118}"/>
    <dgm:cxn modelId="{4849B78C-AED2-4E8B-810F-714E1054493B}" type="presOf" srcId="{F3636303-9E3B-4F56-A904-BE7E4672323A}" destId="{35D1F38C-1226-485E-9A75-7BDBD23F1551}" srcOrd="0" destOrd="0" presId="urn:microsoft.com/office/officeart/2005/8/layout/process1"/>
    <dgm:cxn modelId="{C70863E4-518E-4CE7-BD85-F5330C16BB40}" srcId="{4731DEB2-22D1-425C-B639-CC39689D8B43}" destId="{4078599C-D4AE-456A-B7F7-CE2CD52B70C0}" srcOrd="1" destOrd="0" parTransId="{FC0D612B-F039-4AEE-A246-B88AA3CE31B9}" sibTransId="{77328E6A-1097-4E9C-8FCD-30DDABA4F4E3}"/>
    <dgm:cxn modelId="{7B479CC6-C9E0-48DC-9344-DA1D76E12327}" srcId="{4731DEB2-22D1-425C-B639-CC39689D8B43}" destId="{10071D5E-AE5B-46BA-9A8F-95CE45A190CD}" srcOrd="0" destOrd="0" parTransId="{A1089CE8-B8F4-4E90-8A17-CA94A0EEC63D}" sibTransId="{AF40464A-115F-4E20-B160-08F1EEFE2E7A}"/>
    <dgm:cxn modelId="{A53A1861-221B-48F7-9197-87E26E9CEBC8}" type="presParOf" srcId="{7726874F-E59E-4A92-8A46-ED7CE510962B}" destId="{88303AF2-56F3-4597-80AE-FE1F6B7268DE}" srcOrd="0" destOrd="0" presId="urn:microsoft.com/office/officeart/2005/8/layout/process1"/>
    <dgm:cxn modelId="{96717FA1-346C-4BEA-8494-2409DB3E306B}" type="presParOf" srcId="{7726874F-E59E-4A92-8A46-ED7CE510962B}" destId="{19C0258C-74A7-4FF0-93DC-8281CE8DB587}" srcOrd="1" destOrd="0" presId="urn:microsoft.com/office/officeart/2005/8/layout/process1"/>
    <dgm:cxn modelId="{E7830E3C-5D70-44BC-B179-CCE2891CA224}" type="presParOf" srcId="{19C0258C-74A7-4FF0-93DC-8281CE8DB587}" destId="{02AABFFE-4861-4F42-BE66-07ABCC63006C}" srcOrd="0" destOrd="0" presId="urn:microsoft.com/office/officeart/2005/8/layout/process1"/>
    <dgm:cxn modelId="{D278E85E-905E-4E89-990B-343CE1EAAF8F}" type="presParOf" srcId="{7726874F-E59E-4A92-8A46-ED7CE510962B}" destId="{46F9CBFD-B940-4A4C-BF75-92849CCF334A}" srcOrd="2" destOrd="0" presId="urn:microsoft.com/office/officeart/2005/8/layout/process1"/>
    <dgm:cxn modelId="{8B3241C1-E718-437F-AA76-B56C1C22F9D7}" type="presParOf" srcId="{7726874F-E59E-4A92-8A46-ED7CE510962B}" destId="{D4E98B3C-ABCD-4421-8A8F-957BE27B122E}" srcOrd="3" destOrd="0" presId="urn:microsoft.com/office/officeart/2005/8/layout/process1"/>
    <dgm:cxn modelId="{FDD1859D-606D-4E22-9035-F02E85D407DE}" type="presParOf" srcId="{D4E98B3C-ABCD-4421-8A8F-957BE27B122E}" destId="{2B6B0C45-8AA6-46DA-B9CE-324C56402105}" srcOrd="0" destOrd="0" presId="urn:microsoft.com/office/officeart/2005/8/layout/process1"/>
    <dgm:cxn modelId="{84C6C224-EEAB-4656-B6F5-5D07B42ADA01}" type="presParOf" srcId="{7726874F-E59E-4A92-8A46-ED7CE510962B}" destId="{35D1F38C-1226-485E-9A75-7BDBD23F15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78D156-8A30-4C08-8930-3F2746FF9A90}" type="doc">
      <dgm:prSet loTypeId="urn:microsoft.com/office/officeart/2005/8/layout/targe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4258123-DD2F-4B23-B9F4-5A2B9871E4AC}">
      <dgm:prSet custT="1"/>
      <dgm:spPr/>
      <dgm:t>
        <a:bodyPr/>
        <a:lstStyle/>
        <a:p>
          <a:pPr algn="just" rtl="0"/>
          <a:r>
            <a:rPr lang="es-EC" sz="2000" dirty="0" smtClean="0"/>
            <a:t>Evaluar otras técnicas  de conservación de papaya y guayaba como alimentos de IV gama y comparar los resultados de esta investigación</a:t>
          </a:r>
          <a:endParaRPr lang="es-EC" sz="1600" dirty="0"/>
        </a:p>
      </dgm:t>
    </dgm:pt>
    <dgm:pt modelId="{12B64DA3-5D06-4A60-9D13-4FDCA31982A8}" type="parTrans" cxnId="{CAA75D98-EFF6-4D0B-BC18-530CA3BB3444}">
      <dgm:prSet/>
      <dgm:spPr/>
      <dgm:t>
        <a:bodyPr/>
        <a:lstStyle/>
        <a:p>
          <a:endParaRPr lang="es-EC"/>
        </a:p>
      </dgm:t>
    </dgm:pt>
    <dgm:pt modelId="{878CF267-282D-4210-BB65-AEF18E8178E8}" type="sibTrans" cxnId="{CAA75D98-EFF6-4D0B-BC18-530CA3BB3444}">
      <dgm:prSet/>
      <dgm:spPr/>
      <dgm:t>
        <a:bodyPr/>
        <a:lstStyle/>
        <a:p>
          <a:endParaRPr lang="es-EC"/>
        </a:p>
      </dgm:t>
    </dgm:pt>
    <dgm:pt modelId="{5B892398-C9C8-477E-A7C0-0928569E1A0F}">
      <dgm:prSet custT="1"/>
      <dgm:spPr/>
      <dgm:t>
        <a:bodyPr/>
        <a:lstStyle/>
        <a:p>
          <a:pPr algn="just" rtl="0"/>
          <a:r>
            <a:rPr lang="es-ES" sz="2000" dirty="0" smtClean="0"/>
            <a:t>Utilizar el método de vacío en el empaque de papaya y guayaba de IV gama para evaluar su tiempo de vida.</a:t>
          </a:r>
        </a:p>
        <a:p>
          <a:pPr algn="just" rtl="0"/>
          <a:endParaRPr lang="es-ES" sz="2000" dirty="0" smtClean="0"/>
        </a:p>
        <a:p>
          <a:pPr algn="just" rtl="0"/>
          <a:r>
            <a:rPr lang="es-ES" sz="2000" dirty="0" smtClean="0"/>
            <a:t>Estudiar la viscosidad y adherencia de las diferentes formulaciones de recubrimiento en relación a la superficie aplicada.</a:t>
          </a:r>
          <a:endParaRPr lang="es-EC" sz="2000" dirty="0"/>
        </a:p>
      </dgm:t>
    </dgm:pt>
    <dgm:pt modelId="{E7D6A977-036D-4C4D-B889-7442C6BE2896}" type="parTrans" cxnId="{655722BE-CB66-4B5E-A121-94BFC0444267}">
      <dgm:prSet/>
      <dgm:spPr/>
      <dgm:t>
        <a:bodyPr/>
        <a:lstStyle/>
        <a:p>
          <a:endParaRPr lang="es-EC"/>
        </a:p>
      </dgm:t>
    </dgm:pt>
    <dgm:pt modelId="{D285A500-7056-443F-9907-0857EEF2EBB5}" type="sibTrans" cxnId="{655722BE-CB66-4B5E-A121-94BFC0444267}">
      <dgm:prSet/>
      <dgm:spPr/>
      <dgm:t>
        <a:bodyPr/>
        <a:lstStyle/>
        <a:p>
          <a:endParaRPr lang="es-EC"/>
        </a:p>
      </dgm:t>
    </dgm:pt>
    <dgm:pt modelId="{EC16A5FB-A67C-439E-A6A0-522BDFF87346}" type="pres">
      <dgm:prSet presAssocID="{1778D156-8A30-4C08-8930-3F2746FF9A9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8E97E7D-53EA-4E89-B649-1740E58167CF}" type="pres">
      <dgm:prSet presAssocID="{B4258123-DD2F-4B23-B9F4-5A2B9871E4AC}" presName="circle1" presStyleLbl="node1" presStyleIdx="0" presStyleCnt="2"/>
      <dgm:spPr/>
    </dgm:pt>
    <dgm:pt modelId="{C002EF9C-C323-44F3-98D3-47E328ADD82F}" type="pres">
      <dgm:prSet presAssocID="{B4258123-DD2F-4B23-B9F4-5A2B9871E4AC}" presName="space" presStyleCnt="0"/>
      <dgm:spPr/>
    </dgm:pt>
    <dgm:pt modelId="{5D4FFEDE-13CB-4E6A-9877-2F38F49862DF}" type="pres">
      <dgm:prSet presAssocID="{B4258123-DD2F-4B23-B9F4-5A2B9871E4AC}" presName="rect1" presStyleLbl="alignAcc1" presStyleIdx="0" presStyleCnt="2"/>
      <dgm:spPr/>
      <dgm:t>
        <a:bodyPr/>
        <a:lstStyle/>
        <a:p>
          <a:endParaRPr lang="es-EC"/>
        </a:p>
      </dgm:t>
    </dgm:pt>
    <dgm:pt modelId="{BF841851-825B-48EF-BDA6-97F927DFB79A}" type="pres">
      <dgm:prSet presAssocID="{5B892398-C9C8-477E-A7C0-0928569E1A0F}" presName="vertSpace2" presStyleLbl="node1" presStyleIdx="0" presStyleCnt="2"/>
      <dgm:spPr/>
    </dgm:pt>
    <dgm:pt modelId="{15076D01-D5B6-4E11-A52F-1D1323F84807}" type="pres">
      <dgm:prSet presAssocID="{5B892398-C9C8-477E-A7C0-0928569E1A0F}" presName="circle2" presStyleLbl="node1" presStyleIdx="1" presStyleCnt="2"/>
      <dgm:spPr/>
    </dgm:pt>
    <dgm:pt modelId="{DB9AA5C4-EE1D-4C13-A32D-86ABB7314C59}" type="pres">
      <dgm:prSet presAssocID="{5B892398-C9C8-477E-A7C0-0928569E1A0F}" presName="rect2" presStyleLbl="alignAcc1" presStyleIdx="1" presStyleCnt="2"/>
      <dgm:spPr/>
      <dgm:t>
        <a:bodyPr/>
        <a:lstStyle/>
        <a:p>
          <a:endParaRPr lang="es-EC"/>
        </a:p>
      </dgm:t>
    </dgm:pt>
    <dgm:pt modelId="{CB0F3CAE-042B-47D5-BB45-842D9000F465}" type="pres">
      <dgm:prSet presAssocID="{B4258123-DD2F-4B23-B9F4-5A2B9871E4AC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80ED98-79C2-4DC4-804A-9CA461F1FDF9}" type="pres">
      <dgm:prSet presAssocID="{5B892398-C9C8-477E-A7C0-0928569E1A0F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74D641-96AA-43FE-8AE8-9428C49F11F5}" type="presOf" srcId="{5B892398-C9C8-477E-A7C0-0928569E1A0F}" destId="{DB9AA5C4-EE1D-4C13-A32D-86ABB7314C59}" srcOrd="0" destOrd="0" presId="urn:microsoft.com/office/officeart/2005/8/layout/target3"/>
    <dgm:cxn modelId="{655722BE-CB66-4B5E-A121-94BFC0444267}" srcId="{1778D156-8A30-4C08-8930-3F2746FF9A90}" destId="{5B892398-C9C8-477E-A7C0-0928569E1A0F}" srcOrd="1" destOrd="0" parTransId="{E7D6A977-036D-4C4D-B889-7442C6BE2896}" sibTransId="{D285A500-7056-443F-9907-0857EEF2EBB5}"/>
    <dgm:cxn modelId="{EC75B1D5-1875-4D6E-B8BD-329D99029CA6}" type="presOf" srcId="{B4258123-DD2F-4B23-B9F4-5A2B9871E4AC}" destId="{5D4FFEDE-13CB-4E6A-9877-2F38F49862DF}" srcOrd="0" destOrd="0" presId="urn:microsoft.com/office/officeart/2005/8/layout/target3"/>
    <dgm:cxn modelId="{CAA75D98-EFF6-4D0B-BC18-530CA3BB3444}" srcId="{1778D156-8A30-4C08-8930-3F2746FF9A90}" destId="{B4258123-DD2F-4B23-B9F4-5A2B9871E4AC}" srcOrd="0" destOrd="0" parTransId="{12B64DA3-5D06-4A60-9D13-4FDCA31982A8}" sibTransId="{878CF267-282D-4210-BB65-AEF18E8178E8}"/>
    <dgm:cxn modelId="{C4C816FE-CFB4-414A-9B26-34DEDD3139FA}" type="presOf" srcId="{B4258123-DD2F-4B23-B9F4-5A2B9871E4AC}" destId="{CB0F3CAE-042B-47D5-BB45-842D9000F465}" srcOrd="1" destOrd="0" presId="urn:microsoft.com/office/officeart/2005/8/layout/target3"/>
    <dgm:cxn modelId="{B7E73F1F-DDE4-4CB5-8BF4-9F8E6494374E}" type="presOf" srcId="{1778D156-8A30-4C08-8930-3F2746FF9A90}" destId="{EC16A5FB-A67C-439E-A6A0-522BDFF87346}" srcOrd="0" destOrd="0" presId="urn:microsoft.com/office/officeart/2005/8/layout/target3"/>
    <dgm:cxn modelId="{E6358EEB-54C9-4625-AF29-376232544249}" type="presOf" srcId="{5B892398-C9C8-477E-A7C0-0928569E1A0F}" destId="{4F80ED98-79C2-4DC4-804A-9CA461F1FDF9}" srcOrd="1" destOrd="0" presId="urn:microsoft.com/office/officeart/2005/8/layout/target3"/>
    <dgm:cxn modelId="{CB44FBDC-8525-44B8-93FA-4A66E06CA546}" type="presParOf" srcId="{EC16A5FB-A67C-439E-A6A0-522BDFF87346}" destId="{98E97E7D-53EA-4E89-B649-1740E58167CF}" srcOrd="0" destOrd="0" presId="urn:microsoft.com/office/officeart/2005/8/layout/target3"/>
    <dgm:cxn modelId="{84DBADD6-DC92-4D7C-9628-015218B3E92A}" type="presParOf" srcId="{EC16A5FB-A67C-439E-A6A0-522BDFF87346}" destId="{C002EF9C-C323-44F3-98D3-47E328ADD82F}" srcOrd="1" destOrd="0" presId="urn:microsoft.com/office/officeart/2005/8/layout/target3"/>
    <dgm:cxn modelId="{C0D6F88A-D16C-478A-BB20-E6AF39C293B1}" type="presParOf" srcId="{EC16A5FB-A67C-439E-A6A0-522BDFF87346}" destId="{5D4FFEDE-13CB-4E6A-9877-2F38F49862DF}" srcOrd="2" destOrd="0" presId="urn:microsoft.com/office/officeart/2005/8/layout/target3"/>
    <dgm:cxn modelId="{FCACF390-5FCD-49EF-82D1-6427B68FD6DC}" type="presParOf" srcId="{EC16A5FB-A67C-439E-A6A0-522BDFF87346}" destId="{BF841851-825B-48EF-BDA6-97F927DFB79A}" srcOrd="3" destOrd="0" presId="urn:microsoft.com/office/officeart/2005/8/layout/target3"/>
    <dgm:cxn modelId="{85D1A6B3-370D-4F21-B5F0-5183E8EDFC28}" type="presParOf" srcId="{EC16A5FB-A67C-439E-A6A0-522BDFF87346}" destId="{15076D01-D5B6-4E11-A52F-1D1323F84807}" srcOrd="4" destOrd="0" presId="urn:microsoft.com/office/officeart/2005/8/layout/target3"/>
    <dgm:cxn modelId="{6F3E4AC5-9F1D-4239-86F5-B2F4EB6D7E92}" type="presParOf" srcId="{EC16A5FB-A67C-439E-A6A0-522BDFF87346}" destId="{DB9AA5C4-EE1D-4C13-A32D-86ABB7314C59}" srcOrd="5" destOrd="0" presId="urn:microsoft.com/office/officeart/2005/8/layout/target3"/>
    <dgm:cxn modelId="{5ACC0B62-7E71-4D49-A24A-6C51448DC2A3}" type="presParOf" srcId="{EC16A5FB-A67C-439E-A6A0-522BDFF87346}" destId="{CB0F3CAE-042B-47D5-BB45-842D9000F465}" srcOrd="6" destOrd="0" presId="urn:microsoft.com/office/officeart/2005/8/layout/target3"/>
    <dgm:cxn modelId="{4D00C003-E13C-44B8-B835-AE7190D57E00}" type="presParOf" srcId="{EC16A5FB-A67C-439E-A6A0-522BDFF87346}" destId="{4F80ED98-79C2-4DC4-804A-9CA461F1FDF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3651A-BAD2-4E5A-91E9-D86B5BBEE1A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038E1E8B-FDDD-495E-A45D-8E4D6D6A83BD}">
      <dgm:prSet phldrT="[Texto]" custT="1"/>
      <dgm:spPr/>
      <dgm:t>
        <a:bodyPr/>
        <a:lstStyle/>
        <a:p>
          <a:r>
            <a:rPr lang="es-EC" sz="1800" dirty="0" smtClean="0"/>
            <a:t>Analizar el contenido de polifenoles  de las soluciones de aloe vera </a:t>
          </a:r>
          <a:r>
            <a:rPr lang="es-EC" sz="1800" i="1" dirty="0" smtClean="0"/>
            <a:t>(Aloe </a:t>
          </a:r>
          <a:r>
            <a:rPr lang="es-EC" sz="1800" i="1" dirty="0" err="1" smtClean="0"/>
            <a:t>barbadensis</a:t>
          </a:r>
          <a:r>
            <a:rPr lang="es-EC" sz="1800" i="1" dirty="0" smtClean="0"/>
            <a:t> </a:t>
          </a:r>
          <a:r>
            <a:rPr lang="es-EC" sz="1800" i="1" dirty="0" err="1" smtClean="0"/>
            <a:t>miller</a:t>
          </a:r>
          <a:r>
            <a:rPr lang="es-EC" sz="1800" dirty="0" smtClean="0"/>
            <a:t>). </a:t>
          </a:r>
          <a:endParaRPr lang="es-EC" sz="1800" dirty="0"/>
        </a:p>
      </dgm:t>
    </dgm:pt>
    <dgm:pt modelId="{CBF3800A-A97C-4593-A8B3-81F82B787C8B}" type="parTrans" cxnId="{15F15B89-A767-4370-A3D8-AC0D1A46E90D}">
      <dgm:prSet/>
      <dgm:spPr/>
      <dgm:t>
        <a:bodyPr/>
        <a:lstStyle/>
        <a:p>
          <a:endParaRPr lang="es-EC"/>
        </a:p>
      </dgm:t>
    </dgm:pt>
    <dgm:pt modelId="{F24551F4-C789-4C12-A515-6934A941D24B}" type="sibTrans" cxnId="{15F15B89-A767-4370-A3D8-AC0D1A46E90D}">
      <dgm:prSet/>
      <dgm:spPr/>
      <dgm:t>
        <a:bodyPr/>
        <a:lstStyle/>
        <a:p>
          <a:endParaRPr lang="es-EC"/>
        </a:p>
      </dgm:t>
    </dgm:pt>
    <dgm:pt modelId="{AC9C599B-F9D0-4B47-8E6F-106A2C8C223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C" sz="1800" dirty="0" smtClean="0"/>
            <a:t>Evaluar el efecto de la concentración de gel de aloe vera </a:t>
          </a:r>
          <a:r>
            <a:rPr lang="es-EC" sz="1800" i="1" dirty="0" smtClean="0"/>
            <a:t>(Aloe </a:t>
          </a:r>
          <a:r>
            <a:rPr lang="es-EC" sz="1800" i="1" dirty="0" err="1" smtClean="0"/>
            <a:t>barbadensis</a:t>
          </a:r>
          <a:r>
            <a:rPr lang="es-EC" sz="1800" i="1" dirty="0" smtClean="0"/>
            <a:t> </a:t>
          </a:r>
          <a:r>
            <a:rPr lang="es-EC" sz="1800" i="1" dirty="0" err="1" smtClean="0"/>
            <a:t>miller</a:t>
          </a:r>
          <a:r>
            <a:rPr lang="es-EC" sz="1800" dirty="0" smtClean="0"/>
            <a:t>) y tiempo de almacenamiento en la conservación de papaya </a:t>
          </a:r>
          <a:r>
            <a:rPr lang="es-EC" sz="1800" i="1" dirty="0" smtClean="0"/>
            <a:t>(</a:t>
          </a:r>
          <a:r>
            <a:rPr lang="es-EC" sz="1800" i="1" dirty="0" err="1" smtClean="0"/>
            <a:t>Carica</a:t>
          </a:r>
          <a:r>
            <a:rPr lang="es-EC" sz="1800" i="1" dirty="0" smtClean="0"/>
            <a:t> papaya)</a:t>
          </a:r>
          <a:r>
            <a:rPr lang="es-EC" sz="1800" dirty="0" smtClean="0"/>
            <a:t> y guayaba </a:t>
          </a:r>
          <a:r>
            <a:rPr lang="es-EC" sz="1800" i="1" dirty="0" smtClean="0"/>
            <a:t>(</a:t>
          </a:r>
          <a:r>
            <a:rPr lang="es-EC" sz="1800" i="1" dirty="0" err="1" smtClean="0"/>
            <a:t>Psidium</a:t>
          </a:r>
          <a:r>
            <a:rPr lang="es-EC" sz="1800" i="1" dirty="0" smtClean="0"/>
            <a:t> </a:t>
          </a:r>
          <a:r>
            <a:rPr lang="es-EC" sz="1800" i="1" dirty="0" err="1" smtClean="0"/>
            <a:t>guajaba</a:t>
          </a:r>
          <a:r>
            <a:rPr lang="es-EC" sz="1800" i="1" dirty="0" smtClean="0"/>
            <a:t>)</a:t>
          </a:r>
          <a:r>
            <a:rPr lang="es-EC" sz="1800" dirty="0" smtClean="0"/>
            <a:t>.</a:t>
          </a:r>
          <a:endParaRPr lang="es-EC" sz="1800" dirty="0"/>
        </a:p>
      </dgm:t>
    </dgm:pt>
    <dgm:pt modelId="{EBAEF63C-3F01-4730-A862-7235A2974D9C}" type="parTrans" cxnId="{9A64E48D-07A2-4140-8325-7CA6A02D7E96}">
      <dgm:prSet/>
      <dgm:spPr/>
      <dgm:t>
        <a:bodyPr/>
        <a:lstStyle/>
        <a:p>
          <a:endParaRPr lang="es-EC"/>
        </a:p>
      </dgm:t>
    </dgm:pt>
    <dgm:pt modelId="{ADA42DFE-99DF-4B2F-B81D-B082D5242EF9}" type="sibTrans" cxnId="{9A64E48D-07A2-4140-8325-7CA6A02D7E96}">
      <dgm:prSet/>
      <dgm:spPr/>
      <dgm:t>
        <a:bodyPr/>
        <a:lstStyle/>
        <a:p>
          <a:endParaRPr lang="es-EC"/>
        </a:p>
      </dgm:t>
    </dgm:pt>
    <dgm:pt modelId="{A259F5CC-AA03-4708-848F-E512B76CF5ED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800" dirty="0" smtClean="0"/>
            <a:t>Determinar la calidad microbiológica y organoléptica de la fruta recubierta como alimento de IV gama.</a:t>
          </a:r>
          <a:endParaRPr lang="es-EC" sz="1800" dirty="0"/>
        </a:p>
      </dgm:t>
    </dgm:pt>
    <dgm:pt modelId="{EC3DFFA9-8535-4771-9B8C-E8CF8A75DBBC}" type="parTrans" cxnId="{27DF12D7-894F-4066-9332-5335D4095ABB}">
      <dgm:prSet/>
      <dgm:spPr/>
      <dgm:t>
        <a:bodyPr/>
        <a:lstStyle/>
        <a:p>
          <a:endParaRPr lang="es-EC"/>
        </a:p>
      </dgm:t>
    </dgm:pt>
    <dgm:pt modelId="{625175DB-FF0F-4DB8-8E9C-7C392F2B58AB}" type="sibTrans" cxnId="{27DF12D7-894F-4066-9332-5335D4095ABB}">
      <dgm:prSet/>
      <dgm:spPr/>
      <dgm:t>
        <a:bodyPr/>
        <a:lstStyle/>
        <a:p>
          <a:endParaRPr lang="es-EC"/>
        </a:p>
      </dgm:t>
    </dgm:pt>
    <dgm:pt modelId="{E07D826E-0DB2-40C5-8B2B-20C6E80332E2}" type="pres">
      <dgm:prSet presAssocID="{0523651A-BAD2-4E5A-91E9-D86B5BBEE1A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90E897-8C9E-4095-9A69-8B224FDE23F6}" type="pres">
      <dgm:prSet presAssocID="{038E1E8B-FDDD-495E-A45D-8E4D6D6A83BD}" presName="parentLin" presStyleCnt="0"/>
      <dgm:spPr/>
    </dgm:pt>
    <dgm:pt modelId="{65F782DC-D243-4681-9C31-83D53CFAB989}" type="pres">
      <dgm:prSet presAssocID="{038E1E8B-FDDD-495E-A45D-8E4D6D6A83BD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A491BFE6-4ACD-4AA2-84C6-6CF1786D9FF7}" type="pres">
      <dgm:prSet presAssocID="{038E1E8B-FDDD-495E-A45D-8E4D6D6A83BD}" presName="parentText" presStyleLbl="node1" presStyleIdx="0" presStyleCnt="3" custLinFactNeighborX="50702" custLinFactNeighborY="180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12707B-F9B7-4761-8AA7-F7721762483B}" type="pres">
      <dgm:prSet presAssocID="{038E1E8B-FDDD-495E-A45D-8E4D6D6A83BD}" presName="negativeSpace" presStyleCnt="0"/>
      <dgm:spPr/>
    </dgm:pt>
    <dgm:pt modelId="{1C21E516-649C-4BB9-BDEE-27D5C488E56B}" type="pres">
      <dgm:prSet presAssocID="{038E1E8B-FDDD-495E-A45D-8E4D6D6A83BD}" presName="childText" presStyleLbl="conFgAcc1" presStyleIdx="0" presStyleCnt="3">
        <dgm:presLayoutVars>
          <dgm:bulletEnabled val="1"/>
        </dgm:presLayoutVars>
      </dgm:prSet>
      <dgm:spPr/>
    </dgm:pt>
    <dgm:pt modelId="{86853CE7-EF7F-4E5A-A2DD-A79DD7016E6F}" type="pres">
      <dgm:prSet presAssocID="{F24551F4-C789-4C12-A515-6934A941D24B}" presName="spaceBetweenRectangles" presStyleCnt="0"/>
      <dgm:spPr/>
    </dgm:pt>
    <dgm:pt modelId="{5944599C-AA2D-4407-B323-C650C7CEBB24}" type="pres">
      <dgm:prSet presAssocID="{AC9C599B-F9D0-4B47-8E6F-106A2C8C2232}" presName="parentLin" presStyleCnt="0"/>
      <dgm:spPr/>
    </dgm:pt>
    <dgm:pt modelId="{1E14BD33-34AE-44BF-8EF6-8DC93D51C370}" type="pres">
      <dgm:prSet presAssocID="{AC9C599B-F9D0-4B47-8E6F-106A2C8C223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93726968-E15B-4AC2-AEB4-10504135BF5E}" type="pres">
      <dgm:prSet presAssocID="{AC9C599B-F9D0-4B47-8E6F-106A2C8C22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400681-273B-41A4-BE80-E9543B1D4E64}" type="pres">
      <dgm:prSet presAssocID="{AC9C599B-F9D0-4B47-8E6F-106A2C8C2232}" presName="negativeSpace" presStyleCnt="0"/>
      <dgm:spPr/>
    </dgm:pt>
    <dgm:pt modelId="{E69F4A7E-6B0C-42EE-A4E6-30E26AB9AC33}" type="pres">
      <dgm:prSet presAssocID="{AC9C599B-F9D0-4B47-8E6F-106A2C8C2232}" presName="childText" presStyleLbl="conFgAcc1" presStyleIdx="1" presStyleCnt="3">
        <dgm:presLayoutVars>
          <dgm:bulletEnabled val="1"/>
        </dgm:presLayoutVars>
      </dgm:prSet>
      <dgm:spPr/>
    </dgm:pt>
    <dgm:pt modelId="{56240DDE-EBF3-4A6C-BDD0-65F7E0BCE191}" type="pres">
      <dgm:prSet presAssocID="{ADA42DFE-99DF-4B2F-B81D-B082D5242EF9}" presName="spaceBetweenRectangles" presStyleCnt="0"/>
      <dgm:spPr/>
    </dgm:pt>
    <dgm:pt modelId="{05DF5189-B9FF-4E7B-9450-C8D018AFA9F8}" type="pres">
      <dgm:prSet presAssocID="{A259F5CC-AA03-4708-848F-E512B76CF5ED}" presName="parentLin" presStyleCnt="0"/>
      <dgm:spPr/>
    </dgm:pt>
    <dgm:pt modelId="{F9455399-5CCC-4899-B3CB-16BB1F004CB6}" type="pres">
      <dgm:prSet presAssocID="{A259F5CC-AA03-4708-848F-E512B76CF5ED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A1FC1A8-8A9B-414D-AE9D-CD7E9D719077}" type="pres">
      <dgm:prSet presAssocID="{A259F5CC-AA03-4708-848F-E512B76CF5E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4072DF-1341-46A2-9C50-3135086D6662}" type="pres">
      <dgm:prSet presAssocID="{A259F5CC-AA03-4708-848F-E512B76CF5ED}" presName="negativeSpace" presStyleCnt="0"/>
      <dgm:spPr/>
    </dgm:pt>
    <dgm:pt modelId="{80D8CFB5-D9C4-4F30-9216-771722E3EEEC}" type="pres">
      <dgm:prSet presAssocID="{A259F5CC-AA03-4708-848F-E512B76CF5E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5A015C-1AC4-43BD-BC9A-7744C260832D}" type="presOf" srcId="{A259F5CC-AA03-4708-848F-E512B76CF5ED}" destId="{F9455399-5CCC-4899-B3CB-16BB1F004CB6}" srcOrd="0" destOrd="0" presId="urn:microsoft.com/office/officeart/2005/8/layout/list1"/>
    <dgm:cxn modelId="{CBF185C5-0647-47E9-94CD-BA266077DCED}" type="presOf" srcId="{AC9C599B-F9D0-4B47-8E6F-106A2C8C2232}" destId="{93726968-E15B-4AC2-AEB4-10504135BF5E}" srcOrd="1" destOrd="0" presId="urn:microsoft.com/office/officeart/2005/8/layout/list1"/>
    <dgm:cxn modelId="{9A64E48D-07A2-4140-8325-7CA6A02D7E96}" srcId="{0523651A-BAD2-4E5A-91E9-D86B5BBEE1A9}" destId="{AC9C599B-F9D0-4B47-8E6F-106A2C8C2232}" srcOrd="1" destOrd="0" parTransId="{EBAEF63C-3F01-4730-A862-7235A2974D9C}" sibTransId="{ADA42DFE-99DF-4B2F-B81D-B082D5242EF9}"/>
    <dgm:cxn modelId="{15F15B89-A767-4370-A3D8-AC0D1A46E90D}" srcId="{0523651A-BAD2-4E5A-91E9-D86B5BBEE1A9}" destId="{038E1E8B-FDDD-495E-A45D-8E4D6D6A83BD}" srcOrd="0" destOrd="0" parTransId="{CBF3800A-A97C-4593-A8B3-81F82B787C8B}" sibTransId="{F24551F4-C789-4C12-A515-6934A941D24B}"/>
    <dgm:cxn modelId="{D1FFDBD0-0A7E-4A1C-8BFE-8A8875EC02F6}" type="presOf" srcId="{A259F5CC-AA03-4708-848F-E512B76CF5ED}" destId="{4A1FC1A8-8A9B-414D-AE9D-CD7E9D719077}" srcOrd="1" destOrd="0" presId="urn:microsoft.com/office/officeart/2005/8/layout/list1"/>
    <dgm:cxn modelId="{27DF12D7-894F-4066-9332-5335D4095ABB}" srcId="{0523651A-BAD2-4E5A-91E9-D86B5BBEE1A9}" destId="{A259F5CC-AA03-4708-848F-E512B76CF5ED}" srcOrd="2" destOrd="0" parTransId="{EC3DFFA9-8535-4771-9B8C-E8CF8A75DBBC}" sibTransId="{625175DB-FF0F-4DB8-8E9C-7C392F2B58AB}"/>
    <dgm:cxn modelId="{9C8DB75A-BC0A-4131-B237-11354E55BA7B}" type="presOf" srcId="{0523651A-BAD2-4E5A-91E9-D86B5BBEE1A9}" destId="{E07D826E-0DB2-40C5-8B2B-20C6E80332E2}" srcOrd="0" destOrd="0" presId="urn:microsoft.com/office/officeart/2005/8/layout/list1"/>
    <dgm:cxn modelId="{9BDEDE66-ED25-4D1E-9D68-E46C3D9E8665}" type="presOf" srcId="{038E1E8B-FDDD-495E-A45D-8E4D6D6A83BD}" destId="{65F782DC-D243-4681-9C31-83D53CFAB989}" srcOrd="0" destOrd="0" presId="urn:microsoft.com/office/officeart/2005/8/layout/list1"/>
    <dgm:cxn modelId="{823BCC2D-9753-44BE-959A-E5ABFB41C1FE}" type="presOf" srcId="{038E1E8B-FDDD-495E-A45D-8E4D6D6A83BD}" destId="{A491BFE6-4ACD-4AA2-84C6-6CF1786D9FF7}" srcOrd="1" destOrd="0" presId="urn:microsoft.com/office/officeart/2005/8/layout/list1"/>
    <dgm:cxn modelId="{F643B1F6-6F2D-4EA1-B04E-F99289A8A498}" type="presOf" srcId="{AC9C599B-F9D0-4B47-8E6F-106A2C8C2232}" destId="{1E14BD33-34AE-44BF-8EF6-8DC93D51C370}" srcOrd="0" destOrd="0" presId="urn:microsoft.com/office/officeart/2005/8/layout/list1"/>
    <dgm:cxn modelId="{EDC3F050-8121-4215-91F7-3D8457987039}" type="presParOf" srcId="{E07D826E-0DB2-40C5-8B2B-20C6E80332E2}" destId="{FC90E897-8C9E-4095-9A69-8B224FDE23F6}" srcOrd="0" destOrd="0" presId="urn:microsoft.com/office/officeart/2005/8/layout/list1"/>
    <dgm:cxn modelId="{72F0A383-D2EB-4884-A856-05792EA9C077}" type="presParOf" srcId="{FC90E897-8C9E-4095-9A69-8B224FDE23F6}" destId="{65F782DC-D243-4681-9C31-83D53CFAB989}" srcOrd="0" destOrd="0" presId="urn:microsoft.com/office/officeart/2005/8/layout/list1"/>
    <dgm:cxn modelId="{A5133207-70FB-4F40-8C3A-3D9632AFC223}" type="presParOf" srcId="{FC90E897-8C9E-4095-9A69-8B224FDE23F6}" destId="{A491BFE6-4ACD-4AA2-84C6-6CF1786D9FF7}" srcOrd="1" destOrd="0" presId="urn:microsoft.com/office/officeart/2005/8/layout/list1"/>
    <dgm:cxn modelId="{250363A7-78C4-4042-B441-AF300FDA5EAD}" type="presParOf" srcId="{E07D826E-0DB2-40C5-8B2B-20C6E80332E2}" destId="{E112707B-F9B7-4761-8AA7-F7721762483B}" srcOrd="1" destOrd="0" presId="urn:microsoft.com/office/officeart/2005/8/layout/list1"/>
    <dgm:cxn modelId="{510083AA-5B81-470F-9284-B0CE3010028C}" type="presParOf" srcId="{E07D826E-0DB2-40C5-8B2B-20C6E80332E2}" destId="{1C21E516-649C-4BB9-BDEE-27D5C488E56B}" srcOrd="2" destOrd="0" presId="urn:microsoft.com/office/officeart/2005/8/layout/list1"/>
    <dgm:cxn modelId="{0AB989E5-B537-4467-99BA-A9B8D1FEF5FF}" type="presParOf" srcId="{E07D826E-0DB2-40C5-8B2B-20C6E80332E2}" destId="{86853CE7-EF7F-4E5A-A2DD-A79DD7016E6F}" srcOrd="3" destOrd="0" presId="urn:microsoft.com/office/officeart/2005/8/layout/list1"/>
    <dgm:cxn modelId="{72F259FC-63D0-4130-BD5F-D057B3D50D9B}" type="presParOf" srcId="{E07D826E-0DB2-40C5-8B2B-20C6E80332E2}" destId="{5944599C-AA2D-4407-B323-C650C7CEBB24}" srcOrd="4" destOrd="0" presId="urn:microsoft.com/office/officeart/2005/8/layout/list1"/>
    <dgm:cxn modelId="{5E8CF724-86DA-4446-A177-6A645237E25C}" type="presParOf" srcId="{5944599C-AA2D-4407-B323-C650C7CEBB24}" destId="{1E14BD33-34AE-44BF-8EF6-8DC93D51C370}" srcOrd="0" destOrd="0" presId="urn:microsoft.com/office/officeart/2005/8/layout/list1"/>
    <dgm:cxn modelId="{50AF06B9-10D5-4394-B677-05DE8F516867}" type="presParOf" srcId="{5944599C-AA2D-4407-B323-C650C7CEBB24}" destId="{93726968-E15B-4AC2-AEB4-10504135BF5E}" srcOrd="1" destOrd="0" presId="urn:microsoft.com/office/officeart/2005/8/layout/list1"/>
    <dgm:cxn modelId="{0A3DFA0D-6330-4B9B-B46A-F0464B58E712}" type="presParOf" srcId="{E07D826E-0DB2-40C5-8B2B-20C6E80332E2}" destId="{00400681-273B-41A4-BE80-E9543B1D4E64}" srcOrd="5" destOrd="0" presId="urn:microsoft.com/office/officeart/2005/8/layout/list1"/>
    <dgm:cxn modelId="{CBA5721E-200E-46D9-BA1F-66E69F2AF561}" type="presParOf" srcId="{E07D826E-0DB2-40C5-8B2B-20C6E80332E2}" destId="{E69F4A7E-6B0C-42EE-A4E6-30E26AB9AC33}" srcOrd="6" destOrd="0" presId="urn:microsoft.com/office/officeart/2005/8/layout/list1"/>
    <dgm:cxn modelId="{2B1185B8-E2FA-40EF-BAC4-F28E99D92ED9}" type="presParOf" srcId="{E07D826E-0DB2-40C5-8B2B-20C6E80332E2}" destId="{56240DDE-EBF3-4A6C-BDD0-65F7E0BCE191}" srcOrd="7" destOrd="0" presId="urn:microsoft.com/office/officeart/2005/8/layout/list1"/>
    <dgm:cxn modelId="{65A8A782-B914-46DA-B429-040E6D237A99}" type="presParOf" srcId="{E07D826E-0DB2-40C5-8B2B-20C6E80332E2}" destId="{05DF5189-B9FF-4E7B-9450-C8D018AFA9F8}" srcOrd="8" destOrd="0" presId="urn:microsoft.com/office/officeart/2005/8/layout/list1"/>
    <dgm:cxn modelId="{E5752EA7-A798-42AB-A440-4DDA82B58A00}" type="presParOf" srcId="{05DF5189-B9FF-4E7B-9450-C8D018AFA9F8}" destId="{F9455399-5CCC-4899-B3CB-16BB1F004CB6}" srcOrd="0" destOrd="0" presId="urn:microsoft.com/office/officeart/2005/8/layout/list1"/>
    <dgm:cxn modelId="{5743EC64-6974-4B61-B750-A3FFB800E0B9}" type="presParOf" srcId="{05DF5189-B9FF-4E7B-9450-C8D018AFA9F8}" destId="{4A1FC1A8-8A9B-414D-AE9D-CD7E9D719077}" srcOrd="1" destOrd="0" presId="urn:microsoft.com/office/officeart/2005/8/layout/list1"/>
    <dgm:cxn modelId="{1ECE91BF-5F6E-4C99-8E74-FE2E7277E17F}" type="presParOf" srcId="{E07D826E-0DB2-40C5-8B2B-20C6E80332E2}" destId="{FC4072DF-1341-46A2-9C50-3135086D6662}" srcOrd="9" destOrd="0" presId="urn:microsoft.com/office/officeart/2005/8/layout/list1"/>
    <dgm:cxn modelId="{58D9803A-B9E1-4D10-9003-E4A5ACA28914}" type="presParOf" srcId="{E07D826E-0DB2-40C5-8B2B-20C6E80332E2}" destId="{80D8CFB5-D9C4-4F30-9216-771722E3EEE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9A3945-4FBD-4A16-82DD-770AF2F8E468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00663C5-97E0-4D8D-A6BC-8D457C5C9F71}">
      <dgm:prSet phldrT="[Texto]"/>
      <dgm:spPr/>
      <dgm:t>
        <a:bodyPr/>
        <a:lstStyle/>
        <a:p>
          <a:r>
            <a:rPr lang="es-EC" dirty="0" smtClean="0"/>
            <a:t>ALTERNATIVA</a:t>
          </a:r>
          <a:endParaRPr lang="es-EC" dirty="0"/>
        </a:p>
      </dgm:t>
    </dgm:pt>
    <dgm:pt modelId="{CFC9C3E3-5D44-49AF-BDFF-E145E1E881AA}" type="parTrans" cxnId="{B9D7E788-50B6-4E40-B08F-4B3CF8352E8B}">
      <dgm:prSet/>
      <dgm:spPr/>
      <dgm:t>
        <a:bodyPr/>
        <a:lstStyle/>
        <a:p>
          <a:endParaRPr lang="es-EC"/>
        </a:p>
      </dgm:t>
    </dgm:pt>
    <dgm:pt modelId="{87AD03E4-97B1-4A99-98EB-A39B8BD668FF}" type="sibTrans" cxnId="{B9D7E788-50B6-4E40-B08F-4B3CF8352E8B}">
      <dgm:prSet/>
      <dgm:spPr/>
      <dgm:t>
        <a:bodyPr/>
        <a:lstStyle/>
        <a:p>
          <a:endParaRPr lang="es-EC"/>
        </a:p>
      </dgm:t>
    </dgm:pt>
    <dgm:pt modelId="{661F1C3C-DEFF-4DCE-B325-08AA41D0E891}">
      <dgm:prSet phldrT="[Texto]"/>
      <dgm:spPr/>
      <dgm:t>
        <a:bodyPr/>
        <a:lstStyle/>
        <a:p>
          <a:r>
            <a:rPr lang="es-EC" dirty="0" smtClean="0"/>
            <a:t>El  recubrimiento con aloe vera y la temperatura de almacenamiento  influyen en la calidad organoléptica, tiempo de vida útil y características fisicoquímicas de la papaya y la guayaba como alimentos de IV gama.</a:t>
          </a:r>
          <a:endParaRPr lang="es-EC" dirty="0"/>
        </a:p>
      </dgm:t>
    </dgm:pt>
    <dgm:pt modelId="{BE8B0E01-F977-4038-B7E2-132EDD5678F3}" type="parTrans" cxnId="{099A34D1-CF7A-46A4-8D40-E255B8C9701A}">
      <dgm:prSet/>
      <dgm:spPr/>
      <dgm:t>
        <a:bodyPr/>
        <a:lstStyle/>
        <a:p>
          <a:endParaRPr lang="es-EC"/>
        </a:p>
      </dgm:t>
    </dgm:pt>
    <dgm:pt modelId="{F288FC7C-C2B5-45EA-9B18-C56704C01CFE}" type="sibTrans" cxnId="{099A34D1-CF7A-46A4-8D40-E255B8C9701A}">
      <dgm:prSet/>
      <dgm:spPr/>
      <dgm:t>
        <a:bodyPr/>
        <a:lstStyle/>
        <a:p>
          <a:endParaRPr lang="es-EC"/>
        </a:p>
      </dgm:t>
    </dgm:pt>
    <dgm:pt modelId="{401C4EF4-5D66-43E3-AEFF-8973C007EDCC}">
      <dgm:prSet phldrT="[Texto]"/>
      <dgm:spPr/>
      <dgm:t>
        <a:bodyPr/>
        <a:lstStyle/>
        <a:p>
          <a:r>
            <a:rPr lang="es-EC" dirty="0" smtClean="0"/>
            <a:t>NULA</a:t>
          </a:r>
          <a:endParaRPr lang="es-EC" dirty="0"/>
        </a:p>
      </dgm:t>
    </dgm:pt>
    <dgm:pt modelId="{2C2B0D0E-DA60-43CC-B24F-CAC39D947BA5}" type="parTrans" cxnId="{3BD879C5-9BB9-4975-A69A-7998F6F82C30}">
      <dgm:prSet/>
      <dgm:spPr/>
      <dgm:t>
        <a:bodyPr/>
        <a:lstStyle/>
        <a:p>
          <a:endParaRPr lang="es-EC"/>
        </a:p>
      </dgm:t>
    </dgm:pt>
    <dgm:pt modelId="{750DC7BE-3E66-4C61-BCCD-2E593817F92A}" type="sibTrans" cxnId="{3BD879C5-9BB9-4975-A69A-7998F6F82C30}">
      <dgm:prSet/>
      <dgm:spPr/>
      <dgm:t>
        <a:bodyPr/>
        <a:lstStyle/>
        <a:p>
          <a:endParaRPr lang="es-EC"/>
        </a:p>
      </dgm:t>
    </dgm:pt>
    <dgm:pt modelId="{0AA8B0F9-2158-48A2-B01F-B7E0AB409568}">
      <dgm:prSet phldrT="[Texto]"/>
      <dgm:spPr/>
      <dgm:t>
        <a:bodyPr/>
        <a:lstStyle/>
        <a:p>
          <a:r>
            <a:rPr lang="es-EC" dirty="0" smtClean="0"/>
            <a:t>El  recubrimiento con aloe vera y la temperatura de almacenamiento no  influyen en la calidad organoléptica, tiempo de vida útil y características fisicoquímicas de la papaya y la guayaba como alimentos de IV gama.</a:t>
          </a:r>
          <a:endParaRPr lang="es-EC" dirty="0"/>
        </a:p>
      </dgm:t>
    </dgm:pt>
    <dgm:pt modelId="{A9AB210D-C041-4430-AB30-1E9335FD6D64}" type="parTrans" cxnId="{A65FBAAE-D769-430E-B62F-83428E49F155}">
      <dgm:prSet/>
      <dgm:spPr/>
      <dgm:t>
        <a:bodyPr/>
        <a:lstStyle/>
        <a:p>
          <a:endParaRPr lang="es-EC"/>
        </a:p>
      </dgm:t>
    </dgm:pt>
    <dgm:pt modelId="{5ABE4B23-2FEE-42EA-B944-74ADCA6FF0C9}" type="sibTrans" cxnId="{A65FBAAE-D769-430E-B62F-83428E49F155}">
      <dgm:prSet/>
      <dgm:spPr/>
      <dgm:t>
        <a:bodyPr/>
        <a:lstStyle/>
        <a:p>
          <a:endParaRPr lang="es-EC"/>
        </a:p>
      </dgm:t>
    </dgm:pt>
    <dgm:pt modelId="{36D62226-F96C-46D7-A82D-36E0308E9EC2}" type="pres">
      <dgm:prSet presAssocID="{ED9A3945-4FBD-4A16-82DD-770AF2F8E46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B93AD68D-A15A-49D9-9FAD-476FF17F040F}" type="pres">
      <dgm:prSet presAssocID="{400663C5-97E0-4D8D-A6BC-8D457C5C9F71}" presName="parenttextcomposite" presStyleCnt="0"/>
      <dgm:spPr/>
    </dgm:pt>
    <dgm:pt modelId="{1F682D9C-1A4F-498C-A899-D7BBC3970AFE}" type="pres">
      <dgm:prSet presAssocID="{400663C5-97E0-4D8D-A6BC-8D457C5C9F7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CE62A1-CCBF-48AE-B110-7BDC89609680}" type="pres">
      <dgm:prSet presAssocID="{400663C5-97E0-4D8D-A6BC-8D457C5C9F71}" presName="composite" presStyleCnt="0"/>
      <dgm:spPr/>
    </dgm:pt>
    <dgm:pt modelId="{1A4CBDCD-2FF8-456C-A700-C8E673BF5965}" type="pres">
      <dgm:prSet presAssocID="{400663C5-97E0-4D8D-A6BC-8D457C5C9F71}" presName="chevron1" presStyleLbl="alignNode1" presStyleIdx="0" presStyleCnt="14"/>
      <dgm:spPr/>
    </dgm:pt>
    <dgm:pt modelId="{5AD0062F-D15D-4DD4-B52E-2BA1C0BC105E}" type="pres">
      <dgm:prSet presAssocID="{400663C5-97E0-4D8D-A6BC-8D457C5C9F71}" presName="chevron2" presStyleLbl="alignNode1" presStyleIdx="1" presStyleCnt="14"/>
      <dgm:spPr/>
    </dgm:pt>
    <dgm:pt modelId="{4BBC57CA-7D77-4C67-9C8D-31361776AFB2}" type="pres">
      <dgm:prSet presAssocID="{400663C5-97E0-4D8D-A6BC-8D457C5C9F71}" presName="chevron3" presStyleLbl="alignNode1" presStyleIdx="2" presStyleCnt="14"/>
      <dgm:spPr/>
    </dgm:pt>
    <dgm:pt modelId="{12484AFC-BCB5-4C9E-8A03-D65914586E13}" type="pres">
      <dgm:prSet presAssocID="{400663C5-97E0-4D8D-A6BC-8D457C5C9F71}" presName="chevron4" presStyleLbl="alignNode1" presStyleIdx="3" presStyleCnt="14"/>
      <dgm:spPr/>
    </dgm:pt>
    <dgm:pt modelId="{9FC62BBD-2C65-49EE-BFF2-A1D2F3B9315E}" type="pres">
      <dgm:prSet presAssocID="{400663C5-97E0-4D8D-A6BC-8D457C5C9F71}" presName="chevron5" presStyleLbl="alignNode1" presStyleIdx="4" presStyleCnt="14"/>
      <dgm:spPr/>
    </dgm:pt>
    <dgm:pt modelId="{A561ACED-89F2-4E4C-ADB3-530F1C0326FF}" type="pres">
      <dgm:prSet presAssocID="{400663C5-97E0-4D8D-A6BC-8D457C5C9F71}" presName="chevron6" presStyleLbl="alignNode1" presStyleIdx="5" presStyleCnt="14"/>
      <dgm:spPr/>
    </dgm:pt>
    <dgm:pt modelId="{49830AB2-AAFA-49D5-8C2D-189149AA113F}" type="pres">
      <dgm:prSet presAssocID="{400663C5-97E0-4D8D-A6BC-8D457C5C9F71}" presName="chevron7" presStyleLbl="alignNode1" presStyleIdx="6" presStyleCnt="14"/>
      <dgm:spPr/>
    </dgm:pt>
    <dgm:pt modelId="{979425A1-D65E-4FFD-878B-6F0E4ABA9961}" type="pres">
      <dgm:prSet presAssocID="{400663C5-97E0-4D8D-A6BC-8D457C5C9F71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7546E-BB9A-42C9-83A1-5811B24C695F}" type="pres">
      <dgm:prSet presAssocID="{87AD03E4-97B1-4A99-98EB-A39B8BD668FF}" presName="sibTrans" presStyleCnt="0"/>
      <dgm:spPr/>
    </dgm:pt>
    <dgm:pt modelId="{E3DBA55E-D324-4115-B212-965EF82F54EE}" type="pres">
      <dgm:prSet presAssocID="{401C4EF4-5D66-43E3-AEFF-8973C007EDCC}" presName="parenttextcomposite" presStyleCnt="0"/>
      <dgm:spPr/>
    </dgm:pt>
    <dgm:pt modelId="{08C4E269-35A6-4134-BC94-BEA3F40EFE6D}" type="pres">
      <dgm:prSet presAssocID="{401C4EF4-5D66-43E3-AEFF-8973C007EDCC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F9E16E-F9A8-4C67-9781-D05F87EC6C11}" type="pres">
      <dgm:prSet presAssocID="{401C4EF4-5D66-43E3-AEFF-8973C007EDCC}" presName="composite" presStyleCnt="0"/>
      <dgm:spPr/>
    </dgm:pt>
    <dgm:pt modelId="{F08AF1B3-7D53-477A-9925-5B048EF0D887}" type="pres">
      <dgm:prSet presAssocID="{401C4EF4-5D66-43E3-AEFF-8973C007EDCC}" presName="chevron1" presStyleLbl="alignNode1" presStyleIdx="7" presStyleCnt="14"/>
      <dgm:spPr/>
    </dgm:pt>
    <dgm:pt modelId="{B9F1C0F1-D961-4DBD-B48A-72903D04D256}" type="pres">
      <dgm:prSet presAssocID="{401C4EF4-5D66-43E3-AEFF-8973C007EDCC}" presName="chevron2" presStyleLbl="alignNode1" presStyleIdx="8" presStyleCnt="14"/>
      <dgm:spPr/>
    </dgm:pt>
    <dgm:pt modelId="{150226B3-3C25-4CED-B8EE-A28EAB3E4B64}" type="pres">
      <dgm:prSet presAssocID="{401C4EF4-5D66-43E3-AEFF-8973C007EDCC}" presName="chevron3" presStyleLbl="alignNode1" presStyleIdx="9" presStyleCnt="14"/>
      <dgm:spPr/>
    </dgm:pt>
    <dgm:pt modelId="{A1FBBEEB-7687-4D5A-BC3B-8F88E0341D37}" type="pres">
      <dgm:prSet presAssocID="{401C4EF4-5D66-43E3-AEFF-8973C007EDCC}" presName="chevron4" presStyleLbl="alignNode1" presStyleIdx="10" presStyleCnt="14"/>
      <dgm:spPr/>
    </dgm:pt>
    <dgm:pt modelId="{4E59BD98-D347-44DE-BE8E-489410CAE262}" type="pres">
      <dgm:prSet presAssocID="{401C4EF4-5D66-43E3-AEFF-8973C007EDCC}" presName="chevron5" presStyleLbl="alignNode1" presStyleIdx="11" presStyleCnt="14"/>
      <dgm:spPr/>
    </dgm:pt>
    <dgm:pt modelId="{606F3377-F00E-4BCC-93A7-13F7775F5B80}" type="pres">
      <dgm:prSet presAssocID="{401C4EF4-5D66-43E3-AEFF-8973C007EDCC}" presName="chevron6" presStyleLbl="alignNode1" presStyleIdx="12" presStyleCnt="14"/>
      <dgm:spPr/>
    </dgm:pt>
    <dgm:pt modelId="{CAADC614-404A-482A-8C24-4CF98228AD8E}" type="pres">
      <dgm:prSet presAssocID="{401C4EF4-5D66-43E3-AEFF-8973C007EDCC}" presName="chevron7" presStyleLbl="alignNode1" presStyleIdx="13" presStyleCnt="14"/>
      <dgm:spPr/>
    </dgm:pt>
    <dgm:pt modelId="{B7FFE22B-AAB5-4F5F-B0CE-00814D4AF403}" type="pres">
      <dgm:prSet presAssocID="{401C4EF4-5D66-43E3-AEFF-8973C007EDCC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9D7E788-50B6-4E40-B08F-4B3CF8352E8B}" srcId="{ED9A3945-4FBD-4A16-82DD-770AF2F8E468}" destId="{400663C5-97E0-4D8D-A6BC-8D457C5C9F71}" srcOrd="0" destOrd="0" parTransId="{CFC9C3E3-5D44-49AF-BDFF-E145E1E881AA}" sibTransId="{87AD03E4-97B1-4A99-98EB-A39B8BD668FF}"/>
    <dgm:cxn modelId="{7989CF68-E502-47BE-90B6-77E530E00D94}" type="presOf" srcId="{401C4EF4-5D66-43E3-AEFF-8973C007EDCC}" destId="{08C4E269-35A6-4134-BC94-BEA3F40EFE6D}" srcOrd="0" destOrd="0" presId="urn:microsoft.com/office/officeart/2008/layout/VerticalAccentList"/>
    <dgm:cxn modelId="{3BD879C5-9BB9-4975-A69A-7998F6F82C30}" srcId="{ED9A3945-4FBD-4A16-82DD-770AF2F8E468}" destId="{401C4EF4-5D66-43E3-AEFF-8973C007EDCC}" srcOrd="1" destOrd="0" parTransId="{2C2B0D0E-DA60-43CC-B24F-CAC39D947BA5}" sibTransId="{750DC7BE-3E66-4C61-BCCD-2E593817F92A}"/>
    <dgm:cxn modelId="{099A34D1-CF7A-46A4-8D40-E255B8C9701A}" srcId="{400663C5-97E0-4D8D-A6BC-8D457C5C9F71}" destId="{661F1C3C-DEFF-4DCE-B325-08AA41D0E891}" srcOrd="0" destOrd="0" parTransId="{BE8B0E01-F977-4038-B7E2-132EDD5678F3}" sibTransId="{F288FC7C-C2B5-45EA-9B18-C56704C01CFE}"/>
    <dgm:cxn modelId="{FBCD4B66-6E52-49D6-83FB-083DAD110AF8}" type="presOf" srcId="{ED9A3945-4FBD-4A16-82DD-770AF2F8E468}" destId="{36D62226-F96C-46D7-A82D-36E0308E9EC2}" srcOrd="0" destOrd="0" presId="urn:microsoft.com/office/officeart/2008/layout/VerticalAccentList"/>
    <dgm:cxn modelId="{A65FBAAE-D769-430E-B62F-83428E49F155}" srcId="{401C4EF4-5D66-43E3-AEFF-8973C007EDCC}" destId="{0AA8B0F9-2158-48A2-B01F-B7E0AB409568}" srcOrd="0" destOrd="0" parTransId="{A9AB210D-C041-4430-AB30-1E9335FD6D64}" sibTransId="{5ABE4B23-2FEE-42EA-B944-74ADCA6FF0C9}"/>
    <dgm:cxn modelId="{E3CF0823-8887-42C1-9CA5-249B577F96D3}" type="presOf" srcId="{400663C5-97E0-4D8D-A6BC-8D457C5C9F71}" destId="{1F682D9C-1A4F-498C-A899-D7BBC3970AFE}" srcOrd="0" destOrd="0" presId="urn:microsoft.com/office/officeart/2008/layout/VerticalAccentList"/>
    <dgm:cxn modelId="{92B325D7-93F0-4851-BB87-A2D77A9E4884}" type="presOf" srcId="{0AA8B0F9-2158-48A2-B01F-B7E0AB409568}" destId="{B7FFE22B-AAB5-4F5F-B0CE-00814D4AF403}" srcOrd="0" destOrd="0" presId="urn:microsoft.com/office/officeart/2008/layout/VerticalAccentList"/>
    <dgm:cxn modelId="{94C81013-9AD5-40C4-A48D-E44EC171C0FA}" type="presOf" srcId="{661F1C3C-DEFF-4DCE-B325-08AA41D0E891}" destId="{979425A1-D65E-4FFD-878B-6F0E4ABA9961}" srcOrd="0" destOrd="0" presId="urn:microsoft.com/office/officeart/2008/layout/VerticalAccentList"/>
    <dgm:cxn modelId="{C2E72A4B-3CB6-4766-B7DF-F5E2BAF98B83}" type="presParOf" srcId="{36D62226-F96C-46D7-A82D-36E0308E9EC2}" destId="{B93AD68D-A15A-49D9-9FAD-476FF17F040F}" srcOrd="0" destOrd="0" presId="urn:microsoft.com/office/officeart/2008/layout/VerticalAccentList"/>
    <dgm:cxn modelId="{0EEFF1B5-3B7C-4906-BD01-1E08483E506F}" type="presParOf" srcId="{B93AD68D-A15A-49D9-9FAD-476FF17F040F}" destId="{1F682D9C-1A4F-498C-A899-D7BBC3970AFE}" srcOrd="0" destOrd="0" presId="urn:microsoft.com/office/officeart/2008/layout/VerticalAccentList"/>
    <dgm:cxn modelId="{B22BE944-BE1B-4FDB-8A5B-38BE6B584AC4}" type="presParOf" srcId="{36D62226-F96C-46D7-A82D-36E0308E9EC2}" destId="{DBCE62A1-CCBF-48AE-B110-7BDC89609680}" srcOrd="1" destOrd="0" presId="urn:microsoft.com/office/officeart/2008/layout/VerticalAccentList"/>
    <dgm:cxn modelId="{C086B47D-79B9-42B0-85EE-2093AF45B1F1}" type="presParOf" srcId="{DBCE62A1-CCBF-48AE-B110-7BDC89609680}" destId="{1A4CBDCD-2FF8-456C-A700-C8E673BF5965}" srcOrd="0" destOrd="0" presId="urn:microsoft.com/office/officeart/2008/layout/VerticalAccentList"/>
    <dgm:cxn modelId="{124B430A-BF4D-47B6-B549-6C7E3D3F89F9}" type="presParOf" srcId="{DBCE62A1-CCBF-48AE-B110-7BDC89609680}" destId="{5AD0062F-D15D-4DD4-B52E-2BA1C0BC105E}" srcOrd="1" destOrd="0" presId="urn:microsoft.com/office/officeart/2008/layout/VerticalAccentList"/>
    <dgm:cxn modelId="{86498212-DBA9-4FF8-AF76-A7DACD08C4BD}" type="presParOf" srcId="{DBCE62A1-CCBF-48AE-B110-7BDC89609680}" destId="{4BBC57CA-7D77-4C67-9C8D-31361776AFB2}" srcOrd="2" destOrd="0" presId="urn:microsoft.com/office/officeart/2008/layout/VerticalAccentList"/>
    <dgm:cxn modelId="{2297FEC3-58F0-4B4A-B4C6-0C10F9F3BFBA}" type="presParOf" srcId="{DBCE62A1-CCBF-48AE-B110-7BDC89609680}" destId="{12484AFC-BCB5-4C9E-8A03-D65914586E13}" srcOrd="3" destOrd="0" presId="urn:microsoft.com/office/officeart/2008/layout/VerticalAccentList"/>
    <dgm:cxn modelId="{8AEB1A17-8FF2-47A5-8760-3C7B458E4EA2}" type="presParOf" srcId="{DBCE62A1-CCBF-48AE-B110-7BDC89609680}" destId="{9FC62BBD-2C65-49EE-BFF2-A1D2F3B9315E}" srcOrd="4" destOrd="0" presId="urn:microsoft.com/office/officeart/2008/layout/VerticalAccentList"/>
    <dgm:cxn modelId="{858FFFF3-ECE2-438C-B276-946AD56E3FB7}" type="presParOf" srcId="{DBCE62A1-CCBF-48AE-B110-7BDC89609680}" destId="{A561ACED-89F2-4E4C-ADB3-530F1C0326FF}" srcOrd="5" destOrd="0" presId="urn:microsoft.com/office/officeart/2008/layout/VerticalAccentList"/>
    <dgm:cxn modelId="{D36B04AF-AD65-4C83-8D80-5F02F6A3FFB8}" type="presParOf" srcId="{DBCE62A1-CCBF-48AE-B110-7BDC89609680}" destId="{49830AB2-AAFA-49D5-8C2D-189149AA113F}" srcOrd="6" destOrd="0" presId="urn:microsoft.com/office/officeart/2008/layout/VerticalAccentList"/>
    <dgm:cxn modelId="{BBEB40A7-4628-4824-ACCC-CFE81AE549BB}" type="presParOf" srcId="{DBCE62A1-CCBF-48AE-B110-7BDC89609680}" destId="{979425A1-D65E-4FFD-878B-6F0E4ABA9961}" srcOrd="7" destOrd="0" presId="urn:microsoft.com/office/officeart/2008/layout/VerticalAccentList"/>
    <dgm:cxn modelId="{080B13FB-3D0F-4F18-B4F9-6D925BC3C2DC}" type="presParOf" srcId="{36D62226-F96C-46D7-A82D-36E0308E9EC2}" destId="{F6B7546E-BB9A-42C9-83A1-5811B24C695F}" srcOrd="2" destOrd="0" presId="urn:microsoft.com/office/officeart/2008/layout/VerticalAccentList"/>
    <dgm:cxn modelId="{96F73FA8-6CED-47D1-A21E-E3D71D2264A6}" type="presParOf" srcId="{36D62226-F96C-46D7-A82D-36E0308E9EC2}" destId="{E3DBA55E-D324-4115-B212-965EF82F54EE}" srcOrd="3" destOrd="0" presId="urn:microsoft.com/office/officeart/2008/layout/VerticalAccentList"/>
    <dgm:cxn modelId="{27CB898F-C0F8-4475-A8F4-ACB7AE3EBEDD}" type="presParOf" srcId="{E3DBA55E-D324-4115-B212-965EF82F54EE}" destId="{08C4E269-35A6-4134-BC94-BEA3F40EFE6D}" srcOrd="0" destOrd="0" presId="urn:microsoft.com/office/officeart/2008/layout/VerticalAccentList"/>
    <dgm:cxn modelId="{EF0703B7-694B-4166-ADDF-C3908BC4E39F}" type="presParOf" srcId="{36D62226-F96C-46D7-A82D-36E0308E9EC2}" destId="{BAF9E16E-F9A8-4C67-9781-D05F87EC6C11}" srcOrd="4" destOrd="0" presId="urn:microsoft.com/office/officeart/2008/layout/VerticalAccentList"/>
    <dgm:cxn modelId="{DAE94B82-6046-493A-9E32-F312DEBDACBF}" type="presParOf" srcId="{BAF9E16E-F9A8-4C67-9781-D05F87EC6C11}" destId="{F08AF1B3-7D53-477A-9925-5B048EF0D887}" srcOrd="0" destOrd="0" presId="urn:microsoft.com/office/officeart/2008/layout/VerticalAccentList"/>
    <dgm:cxn modelId="{AFC72269-06F3-403E-AF6E-71B608CC1462}" type="presParOf" srcId="{BAF9E16E-F9A8-4C67-9781-D05F87EC6C11}" destId="{B9F1C0F1-D961-4DBD-B48A-72903D04D256}" srcOrd="1" destOrd="0" presId="urn:microsoft.com/office/officeart/2008/layout/VerticalAccentList"/>
    <dgm:cxn modelId="{2FC983E7-42EC-4F9D-8E0A-C692FBD161F6}" type="presParOf" srcId="{BAF9E16E-F9A8-4C67-9781-D05F87EC6C11}" destId="{150226B3-3C25-4CED-B8EE-A28EAB3E4B64}" srcOrd="2" destOrd="0" presId="urn:microsoft.com/office/officeart/2008/layout/VerticalAccentList"/>
    <dgm:cxn modelId="{9FA43A21-2C15-4162-ACDA-485B9CB98F40}" type="presParOf" srcId="{BAF9E16E-F9A8-4C67-9781-D05F87EC6C11}" destId="{A1FBBEEB-7687-4D5A-BC3B-8F88E0341D37}" srcOrd="3" destOrd="0" presId="urn:microsoft.com/office/officeart/2008/layout/VerticalAccentList"/>
    <dgm:cxn modelId="{EBE8B308-DB98-473F-946A-926629163766}" type="presParOf" srcId="{BAF9E16E-F9A8-4C67-9781-D05F87EC6C11}" destId="{4E59BD98-D347-44DE-BE8E-489410CAE262}" srcOrd="4" destOrd="0" presId="urn:microsoft.com/office/officeart/2008/layout/VerticalAccentList"/>
    <dgm:cxn modelId="{0C728AAF-F35D-4FC8-80C7-18F74D3F0D5D}" type="presParOf" srcId="{BAF9E16E-F9A8-4C67-9781-D05F87EC6C11}" destId="{606F3377-F00E-4BCC-93A7-13F7775F5B80}" srcOrd="5" destOrd="0" presId="urn:microsoft.com/office/officeart/2008/layout/VerticalAccentList"/>
    <dgm:cxn modelId="{A379DE2D-44AE-4984-BC06-99529B08584C}" type="presParOf" srcId="{BAF9E16E-F9A8-4C67-9781-D05F87EC6C11}" destId="{CAADC614-404A-482A-8C24-4CF98228AD8E}" srcOrd="6" destOrd="0" presId="urn:microsoft.com/office/officeart/2008/layout/VerticalAccentList"/>
    <dgm:cxn modelId="{2D8C9126-D2D8-435D-B8CA-0347390DEC92}" type="presParOf" srcId="{BAF9E16E-F9A8-4C67-9781-D05F87EC6C11}" destId="{B7FFE22B-AAB5-4F5F-B0CE-00814D4AF40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FB41FD-3D4D-4772-8AEA-AB6FCF316EB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2CC3F65-D3F3-458D-9236-BE46A9610A19}">
      <dgm:prSet phldrT="[Texto]"/>
      <dgm:spPr/>
      <dgm:t>
        <a:bodyPr/>
        <a:lstStyle/>
        <a:p>
          <a:r>
            <a:rPr lang="es-EC" b="1" dirty="0" smtClean="0"/>
            <a:t>Factor A: Porcentajes de Aloe vera</a:t>
          </a:r>
          <a:endParaRPr lang="es-EC" dirty="0"/>
        </a:p>
      </dgm:t>
    </dgm:pt>
    <dgm:pt modelId="{FFA7EE06-28B4-4BE9-AC03-D842195C9DEB}" type="parTrans" cxnId="{772A4218-64AB-4BF2-8506-EACE8EE0E459}">
      <dgm:prSet/>
      <dgm:spPr/>
      <dgm:t>
        <a:bodyPr/>
        <a:lstStyle/>
        <a:p>
          <a:endParaRPr lang="es-EC"/>
        </a:p>
      </dgm:t>
    </dgm:pt>
    <dgm:pt modelId="{BD180407-AB4E-458D-B16B-DA65BE570256}" type="sibTrans" cxnId="{772A4218-64AB-4BF2-8506-EACE8EE0E459}">
      <dgm:prSet/>
      <dgm:spPr/>
      <dgm:t>
        <a:bodyPr/>
        <a:lstStyle/>
        <a:p>
          <a:endParaRPr lang="es-EC"/>
        </a:p>
      </dgm:t>
    </dgm:pt>
    <dgm:pt modelId="{95D87232-D2FB-43F0-B991-985519F8F369}">
      <dgm:prSet phldrT="[Texto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s-EC" b="1" dirty="0" smtClean="0"/>
            <a:t>A1: </a:t>
          </a:r>
          <a:r>
            <a:rPr lang="es-EC" dirty="0" smtClean="0"/>
            <a:t>30%</a:t>
          </a:r>
        </a:p>
        <a:p>
          <a:r>
            <a:rPr lang="es-EC" b="1" dirty="0" smtClean="0"/>
            <a:t>A2:</a:t>
          </a:r>
          <a:r>
            <a:rPr lang="es-EC" dirty="0" smtClean="0"/>
            <a:t> 50%</a:t>
          </a:r>
        </a:p>
        <a:p>
          <a:r>
            <a:rPr lang="es-EC" b="1" dirty="0" smtClean="0"/>
            <a:t>A3:</a:t>
          </a:r>
          <a:r>
            <a:rPr lang="es-EC" dirty="0" smtClean="0"/>
            <a:t> 70%      </a:t>
          </a:r>
          <a:endParaRPr lang="es-EC" dirty="0"/>
        </a:p>
      </dgm:t>
    </dgm:pt>
    <dgm:pt modelId="{CA574FD2-9508-4F2A-8632-0BBC726E70E8}" type="parTrans" cxnId="{54257DB8-0ECE-4CE8-9FB2-8E38A861CC2A}">
      <dgm:prSet/>
      <dgm:spPr/>
      <dgm:t>
        <a:bodyPr/>
        <a:lstStyle/>
        <a:p>
          <a:endParaRPr lang="es-EC"/>
        </a:p>
      </dgm:t>
    </dgm:pt>
    <dgm:pt modelId="{2E1252A4-1D78-422A-B933-A0E6BE3A3EAC}" type="sibTrans" cxnId="{54257DB8-0ECE-4CE8-9FB2-8E38A861CC2A}">
      <dgm:prSet/>
      <dgm:spPr/>
      <dgm:t>
        <a:bodyPr/>
        <a:lstStyle/>
        <a:p>
          <a:endParaRPr lang="es-EC"/>
        </a:p>
      </dgm:t>
    </dgm:pt>
    <dgm:pt modelId="{7B284DE7-BE88-4C90-8300-F3ADA35D7012}">
      <dgm:prSet phldrT="[Texto]"/>
      <dgm:spPr/>
      <dgm:t>
        <a:bodyPr/>
        <a:lstStyle/>
        <a:p>
          <a:r>
            <a:rPr lang="es-EC" b="1" dirty="0" smtClean="0"/>
            <a:t>Factor B: Temperatura de almacenamiento</a:t>
          </a:r>
          <a:endParaRPr lang="es-EC" dirty="0"/>
        </a:p>
      </dgm:t>
    </dgm:pt>
    <dgm:pt modelId="{C6E7D741-ECEB-4DFD-AB55-FA82AACC2F51}" type="parTrans" cxnId="{8EDB1C4F-7368-4165-B444-FBCF278E1772}">
      <dgm:prSet/>
      <dgm:spPr/>
      <dgm:t>
        <a:bodyPr/>
        <a:lstStyle/>
        <a:p>
          <a:endParaRPr lang="es-EC"/>
        </a:p>
      </dgm:t>
    </dgm:pt>
    <dgm:pt modelId="{3C1350E3-29E0-40FC-A79F-DC0ADBA655DA}" type="sibTrans" cxnId="{8EDB1C4F-7368-4165-B444-FBCF278E1772}">
      <dgm:prSet/>
      <dgm:spPr/>
      <dgm:t>
        <a:bodyPr/>
        <a:lstStyle/>
        <a:p>
          <a:endParaRPr lang="es-EC"/>
        </a:p>
      </dgm:t>
    </dgm:pt>
    <dgm:pt modelId="{17DC295B-9D8D-4AF9-B885-9A46AF24700D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 b="1" dirty="0" smtClean="0"/>
            <a:t>B1: </a:t>
          </a:r>
          <a:r>
            <a:rPr lang="es-EC" dirty="0" smtClean="0"/>
            <a:t>4 </a:t>
          </a:r>
          <a:r>
            <a:rPr lang="es-EC" baseline="30000" dirty="0" smtClean="0"/>
            <a:t>°</a:t>
          </a:r>
          <a:r>
            <a:rPr lang="es-EC" dirty="0" smtClean="0"/>
            <a:t>C</a:t>
          </a:r>
        </a:p>
        <a:p>
          <a:r>
            <a:rPr lang="es-EC" b="1" dirty="0" smtClean="0"/>
            <a:t>B2:</a:t>
          </a:r>
          <a:r>
            <a:rPr lang="es-EC" dirty="0" smtClean="0"/>
            <a:t> 10 </a:t>
          </a:r>
          <a:r>
            <a:rPr lang="es-EC" baseline="30000" dirty="0" smtClean="0"/>
            <a:t>°</a:t>
          </a:r>
          <a:r>
            <a:rPr lang="es-EC" dirty="0" smtClean="0"/>
            <a:t>C</a:t>
          </a:r>
          <a:endParaRPr lang="es-EC" dirty="0"/>
        </a:p>
      </dgm:t>
    </dgm:pt>
    <dgm:pt modelId="{3356615A-41C8-45AA-A84C-3027A8643E14}" type="parTrans" cxnId="{C4CF12BF-81F1-412F-901D-6A532E78EBEE}">
      <dgm:prSet/>
      <dgm:spPr/>
      <dgm:t>
        <a:bodyPr/>
        <a:lstStyle/>
        <a:p>
          <a:endParaRPr lang="es-EC"/>
        </a:p>
      </dgm:t>
    </dgm:pt>
    <dgm:pt modelId="{5C62DDD0-3B6E-4F0A-97FD-7EB5901E931E}" type="sibTrans" cxnId="{C4CF12BF-81F1-412F-901D-6A532E78EBEE}">
      <dgm:prSet/>
      <dgm:spPr/>
      <dgm:t>
        <a:bodyPr/>
        <a:lstStyle/>
        <a:p>
          <a:endParaRPr lang="es-EC"/>
        </a:p>
      </dgm:t>
    </dgm:pt>
    <dgm:pt modelId="{CF3C8384-7A0E-4137-8329-5E21E68FAEB0}" type="pres">
      <dgm:prSet presAssocID="{7AFB41FD-3D4D-4772-8AEA-AB6FCF316EB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FF896B9-9C8A-49BE-94FE-A55FA91B7765}" type="pres">
      <dgm:prSet presAssocID="{F2CC3F65-D3F3-458D-9236-BE46A9610A19}" presName="root" presStyleCnt="0"/>
      <dgm:spPr/>
    </dgm:pt>
    <dgm:pt modelId="{298DB97A-40E4-4EFB-8903-92EE51A0137E}" type="pres">
      <dgm:prSet presAssocID="{F2CC3F65-D3F3-458D-9236-BE46A9610A19}" presName="rootComposite" presStyleCnt="0"/>
      <dgm:spPr/>
    </dgm:pt>
    <dgm:pt modelId="{E3E737F3-191E-4559-B094-C29E7976FC4E}" type="pres">
      <dgm:prSet presAssocID="{F2CC3F65-D3F3-458D-9236-BE46A9610A19}" presName="rootText" presStyleLbl="node1" presStyleIdx="0" presStyleCnt="2" custScaleX="85616" custScaleY="56250"/>
      <dgm:spPr/>
      <dgm:t>
        <a:bodyPr/>
        <a:lstStyle/>
        <a:p>
          <a:endParaRPr lang="es-EC"/>
        </a:p>
      </dgm:t>
    </dgm:pt>
    <dgm:pt modelId="{E2EF6B61-0491-4A4D-966C-2DDDA54E05BA}" type="pres">
      <dgm:prSet presAssocID="{F2CC3F65-D3F3-458D-9236-BE46A9610A19}" presName="rootConnector" presStyleLbl="node1" presStyleIdx="0" presStyleCnt="2"/>
      <dgm:spPr/>
      <dgm:t>
        <a:bodyPr/>
        <a:lstStyle/>
        <a:p>
          <a:endParaRPr lang="es-EC"/>
        </a:p>
      </dgm:t>
    </dgm:pt>
    <dgm:pt modelId="{CDE07C1F-7C62-4089-BC99-2ACAAFF0F558}" type="pres">
      <dgm:prSet presAssocID="{F2CC3F65-D3F3-458D-9236-BE46A9610A19}" presName="childShape" presStyleCnt="0"/>
      <dgm:spPr/>
    </dgm:pt>
    <dgm:pt modelId="{6CDC8D2D-0A02-49A9-90D1-40E06AD5569A}" type="pres">
      <dgm:prSet presAssocID="{CA574FD2-9508-4F2A-8632-0BBC726E70E8}" presName="Name13" presStyleLbl="parChTrans1D2" presStyleIdx="0" presStyleCnt="2"/>
      <dgm:spPr/>
      <dgm:t>
        <a:bodyPr/>
        <a:lstStyle/>
        <a:p>
          <a:endParaRPr lang="es-EC"/>
        </a:p>
      </dgm:t>
    </dgm:pt>
    <dgm:pt modelId="{2CF36178-E167-4A82-9345-709A2BBC9BD7}" type="pres">
      <dgm:prSet presAssocID="{95D87232-D2FB-43F0-B991-985519F8F36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1F199C-1E60-4658-BDB4-67A9DBE6938A}" type="pres">
      <dgm:prSet presAssocID="{7B284DE7-BE88-4C90-8300-F3ADA35D7012}" presName="root" presStyleCnt="0"/>
      <dgm:spPr/>
    </dgm:pt>
    <dgm:pt modelId="{5FCEA6F4-A635-4783-8DE4-75DE5928BEE4}" type="pres">
      <dgm:prSet presAssocID="{7B284DE7-BE88-4C90-8300-F3ADA35D7012}" presName="rootComposite" presStyleCnt="0"/>
      <dgm:spPr/>
    </dgm:pt>
    <dgm:pt modelId="{29A12BDD-9EB0-4912-BECB-8CC487E102E7}" type="pres">
      <dgm:prSet presAssocID="{7B284DE7-BE88-4C90-8300-F3ADA35D7012}" presName="rootText" presStyleLbl="node1" presStyleIdx="1" presStyleCnt="2" custScaleX="85331" custScaleY="62538"/>
      <dgm:spPr/>
      <dgm:t>
        <a:bodyPr/>
        <a:lstStyle/>
        <a:p>
          <a:endParaRPr lang="es-EC"/>
        </a:p>
      </dgm:t>
    </dgm:pt>
    <dgm:pt modelId="{FB6D8F19-2B91-4DF3-AB9E-2C27BE69F71D}" type="pres">
      <dgm:prSet presAssocID="{7B284DE7-BE88-4C90-8300-F3ADA35D7012}" presName="rootConnector" presStyleLbl="node1" presStyleIdx="1" presStyleCnt="2"/>
      <dgm:spPr/>
      <dgm:t>
        <a:bodyPr/>
        <a:lstStyle/>
        <a:p>
          <a:endParaRPr lang="es-EC"/>
        </a:p>
      </dgm:t>
    </dgm:pt>
    <dgm:pt modelId="{4B92B5B1-30E3-4050-B2D8-538EBF734E4A}" type="pres">
      <dgm:prSet presAssocID="{7B284DE7-BE88-4C90-8300-F3ADA35D7012}" presName="childShape" presStyleCnt="0"/>
      <dgm:spPr/>
    </dgm:pt>
    <dgm:pt modelId="{1D7FAE33-69E5-4AD5-8DBA-3DE51ADAD7D9}" type="pres">
      <dgm:prSet presAssocID="{3356615A-41C8-45AA-A84C-3027A8643E14}" presName="Name13" presStyleLbl="parChTrans1D2" presStyleIdx="1" presStyleCnt="2"/>
      <dgm:spPr/>
      <dgm:t>
        <a:bodyPr/>
        <a:lstStyle/>
        <a:p>
          <a:endParaRPr lang="es-EC"/>
        </a:p>
      </dgm:t>
    </dgm:pt>
    <dgm:pt modelId="{0567F232-BB85-45C3-9D85-31070A7D05AE}" type="pres">
      <dgm:prSet presAssocID="{17DC295B-9D8D-4AF9-B885-9A46AF24700D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72A4218-64AB-4BF2-8506-EACE8EE0E459}" srcId="{7AFB41FD-3D4D-4772-8AEA-AB6FCF316EB8}" destId="{F2CC3F65-D3F3-458D-9236-BE46A9610A19}" srcOrd="0" destOrd="0" parTransId="{FFA7EE06-28B4-4BE9-AC03-D842195C9DEB}" sibTransId="{BD180407-AB4E-458D-B16B-DA65BE570256}"/>
    <dgm:cxn modelId="{F2E6C42B-EAA8-4CEE-B0AE-AA00A3EFEE64}" type="presOf" srcId="{7B284DE7-BE88-4C90-8300-F3ADA35D7012}" destId="{FB6D8F19-2B91-4DF3-AB9E-2C27BE69F71D}" srcOrd="1" destOrd="0" presId="urn:microsoft.com/office/officeart/2005/8/layout/hierarchy3"/>
    <dgm:cxn modelId="{54257DB8-0ECE-4CE8-9FB2-8E38A861CC2A}" srcId="{F2CC3F65-D3F3-458D-9236-BE46A9610A19}" destId="{95D87232-D2FB-43F0-B991-985519F8F369}" srcOrd="0" destOrd="0" parTransId="{CA574FD2-9508-4F2A-8632-0BBC726E70E8}" sibTransId="{2E1252A4-1D78-422A-B933-A0E6BE3A3EAC}"/>
    <dgm:cxn modelId="{15ED60F4-E618-4E6E-BAD0-9BDF65DE5C3A}" type="presOf" srcId="{F2CC3F65-D3F3-458D-9236-BE46A9610A19}" destId="{E2EF6B61-0491-4A4D-966C-2DDDA54E05BA}" srcOrd="1" destOrd="0" presId="urn:microsoft.com/office/officeart/2005/8/layout/hierarchy3"/>
    <dgm:cxn modelId="{92D9C2BB-A404-4785-BCBC-F00DB19A63E8}" type="presOf" srcId="{7AFB41FD-3D4D-4772-8AEA-AB6FCF316EB8}" destId="{CF3C8384-7A0E-4137-8329-5E21E68FAEB0}" srcOrd="0" destOrd="0" presId="urn:microsoft.com/office/officeart/2005/8/layout/hierarchy3"/>
    <dgm:cxn modelId="{C4CF12BF-81F1-412F-901D-6A532E78EBEE}" srcId="{7B284DE7-BE88-4C90-8300-F3ADA35D7012}" destId="{17DC295B-9D8D-4AF9-B885-9A46AF24700D}" srcOrd="0" destOrd="0" parTransId="{3356615A-41C8-45AA-A84C-3027A8643E14}" sibTransId="{5C62DDD0-3B6E-4F0A-97FD-7EB5901E931E}"/>
    <dgm:cxn modelId="{B5BBF939-3C3E-41D3-9AC5-8A2FEC616BC2}" type="presOf" srcId="{3356615A-41C8-45AA-A84C-3027A8643E14}" destId="{1D7FAE33-69E5-4AD5-8DBA-3DE51ADAD7D9}" srcOrd="0" destOrd="0" presId="urn:microsoft.com/office/officeart/2005/8/layout/hierarchy3"/>
    <dgm:cxn modelId="{8EDB1C4F-7368-4165-B444-FBCF278E1772}" srcId="{7AFB41FD-3D4D-4772-8AEA-AB6FCF316EB8}" destId="{7B284DE7-BE88-4C90-8300-F3ADA35D7012}" srcOrd="1" destOrd="0" parTransId="{C6E7D741-ECEB-4DFD-AB55-FA82AACC2F51}" sibTransId="{3C1350E3-29E0-40FC-A79F-DC0ADBA655DA}"/>
    <dgm:cxn modelId="{52C54C55-E674-490D-B7E3-C83D4C973006}" type="presOf" srcId="{7B284DE7-BE88-4C90-8300-F3ADA35D7012}" destId="{29A12BDD-9EB0-4912-BECB-8CC487E102E7}" srcOrd="0" destOrd="0" presId="urn:microsoft.com/office/officeart/2005/8/layout/hierarchy3"/>
    <dgm:cxn modelId="{EAD76B5A-FD89-4206-88D6-B1A8777710FB}" type="presOf" srcId="{F2CC3F65-D3F3-458D-9236-BE46A9610A19}" destId="{E3E737F3-191E-4559-B094-C29E7976FC4E}" srcOrd="0" destOrd="0" presId="urn:microsoft.com/office/officeart/2005/8/layout/hierarchy3"/>
    <dgm:cxn modelId="{C6E7297B-7576-411C-A310-B68EBA2D8BAF}" type="presOf" srcId="{CA574FD2-9508-4F2A-8632-0BBC726E70E8}" destId="{6CDC8D2D-0A02-49A9-90D1-40E06AD5569A}" srcOrd="0" destOrd="0" presId="urn:microsoft.com/office/officeart/2005/8/layout/hierarchy3"/>
    <dgm:cxn modelId="{A3CF5B2B-224D-47F9-B32E-98ADD7D4985D}" type="presOf" srcId="{17DC295B-9D8D-4AF9-B885-9A46AF24700D}" destId="{0567F232-BB85-45C3-9D85-31070A7D05AE}" srcOrd="0" destOrd="0" presId="urn:microsoft.com/office/officeart/2005/8/layout/hierarchy3"/>
    <dgm:cxn modelId="{5B5E8CF1-2560-4243-BE68-BE43FD700211}" type="presOf" srcId="{95D87232-D2FB-43F0-B991-985519F8F369}" destId="{2CF36178-E167-4A82-9345-709A2BBC9BD7}" srcOrd="0" destOrd="0" presId="urn:microsoft.com/office/officeart/2005/8/layout/hierarchy3"/>
    <dgm:cxn modelId="{F1C97373-206F-465B-B61D-41B06BEE1A50}" type="presParOf" srcId="{CF3C8384-7A0E-4137-8329-5E21E68FAEB0}" destId="{6FF896B9-9C8A-49BE-94FE-A55FA91B7765}" srcOrd="0" destOrd="0" presId="urn:microsoft.com/office/officeart/2005/8/layout/hierarchy3"/>
    <dgm:cxn modelId="{9A336586-5F0D-43D1-AB20-8DA8FBA9F039}" type="presParOf" srcId="{6FF896B9-9C8A-49BE-94FE-A55FA91B7765}" destId="{298DB97A-40E4-4EFB-8903-92EE51A0137E}" srcOrd="0" destOrd="0" presId="urn:microsoft.com/office/officeart/2005/8/layout/hierarchy3"/>
    <dgm:cxn modelId="{7816E09E-768F-42C7-B1C3-0309F32B8179}" type="presParOf" srcId="{298DB97A-40E4-4EFB-8903-92EE51A0137E}" destId="{E3E737F3-191E-4559-B094-C29E7976FC4E}" srcOrd="0" destOrd="0" presId="urn:microsoft.com/office/officeart/2005/8/layout/hierarchy3"/>
    <dgm:cxn modelId="{6ED57877-E0C6-4ACD-9592-FB88837D0587}" type="presParOf" srcId="{298DB97A-40E4-4EFB-8903-92EE51A0137E}" destId="{E2EF6B61-0491-4A4D-966C-2DDDA54E05BA}" srcOrd="1" destOrd="0" presId="urn:microsoft.com/office/officeart/2005/8/layout/hierarchy3"/>
    <dgm:cxn modelId="{A0EB0D30-42A8-4434-9383-6BADD990B4AA}" type="presParOf" srcId="{6FF896B9-9C8A-49BE-94FE-A55FA91B7765}" destId="{CDE07C1F-7C62-4089-BC99-2ACAAFF0F558}" srcOrd="1" destOrd="0" presId="urn:microsoft.com/office/officeart/2005/8/layout/hierarchy3"/>
    <dgm:cxn modelId="{BAFA8944-00D2-4C9A-B894-F5704106454A}" type="presParOf" srcId="{CDE07C1F-7C62-4089-BC99-2ACAAFF0F558}" destId="{6CDC8D2D-0A02-49A9-90D1-40E06AD5569A}" srcOrd="0" destOrd="0" presId="urn:microsoft.com/office/officeart/2005/8/layout/hierarchy3"/>
    <dgm:cxn modelId="{47568D42-7564-46C3-9B83-0ED1FF99C9E0}" type="presParOf" srcId="{CDE07C1F-7C62-4089-BC99-2ACAAFF0F558}" destId="{2CF36178-E167-4A82-9345-709A2BBC9BD7}" srcOrd="1" destOrd="0" presId="urn:microsoft.com/office/officeart/2005/8/layout/hierarchy3"/>
    <dgm:cxn modelId="{B3E02449-9A39-4C01-9E5F-B75E3250C059}" type="presParOf" srcId="{CF3C8384-7A0E-4137-8329-5E21E68FAEB0}" destId="{601F199C-1E60-4658-BDB4-67A9DBE6938A}" srcOrd="1" destOrd="0" presId="urn:microsoft.com/office/officeart/2005/8/layout/hierarchy3"/>
    <dgm:cxn modelId="{DF1679EE-148E-4EE6-866C-FBABF382181D}" type="presParOf" srcId="{601F199C-1E60-4658-BDB4-67A9DBE6938A}" destId="{5FCEA6F4-A635-4783-8DE4-75DE5928BEE4}" srcOrd="0" destOrd="0" presId="urn:microsoft.com/office/officeart/2005/8/layout/hierarchy3"/>
    <dgm:cxn modelId="{C1848F18-4CD2-4F79-81D5-840D06FB988E}" type="presParOf" srcId="{5FCEA6F4-A635-4783-8DE4-75DE5928BEE4}" destId="{29A12BDD-9EB0-4912-BECB-8CC487E102E7}" srcOrd="0" destOrd="0" presId="urn:microsoft.com/office/officeart/2005/8/layout/hierarchy3"/>
    <dgm:cxn modelId="{230BB279-7B86-4312-9AF4-D07A1BD13F9B}" type="presParOf" srcId="{5FCEA6F4-A635-4783-8DE4-75DE5928BEE4}" destId="{FB6D8F19-2B91-4DF3-AB9E-2C27BE69F71D}" srcOrd="1" destOrd="0" presId="urn:microsoft.com/office/officeart/2005/8/layout/hierarchy3"/>
    <dgm:cxn modelId="{2CFCF7EC-0855-48B5-B6FD-389F242F02E6}" type="presParOf" srcId="{601F199C-1E60-4658-BDB4-67A9DBE6938A}" destId="{4B92B5B1-30E3-4050-B2D8-538EBF734E4A}" srcOrd="1" destOrd="0" presId="urn:microsoft.com/office/officeart/2005/8/layout/hierarchy3"/>
    <dgm:cxn modelId="{FE172A8C-B2F8-4EF8-AD24-D34E2D973D89}" type="presParOf" srcId="{4B92B5B1-30E3-4050-B2D8-538EBF734E4A}" destId="{1D7FAE33-69E5-4AD5-8DBA-3DE51ADAD7D9}" srcOrd="0" destOrd="0" presId="urn:microsoft.com/office/officeart/2005/8/layout/hierarchy3"/>
    <dgm:cxn modelId="{FFB3F5F7-5861-4B5B-BA67-35D70CBF5165}" type="presParOf" srcId="{4B92B5B1-30E3-4050-B2D8-538EBF734E4A}" destId="{0567F232-BB85-45C3-9D85-31070A7D05A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12024-DD51-48F6-94DC-7F98CB3931C2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4EAB05B9-64BE-49C3-91C8-C3A6C33FF699}">
      <dgm:prSet/>
      <dgm:spPr/>
      <dgm:t>
        <a:bodyPr/>
        <a:lstStyle/>
        <a:p>
          <a:pPr algn="just" rtl="0"/>
          <a:r>
            <a:rPr lang="es-EC" dirty="0" smtClean="0"/>
            <a:t>Según la investigación se  puede decir que el porcentaje de concentración de aloe vera y la temperatura de almacenamiento si influyen en la conservación de ácido ascórbico de papaya de IV Gama, mientras mayor sea el porcentaje de aloe vera y la temperatura de almacenamiento se encuentre dentro de (7 y 13ºC) el contenido de ácido ascórbico será mayor.</a:t>
          </a:r>
          <a:endParaRPr lang="es-EC" dirty="0"/>
        </a:p>
      </dgm:t>
    </dgm:pt>
    <dgm:pt modelId="{33312AA6-B626-41DC-9A7E-2371D5468D5F}" type="parTrans" cxnId="{D693BC94-9C49-417D-9721-F7748F750C16}">
      <dgm:prSet/>
      <dgm:spPr/>
      <dgm:t>
        <a:bodyPr/>
        <a:lstStyle/>
        <a:p>
          <a:endParaRPr lang="es-EC"/>
        </a:p>
      </dgm:t>
    </dgm:pt>
    <dgm:pt modelId="{AFE5718F-8419-4CBC-ABEE-F0FC2886ADC1}" type="sibTrans" cxnId="{D693BC94-9C49-417D-9721-F7748F750C16}">
      <dgm:prSet/>
      <dgm:spPr/>
      <dgm:t>
        <a:bodyPr/>
        <a:lstStyle/>
        <a:p>
          <a:endParaRPr lang="es-EC"/>
        </a:p>
      </dgm:t>
    </dgm:pt>
    <dgm:pt modelId="{C0EFD4BB-F208-4A5D-A0D3-5191EF97AEC1}" type="pres">
      <dgm:prSet presAssocID="{2F512024-DD51-48F6-94DC-7F98CB3931C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080CDF-2B91-4917-8483-E242D2B3183D}" type="pres">
      <dgm:prSet presAssocID="{2F512024-DD51-48F6-94DC-7F98CB3931C2}" presName="arrow" presStyleLbl="bgShp" presStyleIdx="0" presStyleCnt="1"/>
      <dgm:spPr/>
    </dgm:pt>
    <dgm:pt modelId="{6D7F249B-3160-452F-A3C1-47A49ED2F42D}" type="pres">
      <dgm:prSet presAssocID="{2F512024-DD51-48F6-94DC-7F98CB3931C2}" presName="linearProcess" presStyleCnt="0"/>
      <dgm:spPr/>
    </dgm:pt>
    <dgm:pt modelId="{CBB17F68-AA62-40D4-8F93-CBF257E79009}" type="pres">
      <dgm:prSet presAssocID="{4EAB05B9-64BE-49C3-91C8-C3A6C33FF699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693BC94-9C49-417D-9721-F7748F750C16}" srcId="{2F512024-DD51-48F6-94DC-7F98CB3931C2}" destId="{4EAB05B9-64BE-49C3-91C8-C3A6C33FF699}" srcOrd="0" destOrd="0" parTransId="{33312AA6-B626-41DC-9A7E-2371D5468D5F}" sibTransId="{AFE5718F-8419-4CBC-ABEE-F0FC2886ADC1}"/>
    <dgm:cxn modelId="{14CC4552-B368-4AF5-AFB3-DA5CD69D427C}" type="presOf" srcId="{2F512024-DD51-48F6-94DC-7F98CB3931C2}" destId="{C0EFD4BB-F208-4A5D-A0D3-5191EF97AEC1}" srcOrd="0" destOrd="0" presId="urn:microsoft.com/office/officeart/2005/8/layout/hProcess9"/>
    <dgm:cxn modelId="{7BEE043C-B89A-4C3E-A7EB-DB7E2FF0FCC0}" type="presOf" srcId="{4EAB05B9-64BE-49C3-91C8-C3A6C33FF699}" destId="{CBB17F68-AA62-40D4-8F93-CBF257E79009}" srcOrd="0" destOrd="0" presId="urn:microsoft.com/office/officeart/2005/8/layout/hProcess9"/>
    <dgm:cxn modelId="{2A4949C8-04F3-4051-8FC2-54F7A4B3BD0C}" type="presParOf" srcId="{C0EFD4BB-F208-4A5D-A0D3-5191EF97AEC1}" destId="{27080CDF-2B91-4917-8483-E242D2B3183D}" srcOrd="0" destOrd="0" presId="urn:microsoft.com/office/officeart/2005/8/layout/hProcess9"/>
    <dgm:cxn modelId="{A9F7B98D-C797-42B8-8C17-734DCF53B988}" type="presParOf" srcId="{C0EFD4BB-F208-4A5D-A0D3-5191EF97AEC1}" destId="{6D7F249B-3160-452F-A3C1-47A49ED2F42D}" srcOrd="1" destOrd="0" presId="urn:microsoft.com/office/officeart/2005/8/layout/hProcess9"/>
    <dgm:cxn modelId="{F9D9D278-DAF2-4B33-BECA-FA923478CA7B}" type="presParOf" srcId="{6D7F249B-3160-452F-A3C1-47A49ED2F42D}" destId="{CBB17F68-AA62-40D4-8F93-CBF257E7900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A6BB85-0E63-46E6-BB27-4E647855CC0F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9E4DD4B-3AF8-4C81-ADB7-173902140643}">
      <dgm:prSet custT="1"/>
      <dgm:spPr/>
      <dgm:t>
        <a:bodyPr/>
        <a:lstStyle/>
        <a:p>
          <a:pPr algn="just" rtl="0"/>
          <a:r>
            <a:rPr lang="es-EC" sz="1600" dirty="0" smtClean="0"/>
            <a:t>Una vez realizado el análisis de la varianza, se verifica que no existe significación estadística para tratamientos, factor A: porcentaje de Aloe vera, factor B: Temperatura de almacenamiento y para combinación </a:t>
          </a:r>
          <a:r>
            <a:rPr lang="es-EC" sz="1600" dirty="0" err="1" smtClean="0"/>
            <a:t>AxB</a:t>
          </a:r>
          <a:r>
            <a:rPr lang="es-EC" sz="1600" dirty="0" smtClean="0"/>
            <a:t>, lo que quiere decir que todos los tratamientos son iguales,  y no hay diferencia alguna de color entre los tratamientos, lo que quiere decir que los tratamientos son iguales en color.</a:t>
          </a:r>
          <a:endParaRPr lang="es-EC" sz="1600" dirty="0"/>
        </a:p>
      </dgm:t>
    </dgm:pt>
    <dgm:pt modelId="{B2D0162A-EF02-4CDD-B670-03F252DB5673}" type="parTrans" cxnId="{4B5FBC9C-9153-4047-BC49-03E76B4A9824}">
      <dgm:prSet/>
      <dgm:spPr/>
      <dgm:t>
        <a:bodyPr/>
        <a:lstStyle/>
        <a:p>
          <a:endParaRPr lang="es-EC"/>
        </a:p>
      </dgm:t>
    </dgm:pt>
    <dgm:pt modelId="{FF16DB7D-F03B-489B-BC85-C7FBA4FCF413}" type="sibTrans" cxnId="{4B5FBC9C-9153-4047-BC49-03E76B4A9824}">
      <dgm:prSet/>
      <dgm:spPr/>
      <dgm:t>
        <a:bodyPr/>
        <a:lstStyle/>
        <a:p>
          <a:endParaRPr lang="es-EC"/>
        </a:p>
      </dgm:t>
    </dgm:pt>
    <dgm:pt modelId="{06624DF5-F17E-4448-97F9-CBE55BBF5B35}">
      <dgm:prSet/>
      <dgm:spPr/>
      <dgm:t>
        <a:bodyPr/>
        <a:lstStyle/>
        <a:p>
          <a:pPr algn="just" rtl="0"/>
          <a:r>
            <a:rPr lang="es-EC" dirty="0" smtClean="0"/>
            <a:t>Los tratamientos presentaron buen color y apariencia. Se presenta un coeficiente de variación de 12,01% considerado aceptable para el tipo de investigación realizada</a:t>
          </a:r>
          <a:endParaRPr lang="es-EC" dirty="0"/>
        </a:p>
      </dgm:t>
    </dgm:pt>
    <dgm:pt modelId="{234E488A-1132-43FC-B790-7198386AC408}" type="parTrans" cxnId="{75FCAA0C-A516-4727-BA28-CFF5DAFA25AC}">
      <dgm:prSet/>
      <dgm:spPr/>
      <dgm:t>
        <a:bodyPr/>
        <a:lstStyle/>
        <a:p>
          <a:endParaRPr lang="es-EC"/>
        </a:p>
      </dgm:t>
    </dgm:pt>
    <dgm:pt modelId="{E81FFDF7-94E5-45BD-8166-CB38B6877207}" type="sibTrans" cxnId="{75FCAA0C-A516-4727-BA28-CFF5DAFA25AC}">
      <dgm:prSet/>
      <dgm:spPr/>
      <dgm:t>
        <a:bodyPr/>
        <a:lstStyle/>
        <a:p>
          <a:endParaRPr lang="es-EC"/>
        </a:p>
      </dgm:t>
    </dgm:pt>
    <dgm:pt modelId="{E9AC6B05-8D88-4FA2-93B8-58B995F68357}" type="pres">
      <dgm:prSet presAssocID="{D1A6BB85-0E63-46E6-BB27-4E647855CC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8B8BED6-0B18-45EC-A11E-44F4EC431F67}" type="pres">
      <dgm:prSet presAssocID="{D1A6BB85-0E63-46E6-BB27-4E647855CC0F}" presName="fgShape" presStyleLbl="fgShp" presStyleIdx="0" presStyleCnt="1"/>
      <dgm:spPr/>
    </dgm:pt>
    <dgm:pt modelId="{F386694C-DDD2-4297-9F73-21129460B3A5}" type="pres">
      <dgm:prSet presAssocID="{D1A6BB85-0E63-46E6-BB27-4E647855CC0F}" presName="linComp" presStyleCnt="0"/>
      <dgm:spPr/>
    </dgm:pt>
    <dgm:pt modelId="{73DD8AC6-7B21-4F57-8EBE-2AE236CFB4C4}" type="pres">
      <dgm:prSet presAssocID="{E9E4DD4B-3AF8-4C81-ADB7-173902140643}" presName="compNode" presStyleCnt="0"/>
      <dgm:spPr/>
    </dgm:pt>
    <dgm:pt modelId="{44761E78-F859-429C-9400-8AED5205A519}" type="pres">
      <dgm:prSet presAssocID="{E9E4DD4B-3AF8-4C81-ADB7-173902140643}" presName="bkgdShape" presStyleLbl="node1" presStyleIdx="0" presStyleCnt="2"/>
      <dgm:spPr/>
      <dgm:t>
        <a:bodyPr/>
        <a:lstStyle/>
        <a:p>
          <a:endParaRPr lang="es-EC"/>
        </a:p>
      </dgm:t>
    </dgm:pt>
    <dgm:pt modelId="{2D68F079-11C0-4CC2-B074-480C84736A2D}" type="pres">
      <dgm:prSet presAssocID="{E9E4DD4B-3AF8-4C81-ADB7-173902140643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B41426-5864-476E-9CBF-B8A3006096C6}" type="pres">
      <dgm:prSet presAssocID="{E9E4DD4B-3AF8-4C81-ADB7-173902140643}" presName="invisiNode" presStyleLbl="node1" presStyleIdx="0" presStyleCnt="2"/>
      <dgm:spPr/>
    </dgm:pt>
    <dgm:pt modelId="{07043570-0632-48AD-81F2-A41E1387D86B}" type="pres">
      <dgm:prSet presAssocID="{E9E4DD4B-3AF8-4C81-ADB7-173902140643}" presName="imagNode" presStyleLbl="fgImgPlace1" presStyleIdx="0" presStyleCnt="2" custLinFactNeighborX="-2703" custLinFactNeighborY="-161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8A045C4-AA5E-4637-9965-91753DB19D61}" type="pres">
      <dgm:prSet presAssocID="{FF16DB7D-F03B-489B-BC85-C7FBA4FCF41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ED3162C-44D5-447D-AA52-473C26C66E01}" type="pres">
      <dgm:prSet presAssocID="{06624DF5-F17E-4448-97F9-CBE55BBF5B35}" presName="compNode" presStyleCnt="0"/>
      <dgm:spPr/>
    </dgm:pt>
    <dgm:pt modelId="{07B96905-7C87-4568-ACB2-72367F298799}" type="pres">
      <dgm:prSet presAssocID="{06624DF5-F17E-4448-97F9-CBE55BBF5B35}" presName="bkgdShape" presStyleLbl="node1" presStyleIdx="1" presStyleCnt="2"/>
      <dgm:spPr/>
      <dgm:t>
        <a:bodyPr/>
        <a:lstStyle/>
        <a:p>
          <a:endParaRPr lang="es-EC"/>
        </a:p>
      </dgm:t>
    </dgm:pt>
    <dgm:pt modelId="{BDF864AB-9760-4F64-B2BD-FD11A6967CD8}" type="pres">
      <dgm:prSet presAssocID="{06624DF5-F17E-4448-97F9-CBE55BBF5B3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4F54DB-FE91-4B01-849B-8F367A40D2FA}" type="pres">
      <dgm:prSet presAssocID="{06624DF5-F17E-4448-97F9-CBE55BBF5B35}" presName="invisiNode" presStyleLbl="node1" presStyleIdx="1" presStyleCnt="2"/>
      <dgm:spPr/>
    </dgm:pt>
    <dgm:pt modelId="{10CB9590-DC47-43BA-991E-C00A416F6672}" type="pres">
      <dgm:prSet presAssocID="{06624DF5-F17E-4448-97F9-CBE55BBF5B35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5FCAA0C-A516-4727-BA28-CFF5DAFA25AC}" srcId="{D1A6BB85-0E63-46E6-BB27-4E647855CC0F}" destId="{06624DF5-F17E-4448-97F9-CBE55BBF5B35}" srcOrd="1" destOrd="0" parTransId="{234E488A-1132-43FC-B790-7198386AC408}" sibTransId="{E81FFDF7-94E5-45BD-8166-CB38B6877207}"/>
    <dgm:cxn modelId="{6DA240F1-F63B-4FA5-BA50-D14399FB3B71}" type="presOf" srcId="{E9E4DD4B-3AF8-4C81-ADB7-173902140643}" destId="{44761E78-F859-429C-9400-8AED5205A519}" srcOrd="0" destOrd="0" presId="urn:microsoft.com/office/officeart/2005/8/layout/hList7"/>
    <dgm:cxn modelId="{989419CC-CB45-4CE0-A294-2243A3F500BF}" type="presOf" srcId="{E9E4DD4B-3AF8-4C81-ADB7-173902140643}" destId="{2D68F079-11C0-4CC2-B074-480C84736A2D}" srcOrd="1" destOrd="0" presId="urn:microsoft.com/office/officeart/2005/8/layout/hList7"/>
    <dgm:cxn modelId="{5C774BB3-EB61-442B-9DE6-8280B8451FDD}" type="presOf" srcId="{06624DF5-F17E-4448-97F9-CBE55BBF5B35}" destId="{BDF864AB-9760-4F64-B2BD-FD11A6967CD8}" srcOrd="1" destOrd="0" presId="urn:microsoft.com/office/officeart/2005/8/layout/hList7"/>
    <dgm:cxn modelId="{ECFEF03A-6DB2-46F4-B290-29FF0124A8E2}" type="presOf" srcId="{FF16DB7D-F03B-489B-BC85-C7FBA4FCF413}" destId="{F8A045C4-AA5E-4637-9965-91753DB19D61}" srcOrd="0" destOrd="0" presId="urn:microsoft.com/office/officeart/2005/8/layout/hList7"/>
    <dgm:cxn modelId="{A83158F9-16C8-4E5A-86A0-83DF5FE10FEE}" type="presOf" srcId="{06624DF5-F17E-4448-97F9-CBE55BBF5B35}" destId="{07B96905-7C87-4568-ACB2-72367F298799}" srcOrd="0" destOrd="0" presId="urn:microsoft.com/office/officeart/2005/8/layout/hList7"/>
    <dgm:cxn modelId="{4B5FBC9C-9153-4047-BC49-03E76B4A9824}" srcId="{D1A6BB85-0E63-46E6-BB27-4E647855CC0F}" destId="{E9E4DD4B-3AF8-4C81-ADB7-173902140643}" srcOrd="0" destOrd="0" parTransId="{B2D0162A-EF02-4CDD-B670-03F252DB5673}" sibTransId="{FF16DB7D-F03B-489B-BC85-C7FBA4FCF413}"/>
    <dgm:cxn modelId="{9C67E5AC-0076-456D-A90C-36B6F4E176C2}" type="presOf" srcId="{D1A6BB85-0E63-46E6-BB27-4E647855CC0F}" destId="{E9AC6B05-8D88-4FA2-93B8-58B995F68357}" srcOrd="0" destOrd="0" presId="urn:microsoft.com/office/officeart/2005/8/layout/hList7"/>
    <dgm:cxn modelId="{6BB851F2-E3BB-4E8B-945F-12EBB5FEE4EA}" type="presParOf" srcId="{E9AC6B05-8D88-4FA2-93B8-58B995F68357}" destId="{48B8BED6-0B18-45EC-A11E-44F4EC431F67}" srcOrd="0" destOrd="0" presId="urn:microsoft.com/office/officeart/2005/8/layout/hList7"/>
    <dgm:cxn modelId="{9F4198BA-1EB8-40AE-843F-E929F8E55F48}" type="presParOf" srcId="{E9AC6B05-8D88-4FA2-93B8-58B995F68357}" destId="{F386694C-DDD2-4297-9F73-21129460B3A5}" srcOrd="1" destOrd="0" presId="urn:microsoft.com/office/officeart/2005/8/layout/hList7"/>
    <dgm:cxn modelId="{2A30E3A1-9271-4CB5-881C-8AB7EF9BF74B}" type="presParOf" srcId="{F386694C-DDD2-4297-9F73-21129460B3A5}" destId="{73DD8AC6-7B21-4F57-8EBE-2AE236CFB4C4}" srcOrd="0" destOrd="0" presId="urn:microsoft.com/office/officeart/2005/8/layout/hList7"/>
    <dgm:cxn modelId="{40C2A884-6013-4C7C-A8FC-ACFC6C17E239}" type="presParOf" srcId="{73DD8AC6-7B21-4F57-8EBE-2AE236CFB4C4}" destId="{44761E78-F859-429C-9400-8AED5205A519}" srcOrd="0" destOrd="0" presId="urn:microsoft.com/office/officeart/2005/8/layout/hList7"/>
    <dgm:cxn modelId="{D1293B28-AA53-46BA-AB12-B0D9D1D4ED56}" type="presParOf" srcId="{73DD8AC6-7B21-4F57-8EBE-2AE236CFB4C4}" destId="{2D68F079-11C0-4CC2-B074-480C84736A2D}" srcOrd="1" destOrd="0" presId="urn:microsoft.com/office/officeart/2005/8/layout/hList7"/>
    <dgm:cxn modelId="{CD387EFC-919B-4814-A1D6-991C417E3628}" type="presParOf" srcId="{73DD8AC6-7B21-4F57-8EBE-2AE236CFB4C4}" destId="{6AB41426-5864-476E-9CBF-B8A3006096C6}" srcOrd="2" destOrd="0" presId="urn:microsoft.com/office/officeart/2005/8/layout/hList7"/>
    <dgm:cxn modelId="{AF4DD8D4-E554-4350-9F9E-ACDD5FB417A6}" type="presParOf" srcId="{73DD8AC6-7B21-4F57-8EBE-2AE236CFB4C4}" destId="{07043570-0632-48AD-81F2-A41E1387D86B}" srcOrd="3" destOrd="0" presId="urn:microsoft.com/office/officeart/2005/8/layout/hList7"/>
    <dgm:cxn modelId="{C64BE361-FE6B-4EBB-8E3E-8CB7CE8F2C4E}" type="presParOf" srcId="{F386694C-DDD2-4297-9F73-21129460B3A5}" destId="{F8A045C4-AA5E-4637-9965-91753DB19D61}" srcOrd="1" destOrd="0" presId="urn:microsoft.com/office/officeart/2005/8/layout/hList7"/>
    <dgm:cxn modelId="{D479CE70-87FB-4119-95EA-CC122B0A4CEA}" type="presParOf" srcId="{F386694C-DDD2-4297-9F73-21129460B3A5}" destId="{BED3162C-44D5-447D-AA52-473C26C66E01}" srcOrd="2" destOrd="0" presId="urn:microsoft.com/office/officeart/2005/8/layout/hList7"/>
    <dgm:cxn modelId="{B6C41808-808C-4426-8856-DC8097A5B24D}" type="presParOf" srcId="{BED3162C-44D5-447D-AA52-473C26C66E01}" destId="{07B96905-7C87-4568-ACB2-72367F298799}" srcOrd="0" destOrd="0" presId="urn:microsoft.com/office/officeart/2005/8/layout/hList7"/>
    <dgm:cxn modelId="{F9A86940-62E1-4C2D-A71C-A5F7609FF6DB}" type="presParOf" srcId="{BED3162C-44D5-447D-AA52-473C26C66E01}" destId="{BDF864AB-9760-4F64-B2BD-FD11A6967CD8}" srcOrd="1" destOrd="0" presId="urn:microsoft.com/office/officeart/2005/8/layout/hList7"/>
    <dgm:cxn modelId="{97356BAC-6CAA-4BC8-B421-0DBF3A8591E3}" type="presParOf" srcId="{BED3162C-44D5-447D-AA52-473C26C66E01}" destId="{D14F54DB-FE91-4B01-849B-8F367A40D2FA}" srcOrd="2" destOrd="0" presId="urn:microsoft.com/office/officeart/2005/8/layout/hList7"/>
    <dgm:cxn modelId="{7072A8C0-A4BE-47EE-A2D4-B6E07F6B204F}" type="presParOf" srcId="{BED3162C-44D5-447D-AA52-473C26C66E01}" destId="{10CB9590-DC47-43BA-991E-C00A416F66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646936-996D-4ACB-90AF-A7AE5C0F616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B5A583BA-9A1D-42B8-8E72-8DEA2CE14087}">
      <dgm:prSet custT="1"/>
      <dgm:spPr/>
      <dgm:t>
        <a:bodyPr/>
        <a:lstStyle/>
        <a:p>
          <a:pPr algn="just" rtl="0"/>
          <a:r>
            <a:rPr lang="es-EC" sz="1600" dirty="0" smtClean="0"/>
            <a:t>Una vez realizado el análisis de la varianza, se verifica que no existe significación estadística para tratamientos, factor A: porcentaje de Aloe vera, factor B: Temperatura de almacenamiento y para combinación </a:t>
          </a:r>
          <a:r>
            <a:rPr lang="es-EC" sz="1600" dirty="0" err="1" smtClean="0"/>
            <a:t>AxB</a:t>
          </a:r>
          <a:r>
            <a:rPr lang="es-EC" sz="1600" dirty="0" smtClean="0"/>
            <a:t>, lo que quiere decir que todos los tratamientos son iguales,  y no hay diferencia alguna de color entre los tratamientos, quiere decir que todos los tratamientos son iguales.</a:t>
          </a:r>
          <a:endParaRPr lang="es-EC" sz="1600" dirty="0"/>
        </a:p>
      </dgm:t>
    </dgm:pt>
    <dgm:pt modelId="{00C902DC-97A8-4B1C-A99F-F37C4B864338}" type="parTrans" cxnId="{F3913273-4A71-4139-94B8-BB9EC1E3567A}">
      <dgm:prSet/>
      <dgm:spPr/>
      <dgm:t>
        <a:bodyPr/>
        <a:lstStyle/>
        <a:p>
          <a:endParaRPr lang="es-EC"/>
        </a:p>
      </dgm:t>
    </dgm:pt>
    <dgm:pt modelId="{E2A98607-33D7-48DB-AE54-57531949FB0A}" type="sibTrans" cxnId="{F3913273-4A71-4139-94B8-BB9EC1E3567A}">
      <dgm:prSet/>
      <dgm:spPr/>
      <dgm:t>
        <a:bodyPr/>
        <a:lstStyle/>
        <a:p>
          <a:endParaRPr lang="es-EC"/>
        </a:p>
      </dgm:t>
    </dgm:pt>
    <dgm:pt modelId="{525CA634-AE79-4F97-8A88-A996E136DC56}">
      <dgm:prSet custT="1"/>
      <dgm:spPr/>
      <dgm:t>
        <a:bodyPr/>
        <a:lstStyle/>
        <a:p>
          <a:pPr algn="just" rtl="0"/>
          <a:r>
            <a:rPr lang="es-EC" sz="1600" dirty="0" smtClean="0"/>
            <a:t>Los tratamientos presentaron buen color y apariencia. Se presenta un coeficiente de variación de 5,47% considerado aceptable para el tipo de investigación realizada</a:t>
          </a:r>
          <a:r>
            <a:rPr lang="es-EC" sz="1400" dirty="0" smtClean="0"/>
            <a:t>.</a:t>
          </a:r>
          <a:endParaRPr lang="es-EC" sz="1400" dirty="0"/>
        </a:p>
      </dgm:t>
    </dgm:pt>
    <dgm:pt modelId="{7C7B6E2E-1D26-4DF3-9E9B-B64696197F2A}" type="parTrans" cxnId="{B43C9617-E437-4E5D-8AC8-5258A63E9695}">
      <dgm:prSet/>
      <dgm:spPr/>
      <dgm:t>
        <a:bodyPr/>
        <a:lstStyle/>
        <a:p>
          <a:endParaRPr lang="es-EC"/>
        </a:p>
      </dgm:t>
    </dgm:pt>
    <dgm:pt modelId="{C6EA62DF-D55B-412E-A8C4-452119A66B80}" type="sibTrans" cxnId="{B43C9617-E437-4E5D-8AC8-5258A63E9695}">
      <dgm:prSet/>
      <dgm:spPr/>
      <dgm:t>
        <a:bodyPr/>
        <a:lstStyle/>
        <a:p>
          <a:endParaRPr lang="es-EC"/>
        </a:p>
      </dgm:t>
    </dgm:pt>
    <dgm:pt modelId="{B6FCDFAF-A0D5-457E-ABAF-3960519124EF}" type="pres">
      <dgm:prSet presAssocID="{86646936-996D-4ACB-90AF-A7AE5C0F616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537C9F-DC47-442F-BCA2-D97151700CAD}" type="pres">
      <dgm:prSet presAssocID="{86646936-996D-4ACB-90AF-A7AE5C0F6160}" presName="arrow" presStyleLbl="bgShp" presStyleIdx="0" presStyleCnt="1"/>
      <dgm:spPr/>
    </dgm:pt>
    <dgm:pt modelId="{FF87F550-6680-4B20-9941-B6DF5A6DF80A}" type="pres">
      <dgm:prSet presAssocID="{86646936-996D-4ACB-90AF-A7AE5C0F6160}" presName="linearProcess" presStyleCnt="0"/>
      <dgm:spPr/>
    </dgm:pt>
    <dgm:pt modelId="{3DBCBD7E-26F4-49EB-89AC-48B7B528A3AA}" type="pres">
      <dgm:prSet presAssocID="{B5A583BA-9A1D-42B8-8E72-8DEA2CE14087}" presName="textNode" presStyleLbl="node1" presStyleIdx="0" presStyleCnt="2" custScaleY="1170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515EA8-C9E3-4DA0-BA68-2092ACBDEC5F}" type="pres">
      <dgm:prSet presAssocID="{E2A98607-33D7-48DB-AE54-57531949FB0A}" presName="sibTrans" presStyleCnt="0"/>
      <dgm:spPr/>
    </dgm:pt>
    <dgm:pt modelId="{E3B54E95-8A14-4A0A-94A3-319162F444B0}" type="pres">
      <dgm:prSet presAssocID="{525CA634-AE79-4F97-8A88-A996E136DC5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38742B-2A2F-478E-A3AF-A2ECE97C0C34}" type="presOf" srcId="{525CA634-AE79-4F97-8A88-A996E136DC56}" destId="{E3B54E95-8A14-4A0A-94A3-319162F444B0}" srcOrd="0" destOrd="0" presId="urn:microsoft.com/office/officeart/2005/8/layout/hProcess9"/>
    <dgm:cxn modelId="{F3913273-4A71-4139-94B8-BB9EC1E3567A}" srcId="{86646936-996D-4ACB-90AF-A7AE5C0F6160}" destId="{B5A583BA-9A1D-42B8-8E72-8DEA2CE14087}" srcOrd="0" destOrd="0" parTransId="{00C902DC-97A8-4B1C-A99F-F37C4B864338}" sibTransId="{E2A98607-33D7-48DB-AE54-57531949FB0A}"/>
    <dgm:cxn modelId="{2DD892AD-1A6D-4FEF-A57F-05D367DBBB11}" type="presOf" srcId="{B5A583BA-9A1D-42B8-8E72-8DEA2CE14087}" destId="{3DBCBD7E-26F4-49EB-89AC-48B7B528A3AA}" srcOrd="0" destOrd="0" presId="urn:microsoft.com/office/officeart/2005/8/layout/hProcess9"/>
    <dgm:cxn modelId="{4D0645E8-FDC5-4703-8E3D-8A4AB8F326CA}" type="presOf" srcId="{86646936-996D-4ACB-90AF-A7AE5C0F6160}" destId="{B6FCDFAF-A0D5-457E-ABAF-3960519124EF}" srcOrd="0" destOrd="0" presId="urn:microsoft.com/office/officeart/2005/8/layout/hProcess9"/>
    <dgm:cxn modelId="{B43C9617-E437-4E5D-8AC8-5258A63E9695}" srcId="{86646936-996D-4ACB-90AF-A7AE5C0F6160}" destId="{525CA634-AE79-4F97-8A88-A996E136DC56}" srcOrd="1" destOrd="0" parTransId="{7C7B6E2E-1D26-4DF3-9E9B-B64696197F2A}" sibTransId="{C6EA62DF-D55B-412E-A8C4-452119A66B80}"/>
    <dgm:cxn modelId="{811FE3D5-D0A9-4E0C-A11E-BBD9156901A3}" type="presParOf" srcId="{B6FCDFAF-A0D5-457E-ABAF-3960519124EF}" destId="{27537C9F-DC47-442F-BCA2-D97151700CAD}" srcOrd="0" destOrd="0" presId="urn:microsoft.com/office/officeart/2005/8/layout/hProcess9"/>
    <dgm:cxn modelId="{CF956C56-C95D-402A-AD85-37FCDCFF6631}" type="presParOf" srcId="{B6FCDFAF-A0D5-457E-ABAF-3960519124EF}" destId="{FF87F550-6680-4B20-9941-B6DF5A6DF80A}" srcOrd="1" destOrd="0" presId="urn:microsoft.com/office/officeart/2005/8/layout/hProcess9"/>
    <dgm:cxn modelId="{0E1FF1A8-EB8C-4A17-99FE-5C0AB25EFE32}" type="presParOf" srcId="{FF87F550-6680-4B20-9941-B6DF5A6DF80A}" destId="{3DBCBD7E-26F4-49EB-89AC-48B7B528A3AA}" srcOrd="0" destOrd="0" presId="urn:microsoft.com/office/officeart/2005/8/layout/hProcess9"/>
    <dgm:cxn modelId="{9F9CB3A3-8F79-4A0E-B633-CB8B7F9A283D}" type="presParOf" srcId="{FF87F550-6680-4B20-9941-B6DF5A6DF80A}" destId="{BE515EA8-C9E3-4DA0-BA68-2092ACBDEC5F}" srcOrd="1" destOrd="0" presId="urn:microsoft.com/office/officeart/2005/8/layout/hProcess9"/>
    <dgm:cxn modelId="{7DF6767B-97BA-4BBA-9099-5FDB60CD0B27}" type="presParOf" srcId="{FF87F550-6680-4B20-9941-B6DF5A6DF80A}" destId="{E3B54E95-8A14-4A0A-94A3-319162F444B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0C996E-4006-471F-B7DD-68D12475FC2D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6A8D9FB-C640-45B9-B63E-3B890DACF523}">
      <dgm:prSet/>
      <dgm:spPr/>
      <dgm:t>
        <a:bodyPr/>
        <a:lstStyle/>
        <a:p>
          <a:pPr algn="ctr" rtl="0"/>
          <a:r>
            <a:rPr lang="es-EC" dirty="0" smtClean="0"/>
            <a:t>El gráfico muestra que los tratamientos con mayor aceptación para la variable color son: T6 (70% aloe vera + 10°C) y T2 (30% aloe vera + 10°C)</a:t>
          </a:r>
          <a:endParaRPr lang="es-EC" dirty="0"/>
        </a:p>
      </dgm:t>
    </dgm:pt>
    <dgm:pt modelId="{2CFFD722-7FF1-4B00-926D-D1E4299A4348}" type="parTrans" cxnId="{C25E9A9C-C744-4C87-917D-6A6C0ADFD3EA}">
      <dgm:prSet/>
      <dgm:spPr/>
      <dgm:t>
        <a:bodyPr/>
        <a:lstStyle/>
        <a:p>
          <a:endParaRPr lang="es-EC"/>
        </a:p>
      </dgm:t>
    </dgm:pt>
    <dgm:pt modelId="{A3080E49-0ED6-40BF-8CC3-61A7A925E2D5}" type="sibTrans" cxnId="{C25E9A9C-C744-4C87-917D-6A6C0ADFD3EA}">
      <dgm:prSet/>
      <dgm:spPr/>
      <dgm:t>
        <a:bodyPr/>
        <a:lstStyle/>
        <a:p>
          <a:endParaRPr lang="es-EC"/>
        </a:p>
      </dgm:t>
    </dgm:pt>
    <dgm:pt modelId="{5C9B6E86-5179-4897-8669-6E717C8CD892}" type="pres">
      <dgm:prSet presAssocID="{7B0C996E-4006-471F-B7DD-68D12475FC2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B642E72-0518-47E3-BCBD-FE4C4FB82C9F}" type="pres">
      <dgm:prSet presAssocID="{7B0C996E-4006-471F-B7DD-68D12475FC2D}" presName="pyramid" presStyleLbl="node1" presStyleIdx="0" presStyleCnt="1"/>
      <dgm:spPr/>
    </dgm:pt>
    <dgm:pt modelId="{62DCF3F1-278E-45FD-AC42-4B066AC6E599}" type="pres">
      <dgm:prSet presAssocID="{7B0C996E-4006-471F-B7DD-68D12475FC2D}" presName="theList" presStyleCnt="0"/>
      <dgm:spPr/>
    </dgm:pt>
    <dgm:pt modelId="{A5CADFCF-8561-4811-9AE7-9A1DDAFCDBB7}" type="pres">
      <dgm:prSet presAssocID="{F6A8D9FB-C640-45B9-B63E-3B890DACF523}" presName="aNode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C46860-1EFA-42BA-8138-026CA4C53E94}" type="pres">
      <dgm:prSet presAssocID="{F6A8D9FB-C640-45B9-B63E-3B890DACF523}" presName="aSpace" presStyleCnt="0"/>
      <dgm:spPr/>
    </dgm:pt>
  </dgm:ptLst>
  <dgm:cxnLst>
    <dgm:cxn modelId="{B82BEBC0-D869-495A-B8A9-E0FA4BBC0C09}" type="presOf" srcId="{F6A8D9FB-C640-45B9-B63E-3B890DACF523}" destId="{A5CADFCF-8561-4811-9AE7-9A1DDAFCDBB7}" srcOrd="0" destOrd="0" presId="urn:microsoft.com/office/officeart/2005/8/layout/pyramid2"/>
    <dgm:cxn modelId="{E76759C5-6C6A-4141-AFF0-29224F9EEDBE}" type="presOf" srcId="{7B0C996E-4006-471F-B7DD-68D12475FC2D}" destId="{5C9B6E86-5179-4897-8669-6E717C8CD892}" srcOrd="0" destOrd="0" presId="urn:microsoft.com/office/officeart/2005/8/layout/pyramid2"/>
    <dgm:cxn modelId="{C25E9A9C-C744-4C87-917D-6A6C0ADFD3EA}" srcId="{7B0C996E-4006-471F-B7DD-68D12475FC2D}" destId="{F6A8D9FB-C640-45B9-B63E-3B890DACF523}" srcOrd="0" destOrd="0" parTransId="{2CFFD722-7FF1-4B00-926D-D1E4299A4348}" sibTransId="{A3080E49-0ED6-40BF-8CC3-61A7A925E2D5}"/>
    <dgm:cxn modelId="{29260F66-270C-4FBC-90B7-572C2D33B12F}" type="presParOf" srcId="{5C9B6E86-5179-4897-8669-6E717C8CD892}" destId="{EB642E72-0518-47E3-BCBD-FE4C4FB82C9F}" srcOrd="0" destOrd="0" presId="urn:microsoft.com/office/officeart/2005/8/layout/pyramid2"/>
    <dgm:cxn modelId="{D2ACC4A5-A597-4F44-B75F-54FD988F4A42}" type="presParOf" srcId="{5C9B6E86-5179-4897-8669-6E717C8CD892}" destId="{62DCF3F1-278E-45FD-AC42-4B066AC6E599}" srcOrd="1" destOrd="0" presId="urn:microsoft.com/office/officeart/2005/8/layout/pyramid2"/>
    <dgm:cxn modelId="{08CA7E7E-5DA7-4556-A9B2-83EA91C91F1E}" type="presParOf" srcId="{62DCF3F1-278E-45FD-AC42-4B066AC6E599}" destId="{A5CADFCF-8561-4811-9AE7-9A1DDAFCDBB7}" srcOrd="0" destOrd="0" presId="urn:microsoft.com/office/officeart/2005/8/layout/pyramid2"/>
    <dgm:cxn modelId="{50174BAC-A868-4986-B64D-7AE1B41FD752}" type="presParOf" srcId="{62DCF3F1-278E-45FD-AC42-4B066AC6E599}" destId="{3EC46860-1EFA-42BA-8138-026CA4C53E94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0.18345</cdr:x>
      <cdr:y>0.43405</cdr:y>
    </cdr:from>
    <cdr:to>
      <cdr:x>0.27424</cdr:x>
      <cdr:y>0.5113</cdr:y>
    </cdr:to>
    <cdr:sp macro="" textlink="">
      <cdr:nvSpPr>
        <cdr:cNvPr id="8" name="7 CuadroTexto">
          <a:extLst xmlns:a="http://schemas.openxmlformats.org/drawingml/2006/main">
            <a:ext uri="{FF2B5EF4-FFF2-40B4-BE49-F238E27FC236}">
              <a16:creationId xmlns:a16="http://schemas.microsoft.com/office/drawing/2014/main" xmlns="" id="{229D477A-B82D-45F7-860D-C4590ECCA897}"/>
            </a:ext>
          </a:extLst>
        </cdr:cNvPr>
        <cdr:cNvSpPr txBox="1"/>
      </cdr:nvSpPr>
      <cdr:spPr>
        <a:xfrm xmlns:a="http://schemas.openxmlformats.org/drawingml/2006/main">
          <a:off x="990637" y="1501863"/>
          <a:ext cx="490294" cy="267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1200" b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6,12</a:t>
          </a:r>
        </a:p>
      </cdr:txBody>
    </cdr:sp>
  </cdr:relSizeAnchor>
  <cdr:relSizeAnchor xmlns:cdr="http://schemas.openxmlformats.org/drawingml/2006/chartDrawing">
    <cdr:from>
      <cdr:x>0.70106</cdr:x>
      <cdr:y>0.22505</cdr:y>
    </cdr:from>
    <cdr:to>
      <cdr:x>0.70106</cdr:x>
      <cdr:y>0.78556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4508569" y="927435"/>
          <a:ext cx="0" cy="2309812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0.1438</cdr:x>
      <cdr:y>0.44752</cdr:y>
    </cdr:from>
    <cdr:to>
      <cdr:x>0.91951</cdr:x>
      <cdr:y>0.44752</cdr:y>
    </cdr:to>
    <cdr:cxnSp macro="">
      <cdr:nvCxnSpPr>
        <cdr:cNvPr id="7" name="Conector recto 6"/>
        <cdr:cNvCxnSpPr/>
      </cdr:nvCxnSpPr>
      <cdr:spPr>
        <a:xfrm xmlns:a="http://schemas.openxmlformats.org/drawingml/2006/main" flipH="1">
          <a:off x="924789" y="1844216"/>
          <a:ext cx="4988718" cy="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0.70126</cdr:x>
      <cdr:y>0.37342</cdr:y>
    </cdr:from>
    <cdr:to>
      <cdr:x>0.75463</cdr:x>
      <cdr:y>0.45098</cdr:y>
    </cdr:to>
    <cdr:cxnSp macro="">
      <cdr:nvCxnSpPr>
        <cdr:cNvPr id="4" name="Conector recto de flecha 3"/>
        <cdr:cNvCxnSpPr/>
      </cdr:nvCxnSpPr>
      <cdr:spPr>
        <a:xfrm xmlns:a="http://schemas.openxmlformats.org/drawingml/2006/main" flipV="1">
          <a:off x="3786808" y="1292087"/>
          <a:ext cx="288235" cy="2683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0.75279</cdr:x>
      <cdr:y>0.33608</cdr:y>
    </cdr:from>
    <cdr:to>
      <cdr:x>0.88163</cdr:x>
      <cdr:y>0.41077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4065096" y="1162875"/>
          <a:ext cx="695741" cy="25843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700" dirty="0">
              <a:solidFill>
                <a:schemeClr val="tx1"/>
              </a:solidFill>
            </a:rPr>
            <a:t>PI: 7,20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0.3902</cdr:x>
      <cdr:y>0.23218</cdr:y>
    </cdr:from>
    <cdr:to>
      <cdr:x>0.3902</cdr:x>
      <cdr:y>0.7928</cdr:y>
    </cdr:to>
    <cdr:cxnSp macro="">
      <cdr:nvCxnSpPr>
        <cdr:cNvPr id="5" name="Conector recto 4"/>
        <cdr:cNvCxnSpPr/>
      </cdr:nvCxnSpPr>
      <cdr:spPr>
        <a:xfrm xmlns:a="http://schemas.openxmlformats.org/drawingml/2006/main">
          <a:off x="2107095" y="815008"/>
          <a:ext cx="0" cy="19679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0.14909</cdr:x>
      <cdr:y>0.47851</cdr:y>
    </cdr:from>
    <cdr:to>
      <cdr:x>0.91844</cdr:x>
      <cdr:y>0.47851</cdr:y>
    </cdr:to>
    <cdr:cxnSp macro="">
      <cdr:nvCxnSpPr>
        <cdr:cNvPr id="7" name="Conector recto 6"/>
        <cdr:cNvCxnSpPr/>
      </cdr:nvCxnSpPr>
      <cdr:spPr>
        <a:xfrm xmlns:a="http://schemas.openxmlformats.org/drawingml/2006/main">
          <a:off x="805069" y="1679713"/>
          <a:ext cx="4154557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C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0.39158</cdr:x>
      <cdr:y>0.41731</cdr:y>
    </cdr:from>
    <cdr:to>
      <cdr:x>0.43039</cdr:x>
      <cdr:y>0.47774</cdr:y>
    </cdr:to>
    <cdr:cxnSp macro="">
      <cdr:nvCxnSpPr>
        <cdr:cNvPr id="3" name="Conector recto de flecha 2"/>
        <cdr:cNvCxnSpPr/>
      </cdr:nvCxnSpPr>
      <cdr:spPr>
        <a:xfrm xmlns:a="http://schemas.openxmlformats.org/drawingml/2006/main" flipV="1">
          <a:off x="2114550" y="1381125"/>
          <a:ext cx="209550" cy="200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0.43039</cdr:x>
      <cdr:y>0.37989</cdr:y>
    </cdr:from>
    <cdr:to>
      <cdr:x>0.58208</cdr:x>
      <cdr:y>0.44609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2324100" y="1257300"/>
          <a:ext cx="819150" cy="219075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900"/>
            <a:t>PI:</a:t>
          </a:r>
          <a:r>
            <a:rPr lang="es-EC" sz="900" baseline="0"/>
            <a:t> 0,26</a:t>
          </a:r>
          <a:endParaRPr lang="es-EC" sz="9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0.66413</cdr:x>
      <cdr:y>0.23004</cdr:y>
    </cdr:from>
    <cdr:to>
      <cdr:x>0.66633</cdr:x>
      <cdr:y>0.78824</cdr:y>
    </cdr:to>
    <cdr:cxnSp macro="">
      <cdr:nvCxnSpPr>
        <cdr:cNvPr id="3" name="Conector recto 2"/>
        <cdr:cNvCxnSpPr/>
      </cdr:nvCxnSpPr>
      <cdr:spPr>
        <a:xfrm xmlns:a="http://schemas.openxmlformats.org/drawingml/2006/main" flipH="1">
          <a:off x="3586348" y="807522"/>
          <a:ext cx="11875" cy="1959428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0.14294</cdr:x>
      <cdr:y>0.30785</cdr:y>
    </cdr:from>
    <cdr:to>
      <cdr:x>0.91703</cdr:x>
      <cdr:y>0.31124</cdr:y>
    </cdr:to>
    <cdr:cxnSp macro="">
      <cdr:nvCxnSpPr>
        <cdr:cNvPr id="5" name="Conector recto 4"/>
        <cdr:cNvCxnSpPr/>
      </cdr:nvCxnSpPr>
      <cdr:spPr>
        <a:xfrm xmlns:a="http://schemas.openxmlformats.org/drawingml/2006/main" flipH="1">
          <a:off x="771897" y="1080654"/>
          <a:ext cx="4180114" cy="1187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0.59816</cdr:x>
      <cdr:y>0.31462</cdr:y>
    </cdr:from>
    <cdr:to>
      <cdr:x>0.67293</cdr:x>
      <cdr:y>0.41273</cdr:y>
    </cdr:to>
    <cdr:cxnSp macro="">
      <cdr:nvCxnSpPr>
        <cdr:cNvPr id="7" name="Conector recto de flecha 6"/>
        <cdr:cNvCxnSpPr/>
      </cdr:nvCxnSpPr>
      <cdr:spPr>
        <a:xfrm xmlns:a="http://schemas.openxmlformats.org/drawingml/2006/main" flipH="1">
          <a:off x="3230089" y="1104405"/>
          <a:ext cx="403761" cy="34438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0.42003</cdr:x>
      <cdr:y>0.43303</cdr:y>
    </cdr:from>
    <cdr:to>
      <cdr:x>0.59596</cdr:x>
      <cdr:y>0.54128</cdr:y>
    </cdr:to>
    <cdr:sp macro="" textlink="">
      <cdr:nvSpPr>
        <cdr:cNvPr id="9" name="Elipse 8"/>
        <cdr:cNvSpPr/>
      </cdr:nvSpPr>
      <cdr:spPr>
        <a:xfrm xmlns:a="http://schemas.openxmlformats.org/drawingml/2006/main">
          <a:off x="2268187" y="1520041"/>
          <a:ext cx="950026" cy="38001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/>
            <a:t>PI:3,72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19D4-8619-402B-A141-64C1721D9092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3AD1B-3247-4349-A8D3-EAA0F07AD9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25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AD1B-3247-4349-A8D3-EAA0F07AD9BD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282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3AD1B-3247-4349-A8D3-EAA0F07AD9BD}" type="slidenum">
              <a:rPr lang="es-EC" smtClean="0"/>
              <a:t>50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3799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43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419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34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68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87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791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69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36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560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221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5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F100-938B-4668-BCB0-1D302D41CD1D}" type="datetimeFigureOut">
              <a:rPr lang="es-EC" smtClean="0"/>
              <a:t>02/03/2017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59E9-CD36-4CAE-9401-772A36742C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73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chart" Target="../charts/chart11.xml"/><Relationship Id="rId7" Type="http://schemas.openxmlformats.org/officeDocument/2006/relationships/diagramColors" Target="../diagrams/colors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12.xml"/><Relationship Id="rId7" Type="http://schemas.openxmlformats.org/officeDocument/2006/relationships/diagramColors" Target="../diagrams/colors1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chart" Target="../charts/chart13.xml"/><Relationship Id="rId7" Type="http://schemas.openxmlformats.org/officeDocument/2006/relationships/diagramColors" Target="../diagrams/colors13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chart" Target="../charts/chart14.xml"/><Relationship Id="rId9" Type="http://schemas.microsoft.com/office/2007/relationships/diagramDrawing" Target="../diagrams/drawing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chart" Target="../charts/chart15.xml"/><Relationship Id="rId9" Type="http://schemas.microsoft.com/office/2007/relationships/diagramDrawing" Target="../diagrams/drawing15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chart" Target="../charts/chart16.xml"/><Relationship Id="rId7" Type="http://schemas.openxmlformats.org/officeDocument/2006/relationships/diagramColors" Target="../diagrams/colors1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chart" Target="../charts/chart17.xml"/><Relationship Id="rId7" Type="http://schemas.openxmlformats.org/officeDocument/2006/relationships/diagramColors" Target="../diagrams/colors17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chart" Target="../charts/chart18.xml"/><Relationship Id="rId7" Type="http://schemas.openxmlformats.org/officeDocument/2006/relationships/diagramColors" Target="../diagrams/colors18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9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10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microsoft.com/office/2007/relationships/diagramDrawing" Target="../diagrams/drawing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56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2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2.xml"/><Relationship Id="rId5" Type="http://schemas.openxmlformats.org/officeDocument/2006/relationships/diagramData" Target="../diagrams/data22.xml"/><Relationship Id="rId10" Type="http://schemas.openxmlformats.org/officeDocument/2006/relationships/image" Target="../media/image47.png"/><Relationship Id="rId4" Type="http://schemas.openxmlformats.org/officeDocument/2006/relationships/image" Target="../media/image53.png"/><Relationship Id="rId9" Type="http://schemas.microsoft.com/office/2007/relationships/diagramDrawing" Target="../diagrams/drawing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54204" y="1122051"/>
            <a:ext cx="6696744" cy="869482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>
                <a:latin typeface="Goudy Stout" panose="0202090407030B020401" pitchFamily="18" charset="0"/>
              </a:rPr>
              <a:t>UNIVERSIDAD TÉCNICA DEL NORTE</a:t>
            </a:r>
            <a:endParaRPr lang="es-EC" sz="2400" dirty="0">
              <a:latin typeface="Goudy Stout" panose="0202090407030B020401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3707" y="1839897"/>
            <a:ext cx="6172200" cy="5859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FICAYA </a:t>
            </a:r>
            <a:endParaRPr lang="es-EC" sz="2400" b="1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079712" y="2358334"/>
            <a:ext cx="6172200" cy="5859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CARRERA DE AGROINDUSTRIA </a:t>
            </a:r>
            <a:endParaRPr lang="es-EC" sz="2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66927" y="3501008"/>
            <a:ext cx="5705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RECUBRIMIENTO</a:t>
            </a:r>
            <a:r>
              <a:rPr lang="es-EC" b="1" dirty="0"/>
              <a:t> COMESTIBLE A BASE DE ALOE VERA </a:t>
            </a:r>
            <a:r>
              <a:rPr lang="es-EC" dirty="0"/>
              <a:t> </a:t>
            </a:r>
            <a:r>
              <a:rPr lang="es-EC" i="1" dirty="0"/>
              <a:t>(Aloe </a:t>
            </a:r>
            <a:r>
              <a:rPr lang="es-EC" i="1" dirty="0" err="1"/>
              <a:t>barbadensis</a:t>
            </a:r>
            <a:r>
              <a:rPr lang="es-EC" i="1" dirty="0"/>
              <a:t> </a:t>
            </a:r>
            <a:r>
              <a:rPr lang="es-EC" i="1" dirty="0" err="1"/>
              <a:t>miller</a:t>
            </a:r>
            <a:r>
              <a:rPr lang="es-EC" i="1" dirty="0"/>
              <a:t>)</a:t>
            </a:r>
            <a:r>
              <a:rPr lang="es-EC" dirty="0"/>
              <a:t>  </a:t>
            </a:r>
            <a:r>
              <a:rPr lang="es-EC" b="1" dirty="0"/>
              <a:t>PARA PAPAYA </a:t>
            </a:r>
            <a:r>
              <a:rPr lang="es-EC" dirty="0"/>
              <a:t> </a:t>
            </a:r>
            <a:r>
              <a:rPr lang="es-EC" i="1" dirty="0"/>
              <a:t>(</a:t>
            </a:r>
            <a:r>
              <a:rPr lang="es-EC" i="1" dirty="0" err="1"/>
              <a:t>Carica</a:t>
            </a:r>
            <a:r>
              <a:rPr lang="es-EC" i="1" dirty="0"/>
              <a:t> papaya) </a:t>
            </a:r>
            <a:r>
              <a:rPr lang="es-EC" b="1" dirty="0"/>
              <a:t>Y GUAYABA</a:t>
            </a:r>
            <a:r>
              <a:rPr lang="es-EC" dirty="0"/>
              <a:t> </a:t>
            </a:r>
            <a:r>
              <a:rPr lang="es-EC" i="1" dirty="0"/>
              <a:t>(</a:t>
            </a:r>
            <a:r>
              <a:rPr lang="es-EC" i="1" dirty="0" err="1"/>
              <a:t>Psidium</a:t>
            </a:r>
            <a:r>
              <a:rPr lang="es-EC" i="1" dirty="0"/>
              <a:t> </a:t>
            </a:r>
            <a:r>
              <a:rPr lang="es-EC" i="1" dirty="0" err="1"/>
              <a:t>guajava</a:t>
            </a:r>
            <a:r>
              <a:rPr lang="es-EC" i="1" dirty="0"/>
              <a:t>)</a:t>
            </a:r>
            <a:r>
              <a:rPr lang="es-EC" dirty="0"/>
              <a:t>  </a:t>
            </a:r>
            <a:r>
              <a:rPr lang="es-EC" b="1" dirty="0"/>
              <a:t>COMO ALIMENTOS DE IV GAMA.</a:t>
            </a:r>
            <a:endParaRPr lang="es-EC" dirty="0"/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4978336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Autora: </a:t>
            </a:r>
            <a:r>
              <a:rPr lang="es-EC" b="1" dirty="0"/>
              <a:t>Angélica Michelle </a:t>
            </a:r>
            <a:r>
              <a:rPr lang="es-EC" b="1" dirty="0" err="1"/>
              <a:t>Jimenes</a:t>
            </a:r>
            <a:r>
              <a:rPr lang="es-EC" b="1" dirty="0"/>
              <a:t> </a:t>
            </a:r>
            <a:r>
              <a:rPr lang="es-EC" b="1" dirty="0" smtClean="0"/>
              <a:t>Trujillo</a:t>
            </a:r>
            <a:endParaRPr lang="es-EC" dirty="0"/>
          </a:p>
          <a:p>
            <a:r>
              <a:rPr lang="es-EC" b="1" dirty="0"/>
              <a:t>Directora: Dra. Lucía </a:t>
            </a:r>
            <a:r>
              <a:rPr lang="es-EC" b="1" dirty="0" err="1"/>
              <a:t>Toromoreno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972705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TEMA DE INVESTIGACIÓN: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79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9" b="13573"/>
          <a:stretch/>
        </p:blipFill>
        <p:spPr bwMode="auto">
          <a:xfrm>
            <a:off x="-3689" y="5081973"/>
            <a:ext cx="1816744" cy="1613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364"/>
          <a:stretch/>
        </p:blipFill>
        <p:spPr bwMode="auto">
          <a:xfrm>
            <a:off x="7380312" y="0"/>
            <a:ext cx="196411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916249"/>
              </p:ext>
            </p:extLst>
          </p:nvPr>
        </p:nvGraphicFramePr>
        <p:xfrm>
          <a:off x="1835696" y="1988840"/>
          <a:ext cx="5328592" cy="25603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267586"/>
                <a:gridCol w="1577090"/>
                <a:gridCol w="2483916"/>
              </a:tblGrid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Tratamientos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Combinaciones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Detalle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T1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A1B1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Aloe vera 30% + 4 ͦ C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T2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A1B2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Aloe vera 30% + 10 ͦ C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T3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A2B1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Aloe vera 50% + 4 ͦ C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T4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A2B2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Aloe vera 50% + 10 ͦ C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T5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A3B1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Aloe vera 70% + 4 ͦ C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T6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A3B1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Aloe vera 70% + 10 ͦ C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835696" y="366585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TRATAMIENTOS DE ESTUDIO PARA PAPAYA  Y GUAYABA</a:t>
            </a:r>
            <a:endParaRPr lang="es-EC" sz="20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826065" y="4941167"/>
            <a:ext cx="7272808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3"/>
            <a:r>
              <a:rPr lang="es-EC" b="1" dirty="0"/>
              <a:t>Diseño experimental</a:t>
            </a:r>
          </a:p>
          <a:p>
            <a:r>
              <a:rPr lang="es-EC" b="1" dirty="0"/>
              <a:t> </a:t>
            </a:r>
          </a:p>
          <a:p>
            <a:pPr algn="just"/>
            <a:r>
              <a:rPr lang="es-EC" dirty="0"/>
              <a:t>Se utilizó Diseño Completamente al Azar (DCA), con tres repeticiones y 6 tratamientos, en un arreglo factorial A x B, el Factor A concentración del recubrimiento de aloe vera y factor B temperatura de almacenamiento del producto terminado.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614"/>
            <a:ext cx="1728192" cy="1294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1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VARIABLES EVALUADAS </a:t>
            </a:r>
            <a:endParaRPr lang="es-EC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424485"/>
              </p:ext>
            </p:extLst>
          </p:nvPr>
        </p:nvGraphicFramePr>
        <p:xfrm>
          <a:off x="1115616" y="1700808"/>
          <a:ext cx="6768753" cy="37444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55737"/>
                <a:gridCol w="2256508"/>
                <a:gridCol w="2256508"/>
              </a:tblGrid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VARIABLE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MÉTODO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NORMA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Sólidos solubles (°Brix)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Refractómetro digital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NTE INEN 380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pH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pH-metro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NTE INEN 389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Acidez titulable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Titulación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NTE INEN 521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01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Color instrumental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Colorímetro 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Colorímetro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01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Pérdida de peso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Diferencia de pesos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----------------------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8537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Vitamina C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Titulación 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NET INEN-ISO 5519:2013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Rendimiento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Diferencia de pesos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---------------------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6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Análisis mohos y levaduras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Placas petrifilm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AOAC 997.02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201"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Polifenoles totales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A.O.A.C. (1965)</a:t>
                      </a:r>
                      <a:endParaRPr lang="es-EC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MO-LSAIA-15</a:t>
                      </a:r>
                      <a:endParaRPr lang="es-EC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3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6632"/>
            <a:ext cx="993710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512168"/>
          </a:xfrm>
        </p:spPr>
        <p:txBody>
          <a:bodyPr>
            <a:normAutofit fontScale="90000"/>
          </a:bodyPr>
          <a:lstStyle/>
          <a:p>
            <a:pPr lvl="0"/>
            <a:r>
              <a:rPr lang="es-EC" b="1" cap="all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</a:effectLst>
              </a:rPr>
              <a:t/>
            </a:r>
            <a:br>
              <a:rPr lang="es-EC" b="1" cap="all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</a:effectLst>
              </a:rPr>
            </a:br>
            <a:r>
              <a:rPr lang="es-EC" b="1" cap="all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</a:effectLst>
                <a:latin typeface="Goudy Stout" panose="0202090407030B020401" pitchFamily="18" charset="0"/>
              </a:rPr>
              <a:t>RESULTADOS Y DISCUCIÓN </a:t>
            </a:r>
            <a:endParaRPr lang="es-EC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sx="0" sy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21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39548"/>
              </p:ext>
            </p:extLst>
          </p:nvPr>
        </p:nvGraphicFramePr>
        <p:xfrm>
          <a:off x="395536" y="1844824"/>
          <a:ext cx="8229601" cy="4121919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98576"/>
                <a:gridCol w="2664296"/>
                <a:gridCol w="2088232"/>
                <a:gridCol w="1378497"/>
              </a:tblGrid>
              <a:tr h="172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FRUTA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VARIABLES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UNIDAD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CANTIDAD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PAPAYA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Peso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pH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4,1 ± 0,02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Vitamina C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mg/100g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192,03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Color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nm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520  ±  15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Acidez titulable 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 (ácido cítrico)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0,16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Sólidos solubles totales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°Brix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8,5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Índice de madurez 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(°Brix/acidez)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53,13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GUAYABA</a:t>
                      </a:r>
                      <a:endParaRPr lang="es-EC" sz="2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Peso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200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pH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4,1 ± 0,02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Vitamina C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mg/100g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228,31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56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Color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r>
                        <a:rPr lang="es-EC" sz="1600" dirty="0" err="1">
                          <a:effectLst/>
                        </a:rPr>
                        <a:t>nm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520  ±  15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Acidez titulable 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% (ácido cítrico)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0,46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Sólidos solubles totales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°Brix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8,2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25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Índice de madurez 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(°Brix/acidez)</a:t>
                      </a:r>
                      <a:endParaRPr lang="es-EC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17,83</a:t>
                      </a:r>
                      <a:endParaRPr lang="es-EC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001238" y="307248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RESULTADOS DE ANÁLISIS EN MATERIA PRIMA PAPAYA Y GAUYABA</a:t>
            </a:r>
          </a:p>
          <a:p>
            <a:endParaRPr lang="es-EC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r="10285"/>
          <a:stretch/>
        </p:blipFill>
        <p:spPr bwMode="auto">
          <a:xfrm>
            <a:off x="323759" y="2704"/>
            <a:ext cx="217516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r="7919"/>
          <a:stretch/>
        </p:blipFill>
        <p:spPr bwMode="auto">
          <a:xfrm>
            <a:off x="6876256" y="188987"/>
            <a:ext cx="2041695" cy="1556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7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47056"/>
          </a:xfrm>
        </p:spPr>
        <p:txBody>
          <a:bodyPr>
            <a:normAutofit fontScale="90000"/>
          </a:bodyPr>
          <a:lstStyle/>
          <a:p>
            <a:r>
              <a:rPr lang="es-EC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AN</a:t>
            </a:r>
            <a:r>
              <a:rPr lang="es-EC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Á</a:t>
            </a:r>
            <a:r>
              <a:rPr lang="es-EC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LISIS DEL CONTENIDO DE POLIFENOLES DE LOS RECUBRIMIENTOS COMESTIBLES</a:t>
            </a:r>
            <a:endParaRPr lang="es-EC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3950"/>
              </p:ext>
            </p:extLst>
          </p:nvPr>
        </p:nvGraphicFramePr>
        <p:xfrm>
          <a:off x="1259632" y="2852936"/>
          <a:ext cx="6840760" cy="2059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2039"/>
                <a:gridCol w="1060688"/>
                <a:gridCol w="1876888"/>
                <a:gridCol w="1531145"/>
              </a:tblGrid>
              <a:tr h="9623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Porcentaje de Aloe Vera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Análisis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Unidad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Resultados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1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ALOE VERA 30%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Polifenoles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</a:rPr>
                        <a:t>mgAcGálico</a:t>
                      </a:r>
                      <a:r>
                        <a:rPr lang="es-EC" sz="1600" dirty="0">
                          <a:effectLst/>
                        </a:rPr>
                        <a:t>/g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2,11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ALOE VERA 50%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2,12</a:t>
                      </a:r>
                      <a:endParaRPr lang="es-EC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2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ALOE VERA 70%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3,45</a:t>
                      </a:r>
                      <a:endParaRPr lang="es-EC" sz="2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03050"/>
            <a:ext cx="3238500" cy="1409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9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3448" y="404664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es-EC" sz="36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PORCENTAJE </a:t>
            </a:r>
            <a:r>
              <a:rPr lang="es-EC" sz="3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DE PESO PERDIDO DE GUAYABA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081100810"/>
              </p:ext>
            </p:extLst>
          </p:nvPr>
        </p:nvGraphicFramePr>
        <p:xfrm>
          <a:off x="1331640" y="1412776"/>
          <a:ext cx="676875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3563888" y="55172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3131840" y="5735588"/>
            <a:ext cx="590465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C" dirty="0" smtClean="0"/>
              <a:t>T5</a:t>
            </a:r>
            <a:r>
              <a:rPr lang="es-EC" dirty="0" smtClean="0">
                <a:latin typeface="Calibri" panose="020F0502020204030204" pitchFamily="34" charset="0"/>
              </a:rPr>
              <a:t>: 2,82%                   T2: 5,36%       CONTROL 1: 4,5</a:t>
            </a:r>
            <a:r>
              <a:rPr lang="es-EC" dirty="0">
                <a:latin typeface="Calibri" panose="020F0502020204030204" pitchFamily="34" charset="0"/>
              </a:rPr>
              <a:t> %</a:t>
            </a:r>
            <a:r>
              <a:rPr lang="es-EC" dirty="0" smtClean="0">
                <a:latin typeface="Calibri" panose="020F0502020204030204" pitchFamily="34" charset="0"/>
              </a:rPr>
              <a:t>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T1</a:t>
            </a:r>
            <a:r>
              <a:rPr lang="es-EC" dirty="0">
                <a:latin typeface="Calibri" panose="020F0502020204030204" pitchFamily="34" charset="0"/>
              </a:rPr>
              <a:t>: </a:t>
            </a:r>
            <a:r>
              <a:rPr lang="es-EC" dirty="0" smtClean="0">
                <a:latin typeface="Calibri" panose="020F0502020204030204" pitchFamily="34" charset="0"/>
              </a:rPr>
              <a:t>3,91%                   T4: 5,45%       CONTROL 2: </a:t>
            </a:r>
            <a:r>
              <a:rPr lang="es-EC" dirty="0">
                <a:latin typeface="Calibri" panose="020F0502020204030204" pitchFamily="34" charset="0"/>
              </a:rPr>
              <a:t>4,5 % </a:t>
            </a: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T6: 4,95%                   T3: 5,90%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5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Interacción </a:t>
            </a:r>
            <a:r>
              <a:rPr lang="es-EC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AxB</a:t>
            </a:r>
            <a:endParaRPr lang="es-EC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rto="http://schemas.microsoft.com/office/word/2006/arto" xmlns="" xmlns:xdr="http://schemas.openxmlformats.org/drawingml/2006/spreadsheetDrawing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:w15="http://schemas.microsoft.com/office/word/2012/wordml" xmlns:lc="http://schemas.openxmlformats.org/drawingml/2006/lockedCanvas" id="{00000000-0008-0000-0000-00001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852102"/>
              </p:ext>
            </p:extLst>
          </p:nvPr>
        </p:nvGraphicFramePr>
        <p:xfrm>
          <a:off x="1475656" y="1340768"/>
          <a:ext cx="64910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3059832" y="5489948"/>
            <a:ext cx="5904656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Esta gráfica revela que la combinación del recubrimiento comestible y la temperatura de almacenamiento, influyeron en el porcentaje de pérdida de peso de la guayaba de IV Gama. </a:t>
            </a:r>
            <a:endParaRPr lang="es-EC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3960"/>
            <a:ext cx="1974063" cy="137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00" y="15197"/>
            <a:ext cx="1240372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7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50505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Autofit/>
          </a:bodyPr>
          <a:lstStyle/>
          <a:p>
            <a:r>
              <a:rPr lang="es-EC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es-EC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</a:br>
            <a:r>
              <a:rPr lang="es-EC" sz="32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	PORCENTAJE DE PESO PERDIDO DE PAPAYA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311348463"/>
              </p:ext>
            </p:extLst>
          </p:nvPr>
        </p:nvGraphicFramePr>
        <p:xfrm>
          <a:off x="1259632" y="1612323"/>
          <a:ext cx="6984776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Rectángulo"/>
          <p:cNvSpPr/>
          <p:nvPr/>
        </p:nvSpPr>
        <p:spPr>
          <a:xfrm>
            <a:off x="3131840" y="5735588"/>
            <a:ext cx="590465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C" dirty="0" smtClean="0"/>
              <a:t>T6</a:t>
            </a:r>
            <a:r>
              <a:rPr lang="es-EC" dirty="0" smtClean="0">
                <a:latin typeface="Calibri" panose="020F0502020204030204" pitchFamily="34" charset="0"/>
              </a:rPr>
              <a:t>: 1,13%                T1: 2,13%          CONTROL </a:t>
            </a:r>
            <a:r>
              <a:rPr lang="es-EC" dirty="0">
                <a:latin typeface="Calibri" panose="020F0502020204030204" pitchFamily="34" charset="0"/>
              </a:rPr>
              <a:t>1: </a:t>
            </a:r>
            <a:r>
              <a:rPr lang="es-EC" dirty="0" smtClean="0">
                <a:latin typeface="Calibri" panose="020F0502020204030204" pitchFamily="34" charset="0"/>
              </a:rPr>
              <a:t>5,30%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T2: 1,75%                T5: 2,39%          CONTROL 3: 5,70%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T3: 1,88%                T3: 2,40%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533973013"/>
              </p:ext>
            </p:extLst>
          </p:nvPr>
        </p:nvGraphicFramePr>
        <p:xfrm>
          <a:off x="1259632" y="1412776"/>
          <a:ext cx="61926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13 Conector recto de flecha"/>
          <p:cNvCxnSpPr/>
          <p:nvPr/>
        </p:nvCxnSpPr>
        <p:spPr>
          <a:xfrm flipV="1">
            <a:off x="3711422" y="2713239"/>
            <a:ext cx="371475" cy="14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Elipse 2"/>
          <p:cNvSpPr>
            <a:spLocks noChangeArrowheads="1"/>
          </p:cNvSpPr>
          <p:nvPr/>
        </p:nvSpPr>
        <p:spPr bwMode="auto">
          <a:xfrm>
            <a:off x="4082897" y="2420959"/>
            <a:ext cx="735013" cy="257175"/>
          </a:xfrm>
          <a:prstGeom prst="ellipse">
            <a:avLst/>
          </a:prstGeom>
          <a:gradFill rotWithShape="1">
            <a:gsLst>
              <a:gs pos="0">
                <a:srgbClr val="FFDD9C"/>
              </a:gs>
              <a:gs pos="50000">
                <a:srgbClr val="FFD78E"/>
              </a:gs>
              <a:gs pos="100000">
                <a:srgbClr val="FFD479"/>
              </a:gs>
            </a:gsLst>
            <a:lin ang="5400000"/>
          </a:gradFill>
          <a:ln w="635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PI: 3,98</a:t>
            </a: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3702209" y="2348880"/>
            <a:ext cx="0" cy="19773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2267744" y="2866405"/>
            <a:ext cx="4173855" cy="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3153197" y="5463997"/>
            <a:ext cx="5760640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Esta gráfica  indica que fueron necesarios un porcentaje de aloe vera del 70% y una temperatura de almacenamiento  de 10°C, que son los que demuestran menor pérdida de peso en papaya de IV Gama</a:t>
            </a:r>
            <a:endParaRPr lang="es-EC" dirty="0"/>
          </a:p>
        </p:txBody>
      </p:sp>
      <p:sp>
        <p:nvSpPr>
          <p:cNvPr id="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Interacción </a:t>
            </a:r>
            <a:r>
              <a:rPr lang="es-EC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AxB</a:t>
            </a:r>
            <a:endParaRPr lang="es-EC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206"/>
            <a:ext cx="1556950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61517" cy="109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0099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s-EC" sz="31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Berlin Sans FB Demi" panose="020E0802020502020306" pitchFamily="34" charset="0"/>
              </a:rPr>
              <a:t>CURVA DE % DE DISMINUCIÓN DE ACIDEZ TITULABLE DE GUAYABA VS DÍAS DE ALMACENAMIENTO</a:t>
            </a:r>
            <a:r>
              <a:rPr lang="es-EC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s-EC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403385222"/>
              </p:ext>
            </p:extLst>
          </p:nvPr>
        </p:nvGraphicFramePr>
        <p:xfrm>
          <a:off x="1835696" y="1628800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Rectángulo"/>
          <p:cNvSpPr/>
          <p:nvPr/>
        </p:nvSpPr>
        <p:spPr>
          <a:xfrm>
            <a:off x="3131840" y="5735588"/>
            <a:ext cx="590465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C" dirty="0" smtClean="0"/>
              <a:t>T5</a:t>
            </a:r>
            <a:r>
              <a:rPr lang="es-EC" dirty="0" smtClean="0">
                <a:latin typeface="Calibri" panose="020F0502020204030204" pitchFamily="34" charset="0"/>
              </a:rPr>
              <a:t>: 0,35%                T3: 0,23%          CONTROL </a:t>
            </a:r>
            <a:r>
              <a:rPr lang="es-EC" dirty="0">
                <a:latin typeface="Calibri" panose="020F0502020204030204" pitchFamily="34" charset="0"/>
              </a:rPr>
              <a:t>1: </a:t>
            </a:r>
            <a:r>
              <a:rPr lang="es-EC" dirty="0" smtClean="0">
                <a:latin typeface="Calibri" panose="020F0502020204030204" pitchFamily="34" charset="0"/>
              </a:rPr>
              <a:t>0,28%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T6: 0,27%                T4: 0,22%          CONTROL 3: 0,26%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T1: 0,25%                T2: 0,21%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197781"/>
              </p:ext>
            </p:extLst>
          </p:nvPr>
        </p:nvGraphicFramePr>
        <p:xfrm>
          <a:off x="251520" y="116632"/>
          <a:ext cx="9000225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78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8" y="94362"/>
            <a:ext cx="1886500" cy="1413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64769"/>
              </p:ext>
            </p:extLst>
          </p:nvPr>
        </p:nvGraphicFramePr>
        <p:xfrm>
          <a:off x="1331640" y="1412776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Rectángulo"/>
          <p:cNvSpPr/>
          <p:nvPr/>
        </p:nvSpPr>
        <p:spPr>
          <a:xfrm>
            <a:off x="2699792" y="5229200"/>
            <a:ext cx="5814392" cy="1200329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b="1" dirty="0" smtClean="0"/>
              <a:t>Esta gráfica  indica que fueron necesarios un porcentaje de aloe vera del 70% y una temperatura de almacenamiento  de 4°C, que son los que demuestran mayor porcentaje de acidez titulable en guayaba de IV Gama.</a:t>
            </a:r>
            <a:endParaRPr lang="es-EC" b="1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Interacción </a:t>
            </a:r>
            <a:r>
              <a:rPr lang="es-EC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AxB</a:t>
            </a:r>
            <a:endParaRPr lang="es-EC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670645" cy="1274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 </a:t>
            </a:r>
            <a:br>
              <a:rPr lang="es-EC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C" sz="36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Berlin Sans FB Demi" panose="020E0802020502020306" pitchFamily="34" charset="0"/>
              </a:rPr>
              <a:t>CURVA DE REGISTRO DE ACIDEZ TITULABLE DE PAPAYA VS DÍAS DE ALMACENAMIENTO</a:t>
            </a:r>
            <a:r>
              <a:rPr lang="es-EC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s-EC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endParaRPr lang="es-EC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654135341"/>
              </p:ext>
            </p:extLst>
          </p:nvPr>
        </p:nvGraphicFramePr>
        <p:xfrm>
          <a:off x="971600" y="1619672"/>
          <a:ext cx="7272807" cy="382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5 Rectángulo"/>
          <p:cNvSpPr/>
          <p:nvPr/>
        </p:nvSpPr>
        <p:spPr>
          <a:xfrm>
            <a:off x="3131840" y="5735588"/>
            <a:ext cx="5904656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just"/>
            <a:r>
              <a:rPr lang="es-EC" dirty="0" smtClean="0"/>
              <a:t>T6</a:t>
            </a:r>
            <a:r>
              <a:rPr lang="es-EC" dirty="0" smtClean="0">
                <a:latin typeface="Calibri" panose="020F0502020204030204" pitchFamily="34" charset="0"/>
              </a:rPr>
              <a:t>: 0,15%                T5: 0,24%          CONTROL </a:t>
            </a:r>
            <a:r>
              <a:rPr lang="es-EC" dirty="0">
                <a:latin typeface="Calibri" panose="020F0502020204030204" pitchFamily="34" charset="0"/>
              </a:rPr>
              <a:t>1: </a:t>
            </a:r>
            <a:r>
              <a:rPr lang="es-EC" dirty="0" smtClean="0">
                <a:latin typeface="Calibri" panose="020F0502020204030204" pitchFamily="34" charset="0"/>
              </a:rPr>
              <a:t>0,33%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T2: 0,1%                  T3: 0,25%          CONTROL 3: 0,30% </a:t>
            </a:r>
            <a:endParaRPr lang="es-EC" dirty="0">
              <a:latin typeface="Calibri" panose="020F0502020204030204" pitchFamily="34" charset="0"/>
            </a:endParaRPr>
          </a:p>
          <a:p>
            <a:pPr lvl="1" algn="just"/>
            <a:r>
              <a:rPr lang="es-EC" dirty="0" smtClean="0">
                <a:latin typeface="Calibri" panose="020F0502020204030204" pitchFamily="34" charset="0"/>
              </a:rPr>
              <a:t>T4: 0,22%                T1: 0,27%</a:t>
            </a:r>
            <a:endParaRPr lang="es-EC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7" t="27900" r="25192" b="34221"/>
          <a:stretch/>
        </p:blipFill>
        <p:spPr bwMode="auto">
          <a:xfrm>
            <a:off x="1187624" y="1124744"/>
            <a:ext cx="666040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763688" y="5315048"/>
            <a:ext cx="68407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De igual manera indica que fueron necesarios un porcentaje de aloe vera del 70% y una temperatura de almacenamiento  de 10°C, que son los que demuestran menor porcentaje de acidez titulable en papaya de IV Gama.</a:t>
            </a:r>
            <a:endParaRPr lang="es-EC" dirty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C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Interacción </a:t>
            </a:r>
            <a:r>
              <a:rPr lang="es-EC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AxB</a:t>
            </a:r>
            <a:endParaRPr lang="es-EC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943543" cy="93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SÓLIDOS SOLUBLES TOTALES GUAYABA </a:t>
            </a:r>
            <a:endParaRPr lang="es-EC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7" t="36831" r="24900" b="24721"/>
          <a:stretch/>
        </p:blipFill>
        <p:spPr bwMode="auto">
          <a:xfrm>
            <a:off x="1691680" y="1340768"/>
            <a:ext cx="554461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699792" y="5286195"/>
            <a:ext cx="597666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Esta gráfica revela que la combinación del recubrimiento comestible y la temperatura de almacenamiento, influyeron en el porcentaje de ganancia de sólidos solubles de guayaba de IV Gama. </a:t>
            </a:r>
            <a:endParaRPr lang="es-EC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6" y="5517231"/>
            <a:ext cx="1068940" cy="969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731" y="2060848"/>
            <a:ext cx="1874766" cy="158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1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SÓLIDOS SOLUBLES TOTALES PAPAYA</a:t>
            </a:r>
            <a:endParaRPr lang="es-EC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9" t="21938" r="24849" b="40002"/>
          <a:stretch/>
        </p:blipFill>
        <p:spPr bwMode="auto">
          <a:xfrm>
            <a:off x="1835696" y="1268760"/>
            <a:ext cx="616231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11760" y="5198172"/>
            <a:ext cx="626469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Esta gráfica  indica que fueron necesarios un porcentaje de aloe vera del 70% y una temperatura de almacenamiento  de 10°C, que son los que demuestran menor porcentaje de sólidos solubles papaya de IV Gama.</a:t>
            </a:r>
            <a:endParaRPr lang="es-EC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3717032"/>
            <a:ext cx="1656184" cy="2689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0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</a:t>
            </a:r>
            <a:r>
              <a:rPr lang="es-EC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 GUAYABA</a:t>
            </a:r>
            <a:endParaRPr lang="es-EC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196721280"/>
              </p:ext>
            </p:extLst>
          </p:nvPr>
        </p:nvGraphicFramePr>
        <p:xfrm>
          <a:off x="971600" y="1268760"/>
          <a:ext cx="56886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987824" y="5546849"/>
            <a:ext cx="561662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/>
              <a:t>Esta gráfica revela que la combinación del recubrimiento comestible y la temperatura de almacenamiento, influyeron en la variación de pH  guayaba de IV Gama.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7"/>
            <a:ext cx="207982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pH PAPAYA</a:t>
            </a:r>
            <a:endParaRPr lang="es-EC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3" t="22730" r="24257" b="36139"/>
          <a:stretch/>
        </p:blipFill>
        <p:spPr bwMode="auto">
          <a:xfrm>
            <a:off x="3275856" y="1484784"/>
            <a:ext cx="54131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172" y="4581128"/>
            <a:ext cx="5544616" cy="1908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solidFill>
                  <a:schemeClr val="tx1"/>
                </a:solidFill>
              </a:rPr>
              <a:t>De </a:t>
            </a:r>
            <a:r>
              <a:rPr lang="es-EC" sz="2000" b="1" dirty="0">
                <a:solidFill>
                  <a:schemeClr val="tx1"/>
                </a:solidFill>
              </a:rPr>
              <a:t>igual manera indica que fueron necesarios un porcentaje de aloe vera del 70% y una temperatura de almacenamiento  de 10°C, que son los que demuestran un pH menos ácido para papaya de IV Gama.</a:t>
            </a:r>
          </a:p>
          <a:p>
            <a:endParaRPr lang="es-EC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66" y="980729"/>
            <a:ext cx="2486025" cy="331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C" sz="3200" b="1" cap="al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ÁCIDO ASCÓRBICO GUAYABA</a:t>
            </a: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6" t="26559" r="22693" b="33412"/>
          <a:stretch/>
        </p:blipFill>
        <p:spPr bwMode="auto">
          <a:xfrm>
            <a:off x="1907704" y="1124744"/>
            <a:ext cx="662473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347864" y="5085184"/>
            <a:ext cx="52565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 smtClean="0"/>
              <a:t>Esta gráfica revela que la combinación del recubrimiento comestible y la temperatura de almacenamiento, influyeron en la conservación de Ácido ascórbico de guayaba de IV Gama. </a:t>
            </a:r>
            <a:endParaRPr lang="es-EC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33220"/>
            <a:ext cx="186690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7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243408"/>
            <a:ext cx="9721080" cy="710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84595269"/>
              </p:ext>
            </p:extLst>
          </p:nvPr>
        </p:nvGraphicFramePr>
        <p:xfrm>
          <a:off x="1115616" y="1965032"/>
          <a:ext cx="7416824" cy="420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1691680" y="764703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cap="all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ÁCIDO ASCÓRBICO PAPAYA</a:t>
            </a:r>
            <a:endParaRPr lang="es-EC" sz="36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C" sz="3200" b="1" cap="all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COLOR GUAYABA</a:t>
            </a: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783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114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82154"/>
          </a:xfrm>
        </p:spPr>
        <p:txBody>
          <a:bodyPr/>
          <a:lstStyle/>
          <a:p>
            <a:r>
              <a:rPr lang="es-EC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Snap ITC" panose="04040A07060A02020202" pitchFamily="82" charset="0"/>
              </a:rPr>
              <a:t>JUSTIFICACIÓN</a:t>
            </a:r>
            <a:endParaRPr lang="es-EC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Snap ITC" panose="04040A07060A02020202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986390"/>
              </p:ext>
            </p:extLst>
          </p:nvPr>
        </p:nvGraphicFramePr>
        <p:xfrm>
          <a:off x="25152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56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239949"/>
            <a:ext cx="8229600" cy="1143000"/>
          </a:xfrm>
        </p:spPr>
        <p:txBody>
          <a:bodyPr>
            <a:normAutofit/>
          </a:bodyPr>
          <a:lstStyle/>
          <a:p>
            <a:pPr lvl="1" algn="ctr"/>
            <a:r>
              <a:rPr lang="es-EC" sz="3600" b="1" cap="all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oadway" panose="04040905080B02020502" pitchFamily="82" charset="0"/>
              </a:rPr>
              <a:t>COLOR PAPAYA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476529"/>
              </p:ext>
            </p:extLst>
          </p:nvPr>
        </p:nvGraphicFramePr>
        <p:xfrm>
          <a:off x="476789" y="1124744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48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6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275527" cy="40324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0"/>
            <a:ext cx="6552728" cy="229512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3600" b="1" cap="all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evaluación sensorial</a:t>
            </a:r>
            <a:r>
              <a:rPr lang="es-EC" b="1" cap="all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/>
            </a:r>
            <a:br>
              <a:rPr lang="es-EC" b="1" cap="all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</a:br>
            <a:endParaRPr lang="es-EC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C" sz="2400" b="1" cap="all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Color Papaya</a:t>
            </a: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06082"/>
              </p:ext>
            </p:extLst>
          </p:nvPr>
        </p:nvGraphicFramePr>
        <p:xfrm>
          <a:off x="323528" y="1412776"/>
          <a:ext cx="460851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04163805"/>
              </p:ext>
            </p:extLst>
          </p:nvPr>
        </p:nvGraphicFramePr>
        <p:xfrm>
          <a:off x="4716016" y="1196753"/>
          <a:ext cx="4176464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229541"/>
            <a:ext cx="2448272" cy="143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656184" cy="1136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C" sz="32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Goudy Stout" panose="0202090407030B020401" pitchFamily="18" charset="0"/>
              </a:rPr>
              <a:t>Aroma Papaya</a:t>
            </a:r>
            <a:r>
              <a:rPr lang="es-EC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/>
            </a:r>
            <a:br>
              <a:rPr lang="es-EC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</a:b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51008"/>
              </p:ext>
            </p:extLst>
          </p:nvPr>
        </p:nvGraphicFramePr>
        <p:xfrm>
          <a:off x="1187624" y="1268760"/>
          <a:ext cx="5770984" cy="31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095680384"/>
              </p:ext>
            </p:extLst>
          </p:nvPr>
        </p:nvGraphicFramePr>
        <p:xfrm>
          <a:off x="971600" y="4653136"/>
          <a:ext cx="590465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12776"/>
            <a:ext cx="219573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8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6" b="8792"/>
          <a:stretch/>
        </p:blipFill>
        <p:spPr bwMode="auto">
          <a:xfrm>
            <a:off x="323529" y="-1"/>
            <a:ext cx="8712967" cy="69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es-EC" alt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Textura Papaya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59206376"/>
              </p:ext>
            </p:extLst>
          </p:nvPr>
        </p:nvGraphicFramePr>
        <p:xfrm>
          <a:off x="2051721" y="1340768"/>
          <a:ext cx="4680520" cy="313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820782503"/>
              </p:ext>
            </p:extLst>
          </p:nvPr>
        </p:nvGraphicFramePr>
        <p:xfrm>
          <a:off x="3275856" y="4869160"/>
          <a:ext cx="5616624" cy="142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886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04" y="1196752"/>
            <a:ext cx="250507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kumimoji="0" lang="es-EC" alt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Sabor Papaya</a:t>
            </a:r>
            <a:r>
              <a:rPr kumimoji="0" lang="es-EC" alt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cs typeface="Arial" pitchFamily="34" charset="0"/>
              </a:rPr>
              <a:t/>
            </a:r>
            <a:br>
              <a:rPr kumimoji="0" lang="es-EC" alt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cs typeface="Arial" pitchFamily="34" charset="0"/>
              </a:rPr>
            </a:br>
            <a:endParaRPr lang="es-EC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69002112"/>
              </p:ext>
            </p:extLst>
          </p:nvPr>
        </p:nvGraphicFramePr>
        <p:xfrm>
          <a:off x="971600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334687339"/>
              </p:ext>
            </p:extLst>
          </p:nvPr>
        </p:nvGraphicFramePr>
        <p:xfrm>
          <a:off x="2411760" y="3861048"/>
          <a:ext cx="6048672" cy="299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94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12" y="45720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17638"/>
          </a:xfrm>
        </p:spPr>
        <p:txBody>
          <a:bodyPr>
            <a:normAutofit fontScale="90000"/>
          </a:bodyPr>
          <a:lstStyle/>
          <a:p>
            <a:pPr lvl="0"/>
            <a:r>
              <a:rPr kumimoji="0" lang="es-EC" altLang="es-EC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Aceptabilidad Papaya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216432756"/>
              </p:ext>
            </p:extLst>
          </p:nvPr>
        </p:nvGraphicFramePr>
        <p:xfrm>
          <a:off x="467544" y="1124744"/>
          <a:ext cx="4716016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086229311"/>
              </p:ext>
            </p:extLst>
          </p:nvPr>
        </p:nvGraphicFramePr>
        <p:xfrm>
          <a:off x="251520" y="2060848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35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196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s-EC" altLang="es-EC" sz="4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  <a:ea typeface="Arial Unicode MS" pitchFamily="34" charset="-128"/>
                <a:cs typeface="Times New Roman" pitchFamily="18" charset="0"/>
              </a:rPr>
              <a:t>COLOR GUAYABA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325440682"/>
              </p:ext>
            </p:extLst>
          </p:nvPr>
        </p:nvGraphicFramePr>
        <p:xfrm>
          <a:off x="179512" y="1916832"/>
          <a:ext cx="4968552" cy="303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927342048"/>
              </p:ext>
            </p:extLst>
          </p:nvPr>
        </p:nvGraphicFramePr>
        <p:xfrm>
          <a:off x="5148064" y="1412776"/>
          <a:ext cx="399593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613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672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s-EC" altLang="es-EC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Aroma Guayaba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274334885"/>
              </p:ext>
            </p:extLst>
          </p:nvPr>
        </p:nvGraphicFramePr>
        <p:xfrm>
          <a:off x="3923928" y="1412776"/>
          <a:ext cx="52200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843688358"/>
              </p:ext>
            </p:extLst>
          </p:nvPr>
        </p:nvGraphicFramePr>
        <p:xfrm>
          <a:off x="-180528" y="1556792"/>
          <a:ext cx="4464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37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371697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Textura Guayaba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4001813284"/>
              </p:ext>
            </p:extLst>
          </p:nvPr>
        </p:nvGraphicFramePr>
        <p:xfrm>
          <a:off x="3923928" y="1340768"/>
          <a:ext cx="493204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040397562"/>
              </p:ext>
            </p:extLst>
          </p:nvPr>
        </p:nvGraphicFramePr>
        <p:xfrm>
          <a:off x="1043608" y="4149080"/>
          <a:ext cx="741682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960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221" y="764704"/>
            <a:ext cx="8064896" cy="1143000"/>
          </a:xfrm>
        </p:spPr>
        <p:txBody>
          <a:bodyPr>
            <a:noAutofit/>
          </a:bodyPr>
          <a:lstStyle/>
          <a:p>
            <a:r>
              <a:rPr lang="es-EC" sz="3200" dirty="0" smtClean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Goudy Stout" panose="0202090407030B020401" pitchFamily="18" charset="0"/>
              </a:rPr>
              <a:t>OBJETIVO GENERAL</a:t>
            </a:r>
            <a:endParaRPr lang="es-EC" sz="32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Goudy Stout" panose="0202090407030B020401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204864"/>
            <a:ext cx="8496944" cy="2376264"/>
          </a:xfr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800" dirty="0"/>
              <a:t>Evaluar el efecto del recubrimiento comestible a base de  aloe vera (Aloe </a:t>
            </a:r>
            <a:r>
              <a:rPr lang="es-EC" sz="2800" dirty="0" err="1"/>
              <a:t>barbadensis</a:t>
            </a:r>
            <a:r>
              <a:rPr lang="es-EC" sz="2800" dirty="0"/>
              <a:t> </a:t>
            </a:r>
            <a:r>
              <a:rPr lang="es-EC" sz="2800" dirty="0" err="1"/>
              <a:t>miller</a:t>
            </a:r>
            <a:r>
              <a:rPr lang="es-EC" sz="2800" dirty="0"/>
              <a:t>) en el  tiempo de vida útil de papaya (</a:t>
            </a:r>
            <a:r>
              <a:rPr lang="es-EC" sz="2800" dirty="0" err="1"/>
              <a:t>Carica</a:t>
            </a:r>
            <a:r>
              <a:rPr lang="es-EC" sz="2800" dirty="0"/>
              <a:t> papaya) y guayaba (</a:t>
            </a:r>
            <a:r>
              <a:rPr lang="es-EC" sz="2800" dirty="0" err="1"/>
              <a:t>Psidium</a:t>
            </a:r>
            <a:r>
              <a:rPr lang="es-EC" sz="2800" dirty="0"/>
              <a:t> </a:t>
            </a:r>
            <a:r>
              <a:rPr lang="es-EC" sz="2800" dirty="0" err="1"/>
              <a:t>guajaba</a:t>
            </a:r>
            <a:r>
              <a:rPr lang="es-EC" sz="2800" dirty="0"/>
              <a:t>) como alimentos de IV gama.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2244914" cy="150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308388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31" y="5085184"/>
            <a:ext cx="2272641" cy="150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97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04574" cy="155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s-EC" sz="3200" b="1" cap="all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Sabor Guayaba</a:t>
            </a:r>
            <a:r>
              <a:rPr lang="es-EC" b="1" cap="all" dirty="0"/>
              <a:t/>
            </a:r>
            <a:br>
              <a:rPr lang="es-EC" b="1" cap="all" dirty="0"/>
            </a:br>
            <a:endParaRPr lang="es-EC" dirty="0"/>
          </a:p>
        </p:txBody>
      </p:sp>
      <p:graphicFrame>
        <p:nvGraphicFramePr>
          <p:cNvPr id="13" name="12 Gráfico"/>
          <p:cNvGraphicFramePr/>
          <p:nvPr>
            <p:extLst>
              <p:ext uri="{D42A27DB-BD31-4B8C-83A1-F6EECF244321}">
                <p14:modId xmlns:p14="http://schemas.microsoft.com/office/powerpoint/2010/main" val="2060267092"/>
              </p:ext>
            </p:extLst>
          </p:nvPr>
        </p:nvGraphicFramePr>
        <p:xfrm>
          <a:off x="3923928" y="1700808"/>
          <a:ext cx="4751705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3888216431"/>
              </p:ext>
            </p:extLst>
          </p:nvPr>
        </p:nvGraphicFramePr>
        <p:xfrm>
          <a:off x="-324544" y="1268760"/>
          <a:ext cx="45720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26" y="5301209"/>
            <a:ext cx="2004574" cy="1556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0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46697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4576"/>
            <a:ext cx="8229600" cy="1084982"/>
          </a:xfrm>
        </p:spPr>
        <p:txBody>
          <a:bodyPr>
            <a:normAutofit fontScale="90000"/>
          </a:bodyPr>
          <a:lstStyle/>
          <a:p>
            <a:pPr lvl="0"/>
            <a:r>
              <a:rPr kumimoji="0" lang="es-EC" altLang="es-EC" sz="3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  <a:ea typeface="Arial Unicode MS" pitchFamily="34" charset="-128"/>
                <a:cs typeface="Times New Roman" pitchFamily="18" charset="0"/>
              </a:rPr>
              <a:t>Aceptabilidad guayaba</a:t>
            </a:r>
            <a: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C" altLang="es-EC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665798610"/>
              </p:ext>
            </p:extLst>
          </p:nvPr>
        </p:nvGraphicFramePr>
        <p:xfrm>
          <a:off x="395536" y="1340768"/>
          <a:ext cx="5328592" cy="328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27616901"/>
              </p:ext>
            </p:extLst>
          </p:nvPr>
        </p:nvGraphicFramePr>
        <p:xfrm>
          <a:off x="611560" y="4653136"/>
          <a:ext cx="8136904" cy="196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489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723628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4400" b="1" cap="all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Snap ITC" panose="04040A07060A02020202" pitchFamily="82" charset="0"/>
              </a:rPr>
              <a:t>Análisis microbiológico</a:t>
            </a:r>
            <a:r>
              <a:rPr lang="es-EC" b="1" cap="all" dirty="0" smtClean="0"/>
              <a:t/>
            </a:r>
            <a:br>
              <a:rPr lang="es-EC" b="1" cap="all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805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" y="-3016"/>
            <a:ext cx="9077400" cy="686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11560" y="228600"/>
            <a:ext cx="8229600" cy="1143000"/>
          </a:xfrm>
        </p:spPr>
        <p:txBody>
          <a:bodyPr>
            <a:normAutofit/>
          </a:bodyPr>
          <a:lstStyle/>
          <a:p>
            <a:r>
              <a:rPr lang="es-EC" sz="2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RECUENTO DE MOHOS GUAYABA </a:t>
            </a:r>
            <a:endParaRPr lang="es-EC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70" y="228248"/>
            <a:ext cx="1231550" cy="118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3472"/>
            <a:ext cx="1231550" cy="118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765539627"/>
              </p:ext>
            </p:extLst>
          </p:nvPr>
        </p:nvGraphicFramePr>
        <p:xfrm>
          <a:off x="1907704" y="1772816"/>
          <a:ext cx="5544616" cy="378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98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76" y="68807"/>
            <a:ext cx="2016224" cy="1341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464" y="457200"/>
            <a:ext cx="8229600" cy="1143000"/>
          </a:xfrm>
        </p:spPr>
        <p:txBody>
          <a:bodyPr>
            <a:noAutofit/>
          </a:bodyPr>
          <a:lstStyle/>
          <a:p>
            <a:r>
              <a:rPr lang="es-EC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CRECIMIENTO DE LEVADURAS GUAYABA</a:t>
            </a:r>
            <a:endParaRPr lang="es-EC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301207"/>
            <a:ext cx="2365788" cy="1450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619887703"/>
              </p:ext>
            </p:extLst>
          </p:nvPr>
        </p:nvGraphicFramePr>
        <p:xfrm>
          <a:off x="2195736" y="1844824"/>
          <a:ext cx="5256584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14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6912768" cy="1143000"/>
          </a:xfrm>
        </p:spPr>
        <p:txBody>
          <a:bodyPr>
            <a:noAutofit/>
          </a:bodyPr>
          <a:lstStyle/>
          <a:p>
            <a:r>
              <a:rPr lang="es-EC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CRECIMIENTO DE MOHOS PAPAYA </a:t>
            </a:r>
            <a:endParaRPr lang="es-EC" sz="32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754215990"/>
              </p:ext>
            </p:extLst>
          </p:nvPr>
        </p:nvGraphicFramePr>
        <p:xfrm>
          <a:off x="1907704" y="1700808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1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28600"/>
            <a:ext cx="9252520" cy="651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CRECIMIENTO DE LEVADURAS PAPAYA</a:t>
            </a:r>
            <a:endParaRPr lang="es-EC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009411572"/>
              </p:ext>
            </p:extLst>
          </p:nvPr>
        </p:nvGraphicFramePr>
        <p:xfrm>
          <a:off x="539552" y="1556792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69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microbiología</a:t>
            </a:r>
            <a:endParaRPr lang="es-EC" sz="2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udy Stout" panose="0202090407030B020401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755576" y="1692276"/>
            <a:ext cx="79312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Los recubrimientos comestibles, aparte de actuar como barrera de gases, pueden mejorar la seguridad de los alimentos mediante la inhibición o retraso en el crecimiento de microorganismos, dando un paso más en el concepto de envasado inteligente. La actividad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antifúngica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Aloe vera está basada en la supresión de la germinación y la inhibición del crecimiento del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micelo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 ha sido  atribuida a la presencia de más de un compuesto activo (saponinas,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acemanan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antroquinonas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aunque su mecanismo  específico se desconoce (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Martnez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-Romero, y otros, 2015).</a:t>
            </a:r>
          </a:p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Datos concuerdan con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Martnez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-Romero, y otros, (2015) quienes aplicaron Aloe vera como recubrimiento comestible en frutas y hortalizas (cereza y uva). Los periodos de conservación fueron de 16 y 21 días, respectivamente, tanto en cerezas como en uvas tratadas con Aloe, vera logró reducir 17 veces la contaminación microbiana generada por mohos y levaduras se redujo la tasa de respiración, se retrasaron las pérdidas de peso y firmeza así como la evolución del color y el incremento en el índice de maduración (relación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°Brix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/acidez)  (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Martnez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-Romero et </a:t>
            </a:r>
            <a:r>
              <a:rPr lang="es-EC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2015).</a:t>
            </a:r>
            <a:endParaRPr lang="es-EC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6" y="0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" y="5133221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C" sz="3600" b="1" cap="all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CONCLUSIONES</a:t>
            </a:r>
            <a:r>
              <a:rPr lang="es-EC" b="1" cap="all" dirty="0" smtClean="0"/>
              <a:t/>
            </a:r>
            <a:br>
              <a:rPr lang="es-EC" b="1" cap="all" dirty="0" smtClean="0"/>
            </a:b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76723652"/>
              </p:ext>
            </p:extLst>
          </p:nvPr>
        </p:nvGraphicFramePr>
        <p:xfrm>
          <a:off x="395536" y="1124744"/>
          <a:ext cx="8640960" cy="571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" y="620688"/>
            <a:ext cx="2110531" cy="15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541977772"/>
              </p:ext>
            </p:extLst>
          </p:nvPr>
        </p:nvGraphicFramePr>
        <p:xfrm>
          <a:off x="395536" y="836712"/>
          <a:ext cx="849694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17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56" y="0"/>
            <a:ext cx="9236156" cy="699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oudy Stout" panose="0202090407030B020401" pitchFamily="18" charset="0"/>
              </a:rPr>
              <a:t>OBJETIVOS Específicos </a:t>
            </a:r>
            <a:endParaRPr lang="es-EC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30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998094219"/>
              </p:ext>
            </p:extLst>
          </p:nvPr>
        </p:nvGraphicFramePr>
        <p:xfrm>
          <a:off x="1403648" y="188640"/>
          <a:ext cx="6912768" cy="587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264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66" y="0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" y="5133221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1492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s-EC" sz="3600" b="1" cap="all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CONCLUSIONES</a:t>
            </a:r>
            <a:r>
              <a:rPr lang="es-EC" b="1" cap="all" dirty="0" smtClean="0"/>
              <a:t/>
            </a:r>
            <a:br>
              <a:rPr lang="es-EC" b="1" cap="all" dirty="0" smtClean="0"/>
            </a:b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98065538"/>
              </p:ext>
            </p:extLst>
          </p:nvPr>
        </p:nvGraphicFramePr>
        <p:xfrm>
          <a:off x="395536" y="1124744"/>
          <a:ext cx="8640960" cy="5715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" y="620688"/>
            <a:ext cx="2110531" cy="15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424936" cy="237626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3600" b="1" cap="al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Goudy Stout" panose="0202090407030B020401" pitchFamily="18" charset="0"/>
              </a:rPr>
              <a:t>RECOMENDACIONES</a:t>
            </a:r>
            <a:r>
              <a:rPr lang="es-EC" b="1" cap="all" dirty="0" smtClean="0"/>
              <a:t/>
            </a:r>
            <a:br>
              <a:rPr lang="es-EC" b="1" cap="all" dirty="0" smtClean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6963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954431804"/>
              </p:ext>
            </p:extLst>
          </p:nvPr>
        </p:nvGraphicFramePr>
        <p:xfrm>
          <a:off x="179512" y="260648"/>
          <a:ext cx="867645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44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92723319"/>
              </p:ext>
            </p:extLst>
          </p:nvPr>
        </p:nvGraphicFramePr>
        <p:xfrm>
          <a:off x="0" y="188640"/>
          <a:ext cx="8676456" cy="597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78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2"/>
          <a:srcRect r="-37825"/>
          <a:stretch/>
        </p:blipFill>
        <p:spPr>
          <a:xfrm>
            <a:off x="159599" y="0"/>
            <a:ext cx="1788198" cy="1282182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687228"/>
              </p:ext>
            </p:extLst>
          </p:nvPr>
        </p:nvGraphicFramePr>
        <p:xfrm>
          <a:off x="467544" y="76470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8"/>
          <a:srcRect l="17358" r="12694"/>
          <a:stretch/>
        </p:blipFill>
        <p:spPr>
          <a:xfrm>
            <a:off x="6850504" y="1052736"/>
            <a:ext cx="199369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891" y="5119624"/>
            <a:ext cx="1162329" cy="16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nap ITC" panose="04040A07060A02020202" pitchFamily="82" charset="0"/>
              </a:rPr>
              <a:t>HIPÓTESIS </a:t>
            </a:r>
            <a:endParaRPr lang="es-EC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nap ITC" panose="04040A07060A02020202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08082"/>
              </p:ext>
            </p:extLst>
          </p:nvPr>
        </p:nvGraphicFramePr>
        <p:xfrm>
          <a:off x="467544" y="15853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116632"/>
            <a:ext cx="2386608" cy="14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es-EC" sz="48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Snap ITC" panose="04040A07060A02020202" pitchFamily="82" charset="0"/>
              </a:rPr>
              <a:t>METODOLOGÍA</a:t>
            </a:r>
            <a:endParaRPr lang="es-EC" sz="4800" dirty="0">
              <a:latin typeface="Snap ITC" panose="04040A07060A02020202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8337">
            <a:off x="323528" y="404664"/>
            <a:ext cx="285750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2833">
            <a:off x="6372200" y="47971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5" y="4653136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56" y="296352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marL="342900" lvl="2" indent="-342900" algn="ctr"/>
            <a:r>
              <a:rPr lang="es-EC" sz="2400" b="1" cap="all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Factores  en  estudio</a:t>
            </a:r>
            <a:endParaRPr lang="es-EC" sz="2400" b="1" cap="all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577246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323528" y="126876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2" indent="-342900" algn="ctr"/>
            <a:r>
              <a:rPr lang="es-EC" sz="2400" kern="0" dirty="0" smtClean="0">
                <a:solidFill>
                  <a:sysClr val="windowText" lastClr="000000"/>
                </a:solidFill>
              </a:rPr>
              <a:t>Los siguientes factores son aplicados  </a:t>
            </a:r>
            <a:r>
              <a:rPr lang="es-EC" sz="2400" dirty="0" smtClean="0"/>
              <a:t>en guayaba y papaya </a:t>
            </a:r>
          </a:p>
          <a:p>
            <a:pPr marL="342900" lvl="2" indent="-342900" algn="ctr"/>
            <a:endParaRPr lang="es-EC" sz="2400" b="1" kern="0" cap="all" dirty="0">
              <a:solidFill>
                <a:sysClr val="windowText" lastClr="000000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AutoShape 2" descr="Resultado de imagen para aloe ve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94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1129</TotalTime>
  <Words>2191</Words>
  <Application>Microsoft Office PowerPoint</Application>
  <PresentationFormat>Presentación en pantalla (4:3)</PresentationFormat>
  <Paragraphs>309</Paragraphs>
  <Slides>54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8" baseType="lpstr">
      <vt:lpstr>Arial Unicode MS</vt:lpstr>
      <vt:lpstr>Aharoni</vt:lpstr>
      <vt:lpstr>Arial</vt:lpstr>
      <vt:lpstr>Berlin Sans FB Demi</vt:lpstr>
      <vt:lpstr>Broadway</vt:lpstr>
      <vt:lpstr>Calibri</vt:lpstr>
      <vt:lpstr>Garamond</vt:lpstr>
      <vt:lpstr>Goudy Stout</vt:lpstr>
      <vt:lpstr>Kristen ITC</vt:lpstr>
      <vt:lpstr>Snap ITC</vt:lpstr>
      <vt:lpstr>Times New Roman</vt:lpstr>
      <vt:lpstr>Wingdings</vt:lpstr>
      <vt:lpstr>Alta costura</vt:lpstr>
      <vt:lpstr>Tema de Office</vt:lpstr>
      <vt:lpstr>UNIVERSIDAD TÉCNICA DEL NORTE</vt:lpstr>
      <vt:lpstr>Presentación de PowerPoint</vt:lpstr>
      <vt:lpstr>JUSTIFICACIÓN</vt:lpstr>
      <vt:lpstr>OBJETIVO GENERAL</vt:lpstr>
      <vt:lpstr>OBJETIVOS Específicos </vt:lpstr>
      <vt:lpstr>Presentación de PowerPoint</vt:lpstr>
      <vt:lpstr>HIPÓTESIS </vt:lpstr>
      <vt:lpstr>METODOLOGÍA</vt:lpstr>
      <vt:lpstr>Factores  en  estudio</vt:lpstr>
      <vt:lpstr>Presentación de PowerPoint</vt:lpstr>
      <vt:lpstr>VARIABLES EVALUADAS </vt:lpstr>
      <vt:lpstr> RESULTADOS Y DISCUCIÓN </vt:lpstr>
      <vt:lpstr>Presentación de PowerPoint</vt:lpstr>
      <vt:lpstr>ANÁLISIS DEL CONTENIDO DE POLIFENOLES DE LOS RECUBRIMIENTOS COMESTIBLES</vt:lpstr>
      <vt:lpstr>PORCENTAJE DE PESO PERDIDO DE GUAYABA </vt:lpstr>
      <vt:lpstr>Interacción AxB</vt:lpstr>
      <vt:lpstr>  PORCENTAJE DE PESO PERDIDO DE PAPAYA</vt:lpstr>
      <vt:lpstr>Interacción AxB</vt:lpstr>
      <vt:lpstr>CURVA DE % DE DISMINUCIÓN DE ACIDEZ TITULABLE DE GUAYABA VS DÍAS DE ALMACENAMIENTO </vt:lpstr>
      <vt:lpstr>Interacción AxB</vt:lpstr>
      <vt:lpstr>  CURVA DE REGISTRO DE ACIDEZ TITULABLE DE PAPAYA VS DÍAS DE ALMACENAMIENTO </vt:lpstr>
      <vt:lpstr>Interacción AxB</vt:lpstr>
      <vt:lpstr>SÓLIDOS SOLUBLES TOTALES GUAYABA </vt:lpstr>
      <vt:lpstr>SÓLIDOS SOLUBLES TOTALES PAPAYA</vt:lpstr>
      <vt:lpstr>pH GUAYABA</vt:lpstr>
      <vt:lpstr>pH PAPAYA</vt:lpstr>
      <vt:lpstr>ÁCIDO ASCÓRBICO GUAYABA </vt:lpstr>
      <vt:lpstr>Presentación de PowerPoint</vt:lpstr>
      <vt:lpstr>COLOR GUAYABA </vt:lpstr>
      <vt:lpstr>COLOR PAPAYA</vt:lpstr>
      <vt:lpstr>evaluación sensorial </vt:lpstr>
      <vt:lpstr>Color Papaya </vt:lpstr>
      <vt:lpstr>Aroma Papaya  </vt:lpstr>
      <vt:lpstr>Textura Papaya </vt:lpstr>
      <vt:lpstr>Sabor Papaya </vt:lpstr>
      <vt:lpstr>Aceptabilidad Papaya </vt:lpstr>
      <vt:lpstr>COLOR GUAYABA </vt:lpstr>
      <vt:lpstr>Aroma Guayaba </vt:lpstr>
      <vt:lpstr>Textura Guayaba </vt:lpstr>
      <vt:lpstr>Sabor Guayaba </vt:lpstr>
      <vt:lpstr>Aceptabilidad guayaba </vt:lpstr>
      <vt:lpstr>Análisis microbiológico </vt:lpstr>
      <vt:lpstr>RECUENTO DE MOHOS GUAYABA </vt:lpstr>
      <vt:lpstr>CRECIMIENTO DE LEVADURAS GUAYABA</vt:lpstr>
      <vt:lpstr>CRECIMIENTO DE MOHOS PAPAYA </vt:lpstr>
      <vt:lpstr>CRECIMIENTO DE LEVADURAS PAPAYA</vt:lpstr>
      <vt:lpstr>microbiología</vt:lpstr>
      <vt:lpstr>CONCLUSIONES </vt:lpstr>
      <vt:lpstr>Presentación de PowerPoint</vt:lpstr>
      <vt:lpstr>Presentación de PowerPoint</vt:lpstr>
      <vt:lpstr>CONCLUSIONES </vt:lpstr>
      <vt:lpstr>RECOMENDACIONES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TÉCNICA DEL NORTE</dc:title>
  <dc:creator>Danny</dc:creator>
  <cp:lastModifiedBy>Asus</cp:lastModifiedBy>
  <cp:revision>53</cp:revision>
  <dcterms:created xsi:type="dcterms:W3CDTF">2016-12-20T14:23:17Z</dcterms:created>
  <dcterms:modified xsi:type="dcterms:W3CDTF">2017-03-02T17:03:25Z</dcterms:modified>
</cp:coreProperties>
</file>