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diagrams/layout7.xml" ContentType="application/vnd.openxmlformats-officedocument.drawingml.diagramLayout+xml"/>
  <Override PartName="/ppt/diagrams/data8.xml" ContentType="application/vnd.openxmlformats-officedocument.drawingml.diagramData+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drawing5.xml" ContentType="application/vnd.ms-office.drawingml.diagramDrawing+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Default Extension="bin" ContentType="application/vnd.openxmlformats-officedocument.oleObject"/>
  <Override PartName="/ppt/notesSlides/notesSlide3.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5.xml" ContentType="application/vnd.openxmlformats-officedocument.drawingml.diagramData+xml"/>
  <Override PartName="/ppt/diagrams/colors7.xml" ContentType="application/vnd.openxmlformats-officedocument.drawingml.diagramColors+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810" r:id="rId4"/>
  </p:sldMasterIdLst>
  <p:notesMasterIdLst>
    <p:notesMasterId r:id="rId47"/>
  </p:notesMasterIdLst>
  <p:sldIdLst>
    <p:sldId id="257" r:id="rId5"/>
    <p:sldId id="323" r:id="rId6"/>
    <p:sldId id="320" r:id="rId7"/>
    <p:sldId id="321" r:id="rId8"/>
    <p:sldId id="322" r:id="rId9"/>
    <p:sldId id="261" r:id="rId10"/>
    <p:sldId id="262" r:id="rId11"/>
    <p:sldId id="265" r:id="rId12"/>
    <p:sldId id="326" r:id="rId13"/>
    <p:sldId id="267" r:id="rId14"/>
    <p:sldId id="268" r:id="rId15"/>
    <p:sldId id="270" r:id="rId16"/>
    <p:sldId id="271" r:id="rId17"/>
    <p:sldId id="272" r:id="rId18"/>
    <p:sldId id="273" r:id="rId19"/>
    <p:sldId id="274" r:id="rId20"/>
    <p:sldId id="275" r:id="rId21"/>
    <p:sldId id="277" r:id="rId22"/>
    <p:sldId id="307" r:id="rId23"/>
    <p:sldId id="306" r:id="rId24"/>
    <p:sldId id="297" r:id="rId25"/>
    <p:sldId id="280" r:id="rId26"/>
    <p:sldId id="282" r:id="rId27"/>
    <p:sldId id="308" r:id="rId28"/>
    <p:sldId id="309" r:id="rId29"/>
    <p:sldId id="310" r:id="rId30"/>
    <p:sldId id="311" r:id="rId31"/>
    <p:sldId id="312" r:id="rId32"/>
    <p:sldId id="313" r:id="rId33"/>
    <p:sldId id="314" r:id="rId34"/>
    <p:sldId id="315" r:id="rId35"/>
    <p:sldId id="316" r:id="rId36"/>
    <p:sldId id="317" r:id="rId37"/>
    <p:sldId id="318" r:id="rId38"/>
    <p:sldId id="298" r:id="rId39"/>
    <p:sldId id="289" r:id="rId40"/>
    <p:sldId id="290" r:id="rId41"/>
    <p:sldId id="299" r:id="rId42"/>
    <p:sldId id="300" r:id="rId43"/>
    <p:sldId id="301" r:id="rId44"/>
    <p:sldId id="302" r:id="rId45"/>
    <p:sldId id="303" r:id="rId46"/>
  </p:sldIdLst>
  <p:sldSz cx="12025313" cy="7153275"/>
  <p:notesSz cx="6858000" cy="9144000"/>
  <p:defaultTextStyle>
    <a:defPPr>
      <a:defRPr lang="es-ES_tradnl"/>
    </a:defPPr>
    <a:lvl1pPr marL="0" algn="l" defTabSz="1180216" rtl="0" eaLnBrk="1" latinLnBrk="0" hangingPunct="1">
      <a:defRPr sz="2300" kern="1200">
        <a:solidFill>
          <a:schemeClr val="tx1"/>
        </a:solidFill>
        <a:latin typeface="+mn-lt"/>
        <a:ea typeface="+mn-ea"/>
        <a:cs typeface="+mn-cs"/>
      </a:defRPr>
    </a:lvl1pPr>
    <a:lvl2pPr marL="590108" algn="l" defTabSz="1180216" rtl="0" eaLnBrk="1" latinLnBrk="0" hangingPunct="1">
      <a:defRPr sz="2300" kern="1200">
        <a:solidFill>
          <a:schemeClr val="tx1"/>
        </a:solidFill>
        <a:latin typeface="+mn-lt"/>
        <a:ea typeface="+mn-ea"/>
        <a:cs typeface="+mn-cs"/>
      </a:defRPr>
    </a:lvl2pPr>
    <a:lvl3pPr marL="1180216" algn="l" defTabSz="1180216" rtl="0" eaLnBrk="1" latinLnBrk="0" hangingPunct="1">
      <a:defRPr sz="2300" kern="1200">
        <a:solidFill>
          <a:schemeClr val="tx1"/>
        </a:solidFill>
        <a:latin typeface="+mn-lt"/>
        <a:ea typeface="+mn-ea"/>
        <a:cs typeface="+mn-cs"/>
      </a:defRPr>
    </a:lvl3pPr>
    <a:lvl4pPr marL="1770324" algn="l" defTabSz="1180216" rtl="0" eaLnBrk="1" latinLnBrk="0" hangingPunct="1">
      <a:defRPr sz="2300" kern="1200">
        <a:solidFill>
          <a:schemeClr val="tx1"/>
        </a:solidFill>
        <a:latin typeface="+mn-lt"/>
        <a:ea typeface="+mn-ea"/>
        <a:cs typeface="+mn-cs"/>
      </a:defRPr>
    </a:lvl4pPr>
    <a:lvl5pPr marL="2360432" algn="l" defTabSz="1180216" rtl="0" eaLnBrk="1" latinLnBrk="0" hangingPunct="1">
      <a:defRPr sz="2300" kern="1200">
        <a:solidFill>
          <a:schemeClr val="tx1"/>
        </a:solidFill>
        <a:latin typeface="+mn-lt"/>
        <a:ea typeface="+mn-ea"/>
        <a:cs typeface="+mn-cs"/>
      </a:defRPr>
    </a:lvl5pPr>
    <a:lvl6pPr marL="2950540" algn="l" defTabSz="1180216" rtl="0" eaLnBrk="1" latinLnBrk="0" hangingPunct="1">
      <a:defRPr sz="2300" kern="1200">
        <a:solidFill>
          <a:schemeClr val="tx1"/>
        </a:solidFill>
        <a:latin typeface="+mn-lt"/>
        <a:ea typeface="+mn-ea"/>
        <a:cs typeface="+mn-cs"/>
      </a:defRPr>
    </a:lvl6pPr>
    <a:lvl7pPr marL="3540648" algn="l" defTabSz="1180216" rtl="0" eaLnBrk="1" latinLnBrk="0" hangingPunct="1">
      <a:defRPr sz="2300" kern="1200">
        <a:solidFill>
          <a:schemeClr val="tx1"/>
        </a:solidFill>
        <a:latin typeface="+mn-lt"/>
        <a:ea typeface="+mn-ea"/>
        <a:cs typeface="+mn-cs"/>
      </a:defRPr>
    </a:lvl7pPr>
    <a:lvl8pPr marL="4130756" algn="l" defTabSz="1180216" rtl="0" eaLnBrk="1" latinLnBrk="0" hangingPunct="1">
      <a:defRPr sz="2300" kern="1200">
        <a:solidFill>
          <a:schemeClr val="tx1"/>
        </a:solidFill>
        <a:latin typeface="+mn-lt"/>
        <a:ea typeface="+mn-ea"/>
        <a:cs typeface="+mn-cs"/>
      </a:defRPr>
    </a:lvl8pPr>
    <a:lvl9pPr marL="4720864" algn="l" defTabSz="1180216"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812" autoAdjust="0"/>
    <p:restoredTop sz="94660"/>
  </p:normalViewPr>
  <p:slideViewPr>
    <p:cSldViewPr>
      <p:cViewPr>
        <p:scale>
          <a:sx n="70" d="100"/>
          <a:sy n="70" d="100"/>
        </p:scale>
        <p:origin x="-756" y="12"/>
      </p:cViewPr>
      <p:guideLst>
        <p:guide orient="horz" pos="2253"/>
        <p:guide pos="3788"/>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diagrams/_rels/data3.xml.rels><?xml version="1.0" encoding="UTF-8" standalone="yes"?>
<Relationships xmlns="http://schemas.openxmlformats.org/package/2006/relationships"><Relationship Id="rId1" Type="http://schemas.openxmlformats.org/officeDocument/2006/relationships/image" Target="../media/image10.jpeg"/></Relationships>
</file>

<file path=ppt/diagrams/_rels/data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DD595-929C-4102-A83D-1475AB17EACF}" type="doc">
      <dgm:prSet loTypeId="urn:microsoft.com/office/officeart/2005/8/layout/hProcess11" loCatId="process" qsTypeId="urn:microsoft.com/office/officeart/2005/8/quickstyle/simple1" qsCatId="simple" csTypeId="urn:microsoft.com/office/officeart/2005/8/colors/accent1_2" csCatId="accent1" phldr="1"/>
      <dgm:spPr/>
    </dgm:pt>
    <dgm:pt modelId="{4F7E10FA-91EA-4277-B2A7-E3AC4973F95F}">
      <dgm:prSet phldrT="[Texto]" custT="1"/>
      <dgm:spPr/>
      <dgm:t>
        <a:bodyPr/>
        <a:lstStyle/>
        <a:p>
          <a:pPr algn="just"/>
          <a:r>
            <a:rPr lang="es-EC" sz="2000" b="1" dirty="0" smtClean="0"/>
            <a:t>-</a:t>
          </a:r>
          <a:r>
            <a:rPr lang="es-EC" sz="2000" dirty="0" smtClean="0"/>
            <a:t> Fruta con propiedades nutracéuticas por su capacidad antioxidante Restrepo (2008)</a:t>
          </a:r>
          <a:endParaRPr lang="es-EC" sz="2000" dirty="0"/>
        </a:p>
      </dgm:t>
    </dgm:pt>
    <dgm:pt modelId="{6C37BC3A-4B3B-4CD1-9271-5A92A1DF679C}" type="parTrans" cxnId="{CF11FC89-AFC7-456A-A19B-69113F3D70C0}">
      <dgm:prSet/>
      <dgm:spPr/>
      <dgm:t>
        <a:bodyPr/>
        <a:lstStyle/>
        <a:p>
          <a:endParaRPr lang="es-EC"/>
        </a:p>
      </dgm:t>
    </dgm:pt>
    <dgm:pt modelId="{6501E0AD-DA9F-4F2C-B1B7-048D924128FC}" type="sibTrans" cxnId="{CF11FC89-AFC7-456A-A19B-69113F3D70C0}">
      <dgm:prSet/>
      <dgm:spPr/>
      <dgm:t>
        <a:bodyPr/>
        <a:lstStyle/>
        <a:p>
          <a:endParaRPr lang="es-EC"/>
        </a:p>
      </dgm:t>
    </dgm:pt>
    <dgm:pt modelId="{79225B5B-667C-41A6-B163-757BE5C7E93E}">
      <dgm:prSet phldrT="[Texto]" custT="1"/>
      <dgm:spPr/>
      <dgm:t>
        <a:bodyPr/>
        <a:lstStyle/>
        <a:p>
          <a:pPr algn="just"/>
          <a:r>
            <a:rPr lang="es-EC" sz="2000" b="1" dirty="0" smtClean="0"/>
            <a:t>-</a:t>
          </a:r>
          <a:r>
            <a:rPr lang="es-EC" sz="2000" dirty="0" smtClean="0"/>
            <a:t> Proporcionar  información relevante para desarrollar métodos de almacenamiento óptimos de frutos frescos.</a:t>
          </a:r>
          <a:endParaRPr lang="es-EC" sz="1900" dirty="0"/>
        </a:p>
      </dgm:t>
    </dgm:pt>
    <dgm:pt modelId="{3C92FAA5-14B1-448F-8231-2EB341BACF4A}" type="parTrans" cxnId="{0B67D37D-9460-4CE2-8834-147228F0E5D4}">
      <dgm:prSet/>
      <dgm:spPr/>
      <dgm:t>
        <a:bodyPr/>
        <a:lstStyle/>
        <a:p>
          <a:endParaRPr lang="es-EC"/>
        </a:p>
      </dgm:t>
    </dgm:pt>
    <dgm:pt modelId="{97BD5D03-1E2F-44D9-86B1-1640AE975865}" type="sibTrans" cxnId="{0B67D37D-9460-4CE2-8834-147228F0E5D4}">
      <dgm:prSet/>
      <dgm:spPr/>
      <dgm:t>
        <a:bodyPr/>
        <a:lstStyle/>
        <a:p>
          <a:endParaRPr lang="es-EC"/>
        </a:p>
      </dgm:t>
    </dgm:pt>
    <dgm:pt modelId="{9F2AA741-7251-4A6A-A298-165498BE9145}">
      <dgm:prSet phldrT="[Texto]" custT="1"/>
      <dgm:spPr/>
      <dgm:t>
        <a:bodyPr/>
        <a:lstStyle/>
        <a:p>
          <a:pPr algn="just"/>
          <a:r>
            <a:rPr lang="es-EC" sz="2000" b="1" dirty="0" smtClean="0"/>
            <a:t>-</a:t>
          </a:r>
          <a:r>
            <a:rPr lang="es-EC" sz="2000" dirty="0" smtClean="0"/>
            <a:t> Interés en la agroindustria de conservar  compuestos bioactivos en frutos frescos.</a:t>
          </a:r>
          <a:endParaRPr lang="es-EC" sz="2000" dirty="0"/>
        </a:p>
      </dgm:t>
    </dgm:pt>
    <dgm:pt modelId="{BBC0ED82-E026-47C7-B324-C36DB9A05A09}" type="parTrans" cxnId="{E8C6A7CD-6A3A-42CA-9316-CBDE63E5F32D}">
      <dgm:prSet/>
      <dgm:spPr/>
      <dgm:t>
        <a:bodyPr/>
        <a:lstStyle/>
        <a:p>
          <a:endParaRPr lang="es-EC"/>
        </a:p>
      </dgm:t>
    </dgm:pt>
    <dgm:pt modelId="{9F527122-F8B7-4A30-A7BA-6067FB733D3A}" type="sibTrans" cxnId="{E8C6A7CD-6A3A-42CA-9316-CBDE63E5F32D}">
      <dgm:prSet/>
      <dgm:spPr/>
      <dgm:t>
        <a:bodyPr/>
        <a:lstStyle/>
        <a:p>
          <a:endParaRPr lang="es-EC"/>
        </a:p>
      </dgm:t>
    </dgm:pt>
    <dgm:pt modelId="{0A4BF89A-6278-4E2E-986D-BACACA434DD5}" type="pres">
      <dgm:prSet presAssocID="{424DD595-929C-4102-A83D-1475AB17EACF}" presName="Name0" presStyleCnt="0">
        <dgm:presLayoutVars>
          <dgm:dir/>
          <dgm:resizeHandles val="exact"/>
        </dgm:presLayoutVars>
      </dgm:prSet>
      <dgm:spPr/>
    </dgm:pt>
    <dgm:pt modelId="{CA27A1B1-167C-4D55-AA86-23E0CFC51E35}" type="pres">
      <dgm:prSet presAssocID="{424DD595-929C-4102-A83D-1475AB17EACF}" presName="arrow" presStyleLbl="bgShp" presStyleIdx="0" presStyleCnt="1" custLinFactNeighborY="-1485">
        <dgm:style>
          <a:lnRef idx="1">
            <a:schemeClr val="accent1"/>
          </a:lnRef>
          <a:fillRef idx="2">
            <a:schemeClr val="accent1"/>
          </a:fillRef>
          <a:effectRef idx="1">
            <a:schemeClr val="accent1"/>
          </a:effectRef>
          <a:fontRef idx="minor">
            <a:schemeClr val="dk1"/>
          </a:fontRef>
        </dgm:style>
      </dgm:prSet>
      <dgm:spPr/>
    </dgm:pt>
    <dgm:pt modelId="{CC633BD6-CA10-4139-A34B-EA1B59739149}" type="pres">
      <dgm:prSet presAssocID="{424DD595-929C-4102-A83D-1475AB17EACF}" presName="points" presStyleCnt="0"/>
      <dgm:spPr/>
    </dgm:pt>
    <dgm:pt modelId="{94320DC8-0CDA-4C28-871C-890847825812}" type="pres">
      <dgm:prSet presAssocID="{4F7E10FA-91EA-4277-B2A7-E3AC4973F95F}" presName="compositeA" presStyleCnt="0"/>
      <dgm:spPr/>
    </dgm:pt>
    <dgm:pt modelId="{C8EF714D-478A-44B2-88E8-5B36C0977130}" type="pres">
      <dgm:prSet presAssocID="{4F7E10FA-91EA-4277-B2A7-E3AC4973F95F}" presName="textA" presStyleLbl="revTx" presStyleIdx="0" presStyleCnt="3" custScaleX="177012">
        <dgm:presLayoutVars>
          <dgm:bulletEnabled val="1"/>
        </dgm:presLayoutVars>
      </dgm:prSet>
      <dgm:spPr/>
      <dgm:t>
        <a:bodyPr/>
        <a:lstStyle/>
        <a:p>
          <a:endParaRPr lang="es-EC"/>
        </a:p>
      </dgm:t>
    </dgm:pt>
    <dgm:pt modelId="{5B48DB3B-DC08-4FFC-9CF5-78BAEF57877D}" type="pres">
      <dgm:prSet presAssocID="{4F7E10FA-91EA-4277-B2A7-E3AC4973F95F}" presName="circleA" presStyleLbl="node1" presStyleIdx="0" presStyleCnt="3" custScaleX="225134" custScaleY="231677" custLinFactNeighborX="40719" custLinFactNeighborY="3465"/>
      <dgm:spPr>
        <a:blipFill rotWithShape="0">
          <a:blip xmlns:r="http://schemas.openxmlformats.org/officeDocument/2006/relationships" r:embed="rId1"/>
          <a:stretch>
            <a:fillRect/>
          </a:stretch>
        </a:blipFill>
      </dgm:spPr>
    </dgm:pt>
    <dgm:pt modelId="{F3D08CF8-091B-40A2-BD64-57CED818769F}" type="pres">
      <dgm:prSet presAssocID="{4F7E10FA-91EA-4277-B2A7-E3AC4973F95F}" presName="spaceA" presStyleCnt="0"/>
      <dgm:spPr/>
    </dgm:pt>
    <dgm:pt modelId="{84078800-6EB4-4DFC-B264-F783F8BED7FE}" type="pres">
      <dgm:prSet presAssocID="{6501E0AD-DA9F-4F2C-B1B7-048D924128FC}" presName="space" presStyleCnt="0"/>
      <dgm:spPr/>
    </dgm:pt>
    <dgm:pt modelId="{43320FC4-E950-410A-BCB4-9C82DD03FB1D}" type="pres">
      <dgm:prSet presAssocID="{79225B5B-667C-41A6-B163-757BE5C7E93E}" presName="compositeB" presStyleCnt="0"/>
      <dgm:spPr/>
    </dgm:pt>
    <dgm:pt modelId="{A30C9D69-3DB3-45BE-B133-96C3878137CE}" type="pres">
      <dgm:prSet presAssocID="{79225B5B-667C-41A6-B163-757BE5C7E93E}" presName="textB" presStyleLbl="revTx" presStyleIdx="1" presStyleCnt="3" custScaleX="188488">
        <dgm:presLayoutVars>
          <dgm:bulletEnabled val="1"/>
        </dgm:presLayoutVars>
      </dgm:prSet>
      <dgm:spPr/>
      <dgm:t>
        <a:bodyPr/>
        <a:lstStyle/>
        <a:p>
          <a:endParaRPr lang="es-EC"/>
        </a:p>
      </dgm:t>
    </dgm:pt>
    <dgm:pt modelId="{2B85DEBA-BF0E-4E57-A23B-8034D1E9634F}" type="pres">
      <dgm:prSet presAssocID="{79225B5B-667C-41A6-B163-757BE5C7E93E}" presName="circleB" presStyleLbl="node1" presStyleIdx="1" presStyleCnt="3" custScaleX="197527" custScaleY="198014"/>
      <dgm:spPr>
        <a:blipFill rotWithShape="0">
          <a:blip xmlns:r="http://schemas.openxmlformats.org/officeDocument/2006/relationships" r:embed="rId2"/>
          <a:stretch>
            <a:fillRect/>
          </a:stretch>
        </a:blipFill>
      </dgm:spPr>
    </dgm:pt>
    <dgm:pt modelId="{2055EE03-804F-419B-91EE-AC63AFDC338D}" type="pres">
      <dgm:prSet presAssocID="{79225B5B-667C-41A6-B163-757BE5C7E93E}" presName="spaceB" presStyleCnt="0"/>
      <dgm:spPr/>
    </dgm:pt>
    <dgm:pt modelId="{C9828C92-4BC4-4DBA-BABD-089B7C121FE8}" type="pres">
      <dgm:prSet presAssocID="{97BD5D03-1E2F-44D9-86B1-1640AE975865}" presName="space" presStyleCnt="0"/>
      <dgm:spPr/>
    </dgm:pt>
    <dgm:pt modelId="{79B71ACA-1728-43EB-A216-E11EEFA3252E}" type="pres">
      <dgm:prSet presAssocID="{9F2AA741-7251-4A6A-A298-165498BE9145}" presName="compositeA" presStyleCnt="0"/>
      <dgm:spPr/>
    </dgm:pt>
    <dgm:pt modelId="{8CC8605A-3A92-42F6-B2A1-ABFE42BFE0EE}" type="pres">
      <dgm:prSet presAssocID="{9F2AA741-7251-4A6A-A298-165498BE9145}" presName="textA" presStyleLbl="revTx" presStyleIdx="2" presStyleCnt="3" custScaleX="178729" custScaleY="73267">
        <dgm:presLayoutVars>
          <dgm:bulletEnabled val="1"/>
        </dgm:presLayoutVars>
      </dgm:prSet>
      <dgm:spPr/>
      <dgm:t>
        <a:bodyPr/>
        <a:lstStyle/>
        <a:p>
          <a:endParaRPr lang="es-EC"/>
        </a:p>
      </dgm:t>
    </dgm:pt>
    <dgm:pt modelId="{DEC75EDE-C6F9-4362-B3B6-69F07BB7D85E}" type="pres">
      <dgm:prSet presAssocID="{9F2AA741-7251-4A6A-A298-165498BE9145}" presName="circleA" presStyleLbl="node1" presStyleIdx="2" presStyleCnt="3" custScaleX="198760" custScaleY="187130" custLinFactNeighborX="11159" custLinFactNeighborY="34657"/>
      <dgm:spPr>
        <a:blipFill rotWithShape="0">
          <a:blip xmlns:r="http://schemas.openxmlformats.org/officeDocument/2006/relationships" r:embed="rId3"/>
          <a:stretch>
            <a:fillRect/>
          </a:stretch>
        </a:blipFill>
      </dgm:spPr>
    </dgm:pt>
    <dgm:pt modelId="{CCC8F8EC-646E-4AE8-B115-C9E610C421CB}" type="pres">
      <dgm:prSet presAssocID="{9F2AA741-7251-4A6A-A298-165498BE9145}" presName="spaceA" presStyleCnt="0"/>
      <dgm:spPr/>
    </dgm:pt>
  </dgm:ptLst>
  <dgm:cxnLst>
    <dgm:cxn modelId="{F2CE7FB2-0CFC-4E1E-AAF7-314CA15EB01C}" type="presOf" srcId="{79225B5B-667C-41A6-B163-757BE5C7E93E}" destId="{A30C9D69-3DB3-45BE-B133-96C3878137CE}" srcOrd="0" destOrd="0" presId="urn:microsoft.com/office/officeart/2005/8/layout/hProcess11"/>
    <dgm:cxn modelId="{0B67D37D-9460-4CE2-8834-147228F0E5D4}" srcId="{424DD595-929C-4102-A83D-1475AB17EACF}" destId="{79225B5B-667C-41A6-B163-757BE5C7E93E}" srcOrd="1" destOrd="0" parTransId="{3C92FAA5-14B1-448F-8231-2EB341BACF4A}" sibTransId="{97BD5D03-1E2F-44D9-86B1-1640AE975865}"/>
    <dgm:cxn modelId="{4E3D407E-733B-40A8-A2DD-BEFA8BADEFA9}" type="presOf" srcId="{424DD595-929C-4102-A83D-1475AB17EACF}" destId="{0A4BF89A-6278-4E2E-986D-BACACA434DD5}" srcOrd="0" destOrd="0" presId="urn:microsoft.com/office/officeart/2005/8/layout/hProcess11"/>
    <dgm:cxn modelId="{2D0C7E95-7D55-432A-A0C7-56C9374621E3}" type="presOf" srcId="{4F7E10FA-91EA-4277-B2A7-E3AC4973F95F}" destId="{C8EF714D-478A-44B2-88E8-5B36C0977130}" srcOrd="0" destOrd="0" presId="urn:microsoft.com/office/officeart/2005/8/layout/hProcess11"/>
    <dgm:cxn modelId="{CF11FC89-AFC7-456A-A19B-69113F3D70C0}" srcId="{424DD595-929C-4102-A83D-1475AB17EACF}" destId="{4F7E10FA-91EA-4277-B2A7-E3AC4973F95F}" srcOrd="0" destOrd="0" parTransId="{6C37BC3A-4B3B-4CD1-9271-5A92A1DF679C}" sibTransId="{6501E0AD-DA9F-4F2C-B1B7-048D924128FC}"/>
    <dgm:cxn modelId="{FFAC1AAB-BCE1-48C0-B557-09A0681FB864}" type="presOf" srcId="{9F2AA741-7251-4A6A-A298-165498BE9145}" destId="{8CC8605A-3A92-42F6-B2A1-ABFE42BFE0EE}" srcOrd="0" destOrd="0" presId="urn:microsoft.com/office/officeart/2005/8/layout/hProcess11"/>
    <dgm:cxn modelId="{E8C6A7CD-6A3A-42CA-9316-CBDE63E5F32D}" srcId="{424DD595-929C-4102-A83D-1475AB17EACF}" destId="{9F2AA741-7251-4A6A-A298-165498BE9145}" srcOrd="2" destOrd="0" parTransId="{BBC0ED82-E026-47C7-B324-C36DB9A05A09}" sibTransId="{9F527122-F8B7-4A30-A7BA-6067FB733D3A}"/>
    <dgm:cxn modelId="{5E1F88AD-C25A-41D6-A5B2-113D8EB335C2}" type="presParOf" srcId="{0A4BF89A-6278-4E2E-986D-BACACA434DD5}" destId="{CA27A1B1-167C-4D55-AA86-23E0CFC51E35}" srcOrd="0" destOrd="0" presId="urn:microsoft.com/office/officeart/2005/8/layout/hProcess11"/>
    <dgm:cxn modelId="{3BB1E7DF-EDE0-484A-983C-52A3301BE709}" type="presParOf" srcId="{0A4BF89A-6278-4E2E-986D-BACACA434DD5}" destId="{CC633BD6-CA10-4139-A34B-EA1B59739149}" srcOrd="1" destOrd="0" presId="urn:microsoft.com/office/officeart/2005/8/layout/hProcess11"/>
    <dgm:cxn modelId="{1202D961-CA37-4FBD-898A-019852ACDACE}" type="presParOf" srcId="{CC633BD6-CA10-4139-A34B-EA1B59739149}" destId="{94320DC8-0CDA-4C28-871C-890847825812}" srcOrd="0" destOrd="0" presId="urn:microsoft.com/office/officeart/2005/8/layout/hProcess11"/>
    <dgm:cxn modelId="{4F8B2B6B-5CBC-4FC0-A158-EB4ED577BA0E}" type="presParOf" srcId="{94320DC8-0CDA-4C28-871C-890847825812}" destId="{C8EF714D-478A-44B2-88E8-5B36C0977130}" srcOrd="0" destOrd="0" presId="urn:microsoft.com/office/officeart/2005/8/layout/hProcess11"/>
    <dgm:cxn modelId="{7BAA3196-2D0F-4716-BC18-D6CB31E4C973}" type="presParOf" srcId="{94320DC8-0CDA-4C28-871C-890847825812}" destId="{5B48DB3B-DC08-4FFC-9CF5-78BAEF57877D}" srcOrd="1" destOrd="0" presId="urn:microsoft.com/office/officeart/2005/8/layout/hProcess11"/>
    <dgm:cxn modelId="{94E34383-52C6-4525-B03F-E31FF81FF098}" type="presParOf" srcId="{94320DC8-0CDA-4C28-871C-890847825812}" destId="{F3D08CF8-091B-40A2-BD64-57CED818769F}" srcOrd="2" destOrd="0" presId="urn:microsoft.com/office/officeart/2005/8/layout/hProcess11"/>
    <dgm:cxn modelId="{EC2D731D-12EE-4EA5-9CFE-7149447FA2A4}" type="presParOf" srcId="{CC633BD6-CA10-4139-A34B-EA1B59739149}" destId="{84078800-6EB4-4DFC-B264-F783F8BED7FE}" srcOrd="1" destOrd="0" presId="urn:microsoft.com/office/officeart/2005/8/layout/hProcess11"/>
    <dgm:cxn modelId="{7678EAA8-B9E1-411A-83BE-A8110EDD5418}" type="presParOf" srcId="{CC633BD6-CA10-4139-A34B-EA1B59739149}" destId="{43320FC4-E950-410A-BCB4-9C82DD03FB1D}" srcOrd="2" destOrd="0" presId="urn:microsoft.com/office/officeart/2005/8/layout/hProcess11"/>
    <dgm:cxn modelId="{211BB295-B77B-41E1-9270-00FDBC849E38}" type="presParOf" srcId="{43320FC4-E950-410A-BCB4-9C82DD03FB1D}" destId="{A30C9D69-3DB3-45BE-B133-96C3878137CE}" srcOrd="0" destOrd="0" presId="urn:microsoft.com/office/officeart/2005/8/layout/hProcess11"/>
    <dgm:cxn modelId="{6C8E3F08-066F-4BE4-896F-62C060636ECB}" type="presParOf" srcId="{43320FC4-E950-410A-BCB4-9C82DD03FB1D}" destId="{2B85DEBA-BF0E-4E57-A23B-8034D1E9634F}" srcOrd="1" destOrd="0" presId="urn:microsoft.com/office/officeart/2005/8/layout/hProcess11"/>
    <dgm:cxn modelId="{4D26C58F-93A2-4F19-93A6-70A6681C0DA6}" type="presParOf" srcId="{43320FC4-E950-410A-BCB4-9C82DD03FB1D}" destId="{2055EE03-804F-419B-91EE-AC63AFDC338D}" srcOrd="2" destOrd="0" presId="urn:microsoft.com/office/officeart/2005/8/layout/hProcess11"/>
    <dgm:cxn modelId="{7CBF7736-83D3-4C21-9FA4-A25649793773}" type="presParOf" srcId="{CC633BD6-CA10-4139-A34B-EA1B59739149}" destId="{C9828C92-4BC4-4DBA-BABD-089B7C121FE8}" srcOrd="3" destOrd="0" presId="urn:microsoft.com/office/officeart/2005/8/layout/hProcess11"/>
    <dgm:cxn modelId="{BC59BECB-B13F-44D4-8F97-042BC3A252F5}" type="presParOf" srcId="{CC633BD6-CA10-4139-A34B-EA1B59739149}" destId="{79B71ACA-1728-43EB-A216-E11EEFA3252E}" srcOrd="4" destOrd="0" presId="urn:microsoft.com/office/officeart/2005/8/layout/hProcess11"/>
    <dgm:cxn modelId="{637A349D-C169-43AE-94D0-2020B2D7C802}" type="presParOf" srcId="{79B71ACA-1728-43EB-A216-E11EEFA3252E}" destId="{8CC8605A-3A92-42F6-B2A1-ABFE42BFE0EE}" srcOrd="0" destOrd="0" presId="urn:microsoft.com/office/officeart/2005/8/layout/hProcess11"/>
    <dgm:cxn modelId="{3DE2FF19-E7BE-42C7-BD5F-743C5607DF9F}" type="presParOf" srcId="{79B71ACA-1728-43EB-A216-E11EEFA3252E}" destId="{DEC75EDE-C6F9-4362-B3B6-69F07BB7D85E}" srcOrd="1" destOrd="0" presId="urn:microsoft.com/office/officeart/2005/8/layout/hProcess11"/>
    <dgm:cxn modelId="{05A32875-469E-464B-8AA9-74DA0039E6FF}" type="presParOf" srcId="{79B71ACA-1728-43EB-A216-E11EEFA3252E}" destId="{CCC8F8EC-646E-4AE8-B115-C9E610C421CB}" srcOrd="2" destOrd="0" presId="urn:microsoft.com/office/officeart/2005/8/layout/hProcess11"/>
  </dgm:cxnLst>
  <dgm:bg/>
  <dgm:whole/>
</dgm:dataModel>
</file>

<file path=ppt/diagrams/data2.xml><?xml version="1.0" encoding="utf-8"?>
<dgm:dataModel xmlns:dgm="http://schemas.openxmlformats.org/drawingml/2006/diagram" xmlns:a="http://schemas.openxmlformats.org/drawingml/2006/main">
  <dgm:ptLst>
    <dgm:pt modelId="{6C1E52F4-7941-4214-BFCB-F666B50F1BDD}"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s-EC"/>
        </a:p>
      </dgm:t>
    </dgm:pt>
    <dgm:pt modelId="{47939B56-FAA4-4142-9308-652D57ED1542}">
      <dgm:prSet phldrT="[Texto]"/>
      <dgm:spPr/>
      <dgm:t>
        <a:bodyPr/>
        <a:lstStyle/>
        <a:p>
          <a:pPr algn="l"/>
          <a:r>
            <a:rPr lang="es-EC" b="1" dirty="0" smtClean="0"/>
            <a:t>Hipótesis nula</a:t>
          </a:r>
        </a:p>
        <a:p>
          <a:pPr algn="just"/>
          <a:r>
            <a:rPr lang="es-EC" dirty="0" smtClean="0"/>
            <a:t>La temperatura de almacenamiento de uvilla con cáliz no influye significativamente en el contenido de ácido ascórbico y la capacidad antioxidante.</a:t>
          </a:r>
          <a:endParaRPr lang="es-EC" dirty="0"/>
        </a:p>
      </dgm:t>
    </dgm:pt>
    <dgm:pt modelId="{EE8A2B77-82E8-48F1-9F27-6B2580B033E5}" type="parTrans" cxnId="{AA55C9ED-2DDA-4990-8B97-482F77553C9F}">
      <dgm:prSet/>
      <dgm:spPr/>
      <dgm:t>
        <a:bodyPr/>
        <a:lstStyle/>
        <a:p>
          <a:endParaRPr lang="es-EC"/>
        </a:p>
      </dgm:t>
    </dgm:pt>
    <dgm:pt modelId="{A0183DAE-9A66-4C89-9DFE-734517D9C8CF}" type="sibTrans" cxnId="{AA55C9ED-2DDA-4990-8B97-482F77553C9F}">
      <dgm:prSet/>
      <dgm:spPr/>
      <dgm:t>
        <a:bodyPr/>
        <a:lstStyle/>
        <a:p>
          <a:endParaRPr lang="es-EC"/>
        </a:p>
      </dgm:t>
    </dgm:pt>
    <dgm:pt modelId="{50A2E04C-7269-4D85-B9C1-CA8B1B5BAA55}">
      <dgm:prSet phldrT="[Texto]"/>
      <dgm:spPr/>
      <dgm:t>
        <a:bodyPr/>
        <a:lstStyle/>
        <a:p>
          <a:pPr algn="l"/>
          <a:r>
            <a:rPr lang="es-EC" b="1" dirty="0" smtClean="0"/>
            <a:t>Hipótesis alternativa</a:t>
          </a:r>
        </a:p>
        <a:p>
          <a:pPr algn="just"/>
          <a:r>
            <a:rPr lang="es-EC" dirty="0" smtClean="0"/>
            <a:t>La temperatura de almacenamiento de uvilla con cáliz influye significativamente en el contenido de ácido ascórbico y la capacidad antioxidante.</a:t>
          </a:r>
          <a:endParaRPr lang="es-EC" dirty="0"/>
        </a:p>
      </dgm:t>
    </dgm:pt>
    <dgm:pt modelId="{0626F510-740D-4C55-A142-85F9D04A9033}" type="parTrans" cxnId="{7E49A236-77A2-4F06-85C0-A1FD44E78901}">
      <dgm:prSet/>
      <dgm:spPr/>
      <dgm:t>
        <a:bodyPr/>
        <a:lstStyle/>
        <a:p>
          <a:endParaRPr lang="es-EC"/>
        </a:p>
      </dgm:t>
    </dgm:pt>
    <dgm:pt modelId="{E2F46E07-FDA3-4810-B244-0D9FB6E10447}" type="sibTrans" cxnId="{7E49A236-77A2-4F06-85C0-A1FD44E78901}">
      <dgm:prSet/>
      <dgm:spPr/>
      <dgm:t>
        <a:bodyPr/>
        <a:lstStyle/>
        <a:p>
          <a:endParaRPr lang="es-EC"/>
        </a:p>
      </dgm:t>
    </dgm:pt>
    <dgm:pt modelId="{C36AF60C-F289-4DF0-96E6-B8A877DCA626}" type="pres">
      <dgm:prSet presAssocID="{6C1E52F4-7941-4214-BFCB-F666B50F1BDD}" presName="compositeShape" presStyleCnt="0">
        <dgm:presLayoutVars>
          <dgm:chMax val="2"/>
          <dgm:dir/>
          <dgm:resizeHandles val="exact"/>
        </dgm:presLayoutVars>
      </dgm:prSet>
      <dgm:spPr/>
      <dgm:t>
        <a:bodyPr/>
        <a:lstStyle/>
        <a:p>
          <a:endParaRPr lang="es-EC"/>
        </a:p>
      </dgm:t>
    </dgm:pt>
    <dgm:pt modelId="{C1EC3632-BC0A-4547-B5A4-7DB406367E60}" type="pres">
      <dgm:prSet presAssocID="{47939B56-FAA4-4142-9308-652D57ED1542}" presName="upArrow" presStyleLbl="node1" presStyleIdx="0" presStyleCnt="2" custScaleX="59647" custLinFactNeighborX="-583" custLinFactNeighborY="-3486"/>
      <dgm:spPr/>
    </dgm:pt>
    <dgm:pt modelId="{4A9F674C-FD5F-4388-AD4B-4CA436E03CC9}" type="pres">
      <dgm:prSet presAssocID="{47939B56-FAA4-4142-9308-652D57ED1542}" presName="upArrowText" presStyleLbl="revTx" presStyleIdx="0" presStyleCnt="2" custScaleX="136788">
        <dgm:presLayoutVars>
          <dgm:chMax val="0"/>
          <dgm:bulletEnabled val="1"/>
        </dgm:presLayoutVars>
      </dgm:prSet>
      <dgm:spPr/>
      <dgm:t>
        <a:bodyPr/>
        <a:lstStyle/>
        <a:p>
          <a:endParaRPr lang="es-EC"/>
        </a:p>
      </dgm:t>
    </dgm:pt>
    <dgm:pt modelId="{241DA90E-8901-44E3-B9D8-2B8993D82A81}" type="pres">
      <dgm:prSet presAssocID="{50A2E04C-7269-4D85-B9C1-CA8B1B5BAA55}" presName="downArrow" presStyleLbl="node1" presStyleIdx="1" presStyleCnt="2" custScaleX="61136"/>
      <dgm:spPr/>
    </dgm:pt>
    <dgm:pt modelId="{10015A1C-DDCE-428F-9073-99C0420A6980}" type="pres">
      <dgm:prSet presAssocID="{50A2E04C-7269-4D85-B9C1-CA8B1B5BAA55}" presName="downArrowText" presStyleLbl="revTx" presStyleIdx="1" presStyleCnt="2" custScaleX="122830">
        <dgm:presLayoutVars>
          <dgm:chMax val="0"/>
          <dgm:bulletEnabled val="1"/>
        </dgm:presLayoutVars>
      </dgm:prSet>
      <dgm:spPr/>
      <dgm:t>
        <a:bodyPr/>
        <a:lstStyle/>
        <a:p>
          <a:endParaRPr lang="es-EC"/>
        </a:p>
      </dgm:t>
    </dgm:pt>
  </dgm:ptLst>
  <dgm:cxnLst>
    <dgm:cxn modelId="{AA55C9ED-2DDA-4990-8B97-482F77553C9F}" srcId="{6C1E52F4-7941-4214-BFCB-F666B50F1BDD}" destId="{47939B56-FAA4-4142-9308-652D57ED1542}" srcOrd="0" destOrd="0" parTransId="{EE8A2B77-82E8-48F1-9F27-6B2580B033E5}" sibTransId="{A0183DAE-9A66-4C89-9DFE-734517D9C8CF}"/>
    <dgm:cxn modelId="{17329B3F-1602-4FB1-B50D-EA6278AAFE0B}" type="presOf" srcId="{47939B56-FAA4-4142-9308-652D57ED1542}" destId="{4A9F674C-FD5F-4388-AD4B-4CA436E03CC9}" srcOrd="0" destOrd="0" presId="urn:microsoft.com/office/officeart/2005/8/layout/arrow4"/>
    <dgm:cxn modelId="{8B31ADF9-CF87-4DFC-9900-2647C2E2F923}" type="presOf" srcId="{50A2E04C-7269-4D85-B9C1-CA8B1B5BAA55}" destId="{10015A1C-DDCE-428F-9073-99C0420A6980}" srcOrd="0" destOrd="0" presId="urn:microsoft.com/office/officeart/2005/8/layout/arrow4"/>
    <dgm:cxn modelId="{56B04B8F-D075-448E-8193-F10C3ED6ED22}" type="presOf" srcId="{6C1E52F4-7941-4214-BFCB-F666B50F1BDD}" destId="{C36AF60C-F289-4DF0-96E6-B8A877DCA626}" srcOrd="0" destOrd="0" presId="urn:microsoft.com/office/officeart/2005/8/layout/arrow4"/>
    <dgm:cxn modelId="{7E49A236-77A2-4F06-85C0-A1FD44E78901}" srcId="{6C1E52F4-7941-4214-BFCB-F666B50F1BDD}" destId="{50A2E04C-7269-4D85-B9C1-CA8B1B5BAA55}" srcOrd="1" destOrd="0" parTransId="{0626F510-740D-4C55-A142-85F9D04A9033}" sibTransId="{E2F46E07-FDA3-4810-B244-0D9FB6E10447}"/>
    <dgm:cxn modelId="{A08F9D9D-A95D-4BDB-A4F1-A736E5445DD3}" type="presParOf" srcId="{C36AF60C-F289-4DF0-96E6-B8A877DCA626}" destId="{C1EC3632-BC0A-4547-B5A4-7DB406367E60}" srcOrd="0" destOrd="0" presId="urn:microsoft.com/office/officeart/2005/8/layout/arrow4"/>
    <dgm:cxn modelId="{1BE6CD87-48C0-4E8C-B197-81A6FEF61F08}" type="presParOf" srcId="{C36AF60C-F289-4DF0-96E6-B8A877DCA626}" destId="{4A9F674C-FD5F-4388-AD4B-4CA436E03CC9}" srcOrd="1" destOrd="0" presId="urn:microsoft.com/office/officeart/2005/8/layout/arrow4"/>
    <dgm:cxn modelId="{9771FCCD-BEB5-4D04-8BCD-2A5E2641E43E}" type="presParOf" srcId="{C36AF60C-F289-4DF0-96E6-B8A877DCA626}" destId="{241DA90E-8901-44E3-B9D8-2B8993D82A81}" srcOrd="2" destOrd="0" presId="urn:microsoft.com/office/officeart/2005/8/layout/arrow4"/>
    <dgm:cxn modelId="{6B0E5EB6-3605-402A-9B01-3297609B2A9C}" type="presParOf" srcId="{C36AF60C-F289-4DF0-96E6-B8A877DCA626}" destId="{10015A1C-DDCE-428F-9073-99C0420A6980}" srcOrd="3" destOrd="0" presId="urn:microsoft.com/office/officeart/2005/8/layout/arrow4"/>
  </dgm:cxnLst>
  <dgm:bg/>
  <dgm:whole/>
</dgm:dataModel>
</file>

<file path=ppt/diagrams/data3.xml><?xml version="1.0" encoding="utf-8"?>
<dgm:dataModel xmlns:dgm="http://schemas.openxmlformats.org/drawingml/2006/diagram" xmlns:a="http://schemas.openxmlformats.org/drawingml/2006/main">
  <dgm:ptLst>
    <dgm:pt modelId="{ABDDDFB0-D872-491B-B87A-7801B5ACBA08}"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s-EC"/>
        </a:p>
      </dgm:t>
    </dgm:pt>
    <dgm:pt modelId="{058C9194-B794-4235-8EDF-EC972CA883B6}">
      <dgm:prSet phldrT="[Texto]">
        <dgm:style>
          <a:lnRef idx="1">
            <a:schemeClr val="accent1"/>
          </a:lnRef>
          <a:fillRef idx="2">
            <a:schemeClr val="accent1"/>
          </a:fillRef>
          <a:effectRef idx="1">
            <a:schemeClr val="accent1"/>
          </a:effectRef>
          <a:fontRef idx="minor">
            <a:schemeClr val="dk1"/>
          </a:fontRef>
        </dgm:style>
      </dgm:prSet>
      <dgm:spPr/>
      <dgm:t>
        <a:bodyPr/>
        <a:lstStyle/>
        <a:p>
          <a:pPr algn="l"/>
          <a:r>
            <a:rPr lang="es-EC" sz="5500" b="1" i="0" dirty="0" smtClean="0"/>
            <a:t>GENERAL</a:t>
          </a:r>
          <a:endParaRPr lang="es-EC" sz="5500" b="1" i="0" dirty="0"/>
        </a:p>
      </dgm:t>
    </dgm:pt>
    <dgm:pt modelId="{AC105879-B54C-4F4C-B375-24F791F445DB}" type="parTrans" cxnId="{50FBD6A6-A85A-44DC-8590-B78C7FBF0A28}">
      <dgm:prSet/>
      <dgm:spPr/>
      <dgm:t>
        <a:bodyPr/>
        <a:lstStyle/>
        <a:p>
          <a:endParaRPr lang="es-EC"/>
        </a:p>
      </dgm:t>
    </dgm:pt>
    <dgm:pt modelId="{0F1EA20E-F27B-427C-9BD8-9FC94A99F188}" type="sibTrans" cxnId="{50FBD6A6-A85A-44DC-8590-B78C7FBF0A28}">
      <dgm:prSet/>
      <dgm:spPr/>
      <dgm:t>
        <a:bodyPr/>
        <a:lstStyle/>
        <a:p>
          <a:endParaRPr lang="es-EC"/>
        </a:p>
      </dgm:t>
    </dgm:pt>
    <dgm:pt modelId="{797937AB-EF1E-4DE8-830E-53DF6C6774C9}">
      <dgm:prSet phldrT="[Texto]" custT="1">
        <dgm:style>
          <a:lnRef idx="1">
            <a:schemeClr val="accent1"/>
          </a:lnRef>
          <a:fillRef idx="2">
            <a:schemeClr val="accent1"/>
          </a:fillRef>
          <a:effectRef idx="1">
            <a:schemeClr val="accent1"/>
          </a:effectRef>
          <a:fontRef idx="minor">
            <a:schemeClr val="dk1"/>
          </a:fontRef>
        </dgm:style>
      </dgm:prSet>
      <dgm:spPr/>
      <dgm:t>
        <a:bodyPr/>
        <a:lstStyle/>
        <a:p>
          <a:pPr algn="just"/>
          <a:r>
            <a:rPr lang="es-EC" sz="3200" dirty="0" smtClean="0"/>
            <a:t>Evaluar el efecto de la temperatura del almacenamiento sobre el contenido de ácido ascórbico y propiedades nutracéuticas de la uvilla  </a:t>
          </a:r>
          <a:r>
            <a:rPr lang="es-EC" sz="3200" i="1" dirty="0" err="1" smtClean="0"/>
            <a:t>Physalis</a:t>
          </a:r>
          <a:r>
            <a:rPr lang="es-EC" sz="3200" i="1" dirty="0" smtClean="0"/>
            <a:t> peruviana </a:t>
          </a:r>
          <a:r>
            <a:rPr lang="es-EC" sz="3200" dirty="0" smtClean="0"/>
            <a:t>L con cáliz.</a:t>
          </a:r>
          <a:endParaRPr lang="es-EC" sz="3200" dirty="0"/>
        </a:p>
      </dgm:t>
    </dgm:pt>
    <dgm:pt modelId="{9D56E0E7-7517-4DE7-B1A3-71F78B199CE1}" type="parTrans" cxnId="{19FA120C-6426-4241-A92D-3B1D9C39E549}">
      <dgm:prSet/>
      <dgm:spPr/>
      <dgm:t>
        <a:bodyPr/>
        <a:lstStyle/>
        <a:p>
          <a:endParaRPr lang="es-EC"/>
        </a:p>
      </dgm:t>
    </dgm:pt>
    <dgm:pt modelId="{3BC8181F-46E7-4EFA-84C7-93CD9C9A5FED}" type="sibTrans" cxnId="{19FA120C-6426-4241-A92D-3B1D9C39E549}">
      <dgm:prSet/>
      <dgm:spPr/>
      <dgm:t>
        <a:bodyPr/>
        <a:lstStyle/>
        <a:p>
          <a:endParaRPr lang="es-EC"/>
        </a:p>
      </dgm:t>
    </dgm:pt>
    <dgm:pt modelId="{3DAAA98D-3FB9-4656-A67D-B0AB442A6F7A}" type="pres">
      <dgm:prSet presAssocID="{ABDDDFB0-D872-491B-B87A-7801B5ACBA08}" presName="linear" presStyleCnt="0">
        <dgm:presLayoutVars>
          <dgm:dir/>
          <dgm:resizeHandles val="exact"/>
        </dgm:presLayoutVars>
      </dgm:prSet>
      <dgm:spPr/>
      <dgm:t>
        <a:bodyPr/>
        <a:lstStyle/>
        <a:p>
          <a:endParaRPr lang="es-EC"/>
        </a:p>
      </dgm:t>
    </dgm:pt>
    <dgm:pt modelId="{833D265B-6377-452E-9763-44313F9CD6AA}" type="pres">
      <dgm:prSet presAssocID="{058C9194-B794-4235-8EDF-EC972CA883B6}" presName="comp" presStyleCnt="0"/>
      <dgm:spPr/>
    </dgm:pt>
    <dgm:pt modelId="{07540A7A-7FCB-46E7-A437-1484ACCFB55E}" type="pres">
      <dgm:prSet presAssocID="{058C9194-B794-4235-8EDF-EC972CA883B6}" presName="box" presStyleLbl="node1" presStyleIdx="0" presStyleCnt="1" custLinFactNeighborX="99" custLinFactNeighborY="4554"/>
      <dgm:spPr/>
      <dgm:t>
        <a:bodyPr/>
        <a:lstStyle/>
        <a:p>
          <a:endParaRPr lang="es-EC"/>
        </a:p>
      </dgm:t>
    </dgm:pt>
    <dgm:pt modelId="{1F3BFC40-126C-4873-8789-68D12B4C5737}" type="pres">
      <dgm:prSet presAssocID="{058C9194-B794-4235-8EDF-EC972CA883B6}" presName="img" presStyleLbl="fgImgPlace1" presStyleIdx="0" presStyleCnt="1" custScaleX="126696" custLinFactNeighborX="-1652" custLinFactNeighborY="-124"/>
      <dgm:spPr>
        <a:prstGeom prst="ellipse">
          <a:avLst/>
        </a:prstGeom>
        <a:blipFill rotWithShape="0">
          <a:blip xmlns:r="http://schemas.openxmlformats.org/officeDocument/2006/relationships" r:embed="rId1"/>
          <a:stretch>
            <a:fillRect/>
          </a:stretch>
        </a:blipFill>
      </dgm:spPr>
    </dgm:pt>
    <dgm:pt modelId="{32CDEAAE-69AB-4761-9D1D-E4883B19158A}" type="pres">
      <dgm:prSet presAssocID="{058C9194-B794-4235-8EDF-EC972CA883B6}" presName="text" presStyleLbl="node1" presStyleIdx="0" presStyleCnt="1">
        <dgm:presLayoutVars>
          <dgm:bulletEnabled val="1"/>
        </dgm:presLayoutVars>
      </dgm:prSet>
      <dgm:spPr/>
      <dgm:t>
        <a:bodyPr/>
        <a:lstStyle/>
        <a:p>
          <a:endParaRPr lang="es-EC"/>
        </a:p>
      </dgm:t>
    </dgm:pt>
  </dgm:ptLst>
  <dgm:cxnLst>
    <dgm:cxn modelId="{23B56377-EF4A-4293-BF92-A53DABC58129}" type="presOf" srcId="{058C9194-B794-4235-8EDF-EC972CA883B6}" destId="{32CDEAAE-69AB-4761-9D1D-E4883B19158A}" srcOrd="1" destOrd="0" presId="urn:microsoft.com/office/officeart/2005/8/layout/vList4"/>
    <dgm:cxn modelId="{19FA120C-6426-4241-A92D-3B1D9C39E549}" srcId="{058C9194-B794-4235-8EDF-EC972CA883B6}" destId="{797937AB-EF1E-4DE8-830E-53DF6C6774C9}" srcOrd="0" destOrd="0" parTransId="{9D56E0E7-7517-4DE7-B1A3-71F78B199CE1}" sibTransId="{3BC8181F-46E7-4EFA-84C7-93CD9C9A5FED}"/>
    <dgm:cxn modelId="{0D5B7588-B204-4402-90BD-7DE91AFF3F6E}" type="presOf" srcId="{797937AB-EF1E-4DE8-830E-53DF6C6774C9}" destId="{07540A7A-7FCB-46E7-A437-1484ACCFB55E}" srcOrd="0" destOrd="1" presId="urn:microsoft.com/office/officeart/2005/8/layout/vList4"/>
    <dgm:cxn modelId="{50FBD6A6-A85A-44DC-8590-B78C7FBF0A28}" srcId="{ABDDDFB0-D872-491B-B87A-7801B5ACBA08}" destId="{058C9194-B794-4235-8EDF-EC972CA883B6}" srcOrd="0" destOrd="0" parTransId="{AC105879-B54C-4F4C-B375-24F791F445DB}" sibTransId="{0F1EA20E-F27B-427C-9BD8-9FC94A99F188}"/>
    <dgm:cxn modelId="{18532EC8-EBB6-4998-82BF-37314B3971FE}" type="presOf" srcId="{058C9194-B794-4235-8EDF-EC972CA883B6}" destId="{07540A7A-7FCB-46E7-A437-1484ACCFB55E}" srcOrd="0" destOrd="0" presId="urn:microsoft.com/office/officeart/2005/8/layout/vList4"/>
    <dgm:cxn modelId="{5BD5F05F-E591-484C-BB96-A3964BF1039B}" type="presOf" srcId="{797937AB-EF1E-4DE8-830E-53DF6C6774C9}" destId="{32CDEAAE-69AB-4761-9D1D-E4883B19158A}" srcOrd="1" destOrd="1" presId="urn:microsoft.com/office/officeart/2005/8/layout/vList4"/>
    <dgm:cxn modelId="{50D18879-76ED-4A0E-99C4-EAC763909DFB}" type="presOf" srcId="{ABDDDFB0-D872-491B-B87A-7801B5ACBA08}" destId="{3DAAA98D-3FB9-4656-A67D-B0AB442A6F7A}" srcOrd="0" destOrd="0" presId="urn:microsoft.com/office/officeart/2005/8/layout/vList4"/>
    <dgm:cxn modelId="{5664DD6A-BD76-48C7-95BF-A556B3660ABE}" type="presParOf" srcId="{3DAAA98D-3FB9-4656-A67D-B0AB442A6F7A}" destId="{833D265B-6377-452E-9763-44313F9CD6AA}" srcOrd="0" destOrd="0" presId="urn:microsoft.com/office/officeart/2005/8/layout/vList4"/>
    <dgm:cxn modelId="{2E5A3E59-4968-4D66-A18E-9E2ABCCC64C9}" type="presParOf" srcId="{833D265B-6377-452E-9763-44313F9CD6AA}" destId="{07540A7A-7FCB-46E7-A437-1484ACCFB55E}" srcOrd="0" destOrd="0" presId="urn:microsoft.com/office/officeart/2005/8/layout/vList4"/>
    <dgm:cxn modelId="{79E79627-91C2-4622-A9A5-31FBF35CB4AC}" type="presParOf" srcId="{833D265B-6377-452E-9763-44313F9CD6AA}" destId="{1F3BFC40-126C-4873-8789-68D12B4C5737}" srcOrd="1" destOrd="0" presId="urn:microsoft.com/office/officeart/2005/8/layout/vList4"/>
    <dgm:cxn modelId="{F08E9821-5340-4187-B8F4-8C34E5F1B72E}" type="presParOf" srcId="{833D265B-6377-452E-9763-44313F9CD6AA}" destId="{32CDEAAE-69AB-4761-9D1D-E4883B19158A}" srcOrd="2" destOrd="0" presId="urn:microsoft.com/office/officeart/2005/8/layout/vList4"/>
  </dgm:cxnLst>
  <dgm:bg/>
  <dgm:whole/>
</dgm:dataModel>
</file>

<file path=ppt/diagrams/data4.xml><?xml version="1.0" encoding="utf-8"?>
<dgm:dataModel xmlns:dgm="http://schemas.openxmlformats.org/drawingml/2006/diagram" xmlns:a="http://schemas.openxmlformats.org/drawingml/2006/main">
  <dgm:ptLst>
    <dgm:pt modelId="{4C211760-AC29-4919-8B96-DBAEE42B9FD3}" type="doc">
      <dgm:prSet loTypeId="urn:microsoft.com/office/officeart/2005/8/layout/vList3" loCatId="list" qsTypeId="urn:microsoft.com/office/officeart/2005/8/quickstyle/simple2" qsCatId="simple" csTypeId="urn:microsoft.com/office/officeart/2005/8/colors/accent0_1" csCatId="mainScheme" phldr="1"/>
      <dgm:spPr/>
      <dgm:t>
        <a:bodyPr/>
        <a:lstStyle/>
        <a:p>
          <a:endParaRPr lang="es-EC"/>
        </a:p>
      </dgm:t>
    </dgm:pt>
    <dgm:pt modelId="{4C6B8F0A-966E-41D7-8EEC-07AA5406FF37}">
      <dgm:prSet phldrT="[Texto]"/>
      <dgm:spPr/>
      <dgm:t>
        <a:bodyPr/>
        <a:lstStyle/>
        <a:p>
          <a:r>
            <a:rPr lang="es-EC" b="1" dirty="0" smtClean="0"/>
            <a:t>1</a:t>
          </a:r>
          <a:r>
            <a:rPr lang="es-EC" dirty="0" smtClean="0"/>
            <a:t>. Caracterizar mediante análisis físico químicos el fruto de uvilla con cáliz  </a:t>
          </a:r>
          <a:endParaRPr lang="es-EC" dirty="0"/>
        </a:p>
      </dgm:t>
    </dgm:pt>
    <dgm:pt modelId="{8BEE78C6-C7D8-42FE-9C99-FE1B22DD10D8}" type="parTrans" cxnId="{F376EF0B-B881-496E-81C0-7EC7601BA1B2}">
      <dgm:prSet/>
      <dgm:spPr/>
      <dgm:t>
        <a:bodyPr/>
        <a:lstStyle/>
        <a:p>
          <a:endParaRPr lang="es-EC"/>
        </a:p>
      </dgm:t>
    </dgm:pt>
    <dgm:pt modelId="{7E25ABC0-E350-4FB3-B7E0-42B5B3BB4B5A}" type="sibTrans" cxnId="{F376EF0B-B881-496E-81C0-7EC7601BA1B2}">
      <dgm:prSet/>
      <dgm:spPr/>
      <dgm:t>
        <a:bodyPr/>
        <a:lstStyle/>
        <a:p>
          <a:endParaRPr lang="es-EC"/>
        </a:p>
      </dgm:t>
    </dgm:pt>
    <dgm:pt modelId="{43AD8940-E25F-43D9-A893-302FA1E5FBC5}">
      <dgm:prSet phldrT="[Texto]"/>
      <dgm:spPr/>
      <dgm:t>
        <a:bodyPr/>
        <a:lstStyle/>
        <a:p>
          <a:r>
            <a:rPr lang="es-EC" b="1" dirty="0" smtClean="0"/>
            <a:t>2. </a:t>
          </a:r>
          <a:r>
            <a:rPr lang="es-EC" dirty="0" smtClean="0"/>
            <a:t>Determinar la estabilidad del  ácido ascórbico en la uvilla con cáliz durante el almacenamiento a temperaturas de (2, 5, 8) °C  y temperatura ambiente Ibarra con rango de (17 a 23) °C. </a:t>
          </a:r>
          <a:endParaRPr lang="es-EC" dirty="0"/>
        </a:p>
      </dgm:t>
    </dgm:pt>
    <dgm:pt modelId="{6E70F276-91EA-48BE-923C-DC28DCB0E6E5}" type="parTrans" cxnId="{2A831966-5260-4393-BECA-82CE9EFD8369}">
      <dgm:prSet/>
      <dgm:spPr/>
      <dgm:t>
        <a:bodyPr/>
        <a:lstStyle/>
        <a:p>
          <a:endParaRPr lang="es-EC"/>
        </a:p>
      </dgm:t>
    </dgm:pt>
    <dgm:pt modelId="{402609CE-958D-4DD0-8074-7E3E59542AC1}" type="sibTrans" cxnId="{2A831966-5260-4393-BECA-82CE9EFD8369}">
      <dgm:prSet/>
      <dgm:spPr/>
      <dgm:t>
        <a:bodyPr/>
        <a:lstStyle/>
        <a:p>
          <a:endParaRPr lang="es-EC"/>
        </a:p>
      </dgm:t>
    </dgm:pt>
    <dgm:pt modelId="{A37B1DF8-DF15-412E-B828-CB6F3204BB4E}">
      <dgm:prSet phldrT="[Texto]"/>
      <dgm:spPr/>
      <dgm:t>
        <a:bodyPr/>
        <a:lstStyle/>
        <a:p>
          <a:r>
            <a:rPr lang="es-EC" b="1" dirty="0" smtClean="0"/>
            <a:t>3. </a:t>
          </a:r>
          <a:r>
            <a:rPr lang="es-EC" dirty="0" smtClean="0"/>
            <a:t>Determinar el valor nutracéutico del fruto de uvilla con cáliz durante el almacenamiento a temperaturas de (2, 5, 8) °C  y temperatura ambiente Ibarra con rango de (17 a 23) °C en términos de su actividad antioxidante.</a:t>
          </a:r>
          <a:endParaRPr lang="es-EC" dirty="0"/>
        </a:p>
      </dgm:t>
    </dgm:pt>
    <dgm:pt modelId="{9F0B5BB8-EC71-4C50-AC77-1BF3C86D8E79}" type="parTrans" cxnId="{CCF310BC-7CFB-4A2F-B500-13D3C398808B}">
      <dgm:prSet/>
      <dgm:spPr/>
      <dgm:t>
        <a:bodyPr/>
        <a:lstStyle/>
        <a:p>
          <a:endParaRPr lang="es-EC"/>
        </a:p>
      </dgm:t>
    </dgm:pt>
    <dgm:pt modelId="{B0615833-5E1B-4D7C-B0DF-16CF5919A248}" type="sibTrans" cxnId="{CCF310BC-7CFB-4A2F-B500-13D3C398808B}">
      <dgm:prSet/>
      <dgm:spPr/>
      <dgm:t>
        <a:bodyPr/>
        <a:lstStyle/>
        <a:p>
          <a:endParaRPr lang="es-EC"/>
        </a:p>
      </dgm:t>
    </dgm:pt>
    <dgm:pt modelId="{4B1DAC21-8959-42BD-B101-A5BCFAEFF5AE}">
      <dgm:prSet phldrT="[Texto]"/>
      <dgm:spPr/>
      <dgm:t>
        <a:bodyPr/>
        <a:lstStyle/>
        <a:p>
          <a:r>
            <a:rPr lang="es-EC" b="1" dirty="0" smtClean="0"/>
            <a:t>4</a:t>
          </a:r>
          <a:r>
            <a:rPr lang="es-EC" dirty="0" smtClean="0"/>
            <a:t>. Evaluar la relación del cambio de color en función de la capacidad antioxidante durante el almacenamiento. </a:t>
          </a:r>
          <a:endParaRPr lang="es-EC" dirty="0"/>
        </a:p>
      </dgm:t>
    </dgm:pt>
    <dgm:pt modelId="{834EB1D9-6E62-426A-A3A5-8BC7C6161104}" type="parTrans" cxnId="{66B134BC-6C44-4422-B84D-8F84F064F472}">
      <dgm:prSet/>
      <dgm:spPr/>
      <dgm:t>
        <a:bodyPr/>
        <a:lstStyle/>
        <a:p>
          <a:endParaRPr lang="es-EC"/>
        </a:p>
      </dgm:t>
    </dgm:pt>
    <dgm:pt modelId="{23BB4CAF-D8BF-4E24-A8D0-E1C14DE41E4A}" type="sibTrans" cxnId="{66B134BC-6C44-4422-B84D-8F84F064F472}">
      <dgm:prSet/>
      <dgm:spPr/>
      <dgm:t>
        <a:bodyPr/>
        <a:lstStyle/>
        <a:p>
          <a:endParaRPr lang="es-EC"/>
        </a:p>
      </dgm:t>
    </dgm:pt>
    <dgm:pt modelId="{1B23189D-2D44-4509-A0F0-C8A7044FE580}" type="pres">
      <dgm:prSet presAssocID="{4C211760-AC29-4919-8B96-DBAEE42B9FD3}" presName="linearFlow" presStyleCnt="0">
        <dgm:presLayoutVars>
          <dgm:dir/>
          <dgm:resizeHandles val="exact"/>
        </dgm:presLayoutVars>
      </dgm:prSet>
      <dgm:spPr/>
      <dgm:t>
        <a:bodyPr/>
        <a:lstStyle/>
        <a:p>
          <a:endParaRPr lang="es-EC"/>
        </a:p>
      </dgm:t>
    </dgm:pt>
    <dgm:pt modelId="{7C3F7125-8F60-4BA1-9A19-1A1ECA9EFF64}" type="pres">
      <dgm:prSet presAssocID="{4C6B8F0A-966E-41D7-8EEC-07AA5406FF37}" presName="composite" presStyleCnt="0"/>
      <dgm:spPr/>
    </dgm:pt>
    <dgm:pt modelId="{4AB31115-0959-4BA8-939C-42BBB07BA999}" type="pres">
      <dgm:prSet presAssocID="{4C6B8F0A-966E-41D7-8EEC-07AA5406FF37}" presName="imgShp" presStyleLbl="fgImgPlace1" presStyleIdx="0" presStyleCnt="4" custScaleX="122790" custLinFactX="-367" custLinFactNeighborX="-100000" custLinFactNeighborY="3267"/>
      <dgm:spPr>
        <a:blipFill rotWithShape="0">
          <a:blip xmlns:r="http://schemas.openxmlformats.org/officeDocument/2006/relationships" r:embed="rId1"/>
          <a:stretch>
            <a:fillRect/>
          </a:stretch>
        </a:blipFill>
      </dgm:spPr>
    </dgm:pt>
    <dgm:pt modelId="{39BF8F73-5A5C-41CC-8390-C9927CCB0C75}" type="pres">
      <dgm:prSet presAssocID="{4C6B8F0A-966E-41D7-8EEC-07AA5406FF37}" presName="txShp" presStyleLbl="node1" presStyleIdx="0" presStyleCnt="4" custScaleX="130619">
        <dgm:presLayoutVars>
          <dgm:bulletEnabled val="1"/>
        </dgm:presLayoutVars>
      </dgm:prSet>
      <dgm:spPr/>
      <dgm:t>
        <a:bodyPr/>
        <a:lstStyle/>
        <a:p>
          <a:endParaRPr lang="es-EC"/>
        </a:p>
      </dgm:t>
    </dgm:pt>
    <dgm:pt modelId="{BD1525B0-DD3D-431E-9172-3C9B758E7562}" type="pres">
      <dgm:prSet presAssocID="{7E25ABC0-E350-4FB3-B7E0-42B5B3BB4B5A}" presName="spacing" presStyleCnt="0"/>
      <dgm:spPr/>
    </dgm:pt>
    <dgm:pt modelId="{90868A49-A8AA-44AC-9EC3-9C9338DA4303}" type="pres">
      <dgm:prSet presAssocID="{43AD8940-E25F-43D9-A893-302FA1E5FBC5}" presName="composite" presStyleCnt="0"/>
      <dgm:spPr/>
    </dgm:pt>
    <dgm:pt modelId="{B897297F-6708-4EA8-ACA0-C25D5C327F81}" type="pres">
      <dgm:prSet presAssocID="{43AD8940-E25F-43D9-A893-302FA1E5FBC5}" presName="imgShp" presStyleLbl="fgImgPlace1" presStyleIdx="1" presStyleCnt="4" custScaleX="122790" custLinFactX="-367" custLinFactNeighborX="-100000" custLinFactNeighborY="3267"/>
      <dgm:spPr>
        <a:blipFill rotWithShape="0">
          <a:blip xmlns:r="http://schemas.openxmlformats.org/officeDocument/2006/relationships" r:embed="rId2"/>
          <a:stretch>
            <a:fillRect/>
          </a:stretch>
        </a:blipFill>
      </dgm:spPr>
    </dgm:pt>
    <dgm:pt modelId="{F67C6205-916A-4125-BB99-0F077C4585D8}" type="pres">
      <dgm:prSet presAssocID="{43AD8940-E25F-43D9-A893-302FA1E5FBC5}" presName="txShp" presStyleLbl="node1" presStyleIdx="1" presStyleCnt="4" custScaleX="130619">
        <dgm:presLayoutVars>
          <dgm:bulletEnabled val="1"/>
        </dgm:presLayoutVars>
      </dgm:prSet>
      <dgm:spPr/>
      <dgm:t>
        <a:bodyPr/>
        <a:lstStyle/>
        <a:p>
          <a:endParaRPr lang="es-EC"/>
        </a:p>
      </dgm:t>
    </dgm:pt>
    <dgm:pt modelId="{00037864-5B86-4A5C-8E4E-91FE7715B2EE}" type="pres">
      <dgm:prSet presAssocID="{402609CE-958D-4DD0-8074-7E3E59542AC1}" presName="spacing" presStyleCnt="0"/>
      <dgm:spPr/>
    </dgm:pt>
    <dgm:pt modelId="{FEFF162A-1CD8-4886-B5FD-D5FBA279FE84}" type="pres">
      <dgm:prSet presAssocID="{A37B1DF8-DF15-412E-B828-CB6F3204BB4E}" presName="composite" presStyleCnt="0"/>
      <dgm:spPr/>
    </dgm:pt>
    <dgm:pt modelId="{99B154DA-9CD6-45BC-BF74-06C3222E640F}" type="pres">
      <dgm:prSet presAssocID="{A37B1DF8-DF15-412E-B828-CB6F3204BB4E}" presName="imgShp" presStyleLbl="fgImgPlace1" presStyleIdx="2" presStyleCnt="4" custScaleX="122790" custLinFactX="-367" custLinFactNeighborX="-100000" custLinFactNeighborY="3267"/>
      <dgm:spPr>
        <a:blipFill rotWithShape="0">
          <a:blip xmlns:r="http://schemas.openxmlformats.org/officeDocument/2006/relationships" r:embed="rId3"/>
          <a:stretch>
            <a:fillRect/>
          </a:stretch>
        </a:blipFill>
      </dgm:spPr>
    </dgm:pt>
    <dgm:pt modelId="{BF6B1E6D-148D-40E0-A25F-041D6E083B29}" type="pres">
      <dgm:prSet presAssocID="{A37B1DF8-DF15-412E-B828-CB6F3204BB4E}" presName="txShp" presStyleLbl="node1" presStyleIdx="2" presStyleCnt="4" custScaleX="130619">
        <dgm:presLayoutVars>
          <dgm:bulletEnabled val="1"/>
        </dgm:presLayoutVars>
      </dgm:prSet>
      <dgm:spPr/>
      <dgm:t>
        <a:bodyPr/>
        <a:lstStyle/>
        <a:p>
          <a:endParaRPr lang="es-EC"/>
        </a:p>
      </dgm:t>
    </dgm:pt>
    <dgm:pt modelId="{F497B4FE-E1C4-4C35-943F-808945A19C03}" type="pres">
      <dgm:prSet presAssocID="{B0615833-5E1B-4D7C-B0DF-16CF5919A248}" presName="spacing" presStyleCnt="0"/>
      <dgm:spPr/>
    </dgm:pt>
    <dgm:pt modelId="{3FBC6021-532F-49A5-92DB-97B91A37EEB8}" type="pres">
      <dgm:prSet presAssocID="{4B1DAC21-8959-42BD-B101-A5BCFAEFF5AE}" presName="composite" presStyleCnt="0"/>
      <dgm:spPr/>
    </dgm:pt>
    <dgm:pt modelId="{D0E5A368-CAEA-4A14-B12F-27C327D6C757}" type="pres">
      <dgm:prSet presAssocID="{4B1DAC21-8959-42BD-B101-A5BCFAEFF5AE}" presName="imgShp" presStyleLbl="fgImgPlace1" presStyleIdx="3" presStyleCnt="4" custScaleX="122790" custLinFactX="-367" custLinFactNeighborX="-100000" custLinFactNeighborY="3267"/>
      <dgm:spPr>
        <a:blipFill rotWithShape="0">
          <a:blip xmlns:r="http://schemas.openxmlformats.org/officeDocument/2006/relationships" r:embed="rId4"/>
          <a:stretch>
            <a:fillRect/>
          </a:stretch>
        </a:blipFill>
      </dgm:spPr>
    </dgm:pt>
    <dgm:pt modelId="{703DDA90-67F2-4709-818B-E5868B6F7936}" type="pres">
      <dgm:prSet presAssocID="{4B1DAC21-8959-42BD-B101-A5BCFAEFF5AE}" presName="txShp" presStyleLbl="node1" presStyleIdx="3" presStyleCnt="4" custScaleX="130619">
        <dgm:presLayoutVars>
          <dgm:bulletEnabled val="1"/>
        </dgm:presLayoutVars>
      </dgm:prSet>
      <dgm:spPr/>
      <dgm:t>
        <a:bodyPr/>
        <a:lstStyle/>
        <a:p>
          <a:endParaRPr lang="es-EC"/>
        </a:p>
      </dgm:t>
    </dgm:pt>
  </dgm:ptLst>
  <dgm:cxnLst>
    <dgm:cxn modelId="{3B24C921-2EE9-4A71-8A6D-C47DAEF41EDA}" type="presOf" srcId="{4C6B8F0A-966E-41D7-8EEC-07AA5406FF37}" destId="{39BF8F73-5A5C-41CC-8390-C9927CCB0C75}" srcOrd="0" destOrd="0" presId="urn:microsoft.com/office/officeart/2005/8/layout/vList3"/>
    <dgm:cxn modelId="{0E9634E9-619F-483C-8C04-E250B84C110E}" type="presOf" srcId="{43AD8940-E25F-43D9-A893-302FA1E5FBC5}" destId="{F67C6205-916A-4125-BB99-0F077C4585D8}" srcOrd="0" destOrd="0" presId="urn:microsoft.com/office/officeart/2005/8/layout/vList3"/>
    <dgm:cxn modelId="{F376EF0B-B881-496E-81C0-7EC7601BA1B2}" srcId="{4C211760-AC29-4919-8B96-DBAEE42B9FD3}" destId="{4C6B8F0A-966E-41D7-8EEC-07AA5406FF37}" srcOrd="0" destOrd="0" parTransId="{8BEE78C6-C7D8-42FE-9C99-FE1B22DD10D8}" sibTransId="{7E25ABC0-E350-4FB3-B7E0-42B5B3BB4B5A}"/>
    <dgm:cxn modelId="{2A831966-5260-4393-BECA-82CE9EFD8369}" srcId="{4C211760-AC29-4919-8B96-DBAEE42B9FD3}" destId="{43AD8940-E25F-43D9-A893-302FA1E5FBC5}" srcOrd="1" destOrd="0" parTransId="{6E70F276-91EA-48BE-923C-DC28DCB0E6E5}" sibTransId="{402609CE-958D-4DD0-8074-7E3E59542AC1}"/>
    <dgm:cxn modelId="{8F1DBBB0-2234-4114-961C-F850DB546D9D}" type="presOf" srcId="{4B1DAC21-8959-42BD-B101-A5BCFAEFF5AE}" destId="{703DDA90-67F2-4709-818B-E5868B6F7936}" srcOrd="0" destOrd="0" presId="urn:microsoft.com/office/officeart/2005/8/layout/vList3"/>
    <dgm:cxn modelId="{832468E3-0D54-4F2F-934A-0675F6BF0F05}" type="presOf" srcId="{A37B1DF8-DF15-412E-B828-CB6F3204BB4E}" destId="{BF6B1E6D-148D-40E0-A25F-041D6E083B29}" srcOrd="0" destOrd="0" presId="urn:microsoft.com/office/officeart/2005/8/layout/vList3"/>
    <dgm:cxn modelId="{5F0AF02D-60C6-428C-850E-EF1C29385587}" type="presOf" srcId="{4C211760-AC29-4919-8B96-DBAEE42B9FD3}" destId="{1B23189D-2D44-4509-A0F0-C8A7044FE580}" srcOrd="0" destOrd="0" presId="urn:microsoft.com/office/officeart/2005/8/layout/vList3"/>
    <dgm:cxn modelId="{CCF310BC-7CFB-4A2F-B500-13D3C398808B}" srcId="{4C211760-AC29-4919-8B96-DBAEE42B9FD3}" destId="{A37B1DF8-DF15-412E-B828-CB6F3204BB4E}" srcOrd="2" destOrd="0" parTransId="{9F0B5BB8-EC71-4C50-AC77-1BF3C86D8E79}" sibTransId="{B0615833-5E1B-4D7C-B0DF-16CF5919A248}"/>
    <dgm:cxn modelId="{66B134BC-6C44-4422-B84D-8F84F064F472}" srcId="{4C211760-AC29-4919-8B96-DBAEE42B9FD3}" destId="{4B1DAC21-8959-42BD-B101-A5BCFAEFF5AE}" srcOrd="3" destOrd="0" parTransId="{834EB1D9-6E62-426A-A3A5-8BC7C6161104}" sibTransId="{23BB4CAF-D8BF-4E24-A8D0-E1C14DE41E4A}"/>
    <dgm:cxn modelId="{938FCB1B-A47D-4E20-8A8B-7428B6EEAA93}" type="presParOf" srcId="{1B23189D-2D44-4509-A0F0-C8A7044FE580}" destId="{7C3F7125-8F60-4BA1-9A19-1A1ECA9EFF64}" srcOrd="0" destOrd="0" presId="urn:microsoft.com/office/officeart/2005/8/layout/vList3"/>
    <dgm:cxn modelId="{DDA71007-3637-4E1F-AFA1-05D33ECC91A5}" type="presParOf" srcId="{7C3F7125-8F60-4BA1-9A19-1A1ECA9EFF64}" destId="{4AB31115-0959-4BA8-939C-42BBB07BA999}" srcOrd="0" destOrd="0" presId="urn:microsoft.com/office/officeart/2005/8/layout/vList3"/>
    <dgm:cxn modelId="{C82E872D-EF35-4A12-9165-5F7BE8B5E3D1}" type="presParOf" srcId="{7C3F7125-8F60-4BA1-9A19-1A1ECA9EFF64}" destId="{39BF8F73-5A5C-41CC-8390-C9927CCB0C75}" srcOrd="1" destOrd="0" presId="urn:microsoft.com/office/officeart/2005/8/layout/vList3"/>
    <dgm:cxn modelId="{68F99E0B-2F06-4CDF-AEA1-F6E4FF40C936}" type="presParOf" srcId="{1B23189D-2D44-4509-A0F0-C8A7044FE580}" destId="{BD1525B0-DD3D-431E-9172-3C9B758E7562}" srcOrd="1" destOrd="0" presId="urn:microsoft.com/office/officeart/2005/8/layout/vList3"/>
    <dgm:cxn modelId="{FBC695BC-D598-44EA-882A-645FD8BD8FCB}" type="presParOf" srcId="{1B23189D-2D44-4509-A0F0-C8A7044FE580}" destId="{90868A49-A8AA-44AC-9EC3-9C9338DA4303}" srcOrd="2" destOrd="0" presId="urn:microsoft.com/office/officeart/2005/8/layout/vList3"/>
    <dgm:cxn modelId="{8E928591-3DAA-4DE2-B12F-5A3D0971B754}" type="presParOf" srcId="{90868A49-A8AA-44AC-9EC3-9C9338DA4303}" destId="{B897297F-6708-4EA8-ACA0-C25D5C327F81}" srcOrd="0" destOrd="0" presId="urn:microsoft.com/office/officeart/2005/8/layout/vList3"/>
    <dgm:cxn modelId="{89302D61-F90C-497B-8F72-5D21BA3E199B}" type="presParOf" srcId="{90868A49-A8AA-44AC-9EC3-9C9338DA4303}" destId="{F67C6205-916A-4125-BB99-0F077C4585D8}" srcOrd="1" destOrd="0" presId="urn:microsoft.com/office/officeart/2005/8/layout/vList3"/>
    <dgm:cxn modelId="{AE9158C1-351D-4485-83B1-801B4D5C1D52}" type="presParOf" srcId="{1B23189D-2D44-4509-A0F0-C8A7044FE580}" destId="{00037864-5B86-4A5C-8E4E-91FE7715B2EE}" srcOrd="3" destOrd="0" presId="urn:microsoft.com/office/officeart/2005/8/layout/vList3"/>
    <dgm:cxn modelId="{C3F6DFB9-BD11-43D3-A48A-09D76552C727}" type="presParOf" srcId="{1B23189D-2D44-4509-A0F0-C8A7044FE580}" destId="{FEFF162A-1CD8-4886-B5FD-D5FBA279FE84}" srcOrd="4" destOrd="0" presId="urn:microsoft.com/office/officeart/2005/8/layout/vList3"/>
    <dgm:cxn modelId="{CAB940C1-E006-4AE5-A925-FA352306C0E3}" type="presParOf" srcId="{FEFF162A-1CD8-4886-B5FD-D5FBA279FE84}" destId="{99B154DA-9CD6-45BC-BF74-06C3222E640F}" srcOrd="0" destOrd="0" presId="urn:microsoft.com/office/officeart/2005/8/layout/vList3"/>
    <dgm:cxn modelId="{B6316385-176D-4D43-89FE-CF9CD5C3EBA6}" type="presParOf" srcId="{FEFF162A-1CD8-4886-B5FD-D5FBA279FE84}" destId="{BF6B1E6D-148D-40E0-A25F-041D6E083B29}" srcOrd="1" destOrd="0" presId="urn:microsoft.com/office/officeart/2005/8/layout/vList3"/>
    <dgm:cxn modelId="{7F6FEC11-5387-48AF-B117-3D8C1C258D1D}" type="presParOf" srcId="{1B23189D-2D44-4509-A0F0-C8A7044FE580}" destId="{F497B4FE-E1C4-4C35-943F-808945A19C03}" srcOrd="5" destOrd="0" presId="urn:microsoft.com/office/officeart/2005/8/layout/vList3"/>
    <dgm:cxn modelId="{32710A5B-ED2C-40E1-A7E6-DECCCD272235}" type="presParOf" srcId="{1B23189D-2D44-4509-A0F0-C8A7044FE580}" destId="{3FBC6021-532F-49A5-92DB-97B91A37EEB8}" srcOrd="6" destOrd="0" presId="urn:microsoft.com/office/officeart/2005/8/layout/vList3"/>
    <dgm:cxn modelId="{AF705267-9E4B-41B1-B523-90B514D0BDD0}" type="presParOf" srcId="{3FBC6021-532F-49A5-92DB-97B91A37EEB8}" destId="{D0E5A368-CAEA-4A14-B12F-27C327D6C757}" srcOrd="0" destOrd="0" presId="urn:microsoft.com/office/officeart/2005/8/layout/vList3"/>
    <dgm:cxn modelId="{EDE6AAD7-8C3E-407F-A471-FF79C1CC8BA1}" type="presParOf" srcId="{3FBC6021-532F-49A5-92DB-97B91A37EEB8}" destId="{703DDA90-67F2-4709-818B-E5868B6F7936}" srcOrd="1" destOrd="0" presId="urn:microsoft.com/office/officeart/2005/8/layout/vList3"/>
  </dgm:cxnLst>
  <dgm:bg/>
  <dgm:whole/>
</dgm:dataModel>
</file>

<file path=ppt/diagrams/data5.xml><?xml version="1.0" encoding="utf-8"?>
<dgm:dataModel xmlns:dgm="http://schemas.openxmlformats.org/drawingml/2006/diagram" xmlns:a="http://schemas.openxmlformats.org/drawingml/2006/main">
  <dgm:ptLst>
    <dgm:pt modelId="{6AB976A5-FEF4-435F-A698-3B07AC189FB8}"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C"/>
        </a:p>
      </dgm:t>
    </dgm:pt>
    <dgm:pt modelId="{50303E77-C5C8-4837-BA1F-5E025EFB1BBD}">
      <dgm:prSet phldrT="[Texto]">
        <dgm:style>
          <a:lnRef idx="1">
            <a:schemeClr val="dk1"/>
          </a:lnRef>
          <a:fillRef idx="2">
            <a:schemeClr val="dk1"/>
          </a:fillRef>
          <a:effectRef idx="1">
            <a:schemeClr val="dk1"/>
          </a:effectRef>
          <a:fontRef idx="minor">
            <a:schemeClr val="dk1"/>
          </a:fontRef>
        </dgm:style>
      </dgm:prSet>
      <dgm:spPr/>
      <dgm:t>
        <a:bodyPr/>
        <a:lstStyle/>
        <a:p>
          <a:r>
            <a:rPr lang="es-EC" b="1" dirty="0" smtClean="0"/>
            <a:t>Objetivo Específico 1</a:t>
          </a:r>
        </a:p>
        <a:p>
          <a:r>
            <a:rPr lang="es-EC" dirty="0" smtClean="0"/>
            <a:t>Caracterizar mediante análisis físico químicos el fruto de uvilla</a:t>
          </a:r>
          <a:endParaRPr lang="es-EC" dirty="0"/>
        </a:p>
      </dgm:t>
    </dgm:pt>
    <dgm:pt modelId="{631453AD-A4E6-47A1-9313-0375A45718BC}" type="parTrans" cxnId="{39AC022C-CCBC-4288-B345-97DEA2DEE48E}">
      <dgm:prSet/>
      <dgm:spPr/>
      <dgm:t>
        <a:bodyPr/>
        <a:lstStyle/>
        <a:p>
          <a:endParaRPr lang="es-EC"/>
        </a:p>
      </dgm:t>
    </dgm:pt>
    <dgm:pt modelId="{99BF11C9-1791-4737-92F3-19D6FFCD88E5}" type="sibTrans" cxnId="{39AC022C-CCBC-4288-B345-97DEA2DEE48E}">
      <dgm:prSet/>
      <dgm:spPr/>
      <dgm:t>
        <a:bodyPr/>
        <a:lstStyle/>
        <a:p>
          <a:endParaRPr lang="es-EC"/>
        </a:p>
      </dgm:t>
    </dgm:pt>
    <dgm:pt modelId="{1BBAC90D-644D-4156-8293-9DF42C08679C}">
      <dgm:prSet phldrT="[Texto]"/>
      <dgm:spPr/>
      <dgm:t>
        <a:bodyPr/>
        <a:lstStyle/>
        <a:p>
          <a:r>
            <a:rPr lang="es-EC" b="1" dirty="0" smtClean="0"/>
            <a:t>Conclusión</a:t>
          </a:r>
          <a:endParaRPr lang="es-EC" b="1" dirty="0"/>
        </a:p>
      </dgm:t>
    </dgm:pt>
    <dgm:pt modelId="{8AA6B53D-CC42-4906-A0A4-FFA5C8DE02ED}" type="parTrans" cxnId="{0FD09CE0-4992-4376-8528-A7F0C5E36BC3}">
      <dgm:prSet/>
      <dgm:spPr/>
      <dgm:t>
        <a:bodyPr/>
        <a:lstStyle/>
        <a:p>
          <a:endParaRPr lang="es-EC"/>
        </a:p>
      </dgm:t>
    </dgm:pt>
    <dgm:pt modelId="{2963812C-2D73-48C9-B0CA-A63E3505BD42}" type="sibTrans" cxnId="{0FD09CE0-4992-4376-8528-A7F0C5E36BC3}">
      <dgm:prSet/>
      <dgm:spPr/>
      <dgm:t>
        <a:bodyPr/>
        <a:lstStyle/>
        <a:p>
          <a:endParaRPr lang="es-EC"/>
        </a:p>
      </dgm:t>
    </dgm:pt>
    <dgm:pt modelId="{942D884C-4FC4-43A5-9E0D-153A0CFC2261}">
      <dgm:prSet phldrT="[Texto]"/>
      <dgm:spPr/>
      <dgm:t>
        <a:bodyPr/>
        <a:lstStyle/>
        <a:p>
          <a:r>
            <a:rPr lang="es-EC" dirty="0" smtClean="0"/>
            <a:t>A los frutos de uvilla con cáliz se clasifico dentro del índice de madurez 5.1 que se  define como frutos de color amarillo verdoso, de sabor agridulce por su alto contenido de Sólidos Solubles (13,9 </a:t>
          </a:r>
          <a:r>
            <a:rPr lang="es-EC" dirty="0" err="1" smtClean="0"/>
            <a:t>°Brix</a:t>
          </a:r>
          <a:r>
            <a:rPr lang="es-EC" dirty="0" smtClean="0"/>
            <a:t>) y Acidez titulable (2,56%), además presentó textura ligeramente dura.</a:t>
          </a:r>
          <a:endParaRPr lang="es-EC" dirty="0"/>
        </a:p>
      </dgm:t>
    </dgm:pt>
    <dgm:pt modelId="{044CA4DE-AE71-422C-B49D-5A520DCA3873}" type="parTrans" cxnId="{B1305D40-E9AE-4AFB-8BCE-C5FAD258FB3D}">
      <dgm:prSet/>
      <dgm:spPr/>
      <dgm:t>
        <a:bodyPr/>
        <a:lstStyle/>
        <a:p>
          <a:endParaRPr lang="es-EC"/>
        </a:p>
      </dgm:t>
    </dgm:pt>
    <dgm:pt modelId="{7D8937A8-EBBC-4D59-BE4B-6CB5A7617371}" type="sibTrans" cxnId="{B1305D40-E9AE-4AFB-8BCE-C5FAD258FB3D}">
      <dgm:prSet/>
      <dgm:spPr/>
      <dgm:t>
        <a:bodyPr/>
        <a:lstStyle/>
        <a:p>
          <a:endParaRPr lang="es-EC"/>
        </a:p>
      </dgm:t>
    </dgm:pt>
    <dgm:pt modelId="{1927280C-9882-4CB0-90A9-499B05A0CDCB}" type="pres">
      <dgm:prSet presAssocID="{6AB976A5-FEF4-435F-A698-3B07AC189FB8}" presName="diagram" presStyleCnt="0">
        <dgm:presLayoutVars>
          <dgm:chPref val="1"/>
          <dgm:dir/>
          <dgm:animOne val="branch"/>
          <dgm:animLvl val="lvl"/>
          <dgm:resizeHandles/>
        </dgm:presLayoutVars>
      </dgm:prSet>
      <dgm:spPr/>
      <dgm:t>
        <a:bodyPr/>
        <a:lstStyle/>
        <a:p>
          <a:endParaRPr lang="es-EC"/>
        </a:p>
      </dgm:t>
    </dgm:pt>
    <dgm:pt modelId="{1378EC42-CA1C-4278-84CE-C092D4A43E28}" type="pres">
      <dgm:prSet presAssocID="{50303E77-C5C8-4837-BA1F-5E025EFB1BBD}" presName="root" presStyleCnt="0"/>
      <dgm:spPr/>
    </dgm:pt>
    <dgm:pt modelId="{327E69CA-DFB9-4D8F-99F2-AFC8C5B53DFC}" type="pres">
      <dgm:prSet presAssocID="{50303E77-C5C8-4837-BA1F-5E025EFB1BBD}" presName="rootComposite" presStyleCnt="0"/>
      <dgm:spPr/>
    </dgm:pt>
    <dgm:pt modelId="{01495A90-9EA9-4388-8BC8-B2768E29900B}" type="pres">
      <dgm:prSet presAssocID="{50303E77-C5C8-4837-BA1F-5E025EFB1BBD}" presName="rootText" presStyleLbl="node1" presStyleIdx="0" presStyleCnt="1" custScaleX="309834"/>
      <dgm:spPr/>
      <dgm:t>
        <a:bodyPr/>
        <a:lstStyle/>
        <a:p>
          <a:endParaRPr lang="es-EC"/>
        </a:p>
      </dgm:t>
    </dgm:pt>
    <dgm:pt modelId="{7C5510F8-1BF3-4ECA-9688-DDF5E3518AAB}" type="pres">
      <dgm:prSet presAssocID="{50303E77-C5C8-4837-BA1F-5E025EFB1BBD}" presName="rootConnector" presStyleLbl="node1" presStyleIdx="0" presStyleCnt="1"/>
      <dgm:spPr/>
      <dgm:t>
        <a:bodyPr/>
        <a:lstStyle/>
        <a:p>
          <a:endParaRPr lang="es-EC"/>
        </a:p>
      </dgm:t>
    </dgm:pt>
    <dgm:pt modelId="{4B97231B-A264-441C-9AFE-A2078BBEA425}" type="pres">
      <dgm:prSet presAssocID="{50303E77-C5C8-4837-BA1F-5E025EFB1BBD}" presName="childShape" presStyleCnt="0"/>
      <dgm:spPr/>
    </dgm:pt>
    <dgm:pt modelId="{EA172972-168F-4C5E-943A-DE331A9279AD}" type="pres">
      <dgm:prSet presAssocID="{8AA6B53D-CC42-4906-A0A4-FFA5C8DE02ED}" presName="Name13" presStyleLbl="parChTrans1D2" presStyleIdx="0" presStyleCnt="2"/>
      <dgm:spPr/>
      <dgm:t>
        <a:bodyPr/>
        <a:lstStyle/>
        <a:p>
          <a:endParaRPr lang="es-EC"/>
        </a:p>
      </dgm:t>
    </dgm:pt>
    <dgm:pt modelId="{F7356270-D08F-414C-9413-08CFF65D0EA7}" type="pres">
      <dgm:prSet presAssocID="{1BBAC90D-644D-4156-8293-9DF42C08679C}" presName="childText" presStyleLbl="bgAcc1" presStyleIdx="0" presStyleCnt="2" custScaleX="319751" custScaleY="40670" custLinFactNeighborX="-6519">
        <dgm:presLayoutVars>
          <dgm:bulletEnabled val="1"/>
        </dgm:presLayoutVars>
      </dgm:prSet>
      <dgm:spPr/>
      <dgm:t>
        <a:bodyPr/>
        <a:lstStyle/>
        <a:p>
          <a:endParaRPr lang="es-EC"/>
        </a:p>
      </dgm:t>
    </dgm:pt>
    <dgm:pt modelId="{938C8AF0-34D9-4E81-AEE9-9EAD692EFC81}" type="pres">
      <dgm:prSet presAssocID="{044CA4DE-AE71-422C-B49D-5A520DCA3873}" presName="Name13" presStyleLbl="parChTrans1D2" presStyleIdx="1" presStyleCnt="2"/>
      <dgm:spPr/>
      <dgm:t>
        <a:bodyPr/>
        <a:lstStyle/>
        <a:p>
          <a:endParaRPr lang="es-EC"/>
        </a:p>
      </dgm:t>
    </dgm:pt>
    <dgm:pt modelId="{DEF883D8-0E9D-4A90-BC9C-28BBB3419FDB}" type="pres">
      <dgm:prSet presAssocID="{942D884C-4FC4-43A5-9E0D-153A0CFC2261}" presName="childText" presStyleLbl="bgAcc1" presStyleIdx="1" presStyleCnt="2" custScaleX="443905" custScaleY="138901">
        <dgm:presLayoutVars>
          <dgm:bulletEnabled val="1"/>
        </dgm:presLayoutVars>
      </dgm:prSet>
      <dgm:spPr/>
      <dgm:t>
        <a:bodyPr/>
        <a:lstStyle/>
        <a:p>
          <a:endParaRPr lang="es-EC"/>
        </a:p>
      </dgm:t>
    </dgm:pt>
  </dgm:ptLst>
  <dgm:cxnLst>
    <dgm:cxn modelId="{0FD09CE0-4992-4376-8528-A7F0C5E36BC3}" srcId="{50303E77-C5C8-4837-BA1F-5E025EFB1BBD}" destId="{1BBAC90D-644D-4156-8293-9DF42C08679C}" srcOrd="0" destOrd="0" parTransId="{8AA6B53D-CC42-4906-A0A4-FFA5C8DE02ED}" sibTransId="{2963812C-2D73-48C9-B0CA-A63E3505BD42}"/>
    <dgm:cxn modelId="{6BB5E610-832E-4D69-8FC4-EABADE5A06C0}" type="presOf" srcId="{1BBAC90D-644D-4156-8293-9DF42C08679C}" destId="{F7356270-D08F-414C-9413-08CFF65D0EA7}" srcOrd="0" destOrd="0" presId="urn:microsoft.com/office/officeart/2005/8/layout/hierarchy3"/>
    <dgm:cxn modelId="{2294F08C-0660-4AEC-9F3C-4BB75B114E61}" type="presOf" srcId="{50303E77-C5C8-4837-BA1F-5E025EFB1BBD}" destId="{01495A90-9EA9-4388-8BC8-B2768E29900B}" srcOrd="0" destOrd="0" presId="urn:microsoft.com/office/officeart/2005/8/layout/hierarchy3"/>
    <dgm:cxn modelId="{6B0F9B6A-02A7-4E4F-B2A1-B0B57616EC1E}" type="presOf" srcId="{50303E77-C5C8-4837-BA1F-5E025EFB1BBD}" destId="{7C5510F8-1BF3-4ECA-9688-DDF5E3518AAB}" srcOrd="1" destOrd="0" presId="urn:microsoft.com/office/officeart/2005/8/layout/hierarchy3"/>
    <dgm:cxn modelId="{CB984C53-5F69-4B34-8880-B292F3AFE054}" type="presOf" srcId="{942D884C-4FC4-43A5-9E0D-153A0CFC2261}" destId="{DEF883D8-0E9D-4A90-BC9C-28BBB3419FDB}" srcOrd="0" destOrd="0" presId="urn:microsoft.com/office/officeart/2005/8/layout/hierarchy3"/>
    <dgm:cxn modelId="{39AC022C-CCBC-4288-B345-97DEA2DEE48E}" srcId="{6AB976A5-FEF4-435F-A698-3B07AC189FB8}" destId="{50303E77-C5C8-4837-BA1F-5E025EFB1BBD}" srcOrd="0" destOrd="0" parTransId="{631453AD-A4E6-47A1-9313-0375A45718BC}" sibTransId="{99BF11C9-1791-4737-92F3-19D6FFCD88E5}"/>
    <dgm:cxn modelId="{809A2CBB-3793-4F22-A6DB-7B546EC39D74}" type="presOf" srcId="{8AA6B53D-CC42-4906-A0A4-FFA5C8DE02ED}" destId="{EA172972-168F-4C5E-943A-DE331A9279AD}" srcOrd="0" destOrd="0" presId="urn:microsoft.com/office/officeart/2005/8/layout/hierarchy3"/>
    <dgm:cxn modelId="{B1305D40-E9AE-4AFB-8BCE-C5FAD258FB3D}" srcId="{50303E77-C5C8-4837-BA1F-5E025EFB1BBD}" destId="{942D884C-4FC4-43A5-9E0D-153A0CFC2261}" srcOrd="1" destOrd="0" parTransId="{044CA4DE-AE71-422C-B49D-5A520DCA3873}" sibTransId="{7D8937A8-EBBC-4D59-BE4B-6CB5A7617371}"/>
    <dgm:cxn modelId="{FDD5AD26-5814-4ED4-A1B6-FF4953EB9415}" type="presOf" srcId="{044CA4DE-AE71-422C-B49D-5A520DCA3873}" destId="{938C8AF0-34D9-4E81-AEE9-9EAD692EFC81}" srcOrd="0" destOrd="0" presId="urn:microsoft.com/office/officeart/2005/8/layout/hierarchy3"/>
    <dgm:cxn modelId="{F52926E9-2299-4C09-A52A-A228A2DD41B2}" type="presOf" srcId="{6AB976A5-FEF4-435F-A698-3B07AC189FB8}" destId="{1927280C-9882-4CB0-90A9-499B05A0CDCB}" srcOrd="0" destOrd="0" presId="urn:microsoft.com/office/officeart/2005/8/layout/hierarchy3"/>
    <dgm:cxn modelId="{F38B957A-5961-4CCA-8ECB-83D1E6DD6D5F}" type="presParOf" srcId="{1927280C-9882-4CB0-90A9-499B05A0CDCB}" destId="{1378EC42-CA1C-4278-84CE-C092D4A43E28}" srcOrd="0" destOrd="0" presId="urn:microsoft.com/office/officeart/2005/8/layout/hierarchy3"/>
    <dgm:cxn modelId="{6A05222E-8293-481F-80DB-58E83A4530FC}" type="presParOf" srcId="{1378EC42-CA1C-4278-84CE-C092D4A43E28}" destId="{327E69CA-DFB9-4D8F-99F2-AFC8C5B53DFC}" srcOrd="0" destOrd="0" presId="urn:microsoft.com/office/officeart/2005/8/layout/hierarchy3"/>
    <dgm:cxn modelId="{19C1181D-8D66-4BC0-8E15-352203B4D355}" type="presParOf" srcId="{327E69CA-DFB9-4D8F-99F2-AFC8C5B53DFC}" destId="{01495A90-9EA9-4388-8BC8-B2768E29900B}" srcOrd="0" destOrd="0" presId="urn:microsoft.com/office/officeart/2005/8/layout/hierarchy3"/>
    <dgm:cxn modelId="{C4271A5C-F8B8-4D6B-B1D2-4084D4B8EF2E}" type="presParOf" srcId="{327E69CA-DFB9-4D8F-99F2-AFC8C5B53DFC}" destId="{7C5510F8-1BF3-4ECA-9688-DDF5E3518AAB}" srcOrd="1" destOrd="0" presId="urn:microsoft.com/office/officeart/2005/8/layout/hierarchy3"/>
    <dgm:cxn modelId="{43FEF08E-874D-4CCE-B861-7465A91259A4}" type="presParOf" srcId="{1378EC42-CA1C-4278-84CE-C092D4A43E28}" destId="{4B97231B-A264-441C-9AFE-A2078BBEA425}" srcOrd="1" destOrd="0" presId="urn:microsoft.com/office/officeart/2005/8/layout/hierarchy3"/>
    <dgm:cxn modelId="{D895272F-E35C-436F-942B-34B29985D270}" type="presParOf" srcId="{4B97231B-A264-441C-9AFE-A2078BBEA425}" destId="{EA172972-168F-4C5E-943A-DE331A9279AD}" srcOrd="0" destOrd="0" presId="urn:microsoft.com/office/officeart/2005/8/layout/hierarchy3"/>
    <dgm:cxn modelId="{27DA01FF-68FA-45B0-A2FB-CC25ECFF95B2}" type="presParOf" srcId="{4B97231B-A264-441C-9AFE-A2078BBEA425}" destId="{F7356270-D08F-414C-9413-08CFF65D0EA7}" srcOrd="1" destOrd="0" presId="urn:microsoft.com/office/officeart/2005/8/layout/hierarchy3"/>
    <dgm:cxn modelId="{4B71BA80-D3B1-43AA-9A07-30D84137D79B}" type="presParOf" srcId="{4B97231B-A264-441C-9AFE-A2078BBEA425}" destId="{938C8AF0-34D9-4E81-AEE9-9EAD692EFC81}" srcOrd="2" destOrd="0" presId="urn:microsoft.com/office/officeart/2005/8/layout/hierarchy3"/>
    <dgm:cxn modelId="{C97D908F-1F9D-487F-916D-EFCCDBB1EE1E}" type="presParOf" srcId="{4B97231B-A264-441C-9AFE-A2078BBEA425}" destId="{DEF883D8-0E9D-4A90-BC9C-28BBB3419FDB}"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B976A5-FEF4-435F-A698-3B07AC189FB8}" type="doc">
      <dgm:prSet loTypeId="urn:microsoft.com/office/officeart/2005/8/layout/hierarchy3" loCatId="list" qsTypeId="urn:microsoft.com/office/officeart/2005/8/quickstyle/simple1" qsCatId="simple" csTypeId="urn:microsoft.com/office/officeart/2005/8/colors/accent1_1" csCatId="accent1" phldr="1"/>
      <dgm:spPr/>
      <dgm:t>
        <a:bodyPr/>
        <a:lstStyle/>
        <a:p>
          <a:endParaRPr lang="es-EC"/>
        </a:p>
      </dgm:t>
    </dgm:pt>
    <dgm:pt modelId="{50303E77-C5C8-4837-BA1F-5E025EFB1BBD}">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1800" b="1" dirty="0" smtClean="0"/>
            <a:t>Objetivo  Específico 2</a:t>
          </a:r>
        </a:p>
      </dgm:t>
    </dgm:pt>
    <dgm:pt modelId="{631453AD-A4E6-47A1-9313-0375A45718BC}" type="parTrans" cxnId="{39AC022C-CCBC-4288-B345-97DEA2DEE48E}">
      <dgm:prSet/>
      <dgm:spPr/>
      <dgm:t>
        <a:bodyPr/>
        <a:lstStyle/>
        <a:p>
          <a:endParaRPr lang="es-EC"/>
        </a:p>
      </dgm:t>
    </dgm:pt>
    <dgm:pt modelId="{99BF11C9-1791-4737-92F3-19D6FFCD88E5}" type="sibTrans" cxnId="{39AC022C-CCBC-4288-B345-97DEA2DEE48E}">
      <dgm:prSet/>
      <dgm:spPr/>
      <dgm:t>
        <a:bodyPr/>
        <a:lstStyle/>
        <a:p>
          <a:endParaRPr lang="es-EC"/>
        </a:p>
      </dgm:t>
    </dgm:pt>
    <dgm:pt modelId="{1BBAC90D-644D-4156-8293-9DF42C08679C}">
      <dgm:prSet phldrT="[Texto]"/>
      <dgm:spPr/>
      <dgm:t>
        <a:bodyPr/>
        <a:lstStyle/>
        <a:p>
          <a:r>
            <a:rPr lang="es-EC" dirty="0" smtClean="0"/>
            <a:t>La fuerza de firmeza para frutos de uvilla almacenados con cáliz fue mayor a temperaturas bajas (2 a 5°C), debido a que a menor temperatura el proceso de maduración se retrasa, por lo tanto existe menor contenido de pectina soluble, la cual ocasiona el ablandamiento de la pared celular del fruto. </a:t>
          </a:r>
          <a:endParaRPr lang="es-EC" b="1" dirty="0"/>
        </a:p>
      </dgm:t>
    </dgm:pt>
    <dgm:pt modelId="{8AA6B53D-CC42-4906-A0A4-FFA5C8DE02ED}" type="parTrans" cxnId="{0FD09CE0-4992-4376-8528-A7F0C5E36BC3}">
      <dgm:prSet/>
      <dgm:spPr/>
      <dgm:t>
        <a:bodyPr/>
        <a:lstStyle/>
        <a:p>
          <a:endParaRPr lang="es-EC"/>
        </a:p>
      </dgm:t>
    </dgm:pt>
    <dgm:pt modelId="{2963812C-2D73-48C9-B0CA-A63E3505BD42}" type="sibTrans" cxnId="{0FD09CE0-4992-4376-8528-A7F0C5E36BC3}">
      <dgm:prSet/>
      <dgm:spPr/>
      <dgm:t>
        <a:bodyPr/>
        <a:lstStyle/>
        <a:p>
          <a:endParaRPr lang="es-EC"/>
        </a:p>
      </dgm:t>
    </dgm:pt>
    <dgm:pt modelId="{942D884C-4FC4-43A5-9E0D-153A0CFC2261}">
      <dgm:prSet phldrT="[Texto]"/>
      <dgm:spPr/>
      <dgm:t>
        <a:bodyPr/>
        <a:lstStyle/>
        <a:p>
          <a:r>
            <a:rPr lang="es-EC" dirty="0" smtClean="0"/>
            <a:t>Se obtuvo mayor estabilidad del ácido ascórbico en frutos de uvilla con cáliz almacenados a temperatura de 2°C, porque a temperaturas bajas los procesos metabólicos de los frutos se inhiben y la velocidad de degradación del ácido ascórbico es menor. </a:t>
          </a:r>
          <a:endParaRPr lang="es-EC" dirty="0"/>
        </a:p>
      </dgm:t>
    </dgm:pt>
    <dgm:pt modelId="{044CA4DE-AE71-422C-B49D-5A520DCA3873}" type="parTrans" cxnId="{B1305D40-E9AE-4AFB-8BCE-C5FAD258FB3D}">
      <dgm:prSet/>
      <dgm:spPr/>
      <dgm:t>
        <a:bodyPr/>
        <a:lstStyle/>
        <a:p>
          <a:endParaRPr lang="es-EC"/>
        </a:p>
      </dgm:t>
    </dgm:pt>
    <dgm:pt modelId="{7D8937A8-EBBC-4D59-BE4B-6CB5A7617371}" type="sibTrans" cxnId="{B1305D40-E9AE-4AFB-8BCE-C5FAD258FB3D}">
      <dgm:prSet/>
      <dgm:spPr/>
      <dgm:t>
        <a:bodyPr/>
        <a:lstStyle/>
        <a:p>
          <a:endParaRPr lang="es-EC"/>
        </a:p>
      </dgm:t>
    </dgm:pt>
    <dgm:pt modelId="{1927280C-9882-4CB0-90A9-499B05A0CDCB}" type="pres">
      <dgm:prSet presAssocID="{6AB976A5-FEF4-435F-A698-3B07AC189FB8}" presName="diagram" presStyleCnt="0">
        <dgm:presLayoutVars>
          <dgm:chPref val="1"/>
          <dgm:dir/>
          <dgm:animOne val="branch"/>
          <dgm:animLvl val="lvl"/>
          <dgm:resizeHandles/>
        </dgm:presLayoutVars>
      </dgm:prSet>
      <dgm:spPr/>
      <dgm:t>
        <a:bodyPr/>
        <a:lstStyle/>
        <a:p>
          <a:endParaRPr lang="es-EC"/>
        </a:p>
      </dgm:t>
    </dgm:pt>
    <dgm:pt modelId="{1378EC42-CA1C-4278-84CE-C092D4A43E28}" type="pres">
      <dgm:prSet presAssocID="{50303E77-C5C8-4837-BA1F-5E025EFB1BBD}" presName="root" presStyleCnt="0"/>
      <dgm:spPr/>
    </dgm:pt>
    <dgm:pt modelId="{327E69CA-DFB9-4D8F-99F2-AFC8C5B53DFC}" type="pres">
      <dgm:prSet presAssocID="{50303E77-C5C8-4837-BA1F-5E025EFB1BBD}" presName="rootComposite" presStyleCnt="0"/>
      <dgm:spPr/>
    </dgm:pt>
    <dgm:pt modelId="{01495A90-9EA9-4388-8BC8-B2768E29900B}" type="pres">
      <dgm:prSet presAssocID="{50303E77-C5C8-4837-BA1F-5E025EFB1BBD}" presName="rootText" presStyleLbl="node1" presStyleIdx="0" presStyleCnt="1" custScaleX="333095" custScaleY="58662" custLinFactNeighborX="16694" custLinFactNeighborY="-4721"/>
      <dgm:spPr/>
      <dgm:t>
        <a:bodyPr/>
        <a:lstStyle/>
        <a:p>
          <a:endParaRPr lang="es-EC"/>
        </a:p>
      </dgm:t>
    </dgm:pt>
    <dgm:pt modelId="{7C5510F8-1BF3-4ECA-9688-DDF5E3518AAB}" type="pres">
      <dgm:prSet presAssocID="{50303E77-C5C8-4837-BA1F-5E025EFB1BBD}" presName="rootConnector" presStyleLbl="node1" presStyleIdx="0" presStyleCnt="1"/>
      <dgm:spPr/>
      <dgm:t>
        <a:bodyPr/>
        <a:lstStyle/>
        <a:p>
          <a:endParaRPr lang="es-EC"/>
        </a:p>
      </dgm:t>
    </dgm:pt>
    <dgm:pt modelId="{4B97231B-A264-441C-9AFE-A2078BBEA425}" type="pres">
      <dgm:prSet presAssocID="{50303E77-C5C8-4837-BA1F-5E025EFB1BBD}" presName="childShape" presStyleCnt="0"/>
      <dgm:spPr/>
    </dgm:pt>
    <dgm:pt modelId="{EA172972-168F-4C5E-943A-DE331A9279AD}" type="pres">
      <dgm:prSet presAssocID="{8AA6B53D-CC42-4906-A0A4-FFA5C8DE02ED}" presName="Name13" presStyleLbl="parChTrans1D2" presStyleIdx="0" presStyleCnt="2"/>
      <dgm:spPr/>
      <dgm:t>
        <a:bodyPr/>
        <a:lstStyle/>
        <a:p>
          <a:endParaRPr lang="es-EC"/>
        </a:p>
      </dgm:t>
    </dgm:pt>
    <dgm:pt modelId="{F7356270-D08F-414C-9413-08CFF65D0EA7}" type="pres">
      <dgm:prSet presAssocID="{1BBAC90D-644D-4156-8293-9DF42C08679C}" presName="childText" presStyleLbl="bgAcc1" presStyleIdx="0" presStyleCnt="2" custScaleX="425745" custScaleY="133360" custLinFactNeighborX="-6519">
        <dgm:presLayoutVars>
          <dgm:bulletEnabled val="1"/>
        </dgm:presLayoutVars>
      </dgm:prSet>
      <dgm:spPr/>
      <dgm:t>
        <a:bodyPr/>
        <a:lstStyle/>
        <a:p>
          <a:endParaRPr lang="es-EC"/>
        </a:p>
      </dgm:t>
    </dgm:pt>
    <dgm:pt modelId="{938C8AF0-34D9-4E81-AEE9-9EAD692EFC81}" type="pres">
      <dgm:prSet presAssocID="{044CA4DE-AE71-422C-B49D-5A520DCA3873}" presName="Name13" presStyleLbl="parChTrans1D2" presStyleIdx="1" presStyleCnt="2"/>
      <dgm:spPr/>
      <dgm:t>
        <a:bodyPr/>
        <a:lstStyle/>
        <a:p>
          <a:endParaRPr lang="es-EC"/>
        </a:p>
      </dgm:t>
    </dgm:pt>
    <dgm:pt modelId="{DEF883D8-0E9D-4A90-BC9C-28BBB3419FDB}" type="pres">
      <dgm:prSet presAssocID="{942D884C-4FC4-43A5-9E0D-153A0CFC2261}" presName="childText" presStyleLbl="bgAcc1" presStyleIdx="1" presStyleCnt="2" custScaleX="443905" custScaleY="138901">
        <dgm:presLayoutVars>
          <dgm:bulletEnabled val="1"/>
        </dgm:presLayoutVars>
      </dgm:prSet>
      <dgm:spPr/>
      <dgm:t>
        <a:bodyPr/>
        <a:lstStyle/>
        <a:p>
          <a:endParaRPr lang="es-EC"/>
        </a:p>
      </dgm:t>
    </dgm:pt>
  </dgm:ptLst>
  <dgm:cxnLst>
    <dgm:cxn modelId="{9496114F-B8CC-4578-B8B3-349923669E31}" type="presOf" srcId="{50303E77-C5C8-4837-BA1F-5E025EFB1BBD}" destId="{01495A90-9EA9-4388-8BC8-B2768E29900B}" srcOrd="0" destOrd="0" presId="urn:microsoft.com/office/officeart/2005/8/layout/hierarchy3"/>
    <dgm:cxn modelId="{0FD09CE0-4992-4376-8528-A7F0C5E36BC3}" srcId="{50303E77-C5C8-4837-BA1F-5E025EFB1BBD}" destId="{1BBAC90D-644D-4156-8293-9DF42C08679C}" srcOrd="0" destOrd="0" parTransId="{8AA6B53D-CC42-4906-A0A4-FFA5C8DE02ED}" sibTransId="{2963812C-2D73-48C9-B0CA-A63E3505BD42}"/>
    <dgm:cxn modelId="{39AC022C-CCBC-4288-B345-97DEA2DEE48E}" srcId="{6AB976A5-FEF4-435F-A698-3B07AC189FB8}" destId="{50303E77-C5C8-4837-BA1F-5E025EFB1BBD}" srcOrd="0" destOrd="0" parTransId="{631453AD-A4E6-47A1-9313-0375A45718BC}" sibTransId="{99BF11C9-1791-4737-92F3-19D6FFCD88E5}"/>
    <dgm:cxn modelId="{B1305D40-E9AE-4AFB-8BCE-C5FAD258FB3D}" srcId="{50303E77-C5C8-4837-BA1F-5E025EFB1BBD}" destId="{942D884C-4FC4-43A5-9E0D-153A0CFC2261}" srcOrd="1" destOrd="0" parTransId="{044CA4DE-AE71-422C-B49D-5A520DCA3873}" sibTransId="{7D8937A8-EBBC-4D59-BE4B-6CB5A7617371}"/>
    <dgm:cxn modelId="{FA848431-9834-428C-9287-60313334C0AF}" type="presOf" srcId="{8AA6B53D-CC42-4906-A0A4-FFA5C8DE02ED}" destId="{EA172972-168F-4C5E-943A-DE331A9279AD}" srcOrd="0" destOrd="0" presId="urn:microsoft.com/office/officeart/2005/8/layout/hierarchy3"/>
    <dgm:cxn modelId="{5724288F-0223-4755-8BE9-4250AF5E11D1}" type="presOf" srcId="{1BBAC90D-644D-4156-8293-9DF42C08679C}" destId="{F7356270-D08F-414C-9413-08CFF65D0EA7}" srcOrd="0" destOrd="0" presId="urn:microsoft.com/office/officeart/2005/8/layout/hierarchy3"/>
    <dgm:cxn modelId="{40BC9174-AB73-4706-95EC-BD82B3D5D010}" type="presOf" srcId="{942D884C-4FC4-43A5-9E0D-153A0CFC2261}" destId="{DEF883D8-0E9D-4A90-BC9C-28BBB3419FDB}" srcOrd="0" destOrd="0" presId="urn:microsoft.com/office/officeart/2005/8/layout/hierarchy3"/>
    <dgm:cxn modelId="{EC9F80E2-F6D0-4F65-B776-1199E45CD789}" type="presOf" srcId="{044CA4DE-AE71-422C-B49D-5A520DCA3873}" destId="{938C8AF0-34D9-4E81-AEE9-9EAD692EFC81}" srcOrd="0" destOrd="0" presId="urn:microsoft.com/office/officeart/2005/8/layout/hierarchy3"/>
    <dgm:cxn modelId="{877304CB-C888-4F83-8ED1-B7EA5195323E}" type="presOf" srcId="{6AB976A5-FEF4-435F-A698-3B07AC189FB8}" destId="{1927280C-9882-4CB0-90A9-499B05A0CDCB}" srcOrd="0" destOrd="0" presId="urn:microsoft.com/office/officeart/2005/8/layout/hierarchy3"/>
    <dgm:cxn modelId="{F102960D-320C-4FF1-B209-0F62A1AE1FFB}" type="presOf" srcId="{50303E77-C5C8-4837-BA1F-5E025EFB1BBD}" destId="{7C5510F8-1BF3-4ECA-9688-DDF5E3518AAB}" srcOrd="1" destOrd="0" presId="urn:microsoft.com/office/officeart/2005/8/layout/hierarchy3"/>
    <dgm:cxn modelId="{5D23183E-CD02-4E7C-86C9-EAB1331E36D8}" type="presParOf" srcId="{1927280C-9882-4CB0-90A9-499B05A0CDCB}" destId="{1378EC42-CA1C-4278-84CE-C092D4A43E28}" srcOrd="0" destOrd="0" presId="urn:microsoft.com/office/officeart/2005/8/layout/hierarchy3"/>
    <dgm:cxn modelId="{FBD7DA3F-E5FD-41C0-9378-C7877EFB2B3D}" type="presParOf" srcId="{1378EC42-CA1C-4278-84CE-C092D4A43E28}" destId="{327E69CA-DFB9-4D8F-99F2-AFC8C5B53DFC}" srcOrd="0" destOrd="0" presId="urn:microsoft.com/office/officeart/2005/8/layout/hierarchy3"/>
    <dgm:cxn modelId="{51D7BC3B-113F-4DDD-B223-6568C679ED35}" type="presParOf" srcId="{327E69CA-DFB9-4D8F-99F2-AFC8C5B53DFC}" destId="{01495A90-9EA9-4388-8BC8-B2768E29900B}" srcOrd="0" destOrd="0" presId="urn:microsoft.com/office/officeart/2005/8/layout/hierarchy3"/>
    <dgm:cxn modelId="{DBC24476-5379-4FA8-A5E5-B83E2FFF057D}" type="presParOf" srcId="{327E69CA-DFB9-4D8F-99F2-AFC8C5B53DFC}" destId="{7C5510F8-1BF3-4ECA-9688-DDF5E3518AAB}" srcOrd="1" destOrd="0" presId="urn:microsoft.com/office/officeart/2005/8/layout/hierarchy3"/>
    <dgm:cxn modelId="{CDDE8B43-BDE2-423D-926C-77394988117D}" type="presParOf" srcId="{1378EC42-CA1C-4278-84CE-C092D4A43E28}" destId="{4B97231B-A264-441C-9AFE-A2078BBEA425}" srcOrd="1" destOrd="0" presId="urn:microsoft.com/office/officeart/2005/8/layout/hierarchy3"/>
    <dgm:cxn modelId="{DCDE837A-651A-428F-BCCB-8007717676F9}" type="presParOf" srcId="{4B97231B-A264-441C-9AFE-A2078BBEA425}" destId="{EA172972-168F-4C5E-943A-DE331A9279AD}" srcOrd="0" destOrd="0" presId="urn:microsoft.com/office/officeart/2005/8/layout/hierarchy3"/>
    <dgm:cxn modelId="{3670BF24-99AE-455E-B8B0-F15CDDEE3136}" type="presParOf" srcId="{4B97231B-A264-441C-9AFE-A2078BBEA425}" destId="{F7356270-D08F-414C-9413-08CFF65D0EA7}" srcOrd="1" destOrd="0" presId="urn:microsoft.com/office/officeart/2005/8/layout/hierarchy3"/>
    <dgm:cxn modelId="{C535B851-DDB6-4ED8-AEC6-C601C358DB2D}" type="presParOf" srcId="{4B97231B-A264-441C-9AFE-A2078BBEA425}" destId="{938C8AF0-34D9-4E81-AEE9-9EAD692EFC81}" srcOrd="2" destOrd="0" presId="urn:microsoft.com/office/officeart/2005/8/layout/hierarchy3"/>
    <dgm:cxn modelId="{AB399E0B-2C2C-48FF-84D1-9F9AEA2DFBED}" type="presParOf" srcId="{4B97231B-A264-441C-9AFE-A2078BBEA425}" destId="{DEF883D8-0E9D-4A90-BC9C-28BBB3419FDB}"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AB976A5-FEF4-435F-A698-3B07AC189FB8}" type="doc">
      <dgm:prSet loTypeId="urn:microsoft.com/office/officeart/2005/8/layout/hierarchy3" loCatId="list" qsTypeId="urn:microsoft.com/office/officeart/2005/8/quickstyle/simple1" qsCatId="simple" csTypeId="urn:microsoft.com/office/officeart/2005/8/colors/accent0_1" csCatId="mainScheme" phldr="1"/>
      <dgm:spPr/>
      <dgm:t>
        <a:bodyPr/>
        <a:lstStyle/>
        <a:p>
          <a:endParaRPr lang="es-EC"/>
        </a:p>
      </dgm:t>
    </dgm:pt>
    <dgm:pt modelId="{50303E77-C5C8-4837-BA1F-5E025EFB1BBD}">
      <dgm:prSet phldrT="[Texto]" custT="1">
        <dgm:style>
          <a:lnRef idx="1">
            <a:schemeClr val="accent5"/>
          </a:lnRef>
          <a:fillRef idx="2">
            <a:schemeClr val="accent5"/>
          </a:fillRef>
          <a:effectRef idx="1">
            <a:schemeClr val="accent5"/>
          </a:effectRef>
          <a:fontRef idx="minor">
            <a:schemeClr val="dk1"/>
          </a:fontRef>
        </dgm:style>
      </dgm:prSet>
      <dgm:spPr/>
      <dgm:t>
        <a:bodyPr/>
        <a:lstStyle/>
        <a:p>
          <a:r>
            <a:rPr lang="es-EC" sz="1800" b="1" dirty="0" smtClean="0"/>
            <a:t>Objetivo Específico 3</a:t>
          </a:r>
        </a:p>
        <a:p>
          <a:r>
            <a:rPr lang="es-EC" sz="1800" dirty="0" smtClean="0"/>
            <a:t>Determinar el valor nutracéutico del fruto de uvilla con cáliz durante el almacenamiento a temperaturas de (2, 5, 8) °C  y temperatura ambiente Ibarra con rango de (17 a 23) °C en términos de su actividad antioxidante.</a:t>
          </a:r>
          <a:endParaRPr lang="es-EC" sz="1800" b="1" dirty="0" smtClean="0"/>
        </a:p>
      </dgm:t>
    </dgm:pt>
    <dgm:pt modelId="{631453AD-A4E6-47A1-9313-0375A45718BC}" type="parTrans" cxnId="{39AC022C-CCBC-4288-B345-97DEA2DEE48E}">
      <dgm:prSet/>
      <dgm:spPr/>
      <dgm:t>
        <a:bodyPr/>
        <a:lstStyle/>
        <a:p>
          <a:endParaRPr lang="es-EC"/>
        </a:p>
      </dgm:t>
    </dgm:pt>
    <dgm:pt modelId="{99BF11C9-1791-4737-92F3-19D6FFCD88E5}" type="sibTrans" cxnId="{39AC022C-CCBC-4288-B345-97DEA2DEE48E}">
      <dgm:prSet/>
      <dgm:spPr/>
      <dgm:t>
        <a:bodyPr/>
        <a:lstStyle/>
        <a:p>
          <a:endParaRPr lang="es-EC"/>
        </a:p>
      </dgm:t>
    </dgm:pt>
    <dgm:pt modelId="{1BBAC90D-644D-4156-8293-9DF42C08679C}">
      <dgm:prSet phldrT="[Texto]"/>
      <dgm:spPr/>
      <dgm:t>
        <a:bodyPr/>
        <a:lstStyle/>
        <a:p>
          <a:r>
            <a:rPr lang="es-EC" b="1" dirty="0" smtClean="0"/>
            <a:t>Conclusión</a:t>
          </a:r>
          <a:endParaRPr lang="es-EC" b="1" dirty="0"/>
        </a:p>
      </dgm:t>
    </dgm:pt>
    <dgm:pt modelId="{8AA6B53D-CC42-4906-A0A4-FFA5C8DE02ED}" type="parTrans" cxnId="{0FD09CE0-4992-4376-8528-A7F0C5E36BC3}">
      <dgm:prSet/>
      <dgm:spPr/>
      <dgm:t>
        <a:bodyPr/>
        <a:lstStyle/>
        <a:p>
          <a:endParaRPr lang="es-EC"/>
        </a:p>
      </dgm:t>
    </dgm:pt>
    <dgm:pt modelId="{2963812C-2D73-48C9-B0CA-A63E3505BD42}" type="sibTrans" cxnId="{0FD09CE0-4992-4376-8528-A7F0C5E36BC3}">
      <dgm:prSet/>
      <dgm:spPr/>
      <dgm:t>
        <a:bodyPr/>
        <a:lstStyle/>
        <a:p>
          <a:endParaRPr lang="es-EC"/>
        </a:p>
      </dgm:t>
    </dgm:pt>
    <dgm:pt modelId="{942D884C-4FC4-43A5-9E0D-153A0CFC2261}">
      <dgm:prSet phldrT="[Texto]"/>
      <dgm:spPr/>
      <dgm:t>
        <a:bodyPr/>
        <a:lstStyle/>
        <a:p>
          <a:r>
            <a:rPr lang="es-EC" dirty="0" smtClean="0"/>
            <a:t>En frutos de uvilla almacenados a 2°C se determinó mayor valor nutracéutico por presentar alto contenido de ácido ascórbico y </a:t>
          </a:r>
          <a:r>
            <a:rPr lang="es-EC" dirty="0" err="1" smtClean="0"/>
            <a:t>polifenoles</a:t>
          </a:r>
          <a:r>
            <a:rPr lang="es-EC" dirty="0" smtClean="0"/>
            <a:t> totales, con un valor de 36.81 mg A.A.100 gˉ ¹ peso  fresco y 136.56 mg GAE respectivamente, por lo tanto, el fruto de uvilla presentará mayor capacidad antioxidante.</a:t>
          </a:r>
          <a:endParaRPr lang="es-EC" dirty="0"/>
        </a:p>
      </dgm:t>
    </dgm:pt>
    <dgm:pt modelId="{044CA4DE-AE71-422C-B49D-5A520DCA3873}" type="parTrans" cxnId="{B1305D40-E9AE-4AFB-8BCE-C5FAD258FB3D}">
      <dgm:prSet/>
      <dgm:spPr/>
      <dgm:t>
        <a:bodyPr/>
        <a:lstStyle/>
        <a:p>
          <a:endParaRPr lang="es-EC"/>
        </a:p>
      </dgm:t>
    </dgm:pt>
    <dgm:pt modelId="{7D8937A8-EBBC-4D59-BE4B-6CB5A7617371}" type="sibTrans" cxnId="{B1305D40-E9AE-4AFB-8BCE-C5FAD258FB3D}">
      <dgm:prSet/>
      <dgm:spPr/>
      <dgm:t>
        <a:bodyPr/>
        <a:lstStyle/>
        <a:p>
          <a:endParaRPr lang="es-EC"/>
        </a:p>
      </dgm:t>
    </dgm:pt>
    <dgm:pt modelId="{1927280C-9882-4CB0-90A9-499B05A0CDCB}" type="pres">
      <dgm:prSet presAssocID="{6AB976A5-FEF4-435F-A698-3B07AC189FB8}" presName="diagram" presStyleCnt="0">
        <dgm:presLayoutVars>
          <dgm:chPref val="1"/>
          <dgm:dir/>
          <dgm:animOne val="branch"/>
          <dgm:animLvl val="lvl"/>
          <dgm:resizeHandles/>
        </dgm:presLayoutVars>
      </dgm:prSet>
      <dgm:spPr/>
      <dgm:t>
        <a:bodyPr/>
        <a:lstStyle/>
        <a:p>
          <a:endParaRPr lang="es-EC"/>
        </a:p>
      </dgm:t>
    </dgm:pt>
    <dgm:pt modelId="{1378EC42-CA1C-4278-84CE-C092D4A43E28}" type="pres">
      <dgm:prSet presAssocID="{50303E77-C5C8-4837-BA1F-5E025EFB1BBD}" presName="root" presStyleCnt="0"/>
      <dgm:spPr/>
    </dgm:pt>
    <dgm:pt modelId="{327E69CA-DFB9-4D8F-99F2-AFC8C5B53DFC}" type="pres">
      <dgm:prSet presAssocID="{50303E77-C5C8-4837-BA1F-5E025EFB1BBD}" presName="rootComposite" presStyleCnt="0"/>
      <dgm:spPr/>
    </dgm:pt>
    <dgm:pt modelId="{01495A90-9EA9-4388-8BC8-B2768E29900B}" type="pres">
      <dgm:prSet presAssocID="{50303E77-C5C8-4837-BA1F-5E025EFB1BBD}" presName="rootText" presStyleLbl="node1" presStyleIdx="0" presStyleCnt="1" custScaleX="371893" custScaleY="124772"/>
      <dgm:spPr/>
      <dgm:t>
        <a:bodyPr/>
        <a:lstStyle/>
        <a:p>
          <a:endParaRPr lang="es-EC"/>
        </a:p>
      </dgm:t>
    </dgm:pt>
    <dgm:pt modelId="{7C5510F8-1BF3-4ECA-9688-DDF5E3518AAB}" type="pres">
      <dgm:prSet presAssocID="{50303E77-C5C8-4837-BA1F-5E025EFB1BBD}" presName="rootConnector" presStyleLbl="node1" presStyleIdx="0" presStyleCnt="1"/>
      <dgm:spPr/>
      <dgm:t>
        <a:bodyPr/>
        <a:lstStyle/>
        <a:p>
          <a:endParaRPr lang="es-EC"/>
        </a:p>
      </dgm:t>
    </dgm:pt>
    <dgm:pt modelId="{4B97231B-A264-441C-9AFE-A2078BBEA425}" type="pres">
      <dgm:prSet presAssocID="{50303E77-C5C8-4837-BA1F-5E025EFB1BBD}" presName="childShape" presStyleCnt="0"/>
      <dgm:spPr/>
    </dgm:pt>
    <dgm:pt modelId="{EA172972-168F-4C5E-943A-DE331A9279AD}" type="pres">
      <dgm:prSet presAssocID="{8AA6B53D-CC42-4906-A0A4-FFA5C8DE02ED}" presName="Name13" presStyleLbl="parChTrans1D2" presStyleIdx="0" presStyleCnt="2"/>
      <dgm:spPr/>
      <dgm:t>
        <a:bodyPr/>
        <a:lstStyle/>
        <a:p>
          <a:endParaRPr lang="es-EC"/>
        </a:p>
      </dgm:t>
    </dgm:pt>
    <dgm:pt modelId="{F7356270-D08F-414C-9413-08CFF65D0EA7}" type="pres">
      <dgm:prSet presAssocID="{1BBAC90D-644D-4156-8293-9DF42C08679C}" presName="childText" presStyleLbl="bgAcc1" presStyleIdx="0" presStyleCnt="2" custScaleX="319751" custScaleY="40670" custLinFactNeighborX="-6519">
        <dgm:presLayoutVars>
          <dgm:bulletEnabled val="1"/>
        </dgm:presLayoutVars>
      </dgm:prSet>
      <dgm:spPr/>
      <dgm:t>
        <a:bodyPr/>
        <a:lstStyle/>
        <a:p>
          <a:endParaRPr lang="es-EC"/>
        </a:p>
      </dgm:t>
    </dgm:pt>
    <dgm:pt modelId="{938C8AF0-34D9-4E81-AEE9-9EAD692EFC81}" type="pres">
      <dgm:prSet presAssocID="{044CA4DE-AE71-422C-B49D-5A520DCA3873}" presName="Name13" presStyleLbl="parChTrans1D2" presStyleIdx="1" presStyleCnt="2"/>
      <dgm:spPr/>
      <dgm:t>
        <a:bodyPr/>
        <a:lstStyle/>
        <a:p>
          <a:endParaRPr lang="es-EC"/>
        </a:p>
      </dgm:t>
    </dgm:pt>
    <dgm:pt modelId="{DEF883D8-0E9D-4A90-BC9C-28BBB3419FDB}" type="pres">
      <dgm:prSet presAssocID="{942D884C-4FC4-43A5-9E0D-153A0CFC2261}" presName="childText" presStyleLbl="bgAcc1" presStyleIdx="1" presStyleCnt="2" custScaleX="443905" custScaleY="138901">
        <dgm:presLayoutVars>
          <dgm:bulletEnabled val="1"/>
        </dgm:presLayoutVars>
      </dgm:prSet>
      <dgm:spPr/>
      <dgm:t>
        <a:bodyPr/>
        <a:lstStyle/>
        <a:p>
          <a:endParaRPr lang="es-EC"/>
        </a:p>
      </dgm:t>
    </dgm:pt>
  </dgm:ptLst>
  <dgm:cxnLst>
    <dgm:cxn modelId="{360FB23A-6DCE-4C36-8EB8-6E45ACBC52A7}" type="presOf" srcId="{6AB976A5-FEF4-435F-A698-3B07AC189FB8}" destId="{1927280C-9882-4CB0-90A9-499B05A0CDCB}" srcOrd="0" destOrd="0" presId="urn:microsoft.com/office/officeart/2005/8/layout/hierarchy3"/>
    <dgm:cxn modelId="{0FD09CE0-4992-4376-8528-A7F0C5E36BC3}" srcId="{50303E77-C5C8-4837-BA1F-5E025EFB1BBD}" destId="{1BBAC90D-644D-4156-8293-9DF42C08679C}" srcOrd="0" destOrd="0" parTransId="{8AA6B53D-CC42-4906-A0A4-FFA5C8DE02ED}" sibTransId="{2963812C-2D73-48C9-B0CA-A63E3505BD42}"/>
    <dgm:cxn modelId="{8A7FBB47-5373-467F-B9E8-FF56BC530428}" type="presOf" srcId="{942D884C-4FC4-43A5-9E0D-153A0CFC2261}" destId="{DEF883D8-0E9D-4A90-BC9C-28BBB3419FDB}" srcOrd="0" destOrd="0" presId="urn:microsoft.com/office/officeart/2005/8/layout/hierarchy3"/>
    <dgm:cxn modelId="{424741C4-05CA-4D84-AC68-3DB43F4B7CEB}" type="presOf" srcId="{50303E77-C5C8-4837-BA1F-5E025EFB1BBD}" destId="{01495A90-9EA9-4388-8BC8-B2768E29900B}" srcOrd="0" destOrd="0" presId="urn:microsoft.com/office/officeart/2005/8/layout/hierarchy3"/>
    <dgm:cxn modelId="{39AC022C-CCBC-4288-B345-97DEA2DEE48E}" srcId="{6AB976A5-FEF4-435F-A698-3B07AC189FB8}" destId="{50303E77-C5C8-4837-BA1F-5E025EFB1BBD}" srcOrd="0" destOrd="0" parTransId="{631453AD-A4E6-47A1-9313-0375A45718BC}" sibTransId="{99BF11C9-1791-4737-92F3-19D6FFCD88E5}"/>
    <dgm:cxn modelId="{65647B9A-17DC-44DE-BA1A-1D1B586B15F1}" type="presOf" srcId="{8AA6B53D-CC42-4906-A0A4-FFA5C8DE02ED}" destId="{EA172972-168F-4C5E-943A-DE331A9279AD}" srcOrd="0" destOrd="0" presId="urn:microsoft.com/office/officeart/2005/8/layout/hierarchy3"/>
    <dgm:cxn modelId="{B1305D40-E9AE-4AFB-8BCE-C5FAD258FB3D}" srcId="{50303E77-C5C8-4837-BA1F-5E025EFB1BBD}" destId="{942D884C-4FC4-43A5-9E0D-153A0CFC2261}" srcOrd="1" destOrd="0" parTransId="{044CA4DE-AE71-422C-B49D-5A520DCA3873}" sibTransId="{7D8937A8-EBBC-4D59-BE4B-6CB5A7617371}"/>
    <dgm:cxn modelId="{16D42FC9-0112-44A2-B5FD-44A4F57E3444}" type="presOf" srcId="{044CA4DE-AE71-422C-B49D-5A520DCA3873}" destId="{938C8AF0-34D9-4E81-AEE9-9EAD692EFC81}" srcOrd="0" destOrd="0" presId="urn:microsoft.com/office/officeart/2005/8/layout/hierarchy3"/>
    <dgm:cxn modelId="{49ECC220-437B-4257-9C5F-772B3099F228}" type="presOf" srcId="{50303E77-C5C8-4837-BA1F-5E025EFB1BBD}" destId="{7C5510F8-1BF3-4ECA-9688-DDF5E3518AAB}" srcOrd="1" destOrd="0" presId="urn:microsoft.com/office/officeart/2005/8/layout/hierarchy3"/>
    <dgm:cxn modelId="{B4D5AEAD-A735-4EDB-ABDE-F5A888112815}" type="presOf" srcId="{1BBAC90D-644D-4156-8293-9DF42C08679C}" destId="{F7356270-D08F-414C-9413-08CFF65D0EA7}" srcOrd="0" destOrd="0" presId="urn:microsoft.com/office/officeart/2005/8/layout/hierarchy3"/>
    <dgm:cxn modelId="{32A382C9-DCD5-4005-96A1-7EDE2E61BD76}" type="presParOf" srcId="{1927280C-9882-4CB0-90A9-499B05A0CDCB}" destId="{1378EC42-CA1C-4278-84CE-C092D4A43E28}" srcOrd="0" destOrd="0" presId="urn:microsoft.com/office/officeart/2005/8/layout/hierarchy3"/>
    <dgm:cxn modelId="{D2C3113A-FEE7-48EA-B6B2-CFB176F87FE1}" type="presParOf" srcId="{1378EC42-CA1C-4278-84CE-C092D4A43E28}" destId="{327E69CA-DFB9-4D8F-99F2-AFC8C5B53DFC}" srcOrd="0" destOrd="0" presId="urn:microsoft.com/office/officeart/2005/8/layout/hierarchy3"/>
    <dgm:cxn modelId="{9FF32E83-AEC5-40A3-A8C5-EEFD450E1214}" type="presParOf" srcId="{327E69CA-DFB9-4D8F-99F2-AFC8C5B53DFC}" destId="{01495A90-9EA9-4388-8BC8-B2768E29900B}" srcOrd="0" destOrd="0" presId="urn:microsoft.com/office/officeart/2005/8/layout/hierarchy3"/>
    <dgm:cxn modelId="{EAA2F232-C8B2-44D3-A2EE-68C262973443}" type="presParOf" srcId="{327E69CA-DFB9-4D8F-99F2-AFC8C5B53DFC}" destId="{7C5510F8-1BF3-4ECA-9688-DDF5E3518AAB}" srcOrd="1" destOrd="0" presId="urn:microsoft.com/office/officeart/2005/8/layout/hierarchy3"/>
    <dgm:cxn modelId="{B8D512D0-4784-4C7B-A27C-95C148832532}" type="presParOf" srcId="{1378EC42-CA1C-4278-84CE-C092D4A43E28}" destId="{4B97231B-A264-441C-9AFE-A2078BBEA425}" srcOrd="1" destOrd="0" presId="urn:microsoft.com/office/officeart/2005/8/layout/hierarchy3"/>
    <dgm:cxn modelId="{68F0B9F9-5A17-48BD-B91F-CFB63BF4693E}" type="presParOf" srcId="{4B97231B-A264-441C-9AFE-A2078BBEA425}" destId="{EA172972-168F-4C5E-943A-DE331A9279AD}" srcOrd="0" destOrd="0" presId="urn:microsoft.com/office/officeart/2005/8/layout/hierarchy3"/>
    <dgm:cxn modelId="{31E45F14-3724-43C3-A68A-86051BE93F36}" type="presParOf" srcId="{4B97231B-A264-441C-9AFE-A2078BBEA425}" destId="{F7356270-D08F-414C-9413-08CFF65D0EA7}" srcOrd="1" destOrd="0" presId="urn:microsoft.com/office/officeart/2005/8/layout/hierarchy3"/>
    <dgm:cxn modelId="{4C4AEE31-B3C7-4749-BB3C-6E840E3F4274}" type="presParOf" srcId="{4B97231B-A264-441C-9AFE-A2078BBEA425}" destId="{938C8AF0-34D9-4E81-AEE9-9EAD692EFC81}" srcOrd="2" destOrd="0" presId="urn:microsoft.com/office/officeart/2005/8/layout/hierarchy3"/>
    <dgm:cxn modelId="{8994540E-5890-40C2-9BEB-03BFCFE72662}" type="presParOf" srcId="{4B97231B-A264-441C-9AFE-A2078BBEA425}" destId="{DEF883D8-0E9D-4A90-BC9C-28BBB3419FDB}"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B976A5-FEF4-435F-A698-3B07AC189FB8}" type="doc">
      <dgm:prSet loTypeId="urn:microsoft.com/office/officeart/2005/8/layout/hierarchy3" loCatId="list" qsTypeId="urn:microsoft.com/office/officeart/2005/8/quickstyle/simple3" qsCatId="simple" csTypeId="urn:microsoft.com/office/officeart/2005/8/colors/accent0_2" csCatId="mainScheme" phldr="1"/>
      <dgm:spPr/>
      <dgm:t>
        <a:bodyPr/>
        <a:lstStyle/>
        <a:p>
          <a:endParaRPr lang="es-EC"/>
        </a:p>
      </dgm:t>
    </dgm:pt>
    <dgm:pt modelId="{50303E77-C5C8-4837-BA1F-5E025EFB1BBD}">
      <dgm:prSet phldrT="[Texto]" custT="1"/>
      <dgm:spPr/>
      <dgm:t>
        <a:bodyPr/>
        <a:lstStyle/>
        <a:p>
          <a:r>
            <a:rPr lang="es-EC" sz="2800" b="1" dirty="0" smtClean="0"/>
            <a:t>Objetivo Específico 4</a:t>
          </a:r>
        </a:p>
        <a:p>
          <a:r>
            <a:rPr lang="es-EC" sz="2000" dirty="0" smtClean="0"/>
            <a:t>Evaluar la relación del cambio de color en función de la capacidad antioxidante durante el almacenamiento.</a:t>
          </a:r>
          <a:endParaRPr lang="es-EC" sz="2000" b="1" dirty="0" smtClean="0"/>
        </a:p>
      </dgm:t>
    </dgm:pt>
    <dgm:pt modelId="{631453AD-A4E6-47A1-9313-0375A45718BC}" type="parTrans" cxnId="{39AC022C-CCBC-4288-B345-97DEA2DEE48E}">
      <dgm:prSet/>
      <dgm:spPr/>
      <dgm:t>
        <a:bodyPr/>
        <a:lstStyle/>
        <a:p>
          <a:endParaRPr lang="es-EC"/>
        </a:p>
      </dgm:t>
    </dgm:pt>
    <dgm:pt modelId="{99BF11C9-1791-4737-92F3-19D6FFCD88E5}" type="sibTrans" cxnId="{39AC022C-CCBC-4288-B345-97DEA2DEE48E}">
      <dgm:prSet/>
      <dgm:spPr/>
      <dgm:t>
        <a:bodyPr/>
        <a:lstStyle/>
        <a:p>
          <a:endParaRPr lang="es-EC"/>
        </a:p>
      </dgm:t>
    </dgm:pt>
    <dgm:pt modelId="{1BBAC90D-644D-4156-8293-9DF42C08679C}">
      <dgm:prSet phldrT="[Texto]"/>
      <dgm:spPr/>
      <dgm:t>
        <a:bodyPr/>
        <a:lstStyle/>
        <a:p>
          <a:pPr algn="just"/>
          <a:r>
            <a:rPr lang="es-EC" dirty="0" smtClean="0"/>
            <a:t>El contenido de ácido ascórbico </a:t>
          </a:r>
          <a:r>
            <a:rPr lang="es-EC" dirty="0" smtClean="0"/>
            <a:t>correlacionó con </a:t>
          </a:r>
          <a:r>
            <a:rPr lang="es-EC" dirty="0" smtClean="0"/>
            <a:t>el parámetro de color ángulo de tono </a:t>
          </a:r>
          <a:r>
            <a:rPr lang="es-EC" dirty="0" err="1" smtClean="0"/>
            <a:t>Hue</a:t>
          </a:r>
          <a:r>
            <a:rPr lang="es-EC" dirty="0" smtClean="0"/>
            <a:t>, lo que indica que a mayor degradación del ácido ascórbico existe mayor variación de color hacia el tono anaranjado, esto puede ser atribuido a la acción antioxidante  del ácido ascórbico, el cual protege de la degradación a los beta carotenos, compuestos responsables del color amarillo y anaranjado del fruto de uvilla. </a:t>
          </a:r>
          <a:endParaRPr lang="es-EC" b="1" dirty="0"/>
        </a:p>
      </dgm:t>
    </dgm:pt>
    <dgm:pt modelId="{8AA6B53D-CC42-4906-A0A4-FFA5C8DE02ED}" type="parTrans" cxnId="{0FD09CE0-4992-4376-8528-A7F0C5E36BC3}">
      <dgm:prSet/>
      <dgm:spPr/>
      <dgm:t>
        <a:bodyPr/>
        <a:lstStyle/>
        <a:p>
          <a:endParaRPr lang="es-EC"/>
        </a:p>
      </dgm:t>
    </dgm:pt>
    <dgm:pt modelId="{2963812C-2D73-48C9-B0CA-A63E3505BD42}" type="sibTrans" cxnId="{0FD09CE0-4992-4376-8528-A7F0C5E36BC3}">
      <dgm:prSet/>
      <dgm:spPr/>
      <dgm:t>
        <a:bodyPr/>
        <a:lstStyle/>
        <a:p>
          <a:endParaRPr lang="es-EC"/>
        </a:p>
      </dgm:t>
    </dgm:pt>
    <dgm:pt modelId="{942D884C-4FC4-43A5-9E0D-153A0CFC2261}">
      <dgm:prSet phldrT="[Texto]">
        <dgm:style>
          <a:lnRef idx="2">
            <a:schemeClr val="accent6"/>
          </a:lnRef>
          <a:fillRef idx="1">
            <a:schemeClr val="lt1"/>
          </a:fillRef>
          <a:effectRef idx="0">
            <a:schemeClr val="accent6"/>
          </a:effectRef>
          <a:fontRef idx="minor">
            <a:schemeClr val="dk1"/>
          </a:fontRef>
        </dgm:style>
      </dgm:prSet>
      <dgm:spPr/>
      <dgm:t>
        <a:bodyPr/>
        <a:lstStyle/>
        <a:p>
          <a:pPr algn="just"/>
          <a:r>
            <a:rPr lang="es-EC" dirty="0" smtClean="0"/>
            <a:t>El estudio en general indica que la temperatura de almacenamiento influye significativamente sobre el contenido de ácido ascórbico y la actividad antioxidante del fruto fresco de uvilla, por lo que se acepta la hipótesis alternativa.</a:t>
          </a:r>
        </a:p>
      </dgm:t>
    </dgm:pt>
    <dgm:pt modelId="{044CA4DE-AE71-422C-B49D-5A520DCA3873}" type="parTrans" cxnId="{B1305D40-E9AE-4AFB-8BCE-C5FAD258FB3D}">
      <dgm:prSet/>
      <dgm:spPr/>
      <dgm:t>
        <a:bodyPr/>
        <a:lstStyle/>
        <a:p>
          <a:endParaRPr lang="es-EC"/>
        </a:p>
      </dgm:t>
    </dgm:pt>
    <dgm:pt modelId="{7D8937A8-EBBC-4D59-BE4B-6CB5A7617371}" type="sibTrans" cxnId="{B1305D40-E9AE-4AFB-8BCE-C5FAD258FB3D}">
      <dgm:prSet/>
      <dgm:spPr/>
      <dgm:t>
        <a:bodyPr/>
        <a:lstStyle/>
        <a:p>
          <a:endParaRPr lang="es-EC"/>
        </a:p>
      </dgm:t>
    </dgm:pt>
    <dgm:pt modelId="{1927280C-9882-4CB0-90A9-499B05A0CDCB}" type="pres">
      <dgm:prSet presAssocID="{6AB976A5-FEF4-435F-A698-3B07AC189FB8}" presName="diagram" presStyleCnt="0">
        <dgm:presLayoutVars>
          <dgm:chPref val="1"/>
          <dgm:dir/>
          <dgm:animOne val="branch"/>
          <dgm:animLvl val="lvl"/>
          <dgm:resizeHandles/>
        </dgm:presLayoutVars>
      </dgm:prSet>
      <dgm:spPr/>
      <dgm:t>
        <a:bodyPr/>
        <a:lstStyle/>
        <a:p>
          <a:endParaRPr lang="es-EC"/>
        </a:p>
      </dgm:t>
    </dgm:pt>
    <dgm:pt modelId="{1378EC42-CA1C-4278-84CE-C092D4A43E28}" type="pres">
      <dgm:prSet presAssocID="{50303E77-C5C8-4837-BA1F-5E025EFB1BBD}" presName="root" presStyleCnt="0"/>
      <dgm:spPr/>
      <dgm:t>
        <a:bodyPr/>
        <a:lstStyle/>
        <a:p>
          <a:endParaRPr lang="es-EC"/>
        </a:p>
      </dgm:t>
    </dgm:pt>
    <dgm:pt modelId="{327E69CA-DFB9-4D8F-99F2-AFC8C5B53DFC}" type="pres">
      <dgm:prSet presAssocID="{50303E77-C5C8-4837-BA1F-5E025EFB1BBD}" presName="rootComposite" presStyleCnt="0"/>
      <dgm:spPr/>
      <dgm:t>
        <a:bodyPr/>
        <a:lstStyle/>
        <a:p>
          <a:endParaRPr lang="es-EC"/>
        </a:p>
      </dgm:t>
    </dgm:pt>
    <dgm:pt modelId="{01495A90-9EA9-4388-8BC8-B2768E29900B}" type="pres">
      <dgm:prSet presAssocID="{50303E77-C5C8-4837-BA1F-5E025EFB1BBD}" presName="rootText" presStyleLbl="node1" presStyleIdx="0" presStyleCnt="1" custScaleX="309834" custLinFactNeighborX="-6849" custLinFactNeighborY="2044"/>
      <dgm:spPr/>
      <dgm:t>
        <a:bodyPr/>
        <a:lstStyle/>
        <a:p>
          <a:endParaRPr lang="es-EC"/>
        </a:p>
      </dgm:t>
    </dgm:pt>
    <dgm:pt modelId="{7C5510F8-1BF3-4ECA-9688-DDF5E3518AAB}" type="pres">
      <dgm:prSet presAssocID="{50303E77-C5C8-4837-BA1F-5E025EFB1BBD}" presName="rootConnector" presStyleLbl="node1" presStyleIdx="0" presStyleCnt="1"/>
      <dgm:spPr/>
      <dgm:t>
        <a:bodyPr/>
        <a:lstStyle/>
        <a:p>
          <a:endParaRPr lang="es-EC"/>
        </a:p>
      </dgm:t>
    </dgm:pt>
    <dgm:pt modelId="{4B97231B-A264-441C-9AFE-A2078BBEA425}" type="pres">
      <dgm:prSet presAssocID="{50303E77-C5C8-4837-BA1F-5E025EFB1BBD}" presName="childShape" presStyleCnt="0"/>
      <dgm:spPr/>
      <dgm:t>
        <a:bodyPr/>
        <a:lstStyle/>
        <a:p>
          <a:endParaRPr lang="es-EC"/>
        </a:p>
      </dgm:t>
    </dgm:pt>
    <dgm:pt modelId="{EA172972-168F-4C5E-943A-DE331A9279AD}" type="pres">
      <dgm:prSet presAssocID="{8AA6B53D-CC42-4906-A0A4-FFA5C8DE02ED}" presName="Name13" presStyleLbl="parChTrans1D2" presStyleIdx="0" presStyleCnt="2"/>
      <dgm:spPr/>
      <dgm:t>
        <a:bodyPr/>
        <a:lstStyle/>
        <a:p>
          <a:endParaRPr lang="es-EC"/>
        </a:p>
      </dgm:t>
    </dgm:pt>
    <dgm:pt modelId="{F7356270-D08F-414C-9413-08CFF65D0EA7}" type="pres">
      <dgm:prSet presAssocID="{1BBAC90D-644D-4156-8293-9DF42C08679C}" presName="childText" presStyleLbl="bgAcc1" presStyleIdx="0" presStyleCnt="2" custScaleX="435971" custScaleY="108925" custLinFactNeighborX="-6519" custLinFactNeighborY="-3660">
        <dgm:presLayoutVars>
          <dgm:bulletEnabled val="1"/>
        </dgm:presLayoutVars>
      </dgm:prSet>
      <dgm:spPr/>
      <dgm:t>
        <a:bodyPr/>
        <a:lstStyle/>
        <a:p>
          <a:endParaRPr lang="es-EC"/>
        </a:p>
      </dgm:t>
    </dgm:pt>
    <dgm:pt modelId="{938C8AF0-34D9-4E81-AEE9-9EAD692EFC81}" type="pres">
      <dgm:prSet presAssocID="{044CA4DE-AE71-422C-B49D-5A520DCA3873}" presName="Name13" presStyleLbl="parChTrans1D2" presStyleIdx="1" presStyleCnt="2"/>
      <dgm:spPr/>
      <dgm:t>
        <a:bodyPr/>
        <a:lstStyle/>
        <a:p>
          <a:endParaRPr lang="es-EC"/>
        </a:p>
      </dgm:t>
    </dgm:pt>
    <dgm:pt modelId="{DEF883D8-0E9D-4A90-BC9C-28BBB3419FDB}" type="pres">
      <dgm:prSet presAssocID="{942D884C-4FC4-43A5-9E0D-153A0CFC2261}" presName="childText" presStyleLbl="bgAcc1" presStyleIdx="1" presStyleCnt="2" custScaleX="443905" custScaleY="78576">
        <dgm:presLayoutVars>
          <dgm:bulletEnabled val="1"/>
        </dgm:presLayoutVars>
      </dgm:prSet>
      <dgm:spPr/>
      <dgm:t>
        <a:bodyPr/>
        <a:lstStyle/>
        <a:p>
          <a:endParaRPr lang="es-EC"/>
        </a:p>
      </dgm:t>
    </dgm:pt>
  </dgm:ptLst>
  <dgm:cxnLst>
    <dgm:cxn modelId="{7660EB63-415C-427F-BFED-2D78400E87E8}" type="presOf" srcId="{1BBAC90D-644D-4156-8293-9DF42C08679C}" destId="{F7356270-D08F-414C-9413-08CFF65D0EA7}" srcOrd="0" destOrd="0" presId="urn:microsoft.com/office/officeart/2005/8/layout/hierarchy3"/>
    <dgm:cxn modelId="{0FD09CE0-4992-4376-8528-A7F0C5E36BC3}" srcId="{50303E77-C5C8-4837-BA1F-5E025EFB1BBD}" destId="{1BBAC90D-644D-4156-8293-9DF42C08679C}" srcOrd="0" destOrd="0" parTransId="{8AA6B53D-CC42-4906-A0A4-FFA5C8DE02ED}" sibTransId="{2963812C-2D73-48C9-B0CA-A63E3505BD42}"/>
    <dgm:cxn modelId="{01CD4ABA-35AD-4252-8EA2-9F434F46DF1D}" type="presOf" srcId="{942D884C-4FC4-43A5-9E0D-153A0CFC2261}" destId="{DEF883D8-0E9D-4A90-BC9C-28BBB3419FDB}" srcOrd="0" destOrd="0" presId="urn:microsoft.com/office/officeart/2005/8/layout/hierarchy3"/>
    <dgm:cxn modelId="{0A1C868A-7937-4F17-996B-B1FF1C1262FB}" type="presOf" srcId="{8AA6B53D-CC42-4906-A0A4-FFA5C8DE02ED}" destId="{EA172972-168F-4C5E-943A-DE331A9279AD}" srcOrd="0" destOrd="0" presId="urn:microsoft.com/office/officeart/2005/8/layout/hierarchy3"/>
    <dgm:cxn modelId="{5CA89222-A497-4397-9A02-21A04559432B}" type="presOf" srcId="{044CA4DE-AE71-422C-B49D-5A520DCA3873}" destId="{938C8AF0-34D9-4E81-AEE9-9EAD692EFC81}" srcOrd="0" destOrd="0" presId="urn:microsoft.com/office/officeart/2005/8/layout/hierarchy3"/>
    <dgm:cxn modelId="{39AC022C-CCBC-4288-B345-97DEA2DEE48E}" srcId="{6AB976A5-FEF4-435F-A698-3B07AC189FB8}" destId="{50303E77-C5C8-4837-BA1F-5E025EFB1BBD}" srcOrd="0" destOrd="0" parTransId="{631453AD-A4E6-47A1-9313-0375A45718BC}" sibTransId="{99BF11C9-1791-4737-92F3-19D6FFCD88E5}"/>
    <dgm:cxn modelId="{8E54ED2E-78A9-421A-91F2-2C46CB1F98A0}" type="presOf" srcId="{50303E77-C5C8-4837-BA1F-5E025EFB1BBD}" destId="{7C5510F8-1BF3-4ECA-9688-DDF5E3518AAB}" srcOrd="1" destOrd="0" presId="urn:microsoft.com/office/officeart/2005/8/layout/hierarchy3"/>
    <dgm:cxn modelId="{B1305D40-E9AE-4AFB-8BCE-C5FAD258FB3D}" srcId="{50303E77-C5C8-4837-BA1F-5E025EFB1BBD}" destId="{942D884C-4FC4-43A5-9E0D-153A0CFC2261}" srcOrd="1" destOrd="0" parTransId="{044CA4DE-AE71-422C-B49D-5A520DCA3873}" sibTransId="{7D8937A8-EBBC-4D59-BE4B-6CB5A7617371}"/>
    <dgm:cxn modelId="{C07E6B9E-4570-4E27-8CE6-D27FDCB58709}" type="presOf" srcId="{6AB976A5-FEF4-435F-A698-3B07AC189FB8}" destId="{1927280C-9882-4CB0-90A9-499B05A0CDCB}" srcOrd="0" destOrd="0" presId="urn:microsoft.com/office/officeart/2005/8/layout/hierarchy3"/>
    <dgm:cxn modelId="{1272B876-8150-49DD-BEF2-6ECECBEFFBF0}" type="presOf" srcId="{50303E77-C5C8-4837-BA1F-5E025EFB1BBD}" destId="{01495A90-9EA9-4388-8BC8-B2768E29900B}" srcOrd="0" destOrd="0" presId="urn:microsoft.com/office/officeart/2005/8/layout/hierarchy3"/>
    <dgm:cxn modelId="{ADF4B7FC-6A50-4C33-AF03-AE98EC5240DE}" type="presParOf" srcId="{1927280C-9882-4CB0-90A9-499B05A0CDCB}" destId="{1378EC42-CA1C-4278-84CE-C092D4A43E28}" srcOrd="0" destOrd="0" presId="urn:microsoft.com/office/officeart/2005/8/layout/hierarchy3"/>
    <dgm:cxn modelId="{BAE0AE8C-A249-49A8-AB55-117D7D5248D8}" type="presParOf" srcId="{1378EC42-CA1C-4278-84CE-C092D4A43E28}" destId="{327E69CA-DFB9-4D8F-99F2-AFC8C5B53DFC}" srcOrd="0" destOrd="0" presId="urn:microsoft.com/office/officeart/2005/8/layout/hierarchy3"/>
    <dgm:cxn modelId="{8170CFCF-25E2-4DF5-8F0D-9231C6ED27DC}" type="presParOf" srcId="{327E69CA-DFB9-4D8F-99F2-AFC8C5B53DFC}" destId="{01495A90-9EA9-4388-8BC8-B2768E29900B}" srcOrd="0" destOrd="0" presId="urn:microsoft.com/office/officeart/2005/8/layout/hierarchy3"/>
    <dgm:cxn modelId="{ADC72971-CC93-4975-9207-789CF3129852}" type="presParOf" srcId="{327E69CA-DFB9-4D8F-99F2-AFC8C5B53DFC}" destId="{7C5510F8-1BF3-4ECA-9688-DDF5E3518AAB}" srcOrd="1" destOrd="0" presId="urn:microsoft.com/office/officeart/2005/8/layout/hierarchy3"/>
    <dgm:cxn modelId="{32B708A9-37B3-41F2-819E-076D8AF4A33E}" type="presParOf" srcId="{1378EC42-CA1C-4278-84CE-C092D4A43E28}" destId="{4B97231B-A264-441C-9AFE-A2078BBEA425}" srcOrd="1" destOrd="0" presId="urn:microsoft.com/office/officeart/2005/8/layout/hierarchy3"/>
    <dgm:cxn modelId="{16638590-12B4-4004-A84C-45E23370B729}" type="presParOf" srcId="{4B97231B-A264-441C-9AFE-A2078BBEA425}" destId="{EA172972-168F-4C5E-943A-DE331A9279AD}" srcOrd="0" destOrd="0" presId="urn:microsoft.com/office/officeart/2005/8/layout/hierarchy3"/>
    <dgm:cxn modelId="{DC4104EE-D208-46BC-9B57-264E153A65ED}" type="presParOf" srcId="{4B97231B-A264-441C-9AFE-A2078BBEA425}" destId="{F7356270-D08F-414C-9413-08CFF65D0EA7}" srcOrd="1" destOrd="0" presId="urn:microsoft.com/office/officeart/2005/8/layout/hierarchy3"/>
    <dgm:cxn modelId="{36CF3034-9905-4A2E-BADE-2274E7B71D0B}" type="presParOf" srcId="{4B97231B-A264-441C-9AFE-A2078BBEA425}" destId="{938C8AF0-34D9-4E81-AEE9-9EAD692EFC81}" srcOrd="2" destOrd="0" presId="urn:microsoft.com/office/officeart/2005/8/layout/hierarchy3"/>
    <dgm:cxn modelId="{2A31684D-B685-4124-BD34-9A2D575BC5DF}" type="presParOf" srcId="{4B97231B-A264-441C-9AFE-A2078BBEA425}" destId="{DEF883D8-0E9D-4A90-BC9C-28BBB3419FDB}"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09914-C786-487E-A0E7-EE51BA4FBCDE}">
      <dsp:nvSpPr>
        <dsp:cNvPr id="0" name=""/>
        <dsp:cNvSpPr/>
      </dsp:nvSpPr>
      <dsp:spPr>
        <a:xfrm>
          <a:off x="0" y="0"/>
          <a:ext cx="8229600" cy="704339"/>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t>Objetivo específico 1</a:t>
          </a:r>
          <a:r>
            <a:rPr lang="es-EC" sz="3200" kern="1200" dirty="0" smtClean="0"/>
            <a:t>. </a:t>
          </a:r>
          <a:endParaRPr lang="es-EC" sz="3200" kern="1200" dirty="0"/>
        </a:p>
      </dsp:txBody>
      <dsp:txXfrm>
        <a:off x="34383" y="34383"/>
        <a:ext cx="8160834" cy="635573"/>
      </dsp:txXfrm>
    </dsp:sp>
    <dsp:sp modelId="{68E8C34C-A7D2-4D6E-A1F2-811BAFB1F7AA}">
      <dsp:nvSpPr>
        <dsp:cNvPr id="0" name=""/>
        <dsp:cNvSpPr/>
      </dsp:nvSpPr>
      <dsp:spPr>
        <a:xfrm>
          <a:off x="0" y="725655"/>
          <a:ext cx="8229600"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EC" sz="2200" kern="1200" dirty="0" smtClean="0"/>
            <a:t>Caracterizar mediante análisis físico químicos el fruto de uvilla con cáliz.</a:t>
          </a:r>
          <a:endParaRPr lang="es-EC" sz="2200" kern="1200" dirty="0"/>
        </a:p>
      </dsp:txBody>
      <dsp:txXfrm>
        <a:off x="0" y="725655"/>
        <a:ext cx="8229600" cy="695520"/>
      </dsp:txXfrm>
    </dsp:sp>
    <dsp:sp modelId="{D8715D12-3539-42D8-9DF1-67663A081F2B}">
      <dsp:nvSpPr>
        <dsp:cNvPr id="0" name=""/>
        <dsp:cNvSpPr/>
      </dsp:nvSpPr>
      <dsp:spPr>
        <a:xfrm>
          <a:off x="0" y="1382784"/>
          <a:ext cx="8229600" cy="704339"/>
        </a:xfrm>
        <a:prstGeom prst="round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t>Objetivo específico 2</a:t>
          </a:r>
          <a:r>
            <a:rPr lang="es-EC" sz="3200" kern="1200" dirty="0" smtClean="0"/>
            <a:t>.</a:t>
          </a:r>
          <a:endParaRPr lang="es-EC" sz="3200" kern="1200" dirty="0"/>
        </a:p>
      </dsp:txBody>
      <dsp:txXfrm>
        <a:off x="34383" y="1417167"/>
        <a:ext cx="8160834" cy="635573"/>
      </dsp:txXfrm>
    </dsp:sp>
    <dsp:sp modelId="{83178C90-8394-4F40-BCBB-A3B7C1CEA6AF}">
      <dsp:nvSpPr>
        <dsp:cNvPr id="0" name=""/>
        <dsp:cNvSpPr/>
      </dsp:nvSpPr>
      <dsp:spPr>
        <a:xfrm>
          <a:off x="0" y="2125515"/>
          <a:ext cx="8229600"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s-EC" sz="2200" kern="1200" dirty="0" smtClean="0"/>
            <a:t>Determinar la estabilidad del  ácido ascórbico en la uvilla con cáliz durante el almacenamiento a temperaturas de (2, 5, 8) °C  y temperatura ambiente Ibarra con rango de (17 a 23) °C.</a:t>
          </a:r>
          <a:endParaRPr lang="es-EC" sz="2200" kern="1200" dirty="0"/>
        </a:p>
      </dsp:txBody>
      <dsp:txXfrm>
        <a:off x="0" y="2125515"/>
        <a:ext cx="8229600" cy="10143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95A90-9EA9-4388-8BC8-B2768E29900B}">
      <dsp:nvSpPr>
        <dsp:cNvPr id="0" name=""/>
        <dsp:cNvSpPr/>
      </dsp:nvSpPr>
      <dsp:spPr>
        <a:xfrm>
          <a:off x="453890" y="1422"/>
          <a:ext cx="6012126" cy="970217"/>
        </a:xfrm>
        <a:prstGeom prst="roundRect">
          <a:avLst>
            <a:gd name="adj" fmla="val 10000"/>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Objetivo Específico 1</a:t>
          </a:r>
        </a:p>
        <a:p>
          <a:pPr lvl="0" algn="ctr" defTabSz="800100">
            <a:lnSpc>
              <a:spcPct val="90000"/>
            </a:lnSpc>
            <a:spcBef>
              <a:spcPct val="0"/>
            </a:spcBef>
            <a:spcAft>
              <a:spcPct val="35000"/>
            </a:spcAft>
          </a:pPr>
          <a:r>
            <a:rPr lang="es-EC" sz="1800" kern="1200" dirty="0" smtClean="0"/>
            <a:t>Caracterizar mediante análisis físico químicos el fruto de uvilla</a:t>
          </a:r>
          <a:endParaRPr lang="es-EC" sz="1800" kern="1200" dirty="0"/>
        </a:p>
      </dsp:txBody>
      <dsp:txXfrm>
        <a:off x="482307" y="29839"/>
        <a:ext cx="5955292" cy="913383"/>
      </dsp:txXfrm>
    </dsp:sp>
    <dsp:sp modelId="{EA172972-168F-4C5E-943A-DE331A9279AD}">
      <dsp:nvSpPr>
        <dsp:cNvPr id="0" name=""/>
        <dsp:cNvSpPr/>
      </dsp:nvSpPr>
      <dsp:spPr>
        <a:xfrm>
          <a:off x="1055103" y="971639"/>
          <a:ext cx="500015" cy="439848"/>
        </a:xfrm>
        <a:custGeom>
          <a:avLst/>
          <a:gdLst/>
          <a:ahLst/>
          <a:cxnLst/>
          <a:rect l="0" t="0" r="0" b="0"/>
          <a:pathLst>
            <a:path>
              <a:moveTo>
                <a:pt x="0" y="0"/>
              </a:moveTo>
              <a:lnTo>
                <a:pt x="0" y="439848"/>
              </a:lnTo>
              <a:lnTo>
                <a:pt x="500015" y="43984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356270-D08F-414C-9413-08CFF65D0EA7}">
      <dsp:nvSpPr>
        <dsp:cNvPr id="0" name=""/>
        <dsp:cNvSpPr/>
      </dsp:nvSpPr>
      <dsp:spPr>
        <a:xfrm>
          <a:off x="1555118" y="1214194"/>
          <a:ext cx="4963647" cy="39458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Conclusión</a:t>
          </a:r>
          <a:endParaRPr lang="es-EC" sz="1800" b="1" kern="1200" dirty="0"/>
        </a:p>
      </dsp:txBody>
      <dsp:txXfrm>
        <a:off x="1566675" y="1225751"/>
        <a:ext cx="4940533" cy="371473"/>
      </dsp:txXfrm>
    </dsp:sp>
    <dsp:sp modelId="{938C8AF0-34D9-4E81-AEE9-9EAD692EFC81}">
      <dsp:nvSpPr>
        <dsp:cNvPr id="0" name=""/>
        <dsp:cNvSpPr/>
      </dsp:nvSpPr>
      <dsp:spPr>
        <a:xfrm>
          <a:off x="1055103" y="971639"/>
          <a:ext cx="601212" cy="1553516"/>
        </a:xfrm>
        <a:custGeom>
          <a:avLst/>
          <a:gdLst/>
          <a:ahLst/>
          <a:cxnLst/>
          <a:rect l="0" t="0" r="0" b="0"/>
          <a:pathLst>
            <a:path>
              <a:moveTo>
                <a:pt x="0" y="0"/>
              </a:moveTo>
              <a:lnTo>
                <a:pt x="0" y="1553516"/>
              </a:lnTo>
              <a:lnTo>
                <a:pt x="601212" y="15535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883D8-0E9D-4A90-BC9C-28BBB3419FDB}">
      <dsp:nvSpPr>
        <dsp:cNvPr id="0" name=""/>
        <dsp:cNvSpPr/>
      </dsp:nvSpPr>
      <dsp:spPr>
        <a:xfrm>
          <a:off x="1656315" y="1851335"/>
          <a:ext cx="6890949" cy="134764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A los frutos de uvilla con cáliz se clasifico dentro del índice de madurez 5.1 que se  define como frutos de color amarillo verdoso, de sabor agridulce por su alto contenido de Sólidos Solubles (13,9 </a:t>
          </a:r>
          <a:r>
            <a:rPr lang="es-EC" sz="1800" kern="1200" dirty="0" err="1" smtClean="0"/>
            <a:t>Brix</a:t>
          </a:r>
          <a:r>
            <a:rPr lang="es-EC" sz="1800" kern="1200" dirty="0" smtClean="0"/>
            <a:t>) y Acidez titulable (2,56%), además presentó textura ligeramente dura.</a:t>
          </a:r>
          <a:endParaRPr lang="es-EC" sz="1800" kern="1200" dirty="0"/>
        </a:p>
      </dsp:txBody>
      <dsp:txXfrm>
        <a:off x="1695786" y="1890806"/>
        <a:ext cx="6812007" cy="12686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95A90-9EA9-4388-8BC8-B2768E29900B}">
      <dsp:nvSpPr>
        <dsp:cNvPr id="0" name=""/>
        <dsp:cNvSpPr/>
      </dsp:nvSpPr>
      <dsp:spPr>
        <a:xfrm>
          <a:off x="491699" y="1503"/>
          <a:ext cx="7077783" cy="1180498"/>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Objetivo  </a:t>
          </a:r>
          <a:r>
            <a:rPr lang="es-EC" sz="1800" b="1" kern="1200" dirty="0" smtClean="0"/>
            <a:t>Específico 2</a:t>
          </a:r>
        </a:p>
        <a:p>
          <a:pPr lvl="0" algn="ctr" defTabSz="800100">
            <a:lnSpc>
              <a:spcPct val="90000"/>
            </a:lnSpc>
            <a:spcBef>
              <a:spcPct val="0"/>
            </a:spcBef>
            <a:spcAft>
              <a:spcPct val="35000"/>
            </a:spcAft>
          </a:pPr>
          <a:r>
            <a:rPr lang="es-EC" sz="1800" kern="1200" dirty="0" smtClean="0"/>
            <a:t>Determinar la estabilidad del  ácido ascórbico en la uvilla con cáliz durante el almacenamiento a temperaturas de (2, 5, 8) °C  y temperatura ambiente Ibarra con rango de (17 a 23) °C.</a:t>
          </a:r>
          <a:endParaRPr lang="es-EC" sz="1800" b="1" kern="1200" dirty="0" smtClean="0"/>
        </a:p>
      </dsp:txBody>
      <dsp:txXfrm>
        <a:off x="526275" y="36079"/>
        <a:ext cx="7008631" cy="1111346"/>
      </dsp:txXfrm>
    </dsp:sp>
    <dsp:sp modelId="{EA172972-168F-4C5E-943A-DE331A9279AD}">
      <dsp:nvSpPr>
        <dsp:cNvPr id="0" name=""/>
        <dsp:cNvSpPr/>
      </dsp:nvSpPr>
      <dsp:spPr>
        <a:xfrm>
          <a:off x="1199477" y="1182001"/>
          <a:ext cx="610821" cy="852223"/>
        </a:xfrm>
        <a:custGeom>
          <a:avLst/>
          <a:gdLst/>
          <a:ahLst/>
          <a:cxnLst/>
          <a:rect l="0" t="0" r="0" b="0"/>
          <a:pathLst>
            <a:path>
              <a:moveTo>
                <a:pt x="0" y="0"/>
              </a:moveTo>
              <a:lnTo>
                <a:pt x="0" y="852223"/>
              </a:lnTo>
              <a:lnTo>
                <a:pt x="610821" y="8522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356270-D08F-414C-9413-08CFF65D0EA7}">
      <dsp:nvSpPr>
        <dsp:cNvPr id="0" name=""/>
        <dsp:cNvSpPr/>
      </dsp:nvSpPr>
      <dsp:spPr>
        <a:xfrm>
          <a:off x="1810298" y="1414392"/>
          <a:ext cx="6332107" cy="1239664"/>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C" sz="1700" kern="1200" dirty="0" smtClean="0"/>
            <a:t>La fuerza de firmeza para frutos de uvilla almacenados con cáliz disminuye a medida que transcurre el tiempo de almacenamiento por efecto de la temperatura; presentando mayor fuerza de firmeza en frutos de uvilla almacenados a temperaturas bajas (2  a 5°C).</a:t>
          </a:r>
          <a:endParaRPr lang="es-EC" sz="1700" b="1" kern="1200" dirty="0"/>
        </a:p>
      </dsp:txBody>
      <dsp:txXfrm>
        <a:off x="1846607" y="1450701"/>
        <a:ext cx="6259489" cy="1167046"/>
      </dsp:txXfrm>
    </dsp:sp>
    <dsp:sp modelId="{938C8AF0-34D9-4E81-AEE9-9EAD692EFC81}">
      <dsp:nvSpPr>
        <dsp:cNvPr id="0" name=""/>
        <dsp:cNvSpPr/>
      </dsp:nvSpPr>
      <dsp:spPr>
        <a:xfrm>
          <a:off x="1199477" y="1182001"/>
          <a:ext cx="707778" cy="2350032"/>
        </a:xfrm>
        <a:custGeom>
          <a:avLst/>
          <a:gdLst/>
          <a:ahLst/>
          <a:cxnLst/>
          <a:rect l="0" t="0" r="0" b="0"/>
          <a:pathLst>
            <a:path>
              <a:moveTo>
                <a:pt x="0" y="0"/>
              </a:moveTo>
              <a:lnTo>
                <a:pt x="0" y="2350032"/>
              </a:lnTo>
              <a:lnTo>
                <a:pt x="707778" y="23500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883D8-0E9D-4A90-BC9C-28BBB3419FDB}">
      <dsp:nvSpPr>
        <dsp:cNvPr id="0" name=""/>
        <dsp:cNvSpPr/>
      </dsp:nvSpPr>
      <dsp:spPr>
        <a:xfrm>
          <a:off x="1907255" y="2886447"/>
          <a:ext cx="6602200" cy="1291171"/>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C" sz="1700" kern="1200" dirty="0" smtClean="0"/>
            <a:t>Se obtuvo mayor estabilidad del ácido ascórbico en frutos de uvilla con cáliz almacenados a temperatura de 2°C, porque a esa temperatura la velocidad de degradación del ácido ascórbico es menor. </a:t>
          </a:r>
          <a:endParaRPr lang="es-EC" sz="1700" kern="1200" dirty="0"/>
        </a:p>
      </dsp:txBody>
      <dsp:txXfrm>
        <a:off x="1945072" y="2924264"/>
        <a:ext cx="6526566" cy="12155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95A90-9EA9-4388-8BC8-B2768E29900B}">
      <dsp:nvSpPr>
        <dsp:cNvPr id="0" name=""/>
        <dsp:cNvSpPr/>
      </dsp:nvSpPr>
      <dsp:spPr>
        <a:xfrm>
          <a:off x="26717" y="1175"/>
          <a:ext cx="7747555" cy="1299672"/>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Objetivo Específico 3</a:t>
          </a:r>
        </a:p>
        <a:p>
          <a:pPr lvl="0" algn="ctr" defTabSz="800100">
            <a:lnSpc>
              <a:spcPct val="90000"/>
            </a:lnSpc>
            <a:spcBef>
              <a:spcPct val="0"/>
            </a:spcBef>
            <a:spcAft>
              <a:spcPct val="35000"/>
            </a:spcAft>
          </a:pPr>
          <a:r>
            <a:rPr lang="es-EC" sz="1800" kern="1200" dirty="0" smtClean="0"/>
            <a:t>Determinar el valor nutracéutico del fruto de uvilla con cáliz durante el almacenamiento a temperaturas de (2, 5, 8) °C  y temperatura ambiente Ibarra con rango de (17 a 23) °C en términos de su actividad antioxidante.</a:t>
          </a:r>
          <a:endParaRPr lang="es-EC" sz="1800" b="1" kern="1200" dirty="0" smtClean="0"/>
        </a:p>
      </dsp:txBody>
      <dsp:txXfrm>
        <a:off x="64783" y="39241"/>
        <a:ext cx="7671423" cy="1223540"/>
      </dsp:txXfrm>
    </dsp:sp>
    <dsp:sp modelId="{EA172972-168F-4C5E-943A-DE331A9279AD}">
      <dsp:nvSpPr>
        <dsp:cNvPr id="0" name=""/>
        <dsp:cNvSpPr/>
      </dsp:nvSpPr>
      <dsp:spPr>
        <a:xfrm>
          <a:off x="801472" y="1300848"/>
          <a:ext cx="666108" cy="472226"/>
        </a:xfrm>
        <a:custGeom>
          <a:avLst/>
          <a:gdLst/>
          <a:ahLst/>
          <a:cxnLst/>
          <a:rect l="0" t="0" r="0" b="0"/>
          <a:pathLst>
            <a:path>
              <a:moveTo>
                <a:pt x="0" y="0"/>
              </a:moveTo>
              <a:lnTo>
                <a:pt x="0" y="472226"/>
              </a:lnTo>
              <a:lnTo>
                <a:pt x="666108" y="47222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356270-D08F-414C-9413-08CFF65D0EA7}">
      <dsp:nvSpPr>
        <dsp:cNvPr id="0" name=""/>
        <dsp:cNvSpPr/>
      </dsp:nvSpPr>
      <dsp:spPr>
        <a:xfrm>
          <a:off x="1467581" y="1561257"/>
          <a:ext cx="5329035" cy="423634"/>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Conclusión</a:t>
          </a:r>
          <a:endParaRPr lang="es-EC" sz="1800" b="1" kern="1200" dirty="0"/>
        </a:p>
      </dsp:txBody>
      <dsp:txXfrm>
        <a:off x="1479989" y="1573665"/>
        <a:ext cx="5304219" cy="398818"/>
      </dsp:txXfrm>
    </dsp:sp>
    <dsp:sp modelId="{938C8AF0-34D9-4E81-AEE9-9EAD692EFC81}">
      <dsp:nvSpPr>
        <dsp:cNvPr id="0" name=""/>
        <dsp:cNvSpPr/>
      </dsp:nvSpPr>
      <dsp:spPr>
        <a:xfrm>
          <a:off x="801472" y="1300848"/>
          <a:ext cx="774755" cy="1667875"/>
        </a:xfrm>
        <a:custGeom>
          <a:avLst/>
          <a:gdLst/>
          <a:ahLst/>
          <a:cxnLst/>
          <a:rect l="0" t="0" r="0" b="0"/>
          <a:pathLst>
            <a:path>
              <a:moveTo>
                <a:pt x="0" y="0"/>
              </a:moveTo>
              <a:lnTo>
                <a:pt x="0" y="1667875"/>
              </a:lnTo>
              <a:lnTo>
                <a:pt x="774755" y="166787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883D8-0E9D-4A90-BC9C-28BBB3419FDB}">
      <dsp:nvSpPr>
        <dsp:cNvPr id="0" name=""/>
        <dsp:cNvSpPr/>
      </dsp:nvSpPr>
      <dsp:spPr>
        <a:xfrm>
          <a:off x="1576228" y="2245300"/>
          <a:ext cx="7398210" cy="1446845"/>
        </a:xfrm>
        <a:prstGeom prst="roundRect">
          <a:avLst>
            <a:gd name="adj" fmla="val 100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En frutos de uvilla almacenados a 2°C se obtuvo mayor valor nutracéutico por presentar alto contenido de ácido ascórbico y </a:t>
          </a:r>
          <a:r>
            <a:rPr lang="es-EC" sz="1800" kern="1200" dirty="0" err="1" smtClean="0"/>
            <a:t>polifenoles</a:t>
          </a:r>
          <a:r>
            <a:rPr lang="es-EC" sz="1800" kern="1200" dirty="0" smtClean="0"/>
            <a:t> totales, con un valor de 36.81 mg A.A.100 gˉ ¹ peso  fresco y 136.56 mg EAG respectivamente, debido a que a temperaturas bajas los procesos metabólicos de los frutos que ocasionan la oxidación de los compuestos bioactivos se inhiben. </a:t>
          </a:r>
          <a:endParaRPr lang="es-EC" sz="1800" kern="1200" dirty="0"/>
        </a:p>
      </dsp:txBody>
      <dsp:txXfrm>
        <a:off x="1618605" y="2287677"/>
        <a:ext cx="7313456" cy="13620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95A90-9EA9-4388-8BC8-B2768E29900B}">
      <dsp:nvSpPr>
        <dsp:cNvPr id="0" name=""/>
        <dsp:cNvSpPr/>
      </dsp:nvSpPr>
      <dsp:spPr>
        <a:xfrm>
          <a:off x="249989" y="20394"/>
          <a:ext cx="6114257" cy="98669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Objetivo Específico 4</a:t>
          </a:r>
        </a:p>
        <a:p>
          <a:pPr lvl="0" algn="ctr" defTabSz="800100">
            <a:lnSpc>
              <a:spcPct val="90000"/>
            </a:lnSpc>
            <a:spcBef>
              <a:spcPct val="0"/>
            </a:spcBef>
            <a:spcAft>
              <a:spcPct val="35000"/>
            </a:spcAft>
          </a:pPr>
          <a:r>
            <a:rPr lang="es-EC" sz="1800" kern="1200" dirty="0" smtClean="0"/>
            <a:t>Evaluar la relación del cambio de color en función de la capacidad antioxidante durante el almacenamiento.</a:t>
          </a:r>
          <a:endParaRPr lang="es-EC" sz="1800" b="1" kern="1200" dirty="0" smtClean="0"/>
        </a:p>
      </dsp:txBody>
      <dsp:txXfrm>
        <a:off x="278888" y="49293"/>
        <a:ext cx="6056459" cy="928900"/>
      </dsp:txXfrm>
    </dsp:sp>
    <dsp:sp modelId="{EA172972-168F-4C5E-943A-DE331A9279AD}">
      <dsp:nvSpPr>
        <dsp:cNvPr id="0" name=""/>
        <dsp:cNvSpPr/>
      </dsp:nvSpPr>
      <dsp:spPr>
        <a:xfrm>
          <a:off x="861415" y="1007093"/>
          <a:ext cx="643667" cy="643682"/>
        </a:xfrm>
        <a:custGeom>
          <a:avLst/>
          <a:gdLst/>
          <a:ahLst/>
          <a:cxnLst/>
          <a:rect l="0" t="0" r="0" b="0"/>
          <a:pathLst>
            <a:path>
              <a:moveTo>
                <a:pt x="0" y="0"/>
              </a:moveTo>
              <a:lnTo>
                <a:pt x="0" y="643682"/>
              </a:lnTo>
              <a:lnTo>
                <a:pt x="643667" y="64368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356270-D08F-414C-9413-08CFF65D0EA7}">
      <dsp:nvSpPr>
        <dsp:cNvPr id="0" name=""/>
        <dsp:cNvSpPr/>
      </dsp:nvSpPr>
      <dsp:spPr>
        <a:xfrm>
          <a:off x="1505082" y="1197487"/>
          <a:ext cx="6882754" cy="906579"/>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C" sz="1700" kern="1200" dirty="0" smtClean="0"/>
            <a:t>El contenido de ácido ascórbico correlacionó directamente con el parámetro de color ángulo de tono </a:t>
          </a:r>
          <a:r>
            <a:rPr lang="es-EC" sz="1700" kern="1200" dirty="0" err="1" smtClean="0"/>
            <a:t>Hue</a:t>
          </a:r>
          <a:r>
            <a:rPr lang="es-EC" sz="1700" kern="1200" dirty="0" smtClean="0"/>
            <a:t>, indicando que a mayor degradación del ácido ascórbico existe mayor variación de color hacia el tono anaranjado.</a:t>
          </a:r>
          <a:endParaRPr lang="es-EC" sz="1700" b="1" kern="1200" dirty="0"/>
        </a:p>
      </dsp:txBody>
      <dsp:txXfrm>
        <a:off x="1531635" y="1224040"/>
        <a:ext cx="6829648" cy="853473"/>
      </dsp:txXfrm>
    </dsp:sp>
    <dsp:sp modelId="{938C8AF0-34D9-4E81-AEE9-9EAD692EFC81}">
      <dsp:nvSpPr>
        <dsp:cNvPr id="0" name=""/>
        <dsp:cNvSpPr/>
      </dsp:nvSpPr>
      <dsp:spPr>
        <a:xfrm>
          <a:off x="861415" y="1007093"/>
          <a:ext cx="746583" cy="2065027"/>
        </a:xfrm>
        <a:custGeom>
          <a:avLst/>
          <a:gdLst/>
          <a:ahLst/>
          <a:cxnLst/>
          <a:rect l="0" t="0" r="0" b="0"/>
          <a:pathLst>
            <a:path>
              <a:moveTo>
                <a:pt x="0" y="0"/>
              </a:moveTo>
              <a:lnTo>
                <a:pt x="0" y="2065027"/>
              </a:lnTo>
              <a:lnTo>
                <a:pt x="746583" y="2065027"/>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F883D8-0E9D-4A90-BC9C-28BBB3419FDB}">
      <dsp:nvSpPr>
        <dsp:cNvPr id="0" name=""/>
        <dsp:cNvSpPr/>
      </dsp:nvSpPr>
      <dsp:spPr>
        <a:xfrm>
          <a:off x="1607998" y="2386854"/>
          <a:ext cx="7008009" cy="1370534"/>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4681519"/>
              <a:satOff val="-5839"/>
              <a:lumOff val="137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lvl="0" algn="ctr" defTabSz="755650">
            <a:lnSpc>
              <a:spcPct val="90000"/>
            </a:lnSpc>
            <a:spcBef>
              <a:spcPct val="0"/>
            </a:spcBef>
            <a:spcAft>
              <a:spcPct val="35000"/>
            </a:spcAft>
          </a:pPr>
          <a:r>
            <a:rPr lang="es-EC" sz="1700" kern="1200" dirty="0" smtClean="0"/>
            <a:t>El estudio en general indica que la temperatura de almacenamiento influye significativamente sobre el contenido de ácido ascórbico y la actividad antioxidante del fruto fresco de uvilla, por lo que se acepta la hipótesis alternativa.</a:t>
          </a:r>
        </a:p>
      </dsp:txBody>
      <dsp:txXfrm>
        <a:off x="1648140" y="2426996"/>
        <a:ext cx="6927725" cy="12902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2AC485-2168-4019-8D35-FE2DC3A67B7F}" type="datetimeFigureOut">
              <a:rPr lang="es-EC" smtClean="0"/>
              <a:pPr/>
              <a:t>16/03/2017</a:t>
            </a:fld>
            <a:endParaRPr lang="es-EC"/>
          </a:p>
        </p:txBody>
      </p:sp>
      <p:sp>
        <p:nvSpPr>
          <p:cNvPr id="4" name="3 Marcador de imagen de diapositiva"/>
          <p:cNvSpPr>
            <a:spLocks noGrp="1" noRot="1" noChangeAspect="1"/>
          </p:cNvSpPr>
          <p:nvPr>
            <p:ph type="sldImg" idx="2"/>
          </p:nvPr>
        </p:nvSpPr>
        <p:spPr>
          <a:xfrm>
            <a:off x="547688" y="685800"/>
            <a:ext cx="5762625"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D4509C-377E-46CD-AF52-6C1CB5E5DD9D}" type="slidenum">
              <a:rPr lang="es-EC" smtClean="0"/>
              <a:pPr/>
              <a:t>‹Nº›</a:t>
            </a:fld>
            <a:endParaRPr lang="es-EC"/>
          </a:p>
        </p:txBody>
      </p:sp>
    </p:spTree>
    <p:extLst>
      <p:ext uri="{BB962C8B-B14F-4D97-AF65-F5344CB8AC3E}">
        <p14:creationId xmlns:p14="http://schemas.microsoft.com/office/powerpoint/2010/main" xmlns="" val="1173944444"/>
      </p:ext>
    </p:extLst>
  </p:cSld>
  <p:clrMap bg1="lt1" tx1="dk1" bg2="lt2" tx2="dk2" accent1="accent1" accent2="accent2" accent3="accent3" accent4="accent4" accent5="accent5" accent6="accent6" hlink="hlink" folHlink="folHlink"/>
  <p:notesStyle>
    <a:lvl1pPr marL="0" algn="l" defTabSz="1180216" rtl="0" eaLnBrk="1" latinLnBrk="0" hangingPunct="1">
      <a:defRPr sz="1500" kern="1200">
        <a:solidFill>
          <a:schemeClr val="tx1"/>
        </a:solidFill>
        <a:latin typeface="+mn-lt"/>
        <a:ea typeface="+mn-ea"/>
        <a:cs typeface="+mn-cs"/>
      </a:defRPr>
    </a:lvl1pPr>
    <a:lvl2pPr marL="590108" algn="l" defTabSz="1180216" rtl="0" eaLnBrk="1" latinLnBrk="0" hangingPunct="1">
      <a:defRPr sz="1500" kern="1200">
        <a:solidFill>
          <a:schemeClr val="tx1"/>
        </a:solidFill>
        <a:latin typeface="+mn-lt"/>
        <a:ea typeface="+mn-ea"/>
        <a:cs typeface="+mn-cs"/>
      </a:defRPr>
    </a:lvl2pPr>
    <a:lvl3pPr marL="1180216" algn="l" defTabSz="1180216" rtl="0" eaLnBrk="1" latinLnBrk="0" hangingPunct="1">
      <a:defRPr sz="1500" kern="1200">
        <a:solidFill>
          <a:schemeClr val="tx1"/>
        </a:solidFill>
        <a:latin typeface="+mn-lt"/>
        <a:ea typeface="+mn-ea"/>
        <a:cs typeface="+mn-cs"/>
      </a:defRPr>
    </a:lvl3pPr>
    <a:lvl4pPr marL="1770324" algn="l" defTabSz="1180216" rtl="0" eaLnBrk="1" latinLnBrk="0" hangingPunct="1">
      <a:defRPr sz="1500" kern="1200">
        <a:solidFill>
          <a:schemeClr val="tx1"/>
        </a:solidFill>
        <a:latin typeface="+mn-lt"/>
        <a:ea typeface="+mn-ea"/>
        <a:cs typeface="+mn-cs"/>
      </a:defRPr>
    </a:lvl4pPr>
    <a:lvl5pPr marL="2360432" algn="l" defTabSz="1180216" rtl="0" eaLnBrk="1" latinLnBrk="0" hangingPunct="1">
      <a:defRPr sz="1500" kern="1200">
        <a:solidFill>
          <a:schemeClr val="tx1"/>
        </a:solidFill>
        <a:latin typeface="+mn-lt"/>
        <a:ea typeface="+mn-ea"/>
        <a:cs typeface="+mn-cs"/>
      </a:defRPr>
    </a:lvl5pPr>
    <a:lvl6pPr marL="2950540" algn="l" defTabSz="1180216" rtl="0" eaLnBrk="1" latinLnBrk="0" hangingPunct="1">
      <a:defRPr sz="1500" kern="1200">
        <a:solidFill>
          <a:schemeClr val="tx1"/>
        </a:solidFill>
        <a:latin typeface="+mn-lt"/>
        <a:ea typeface="+mn-ea"/>
        <a:cs typeface="+mn-cs"/>
      </a:defRPr>
    </a:lvl6pPr>
    <a:lvl7pPr marL="3540648" algn="l" defTabSz="1180216" rtl="0" eaLnBrk="1" latinLnBrk="0" hangingPunct="1">
      <a:defRPr sz="1500" kern="1200">
        <a:solidFill>
          <a:schemeClr val="tx1"/>
        </a:solidFill>
        <a:latin typeface="+mn-lt"/>
        <a:ea typeface="+mn-ea"/>
        <a:cs typeface="+mn-cs"/>
      </a:defRPr>
    </a:lvl7pPr>
    <a:lvl8pPr marL="4130756" algn="l" defTabSz="1180216" rtl="0" eaLnBrk="1" latinLnBrk="0" hangingPunct="1">
      <a:defRPr sz="1500" kern="1200">
        <a:solidFill>
          <a:schemeClr val="tx1"/>
        </a:solidFill>
        <a:latin typeface="+mn-lt"/>
        <a:ea typeface="+mn-ea"/>
        <a:cs typeface="+mn-cs"/>
      </a:defRPr>
    </a:lvl8pPr>
    <a:lvl9pPr marL="4720864" algn="l" defTabSz="1180216"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47688" y="685800"/>
            <a:ext cx="5762625" cy="3429000"/>
          </a:xfrm>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D4509C-377E-46CD-AF52-6C1CB5E5DD9D}" type="slidenum">
              <a:rPr lang="es-EC" smtClean="0"/>
              <a:pPr/>
              <a:t>1</a:t>
            </a:fld>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D4509C-377E-46CD-AF52-6C1CB5E5DD9D}" type="slidenum">
              <a:rPr lang="es-EC" smtClean="0"/>
              <a:pPr/>
              <a:t>16</a:t>
            </a:fld>
            <a:endParaRPr lang="es-EC"/>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547688" y="685800"/>
            <a:ext cx="5762625" cy="3429000"/>
          </a:xfrm>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D4509C-377E-46CD-AF52-6C1CB5E5DD9D}" type="slidenum">
              <a:rPr lang="es-EC" smtClean="0"/>
              <a:pPr/>
              <a:t>23</a:t>
            </a:fld>
            <a:endParaRPr lang="es-EC"/>
          </a:p>
        </p:txBody>
      </p:sp>
    </p:spTree>
    <p:extLst>
      <p:ext uri="{BB962C8B-B14F-4D97-AF65-F5344CB8AC3E}">
        <p14:creationId xmlns:p14="http://schemas.microsoft.com/office/powerpoint/2010/main" xmlns="" val="57459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97D4509C-377E-46CD-AF52-6C1CB5E5DD9D}" type="slidenum">
              <a:rPr lang="es-EC" smtClean="0"/>
              <a:pPr/>
              <a:t>28</a:t>
            </a:fld>
            <a:endParaRPr lang="es-EC"/>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01899" y="2222153"/>
            <a:ext cx="10221516" cy="1533318"/>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03797" y="4053523"/>
            <a:ext cx="8417719" cy="1828059"/>
          </a:xfrm>
        </p:spPr>
        <p:txBody>
          <a:bodyPr/>
          <a:lstStyle>
            <a:lvl1pPr marL="0" indent="0" algn="ctr">
              <a:buNone/>
              <a:defRPr/>
            </a:lvl1pPr>
            <a:lvl2pPr marL="590108" indent="0" algn="ctr">
              <a:buNone/>
              <a:defRPr/>
            </a:lvl2pPr>
            <a:lvl3pPr marL="1180216" indent="0" algn="ctr">
              <a:buNone/>
              <a:defRPr/>
            </a:lvl3pPr>
            <a:lvl4pPr marL="1770324" indent="0" algn="ctr">
              <a:buNone/>
              <a:defRPr/>
            </a:lvl4pPr>
            <a:lvl5pPr marL="2360432" indent="0" algn="ctr">
              <a:buNone/>
              <a:defRPr/>
            </a:lvl5pPr>
            <a:lvl6pPr marL="2950540" indent="0" algn="ctr">
              <a:buNone/>
              <a:defRPr/>
            </a:lvl6pPr>
            <a:lvl7pPr marL="3540648" indent="0" algn="ctr">
              <a:buNone/>
              <a:defRPr/>
            </a:lvl7pPr>
            <a:lvl8pPr marL="4130756" indent="0" algn="ctr">
              <a:buNone/>
              <a:defRPr/>
            </a:lvl8pPr>
            <a:lvl9pPr marL="4720864" indent="0" algn="ctr">
              <a:buNone/>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18352" y="286465"/>
            <a:ext cx="2705695" cy="6103466"/>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1266" y="286465"/>
            <a:ext cx="7916664" cy="6103466"/>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49917" y="4596643"/>
            <a:ext cx="10221516" cy="1420719"/>
          </a:xfrm>
        </p:spPr>
        <p:txBody>
          <a:bodyPr anchor="t"/>
          <a:lstStyle>
            <a:lvl1pPr algn="l">
              <a:defRPr sz="52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49917" y="3031863"/>
            <a:ext cx="10221516" cy="1564779"/>
          </a:xfrm>
        </p:spPr>
        <p:txBody>
          <a:bodyPr anchor="b"/>
          <a:lstStyle>
            <a:lvl1pPr marL="0" indent="0">
              <a:buNone/>
              <a:defRPr sz="2600"/>
            </a:lvl1pPr>
            <a:lvl2pPr marL="590108" indent="0">
              <a:buNone/>
              <a:defRPr sz="2300"/>
            </a:lvl2pPr>
            <a:lvl3pPr marL="1180216" indent="0">
              <a:buNone/>
              <a:defRPr sz="2100"/>
            </a:lvl3pPr>
            <a:lvl4pPr marL="1770324" indent="0">
              <a:buNone/>
              <a:defRPr sz="1800"/>
            </a:lvl4pPr>
            <a:lvl5pPr marL="2360432" indent="0">
              <a:buNone/>
              <a:defRPr sz="1800"/>
            </a:lvl5pPr>
            <a:lvl6pPr marL="2950540" indent="0">
              <a:buNone/>
              <a:defRPr sz="1800"/>
            </a:lvl6pPr>
            <a:lvl7pPr marL="3540648" indent="0">
              <a:buNone/>
              <a:defRPr sz="1800"/>
            </a:lvl7pPr>
            <a:lvl8pPr marL="4130756" indent="0">
              <a:buNone/>
              <a:defRPr sz="1800"/>
            </a:lvl8pPr>
            <a:lvl9pPr marL="4720864" indent="0">
              <a:buNone/>
              <a:defRPr sz="18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1266" y="1669099"/>
            <a:ext cx="5311180" cy="4720831"/>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12867" y="1669099"/>
            <a:ext cx="5311180" cy="4720831"/>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6" name="5 Marcador de pie de página"/>
          <p:cNvSpPr>
            <a:spLocks noGrp="1"/>
          </p:cNvSpPr>
          <p:nvPr>
            <p:ph type="ftr" sz="quarter" idx="11"/>
          </p:nvPr>
        </p:nvSpPr>
        <p:spPr/>
        <p:txBody>
          <a:bodyPr/>
          <a:lstStyle>
            <a:lvl1pPr>
              <a:defRPr/>
            </a:lvl1pPr>
          </a:lstStyle>
          <a:p>
            <a:endParaRPr lang="es-EC"/>
          </a:p>
        </p:txBody>
      </p:sp>
      <p:sp>
        <p:nvSpPr>
          <p:cNvPr id="7" name="6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1266" y="1601208"/>
            <a:ext cx="5313268" cy="667309"/>
          </a:xfrm>
        </p:spPr>
        <p:txBody>
          <a:bodyPr anchor="b"/>
          <a:lstStyle>
            <a:lvl1pPr marL="0" indent="0">
              <a:buNone/>
              <a:defRPr sz="3100" b="1"/>
            </a:lvl1pPr>
            <a:lvl2pPr marL="590108" indent="0">
              <a:buNone/>
              <a:defRPr sz="2600" b="1"/>
            </a:lvl2pPr>
            <a:lvl3pPr marL="1180216" indent="0">
              <a:buNone/>
              <a:defRPr sz="2300" b="1"/>
            </a:lvl3pPr>
            <a:lvl4pPr marL="1770324" indent="0">
              <a:buNone/>
              <a:defRPr sz="2100" b="1"/>
            </a:lvl4pPr>
            <a:lvl5pPr marL="2360432" indent="0">
              <a:buNone/>
              <a:defRPr sz="2100" b="1"/>
            </a:lvl5pPr>
            <a:lvl6pPr marL="2950540" indent="0">
              <a:buNone/>
              <a:defRPr sz="2100" b="1"/>
            </a:lvl6pPr>
            <a:lvl7pPr marL="3540648" indent="0">
              <a:buNone/>
              <a:defRPr sz="2100" b="1"/>
            </a:lvl7pPr>
            <a:lvl8pPr marL="4130756" indent="0">
              <a:buNone/>
              <a:defRPr sz="2100" b="1"/>
            </a:lvl8pPr>
            <a:lvl9pPr marL="4720864" indent="0">
              <a:buNone/>
              <a:defRPr sz="21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1266" y="2268516"/>
            <a:ext cx="5313268" cy="4121413"/>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08695" y="1601208"/>
            <a:ext cx="5315355" cy="667309"/>
          </a:xfrm>
        </p:spPr>
        <p:txBody>
          <a:bodyPr anchor="b"/>
          <a:lstStyle>
            <a:lvl1pPr marL="0" indent="0">
              <a:buNone/>
              <a:defRPr sz="3100" b="1"/>
            </a:lvl1pPr>
            <a:lvl2pPr marL="590108" indent="0">
              <a:buNone/>
              <a:defRPr sz="2600" b="1"/>
            </a:lvl2pPr>
            <a:lvl3pPr marL="1180216" indent="0">
              <a:buNone/>
              <a:defRPr sz="2300" b="1"/>
            </a:lvl3pPr>
            <a:lvl4pPr marL="1770324" indent="0">
              <a:buNone/>
              <a:defRPr sz="2100" b="1"/>
            </a:lvl4pPr>
            <a:lvl5pPr marL="2360432" indent="0">
              <a:buNone/>
              <a:defRPr sz="2100" b="1"/>
            </a:lvl5pPr>
            <a:lvl6pPr marL="2950540" indent="0">
              <a:buNone/>
              <a:defRPr sz="2100" b="1"/>
            </a:lvl6pPr>
            <a:lvl7pPr marL="3540648" indent="0">
              <a:buNone/>
              <a:defRPr sz="2100" b="1"/>
            </a:lvl7pPr>
            <a:lvl8pPr marL="4130756" indent="0">
              <a:buNone/>
              <a:defRPr sz="2100" b="1"/>
            </a:lvl8pPr>
            <a:lvl9pPr marL="4720864" indent="0">
              <a:buNone/>
              <a:defRPr sz="21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08695" y="2268516"/>
            <a:ext cx="5315355" cy="4121413"/>
          </a:xfrm>
        </p:spPr>
        <p:txBody>
          <a:bodyPr/>
          <a:lstStyle>
            <a:lvl1pPr>
              <a:defRPr sz="3100"/>
            </a:lvl1pPr>
            <a:lvl2pPr>
              <a:defRPr sz="26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8" name="7 Marcador de pie de página"/>
          <p:cNvSpPr>
            <a:spLocks noGrp="1"/>
          </p:cNvSpPr>
          <p:nvPr>
            <p:ph type="ftr" sz="quarter" idx="11"/>
          </p:nvPr>
        </p:nvSpPr>
        <p:spPr/>
        <p:txBody>
          <a:bodyPr/>
          <a:lstStyle>
            <a:lvl1pPr>
              <a:defRPr/>
            </a:lvl1pPr>
          </a:lstStyle>
          <a:p>
            <a:endParaRPr lang="es-EC"/>
          </a:p>
        </p:txBody>
      </p:sp>
      <p:sp>
        <p:nvSpPr>
          <p:cNvPr id="9" name="8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4" name="3 Marcador de pie de página"/>
          <p:cNvSpPr>
            <a:spLocks noGrp="1"/>
          </p:cNvSpPr>
          <p:nvPr>
            <p:ph type="ftr" sz="quarter" idx="11"/>
          </p:nvPr>
        </p:nvSpPr>
        <p:spPr/>
        <p:txBody>
          <a:bodyPr/>
          <a:lstStyle>
            <a:lvl1pPr>
              <a:defRPr/>
            </a:lvl1pPr>
          </a:lstStyle>
          <a:p>
            <a:endParaRPr lang="es-EC"/>
          </a:p>
        </p:txBody>
      </p:sp>
      <p:sp>
        <p:nvSpPr>
          <p:cNvPr id="5" name="4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3" name="2 Marcador de pie de página"/>
          <p:cNvSpPr>
            <a:spLocks noGrp="1"/>
          </p:cNvSpPr>
          <p:nvPr>
            <p:ph type="ftr" sz="quarter" idx="11"/>
          </p:nvPr>
        </p:nvSpPr>
        <p:spPr/>
        <p:txBody>
          <a:bodyPr/>
          <a:lstStyle>
            <a:lvl1pPr>
              <a:defRPr/>
            </a:lvl1pPr>
          </a:lstStyle>
          <a:p>
            <a:endParaRPr lang="es-EC"/>
          </a:p>
        </p:txBody>
      </p:sp>
      <p:sp>
        <p:nvSpPr>
          <p:cNvPr id="4" name="3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1269" y="284805"/>
            <a:ext cx="3956245" cy="1212084"/>
          </a:xfrm>
        </p:spPr>
        <p:txBody>
          <a:bodyPr anchor="b"/>
          <a:lstStyle>
            <a:lvl1pPr algn="l">
              <a:defRPr sz="26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01563" y="284808"/>
            <a:ext cx="6722484" cy="6105122"/>
          </a:xfrm>
        </p:spPr>
        <p:txBody>
          <a:bodyPr/>
          <a:lstStyle>
            <a:lvl1pPr>
              <a:defRPr sz="4100"/>
            </a:lvl1pPr>
            <a:lvl2pPr>
              <a:defRPr sz="3600"/>
            </a:lvl2pPr>
            <a:lvl3pPr>
              <a:defRPr sz="3100"/>
            </a:lvl3pPr>
            <a:lvl4pPr>
              <a:defRPr sz="2600"/>
            </a:lvl4pPr>
            <a:lvl5pPr>
              <a:defRPr sz="2600"/>
            </a:lvl5pPr>
            <a:lvl6pPr>
              <a:defRPr sz="2600"/>
            </a:lvl6pPr>
            <a:lvl7pPr>
              <a:defRPr sz="2600"/>
            </a:lvl7pPr>
            <a:lvl8pPr>
              <a:defRPr sz="2600"/>
            </a:lvl8pPr>
            <a:lvl9pPr>
              <a:defRPr sz="2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1269" y="1496891"/>
            <a:ext cx="3956245" cy="4893039"/>
          </a:xfrm>
        </p:spPr>
        <p:txBody>
          <a:bodyPr/>
          <a:lstStyle>
            <a:lvl1pPr marL="0" indent="0">
              <a:buNone/>
              <a:defRPr sz="1800"/>
            </a:lvl1pPr>
            <a:lvl2pPr marL="590108" indent="0">
              <a:buNone/>
              <a:defRPr sz="1500"/>
            </a:lvl2pPr>
            <a:lvl3pPr marL="1180216" indent="0">
              <a:buNone/>
              <a:defRPr sz="1300"/>
            </a:lvl3pPr>
            <a:lvl4pPr marL="1770324" indent="0">
              <a:buNone/>
              <a:defRPr sz="1200"/>
            </a:lvl4pPr>
            <a:lvl5pPr marL="2360432" indent="0">
              <a:buNone/>
              <a:defRPr sz="1200"/>
            </a:lvl5pPr>
            <a:lvl6pPr marL="2950540" indent="0">
              <a:buNone/>
              <a:defRPr sz="1200"/>
            </a:lvl6pPr>
            <a:lvl7pPr marL="3540648" indent="0">
              <a:buNone/>
              <a:defRPr sz="1200"/>
            </a:lvl7pPr>
            <a:lvl8pPr marL="4130756" indent="0">
              <a:buNone/>
              <a:defRPr sz="1200"/>
            </a:lvl8pPr>
            <a:lvl9pPr marL="4720864" indent="0">
              <a:buNone/>
              <a:defRPr sz="12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6" name="5 Marcador de pie de página"/>
          <p:cNvSpPr>
            <a:spLocks noGrp="1"/>
          </p:cNvSpPr>
          <p:nvPr>
            <p:ph type="ftr" sz="quarter" idx="11"/>
          </p:nvPr>
        </p:nvSpPr>
        <p:spPr/>
        <p:txBody>
          <a:bodyPr/>
          <a:lstStyle>
            <a:lvl1pPr>
              <a:defRPr/>
            </a:lvl1pPr>
          </a:lstStyle>
          <a:p>
            <a:endParaRPr lang="es-EC"/>
          </a:p>
        </p:txBody>
      </p:sp>
      <p:sp>
        <p:nvSpPr>
          <p:cNvPr id="7" name="6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57045" y="5007292"/>
            <a:ext cx="7215188" cy="591140"/>
          </a:xfrm>
        </p:spPr>
        <p:txBody>
          <a:bodyPr anchor="b"/>
          <a:lstStyle>
            <a:lvl1pPr algn="l">
              <a:defRPr sz="26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57045" y="639159"/>
            <a:ext cx="7215188" cy="4291965"/>
          </a:xfrm>
        </p:spPr>
        <p:txBody>
          <a:bodyPr/>
          <a:lstStyle>
            <a:lvl1pPr marL="0" indent="0">
              <a:buNone/>
              <a:defRPr sz="4100"/>
            </a:lvl1pPr>
            <a:lvl2pPr marL="590108" indent="0">
              <a:buNone/>
              <a:defRPr sz="3600"/>
            </a:lvl2pPr>
            <a:lvl3pPr marL="1180216" indent="0">
              <a:buNone/>
              <a:defRPr sz="3100"/>
            </a:lvl3pPr>
            <a:lvl4pPr marL="1770324" indent="0">
              <a:buNone/>
              <a:defRPr sz="2600"/>
            </a:lvl4pPr>
            <a:lvl5pPr marL="2360432" indent="0">
              <a:buNone/>
              <a:defRPr sz="2600"/>
            </a:lvl5pPr>
            <a:lvl6pPr marL="2950540" indent="0">
              <a:buNone/>
              <a:defRPr sz="2600"/>
            </a:lvl6pPr>
            <a:lvl7pPr marL="3540648" indent="0">
              <a:buNone/>
              <a:defRPr sz="2600"/>
            </a:lvl7pPr>
            <a:lvl8pPr marL="4130756" indent="0">
              <a:buNone/>
              <a:defRPr sz="2600"/>
            </a:lvl8pPr>
            <a:lvl9pPr marL="4720864" indent="0">
              <a:buNone/>
              <a:defRPr sz="2600"/>
            </a:lvl9pPr>
          </a:lstStyle>
          <a:p>
            <a:r>
              <a:rPr lang="es-ES" smtClean="0"/>
              <a:t>Haga clic en el icono para agregar una imagen</a:t>
            </a:r>
            <a:endParaRPr lang="es-EC"/>
          </a:p>
        </p:txBody>
      </p:sp>
      <p:sp>
        <p:nvSpPr>
          <p:cNvPr id="4" name="3 Marcador de texto"/>
          <p:cNvSpPr>
            <a:spLocks noGrp="1"/>
          </p:cNvSpPr>
          <p:nvPr>
            <p:ph type="body" sz="half" idx="2"/>
          </p:nvPr>
        </p:nvSpPr>
        <p:spPr>
          <a:xfrm>
            <a:off x="2357045" y="5598433"/>
            <a:ext cx="7215188" cy="839517"/>
          </a:xfrm>
        </p:spPr>
        <p:txBody>
          <a:bodyPr/>
          <a:lstStyle>
            <a:lvl1pPr marL="0" indent="0">
              <a:buNone/>
              <a:defRPr sz="1800"/>
            </a:lvl1pPr>
            <a:lvl2pPr marL="590108" indent="0">
              <a:buNone/>
              <a:defRPr sz="1500"/>
            </a:lvl2pPr>
            <a:lvl3pPr marL="1180216" indent="0">
              <a:buNone/>
              <a:defRPr sz="1300"/>
            </a:lvl3pPr>
            <a:lvl4pPr marL="1770324" indent="0">
              <a:buNone/>
              <a:defRPr sz="1200"/>
            </a:lvl4pPr>
            <a:lvl5pPr marL="2360432" indent="0">
              <a:buNone/>
              <a:defRPr sz="1200"/>
            </a:lvl5pPr>
            <a:lvl6pPr marL="2950540" indent="0">
              <a:buNone/>
              <a:defRPr sz="1200"/>
            </a:lvl6pPr>
            <a:lvl7pPr marL="3540648" indent="0">
              <a:buNone/>
              <a:defRPr sz="1200"/>
            </a:lvl7pPr>
            <a:lvl8pPr marL="4130756" indent="0">
              <a:buNone/>
              <a:defRPr sz="1200"/>
            </a:lvl8pPr>
            <a:lvl9pPr marL="4720864" indent="0">
              <a:buNone/>
              <a:defRPr sz="12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fld id="{EA0A6903-1B30-4FBE-B4E9-FE0538F24B62}" type="datetimeFigureOut">
              <a:rPr lang="es-EC" smtClean="0"/>
              <a:pPr/>
              <a:t>16/03/2017</a:t>
            </a:fld>
            <a:endParaRPr lang="es-EC"/>
          </a:p>
        </p:txBody>
      </p:sp>
      <p:sp>
        <p:nvSpPr>
          <p:cNvPr id="6" name="5 Marcador de pie de página"/>
          <p:cNvSpPr>
            <a:spLocks noGrp="1"/>
          </p:cNvSpPr>
          <p:nvPr>
            <p:ph type="ftr" sz="quarter" idx="11"/>
          </p:nvPr>
        </p:nvSpPr>
        <p:spPr/>
        <p:txBody>
          <a:bodyPr/>
          <a:lstStyle>
            <a:lvl1pPr>
              <a:defRPr/>
            </a:lvl1pPr>
          </a:lstStyle>
          <a:p>
            <a:endParaRPr lang="es-EC"/>
          </a:p>
        </p:txBody>
      </p:sp>
      <p:sp>
        <p:nvSpPr>
          <p:cNvPr id="7" name="6 Marcador de número de diapositiva"/>
          <p:cNvSpPr>
            <a:spLocks noGrp="1"/>
          </p:cNvSpPr>
          <p:nvPr>
            <p:ph type="sldNum" sz="quarter" idx="12"/>
          </p:nvPr>
        </p:nvSpPr>
        <p:spPr/>
        <p:txBody>
          <a:bodyPr/>
          <a:lstStyle>
            <a:lvl1pPr>
              <a:defRPr/>
            </a:lvl1pPr>
          </a:lstStyle>
          <a:p>
            <a:fld id="{719ED387-A603-4017-B41B-E5BF9A681428}" type="slidenum">
              <a:rPr lang="es-EC" smtClean="0"/>
              <a:pPr/>
              <a:t>‹Nº›</a:t>
            </a:fld>
            <a:endParaRPr lang="es-EC"/>
          </a:p>
        </p:txBody>
      </p:sp>
    </p:spTree>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1266" y="286461"/>
            <a:ext cx="10822782" cy="1192213"/>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601266" y="1669099"/>
            <a:ext cx="10822782" cy="4720831"/>
          </a:xfrm>
          <a:prstGeom prst="rect">
            <a:avLst/>
          </a:prstGeom>
          <a:noFill/>
          <a:ln w="9525">
            <a:noFill/>
            <a:miter lim="800000"/>
            <a:headEnd/>
            <a:tailEnd/>
          </a:ln>
          <a:effectLst/>
        </p:spPr>
        <p:txBody>
          <a:bodyPr vert="horz" wrap="square" lIns="118022" tIns="59011" rIns="118022" bIns="59011"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01266" y="6514117"/>
            <a:ext cx="2805906" cy="496756"/>
          </a:xfrm>
          <a:prstGeom prst="rect">
            <a:avLst/>
          </a:prstGeom>
          <a:noFill/>
          <a:ln w="9525">
            <a:noFill/>
            <a:miter lim="800000"/>
            <a:headEnd/>
            <a:tailEnd/>
          </a:ln>
          <a:effectLst/>
        </p:spPr>
        <p:txBody>
          <a:bodyPr vert="horz" wrap="square" lIns="118022" tIns="59011" rIns="118022" bIns="59011" numCol="1" anchor="t" anchorCtr="0" compatLnSpc="1">
            <a:prstTxWarp prst="textNoShape">
              <a:avLst/>
            </a:prstTxWarp>
          </a:bodyPr>
          <a:lstStyle>
            <a:lvl1pPr>
              <a:defRPr sz="1800"/>
            </a:lvl1pPr>
          </a:lstStyle>
          <a:p>
            <a:fld id="{EA0A6903-1B30-4FBE-B4E9-FE0538F24B62}" type="datetimeFigureOut">
              <a:rPr lang="es-EC" smtClean="0"/>
              <a:pPr/>
              <a:t>16/03/2017</a:t>
            </a:fld>
            <a:endParaRPr lang="es-EC"/>
          </a:p>
        </p:txBody>
      </p:sp>
      <p:sp>
        <p:nvSpPr>
          <p:cNvPr id="1029" name="Rectangle 5"/>
          <p:cNvSpPr>
            <a:spLocks noGrp="1" noChangeArrowheads="1"/>
          </p:cNvSpPr>
          <p:nvPr>
            <p:ph type="ftr" sz="quarter" idx="3"/>
          </p:nvPr>
        </p:nvSpPr>
        <p:spPr bwMode="auto">
          <a:xfrm>
            <a:off x="4108649" y="6514117"/>
            <a:ext cx="3808016" cy="496756"/>
          </a:xfrm>
          <a:prstGeom prst="rect">
            <a:avLst/>
          </a:prstGeom>
          <a:noFill/>
          <a:ln w="9525">
            <a:noFill/>
            <a:miter lim="800000"/>
            <a:headEnd/>
            <a:tailEnd/>
          </a:ln>
          <a:effectLst/>
        </p:spPr>
        <p:txBody>
          <a:bodyPr vert="horz" wrap="square" lIns="118022" tIns="59011" rIns="118022" bIns="59011" numCol="1" anchor="t" anchorCtr="0" compatLnSpc="1">
            <a:prstTxWarp prst="textNoShape">
              <a:avLst/>
            </a:prstTxWarp>
          </a:bodyPr>
          <a:lstStyle>
            <a:lvl1pPr algn="ctr">
              <a:defRPr sz="1800"/>
            </a:lvl1pPr>
          </a:lstStyle>
          <a:p>
            <a:endParaRPr lang="es-EC"/>
          </a:p>
        </p:txBody>
      </p:sp>
      <p:sp>
        <p:nvSpPr>
          <p:cNvPr id="1030" name="Rectangle 6"/>
          <p:cNvSpPr>
            <a:spLocks noGrp="1" noChangeArrowheads="1"/>
          </p:cNvSpPr>
          <p:nvPr>
            <p:ph type="sldNum" sz="quarter" idx="4"/>
          </p:nvPr>
        </p:nvSpPr>
        <p:spPr bwMode="auto">
          <a:xfrm>
            <a:off x="8618141" y="6514117"/>
            <a:ext cx="2805906" cy="496756"/>
          </a:xfrm>
          <a:prstGeom prst="rect">
            <a:avLst/>
          </a:prstGeom>
          <a:noFill/>
          <a:ln w="9525">
            <a:noFill/>
            <a:miter lim="800000"/>
            <a:headEnd/>
            <a:tailEnd/>
          </a:ln>
          <a:effectLst/>
        </p:spPr>
        <p:txBody>
          <a:bodyPr vert="horz" wrap="square" lIns="118022" tIns="59011" rIns="118022" bIns="59011" numCol="1" anchor="t" anchorCtr="0" compatLnSpc="1">
            <a:prstTxWarp prst="textNoShape">
              <a:avLst/>
            </a:prstTxWarp>
          </a:bodyPr>
          <a:lstStyle>
            <a:lvl1pPr algn="r">
              <a:defRPr sz="1800"/>
            </a:lvl1pPr>
          </a:lstStyle>
          <a:p>
            <a:fld id="{719ED387-A603-4017-B41B-E5BF9A681428}"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pull dir="ru"/>
  </p:transition>
  <p:txStyles>
    <p:titleStyle>
      <a:lvl1pPr algn="ctr" rtl="0" eaLnBrk="1" fontAlgn="base" hangingPunct="1">
        <a:spcBef>
          <a:spcPct val="0"/>
        </a:spcBef>
        <a:spcAft>
          <a:spcPct val="0"/>
        </a:spcAft>
        <a:defRPr sz="5700">
          <a:solidFill>
            <a:schemeClr val="tx2"/>
          </a:solidFill>
          <a:latin typeface="+mj-lt"/>
          <a:ea typeface="+mj-ea"/>
          <a:cs typeface="+mj-cs"/>
        </a:defRPr>
      </a:lvl1pPr>
      <a:lvl2pPr algn="ctr" rtl="0" eaLnBrk="1" fontAlgn="base" hangingPunct="1">
        <a:spcBef>
          <a:spcPct val="0"/>
        </a:spcBef>
        <a:spcAft>
          <a:spcPct val="0"/>
        </a:spcAft>
        <a:defRPr sz="5700">
          <a:solidFill>
            <a:schemeClr val="tx2"/>
          </a:solidFill>
          <a:latin typeface="Arial" charset="0"/>
          <a:cs typeface="Arial" charset="0"/>
        </a:defRPr>
      </a:lvl2pPr>
      <a:lvl3pPr algn="ctr" rtl="0" eaLnBrk="1" fontAlgn="base" hangingPunct="1">
        <a:spcBef>
          <a:spcPct val="0"/>
        </a:spcBef>
        <a:spcAft>
          <a:spcPct val="0"/>
        </a:spcAft>
        <a:defRPr sz="5700">
          <a:solidFill>
            <a:schemeClr val="tx2"/>
          </a:solidFill>
          <a:latin typeface="Arial" charset="0"/>
          <a:cs typeface="Arial" charset="0"/>
        </a:defRPr>
      </a:lvl3pPr>
      <a:lvl4pPr algn="ctr" rtl="0" eaLnBrk="1" fontAlgn="base" hangingPunct="1">
        <a:spcBef>
          <a:spcPct val="0"/>
        </a:spcBef>
        <a:spcAft>
          <a:spcPct val="0"/>
        </a:spcAft>
        <a:defRPr sz="5700">
          <a:solidFill>
            <a:schemeClr val="tx2"/>
          </a:solidFill>
          <a:latin typeface="Arial" charset="0"/>
          <a:cs typeface="Arial" charset="0"/>
        </a:defRPr>
      </a:lvl4pPr>
      <a:lvl5pPr algn="ctr" rtl="0" eaLnBrk="1" fontAlgn="base" hangingPunct="1">
        <a:spcBef>
          <a:spcPct val="0"/>
        </a:spcBef>
        <a:spcAft>
          <a:spcPct val="0"/>
        </a:spcAft>
        <a:defRPr sz="5700">
          <a:solidFill>
            <a:schemeClr val="tx2"/>
          </a:solidFill>
          <a:latin typeface="Arial" charset="0"/>
          <a:cs typeface="Arial" charset="0"/>
        </a:defRPr>
      </a:lvl5pPr>
      <a:lvl6pPr marL="590108" algn="ctr" rtl="0" eaLnBrk="1" fontAlgn="base" hangingPunct="1">
        <a:spcBef>
          <a:spcPct val="0"/>
        </a:spcBef>
        <a:spcAft>
          <a:spcPct val="0"/>
        </a:spcAft>
        <a:defRPr sz="5700">
          <a:solidFill>
            <a:schemeClr val="tx2"/>
          </a:solidFill>
          <a:latin typeface="Arial" charset="0"/>
          <a:cs typeface="Arial" charset="0"/>
        </a:defRPr>
      </a:lvl6pPr>
      <a:lvl7pPr marL="1180216" algn="ctr" rtl="0" eaLnBrk="1" fontAlgn="base" hangingPunct="1">
        <a:spcBef>
          <a:spcPct val="0"/>
        </a:spcBef>
        <a:spcAft>
          <a:spcPct val="0"/>
        </a:spcAft>
        <a:defRPr sz="5700">
          <a:solidFill>
            <a:schemeClr val="tx2"/>
          </a:solidFill>
          <a:latin typeface="Arial" charset="0"/>
          <a:cs typeface="Arial" charset="0"/>
        </a:defRPr>
      </a:lvl7pPr>
      <a:lvl8pPr marL="1770324" algn="ctr" rtl="0" eaLnBrk="1" fontAlgn="base" hangingPunct="1">
        <a:spcBef>
          <a:spcPct val="0"/>
        </a:spcBef>
        <a:spcAft>
          <a:spcPct val="0"/>
        </a:spcAft>
        <a:defRPr sz="5700">
          <a:solidFill>
            <a:schemeClr val="tx2"/>
          </a:solidFill>
          <a:latin typeface="Arial" charset="0"/>
          <a:cs typeface="Arial" charset="0"/>
        </a:defRPr>
      </a:lvl8pPr>
      <a:lvl9pPr marL="2360432" algn="ctr" rtl="0" eaLnBrk="1" fontAlgn="base" hangingPunct="1">
        <a:spcBef>
          <a:spcPct val="0"/>
        </a:spcBef>
        <a:spcAft>
          <a:spcPct val="0"/>
        </a:spcAft>
        <a:defRPr sz="5700">
          <a:solidFill>
            <a:schemeClr val="tx2"/>
          </a:solidFill>
          <a:latin typeface="Arial" charset="0"/>
          <a:cs typeface="Arial" charset="0"/>
        </a:defRPr>
      </a:lvl9pPr>
    </p:titleStyle>
    <p:bodyStyle>
      <a:lvl1pPr marL="442581" indent="-442581" algn="l" rtl="0" eaLnBrk="1" fontAlgn="base" hangingPunct="1">
        <a:spcBef>
          <a:spcPct val="20000"/>
        </a:spcBef>
        <a:spcAft>
          <a:spcPct val="0"/>
        </a:spcAft>
        <a:buChar char="•"/>
        <a:defRPr sz="4100">
          <a:solidFill>
            <a:schemeClr val="tx1"/>
          </a:solidFill>
          <a:latin typeface="+mn-lt"/>
          <a:ea typeface="+mn-ea"/>
          <a:cs typeface="+mn-cs"/>
        </a:defRPr>
      </a:lvl1pPr>
      <a:lvl2pPr marL="958926" indent="-368818" algn="l" rtl="0" eaLnBrk="1" fontAlgn="base" hangingPunct="1">
        <a:spcBef>
          <a:spcPct val="20000"/>
        </a:spcBef>
        <a:spcAft>
          <a:spcPct val="0"/>
        </a:spcAft>
        <a:buChar char="–"/>
        <a:defRPr sz="3600">
          <a:solidFill>
            <a:schemeClr val="tx1"/>
          </a:solidFill>
          <a:latin typeface="+mn-lt"/>
          <a:cs typeface="+mn-cs"/>
        </a:defRPr>
      </a:lvl2pPr>
      <a:lvl3pPr marL="1475270" indent="-295054" algn="l" rtl="0" eaLnBrk="1" fontAlgn="base" hangingPunct="1">
        <a:spcBef>
          <a:spcPct val="20000"/>
        </a:spcBef>
        <a:spcAft>
          <a:spcPct val="0"/>
        </a:spcAft>
        <a:buChar char="•"/>
        <a:defRPr sz="3100">
          <a:solidFill>
            <a:schemeClr val="tx1"/>
          </a:solidFill>
          <a:latin typeface="+mn-lt"/>
          <a:cs typeface="+mn-cs"/>
        </a:defRPr>
      </a:lvl3pPr>
      <a:lvl4pPr marL="2065378" indent="-295054" algn="l" rtl="0" eaLnBrk="1" fontAlgn="base" hangingPunct="1">
        <a:spcBef>
          <a:spcPct val="20000"/>
        </a:spcBef>
        <a:spcAft>
          <a:spcPct val="0"/>
        </a:spcAft>
        <a:buChar char="–"/>
        <a:defRPr sz="2600">
          <a:solidFill>
            <a:schemeClr val="tx1"/>
          </a:solidFill>
          <a:latin typeface="+mn-lt"/>
          <a:cs typeface="+mn-cs"/>
        </a:defRPr>
      </a:lvl4pPr>
      <a:lvl5pPr marL="2655486" indent="-295054" algn="l" rtl="0" eaLnBrk="1" fontAlgn="base" hangingPunct="1">
        <a:spcBef>
          <a:spcPct val="20000"/>
        </a:spcBef>
        <a:spcAft>
          <a:spcPct val="0"/>
        </a:spcAft>
        <a:buChar char="»"/>
        <a:defRPr sz="2600">
          <a:solidFill>
            <a:schemeClr val="tx1"/>
          </a:solidFill>
          <a:latin typeface="+mn-lt"/>
          <a:cs typeface="+mn-cs"/>
        </a:defRPr>
      </a:lvl5pPr>
      <a:lvl6pPr marL="3245594" indent="-295054" algn="l" rtl="0" eaLnBrk="1" fontAlgn="base" hangingPunct="1">
        <a:spcBef>
          <a:spcPct val="20000"/>
        </a:spcBef>
        <a:spcAft>
          <a:spcPct val="0"/>
        </a:spcAft>
        <a:buChar char="»"/>
        <a:defRPr sz="2600">
          <a:solidFill>
            <a:schemeClr val="tx1"/>
          </a:solidFill>
          <a:latin typeface="+mn-lt"/>
          <a:cs typeface="+mn-cs"/>
        </a:defRPr>
      </a:lvl6pPr>
      <a:lvl7pPr marL="3835702" indent="-295054" algn="l" rtl="0" eaLnBrk="1" fontAlgn="base" hangingPunct="1">
        <a:spcBef>
          <a:spcPct val="20000"/>
        </a:spcBef>
        <a:spcAft>
          <a:spcPct val="0"/>
        </a:spcAft>
        <a:buChar char="»"/>
        <a:defRPr sz="2600">
          <a:solidFill>
            <a:schemeClr val="tx1"/>
          </a:solidFill>
          <a:latin typeface="+mn-lt"/>
          <a:cs typeface="+mn-cs"/>
        </a:defRPr>
      </a:lvl7pPr>
      <a:lvl8pPr marL="4425810" indent="-295054" algn="l" rtl="0" eaLnBrk="1" fontAlgn="base" hangingPunct="1">
        <a:spcBef>
          <a:spcPct val="20000"/>
        </a:spcBef>
        <a:spcAft>
          <a:spcPct val="0"/>
        </a:spcAft>
        <a:buChar char="»"/>
        <a:defRPr sz="2600">
          <a:solidFill>
            <a:schemeClr val="tx1"/>
          </a:solidFill>
          <a:latin typeface="+mn-lt"/>
          <a:cs typeface="+mn-cs"/>
        </a:defRPr>
      </a:lvl8pPr>
      <a:lvl9pPr marL="5015918" indent="-295054" algn="l" rtl="0" eaLnBrk="1" fontAlgn="base" hangingPunct="1">
        <a:spcBef>
          <a:spcPct val="20000"/>
        </a:spcBef>
        <a:spcAft>
          <a:spcPct val="0"/>
        </a:spcAft>
        <a:buChar char="»"/>
        <a:defRPr sz="2600">
          <a:solidFill>
            <a:schemeClr val="tx1"/>
          </a:solidFill>
          <a:latin typeface="+mn-lt"/>
          <a:cs typeface="+mn-cs"/>
        </a:defRPr>
      </a:lvl9pPr>
    </p:bodyStyle>
    <p:otherStyle>
      <a:defPPr>
        <a:defRPr lang="es-EC"/>
      </a:defPPr>
      <a:lvl1pPr marL="0" algn="l" defTabSz="1180216" rtl="0" eaLnBrk="1" latinLnBrk="0" hangingPunct="1">
        <a:defRPr sz="2300" kern="1200">
          <a:solidFill>
            <a:schemeClr val="tx1"/>
          </a:solidFill>
          <a:latin typeface="+mn-lt"/>
          <a:ea typeface="+mn-ea"/>
          <a:cs typeface="+mn-cs"/>
        </a:defRPr>
      </a:lvl1pPr>
      <a:lvl2pPr marL="590108" algn="l" defTabSz="1180216" rtl="0" eaLnBrk="1" latinLnBrk="0" hangingPunct="1">
        <a:defRPr sz="2300" kern="1200">
          <a:solidFill>
            <a:schemeClr val="tx1"/>
          </a:solidFill>
          <a:latin typeface="+mn-lt"/>
          <a:ea typeface="+mn-ea"/>
          <a:cs typeface="+mn-cs"/>
        </a:defRPr>
      </a:lvl2pPr>
      <a:lvl3pPr marL="1180216" algn="l" defTabSz="1180216" rtl="0" eaLnBrk="1" latinLnBrk="0" hangingPunct="1">
        <a:defRPr sz="2300" kern="1200">
          <a:solidFill>
            <a:schemeClr val="tx1"/>
          </a:solidFill>
          <a:latin typeface="+mn-lt"/>
          <a:ea typeface="+mn-ea"/>
          <a:cs typeface="+mn-cs"/>
        </a:defRPr>
      </a:lvl3pPr>
      <a:lvl4pPr marL="1770324" algn="l" defTabSz="1180216" rtl="0" eaLnBrk="1" latinLnBrk="0" hangingPunct="1">
        <a:defRPr sz="2300" kern="1200">
          <a:solidFill>
            <a:schemeClr val="tx1"/>
          </a:solidFill>
          <a:latin typeface="+mn-lt"/>
          <a:ea typeface="+mn-ea"/>
          <a:cs typeface="+mn-cs"/>
        </a:defRPr>
      </a:lvl4pPr>
      <a:lvl5pPr marL="2360432" algn="l" defTabSz="1180216" rtl="0" eaLnBrk="1" latinLnBrk="0" hangingPunct="1">
        <a:defRPr sz="2300" kern="1200">
          <a:solidFill>
            <a:schemeClr val="tx1"/>
          </a:solidFill>
          <a:latin typeface="+mn-lt"/>
          <a:ea typeface="+mn-ea"/>
          <a:cs typeface="+mn-cs"/>
        </a:defRPr>
      </a:lvl5pPr>
      <a:lvl6pPr marL="2950540" algn="l" defTabSz="1180216" rtl="0" eaLnBrk="1" latinLnBrk="0" hangingPunct="1">
        <a:defRPr sz="2300" kern="1200">
          <a:solidFill>
            <a:schemeClr val="tx1"/>
          </a:solidFill>
          <a:latin typeface="+mn-lt"/>
          <a:ea typeface="+mn-ea"/>
          <a:cs typeface="+mn-cs"/>
        </a:defRPr>
      </a:lvl6pPr>
      <a:lvl7pPr marL="3540648" algn="l" defTabSz="1180216" rtl="0" eaLnBrk="1" latinLnBrk="0" hangingPunct="1">
        <a:defRPr sz="2300" kern="1200">
          <a:solidFill>
            <a:schemeClr val="tx1"/>
          </a:solidFill>
          <a:latin typeface="+mn-lt"/>
          <a:ea typeface="+mn-ea"/>
          <a:cs typeface="+mn-cs"/>
        </a:defRPr>
      </a:lvl7pPr>
      <a:lvl8pPr marL="4130756" algn="l" defTabSz="1180216" rtl="0" eaLnBrk="1" latinLnBrk="0" hangingPunct="1">
        <a:defRPr sz="2300" kern="1200">
          <a:solidFill>
            <a:schemeClr val="tx1"/>
          </a:solidFill>
          <a:latin typeface="+mn-lt"/>
          <a:ea typeface="+mn-ea"/>
          <a:cs typeface="+mn-cs"/>
        </a:defRPr>
      </a:lvl8pPr>
      <a:lvl9pPr marL="4720864" algn="l" defTabSz="1180216"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pn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7" Type="http://schemas.microsoft.com/office/2007/relationships/diagramDrawing" Target="../diagrams/drawing4.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7" Type="http://schemas.microsoft.com/office/2007/relationships/diagramDrawing" Target="../diagrams/drawing5.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7" Type="http://schemas.microsoft.com/office/2007/relationships/diagramDrawing" Target="../diagrams/drawing6.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diagramData" Target="../diagrams/data8.xml"/><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cyted.org/es/node/4691"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7" Type="http://schemas.microsoft.com/office/2007/relationships/diagramDrawing" Target="../diagrams/drawing1.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oleObject" Target="../embeddings/oleObject1.bin"/><Relationship Id="rId12"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jpeg"/><Relationship Id="rId11" Type="http://schemas.openxmlformats.org/officeDocument/2006/relationships/image" Target="../media/image26.jpeg"/><Relationship Id="rId5" Type="http://schemas.openxmlformats.org/officeDocument/2006/relationships/image" Target="../media/image22.jpeg"/><Relationship Id="rId10" Type="http://schemas.openxmlformats.org/officeDocument/2006/relationships/image" Target="../media/image13.jpeg"/><Relationship Id="rId4" Type="http://schemas.openxmlformats.org/officeDocument/2006/relationships/image" Target="../media/image21.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11996" y="290489"/>
            <a:ext cx="9715568" cy="1192213"/>
          </a:xfrm>
        </p:spPr>
        <p:txBody>
          <a:bodyPr>
            <a:noAutofit/>
          </a:bodyPr>
          <a:lstStyle/>
          <a:p>
            <a:r>
              <a:rPr lang="es-ES_tradnl" sz="3200" dirty="0" smtClean="0"/>
              <a:t>FACULTAD DE INGENIERÍA EN CIENCIAS AGROPECUARIAS Y AMBIENTALES</a:t>
            </a:r>
            <a:endParaRPr lang="es-ES_tradnl" sz="3200" dirty="0"/>
          </a:p>
        </p:txBody>
      </p:sp>
      <p:sp>
        <p:nvSpPr>
          <p:cNvPr id="6" name="Rectángulo 6"/>
          <p:cNvSpPr/>
          <p:nvPr/>
        </p:nvSpPr>
        <p:spPr>
          <a:xfrm>
            <a:off x="563649" y="2160876"/>
            <a:ext cx="11094395" cy="2519832"/>
          </a:xfrm>
          <a:prstGeom prst="rect">
            <a:avLst/>
          </a:prstGeom>
          <a:noFill/>
        </p:spPr>
        <p:txBody>
          <a:bodyPr wrap="square" lIns="118022" tIns="59011" rIns="118022" bIns="59011">
            <a:spAutoFit/>
          </a:bodyPr>
          <a:lstStyle/>
          <a:p>
            <a:pPr algn="ctr"/>
            <a:endParaRPr lang="es-EC" sz="2600" b="1" dirty="0" smtClean="0"/>
          </a:p>
          <a:p>
            <a:pPr algn="ctr"/>
            <a:r>
              <a:rPr lang="es-EC" sz="2600" b="1" dirty="0" smtClean="0"/>
              <a:t>TEMA: “EVALUACIÓN </a:t>
            </a:r>
            <a:r>
              <a:rPr lang="es-EC" sz="2600" b="1" dirty="0"/>
              <a:t>DEL EFECTO DE LA TEMPERATURA DEL ALMACENAMIENTO SOBRE </a:t>
            </a:r>
            <a:r>
              <a:rPr lang="es-EC" sz="2600" b="1" dirty="0" smtClean="0"/>
              <a:t>EL CONTENIDO </a:t>
            </a:r>
            <a:r>
              <a:rPr lang="es-EC" sz="2600" b="1" dirty="0"/>
              <a:t>DE ÁCIDO ASCÓRBICO Y PROPIEDADES NUTRACÉUTICAS </a:t>
            </a:r>
            <a:r>
              <a:rPr lang="es-EC" sz="2600" b="1" dirty="0" smtClean="0"/>
              <a:t>DE </a:t>
            </a:r>
            <a:r>
              <a:rPr lang="es-EC" sz="2600" b="1" dirty="0"/>
              <a:t>LA UVILLA </a:t>
            </a:r>
            <a:r>
              <a:rPr lang="es-EC" sz="2600" b="1" i="1" dirty="0" err="1"/>
              <a:t>Physalis</a:t>
            </a:r>
            <a:r>
              <a:rPr lang="es-EC" sz="2600" b="1" i="1" dirty="0"/>
              <a:t> peruviana </a:t>
            </a:r>
            <a:r>
              <a:rPr lang="es-EC" sz="2600" dirty="0"/>
              <a:t>L </a:t>
            </a:r>
            <a:r>
              <a:rPr lang="es-EC" sz="2600" b="1" dirty="0"/>
              <a:t>CON CÁLIZ.”</a:t>
            </a:r>
            <a:endParaRPr lang="es-EC" sz="2600" dirty="0"/>
          </a:p>
          <a:p>
            <a:pPr algn="ctr"/>
            <a:endParaRPr lang="es-ES" sz="2600" b="1" spc="65" dirty="0">
              <a:ln w="0"/>
              <a:effectLst>
                <a:innerShdw blurRad="63500" dist="50800" dir="13500000">
                  <a:srgbClr val="000000">
                    <a:alpha val="50000"/>
                  </a:srgbClr>
                </a:innerShdw>
              </a:effectLst>
            </a:endParaRPr>
          </a:p>
        </p:txBody>
      </p:sp>
      <p:pic>
        <p:nvPicPr>
          <p:cNvPr id="7" name="Imagen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8"/>
            <a:ext cx="1597081" cy="1560821"/>
          </a:xfrm>
          <a:prstGeom prst="roundRect">
            <a:avLst/>
          </a:prstGeom>
        </p:spPr>
      </p:pic>
      <p:pic>
        <p:nvPicPr>
          <p:cNvPr id="8" name="7 Imagen" descr="ficaya.png"/>
          <p:cNvPicPr>
            <a:picLocks noChangeAspect="1"/>
          </p:cNvPicPr>
          <p:nvPr/>
        </p:nvPicPr>
        <p:blipFill>
          <a:blip r:embed="rId4" cstate="print"/>
          <a:stretch>
            <a:fillRect/>
          </a:stretch>
        </p:blipFill>
        <p:spPr>
          <a:xfrm>
            <a:off x="10428232" y="2"/>
            <a:ext cx="1597081" cy="1589603"/>
          </a:xfrm>
          <a:prstGeom prst="roundRect">
            <a:avLst>
              <a:gd name="adj" fmla="val 8594"/>
            </a:avLst>
          </a:prstGeom>
          <a:solidFill>
            <a:srgbClr val="FFFFFF">
              <a:shade val="85000"/>
            </a:srgbClr>
          </a:solidFill>
          <a:ln>
            <a:solidFill>
              <a:schemeClr val="accent1">
                <a:lumMod val="60000"/>
                <a:lumOff val="40000"/>
              </a:schemeClr>
            </a:solidFill>
          </a:ln>
          <a:effectLst/>
        </p:spPr>
      </p:pic>
      <p:sp>
        <p:nvSpPr>
          <p:cNvPr id="10" name="9 CuadroTexto"/>
          <p:cNvSpPr txBox="1"/>
          <p:nvPr/>
        </p:nvSpPr>
        <p:spPr>
          <a:xfrm>
            <a:off x="751545" y="4614135"/>
            <a:ext cx="7118499" cy="2242833"/>
          </a:xfrm>
          <a:prstGeom prst="rect">
            <a:avLst/>
          </a:prstGeom>
          <a:noFill/>
        </p:spPr>
        <p:txBody>
          <a:bodyPr wrap="square" lIns="118022" tIns="59011" rIns="118022" bIns="59011" rtlCol="0">
            <a:spAutoFit/>
          </a:bodyPr>
          <a:lstStyle/>
          <a:p>
            <a:r>
              <a:rPr lang="es-EC" b="1" dirty="0" smtClean="0"/>
              <a:t>Comité Asesor</a:t>
            </a:r>
          </a:p>
          <a:p>
            <a:r>
              <a:rPr lang="es-EC" dirty="0" smtClean="0"/>
              <a:t>	 </a:t>
            </a:r>
            <a:r>
              <a:rPr lang="es-EC" b="1" dirty="0" smtClean="0"/>
              <a:t>Director: </a:t>
            </a:r>
            <a:r>
              <a:rPr lang="es-EC" b="1" dirty="0" smtClean="0"/>
              <a:t>Ing</a:t>
            </a:r>
            <a:r>
              <a:rPr lang="es-EC" dirty="0" smtClean="0"/>
              <a:t>. </a:t>
            </a:r>
            <a:r>
              <a:rPr lang="es-EC" dirty="0" smtClean="0"/>
              <a:t>Magali </a:t>
            </a:r>
            <a:r>
              <a:rPr lang="es-EC" dirty="0" smtClean="0"/>
              <a:t>Cañarejo, </a:t>
            </a:r>
            <a:r>
              <a:rPr lang="es-EC" dirty="0" err="1" smtClean="0"/>
              <a:t>MSc.</a:t>
            </a:r>
            <a:endParaRPr lang="es-EC" dirty="0" smtClean="0"/>
          </a:p>
          <a:p>
            <a:r>
              <a:rPr lang="es-EC" b="1" dirty="0" smtClean="0"/>
              <a:t>            Asesores: </a:t>
            </a:r>
            <a:r>
              <a:rPr lang="es-EC" dirty="0" smtClean="0"/>
              <a:t>Dra. Lucía </a:t>
            </a:r>
            <a:r>
              <a:rPr lang="es-EC" dirty="0" err="1" smtClean="0"/>
              <a:t>Yépez</a:t>
            </a:r>
            <a:r>
              <a:rPr lang="es-EC" dirty="0" smtClean="0"/>
              <a:t>, </a:t>
            </a:r>
            <a:r>
              <a:rPr lang="es-EC" dirty="0" err="1" smtClean="0"/>
              <a:t>MSc.</a:t>
            </a:r>
            <a:endParaRPr lang="es-EC" dirty="0" smtClean="0"/>
          </a:p>
          <a:p>
            <a:r>
              <a:rPr lang="es-EC" dirty="0" smtClean="0"/>
              <a:t>		</a:t>
            </a:r>
            <a:r>
              <a:rPr lang="es-EC" dirty="0" smtClean="0"/>
              <a:t>Ing. Juan </a:t>
            </a:r>
            <a:r>
              <a:rPr lang="es-EC" dirty="0" smtClean="0"/>
              <a:t>Carlos De la </a:t>
            </a:r>
            <a:r>
              <a:rPr lang="es-EC" dirty="0" smtClean="0"/>
              <a:t>Vega, </a:t>
            </a:r>
            <a:r>
              <a:rPr lang="es-EC" dirty="0" err="1" smtClean="0"/>
              <a:t>MSc.</a:t>
            </a:r>
            <a:r>
              <a:rPr lang="es-EC" dirty="0" smtClean="0"/>
              <a:t> </a:t>
            </a:r>
            <a:endParaRPr lang="es-EC" dirty="0" smtClean="0"/>
          </a:p>
          <a:p>
            <a:r>
              <a:rPr lang="es-EC" dirty="0" smtClean="0"/>
              <a:t>		</a:t>
            </a:r>
            <a:r>
              <a:rPr lang="es-EC" dirty="0" smtClean="0"/>
              <a:t>Ing</a:t>
            </a:r>
            <a:r>
              <a:rPr lang="es-EC" dirty="0" smtClean="0"/>
              <a:t>. </a:t>
            </a:r>
            <a:r>
              <a:rPr lang="es-EC" dirty="0" err="1" smtClean="0"/>
              <a:t>Nicolas</a:t>
            </a:r>
            <a:r>
              <a:rPr lang="es-EC" dirty="0" smtClean="0"/>
              <a:t> </a:t>
            </a:r>
            <a:r>
              <a:rPr lang="es-EC" dirty="0" smtClean="0"/>
              <a:t>Pinto, </a:t>
            </a:r>
            <a:r>
              <a:rPr lang="es-EC" dirty="0" err="1" smtClean="0"/>
              <a:t>MSc.</a:t>
            </a:r>
            <a:r>
              <a:rPr lang="es-EC" dirty="0" smtClean="0"/>
              <a:t> </a:t>
            </a:r>
            <a:endParaRPr lang="es-EC" dirty="0" smtClean="0"/>
          </a:p>
          <a:p>
            <a:r>
              <a:rPr lang="es-EC" b="1" dirty="0" smtClean="0"/>
              <a:t>Estudiante: </a:t>
            </a:r>
            <a:r>
              <a:rPr lang="es-EC" dirty="0" smtClean="0"/>
              <a:t>Margarita Chancosi </a:t>
            </a:r>
            <a:endParaRPr lang="es-EC" dirty="0"/>
          </a:p>
        </p:txBody>
      </p:sp>
      <p:sp>
        <p:nvSpPr>
          <p:cNvPr id="11" name="10 CuadroTexto"/>
          <p:cNvSpPr txBox="1"/>
          <p:nvPr/>
        </p:nvSpPr>
        <p:spPr>
          <a:xfrm>
            <a:off x="3006307" y="1589603"/>
            <a:ext cx="6200595" cy="473118"/>
          </a:xfrm>
          <a:prstGeom prst="rect">
            <a:avLst/>
          </a:prstGeom>
          <a:noFill/>
        </p:spPr>
        <p:txBody>
          <a:bodyPr wrap="square" lIns="118022" tIns="59011" rIns="118022" bIns="59011" rtlCol="0">
            <a:spAutoFit/>
          </a:bodyPr>
          <a:lstStyle/>
          <a:p>
            <a:pPr algn="ctr"/>
            <a:r>
              <a:rPr lang="es-EC" dirty="0" smtClean="0"/>
              <a:t>CARRERA DE AGROINDUSTRIA</a:t>
            </a:r>
            <a:endParaRPr lang="es-EC" dirty="0"/>
          </a:p>
        </p:txBody>
      </p:sp>
      <p:pic>
        <p:nvPicPr>
          <p:cNvPr id="12" name="Picture 5"/>
          <p:cNvPicPr>
            <a:picLocks noChangeAspect="1" noChangeArrowheads="1"/>
          </p:cNvPicPr>
          <p:nvPr/>
        </p:nvPicPr>
        <p:blipFill>
          <a:blip r:embed="rId5"/>
          <a:srcRect t="8789" r="81836" b="66796"/>
          <a:stretch>
            <a:fillRect/>
          </a:stretch>
        </p:blipFill>
        <p:spPr bwMode="auto">
          <a:xfrm>
            <a:off x="7609781" y="4669482"/>
            <a:ext cx="3883202" cy="2483794"/>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sz="4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Metodología</a:t>
            </a:r>
            <a:endParaRPr lang="es-ES_tradnl"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7587" name="Picture 3" descr="C:\Users\Usuario\Dropbox\Capturas de pantalla\Captura de pantalla 2017-03-02 12.34.27.png"/>
          <p:cNvPicPr>
            <a:picLocks noChangeAspect="1" noChangeArrowheads="1"/>
          </p:cNvPicPr>
          <p:nvPr/>
        </p:nvPicPr>
        <p:blipFill>
          <a:blip r:embed="rId2"/>
          <a:srcRect l="27145" t="46082" r="24215" b="21684"/>
          <a:stretch>
            <a:fillRect/>
          </a:stretch>
        </p:blipFill>
        <p:spPr bwMode="auto">
          <a:xfrm>
            <a:off x="4798210" y="1933563"/>
            <a:ext cx="6500858" cy="3714776"/>
          </a:xfrm>
          <a:prstGeom prst="rect">
            <a:avLst/>
          </a:prstGeom>
          <a:noFill/>
          <a:ln>
            <a:solidFill>
              <a:schemeClr val="accent6">
                <a:lumMod val="60000"/>
                <a:lumOff val="40000"/>
              </a:schemeClr>
            </a:solidFill>
          </a:ln>
          <a:effectLst>
            <a:glow rad="228600">
              <a:schemeClr val="accent4">
                <a:satMod val="175000"/>
                <a:alpha val="40000"/>
              </a:schemeClr>
            </a:glow>
          </a:effectLst>
        </p:spPr>
      </p:pic>
      <p:sp>
        <p:nvSpPr>
          <p:cNvPr id="15" name="14 Cinta perforada"/>
          <p:cNvSpPr/>
          <p:nvPr/>
        </p:nvSpPr>
        <p:spPr>
          <a:xfrm>
            <a:off x="226178" y="1433497"/>
            <a:ext cx="3643338" cy="1428760"/>
          </a:xfrm>
          <a:prstGeom prst="flowChartPunchedTap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Diseño Experimental  Completo al Azar</a:t>
            </a:r>
            <a:endParaRPr lang="es-EC" dirty="0"/>
          </a:p>
        </p:txBody>
      </p:sp>
      <p:sp>
        <p:nvSpPr>
          <p:cNvPr id="16" name="15 Cinta perforada"/>
          <p:cNvSpPr/>
          <p:nvPr/>
        </p:nvSpPr>
        <p:spPr>
          <a:xfrm>
            <a:off x="226178" y="2933695"/>
            <a:ext cx="3643338" cy="1643074"/>
          </a:xfrm>
          <a:prstGeom prst="flowChartPunchedTap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b="1" dirty="0" smtClean="0"/>
              <a:t>FACTOR EN ESTUDIO</a:t>
            </a:r>
          </a:p>
          <a:p>
            <a:pPr algn="ctr"/>
            <a:r>
              <a:rPr lang="es-EC" dirty="0" smtClean="0"/>
              <a:t>Temperatura de almacenamiento</a:t>
            </a:r>
            <a:endParaRPr lang="es-EC" dirty="0"/>
          </a:p>
        </p:txBody>
      </p:sp>
      <p:pic>
        <p:nvPicPr>
          <p:cNvPr id="67588" name="Picture 4" descr="C:\Users\Usuario\Dropbox\Capturas de pantalla\Captura de pantalla 2017-01-12 00.32.45.png"/>
          <p:cNvPicPr>
            <a:picLocks noChangeAspect="1" noChangeArrowheads="1"/>
          </p:cNvPicPr>
          <p:nvPr/>
        </p:nvPicPr>
        <p:blipFill>
          <a:blip r:embed="rId3" cstate="print"/>
          <a:srcRect/>
          <a:stretch>
            <a:fillRect/>
          </a:stretch>
        </p:blipFill>
        <p:spPr bwMode="auto">
          <a:xfrm>
            <a:off x="7655730" y="5505463"/>
            <a:ext cx="2428891" cy="1462459"/>
          </a:xfrm>
          <a:prstGeom prst="cloud">
            <a:avLst/>
          </a:prstGeom>
          <a:noFill/>
        </p:spPr>
      </p:pic>
      <p:pic>
        <p:nvPicPr>
          <p:cNvPr id="67590" name="Picture 6" descr="C:\Users\Usuario\Dropbox\Capturas de pantalla\Captura de pantalla 2017-01-11 23.50.57.png"/>
          <p:cNvPicPr>
            <a:picLocks noChangeAspect="1" noChangeArrowheads="1"/>
          </p:cNvPicPr>
          <p:nvPr/>
        </p:nvPicPr>
        <p:blipFill>
          <a:blip r:embed="rId4"/>
          <a:srcRect/>
          <a:stretch>
            <a:fillRect/>
          </a:stretch>
        </p:blipFill>
        <p:spPr bwMode="auto">
          <a:xfrm>
            <a:off x="440492" y="4791083"/>
            <a:ext cx="3730890" cy="1933564"/>
          </a:xfrm>
          <a:prstGeom prst="homePlate">
            <a:avLst/>
          </a:prstGeom>
          <a:noFill/>
          <a:effectLst>
            <a:glow rad="228600">
              <a:schemeClr val="accent2">
                <a:satMod val="175000"/>
                <a:alpha val="40000"/>
              </a:schemeClr>
            </a:glow>
          </a:effectLst>
        </p:spPr>
      </p:pic>
      <p:sp>
        <p:nvSpPr>
          <p:cNvPr id="8" name="7 CuadroTexto"/>
          <p:cNvSpPr txBox="1"/>
          <p:nvPr/>
        </p:nvSpPr>
        <p:spPr>
          <a:xfrm>
            <a:off x="4869648" y="1433497"/>
            <a:ext cx="6215106" cy="426951"/>
          </a:xfrm>
          <a:prstGeom prst="rect">
            <a:avLst/>
          </a:prstGeom>
          <a:noFill/>
        </p:spPr>
        <p:txBody>
          <a:bodyPr wrap="square" lIns="118022" tIns="59011" rIns="118022" bIns="59011" rtlCol="0">
            <a:spAutoFit/>
          </a:bodyPr>
          <a:lstStyle/>
          <a:p>
            <a:r>
              <a:rPr lang="es-EC" sz="2000" b="1" dirty="0" smtClean="0"/>
              <a:t>Tabla 2</a:t>
            </a:r>
            <a:r>
              <a:rPr lang="es-EC" sz="2000" dirty="0" smtClean="0"/>
              <a:t>. Descripción de tratamientos en estudio</a:t>
            </a:r>
            <a:endParaRPr lang="es-EC" dirty="0"/>
          </a:p>
        </p:txBody>
      </p:sp>
    </p:spTree>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sz="41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MANEJO ESPECÍFICO DEL EXPERIMENTO</a:t>
            </a:r>
            <a:endParaRPr lang="es-ES_tradnl" sz="4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11 CuadroTexto"/>
          <p:cNvSpPr txBox="1"/>
          <p:nvPr/>
        </p:nvSpPr>
        <p:spPr>
          <a:xfrm>
            <a:off x="563648" y="1192197"/>
            <a:ext cx="2254762" cy="827061"/>
          </a:xfrm>
          <a:prstGeom prst="rect">
            <a:avLst/>
          </a:prstGeom>
          <a:noFill/>
        </p:spPr>
        <p:txBody>
          <a:bodyPr wrap="square" lIns="118022" tIns="59011" rIns="118022" bIns="59011" rtlCol="0">
            <a:spAutoFit/>
          </a:bodyPr>
          <a:lstStyle/>
          <a:p>
            <a:pPr algn="ctr"/>
            <a:r>
              <a:rPr lang="es-EC" dirty="0" smtClean="0"/>
              <a:t>Recepción de </a:t>
            </a:r>
          </a:p>
          <a:p>
            <a:pPr algn="ctr"/>
            <a:r>
              <a:rPr lang="es-EC" dirty="0" smtClean="0"/>
              <a:t>materia prima</a:t>
            </a:r>
            <a:endParaRPr lang="es-EC" dirty="0"/>
          </a:p>
        </p:txBody>
      </p:sp>
      <p:grpSp>
        <p:nvGrpSpPr>
          <p:cNvPr id="15" name="14 Grupo"/>
          <p:cNvGrpSpPr/>
          <p:nvPr/>
        </p:nvGrpSpPr>
        <p:grpSpPr>
          <a:xfrm>
            <a:off x="469700" y="2185713"/>
            <a:ext cx="2818452" cy="1610697"/>
            <a:chOff x="357158" y="1571618"/>
            <a:chExt cx="2868760" cy="1158158"/>
          </a:xfrm>
        </p:grpSpPr>
        <p:pic>
          <p:nvPicPr>
            <p:cNvPr id="13" name="12 Imagen" descr="C:\Users\Usuario\Downloads\20160905_104305.jpg"/>
            <p:cNvPicPr/>
            <p:nvPr/>
          </p:nvPicPr>
          <p:blipFill>
            <a:blip r:embed="rId2" cstate="print"/>
            <a:srcRect/>
            <a:stretch>
              <a:fillRect/>
            </a:stretch>
          </p:blipFill>
          <p:spPr bwMode="auto">
            <a:xfrm rot="10800000">
              <a:off x="357158" y="1571618"/>
              <a:ext cx="1450800" cy="1158158"/>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1785918" y="1571618"/>
              <a:ext cx="1440000" cy="1151438"/>
            </a:xfrm>
            <a:prstGeom prst="rect">
              <a:avLst/>
            </a:prstGeom>
            <a:noFill/>
            <a:ln w="9525">
              <a:noFill/>
              <a:miter lim="800000"/>
              <a:headEnd/>
              <a:tailEnd/>
            </a:ln>
            <a:effectLst/>
          </p:spPr>
        </p:pic>
      </p:grpSp>
      <p:grpSp>
        <p:nvGrpSpPr>
          <p:cNvPr id="27" name="26 Grupo"/>
          <p:cNvGrpSpPr/>
          <p:nvPr/>
        </p:nvGrpSpPr>
        <p:grpSpPr>
          <a:xfrm>
            <a:off x="4415533" y="2185713"/>
            <a:ext cx="2912401" cy="1612147"/>
            <a:chOff x="4357686" y="1500180"/>
            <a:chExt cx="3195062" cy="1159200"/>
          </a:xfrm>
        </p:grpSpPr>
        <p:pic>
          <p:nvPicPr>
            <p:cNvPr id="12291" name="Picture 3" descr="C:\Users\Usuario\Downloads\DSC02744.JPG"/>
            <p:cNvPicPr>
              <a:picLocks noChangeAspect="1" noChangeArrowheads="1"/>
            </p:cNvPicPr>
            <p:nvPr/>
          </p:nvPicPr>
          <p:blipFill>
            <a:blip r:embed="rId4" cstate="print"/>
            <a:srcRect/>
            <a:stretch>
              <a:fillRect/>
            </a:stretch>
          </p:blipFill>
          <p:spPr bwMode="auto">
            <a:xfrm>
              <a:off x="5857884" y="1500180"/>
              <a:ext cx="1694864" cy="1159200"/>
            </a:xfrm>
            <a:prstGeom prst="rect">
              <a:avLst/>
            </a:prstGeom>
            <a:noFill/>
          </p:spPr>
        </p:pic>
        <p:pic>
          <p:nvPicPr>
            <p:cNvPr id="12292" name="Picture 4"/>
            <p:cNvPicPr>
              <a:picLocks noChangeAspect="1" noChangeArrowheads="1"/>
            </p:cNvPicPr>
            <p:nvPr/>
          </p:nvPicPr>
          <p:blipFill>
            <a:blip r:embed="rId5" cstate="print"/>
            <a:srcRect/>
            <a:stretch>
              <a:fillRect/>
            </a:stretch>
          </p:blipFill>
          <p:spPr bwMode="auto">
            <a:xfrm>
              <a:off x="4357686" y="1500180"/>
              <a:ext cx="1545600" cy="1159200"/>
            </a:xfrm>
            <a:prstGeom prst="rect">
              <a:avLst/>
            </a:prstGeom>
            <a:noFill/>
            <a:ln w="9525">
              <a:noFill/>
              <a:miter lim="800000"/>
              <a:headEnd/>
              <a:tailEnd/>
            </a:ln>
            <a:effectLst/>
          </p:spPr>
        </p:pic>
      </p:grpSp>
      <p:pic>
        <p:nvPicPr>
          <p:cNvPr id="20" name="19 Imagen" descr="https://fbcdn-sphotos-c-a.akamaihd.net/hphotos-ak-xlf1/v/t34.0-12/14218324_1265500036794392_1740961056_n.jpg?oh=190b447f4a79dceeffea372280a4fd11&amp;oe=57D3AD60&amp;__gda__=1473466853_456d053d8559e32cfe6282e9418139ac"/>
          <p:cNvPicPr/>
          <p:nvPr/>
        </p:nvPicPr>
        <p:blipFill>
          <a:blip r:embed="rId6"/>
          <a:srcRect l="19209" t="47541" r="31146"/>
          <a:stretch>
            <a:fillRect/>
          </a:stretch>
        </p:blipFill>
        <p:spPr bwMode="auto">
          <a:xfrm>
            <a:off x="8549264" y="2163194"/>
            <a:ext cx="2254762" cy="1612147"/>
          </a:xfrm>
          <a:prstGeom prst="rect">
            <a:avLst/>
          </a:prstGeom>
          <a:noFill/>
          <a:ln w="9525">
            <a:noFill/>
            <a:miter lim="800000"/>
            <a:headEnd/>
            <a:tailEnd/>
          </a:ln>
        </p:spPr>
      </p:pic>
      <p:pic>
        <p:nvPicPr>
          <p:cNvPr id="21" name="20 Imagen" descr="https://fbcdn-sphotos-g-a.akamaihd.net/hphotos-ak-xfa1/v/t34.0-12/14269606_1265500110127718_466116484_n.jpg?oh=655dff6c55b175118cd1f30b2ccd1ecc&amp;oe=57D3A6B3&amp;__gda__=1473467664_25796dbd6e5bf844c96193cc7d6a1f1e"/>
          <p:cNvPicPr/>
          <p:nvPr/>
        </p:nvPicPr>
        <p:blipFill>
          <a:blip r:embed="rId7"/>
          <a:srcRect r="43726"/>
          <a:stretch>
            <a:fillRect/>
          </a:stretch>
        </p:blipFill>
        <p:spPr bwMode="auto">
          <a:xfrm>
            <a:off x="8643212" y="4845691"/>
            <a:ext cx="2066865" cy="1711499"/>
          </a:xfrm>
          <a:prstGeom prst="rect">
            <a:avLst/>
          </a:prstGeom>
          <a:noFill/>
          <a:ln w="9525">
            <a:noFill/>
            <a:miter lim="800000"/>
            <a:headEnd/>
            <a:tailEnd/>
          </a:ln>
        </p:spPr>
      </p:pic>
      <p:sp>
        <p:nvSpPr>
          <p:cNvPr id="28" name="27 CuadroTexto"/>
          <p:cNvSpPr txBox="1"/>
          <p:nvPr/>
        </p:nvSpPr>
        <p:spPr>
          <a:xfrm>
            <a:off x="4603430" y="1291549"/>
            <a:ext cx="2254762" cy="827061"/>
          </a:xfrm>
          <a:prstGeom prst="rect">
            <a:avLst/>
          </a:prstGeom>
          <a:noFill/>
        </p:spPr>
        <p:txBody>
          <a:bodyPr wrap="square" lIns="118022" tIns="59011" rIns="118022" bIns="59011" rtlCol="0">
            <a:spAutoFit/>
          </a:bodyPr>
          <a:lstStyle/>
          <a:p>
            <a:pPr algn="ctr"/>
            <a:r>
              <a:rPr lang="es-EC" dirty="0" smtClean="0"/>
              <a:t>Clasificación y Selección</a:t>
            </a:r>
          </a:p>
        </p:txBody>
      </p:sp>
      <p:sp>
        <p:nvSpPr>
          <p:cNvPr id="29" name="28 CuadroTexto"/>
          <p:cNvSpPr txBox="1"/>
          <p:nvPr/>
        </p:nvSpPr>
        <p:spPr>
          <a:xfrm>
            <a:off x="8549264" y="1092845"/>
            <a:ext cx="2254762" cy="827061"/>
          </a:xfrm>
          <a:prstGeom prst="rect">
            <a:avLst/>
          </a:prstGeom>
          <a:noFill/>
        </p:spPr>
        <p:txBody>
          <a:bodyPr wrap="square" lIns="118022" tIns="59011" rIns="118022" bIns="59011" rtlCol="0">
            <a:spAutoFit/>
          </a:bodyPr>
          <a:lstStyle/>
          <a:p>
            <a:pPr algn="ctr"/>
            <a:r>
              <a:rPr lang="es-EC" dirty="0" smtClean="0"/>
              <a:t>Deshidratación del cáliz </a:t>
            </a:r>
          </a:p>
        </p:txBody>
      </p:sp>
      <p:sp>
        <p:nvSpPr>
          <p:cNvPr id="31" name="30 Flecha curvada hacia abajo"/>
          <p:cNvSpPr/>
          <p:nvPr/>
        </p:nvSpPr>
        <p:spPr>
          <a:xfrm rot="4899663">
            <a:off x="10587734" y="3708077"/>
            <a:ext cx="1691352" cy="962025"/>
          </a:xfrm>
          <a:prstGeom prst="curvedDownArrow">
            <a:avLst/>
          </a:prstGeom>
        </p:spPr>
        <p:style>
          <a:lnRef idx="1">
            <a:schemeClr val="accent2"/>
          </a:lnRef>
          <a:fillRef idx="2">
            <a:schemeClr val="accent2"/>
          </a:fillRef>
          <a:effectRef idx="1">
            <a:schemeClr val="accent2"/>
          </a:effectRef>
          <a:fontRef idx="minor">
            <a:schemeClr val="dk1"/>
          </a:fontRef>
        </p:style>
        <p:txBody>
          <a:bodyPr lIns="118022" tIns="59011" rIns="118022" bIns="59011" rtlCol="0" anchor="ctr"/>
          <a:lstStyle/>
          <a:p>
            <a:pPr algn="ctr"/>
            <a:endParaRPr lang="es-EC">
              <a:solidFill>
                <a:schemeClr val="tx1"/>
              </a:solidFill>
            </a:endParaRPr>
          </a:p>
        </p:txBody>
      </p:sp>
      <p:sp>
        <p:nvSpPr>
          <p:cNvPr id="32" name="31 CuadroTexto"/>
          <p:cNvSpPr txBox="1"/>
          <p:nvPr/>
        </p:nvSpPr>
        <p:spPr>
          <a:xfrm>
            <a:off x="8455315" y="4172747"/>
            <a:ext cx="2254762" cy="473118"/>
          </a:xfrm>
          <a:prstGeom prst="rect">
            <a:avLst/>
          </a:prstGeom>
          <a:noFill/>
        </p:spPr>
        <p:txBody>
          <a:bodyPr wrap="square" lIns="118022" tIns="59011" rIns="118022" bIns="59011" rtlCol="0">
            <a:spAutoFit/>
          </a:bodyPr>
          <a:lstStyle/>
          <a:p>
            <a:pPr algn="ctr"/>
            <a:r>
              <a:rPr lang="es-EC" dirty="0" smtClean="0"/>
              <a:t>Pesaje</a:t>
            </a:r>
          </a:p>
        </p:txBody>
      </p:sp>
      <p:grpSp>
        <p:nvGrpSpPr>
          <p:cNvPr id="34" name="33 Grupo"/>
          <p:cNvGrpSpPr/>
          <p:nvPr/>
        </p:nvGrpSpPr>
        <p:grpSpPr>
          <a:xfrm>
            <a:off x="4697379" y="4967562"/>
            <a:ext cx="3100298" cy="1688979"/>
            <a:chOff x="3143240" y="3571882"/>
            <a:chExt cx="3357586" cy="1357322"/>
          </a:xfrm>
        </p:grpSpPr>
        <p:pic>
          <p:nvPicPr>
            <p:cNvPr id="22" name="21 Imagen" descr="C:\Users\Usuario\Downloads\20160531_135539.jpg"/>
            <p:cNvPicPr/>
            <p:nvPr/>
          </p:nvPicPr>
          <p:blipFill>
            <a:blip r:embed="rId8" cstate="print"/>
            <a:srcRect/>
            <a:stretch>
              <a:fillRect/>
            </a:stretch>
          </p:blipFill>
          <p:spPr bwMode="auto">
            <a:xfrm rot="10800000">
              <a:off x="3143240" y="3571882"/>
              <a:ext cx="1714512" cy="1357322"/>
            </a:xfrm>
            <a:prstGeom prst="rect">
              <a:avLst/>
            </a:prstGeom>
            <a:noFill/>
            <a:ln w="9525">
              <a:noFill/>
              <a:miter lim="800000"/>
              <a:headEnd/>
              <a:tailEnd/>
            </a:ln>
          </p:spPr>
        </p:pic>
        <p:pic>
          <p:nvPicPr>
            <p:cNvPr id="33" name="32 Imagen" descr="C:\Users\Usuario\AppData\Local\Temp\Rar$DI01.475\20160531_135501.jpg"/>
            <p:cNvPicPr/>
            <p:nvPr/>
          </p:nvPicPr>
          <p:blipFill>
            <a:blip r:embed="rId9" cstate="print"/>
            <a:srcRect/>
            <a:stretch>
              <a:fillRect/>
            </a:stretch>
          </p:blipFill>
          <p:spPr bwMode="auto">
            <a:xfrm>
              <a:off x="4786314" y="3571882"/>
              <a:ext cx="1714512" cy="1357322"/>
            </a:xfrm>
            <a:prstGeom prst="rect">
              <a:avLst/>
            </a:prstGeom>
            <a:noFill/>
            <a:ln w="9525">
              <a:noFill/>
              <a:miter lim="800000"/>
              <a:headEnd/>
              <a:tailEnd/>
            </a:ln>
          </p:spPr>
        </p:pic>
      </p:grpSp>
      <p:sp>
        <p:nvSpPr>
          <p:cNvPr id="35" name="34 Flecha izquierda"/>
          <p:cNvSpPr/>
          <p:nvPr/>
        </p:nvSpPr>
        <p:spPr>
          <a:xfrm>
            <a:off x="7891625" y="5563672"/>
            <a:ext cx="563690" cy="496759"/>
          </a:xfrm>
          <a:prstGeom prst="leftArrow">
            <a:avLst/>
          </a:prstGeom>
        </p:spPr>
        <p:style>
          <a:lnRef idx="1">
            <a:schemeClr val="accent2"/>
          </a:lnRef>
          <a:fillRef idx="2">
            <a:schemeClr val="accent2"/>
          </a:fillRef>
          <a:effectRef idx="1">
            <a:schemeClr val="accent2"/>
          </a:effectRef>
          <a:fontRef idx="minor">
            <a:schemeClr val="dk1"/>
          </a:fontRef>
        </p:style>
        <p:txBody>
          <a:bodyPr lIns="118022" tIns="59011" rIns="118022" bIns="59011" rtlCol="0" anchor="ctr"/>
          <a:lstStyle/>
          <a:p>
            <a:pPr algn="ctr"/>
            <a:endParaRPr lang="es-EC"/>
          </a:p>
        </p:txBody>
      </p:sp>
      <p:sp>
        <p:nvSpPr>
          <p:cNvPr id="36" name="35 Flecha izquierda"/>
          <p:cNvSpPr/>
          <p:nvPr/>
        </p:nvSpPr>
        <p:spPr>
          <a:xfrm>
            <a:off x="4039740" y="5464320"/>
            <a:ext cx="563690" cy="496759"/>
          </a:xfrm>
          <a:prstGeom prst="leftArrow">
            <a:avLst/>
          </a:prstGeom>
        </p:spPr>
        <p:style>
          <a:lnRef idx="1">
            <a:schemeClr val="accent2"/>
          </a:lnRef>
          <a:fillRef idx="2">
            <a:schemeClr val="accent2"/>
          </a:fillRef>
          <a:effectRef idx="1">
            <a:schemeClr val="accent2"/>
          </a:effectRef>
          <a:fontRef idx="minor">
            <a:schemeClr val="dk1"/>
          </a:fontRef>
        </p:style>
        <p:txBody>
          <a:bodyPr lIns="118022" tIns="59011" rIns="118022" bIns="59011" rtlCol="0" anchor="ctr"/>
          <a:lstStyle/>
          <a:p>
            <a:pPr algn="ctr"/>
            <a:endParaRPr lang="es-EC"/>
          </a:p>
        </p:txBody>
      </p:sp>
      <p:sp>
        <p:nvSpPr>
          <p:cNvPr id="37" name="36 CuadroTexto"/>
          <p:cNvSpPr txBox="1"/>
          <p:nvPr/>
        </p:nvSpPr>
        <p:spPr>
          <a:xfrm>
            <a:off x="563648" y="4272100"/>
            <a:ext cx="2912401" cy="473118"/>
          </a:xfrm>
          <a:prstGeom prst="rect">
            <a:avLst/>
          </a:prstGeom>
          <a:noFill/>
        </p:spPr>
        <p:txBody>
          <a:bodyPr wrap="square" lIns="118022" tIns="59011" rIns="118022" bIns="59011" rtlCol="0">
            <a:spAutoFit/>
          </a:bodyPr>
          <a:lstStyle/>
          <a:p>
            <a:pPr algn="ctr"/>
            <a:r>
              <a:rPr lang="es-EC" dirty="0" smtClean="0"/>
              <a:t>Almacenamiento </a:t>
            </a:r>
          </a:p>
        </p:txBody>
      </p:sp>
      <p:sp>
        <p:nvSpPr>
          <p:cNvPr id="38" name="37 CuadroTexto"/>
          <p:cNvSpPr txBox="1"/>
          <p:nvPr/>
        </p:nvSpPr>
        <p:spPr>
          <a:xfrm>
            <a:off x="4885276" y="4371451"/>
            <a:ext cx="2254762" cy="473118"/>
          </a:xfrm>
          <a:prstGeom prst="rect">
            <a:avLst/>
          </a:prstGeom>
          <a:noFill/>
        </p:spPr>
        <p:txBody>
          <a:bodyPr wrap="square" lIns="118022" tIns="59011" rIns="118022" bIns="59011" rtlCol="0">
            <a:spAutoFit/>
          </a:bodyPr>
          <a:lstStyle/>
          <a:p>
            <a:pPr algn="ctr"/>
            <a:r>
              <a:rPr lang="es-EC" dirty="0" smtClean="0"/>
              <a:t>Envasado</a:t>
            </a:r>
          </a:p>
        </p:txBody>
      </p:sp>
      <p:sp>
        <p:nvSpPr>
          <p:cNvPr id="39" name="38 Flecha derecha"/>
          <p:cNvSpPr/>
          <p:nvPr/>
        </p:nvSpPr>
        <p:spPr>
          <a:xfrm>
            <a:off x="3382101" y="2483769"/>
            <a:ext cx="939484" cy="695462"/>
          </a:xfrm>
          <a:prstGeom prst="rightArrow">
            <a:avLst/>
          </a:prstGeom>
        </p:spPr>
        <p:style>
          <a:lnRef idx="1">
            <a:schemeClr val="accent2"/>
          </a:lnRef>
          <a:fillRef idx="2">
            <a:schemeClr val="accent2"/>
          </a:fillRef>
          <a:effectRef idx="1">
            <a:schemeClr val="accent2"/>
          </a:effectRef>
          <a:fontRef idx="minor">
            <a:schemeClr val="dk1"/>
          </a:fontRef>
        </p:style>
        <p:txBody>
          <a:bodyPr lIns="118022" tIns="59011" rIns="118022" bIns="59011" rtlCol="0" anchor="ctr"/>
          <a:lstStyle/>
          <a:p>
            <a:pPr algn="ctr"/>
            <a:endParaRPr lang="es-EC"/>
          </a:p>
        </p:txBody>
      </p:sp>
      <p:sp>
        <p:nvSpPr>
          <p:cNvPr id="40" name="39 Flecha derecha"/>
          <p:cNvSpPr/>
          <p:nvPr/>
        </p:nvSpPr>
        <p:spPr>
          <a:xfrm>
            <a:off x="7515831" y="2483769"/>
            <a:ext cx="939484" cy="695462"/>
          </a:xfrm>
          <a:prstGeom prst="rightArrow">
            <a:avLst/>
          </a:prstGeom>
        </p:spPr>
        <p:style>
          <a:lnRef idx="1">
            <a:schemeClr val="accent2"/>
          </a:lnRef>
          <a:fillRef idx="2">
            <a:schemeClr val="accent2"/>
          </a:fillRef>
          <a:effectRef idx="1">
            <a:schemeClr val="accent2"/>
          </a:effectRef>
          <a:fontRef idx="minor">
            <a:schemeClr val="dk1"/>
          </a:fontRef>
        </p:style>
        <p:txBody>
          <a:bodyPr lIns="118022" tIns="59011" rIns="118022" bIns="59011" rtlCol="0" anchor="ctr"/>
          <a:lstStyle/>
          <a:p>
            <a:pPr algn="ctr"/>
            <a:endParaRPr lang="es-EC"/>
          </a:p>
        </p:txBody>
      </p:sp>
      <p:grpSp>
        <p:nvGrpSpPr>
          <p:cNvPr id="47" name="46 Grupo"/>
          <p:cNvGrpSpPr/>
          <p:nvPr/>
        </p:nvGrpSpPr>
        <p:grpSpPr>
          <a:xfrm>
            <a:off x="657597" y="4967562"/>
            <a:ext cx="3288195" cy="1895499"/>
            <a:chOff x="500034" y="3571882"/>
            <a:chExt cx="2500330" cy="1362942"/>
          </a:xfrm>
        </p:grpSpPr>
        <p:grpSp>
          <p:nvGrpSpPr>
            <p:cNvPr id="26" name="25 Grupo"/>
            <p:cNvGrpSpPr/>
            <p:nvPr/>
          </p:nvGrpSpPr>
          <p:grpSpPr>
            <a:xfrm>
              <a:off x="500034" y="3571882"/>
              <a:ext cx="2500330" cy="1285884"/>
              <a:chOff x="357158" y="3571882"/>
              <a:chExt cx="3659824" cy="1357322"/>
            </a:xfrm>
          </p:grpSpPr>
          <p:pic>
            <p:nvPicPr>
              <p:cNvPr id="24" name="23 Imagen" descr="C:\Users\Usuario\Downloads\20160907_143054.jpg"/>
              <p:cNvPicPr/>
              <p:nvPr/>
            </p:nvPicPr>
            <p:blipFill>
              <a:blip r:embed="rId10" cstate="print"/>
              <a:srcRect/>
              <a:stretch>
                <a:fillRect/>
              </a:stretch>
            </p:blipFill>
            <p:spPr bwMode="auto">
              <a:xfrm flipV="1">
                <a:off x="357158" y="3571882"/>
                <a:ext cx="1950428" cy="1292857"/>
              </a:xfrm>
              <a:prstGeom prst="rect">
                <a:avLst/>
              </a:prstGeom>
              <a:noFill/>
              <a:ln w="9525">
                <a:noFill/>
                <a:miter lim="800000"/>
                <a:headEnd/>
                <a:tailEnd/>
              </a:ln>
            </p:spPr>
          </p:pic>
          <p:pic>
            <p:nvPicPr>
              <p:cNvPr id="25" name="24 Imagen" descr="C:\Users\Usuario\Downloads\20160907_144837.jpg"/>
              <p:cNvPicPr/>
              <p:nvPr/>
            </p:nvPicPr>
            <p:blipFill>
              <a:blip r:embed="rId11" cstate="print"/>
              <a:srcRect/>
              <a:stretch>
                <a:fillRect/>
              </a:stretch>
            </p:blipFill>
            <p:spPr bwMode="auto">
              <a:xfrm>
                <a:off x="2285984" y="3571882"/>
                <a:ext cx="1730998" cy="1357322"/>
              </a:xfrm>
              <a:prstGeom prst="rect">
                <a:avLst/>
              </a:prstGeom>
              <a:noFill/>
              <a:ln w="9525">
                <a:noFill/>
                <a:miter lim="800000"/>
                <a:headEnd/>
                <a:tailEnd/>
              </a:ln>
            </p:spPr>
          </p:pic>
        </p:grpSp>
        <p:pic>
          <p:nvPicPr>
            <p:cNvPr id="12293" name="Picture 5" descr="C:\Users\Usuario\Documents\uvilla\Fotos\20160906_131148.jpg"/>
            <p:cNvPicPr>
              <a:picLocks noChangeAspect="1" noChangeArrowheads="1"/>
            </p:cNvPicPr>
            <p:nvPr/>
          </p:nvPicPr>
          <p:blipFill>
            <a:blip r:embed="rId12" cstate="print"/>
            <a:srcRect/>
            <a:stretch>
              <a:fillRect/>
            </a:stretch>
          </p:blipFill>
          <p:spPr bwMode="auto">
            <a:xfrm>
              <a:off x="500034" y="4214824"/>
              <a:ext cx="1280000" cy="720000"/>
            </a:xfrm>
            <a:prstGeom prst="rect">
              <a:avLst/>
            </a:prstGeom>
            <a:noFill/>
          </p:spPr>
        </p:pic>
      </p:grpSp>
    </p:spTree>
  </p:cSld>
  <p:clrMapOvr>
    <a:masterClrMapping/>
  </p:clrMapOvr>
  <p:transition>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2682472"/>
            <a:ext cx="238414" cy="473118"/>
          </a:xfrm>
          <a:prstGeom prst="rect">
            <a:avLst/>
          </a:prstGeom>
          <a:noFill/>
          <a:ln w="9525">
            <a:noFill/>
            <a:miter lim="800000"/>
            <a:headEnd/>
            <a:tailEnd/>
          </a:ln>
          <a:effectLst/>
        </p:spPr>
        <p:txBody>
          <a:bodyPr vert="horz" wrap="none" lIns="118022" tIns="59011" rIns="118022" bIns="59011" numCol="1" anchor="ctr" anchorCtr="0" compatLnSpc="1">
            <a:prstTxWarp prst="textNoShape">
              <a:avLst/>
            </a:prstTxWarp>
            <a:spAutoFit/>
          </a:bodyPr>
          <a:lstStyle/>
          <a:p>
            <a:endParaRPr lang="es-EC"/>
          </a:p>
        </p:txBody>
      </p:sp>
      <p:sp>
        <p:nvSpPr>
          <p:cNvPr id="7" name="1 Título"/>
          <p:cNvSpPr>
            <a:spLocks noGrp="1"/>
          </p:cNvSpPr>
          <p:nvPr>
            <p:ph type="title"/>
          </p:nvPr>
        </p:nvSpPr>
        <p:spPr>
          <a:xfrm>
            <a:off x="939442" y="2682472"/>
            <a:ext cx="9920883" cy="1239901"/>
          </a:xfrm>
        </p:spPr>
        <p:txBody>
          <a:bodyPr>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C" sz="93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RESULTADOS</a:t>
            </a:r>
            <a:endParaRPr lang="es-EC" sz="93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Picture 5"/>
          <p:cNvPicPr>
            <a:picLocks noChangeAspect="1" noChangeArrowheads="1"/>
          </p:cNvPicPr>
          <p:nvPr/>
        </p:nvPicPr>
        <p:blipFill>
          <a:blip r:embed="rId2"/>
          <a:srcRect t="8789" r="81836" b="66796"/>
          <a:stretch>
            <a:fillRect/>
          </a:stretch>
        </p:blipFill>
        <p:spPr bwMode="auto">
          <a:xfrm>
            <a:off x="8173470" y="4272100"/>
            <a:ext cx="2912401" cy="2296308"/>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7597" y="198678"/>
            <a:ext cx="10822782" cy="508327"/>
          </a:xfrm>
        </p:spPr>
        <p:txBody>
          <a:bodyPr>
            <a:normAutofit fontScale="90000"/>
          </a:bodyPr>
          <a:lstStyle/>
          <a:p>
            <a:r>
              <a:rPr lang="es-ES_tradnl" sz="4100" dirty="0" smtClean="0"/>
              <a:t>Caracterización del fruto de uvilla</a:t>
            </a:r>
            <a:endParaRPr lang="es-ES_tradnl" sz="4100" dirty="0"/>
          </a:p>
        </p:txBody>
      </p:sp>
      <p:graphicFrame>
        <p:nvGraphicFramePr>
          <p:cNvPr id="6" name="5 Tabla"/>
          <p:cNvGraphicFramePr>
            <a:graphicFrameLocks noGrp="1"/>
          </p:cNvGraphicFramePr>
          <p:nvPr/>
        </p:nvGraphicFramePr>
        <p:xfrm>
          <a:off x="1154872" y="1219183"/>
          <a:ext cx="5824802" cy="6367107"/>
        </p:xfrm>
        <a:graphic>
          <a:graphicData uri="http://schemas.openxmlformats.org/drawingml/2006/table">
            <a:tbl>
              <a:tblPr firstRow="1" bandRow="1">
                <a:tableStyleId>{0E3FDE45-AF77-4B5C-9715-49D594BDF05E}</a:tableStyleId>
              </a:tblPr>
              <a:tblGrid>
                <a:gridCol w="3209584"/>
                <a:gridCol w="2615218"/>
              </a:tblGrid>
              <a:tr h="508677">
                <a:tc>
                  <a:txBody>
                    <a:bodyPr/>
                    <a:lstStyle/>
                    <a:p>
                      <a:pPr algn="ctr"/>
                      <a:r>
                        <a:rPr lang="es-EC" sz="2500" dirty="0" smtClean="0"/>
                        <a:t>Parámetro</a:t>
                      </a:r>
                      <a:endParaRPr lang="es-EC" sz="2500" dirty="0">
                        <a:latin typeface="+mj-lt"/>
                      </a:endParaRPr>
                    </a:p>
                  </a:txBody>
                  <a:tcPr marL="120253" marR="120253" marT="63585" marB="63585"/>
                </a:tc>
                <a:tc>
                  <a:txBody>
                    <a:bodyPr/>
                    <a:lstStyle/>
                    <a:p>
                      <a:pPr algn="ctr"/>
                      <a:r>
                        <a:rPr lang="es-EC" sz="2500" dirty="0" smtClean="0"/>
                        <a:t>Valor</a:t>
                      </a:r>
                      <a:endParaRPr lang="es-EC" sz="2500" dirty="0">
                        <a:latin typeface="+mj-lt"/>
                      </a:endParaRPr>
                    </a:p>
                  </a:txBody>
                  <a:tcPr marL="120253" marR="120253" marT="63585" marB="63585"/>
                </a:tc>
              </a:tr>
              <a:tr h="470527">
                <a:tc>
                  <a:txBody>
                    <a:bodyPr/>
                    <a:lstStyle/>
                    <a:p>
                      <a:r>
                        <a:rPr lang="es-EC" sz="2300" dirty="0" smtClean="0"/>
                        <a:t>Luminosidad (L*)</a:t>
                      </a:r>
                      <a:endParaRPr lang="es-EC" sz="2300" b="0" dirty="0">
                        <a:solidFill>
                          <a:schemeClr val="tx1"/>
                        </a:solidFill>
                        <a:latin typeface="+mj-lt"/>
                      </a:endParaRPr>
                    </a:p>
                  </a:txBody>
                  <a:tcPr marL="120253" marR="120253" marT="63585" marB="63585"/>
                </a:tc>
                <a:tc>
                  <a:txBody>
                    <a:bodyPr/>
                    <a:lstStyle/>
                    <a:p>
                      <a:pPr marL="0" marR="0" indent="0" algn="ctr" defTabSz="685800" rtl="0" eaLnBrk="1" fontAlgn="auto" latinLnBrk="0" hangingPunct="1">
                        <a:lnSpc>
                          <a:spcPct val="150000"/>
                        </a:lnSpc>
                        <a:spcBef>
                          <a:spcPts val="600"/>
                        </a:spcBef>
                        <a:spcAft>
                          <a:spcPts val="0"/>
                        </a:spcAft>
                        <a:buClrTx/>
                        <a:buSzTx/>
                        <a:buFontTx/>
                        <a:buNone/>
                        <a:tabLst/>
                        <a:defRPr/>
                      </a:pPr>
                      <a:r>
                        <a:rPr lang="es-EC" sz="2400" dirty="0" smtClean="0"/>
                        <a:t>100.15 ± 0.29 </a:t>
                      </a:r>
                      <a:endParaRPr lang="es-EC" sz="4000" dirty="0" smtClean="0">
                        <a:solidFill>
                          <a:schemeClr val="tx1"/>
                        </a:solidFill>
                        <a:latin typeface="+mj-lt"/>
                        <a:ea typeface="Calibri"/>
                        <a:cs typeface="Times New Roman"/>
                      </a:endParaRPr>
                    </a:p>
                  </a:txBody>
                  <a:tcPr marL="58456" marR="58456" marT="0" marB="0" anchor="b"/>
                </a:tc>
              </a:tr>
              <a:tr h="470527">
                <a:tc>
                  <a:txBody>
                    <a:bodyPr/>
                    <a:lstStyle/>
                    <a:p>
                      <a:r>
                        <a:rPr lang="es-EC" sz="2300" dirty="0" smtClean="0"/>
                        <a:t>Ángulo</a:t>
                      </a:r>
                      <a:r>
                        <a:rPr lang="es-EC" sz="2300" baseline="0" dirty="0" smtClean="0"/>
                        <a:t> de tono </a:t>
                      </a:r>
                      <a:r>
                        <a:rPr lang="es-EC" sz="2300" baseline="0" dirty="0" err="1" smtClean="0"/>
                        <a:t>Hue</a:t>
                      </a:r>
                      <a:endParaRPr lang="es-EC" sz="2300" b="0" dirty="0">
                        <a:solidFill>
                          <a:schemeClr val="tx1"/>
                        </a:solidFill>
                        <a:latin typeface="+mj-lt"/>
                      </a:endParaRPr>
                    </a:p>
                  </a:txBody>
                  <a:tcPr marL="120253" marR="120253" marT="63585" marB="63585"/>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EC" sz="2400" dirty="0" smtClean="0"/>
                        <a:t>124.85 ± 0.41</a:t>
                      </a:r>
                      <a:endParaRPr lang="es-EC" sz="4000" dirty="0" smtClean="0">
                        <a:solidFill>
                          <a:schemeClr val="tx1"/>
                        </a:solidFill>
                        <a:latin typeface="+mj-lt"/>
                        <a:ea typeface="Calibri"/>
                        <a:cs typeface="Times New Roman"/>
                      </a:endParaRPr>
                    </a:p>
                  </a:txBody>
                  <a:tcPr marL="120253" marR="120253" marT="63585" marB="63585"/>
                </a:tc>
              </a:tr>
              <a:tr h="471381">
                <a:tc>
                  <a:txBody>
                    <a:bodyPr/>
                    <a:lstStyle/>
                    <a:p>
                      <a:r>
                        <a:rPr lang="es-EC" sz="2300" dirty="0" smtClean="0"/>
                        <a:t>Croma</a:t>
                      </a:r>
                      <a:endParaRPr lang="es-EC" sz="2300" b="0" dirty="0">
                        <a:solidFill>
                          <a:schemeClr val="tx1"/>
                        </a:solidFill>
                        <a:latin typeface="+mj-lt"/>
                      </a:endParaRPr>
                    </a:p>
                  </a:txBody>
                  <a:tcPr marL="120253" marR="120253" marT="63585" marB="63585"/>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s-EC" sz="2400" dirty="0" smtClean="0"/>
                        <a:t>3.92 ± 0.32</a:t>
                      </a:r>
                      <a:endParaRPr lang="es-EC" sz="4000" dirty="0" smtClean="0">
                        <a:solidFill>
                          <a:schemeClr val="tx1"/>
                        </a:solidFill>
                        <a:latin typeface="+mj-lt"/>
                        <a:ea typeface="Calibri"/>
                        <a:cs typeface="Times New Roman"/>
                      </a:endParaRPr>
                    </a:p>
                  </a:txBody>
                  <a:tcPr marL="120253" marR="120253" marT="63585" marB="63585"/>
                </a:tc>
              </a:tr>
              <a:tr h="1157241">
                <a:tc>
                  <a:txBody>
                    <a:bodyPr/>
                    <a:lstStyle/>
                    <a:p>
                      <a:r>
                        <a:rPr lang="es-EC" sz="2300" dirty="0" smtClean="0"/>
                        <a:t>Textura</a:t>
                      </a:r>
                    </a:p>
                    <a:p>
                      <a:r>
                        <a:rPr lang="es-EC" sz="2300" dirty="0" smtClean="0"/>
                        <a:t>Fuerza</a:t>
                      </a:r>
                      <a:r>
                        <a:rPr lang="es-EC" sz="2300" baseline="0" dirty="0" smtClean="0"/>
                        <a:t> de </a:t>
                      </a:r>
                      <a:r>
                        <a:rPr lang="es-EC" sz="2300" baseline="0" dirty="0" err="1" smtClean="0"/>
                        <a:t>roptura</a:t>
                      </a:r>
                      <a:r>
                        <a:rPr lang="es-EC" sz="2300" baseline="0" dirty="0" smtClean="0"/>
                        <a:t> </a:t>
                      </a:r>
                      <a:r>
                        <a:rPr lang="es-EC" sz="2800" baseline="0" dirty="0" smtClean="0"/>
                        <a:t>(</a:t>
                      </a:r>
                      <a:r>
                        <a:rPr lang="es-EC" sz="2000" kern="1200" dirty="0" smtClean="0"/>
                        <a:t>g </a:t>
                      </a:r>
                      <a:r>
                        <a:rPr lang="es-EC" sz="2000" kern="1200" baseline="30000" dirty="0" smtClean="0"/>
                        <a:t>f</a:t>
                      </a:r>
                      <a:r>
                        <a:rPr lang="es-EC" sz="2000" kern="1200" baseline="0" dirty="0" smtClean="0"/>
                        <a:t>)</a:t>
                      </a:r>
                      <a:endParaRPr lang="es-EC" sz="2300" baseline="0" dirty="0" smtClean="0"/>
                    </a:p>
                    <a:p>
                      <a:r>
                        <a:rPr lang="es-EC" sz="2300" baseline="0" dirty="0" smtClean="0"/>
                        <a:t>Deformación  (mm)</a:t>
                      </a:r>
                      <a:endParaRPr lang="es-EC" sz="2300" b="0" dirty="0">
                        <a:solidFill>
                          <a:schemeClr val="tx1"/>
                        </a:solidFill>
                        <a:latin typeface="+mj-lt"/>
                      </a:endParaRPr>
                    </a:p>
                  </a:txBody>
                  <a:tcPr marL="120253" marR="120253" marT="63585" marB="63585"/>
                </a:tc>
                <a:tc>
                  <a:txBody>
                    <a:bodyPr/>
                    <a:lstStyle/>
                    <a:p>
                      <a:pPr algn="ctr"/>
                      <a:endParaRPr lang="es-EC" sz="3200" dirty="0" smtClean="0"/>
                    </a:p>
                    <a:p>
                      <a:pPr algn="ctr"/>
                      <a:r>
                        <a:rPr lang="es-EC" sz="2400" kern="1200" dirty="0" smtClean="0"/>
                        <a:t>179. 25 ± 0.91</a:t>
                      </a:r>
                      <a:endParaRPr lang="es-EC" sz="2400" kern="1200" baseline="30000" dirty="0" smtClean="0"/>
                    </a:p>
                    <a:p>
                      <a:pPr algn="ctr"/>
                      <a:r>
                        <a:rPr lang="es-EC" sz="2400" kern="1200" dirty="0" smtClean="0"/>
                        <a:t>7.41 ± 0.23</a:t>
                      </a:r>
                      <a:endParaRPr lang="es-EC" sz="3200" dirty="0">
                        <a:latin typeface="+mj-lt"/>
                      </a:endParaRPr>
                    </a:p>
                  </a:txBody>
                  <a:tcPr marL="120253" marR="120253" marT="63585" marB="63585"/>
                </a:tc>
              </a:tr>
              <a:tr h="470527">
                <a:tc>
                  <a:txBody>
                    <a:bodyPr/>
                    <a:lstStyle/>
                    <a:p>
                      <a:r>
                        <a:rPr lang="es-EC" sz="2300" dirty="0" smtClean="0"/>
                        <a:t>Sólidos solubles</a:t>
                      </a:r>
                      <a:endParaRPr lang="es-EC" sz="2300" b="0" dirty="0" smtClean="0">
                        <a:solidFill>
                          <a:schemeClr val="tx1"/>
                        </a:solidFill>
                        <a:latin typeface="+mj-lt"/>
                      </a:endParaRPr>
                    </a:p>
                  </a:txBody>
                  <a:tcPr marL="120253" marR="120253" marT="63585" marB="63585"/>
                </a:tc>
                <a:tc>
                  <a:txBody>
                    <a:bodyPr/>
                    <a:lstStyle/>
                    <a:p>
                      <a:pPr algn="ctr"/>
                      <a:r>
                        <a:rPr lang="es-EC" sz="2400" kern="1200" dirty="0" smtClean="0"/>
                        <a:t>13.9 ± 0.1</a:t>
                      </a:r>
                    </a:p>
                  </a:txBody>
                  <a:tcPr marL="120253" marR="120253" marT="63585" marB="63585"/>
                </a:tc>
              </a:tr>
              <a:tr h="813884">
                <a:tc>
                  <a:txBody>
                    <a:bodyPr/>
                    <a:lstStyle/>
                    <a:p>
                      <a:r>
                        <a:rPr lang="es-EC" sz="2300" dirty="0" smtClean="0"/>
                        <a:t>Acidez</a:t>
                      </a:r>
                      <a:r>
                        <a:rPr lang="es-EC" sz="2300" baseline="0" dirty="0" smtClean="0"/>
                        <a:t> titulable (% ácido cítrico)</a:t>
                      </a:r>
                      <a:endParaRPr lang="es-EC" sz="2300" b="0" dirty="0" smtClean="0">
                        <a:solidFill>
                          <a:schemeClr val="tx1"/>
                        </a:solidFill>
                        <a:latin typeface="+mj-lt"/>
                      </a:endParaRPr>
                    </a:p>
                  </a:txBody>
                  <a:tcPr marL="120253" marR="120253" marT="63585" marB="63585"/>
                </a:tc>
                <a:tc>
                  <a:txBody>
                    <a:bodyPr/>
                    <a:lstStyle/>
                    <a:p>
                      <a:pPr algn="ctr"/>
                      <a:r>
                        <a:rPr lang="es-EC" sz="2400" kern="1200" dirty="0" smtClean="0"/>
                        <a:t>2.7 ± 0.09 </a:t>
                      </a:r>
                      <a:endParaRPr lang="es-EC" sz="3200" dirty="0" smtClean="0">
                        <a:latin typeface="+mj-lt"/>
                      </a:endParaRPr>
                    </a:p>
                  </a:txBody>
                  <a:tcPr marL="120253" marR="120253" marT="63585" marB="63585"/>
                </a:tc>
              </a:tr>
              <a:tr h="470527">
                <a:tc>
                  <a:txBody>
                    <a:bodyPr/>
                    <a:lstStyle/>
                    <a:p>
                      <a:r>
                        <a:rPr lang="es-EC" sz="2300" dirty="0" smtClean="0"/>
                        <a:t>Ácido ascórbico (mg</a:t>
                      </a:r>
                      <a:r>
                        <a:rPr lang="es-EC" sz="2300" baseline="0" dirty="0" smtClean="0"/>
                        <a:t>)</a:t>
                      </a:r>
                    </a:p>
                    <a:p>
                      <a:r>
                        <a:rPr lang="es-EC" sz="2300" b="0" baseline="0" dirty="0" err="1" smtClean="0">
                          <a:solidFill>
                            <a:schemeClr val="tx1"/>
                          </a:solidFill>
                          <a:latin typeface="+mj-lt"/>
                        </a:rPr>
                        <a:t>Polifenoles</a:t>
                      </a:r>
                      <a:r>
                        <a:rPr lang="es-EC" sz="2300" b="0" baseline="0" dirty="0" smtClean="0">
                          <a:solidFill>
                            <a:schemeClr val="tx1"/>
                          </a:solidFill>
                          <a:latin typeface="+mj-lt"/>
                        </a:rPr>
                        <a:t> Totales (mg GAE)</a:t>
                      </a:r>
                      <a:endParaRPr lang="es-EC" sz="2300" b="0" dirty="0" smtClean="0">
                        <a:solidFill>
                          <a:schemeClr val="tx1"/>
                        </a:solidFill>
                        <a:latin typeface="+mj-lt"/>
                      </a:endParaRPr>
                    </a:p>
                  </a:txBody>
                  <a:tcPr marL="120253" marR="120253" marT="63585" marB="63585"/>
                </a:tc>
                <a:tc>
                  <a:txBody>
                    <a:bodyPr/>
                    <a:lstStyle/>
                    <a:p>
                      <a:pPr algn="ctr"/>
                      <a:r>
                        <a:rPr lang="es-EC" sz="2400" kern="1200" dirty="0" smtClean="0"/>
                        <a:t>43.78 ± 2.74 </a:t>
                      </a:r>
                    </a:p>
                    <a:p>
                      <a:pPr algn="ctr"/>
                      <a:r>
                        <a:rPr lang="es-EC" sz="2400" dirty="0" smtClean="0">
                          <a:latin typeface="+mj-lt"/>
                        </a:rPr>
                        <a:t>163. 32</a:t>
                      </a:r>
                    </a:p>
                  </a:txBody>
                  <a:tcPr marL="120253" marR="120253" marT="63585" marB="63585"/>
                </a:tc>
              </a:tr>
              <a:tr h="470527">
                <a:tc>
                  <a:txBody>
                    <a:bodyPr/>
                    <a:lstStyle/>
                    <a:p>
                      <a:r>
                        <a:rPr lang="es-EC" sz="2300" dirty="0" smtClean="0"/>
                        <a:t>Índice</a:t>
                      </a:r>
                      <a:r>
                        <a:rPr lang="es-EC" sz="2300" baseline="0" dirty="0" smtClean="0"/>
                        <a:t> de madurez</a:t>
                      </a:r>
                      <a:endParaRPr lang="es-EC" sz="2300" b="0" dirty="0" smtClean="0">
                        <a:solidFill>
                          <a:schemeClr val="tx1"/>
                        </a:solidFill>
                        <a:latin typeface="+mj-lt"/>
                      </a:endParaRPr>
                    </a:p>
                  </a:txBody>
                  <a:tcPr marL="120253" marR="120253" marT="63585" marB="63585"/>
                </a:tc>
                <a:tc>
                  <a:txBody>
                    <a:bodyPr/>
                    <a:lstStyle/>
                    <a:p>
                      <a:pPr algn="ctr"/>
                      <a:r>
                        <a:rPr lang="es-EC" sz="2300" dirty="0" smtClean="0"/>
                        <a:t>5.1</a:t>
                      </a:r>
                      <a:endParaRPr lang="es-EC" sz="2300" dirty="0" smtClean="0">
                        <a:latin typeface="+mj-lt"/>
                      </a:endParaRPr>
                    </a:p>
                  </a:txBody>
                  <a:tcPr marL="120253" marR="120253" marT="63585" marB="63585"/>
                </a:tc>
              </a:tr>
            </a:tbl>
          </a:graphicData>
        </a:graphic>
      </p:graphicFrame>
      <p:pic>
        <p:nvPicPr>
          <p:cNvPr id="7" name="6 Imagen" descr="C:\Users\Usuario\Downloads\DSC02744.JPG"/>
          <p:cNvPicPr/>
          <p:nvPr/>
        </p:nvPicPr>
        <p:blipFill>
          <a:blip r:embed="rId2" cstate="print"/>
          <a:srcRect l="50000" r="19730" b="9337"/>
          <a:stretch>
            <a:fillRect/>
          </a:stretch>
        </p:blipFill>
        <p:spPr bwMode="auto">
          <a:xfrm>
            <a:off x="8441548" y="1719249"/>
            <a:ext cx="2066865" cy="4570178"/>
          </a:xfrm>
          <a:prstGeom prst="rect">
            <a:avLst/>
          </a:prstGeom>
          <a:noFill/>
          <a:ln w="19050">
            <a:solidFill>
              <a:schemeClr val="tx1"/>
            </a:solidFill>
            <a:miter lim="800000"/>
            <a:headEnd/>
            <a:tailEnd/>
          </a:ln>
        </p:spPr>
      </p:pic>
      <p:sp>
        <p:nvSpPr>
          <p:cNvPr id="8" name="7 CuadroTexto"/>
          <p:cNvSpPr txBox="1"/>
          <p:nvPr/>
        </p:nvSpPr>
        <p:spPr>
          <a:xfrm>
            <a:off x="369054" y="790555"/>
            <a:ext cx="8549306" cy="473118"/>
          </a:xfrm>
          <a:prstGeom prst="rect">
            <a:avLst/>
          </a:prstGeom>
          <a:noFill/>
        </p:spPr>
        <p:txBody>
          <a:bodyPr wrap="square" lIns="118022" tIns="59011" rIns="118022" bIns="59011" rtlCol="0">
            <a:spAutoFit/>
          </a:bodyPr>
          <a:lstStyle/>
          <a:p>
            <a:r>
              <a:rPr lang="es-EC" b="1" dirty="0" smtClean="0"/>
              <a:t>Tabla 2. </a:t>
            </a:r>
            <a:r>
              <a:rPr lang="es-EC" dirty="0" smtClean="0"/>
              <a:t>Características físico químicas del fruto  de uvilla </a:t>
            </a:r>
            <a:endParaRPr lang="es-EC" dirty="0"/>
          </a:p>
        </p:txBody>
      </p:sp>
      <p:sp>
        <p:nvSpPr>
          <p:cNvPr id="9" name="8 CuadroTexto"/>
          <p:cNvSpPr txBox="1"/>
          <p:nvPr/>
        </p:nvSpPr>
        <p:spPr>
          <a:xfrm>
            <a:off x="7084226" y="6434157"/>
            <a:ext cx="2160814" cy="396173"/>
          </a:xfrm>
          <a:prstGeom prst="rect">
            <a:avLst/>
          </a:prstGeom>
          <a:noFill/>
        </p:spPr>
        <p:txBody>
          <a:bodyPr wrap="square" lIns="118022" tIns="59011" rIns="118022" bIns="59011" rtlCol="0">
            <a:spAutoFit/>
          </a:bodyPr>
          <a:lstStyle/>
          <a:p>
            <a:r>
              <a:rPr lang="es-EC" sz="1800" dirty="0" smtClean="0"/>
              <a:t>Duque et al., 2011</a:t>
            </a:r>
            <a:endParaRPr lang="es-EC" sz="1800" dirty="0"/>
          </a:p>
        </p:txBody>
      </p:sp>
      <p:sp>
        <p:nvSpPr>
          <p:cNvPr id="10" name="9 CuadroTexto"/>
          <p:cNvSpPr txBox="1"/>
          <p:nvPr/>
        </p:nvSpPr>
        <p:spPr>
          <a:xfrm>
            <a:off x="7227102" y="6862785"/>
            <a:ext cx="2143140" cy="646331"/>
          </a:xfrm>
          <a:prstGeom prst="rect">
            <a:avLst/>
          </a:prstGeom>
          <a:noFill/>
        </p:spPr>
        <p:txBody>
          <a:bodyPr wrap="square" rtlCol="0">
            <a:spAutoFit/>
          </a:bodyPr>
          <a:lstStyle/>
          <a:p>
            <a:r>
              <a:rPr lang="es-EC" sz="1800" dirty="0" smtClean="0"/>
              <a:t>Yildiz 2015 136 a 154</a:t>
            </a:r>
            <a:endParaRPr lang="es-EC" sz="1800" dirty="0"/>
          </a:p>
        </p:txBody>
      </p:sp>
    </p:spTree>
  </p:cSld>
  <p:clrMapOvr>
    <a:masterClrMapping/>
  </p:clrMapOvr>
  <p:transition>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845494" y="1589603"/>
          <a:ext cx="10616170" cy="5441661"/>
        </p:xfrm>
        <a:graphic>
          <a:graphicData uri="http://schemas.openxmlformats.org/drawingml/2006/table">
            <a:tbl>
              <a:tblPr/>
              <a:tblGrid>
                <a:gridCol w="2386205"/>
                <a:gridCol w="2386205"/>
                <a:gridCol w="1460940"/>
                <a:gridCol w="1460940"/>
                <a:gridCol w="1460940"/>
                <a:gridCol w="1460940"/>
              </a:tblGrid>
              <a:tr h="453359">
                <a:tc gridSpan="2">
                  <a:txBody>
                    <a:bodyPr/>
                    <a:lstStyle/>
                    <a:p>
                      <a:pPr algn="ctr">
                        <a:lnSpc>
                          <a:spcPct val="150000"/>
                        </a:lnSpc>
                        <a:spcBef>
                          <a:spcPts val="600"/>
                        </a:spcBef>
                        <a:spcAft>
                          <a:spcPts val="0"/>
                        </a:spcAft>
                      </a:pPr>
                      <a:r>
                        <a:rPr lang="es-EC" sz="2300" b="1" dirty="0">
                          <a:solidFill>
                            <a:srgbClr val="000000"/>
                          </a:solidFill>
                          <a:latin typeface="Times New Roman"/>
                          <a:ea typeface="Times New Roman"/>
                          <a:cs typeface="Times New Roman"/>
                        </a:rPr>
                        <a:t>Variable</a:t>
                      </a:r>
                      <a:endParaRPr lang="es-EC" sz="2300" dirty="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lnSpc>
                          <a:spcPct val="150000"/>
                        </a:lnSpc>
                        <a:spcBef>
                          <a:spcPts val="600"/>
                        </a:spcBef>
                        <a:spcAft>
                          <a:spcPts val="0"/>
                        </a:spcAft>
                      </a:pPr>
                      <a:r>
                        <a:rPr lang="es-EC" sz="2300" b="1" baseline="30000" dirty="0">
                          <a:solidFill>
                            <a:srgbClr val="000000"/>
                          </a:solidFill>
                          <a:latin typeface="Times New Roman"/>
                          <a:ea typeface="Times New Roman"/>
                          <a:cs typeface="Times New Roman"/>
                        </a:rPr>
                        <a:t>1</a:t>
                      </a:r>
                      <a:r>
                        <a:rPr lang="es-EC" sz="2300" b="1" dirty="0">
                          <a:solidFill>
                            <a:srgbClr val="000000"/>
                          </a:solidFill>
                          <a:latin typeface="Times New Roman"/>
                          <a:ea typeface="Times New Roman"/>
                          <a:cs typeface="Times New Roman"/>
                        </a:rPr>
                        <a:t>gl</a:t>
                      </a:r>
                      <a:endParaRPr lang="es-EC" sz="2300" dirty="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300" b="1" baseline="30000" dirty="0">
                          <a:solidFill>
                            <a:srgbClr val="000000"/>
                          </a:solidFill>
                          <a:latin typeface="Times New Roman"/>
                          <a:ea typeface="Times New Roman"/>
                          <a:cs typeface="Times New Roman"/>
                        </a:rPr>
                        <a:t>3</a:t>
                      </a:r>
                      <a:r>
                        <a:rPr lang="es-EC" sz="2300" b="1" dirty="0">
                          <a:solidFill>
                            <a:srgbClr val="000000"/>
                          </a:solidFill>
                          <a:latin typeface="Times New Roman"/>
                          <a:ea typeface="Times New Roman"/>
                          <a:cs typeface="Times New Roman"/>
                        </a:rPr>
                        <a:t>F cal </a:t>
                      </a:r>
                      <a:endParaRPr lang="es-EC" sz="2300" dirty="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300" b="1" dirty="0" smtClean="0">
                          <a:solidFill>
                            <a:srgbClr val="000000"/>
                          </a:solidFill>
                          <a:latin typeface="Times New Roman"/>
                          <a:ea typeface="Times New Roman"/>
                          <a:cs typeface="Times New Roman"/>
                        </a:rPr>
                        <a:t>*R²</a:t>
                      </a:r>
                      <a:endParaRPr lang="es-EC" sz="2300" dirty="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300" b="1" baseline="30000">
                          <a:solidFill>
                            <a:srgbClr val="000000"/>
                          </a:solidFill>
                          <a:latin typeface="Times New Roman"/>
                          <a:ea typeface="Times New Roman"/>
                          <a:cs typeface="Times New Roman"/>
                        </a:rPr>
                        <a:t>4</a:t>
                      </a:r>
                      <a:r>
                        <a:rPr lang="es-EC" sz="2300" b="1">
                          <a:solidFill>
                            <a:srgbClr val="000000"/>
                          </a:solidFill>
                          <a:latin typeface="Times New Roman"/>
                          <a:ea typeface="Times New Roman"/>
                          <a:cs typeface="Times New Roman"/>
                        </a:rPr>
                        <a:t>C.V.</a:t>
                      </a:r>
                      <a:endParaRPr lang="es-EC" sz="230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359">
                <a:tc rowSpan="3">
                  <a:txBody>
                    <a:bodyPr/>
                    <a:lstStyle/>
                    <a:p>
                      <a:pPr algn="just">
                        <a:lnSpc>
                          <a:spcPct val="150000"/>
                        </a:lnSpc>
                      </a:pPr>
                      <a:endParaRPr lang="es-EC" sz="2300">
                        <a:latin typeface="Calibri"/>
                        <a:ea typeface="Times New Roman"/>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s-EC" sz="2300" dirty="0">
                          <a:solidFill>
                            <a:srgbClr val="000000"/>
                          </a:solidFill>
                          <a:latin typeface="Times New Roman"/>
                          <a:ea typeface="Times New Roman"/>
                          <a:cs typeface="Times New Roman"/>
                        </a:rPr>
                        <a:t>Luminosidad</a:t>
                      </a:r>
                      <a:endParaRPr lang="es-EC" sz="2300" dirty="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3</a:t>
                      </a:r>
                      <a:endParaRPr lang="es-EC" sz="2300" dirty="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10.54 *</a:t>
                      </a:r>
                      <a:endParaRPr lang="es-EC" sz="2300" dirty="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0.63</a:t>
                      </a:r>
                      <a:endParaRPr lang="es-EC" sz="230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0.87</a:t>
                      </a:r>
                      <a:endParaRPr lang="es-EC" sz="2300">
                        <a:latin typeface="Times New Roman"/>
                        <a:ea typeface="Calibri"/>
                        <a:cs typeface="Times New Roman"/>
                      </a:endParaRPr>
                    </a:p>
                  </a:txBody>
                  <a:tcPr marL="58456" marR="58456" marT="0" marB="0" anchor="ctr">
                    <a:lnL>
                      <a:noFill/>
                    </a:lnL>
                    <a:lnR>
                      <a:noFill/>
                    </a:lnR>
                    <a:lnT w="12700" cap="flat" cmpd="sng" algn="ctr">
                      <a:solidFill>
                        <a:srgbClr val="000000"/>
                      </a:solidFill>
                      <a:prstDash val="solid"/>
                      <a:round/>
                      <a:headEnd type="none" w="med" len="med"/>
                      <a:tailEnd type="none" w="med" len="med"/>
                    </a:lnT>
                    <a:lnB>
                      <a:noFill/>
                    </a:lnB>
                  </a:tcPr>
                </a:tc>
              </a:tr>
              <a:tr h="453359">
                <a:tc vMerge="1">
                  <a:txBody>
                    <a:bodyPr/>
                    <a:lstStyle/>
                    <a:p>
                      <a:endParaRPr lang="es-EC"/>
                    </a:p>
                  </a:txBody>
                  <a:tcPr/>
                </a:tc>
                <a:tc>
                  <a:txBody>
                    <a:bodyPr/>
                    <a:lstStyle/>
                    <a:p>
                      <a:pPr algn="l">
                        <a:lnSpc>
                          <a:spcPct val="150000"/>
                        </a:lnSpc>
                        <a:spcBef>
                          <a:spcPts val="600"/>
                        </a:spcBef>
                        <a:spcAft>
                          <a:spcPts val="0"/>
                        </a:spcAft>
                      </a:pPr>
                      <a:r>
                        <a:rPr lang="es-EC" sz="2300" dirty="0" err="1" smtClean="0">
                          <a:solidFill>
                            <a:srgbClr val="000000"/>
                          </a:solidFill>
                          <a:latin typeface="Times New Roman"/>
                          <a:ea typeface="Times New Roman"/>
                          <a:cs typeface="Times New Roman"/>
                        </a:rPr>
                        <a:t>Hue</a:t>
                      </a:r>
                      <a:r>
                        <a:rPr lang="es-EC" sz="2300" baseline="0" dirty="0" smtClean="0">
                          <a:solidFill>
                            <a:srgbClr val="000000"/>
                          </a:solidFill>
                          <a:latin typeface="Times New Roman"/>
                          <a:ea typeface="Times New Roman"/>
                          <a:cs typeface="Times New Roman"/>
                        </a:rPr>
                        <a:t> °</a:t>
                      </a:r>
                      <a:endParaRPr lang="es-EC" sz="2300" dirty="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3</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27.33 **</a:t>
                      </a:r>
                      <a:endParaRPr lang="es-EC" sz="2300" dirty="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0.85</a:t>
                      </a:r>
                      <a:endParaRPr lang="es-EC" sz="2300" dirty="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2.75</a:t>
                      </a:r>
                      <a:endParaRPr lang="es-EC" sz="2300" dirty="0">
                        <a:latin typeface="Times New Roman"/>
                        <a:ea typeface="Calibri"/>
                        <a:cs typeface="Times New Roman"/>
                      </a:endParaRPr>
                    </a:p>
                  </a:txBody>
                  <a:tcPr marL="58456" marR="58456" marT="0" marB="0" anchor="ctr">
                    <a:lnL>
                      <a:noFill/>
                    </a:lnL>
                    <a:lnR>
                      <a:noFill/>
                    </a:lnR>
                    <a:lnT>
                      <a:noFill/>
                    </a:lnT>
                    <a:lnB>
                      <a:noFill/>
                    </a:lnB>
                  </a:tcPr>
                </a:tc>
              </a:tr>
              <a:tr h="453359">
                <a:tc vMerge="1">
                  <a:txBody>
                    <a:bodyPr/>
                    <a:lstStyle/>
                    <a:p>
                      <a:endParaRPr lang="es-EC"/>
                    </a:p>
                  </a:txBody>
                  <a:tcPr/>
                </a:tc>
                <a:tc>
                  <a:txBody>
                    <a:bodyPr/>
                    <a:lstStyle/>
                    <a:p>
                      <a:pPr algn="l">
                        <a:lnSpc>
                          <a:spcPct val="150000"/>
                        </a:lnSpc>
                        <a:spcBef>
                          <a:spcPts val="600"/>
                        </a:spcBef>
                        <a:spcAft>
                          <a:spcPts val="0"/>
                        </a:spcAft>
                      </a:pPr>
                      <a:r>
                        <a:rPr lang="es-EC" sz="2300">
                          <a:solidFill>
                            <a:srgbClr val="000000"/>
                          </a:solidFill>
                          <a:latin typeface="Times New Roman"/>
                          <a:ea typeface="Times New Roman"/>
                          <a:cs typeface="Times New Roman"/>
                        </a:rPr>
                        <a:t>Cromaticidad</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3</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6.35n.s.</a:t>
                      </a:r>
                      <a:endParaRPr lang="es-EC" sz="2300" dirty="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0.37</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6,06</a:t>
                      </a:r>
                      <a:endParaRPr lang="es-EC" sz="2300" dirty="0">
                        <a:latin typeface="Times New Roman"/>
                        <a:ea typeface="Calibri"/>
                        <a:cs typeface="Times New Roman"/>
                      </a:endParaRPr>
                    </a:p>
                  </a:txBody>
                  <a:tcPr marL="58456" marR="58456" marT="0" marB="0" anchor="ctr">
                    <a:lnL>
                      <a:noFill/>
                    </a:lnL>
                    <a:lnR>
                      <a:noFill/>
                    </a:lnR>
                    <a:lnT>
                      <a:noFill/>
                    </a:lnT>
                    <a:lnB>
                      <a:noFill/>
                    </a:lnB>
                  </a:tcPr>
                </a:tc>
              </a:tr>
              <a:tr h="515036">
                <a:tc>
                  <a:txBody>
                    <a:bodyPr/>
                    <a:lstStyle/>
                    <a:p>
                      <a:pPr algn="just">
                        <a:lnSpc>
                          <a:spcPct val="150000"/>
                        </a:lnSpc>
                      </a:pPr>
                      <a:endParaRPr lang="es-EC" sz="2300">
                        <a:latin typeface="Calibri"/>
                        <a:ea typeface="Times New Roman"/>
                        <a:cs typeface="Times New Roman"/>
                      </a:endParaRPr>
                    </a:p>
                  </a:txBody>
                  <a:tcPr marL="58456" marR="58456" marT="0" marB="0" anchor="ctr">
                    <a:lnL>
                      <a:noFill/>
                    </a:lnL>
                    <a:lnR>
                      <a:noFill/>
                    </a:lnR>
                    <a:lnT>
                      <a:noFill/>
                    </a:lnT>
                    <a:lnB>
                      <a:noFill/>
                    </a:lnB>
                  </a:tcPr>
                </a:tc>
                <a:tc>
                  <a:txBody>
                    <a:bodyPr/>
                    <a:lstStyle/>
                    <a:p>
                      <a:pPr algn="l">
                        <a:lnSpc>
                          <a:spcPct val="150000"/>
                        </a:lnSpc>
                        <a:spcBef>
                          <a:spcPts val="600"/>
                        </a:spcBef>
                        <a:spcAft>
                          <a:spcPts val="0"/>
                        </a:spcAft>
                      </a:pPr>
                      <a:r>
                        <a:rPr lang="es-EC" sz="2300">
                          <a:solidFill>
                            <a:srgbClr val="000000"/>
                          </a:solidFill>
                          <a:latin typeface="Times New Roman"/>
                          <a:ea typeface="Times New Roman"/>
                          <a:cs typeface="Times New Roman"/>
                        </a:rPr>
                        <a:t>Textura</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3</a:t>
                      </a:r>
                      <a:endParaRPr lang="es-EC" sz="2300" dirty="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43.39 **</a:t>
                      </a:r>
                      <a:endParaRPr lang="es-EC" sz="2300" dirty="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0.83</a:t>
                      </a:r>
                      <a:endParaRPr lang="es-EC" sz="2300" dirty="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9.43</a:t>
                      </a:r>
                      <a:endParaRPr lang="es-EC" sz="2300" dirty="0">
                        <a:latin typeface="Times New Roman"/>
                        <a:ea typeface="Calibri"/>
                        <a:cs typeface="Times New Roman"/>
                      </a:endParaRPr>
                    </a:p>
                  </a:txBody>
                  <a:tcPr marL="58456" marR="58456" marT="0" marB="0" anchor="ctr">
                    <a:lnL>
                      <a:noFill/>
                    </a:lnL>
                    <a:lnR>
                      <a:noFill/>
                    </a:lnR>
                    <a:lnT>
                      <a:noFill/>
                    </a:lnT>
                    <a:lnB>
                      <a:noFill/>
                    </a:lnB>
                  </a:tcPr>
                </a:tc>
              </a:tr>
              <a:tr h="515036">
                <a:tc>
                  <a:txBody>
                    <a:bodyPr/>
                    <a:lstStyle/>
                    <a:p>
                      <a:pPr algn="just">
                        <a:lnSpc>
                          <a:spcPct val="150000"/>
                        </a:lnSpc>
                      </a:pPr>
                      <a:endParaRPr lang="es-EC" sz="2300" dirty="0">
                        <a:latin typeface="Calibri"/>
                        <a:ea typeface="Times New Roman"/>
                        <a:cs typeface="Times New Roman"/>
                      </a:endParaRPr>
                    </a:p>
                  </a:txBody>
                  <a:tcPr marL="58456" marR="58456" marT="0" marB="0" anchor="ctr">
                    <a:lnL>
                      <a:noFill/>
                    </a:lnL>
                    <a:lnR>
                      <a:noFill/>
                    </a:lnR>
                    <a:lnT>
                      <a:noFill/>
                    </a:lnT>
                    <a:lnB>
                      <a:noFill/>
                    </a:lnB>
                  </a:tcPr>
                </a:tc>
                <a:tc>
                  <a:txBody>
                    <a:bodyPr/>
                    <a:lstStyle/>
                    <a:p>
                      <a:pPr algn="l">
                        <a:lnSpc>
                          <a:spcPct val="150000"/>
                        </a:lnSpc>
                        <a:spcBef>
                          <a:spcPts val="600"/>
                        </a:spcBef>
                        <a:spcAft>
                          <a:spcPts val="0"/>
                        </a:spcAft>
                      </a:pPr>
                      <a:r>
                        <a:rPr lang="es-EC" sz="2300">
                          <a:solidFill>
                            <a:srgbClr val="000000"/>
                          </a:solidFill>
                          <a:latin typeface="Times New Roman"/>
                          <a:ea typeface="Times New Roman"/>
                          <a:cs typeface="Times New Roman"/>
                        </a:rPr>
                        <a:t>Ácido ascórbico</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3</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36.73 **</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0.96</a:t>
                      </a:r>
                      <a:endParaRPr lang="es-EC" sz="2300">
                        <a:latin typeface="Times New Roman"/>
                        <a:ea typeface="Calibri"/>
                        <a:cs typeface="Times New Roman"/>
                      </a:endParaRPr>
                    </a:p>
                  </a:txBody>
                  <a:tcPr marL="58456" marR="58456" marT="0" marB="0" anchor="ctr">
                    <a:lnL>
                      <a:noFill/>
                    </a:lnL>
                    <a:lnR>
                      <a:noFill/>
                    </a:lnR>
                    <a:lnT>
                      <a:noFill/>
                    </a:lnT>
                    <a:lnB>
                      <a:noFill/>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3.30</a:t>
                      </a:r>
                      <a:endParaRPr lang="es-EC" sz="2300" dirty="0">
                        <a:latin typeface="Times New Roman"/>
                        <a:ea typeface="Calibri"/>
                        <a:cs typeface="Times New Roman"/>
                      </a:endParaRPr>
                    </a:p>
                  </a:txBody>
                  <a:tcPr marL="58456" marR="58456" marT="0" marB="0" anchor="ctr">
                    <a:lnL>
                      <a:noFill/>
                    </a:lnL>
                    <a:lnR>
                      <a:noFill/>
                    </a:lnR>
                    <a:lnT>
                      <a:noFill/>
                    </a:lnT>
                    <a:lnB>
                      <a:noFill/>
                    </a:lnB>
                  </a:tcPr>
                </a:tc>
              </a:tr>
              <a:tr h="968394">
                <a:tc>
                  <a:txBody>
                    <a:bodyPr/>
                    <a:lstStyle/>
                    <a:p>
                      <a:pPr algn="just">
                        <a:lnSpc>
                          <a:spcPct val="150000"/>
                        </a:lnSpc>
                      </a:pPr>
                      <a:endParaRPr lang="es-EC" sz="2300">
                        <a:latin typeface="Calibri"/>
                        <a:ea typeface="Times New Roman"/>
                        <a:cs typeface="Times New Roman"/>
                      </a:endParaRPr>
                    </a:p>
                  </a:txBody>
                  <a:tcPr marL="58456" marR="58456"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lnSpc>
                          <a:spcPct val="150000"/>
                        </a:lnSpc>
                        <a:spcBef>
                          <a:spcPts val="600"/>
                        </a:spcBef>
                        <a:spcAft>
                          <a:spcPts val="0"/>
                        </a:spcAft>
                      </a:pPr>
                      <a:r>
                        <a:rPr lang="es-EC" sz="2300" dirty="0" err="1" smtClean="0">
                          <a:solidFill>
                            <a:srgbClr val="000000"/>
                          </a:solidFill>
                          <a:latin typeface="Times New Roman"/>
                          <a:ea typeface="Calibri"/>
                          <a:cs typeface="Times New Roman"/>
                        </a:rPr>
                        <a:t>Polifenoles</a:t>
                      </a:r>
                      <a:r>
                        <a:rPr lang="es-EC" sz="2300" baseline="0" dirty="0" smtClean="0">
                          <a:solidFill>
                            <a:srgbClr val="000000"/>
                          </a:solidFill>
                          <a:latin typeface="Times New Roman"/>
                          <a:ea typeface="Calibri"/>
                          <a:cs typeface="Times New Roman"/>
                        </a:rPr>
                        <a:t> Totales</a:t>
                      </a:r>
                      <a:endParaRPr lang="es-EC" sz="2300" dirty="0">
                        <a:latin typeface="Times New Roman"/>
                        <a:ea typeface="Calibri"/>
                        <a:cs typeface="Times New Roman"/>
                      </a:endParaRPr>
                    </a:p>
                  </a:txBody>
                  <a:tcPr marL="58456" marR="58456"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s-EC" sz="2300">
                          <a:solidFill>
                            <a:srgbClr val="000000"/>
                          </a:solidFill>
                          <a:latin typeface="Times New Roman"/>
                          <a:ea typeface="Times New Roman"/>
                          <a:cs typeface="Times New Roman"/>
                        </a:rPr>
                        <a:t>3</a:t>
                      </a:r>
                      <a:endParaRPr lang="es-EC" sz="2300">
                        <a:latin typeface="Times New Roman"/>
                        <a:ea typeface="Calibri"/>
                        <a:cs typeface="Times New Roman"/>
                      </a:endParaRPr>
                    </a:p>
                  </a:txBody>
                  <a:tcPr marL="58456" marR="58456"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s-EC" sz="2300" dirty="0" smtClean="0">
                          <a:solidFill>
                            <a:srgbClr val="000000"/>
                          </a:solidFill>
                          <a:latin typeface="Times New Roman"/>
                          <a:ea typeface="Times New Roman"/>
                          <a:cs typeface="Times New Roman"/>
                        </a:rPr>
                        <a:t>50.00 </a:t>
                      </a:r>
                      <a:r>
                        <a:rPr lang="es-EC" sz="2300" dirty="0">
                          <a:solidFill>
                            <a:srgbClr val="000000"/>
                          </a:solidFill>
                          <a:latin typeface="Times New Roman"/>
                          <a:ea typeface="Times New Roman"/>
                          <a:cs typeface="Times New Roman"/>
                        </a:rPr>
                        <a:t>**</a:t>
                      </a:r>
                      <a:endParaRPr lang="es-EC" sz="2300" dirty="0">
                        <a:latin typeface="Times New Roman"/>
                        <a:ea typeface="Calibri"/>
                        <a:cs typeface="Times New Roman"/>
                      </a:endParaRPr>
                    </a:p>
                  </a:txBody>
                  <a:tcPr marL="58456" marR="58456"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s-EC" sz="2300" dirty="0" smtClean="0">
                          <a:solidFill>
                            <a:srgbClr val="000000"/>
                          </a:solidFill>
                          <a:latin typeface="Times New Roman"/>
                          <a:ea typeface="Times New Roman"/>
                          <a:cs typeface="Times New Roman"/>
                        </a:rPr>
                        <a:t>0.92</a:t>
                      </a:r>
                      <a:endParaRPr lang="es-EC" sz="2300" dirty="0">
                        <a:latin typeface="Times New Roman"/>
                        <a:ea typeface="Calibri"/>
                        <a:cs typeface="Times New Roman"/>
                      </a:endParaRPr>
                    </a:p>
                  </a:txBody>
                  <a:tcPr marL="58456" marR="58456"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es-EC" sz="2300" dirty="0">
                          <a:solidFill>
                            <a:srgbClr val="000000"/>
                          </a:solidFill>
                          <a:latin typeface="Times New Roman"/>
                          <a:ea typeface="Times New Roman"/>
                          <a:cs typeface="Times New Roman"/>
                        </a:rPr>
                        <a:t>3.30</a:t>
                      </a:r>
                      <a:endParaRPr lang="es-EC" sz="2300" dirty="0">
                        <a:latin typeface="Times New Roman"/>
                        <a:ea typeface="Calibri"/>
                        <a:cs typeface="Times New Roman"/>
                      </a:endParaRPr>
                    </a:p>
                  </a:txBody>
                  <a:tcPr marL="58456" marR="58456" marT="0" marB="0" anchor="ctr">
                    <a:lnL>
                      <a:noFill/>
                    </a:lnL>
                    <a:lnR>
                      <a:noFill/>
                    </a:lnR>
                    <a:lnT>
                      <a:noFill/>
                    </a:lnT>
                    <a:lnB w="12700" cap="flat" cmpd="sng" algn="ctr">
                      <a:solidFill>
                        <a:schemeClr val="tx1"/>
                      </a:solidFill>
                      <a:prstDash val="solid"/>
                      <a:round/>
                      <a:headEnd type="none" w="med" len="med"/>
                      <a:tailEnd type="none" w="med" len="med"/>
                    </a:lnB>
                  </a:tcPr>
                </a:tc>
              </a:tr>
              <a:tr h="1318587">
                <a:tc gridSpan="6">
                  <a:txBody>
                    <a:bodyPr/>
                    <a:lstStyle/>
                    <a:p>
                      <a:pPr algn="ctr">
                        <a:lnSpc>
                          <a:spcPct val="150000"/>
                        </a:lnSpc>
                        <a:spcBef>
                          <a:spcPts val="600"/>
                        </a:spcBef>
                        <a:spcAft>
                          <a:spcPts val="0"/>
                        </a:spcAft>
                      </a:pPr>
                      <a:r>
                        <a:rPr lang="es-EC" sz="2000" baseline="30000" dirty="0">
                          <a:solidFill>
                            <a:srgbClr val="000000"/>
                          </a:solidFill>
                          <a:latin typeface="Times New Roman"/>
                          <a:ea typeface="Times New Roman"/>
                          <a:cs typeface="Times New Roman"/>
                        </a:rPr>
                        <a:t>1</a:t>
                      </a:r>
                      <a:r>
                        <a:rPr lang="es-EC" sz="2000" dirty="0">
                          <a:solidFill>
                            <a:srgbClr val="000000"/>
                          </a:solidFill>
                          <a:latin typeface="Times New Roman"/>
                          <a:ea typeface="Times New Roman"/>
                          <a:cs typeface="Times New Roman"/>
                        </a:rPr>
                        <a:t>gl: grados de libertad; </a:t>
                      </a:r>
                      <a:r>
                        <a:rPr lang="es-EC" sz="2000" dirty="0" smtClean="0">
                          <a:solidFill>
                            <a:srgbClr val="000000"/>
                          </a:solidFill>
                          <a:latin typeface="Times New Roman"/>
                          <a:ea typeface="Times New Roman"/>
                          <a:cs typeface="Times New Roman"/>
                        </a:rPr>
                        <a:t>*R²</a:t>
                      </a:r>
                      <a:r>
                        <a:rPr lang="es-EC" sz="2000" dirty="0">
                          <a:solidFill>
                            <a:srgbClr val="000000"/>
                          </a:solidFill>
                          <a:latin typeface="Times New Roman"/>
                          <a:ea typeface="Times New Roman"/>
                          <a:cs typeface="Times New Roman"/>
                        </a:rPr>
                        <a:t>: coeficiente de determinación del ajuste; </a:t>
                      </a:r>
                      <a:r>
                        <a:rPr lang="es-EC" sz="2000" baseline="30000" dirty="0">
                          <a:solidFill>
                            <a:srgbClr val="000000"/>
                          </a:solidFill>
                          <a:latin typeface="Times New Roman"/>
                          <a:ea typeface="Times New Roman"/>
                          <a:cs typeface="Times New Roman"/>
                        </a:rPr>
                        <a:t>3</a:t>
                      </a:r>
                      <a:r>
                        <a:rPr lang="es-EC" sz="2000" dirty="0">
                          <a:solidFill>
                            <a:srgbClr val="000000"/>
                          </a:solidFill>
                          <a:latin typeface="Times New Roman"/>
                          <a:ea typeface="Times New Roman"/>
                          <a:cs typeface="Times New Roman"/>
                        </a:rPr>
                        <a:t>F cal: prueba estadística F calculada; </a:t>
                      </a:r>
                      <a:r>
                        <a:rPr lang="es-EC" sz="2000" baseline="30000" dirty="0">
                          <a:solidFill>
                            <a:srgbClr val="000000"/>
                          </a:solidFill>
                          <a:latin typeface="Times New Roman"/>
                          <a:ea typeface="Times New Roman"/>
                          <a:cs typeface="Times New Roman"/>
                        </a:rPr>
                        <a:t>4</a:t>
                      </a:r>
                      <a:r>
                        <a:rPr lang="es-EC" sz="2000" dirty="0">
                          <a:solidFill>
                            <a:srgbClr val="000000"/>
                          </a:solidFill>
                          <a:latin typeface="Times New Roman"/>
                          <a:ea typeface="Times New Roman"/>
                          <a:cs typeface="Times New Roman"/>
                        </a:rPr>
                        <a:t>CV: coeficiente de variación;** altamente significativo: *significativo: </a:t>
                      </a:r>
                      <a:r>
                        <a:rPr lang="es-EC" sz="2000" dirty="0" err="1">
                          <a:solidFill>
                            <a:srgbClr val="000000"/>
                          </a:solidFill>
                          <a:latin typeface="Times New Roman"/>
                          <a:ea typeface="Times New Roman"/>
                          <a:cs typeface="Times New Roman"/>
                        </a:rPr>
                        <a:t>n.s.</a:t>
                      </a:r>
                      <a:r>
                        <a:rPr lang="es-EC" sz="2000" dirty="0">
                          <a:solidFill>
                            <a:srgbClr val="000000"/>
                          </a:solidFill>
                          <a:latin typeface="Times New Roman"/>
                          <a:ea typeface="Times New Roman"/>
                          <a:cs typeface="Times New Roman"/>
                        </a:rPr>
                        <a:t>: no significativo</a:t>
                      </a:r>
                      <a:endParaRPr lang="es-EC" sz="2800" dirty="0">
                        <a:latin typeface="Times New Roman"/>
                        <a:ea typeface="Calibri"/>
                        <a:cs typeface="Times New Roman"/>
                      </a:endParaRPr>
                    </a:p>
                  </a:txBody>
                  <a:tcPr marL="58456" marR="58456" marT="0" marB="0" anchor="ctr">
                    <a:lnL>
                      <a:noFill/>
                    </a:lnL>
                    <a:lnR>
                      <a:noFill/>
                    </a:lnR>
                    <a:lnT w="12700" cap="flat" cmpd="sng" algn="ctr">
                      <a:solidFill>
                        <a:schemeClr val="tx1"/>
                      </a:solidFill>
                      <a:prstDash val="solid"/>
                      <a:round/>
                      <a:headEnd type="none" w="med" len="med"/>
                      <a:tailEnd type="none" w="med" len="med"/>
                    </a:lnT>
                    <a:lnB>
                      <a:noFill/>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7" name="6 Rectángulo"/>
          <p:cNvSpPr/>
          <p:nvPr/>
        </p:nvSpPr>
        <p:spPr>
          <a:xfrm>
            <a:off x="563648" y="496735"/>
            <a:ext cx="11085913" cy="827061"/>
          </a:xfrm>
          <a:prstGeom prst="rect">
            <a:avLst/>
          </a:prstGeom>
        </p:spPr>
        <p:txBody>
          <a:bodyPr wrap="square" lIns="118022" tIns="59011" rIns="118022" bIns="59011">
            <a:spAutoFit/>
          </a:bodyPr>
          <a:lstStyle/>
          <a:p>
            <a:pPr algn="ctr"/>
            <a:r>
              <a:rPr lang="es-EC" b="1" dirty="0" smtClean="0"/>
              <a:t>Tabla  3. </a:t>
            </a:r>
            <a:r>
              <a:rPr lang="es-EC" dirty="0" smtClean="0"/>
              <a:t>Análisis de Varianza para los parámetros de color, textura, ácido ascórbico y </a:t>
            </a:r>
            <a:r>
              <a:rPr lang="es-EC" dirty="0" err="1" smtClean="0"/>
              <a:t>polifenoles</a:t>
            </a:r>
            <a:r>
              <a:rPr lang="es-EC" dirty="0" smtClean="0"/>
              <a:t> totales en frutos de uvilla almacenada.</a:t>
            </a:r>
            <a:endParaRPr lang="es-EC" dirty="0"/>
          </a:p>
        </p:txBody>
      </p:sp>
    </p:spTree>
  </p:cSld>
  <p:clrMapOvr>
    <a:masterClrMapping/>
  </p:clrMapOvr>
  <p:transition>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1011996" y="1219183"/>
          <a:ext cx="10115507" cy="4580595"/>
        </p:xfrm>
        <a:graphic>
          <a:graphicData uri="http://schemas.openxmlformats.org/drawingml/2006/table">
            <a:tbl>
              <a:tblPr/>
              <a:tblGrid>
                <a:gridCol w="2214578"/>
                <a:gridCol w="3072293"/>
                <a:gridCol w="2309048"/>
                <a:gridCol w="2519588"/>
              </a:tblGrid>
              <a:tr h="672279">
                <a:tc>
                  <a:txBody>
                    <a:bodyPr/>
                    <a:lstStyle/>
                    <a:p>
                      <a:pPr algn="ctr">
                        <a:lnSpc>
                          <a:spcPct val="150000"/>
                        </a:lnSpc>
                        <a:spcBef>
                          <a:spcPts val="600"/>
                        </a:spcBef>
                        <a:spcAft>
                          <a:spcPts val="0"/>
                        </a:spcAft>
                      </a:pPr>
                      <a:r>
                        <a:rPr lang="es-EC" sz="2500" b="1" dirty="0">
                          <a:solidFill>
                            <a:srgbClr val="000000"/>
                          </a:solidFill>
                          <a:latin typeface="Times New Roman"/>
                          <a:ea typeface="Times New Roman"/>
                          <a:cs typeface="Times New Roman"/>
                        </a:rPr>
                        <a:t>Tratamiento</a:t>
                      </a:r>
                      <a:endParaRPr lang="es-EC" sz="39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500" b="1" dirty="0">
                          <a:solidFill>
                            <a:srgbClr val="000000"/>
                          </a:solidFill>
                          <a:latin typeface="Times New Roman"/>
                          <a:ea typeface="Times New Roman"/>
                          <a:cs typeface="Times New Roman"/>
                        </a:rPr>
                        <a:t>Luminosidad (L*)</a:t>
                      </a:r>
                      <a:endParaRPr lang="es-EC" sz="39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500" b="1" dirty="0" err="1" smtClean="0">
                          <a:solidFill>
                            <a:srgbClr val="000000"/>
                          </a:solidFill>
                          <a:latin typeface="Times New Roman"/>
                          <a:ea typeface="Times New Roman"/>
                          <a:cs typeface="Times New Roman"/>
                        </a:rPr>
                        <a:t>Hue</a:t>
                      </a:r>
                      <a:r>
                        <a:rPr lang="es-EC" sz="2500" b="1" dirty="0" smtClean="0">
                          <a:solidFill>
                            <a:srgbClr val="000000"/>
                          </a:solidFill>
                          <a:latin typeface="Times New Roman"/>
                          <a:ea typeface="Times New Roman"/>
                          <a:cs typeface="Times New Roman"/>
                        </a:rPr>
                        <a:t> ( ° )</a:t>
                      </a:r>
                      <a:endParaRPr lang="es-EC" sz="39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500" b="1">
                          <a:solidFill>
                            <a:srgbClr val="000000"/>
                          </a:solidFill>
                          <a:latin typeface="Times New Roman"/>
                          <a:ea typeface="Times New Roman"/>
                          <a:cs typeface="Times New Roman"/>
                        </a:rPr>
                        <a:t>Croma</a:t>
                      </a:r>
                      <a:endParaRPr lang="es-EC" sz="390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5933">
                <a:tc>
                  <a:txBody>
                    <a:bodyPr/>
                    <a:lstStyle/>
                    <a:p>
                      <a:pPr algn="l">
                        <a:lnSpc>
                          <a:spcPct val="150000"/>
                        </a:lnSpc>
                        <a:spcBef>
                          <a:spcPts val="600"/>
                        </a:spcBef>
                        <a:spcAft>
                          <a:spcPts val="0"/>
                        </a:spcAft>
                      </a:pPr>
                      <a:r>
                        <a:rPr lang="es-EC" sz="2500" b="1" dirty="0" smtClean="0">
                          <a:solidFill>
                            <a:srgbClr val="000000"/>
                          </a:solidFill>
                          <a:latin typeface="Times New Roman"/>
                          <a:ea typeface="Times New Roman"/>
                          <a:cs typeface="Times New Roman"/>
                        </a:rPr>
                        <a:t>Materia</a:t>
                      </a:r>
                      <a:r>
                        <a:rPr lang="es-EC" sz="2500" b="1" baseline="0" dirty="0" smtClean="0">
                          <a:solidFill>
                            <a:srgbClr val="000000"/>
                          </a:solidFill>
                          <a:latin typeface="Times New Roman"/>
                          <a:ea typeface="Times New Roman"/>
                          <a:cs typeface="Times New Roman"/>
                        </a:rPr>
                        <a:t> prima</a:t>
                      </a:r>
                      <a:endParaRPr lang="es-EC" sz="2500" b="1" dirty="0" smtClean="0">
                        <a:solidFill>
                          <a:srgbClr val="000000"/>
                        </a:solidFill>
                        <a:latin typeface="Times New Roman"/>
                        <a:ea typeface="Times New Roman"/>
                        <a:cs typeface="Times New Roman"/>
                      </a:endParaRPr>
                    </a:p>
                    <a:p>
                      <a:pPr algn="l">
                        <a:lnSpc>
                          <a:spcPct val="150000"/>
                        </a:lnSpc>
                        <a:spcBef>
                          <a:spcPts val="600"/>
                        </a:spcBef>
                        <a:spcAft>
                          <a:spcPts val="0"/>
                        </a:spcAft>
                      </a:pPr>
                      <a:r>
                        <a:rPr lang="es-EC" sz="2500" b="1" dirty="0" smtClean="0">
                          <a:solidFill>
                            <a:srgbClr val="000000"/>
                          </a:solidFill>
                          <a:latin typeface="Times New Roman"/>
                          <a:ea typeface="Times New Roman"/>
                          <a:cs typeface="Times New Roman"/>
                        </a:rPr>
                        <a:t>T1</a:t>
                      </a:r>
                      <a:endParaRPr lang="es-EC" sz="39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2500" dirty="0" smtClean="0">
                          <a:solidFill>
                            <a:srgbClr val="000000"/>
                          </a:solidFill>
                          <a:latin typeface="Times New Roman"/>
                          <a:ea typeface="Times New Roman"/>
                          <a:cs typeface="Times New Roman"/>
                        </a:rPr>
                        <a:t>100.15</a:t>
                      </a:r>
                    </a:p>
                    <a:p>
                      <a:pPr algn="ctr">
                        <a:lnSpc>
                          <a:spcPct val="150000"/>
                        </a:lnSpc>
                        <a:spcBef>
                          <a:spcPts val="600"/>
                        </a:spcBef>
                        <a:spcAft>
                          <a:spcPts val="0"/>
                        </a:spcAft>
                      </a:pPr>
                      <a:r>
                        <a:rPr lang="es-EC" sz="2500" dirty="0" smtClean="0">
                          <a:solidFill>
                            <a:srgbClr val="000000"/>
                          </a:solidFill>
                          <a:latin typeface="Times New Roman"/>
                          <a:ea typeface="Times New Roman"/>
                          <a:cs typeface="Times New Roman"/>
                        </a:rPr>
                        <a:t>100.36 </a:t>
                      </a:r>
                      <a:r>
                        <a:rPr lang="es-EC" sz="2500" dirty="0">
                          <a:solidFill>
                            <a:srgbClr val="000000"/>
                          </a:solidFill>
                          <a:latin typeface="Times New Roman"/>
                          <a:ea typeface="Times New Roman"/>
                          <a:cs typeface="Times New Roman"/>
                        </a:rPr>
                        <a:t>± 0.41 a</a:t>
                      </a:r>
                      <a:endParaRPr lang="es-EC" sz="39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2500" dirty="0" smtClean="0">
                          <a:solidFill>
                            <a:srgbClr val="000000"/>
                          </a:solidFill>
                          <a:latin typeface="Times New Roman"/>
                          <a:ea typeface="Times New Roman"/>
                          <a:cs typeface="Times New Roman"/>
                        </a:rPr>
                        <a:t>124.85</a:t>
                      </a:r>
                    </a:p>
                    <a:p>
                      <a:pPr algn="ctr">
                        <a:lnSpc>
                          <a:spcPct val="150000"/>
                        </a:lnSpc>
                        <a:spcBef>
                          <a:spcPts val="600"/>
                        </a:spcBef>
                        <a:spcAft>
                          <a:spcPts val="0"/>
                        </a:spcAft>
                      </a:pPr>
                      <a:r>
                        <a:rPr lang="es-EC" sz="2500" dirty="0" smtClean="0">
                          <a:solidFill>
                            <a:srgbClr val="000000"/>
                          </a:solidFill>
                          <a:latin typeface="Times New Roman"/>
                          <a:ea typeface="Times New Roman"/>
                          <a:cs typeface="Times New Roman"/>
                        </a:rPr>
                        <a:t>121.67  </a:t>
                      </a:r>
                      <a:r>
                        <a:rPr lang="es-EC" sz="2500" dirty="0">
                          <a:solidFill>
                            <a:srgbClr val="000000"/>
                          </a:solidFill>
                          <a:latin typeface="Times New Roman"/>
                          <a:ea typeface="Times New Roman"/>
                          <a:cs typeface="Times New Roman"/>
                        </a:rPr>
                        <a:t>± 0.71 a</a:t>
                      </a:r>
                      <a:r>
                        <a:rPr lang="es-EC" sz="2500" baseline="30000" dirty="0">
                          <a:solidFill>
                            <a:srgbClr val="000000"/>
                          </a:solidFill>
                          <a:latin typeface="Times New Roman"/>
                          <a:ea typeface="Times New Roman"/>
                          <a:cs typeface="Times New Roman"/>
                        </a:rPr>
                        <a:t>1</a:t>
                      </a:r>
                      <a:endParaRPr lang="es-EC" sz="39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2500" dirty="0" smtClean="0">
                          <a:solidFill>
                            <a:srgbClr val="000000"/>
                          </a:solidFill>
                          <a:latin typeface="Times New Roman"/>
                          <a:ea typeface="Times New Roman"/>
                          <a:cs typeface="Times New Roman"/>
                        </a:rPr>
                        <a:t>3.92</a:t>
                      </a:r>
                    </a:p>
                    <a:p>
                      <a:pPr algn="ctr">
                        <a:lnSpc>
                          <a:spcPct val="150000"/>
                        </a:lnSpc>
                        <a:spcBef>
                          <a:spcPts val="600"/>
                        </a:spcBef>
                        <a:spcAft>
                          <a:spcPts val="0"/>
                        </a:spcAft>
                      </a:pPr>
                      <a:r>
                        <a:rPr lang="es-EC" sz="2500" dirty="0" smtClean="0">
                          <a:solidFill>
                            <a:srgbClr val="000000"/>
                          </a:solidFill>
                          <a:latin typeface="Times New Roman"/>
                          <a:ea typeface="Times New Roman"/>
                          <a:cs typeface="Times New Roman"/>
                        </a:rPr>
                        <a:t>3.60 </a:t>
                      </a:r>
                      <a:r>
                        <a:rPr lang="es-EC" sz="2500" dirty="0">
                          <a:solidFill>
                            <a:srgbClr val="000000"/>
                          </a:solidFill>
                          <a:latin typeface="Times New Roman"/>
                          <a:ea typeface="Times New Roman"/>
                          <a:cs typeface="Times New Roman"/>
                        </a:rPr>
                        <a:t>± 1.07 a </a:t>
                      </a:r>
                      <a:endParaRPr lang="es-EC" sz="39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r>
              <a:tr h="672279">
                <a:tc>
                  <a:txBody>
                    <a:bodyPr/>
                    <a:lstStyle/>
                    <a:p>
                      <a:pPr algn="l">
                        <a:lnSpc>
                          <a:spcPct val="150000"/>
                        </a:lnSpc>
                        <a:spcBef>
                          <a:spcPts val="600"/>
                        </a:spcBef>
                        <a:spcAft>
                          <a:spcPts val="0"/>
                        </a:spcAft>
                      </a:pPr>
                      <a:r>
                        <a:rPr lang="es-EC" sz="2500" b="1">
                          <a:solidFill>
                            <a:srgbClr val="000000"/>
                          </a:solidFill>
                          <a:latin typeface="Times New Roman"/>
                          <a:ea typeface="Times New Roman"/>
                          <a:cs typeface="Times New Roman"/>
                        </a:rPr>
                        <a:t>T2</a:t>
                      </a:r>
                      <a:endParaRPr lang="es-EC" sz="390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a:solidFill>
                            <a:srgbClr val="000000"/>
                          </a:solidFill>
                          <a:latin typeface="Times New Roman"/>
                          <a:ea typeface="Times New Roman"/>
                          <a:cs typeface="Times New Roman"/>
                        </a:rPr>
                        <a:t>101.34 ± 0.57 b</a:t>
                      </a:r>
                      <a:endParaRPr lang="es-EC" sz="390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118.89 ± 0,71 a </a:t>
                      </a:r>
                      <a:endParaRPr lang="es-EC" sz="39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3.75 ± 0.7 a</a:t>
                      </a:r>
                      <a:endParaRPr lang="es-EC" sz="3900" dirty="0">
                        <a:latin typeface="Times New Roman"/>
                        <a:ea typeface="Calibri"/>
                        <a:cs typeface="Times New Roman"/>
                      </a:endParaRPr>
                    </a:p>
                  </a:txBody>
                  <a:tcPr marL="58456" marR="58456" marT="0" marB="0" anchor="b">
                    <a:lnL>
                      <a:noFill/>
                    </a:lnL>
                    <a:lnR>
                      <a:noFill/>
                    </a:lnR>
                    <a:lnT>
                      <a:noFill/>
                    </a:lnT>
                    <a:lnB>
                      <a:noFill/>
                    </a:lnB>
                  </a:tcPr>
                </a:tc>
              </a:tr>
              <a:tr h="672279">
                <a:tc>
                  <a:txBody>
                    <a:bodyPr/>
                    <a:lstStyle/>
                    <a:p>
                      <a:pPr algn="l">
                        <a:lnSpc>
                          <a:spcPct val="150000"/>
                        </a:lnSpc>
                        <a:spcBef>
                          <a:spcPts val="600"/>
                        </a:spcBef>
                        <a:spcAft>
                          <a:spcPts val="0"/>
                        </a:spcAft>
                      </a:pPr>
                      <a:r>
                        <a:rPr lang="es-EC" sz="2500" b="1">
                          <a:solidFill>
                            <a:srgbClr val="000000"/>
                          </a:solidFill>
                          <a:latin typeface="Times New Roman"/>
                          <a:ea typeface="Times New Roman"/>
                          <a:cs typeface="Times New Roman"/>
                        </a:rPr>
                        <a:t>T3</a:t>
                      </a:r>
                      <a:endParaRPr lang="es-EC" sz="390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101.80 ± 0.45 b</a:t>
                      </a:r>
                      <a:endParaRPr lang="es-EC" sz="39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115.41 ± 1.6 b</a:t>
                      </a:r>
                      <a:endParaRPr lang="es-EC" sz="39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3.74 ± 0.63 a</a:t>
                      </a:r>
                      <a:endParaRPr lang="es-EC" sz="3900" dirty="0">
                        <a:latin typeface="Times New Roman"/>
                        <a:ea typeface="Calibri"/>
                        <a:cs typeface="Times New Roman"/>
                      </a:endParaRPr>
                    </a:p>
                  </a:txBody>
                  <a:tcPr marL="58456" marR="58456" marT="0" marB="0" anchor="b">
                    <a:lnL>
                      <a:noFill/>
                    </a:lnL>
                    <a:lnR>
                      <a:noFill/>
                    </a:lnR>
                    <a:lnT>
                      <a:noFill/>
                    </a:lnT>
                    <a:lnB>
                      <a:noFill/>
                    </a:lnB>
                  </a:tcPr>
                </a:tc>
              </a:tr>
              <a:tr h="672279">
                <a:tc>
                  <a:txBody>
                    <a:bodyPr/>
                    <a:lstStyle/>
                    <a:p>
                      <a:pPr algn="l">
                        <a:lnSpc>
                          <a:spcPct val="150000"/>
                        </a:lnSpc>
                        <a:spcBef>
                          <a:spcPts val="600"/>
                        </a:spcBef>
                        <a:spcAft>
                          <a:spcPts val="0"/>
                        </a:spcAft>
                      </a:pPr>
                      <a:r>
                        <a:rPr lang="es-EC" sz="2500" b="1">
                          <a:solidFill>
                            <a:srgbClr val="000000"/>
                          </a:solidFill>
                          <a:latin typeface="Times New Roman"/>
                          <a:ea typeface="Times New Roman"/>
                          <a:cs typeface="Times New Roman"/>
                        </a:rPr>
                        <a:t>T4</a:t>
                      </a:r>
                      <a:endParaRPr lang="es-EC" sz="390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dirty="0" smtClean="0">
                          <a:solidFill>
                            <a:srgbClr val="000000"/>
                          </a:solidFill>
                          <a:latin typeface="Times New Roman"/>
                          <a:ea typeface="Times New Roman"/>
                          <a:cs typeface="Times New Roman"/>
                        </a:rPr>
                        <a:t>99.9 </a:t>
                      </a:r>
                      <a:r>
                        <a:rPr lang="es-EC" sz="2500" dirty="0">
                          <a:solidFill>
                            <a:srgbClr val="000000"/>
                          </a:solidFill>
                          <a:latin typeface="Times New Roman"/>
                          <a:ea typeface="Times New Roman"/>
                          <a:cs typeface="Times New Roman"/>
                        </a:rPr>
                        <a:t>± 0.41 </a:t>
                      </a:r>
                      <a:r>
                        <a:rPr lang="es-EC" sz="2500" dirty="0" smtClean="0">
                          <a:solidFill>
                            <a:srgbClr val="000000"/>
                          </a:solidFill>
                          <a:latin typeface="Times New Roman"/>
                          <a:ea typeface="Times New Roman"/>
                          <a:cs typeface="Times New Roman"/>
                        </a:rPr>
                        <a:t>c</a:t>
                      </a:r>
                      <a:endParaRPr lang="es-EC" sz="39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a:solidFill>
                            <a:srgbClr val="000000"/>
                          </a:solidFill>
                          <a:latin typeface="Times New Roman"/>
                          <a:ea typeface="Times New Roman"/>
                          <a:cs typeface="Times New Roman"/>
                        </a:rPr>
                        <a:t>111.66 ± 1.72 c</a:t>
                      </a:r>
                      <a:endParaRPr lang="es-EC" sz="390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3.93 ± 0.44 a</a:t>
                      </a:r>
                      <a:endParaRPr lang="es-EC" sz="3900" dirty="0">
                        <a:latin typeface="Times New Roman"/>
                        <a:ea typeface="Calibri"/>
                        <a:cs typeface="Times New Roman"/>
                      </a:endParaRPr>
                    </a:p>
                  </a:txBody>
                  <a:tcPr marL="58456" marR="58456" marT="0" marB="0" anchor="b">
                    <a:lnL>
                      <a:noFill/>
                    </a:lnL>
                    <a:lnR>
                      <a:noFill/>
                    </a:lnR>
                    <a:lnT>
                      <a:noFill/>
                    </a:lnT>
                    <a:lnB>
                      <a:noFill/>
                    </a:lnB>
                  </a:tcPr>
                </a:tc>
              </a:tr>
              <a:tr h="672279">
                <a:tc>
                  <a:txBody>
                    <a:bodyPr/>
                    <a:lstStyle/>
                    <a:p>
                      <a:pPr algn="l">
                        <a:lnSpc>
                          <a:spcPct val="150000"/>
                        </a:lnSpc>
                        <a:spcBef>
                          <a:spcPts val="600"/>
                        </a:spcBef>
                        <a:spcAft>
                          <a:spcPts val="0"/>
                        </a:spcAft>
                      </a:pPr>
                      <a:r>
                        <a:rPr lang="es-EC" sz="2500" b="1" baseline="30000" dirty="0">
                          <a:solidFill>
                            <a:srgbClr val="000000"/>
                          </a:solidFill>
                          <a:latin typeface="Times New Roman"/>
                          <a:ea typeface="Times New Roman"/>
                          <a:cs typeface="Times New Roman"/>
                        </a:rPr>
                        <a:t>2</a:t>
                      </a:r>
                      <a:r>
                        <a:rPr lang="es-EC" sz="2500" b="1" dirty="0">
                          <a:solidFill>
                            <a:srgbClr val="000000"/>
                          </a:solidFill>
                          <a:latin typeface="Times New Roman"/>
                          <a:ea typeface="Times New Roman"/>
                          <a:cs typeface="Times New Roman"/>
                        </a:rPr>
                        <a:t>DHS</a:t>
                      </a:r>
                      <a:endParaRPr lang="es-EC" sz="39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0.85</a:t>
                      </a:r>
                      <a:endParaRPr lang="es-EC" sz="39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500">
                          <a:solidFill>
                            <a:srgbClr val="000000"/>
                          </a:solidFill>
                          <a:latin typeface="Times New Roman"/>
                          <a:ea typeface="Times New Roman"/>
                          <a:cs typeface="Times New Roman"/>
                        </a:rPr>
                        <a:t>3.11</a:t>
                      </a:r>
                      <a:endParaRPr lang="es-EC" sz="390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2500" dirty="0">
                          <a:solidFill>
                            <a:srgbClr val="000000"/>
                          </a:solidFill>
                          <a:latin typeface="Times New Roman"/>
                          <a:ea typeface="Times New Roman"/>
                          <a:cs typeface="Times New Roman"/>
                        </a:rPr>
                        <a:t>0.57</a:t>
                      </a:r>
                      <a:endParaRPr lang="es-EC" sz="39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7169" name="Rectangle 1"/>
          <p:cNvSpPr>
            <a:spLocks noChangeArrowheads="1"/>
          </p:cNvSpPr>
          <p:nvPr/>
        </p:nvSpPr>
        <p:spPr bwMode="auto">
          <a:xfrm>
            <a:off x="154740" y="290489"/>
            <a:ext cx="11557153" cy="1442614"/>
          </a:xfrm>
          <a:prstGeom prst="rect">
            <a:avLst/>
          </a:prstGeom>
          <a:noFill/>
          <a:ln w="9525">
            <a:noFill/>
            <a:miter lim="800000"/>
            <a:headEnd/>
            <a:tailEnd/>
          </a:ln>
          <a:effectLst/>
        </p:spPr>
        <p:txBody>
          <a:bodyPr vert="horz" wrap="none" lIns="118022" tIns="59011" rIns="118022" bIns="59011" numCol="1" anchor="ctr" anchorCtr="0" compatLnSpc="1">
            <a:prstTxWarp prst="textNoShape">
              <a:avLst/>
            </a:prstTxWarp>
            <a:spAutoFit/>
          </a:bodyPr>
          <a:lstStyle/>
          <a:p>
            <a:pPr algn="ctr" fontAlgn="base">
              <a:spcBef>
                <a:spcPct val="0"/>
              </a:spcBef>
              <a:spcAft>
                <a:spcPct val="0"/>
              </a:spcAft>
            </a:pPr>
            <a:r>
              <a:rPr lang="es-EC" sz="2600" b="1" dirty="0" smtClean="0">
                <a:ea typeface="Calibri" pitchFamily="34" charset="0"/>
                <a:cs typeface="Times New Roman" pitchFamily="18" charset="0"/>
              </a:rPr>
              <a:t>T</a:t>
            </a:r>
            <a:r>
              <a:rPr lang="es-EC" sz="2600" b="1" dirty="0" smtClean="0" bmk="">
                <a:ea typeface="Calibri" pitchFamily="34" charset="0"/>
                <a:cs typeface="Times New Roman" pitchFamily="18" charset="0"/>
              </a:rPr>
              <a:t>abla </a:t>
            </a:r>
            <a:r>
              <a:rPr lang="es-EC" sz="2600" b="1" dirty="0" smtClean="0" bmk="_Toc471340996">
                <a:ea typeface="Calibri" pitchFamily="34" charset="0"/>
                <a:cs typeface="Times New Roman" pitchFamily="18" charset="0"/>
              </a:rPr>
              <a:t>4. </a:t>
            </a:r>
            <a:r>
              <a:rPr lang="es-EC" sz="2400" dirty="0" smtClean="0" bmk="_Toc471340996">
                <a:ea typeface="Calibri" pitchFamily="34" charset="0"/>
                <a:cs typeface="Times New Roman" pitchFamily="18" charset="0"/>
              </a:rPr>
              <a:t>Promedio de parámetros de color </a:t>
            </a:r>
          </a:p>
          <a:p>
            <a:pPr algn="ctr" fontAlgn="base">
              <a:spcBef>
                <a:spcPct val="0"/>
              </a:spcBef>
              <a:spcAft>
                <a:spcPct val="0"/>
              </a:spcAft>
            </a:pPr>
            <a:r>
              <a:rPr lang="es-EC" sz="2400" dirty="0" smtClean="0" bmk="_Toc471340996">
                <a:ea typeface="Calibri" pitchFamily="34" charset="0"/>
                <a:cs typeface="Times New Roman" pitchFamily="18" charset="0"/>
              </a:rPr>
              <a:t>Luminosidad, </a:t>
            </a:r>
            <a:r>
              <a:rPr lang="es-EC" sz="2400" dirty="0" err="1" smtClean="0" bmk="_Toc471340996">
                <a:ea typeface="Calibri" pitchFamily="34" charset="0"/>
                <a:cs typeface="Times New Roman" pitchFamily="18" charset="0"/>
              </a:rPr>
              <a:t>Hue</a:t>
            </a:r>
            <a:r>
              <a:rPr lang="es-EC" sz="2400" dirty="0" smtClean="0" bmk="_Toc471340996">
                <a:ea typeface="Calibri" pitchFamily="34" charset="0"/>
                <a:cs typeface="Times New Roman" pitchFamily="18" charset="0"/>
              </a:rPr>
              <a:t> y Croma durante el almacenamiento del fruto de uvilla con cáliz.</a:t>
            </a:r>
            <a:endParaRPr kumimoji="0" lang="es-EC" sz="2000" b="0" i="0" u="none" strike="noStrike" cap="none" normalizeH="0" baseline="0" dirty="0" smtClean="0">
              <a:ln>
                <a:noFill/>
              </a:ln>
              <a:solidFill>
                <a:schemeClr val="tx1"/>
              </a:solidFill>
              <a:effectLst/>
              <a:cs typeface="Arial" pitchFamily="34" charset="0"/>
            </a:endParaRPr>
          </a:p>
          <a:p>
            <a:pPr algn="ctr" eaLnBrk="0" fontAlgn="base" hangingPunct="0">
              <a:spcBef>
                <a:spcPct val="0"/>
              </a:spcBef>
              <a:spcAft>
                <a:spcPct val="0"/>
              </a:spcAft>
            </a:pPr>
            <a:endParaRPr lang="es-EC" sz="3600" dirty="0" smtClean="0">
              <a:cs typeface="Arial" pitchFamily="34" charset="0"/>
            </a:endParaRPr>
          </a:p>
        </p:txBody>
      </p:sp>
      <p:sp>
        <p:nvSpPr>
          <p:cNvPr id="7" name="6 Rectángulo"/>
          <p:cNvSpPr/>
          <p:nvPr/>
        </p:nvSpPr>
        <p:spPr>
          <a:xfrm>
            <a:off x="939442" y="5791215"/>
            <a:ext cx="9958532" cy="827061"/>
          </a:xfrm>
          <a:prstGeom prst="rect">
            <a:avLst/>
          </a:prstGeom>
        </p:spPr>
        <p:txBody>
          <a:bodyPr wrap="square" lIns="118022" tIns="59011" rIns="118022" bIns="59011">
            <a:spAutoFit/>
          </a:bodyPr>
          <a:lstStyle/>
          <a:p>
            <a:pPr lvl="0" algn="ctr" eaLnBrk="0" fontAlgn="base" hangingPunct="0">
              <a:spcBef>
                <a:spcPct val="0"/>
              </a:spcBef>
              <a:spcAft>
                <a:spcPct val="0"/>
              </a:spcAft>
            </a:pPr>
            <a:r>
              <a:rPr lang="es-EC" baseline="30000" dirty="0" smtClean="0">
                <a:ea typeface="Calibri" pitchFamily="34" charset="0"/>
                <a:cs typeface="Times New Roman" pitchFamily="18" charset="0"/>
              </a:rPr>
              <a:t>1</a:t>
            </a:r>
            <a:r>
              <a:rPr lang="es-EC" dirty="0" smtClean="0">
                <a:ea typeface="Calibri" pitchFamily="34" charset="0"/>
                <a:cs typeface="Times New Roman" pitchFamily="18" charset="0"/>
              </a:rPr>
              <a:t>Medias con una letra común no son significativamente diferentes (p &gt; 0,05); </a:t>
            </a:r>
            <a:r>
              <a:rPr lang="es-EC" baseline="30000" dirty="0" smtClean="0">
                <a:ea typeface="Calibri" pitchFamily="34" charset="0"/>
                <a:cs typeface="Times New Roman" pitchFamily="18" charset="0"/>
              </a:rPr>
              <a:t>2</a:t>
            </a:r>
            <a:r>
              <a:rPr lang="es-EC" dirty="0" smtClean="0">
                <a:ea typeface="Calibri" pitchFamily="34" charset="0"/>
                <a:cs typeface="Times New Roman" pitchFamily="18" charset="0"/>
              </a:rPr>
              <a:t>DHS: Diferencia Honesta Significativa (</a:t>
            </a:r>
            <a:r>
              <a:rPr lang="es-EC" dirty="0" err="1" smtClean="0">
                <a:ea typeface="Calibri" pitchFamily="34" charset="0"/>
                <a:cs typeface="Times New Roman" pitchFamily="18" charset="0"/>
              </a:rPr>
              <a:t>Tukey</a:t>
            </a:r>
            <a:r>
              <a:rPr lang="es-EC" dirty="0" smtClean="0">
                <a:ea typeface="Calibri" pitchFamily="34" charset="0"/>
                <a:cs typeface="Times New Roman" pitchFamily="18" charset="0"/>
              </a:rPr>
              <a:t> 0.05)</a:t>
            </a:r>
            <a:endParaRPr lang="es-EC" dirty="0" smtClean="0">
              <a:cs typeface="Arial" pitchFamily="34" charset="0"/>
            </a:endParaRPr>
          </a:p>
        </p:txBody>
      </p:sp>
      <p:cxnSp>
        <p:nvCxnSpPr>
          <p:cNvPr id="10" name="9 Conector recto"/>
          <p:cNvCxnSpPr/>
          <p:nvPr/>
        </p:nvCxnSpPr>
        <p:spPr>
          <a:xfrm>
            <a:off x="6298408" y="3219447"/>
            <a:ext cx="2348710" cy="22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12 Conector recto"/>
          <p:cNvCxnSpPr/>
          <p:nvPr/>
        </p:nvCxnSpPr>
        <p:spPr>
          <a:xfrm>
            <a:off x="6298408" y="2576505"/>
            <a:ext cx="2348710" cy="2208"/>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14 Conector recto"/>
          <p:cNvCxnSpPr/>
          <p:nvPr/>
        </p:nvCxnSpPr>
        <p:spPr>
          <a:xfrm rot="5400000">
            <a:off x="8287413" y="2873516"/>
            <a:ext cx="596110" cy="2088"/>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19 Conector recto"/>
          <p:cNvCxnSpPr/>
          <p:nvPr/>
        </p:nvCxnSpPr>
        <p:spPr>
          <a:xfrm rot="5400000">
            <a:off x="6001397" y="2873516"/>
            <a:ext cx="596110" cy="2088"/>
          </a:xfrm>
          <a:prstGeom prst="line">
            <a:avLst/>
          </a:prstGeom>
        </p:spPr>
        <p:style>
          <a:lnRef idx="3">
            <a:schemeClr val="accent2"/>
          </a:lnRef>
          <a:fillRef idx="0">
            <a:schemeClr val="accent2"/>
          </a:fillRef>
          <a:effectRef idx="2">
            <a:schemeClr val="accent2"/>
          </a:effectRef>
          <a:fontRef idx="minor">
            <a:schemeClr val="tx1"/>
          </a:fontRef>
        </p:style>
      </p:cxnSp>
      <p:sp>
        <p:nvSpPr>
          <p:cNvPr id="9" name="8 CuadroTexto"/>
          <p:cNvSpPr txBox="1"/>
          <p:nvPr/>
        </p:nvSpPr>
        <p:spPr>
          <a:xfrm>
            <a:off x="154740" y="6630823"/>
            <a:ext cx="7072362" cy="446276"/>
          </a:xfrm>
          <a:prstGeom prst="rect">
            <a:avLst/>
          </a:prstGeom>
          <a:noFill/>
        </p:spPr>
        <p:txBody>
          <a:bodyPr wrap="square" rtlCol="0">
            <a:spAutoFit/>
          </a:bodyPr>
          <a:lstStyle/>
          <a:p>
            <a:r>
              <a:rPr lang="es-EC" dirty="0" err="1" smtClean="0"/>
              <a:t>Ulluoa</a:t>
            </a:r>
            <a:r>
              <a:rPr lang="es-EC" dirty="0" smtClean="0"/>
              <a:t> et al 2007 &lt;  L oscurecimiento no enzimático </a:t>
            </a:r>
            <a:endParaRPr lang="es-EC" dirty="0"/>
          </a:p>
        </p:txBody>
      </p:sp>
    </p:spTree>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Elipse"/>
          <p:cNvSpPr/>
          <p:nvPr/>
        </p:nvSpPr>
        <p:spPr>
          <a:xfrm>
            <a:off x="7985573" y="2483769"/>
            <a:ext cx="1597123" cy="695462"/>
          </a:xfrm>
          <a:prstGeom prst="ellipse">
            <a:avLst/>
          </a:prstGeom>
        </p:spPr>
        <p:style>
          <a:lnRef idx="2">
            <a:schemeClr val="accent1"/>
          </a:lnRef>
          <a:fillRef idx="1">
            <a:schemeClr val="lt1"/>
          </a:fillRef>
          <a:effectRef idx="0">
            <a:schemeClr val="accent1"/>
          </a:effectRef>
          <a:fontRef idx="minor">
            <a:schemeClr val="dk1"/>
          </a:fontRef>
        </p:style>
        <p:txBody>
          <a:bodyPr lIns="118022" tIns="59011" rIns="118022" bIns="59011" rtlCol="0" anchor="ctr"/>
          <a:lstStyle/>
          <a:p>
            <a:pPr algn="ctr"/>
            <a:endParaRPr lang="es-EC" dirty="0" smtClean="0"/>
          </a:p>
          <a:p>
            <a:pPr algn="ctr"/>
            <a:r>
              <a:rPr lang="es-EC" dirty="0" smtClean="0"/>
              <a:t>Día: 20</a:t>
            </a:r>
          </a:p>
          <a:p>
            <a:pPr algn="ctr"/>
            <a:endParaRPr lang="es-EC" dirty="0"/>
          </a:p>
        </p:txBody>
      </p:sp>
      <p:graphicFrame>
        <p:nvGraphicFramePr>
          <p:cNvPr id="39" name="38 Tabla"/>
          <p:cNvGraphicFramePr>
            <a:graphicFrameLocks noGrp="1"/>
          </p:cNvGraphicFramePr>
          <p:nvPr/>
        </p:nvGraphicFramePr>
        <p:xfrm>
          <a:off x="440492" y="1433497"/>
          <a:ext cx="2146117" cy="3291840"/>
        </p:xfrm>
        <a:graphic>
          <a:graphicData uri="http://schemas.openxmlformats.org/drawingml/2006/table">
            <a:tbl>
              <a:tblPr/>
              <a:tblGrid>
                <a:gridCol w="2146117"/>
              </a:tblGrid>
              <a:tr h="850583">
                <a:tc>
                  <a:txBody>
                    <a:bodyPr/>
                    <a:lstStyle/>
                    <a:p>
                      <a:pPr algn="ctr">
                        <a:lnSpc>
                          <a:spcPct val="150000"/>
                        </a:lnSpc>
                        <a:spcBef>
                          <a:spcPts val="600"/>
                        </a:spcBef>
                        <a:spcAft>
                          <a:spcPts val="0"/>
                        </a:spcAft>
                      </a:pPr>
                      <a:r>
                        <a:rPr lang="es-EC" sz="2400" b="1" dirty="0">
                          <a:solidFill>
                            <a:srgbClr val="000000"/>
                          </a:solidFill>
                          <a:latin typeface="Times New Roman"/>
                          <a:ea typeface="Times New Roman"/>
                          <a:cs typeface="Times New Roman"/>
                        </a:rPr>
                        <a:t>Variación de color (∆E*ab)</a:t>
                      </a:r>
                      <a:endParaRPr lang="es-EC" sz="36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292">
                <a:tc>
                  <a:txBody>
                    <a:bodyPr/>
                    <a:lstStyle/>
                    <a:p>
                      <a:pPr algn="ctr">
                        <a:lnSpc>
                          <a:spcPct val="150000"/>
                        </a:lnSpc>
                        <a:spcBef>
                          <a:spcPts val="600"/>
                        </a:spcBef>
                        <a:spcAft>
                          <a:spcPts val="0"/>
                        </a:spcAft>
                      </a:pPr>
                      <a:r>
                        <a:rPr lang="es-EC" sz="2400" b="1" dirty="0" smtClean="0">
                          <a:solidFill>
                            <a:srgbClr val="000000"/>
                          </a:solidFill>
                          <a:latin typeface="Times New Roman"/>
                          <a:ea typeface="Times New Roman"/>
                          <a:cs typeface="Times New Roman"/>
                        </a:rPr>
                        <a:t>T1</a:t>
                      </a:r>
                      <a:r>
                        <a:rPr lang="es-EC" sz="2400" dirty="0" smtClean="0">
                          <a:solidFill>
                            <a:srgbClr val="000000"/>
                          </a:solidFill>
                          <a:latin typeface="Times New Roman"/>
                          <a:ea typeface="Times New Roman"/>
                          <a:cs typeface="Times New Roman"/>
                        </a:rPr>
                        <a:t>:1,034</a:t>
                      </a:r>
                      <a:endParaRPr lang="es-EC" sz="36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r>
              <a:tr h="425292">
                <a:tc>
                  <a:txBody>
                    <a:bodyPr/>
                    <a:lstStyle/>
                    <a:p>
                      <a:pPr algn="ctr">
                        <a:lnSpc>
                          <a:spcPct val="150000"/>
                        </a:lnSpc>
                        <a:spcBef>
                          <a:spcPts val="600"/>
                        </a:spcBef>
                        <a:spcAft>
                          <a:spcPts val="0"/>
                        </a:spcAft>
                      </a:pPr>
                      <a:r>
                        <a:rPr lang="es-EC" sz="2400" b="1" dirty="0" smtClean="0">
                          <a:solidFill>
                            <a:srgbClr val="000000"/>
                          </a:solidFill>
                          <a:latin typeface="Times New Roman"/>
                          <a:ea typeface="Times New Roman"/>
                          <a:cs typeface="Times New Roman"/>
                        </a:rPr>
                        <a:t>T2: </a:t>
                      </a:r>
                      <a:r>
                        <a:rPr lang="es-EC" sz="2400" dirty="0" smtClean="0">
                          <a:solidFill>
                            <a:srgbClr val="000000"/>
                          </a:solidFill>
                          <a:latin typeface="Times New Roman"/>
                          <a:ea typeface="Times New Roman"/>
                          <a:cs typeface="Times New Roman"/>
                        </a:rPr>
                        <a:t>2,030</a:t>
                      </a:r>
                      <a:endParaRPr lang="es-EC" sz="3600" dirty="0">
                        <a:latin typeface="Times New Roman"/>
                        <a:ea typeface="Calibri"/>
                        <a:cs typeface="Times New Roman"/>
                      </a:endParaRPr>
                    </a:p>
                  </a:txBody>
                  <a:tcPr marL="58456" marR="58456" marT="0" marB="0" anchor="b">
                    <a:lnL>
                      <a:noFill/>
                    </a:lnL>
                    <a:lnR>
                      <a:noFill/>
                    </a:lnR>
                    <a:lnT>
                      <a:noFill/>
                    </a:lnT>
                    <a:lnB>
                      <a:noFill/>
                    </a:lnB>
                  </a:tcPr>
                </a:tc>
              </a:tr>
              <a:tr h="425292">
                <a:tc>
                  <a:txBody>
                    <a:bodyPr/>
                    <a:lstStyle/>
                    <a:p>
                      <a:pPr algn="ctr">
                        <a:lnSpc>
                          <a:spcPct val="150000"/>
                        </a:lnSpc>
                        <a:spcBef>
                          <a:spcPts val="600"/>
                        </a:spcBef>
                        <a:spcAft>
                          <a:spcPts val="0"/>
                        </a:spcAft>
                      </a:pPr>
                      <a:r>
                        <a:rPr lang="es-EC" sz="2400" b="1" dirty="0" smtClean="0">
                          <a:solidFill>
                            <a:srgbClr val="000000"/>
                          </a:solidFill>
                          <a:latin typeface="Times New Roman"/>
                          <a:ea typeface="Times New Roman"/>
                          <a:cs typeface="Times New Roman"/>
                        </a:rPr>
                        <a:t>T3: </a:t>
                      </a:r>
                      <a:r>
                        <a:rPr lang="es-EC" sz="2400" dirty="0" smtClean="0">
                          <a:solidFill>
                            <a:srgbClr val="000000"/>
                          </a:solidFill>
                          <a:latin typeface="Times New Roman"/>
                          <a:ea typeface="Times New Roman"/>
                          <a:cs typeface="Times New Roman"/>
                        </a:rPr>
                        <a:t>2,135</a:t>
                      </a:r>
                      <a:endParaRPr lang="es-EC" sz="3600" dirty="0">
                        <a:latin typeface="Times New Roman"/>
                        <a:ea typeface="Calibri"/>
                        <a:cs typeface="Times New Roman"/>
                      </a:endParaRPr>
                    </a:p>
                  </a:txBody>
                  <a:tcPr marL="58456" marR="58456" marT="0" marB="0" anchor="b">
                    <a:lnL>
                      <a:noFill/>
                    </a:lnL>
                    <a:lnR>
                      <a:noFill/>
                    </a:lnR>
                    <a:lnT>
                      <a:noFill/>
                    </a:lnT>
                    <a:lnB>
                      <a:noFill/>
                    </a:lnB>
                  </a:tcPr>
                </a:tc>
              </a:tr>
              <a:tr h="425292">
                <a:tc>
                  <a:txBody>
                    <a:bodyPr/>
                    <a:lstStyle/>
                    <a:p>
                      <a:pPr algn="ctr">
                        <a:lnSpc>
                          <a:spcPct val="150000"/>
                        </a:lnSpc>
                        <a:spcBef>
                          <a:spcPts val="600"/>
                        </a:spcBef>
                        <a:spcAft>
                          <a:spcPts val="0"/>
                        </a:spcAft>
                      </a:pPr>
                      <a:r>
                        <a:rPr lang="es-EC" sz="2400" b="1" dirty="0" smtClean="0">
                          <a:solidFill>
                            <a:srgbClr val="000000"/>
                          </a:solidFill>
                          <a:latin typeface="Times New Roman"/>
                          <a:ea typeface="Times New Roman"/>
                          <a:cs typeface="Times New Roman"/>
                        </a:rPr>
                        <a:t>T4: </a:t>
                      </a:r>
                      <a:r>
                        <a:rPr lang="es-EC" sz="2400" dirty="0" smtClean="0">
                          <a:solidFill>
                            <a:srgbClr val="000000"/>
                          </a:solidFill>
                          <a:latin typeface="Times New Roman"/>
                          <a:ea typeface="Times New Roman"/>
                          <a:cs typeface="Times New Roman"/>
                        </a:rPr>
                        <a:t>2,408</a:t>
                      </a:r>
                      <a:endParaRPr lang="es-EC" sz="36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29" name="28 CuadroTexto"/>
          <p:cNvSpPr txBox="1"/>
          <p:nvPr/>
        </p:nvSpPr>
        <p:spPr>
          <a:xfrm>
            <a:off x="226178" y="4576769"/>
            <a:ext cx="3071834" cy="827061"/>
          </a:xfrm>
          <a:prstGeom prst="rect">
            <a:avLst/>
          </a:prstGeom>
          <a:noFill/>
        </p:spPr>
        <p:txBody>
          <a:bodyPr wrap="square" lIns="118022" tIns="59011" rIns="118022" bIns="59011" rtlCol="0">
            <a:spAutoFit/>
          </a:bodyPr>
          <a:lstStyle/>
          <a:p>
            <a:r>
              <a:rPr lang="es-EC" dirty="0" err="1" smtClean="0"/>
              <a:t>Villacres</a:t>
            </a:r>
            <a:r>
              <a:rPr lang="es-EC" dirty="0" smtClean="0"/>
              <a:t> et al 2014</a:t>
            </a:r>
          </a:p>
          <a:p>
            <a:r>
              <a:rPr lang="es-EC" dirty="0" smtClean="0"/>
              <a:t>senescencia</a:t>
            </a:r>
            <a:endParaRPr lang="es-EC" dirty="0"/>
          </a:p>
        </p:txBody>
      </p:sp>
      <p:sp>
        <p:nvSpPr>
          <p:cNvPr id="33" name="32 CuadroTexto"/>
          <p:cNvSpPr txBox="1"/>
          <p:nvPr/>
        </p:nvSpPr>
        <p:spPr>
          <a:xfrm>
            <a:off x="2726508" y="647679"/>
            <a:ext cx="1784978" cy="673172"/>
          </a:xfrm>
          <a:prstGeom prst="rect">
            <a:avLst/>
          </a:prstGeom>
          <a:noFill/>
        </p:spPr>
        <p:txBody>
          <a:bodyPr wrap="square" lIns="118022" tIns="59011" rIns="118022" bIns="59011" rtlCol="0">
            <a:spAutoFit/>
          </a:bodyPr>
          <a:lstStyle/>
          <a:p>
            <a:r>
              <a:rPr lang="es-EC" sz="1800" dirty="0" smtClean="0"/>
              <a:t>Angulo de tono </a:t>
            </a:r>
            <a:r>
              <a:rPr lang="es-EC" sz="1800" dirty="0" err="1" smtClean="0"/>
              <a:t>Hue</a:t>
            </a:r>
            <a:r>
              <a:rPr lang="es-EC" sz="1800" dirty="0" smtClean="0"/>
              <a:t> 124.85 °</a:t>
            </a:r>
            <a:endParaRPr lang="es-EC" sz="1800" dirty="0"/>
          </a:p>
        </p:txBody>
      </p:sp>
      <p:pic>
        <p:nvPicPr>
          <p:cNvPr id="90114" name="Picture 2" descr="C:\Users\Usuario\Dropbox\Capturas de pantalla\Captura de pantalla 2017-03-12 18.43.42.png"/>
          <p:cNvPicPr>
            <a:picLocks noChangeAspect="1" noChangeArrowheads="1"/>
          </p:cNvPicPr>
          <p:nvPr/>
        </p:nvPicPr>
        <p:blipFill>
          <a:blip r:embed="rId3"/>
          <a:srcRect/>
          <a:stretch>
            <a:fillRect/>
          </a:stretch>
        </p:blipFill>
        <p:spPr bwMode="auto">
          <a:xfrm>
            <a:off x="3512326" y="1362059"/>
            <a:ext cx="6804049" cy="5219703"/>
          </a:xfrm>
          <a:prstGeom prst="rect">
            <a:avLst/>
          </a:prstGeom>
          <a:noFill/>
        </p:spPr>
      </p:pic>
      <p:grpSp>
        <p:nvGrpSpPr>
          <p:cNvPr id="16" name="15 Grupo"/>
          <p:cNvGrpSpPr/>
          <p:nvPr/>
        </p:nvGrpSpPr>
        <p:grpSpPr>
          <a:xfrm>
            <a:off x="2869384" y="1362059"/>
            <a:ext cx="1972917" cy="1357322"/>
            <a:chOff x="6357950" y="500048"/>
            <a:chExt cx="1500198" cy="1714512"/>
          </a:xfrm>
        </p:grpSpPr>
        <p:grpSp>
          <p:nvGrpSpPr>
            <p:cNvPr id="7" name="6 Grupo"/>
            <p:cNvGrpSpPr/>
            <p:nvPr/>
          </p:nvGrpSpPr>
          <p:grpSpPr>
            <a:xfrm>
              <a:off x="6357950" y="1071552"/>
              <a:ext cx="1500198" cy="1143008"/>
              <a:chOff x="3286116" y="4214817"/>
              <a:chExt cx="2428892" cy="1500199"/>
            </a:xfrm>
          </p:grpSpPr>
          <p:pic>
            <p:nvPicPr>
              <p:cNvPr id="8" name="Picture 2"/>
              <p:cNvPicPr>
                <a:picLocks noChangeAspect="1" noChangeArrowheads="1"/>
              </p:cNvPicPr>
              <p:nvPr/>
            </p:nvPicPr>
            <p:blipFill>
              <a:blip r:embed="rId4" cstate="print"/>
              <a:srcRect/>
              <a:stretch>
                <a:fillRect/>
              </a:stretch>
            </p:blipFill>
            <p:spPr bwMode="auto">
              <a:xfrm>
                <a:off x="3286116" y="4214817"/>
                <a:ext cx="1315500" cy="1482547"/>
              </a:xfrm>
              <a:prstGeom prst="ellipse">
                <a:avLst/>
              </a:prstGeom>
              <a:ln>
                <a:headEnd/>
                <a:tailEnd/>
              </a:ln>
            </p:spPr>
            <p:style>
              <a:lnRef idx="2">
                <a:schemeClr val="accent1"/>
              </a:lnRef>
              <a:fillRef idx="1">
                <a:schemeClr val="lt1"/>
              </a:fillRef>
              <a:effectRef idx="0">
                <a:schemeClr val="accent1"/>
              </a:effectRef>
              <a:fontRef idx="minor">
                <a:schemeClr val="dk1"/>
              </a:fontRef>
            </p:style>
          </p:pic>
          <p:pic>
            <p:nvPicPr>
              <p:cNvPr id="9" name="Picture 3"/>
              <p:cNvPicPr>
                <a:picLocks noChangeAspect="1" noChangeArrowheads="1"/>
              </p:cNvPicPr>
              <p:nvPr/>
            </p:nvPicPr>
            <p:blipFill>
              <a:blip r:embed="rId5" cstate="print"/>
              <a:srcRect/>
              <a:stretch>
                <a:fillRect/>
              </a:stretch>
            </p:blipFill>
            <p:spPr bwMode="auto">
              <a:xfrm>
                <a:off x="4572000" y="4224078"/>
                <a:ext cx="1143008" cy="1490938"/>
              </a:xfrm>
              <a:prstGeom prst="ellipse">
                <a:avLst/>
              </a:prstGeom>
              <a:ln>
                <a:headEnd/>
                <a:tailEnd/>
              </a:ln>
            </p:spPr>
            <p:style>
              <a:lnRef idx="2">
                <a:schemeClr val="accent1"/>
              </a:lnRef>
              <a:fillRef idx="1">
                <a:schemeClr val="lt1"/>
              </a:fillRef>
              <a:effectRef idx="0">
                <a:schemeClr val="accent1"/>
              </a:effectRef>
              <a:fontRef idx="minor">
                <a:schemeClr val="dk1"/>
              </a:fontRef>
            </p:style>
          </p:pic>
        </p:grpSp>
        <p:sp>
          <p:nvSpPr>
            <p:cNvPr id="15" name="14 Elipse"/>
            <p:cNvSpPr/>
            <p:nvPr/>
          </p:nvSpPr>
          <p:spPr>
            <a:xfrm>
              <a:off x="6500826" y="500048"/>
              <a:ext cx="1214446" cy="50006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smtClean="0"/>
            </a:p>
            <a:p>
              <a:pPr algn="ctr"/>
              <a:r>
                <a:rPr lang="es-EC" dirty="0" smtClean="0"/>
                <a:t>Día: 0</a:t>
              </a:r>
            </a:p>
            <a:p>
              <a:pPr algn="ctr"/>
              <a:endParaRPr lang="es-EC" dirty="0"/>
            </a:p>
          </p:txBody>
        </p:sp>
      </p:grpSp>
      <p:grpSp>
        <p:nvGrpSpPr>
          <p:cNvPr id="25" name="24 Grupo"/>
          <p:cNvGrpSpPr/>
          <p:nvPr/>
        </p:nvGrpSpPr>
        <p:grpSpPr>
          <a:xfrm>
            <a:off x="4441020" y="219051"/>
            <a:ext cx="1714511" cy="1285883"/>
            <a:chOff x="5357818" y="3286130"/>
            <a:chExt cx="2051635" cy="1848458"/>
          </a:xfrm>
        </p:grpSpPr>
        <p:grpSp>
          <p:nvGrpSpPr>
            <p:cNvPr id="23" name="22 Grupo"/>
            <p:cNvGrpSpPr/>
            <p:nvPr/>
          </p:nvGrpSpPr>
          <p:grpSpPr>
            <a:xfrm>
              <a:off x="5357818" y="3286130"/>
              <a:ext cx="2051635" cy="1360405"/>
              <a:chOff x="5357818" y="3286130"/>
              <a:chExt cx="2051635" cy="1360405"/>
            </a:xfrm>
          </p:grpSpPr>
          <p:pic>
            <p:nvPicPr>
              <p:cNvPr id="6146" name="Picture 2"/>
              <p:cNvPicPr>
                <a:picLocks noChangeAspect="1" noChangeArrowheads="1"/>
              </p:cNvPicPr>
              <p:nvPr/>
            </p:nvPicPr>
            <p:blipFill>
              <a:blip r:embed="rId6" cstate="print"/>
              <a:srcRect l="11152" r="21875"/>
              <a:stretch>
                <a:fillRect/>
              </a:stretch>
            </p:blipFill>
            <p:spPr bwMode="auto">
              <a:xfrm rot="16200000">
                <a:off x="5254876" y="3389072"/>
                <a:ext cx="1285884" cy="1080000"/>
              </a:xfrm>
              <a:prstGeom prst="ellipse">
                <a:avLst/>
              </a:prstGeom>
              <a:ln>
                <a:headEnd/>
                <a:tailEnd/>
              </a:ln>
            </p:spPr>
            <p:style>
              <a:lnRef idx="2">
                <a:schemeClr val="accent1"/>
              </a:lnRef>
              <a:fillRef idx="1">
                <a:schemeClr val="lt1"/>
              </a:fillRef>
              <a:effectRef idx="0">
                <a:schemeClr val="accent1"/>
              </a:effectRef>
              <a:fontRef idx="minor">
                <a:schemeClr val="dk1"/>
              </a:fontRef>
            </p:style>
          </p:pic>
          <p:pic>
            <p:nvPicPr>
              <p:cNvPr id="6148" name="Picture 4"/>
              <p:cNvPicPr>
                <a:picLocks noChangeAspect="1" noChangeArrowheads="1"/>
              </p:cNvPicPr>
              <p:nvPr/>
            </p:nvPicPr>
            <p:blipFill>
              <a:blip r:embed="rId7" cstate="print"/>
              <a:srcRect l="50623" t="13229" r="6982" b="31936"/>
              <a:stretch>
                <a:fillRect/>
              </a:stretch>
            </p:blipFill>
            <p:spPr bwMode="auto">
              <a:xfrm rot="5564212">
                <a:off x="6269190" y="3506271"/>
                <a:ext cx="1192224" cy="1088303"/>
              </a:xfrm>
              <a:prstGeom prst="ellipse">
                <a:avLst/>
              </a:prstGeom>
              <a:ln>
                <a:headEnd/>
                <a:tailEnd/>
              </a:ln>
            </p:spPr>
            <p:style>
              <a:lnRef idx="2">
                <a:schemeClr val="accent1"/>
              </a:lnRef>
              <a:fillRef idx="1">
                <a:schemeClr val="lt1"/>
              </a:fillRef>
              <a:effectRef idx="0">
                <a:schemeClr val="accent1"/>
              </a:effectRef>
              <a:fontRef idx="minor">
                <a:schemeClr val="dk1"/>
              </a:fontRef>
            </p:style>
          </p:pic>
        </p:grpSp>
        <p:sp>
          <p:nvSpPr>
            <p:cNvPr id="24" name="23 Elipse"/>
            <p:cNvSpPr/>
            <p:nvPr/>
          </p:nvSpPr>
          <p:spPr>
            <a:xfrm>
              <a:off x="5910182" y="4357701"/>
              <a:ext cx="1242817" cy="77688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400" dirty="0" smtClean="0"/>
                <a:t>T1 (2°C)</a:t>
              </a:r>
              <a:endParaRPr lang="es-EC" sz="1400" dirty="0"/>
            </a:p>
          </p:txBody>
        </p:sp>
      </p:grpSp>
      <p:grpSp>
        <p:nvGrpSpPr>
          <p:cNvPr id="36" name="35 Grupo"/>
          <p:cNvGrpSpPr/>
          <p:nvPr/>
        </p:nvGrpSpPr>
        <p:grpSpPr>
          <a:xfrm>
            <a:off x="6298408" y="361927"/>
            <a:ext cx="1500198" cy="854900"/>
            <a:chOff x="5572132" y="4063500"/>
            <a:chExt cx="1700824" cy="1449413"/>
          </a:xfrm>
        </p:grpSpPr>
        <p:pic>
          <p:nvPicPr>
            <p:cNvPr id="6152" name="Picture 8" descr="C:\Users\Usuario\Dropbox\fotos tesis\20160923_092631_Richtone(HDR).jpg"/>
            <p:cNvPicPr>
              <a:picLocks noChangeAspect="1" noChangeArrowheads="1"/>
            </p:cNvPicPr>
            <p:nvPr/>
          </p:nvPicPr>
          <p:blipFill>
            <a:blip r:embed="rId8" cstate="print"/>
            <a:srcRect l="21875" r="30469"/>
            <a:stretch>
              <a:fillRect/>
            </a:stretch>
          </p:blipFill>
          <p:spPr bwMode="auto">
            <a:xfrm>
              <a:off x="6357950" y="4063500"/>
              <a:ext cx="915006" cy="1080000"/>
            </a:xfrm>
            <a:prstGeom prst="ellipse">
              <a:avLst/>
            </a:prstGeom>
          </p:spPr>
          <p:style>
            <a:lnRef idx="2">
              <a:schemeClr val="accent1"/>
            </a:lnRef>
            <a:fillRef idx="1">
              <a:schemeClr val="lt1"/>
            </a:fillRef>
            <a:effectRef idx="0">
              <a:schemeClr val="accent1"/>
            </a:effectRef>
            <a:fontRef idx="minor">
              <a:schemeClr val="dk1"/>
            </a:fontRef>
          </p:style>
        </p:pic>
        <p:pic>
          <p:nvPicPr>
            <p:cNvPr id="6153" name="Picture 9" descr="C:\Users\Usuario\Dropbox\fotos tesis\20161003_114413_Richtone(HDR).jpg"/>
            <p:cNvPicPr>
              <a:picLocks noChangeAspect="1" noChangeArrowheads="1"/>
            </p:cNvPicPr>
            <p:nvPr/>
          </p:nvPicPr>
          <p:blipFill>
            <a:blip r:embed="rId9" cstate="print"/>
            <a:srcRect l="12500" r="6250"/>
            <a:stretch>
              <a:fillRect/>
            </a:stretch>
          </p:blipFill>
          <p:spPr bwMode="auto">
            <a:xfrm>
              <a:off x="5572132" y="4063500"/>
              <a:ext cx="928695" cy="1080000"/>
            </a:xfrm>
            <a:prstGeom prst="ellipse">
              <a:avLst/>
            </a:prstGeom>
          </p:spPr>
          <p:style>
            <a:lnRef idx="2">
              <a:schemeClr val="accent1"/>
            </a:lnRef>
            <a:fillRef idx="1">
              <a:schemeClr val="lt1"/>
            </a:fillRef>
            <a:effectRef idx="0">
              <a:schemeClr val="accent1"/>
            </a:effectRef>
            <a:fontRef idx="minor">
              <a:schemeClr val="dk1"/>
            </a:fontRef>
          </p:style>
        </p:pic>
        <p:sp>
          <p:nvSpPr>
            <p:cNvPr id="35" name="34 Elipse"/>
            <p:cNvSpPr/>
            <p:nvPr/>
          </p:nvSpPr>
          <p:spPr>
            <a:xfrm>
              <a:off x="6143636" y="4957140"/>
              <a:ext cx="789155" cy="555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smtClean="0"/>
            </a:p>
            <a:p>
              <a:pPr algn="ctr"/>
              <a:endParaRPr lang="es-EC" dirty="0" smtClean="0"/>
            </a:p>
            <a:p>
              <a:pPr algn="ctr"/>
              <a:r>
                <a:rPr lang="es-EC" sz="1500" dirty="0" smtClean="0"/>
                <a:t>T2</a:t>
              </a:r>
            </a:p>
            <a:p>
              <a:pPr algn="ctr"/>
              <a:endParaRPr lang="es-EC" dirty="0" smtClean="0"/>
            </a:p>
            <a:p>
              <a:pPr algn="ctr"/>
              <a:endParaRPr lang="es-EC" dirty="0"/>
            </a:p>
          </p:txBody>
        </p:sp>
      </p:grpSp>
      <p:grpSp>
        <p:nvGrpSpPr>
          <p:cNvPr id="31" name="30 Grupo"/>
          <p:cNvGrpSpPr/>
          <p:nvPr/>
        </p:nvGrpSpPr>
        <p:grpSpPr>
          <a:xfrm>
            <a:off x="8012920" y="290490"/>
            <a:ext cx="1643074" cy="1285883"/>
            <a:chOff x="6715140" y="3071816"/>
            <a:chExt cx="2071702" cy="1855626"/>
          </a:xfrm>
        </p:grpSpPr>
        <p:pic>
          <p:nvPicPr>
            <p:cNvPr id="6150" name="Picture 6"/>
            <p:cNvPicPr>
              <a:picLocks noChangeAspect="1" noChangeArrowheads="1"/>
            </p:cNvPicPr>
            <p:nvPr/>
          </p:nvPicPr>
          <p:blipFill>
            <a:blip r:embed="rId10" cstate="print"/>
            <a:srcRect/>
            <a:stretch>
              <a:fillRect/>
            </a:stretch>
          </p:blipFill>
          <p:spPr bwMode="auto">
            <a:xfrm>
              <a:off x="6715140" y="3071816"/>
              <a:ext cx="938073" cy="1080000"/>
            </a:xfrm>
            <a:prstGeom prst="ellipse">
              <a:avLst/>
            </a:prstGeom>
            <a:ln>
              <a:headEnd/>
              <a:tailEnd/>
            </a:ln>
          </p:spPr>
          <p:style>
            <a:lnRef idx="2">
              <a:schemeClr val="accent1"/>
            </a:lnRef>
            <a:fillRef idx="1">
              <a:schemeClr val="lt1"/>
            </a:fillRef>
            <a:effectRef idx="0">
              <a:schemeClr val="accent1"/>
            </a:effectRef>
            <a:fontRef idx="minor">
              <a:schemeClr val="dk1"/>
            </a:fontRef>
          </p:style>
        </p:pic>
        <p:pic>
          <p:nvPicPr>
            <p:cNvPr id="6151" name="Picture 7" descr="C:\Users\Usuario\Desktop\fotos tesis\20161003_121327_Richtone(HDR).jpg"/>
            <p:cNvPicPr>
              <a:picLocks noChangeAspect="1" noChangeArrowheads="1"/>
            </p:cNvPicPr>
            <p:nvPr/>
          </p:nvPicPr>
          <p:blipFill>
            <a:blip r:embed="rId11" cstate="print"/>
            <a:srcRect/>
            <a:stretch>
              <a:fillRect/>
            </a:stretch>
          </p:blipFill>
          <p:spPr bwMode="auto">
            <a:xfrm>
              <a:off x="7429520" y="3071816"/>
              <a:ext cx="1357322" cy="1080000"/>
            </a:xfrm>
            <a:prstGeom prst="ellipse">
              <a:avLst/>
            </a:prstGeom>
          </p:spPr>
          <p:style>
            <a:lnRef idx="2">
              <a:schemeClr val="accent1"/>
            </a:lnRef>
            <a:fillRef idx="1">
              <a:schemeClr val="lt1"/>
            </a:fillRef>
            <a:effectRef idx="0">
              <a:schemeClr val="accent1"/>
            </a:effectRef>
            <a:fontRef idx="minor">
              <a:schemeClr val="dk1"/>
            </a:fontRef>
          </p:style>
        </p:pic>
        <p:sp>
          <p:nvSpPr>
            <p:cNvPr id="30" name="29 Elipse"/>
            <p:cNvSpPr/>
            <p:nvPr/>
          </p:nvSpPr>
          <p:spPr>
            <a:xfrm>
              <a:off x="7358083" y="4231581"/>
              <a:ext cx="798241" cy="69586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smtClean="0"/>
            </a:p>
            <a:p>
              <a:pPr algn="ctr"/>
              <a:endParaRPr lang="es-EC" dirty="0" smtClean="0"/>
            </a:p>
            <a:p>
              <a:pPr algn="ctr"/>
              <a:r>
                <a:rPr lang="es-EC" sz="1500" dirty="0" smtClean="0"/>
                <a:t>T3</a:t>
              </a:r>
            </a:p>
            <a:p>
              <a:pPr algn="ctr"/>
              <a:endParaRPr lang="es-EC" dirty="0" smtClean="0"/>
            </a:p>
            <a:p>
              <a:pPr algn="ctr"/>
              <a:endParaRPr lang="es-EC" dirty="0"/>
            </a:p>
          </p:txBody>
        </p:sp>
      </p:grpSp>
      <p:grpSp>
        <p:nvGrpSpPr>
          <p:cNvPr id="38" name="37 Grupo"/>
          <p:cNvGrpSpPr/>
          <p:nvPr/>
        </p:nvGrpSpPr>
        <p:grpSpPr>
          <a:xfrm>
            <a:off x="9655994" y="790555"/>
            <a:ext cx="2160814" cy="1758221"/>
            <a:chOff x="5052583" y="3429006"/>
            <a:chExt cx="2091185" cy="1342189"/>
          </a:xfrm>
        </p:grpSpPr>
        <p:pic>
          <p:nvPicPr>
            <p:cNvPr id="6149" name="Picture 5"/>
            <p:cNvPicPr>
              <a:picLocks noChangeAspect="1" noChangeArrowheads="1"/>
            </p:cNvPicPr>
            <p:nvPr/>
          </p:nvPicPr>
          <p:blipFill>
            <a:blip r:embed="rId12" cstate="print"/>
            <a:srcRect/>
            <a:stretch>
              <a:fillRect/>
            </a:stretch>
          </p:blipFill>
          <p:spPr bwMode="auto">
            <a:xfrm rot="5400000">
              <a:off x="5101443" y="3471067"/>
              <a:ext cx="941379" cy="857257"/>
            </a:xfrm>
            <a:prstGeom prst="ellipse">
              <a:avLst/>
            </a:prstGeom>
            <a:ln>
              <a:headEnd/>
              <a:tailEnd/>
            </a:ln>
          </p:spPr>
          <p:style>
            <a:lnRef idx="2">
              <a:schemeClr val="accent1"/>
            </a:lnRef>
            <a:fillRef idx="1">
              <a:schemeClr val="lt1"/>
            </a:fillRef>
            <a:effectRef idx="0">
              <a:schemeClr val="accent1"/>
            </a:effectRef>
            <a:fontRef idx="minor">
              <a:schemeClr val="dk1"/>
            </a:fontRef>
          </p:style>
        </p:pic>
        <p:sp>
          <p:nvSpPr>
            <p:cNvPr id="34" name="33 Elipse"/>
            <p:cNvSpPr/>
            <p:nvPr/>
          </p:nvSpPr>
          <p:spPr>
            <a:xfrm>
              <a:off x="5052583" y="4263278"/>
              <a:ext cx="818290" cy="50791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C" dirty="0" smtClean="0"/>
            </a:p>
            <a:p>
              <a:pPr algn="ctr"/>
              <a:endParaRPr lang="es-EC" dirty="0" smtClean="0"/>
            </a:p>
            <a:p>
              <a:pPr algn="ctr"/>
              <a:r>
                <a:rPr lang="es-EC" sz="1400" dirty="0" smtClean="0"/>
                <a:t>T4</a:t>
              </a:r>
            </a:p>
            <a:p>
              <a:pPr algn="ctr"/>
              <a:endParaRPr lang="es-EC" dirty="0" smtClean="0"/>
            </a:p>
            <a:p>
              <a:pPr algn="ctr"/>
              <a:endParaRPr lang="es-EC" dirty="0"/>
            </a:p>
          </p:txBody>
        </p:sp>
        <p:pic>
          <p:nvPicPr>
            <p:cNvPr id="6154" name="Picture 10"/>
            <p:cNvPicPr>
              <a:picLocks noChangeAspect="1" noChangeArrowheads="1"/>
            </p:cNvPicPr>
            <p:nvPr/>
          </p:nvPicPr>
          <p:blipFill>
            <a:blip r:embed="rId13" cstate="print"/>
            <a:srcRect/>
            <a:stretch>
              <a:fillRect/>
            </a:stretch>
          </p:blipFill>
          <p:spPr bwMode="auto">
            <a:xfrm>
              <a:off x="5929322" y="3429006"/>
              <a:ext cx="1214446" cy="1080000"/>
            </a:xfrm>
            <a:prstGeom prst="ellipse">
              <a:avLst/>
            </a:prstGeom>
            <a:ln>
              <a:headEnd/>
              <a:tailEnd/>
            </a:ln>
          </p:spPr>
          <p:style>
            <a:lnRef idx="2">
              <a:schemeClr val="accent1"/>
            </a:lnRef>
            <a:fillRef idx="1">
              <a:schemeClr val="lt1"/>
            </a:fillRef>
            <a:effectRef idx="0">
              <a:schemeClr val="accent1"/>
            </a:effectRef>
            <a:fontRef idx="minor">
              <a:schemeClr val="dk1"/>
            </a:fontRef>
          </p:style>
        </p:pic>
      </p:grpSp>
      <p:sp>
        <p:nvSpPr>
          <p:cNvPr id="6145" name="Rectangle 1"/>
          <p:cNvSpPr>
            <a:spLocks noChangeArrowheads="1"/>
          </p:cNvSpPr>
          <p:nvPr/>
        </p:nvSpPr>
        <p:spPr bwMode="auto">
          <a:xfrm>
            <a:off x="2440756" y="6148405"/>
            <a:ext cx="8370110" cy="1181004"/>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algn="ctr" fontAlgn="base">
              <a:spcBef>
                <a:spcPct val="0"/>
              </a:spcBef>
              <a:spcAft>
                <a:spcPct val="0"/>
              </a:spcAft>
            </a:pPr>
            <a:r>
              <a:rPr kumimoji="0" lang="es-EC" b="1" i="0" u="none" strike="noStrike" cap="none" normalizeH="0" baseline="0" dirty="0" smtClean="0">
                <a:ln>
                  <a:noFill/>
                </a:ln>
                <a:solidFill>
                  <a:schemeClr val="tx1"/>
                </a:solidFill>
                <a:effectLst/>
                <a:ea typeface="Calibri" pitchFamily="34" charset="0"/>
                <a:cs typeface="Times New Roman" pitchFamily="18" charset="0"/>
              </a:rPr>
              <a:t>F</a:t>
            </a:r>
            <a:r>
              <a:rPr kumimoji="0" lang="es-EC" b="1" i="0" u="none" strike="noStrike" cap="none" normalizeH="0" baseline="0" dirty="0" smtClean="0" bmk="">
                <a:ln>
                  <a:noFill/>
                </a:ln>
                <a:solidFill>
                  <a:schemeClr val="tx1"/>
                </a:solidFill>
                <a:effectLst/>
                <a:ea typeface="Calibri" pitchFamily="34" charset="0"/>
                <a:cs typeface="Times New Roman" pitchFamily="18" charset="0"/>
              </a:rPr>
              <a:t>igura </a:t>
            </a:r>
            <a:r>
              <a:rPr kumimoji="0" lang="es-EC" b="1" i="0" u="none" strike="noStrike" cap="none" normalizeH="0" baseline="0" dirty="0" smtClean="0" bmk="_Toc471430401">
                <a:ln>
                  <a:noFill/>
                </a:ln>
                <a:solidFill>
                  <a:schemeClr val="tx1"/>
                </a:solidFill>
                <a:effectLst/>
                <a:ea typeface="Calibri" pitchFamily="34" charset="0"/>
                <a:cs typeface="Times New Roman" pitchFamily="18" charset="0"/>
              </a:rPr>
              <a:t>1. </a:t>
            </a:r>
            <a:r>
              <a:rPr kumimoji="0" lang="es-EC" b="0" i="0" u="none" strike="noStrike" cap="none" normalizeH="0" baseline="0" dirty="0" smtClean="0" bmk="_Toc471430401">
                <a:ln>
                  <a:noFill/>
                </a:ln>
                <a:solidFill>
                  <a:schemeClr val="tx1"/>
                </a:solidFill>
                <a:effectLst/>
                <a:ea typeface="Calibri" pitchFamily="34" charset="0"/>
                <a:cs typeface="Times New Roman" pitchFamily="18" charset="0"/>
              </a:rPr>
              <a:t>Representación del ángulo de tono </a:t>
            </a:r>
            <a:r>
              <a:rPr kumimoji="0" lang="es-EC" b="0" i="0" u="none" strike="noStrike" cap="none" normalizeH="0" baseline="0" dirty="0" err="1" smtClean="0" bmk="_Toc471430401">
                <a:ln>
                  <a:noFill/>
                </a:ln>
                <a:solidFill>
                  <a:schemeClr val="tx1"/>
                </a:solidFill>
                <a:effectLst/>
                <a:ea typeface="Calibri" pitchFamily="34" charset="0"/>
                <a:cs typeface="Times New Roman" pitchFamily="18" charset="0"/>
              </a:rPr>
              <a:t>Hue</a:t>
            </a:r>
            <a:r>
              <a:rPr kumimoji="0" lang="es-EC" b="0" i="0" u="none" strike="noStrike" cap="none" normalizeH="0" baseline="0" dirty="0" smtClean="0" bmk="_Toc471430401">
                <a:ln>
                  <a:noFill/>
                </a:ln>
                <a:solidFill>
                  <a:schemeClr val="tx1"/>
                </a:solidFill>
                <a:effectLst/>
                <a:ea typeface="Calibri" pitchFamily="34" charset="0"/>
                <a:cs typeface="Times New Roman" pitchFamily="18" charset="0"/>
              </a:rPr>
              <a:t> en la gráfica</a:t>
            </a:r>
            <a:r>
              <a:rPr kumimoji="0" lang="es-EC" b="0" i="0" u="none" strike="noStrike" cap="none" normalizeH="0" dirty="0" smtClean="0" bmk="_Toc471430401">
                <a:ln>
                  <a:noFill/>
                </a:ln>
                <a:solidFill>
                  <a:schemeClr val="tx1"/>
                </a:solidFill>
                <a:effectLst/>
                <a:ea typeface="Calibri" pitchFamily="34" charset="0"/>
                <a:cs typeface="Times New Roman" pitchFamily="18" charset="0"/>
              </a:rPr>
              <a:t> </a:t>
            </a:r>
            <a:r>
              <a:rPr kumimoji="0" lang="es-EC" b="0" i="0" u="none" strike="noStrike" cap="none" normalizeH="0" baseline="0" dirty="0" smtClean="0" bmk="_Toc471430401">
                <a:ln>
                  <a:noFill/>
                </a:ln>
                <a:solidFill>
                  <a:schemeClr val="tx1"/>
                </a:solidFill>
                <a:effectLst/>
                <a:ea typeface="Calibri" pitchFamily="34" charset="0"/>
                <a:cs typeface="Times New Roman" pitchFamily="18" charset="0"/>
              </a:rPr>
              <a:t>de color de los tratamientos en estudio.</a:t>
            </a:r>
          </a:p>
          <a:p>
            <a:pPr eaLnBrk="0" fontAlgn="base" hangingPunct="0">
              <a:spcBef>
                <a:spcPct val="0"/>
              </a:spcBef>
              <a:spcAft>
                <a:spcPct val="0"/>
              </a:spcAft>
            </a:pPr>
            <a:endParaRPr lang="es-EC" dirty="0" smtClean="0">
              <a:latin typeface="Arial" pitchFamily="34" charset="0"/>
              <a:cs typeface="Arial" pitchFamily="34" charset="0"/>
            </a:endParaRPr>
          </a:p>
        </p:txBody>
      </p:sp>
      <p:sp>
        <p:nvSpPr>
          <p:cNvPr id="37" name="36 Rectángulo"/>
          <p:cNvSpPr/>
          <p:nvPr/>
        </p:nvSpPr>
        <p:spPr>
          <a:xfrm>
            <a:off x="-202449" y="5434025"/>
            <a:ext cx="3571900" cy="800219"/>
          </a:xfrm>
          <a:prstGeom prst="rect">
            <a:avLst/>
          </a:prstGeom>
        </p:spPr>
        <p:txBody>
          <a:bodyPr wrap="square">
            <a:spAutoFit/>
          </a:bodyPr>
          <a:lstStyle/>
          <a:p>
            <a:pPr algn="ctr" fontAlgn="base">
              <a:spcBef>
                <a:spcPct val="0"/>
              </a:spcBef>
              <a:spcAft>
                <a:spcPct val="0"/>
              </a:spcAft>
            </a:pPr>
            <a:r>
              <a:rPr lang="es-EC" dirty="0" smtClean="0" bmk="_Toc471430401">
                <a:cs typeface="Times New Roman" pitchFamily="18" charset="0"/>
              </a:rPr>
              <a:t>Fischer 2011 cambio sincrónico</a:t>
            </a:r>
            <a:endParaRPr lang="es-EC" dirty="0" smtClean="0">
              <a:cs typeface="Arial" pitchFamily="34" charset="0"/>
            </a:endParaRPr>
          </a:p>
        </p:txBody>
      </p:sp>
      <p:sp>
        <p:nvSpPr>
          <p:cNvPr id="40" name="39 CuadroTexto"/>
          <p:cNvSpPr txBox="1"/>
          <p:nvPr/>
        </p:nvSpPr>
        <p:spPr>
          <a:xfrm>
            <a:off x="0" y="361927"/>
            <a:ext cx="2155004" cy="646331"/>
          </a:xfrm>
          <a:prstGeom prst="rect">
            <a:avLst/>
          </a:prstGeom>
          <a:noFill/>
        </p:spPr>
        <p:txBody>
          <a:bodyPr wrap="square" rtlCol="0">
            <a:spAutoFit/>
          </a:bodyPr>
          <a:lstStyle/>
          <a:p>
            <a:r>
              <a:rPr lang="es-EC"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COLOR</a:t>
            </a:r>
            <a:endParaRPr lang="es-EC"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0"/>
            <a:ext cx="238414" cy="473118"/>
          </a:xfrm>
          <a:prstGeom prst="rect">
            <a:avLst/>
          </a:prstGeom>
          <a:noFill/>
          <a:ln w="9525">
            <a:noFill/>
            <a:miter lim="800000"/>
            <a:headEnd/>
            <a:tailEnd/>
          </a:ln>
          <a:effectLst/>
        </p:spPr>
        <p:txBody>
          <a:bodyPr vert="horz" wrap="none" lIns="118022" tIns="59011" rIns="118022" bIns="59011" numCol="1" anchor="ctr" anchorCtr="0" compatLnSpc="1">
            <a:prstTxWarp prst="textNoShape">
              <a:avLst/>
            </a:prstTxWarp>
            <a:spAutoFit/>
          </a:bodyPr>
          <a:lstStyle/>
          <a:p>
            <a:endParaRPr lang="es-EC"/>
          </a:p>
        </p:txBody>
      </p:sp>
      <p:sp>
        <p:nvSpPr>
          <p:cNvPr id="5123" name="Rectangle 3"/>
          <p:cNvSpPr>
            <a:spLocks noChangeArrowheads="1"/>
          </p:cNvSpPr>
          <p:nvPr/>
        </p:nvSpPr>
        <p:spPr bwMode="auto">
          <a:xfrm>
            <a:off x="5073172" y="5362587"/>
            <a:ext cx="6952141" cy="765505"/>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algn="ctr" fontAlgn="base">
              <a:spcBef>
                <a:spcPct val="0"/>
              </a:spcBef>
              <a:spcAft>
                <a:spcPct val="0"/>
              </a:spcAft>
            </a:pPr>
            <a:r>
              <a:rPr lang="es-EC" sz="2100" b="1" dirty="0" smtClean="0" bmk="_Toc471430403">
                <a:latin typeface="Arial" pitchFamily="34" charset="0"/>
                <a:ea typeface="Calibri" pitchFamily="34" charset="0"/>
                <a:cs typeface="Times New Roman" pitchFamily="18" charset="0"/>
              </a:rPr>
              <a:t>Figura 2. </a:t>
            </a:r>
            <a:r>
              <a:rPr lang="es-EC" sz="2100" dirty="0" smtClean="0" bmk="_Toc471430403">
                <a:latin typeface="Arial" pitchFamily="34" charset="0"/>
                <a:ea typeface="Calibri" pitchFamily="34" charset="0"/>
                <a:cs typeface="Times New Roman" pitchFamily="18" charset="0"/>
              </a:rPr>
              <a:t>Comportamiento de la fuerza de ruptura de uvilla  con cáliz durante el almacenamiento.</a:t>
            </a:r>
            <a:endParaRPr lang="es-EC" sz="4600" dirty="0" smtClean="0">
              <a:latin typeface="Arial" pitchFamily="34" charset="0"/>
              <a:cs typeface="Arial" pitchFamily="34" charset="0"/>
            </a:endParaRPr>
          </a:p>
        </p:txBody>
      </p:sp>
      <p:graphicFrame>
        <p:nvGraphicFramePr>
          <p:cNvPr id="8" name="7 Tabla"/>
          <p:cNvGraphicFramePr>
            <a:graphicFrameLocks noGrp="1"/>
          </p:cNvGraphicFramePr>
          <p:nvPr/>
        </p:nvGraphicFramePr>
        <p:xfrm>
          <a:off x="187857" y="1589604"/>
          <a:ext cx="4603471" cy="3482340"/>
        </p:xfrm>
        <a:graphic>
          <a:graphicData uri="http://schemas.openxmlformats.org/drawingml/2006/table">
            <a:tbl>
              <a:tblPr/>
              <a:tblGrid>
                <a:gridCol w="1817133"/>
                <a:gridCol w="828400"/>
                <a:gridCol w="840732"/>
                <a:gridCol w="515950"/>
                <a:gridCol w="601256"/>
              </a:tblGrid>
              <a:tr h="515036">
                <a:tc>
                  <a:txBody>
                    <a:bodyPr/>
                    <a:lstStyle/>
                    <a:p>
                      <a:pPr algn="l">
                        <a:lnSpc>
                          <a:spcPct val="150000"/>
                        </a:lnSpc>
                        <a:spcBef>
                          <a:spcPts val="600"/>
                        </a:spcBef>
                        <a:spcAft>
                          <a:spcPts val="0"/>
                        </a:spcAft>
                      </a:pPr>
                      <a:r>
                        <a:rPr lang="es-EC" sz="1600" b="1" dirty="0">
                          <a:solidFill>
                            <a:srgbClr val="000000"/>
                          </a:solidFill>
                          <a:latin typeface="Times New Roman"/>
                          <a:ea typeface="Times New Roman"/>
                          <a:cs typeface="Times New Roman"/>
                        </a:rPr>
                        <a:t>TRATAMIENTO</a:t>
                      </a:r>
                      <a:endParaRPr lang="es-EC" sz="25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r>
                        <a:rPr lang="es-EC" sz="1600" b="1" dirty="0" smtClean="0">
                          <a:solidFill>
                            <a:srgbClr val="000000"/>
                          </a:solidFill>
                          <a:latin typeface="Times New Roman"/>
                          <a:ea typeface="Times New Roman"/>
                          <a:cs typeface="Times New Roman"/>
                        </a:rPr>
                        <a:t>Medias </a:t>
                      </a:r>
                      <a:r>
                        <a:rPr lang="es-EC" sz="1600" b="1" dirty="0" err="1" smtClean="0">
                          <a:solidFill>
                            <a:srgbClr val="000000"/>
                          </a:solidFill>
                          <a:latin typeface="Times New Roman"/>
                          <a:ea typeface="Times New Roman"/>
                          <a:cs typeface="Times New Roman"/>
                        </a:rPr>
                        <a:t>gf</a:t>
                      </a:r>
                      <a:endParaRPr lang="es-EC" sz="25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r>
                        <a:rPr lang="es-EC" sz="1600" b="1">
                          <a:solidFill>
                            <a:srgbClr val="000000"/>
                          </a:solidFill>
                          <a:latin typeface="Times New Roman"/>
                          <a:ea typeface="Times New Roman"/>
                          <a:cs typeface="Times New Roman"/>
                        </a:rPr>
                        <a:t>Rangos </a:t>
                      </a:r>
                      <a:endParaRPr lang="es-EC" sz="250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5036">
                <a:tc>
                  <a:txBody>
                    <a:bodyPr/>
                    <a:lstStyle/>
                    <a:p>
                      <a:pPr algn="l">
                        <a:lnSpc>
                          <a:spcPct val="150000"/>
                        </a:lnSpc>
                        <a:spcBef>
                          <a:spcPts val="600"/>
                        </a:spcBef>
                        <a:spcAft>
                          <a:spcPts val="0"/>
                        </a:spcAft>
                      </a:pPr>
                      <a:r>
                        <a:rPr lang="es-EC" sz="1600" b="1" dirty="0" smtClean="0">
                          <a:solidFill>
                            <a:srgbClr val="000000"/>
                          </a:solidFill>
                          <a:latin typeface="Times New Roman"/>
                          <a:ea typeface="Times New Roman"/>
                          <a:cs typeface="Times New Roman"/>
                        </a:rPr>
                        <a:t>Materia</a:t>
                      </a:r>
                      <a:r>
                        <a:rPr lang="es-EC" sz="1600" b="1" baseline="0" dirty="0" smtClean="0">
                          <a:solidFill>
                            <a:srgbClr val="000000"/>
                          </a:solidFill>
                          <a:latin typeface="Times New Roman"/>
                          <a:ea typeface="Times New Roman"/>
                          <a:cs typeface="Times New Roman"/>
                        </a:rPr>
                        <a:t> prima</a:t>
                      </a:r>
                      <a:endParaRPr lang="es-EC" sz="1600" b="1" dirty="0" smtClean="0">
                        <a:solidFill>
                          <a:srgbClr val="000000"/>
                        </a:solidFill>
                        <a:latin typeface="Times New Roman"/>
                        <a:ea typeface="Times New Roman"/>
                        <a:cs typeface="Times New Roman"/>
                      </a:endParaRPr>
                    </a:p>
                    <a:p>
                      <a:pPr algn="l">
                        <a:lnSpc>
                          <a:spcPct val="150000"/>
                        </a:lnSpc>
                        <a:spcBef>
                          <a:spcPts val="600"/>
                        </a:spcBef>
                        <a:spcAft>
                          <a:spcPts val="0"/>
                        </a:spcAft>
                      </a:pPr>
                      <a:r>
                        <a:rPr lang="es-EC" sz="1600" dirty="0" smtClean="0">
                          <a:solidFill>
                            <a:srgbClr val="000000"/>
                          </a:solidFill>
                          <a:latin typeface="Times New Roman"/>
                          <a:ea typeface="Times New Roman"/>
                          <a:cs typeface="Times New Roman"/>
                        </a:rPr>
                        <a:t>T1</a:t>
                      </a:r>
                      <a:endParaRPr lang="es-EC" sz="25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s-EC" sz="1600" b="1" dirty="0" smtClean="0">
                          <a:solidFill>
                            <a:schemeClr val="tx1"/>
                          </a:solidFill>
                          <a:latin typeface="Times New Roman"/>
                          <a:ea typeface="Times New Roman"/>
                          <a:cs typeface="Times New Roman"/>
                        </a:rPr>
                        <a:t>179.25</a:t>
                      </a:r>
                    </a:p>
                    <a:p>
                      <a:pPr algn="l">
                        <a:lnSpc>
                          <a:spcPct val="150000"/>
                        </a:lnSpc>
                        <a:spcBef>
                          <a:spcPts val="600"/>
                        </a:spcBef>
                        <a:spcAft>
                          <a:spcPts val="0"/>
                        </a:spcAft>
                      </a:pPr>
                      <a:r>
                        <a:rPr lang="es-EC" sz="1600" b="1" dirty="0" smtClean="0">
                          <a:solidFill>
                            <a:srgbClr val="FF0000"/>
                          </a:solidFill>
                          <a:latin typeface="Times New Roman"/>
                          <a:ea typeface="Times New Roman"/>
                          <a:cs typeface="Times New Roman"/>
                        </a:rPr>
                        <a:t>171.44</a:t>
                      </a:r>
                      <a:endParaRPr lang="es-EC" sz="2500" b="1" dirty="0">
                        <a:solidFill>
                          <a:srgbClr val="FF0000"/>
                        </a:solidFill>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a</a:t>
                      </a:r>
                      <a:r>
                        <a:rPr lang="es-EC" sz="1600" baseline="30000" dirty="0">
                          <a:solidFill>
                            <a:srgbClr val="000000"/>
                          </a:solidFill>
                          <a:latin typeface="Times New Roman"/>
                          <a:ea typeface="Times New Roman"/>
                          <a:cs typeface="Times New Roman"/>
                        </a:rPr>
                        <a:t>1</a:t>
                      </a:r>
                      <a:endParaRPr lang="es-EC" sz="25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r>
              <a:tr h="515036">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T2</a:t>
                      </a:r>
                      <a:endParaRPr lang="es-EC" sz="25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l">
                        <a:lnSpc>
                          <a:spcPct val="150000"/>
                        </a:lnSpc>
                        <a:spcBef>
                          <a:spcPts val="600"/>
                        </a:spcBef>
                        <a:spcAft>
                          <a:spcPts val="0"/>
                        </a:spcAft>
                      </a:pPr>
                      <a:r>
                        <a:rPr lang="es-EC" sz="1600">
                          <a:solidFill>
                            <a:srgbClr val="000000"/>
                          </a:solidFill>
                          <a:latin typeface="Times New Roman"/>
                          <a:ea typeface="Times New Roman"/>
                          <a:cs typeface="Times New Roman"/>
                        </a:rPr>
                        <a:t>164.59</a:t>
                      </a:r>
                      <a:endParaRPr lang="es-EC" sz="2500">
                        <a:latin typeface="Times New Roman"/>
                        <a:ea typeface="Calibri"/>
                        <a:cs typeface="Times New Roman"/>
                      </a:endParaRPr>
                    </a:p>
                  </a:txBody>
                  <a:tcPr marL="58456" marR="58456" marT="0" marB="0" anchor="b">
                    <a:lnL>
                      <a:noFill/>
                    </a:lnL>
                    <a:lnR>
                      <a:noFill/>
                    </a:lnR>
                    <a:lnT>
                      <a:noFill/>
                    </a:lnT>
                    <a:lnB>
                      <a:noFill/>
                    </a:lnB>
                  </a:tcPr>
                </a:tc>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a</a:t>
                      </a:r>
                      <a:endParaRPr lang="es-EC" sz="25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l">
                        <a:lnSpc>
                          <a:spcPct val="150000"/>
                        </a:lnSpc>
                        <a:spcBef>
                          <a:spcPts val="600"/>
                        </a:spcBef>
                        <a:spcAft>
                          <a:spcPts val="0"/>
                        </a:spcAft>
                      </a:pPr>
                      <a:r>
                        <a:rPr lang="es-EC" sz="1600">
                          <a:solidFill>
                            <a:srgbClr val="000000"/>
                          </a:solidFill>
                          <a:latin typeface="Times New Roman"/>
                          <a:ea typeface="Times New Roman"/>
                          <a:cs typeface="Times New Roman"/>
                        </a:rPr>
                        <a:t>b</a:t>
                      </a:r>
                      <a:endParaRPr lang="es-EC" sz="25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2300" dirty="0">
                        <a:latin typeface="Calibri"/>
                        <a:ea typeface="Times New Roman"/>
                        <a:cs typeface="Times New Roman"/>
                      </a:endParaRPr>
                    </a:p>
                  </a:txBody>
                  <a:tcPr marL="58456" marR="58456" marT="0" marB="0" anchor="b">
                    <a:lnL>
                      <a:noFill/>
                    </a:lnL>
                    <a:lnR>
                      <a:noFill/>
                    </a:lnR>
                    <a:lnT>
                      <a:noFill/>
                    </a:lnT>
                    <a:lnB>
                      <a:noFill/>
                    </a:lnB>
                  </a:tcPr>
                </a:tc>
              </a:tr>
              <a:tr h="515036">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T3</a:t>
                      </a:r>
                      <a:endParaRPr lang="es-EC" sz="25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151.48</a:t>
                      </a:r>
                      <a:endParaRPr lang="es-EC" sz="25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a:noFill/>
                    </a:lnT>
                    <a:lnB>
                      <a:noFill/>
                    </a:lnB>
                  </a:tcPr>
                </a:tc>
                <a:tc>
                  <a:txBody>
                    <a:bodyPr/>
                    <a:lstStyle/>
                    <a:p>
                      <a:pPr algn="l">
                        <a:lnSpc>
                          <a:spcPct val="150000"/>
                        </a:lnSpc>
                        <a:spcBef>
                          <a:spcPts val="600"/>
                        </a:spcBef>
                        <a:spcAft>
                          <a:spcPts val="0"/>
                        </a:spcAft>
                      </a:pPr>
                      <a:r>
                        <a:rPr lang="es-EC" sz="1600">
                          <a:solidFill>
                            <a:srgbClr val="000000"/>
                          </a:solidFill>
                          <a:latin typeface="Times New Roman"/>
                          <a:ea typeface="Times New Roman"/>
                          <a:cs typeface="Times New Roman"/>
                        </a:rPr>
                        <a:t>b</a:t>
                      </a:r>
                      <a:endParaRPr lang="es-EC" sz="25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a:noFill/>
                    </a:lnT>
                    <a:lnB>
                      <a:noFill/>
                    </a:lnB>
                  </a:tcPr>
                </a:tc>
              </a:tr>
              <a:tr h="515036">
                <a:tc>
                  <a:txBody>
                    <a:bodyPr/>
                    <a:lstStyle/>
                    <a:p>
                      <a:pPr algn="l">
                        <a:lnSpc>
                          <a:spcPct val="150000"/>
                        </a:lnSpc>
                        <a:spcBef>
                          <a:spcPts val="600"/>
                        </a:spcBef>
                        <a:spcAft>
                          <a:spcPts val="0"/>
                        </a:spcAft>
                      </a:pPr>
                      <a:r>
                        <a:rPr lang="es-EC" sz="1600">
                          <a:solidFill>
                            <a:srgbClr val="000000"/>
                          </a:solidFill>
                          <a:latin typeface="Times New Roman"/>
                          <a:ea typeface="Times New Roman"/>
                          <a:cs typeface="Times New Roman"/>
                        </a:rPr>
                        <a:t>T4</a:t>
                      </a:r>
                      <a:endParaRPr lang="es-EC" sz="2500">
                        <a:latin typeface="Times New Roman"/>
                        <a:ea typeface="Calibri"/>
                        <a:cs typeface="Times New Roman"/>
                      </a:endParaRPr>
                    </a:p>
                  </a:txBody>
                  <a:tcPr marL="58456" marR="58456" marT="0" marB="0" anchor="b">
                    <a:lnL>
                      <a:noFill/>
                    </a:lnL>
                    <a:lnR>
                      <a:noFill/>
                    </a:lnR>
                    <a:lnT>
                      <a:noFill/>
                    </a:lnT>
                    <a:lnB>
                      <a:noFill/>
                    </a:lnB>
                  </a:tcPr>
                </a:tc>
                <a:tc>
                  <a:txBody>
                    <a:bodyPr/>
                    <a:lstStyle/>
                    <a:p>
                      <a:pPr algn="l">
                        <a:lnSpc>
                          <a:spcPct val="150000"/>
                        </a:lnSpc>
                        <a:spcBef>
                          <a:spcPts val="600"/>
                        </a:spcBef>
                        <a:spcAft>
                          <a:spcPts val="0"/>
                        </a:spcAft>
                      </a:pPr>
                      <a:r>
                        <a:rPr lang="es-EC" sz="1600">
                          <a:solidFill>
                            <a:srgbClr val="000000"/>
                          </a:solidFill>
                          <a:latin typeface="Times New Roman"/>
                          <a:ea typeface="Times New Roman"/>
                          <a:cs typeface="Times New Roman"/>
                        </a:rPr>
                        <a:t>115.5</a:t>
                      </a:r>
                      <a:endParaRPr lang="es-EC" sz="25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2300">
                        <a:latin typeface="Calibri"/>
                        <a:ea typeface="Times New Roman"/>
                        <a:cs typeface="Times New Roman"/>
                      </a:endParaRPr>
                    </a:p>
                  </a:txBody>
                  <a:tcPr marL="58456" marR="58456" marT="0" marB="0" anchor="b">
                    <a:lnL>
                      <a:noFill/>
                    </a:lnL>
                    <a:lnR>
                      <a:noFill/>
                    </a:lnR>
                    <a:lnT>
                      <a:noFill/>
                    </a:lnT>
                    <a:lnB>
                      <a:noFill/>
                    </a:lnB>
                  </a:tcPr>
                </a:tc>
                <a:tc>
                  <a:txBody>
                    <a:bodyPr/>
                    <a:lstStyle/>
                    <a:p>
                      <a:pPr algn="l">
                        <a:lnSpc>
                          <a:spcPct val="150000"/>
                        </a:lnSpc>
                        <a:spcBef>
                          <a:spcPts val="600"/>
                        </a:spcBef>
                        <a:spcAft>
                          <a:spcPts val="0"/>
                        </a:spcAft>
                      </a:pPr>
                      <a:r>
                        <a:rPr lang="es-EC" sz="1600">
                          <a:solidFill>
                            <a:srgbClr val="000000"/>
                          </a:solidFill>
                          <a:latin typeface="Times New Roman"/>
                          <a:ea typeface="Times New Roman"/>
                          <a:cs typeface="Times New Roman"/>
                        </a:rPr>
                        <a:t>c</a:t>
                      </a:r>
                      <a:endParaRPr lang="es-EC" sz="2500">
                        <a:latin typeface="Times New Roman"/>
                        <a:ea typeface="Calibri"/>
                        <a:cs typeface="Times New Roman"/>
                      </a:endParaRPr>
                    </a:p>
                  </a:txBody>
                  <a:tcPr marL="58456" marR="58456" marT="0" marB="0" anchor="b">
                    <a:lnL>
                      <a:noFill/>
                    </a:lnL>
                    <a:lnR>
                      <a:noFill/>
                    </a:lnR>
                    <a:lnT>
                      <a:noFill/>
                    </a:lnT>
                    <a:lnB>
                      <a:noFill/>
                    </a:lnB>
                  </a:tcPr>
                </a:tc>
              </a:tr>
              <a:tr h="335762">
                <a:tc>
                  <a:txBody>
                    <a:bodyPr/>
                    <a:lstStyle/>
                    <a:p>
                      <a:pPr algn="l">
                        <a:lnSpc>
                          <a:spcPct val="150000"/>
                        </a:lnSpc>
                        <a:spcBef>
                          <a:spcPts val="600"/>
                        </a:spcBef>
                        <a:spcAft>
                          <a:spcPts val="0"/>
                        </a:spcAft>
                      </a:pPr>
                      <a:r>
                        <a:rPr lang="es-EC" sz="1600" b="1" baseline="30000">
                          <a:solidFill>
                            <a:srgbClr val="000000"/>
                          </a:solidFill>
                          <a:latin typeface="Times New Roman"/>
                          <a:ea typeface="Times New Roman"/>
                          <a:cs typeface="Times New Roman"/>
                        </a:rPr>
                        <a:t>2</a:t>
                      </a:r>
                      <a:r>
                        <a:rPr lang="es-EC" sz="1600" b="1">
                          <a:solidFill>
                            <a:srgbClr val="000000"/>
                          </a:solidFill>
                          <a:latin typeface="Times New Roman"/>
                          <a:ea typeface="Times New Roman"/>
                          <a:cs typeface="Times New Roman"/>
                        </a:rPr>
                        <a:t>DHS</a:t>
                      </a:r>
                      <a:endParaRPr lang="es-EC" sz="250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14.30</a:t>
                      </a:r>
                      <a:endParaRPr lang="es-EC" sz="25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r>
                        <a:rPr lang="es-EC" sz="1600">
                          <a:solidFill>
                            <a:srgbClr val="000000"/>
                          </a:solidFill>
                          <a:latin typeface="Times New Roman"/>
                          <a:ea typeface="Times New Roman"/>
                          <a:cs typeface="Times New Roman"/>
                        </a:rPr>
                        <a:t> </a:t>
                      </a:r>
                      <a:endParaRPr lang="es-EC" sz="250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 </a:t>
                      </a:r>
                      <a:endParaRPr lang="es-EC" sz="25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a:lnSpc>
                          <a:spcPct val="150000"/>
                        </a:lnSpc>
                        <a:spcBef>
                          <a:spcPts val="600"/>
                        </a:spcBef>
                        <a:spcAft>
                          <a:spcPts val="0"/>
                        </a:spcAft>
                      </a:pPr>
                      <a:r>
                        <a:rPr lang="es-EC" sz="1600" dirty="0">
                          <a:solidFill>
                            <a:srgbClr val="000000"/>
                          </a:solidFill>
                          <a:latin typeface="Times New Roman"/>
                          <a:ea typeface="Times New Roman"/>
                          <a:cs typeface="Times New Roman"/>
                        </a:rPr>
                        <a:t> </a:t>
                      </a:r>
                      <a:endParaRPr lang="es-EC" sz="25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5124" name="Rectangle 4"/>
          <p:cNvSpPr>
            <a:spLocks noChangeArrowheads="1"/>
          </p:cNvSpPr>
          <p:nvPr/>
        </p:nvSpPr>
        <p:spPr bwMode="auto">
          <a:xfrm>
            <a:off x="281803" y="695438"/>
            <a:ext cx="4603430" cy="811672"/>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algn="just" fontAlgn="base">
              <a:spcBef>
                <a:spcPct val="0"/>
              </a:spcBef>
              <a:spcAft>
                <a:spcPct val="0"/>
              </a:spcAft>
            </a:pPr>
            <a:r>
              <a:rPr lang="es-EC" sz="1500" b="1" dirty="0" smtClean="0">
                <a:latin typeface="Arial" pitchFamily="34" charset="0"/>
                <a:ea typeface="Calibri" pitchFamily="34" charset="0"/>
                <a:cs typeface="Times New Roman" pitchFamily="18" charset="0"/>
              </a:rPr>
              <a:t>T</a:t>
            </a:r>
            <a:r>
              <a:rPr lang="es-EC" sz="1500" b="1" dirty="0" smtClean="0" bmk="">
                <a:latin typeface="Arial" pitchFamily="34" charset="0"/>
                <a:ea typeface="Calibri" pitchFamily="34" charset="0"/>
                <a:cs typeface="Times New Roman" pitchFamily="18" charset="0"/>
              </a:rPr>
              <a:t>abla </a:t>
            </a:r>
            <a:r>
              <a:rPr lang="es-EC" sz="1500" b="1" dirty="0" smtClean="0" bmk="_Toc471340998">
                <a:latin typeface="Arial" pitchFamily="34" charset="0"/>
                <a:ea typeface="Calibri" pitchFamily="34" charset="0"/>
                <a:cs typeface="Times New Roman" pitchFamily="18" charset="0"/>
              </a:rPr>
              <a:t>5.</a:t>
            </a:r>
            <a:r>
              <a:rPr lang="es-EC" sz="1500" dirty="0" smtClean="0" bmk="_Toc471340998">
                <a:latin typeface="Arial" pitchFamily="34" charset="0"/>
                <a:ea typeface="Calibri" pitchFamily="34" charset="0"/>
                <a:cs typeface="Times New Roman" pitchFamily="18" charset="0"/>
              </a:rPr>
              <a:t> Prueba de </a:t>
            </a:r>
            <a:r>
              <a:rPr lang="es-EC" sz="1500" dirty="0" err="1" smtClean="0" bmk="_Toc471340998">
                <a:latin typeface="Arial" pitchFamily="34" charset="0"/>
                <a:ea typeface="Calibri" pitchFamily="34" charset="0"/>
                <a:cs typeface="Times New Roman" pitchFamily="18" charset="0"/>
              </a:rPr>
              <a:t>Tukey</a:t>
            </a:r>
            <a:r>
              <a:rPr lang="es-EC" sz="1500" dirty="0" smtClean="0" bmk="_Toc471340998">
                <a:latin typeface="Arial" pitchFamily="34" charset="0"/>
                <a:ea typeface="Calibri" pitchFamily="34" charset="0"/>
                <a:cs typeface="Times New Roman" pitchFamily="18" charset="0"/>
              </a:rPr>
              <a:t> al 5% de las medidas para textura en frutos de uvilla almacenados a diferentes temperaturas.</a:t>
            </a:r>
            <a:endParaRPr lang="es-EC" sz="1400" dirty="0" smtClean="0">
              <a:latin typeface="Arial" pitchFamily="34" charset="0"/>
              <a:cs typeface="Arial" pitchFamily="34" charset="0"/>
            </a:endParaRPr>
          </a:p>
        </p:txBody>
      </p:sp>
      <p:sp>
        <p:nvSpPr>
          <p:cNvPr id="10" name="9 Rectángulo"/>
          <p:cNvSpPr/>
          <p:nvPr/>
        </p:nvSpPr>
        <p:spPr>
          <a:xfrm>
            <a:off x="0" y="5076835"/>
            <a:ext cx="4697379" cy="811672"/>
          </a:xfrm>
          <a:prstGeom prst="rect">
            <a:avLst/>
          </a:prstGeom>
        </p:spPr>
        <p:txBody>
          <a:bodyPr wrap="square" lIns="118022" tIns="59011" rIns="118022" bIns="59011">
            <a:spAutoFit/>
          </a:bodyPr>
          <a:lstStyle/>
          <a:p>
            <a:pPr lvl="0" algn="just" eaLnBrk="0" fontAlgn="base" hangingPunct="0">
              <a:spcBef>
                <a:spcPct val="0"/>
              </a:spcBef>
              <a:spcAft>
                <a:spcPct val="0"/>
              </a:spcAft>
            </a:pPr>
            <a:r>
              <a:rPr lang="es-EC" sz="1500" baseline="30000" dirty="0" smtClean="0">
                <a:latin typeface="Arial" pitchFamily="34" charset="0"/>
                <a:ea typeface="Calibri" pitchFamily="34" charset="0"/>
                <a:cs typeface="Times New Roman" pitchFamily="18" charset="0"/>
              </a:rPr>
              <a:t>1</a:t>
            </a:r>
            <a:r>
              <a:rPr lang="es-EC" sz="1500" dirty="0" smtClean="0">
                <a:latin typeface="Arial" pitchFamily="34" charset="0"/>
                <a:ea typeface="Calibri" pitchFamily="34" charset="0"/>
                <a:cs typeface="Times New Roman" pitchFamily="18" charset="0"/>
              </a:rPr>
              <a:t>Medias con una letra común no son significativamente diferentes (p &gt; 0,05); </a:t>
            </a:r>
            <a:r>
              <a:rPr lang="es-EC" sz="1500" baseline="30000" dirty="0" smtClean="0">
                <a:latin typeface="Arial" pitchFamily="34" charset="0"/>
                <a:ea typeface="Calibri" pitchFamily="34" charset="0"/>
                <a:cs typeface="Times New Roman" pitchFamily="18" charset="0"/>
              </a:rPr>
              <a:t>2</a:t>
            </a:r>
            <a:r>
              <a:rPr lang="es-EC" sz="1500" dirty="0" smtClean="0">
                <a:latin typeface="Arial" pitchFamily="34" charset="0"/>
                <a:ea typeface="Calibri" pitchFamily="34" charset="0"/>
                <a:cs typeface="Times New Roman" pitchFamily="18" charset="0"/>
              </a:rPr>
              <a:t>DHS: Diferencia Honesta Significativa (</a:t>
            </a:r>
            <a:r>
              <a:rPr lang="es-EC" sz="1500" dirty="0" err="1" smtClean="0">
                <a:latin typeface="Arial" pitchFamily="34" charset="0"/>
                <a:ea typeface="Calibri" pitchFamily="34" charset="0"/>
                <a:cs typeface="Times New Roman" pitchFamily="18" charset="0"/>
              </a:rPr>
              <a:t>Tukey</a:t>
            </a:r>
            <a:r>
              <a:rPr lang="es-EC" sz="1500" dirty="0" smtClean="0">
                <a:latin typeface="Arial" pitchFamily="34" charset="0"/>
                <a:ea typeface="Calibri" pitchFamily="34" charset="0"/>
                <a:cs typeface="Times New Roman" pitchFamily="18" charset="0"/>
              </a:rPr>
              <a:t> 0.05)</a:t>
            </a:r>
            <a:endParaRPr lang="es-EC" sz="3600" dirty="0" smtClean="0">
              <a:latin typeface="Arial" pitchFamily="34" charset="0"/>
              <a:cs typeface="Arial" pitchFamily="34" charset="0"/>
            </a:endParaRPr>
          </a:p>
        </p:txBody>
      </p:sp>
      <p:sp>
        <p:nvSpPr>
          <p:cNvPr id="11" name="10 CuadroTexto"/>
          <p:cNvSpPr txBox="1"/>
          <p:nvPr/>
        </p:nvSpPr>
        <p:spPr>
          <a:xfrm>
            <a:off x="5542914" y="596087"/>
            <a:ext cx="4227679" cy="750117"/>
          </a:xfrm>
          <a:prstGeom prst="rect">
            <a:avLst/>
          </a:prstGeom>
          <a:noFill/>
        </p:spPr>
        <p:txBody>
          <a:bodyPr wrap="square" lIns="118022" tIns="59011" rIns="118022" bIns="59011" rtlCol="0">
            <a:spAutoFit/>
          </a:bodyPr>
          <a:lstStyle/>
          <a:p>
            <a:pPr algn="ctr"/>
            <a:r>
              <a:rPr lang="es-EC" sz="41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TEXTURA</a:t>
            </a:r>
            <a:endParaRPr lang="es-EC" sz="41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11 CuadroTexto"/>
          <p:cNvSpPr txBox="1"/>
          <p:nvPr/>
        </p:nvSpPr>
        <p:spPr>
          <a:xfrm>
            <a:off x="375752" y="5861728"/>
            <a:ext cx="2818452" cy="827061"/>
          </a:xfrm>
          <a:prstGeom prst="rect">
            <a:avLst/>
          </a:prstGeom>
          <a:noFill/>
        </p:spPr>
        <p:txBody>
          <a:bodyPr wrap="square" lIns="118022" tIns="59011" rIns="118022" bIns="59011" rtlCol="0">
            <a:spAutoFit/>
          </a:bodyPr>
          <a:lstStyle/>
          <a:p>
            <a:r>
              <a:rPr lang="es-EC" dirty="0" smtClean="0"/>
              <a:t>Pinzón et al., 2015</a:t>
            </a:r>
          </a:p>
          <a:p>
            <a:r>
              <a:rPr lang="es-EC" dirty="0" smtClean="0"/>
              <a:t>Daño pared celular</a:t>
            </a:r>
            <a:endParaRPr lang="es-EC" dirty="0"/>
          </a:p>
        </p:txBody>
      </p:sp>
      <p:sp>
        <p:nvSpPr>
          <p:cNvPr id="13" name="12 CuadroTexto"/>
          <p:cNvSpPr txBox="1"/>
          <p:nvPr/>
        </p:nvSpPr>
        <p:spPr>
          <a:xfrm>
            <a:off x="469700" y="6755893"/>
            <a:ext cx="1972917" cy="473118"/>
          </a:xfrm>
          <a:prstGeom prst="rect">
            <a:avLst/>
          </a:prstGeom>
          <a:noFill/>
        </p:spPr>
        <p:txBody>
          <a:bodyPr wrap="square" lIns="118022" tIns="59011" rIns="118022" bIns="59011" rtlCol="0">
            <a:spAutoFit/>
          </a:bodyPr>
          <a:lstStyle/>
          <a:p>
            <a:r>
              <a:rPr lang="es-EC" dirty="0" smtClean="0"/>
              <a:t>Tapia 2010</a:t>
            </a:r>
            <a:endParaRPr lang="es-EC" dirty="0"/>
          </a:p>
        </p:txBody>
      </p:sp>
      <p:pic>
        <p:nvPicPr>
          <p:cNvPr id="26625" name="Picture 1" descr="C:\Users\Usuario\Dropbox\Capturas de pantalla\Captura de pantalla 2017-01-11 21.02.54.png"/>
          <p:cNvPicPr>
            <a:picLocks noChangeAspect="1" noChangeArrowheads="1"/>
          </p:cNvPicPr>
          <p:nvPr/>
        </p:nvPicPr>
        <p:blipFill>
          <a:blip r:embed="rId2"/>
          <a:srcRect l="3275" r="1198" b="11457"/>
          <a:stretch>
            <a:fillRect/>
          </a:stretch>
        </p:blipFill>
        <p:spPr bwMode="auto">
          <a:xfrm>
            <a:off x="5083962" y="1576373"/>
            <a:ext cx="6643734" cy="3643338"/>
          </a:xfrm>
          <a:prstGeom prst="rect">
            <a:avLst/>
          </a:prstGeom>
          <a:noFill/>
          <a:ln>
            <a:solidFill>
              <a:schemeClr val="tx1"/>
            </a:solidFill>
          </a:ln>
        </p:spPr>
      </p:pic>
    </p:spTree>
  </p:cSld>
  <p:clrMapOvr>
    <a:masterClrMapping/>
  </p:clrMapOvr>
  <p:transition>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l"/>
            <a:r>
              <a:rPr lang="es-ES_tradnl"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ÁCIDO ASCÓRBICO</a:t>
            </a:r>
            <a:endParaRPr lang="es-ES_tradnl"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6" name="5 Tabla"/>
          <p:cNvGraphicFramePr>
            <a:graphicFrameLocks noGrp="1"/>
          </p:cNvGraphicFramePr>
          <p:nvPr/>
        </p:nvGraphicFramePr>
        <p:xfrm>
          <a:off x="7421883" y="2185713"/>
          <a:ext cx="4140381" cy="3075264"/>
        </p:xfrm>
        <a:graphic>
          <a:graphicData uri="http://schemas.openxmlformats.org/drawingml/2006/table">
            <a:tbl>
              <a:tblPr/>
              <a:tblGrid>
                <a:gridCol w="1569136"/>
                <a:gridCol w="1022165"/>
                <a:gridCol w="642942"/>
                <a:gridCol w="571504"/>
                <a:gridCol w="334634"/>
              </a:tblGrid>
              <a:tr h="349716">
                <a:tc>
                  <a:txBody>
                    <a:bodyPr/>
                    <a:lstStyle/>
                    <a:p>
                      <a:pPr algn="ctr">
                        <a:lnSpc>
                          <a:spcPct val="150000"/>
                        </a:lnSpc>
                        <a:spcBef>
                          <a:spcPts val="600"/>
                        </a:spcBef>
                        <a:spcAft>
                          <a:spcPts val="0"/>
                        </a:spcAft>
                      </a:pPr>
                      <a:r>
                        <a:rPr lang="es-EC" sz="1400" b="1" dirty="0">
                          <a:solidFill>
                            <a:srgbClr val="000000"/>
                          </a:solidFill>
                          <a:latin typeface="Times New Roman"/>
                          <a:ea typeface="Times New Roman"/>
                          <a:cs typeface="Times New Roman"/>
                        </a:rPr>
                        <a:t>TRATAMIENTO</a:t>
                      </a:r>
                      <a:endParaRPr lang="es-EC" sz="16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1400" b="1" dirty="0" smtClean="0">
                          <a:solidFill>
                            <a:srgbClr val="000000"/>
                          </a:solidFill>
                          <a:latin typeface="Times New Roman"/>
                          <a:ea typeface="Times New Roman"/>
                          <a:cs typeface="Times New Roman"/>
                        </a:rPr>
                        <a:t>Medias mg</a:t>
                      </a:r>
                      <a:r>
                        <a:rPr lang="es-EC" sz="1400" b="1" baseline="0" dirty="0" smtClean="0">
                          <a:solidFill>
                            <a:srgbClr val="000000"/>
                          </a:solidFill>
                          <a:latin typeface="Times New Roman"/>
                          <a:ea typeface="Times New Roman"/>
                          <a:cs typeface="Times New Roman"/>
                        </a:rPr>
                        <a:t> ácido ascórbico</a:t>
                      </a:r>
                      <a:endParaRPr lang="es-EC" sz="1400" b="1" dirty="0" smtClean="0">
                        <a:solidFill>
                          <a:srgbClr val="000000"/>
                        </a:solidFill>
                        <a:latin typeface="Times New Roman"/>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1400" b="1">
                          <a:solidFill>
                            <a:srgbClr val="000000"/>
                          </a:solidFill>
                          <a:latin typeface="Times New Roman"/>
                          <a:ea typeface="Times New Roman"/>
                          <a:cs typeface="Times New Roman"/>
                        </a:rPr>
                        <a:t>Rangos</a:t>
                      </a:r>
                      <a:endParaRPr lang="es-EC" sz="160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716">
                <a:tc>
                  <a:txBody>
                    <a:bodyPr/>
                    <a:lstStyle/>
                    <a:p>
                      <a:pPr algn="ctr">
                        <a:lnSpc>
                          <a:spcPct val="150000"/>
                        </a:lnSpc>
                        <a:spcBef>
                          <a:spcPts val="600"/>
                        </a:spcBef>
                        <a:spcAft>
                          <a:spcPts val="0"/>
                        </a:spcAft>
                      </a:pPr>
                      <a:r>
                        <a:rPr lang="es-EC" sz="1400" b="1" dirty="0" smtClean="0">
                          <a:solidFill>
                            <a:srgbClr val="000000"/>
                          </a:solidFill>
                          <a:latin typeface="Times New Roman"/>
                          <a:ea typeface="Times New Roman"/>
                          <a:cs typeface="Times New Roman"/>
                        </a:rPr>
                        <a:t>Materia</a:t>
                      </a:r>
                      <a:r>
                        <a:rPr lang="es-EC" sz="1400" b="1" baseline="0" dirty="0" smtClean="0">
                          <a:solidFill>
                            <a:srgbClr val="000000"/>
                          </a:solidFill>
                          <a:latin typeface="Times New Roman"/>
                          <a:ea typeface="Times New Roman"/>
                          <a:cs typeface="Times New Roman"/>
                        </a:rPr>
                        <a:t> prima</a:t>
                      </a:r>
                      <a:endParaRPr lang="es-EC" sz="1400" b="1" dirty="0" smtClean="0">
                        <a:solidFill>
                          <a:srgbClr val="000000"/>
                        </a:solidFill>
                        <a:latin typeface="Times New Roman"/>
                        <a:ea typeface="Times New Roman"/>
                        <a:cs typeface="Times New Roman"/>
                      </a:endParaRPr>
                    </a:p>
                    <a:p>
                      <a:pPr algn="ctr">
                        <a:lnSpc>
                          <a:spcPct val="150000"/>
                        </a:lnSpc>
                        <a:spcBef>
                          <a:spcPts val="600"/>
                        </a:spcBef>
                        <a:spcAft>
                          <a:spcPts val="0"/>
                        </a:spcAft>
                      </a:pPr>
                      <a:r>
                        <a:rPr lang="es-EC" sz="1400" b="1" dirty="0" smtClean="0">
                          <a:solidFill>
                            <a:srgbClr val="000000"/>
                          </a:solidFill>
                          <a:latin typeface="Times New Roman"/>
                          <a:ea typeface="Times New Roman"/>
                          <a:cs typeface="Times New Roman"/>
                        </a:rPr>
                        <a:t>T1</a:t>
                      </a:r>
                      <a:endParaRPr lang="es-EC" sz="16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1400" b="1" dirty="0" smtClean="0">
                          <a:solidFill>
                            <a:srgbClr val="FF0000"/>
                          </a:solidFill>
                          <a:latin typeface="Times New Roman"/>
                          <a:ea typeface="Times New Roman"/>
                          <a:cs typeface="Times New Roman"/>
                        </a:rPr>
                        <a:t>43.73</a:t>
                      </a:r>
                    </a:p>
                    <a:p>
                      <a:pPr algn="ctr">
                        <a:lnSpc>
                          <a:spcPct val="150000"/>
                        </a:lnSpc>
                        <a:spcBef>
                          <a:spcPts val="600"/>
                        </a:spcBef>
                        <a:spcAft>
                          <a:spcPts val="0"/>
                        </a:spcAft>
                      </a:pPr>
                      <a:r>
                        <a:rPr lang="es-EC" sz="1400" b="1" dirty="0" smtClean="0">
                          <a:solidFill>
                            <a:srgbClr val="FF0000"/>
                          </a:solidFill>
                          <a:latin typeface="Times New Roman"/>
                          <a:ea typeface="Times New Roman"/>
                          <a:cs typeface="Times New Roman"/>
                        </a:rPr>
                        <a:t>36.81</a:t>
                      </a:r>
                      <a:endParaRPr lang="es-EC" sz="1600" b="1" dirty="0">
                        <a:solidFill>
                          <a:srgbClr val="FF0000"/>
                        </a:solidFill>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a</a:t>
                      </a:r>
                      <a:r>
                        <a:rPr lang="es-EC" sz="1400" baseline="30000">
                          <a:solidFill>
                            <a:srgbClr val="000000"/>
                          </a:solidFill>
                          <a:latin typeface="Times New Roman"/>
                          <a:ea typeface="Times New Roman"/>
                          <a:cs typeface="Times New Roman"/>
                        </a:rPr>
                        <a:t>1</a:t>
                      </a:r>
                      <a:endParaRPr lang="es-EC" sz="160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r>
              <a:tr h="349716">
                <a:tc>
                  <a:txBody>
                    <a:bodyPr/>
                    <a:lstStyle/>
                    <a:p>
                      <a:pPr algn="ctr">
                        <a:lnSpc>
                          <a:spcPct val="150000"/>
                        </a:lnSpc>
                        <a:spcBef>
                          <a:spcPts val="600"/>
                        </a:spcBef>
                        <a:spcAft>
                          <a:spcPts val="0"/>
                        </a:spcAft>
                      </a:pPr>
                      <a:r>
                        <a:rPr lang="es-EC" sz="1400" b="1" dirty="0">
                          <a:solidFill>
                            <a:srgbClr val="000000"/>
                          </a:solidFill>
                          <a:latin typeface="Times New Roman"/>
                          <a:ea typeface="Times New Roman"/>
                          <a:cs typeface="Times New Roman"/>
                        </a:rPr>
                        <a:t>T2</a:t>
                      </a:r>
                      <a:endParaRPr lang="es-EC" sz="1600" dirty="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35.12</a:t>
                      </a:r>
                      <a:endParaRPr lang="es-EC" sz="16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b</a:t>
                      </a:r>
                      <a:endParaRPr lang="es-EC" sz="16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a:noFill/>
                    </a:lnB>
                  </a:tcPr>
                </a:tc>
              </a:tr>
              <a:tr h="349716">
                <a:tc>
                  <a:txBody>
                    <a:bodyPr/>
                    <a:lstStyle/>
                    <a:p>
                      <a:pPr algn="ctr">
                        <a:lnSpc>
                          <a:spcPct val="150000"/>
                        </a:lnSpc>
                        <a:spcBef>
                          <a:spcPts val="600"/>
                        </a:spcBef>
                        <a:spcAft>
                          <a:spcPts val="0"/>
                        </a:spcAft>
                      </a:pPr>
                      <a:r>
                        <a:rPr lang="es-EC" sz="1400" b="1">
                          <a:solidFill>
                            <a:srgbClr val="000000"/>
                          </a:solidFill>
                          <a:latin typeface="Times New Roman"/>
                          <a:ea typeface="Times New Roman"/>
                          <a:cs typeface="Times New Roman"/>
                        </a:rPr>
                        <a:t>T3</a:t>
                      </a:r>
                      <a:endParaRPr lang="es-EC" sz="160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34.48</a:t>
                      </a:r>
                      <a:endParaRPr lang="es-EC" sz="16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b</a:t>
                      </a:r>
                      <a:endParaRPr lang="es-EC" sz="16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a:noFill/>
                    </a:lnB>
                  </a:tcPr>
                </a:tc>
              </a:tr>
              <a:tr h="349716">
                <a:tc>
                  <a:txBody>
                    <a:bodyPr/>
                    <a:lstStyle/>
                    <a:p>
                      <a:pPr algn="ctr">
                        <a:lnSpc>
                          <a:spcPct val="150000"/>
                        </a:lnSpc>
                        <a:spcBef>
                          <a:spcPts val="600"/>
                        </a:spcBef>
                        <a:spcAft>
                          <a:spcPts val="0"/>
                        </a:spcAft>
                      </a:pPr>
                      <a:r>
                        <a:rPr lang="es-EC" sz="1400" b="1">
                          <a:solidFill>
                            <a:srgbClr val="000000"/>
                          </a:solidFill>
                          <a:latin typeface="Times New Roman"/>
                          <a:ea typeface="Times New Roman"/>
                          <a:cs typeface="Times New Roman"/>
                        </a:rPr>
                        <a:t>T4</a:t>
                      </a:r>
                      <a:endParaRPr lang="es-EC" sz="1600">
                        <a:latin typeface="Times New Roman"/>
                        <a:ea typeface="Calibri"/>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32.47</a:t>
                      </a:r>
                      <a:endParaRPr lang="es-EC" sz="1600">
                        <a:latin typeface="Times New Roman"/>
                        <a:ea typeface="Calibri"/>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a:noFill/>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a:noFill/>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c</a:t>
                      </a:r>
                      <a:endParaRPr lang="es-EC" sz="1600">
                        <a:latin typeface="Times New Roman"/>
                        <a:ea typeface="Calibri"/>
                        <a:cs typeface="Times New Roman"/>
                      </a:endParaRPr>
                    </a:p>
                  </a:txBody>
                  <a:tcPr marL="58456" marR="58456" marT="0" marB="0" anchor="b">
                    <a:lnL>
                      <a:noFill/>
                    </a:lnL>
                    <a:lnR>
                      <a:noFill/>
                    </a:lnR>
                    <a:lnT>
                      <a:noFill/>
                    </a:lnT>
                    <a:lnB>
                      <a:noFill/>
                    </a:lnB>
                  </a:tcPr>
                </a:tc>
              </a:tr>
              <a:tr h="349716">
                <a:tc>
                  <a:txBody>
                    <a:bodyPr/>
                    <a:lstStyle/>
                    <a:p>
                      <a:pPr algn="ctr">
                        <a:lnSpc>
                          <a:spcPct val="150000"/>
                        </a:lnSpc>
                        <a:spcBef>
                          <a:spcPts val="600"/>
                        </a:spcBef>
                        <a:spcAft>
                          <a:spcPts val="0"/>
                        </a:spcAft>
                      </a:pPr>
                      <a:r>
                        <a:rPr lang="es-EC" sz="1400" b="1">
                          <a:solidFill>
                            <a:srgbClr val="000000"/>
                          </a:solidFill>
                          <a:latin typeface="Times New Roman"/>
                          <a:ea typeface="Times New Roman"/>
                          <a:cs typeface="Times New Roman"/>
                        </a:rPr>
                        <a:t>DHS</a:t>
                      </a:r>
                      <a:r>
                        <a:rPr lang="es-EC" sz="1400" b="1" baseline="30000">
                          <a:solidFill>
                            <a:srgbClr val="000000"/>
                          </a:solidFill>
                          <a:latin typeface="Times New Roman"/>
                          <a:ea typeface="Times New Roman"/>
                          <a:cs typeface="Times New Roman"/>
                        </a:rPr>
                        <a:t>*</a:t>
                      </a:r>
                      <a:endParaRPr lang="es-EC" sz="160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600"/>
                        </a:spcBef>
                        <a:spcAft>
                          <a:spcPts val="0"/>
                        </a:spcAft>
                      </a:pPr>
                      <a:r>
                        <a:rPr lang="es-EC" sz="1400">
                          <a:solidFill>
                            <a:srgbClr val="000000"/>
                          </a:solidFill>
                          <a:latin typeface="Times New Roman"/>
                          <a:ea typeface="Times New Roman"/>
                          <a:cs typeface="Times New Roman"/>
                        </a:rPr>
                        <a:t>1.11</a:t>
                      </a:r>
                      <a:endParaRPr lang="es-EC" sz="160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s-EC" sz="1500">
                        <a:latin typeface="Calibri"/>
                        <a:ea typeface="Times New Roman"/>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s-EC" sz="1500" dirty="0">
                        <a:latin typeface="Calibri"/>
                        <a:ea typeface="Times New Roman"/>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3073" name="Rectangle 1"/>
          <p:cNvSpPr>
            <a:spLocks noChangeArrowheads="1"/>
          </p:cNvSpPr>
          <p:nvPr/>
        </p:nvSpPr>
        <p:spPr bwMode="auto">
          <a:xfrm>
            <a:off x="7327934" y="1092844"/>
            <a:ext cx="4509482" cy="1165615"/>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fontAlgn="base">
              <a:spcBef>
                <a:spcPct val="0"/>
              </a:spcBef>
              <a:spcAft>
                <a:spcPct val="0"/>
              </a:spcAft>
            </a:pPr>
            <a:r>
              <a:rPr lang="es-EC" sz="1500" b="1" dirty="0" smtClean="0">
                <a:latin typeface="Arial" pitchFamily="34" charset="0"/>
                <a:ea typeface="Calibri" pitchFamily="34" charset="0"/>
                <a:cs typeface="Times New Roman" pitchFamily="18" charset="0"/>
              </a:rPr>
              <a:t>T</a:t>
            </a:r>
            <a:r>
              <a:rPr lang="es-EC" sz="1500" b="1" dirty="0" smtClean="0" bmk="">
                <a:latin typeface="Arial" pitchFamily="34" charset="0"/>
                <a:ea typeface="Calibri" pitchFamily="34" charset="0"/>
                <a:cs typeface="Times New Roman" pitchFamily="18" charset="0"/>
              </a:rPr>
              <a:t>abla </a:t>
            </a:r>
            <a:r>
              <a:rPr lang="es-EC" sz="1500" b="1" dirty="0" smtClean="0" bmk="_Toc471340999">
                <a:latin typeface="Arial" pitchFamily="34" charset="0"/>
                <a:ea typeface="Calibri" pitchFamily="34" charset="0"/>
                <a:cs typeface="Times New Roman" pitchFamily="18" charset="0"/>
              </a:rPr>
              <a:t>6. </a:t>
            </a:r>
            <a:r>
              <a:rPr lang="es-EC" sz="1500" dirty="0" smtClean="0" bmk="_Toc471340999">
                <a:latin typeface="Arial" pitchFamily="34" charset="0"/>
                <a:ea typeface="Calibri" pitchFamily="34" charset="0"/>
                <a:cs typeface="Times New Roman" pitchFamily="18" charset="0"/>
              </a:rPr>
              <a:t>Contenido del ácido ascórbico presente en frutos de uvilla durante el tiempo de almacenamiento.</a:t>
            </a:r>
            <a:endParaRPr lang="es-EC" sz="1400" dirty="0" smtClean="0">
              <a:latin typeface="Arial" pitchFamily="34" charset="0"/>
              <a:cs typeface="Arial" pitchFamily="34" charset="0"/>
            </a:endParaRPr>
          </a:p>
          <a:p>
            <a:pPr eaLnBrk="0" fontAlgn="base" hangingPunct="0">
              <a:spcBef>
                <a:spcPct val="0"/>
              </a:spcBef>
              <a:spcAft>
                <a:spcPct val="0"/>
              </a:spcAft>
            </a:pPr>
            <a:endParaRPr lang="es-EC" dirty="0" smtClean="0">
              <a:latin typeface="Arial" pitchFamily="34" charset="0"/>
              <a:cs typeface="Arial" pitchFamily="34" charset="0"/>
            </a:endParaRPr>
          </a:p>
        </p:txBody>
      </p:sp>
      <p:sp>
        <p:nvSpPr>
          <p:cNvPr id="3074" name="Rectangle 2"/>
          <p:cNvSpPr>
            <a:spLocks noChangeArrowheads="1"/>
          </p:cNvSpPr>
          <p:nvPr/>
        </p:nvSpPr>
        <p:spPr bwMode="auto">
          <a:xfrm>
            <a:off x="7369978" y="5576901"/>
            <a:ext cx="4227637" cy="719339"/>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algn="just" fontAlgn="base">
              <a:spcBef>
                <a:spcPct val="0"/>
              </a:spcBef>
              <a:spcAft>
                <a:spcPct val="0"/>
              </a:spcAft>
            </a:pPr>
            <a:r>
              <a:rPr lang="es-EC" sz="1300" baseline="30000" dirty="0" smtClean="0">
                <a:latin typeface="Arial" pitchFamily="34" charset="0"/>
                <a:ea typeface="Calibri" pitchFamily="34" charset="0"/>
                <a:cs typeface="Times New Roman" pitchFamily="18" charset="0"/>
              </a:rPr>
              <a:t>1</a:t>
            </a:r>
            <a:r>
              <a:rPr lang="es-EC" sz="1300" dirty="0" smtClean="0">
                <a:latin typeface="Arial" pitchFamily="34" charset="0"/>
                <a:ea typeface="Calibri" pitchFamily="34" charset="0"/>
                <a:cs typeface="Times New Roman" pitchFamily="18" charset="0"/>
              </a:rPr>
              <a:t>Medias con una letra común no son significativamente diferentes (p &gt; 0,05); *DHS: Diferencia Honesta Significativa (</a:t>
            </a:r>
            <a:r>
              <a:rPr lang="es-EC" sz="1300" dirty="0" err="1" smtClean="0">
                <a:latin typeface="Arial" pitchFamily="34" charset="0"/>
                <a:ea typeface="Calibri" pitchFamily="34" charset="0"/>
                <a:cs typeface="Times New Roman" pitchFamily="18" charset="0"/>
              </a:rPr>
              <a:t>Tukey</a:t>
            </a:r>
            <a:r>
              <a:rPr lang="es-EC" sz="1300" dirty="0" smtClean="0">
                <a:latin typeface="Arial" pitchFamily="34" charset="0"/>
                <a:ea typeface="Calibri" pitchFamily="34" charset="0"/>
                <a:cs typeface="Times New Roman" pitchFamily="18" charset="0"/>
              </a:rPr>
              <a:t> 0.05)</a:t>
            </a:r>
            <a:endParaRPr lang="es-EC" dirty="0" smtClean="0">
              <a:latin typeface="Arial" pitchFamily="34" charset="0"/>
              <a:cs typeface="Arial" pitchFamily="34" charset="0"/>
            </a:endParaRPr>
          </a:p>
        </p:txBody>
      </p:sp>
      <p:sp>
        <p:nvSpPr>
          <p:cNvPr id="3075" name="Rectangle 3"/>
          <p:cNvSpPr>
            <a:spLocks noChangeArrowheads="1"/>
          </p:cNvSpPr>
          <p:nvPr/>
        </p:nvSpPr>
        <p:spPr bwMode="auto">
          <a:xfrm>
            <a:off x="845494" y="5464322"/>
            <a:ext cx="5636905" cy="1027115"/>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algn="ctr" fontAlgn="base">
              <a:spcBef>
                <a:spcPct val="0"/>
              </a:spcBef>
              <a:spcAft>
                <a:spcPct val="0"/>
              </a:spcAft>
            </a:pPr>
            <a:r>
              <a:rPr lang="es-EC" sz="1800" b="1" dirty="0" smtClean="0">
                <a:latin typeface="Arial" pitchFamily="34" charset="0"/>
                <a:ea typeface="Calibri" pitchFamily="34" charset="0"/>
                <a:cs typeface="Times New Roman" pitchFamily="18" charset="0"/>
              </a:rPr>
              <a:t>F</a:t>
            </a:r>
            <a:r>
              <a:rPr lang="es-EC" sz="1800" b="1" dirty="0" smtClean="0" bmk="">
                <a:latin typeface="Arial" pitchFamily="34" charset="0"/>
                <a:ea typeface="Calibri" pitchFamily="34" charset="0"/>
                <a:cs typeface="Times New Roman" pitchFamily="18" charset="0"/>
              </a:rPr>
              <a:t>igura </a:t>
            </a:r>
            <a:r>
              <a:rPr lang="es-EC" sz="1800" b="1" dirty="0" smtClean="0" bmk="_Toc471430404">
                <a:latin typeface="Arial" pitchFamily="34" charset="0"/>
                <a:ea typeface="Calibri" pitchFamily="34" charset="0"/>
                <a:cs typeface="Times New Roman" pitchFamily="18" charset="0"/>
              </a:rPr>
              <a:t>3. </a:t>
            </a:r>
            <a:r>
              <a:rPr lang="es-EC" sz="1800" dirty="0" smtClean="0" bmk="_Toc471430404">
                <a:latin typeface="Arial" pitchFamily="34" charset="0"/>
                <a:ea typeface="Calibri" pitchFamily="34" charset="0"/>
                <a:cs typeface="Times New Roman" pitchFamily="18" charset="0"/>
              </a:rPr>
              <a:t>Estabilidad del ácido ascórbico durante el almacenamiento de uvilla con cáliz.</a:t>
            </a:r>
            <a:endParaRPr lang="es-EC" sz="1500" dirty="0" smtClean="0">
              <a:latin typeface="Arial" pitchFamily="34" charset="0"/>
              <a:cs typeface="Arial" pitchFamily="34" charset="0"/>
            </a:endParaRPr>
          </a:p>
          <a:p>
            <a:pPr eaLnBrk="0" fontAlgn="base" hangingPunct="0">
              <a:spcBef>
                <a:spcPct val="0"/>
              </a:spcBef>
              <a:spcAft>
                <a:spcPct val="0"/>
              </a:spcAft>
            </a:pPr>
            <a:endParaRPr lang="es-EC" dirty="0" smtClean="0">
              <a:latin typeface="Arial" pitchFamily="34" charset="0"/>
              <a:cs typeface="Arial" pitchFamily="34" charset="0"/>
            </a:endParaRPr>
          </a:p>
        </p:txBody>
      </p:sp>
      <p:sp>
        <p:nvSpPr>
          <p:cNvPr id="9" name="8 CuadroTexto"/>
          <p:cNvSpPr txBox="1"/>
          <p:nvPr/>
        </p:nvSpPr>
        <p:spPr>
          <a:xfrm>
            <a:off x="469700" y="6259134"/>
            <a:ext cx="2254762" cy="673172"/>
          </a:xfrm>
          <a:prstGeom prst="rect">
            <a:avLst/>
          </a:prstGeom>
          <a:noFill/>
        </p:spPr>
        <p:txBody>
          <a:bodyPr wrap="square" lIns="118022" tIns="59011" rIns="118022" bIns="59011" rtlCol="0">
            <a:spAutoFit/>
          </a:bodyPr>
          <a:lstStyle/>
          <a:p>
            <a:r>
              <a:rPr lang="es-EC" sz="1800" dirty="0" err="1" smtClean="0"/>
              <a:t>Saci</a:t>
            </a:r>
            <a:r>
              <a:rPr lang="es-EC" sz="1800" dirty="0" smtClean="0"/>
              <a:t> et al., 2015</a:t>
            </a:r>
          </a:p>
          <a:p>
            <a:r>
              <a:rPr lang="es-EC" sz="1800" dirty="0" smtClean="0"/>
              <a:t>Inestable  </a:t>
            </a:r>
            <a:endParaRPr lang="es-EC" sz="1800" dirty="0"/>
          </a:p>
        </p:txBody>
      </p:sp>
      <p:pic>
        <p:nvPicPr>
          <p:cNvPr id="25602" name="Picture 2" descr="C:\Users\Usuario\Dropbox\Capturas de pantalla\Captura de pantalla 2017-01-11 21.35.04.png"/>
          <p:cNvPicPr>
            <a:picLocks noChangeAspect="1" noChangeArrowheads="1"/>
          </p:cNvPicPr>
          <p:nvPr/>
        </p:nvPicPr>
        <p:blipFill>
          <a:blip r:embed="rId2"/>
          <a:srcRect t="9302" b="11628"/>
          <a:stretch>
            <a:fillRect/>
          </a:stretch>
        </p:blipFill>
        <p:spPr bwMode="auto">
          <a:xfrm>
            <a:off x="369054" y="1147745"/>
            <a:ext cx="6858234" cy="4371476"/>
          </a:xfrm>
          <a:prstGeom prst="rect">
            <a:avLst/>
          </a:prstGeom>
          <a:noFill/>
        </p:spPr>
      </p:pic>
      <p:sp>
        <p:nvSpPr>
          <p:cNvPr id="10" name="9 CuadroTexto"/>
          <p:cNvSpPr txBox="1"/>
          <p:nvPr/>
        </p:nvSpPr>
        <p:spPr>
          <a:xfrm>
            <a:off x="226178" y="290489"/>
            <a:ext cx="1857388" cy="338554"/>
          </a:xfrm>
          <a:prstGeom prst="rect">
            <a:avLst/>
          </a:prstGeom>
          <a:noFill/>
        </p:spPr>
        <p:txBody>
          <a:bodyPr wrap="square" rtlCol="0">
            <a:spAutoFit/>
          </a:bodyPr>
          <a:lstStyle/>
          <a:p>
            <a:r>
              <a:rPr lang="es-EC" sz="1600" dirty="0" smtClean="0"/>
              <a:t>43,78 mg AA día 0 </a:t>
            </a:r>
            <a:endParaRPr lang="es-EC" sz="1600" dirty="0"/>
          </a:p>
        </p:txBody>
      </p:sp>
    </p:spTree>
  </p:cSld>
  <p:clrMapOvr>
    <a:masterClrMapping/>
  </p:clrMapOvr>
  <p:transition>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1154872" y="219052"/>
            <a:ext cx="9632779" cy="765505"/>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algn="ctr" fontAlgn="base">
              <a:spcBef>
                <a:spcPct val="0"/>
              </a:spcBef>
              <a:spcAft>
                <a:spcPct val="0"/>
              </a:spcAft>
            </a:pPr>
            <a:r>
              <a:rPr lang="es-EC" sz="2100" b="1" dirty="0" smtClean="0"/>
              <a:t> CORRELACIÓN DE LA TEMPERATURA CON LA DEGARADACIÓN DEL ÁCIDO ASCÓRBICO</a:t>
            </a:r>
          </a:p>
        </p:txBody>
      </p:sp>
      <p:pic>
        <p:nvPicPr>
          <p:cNvPr id="46082" name="Picture 2" descr="C:\Users\Usuario\Documents\uvilla\Fotos\Nueva imagen.png"/>
          <p:cNvPicPr>
            <a:picLocks noChangeAspect="1" noChangeArrowheads="1"/>
          </p:cNvPicPr>
          <p:nvPr/>
        </p:nvPicPr>
        <p:blipFill>
          <a:blip r:embed="rId2"/>
          <a:srcRect/>
          <a:stretch>
            <a:fillRect/>
          </a:stretch>
        </p:blipFill>
        <p:spPr bwMode="auto">
          <a:xfrm>
            <a:off x="1226310" y="1290621"/>
            <a:ext cx="7572428" cy="4643470"/>
          </a:xfrm>
          <a:prstGeom prst="rect">
            <a:avLst/>
          </a:prstGeom>
          <a:noFill/>
        </p:spPr>
      </p:pic>
      <p:pic>
        <p:nvPicPr>
          <p:cNvPr id="8" name="Picture 5"/>
          <p:cNvPicPr>
            <a:picLocks noChangeAspect="1" noChangeArrowheads="1"/>
          </p:cNvPicPr>
          <p:nvPr/>
        </p:nvPicPr>
        <p:blipFill>
          <a:blip r:embed="rId3"/>
          <a:srcRect t="8789" r="81836" b="66796"/>
          <a:stretch>
            <a:fillRect/>
          </a:stretch>
        </p:blipFill>
        <p:spPr bwMode="auto">
          <a:xfrm>
            <a:off x="8142111" y="4219579"/>
            <a:ext cx="3883202" cy="2483794"/>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1266" y="76175"/>
            <a:ext cx="10822782" cy="1192213"/>
          </a:xfrm>
        </p:spPr>
        <p:txBody>
          <a:bodyPr/>
          <a:lstStyle/>
          <a:p>
            <a:r>
              <a:rPr lang="es-ES_tradnl"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CONTENIDO</a:t>
            </a:r>
            <a:endParaRPr lang="es-ES_tradnl"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3" name="2 Marcador de contenido"/>
          <p:cNvSpPr>
            <a:spLocks noGrp="1"/>
          </p:cNvSpPr>
          <p:nvPr>
            <p:ph idx="1"/>
          </p:nvPr>
        </p:nvSpPr>
        <p:spPr>
          <a:xfrm>
            <a:off x="511930" y="933431"/>
            <a:ext cx="10822782" cy="4720831"/>
          </a:xfrm>
        </p:spPr>
        <p:txBody>
          <a:bodyPr/>
          <a:lstStyle/>
          <a:p>
            <a:pPr marL="663872" indent="-663872">
              <a:buAutoNum type="arabicPeriod"/>
            </a:pPr>
            <a:r>
              <a:rPr lang="es-ES_tradnl" dirty="0" smtClean="0"/>
              <a:t>PROBLEMA</a:t>
            </a:r>
          </a:p>
          <a:p>
            <a:pPr marL="663872" indent="-663872">
              <a:buAutoNum type="arabicPeriod"/>
            </a:pPr>
            <a:r>
              <a:rPr lang="es-ES_tradnl" dirty="0" smtClean="0"/>
              <a:t>JUSTIFICACIÓN</a:t>
            </a:r>
          </a:p>
          <a:p>
            <a:pPr marL="663872" indent="-663872">
              <a:buAutoNum type="arabicPeriod"/>
            </a:pPr>
            <a:r>
              <a:rPr lang="es-ES_tradnl" dirty="0" smtClean="0"/>
              <a:t>HIPÓTESIS</a:t>
            </a:r>
          </a:p>
          <a:p>
            <a:pPr marL="663872" indent="-663872">
              <a:buFontTx/>
              <a:buAutoNum type="arabicPeriod"/>
            </a:pPr>
            <a:r>
              <a:rPr lang="es-ES_tradnl" dirty="0" smtClean="0"/>
              <a:t>OBJETIVOS</a:t>
            </a:r>
          </a:p>
          <a:p>
            <a:pPr marL="663872" indent="-663872">
              <a:buFontTx/>
              <a:buAutoNum type="arabicPeriod"/>
            </a:pPr>
            <a:r>
              <a:rPr lang="es-ES_tradnl" dirty="0" smtClean="0"/>
              <a:t>METODOLOGÍA</a:t>
            </a:r>
          </a:p>
          <a:p>
            <a:pPr marL="663872" indent="-663872">
              <a:buFontTx/>
              <a:buAutoNum type="arabicPeriod"/>
            </a:pPr>
            <a:r>
              <a:rPr lang="es-ES_tradnl" dirty="0" smtClean="0"/>
              <a:t>RESULTADOS</a:t>
            </a:r>
          </a:p>
          <a:p>
            <a:pPr marL="663872" indent="-663872">
              <a:buFontTx/>
              <a:buAutoNum type="arabicPeriod"/>
            </a:pPr>
            <a:r>
              <a:rPr lang="es-ES_tradnl" dirty="0" smtClean="0"/>
              <a:t>CONCLUSIONES</a:t>
            </a:r>
          </a:p>
          <a:p>
            <a:pPr marL="663872" indent="-663872">
              <a:buFontTx/>
              <a:buAutoNum type="arabicPeriod"/>
            </a:pPr>
            <a:r>
              <a:rPr lang="es-ES_tradnl" dirty="0" smtClean="0"/>
              <a:t>RECOMENDACIONES</a:t>
            </a:r>
          </a:p>
          <a:p>
            <a:pPr marL="663872" indent="-663872">
              <a:buAutoNum type="arabicPeriod"/>
            </a:pPr>
            <a:endParaRPr lang="es-ES_tradnl" dirty="0"/>
          </a:p>
        </p:txBody>
      </p:sp>
      <p:pic>
        <p:nvPicPr>
          <p:cNvPr id="6" name="Picture 5"/>
          <p:cNvPicPr>
            <a:picLocks noChangeAspect="1" noChangeArrowheads="1"/>
          </p:cNvPicPr>
          <p:nvPr/>
        </p:nvPicPr>
        <p:blipFill>
          <a:blip r:embed="rId2"/>
          <a:srcRect t="8789" r="81836" b="66796"/>
          <a:stretch>
            <a:fillRect/>
          </a:stretch>
        </p:blipFill>
        <p:spPr bwMode="auto">
          <a:xfrm>
            <a:off x="7084226" y="3862389"/>
            <a:ext cx="3883202" cy="2698108"/>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654806" y="1147745"/>
          <a:ext cx="9570185" cy="3998256"/>
        </p:xfrm>
        <a:graphic>
          <a:graphicData uri="http://schemas.openxmlformats.org/drawingml/2006/table">
            <a:tbl>
              <a:tblPr/>
              <a:tblGrid>
                <a:gridCol w="1805669"/>
                <a:gridCol w="1714512"/>
                <a:gridCol w="1400812"/>
                <a:gridCol w="1722741"/>
                <a:gridCol w="1413575"/>
                <a:gridCol w="1512876"/>
              </a:tblGrid>
              <a:tr h="635847">
                <a:tc>
                  <a:txBody>
                    <a:bodyPr/>
                    <a:lstStyle/>
                    <a:p>
                      <a:pPr algn="ctr">
                        <a:lnSpc>
                          <a:spcPct val="150000"/>
                        </a:lnSpc>
                        <a:spcBef>
                          <a:spcPts val="600"/>
                        </a:spcBef>
                        <a:spcAft>
                          <a:spcPts val="0"/>
                        </a:spcAft>
                      </a:pPr>
                      <a:r>
                        <a:rPr lang="es-EC" sz="2000" b="1" dirty="0" smtClean="0">
                          <a:latin typeface="Times New Roman"/>
                          <a:ea typeface="Times New Roman"/>
                          <a:cs typeface="Times New Roman"/>
                        </a:rPr>
                        <a:t>Día</a:t>
                      </a:r>
                      <a:r>
                        <a:rPr lang="es-EC" sz="2000" b="1" dirty="0">
                          <a:latin typeface="Times New Roman"/>
                          <a:ea typeface="Times New Roman"/>
                          <a:cs typeface="Times New Roman"/>
                        </a:rPr>
                        <a:t> </a:t>
                      </a:r>
                      <a:endParaRPr lang="es-EC" sz="2800" dirty="0">
                        <a:latin typeface="Times New Roman"/>
                        <a:ea typeface="Calibri"/>
                        <a:cs typeface="Times New Roman"/>
                      </a:endParaRPr>
                    </a:p>
                  </a:txBody>
                  <a:tcPr marL="58456" marR="58456" marT="0" marB="0" anchor="b">
                    <a:lnL>
                      <a:noFill/>
                    </a:lnL>
                    <a:lnR>
                      <a:noFill/>
                    </a:lnR>
                    <a:lnT w="12700" cap="flat" cmpd="sng" algn="ctr">
                      <a:solidFill>
                        <a:schemeClr val="tx1"/>
                      </a:solidFill>
                      <a:prstDash val="solid"/>
                      <a:round/>
                      <a:headEnd type="none" w="med" len="med"/>
                      <a:tailEnd type="none" w="med" len="med"/>
                    </a:lnT>
                    <a:lnB>
                      <a:noFill/>
                    </a:lnB>
                    <a:noFill/>
                  </a:tcPr>
                </a:tc>
                <a:tc gridSpan="2">
                  <a:txBody>
                    <a:bodyPr/>
                    <a:lstStyle/>
                    <a:p>
                      <a:pPr algn="ctr">
                        <a:lnSpc>
                          <a:spcPct val="150000"/>
                        </a:lnSpc>
                        <a:spcBef>
                          <a:spcPts val="600"/>
                        </a:spcBef>
                        <a:spcAft>
                          <a:spcPts val="0"/>
                        </a:spcAft>
                      </a:pPr>
                      <a:r>
                        <a:rPr lang="es-EC" sz="2000" b="1" dirty="0">
                          <a:latin typeface="Times New Roman"/>
                          <a:ea typeface="Times New Roman"/>
                          <a:cs typeface="Times New Roman"/>
                        </a:rPr>
                        <a:t>0</a:t>
                      </a:r>
                      <a:endParaRPr lang="es-EC" sz="2800" dirty="0">
                        <a:latin typeface="Times New Roman"/>
                        <a:ea typeface="Calibri"/>
                        <a:cs typeface="Times New Roman"/>
                      </a:endParaRPr>
                    </a:p>
                  </a:txBody>
                  <a:tcPr marL="58456" marR="58456"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tc gridSpan="2">
                  <a:txBody>
                    <a:bodyPr/>
                    <a:lstStyle/>
                    <a:p>
                      <a:pPr algn="ctr">
                        <a:lnSpc>
                          <a:spcPct val="150000"/>
                        </a:lnSpc>
                        <a:spcBef>
                          <a:spcPts val="600"/>
                        </a:spcBef>
                        <a:spcAft>
                          <a:spcPts val="0"/>
                        </a:spcAft>
                      </a:pPr>
                      <a:r>
                        <a:rPr lang="es-EC" sz="2000" b="1" dirty="0">
                          <a:latin typeface="Times New Roman"/>
                          <a:ea typeface="Times New Roman"/>
                          <a:cs typeface="Times New Roman"/>
                        </a:rPr>
                        <a:t>20</a:t>
                      </a:r>
                      <a:endParaRPr lang="es-EC" sz="2800" dirty="0">
                        <a:latin typeface="Times New Roman"/>
                        <a:ea typeface="Calibri"/>
                        <a:cs typeface="Times New Roman"/>
                      </a:endParaRPr>
                    </a:p>
                  </a:txBody>
                  <a:tcPr marL="58456" marR="58456"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s-EC"/>
                    </a:p>
                  </a:txBody>
                  <a:tcPr/>
                </a:tc>
                <a:tc>
                  <a:txBody>
                    <a:bodyPr/>
                    <a:lstStyle/>
                    <a:p>
                      <a:pPr algn="ctr">
                        <a:lnSpc>
                          <a:spcPct val="150000"/>
                        </a:lnSpc>
                        <a:spcBef>
                          <a:spcPts val="600"/>
                        </a:spcBef>
                        <a:spcAft>
                          <a:spcPts val="0"/>
                        </a:spcAft>
                      </a:pPr>
                      <a:endParaRPr lang="es-EC" sz="2800" dirty="0">
                        <a:latin typeface="Times New Roman"/>
                        <a:ea typeface="Calibri"/>
                        <a:cs typeface="Times New Roman"/>
                      </a:endParaRPr>
                    </a:p>
                  </a:txBody>
                  <a:tcPr marL="58456" marR="58456"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788680">
                <a:tc>
                  <a:txBody>
                    <a:bodyPr/>
                    <a:lstStyle/>
                    <a:p>
                      <a:pPr algn="ctr">
                        <a:lnSpc>
                          <a:spcPct val="150000"/>
                        </a:lnSpc>
                        <a:spcBef>
                          <a:spcPts val="600"/>
                        </a:spcBef>
                        <a:spcAft>
                          <a:spcPts val="0"/>
                        </a:spcAft>
                      </a:pPr>
                      <a:r>
                        <a:rPr lang="es-EC" sz="1600" b="1" dirty="0" smtClean="0">
                          <a:latin typeface="Times New Roman"/>
                          <a:ea typeface="Times New Roman"/>
                          <a:cs typeface="Times New Roman"/>
                        </a:rPr>
                        <a:t>TRATAMIENTO</a:t>
                      </a:r>
                      <a:endParaRPr lang="es-EC" sz="20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0"/>
                        </a:spcAft>
                      </a:pPr>
                      <a:r>
                        <a:rPr lang="es-EC" sz="1800" b="1" smtClean="0">
                          <a:latin typeface="Times New Roman"/>
                          <a:ea typeface="Times New Roman"/>
                          <a:cs typeface="Times New Roman"/>
                        </a:rPr>
                        <a:t>mg A.A</a:t>
                      </a:r>
                      <a:endParaRPr lang="es-EC" sz="24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0"/>
                        </a:spcAft>
                      </a:pPr>
                      <a:r>
                        <a:rPr lang="es-EC" sz="1800" b="1" smtClean="0">
                          <a:latin typeface="Times New Roman"/>
                          <a:ea typeface="Times New Roman"/>
                          <a:cs typeface="Times New Roman"/>
                        </a:rPr>
                        <a:t>% degradación</a:t>
                      </a:r>
                      <a:endParaRPr lang="es-EC" sz="24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0"/>
                        </a:spcAft>
                      </a:pPr>
                      <a:r>
                        <a:rPr lang="es-EC" sz="1800" b="1" smtClean="0">
                          <a:latin typeface="Times New Roman"/>
                          <a:ea typeface="Times New Roman"/>
                          <a:cs typeface="Times New Roman"/>
                        </a:rPr>
                        <a:t>mg A.A</a:t>
                      </a:r>
                      <a:endParaRPr lang="es-EC" sz="24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0"/>
                        </a:spcAft>
                      </a:pPr>
                      <a:r>
                        <a:rPr lang="es-EC" sz="1800" b="1" smtClean="0">
                          <a:latin typeface="Times New Roman"/>
                          <a:ea typeface="Times New Roman"/>
                          <a:cs typeface="Times New Roman"/>
                        </a:rPr>
                        <a:t>% degradación</a:t>
                      </a:r>
                      <a:endParaRPr lang="es-EC" sz="24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50000"/>
                        </a:lnSpc>
                        <a:spcBef>
                          <a:spcPts val="600"/>
                        </a:spcBef>
                        <a:spcAft>
                          <a:spcPts val="0"/>
                        </a:spcAft>
                      </a:pPr>
                      <a:r>
                        <a:rPr lang="es-EC" sz="1800" b="1" dirty="0" smtClean="0">
                          <a:latin typeface="Times New Roman"/>
                          <a:ea typeface="Calibri"/>
                          <a:cs typeface="Times New Roman"/>
                        </a:rPr>
                        <a:t>Velocidad</a:t>
                      </a:r>
                      <a:r>
                        <a:rPr lang="es-EC" sz="1800" b="1" baseline="0" dirty="0" smtClean="0">
                          <a:latin typeface="Times New Roman"/>
                          <a:ea typeface="Calibri"/>
                          <a:cs typeface="Times New Roman"/>
                        </a:rPr>
                        <a:t> de degradación</a:t>
                      </a:r>
                      <a:endParaRPr lang="es-EC" sz="1800" b="1"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94348">
                <a:tc>
                  <a:txBody>
                    <a:bodyPr/>
                    <a:lstStyle/>
                    <a:p>
                      <a:pPr algn="ctr">
                        <a:lnSpc>
                          <a:spcPct val="150000"/>
                        </a:lnSpc>
                        <a:spcBef>
                          <a:spcPts val="600"/>
                        </a:spcBef>
                        <a:spcAft>
                          <a:spcPts val="0"/>
                        </a:spcAft>
                      </a:pPr>
                      <a:r>
                        <a:rPr lang="es-EC" sz="2000" b="1" dirty="0">
                          <a:latin typeface="Times New Roman"/>
                          <a:ea typeface="Times New Roman"/>
                          <a:cs typeface="Times New Roman"/>
                        </a:rPr>
                        <a:t>T1</a:t>
                      </a:r>
                      <a:endParaRPr lang="es-EC" sz="28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43.78 ± 0.00 a</a:t>
                      </a:r>
                      <a:endParaRPr lang="es-EC" sz="28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0</a:t>
                      </a:r>
                      <a:endParaRPr lang="es-EC" sz="28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31.13 ± 0.85 c</a:t>
                      </a:r>
                      <a:endParaRPr lang="es-EC" sz="28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50000"/>
                        </a:lnSpc>
                        <a:spcBef>
                          <a:spcPts val="600"/>
                        </a:spcBef>
                        <a:spcAft>
                          <a:spcPts val="0"/>
                        </a:spcAft>
                      </a:pPr>
                      <a:r>
                        <a:rPr lang="es-EC" sz="2300" b="1" dirty="0">
                          <a:solidFill>
                            <a:srgbClr val="FF0000"/>
                          </a:solidFill>
                          <a:latin typeface="Times New Roman"/>
                          <a:ea typeface="Times New Roman"/>
                          <a:cs typeface="Times New Roman"/>
                        </a:rPr>
                        <a:t>28,89</a:t>
                      </a:r>
                      <a:endParaRPr lang="es-EC" sz="3400" b="1" dirty="0">
                        <a:solidFill>
                          <a:srgbClr val="FF0000"/>
                        </a:solidFill>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c>
                  <a:txBody>
                    <a:bodyPr/>
                    <a:lstStyle/>
                    <a:p>
                      <a:pPr algn="ctr">
                        <a:lnSpc>
                          <a:spcPct val="150000"/>
                        </a:lnSpc>
                        <a:spcBef>
                          <a:spcPts val="600"/>
                        </a:spcBef>
                        <a:spcAft>
                          <a:spcPts val="0"/>
                        </a:spcAft>
                      </a:pPr>
                      <a:r>
                        <a:rPr lang="es-EC" sz="2000" kern="1200" dirty="0" smtClean="0">
                          <a:solidFill>
                            <a:schemeClr val="tx1"/>
                          </a:solidFill>
                          <a:latin typeface="Times New Roman" pitchFamily="18" charset="0"/>
                          <a:ea typeface="+mn-ea"/>
                          <a:cs typeface="Times New Roman" pitchFamily="18" charset="0"/>
                        </a:rPr>
                        <a:t>3.1x10</a:t>
                      </a:r>
                      <a:r>
                        <a:rPr lang="es-EC" sz="2000" kern="1200" baseline="30000" dirty="0" smtClean="0">
                          <a:solidFill>
                            <a:schemeClr val="tx1"/>
                          </a:solidFill>
                          <a:latin typeface="Times New Roman" pitchFamily="18" charset="0"/>
                          <a:ea typeface="+mn-ea"/>
                          <a:cs typeface="Times New Roman" pitchFamily="18" charset="0"/>
                        </a:rPr>
                        <a:t>-4</a:t>
                      </a:r>
                      <a:endParaRPr lang="es-EC" sz="2000" dirty="0">
                        <a:latin typeface="Times New Roman" pitchFamily="18" charset="0"/>
                        <a:ea typeface="Calibri"/>
                        <a:cs typeface="Times New Roman" pitchFamily="18" charset="0"/>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solidFill>
                      <a:schemeClr val="accent2">
                        <a:lumMod val="40000"/>
                        <a:lumOff val="60000"/>
                      </a:schemeClr>
                    </a:solidFill>
                  </a:tcPr>
                </a:tc>
              </a:tr>
              <a:tr h="500066">
                <a:tc>
                  <a:txBody>
                    <a:bodyPr/>
                    <a:lstStyle/>
                    <a:p>
                      <a:pPr algn="ctr">
                        <a:lnSpc>
                          <a:spcPct val="150000"/>
                        </a:lnSpc>
                        <a:spcBef>
                          <a:spcPts val="600"/>
                        </a:spcBef>
                        <a:spcAft>
                          <a:spcPts val="0"/>
                        </a:spcAft>
                      </a:pPr>
                      <a:r>
                        <a:rPr lang="es-EC" sz="2000" b="1">
                          <a:latin typeface="Times New Roman"/>
                          <a:ea typeface="Times New Roman"/>
                          <a:cs typeface="Times New Roman"/>
                        </a:rPr>
                        <a:t>T2</a:t>
                      </a:r>
                      <a:endParaRPr lang="es-EC" sz="280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43.78 ± 0.00 a</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0</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30.45 ± 0.35 </a:t>
                      </a:r>
                      <a:r>
                        <a:rPr lang="es-EC" sz="2000" dirty="0" err="1" smtClean="0">
                          <a:latin typeface="Times New Roman"/>
                          <a:ea typeface="Times New Roman"/>
                          <a:cs typeface="Times New Roman"/>
                        </a:rPr>
                        <a:t>bc</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30.45</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kern="1200" dirty="0" smtClean="0">
                          <a:solidFill>
                            <a:schemeClr val="tx1"/>
                          </a:solidFill>
                          <a:latin typeface="Times New Roman" pitchFamily="18" charset="0"/>
                          <a:ea typeface="+mn-ea"/>
                          <a:cs typeface="Times New Roman" pitchFamily="18" charset="0"/>
                        </a:rPr>
                        <a:t>3.3x10</a:t>
                      </a:r>
                      <a:r>
                        <a:rPr lang="es-EC" sz="2000" kern="1200" baseline="30000" dirty="0" smtClean="0">
                          <a:solidFill>
                            <a:schemeClr val="tx1"/>
                          </a:solidFill>
                          <a:latin typeface="Times New Roman" pitchFamily="18" charset="0"/>
                          <a:ea typeface="+mn-ea"/>
                          <a:cs typeface="Times New Roman" pitchFamily="18" charset="0"/>
                        </a:rPr>
                        <a:t>-4 </a:t>
                      </a:r>
                      <a:endParaRPr lang="es-EC" sz="2000" dirty="0">
                        <a:latin typeface="Times New Roman" pitchFamily="18" charset="0"/>
                        <a:ea typeface="Calibri"/>
                        <a:cs typeface="Times New Roman" pitchFamily="18" charset="0"/>
                      </a:endParaRPr>
                    </a:p>
                  </a:txBody>
                  <a:tcPr marL="58456" marR="58456" marT="0" marB="0" anchor="b">
                    <a:lnL>
                      <a:noFill/>
                    </a:lnL>
                    <a:lnR>
                      <a:noFill/>
                    </a:lnR>
                    <a:lnT>
                      <a:noFill/>
                    </a:lnT>
                    <a:lnB>
                      <a:noFill/>
                    </a:lnB>
                    <a:noFill/>
                  </a:tcPr>
                </a:tc>
              </a:tr>
              <a:tr h="500066">
                <a:tc>
                  <a:txBody>
                    <a:bodyPr/>
                    <a:lstStyle/>
                    <a:p>
                      <a:pPr algn="ctr">
                        <a:lnSpc>
                          <a:spcPct val="150000"/>
                        </a:lnSpc>
                        <a:spcBef>
                          <a:spcPts val="600"/>
                        </a:spcBef>
                        <a:spcAft>
                          <a:spcPts val="0"/>
                        </a:spcAft>
                      </a:pPr>
                      <a:r>
                        <a:rPr lang="es-EC" sz="2300" b="1" dirty="0">
                          <a:latin typeface="Times New Roman"/>
                          <a:ea typeface="Times New Roman"/>
                          <a:cs typeface="Times New Roman"/>
                        </a:rPr>
                        <a:t>T3</a:t>
                      </a:r>
                      <a:endParaRPr lang="es-EC" sz="25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43.78 ± 0.00 a</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0</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29.12 ± 0.37 b</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33.49</a:t>
                      </a:r>
                      <a:endParaRPr lang="es-EC" sz="2800" dirty="0">
                        <a:latin typeface="Times New Roman"/>
                        <a:ea typeface="Calibri"/>
                        <a:cs typeface="Times New Roman"/>
                      </a:endParaRPr>
                    </a:p>
                  </a:txBody>
                  <a:tcPr marL="58456" marR="58456" marT="0" marB="0" anchor="b">
                    <a:lnL>
                      <a:noFill/>
                    </a:lnL>
                    <a:lnR>
                      <a:noFill/>
                    </a:lnR>
                    <a:lnT>
                      <a:noFill/>
                    </a:lnT>
                    <a:lnB>
                      <a:noFill/>
                    </a:lnB>
                    <a:noFill/>
                  </a:tcPr>
                </a:tc>
                <a:tc>
                  <a:txBody>
                    <a:bodyPr/>
                    <a:lstStyle/>
                    <a:p>
                      <a:pPr algn="ctr">
                        <a:lnSpc>
                          <a:spcPct val="150000"/>
                        </a:lnSpc>
                        <a:spcBef>
                          <a:spcPts val="600"/>
                        </a:spcBef>
                        <a:spcAft>
                          <a:spcPts val="0"/>
                        </a:spcAft>
                      </a:pPr>
                      <a:r>
                        <a:rPr lang="es-EC" sz="2000" kern="1200" dirty="0" smtClean="0">
                          <a:solidFill>
                            <a:schemeClr val="tx1"/>
                          </a:solidFill>
                          <a:latin typeface="Times New Roman" pitchFamily="18" charset="0"/>
                          <a:ea typeface="+mn-ea"/>
                          <a:cs typeface="Times New Roman" pitchFamily="18" charset="0"/>
                        </a:rPr>
                        <a:t>3.7x10</a:t>
                      </a:r>
                      <a:r>
                        <a:rPr lang="es-EC" sz="2000" kern="1200" baseline="30000" dirty="0" smtClean="0">
                          <a:solidFill>
                            <a:schemeClr val="tx1"/>
                          </a:solidFill>
                          <a:latin typeface="Times New Roman" pitchFamily="18" charset="0"/>
                          <a:ea typeface="+mn-ea"/>
                          <a:cs typeface="Times New Roman" pitchFamily="18" charset="0"/>
                        </a:rPr>
                        <a:t>-4 </a:t>
                      </a:r>
                      <a:r>
                        <a:rPr lang="es-EC" sz="2000" kern="1200" dirty="0" smtClean="0">
                          <a:solidFill>
                            <a:schemeClr val="tx1"/>
                          </a:solidFill>
                          <a:latin typeface="Times New Roman" pitchFamily="18" charset="0"/>
                          <a:ea typeface="+mn-ea"/>
                          <a:cs typeface="Times New Roman" pitchFamily="18" charset="0"/>
                        </a:rPr>
                        <a:t>h</a:t>
                      </a:r>
                      <a:r>
                        <a:rPr lang="es-EC" sz="2000" kern="1200" baseline="30000" dirty="0" smtClean="0">
                          <a:solidFill>
                            <a:schemeClr val="tx1"/>
                          </a:solidFill>
                          <a:latin typeface="Times New Roman" pitchFamily="18" charset="0"/>
                          <a:ea typeface="+mn-ea"/>
                          <a:cs typeface="Times New Roman" pitchFamily="18" charset="0"/>
                        </a:rPr>
                        <a:t>-1</a:t>
                      </a:r>
                      <a:endParaRPr lang="es-EC" sz="2000" dirty="0">
                        <a:latin typeface="Times New Roman" pitchFamily="18" charset="0"/>
                        <a:ea typeface="Calibri"/>
                        <a:cs typeface="Times New Roman" pitchFamily="18" charset="0"/>
                      </a:endParaRPr>
                    </a:p>
                  </a:txBody>
                  <a:tcPr marL="58456" marR="58456" marT="0" marB="0" anchor="b">
                    <a:lnL>
                      <a:noFill/>
                    </a:lnL>
                    <a:lnR>
                      <a:noFill/>
                    </a:lnR>
                    <a:lnT>
                      <a:noFill/>
                    </a:lnT>
                    <a:lnB>
                      <a:noFill/>
                    </a:lnB>
                    <a:noFill/>
                  </a:tcPr>
                </a:tc>
              </a:tr>
              <a:tr h="428628">
                <a:tc>
                  <a:txBody>
                    <a:bodyPr/>
                    <a:lstStyle/>
                    <a:p>
                      <a:pPr algn="ctr">
                        <a:lnSpc>
                          <a:spcPct val="150000"/>
                        </a:lnSpc>
                        <a:spcBef>
                          <a:spcPts val="600"/>
                        </a:spcBef>
                        <a:spcAft>
                          <a:spcPts val="0"/>
                        </a:spcAft>
                      </a:pPr>
                      <a:r>
                        <a:rPr lang="es-EC" sz="2000" b="1">
                          <a:latin typeface="Times New Roman"/>
                          <a:ea typeface="Times New Roman"/>
                          <a:cs typeface="Times New Roman"/>
                        </a:rPr>
                        <a:t>T4</a:t>
                      </a:r>
                      <a:endParaRPr lang="es-EC" sz="280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43.78 ± 0.00 a</a:t>
                      </a:r>
                      <a:endParaRPr lang="es-EC" sz="28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0"/>
                        </a:spcAft>
                      </a:pPr>
                      <a:r>
                        <a:rPr lang="es-EC" sz="2000">
                          <a:latin typeface="Times New Roman"/>
                          <a:ea typeface="Times New Roman"/>
                          <a:cs typeface="Times New Roman"/>
                        </a:rPr>
                        <a:t>0</a:t>
                      </a:r>
                      <a:endParaRPr lang="es-EC" sz="280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0"/>
                        </a:spcAft>
                      </a:pPr>
                      <a:r>
                        <a:rPr lang="es-EC" sz="2000" dirty="0">
                          <a:latin typeface="Times New Roman"/>
                          <a:ea typeface="Times New Roman"/>
                          <a:cs typeface="Times New Roman"/>
                        </a:rPr>
                        <a:t>25.14 ± 0.75 a</a:t>
                      </a:r>
                      <a:endParaRPr lang="es-EC" sz="2800" dirty="0">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0"/>
                        </a:spcAft>
                      </a:pPr>
                      <a:r>
                        <a:rPr lang="es-EC" sz="2300" b="1" dirty="0">
                          <a:solidFill>
                            <a:srgbClr val="FF0000"/>
                          </a:solidFill>
                          <a:latin typeface="Times New Roman"/>
                          <a:ea typeface="Times New Roman"/>
                          <a:cs typeface="Times New Roman"/>
                        </a:rPr>
                        <a:t>42.58</a:t>
                      </a:r>
                      <a:endParaRPr lang="es-EC" sz="3400" b="1" dirty="0">
                        <a:solidFill>
                          <a:srgbClr val="FF0000"/>
                        </a:solidFill>
                        <a:latin typeface="Times New Roman"/>
                        <a:ea typeface="Calibri"/>
                        <a:cs typeface="Times New Roman"/>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lnSpc>
                          <a:spcPct val="150000"/>
                        </a:lnSpc>
                        <a:spcBef>
                          <a:spcPts val="600"/>
                        </a:spcBef>
                        <a:spcAft>
                          <a:spcPts val="0"/>
                        </a:spcAft>
                      </a:pPr>
                      <a:r>
                        <a:rPr lang="es-EC" sz="2000" kern="1200" dirty="0" smtClean="0">
                          <a:solidFill>
                            <a:schemeClr val="tx1"/>
                          </a:solidFill>
                          <a:latin typeface="Times New Roman" pitchFamily="18" charset="0"/>
                          <a:ea typeface="+mn-ea"/>
                          <a:cs typeface="Times New Roman" pitchFamily="18" charset="0"/>
                        </a:rPr>
                        <a:t>5x10</a:t>
                      </a:r>
                      <a:r>
                        <a:rPr lang="es-EC" sz="2000" kern="1200" baseline="30000" dirty="0" smtClean="0">
                          <a:solidFill>
                            <a:schemeClr val="tx1"/>
                          </a:solidFill>
                          <a:latin typeface="Times New Roman" pitchFamily="18" charset="0"/>
                          <a:ea typeface="+mn-ea"/>
                          <a:cs typeface="Times New Roman" pitchFamily="18" charset="0"/>
                        </a:rPr>
                        <a:t>-4 </a:t>
                      </a:r>
                      <a:r>
                        <a:rPr lang="es-EC" sz="2000" kern="1200" dirty="0" smtClean="0">
                          <a:solidFill>
                            <a:schemeClr val="tx1"/>
                          </a:solidFill>
                          <a:latin typeface="Times New Roman" pitchFamily="18" charset="0"/>
                          <a:ea typeface="+mn-ea"/>
                          <a:cs typeface="Times New Roman" pitchFamily="18" charset="0"/>
                        </a:rPr>
                        <a:t>h</a:t>
                      </a:r>
                      <a:r>
                        <a:rPr lang="es-EC" sz="2000" kern="1200" baseline="30000" dirty="0" smtClean="0">
                          <a:solidFill>
                            <a:schemeClr val="tx1"/>
                          </a:solidFill>
                          <a:latin typeface="Times New Roman" pitchFamily="18" charset="0"/>
                          <a:ea typeface="+mn-ea"/>
                          <a:cs typeface="Times New Roman" pitchFamily="18" charset="0"/>
                        </a:rPr>
                        <a:t>-1</a:t>
                      </a:r>
                      <a:endParaRPr lang="es-EC" sz="2000" dirty="0">
                        <a:latin typeface="Times New Roman" pitchFamily="18" charset="0"/>
                        <a:ea typeface="Calibri"/>
                        <a:cs typeface="Times New Roman" pitchFamily="18" charset="0"/>
                      </a:endParaRPr>
                    </a:p>
                  </a:txBody>
                  <a:tcPr marL="58456" marR="58456" marT="0" marB="0" anchor="b">
                    <a:lnL>
                      <a:noFill/>
                    </a:lnL>
                    <a:lnR>
                      <a:noFill/>
                    </a:lnR>
                    <a:lnT>
                      <a:noFill/>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457810">
                <a:tc gridSpan="2">
                  <a:txBody>
                    <a:bodyPr/>
                    <a:lstStyle/>
                    <a:p>
                      <a:pPr algn="l">
                        <a:lnSpc>
                          <a:spcPct val="150000"/>
                        </a:lnSpc>
                        <a:spcBef>
                          <a:spcPts val="600"/>
                        </a:spcBef>
                        <a:spcAft>
                          <a:spcPts val="0"/>
                        </a:spcAft>
                      </a:pPr>
                      <a:r>
                        <a:rPr lang="es-EC" sz="1400">
                          <a:latin typeface="Times New Roman"/>
                          <a:ea typeface="Times New Roman"/>
                          <a:cs typeface="Times New Roman"/>
                        </a:rPr>
                        <a:t>mg A. A: miligramos de Ácido ascórbico</a:t>
                      </a:r>
                      <a:endParaRPr lang="es-EC" sz="160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C"/>
                    </a:p>
                  </a:txBody>
                  <a:tcPr/>
                </a:tc>
                <a:tc>
                  <a:txBody>
                    <a:bodyPr/>
                    <a:lstStyle/>
                    <a:p>
                      <a:pPr algn="l">
                        <a:lnSpc>
                          <a:spcPct val="150000"/>
                        </a:lnSpc>
                        <a:spcBef>
                          <a:spcPts val="600"/>
                        </a:spcBef>
                        <a:spcAft>
                          <a:spcPts val="0"/>
                        </a:spcAft>
                      </a:pPr>
                      <a:r>
                        <a:rPr lang="es-EC" sz="1400">
                          <a:latin typeface="Times New Roman"/>
                          <a:ea typeface="Times New Roman"/>
                          <a:cs typeface="Times New Roman"/>
                        </a:rPr>
                        <a:t> </a:t>
                      </a:r>
                      <a:endParaRPr lang="es-EC" sz="160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s-EC" sz="1400" dirty="0">
                          <a:latin typeface="Times New Roman"/>
                          <a:ea typeface="Times New Roman"/>
                          <a:cs typeface="Times New Roman"/>
                        </a:rPr>
                        <a:t> </a:t>
                      </a:r>
                      <a:endParaRPr lang="es-EC" sz="16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r>
                        <a:rPr lang="es-EC" sz="1400" dirty="0">
                          <a:latin typeface="Times New Roman"/>
                          <a:ea typeface="Times New Roman"/>
                          <a:cs typeface="Times New Roman"/>
                        </a:rPr>
                        <a:t> </a:t>
                      </a:r>
                      <a:endParaRPr lang="es-EC" sz="1600" dirty="0">
                        <a:latin typeface="Times New Roman"/>
                        <a:ea typeface="Calibri"/>
                        <a:cs typeface="Times New Roman"/>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a:lnSpc>
                          <a:spcPct val="150000"/>
                        </a:lnSpc>
                        <a:spcBef>
                          <a:spcPts val="600"/>
                        </a:spcBef>
                        <a:spcAft>
                          <a:spcPts val="0"/>
                        </a:spcAft>
                      </a:pPr>
                      <a:endParaRPr lang="es-EC" sz="2000" dirty="0">
                        <a:latin typeface="Times New Roman" pitchFamily="18" charset="0"/>
                        <a:ea typeface="Calibri"/>
                        <a:cs typeface="Times New Roman" pitchFamily="18" charset="0"/>
                      </a:endParaRPr>
                    </a:p>
                  </a:txBody>
                  <a:tcPr marL="58456" marR="58456" marT="0"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sp>
        <p:nvSpPr>
          <p:cNvPr id="34817" name="Rectangle 1"/>
          <p:cNvSpPr>
            <a:spLocks noChangeArrowheads="1"/>
          </p:cNvSpPr>
          <p:nvPr/>
        </p:nvSpPr>
        <p:spPr bwMode="auto">
          <a:xfrm>
            <a:off x="939443" y="397384"/>
            <a:ext cx="9552630" cy="765505"/>
          </a:xfrm>
          <a:prstGeom prst="rect">
            <a:avLst/>
          </a:prstGeom>
          <a:noFill/>
          <a:ln w="9525">
            <a:noFill/>
            <a:miter lim="800000"/>
            <a:headEnd/>
            <a:tailEnd/>
          </a:ln>
          <a:effectLst/>
        </p:spPr>
        <p:txBody>
          <a:bodyPr vert="horz" wrap="none" lIns="118022" tIns="59011" rIns="118022" bIns="59011" numCol="1" anchor="ctr" anchorCtr="0" compatLnSpc="1">
            <a:prstTxWarp prst="textNoShape">
              <a:avLst/>
            </a:prstTxWarp>
            <a:spAutoFit/>
          </a:bodyPr>
          <a:lstStyle/>
          <a:p>
            <a:pPr algn="ctr" fontAlgn="base">
              <a:spcBef>
                <a:spcPct val="0"/>
              </a:spcBef>
              <a:spcAft>
                <a:spcPct val="0"/>
              </a:spcAft>
            </a:pPr>
            <a:r>
              <a:rPr lang="es-EC" sz="2100" b="1" dirty="0" smtClean="0">
                <a:latin typeface="Arial" pitchFamily="34" charset="0"/>
                <a:ea typeface="Calibri" pitchFamily="34" charset="0"/>
                <a:cs typeface="Times New Roman" pitchFamily="18" charset="0"/>
              </a:rPr>
              <a:t>T</a:t>
            </a:r>
            <a:r>
              <a:rPr lang="es-EC" sz="2100" b="1" dirty="0" smtClean="0" bmk="">
                <a:latin typeface="Arial" pitchFamily="34" charset="0"/>
                <a:ea typeface="Calibri" pitchFamily="34" charset="0"/>
                <a:cs typeface="Times New Roman" pitchFamily="18" charset="0"/>
              </a:rPr>
              <a:t>abla </a:t>
            </a:r>
            <a:r>
              <a:rPr lang="es-EC" sz="2100" b="1" dirty="0" smtClean="0" bmk="_Toc471341000">
                <a:latin typeface="Arial" pitchFamily="34" charset="0"/>
                <a:ea typeface="Calibri" pitchFamily="34" charset="0"/>
                <a:cs typeface="Times New Roman" pitchFamily="18" charset="0"/>
              </a:rPr>
              <a:t>8. </a:t>
            </a:r>
            <a:r>
              <a:rPr lang="es-EC" sz="2100" dirty="0" smtClean="0" bmk="_Toc471341000">
                <a:latin typeface="Arial" pitchFamily="34" charset="0"/>
                <a:ea typeface="Calibri" pitchFamily="34" charset="0"/>
                <a:cs typeface="Times New Roman" pitchFamily="18" charset="0"/>
              </a:rPr>
              <a:t>Porcentaje de degradación del contenido de ácido ascórbico de uvilla</a:t>
            </a:r>
          </a:p>
          <a:p>
            <a:pPr algn="ctr" fontAlgn="base">
              <a:spcBef>
                <a:spcPct val="0"/>
              </a:spcBef>
              <a:spcAft>
                <a:spcPct val="0"/>
              </a:spcAft>
            </a:pPr>
            <a:r>
              <a:rPr lang="es-EC" sz="2100" dirty="0" smtClean="0" bmk="_Toc471341000">
                <a:latin typeface="Arial" pitchFamily="34" charset="0"/>
                <a:ea typeface="Calibri" pitchFamily="34" charset="0"/>
                <a:cs typeface="Times New Roman" pitchFamily="18" charset="0"/>
              </a:rPr>
              <a:t> durante 20 días de almacenamiento.</a:t>
            </a:r>
            <a:endParaRPr lang="es-EC" sz="4600" dirty="0" smtClean="0">
              <a:latin typeface="Arial" pitchFamily="34" charset="0"/>
              <a:cs typeface="Arial" pitchFamily="34" charset="0"/>
            </a:endParaRPr>
          </a:p>
        </p:txBody>
      </p:sp>
      <p:sp>
        <p:nvSpPr>
          <p:cNvPr id="7" name="6 CuadroTexto"/>
          <p:cNvSpPr txBox="1"/>
          <p:nvPr/>
        </p:nvSpPr>
        <p:spPr>
          <a:xfrm>
            <a:off x="10441812" y="993494"/>
            <a:ext cx="1583501" cy="2335166"/>
          </a:xfrm>
          <a:prstGeom prst="rect">
            <a:avLst/>
          </a:prstGeom>
          <a:noFill/>
        </p:spPr>
        <p:txBody>
          <a:bodyPr wrap="square" lIns="118022" tIns="59011" rIns="118022" bIns="59011" rtlCol="0">
            <a:spAutoFit/>
          </a:bodyPr>
          <a:lstStyle/>
          <a:p>
            <a:r>
              <a:rPr lang="es-EC" sz="1800" dirty="0" smtClean="0"/>
              <a:t>Gutiérrez et al., 2007</a:t>
            </a:r>
          </a:p>
          <a:p>
            <a:r>
              <a:rPr lang="es-EC" sz="1800" dirty="0" smtClean="0"/>
              <a:t>&gt; Temperatura acelera maduración y senescencia</a:t>
            </a:r>
          </a:p>
        </p:txBody>
      </p:sp>
      <p:pic>
        <p:nvPicPr>
          <p:cNvPr id="8" name="Picture 5"/>
          <p:cNvPicPr>
            <a:picLocks noChangeAspect="1" noChangeArrowheads="1"/>
          </p:cNvPicPr>
          <p:nvPr/>
        </p:nvPicPr>
        <p:blipFill>
          <a:blip r:embed="rId2"/>
          <a:srcRect t="8789" r="81836" b="66796"/>
          <a:stretch>
            <a:fillRect/>
          </a:stretch>
        </p:blipFill>
        <p:spPr bwMode="auto">
          <a:xfrm>
            <a:off x="7609781" y="4669482"/>
            <a:ext cx="3883202" cy="2483794"/>
          </a:xfrm>
          <a:prstGeom prst="cloud">
            <a:avLst/>
          </a:prstGeom>
          <a:noFill/>
          <a:ln w="9525">
            <a:noFill/>
            <a:miter lim="800000"/>
            <a:headEnd/>
            <a:tailEnd/>
          </a:ln>
          <a:effectLst/>
        </p:spPr>
      </p:pic>
      <p:sp>
        <p:nvSpPr>
          <p:cNvPr id="9" name="8 CuadroTexto"/>
          <p:cNvSpPr txBox="1"/>
          <p:nvPr/>
        </p:nvSpPr>
        <p:spPr>
          <a:xfrm>
            <a:off x="726244" y="5576901"/>
            <a:ext cx="1928826" cy="307777"/>
          </a:xfrm>
          <a:prstGeom prst="rect">
            <a:avLst/>
          </a:prstGeom>
          <a:noFill/>
        </p:spPr>
        <p:txBody>
          <a:bodyPr wrap="square" rtlCol="0">
            <a:spAutoFit/>
          </a:bodyPr>
          <a:lstStyle/>
          <a:p>
            <a:r>
              <a:rPr lang="es-EC" sz="1400" dirty="0" err="1" smtClean="0"/>
              <a:t>Oyedate</a:t>
            </a:r>
            <a:r>
              <a:rPr lang="es-EC" sz="1400" dirty="0" smtClean="0"/>
              <a:t> et al., 2012</a:t>
            </a:r>
            <a:endParaRPr lang="es-EC" sz="1400" dirty="0"/>
          </a:p>
        </p:txBody>
      </p:sp>
    </p:spTree>
  </p:cSld>
  <p:clrMapOvr>
    <a:masterClrMapping/>
  </p:clrMapOvr>
  <p:transition>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encrypted-tbn0.gstatic.com/images?q=tbn:ANd9GcRG-LkBMEWcapXqbBLp1A6PhoPIM4BwKvp_Y3R4qC5rBkIRU87pEg"/>
          <p:cNvPicPr>
            <a:picLocks noChangeAspect="1" noChangeArrowheads="1"/>
          </p:cNvPicPr>
          <p:nvPr/>
        </p:nvPicPr>
        <p:blipFill>
          <a:blip r:embed="rId2"/>
          <a:srcRect/>
          <a:stretch>
            <a:fillRect/>
          </a:stretch>
        </p:blipFill>
        <p:spPr bwMode="auto">
          <a:xfrm>
            <a:off x="1597081" y="993492"/>
            <a:ext cx="6858234" cy="4073421"/>
          </a:xfrm>
          <a:prstGeom prst="rect">
            <a:avLst/>
          </a:prstGeom>
          <a:noFill/>
        </p:spPr>
      </p:pic>
      <p:sp>
        <p:nvSpPr>
          <p:cNvPr id="4" name="3 Rectángulo"/>
          <p:cNvSpPr/>
          <p:nvPr/>
        </p:nvSpPr>
        <p:spPr>
          <a:xfrm>
            <a:off x="2348668" y="5563673"/>
            <a:ext cx="6012657" cy="827061"/>
          </a:xfrm>
          <a:prstGeom prst="rect">
            <a:avLst/>
          </a:prstGeom>
        </p:spPr>
        <p:txBody>
          <a:bodyPr lIns="118022" tIns="59011" rIns="118022" bIns="59011">
            <a:spAutoFit/>
          </a:bodyPr>
          <a:lstStyle/>
          <a:p>
            <a:r>
              <a:rPr lang="es-EC" b="1" dirty="0" smtClean="0"/>
              <a:t>Figura  2.</a:t>
            </a:r>
            <a:r>
              <a:rPr lang="es-EC" dirty="0" smtClean="0"/>
              <a:t> Oxidación del ácido ascórbico</a:t>
            </a:r>
          </a:p>
          <a:p>
            <a:r>
              <a:rPr lang="es-EC" dirty="0" smtClean="0"/>
              <a:t>	</a:t>
            </a:r>
            <a:r>
              <a:rPr lang="es-EC" b="1" dirty="0" smtClean="0"/>
              <a:t>Fuente: </a:t>
            </a:r>
            <a:r>
              <a:rPr lang="es-EC" dirty="0" err="1" smtClean="0"/>
              <a:t>Fennema</a:t>
            </a:r>
            <a:r>
              <a:rPr lang="es-EC" dirty="0" smtClean="0"/>
              <a:t>, 2010</a:t>
            </a:r>
            <a:endParaRPr lang="es-EC" dirty="0"/>
          </a:p>
        </p:txBody>
      </p:sp>
      <p:sp>
        <p:nvSpPr>
          <p:cNvPr id="6" name="5 CuadroTexto"/>
          <p:cNvSpPr txBox="1"/>
          <p:nvPr/>
        </p:nvSpPr>
        <p:spPr>
          <a:xfrm>
            <a:off x="7046089" y="6060431"/>
            <a:ext cx="2724504" cy="1181004"/>
          </a:xfrm>
          <a:prstGeom prst="rect">
            <a:avLst/>
          </a:prstGeom>
          <a:noFill/>
        </p:spPr>
        <p:txBody>
          <a:bodyPr wrap="square" lIns="118022" tIns="59011" rIns="118022" bIns="59011" rtlCol="0">
            <a:spAutoFit/>
          </a:bodyPr>
          <a:lstStyle/>
          <a:p>
            <a:r>
              <a:rPr lang="es-EC" dirty="0" smtClean="0"/>
              <a:t>Brito 2014</a:t>
            </a:r>
          </a:p>
          <a:p>
            <a:r>
              <a:rPr lang="es-EC" dirty="0" smtClean="0"/>
              <a:t>Enzimas ,carotenos</a:t>
            </a:r>
            <a:endParaRPr lang="es-EC" dirty="0"/>
          </a:p>
        </p:txBody>
      </p:sp>
      <p:sp>
        <p:nvSpPr>
          <p:cNvPr id="8" name="7 CuadroTexto"/>
          <p:cNvSpPr txBox="1"/>
          <p:nvPr/>
        </p:nvSpPr>
        <p:spPr>
          <a:xfrm>
            <a:off x="7327934" y="198678"/>
            <a:ext cx="4415576" cy="950171"/>
          </a:xfrm>
          <a:prstGeom prst="rect">
            <a:avLst/>
          </a:prstGeom>
          <a:noFill/>
        </p:spPr>
        <p:txBody>
          <a:bodyPr wrap="square" lIns="118022" tIns="59011" rIns="118022" bIns="59011" rtlCol="0">
            <a:spAutoFit/>
          </a:bodyPr>
          <a:lstStyle/>
          <a:p>
            <a:r>
              <a:rPr lang="es-EC" sz="1800" dirty="0" smtClean="0"/>
              <a:t> </a:t>
            </a:r>
            <a:r>
              <a:rPr lang="es-EC" sz="1800" dirty="0" err="1" smtClean="0"/>
              <a:t>Oyedate</a:t>
            </a:r>
            <a:r>
              <a:rPr lang="es-EC" sz="1800" dirty="0" smtClean="0"/>
              <a:t> et al., 2012; </a:t>
            </a:r>
            <a:r>
              <a:rPr lang="es-EC" sz="1800" dirty="0" err="1" smtClean="0"/>
              <a:t>Koyunco</a:t>
            </a:r>
            <a:r>
              <a:rPr lang="es-EC" sz="1800" dirty="0" smtClean="0"/>
              <a:t> et al., 2010</a:t>
            </a:r>
          </a:p>
          <a:p>
            <a:r>
              <a:rPr lang="es-EC" sz="1800" dirty="0" smtClean="0"/>
              <a:t>Estable a baja temperatura (2-5°C) </a:t>
            </a:r>
            <a:endParaRPr lang="es-EC" sz="1800" dirty="0"/>
          </a:p>
        </p:txBody>
      </p:sp>
      <p:sp>
        <p:nvSpPr>
          <p:cNvPr id="9" name="8 Rectángulo"/>
          <p:cNvSpPr/>
          <p:nvPr/>
        </p:nvSpPr>
        <p:spPr>
          <a:xfrm>
            <a:off x="9112954" y="1390900"/>
            <a:ext cx="2420037" cy="765505"/>
          </a:xfrm>
          <a:prstGeom prst="rect">
            <a:avLst/>
          </a:prstGeom>
        </p:spPr>
        <p:txBody>
          <a:bodyPr wrap="none" lIns="118022" tIns="59011" rIns="118022" bIns="59011">
            <a:spAutoFit/>
          </a:bodyPr>
          <a:lstStyle/>
          <a:p>
            <a:r>
              <a:rPr lang="es-EC" sz="2100" dirty="0" smtClean="0"/>
              <a:t>Novoa et al., 2005</a:t>
            </a:r>
          </a:p>
          <a:p>
            <a:r>
              <a:rPr lang="es-EC" sz="2100" dirty="0" smtClean="0"/>
              <a:t>Porque &lt; T</a:t>
            </a:r>
            <a:endParaRPr lang="es-EC" sz="2100" dirty="0"/>
          </a:p>
        </p:txBody>
      </p:sp>
    </p:spTree>
  </p:cSld>
  <p:clrMapOvr>
    <a:masterClrMapping/>
  </p:clrMapOvr>
  <p:transition>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939444" y="596087"/>
            <a:ext cx="9301599" cy="596228"/>
          </a:xfrm>
          <a:prstGeom prst="rect">
            <a:avLst/>
          </a:prstGeom>
          <a:noFill/>
          <a:ln w="9525">
            <a:noFill/>
            <a:miter lim="800000"/>
            <a:headEnd/>
            <a:tailEnd/>
          </a:ln>
          <a:effectLst/>
        </p:spPr>
        <p:txBody>
          <a:bodyPr vert="horz" wrap="none" lIns="118022" tIns="59011" rIns="118022" bIns="59011" numCol="1" anchor="ctr" anchorCtr="0" compatLnSpc="1">
            <a:prstTxWarp prst="textNoShape">
              <a:avLst/>
            </a:prstTxWarp>
            <a:spAutoFit/>
          </a:bodyPr>
          <a:lstStyle/>
          <a:p>
            <a:pPr algn="ctr" fontAlgn="base">
              <a:spcBef>
                <a:spcPct val="0"/>
              </a:spcBef>
              <a:spcAft>
                <a:spcPct val="0"/>
              </a:spcAft>
            </a:pPr>
            <a:r>
              <a:rPr lang="es-EC" sz="3100" dirty="0" smtClean="0">
                <a:latin typeface="Arial" pitchFamily="34" charset="0"/>
                <a:cs typeface="Arial" pitchFamily="34" charset="0"/>
              </a:rPr>
              <a:t>VALOR NUTRACÉUTICO DEL FRUTO DE UVILLA</a:t>
            </a:r>
          </a:p>
        </p:txBody>
      </p:sp>
      <p:sp>
        <p:nvSpPr>
          <p:cNvPr id="8" name="Rectangle 1"/>
          <p:cNvSpPr>
            <a:spLocks noChangeArrowheads="1"/>
          </p:cNvSpPr>
          <p:nvPr/>
        </p:nvSpPr>
        <p:spPr bwMode="auto">
          <a:xfrm>
            <a:off x="1033391" y="1390900"/>
            <a:ext cx="9571994" cy="765505"/>
          </a:xfrm>
          <a:prstGeom prst="rect">
            <a:avLst/>
          </a:prstGeom>
          <a:noFill/>
          <a:ln w="9525">
            <a:noFill/>
            <a:miter lim="800000"/>
            <a:headEnd/>
            <a:tailEnd/>
          </a:ln>
          <a:effectLst/>
        </p:spPr>
        <p:txBody>
          <a:bodyPr vert="horz" wrap="none" lIns="118022" tIns="59011" rIns="118022" bIns="59011" numCol="1" anchor="ctr" anchorCtr="0" compatLnSpc="1">
            <a:prstTxWarp prst="textNoShape">
              <a:avLst/>
            </a:prstTxWarp>
            <a:spAutoFit/>
          </a:bodyPr>
          <a:lstStyle/>
          <a:p>
            <a:pPr algn="ctr" fontAlgn="base">
              <a:spcBef>
                <a:spcPct val="0"/>
              </a:spcBef>
              <a:spcAft>
                <a:spcPct val="0"/>
              </a:spcAft>
            </a:pPr>
            <a:r>
              <a:rPr lang="es-EC" sz="2100" dirty="0" smtClean="0" bmk="_Toc471341000">
                <a:latin typeface="Arial" pitchFamily="34" charset="0"/>
                <a:ea typeface="Calibri" pitchFamily="34" charset="0"/>
                <a:cs typeface="Times New Roman" pitchFamily="18" charset="0"/>
              </a:rPr>
              <a:t>Porcentaje de degradación del contenido de polifenoles totales</a:t>
            </a:r>
          </a:p>
          <a:p>
            <a:pPr algn="ctr" fontAlgn="base">
              <a:spcBef>
                <a:spcPct val="0"/>
              </a:spcBef>
              <a:spcAft>
                <a:spcPct val="0"/>
              </a:spcAft>
            </a:pPr>
            <a:r>
              <a:rPr lang="es-EC" sz="2100" dirty="0" smtClean="0" bmk="_Toc471341000">
                <a:latin typeface="Arial" pitchFamily="34" charset="0"/>
                <a:ea typeface="Calibri" pitchFamily="34" charset="0"/>
                <a:cs typeface="Times New Roman" pitchFamily="18" charset="0"/>
              </a:rPr>
              <a:t>		 contenidos en el fruto de uvilla durante 20 días de almacenamiento.</a:t>
            </a:r>
            <a:endParaRPr lang="es-EC" sz="4600" dirty="0" smtClean="0">
              <a:latin typeface="Arial" pitchFamily="34" charset="0"/>
              <a:cs typeface="Arial" pitchFamily="34" charset="0"/>
            </a:endParaRPr>
          </a:p>
        </p:txBody>
      </p:sp>
      <p:sp>
        <p:nvSpPr>
          <p:cNvPr id="6" name="5 CuadroTexto"/>
          <p:cNvSpPr txBox="1"/>
          <p:nvPr/>
        </p:nvSpPr>
        <p:spPr>
          <a:xfrm>
            <a:off x="187855" y="6259135"/>
            <a:ext cx="3945833" cy="1181004"/>
          </a:xfrm>
          <a:prstGeom prst="rect">
            <a:avLst/>
          </a:prstGeom>
          <a:noFill/>
        </p:spPr>
        <p:txBody>
          <a:bodyPr wrap="square" lIns="118022" tIns="59011" rIns="118022" bIns="59011" rtlCol="0">
            <a:spAutoFit/>
          </a:bodyPr>
          <a:lstStyle/>
          <a:p>
            <a:r>
              <a:rPr lang="es-EC" dirty="0" smtClean="0"/>
              <a:t>Peña et  al., 2013</a:t>
            </a:r>
          </a:p>
          <a:p>
            <a:r>
              <a:rPr lang="es-EC" dirty="0" err="1" smtClean="0"/>
              <a:t>Polifenol</a:t>
            </a:r>
            <a:r>
              <a:rPr lang="es-EC" dirty="0" smtClean="0"/>
              <a:t> oxidasa degradación</a:t>
            </a:r>
            <a:endParaRPr lang="es-EC" dirty="0"/>
          </a:p>
        </p:txBody>
      </p:sp>
      <p:sp>
        <p:nvSpPr>
          <p:cNvPr id="9" name="8 CuadroTexto"/>
          <p:cNvSpPr txBox="1"/>
          <p:nvPr/>
        </p:nvSpPr>
        <p:spPr>
          <a:xfrm>
            <a:off x="4603430" y="6259135"/>
            <a:ext cx="6388492" cy="827061"/>
          </a:xfrm>
          <a:prstGeom prst="rect">
            <a:avLst/>
          </a:prstGeom>
          <a:noFill/>
        </p:spPr>
        <p:txBody>
          <a:bodyPr wrap="square" lIns="118022" tIns="59011" rIns="118022" bIns="59011" rtlCol="0">
            <a:spAutoFit/>
          </a:bodyPr>
          <a:lstStyle/>
          <a:p>
            <a:r>
              <a:rPr lang="es-EC" dirty="0" err="1" smtClean="0"/>
              <a:t>Valdenegro</a:t>
            </a:r>
            <a:r>
              <a:rPr lang="es-EC" dirty="0" smtClean="0"/>
              <a:t>  et al., 2012 y Fischer at  al., 2012</a:t>
            </a:r>
          </a:p>
          <a:p>
            <a:r>
              <a:rPr lang="es-EC" dirty="0" smtClean="0"/>
              <a:t>Sensibles a temperaturas de almacenamiento</a:t>
            </a:r>
            <a:endParaRPr lang="es-EC" dirty="0"/>
          </a:p>
        </p:txBody>
      </p:sp>
      <p:pic>
        <p:nvPicPr>
          <p:cNvPr id="10" name="Picture 3" descr="C:\Users\Usuario\Dropbox\Capturas de pantalla\Captura de pantalla 2017-01-11 22.31.41.png"/>
          <p:cNvPicPr>
            <a:picLocks noChangeAspect="1" noChangeArrowheads="1"/>
          </p:cNvPicPr>
          <p:nvPr/>
        </p:nvPicPr>
        <p:blipFill>
          <a:blip r:embed="rId2"/>
          <a:srcRect/>
          <a:stretch>
            <a:fillRect/>
          </a:stretch>
        </p:blipFill>
        <p:spPr bwMode="auto">
          <a:xfrm>
            <a:off x="469700" y="1390900"/>
            <a:ext cx="11225713" cy="4980798"/>
          </a:xfrm>
          <a:prstGeom prst="rect">
            <a:avLst/>
          </a:prstGeom>
          <a:noFill/>
        </p:spPr>
      </p:pic>
      <p:sp>
        <p:nvSpPr>
          <p:cNvPr id="7" name="6 CuadroTexto"/>
          <p:cNvSpPr txBox="1"/>
          <p:nvPr/>
        </p:nvSpPr>
        <p:spPr>
          <a:xfrm>
            <a:off x="2726508" y="6562632"/>
            <a:ext cx="1857388" cy="800219"/>
          </a:xfrm>
          <a:prstGeom prst="rect">
            <a:avLst/>
          </a:prstGeom>
          <a:noFill/>
        </p:spPr>
        <p:txBody>
          <a:bodyPr wrap="square" rtlCol="0">
            <a:spAutoFit/>
          </a:bodyPr>
          <a:lstStyle/>
          <a:p>
            <a:r>
              <a:rPr lang="es-EC" dirty="0" smtClean="0"/>
              <a:t>Rivera et al 2016 C.AN</a:t>
            </a:r>
            <a:endParaRPr lang="es-EC" dirty="0"/>
          </a:p>
        </p:txBody>
      </p:sp>
    </p:spTree>
  </p:cSld>
  <p:clrMapOvr>
    <a:masterClrMapping/>
  </p:clrMapOvr>
  <p:transition>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281803" y="298030"/>
            <a:ext cx="11461707" cy="473118"/>
          </a:xfrm>
          <a:prstGeom prst="rect">
            <a:avLst/>
          </a:prstGeom>
          <a:noFill/>
          <a:ln w="9525">
            <a:noFill/>
            <a:miter lim="800000"/>
            <a:headEnd/>
            <a:tailEnd/>
          </a:ln>
          <a:effectLst/>
        </p:spPr>
        <p:txBody>
          <a:bodyPr vert="horz" wrap="square" lIns="118022" tIns="59011" rIns="118022" bIns="59011" numCol="1" anchor="ctr" anchorCtr="0" compatLnSpc="1">
            <a:prstTxWarp prst="textNoShape">
              <a:avLst/>
            </a:prstTxWarp>
            <a:spAutoFit/>
          </a:bodyPr>
          <a:lstStyle/>
          <a:p>
            <a:pPr algn="ctr" fontAlgn="base">
              <a:spcBef>
                <a:spcPct val="0"/>
              </a:spcBef>
              <a:spcAft>
                <a:spcPct val="0"/>
              </a:spcAft>
            </a:pPr>
            <a:r>
              <a:rPr lang="es-EC" dirty="0" smtClean="0">
                <a:latin typeface="Arial" pitchFamily="34" charset="0"/>
                <a:cs typeface="Arial" pitchFamily="34" charset="0"/>
              </a:rPr>
              <a:t>RELACIÓN DEL COLOR EN FUNCIÓN </a:t>
            </a:r>
            <a:r>
              <a:rPr kumimoji="0" lang="es-EC" b="0" i="0" u="none" strike="noStrike" cap="none" normalizeH="0" baseline="0" dirty="0" smtClean="0">
                <a:ln>
                  <a:noFill/>
                </a:ln>
                <a:solidFill>
                  <a:schemeClr val="tx1"/>
                </a:solidFill>
                <a:effectLst/>
                <a:latin typeface="Arial" pitchFamily="34" charset="0"/>
                <a:cs typeface="Arial" pitchFamily="34" charset="0"/>
              </a:rPr>
              <a:t>DE</a:t>
            </a:r>
            <a:r>
              <a:rPr lang="es-EC" dirty="0" smtClean="0">
                <a:latin typeface="Arial" pitchFamily="34" charset="0"/>
                <a:cs typeface="Arial" pitchFamily="34" charset="0"/>
              </a:rPr>
              <a:t> COMPUESTOS </a:t>
            </a:r>
            <a:r>
              <a:rPr kumimoji="0" lang="es-EC" b="0" i="0" u="none" strike="noStrike" cap="none" normalizeH="0" dirty="0" smtClean="0">
                <a:ln>
                  <a:noFill/>
                </a:ln>
                <a:solidFill>
                  <a:schemeClr val="tx1"/>
                </a:solidFill>
                <a:effectLst/>
                <a:latin typeface="Arial" pitchFamily="34" charset="0"/>
                <a:cs typeface="Arial" pitchFamily="34" charset="0"/>
              </a:rPr>
              <a:t>ANTIOXIDANTES</a:t>
            </a:r>
            <a:endParaRPr kumimoji="0" lang="es-EC"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5 CuadroTexto"/>
          <p:cNvSpPr txBox="1"/>
          <p:nvPr/>
        </p:nvSpPr>
        <p:spPr>
          <a:xfrm>
            <a:off x="7298540" y="4862521"/>
            <a:ext cx="2630556" cy="1411836"/>
          </a:xfrm>
          <a:prstGeom prst="rect">
            <a:avLst/>
          </a:prstGeom>
          <a:noFill/>
        </p:spPr>
        <p:txBody>
          <a:bodyPr wrap="square" lIns="118022" tIns="59011" rIns="118022" bIns="59011" rtlCol="0">
            <a:spAutoFit/>
          </a:bodyPr>
          <a:lstStyle/>
          <a:p>
            <a:r>
              <a:rPr lang="es-EC" sz="2100" dirty="0" err="1" smtClean="0"/>
              <a:t>Balaguera</a:t>
            </a:r>
            <a:r>
              <a:rPr lang="es-EC" sz="2100" dirty="0" smtClean="0"/>
              <a:t> et al., 2014</a:t>
            </a:r>
          </a:p>
          <a:p>
            <a:r>
              <a:rPr lang="es-EC" sz="2100" dirty="0" smtClean="0"/>
              <a:t>Clorofila b carotenos </a:t>
            </a:r>
            <a:endParaRPr lang="es-EC" sz="2100" dirty="0"/>
          </a:p>
        </p:txBody>
      </p:sp>
      <p:sp>
        <p:nvSpPr>
          <p:cNvPr id="7" name="6 CuadroTexto"/>
          <p:cNvSpPr txBox="1"/>
          <p:nvPr/>
        </p:nvSpPr>
        <p:spPr>
          <a:xfrm>
            <a:off x="-202450" y="6148405"/>
            <a:ext cx="2630556" cy="765505"/>
          </a:xfrm>
          <a:prstGeom prst="rect">
            <a:avLst/>
          </a:prstGeom>
          <a:noFill/>
        </p:spPr>
        <p:txBody>
          <a:bodyPr wrap="square" lIns="118022" tIns="59011" rIns="118022" bIns="59011" rtlCol="0">
            <a:spAutoFit/>
          </a:bodyPr>
          <a:lstStyle/>
          <a:p>
            <a:r>
              <a:rPr lang="es-EC" sz="2100" dirty="0" smtClean="0"/>
              <a:t>Barreiro et al., 2010</a:t>
            </a:r>
          </a:p>
          <a:p>
            <a:r>
              <a:rPr lang="es-EC" sz="2100" dirty="0" smtClean="0"/>
              <a:t>Oxidación A.A  </a:t>
            </a:r>
            <a:endParaRPr lang="es-EC" sz="2100" dirty="0"/>
          </a:p>
        </p:txBody>
      </p:sp>
      <p:sp>
        <p:nvSpPr>
          <p:cNvPr id="8" name="7 CuadroTexto"/>
          <p:cNvSpPr txBox="1"/>
          <p:nvPr/>
        </p:nvSpPr>
        <p:spPr>
          <a:xfrm>
            <a:off x="2726508" y="6005529"/>
            <a:ext cx="2630556" cy="1411836"/>
          </a:xfrm>
          <a:prstGeom prst="rect">
            <a:avLst/>
          </a:prstGeom>
          <a:noFill/>
        </p:spPr>
        <p:txBody>
          <a:bodyPr wrap="square" lIns="118022" tIns="59011" rIns="118022" bIns="59011" rtlCol="0">
            <a:spAutoFit/>
          </a:bodyPr>
          <a:lstStyle/>
          <a:p>
            <a:r>
              <a:rPr lang="es-EC" sz="2100" dirty="0" smtClean="0"/>
              <a:t>Carvalho et al., 2010</a:t>
            </a:r>
          </a:p>
          <a:p>
            <a:r>
              <a:rPr lang="es-EC" sz="2100" dirty="0" smtClean="0"/>
              <a:t>Sensible Oxidación carotenoides</a:t>
            </a:r>
            <a:endParaRPr lang="es-EC" sz="2100" dirty="0"/>
          </a:p>
        </p:txBody>
      </p:sp>
      <p:pic>
        <p:nvPicPr>
          <p:cNvPr id="24578" name="Picture 2" descr="C:\Users\Usuario\Dropbox\Capturas de pantalla\Captura de pantalla 2017-01-11 22.42.45.png"/>
          <p:cNvPicPr>
            <a:picLocks noChangeAspect="1" noChangeArrowheads="1"/>
          </p:cNvPicPr>
          <p:nvPr/>
        </p:nvPicPr>
        <p:blipFill>
          <a:blip r:embed="rId3"/>
          <a:srcRect/>
          <a:stretch>
            <a:fillRect/>
          </a:stretch>
        </p:blipFill>
        <p:spPr bwMode="auto">
          <a:xfrm>
            <a:off x="1" y="993492"/>
            <a:ext cx="7129615" cy="4987436"/>
          </a:xfrm>
          <a:prstGeom prst="rect">
            <a:avLst/>
          </a:prstGeom>
          <a:noFill/>
        </p:spPr>
      </p:pic>
      <p:pic>
        <p:nvPicPr>
          <p:cNvPr id="13" name="Picture 2" descr="C:\Users\Usuario\Dropbox\Capturas de pantalla\Captura de pantalla 2017-01-11 22.59.03.png"/>
          <p:cNvPicPr>
            <a:picLocks noChangeAspect="1" noChangeArrowheads="1"/>
          </p:cNvPicPr>
          <p:nvPr/>
        </p:nvPicPr>
        <p:blipFill>
          <a:blip r:embed="rId4"/>
          <a:srcRect/>
          <a:stretch>
            <a:fillRect/>
          </a:stretch>
        </p:blipFill>
        <p:spPr bwMode="auto">
          <a:xfrm>
            <a:off x="7327934" y="1192196"/>
            <a:ext cx="4509524" cy="3742005"/>
          </a:xfrm>
          <a:prstGeom prst="rect">
            <a:avLst/>
          </a:prstGeom>
          <a:noFill/>
        </p:spPr>
      </p:pic>
    </p:spTree>
  </p:cSld>
  <p:clrMapOvr>
    <a:masterClrMapping/>
  </p:clrMapOvr>
  <p:transition>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912362" y="2503640"/>
            <a:ext cx="7471098" cy="1196393"/>
          </a:xfrm>
          <a:prstGeom prst="rect">
            <a:avLst/>
          </a:prstGeom>
          <a:noFill/>
        </p:spPr>
        <p:txBody>
          <a:bodyPr wrap="none" lIns="118022" tIns="59011" rIns="118022" bIns="59011">
            <a:spAutoFit/>
          </a:bodyPr>
          <a:lstStyle/>
          <a:p>
            <a:pPr algn="ctr"/>
            <a:r>
              <a:rPr lang="es-E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CONCLUSIONES</a:t>
            </a:r>
            <a:endParaRPr lang="es-ES" sz="7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5"/>
          <p:cNvPicPr>
            <a:picLocks noChangeAspect="1" noChangeArrowheads="1"/>
          </p:cNvPicPr>
          <p:nvPr/>
        </p:nvPicPr>
        <p:blipFill>
          <a:blip r:embed="rId2"/>
          <a:srcRect t="8789" r="81836" b="66796"/>
          <a:stretch>
            <a:fillRect/>
          </a:stretch>
        </p:blipFill>
        <p:spPr bwMode="auto">
          <a:xfrm>
            <a:off x="7609781" y="4669482"/>
            <a:ext cx="3883202" cy="2483794"/>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EC" dirty="0" smtClean="0"/>
              <a:t>CONCLUSIONES</a:t>
            </a:r>
            <a:endParaRPr lang="es-EC" dirty="0"/>
          </a:p>
        </p:txBody>
      </p:sp>
      <p:graphicFrame>
        <p:nvGraphicFramePr>
          <p:cNvPr id="4" name="3 Marcador de contenido"/>
          <p:cNvGraphicFramePr>
            <a:graphicFrameLocks noGrp="1"/>
          </p:cNvGraphicFramePr>
          <p:nvPr>
            <p:ph idx="1"/>
          </p:nvPr>
        </p:nvGraphicFramePr>
        <p:xfrm>
          <a:off x="-187939" y="1937333"/>
          <a:ext cx="11837458" cy="4450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noChangeArrowheads="1"/>
          </p:cNvPicPr>
          <p:nvPr/>
        </p:nvPicPr>
        <p:blipFill>
          <a:blip r:embed="rId6"/>
          <a:srcRect t="8789" r="81836" b="66796"/>
          <a:stretch>
            <a:fillRect/>
          </a:stretch>
        </p:blipFill>
        <p:spPr bwMode="auto">
          <a:xfrm>
            <a:off x="8173472" y="-99377"/>
            <a:ext cx="3883202" cy="2483794"/>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45776" y="158456"/>
            <a:ext cx="9920883" cy="703427"/>
          </a:xfrm>
        </p:spPr>
        <p:txBody>
          <a:bodyPr>
            <a:normAutofit fontScale="90000"/>
          </a:bodyPr>
          <a:lstStyle/>
          <a:p>
            <a:r>
              <a:rPr lang="es-EC" dirty="0" smtClean="0"/>
              <a:t>CONCLUSIONES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4197991275"/>
              </p:ext>
            </p:extLst>
          </p:nvPr>
        </p:nvGraphicFramePr>
        <p:xfrm>
          <a:off x="-187939" y="983557"/>
          <a:ext cx="11837458" cy="5812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noChangeArrowheads="1"/>
          </p:cNvPicPr>
          <p:nvPr/>
        </p:nvPicPr>
        <p:blipFill>
          <a:blip r:embed="rId6"/>
          <a:srcRect t="8789" r="81836" b="66796"/>
          <a:stretch>
            <a:fillRect/>
          </a:stretch>
        </p:blipFill>
        <p:spPr bwMode="auto">
          <a:xfrm>
            <a:off x="9582699" y="-22"/>
            <a:ext cx="2567924" cy="1642508"/>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39442" y="0"/>
            <a:ext cx="9920883" cy="1239901"/>
          </a:xfrm>
        </p:spPr>
        <p:txBody>
          <a:bodyPr/>
          <a:lstStyle/>
          <a:p>
            <a:r>
              <a:rPr lang="es-EC" dirty="0" smtClean="0"/>
              <a:t>CONCLUSIONES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xmlns="" val="2476120511"/>
              </p:ext>
            </p:extLst>
          </p:nvPr>
        </p:nvGraphicFramePr>
        <p:xfrm>
          <a:off x="-187939" y="1321385"/>
          <a:ext cx="11837458" cy="51364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
          <p:cNvPicPr>
            <a:picLocks noChangeAspect="1" noChangeArrowheads="1"/>
          </p:cNvPicPr>
          <p:nvPr/>
        </p:nvPicPr>
        <p:blipFill>
          <a:blip r:embed="rId6"/>
          <a:srcRect t="8789" r="81836" b="66796"/>
          <a:stretch>
            <a:fillRect/>
          </a:stretch>
        </p:blipFill>
        <p:spPr bwMode="auto">
          <a:xfrm>
            <a:off x="9833182" y="386164"/>
            <a:ext cx="2192131" cy="1402142"/>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33391" y="178808"/>
            <a:ext cx="9920883" cy="882235"/>
          </a:xfrm>
        </p:spPr>
        <p:txBody>
          <a:bodyPr>
            <a:normAutofit fontScale="90000"/>
          </a:bodyPr>
          <a:lstStyle/>
          <a:p>
            <a:r>
              <a:rPr lang="es-EC" dirty="0" smtClean="0"/>
              <a:t>CONCLUSIONES</a:t>
            </a:r>
            <a:endParaRPr lang="es-EC" dirty="0"/>
          </a:p>
        </p:txBody>
      </p:sp>
      <p:graphicFrame>
        <p:nvGraphicFramePr>
          <p:cNvPr id="4" name="3 Marcador de contenido"/>
          <p:cNvGraphicFramePr>
            <a:graphicFrameLocks noGrp="1"/>
          </p:cNvGraphicFramePr>
          <p:nvPr>
            <p:ph idx="1"/>
          </p:nvPr>
        </p:nvGraphicFramePr>
        <p:xfrm>
          <a:off x="-187939" y="1162391"/>
          <a:ext cx="11837458" cy="5225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noChangeArrowheads="1"/>
          </p:cNvPicPr>
          <p:nvPr/>
        </p:nvPicPr>
        <p:blipFill>
          <a:blip r:embed="rId7"/>
          <a:srcRect t="8789" r="81836" b="66796"/>
          <a:stretch>
            <a:fillRect/>
          </a:stretch>
        </p:blipFill>
        <p:spPr bwMode="auto">
          <a:xfrm>
            <a:off x="8831067" y="0"/>
            <a:ext cx="3194246" cy="2043121"/>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678455" y="2998788"/>
            <a:ext cx="9564620" cy="1196393"/>
          </a:xfrm>
          <a:prstGeom prst="rect">
            <a:avLst/>
          </a:prstGeom>
          <a:noFill/>
        </p:spPr>
        <p:txBody>
          <a:bodyPr wrap="none" lIns="118022" tIns="59011" rIns="118022" bIns="59011">
            <a:spAutoFit/>
          </a:bodyPr>
          <a:lstStyle/>
          <a:p>
            <a:pPr algn="ctr"/>
            <a:r>
              <a:rPr lang="es-E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RECOMENDACIONES</a:t>
            </a:r>
            <a:endParaRPr lang="es-ES" sz="7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3" name="Picture 5"/>
          <p:cNvPicPr>
            <a:picLocks noChangeAspect="1" noChangeArrowheads="1"/>
          </p:cNvPicPr>
          <p:nvPr/>
        </p:nvPicPr>
        <p:blipFill>
          <a:blip r:embed="rId2"/>
          <a:srcRect t="8789" r="81836" b="66796"/>
          <a:stretch>
            <a:fillRect/>
          </a:stretch>
        </p:blipFill>
        <p:spPr bwMode="auto">
          <a:xfrm>
            <a:off x="8173470" y="4669506"/>
            <a:ext cx="2473977" cy="1898901"/>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Resultado de imagen para UVILLA"/>
          <p:cNvSpPr>
            <a:spLocks noChangeAspect="1" noChangeArrowheads="1"/>
          </p:cNvSpPr>
          <p:nvPr/>
        </p:nvSpPr>
        <p:spPr bwMode="auto">
          <a:xfrm>
            <a:off x="204597" y="-150681"/>
            <a:ext cx="400844" cy="317925"/>
          </a:xfrm>
          <a:prstGeom prst="rect">
            <a:avLst/>
          </a:prstGeom>
          <a:noFill/>
        </p:spPr>
        <p:txBody>
          <a:bodyPr vert="horz" wrap="square" lIns="88516" tIns="44258" rIns="88516" bIns="44258" numCol="1" anchor="t" anchorCtr="0" compatLnSpc="1">
            <a:prstTxWarp prst="textNoShape">
              <a:avLst/>
            </a:prstTxWarp>
          </a:bodyPr>
          <a:lstStyle/>
          <a:p>
            <a:endParaRPr lang="es-EC"/>
          </a:p>
        </p:txBody>
      </p:sp>
      <p:sp>
        <p:nvSpPr>
          <p:cNvPr id="1028" name="AutoShape 4" descr="data:image/jpeg;base64,/9j/4AAQSkZJRgABAQAAAQABAAD/2wCEAAkGBxISEhUSExAWFRUVFRUVFRYVFRUYFRYVFxEXFhYVFRcYHSggGBolHRYVITEhJSkrLi4uGB8zODMtNygtLisBCgoKDg0OGxAQGy0lHyYvLS0tLS0uLTUtLS0tLS0tLS0tLS0tLS0tLS0tLS0tLS0tLS0tLS0tLS0tLS0tLS0tLf/AABEIAMcA/QMBIgACEQEDEQH/xAAbAAEAAgMBAQAAAAAAAAAAAAAABQYBAwQCB//EAD4QAAEDAgQDBgQEBQIGAwAAAAEAAhEDIQQSMUEFUWEGE3GBkaEiMkKxUsHR8CNicoLhkvEHFBUWU7I0Q+L/xAAaAQEAAwEBAQAAAAAAAAAAAAAAAwQFAQIG/8QAKBEAAgIBBAICAgEFAAAAAAAAAAECAxEEEiExE0EiUTJhFAUjcYGR/9oADAMBAAIRAxEAPwD7iiIgCIiAIiIAiIgCIiAIi04qo1rSXOgRczB02IvPgjeAbl5e4ASTAC0cOrZ6TH/iaDfXTdRvaHEH4WDlJ5Tt9j7KOc9sdx6isvBK0qma4s28czt5BblH8Hd8JEzBkeBv95Ugu1y3RTOSWHgIixmGm69nDKIiAIiIAiIgCIiAIiIAiIgCIiAIiIAiIgCIiAIiIAiIgMOMCToFVOM8QDyTPwAENHPmfNO0HGw7NTpn4RZxH1ndoPIe6jeEUhVqsadA4Eg6QDPpAKzr798/HEmhDC3Mu2ApZKbGnUMaD4gCVCY453uPQxNrcx6eynsQ+GuPIH7KCqNsYB0257X9VNqXhKJ5r7yZ4PiYeGk9PH9wFYVUGVMtQECLgm95Vua6RI3XdLPMWvo7asPJlQHauoWdzUaYe15APRzDIPQkNU+q92voZm0zyLm/6m//AJUt7arbR4h+RLcKxfe0mvIAJmY0kEg/ZdaqnZDHwXUXHeWnyuPb1nmFa1yizyQTE1hhERTHkIiIAiIgCIiAIiIAiIgCIiAIiIAiIgCIiAKs9sOMd23uGGHPEuMwWs0gdXXHhPRWOrUDWlxMBoJJ5ACSvlOMxprPc86vcXHpyHgBA8lT1t3jhhdskqjuZvpVZgDoPfRW7spgQM1Q9Gj0kn3VSwgJ02/39FZ28dZh8KPqqnOQIt85GZx5aeMKho9qnul65J7c4wiw4moIEHcz/br7gKJxeIHPnJ2GvotHBcYRhaLnElxNQOJP1moXEnxXnHYr4dbmANIhT6i1N/6I4RwcGLu9pi+0669Oq3dmOLPNd7amlSBT/lyg5W+Bk+fiuCoYdpPLcjpJ8FvNGGtcNWZSDvaMp9VBTY4yyiWUcovKhu1n/wAd3RzT7qYa6QCN7qF7WviiBzqNEc7En2BWtc/7b/wVYfkiphwtFjzzRfn4q09n+N96e6eZeBIdoHga+DhI8dVSqzovp47LZhcb3b2VBbI4O/t0cPNpPqsmi11z/XssTjlH09FgLK2yqEREAREQBERAEREAREQBERAEREAREQBERAV/txXLcK4D63NYfCczh5hpHmvnuEEn3j9+Kvfb8O7hhGgqieQBY8D3IVBpCHC5JsOXiLLH/qGXYl+izT0TeHfFgfHlfZbMRh80bkwAByFz+axw+hlBJtuZ2/eq73VbfKB94/IlVUsIl7Z4w7SMrACQC90TAGYUwCb9He62VZ1gExzFug6LLHZhYnUztpA/VdVOg2Li6gtuk3hInjTFLLIIUn5tx+/suzD1pBzNkG3gI23i8+ZW3E0IuuWpT1MTcf8AoF2m2TypI9WVRSTRaOz3EWuaKLnfxGWE6ub9LhztY+BXjtWRkpzf4zYT+A3t+7qkVcSKbmvbbK4Gd4nUX218lZeJYw1+7IbOVhzRpmJGnoPVakdUp0uL7KLrxPJCYxhDbiNYJ15ieW6je7kECI5feDspnirvgjMDp42N5HguHhmD717aTYl3wk8gJzHxAn2VPblrBI3wfR+FuJo0i7U02T45BK6lhogQNllb66KQREXQEREAREQBERAEREAREQBRPaPixwzKbg0HPWp03Ts10yfZSyrn/EDDl+Bqka08tUf2OBPtK4+gWNFSh2+a3Lmw7y0gBzwROfKC4Zeh6qGxfHcVVdmGIc1jycvdgBjB9OY6nzUM9RCKzk9quTPoWK4rQpnK+sxp5Fwn01WMNxahUMMrsceQcJ9NV8+wbKrIc+mXzcluviWzc+qmqOSsyDlN729jyKpy/qOHwuCVUcFn4xgRXovpTBcPhPJwMtd5EBfL/wDlnsqltQFpaSI5HmTvv6q84erUZHdvsNWvlzbWgbt8rdFA9r8UHFj+6c11w+Lh0EBsEai55HSy8XXV3R3LtejsYSg8Gg1oyidsx05w3XW8+i2Uq7uZvr/t6qDGJJe7T4Yb/pAnxvmXVndrJtMRbbp4rPnLkswiS1HFZCffpefzXbS4meiq9bHENyn8Ug8+crR/1I81UstnCfx6NTT6ZWV5ZPY3iBk31XEawJLjr9hoPsFEV8dK91MREidRry2CUOTy2NXWoKKRsx1W9z68pO67ez3EDGXNcfBeSAI+E/l5FQ+JIIGx/wARZMA+KkR8zL3/AAuEeznK3BmZYi0cUqy0giXAT0Ej2/wpTsPw74nYggxdjOptmdHkB6qGoUHVsrBJdUIaSbxrJPQAEr6JhaDabGsbo0ADwAWjoq98t76RVulhYNyKNxvHcPSMPqieTQ558w0GFys7VYc/+SOfdP8A0Wi7YJ4bRX2v6JxFGU+PYc//AG5dvja5l/7gFJNcCJBkL1GSl0w00ZREXo4EREAREQBERAEREBglVHtJx3vKWShmLXEio9oghgsQwG5nny0WztX2j7sd3ScCSQ17w4fBJggR9X2UN2cLYLCBnGnPLyHh+ioavU7Vth2T1VZ5Zznh7e7AkGflIEX69dvVRlEim7JUZLN9y0zYxuJVtrYKZH0kX/q2I5KDxWFJufmEieYCxXY4vP8A0vxgmid4c5kCDIi2+vVe8TgA85mnI+PmG/IOG4VWo1zRe4ictszeX8wH3VpwWIDhqDN9ei5nHyXRxr0acLjXNOV4hw1/UcwuyrSbUaQQCCT5dei5eKU+8sLFl2mPqOx6Rr49F44fiJ1sdwdRBuF6zjo87cla45wg4Z2ZjiWm5nUFzjr4mVGOr6fu/VfRO5D2uzAEP2/l0A/fNfOO0WGdh6jmG/1NM6t287ELs455PVb9HnFVJbvaVHCutneyL2tf00Ua6peFHsyaujswnE7++kjxA91IZ9bqK4fDna6X/RSRPS3+FxRwRaualJIV6ktn9+K84Cv/ABqd7OLhPiwx7gLTWcAIIXnAUpeHAxluCAORG/ipa+8lCzov2E4xSwgzGKlZzfhptNqbTeXnYm1tYjmuXE8fr1ZDz8J+lvwj0+rzKg8PhgTOU+dzPMndSdCALuA6SJU0tRNrbDhFfxrt9mym4OsD5RB9ND5Lb3N49ucrdhRTkyQRyzC51uuqkxtxaNYda/6KDan2ejgL3QRMkWN9tieqxg8dUpXpuLDNwPlPOWfKT5KUr8NYAIGUjTm7mIGqjcVg8pP1DQH8iF3MoPMWdwnwy18C7SMrEU6kMq7D6X/0k7/yn3U8vkjibRsbEdDYj7q09nO1hP8ADxBvMNqDfln5HS61tLrVL4z7K1lOOYlyRYBWVolcIiIAiIgCgu2GIeKLabH5DWeKZcNQ3K5zoOxhpHmp1QXattqBiYrba3o1Ao7m1W2vo9RWWj55UwwpOdScLEfCSbHb1P5LdhiQRBggiCOgge1lLcdwoqAOJiJgEQehM31UZQEkg6gX8V83Kcs5NSCWC14OqKjAROtwSTBGoXLWawEy4Wk+H+VG8NxQa+HD4Xi9yII0PgZ+yna7Ryn2XJLKyguHgruKpFuZxAE8uQmJ6rRgMR3Tm0z8rh8PQgCQOh5eKlcfT0Hmf0UPiqQJA6HxFwQfb2USe2X6JGtyLHRcBceMbLjqNAfJ0f8A+w19R9ly8OxZc0jR7bOEWNtY5EfoujKXCD5HSCDY+q9rh4PBMYSp8IM2AVU/4g4eGMqxJktef6tPKynMHVnL8MX+LkStPaem2pRc030J12IKlT45PKXy4KJwfhlSr0Z+I7+A3U3h+xtC+YPcf6iPspbhdIAAaCFOUQzmqkJWWvKeEX54q4XLKmOyNGmS5geCRF3FwHqojimEqUgT8w5jbxGy+i1QIsVX+IAXBEhcnKdbTbyjlcVbx7KO6pnhoHT/AHXVQ4lRpNy525heACXbLHE+Cuph1RhmkS2I+Zsm89AfuFBYXBh1dlNv1b9Bcq9txHL67K6hl499Flw1epWuxpDZ+Z1yfBdrME/dzuepU3w7CNbDQIAClxQp7rOW+3mLwi7mFXGMspjsM8aE+p16rZh+KVadicw5FWnG4SkbsMdDJ91XeIYSFx+Sp8vKJIqq5colcBx1hibE2nWPzCkXVRUsDIOrhy5W1lfPnOLTI9NvNTmAx7gAKW98oFh+Q9d1ahanyzP1Omdb46JfF8NjQTOh28L/ALsofFM7twB5HMPSD7qSe+s4fG/WxAiQNCZi3quzE1WuaA4S6IkxrGv75r0pwbK2GeuzXafu/wCHVcSzZxklvQ82/ZXbDYhtRocxwcDuF8pr4cD4mC15H6Suvh+KczK5jzTN4icpExfZaem1kksPlFe2pdo+oIoHh/aBsRXLWH8Uw2OZnT7KcY8EAggg3BFwR0K1IWRmsoquLXZ6REXs4FHcfoudQflALmw9oO5YQ6PMAjzUisFckk1hhPBTMcc9MEtiQCDMtgixkfmAoGmcp8zPrqrO2mGZ6MTkJDR/Ibs8gDHkoXHYMi4GngvmLYbZNfRqVyyjhcZPT9V04TFOBNPvHREtFrDkuFpIkdfyWCQXdYkEWIv/AJUcXjglayS731ADfNOpLQT9lw1qMfFMzvzXujjBZryAY1OhHT2t1WK9VgmJ8mu/MJKLaOxeCOc2Hmo2cwgH+Zupb726+amKOJlocAHA3mY9RCiW6k87+y98Pr5KmWfhfp/VF45SB7In6OteyXwNUlztBBkRyOvv91545XLaTtyReTYA/c9FrpOhxvBjblMCy4u0eIy0epIHPfUles8HIRzNI6cPWiPBdTcT1Vdw2NkC63Gus1OUTZdCkThxfVRXEcRqVrFUmwBJ5BeK/D67rin6kD80y5dnY1wreWzq7K4kVXOouvrY6EEafdR+O7Lf8ni2VmOLqTw8CdWOgQ2fCYWvhPBcVne1ru5c5sNqSIaZk6XFrea3cR4NicKWVMTX77McrXZ3mDGYgNNtBqt1JS0bxzhPkyrHt1iw+HglG1ouF1sryLqFFWRqjsT1WBGTRqypTJp1YQuHG1AQox+JPNaXYlSZbEaVHk58U26leAuBaWEgQQQZ9gFD1nqT7P1Whry4gbX8Cp6454ZW1r+BPtE/CfTyFz6qNq1naRcSOdwDPqut9QXygxFogDrqRZRza15iJJtvM3CllBGTk7KRGW55ACN9L+qzw6uyhXa14DqL4zB4+Xm4H6Y1t16LwagDMwAb0MzBOiisY99QgkCNNvVWKYuEk0Rvk+jcLxWBqOcKTWkNsXuHwSRGVpebmOXPqpbBYGjTH8Joa3UBhIb4hoMKudgeGEUzXf8AXamDoGAxIHMlW0CLBfQU5cU2kUZ94MoiKY8BaarluXNXXGCB43hi4h7DD28jGdv4Cfty8yuDDOZVm7g4WNzI6GSpnFKt8Somc7XFrhu38wbHzWfqtP5PkuyxVPHBjHcKi4Mncb+ah6jSDcERa6kMFxmHZapOY/UN/wCwflK7q9JlRsguPIgSPWFkWUuLLkLCAa4F3QCPXmtjMRls/wCXY/h8enVb8Rw8s0zf6SuHEfIWlpmI84UayuGS5ye6zQASADyvquTEjQ/hIIH76LyKwbeIO/IjnZbXHOLLj45PaO5tQSI1Mi3goPtbiPkZP8xHlC6abXTaQQCAROvVRXGKDqjyTyA9ApqobjsZbZpmnDVipPhtJ9V+Xbc8goBgqU9pHurtwMZaTTEFwk+egVbUwVayasL9y4JjA4UNs3Tc7nxUo3C23UdhMRAXc3GmNVHTGvGZGfcptmjFYaFV+1WBqVQxzajiaRBDSTBaDdvjc+ytWIxUi6iKz5C8zl4pZrZLTFy/Iq9HFW1W9jp3URx1wo1Z0a/77/ktmD4gwDVSxpylJdMvyujyl2SZC1VqgauLEcVaNCFD4jiwJ1lTRp+kQTtS5kyUrYjMVPcLOWmRIHM6m40A319lWeEYF9Yh7iWUhPxbuPJo3PsFPvLAA1oMdTM8y4lSbFHvszdRd5HhdEm/F8m6R8xnw0AXk4ibkBvUDKfVcAeNJMaxtPNezWmB+KxnlunZVfB1QXCZkTZesFw51Z7aQsXHLMaQJLvSStJxES7/AH9N9VfOyvCO6He1B/EcNPwN5f1G0noArWmpdkv0QWWbUWHD0QxrWNEBoDR4AQFsWAVlbpTCIiALRWat6wQuNAh8SxQuNpK016EqLxWG6KGSJIsovEsDOy5MLxKpRdeSNyNT/UPq8deqtuLwXRQuL4dOyp215LEZHVhu0VF9nOg9bLfUp0n3zBVfEcL6LkOAcNCR4EqjOkniyzuwVAmCM07brdg+E0wZawCdrx4xpK4OFYU06YJkufcydBsFYsCRCoSk5S2LouKvZHd7PVPCQOS4sXhGn5mA9d1L0i3dy5sTl2KSowsxZ5hNt4ZXqnCmH9/daKDxEKRNS6iuJfCc40Oqq23TtSjL0aOnrSbX2dbKmXdb24xQoxVlgYgrxHcuixKlPsln4qVyPrriNQ7L0wXkr0oOTOYjFEXx9jCBngCd+ZUCeFZja/Vv+FO9osMXAAbquVOBl2xHUEgra0tTVeOjI1Vvzyje/gIaMz3hjebiB6Tc+S8jG4RkCnRNVw+t9mk88u65T2dq/S7N0f8AqtZwNSn89Fw6j4h7Kz42l3kpysz2TP8A1uo+7jAiwEC3Iclvw9YkC97T6bqIoOYLkyeWU/mFI4WsNmuPjAUEqm+kPIiWo1Lmeg8/2V7zQ484AAFyTrYb7LxgqDnaiLza59Tp6KycMwrWmQ2+7jc+q916Rt8kMrTq7N8IIIrVfmF2M2aY+Z3N328Vc6FVQeFUpQK1aoKCwitJ5JRj1tBXJSK3tKmR4NwWV4BXpdBlERAFrfSBWxFzAOCrgAVw1uEzsp1YIXlwTPSk0VWpwUnZaKvA4BMaAlXGFqxLJa4dD9lFKlYJI2PJ89xZgj0WaWJgarzjW3KjqjiLL5C2LjNs+ngoyikSwxnVH4vqoQ11kVl43yJPDE7HP6rmxvxMI5grU58roqn+GfApCtyZ6clErWExBUmyoq099VjiQJXRT4pV/wDF7/4Wl/GeTzZemWLVe2kC5MBQbcZiX2DQ31JUxwjhFRxDnkuPX9FPVpcvko26pJcEngcF3pkjw8FLt7OtOykeFYGBop2lSWzCtJYMWyxt5Kl/21yWf+3jyV0bTXru178aIt7KT/243dg9Ast7OM/APRXTugsGkF3YjzuKnT4E0bLfT4ZGysfdJ3K7sRzJC08JC6adNSPchO5XcHDRTC3tTu16DV0HoL2F4AXsLoMoiIAiIgCIiALTWdAW5c+IFl5Z1dlN4tQAcY3UFXbzVj47TdqFUq3Emgw/4T109VhavTYk2jd0l+Y4Z5qMSkAs9806ELU6s0XLhCoeEv8AkO1rbLpoUMwjmoZvFmuOWmMx57DzVp4DhHGC7VX9Jpcyyylqb9scHOOzE7LYzsr/ACq6YajZdjaYWwqYmVLUS+yn4Xs4BspnCcKDdlNZAswvarSIJWNnNSw4C6AxekXvB4yERF04EREBiEhZRAYhIWUQGISFlEBiFlEQBERAEREAREQBeXNlEXGCMx+BzBVHivAGvJBAWEUNkUWK5tdFZxPZET8LiPAwvNDsfJ+JxPiZRFB4oZ6LX8izHZaeD9mmsiwVtwOBDQiKzCKXRUnOT7JJjF7WUUpAEREAREQBERAEREAREQBERAEREAREQH//2Q=="/>
          <p:cNvSpPr>
            <a:spLocks noChangeAspect="1" noChangeArrowheads="1"/>
          </p:cNvSpPr>
          <p:nvPr/>
        </p:nvSpPr>
        <p:spPr bwMode="auto">
          <a:xfrm>
            <a:off x="204597" y="-150681"/>
            <a:ext cx="400844" cy="317925"/>
          </a:xfrm>
          <a:prstGeom prst="rect">
            <a:avLst/>
          </a:prstGeom>
          <a:noFill/>
        </p:spPr>
        <p:txBody>
          <a:bodyPr vert="horz" wrap="square" lIns="88516" tIns="44258" rIns="88516" bIns="44258" numCol="1" anchor="t" anchorCtr="0" compatLnSpc="1">
            <a:prstTxWarp prst="textNoShape">
              <a:avLst/>
            </a:prstTxWarp>
          </a:bodyPr>
          <a:lstStyle/>
          <a:p>
            <a:endParaRPr lang="es-EC"/>
          </a:p>
        </p:txBody>
      </p:sp>
      <p:pic>
        <p:nvPicPr>
          <p:cNvPr id="1029" name="Picture 5"/>
          <p:cNvPicPr>
            <a:picLocks noChangeAspect="1" noChangeArrowheads="1"/>
          </p:cNvPicPr>
          <p:nvPr/>
        </p:nvPicPr>
        <p:blipFill>
          <a:blip r:embed="rId2"/>
          <a:srcRect t="8789" r="81836" b="66796"/>
          <a:stretch>
            <a:fillRect/>
          </a:stretch>
        </p:blipFill>
        <p:spPr bwMode="auto">
          <a:xfrm>
            <a:off x="5655466" y="5290430"/>
            <a:ext cx="2912401" cy="1862845"/>
          </a:xfrm>
          <a:prstGeom prst="cloud">
            <a:avLst/>
          </a:prstGeom>
          <a:noFill/>
          <a:ln w="9525">
            <a:noFill/>
            <a:miter lim="800000"/>
            <a:headEnd/>
            <a:tailEnd/>
          </a:ln>
          <a:effectLst/>
        </p:spPr>
      </p:pic>
      <p:sp>
        <p:nvSpPr>
          <p:cNvPr id="11" name="1 Título"/>
          <p:cNvSpPr>
            <a:spLocks noGrp="1"/>
          </p:cNvSpPr>
          <p:nvPr>
            <p:ph type="title"/>
          </p:nvPr>
        </p:nvSpPr>
        <p:spPr>
          <a:xfrm>
            <a:off x="387960" y="273456"/>
            <a:ext cx="11424047" cy="874289"/>
          </a:xfrm>
        </p:spPr>
        <p:txBody>
          <a:bodyPr/>
          <a:lstStyle/>
          <a:p>
            <a:r>
              <a:rPr lang="es-EC"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1. PROBLEMA</a:t>
            </a:r>
            <a:endParaRPr lang="es-EC"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0722" name="Picture 2" descr="https://encrypted-tbn0.gstatic.com/images?q=tbn:ANd9GcRG-LkBMEWcapXqbBLp1A6PhoPIM4BwKvp_Y3R4qC5rBkIRU87pEg"/>
          <p:cNvPicPr>
            <a:picLocks noChangeAspect="1" noChangeArrowheads="1"/>
          </p:cNvPicPr>
          <p:nvPr/>
        </p:nvPicPr>
        <p:blipFill>
          <a:blip r:embed="rId3"/>
          <a:srcRect/>
          <a:stretch>
            <a:fillRect/>
          </a:stretch>
        </p:blipFill>
        <p:spPr bwMode="auto">
          <a:xfrm>
            <a:off x="3940954" y="1862125"/>
            <a:ext cx="4357718" cy="2786082"/>
          </a:xfrm>
          <a:prstGeom prst="rect">
            <a:avLst/>
          </a:prstGeom>
          <a:noFill/>
        </p:spPr>
      </p:pic>
      <p:sp>
        <p:nvSpPr>
          <p:cNvPr id="12" name="11 Rectángulo"/>
          <p:cNvSpPr/>
          <p:nvPr/>
        </p:nvSpPr>
        <p:spPr>
          <a:xfrm>
            <a:off x="4512458" y="4648207"/>
            <a:ext cx="2795885" cy="643378"/>
          </a:xfrm>
          <a:prstGeom prst="rect">
            <a:avLst/>
          </a:prstGeom>
        </p:spPr>
        <p:txBody>
          <a:bodyPr wrap="square" lIns="88516" tIns="44258" rIns="88516" bIns="44258">
            <a:spAutoFit/>
          </a:bodyPr>
          <a:lstStyle/>
          <a:p>
            <a:r>
              <a:rPr lang="es-EC" sz="1200" b="1" dirty="0" smtClean="0"/>
              <a:t>Figura  2.</a:t>
            </a:r>
            <a:r>
              <a:rPr lang="es-EC" sz="1200" dirty="0" smtClean="0"/>
              <a:t> Degradación </a:t>
            </a:r>
            <a:r>
              <a:rPr lang="es-EC" sz="1200" dirty="0" err="1" smtClean="0"/>
              <a:t>oxidativa</a:t>
            </a:r>
            <a:r>
              <a:rPr lang="es-EC" sz="1200" dirty="0" smtClean="0"/>
              <a:t> del ácido ascórbico</a:t>
            </a:r>
          </a:p>
          <a:p>
            <a:r>
              <a:rPr lang="es-EC" sz="1200" dirty="0" smtClean="0"/>
              <a:t>Fuente. </a:t>
            </a:r>
            <a:r>
              <a:rPr lang="es-EC" sz="1200" dirty="0" err="1" smtClean="0"/>
              <a:t>Fennema</a:t>
            </a:r>
            <a:r>
              <a:rPr lang="es-EC" sz="1200" dirty="0" smtClean="0"/>
              <a:t>, 2010</a:t>
            </a:r>
            <a:endParaRPr lang="es-EC" sz="1200" dirty="0"/>
          </a:p>
        </p:txBody>
      </p:sp>
      <p:sp>
        <p:nvSpPr>
          <p:cNvPr id="14" name="13 Rectángulo redondeado"/>
          <p:cNvSpPr/>
          <p:nvPr/>
        </p:nvSpPr>
        <p:spPr>
          <a:xfrm>
            <a:off x="8227234" y="3505199"/>
            <a:ext cx="3980064" cy="1260584"/>
          </a:xfrm>
          <a:prstGeom prst="roundRect">
            <a:avLst/>
          </a:prstGeom>
        </p:spPr>
        <p:style>
          <a:lnRef idx="1">
            <a:schemeClr val="accent2"/>
          </a:lnRef>
          <a:fillRef idx="2">
            <a:schemeClr val="accent2"/>
          </a:fillRef>
          <a:effectRef idx="1">
            <a:schemeClr val="accent2"/>
          </a:effectRef>
          <a:fontRef idx="minor">
            <a:schemeClr val="dk1"/>
          </a:fontRef>
        </p:style>
        <p:txBody>
          <a:bodyPr lIns="88516" tIns="44258" rIns="88516" bIns="44258" rtlCol="0" anchor="ctr"/>
          <a:lstStyle/>
          <a:p>
            <a:pPr algn="ctr"/>
            <a:endParaRPr lang="es-EC" dirty="0" smtClean="0"/>
          </a:p>
          <a:p>
            <a:pPr algn="ctr"/>
            <a:r>
              <a:rPr lang="es-EC" dirty="0" smtClean="0"/>
              <a:t>3.Desvalorización </a:t>
            </a:r>
            <a:r>
              <a:rPr lang="es-EC" dirty="0"/>
              <a:t>de las características </a:t>
            </a:r>
            <a:r>
              <a:rPr lang="es-EC" dirty="0" smtClean="0"/>
              <a:t>funcionales y nutricionales </a:t>
            </a:r>
            <a:r>
              <a:rPr lang="es-EC" dirty="0"/>
              <a:t>de la uvilla</a:t>
            </a:r>
          </a:p>
          <a:p>
            <a:pPr algn="ctr"/>
            <a:endParaRPr lang="es-EC" dirty="0"/>
          </a:p>
        </p:txBody>
      </p:sp>
      <p:sp>
        <p:nvSpPr>
          <p:cNvPr id="16" name="15 Rectángulo redondeado"/>
          <p:cNvSpPr/>
          <p:nvPr/>
        </p:nvSpPr>
        <p:spPr>
          <a:xfrm>
            <a:off x="0" y="2790819"/>
            <a:ext cx="4226706" cy="1785950"/>
          </a:xfrm>
          <a:prstGeom prst="roundRect">
            <a:avLst/>
          </a:prstGeom>
        </p:spPr>
        <p:style>
          <a:lnRef idx="1">
            <a:schemeClr val="accent6"/>
          </a:lnRef>
          <a:fillRef idx="2">
            <a:schemeClr val="accent6"/>
          </a:fillRef>
          <a:effectRef idx="1">
            <a:schemeClr val="accent6"/>
          </a:effectRef>
          <a:fontRef idx="minor">
            <a:schemeClr val="dk1"/>
          </a:fontRef>
        </p:style>
        <p:txBody>
          <a:bodyPr lIns="88516" tIns="44258" rIns="88516" bIns="44258" rtlCol="0" anchor="ctr"/>
          <a:lstStyle/>
          <a:p>
            <a:pPr algn="ctr"/>
            <a:r>
              <a:rPr lang="es-EC" dirty="0" smtClean="0"/>
              <a:t>1. Acción </a:t>
            </a:r>
            <a:r>
              <a:rPr lang="es-EC" dirty="0"/>
              <a:t>del pH, temperatura, oxígeno, luz, </a:t>
            </a:r>
            <a:r>
              <a:rPr lang="es-EC" dirty="0" smtClean="0"/>
              <a:t>calor, microorganismos y daños físicos</a:t>
            </a:r>
            <a:endParaRPr lang="es-EC" dirty="0"/>
          </a:p>
          <a:p>
            <a:pPr algn="ctr"/>
            <a:endParaRPr lang="es-EC" dirty="0"/>
          </a:p>
        </p:txBody>
      </p:sp>
      <p:sp>
        <p:nvSpPr>
          <p:cNvPr id="18" name="17 Rectángulo redondeado"/>
          <p:cNvSpPr/>
          <p:nvPr/>
        </p:nvSpPr>
        <p:spPr>
          <a:xfrm>
            <a:off x="8512986" y="1290621"/>
            <a:ext cx="2928958" cy="1484124"/>
          </a:xfrm>
          <a:prstGeom prst="roundRect">
            <a:avLst/>
          </a:prstGeom>
        </p:spPr>
        <p:style>
          <a:lnRef idx="1">
            <a:schemeClr val="accent2"/>
          </a:lnRef>
          <a:fillRef idx="2">
            <a:schemeClr val="accent2"/>
          </a:fillRef>
          <a:effectRef idx="1">
            <a:schemeClr val="accent2"/>
          </a:effectRef>
          <a:fontRef idx="minor">
            <a:schemeClr val="dk1"/>
          </a:fontRef>
        </p:style>
        <p:txBody>
          <a:bodyPr lIns="88516" tIns="44258" rIns="88516" bIns="44258" rtlCol="0" anchor="ctr"/>
          <a:lstStyle/>
          <a:p>
            <a:pPr algn="ctr"/>
            <a:endParaRPr lang="es-EC" dirty="0" smtClean="0"/>
          </a:p>
          <a:p>
            <a:pPr algn="ctr"/>
            <a:r>
              <a:rPr lang="es-EC" dirty="0" smtClean="0"/>
              <a:t>2. Disminución de la capacidad antioxidante.</a:t>
            </a:r>
            <a:endParaRPr lang="es-EC" dirty="0"/>
          </a:p>
          <a:p>
            <a:pPr algn="ctr"/>
            <a:endParaRPr lang="es-EC" dirty="0"/>
          </a:p>
        </p:txBody>
      </p:sp>
      <p:sp>
        <p:nvSpPr>
          <p:cNvPr id="19" name="18 Rectángulo redondeado"/>
          <p:cNvSpPr/>
          <p:nvPr/>
        </p:nvSpPr>
        <p:spPr>
          <a:xfrm>
            <a:off x="8584424" y="5434025"/>
            <a:ext cx="2630556" cy="1117708"/>
          </a:xfrm>
          <a:prstGeom prst="roundRect">
            <a:avLst/>
          </a:prstGeom>
        </p:spPr>
        <p:style>
          <a:lnRef idx="1">
            <a:schemeClr val="accent2"/>
          </a:lnRef>
          <a:fillRef idx="2">
            <a:schemeClr val="accent2"/>
          </a:fillRef>
          <a:effectRef idx="1">
            <a:schemeClr val="accent2"/>
          </a:effectRef>
          <a:fontRef idx="minor">
            <a:schemeClr val="dk1"/>
          </a:fontRef>
        </p:style>
        <p:txBody>
          <a:bodyPr lIns="88516" tIns="44258" rIns="88516" bIns="44258" rtlCol="0" anchor="ctr"/>
          <a:lstStyle/>
          <a:p>
            <a:pPr algn="ctr"/>
            <a:r>
              <a:rPr lang="es-EC" dirty="0" smtClean="0"/>
              <a:t>4. Baja calidad física de la uvilla</a:t>
            </a:r>
            <a:endParaRPr lang="es-EC" dirty="0"/>
          </a:p>
        </p:txBody>
      </p:sp>
      <p:cxnSp>
        <p:nvCxnSpPr>
          <p:cNvPr id="20" name="19 Conector recto de flecha"/>
          <p:cNvCxnSpPr/>
          <p:nvPr/>
        </p:nvCxnSpPr>
        <p:spPr>
          <a:xfrm rot="5400000" flipH="1" flipV="1">
            <a:off x="3976673" y="3826670"/>
            <a:ext cx="571504" cy="2143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2" name="21 Conector recto de flecha"/>
          <p:cNvCxnSpPr/>
          <p:nvPr/>
        </p:nvCxnSpPr>
        <p:spPr>
          <a:xfrm rot="5400000" flipH="1" flipV="1">
            <a:off x="8120077" y="1826406"/>
            <a:ext cx="571504" cy="2143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3" name="22 Conector recto de flecha"/>
          <p:cNvCxnSpPr>
            <a:endCxn id="19" idx="1"/>
          </p:cNvCxnSpPr>
          <p:nvPr/>
        </p:nvCxnSpPr>
        <p:spPr>
          <a:xfrm rot="16200000" flipH="1">
            <a:off x="7483460" y="4891915"/>
            <a:ext cx="1344672" cy="85725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23 Conector recto de flecha"/>
          <p:cNvCxnSpPr/>
          <p:nvPr/>
        </p:nvCxnSpPr>
        <p:spPr>
          <a:xfrm>
            <a:off x="8012920" y="3433761"/>
            <a:ext cx="285752" cy="1444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RECOMENDACIÓN 1</a:t>
            </a:r>
            <a:endParaRPr lang="es-EC" dirty="0"/>
          </a:p>
        </p:txBody>
      </p:sp>
      <p:pic>
        <p:nvPicPr>
          <p:cNvPr id="1026" name="Picture 2" descr="Resultado de imagen para deshidratación de frutas por aire frio forzado"/>
          <p:cNvPicPr>
            <a:picLocks noChangeAspect="1" noChangeArrowheads="1"/>
          </p:cNvPicPr>
          <p:nvPr/>
        </p:nvPicPr>
        <p:blipFill>
          <a:blip r:embed="rId2"/>
          <a:srcRect/>
          <a:stretch>
            <a:fillRect/>
          </a:stretch>
        </p:blipFill>
        <p:spPr bwMode="auto">
          <a:xfrm>
            <a:off x="2348668" y="2593055"/>
            <a:ext cx="5673970" cy="3326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5 CuadroTexto"/>
          <p:cNvSpPr txBox="1"/>
          <p:nvPr/>
        </p:nvSpPr>
        <p:spPr>
          <a:xfrm>
            <a:off x="2630514" y="5990884"/>
            <a:ext cx="4509524" cy="473118"/>
          </a:xfrm>
          <a:prstGeom prst="rect">
            <a:avLst/>
          </a:prstGeom>
          <a:noFill/>
        </p:spPr>
        <p:txBody>
          <a:bodyPr wrap="square" lIns="118022" tIns="59011" rIns="118022" bIns="59011" rtlCol="0">
            <a:spAutoFit/>
          </a:bodyPr>
          <a:lstStyle/>
          <a:p>
            <a:r>
              <a:rPr lang="es-EC" b="1" dirty="0" smtClean="0"/>
              <a:t>Fuente: </a:t>
            </a:r>
            <a:r>
              <a:rPr lang="es-EC" dirty="0" smtClean="0"/>
              <a:t>Ballesteros, 2013</a:t>
            </a:r>
            <a:endParaRPr lang="es-EC" dirty="0"/>
          </a:p>
        </p:txBody>
      </p:sp>
      <p:sp>
        <p:nvSpPr>
          <p:cNvPr id="8" name="7 CuadroTexto"/>
          <p:cNvSpPr txBox="1"/>
          <p:nvPr/>
        </p:nvSpPr>
        <p:spPr>
          <a:xfrm>
            <a:off x="1691029" y="1877723"/>
            <a:ext cx="6012699" cy="473118"/>
          </a:xfrm>
          <a:prstGeom prst="rect">
            <a:avLst/>
          </a:prstGeom>
          <a:noFill/>
        </p:spPr>
        <p:txBody>
          <a:bodyPr wrap="square" lIns="118022" tIns="59011" rIns="118022" bIns="59011" rtlCol="0">
            <a:spAutoFit/>
          </a:bodyPr>
          <a:lstStyle/>
          <a:p>
            <a:r>
              <a:rPr lang="es-EC" b="1" dirty="0" smtClean="0"/>
              <a:t>Figura 1. Enfriamiento por aire forzado</a:t>
            </a:r>
            <a:endParaRPr lang="es-EC" b="1" dirty="0"/>
          </a:p>
        </p:txBody>
      </p:sp>
      <p:pic>
        <p:nvPicPr>
          <p:cNvPr id="7" name="Picture 5"/>
          <p:cNvPicPr>
            <a:picLocks noChangeAspect="1" noChangeArrowheads="1"/>
          </p:cNvPicPr>
          <p:nvPr/>
        </p:nvPicPr>
        <p:blipFill>
          <a:blip r:embed="rId3"/>
          <a:srcRect t="8789" r="81836" b="66796"/>
          <a:stretch>
            <a:fillRect/>
          </a:stretch>
        </p:blipFill>
        <p:spPr bwMode="auto">
          <a:xfrm>
            <a:off x="8517946" y="4757640"/>
            <a:ext cx="2473977" cy="1898901"/>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RECOMENDACIÓN 2</a:t>
            </a:r>
            <a:endParaRPr lang="es-EC" dirty="0"/>
          </a:p>
        </p:txBody>
      </p:sp>
      <p:pic>
        <p:nvPicPr>
          <p:cNvPr id="20482" name="Picture 2" descr="C:\Users\Usuario\Downloads\20161124_163820.jpg"/>
          <p:cNvPicPr>
            <a:picLocks noChangeAspect="1" noChangeArrowheads="1"/>
          </p:cNvPicPr>
          <p:nvPr/>
        </p:nvPicPr>
        <p:blipFill>
          <a:blip r:embed="rId2" cstate="print"/>
          <a:srcRect/>
          <a:stretch>
            <a:fillRect/>
          </a:stretch>
        </p:blipFill>
        <p:spPr bwMode="auto">
          <a:xfrm>
            <a:off x="2630513" y="2483770"/>
            <a:ext cx="6482441" cy="4080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CuadroTexto"/>
          <p:cNvSpPr txBox="1"/>
          <p:nvPr/>
        </p:nvSpPr>
        <p:spPr>
          <a:xfrm>
            <a:off x="2724462" y="1788306"/>
            <a:ext cx="6952183" cy="473118"/>
          </a:xfrm>
          <a:prstGeom prst="rect">
            <a:avLst/>
          </a:prstGeom>
          <a:noFill/>
        </p:spPr>
        <p:txBody>
          <a:bodyPr wrap="square" lIns="118022" tIns="59011" rIns="118022" bIns="59011" rtlCol="0">
            <a:spAutoFit/>
          </a:bodyPr>
          <a:lstStyle/>
          <a:p>
            <a:r>
              <a:rPr lang="es-EC" b="1" dirty="0" smtClean="0"/>
              <a:t>Figura 2. </a:t>
            </a:r>
            <a:r>
              <a:rPr lang="es-EC" dirty="0" smtClean="0"/>
              <a:t>Extracción de compuestos bioactivos</a:t>
            </a:r>
            <a:endParaRPr lang="es-EC" dirty="0"/>
          </a:p>
        </p:txBody>
      </p:sp>
      <p:pic>
        <p:nvPicPr>
          <p:cNvPr id="6" name="Picture 5"/>
          <p:cNvPicPr>
            <a:picLocks noChangeAspect="1" noChangeArrowheads="1"/>
          </p:cNvPicPr>
          <p:nvPr/>
        </p:nvPicPr>
        <p:blipFill>
          <a:blip r:embed="rId3"/>
          <a:srcRect t="8789" r="81836" b="66796"/>
          <a:stretch>
            <a:fillRect/>
          </a:stretch>
        </p:blipFill>
        <p:spPr bwMode="auto">
          <a:xfrm>
            <a:off x="9175585" y="4669506"/>
            <a:ext cx="2473977" cy="1898901"/>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RECOMENDACIÓN 3 </a:t>
            </a:r>
            <a:endParaRPr lang="es-EC" dirty="0"/>
          </a:p>
        </p:txBody>
      </p:sp>
      <p:pic>
        <p:nvPicPr>
          <p:cNvPr id="21506" name="Picture 2" descr="http://agrotransfer.csic.es/wp-content/uploads/2011/12/Calidad-Seguridad.jpg"/>
          <p:cNvPicPr>
            <a:picLocks noChangeAspect="1" noChangeArrowheads="1"/>
          </p:cNvPicPr>
          <p:nvPr/>
        </p:nvPicPr>
        <p:blipFill>
          <a:blip r:embed="rId2"/>
          <a:srcRect/>
          <a:stretch>
            <a:fillRect/>
          </a:stretch>
        </p:blipFill>
        <p:spPr bwMode="auto">
          <a:xfrm>
            <a:off x="2442617" y="2185713"/>
            <a:ext cx="6573567" cy="3755496"/>
          </a:xfrm>
          <a:prstGeom prst="rect">
            <a:avLst/>
          </a:prstGeom>
          <a:ln>
            <a:noFill/>
          </a:ln>
          <a:effectLst>
            <a:outerShdw blurRad="292100" dist="139700" dir="2700000" algn="tl" rotWithShape="0">
              <a:srgbClr val="333333">
                <a:alpha val="65000"/>
              </a:srgbClr>
            </a:outerShdw>
          </a:effectLst>
        </p:spPr>
      </p:pic>
      <p:sp>
        <p:nvSpPr>
          <p:cNvPr id="7" name="6 CuadroTexto"/>
          <p:cNvSpPr txBox="1"/>
          <p:nvPr/>
        </p:nvSpPr>
        <p:spPr>
          <a:xfrm>
            <a:off x="3757894" y="6080301"/>
            <a:ext cx="5167163" cy="473118"/>
          </a:xfrm>
          <a:prstGeom prst="rect">
            <a:avLst/>
          </a:prstGeom>
          <a:noFill/>
        </p:spPr>
        <p:txBody>
          <a:bodyPr wrap="square" lIns="118022" tIns="59011" rIns="118022" bIns="59011" rtlCol="0">
            <a:spAutoFit/>
          </a:bodyPr>
          <a:lstStyle/>
          <a:p>
            <a:r>
              <a:rPr lang="es-EC" b="1" dirty="0" smtClean="0"/>
              <a:t>Fuente: </a:t>
            </a:r>
            <a:r>
              <a:rPr lang="es-EC" dirty="0" err="1" smtClean="0"/>
              <a:t>Barberán</a:t>
            </a:r>
            <a:r>
              <a:rPr lang="es-EC" dirty="0" smtClean="0"/>
              <a:t> et al., 2011</a:t>
            </a:r>
            <a:endParaRPr lang="es-EC" dirty="0"/>
          </a:p>
        </p:txBody>
      </p:sp>
      <p:sp>
        <p:nvSpPr>
          <p:cNvPr id="5" name="4 CuadroTexto"/>
          <p:cNvSpPr txBox="1"/>
          <p:nvPr/>
        </p:nvSpPr>
        <p:spPr>
          <a:xfrm>
            <a:off x="2724462" y="1609473"/>
            <a:ext cx="6952183" cy="473118"/>
          </a:xfrm>
          <a:prstGeom prst="rect">
            <a:avLst/>
          </a:prstGeom>
          <a:noFill/>
        </p:spPr>
        <p:txBody>
          <a:bodyPr wrap="square" lIns="118022" tIns="59011" rIns="118022" bIns="59011" rtlCol="0">
            <a:spAutoFit/>
          </a:bodyPr>
          <a:lstStyle/>
          <a:p>
            <a:r>
              <a:rPr lang="es-EC" b="1" dirty="0" smtClean="0"/>
              <a:t>Figura 3. </a:t>
            </a:r>
            <a:r>
              <a:rPr lang="es-EC" dirty="0" smtClean="0"/>
              <a:t>Aplicación de atmósferas modificadas</a:t>
            </a:r>
            <a:endParaRPr lang="es-EC" dirty="0"/>
          </a:p>
        </p:txBody>
      </p:sp>
      <p:pic>
        <p:nvPicPr>
          <p:cNvPr id="6" name="Picture 5"/>
          <p:cNvPicPr>
            <a:picLocks noChangeAspect="1" noChangeArrowheads="1"/>
          </p:cNvPicPr>
          <p:nvPr/>
        </p:nvPicPr>
        <p:blipFill>
          <a:blip r:embed="rId3"/>
          <a:srcRect t="8789" r="81836" b="66796"/>
          <a:stretch>
            <a:fillRect/>
          </a:stretch>
        </p:blipFill>
        <p:spPr bwMode="auto">
          <a:xfrm>
            <a:off x="8987688" y="4570154"/>
            <a:ext cx="2473977" cy="1898901"/>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rapecio"/>
          <p:cNvSpPr/>
          <p:nvPr/>
        </p:nvSpPr>
        <p:spPr>
          <a:xfrm>
            <a:off x="1409186" y="1520058"/>
            <a:ext cx="9044928" cy="2361564"/>
          </a:xfrm>
          <a:prstGeom prst="trapezoid">
            <a:avLst/>
          </a:prstGeom>
          <a:noFill/>
        </p:spPr>
        <p:txBody>
          <a:bodyPr wrap="none" lIns="118022" tIns="59011" rIns="118022" bIns="59011">
            <a:spAutoFit/>
          </a:bodyPr>
          <a:lstStyle/>
          <a:p>
            <a:pPr algn="ctr"/>
            <a:r>
              <a:rPr lang="es-E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GRACIAS POR SU </a:t>
            </a:r>
          </a:p>
          <a:p>
            <a:pPr algn="ctr"/>
            <a:r>
              <a:rPr lang="es-ES" sz="7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ATENCIÓN </a:t>
            </a:r>
            <a:endParaRPr lang="es-ES" sz="7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5"/>
          <p:cNvPicPr>
            <a:picLocks noChangeAspect="1" noChangeArrowheads="1"/>
          </p:cNvPicPr>
          <p:nvPr/>
        </p:nvPicPr>
        <p:blipFill>
          <a:blip r:embed="rId2"/>
          <a:srcRect t="8789" r="81836" b="66796"/>
          <a:stretch>
            <a:fillRect/>
          </a:stretch>
        </p:blipFill>
        <p:spPr bwMode="auto">
          <a:xfrm>
            <a:off x="8173470" y="4669506"/>
            <a:ext cx="2473977" cy="1898901"/>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8219" y="2174145"/>
            <a:ext cx="11705935" cy="2396010"/>
          </a:xfrm>
        </p:spPr>
        <p:txBody>
          <a:bodyPr/>
          <a:lstStyle/>
          <a:p>
            <a:r>
              <a:rPr lang="es-EC"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REFERENCIAS</a:t>
            </a:r>
            <a:r>
              <a:rPr lang="es-EC" dirty="0" smtClean="0"/>
              <a:t> </a:t>
            </a:r>
            <a:r>
              <a:rPr lang="es-EC"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BIBLIOGRÁFICAS</a:t>
            </a:r>
            <a:endParaRPr lang="es-EC" dirty="0"/>
          </a:p>
        </p:txBody>
      </p:sp>
      <p:pic>
        <p:nvPicPr>
          <p:cNvPr id="3" name="Picture 5"/>
          <p:cNvPicPr>
            <a:picLocks noChangeAspect="1" noChangeArrowheads="1"/>
          </p:cNvPicPr>
          <p:nvPr/>
        </p:nvPicPr>
        <p:blipFill>
          <a:blip r:embed="rId2"/>
          <a:srcRect t="8789" r="81836" b="66796"/>
          <a:stretch>
            <a:fillRect/>
          </a:stretch>
        </p:blipFill>
        <p:spPr bwMode="auto">
          <a:xfrm>
            <a:off x="8173470" y="4669506"/>
            <a:ext cx="2473977" cy="1898901"/>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409184" y="596085"/>
            <a:ext cx="8831151" cy="473118"/>
          </a:xfrm>
          <a:prstGeom prst="rect">
            <a:avLst/>
          </a:prstGeom>
          <a:noFill/>
        </p:spPr>
        <p:txBody>
          <a:bodyPr wrap="square" lIns="118022" tIns="59011" rIns="118022" bIns="59011" rtlCol="0">
            <a:spAutoFit/>
          </a:bodyPr>
          <a:lstStyle/>
          <a:p>
            <a:pPr algn="ctr"/>
            <a:r>
              <a:rPr lang="es-EC" dirty="0" smtClean="0"/>
              <a:t>REFERENCIAS BIBLIOGRÁFICAS</a:t>
            </a:r>
            <a:endParaRPr lang="es-EC" dirty="0"/>
          </a:p>
        </p:txBody>
      </p:sp>
      <p:sp>
        <p:nvSpPr>
          <p:cNvPr id="4" name="3 CuadroTexto"/>
          <p:cNvSpPr txBox="1"/>
          <p:nvPr/>
        </p:nvSpPr>
        <p:spPr>
          <a:xfrm>
            <a:off x="1226310" y="1290621"/>
            <a:ext cx="10052480" cy="5428320"/>
          </a:xfrm>
          <a:prstGeom prst="rect">
            <a:avLst/>
          </a:prstGeom>
          <a:noFill/>
        </p:spPr>
        <p:txBody>
          <a:bodyPr wrap="square" lIns="118022" tIns="59011" rIns="118022" bIns="59011" rtlCol="0">
            <a:spAutoFit/>
          </a:bodyPr>
          <a:lstStyle/>
          <a:p>
            <a:pPr marL="457200" indent="-457200">
              <a:buFont typeface="+mj-lt"/>
              <a:buAutoNum type="arabicPeriod"/>
            </a:pPr>
            <a:r>
              <a:rPr lang="es-EC" dirty="0" smtClean="0"/>
              <a:t> </a:t>
            </a:r>
            <a:r>
              <a:rPr lang="es-EC" dirty="0" err="1" smtClean="0"/>
              <a:t>Alam</a:t>
            </a:r>
            <a:r>
              <a:rPr lang="es-EC" dirty="0" smtClean="0"/>
              <a:t>, M., </a:t>
            </a:r>
            <a:r>
              <a:rPr lang="es-EC" dirty="0" err="1" smtClean="0"/>
              <a:t>Bristi</a:t>
            </a:r>
            <a:r>
              <a:rPr lang="es-EC" dirty="0" smtClean="0"/>
              <a:t>, N., &amp; </a:t>
            </a:r>
            <a:r>
              <a:rPr lang="es-EC" dirty="0" err="1" smtClean="0"/>
              <a:t>Rafiquzzaman</a:t>
            </a:r>
            <a:r>
              <a:rPr lang="es-EC" dirty="0" smtClean="0"/>
              <a:t>, M. (2012). </a:t>
            </a:r>
            <a:r>
              <a:rPr lang="es-EC" dirty="0" err="1" smtClean="0"/>
              <a:t>Review</a:t>
            </a:r>
            <a:r>
              <a:rPr lang="es-EC" dirty="0" smtClean="0"/>
              <a:t> </a:t>
            </a:r>
            <a:r>
              <a:rPr lang="es-EC" dirty="0" err="1" smtClean="0"/>
              <a:t>on</a:t>
            </a:r>
            <a:r>
              <a:rPr lang="es-EC" dirty="0" smtClean="0"/>
              <a:t> in vivo and in vitro </a:t>
            </a:r>
            <a:r>
              <a:rPr lang="es-EC" dirty="0" err="1" smtClean="0"/>
              <a:t>methods</a:t>
            </a:r>
            <a:r>
              <a:rPr lang="es-EC" dirty="0" smtClean="0"/>
              <a:t> </a:t>
            </a:r>
            <a:r>
              <a:rPr lang="es-EC" dirty="0" err="1" smtClean="0"/>
              <a:t>evaluation</a:t>
            </a:r>
            <a:r>
              <a:rPr lang="es-EC" dirty="0" smtClean="0"/>
              <a:t> of </a:t>
            </a:r>
            <a:r>
              <a:rPr lang="es-EC" dirty="0" err="1" smtClean="0"/>
              <a:t>antioxidant</a:t>
            </a:r>
            <a:r>
              <a:rPr lang="es-EC" dirty="0" smtClean="0"/>
              <a:t> </a:t>
            </a:r>
            <a:r>
              <a:rPr lang="es-EC" dirty="0" err="1" smtClean="0"/>
              <a:t>activity</a:t>
            </a:r>
            <a:r>
              <a:rPr lang="es-EC" dirty="0" smtClean="0"/>
              <a:t>. </a:t>
            </a:r>
            <a:r>
              <a:rPr lang="es-EC" i="1" dirty="0" err="1" smtClean="0"/>
              <a:t>Saudi</a:t>
            </a:r>
            <a:r>
              <a:rPr lang="es-EC" i="1" dirty="0" smtClean="0"/>
              <a:t> </a:t>
            </a:r>
            <a:r>
              <a:rPr lang="es-EC" i="1" dirty="0" err="1" smtClean="0"/>
              <a:t>Pharmaceutical</a:t>
            </a:r>
            <a:r>
              <a:rPr lang="es-EC" i="1" dirty="0" smtClean="0"/>
              <a:t> </a:t>
            </a:r>
            <a:r>
              <a:rPr lang="es-EC" i="1" dirty="0" err="1" smtClean="0"/>
              <a:t>Journal</a:t>
            </a:r>
            <a:r>
              <a:rPr lang="es-EC" dirty="0" smtClean="0"/>
              <a:t> , 21:143-152.</a:t>
            </a:r>
          </a:p>
          <a:p>
            <a:pPr marL="457200" indent="-457200">
              <a:buFont typeface="+mj-lt"/>
              <a:buAutoNum type="arabicPeriod"/>
            </a:pPr>
            <a:r>
              <a:rPr lang="es-EC" dirty="0" smtClean="0"/>
              <a:t>Altamirano, M. (2010). </a:t>
            </a:r>
            <a:r>
              <a:rPr lang="es-EC" i="1" dirty="0" smtClean="0"/>
              <a:t>Estudio de la Cadena productiva de uvilla (</a:t>
            </a:r>
            <a:r>
              <a:rPr lang="es-EC" i="1" dirty="0" err="1" smtClean="0"/>
              <a:t>physalis</a:t>
            </a:r>
            <a:r>
              <a:rPr lang="es-EC" i="1" dirty="0" smtClean="0"/>
              <a:t> peruviana L.) en la Sierra del Ecuador.</a:t>
            </a:r>
            <a:r>
              <a:rPr lang="es-EC" dirty="0" smtClean="0"/>
              <a:t> Universidad San Francisco de Quito. Quito.</a:t>
            </a:r>
          </a:p>
          <a:p>
            <a:pPr marL="457200" indent="-457200">
              <a:buFont typeface="+mj-lt"/>
              <a:buAutoNum type="arabicPeriod"/>
            </a:pPr>
            <a:r>
              <a:rPr lang="es-EC" dirty="0" err="1" smtClean="0"/>
              <a:t>Aparcana</a:t>
            </a:r>
            <a:r>
              <a:rPr lang="es-EC" dirty="0" smtClean="0"/>
              <a:t>, I., &amp; Villarreal, L. (2014). </a:t>
            </a:r>
            <a:r>
              <a:rPr lang="es-EC" i="1" dirty="0" smtClean="0"/>
              <a:t>Evaluación de la capacidad antioxidante de los extractos </a:t>
            </a:r>
            <a:r>
              <a:rPr lang="es-EC" i="1" dirty="0" err="1" smtClean="0"/>
              <a:t>etanólicos</a:t>
            </a:r>
            <a:r>
              <a:rPr lang="es-EC" i="1" dirty="0" smtClean="0"/>
              <a:t> del fruto de </a:t>
            </a:r>
            <a:r>
              <a:rPr lang="es-EC" i="1" dirty="0" err="1" smtClean="0"/>
              <a:t>Physalis</a:t>
            </a:r>
            <a:r>
              <a:rPr lang="es-EC" i="1" dirty="0" smtClean="0"/>
              <a:t> peruviana “</a:t>
            </a:r>
            <a:r>
              <a:rPr lang="es-EC" i="1" dirty="0" err="1" smtClean="0"/>
              <a:t>aguaymanto</a:t>
            </a:r>
            <a:r>
              <a:rPr lang="es-EC" i="1" dirty="0" smtClean="0"/>
              <a:t>”.</a:t>
            </a:r>
            <a:r>
              <a:rPr lang="es-EC" dirty="0" smtClean="0"/>
              <a:t> Lima-Perú: Tesis no publicada: Universidad Nacional de San Marcos.</a:t>
            </a:r>
          </a:p>
          <a:p>
            <a:pPr marL="457200" indent="-457200">
              <a:buFont typeface="+mj-lt"/>
              <a:buAutoNum type="arabicPeriod"/>
            </a:pPr>
            <a:r>
              <a:rPr lang="es-EC" dirty="0" err="1" smtClean="0"/>
              <a:t>Arrigoni</a:t>
            </a:r>
            <a:r>
              <a:rPr lang="es-EC" dirty="0" smtClean="0"/>
              <a:t>, O., &amp; De </a:t>
            </a:r>
            <a:r>
              <a:rPr lang="es-EC" dirty="0" err="1" smtClean="0"/>
              <a:t>Tullio</a:t>
            </a:r>
            <a:r>
              <a:rPr lang="es-EC" dirty="0" smtClean="0"/>
              <a:t>, M. (2002). </a:t>
            </a:r>
            <a:r>
              <a:rPr lang="es-EC" dirty="0" err="1" smtClean="0"/>
              <a:t>Ascorbic</a:t>
            </a:r>
            <a:r>
              <a:rPr lang="es-EC" dirty="0" smtClean="0"/>
              <a:t> </a:t>
            </a:r>
            <a:r>
              <a:rPr lang="es-EC" dirty="0" err="1" smtClean="0"/>
              <a:t>acid</a:t>
            </a:r>
            <a:r>
              <a:rPr lang="es-EC" dirty="0" smtClean="0"/>
              <a:t>: </a:t>
            </a:r>
            <a:r>
              <a:rPr lang="es-EC" dirty="0" err="1" smtClean="0"/>
              <a:t>Much</a:t>
            </a:r>
            <a:r>
              <a:rPr lang="es-EC" dirty="0" smtClean="0"/>
              <a:t> more </a:t>
            </a:r>
            <a:r>
              <a:rPr lang="es-EC" dirty="0" err="1" smtClean="0"/>
              <a:t>than</a:t>
            </a:r>
            <a:r>
              <a:rPr lang="es-EC" dirty="0" smtClean="0"/>
              <a:t> </a:t>
            </a:r>
            <a:r>
              <a:rPr lang="es-EC" dirty="0" err="1" smtClean="0"/>
              <a:t>just</a:t>
            </a:r>
            <a:r>
              <a:rPr lang="es-EC" dirty="0" smtClean="0"/>
              <a:t> </a:t>
            </a:r>
            <a:r>
              <a:rPr lang="es-EC" dirty="0" err="1" smtClean="0"/>
              <a:t>an</a:t>
            </a:r>
            <a:r>
              <a:rPr lang="es-EC" dirty="0" smtClean="0"/>
              <a:t> </a:t>
            </a:r>
            <a:r>
              <a:rPr lang="es-EC" dirty="0" err="1" smtClean="0"/>
              <a:t>antioxidant</a:t>
            </a:r>
            <a:r>
              <a:rPr lang="es-EC" dirty="0" smtClean="0"/>
              <a:t>. . </a:t>
            </a:r>
            <a:r>
              <a:rPr lang="es-EC" i="1" dirty="0" err="1" smtClean="0"/>
              <a:t>Biochimica</a:t>
            </a:r>
            <a:r>
              <a:rPr lang="es-EC" i="1" dirty="0" smtClean="0"/>
              <a:t> et </a:t>
            </a:r>
            <a:r>
              <a:rPr lang="es-EC" i="1" dirty="0" err="1" smtClean="0"/>
              <a:t>Biophysica</a:t>
            </a:r>
            <a:r>
              <a:rPr lang="es-EC" i="1" dirty="0" smtClean="0"/>
              <a:t> Acta - General </a:t>
            </a:r>
            <a:r>
              <a:rPr lang="es-EC" i="1" dirty="0" err="1" smtClean="0"/>
              <a:t>Subjects</a:t>
            </a:r>
            <a:r>
              <a:rPr lang="es-EC" i="1" dirty="0" smtClean="0"/>
              <a:t>.</a:t>
            </a:r>
            <a:r>
              <a:rPr lang="es-EC" dirty="0" smtClean="0"/>
              <a:t> , 1569(1–3), 1–9.Recuperado de: https://doi.org/10.1016/S0304-4165(01)00235-5.</a:t>
            </a:r>
          </a:p>
          <a:p>
            <a:endParaRPr lang="es-EC" dirty="0"/>
          </a:p>
        </p:txBody>
      </p:sp>
    </p:spTree>
  </p:cSld>
  <p:clrMapOvr>
    <a:masterClrMapping/>
  </p:clrMapOvr>
  <p:transition>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9700" y="397382"/>
            <a:ext cx="10991965" cy="6490149"/>
          </a:xfrm>
          <a:prstGeom prst="rect">
            <a:avLst/>
          </a:prstGeom>
          <a:noFill/>
        </p:spPr>
        <p:txBody>
          <a:bodyPr wrap="square" lIns="118022" tIns="59011" rIns="118022" bIns="59011" rtlCol="0">
            <a:spAutoFit/>
          </a:bodyPr>
          <a:lstStyle/>
          <a:p>
            <a:pPr marL="457200" indent="-457200"/>
            <a:r>
              <a:rPr lang="es-EC" dirty="0" smtClean="0"/>
              <a:t>5.  Ávila, J., &amp; Moreno, P. G. (2006). Influencia de la madurez del fruto y del secad </a:t>
            </a:r>
            <a:r>
              <a:rPr lang="es-EC" dirty="0" err="1" smtClean="0"/>
              <a:t>dell</a:t>
            </a:r>
            <a:r>
              <a:rPr lang="es-EC" dirty="0" smtClean="0"/>
              <a:t> cáliz en uchuva ( </a:t>
            </a:r>
            <a:r>
              <a:rPr lang="es-EC" dirty="0" err="1" smtClean="0"/>
              <a:t>physalis</a:t>
            </a:r>
            <a:r>
              <a:rPr lang="es-EC" dirty="0" smtClean="0"/>
              <a:t> peruviana l.), almacenada a 18°C. </a:t>
            </a:r>
            <a:r>
              <a:rPr lang="es-EC" i="1" dirty="0" smtClean="0"/>
              <a:t>Acta </a:t>
            </a:r>
            <a:r>
              <a:rPr lang="es-EC" i="1" dirty="0" err="1" smtClean="0"/>
              <a:t>Agronónmica</a:t>
            </a:r>
            <a:r>
              <a:rPr lang="es-EC" i="1" dirty="0" smtClean="0"/>
              <a:t>, 55(4),29-38</a:t>
            </a:r>
            <a:r>
              <a:rPr lang="es-EC" dirty="0" smtClean="0"/>
              <a:t> , Recuperado de http://search.proquest.com/docview/1677573822}?accountid=36862.</a:t>
            </a:r>
          </a:p>
          <a:p>
            <a:pPr marL="457200" indent="-457200"/>
            <a:r>
              <a:rPr lang="es-EC" dirty="0" smtClean="0"/>
              <a:t>6. </a:t>
            </a:r>
            <a:r>
              <a:rPr lang="es-EC" dirty="0" err="1" smtClean="0"/>
              <a:t>Balaguera</a:t>
            </a:r>
            <a:r>
              <a:rPr lang="es-EC" dirty="0" smtClean="0"/>
              <a:t>-López, H. E., &amp; Martínez C., C. A.-A. (2014). Papel del cáliz en el comportamiento poscosecha de frutos de uchuva ( </a:t>
            </a:r>
            <a:r>
              <a:rPr lang="es-EC" dirty="0" err="1" smtClean="0"/>
              <a:t>Physalis</a:t>
            </a:r>
            <a:r>
              <a:rPr lang="es-EC" dirty="0" smtClean="0"/>
              <a:t> peruviana L.) </a:t>
            </a:r>
            <a:r>
              <a:rPr lang="es-EC" dirty="0" err="1" smtClean="0"/>
              <a:t>ecotipo</a:t>
            </a:r>
            <a:r>
              <a:rPr lang="es-EC" dirty="0" smtClean="0"/>
              <a:t> Colombiana. </a:t>
            </a:r>
            <a:r>
              <a:rPr lang="es-EC" i="1" dirty="0" err="1" smtClean="0"/>
              <a:t>rev.colomb.cienc.hortic</a:t>
            </a:r>
            <a:r>
              <a:rPr lang="es-EC" i="1" dirty="0" smtClean="0"/>
              <a:t>.</a:t>
            </a:r>
            <a:r>
              <a:rPr lang="es-EC" dirty="0" smtClean="0"/>
              <a:t> , [online]. 2014, vol.8, n.2, pp.181-191. ISSN 2011-2173.</a:t>
            </a:r>
          </a:p>
          <a:p>
            <a:pPr marL="457200" indent="-457200"/>
            <a:r>
              <a:rPr lang="es-EC" dirty="0" smtClean="0"/>
              <a:t>7. </a:t>
            </a:r>
            <a:r>
              <a:rPr lang="es-EC" dirty="0" err="1" smtClean="0"/>
              <a:t>Balaguera</a:t>
            </a:r>
            <a:r>
              <a:rPr lang="es-EC" dirty="0" smtClean="0"/>
              <a:t>-</a:t>
            </a:r>
            <a:r>
              <a:rPr lang="es-EC" dirty="0" err="1" smtClean="0"/>
              <a:t>Lopez</a:t>
            </a:r>
            <a:r>
              <a:rPr lang="es-EC" dirty="0" smtClean="0"/>
              <a:t>, H. E., Ramírez, L. V., &amp; Herrera, A. (2014). </a:t>
            </a:r>
            <a:r>
              <a:rPr lang="es-EC" i="1" dirty="0" smtClean="0"/>
              <a:t>Fisiología y </a:t>
            </a:r>
            <a:r>
              <a:rPr lang="es-EC" i="1" dirty="0" err="1" smtClean="0"/>
              <a:t>Biouímica</a:t>
            </a:r>
            <a:r>
              <a:rPr lang="es-EC" i="1" dirty="0" smtClean="0"/>
              <a:t> del fruto de Uchuva ( </a:t>
            </a:r>
            <a:r>
              <a:rPr lang="es-EC" i="1" dirty="0" err="1" smtClean="0"/>
              <a:t>Physalis</a:t>
            </a:r>
            <a:r>
              <a:rPr lang="es-EC" i="1" dirty="0" smtClean="0"/>
              <a:t> peruviana L.) durante la maduración y poscosecha.</a:t>
            </a:r>
            <a:r>
              <a:rPr lang="es-EC" dirty="0" smtClean="0"/>
              <a:t> Colombia: ISBN.</a:t>
            </a:r>
          </a:p>
          <a:p>
            <a:pPr marL="457200" indent="-457200"/>
            <a:r>
              <a:rPr lang="es-EC" dirty="0" smtClean="0"/>
              <a:t>8. Barreiro, J., &amp; Sandoval, A. (2010). </a:t>
            </a:r>
            <a:r>
              <a:rPr lang="es-EC" i="1" dirty="0" smtClean="0"/>
              <a:t>Operaciones de Conservación de </a:t>
            </a:r>
            <a:r>
              <a:rPr lang="es-EC" i="1" dirty="0" err="1" smtClean="0"/>
              <a:t>Alimenetos</a:t>
            </a:r>
            <a:r>
              <a:rPr lang="es-EC" i="1" dirty="0" smtClean="0"/>
              <a:t> por </a:t>
            </a:r>
            <a:r>
              <a:rPr lang="es-EC" i="1" dirty="0" err="1" smtClean="0"/>
              <a:t>bjas</a:t>
            </a:r>
            <a:r>
              <a:rPr lang="es-EC" i="1" dirty="0" smtClean="0"/>
              <a:t> temperaturas .</a:t>
            </a:r>
            <a:r>
              <a:rPr lang="es-EC" dirty="0" smtClean="0"/>
              <a:t> Venezuela: EQUINOCCIO. Recuperado el 6 enero 2017 </a:t>
            </a:r>
            <a:r>
              <a:rPr lang="es-EC" dirty="0" err="1" smtClean="0"/>
              <a:t>de:https</a:t>
            </a:r>
            <a:r>
              <a:rPr lang="es-EC" dirty="0" smtClean="0"/>
              <a:t>://</a:t>
            </a:r>
            <a:r>
              <a:rPr lang="es-EC" dirty="0" err="1" smtClean="0"/>
              <a:t>books.google.com.ec</a:t>
            </a:r>
            <a:r>
              <a:rPr lang="es-EC" dirty="0" smtClean="0"/>
              <a:t>/</a:t>
            </a:r>
            <a:r>
              <a:rPr lang="es-EC" dirty="0" err="1" smtClean="0"/>
              <a:t>books?id</a:t>
            </a:r>
            <a:r>
              <a:rPr lang="es-EC" dirty="0" smtClean="0"/>
              <a:t>=r7y3XuFAB8UC&amp;pg=</a:t>
            </a:r>
          </a:p>
          <a:p>
            <a:pPr marL="457200" indent="-457200"/>
            <a:r>
              <a:rPr lang="es-EC" dirty="0" smtClean="0"/>
              <a:t>	PA45&amp;dq=</a:t>
            </a:r>
            <a:r>
              <a:rPr lang="es-EC" dirty="0" err="1" smtClean="0"/>
              <a:t>degradacion+del+color+de+alimentos&amp;hl</a:t>
            </a:r>
            <a:r>
              <a:rPr lang="es-EC" dirty="0" smtClean="0"/>
              <a:t>=</a:t>
            </a:r>
            <a:r>
              <a:rPr lang="es-EC" dirty="0" err="1" smtClean="0"/>
              <a:t>es&amp;sa</a:t>
            </a:r>
            <a:r>
              <a:rPr lang="es-EC" dirty="0" smtClean="0"/>
              <a:t>=</a:t>
            </a:r>
            <a:r>
              <a:rPr lang="es-EC" dirty="0" err="1" smtClean="0"/>
              <a:t>X&amp;ved</a:t>
            </a:r>
            <a:r>
              <a:rPr lang="es-EC" dirty="0" smtClean="0"/>
              <a:t>=0ahUKEwie8oCW3azRAhVI7SYKHQ2mBQsQ6AEIGDAA#v=</a:t>
            </a:r>
            <a:r>
              <a:rPr lang="es-EC" dirty="0" err="1" smtClean="0"/>
              <a:t>onepage&amp;q</a:t>
            </a:r>
            <a:r>
              <a:rPr lang="es-EC" dirty="0" smtClean="0"/>
              <a:t>=degradacion%20del%20color%20de%20alimentos&amp;f=fa.</a:t>
            </a:r>
          </a:p>
          <a:p>
            <a:endParaRPr lang="es-EC" dirty="0"/>
          </a:p>
        </p:txBody>
      </p:sp>
    </p:spTree>
  </p:cSld>
  <p:clrMapOvr>
    <a:masterClrMapping/>
  </p:clrMapOvr>
  <p:transition>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563649" y="496734"/>
            <a:ext cx="10898016" cy="6136206"/>
          </a:xfrm>
          <a:prstGeom prst="rect">
            <a:avLst/>
          </a:prstGeom>
          <a:noFill/>
        </p:spPr>
        <p:txBody>
          <a:bodyPr wrap="square" lIns="118022" tIns="59011" rIns="118022" bIns="59011" rtlCol="0">
            <a:spAutoFit/>
          </a:bodyPr>
          <a:lstStyle/>
          <a:p>
            <a:pPr marL="457200" indent="-457200"/>
            <a:r>
              <a:rPr lang="es-EC" dirty="0" smtClean="0"/>
              <a:t>9. </a:t>
            </a:r>
            <a:r>
              <a:rPr lang="es-EC" dirty="0" err="1" smtClean="0"/>
              <a:t>Baudi</a:t>
            </a:r>
            <a:r>
              <a:rPr lang="es-EC" dirty="0" smtClean="0"/>
              <a:t>, S. (2013). </a:t>
            </a:r>
            <a:r>
              <a:rPr lang="es-EC" i="1" dirty="0" smtClean="0"/>
              <a:t>Química de los alimentos.</a:t>
            </a:r>
            <a:r>
              <a:rPr lang="es-EC" dirty="0" smtClean="0"/>
              <a:t> México: PEARSON.</a:t>
            </a:r>
          </a:p>
          <a:p>
            <a:pPr marL="457200" indent="-457200"/>
            <a:r>
              <a:rPr lang="es-EC" dirty="0" smtClean="0"/>
              <a:t>10. Brito, B. (Julio de 2014). Recuperado el 9 de </a:t>
            </a:r>
            <a:r>
              <a:rPr lang="es-EC" dirty="0" err="1" smtClean="0"/>
              <a:t>Febreo</a:t>
            </a:r>
            <a:r>
              <a:rPr lang="es-EC" dirty="0" smtClean="0"/>
              <a:t> de 2016, de https://www.researchgate.net/profile/Beatriz_Brito2/publication/272420292_Physalis_Peruviana_L._Fruta_andina_para_el_mundo._Capitulo_Alternativas_competitivas_de_transformacin_para_la_valorizacin_de_la_produccin_de_Physalis_peruviana_L._para_los_paises_an</a:t>
            </a:r>
          </a:p>
          <a:p>
            <a:pPr marL="457200" indent="-457200"/>
            <a:r>
              <a:rPr lang="es-EC" dirty="0" smtClean="0"/>
              <a:t>11. Calvo, M. (2012). </a:t>
            </a:r>
            <a:r>
              <a:rPr lang="es-EC" i="1" dirty="0" smtClean="0"/>
              <a:t>Bioquímica de los Alimentos.</a:t>
            </a:r>
            <a:r>
              <a:rPr lang="es-EC" dirty="0" smtClean="0"/>
              <a:t> Colombia: </a:t>
            </a:r>
            <a:r>
              <a:rPr lang="es-EC" dirty="0" err="1" smtClean="0"/>
              <a:t>Acribia</a:t>
            </a:r>
            <a:r>
              <a:rPr lang="es-EC" dirty="0" smtClean="0"/>
              <a:t>.</a:t>
            </a:r>
          </a:p>
          <a:p>
            <a:pPr marL="457200" indent="-457200"/>
            <a:r>
              <a:rPr lang="es-EC" dirty="0" smtClean="0"/>
              <a:t>12. Carvalho, C., &amp; Moreno, D. (2014). </a:t>
            </a:r>
            <a:r>
              <a:rPr lang="es-EC" i="1" dirty="0" err="1" smtClean="0"/>
              <a:t>Physalis</a:t>
            </a:r>
            <a:r>
              <a:rPr lang="es-EC" i="1" dirty="0" smtClean="0"/>
              <a:t> peruviana L.: Fruta andina para el mundo.</a:t>
            </a:r>
            <a:r>
              <a:rPr lang="es-EC" dirty="0" smtClean="0"/>
              <a:t> </a:t>
            </a:r>
            <a:r>
              <a:rPr lang="es-EC" dirty="0" err="1" smtClean="0"/>
              <a:t>Retrieved</a:t>
            </a:r>
            <a:r>
              <a:rPr lang="es-EC" dirty="0" smtClean="0"/>
              <a:t> </a:t>
            </a:r>
            <a:r>
              <a:rPr lang="es-EC" dirty="0" err="1" smtClean="0"/>
              <a:t>from</a:t>
            </a:r>
            <a:r>
              <a:rPr lang="es-EC" dirty="0" smtClean="0"/>
              <a:t> </a:t>
            </a:r>
            <a:r>
              <a:rPr lang="es-EC" dirty="0" smtClean="0">
                <a:hlinkClick r:id="rId2"/>
              </a:rPr>
              <a:t>www.cyted.org/es/node/4691</a:t>
            </a:r>
            <a:r>
              <a:rPr lang="es-EC" dirty="0" smtClean="0"/>
              <a:t>.</a:t>
            </a:r>
          </a:p>
          <a:p>
            <a:pPr marL="457200" indent="-457200"/>
            <a:r>
              <a:rPr lang="es-EC" dirty="0" smtClean="0"/>
              <a:t>13. Cedeño, M., &amp; Montenegro, D. (2014). </a:t>
            </a:r>
            <a:r>
              <a:rPr lang="es-EC" i="1" dirty="0" smtClean="0"/>
              <a:t>"Plan exportador, logístico y de comercialización de uchuva al mercado de estados unidos para </a:t>
            </a:r>
            <a:r>
              <a:rPr lang="es-EC" i="1" dirty="0" err="1" smtClean="0"/>
              <a:t>frutexpo</a:t>
            </a:r>
            <a:r>
              <a:rPr lang="es-EC" i="1" dirty="0" smtClean="0"/>
              <a:t> SCI </a:t>
            </a:r>
            <a:r>
              <a:rPr lang="es-EC" i="1" dirty="0" err="1" smtClean="0"/>
              <a:t>Ltda.Monografía</a:t>
            </a:r>
            <a:r>
              <a:rPr lang="es-EC" i="1" dirty="0" smtClean="0"/>
              <a:t> de </a:t>
            </a:r>
            <a:r>
              <a:rPr lang="es-EC" i="1" dirty="0" err="1" smtClean="0"/>
              <a:t>conclusao</a:t>
            </a:r>
            <a:r>
              <a:rPr lang="es-EC" i="1" dirty="0" smtClean="0"/>
              <a:t> de curso-.</a:t>
            </a:r>
            <a:r>
              <a:rPr lang="es-EC" dirty="0" smtClean="0"/>
              <a:t> Pontificia Universidad </a:t>
            </a:r>
            <a:r>
              <a:rPr lang="es-EC" dirty="0" err="1" smtClean="0"/>
              <a:t>Javeriana,Bogota</a:t>
            </a:r>
            <a:r>
              <a:rPr lang="es-EC" dirty="0" smtClean="0"/>
              <a:t>.</a:t>
            </a:r>
          </a:p>
          <a:p>
            <a:pPr marL="457200" indent="-457200"/>
            <a:r>
              <a:rPr lang="es-EC" dirty="0" smtClean="0"/>
              <a:t>14. Cerón, I., Higuita, J., &amp; Cardona, C. (2010). "Capacidad antioxidante y contenido </a:t>
            </a:r>
            <a:r>
              <a:rPr lang="es-EC" dirty="0" err="1" smtClean="0"/>
              <a:t>fenólico</a:t>
            </a:r>
            <a:r>
              <a:rPr lang="es-EC" dirty="0" smtClean="0"/>
              <a:t> total de tres frutas cultivadas en la región andina". </a:t>
            </a:r>
            <a:r>
              <a:rPr lang="es-EC" i="1" dirty="0" smtClean="0"/>
              <a:t>Vector</a:t>
            </a:r>
            <a:r>
              <a:rPr lang="es-EC" dirty="0" smtClean="0"/>
              <a:t> , 5(2011)),5.</a:t>
            </a:r>
          </a:p>
          <a:p>
            <a:pPr marL="457200" indent="-457200">
              <a:buFont typeface="+mj-lt"/>
              <a:buAutoNum type="arabicPeriod"/>
            </a:pPr>
            <a:endParaRPr lang="es-EC" dirty="0"/>
          </a:p>
        </p:txBody>
      </p:sp>
    </p:spTree>
  </p:cSld>
  <p:clrMapOvr>
    <a:masterClrMapping/>
  </p:clrMapOvr>
  <p:transition>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9700" y="496734"/>
            <a:ext cx="11555613" cy="7198035"/>
          </a:xfrm>
          <a:prstGeom prst="rect">
            <a:avLst/>
          </a:prstGeom>
          <a:noFill/>
        </p:spPr>
        <p:txBody>
          <a:bodyPr wrap="square" lIns="118022" tIns="59011" rIns="118022" bIns="59011" rtlCol="0">
            <a:spAutoFit/>
          </a:bodyPr>
          <a:lstStyle/>
          <a:p>
            <a:pPr marL="457200" indent="-457200"/>
            <a:r>
              <a:rPr lang="es-EC" dirty="0" smtClean="0"/>
              <a:t>15. </a:t>
            </a:r>
            <a:r>
              <a:rPr lang="es-EC" dirty="0" err="1" smtClean="0"/>
              <a:t>Chicaiza</a:t>
            </a:r>
            <a:r>
              <a:rPr lang="es-EC" dirty="0" smtClean="0"/>
              <a:t>, J. (2008). </a:t>
            </a:r>
            <a:r>
              <a:rPr lang="es-EC" i="1" dirty="0" smtClean="0"/>
              <a:t>Aprovechamiento agroindustrial de la uvilla (</a:t>
            </a:r>
            <a:r>
              <a:rPr lang="es-EC" i="1" dirty="0" err="1" smtClean="0"/>
              <a:t>Physalis</a:t>
            </a:r>
            <a:r>
              <a:rPr lang="es-EC" i="1" dirty="0" smtClean="0"/>
              <a:t> </a:t>
            </a:r>
            <a:r>
              <a:rPr lang="es-EC" i="1" dirty="0" err="1" smtClean="0"/>
              <a:t>peruvian</a:t>
            </a:r>
            <a:r>
              <a:rPr lang="es-EC" i="1" dirty="0" smtClean="0"/>
              <a:t> l.) para la obtención de productos cristalizados y chips.</a:t>
            </a:r>
            <a:r>
              <a:rPr lang="es-EC" dirty="0" smtClean="0"/>
              <a:t> Escuela Politécnica Nacional, Quito.</a:t>
            </a:r>
          </a:p>
          <a:p>
            <a:pPr marL="457200" indent="-457200"/>
            <a:r>
              <a:rPr lang="es-EC" dirty="0" smtClean="0"/>
              <a:t>16. </a:t>
            </a:r>
            <a:r>
              <a:rPr lang="es-EC" dirty="0" err="1" smtClean="0"/>
              <a:t>Cient</a:t>
            </a:r>
            <a:r>
              <a:rPr lang="es-EC" dirty="0" smtClean="0"/>
              <a:t>, R., Aguilar-z, P., Aguilar-z, M., </a:t>
            </a:r>
            <a:r>
              <a:rPr lang="es-EC" dirty="0" err="1" smtClean="0"/>
              <a:t>Inungaray</a:t>
            </a:r>
            <a:r>
              <a:rPr lang="es-EC" dirty="0" smtClean="0"/>
              <a:t>, L., Manuel, O., &amp; Rivera, P. (2012). Actividad antioxidante de algunas plantas tropicales, subtropicales y semidesérticas. </a:t>
            </a:r>
            <a:r>
              <a:rPr lang="es-EC" i="1" dirty="0" smtClean="0"/>
              <a:t>Revista Científica de la Universidad Autónoma de </a:t>
            </a:r>
            <a:r>
              <a:rPr lang="es-EC" i="1" dirty="0" err="1" smtClean="0"/>
              <a:t>Coahuil</a:t>
            </a:r>
            <a:r>
              <a:rPr lang="es-EC" dirty="0" smtClean="0"/>
              <a:t> , Volumen 4,No.8,(8).Recuperado de: http://www.posgradoeinvestigacion.uadec.mx/Documentos/AQM/AQM7/3.</a:t>
            </a:r>
          </a:p>
          <a:p>
            <a:pPr marL="457200" indent="-457200"/>
            <a:r>
              <a:rPr lang="es-EC" dirty="0" smtClean="0"/>
              <a:t>17. Ciro, J., </a:t>
            </a:r>
            <a:r>
              <a:rPr lang="es-EC" dirty="0" err="1" smtClean="0"/>
              <a:t>Buitrago</a:t>
            </a:r>
            <a:r>
              <a:rPr lang="es-EC" dirty="0" smtClean="0"/>
              <a:t>, H., &amp; Pérez, A. (2007). Estudio preliminar de la resistencia mecánica a la fractura y fuerza de firmeza para fruta de uchuva (</a:t>
            </a:r>
            <a:r>
              <a:rPr lang="es-EC" dirty="0" err="1" smtClean="0"/>
              <a:t>Physalis</a:t>
            </a:r>
            <a:r>
              <a:rPr lang="es-EC" dirty="0" smtClean="0"/>
              <a:t> peruviana L.). </a:t>
            </a:r>
            <a:r>
              <a:rPr lang="es-EC" i="1" dirty="0" err="1" smtClean="0"/>
              <a:t>Rev.Fac.Nal.Agr.Medellín</a:t>
            </a:r>
            <a:r>
              <a:rPr lang="es-EC" dirty="0" smtClean="0"/>
              <a:t> , Vol.60,N°1.p3785-3796.</a:t>
            </a:r>
          </a:p>
          <a:p>
            <a:pPr marL="457200" indent="-457200"/>
            <a:r>
              <a:rPr lang="es-EC" dirty="0" smtClean="0"/>
              <a:t>18. Corrales-Bernal, &amp; Vergara, A. I. (2015). Características nutricionales y antioxidantes de la uchuva colombiana (</a:t>
            </a:r>
            <a:r>
              <a:rPr lang="es-EC" dirty="0" err="1" smtClean="0"/>
              <a:t>Physalys</a:t>
            </a:r>
            <a:r>
              <a:rPr lang="es-EC" dirty="0" smtClean="0"/>
              <a:t> peruviana L.) en tres estadios de su maduración. </a:t>
            </a:r>
            <a:r>
              <a:rPr lang="es-EC" i="1" dirty="0" err="1" smtClean="0"/>
              <a:t>alanrevista</a:t>
            </a:r>
            <a:r>
              <a:rPr lang="es-EC" dirty="0" smtClean="0"/>
              <a:t> , 189.</a:t>
            </a:r>
          </a:p>
          <a:p>
            <a:pPr marL="457200" indent="-457200"/>
            <a:r>
              <a:rPr lang="es-EC" dirty="0" smtClean="0"/>
              <a:t>19. </a:t>
            </a:r>
            <a:r>
              <a:rPr lang="es-EC" dirty="0" err="1" smtClean="0"/>
              <a:t>Cortéz</a:t>
            </a:r>
            <a:r>
              <a:rPr lang="es-EC" dirty="0" smtClean="0"/>
              <a:t>, G., Prieto, G., &amp; Rozo, W. (2015). Caracterización bromatológica y fisicoquímica de la de la uchuva (</a:t>
            </a:r>
            <a:r>
              <a:rPr lang="es-EC" dirty="0" err="1" smtClean="0"/>
              <a:t>Physalis</a:t>
            </a:r>
            <a:r>
              <a:rPr lang="es-EC" dirty="0" smtClean="0"/>
              <a:t> peruviana L.) y su posible aplicación como alimento nutracéutico. </a:t>
            </a:r>
            <a:r>
              <a:rPr lang="es-EC" i="1" dirty="0" smtClean="0"/>
              <a:t>Revista Ciencia en Desarrollo</a:t>
            </a:r>
            <a:r>
              <a:rPr lang="es-EC" dirty="0" smtClean="0"/>
              <a:t> , 6(1),pp. 87-97.</a:t>
            </a:r>
          </a:p>
          <a:p>
            <a:pPr marL="457200" indent="-457200"/>
            <a:r>
              <a:rPr lang="es-EC" dirty="0" smtClean="0"/>
              <a:t>20. </a:t>
            </a:r>
            <a:r>
              <a:rPr lang="es-EC" dirty="0" err="1" smtClean="0"/>
              <a:t>Cruzat</a:t>
            </a:r>
            <a:r>
              <a:rPr lang="es-EC" dirty="0" smtClean="0"/>
              <a:t>, R., &amp; </a:t>
            </a:r>
            <a:r>
              <a:rPr lang="es-EC" dirty="0" err="1" smtClean="0"/>
              <a:t>Honotato</a:t>
            </a:r>
            <a:r>
              <a:rPr lang="es-EC" dirty="0" smtClean="0"/>
              <a:t>, C. (2010). </a:t>
            </a:r>
            <a:r>
              <a:rPr lang="es-EC" i="1" dirty="0" smtClean="0"/>
              <a:t>Cultivo de </a:t>
            </a:r>
            <a:r>
              <a:rPr lang="es-EC" i="1" dirty="0" err="1" smtClean="0"/>
              <a:t>Golden</a:t>
            </a:r>
            <a:r>
              <a:rPr lang="es-EC" i="1" dirty="0" smtClean="0"/>
              <a:t> </a:t>
            </a:r>
            <a:r>
              <a:rPr lang="es-EC" i="1" dirty="0" err="1" smtClean="0"/>
              <a:t>Berry</a:t>
            </a:r>
            <a:r>
              <a:rPr lang="es-EC" i="1" dirty="0" smtClean="0"/>
              <a:t> (</a:t>
            </a:r>
            <a:r>
              <a:rPr lang="es-EC" i="1" dirty="0" err="1" smtClean="0"/>
              <a:t>Physalis</a:t>
            </a:r>
            <a:r>
              <a:rPr lang="es-EC" i="1" dirty="0" smtClean="0"/>
              <a:t> peruviana L.) en la zona central de Chile.</a:t>
            </a:r>
            <a:r>
              <a:rPr lang="es-EC" dirty="0" smtClean="0"/>
              <a:t> Chile: </a:t>
            </a:r>
            <a:r>
              <a:rPr lang="es-EC" dirty="0" err="1" smtClean="0"/>
              <a:t>Ograma</a:t>
            </a:r>
            <a:r>
              <a:rPr lang="es-EC" dirty="0" smtClean="0"/>
              <a:t> Ltda.</a:t>
            </a:r>
          </a:p>
          <a:p>
            <a:pPr marL="457200" indent="-457200">
              <a:buFont typeface="+mj-lt"/>
              <a:buAutoNum type="arabicPeriod"/>
            </a:pPr>
            <a:endParaRPr lang="es-EC" dirty="0"/>
          </a:p>
        </p:txBody>
      </p:sp>
    </p:spTree>
  </p:cSld>
  <p:clrMapOvr>
    <a:masterClrMapping/>
  </p:clrMapOvr>
  <p:transition>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281803" y="397383"/>
            <a:ext cx="11273810" cy="8259865"/>
          </a:xfrm>
          <a:prstGeom prst="rect">
            <a:avLst/>
          </a:prstGeom>
          <a:noFill/>
        </p:spPr>
        <p:txBody>
          <a:bodyPr wrap="square" lIns="118022" tIns="59011" rIns="118022" bIns="59011" rtlCol="0">
            <a:spAutoFit/>
          </a:bodyPr>
          <a:lstStyle/>
          <a:p>
            <a:pPr marL="457200" indent="-457200"/>
            <a:r>
              <a:rPr lang="es-EC" dirty="0" smtClean="0"/>
              <a:t>21. Daza, G., Suárez, G., &amp; Núñez, W. (2012). Caracterización </a:t>
            </a:r>
            <a:r>
              <a:rPr lang="es-EC" dirty="0" err="1" smtClean="0"/>
              <a:t>bromaatológica</a:t>
            </a:r>
            <a:r>
              <a:rPr lang="es-EC" dirty="0" smtClean="0"/>
              <a:t> y fisicoquímica de la uchuva (</a:t>
            </a:r>
            <a:r>
              <a:rPr lang="es-EC" dirty="0" err="1" smtClean="0"/>
              <a:t>Physalys</a:t>
            </a:r>
            <a:r>
              <a:rPr lang="es-EC" dirty="0" smtClean="0"/>
              <a:t> peruviana L) y su posible aplicación como alimento nutracéutico. </a:t>
            </a:r>
            <a:r>
              <a:rPr lang="es-EC" i="1" dirty="0" smtClean="0"/>
              <a:t>Revista Ciencia en Desarrollo.</a:t>
            </a:r>
            <a:r>
              <a:rPr lang="es-EC" dirty="0" smtClean="0"/>
              <a:t> , 6(1).</a:t>
            </a:r>
          </a:p>
          <a:p>
            <a:pPr marL="457200" indent="-457200"/>
            <a:r>
              <a:rPr lang="es-EC" dirty="0" smtClean="0"/>
              <a:t>22. Daza, L., Herrera, A., Murillo, E., &amp; Méndez, J. (2014). EVALUATION OF ANTIOXIDANT PROPERTIES OF EDIBLE PORTION AND WASTE OF PITAHAYA UCHUVA AND MANGOSTIN. </a:t>
            </a:r>
            <a:r>
              <a:rPr lang="es-EC" i="1" dirty="0" err="1" smtClean="0"/>
              <a:t>Scielo</a:t>
            </a:r>
            <a:r>
              <a:rPr lang="es-EC" dirty="0" smtClean="0"/>
              <a:t> , Biotecnología en el Sector Agropecuario y Agroindustrial, 12(1), 98-105.</a:t>
            </a:r>
          </a:p>
          <a:p>
            <a:pPr marL="457200" indent="-457200"/>
            <a:r>
              <a:rPr lang="es-EC" dirty="0" smtClean="0"/>
              <a:t>23. </a:t>
            </a:r>
            <a:r>
              <a:rPr lang="es-EC" dirty="0" err="1" smtClean="0"/>
              <a:t>Deng</a:t>
            </a:r>
            <a:r>
              <a:rPr lang="es-EC" dirty="0" smtClean="0"/>
              <a:t>, J., </a:t>
            </a:r>
            <a:r>
              <a:rPr lang="es-EC" dirty="0" err="1" smtClean="0"/>
              <a:t>Cheng</a:t>
            </a:r>
            <a:r>
              <a:rPr lang="es-EC" dirty="0" smtClean="0"/>
              <a:t>, W., &amp; Yang, G. (2011). A novel </a:t>
            </a:r>
            <a:r>
              <a:rPr lang="es-EC" dirty="0" err="1" smtClean="0"/>
              <a:t>antioxidant</a:t>
            </a:r>
            <a:r>
              <a:rPr lang="es-EC" dirty="0" smtClean="0"/>
              <a:t> </a:t>
            </a:r>
            <a:r>
              <a:rPr lang="es-EC" dirty="0" err="1" smtClean="0"/>
              <a:t>activity</a:t>
            </a:r>
            <a:r>
              <a:rPr lang="es-EC" dirty="0" smtClean="0"/>
              <a:t> </a:t>
            </a:r>
            <a:r>
              <a:rPr lang="es-EC" dirty="0" err="1" smtClean="0"/>
              <a:t>index</a:t>
            </a:r>
            <a:r>
              <a:rPr lang="es-EC" dirty="0" smtClean="0"/>
              <a:t> (AAU) </a:t>
            </a:r>
            <a:r>
              <a:rPr lang="es-EC" dirty="0" err="1" smtClean="0"/>
              <a:t>for</a:t>
            </a:r>
            <a:r>
              <a:rPr lang="es-EC" dirty="0" smtClean="0"/>
              <a:t> natural </a:t>
            </a:r>
            <a:r>
              <a:rPr lang="es-EC" dirty="0" err="1" smtClean="0"/>
              <a:t>produtcs</a:t>
            </a:r>
            <a:r>
              <a:rPr lang="es-EC" dirty="0" smtClean="0"/>
              <a:t> </a:t>
            </a:r>
            <a:r>
              <a:rPr lang="es-EC" dirty="0" err="1" smtClean="0"/>
              <a:t>using</a:t>
            </a:r>
            <a:r>
              <a:rPr lang="es-EC" dirty="0" smtClean="0"/>
              <a:t> </a:t>
            </a:r>
            <a:r>
              <a:rPr lang="es-EC" dirty="0" err="1" smtClean="0"/>
              <a:t>the</a:t>
            </a:r>
            <a:r>
              <a:rPr lang="es-EC" dirty="0" smtClean="0"/>
              <a:t> DPPH </a:t>
            </a:r>
            <a:r>
              <a:rPr lang="es-EC" dirty="0" err="1" smtClean="0"/>
              <a:t>assay</a:t>
            </a:r>
            <a:r>
              <a:rPr lang="es-EC" dirty="0" smtClean="0"/>
              <a:t>. </a:t>
            </a:r>
            <a:r>
              <a:rPr lang="es-EC" i="1" dirty="0" err="1" smtClean="0"/>
              <a:t>Food</a:t>
            </a:r>
            <a:r>
              <a:rPr lang="es-EC" i="1" dirty="0" smtClean="0"/>
              <a:t> </a:t>
            </a:r>
            <a:r>
              <a:rPr lang="es-EC" i="1" dirty="0" err="1" smtClean="0"/>
              <a:t>Chemistry</a:t>
            </a:r>
            <a:r>
              <a:rPr lang="es-EC" dirty="0" smtClean="0"/>
              <a:t> , 125: 1430-1435.Recuperad el 13 de Noviembre de http://ezproxy.utp.edu.co/login?url=http://www.sciencedirect.com/science/journal/03088146.</a:t>
            </a:r>
          </a:p>
          <a:p>
            <a:pPr marL="457200" indent="-457200"/>
            <a:r>
              <a:rPr lang="es-EC" dirty="0" smtClean="0"/>
              <a:t>24. Duque, A., Giraldo, G., &amp; Quintero, V. (2011). Caracterización de la fruta, pulpa y concentrado de uvilla (</a:t>
            </a:r>
            <a:r>
              <a:rPr lang="es-EC" dirty="0" err="1" smtClean="0"/>
              <a:t>Physaliss</a:t>
            </a:r>
            <a:r>
              <a:rPr lang="es-EC" dirty="0" smtClean="0"/>
              <a:t> peruviana L.). </a:t>
            </a:r>
            <a:r>
              <a:rPr lang="es-EC" i="1" dirty="0" smtClean="0"/>
              <a:t>Temas Agrarios</a:t>
            </a:r>
            <a:r>
              <a:rPr lang="es-EC" dirty="0" smtClean="0"/>
              <a:t> , 16(1), 75-83.</a:t>
            </a:r>
          </a:p>
          <a:p>
            <a:pPr marL="457200" indent="-457200"/>
            <a:r>
              <a:rPr lang="es-EC" dirty="0" smtClean="0"/>
              <a:t>25. Felipe, D. R. (2009). </a:t>
            </a:r>
            <a:r>
              <a:rPr lang="es-EC" i="1" dirty="0" smtClean="0"/>
              <a:t>Procesos Industriales en Frutas y Hortalizas.</a:t>
            </a:r>
            <a:r>
              <a:rPr lang="es-EC" dirty="0" smtClean="0"/>
              <a:t> Colombia: Grupo Latino.</a:t>
            </a:r>
          </a:p>
          <a:p>
            <a:pPr marL="457200" indent="-457200"/>
            <a:r>
              <a:rPr lang="es-EC" dirty="0" smtClean="0"/>
              <a:t>26. </a:t>
            </a:r>
            <a:r>
              <a:rPr lang="es-EC" dirty="0" err="1" smtClean="0"/>
              <a:t>Fennema</a:t>
            </a:r>
            <a:r>
              <a:rPr lang="es-EC" dirty="0" smtClean="0"/>
              <a:t>, O. R. (2010). </a:t>
            </a:r>
            <a:r>
              <a:rPr lang="es-EC" i="1" dirty="0" smtClean="0"/>
              <a:t>Química de los alimentos.</a:t>
            </a:r>
            <a:r>
              <a:rPr lang="es-EC" dirty="0" smtClean="0"/>
              <a:t> ZARAZOGA (España): ACRIBIA S.A.</a:t>
            </a:r>
          </a:p>
          <a:p>
            <a:pPr marL="457200" indent="-457200"/>
            <a:r>
              <a:rPr lang="es-EC" dirty="0" smtClean="0"/>
              <a:t>27. Fischer, G., </a:t>
            </a:r>
            <a:r>
              <a:rPr lang="es-EC" dirty="0" err="1" smtClean="0"/>
              <a:t>Almanza</a:t>
            </a:r>
            <a:r>
              <a:rPr lang="es-EC" dirty="0" smtClean="0"/>
              <a:t>-Merchán, P., &amp; Miranda, D. (2014). Importancia y cultivo de la uchuva (</a:t>
            </a:r>
            <a:r>
              <a:rPr lang="es-EC" dirty="0" err="1" smtClean="0"/>
              <a:t>Physalis</a:t>
            </a:r>
            <a:r>
              <a:rPr lang="es-EC" dirty="0" smtClean="0"/>
              <a:t> peruviana L.). </a:t>
            </a:r>
            <a:r>
              <a:rPr lang="es-EC" i="1" dirty="0" smtClean="0"/>
              <a:t>Revista Brasileira de Fruticultura</a:t>
            </a:r>
            <a:r>
              <a:rPr lang="es-EC" dirty="0" smtClean="0"/>
              <a:t> , 36(1),01-15.</a:t>
            </a:r>
          </a:p>
          <a:p>
            <a:r>
              <a:rPr lang="es-EC" dirty="0" smtClean="0"/>
              <a:t>Geoffrey P, W. (2006). </a:t>
            </a:r>
            <a:r>
              <a:rPr lang="es-EC" i="1" dirty="0" err="1" smtClean="0"/>
              <a:t>Complemetos</a:t>
            </a:r>
            <a:r>
              <a:rPr lang="es-EC" i="1" dirty="0" smtClean="0"/>
              <a:t> nutricionales y alimentos funcionales.</a:t>
            </a:r>
            <a:r>
              <a:rPr lang="es-EC" dirty="0" smtClean="0"/>
              <a:t> ZARAZOGA (España): ACRIBIA,S.A.</a:t>
            </a:r>
          </a:p>
          <a:p>
            <a:endParaRPr lang="es-EC" dirty="0"/>
          </a:p>
        </p:txBody>
      </p:sp>
    </p:spTree>
  </p:cSld>
  <p:clrMapOvr>
    <a:masterClrMapping/>
  </p:clrMapOvr>
  <p:transition>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563648" y="223517"/>
            <a:ext cx="10822782" cy="682192"/>
          </a:xfrm>
        </p:spPr>
        <p:txBody>
          <a:bodyPr>
            <a:normAutofit fontScale="90000"/>
          </a:bodyPr>
          <a:lstStyle/>
          <a:p>
            <a:r>
              <a:rPr lang="es-EC"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JUSTIFICACIÓN</a:t>
            </a:r>
            <a:endParaRPr lang="es-EC"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6" name="5 Diagrama"/>
          <p:cNvGraphicFramePr/>
          <p:nvPr/>
        </p:nvGraphicFramePr>
        <p:xfrm>
          <a:off x="0" y="1004869"/>
          <a:ext cx="11799134" cy="5344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469700" y="298031"/>
            <a:ext cx="11555613" cy="7833084"/>
          </a:xfrm>
          <a:prstGeom prst="rect">
            <a:avLst/>
          </a:prstGeom>
          <a:noFill/>
        </p:spPr>
        <p:txBody>
          <a:bodyPr wrap="square" lIns="118022" tIns="59011" rIns="118022" bIns="59011" rtlCol="0">
            <a:spAutoFit/>
          </a:bodyPr>
          <a:lstStyle/>
          <a:p>
            <a:pPr marL="457200" indent="-457200"/>
            <a:r>
              <a:rPr lang="es-EC" dirty="0" smtClean="0"/>
              <a:t>28. </a:t>
            </a:r>
            <a:r>
              <a:rPr lang="es-EC" dirty="0" err="1" smtClean="0"/>
              <a:t>Gliemmo</a:t>
            </a:r>
            <a:r>
              <a:rPr lang="es-EC" dirty="0" smtClean="0"/>
              <a:t>, M., Latorre, M., </a:t>
            </a:r>
            <a:r>
              <a:rPr lang="es-EC" dirty="0" err="1" smtClean="0"/>
              <a:t>Gerschenson</a:t>
            </a:r>
            <a:r>
              <a:rPr lang="es-EC" dirty="0" smtClean="0"/>
              <a:t>, L., &amp; Campos, C. (2009). Color </a:t>
            </a:r>
            <a:r>
              <a:rPr lang="es-EC" dirty="0" err="1" smtClean="0"/>
              <a:t>stability</a:t>
            </a:r>
            <a:r>
              <a:rPr lang="es-EC" dirty="0" smtClean="0"/>
              <a:t> of </a:t>
            </a:r>
            <a:r>
              <a:rPr lang="es-EC" dirty="0" err="1" smtClean="0"/>
              <a:t>pumpkin</a:t>
            </a:r>
            <a:r>
              <a:rPr lang="es-EC" dirty="0" smtClean="0"/>
              <a:t> (</a:t>
            </a:r>
            <a:r>
              <a:rPr lang="es-EC" dirty="0" err="1" smtClean="0"/>
              <a:t>Cucurbita</a:t>
            </a:r>
            <a:r>
              <a:rPr lang="es-EC" dirty="0" smtClean="0"/>
              <a:t> </a:t>
            </a:r>
            <a:r>
              <a:rPr lang="es-EC" dirty="0" err="1" smtClean="0"/>
              <a:t>moschata</a:t>
            </a:r>
            <a:r>
              <a:rPr lang="es-EC" dirty="0" smtClean="0"/>
              <a:t>, </a:t>
            </a:r>
            <a:r>
              <a:rPr lang="es-EC" dirty="0" err="1" smtClean="0"/>
              <a:t>Duchesne</a:t>
            </a:r>
            <a:r>
              <a:rPr lang="es-EC" dirty="0" smtClean="0"/>
              <a:t> ex </a:t>
            </a:r>
            <a:r>
              <a:rPr lang="es-EC" dirty="0" err="1" smtClean="0"/>
              <a:t>Poiret</a:t>
            </a:r>
            <a:r>
              <a:rPr lang="es-EC" dirty="0" smtClean="0"/>
              <a:t>) puree </a:t>
            </a:r>
            <a:r>
              <a:rPr lang="es-EC" dirty="0" err="1" smtClean="0"/>
              <a:t>during</a:t>
            </a:r>
            <a:r>
              <a:rPr lang="es-EC" dirty="0" smtClean="0"/>
              <a:t> </a:t>
            </a:r>
            <a:r>
              <a:rPr lang="es-EC" dirty="0" err="1" smtClean="0"/>
              <a:t>storage</a:t>
            </a:r>
            <a:r>
              <a:rPr lang="es-EC" dirty="0" smtClean="0"/>
              <a:t> at </a:t>
            </a:r>
            <a:r>
              <a:rPr lang="es-EC" dirty="0" err="1" smtClean="0"/>
              <a:t>room</a:t>
            </a:r>
            <a:r>
              <a:rPr lang="es-EC" dirty="0" smtClean="0"/>
              <a:t> </a:t>
            </a:r>
            <a:r>
              <a:rPr lang="es-EC" dirty="0" err="1" smtClean="0"/>
              <a:t>temperature</a:t>
            </a:r>
            <a:r>
              <a:rPr lang="es-EC" dirty="0" smtClean="0"/>
              <a:t>: </a:t>
            </a:r>
            <a:r>
              <a:rPr lang="es-EC" dirty="0" err="1" smtClean="0"/>
              <a:t>Effect</a:t>
            </a:r>
            <a:r>
              <a:rPr lang="es-EC" dirty="0" smtClean="0"/>
              <a:t> of pH, </a:t>
            </a:r>
            <a:r>
              <a:rPr lang="es-EC" dirty="0" err="1" smtClean="0"/>
              <a:t>potassium</a:t>
            </a:r>
            <a:r>
              <a:rPr lang="es-EC" dirty="0" smtClean="0"/>
              <a:t> </a:t>
            </a:r>
            <a:r>
              <a:rPr lang="es-EC" dirty="0" err="1" smtClean="0"/>
              <a:t>sorbate</a:t>
            </a:r>
            <a:r>
              <a:rPr lang="es-EC" dirty="0" smtClean="0"/>
              <a:t>, </a:t>
            </a:r>
            <a:r>
              <a:rPr lang="es-EC" dirty="0" err="1" smtClean="0"/>
              <a:t>ascorbic</a:t>
            </a:r>
            <a:r>
              <a:rPr lang="es-EC" dirty="0" smtClean="0"/>
              <a:t> </a:t>
            </a:r>
            <a:r>
              <a:rPr lang="es-EC" dirty="0" err="1" smtClean="0"/>
              <a:t>acid</a:t>
            </a:r>
            <a:r>
              <a:rPr lang="es-EC" dirty="0" smtClean="0"/>
              <a:t> and </a:t>
            </a:r>
            <a:r>
              <a:rPr lang="es-EC" dirty="0" err="1" smtClean="0"/>
              <a:t>packaging</a:t>
            </a:r>
            <a:r>
              <a:rPr lang="es-EC" dirty="0" smtClean="0"/>
              <a:t> material . </a:t>
            </a:r>
            <a:r>
              <a:rPr lang="es-EC" i="1" dirty="0" err="1" smtClean="0"/>
              <a:t>Food</a:t>
            </a:r>
            <a:r>
              <a:rPr lang="es-EC" i="1" dirty="0" smtClean="0"/>
              <a:t> </a:t>
            </a:r>
            <a:r>
              <a:rPr lang="es-EC" i="1" dirty="0" err="1" smtClean="0"/>
              <a:t>Science</a:t>
            </a:r>
            <a:r>
              <a:rPr lang="es-EC" i="1" dirty="0" smtClean="0"/>
              <a:t> and </a:t>
            </a:r>
            <a:r>
              <a:rPr lang="es-EC" i="1" dirty="0" err="1" smtClean="0"/>
              <a:t>Technology</a:t>
            </a:r>
            <a:r>
              <a:rPr lang="es-EC" dirty="0" smtClean="0"/>
              <a:t> , 42(2009)196-201. Recuperado 22 octubre 2016 </a:t>
            </a:r>
            <a:r>
              <a:rPr lang="es-EC" dirty="0" err="1" smtClean="0"/>
              <a:t>de:http:file</a:t>
            </a:r>
            <a:r>
              <a:rPr lang="es-EC" dirty="0" smtClean="0"/>
              <a:t>:///C:/</a:t>
            </a:r>
            <a:r>
              <a:rPr lang="es-EC" dirty="0" err="1" smtClean="0"/>
              <a:t>Users</a:t>
            </a:r>
            <a:r>
              <a:rPr lang="es-EC" dirty="0" smtClean="0"/>
              <a:t>/Usuario/</a:t>
            </a:r>
            <a:r>
              <a:rPr lang="es-EC" dirty="0" err="1" smtClean="0"/>
              <a:t>Downloads</a:t>
            </a:r>
            <a:r>
              <a:rPr lang="es-EC" dirty="0" smtClean="0"/>
              <a:t>/2009%20Gliemmo%20y%20col%202009%20(</a:t>
            </a:r>
            <a:r>
              <a:rPr lang="es-EC" dirty="0" err="1" smtClean="0"/>
              <a:t>pure</a:t>
            </a:r>
            <a:r>
              <a:rPr lang="es-EC" dirty="0" smtClean="0"/>
              <a:t>-pH-envase-color).</a:t>
            </a:r>
            <a:r>
              <a:rPr lang="es-EC" dirty="0" err="1" smtClean="0"/>
              <a:t>pdf</a:t>
            </a:r>
            <a:r>
              <a:rPr lang="es-EC" dirty="0" smtClean="0"/>
              <a:t>.</a:t>
            </a:r>
          </a:p>
          <a:p>
            <a:pPr marL="457200" indent="-457200"/>
            <a:r>
              <a:rPr lang="es-EC" dirty="0" smtClean="0"/>
              <a:t>29. González, E. (2014). </a:t>
            </a:r>
            <a:r>
              <a:rPr lang="es-EC" i="1" dirty="0" smtClean="0"/>
              <a:t>Recolección, transporte, almacenamiento y acondicionamiento de la fruta.</a:t>
            </a:r>
            <a:r>
              <a:rPr lang="es-EC" dirty="0" smtClean="0"/>
              <a:t> Madrid-España: IC.</a:t>
            </a:r>
          </a:p>
          <a:p>
            <a:pPr marL="457200" indent="-457200"/>
            <a:r>
              <a:rPr lang="es-EC" dirty="0" smtClean="0"/>
              <a:t>30. </a:t>
            </a:r>
            <a:r>
              <a:rPr lang="es-EC" dirty="0" err="1" smtClean="0"/>
              <a:t>Gutierrez</a:t>
            </a:r>
            <a:r>
              <a:rPr lang="es-EC" dirty="0" smtClean="0"/>
              <a:t>, T., Páez, I., &amp; Hoyos, L. (2007). SEGUIMIENTO DE LA DEGRADACIÓN TÉRMICA Y LUMÍNICA DEL ÁCIDO ASCÓRBICO EN UCHUVA (</a:t>
            </a:r>
            <a:r>
              <a:rPr lang="es-EC" dirty="0" err="1" smtClean="0"/>
              <a:t>Physalis</a:t>
            </a:r>
            <a:r>
              <a:rPr lang="es-EC" dirty="0" smtClean="0"/>
              <a:t> Peruviana). </a:t>
            </a:r>
            <a:r>
              <a:rPr lang="es-EC" i="1" dirty="0" err="1" smtClean="0"/>
              <a:t>Dialnet</a:t>
            </a:r>
            <a:r>
              <a:rPr lang="es-EC" dirty="0" smtClean="0"/>
              <a:t> , 5.</a:t>
            </a:r>
          </a:p>
          <a:p>
            <a:pPr marL="457200" indent="-457200"/>
            <a:r>
              <a:rPr lang="es-EC" dirty="0" smtClean="0"/>
              <a:t>31. Héctor José, C., Omar </a:t>
            </a:r>
            <a:r>
              <a:rPr lang="es-EC" dirty="0" err="1" smtClean="0"/>
              <a:t>Hideki</a:t>
            </a:r>
            <a:r>
              <a:rPr lang="es-EC" dirty="0" smtClean="0"/>
              <a:t>, B., &amp; Pérez </a:t>
            </a:r>
            <a:r>
              <a:rPr lang="es-EC" dirty="0" err="1" smtClean="0"/>
              <a:t>Anrango</a:t>
            </a:r>
            <a:r>
              <a:rPr lang="es-EC" dirty="0" smtClean="0"/>
              <a:t>, S. (2007). </a:t>
            </a:r>
            <a:r>
              <a:rPr lang="es-EC" i="1" dirty="0" err="1" smtClean="0"/>
              <a:t>Proquest</a:t>
            </a:r>
            <a:r>
              <a:rPr lang="es-EC" dirty="0" smtClean="0"/>
              <a:t>. Recuperado el 11 de Octubre de 2016, de </a:t>
            </a:r>
            <a:r>
              <a:rPr lang="es-EC" dirty="0" err="1" smtClean="0"/>
              <a:t>Proquest</a:t>
            </a:r>
            <a:r>
              <a:rPr lang="es-EC" dirty="0" smtClean="0"/>
              <a:t>.</a:t>
            </a:r>
          </a:p>
          <a:p>
            <a:pPr marL="457200" indent="-457200"/>
            <a:r>
              <a:rPr lang="es-EC" dirty="0" smtClean="0"/>
              <a:t>32. </a:t>
            </a:r>
            <a:r>
              <a:rPr lang="es-EC" dirty="0" err="1" smtClean="0"/>
              <a:t>Helber</a:t>
            </a:r>
            <a:r>
              <a:rPr lang="es-EC" dirty="0" smtClean="0"/>
              <a:t>, E., Martínez, C., &amp; Herrera, A. (2015). </a:t>
            </a:r>
            <a:r>
              <a:rPr lang="es-EC" dirty="0" err="1" smtClean="0"/>
              <a:t>Refrigeration</a:t>
            </a:r>
            <a:r>
              <a:rPr lang="es-EC" dirty="0" smtClean="0"/>
              <a:t> </a:t>
            </a:r>
            <a:r>
              <a:rPr lang="es-EC" dirty="0" err="1" smtClean="0"/>
              <a:t>affects</a:t>
            </a:r>
            <a:r>
              <a:rPr lang="es-EC" dirty="0" smtClean="0"/>
              <a:t> </a:t>
            </a:r>
            <a:r>
              <a:rPr lang="es-EC" dirty="0" err="1" smtClean="0"/>
              <a:t>the</a:t>
            </a:r>
            <a:r>
              <a:rPr lang="es-EC" dirty="0" smtClean="0"/>
              <a:t> </a:t>
            </a:r>
            <a:r>
              <a:rPr lang="es-EC" dirty="0" err="1" smtClean="0"/>
              <a:t>postharvest</a:t>
            </a:r>
            <a:r>
              <a:rPr lang="es-EC" dirty="0" smtClean="0"/>
              <a:t> </a:t>
            </a:r>
            <a:r>
              <a:rPr lang="es-EC" dirty="0" err="1" smtClean="0"/>
              <a:t>behavior</a:t>
            </a:r>
            <a:r>
              <a:rPr lang="es-EC" dirty="0" smtClean="0"/>
              <a:t> of 1-methylcyclopropene-treated cape </a:t>
            </a:r>
            <a:r>
              <a:rPr lang="es-EC" dirty="0" err="1" smtClean="0"/>
              <a:t>gooseberry</a:t>
            </a:r>
            <a:r>
              <a:rPr lang="es-EC" dirty="0" smtClean="0"/>
              <a:t> (</a:t>
            </a:r>
            <a:r>
              <a:rPr lang="es-EC" dirty="0" err="1" smtClean="0"/>
              <a:t>physalis</a:t>
            </a:r>
            <a:r>
              <a:rPr lang="es-EC" dirty="0" smtClean="0"/>
              <a:t> peruviana L.) </a:t>
            </a:r>
            <a:r>
              <a:rPr lang="es-EC" dirty="0" err="1" smtClean="0"/>
              <a:t>fruits</a:t>
            </a:r>
            <a:r>
              <a:rPr lang="es-EC" dirty="0" smtClean="0"/>
              <a:t> </a:t>
            </a:r>
            <a:r>
              <a:rPr lang="es-EC" dirty="0" err="1" smtClean="0"/>
              <a:t>with</a:t>
            </a:r>
            <a:r>
              <a:rPr lang="es-EC" dirty="0" smtClean="0"/>
              <a:t> </a:t>
            </a:r>
            <a:r>
              <a:rPr lang="es-EC" dirty="0" err="1" smtClean="0"/>
              <a:t>the</a:t>
            </a:r>
            <a:r>
              <a:rPr lang="es-EC" dirty="0" smtClean="0"/>
              <a:t> </a:t>
            </a:r>
            <a:r>
              <a:rPr lang="es-EC" dirty="0" err="1" smtClean="0"/>
              <a:t>calyx</a:t>
            </a:r>
            <a:r>
              <a:rPr lang="es-EC" dirty="0" smtClean="0"/>
              <a:t>. </a:t>
            </a:r>
            <a:r>
              <a:rPr lang="es-EC" i="1" dirty="0" smtClean="0"/>
              <a:t>Agronomía Colombiana</a:t>
            </a:r>
            <a:r>
              <a:rPr lang="es-EC" dirty="0" smtClean="0"/>
              <a:t> , 33(3), 356-n/a. Recuperado de http://search.proquest.com/docview/1771727758?accountid=3686.</a:t>
            </a:r>
          </a:p>
          <a:p>
            <a:pPr marL="457200" indent="-457200"/>
            <a:r>
              <a:rPr lang="es-EC" dirty="0" smtClean="0"/>
              <a:t>33. </a:t>
            </a:r>
            <a:r>
              <a:rPr lang="es-EC" dirty="0" err="1" smtClean="0"/>
              <a:t>Henshall</a:t>
            </a:r>
            <a:r>
              <a:rPr lang="es-EC" dirty="0" smtClean="0"/>
              <a:t>, J. (8 de Agosto de 2012). </a:t>
            </a:r>
            <a:r>
              <a:rPr lang="es-EC" dirty="0" err="1" smtClean="0"/>
              <a:t>Food</a:t>
            </a:r>
            <a:r>
              <a:rPr lang="es-EC" dirty="0" smtClean="0"/>
              <a:t> Safety and </a:t>
            </a:r>
            <a:r>
              <a:rPr lang="es-EC" dirty="0" err="1" smtClean="0"/>
              <a:t>Standards</a:t>
            </a:r>
            <a:r>
              <a:rPr lang="es-EC" dirty="0" smtClean="0"/>
              <a:t> </a:t>
            </a:r>
            <a:r>
              <a:rPr lang="es-EC" dirty="0" err="1" smtClean="0"/>
              <a:t>Authority</a:t>
            </a:r>
            <a:r>
              <a:rPr lang="es-EC" dirty="0" smtClean="0"/>
              <a:t> of India </a:t>
            </a:r>
            <a:r>
              <a:rPr lang="es-EC" dirty="0" err="1" smtClean="0"/>
              <a:t>Ministry</a:t>
            </a:r>
            <a:r>
              <a:rPr lang="es-EC" dirty="0" smtClean="0"/>
              <a:t> of </a:t>
            </a:r>
            <a:r>
              <a:rPr lang="es-EC" dirty="0" err="1" smtClean="0"/>
              <a:t>Health</a:t>
            </a:r>
            <a:r>
              <a:rPr lang="es-EC" dirty="0" smtClean="0"/>
              <a:t> and </a:t>
            </a:r>
            <a:r>
              <a:rPr lang="es-EC" dirty="0" err="1" smtClean="0"/>
              <a:t>Family</a:t>
            </a:r>
            <a:r>
              <a:rPr lang="es-EC" dirty="0" smtClean="0"/>
              <a:t> </a:t>
            </a:r>
            <a:r>
              <a:rPr lang="es-EC" dirty="0" err="1" smtClean="0"/>
              <a:t>Welfare</a:t>
            </a:r>
            <a:r>
              <a:rPr lang="es-EC" dirty="0" smtClean="0"/>
              <a:t> </a:t>
            </a:r>
            <a:r>
              <a:rPr lang="es-EC" dirty="0" err="1" smtClean="0"/>
              <a:t>Government</a:t>
            </a:r>
            <a:r>
              <a:rPr lang="es-EC" dirty="0" smtClean="0"/>
              <a:t> of India New Delhi. </a:t>
            </a:r>
            <a:r>
              <a:rPr lang="es-EC" i="1" dirty="0" smtClean="0"/>
              <a:t>Manual of </a:t>
            </a:r>
            <a:r>
              <a:rPr lang="es-EC" i="1" dirty="0" err="1" smtClean="0"/>
              <a:t>Methods</a:t>
            </a:r>
            <a:r>
              <a:rPr lang="es-EC" i="1" dirty="0" smtClean="0"/>
              <a:t> of </a:t>
            </a:r>
            <a:r>
              <a:rPr lang="es-EC" i="1" dirty="0" err="1" smtClean="0"/>
              <a:t>Analisis</a:t>
            </a:r>
            <a:r>
              <a:rPr lang="es-EC" i="1" dirty="0" smtClean="0"/>
              <a:t> of </a:t>
            </a:r>
            <a:r>
              <a:rPr lang="es-EC" i="1" dirty="0" err="1" smtClean="0"/>
              <a:t>Foods</a:t>
            </a:r>
            <a:r>
              <a:rPr lang="es-EC" i="1" dirty="0" smtClean="0"/>
              <a:t> </a:t>
            </a:r>
            <a:r>
              <a:rPr lang="es-EC" i="1" dirty="0" err="1" smtClean="0"/>
              <a:t>Fruit</a:t>
            </a:r>
            <a:r>
              <a:rPr lang="es-EC" i="1" dirty="0" smtClean="0"/>
              <a:t> and Vegetables </a:t>
            </a:r>
            <a:r>
              <a:rPr lang="es-EC" i="1" dirty="0" err="1" smtClean="0"/>
              <a:t>Products</a:t>
            </a:r>
            <a:r>
              <a:rPr lang="es-EC" dirty="0" smtClean="0"/>
              <a:t> , 5(1), 1–59. https://doi.org/10.1079/PNS19730004.</a:t>
            </a:r>
          </a:p>
          <a:p>
            <a:endParaRPr lang="es-EC" dirty="0"/>
          </a:p>
        </p:txBody>
      </p:sp>
    </p:spTree>
  </p:cSld>
  <p:clrMapOvr>
    <a:masterClrMapping/>
  </p:clrMapOvr>
  <p:transition>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75752" y="397382"/>
            <a:ext cx="11179861" cy="6136206"/>
          </a:xfrm>
          <a:prstGeom prst="rect">
            <a:avLst/>
          </a:prstGeom>
          <a:noFill/>
        </p:spPr>
        <p:txBody>
          <a:bodyPr wrap="square" lIns="118022" tIns="59011" rIns="118022" bIns="59011" rtlCol="0">
            <a:spAutoFit/>
          </a:bodyPr>
          <a:lstStyle/>
          <a:p>
            <a:pPr marL="457200" indent="-457200"/>
            <a:r>
              <a:rPr lang="es-EC" dirty="0" smtClean="0"/>
              <a:t>34. Hernández-Martínez, V., Salinas-Moreno, Y., Ramírez, J. L., Vázquez-Carrillo, G., Domínguez-López, A., Ramírez-Romero, G., y otros. (2016). Color , </a:t>
            </a:r>
            <a:r>
              <a:rPr lang="es-EC" dirty="0" err="1" smtClean="0"/>
              <a:t>phenolic</a:t>
            </a:r>
            <a:r>
              <a:rPr lang="es-EC" dirty="0" smtClean="0"/>
              <a:t> 	</a:t>
            </a:r>
            <a:r>
              <a:rPr lang="es-EC" dirty="0" err="1" smtClean="0"/>
              <a:t>composition</a:t>
            </a:r>
            <a:r>
              <a:rPr lang="es-EC" dirty="0" smtClean="0"/>
              <a:t> and </a:t>
            </a:r>
            <a:r>
              <a:rPr lang="es-EC" dirty="0" err="1" smtClean="0"/>
              <a:t>antioxidant</a:t>
            </a:r>
            <a:r>
              <a:rPr lang="es-EC" dirty="0" smtClean="0"/>
              <a:t> </a:t>
            </a:r>
            <a:r>
              <a:rPr lang="es-EC" dirty="0" err="1" smtClean="0"/>
              <a:t>activity</a:t>
            </a:r>
            <a:r>
              <a:rPr lang="es-EC" dirty="0" smtClean="0"/>
              <a:t> of </a:t>
            </a:r>
            <a:r>
              <a:rPr lang="es-EC" dirty="0" err="1" smtClean="0"/>
              <a:t>blue</a:t>
            </a:r>
            <a:r>
              <a:rPr lang="es-EC" dirty="0" smtClean="0"/>
              <a:t> tortillas </a:t>
            </a:r>
            <a:r>
              <a:rPr lang="es-EC" dirty="0" err="1" smtClean="0"/>
              <a:t>from</a:t>
            </a:r>
            <a:r>
              <a:rPr lang="es-EC" dirty="0" smtClean="0"/>
              <a:t> </a:t>
            </a:r>
            <a:r>
              <a:rPr lang="es-EC" dirty="0" err="1" smtClean="0"/>
              <a:t>Mexican</a:t>
            </a:r>
            <a:r>
              <a:rPr lang="es-EC" dirty="0" smtClean="0"/>
              <a:t> </a:t>
            </a:r>
            <a:r>
              <a:rPr lang="es-EC" dirty="0" err="1" smtClean="0"/>
              <a:t>maize</a:t>
            </a:r>
            <a:r>
              <a:rPr lang="es-EC" dirty="0" smtClean="0"/>
              <a:t> </a:t>
            </a:r>
            <a:r>
              <a:rPr lang="es-EC" dirty="0" err="1" smtClean="0"/>
              <a:t>races</a:t>
            </a:r>
            <a:r>
              <a:rPr lang="es-EC" dirty="0" smtClean="0"/>
              <a:t>. 	</a:t>
            </a:r>
            <a:r>
              <a:rPr lang="es-EC" i="1" dirty="0" err="1" smtClean="0"/>
              <a:t>Journal</a:t>
            </a:r>
            <a:r>
              <a:rPr lang="es-EC" i="1" dirty="0" smtClean="0"/>
              <a:t> of </a:t>
            </a:r>
            <a:r>
              <a:rPr lang="es-EC" i="1" dirty="0" err="1" smtClean="0"/>
              <a:t>Food</a:t>
            </a:r>
            <a:r>
              <a:rPr lang="es-EC" dirty="0" smtClean="0"/>
              <a:t> , 14(3), 473–481.Recuperado de: 	https://doi.org/10.1080/19476337.2015.1136842.</a:t>
            </a:r>
          </a:p>
          <a:p>
            <a:pPr marL="457200" indent="-457200"/>
            <a:r>
              <a:rPr lang="es-EC" dirty="0" smtClean="0"/>
              <a:t>35. ICONTEC. (1999). Norma </a:t>
            </a:r>
            <a:r>
              <a:rPr lang="es-EC" dirty="0" err="1" smtClean="0"/>
              <a:t>Tecnica</a:t>
            </a:r>
            <a:r>
              <a:rPr lang="es-EC" dirty="0" smtClean="0"/>
              <a:t> colombiana NTC 4580.Frutas Frescas. Uchuva.</a:t>
            </a:r>
          </a:p>
          <a:p>
            <a:pPr marL="457200" indent="-457200"/>
            <a:r>
              <a:rPr lang="es-EC" dirty="0" smtClean="0"/>
              <a:t>36. </a:t>
            </a:r>
            <a:r>
              <a:rPr lang="es-EC" dirty="0" err="1" smtClean="0"/>
              <a:t>Kader</a:t>
            </a:r>
            <a:r>
              <a:rPr lang="es-EC" dirty="0" smtClean="0"/>
              <a:t>, A. (2011). Tecnologías poscosecha de cultivos </a:t>
            </a:r>
            <a:r>
              <a:rPr lang="es-EC" dirty="0" err="1" smtClean="0"/>
              <a:t>hortofrutículas</a:t>
            </a:r>
            <a:r>
              <a:rPr lang="es-EC" dirty="0" smtClean="0"/>
              <a:t>. En E. </a:t>
            </a:r>
            <a:r>
              <a:rPr lang="es-EC" dirty="0" err="1" smtClean="0"/>
              <a:t>Mitcham</a:t>
            </a:r>
            <a:r>
              <a:rPr lang="es-EC" dirty="0" smtClean="0"/>
              <a:t>, &amp; F. Gordon, </a:t>
            </a:r>
            <a:r>
              <a:rPr lang="es-EC" i="1" dirty="0" smtClean="0"/>
              <a:t>Sistema de manejo poscosecha de frutos pequeños</a:t>
            </a:r>
            <a:r>
              <a:rPr lang="es-EC" dirty="0" smtClean="0"/>
              <a:t> (págs. 405-424). California: Tercera Edición, UC.</a:t>
            </a:r>
          </a:p>
          <a:p>
            <a:pPr marL="457200" indent="-457200"/>
            <a:r>
              <a:rPr lang="es-EC" dirty="0" smtClean="0"/>
              <a:t>37. KONICA MINOLTA. (1 de Marzo de 2015). </a:t>
            </a:r>
            <a:r>
              <a:rPr lang="es-EC" i="1" dirty="0" smtClean="0"/>
              <a:t>Color </a:t>
            </a:r>
            <a:r>
              <a:rPr lang="es-EC" i="1" dirty="0" err="1" smtClean="0"/>
              <a:t>Mesuarement</a:t>
            </a:r>
            <a:r>
              <a:rPr lang="es-EC" i="1" dirty="0" smtClean="0"/>
              <a:t> Blog</a:t>
            </a:r>
            <a:r>
              <a:rPr lang="es-EC" dirty="0" smtClean="0"/>
              <a:t>. Recuperado el 3 de Octubre de 2016, de Color </a:t>
            </a:r>
            <a:r>
              <a:rPr lang="es-EC" dirty="0" err="1" smtClean="0"/>
              <a:t>Mesuarement</a:t>
            </a:r>
            <a:r>
              <a:rPr lang="es-EC" dirty="0" smtClean="0"/>
              <a:t> Blog: http://sensing.konicaminolta.us/2015/03/understanding-the-cie-lch-color-space/</a:t>
            </a:r>
          </a:p>
          <a:p>
            <a:pPr marL="457200" indent="-457200"/>
            <a:r>
              <a:rPr lang="es-EC" dirty="0" smtClean="0"/>
              <a:t>38. </a:t>
            </a:r>
            <a:r>
              <a:rPr lang="es-EC" dirty="0" err="1" smtClean="0"/>
              <a:t>Kuskoski</a:t>
            </a:r>
            <a:r>
              <a:rPr lang="es-EC" dirty="0" smtClean="0"/>
              <a:t>, E. M., </a:t>
            </a:r>
            <a:r>
              <a:rPr lang="es-EC" dirty="0" err="1" smtClean="0"/>
              <a:t>Asuero</a:t>
            </a:r>
            <a:r>
              <a:rPr lang="es-EC" dirty="0" smtClean="0"/>
              <a:t>, A. G., Troncoso, A. M., </a:t>
            </a:r>
            <a:r>
              <a:rPr lang="es-EC" dirty="0" err="1" smtClean="0"/>
              <a:t>Mancini-Filho</a:t>
            </a:r>
            <a:r>
              <a:rPr lang="es-EC" dirty="0" smtClean="0"/>
              <a:t>, J., &amp; </a:t>
            </a:r>
            <a:r>
              <a:rPr lang="es-EC" dirty="0" err="1" smtClean="0"/>
              <a:t>Fett</a:t>
            </a:r>
            <a:r>
              <a:rPr lang="es-EC" dirty="0" smtClean="0"/>
              <a:t>, R. (2005). Aplicación de diversos métodos químicos para determinar actividad antioxidante en pulpa de frutos. </a:t>
            </a:r>
            <a:r>
              <a:rPr lang="es-EC" i="1" dirty="0" err="1" smtClean="0"/>
              <a:t>Food</a:t>
            </a:r>
            <a:r>
              <a:rPr lang="es-EC" i="1" dirty="0" smtClean="0"/>
              <a:t> </a:t>
            </a:r>
            <a:r>
              <a:rPr lang="es-EC" i="1" dirty="0" err="1" smtClean="0"/>
              <a:t>Science</a:t>
            </a:r>
            <a:r>
              <a:rPr lang="es-EC" i="1" dirty="0" smtClean="0"/>
              <a:t> and </a:t>
            </a:r>
            <a:r>
              <a:rPr lang="es-EC" i="1" dirty="0" err="1" smtClean="0"/>
              <a:t>Technology</a:t>
            </a:r>
            <a:r>
              <a:rPr lang="es-EC" i="1" dirty="0" smtClean="0"/>
              <a:t>(</a:t>
            </a:r>
            <a:r>
              <a:rPr lang="es-EC" i="1" dirty="0" err="1" smtClean="0"/>
              <a:t>Campinas</a:t>
            </a:r>
            <a:r>
              <a:rPr lang="es-EC" i="1" dirty="0" smtClean="0"/>
              <a:t>)</a:t>
            </a:r>
            <a:r>
              <a:rPr lang="es-EC" dirty="0" smtClean="0"/>
              <a:t> , 726-732.</a:t>
            </a:r>
          </a:p>
        </p:txBody>
      </p:sp>
    </p:spTree>
  </p:cSld>
  <p:clrMapOvr>
    <a:masterClrMapping/>
  </p:clrMapOvr>
  <p:transition>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p:cNvGrpSpPr/>
          <p:nvPr/>
        </p:nvGrpSpPr>
        <p:grpSpPr>
          <a:xfrm>
            <a:off x="2724462" y="695438"/>
            <a:ext cx="7327976" cy="5961104"/>
            <a:chOff x="2643174" y="1000114"/>
            <a:chExt cx="4357718" cy="3308101"/>
          </a:xfrm>
        </p:grpSpPr>
        <p:pic>
          <p:nvPicPr>
            <p:cNvPr id="3" name="2 Imagen" descr="F:\DSC02799.JPG"/>
            <p:cNvPicPr/>
            <p:nvPr/>
          </p:nvPicPr>
          <p:blipFill>
            <a:blip r:embed="rId2" cstate="print"/>
            <a:srcRect r="29390"/>
            <a:stretch>
              <a:fillRect/>
            </a:stretch>
          </p:blipFill>
          <p:spPr bwMode="auto">
            <a:xfrm>
              <a:off x="2643174" y="2643188"/>
              <a:ext cx="2143140" cy="1665027"/>
            </a:xfrm>
            <a:prstGeom prst="rect">
              <a:avLst/>
            </a:prstGeom>
            <a:noFill/>
            <a:ln w="9525">
              <a:noFill/>
              <a:miter lim="800000"/>
              <a:headEnd/>
              <a:tailEnd/>
            </a:ln>
          </p:spPr>
        </p:pic>
        <p:pic>
          <p:nvPicPr>
            <p:cNvPr id="4" name="3 Imagen" descr="C:\Users\Usuario\Downloads\20161124_163820.jpg"/>
            <p:cNvPicPr/>
            <p:nvPr/>
          </p:nvPicPr>
          <p:blipFill>
            <a:blip r:embed="rId3" cstate="print"/>
            <a:srcRect/>
            <a:stretch>
              <a:fillRect/>
            </a:stretch>
          </p:blipFill>
          <p:spPr bwMode="auto">
            <a:xfrm>
              <a:off x="4714876" y="1000114"/>
              <a:ext cx="2286016" cy="1643074"/>
            </a:xfrm>
            <a:prstGeom prst="rect">
              <a:avLst/>
            </a:prstGeom>
            <a:noFill/>
            <a:ln w="9525">
              <a:noFill/>
              <a:miter lim="800000"/>
              <a:headEnd/>
              <a:tailEnd/>
            </a:ln>
          </p:spPr>
        </p:pic>
        <p:pic>
          <p:nvPicPr>
            <p:cNvPr id="6" name="5 Imagen" descr="https://scontent-mia1-2.xx.fbcdn.net/v/t34.0-12/13867118_1232312240113172_828208358_n.jpg?oh=717621d3d36e9c9fd8b71c73230911fd&amp;oe=579BB12C"/>
            <p:cNvPicPr/>
            <p:nvPr/>
          </p:nvPicPr>
          <p:blipFill>
            <a:blip r:embed="rId4">
              <a:extLst>
                <a:ext uri="{28A0092B-C50C-407E-A947-70E740481C1C}">
                  <a14:useLocalDpi xmlns:a14="http://schemas.microsoft.com/office/drawing/2010/main" xmlns="" val="0"/>
                </a:ext>
              </a:extLst>
            </a:blip>
            <a:srcRect/>
            <a:stretch>
              <a:fillRect/>
            </a:stretch>
          </p:blipFill>
          <p:spPr bwMode="auto">
            <a:xfrm>
              <a:off x="4786314" y="2643188"/>
              <a:ext cx="2214578" cy="1643074"/>
            </a:xfrm>
            <a:prstGeom prst="rect">
              <a:avLst/>
            </a:prstGeom>
            <a:noFill/>
            <a:ln>
              <a:noFill/>
            </a:ln>
          </p:spPr>
        </p:pic>
        <p:pic>
          <p:nvPicPr>
            <p:cNvPr id="7" name="6 Imagen"/>
            <p:cNvPicPr/>
            <p:nvPr/>
          </p:nvPicPr>
          <p:blipFill>
            <a:blip r:embed="rId5"/>
            <a:srcRect l="38348" t="26304" r="37194" b="47781"/>
            <a:stretch>
              <a:fillRect/>
            </a:stretch>
          </p:blipFill>
          <p:spPr bwMode="auto">
            <a:xfrm>
              <a:off x="2643174" y="1000114"/>
              <a:ext cx="2143140" cy="1643074"/>
            </a:xfrm>
            <a:prstGeom prst="rect">
              <a:avLst/>
            </a:prstGeom>
            <a:noFill/>
            <a:ln w="9525">
              <a:solidFill>
                <a:schemeClr val="tx1"/>
              </a:solidFill>
              <a:miter lim="800000"/>
              <a:headEnd/>
              <a:tailEnd/>
            </a:ln>
          </p:spPr>
        </p:pic>
      </p:grpSp>
    </p:spTree>
  </p:cSld>
  <p:clrMapOvr>
    <a:masterClrMapping/>
  </p:clrMapOvr>
  <p:transition>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01283" y="290891"/>
            <a:ext cx="10222750" cy="1664902"/>
          </a:xfrm>
        </p:spPr>
        <p:txBody>
          <a:bodyPr/>
          <a:lstStyle/>
          <a:p>
            <a:r>
              <a:rPr lang="es-EC"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HIPÓTESIS</a:t>
            </a:r>
            <a:endParaRPr lang="es-EC"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4" name="3 Diagrama"/>
          <p:cNvGraphicFramePr/>
          <p:nvPr/>
        </p:nvGraphicFramePr>
        <p:xfrm>
          <a:off x="-416764" y="1808691"/>
          <a:ext cx="10429948" cy="5344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1986" name="Picture 2" descr="C:\Users\Usuario\Dropbox\Capturas de pantalla\Captura de pantalla 2017-01-11 23.50.57.png"/>
          <p:cNvPicPr>
            <a:picLocks noChangeAspect="1" noChangeArrowheads="1"/>
          </p:cNvPicPr>
          <p:nvPr/>
        </p:nvPicPr>
        <p:blipFill>
          <a:blip r:embed="rId6"/>
          <a:srcRect/>
          <a:stretch>
            <a:fillRect/>
          </a:stretch>
        </p:blipFill>
        <p:spPr bwMode="auto">
          <a:xfrm>
            <a:off x="8596289" y="0"/>
            <a:ext cx="3429024" cy="2505067"/>
          </a:xfrm>
          <a:prstGeom prst="ellipse">
            <a:avLst/>
          </a:prstGeom>
          <a:noFill/>
        </p:spPr>
      </p:pic>
      <p:pic>
        <p:nvPicPr>
          <p:cNvPr id="6" name="Picture 5"/>
          <p:cNvPicPr>
            <a:picLocks noChangeAspect="1" noChangeArrowheads="1"/>
          </p:cNvPicPr>
          <p:nvPr/>
        </p:nvPicPr>
        <p:blipFill>
          <a:blip r:embed="rId7"/>
          <a:srcRect t="8789" r="81836" b="66796"/>
          <a:stretch>
            <a:fillRect/>
          </a:stretch>
        </p:blipFill>
        <p:spPr bwMode="auto">
          <a:xfrm>
            <a:off x="8727300" y="3505199"/>
            <a:ext cx="2912401" cy="1862845"/>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_tradnl"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 OBJETIVOS</a:t>
            </a:r>
            <a:endParaRPr lang="es-ES_tradnl"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6" name="5 Diagrama"/>
          <p:cNvGraphicFramePr/>
          <p:nvPr/>
        </p:nvGraphicFramePr>
        <p:xfrm>
          <a:off x="369053" y="1576373"/>
          <a:ext cx="11430081" cy="3429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5"/>
          <p:cNvPicPr>
            <a:picLocks noChangeAspect="1" noChangeArrowheads="1"/>
          </p:cNvPicPr>
          <p:nvPr/>
        </p:nvPicPr>
        <p:blipFill>
          <a:blip r:embed="rId6"/>
          <a:srcRect t="8789" r="81836" b="66796"/>
          <a:stretch>
            <a:fillRect/>
          </a:stretch>
        </p:blipFill>
        <p:spPr bwMode="auto">
          <a:xfrm>
            <a:off x="7512854" y="5005397"/>
            <a:ext cx="2912401" cy="1862845"/>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01266" y="286461"/>
            <a:ext cx="10822782" cy="1192213"/>
          </a:xfrm>
        </p:spPr>
        <p:txBody>
          <a:bodyPr/>
          <a:lstStyle/>
          <a:p>
            <a:r>
              <a:rPr lang="es-ES_tradnl"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OBJETIVOS ESPECÍFICOS</a:t>
            </a:r>
            <a:endParaRPr lang="es-ES_tradnl"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7" name="6 Diagrama"/>
          <p:cNvGraphicFramePr/>
          <p:nvPr/>
        </p:nvGraphicFramePr>
        <p:xfrm>
          <a:off x="797682" y="1433497"/>
          <a:ext cx="9787006" cy="5344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5"/>
          <p:cNvPicPr>
            <a:picLocks noChangeAspect="1" noChangeArrowheads="1"/>
          </p:cNvPicPr>
          <p:nvPr/>
        </p:nvPicPr>
        <p:blipFill>
          <a:blip r:embed="rId6"/>
          <a:srcRect t="8789" r="81836" b="66796"/>
          <a:stretch>
            <a:fillRect/>
          </a:stretch>
        </p:blipFill>
        <p:spPr bwMode="auto">
          <a:xfrm>
            <a:off x="9898730" y="4005265"/>
            <a:ext cx="2126583" cy="1862845"/>
          </a:xfrm>
          <a:prstGeom prst="cloud">
            <a:avLst/>
          </a:prstGeom>
          <a:noFill/>
          <a:ln w="9525">
            <a:noFill/>
            <a:miter lim="800000"/>
            <a:headEnd/>
            <a:tailEnd/>
          </a:ln>
          <a:effectLst/>
        </p:spPr>
      </p:pic>
    </p:spTree>
  </p:cSld>
  <p:clrMapOvr>
    <a:masterClrMapping/>
  </p:clrMapOvr>
  <p:transition>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563691" y="1987010"/>
            <a:ext cx="5918708" cy="1181004"/>
          </a:xfrm>
          <a:prstGeom prst="rect">
            <a:avLst/>
          </a:prstGeom>
          <a:noFill/>
        </p:spPr>
        <p:txBody>
          <a:bodyPr wrap="square" lIns="118022" tIns="59011" rIns="118022" bIns="59011" rtlCol="0">
            <a:spAutoFit/>
          </a:bodyPr>
          <a:lstStyle/>
          <a:p>
            <a:pPr algn="ctr"/>
            <a:r>
              <a:rPr lang="es-EC" b="1" dirty="0" smtClean="0"/>
              <a:t>Lugar de experimentación</a:t>
            </a:r>
          </a:p>
          <a:p>
            <a:pPr algn="ctr"/>
            <a:r>
              <a:rPr lang="es-EC" dirty="0" smtClean="0"/>
              <a:t>Laboratorio  de Análisis Físico Químicos de  la Universidad Técnica del Norte. </a:t>
            </a:r>
            <a:endParaRPr lang="es-EC" dirty="0"/>
          </a:p>
        </p:txBody>
      </p:sp>
      <p:sp>
        <p:nvSpPr>
          <p:cNvPr id="8" name="7 CuadroTexto"/>
          <p:cNvSpPr txBox="1"/>
          <p:nvPr/>
        </p:nvSpPr>
        <p:spPr>
          <a:xfrm>
            <a:off x="6294502" y="1887659"/>
            <a:ext cx="4697421" cy="1181004"/>
          </a:xfrm>
          <a:prstGeom prst="rect">
            <a:avLst/>
          </a:prstGeom>
          <a:noFill/>
        </p:spPr>
        <p:txBody>
          <a:bodyPr wrap="square" lIns="118022" tIns="59011" rIns="118022" bIns="59011" rtlCol="0">
            <a:spAutoFit/>
          </a:bodyPr>
          <a:lstStyle/>
          <a:p>
            <a:pPr algn="ctr"/>
            <a:r>
              <a:rPr lang="es-EC" b="1" dirty="0" smtClean="0"/>
              <a:t>Material Biológico</a:t>
            </a:r>
          </a:p>
          <a:p>
            <a:pPr algn="ctr"/>
            <a:r>
              <a:rPr lang="es-EC" dirty="0" smtClean="0"/>
              <a:t>Frutos de uvilla frescos con cáliz con índice de madurez 5.1</a:t>
            </a:r>
            <a:endParaRPr lang="es-EC" dirty="0"/>
          </a:p>
        </p:txBody>
      </p:sp>
      <p:grpSp>
        <p:nvGrpSpPr>
          <p:cNvPr id="11" name="10 Grupo"/>
          <p:cNvGrpSpPr/>
          <p:nvPr/>
        </p:nvGrpSpPr>
        <p:grpSpPr>
          <a:xfrm>
            <a:off x="1691029" y="3457746"/>
            <a:ext cx="4020458" cy="2503333"/>
            <a:chOff x="1571604" y="2214560"/>
            <a:chExt cx="3057140" cy="1800000"/>
          </a:xfrm>
        </p:grpSpPr>
        <p:pic>
          <p:nvPicPr>
            <p:cNvPr id="2051" name="Picture 3" descr="C:\Users\Usuario\Downloads\DSC02783.JPG"/>
            <p:cNvPicPr>
              <a:picLocks noChangeAspect="1" noChangeArrowheads="1"/>
            </p:cNvPicPr>
            <p:nvPr/>
          </p:nvPicPr>
          <p:blipFill>
            <a:blip r:embed="rId2" cstate="print"/>
            <a:srcRect/>
            <a:stretch>
              <a:fillRect/>
            </a:stretch>
          </p:blipFill>
          <p:spPr bwMode="auto">
            <a:xfrm>
              <a:off x="1571604" y="2214560"/>
              <a:ext cx="2400000" cy="1800000"/>
            </a:xfrm>
            <a:prstGeom prst="rect">
              <a:avLst/>
            </a:prstGeom>
            <a:noFill/>
          </p:spPr>
        </p:pic>
        <p:pic>
          <p:nvPicPr>
            <p:cNvPr id="2052" name="Picture 4" descr="C:\Users\Usuario\Downloads\received_1280850335259362.jpeg"/>
            <p:cNvPicPr>
              <a:picLocks noChangeAspect="1" noChangeArrowheads="1"/>
            </p:cNvPicPr>
            <p:nvPr/>
          </p:nvPicPr>
          <p:blipFill>
            <a:blip r:embed="rId3"/>
            <a:srcRect/>
            <a:stretch>
              <a:fillRect/>
            </a:stretch>
          </p:blipFill>
          <p:spPr bwMode="auto">
            <a:xfrm>
              <a:off x="3000364" y="2214560"/>
              <a:ext cx="1628380" cy="1800000"/>
            </a:xfrm>
            <a:prstGeom prst="rect">
              <a:avLst/>
            </a:prstGeom>
            <a:noFill/>
          </p:spPr>
        </p:pic>
      </p:grpSp>
      <p:grpSp>
        <p:nvGrpSpPr>
          <p:cNvPr id="13" name="12 Grupo"/>
          <p:cNvGrpSpPr/>
          <p:nvPr/>
        </p:nvGrpSpPr>
        <p:grpSpPr>
          <a:xfrm>
            <a:off x="6576349" y="3179231"/>
            <a:ext cx="4227680" cy="2503333"/>
            <a:chOff x="5429256" y="2285998"/>
            <a:chExt cx="3214711" cy="1800000"/>
          </a:xfrm>
        </p:grpSpPr>
        <p:pic>
          <p:nvPicPr>
            <p:cNvPr id="2050" name="Picture 2"/>
            <p:cNvPicPr>
              <a:picLocks noChangeAspect="1" noChangeArrowheads="1"/>
            </p:cNvPicPr>
            <p:nvPr/>
          </p:nvPicPr>
          <p:blipFill>
            <a:blip r:embed="rId4" cstate="print"/>
            <a:srcRect/>
            <a:stretch>
              <a:fillRect/>
            </a:stretch>
          </p:blipFill>
          <p:spPr bwMode="auto">
            <a:xfrm>
              <a:off x="5429256" y="2285998"/>
              <a:ext cx="1544573" cy="1800000"/>
            </a:xfrm>
            <a:prstGeom prst="rect">
              <a:avLst/>
            </a:prstGeom>
            <a:noFill/>
            <a:ln w="9525">
              <a:noFill/>
              <a:miter lim="800000"/>
              <a:headEnd/>
              <a:tailEnd/>
            </a:ln>
            <a:effectLst/>
          </p:spPr>
        </p:pic>
        <p:pic>
          <p:nvPicPr>
            <p:cNvPr id="2053" name="Picture 5" descr="C:\Users\Usuario\Desktop\fotos tesis\20161003_115104_Richtone(HDR).jpg"/>
            <p:cNvPicPr>
              <a:picLocks noChangeAspect="1" noChangeArrowheads="1"/>
            </p:cNvPicPr>
            <p:nvPr/>
          </p:nvPicPr>
          <p:blipFill>
            <a:blip r:embed="rId5" cstate="print"/>
            <a:srcRect l="8593" r="7812"/>
            <a:stretch>
              <a:fillRect/>
            </a:stretch>
          </p:blipFill>
          <p:spPr bwMode="auto">
            <a:xfrm>
              <a:off x="6929455" y="2285998"/>
              <a:ext cx="1714512" cy="1800000"/>
            </a:xfrm>
            <a:prstGeom prst="rect">
              <a:avLst/>
            </a:prstGeom>
            <a:noFill/>
          </p:spPr>
        </p:pic>
      </p:grpSp>
      <p:sp>
        <p:nvSpPr>
          <p:cNvPr id="12" name="1 Título"/>
          <p:cNvSpPr>
            <a:spLocks noGrp="1"/>
          </p:cNvSpPr>
          <p:nvPr>
            <p:ph type="title"/>
          </p:nvPr>
        </p:nvSpPr>
        <p:spPr>
          <a:xfrm>
            <a:off x="601266" y="286461"/>
            <a:ext cx="10822782" cy="1192213"/>
          </a:xfrm>
        </p:spPr>
        <p:txBody>
          <a:bodyPr/>
          <a:lstStyle/>
          <a:p>
            <a:r>
              <a:rPr lang="es-ES_tradnl"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4. MATERIALES Y MÉTODOS</a:t>
            </a:r>
            <a:endParaRPr lang="es-ES_tradnl"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Métodos </a:t>
            </a:r>
            <a:endParaRPr lang="es-EC"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66562" name="Picture 2" descr="C:\Users\Usuario\Dropbox\Capturas de pantalla\Captura de pantalla 2017-03-06 13.24.47.png"/>
          <p:cNvPicPr>
            <a:picLocks noChangeAspect="1" noChangeArrowheads="1"/>
          </p:cNvPicPr>
          <p:nvPr/>
        </p:nvPicPr>
        <p:blipFill>
          <a:blip r:embed="rId3"/>
          <a:srcRect l="22457" t="37291" r="17769" b="24615"/>
          <a:stretch>
            <a:fillRect/>
          </a:stretch>
        </p:blipFill>
        <p:spPr bwMode="auto">
          <a:xfrm>
            <a:off x="0" y="2362191"/>
            <a:ext cx="8407703" cy="4071966"/>
          </a:xfrm>
          <a:prstGeom prst="rect">
            <a:avLst/>
          </a:prstGeom>
          <a:noFill/>
          <a:ln>
            <a:solidFill>
              <a:srgbClr val="7030A0"/>
            </a:solidFill>
          </a:ln>
          <a:effectLst>
            <a:glow rad="228600">
              <a:schemeClr val="accent2">
                <a:satMod val="175000"/>
                <a:alpha val="40000"/>
              </a:schemeClr>
            </a:glow>
          </a:effectLst>
        </p:spPr>
      </p:pic>
      <p:sp>
        <p:nvSpPr>
          <p:cNvPr id="5" name="4 CuadroTexto"/>
          <p:cNvSpPr txBox="1"/>
          <p:nvPr/>
        </p:nvSpPr>
        <p:spPr>
          <a:xfrm>
            <a:off x="0" y="1433497"/>
            <a:ext cx="8655862" cy="734728"/>
          </a:xfrm>
          <a:prstGeom prst="rect">
            <a:avLst/>
          </a:prstGeom>
          <a:noFill/>
        </p:spPr>
        <p:txBody>
          <a:bodyPr wrap="square" lIns="118022" tIns="59011" rIns="118022" bIns="59011" rtlCol="0">
            <a:spAutoFit/>
          </a:bodyPr>
          <a:lstStyle/>
          <a:p>
            <a:pPr algn="ctr"/>
            <a:r>
              <a:rPr lang="es-EC" sz="2000" b="1" dirty="0" smtClean="0"/>
              <a:t>Tabla 1. </a:t>
            </a:r>
            <a:r>
              <a:rPr lang="es-EC" sz="2000" dirty="0" smtClean="0"/>
              <a:t>Variables</a:t>
            </a:r>
            <a:r>
              <a:rPr lang="es-EC" sz="2000" b="1" dirty="0" smtClean="0"/>
              <a:t> </a:t>
            </a:r>
            <a:r>
              <a:rPr lang="es-EC" sz="2000" dirty="0" smtClean="0"/>
              <a:t>y</a:t>
            </a:r>
            <a:r>
              <a:rPr lang="es-EC" sz="2000" b="1" dirty="0" smtClean="0"/>
              <a:t> </a:t>
            </a:r>
            <a:r>
              <a:rPr lang="es-EC" sz="2000" dirty="0" smtClean="0"/>
              <a:t>Métodos Físicos y Químicos utilizados en el desarrollo del experimento. </a:t>
            </a:r>
            <a:endParaRPr lang="es-EC" dirty="0"/>
          </a:p>
        </p:txBody>
      </p:sp>
      <p:pic>
        <p:nvPicPr>
          <p:cNvPr id="7" name="Picture 5" descr="C:\Users\Usuario\Desktop\fotos tesis\20160919_120437.jpg"/>
          <p:cNvPicPr>
            <a:picLocks noChangeAspect="1" noChangeArrowheads="1"/>
          </p:cNvPicPr>
          <p:nvPr/>
        </p:nvPicPr>
        <p:blipFill>
          <a:blip r:embed="rId4" cstate="print"/>
          <a:srcRect/>
          <a:stretch>
            <a:fillRect/>
          </a:stretch>
        </p:blipFill>
        <p:spPr bwMode="auto">
          <a:xfrm rot="5400000">
            <a:off x="10586242" y="2146325"/>
            <a:ext cx="1071569" cy="931802"/>
          </a:xfrm>
          <a:prstGeom prst="roundRect">
            <a:avLst/>
          </a:prstGeom>
          <a:noFill/>
        </p:spPr>
      </p:pic>
      <p:grpSp>
        <p:nvGrpSpPr>
          <p:cNvPr id="10" name="9 Grupo"/>
          <p:cNvGrpSpPr/>
          <p:nvPr/>
        </p:nvGrpSpPr>
        <p:grpSpPr>
          <a:xfrm>
            <a:off x="8655862" y="2147877"/>
            <a:ext cx="1643074" cy="1000132"/>
            <a:chOff x="8012921" y="2933695"/>
            <a:chExt cx="1857387" cy="1071570"/>
          </a:xfrm>
        </p:grpSpPr>
        <p:pic>
          <p:nvPicPr>
            <p:cNvPr id="66563" name="Picture 3" descr="C:\Users\Usuario\Desktop\fotos tesis\20160919_125001.jpg"/>
            <p:cNvPicPr>
              <a:picLocks noChangeAspect="1" noChangeArrowheads="1"/>
            </p:cNvPicPr>
            <p:nvPr/>
          </p:nvPicPr>
          <p:blipFill>
            <a:blip r:embed="rId5" cstate="print"/>
            <a:srcRect/>
            <a:stretch>
              <a:fillRect/>
            </a:stretch>
          </p:blipFill>
          <p:spPr bwMode="auto">
            <a:xfrm rot="5400000">
              <a:off x="8905895" y="3040852"/>
              <a:ext cx="1071570" cy="857256"/>
            </a:xfrm>
            <a:prstGeom prst="roundRect">
              <a:avLst/>
            </a:prstGeom>
            <a:noFill/>
          </p:spPr>
        </p:pic>
        <p:pic>
          <p:nvPicPr>
            <p:cNvPr id="9" name="Picture 4" descr="C:\Users\Usuario\Documents\uvilla\Fotos\20160620_110819.jpg"/>
            <p:cNvPicPr>
              <a:picLocks noChangeAspect="1" noChangeArrowheads="1"/>
            </p:cNvPicPr>
            <p:nvPr/>
          </p:nvPicPr>
          <p:blipFill>
            <a:blip r:embed="rId6" cstate="print"/>
            <a:srcRect/>
            <a:stretch>
              <a:fillRect/>
            </a:stretch>
          </p:blipFill>
          <p:spPr bwMode="auto">
            <a:xfrm>
              <a:off x="8012921" y="2933695"/>
              <a:ext cx="1000131" cy="1071570"/>
            </a:xfrm>
            <a:prstGeom prst="roundRect">
              <a:avLst/>
            </a:prstGeom>
            <a:noFill/>
          </p:spPr>
        </p:pic>
      </p:grpSp>
      <p:sp>
        <p:nvSpPr>
          <p:cNvPr id="11" name="10 CuadroTexto"/>
          <p:cNvSpPr txBox="1"/>
          <p:nvPr/>
        </p:nvSpPr>
        <p:spPr>
          <a:xfrm>
            <a:off x="8298672" y="1647811"/>
            <a:ext cx="2214578" cy="334618"/>
          </a:xfrm>
          <a:prstGeom prst="rect">
            <a:avLst/>
          </a:prstGeom>
          <a:noFill/>
        </p:spPr>
        <p:txBody>
          <a:bodyPr wrap="square" lIns="118022" tIns="59011" rIns="118022" bIns="59011" rtlCol="0">
            <a:spAutoFit/>
          </a:bodyPr>
          <a:lstStyle/>
          <a:p>
            <a:pPr algn="ctr"/>
            <a:r>
              <a:rPr lang="es-EC" sz="1200" b="1" dirty="0" smtClean="0"/>
              <a:t>ESPECTROFOTÓMETRO </a:t>
            </a:r>
            <a:r>
              <a:rPr lang="es-EC" sz="1400" b="1" dirty="0" smtClean="0"/>
              <a:t> </a:t>
            </a:r>
            <a:endParaRPr lang="es-EC" sz="1400" b="1" dirty="0"/>
          </a:p>
        </p:txBody>
      </p:sp>
      <p:sp>
        <p:nvSpPr>
          <p:cNvPr id="12" name="11 CuadroTexto"/>
          <p:cNvSpPr txBox="1"/>
          <p:nvPr/>
        </p:nvSpPr>
        <p:spPr>
          <a:xfrm>
            <a:off x="10227498" y="1772599"/>
            <a:ext cx="1928826" cy="303840"/>
          </a:xfrm>
          <a:prstGeom prst="rect">
            <a:avLst/>
          </a:prstGeom>
          <a:noFill/>
        </p:spPr>
        <p:txBody>
          <a:bodyPr wrap="square" lIns="118022" tIns="59011" rIns="118022" bIns="59011" rtlCol="0">
            <a:spAutoFit/>
          </a:bodyPr>
          <a:lstStyle/>
          <a:p>
            <a:pPr algn="ctr"/>
            <a:r>
              <a:rPr lang="es-EC" sz="1200" b="1" dirty="0" smtClean="0"/>
              <a:t>TEXTURÓMETRO</a:t>
            </a:r>
            <a:endParaRPr lang="es-EC" sz="1200" b="1" dirty="0"/>
          </a:p>
        </p:txBody>
      </p:sp>
      <p:graphicFrame>
        <p:nvGraphicFramePr>
          <p:cNvPr id="13" name="Object 5"/>
          <p:cNvGraphicFramePr>
            <a:graphicFrameLocks noChangeAspect="1"/>
          </p:cNvGraphicFramePr>
          <p:nvPr/>
        </p:nvGraphicFramePr>
        <p:xfrm>
          <a:off x="8870176" y="3719513"/>
          <a:ext cx="1071569" cy="1036529"/>
        </p:xfrm>
        <a:graphic>
          <a:graphicData uri="http://schemas.openxmlformats.org/presentationml/2006/ole">
            <p:oleObj spid="_x0000_s66564" name="Imagen de mapa de bits" r:id="rId7" imgW="3247619" imgH="3277057" progId="PBrush">
              <p:embed/>
            </p:oleObj>
          </a:graphicData>
        </a:graphic>
      </p:graphicFrame>
      <p:sp>
        <p:nvSpPr>
          <p:cNvPr id="14" name="13 CuadroTexto"/>
          <p:cNvSpPr txBox="1"/>
          <p:nvPr/>
        </p:nvSpPr>
        <p:spPr>
          <a:xfrm>
            <a:off x="8441548" y="3362323"/>
            <a:ext cx="1666921" cy="303840"/>
          </a:xfrm>
          <a:prstGeom prst="rect">
            <a:avLst/>
          </a:prstGeom>
          <a:noFill/>
        </p:spPr>
        <p:txBody>
          <a:bodyPr wrap="square" lIns="118022" tIns="59011" rIns="118022" bIns="59011" rtlCol="0">
            <a:spAutoFit/>
          </a:bodyPr>
          <a:lstStyle/>
          <a:p>
            <a:pPr algn="ctr"/>
            <a:r>
              <a:rPr lang="es-EC" sz="1200" b="1" dirty="0" smtClean="0"/>
              <a:t>POTENCIÓMETRO</a:t>
            </a:r>
            <a:endParaRPr lang="es-EC" sz="1200" b="1" dirty="0"/>
          </a:p>
        </p:txBody>
      </p:sp>
      <p:pic>
        <p:nvPicPr>
          <p:cNvPr id="16" name="15 Imagen" descr="F:\DSC02781.JPG"/>
          <p:cNvPicPr/>
          <p:nvPr/>
        </p:nvPicPr>
        <p:blipFill>
          <a:blip r:embed="rId8" cstate="print"/>
          <a:srcRect r="45654"/>
          <a:stretch>
            <a:fillRect/>
          </a:stretch>
        </p:blipFill>
        <p:spPr bwMode="auto">
          <a:xfrm>
            <a:off x="10441812" y="3790951"/>
            <a:ext cx="1357322" cy="1143008"/>
          </a:xfrm>
          <a:prstGeom prst="roundRect">
            <a:avLst/>
          </a:prstGeom>
          <a:noFill/>
          <a:ln w="9525">
            <a:noFill/>
            <a:miter lim="800000"/>
            <a:headEnd/>
            <a:tailEnd/>
          </a:ln>
        </p:spPr>
      </p:pic>
      <p:sp>
        <p:nvSpPr>
          <p:cNvPr id="17" name="16 CuadroTexto"/>
          <p:cNvSpPr txBox="1"/>
          <p:nvPr/>
        </p:nvSpPr>
        <p:spPr>
          <a:xfrm>
            <a:off x="10375793" y="3433761"/>
            <a:ext cx="1649520" cy="303840"/>
          </a:xfrm>
          <a:prstGeom prst="rect">
            <a:avLst/>
          </a:prstGeom>
          <a:noFill/>
        </p:spPr>
        <p:txBody>
          <a:bodyPr wrap="square" lIns="118022" tIns="59011" rIns="118022" bIns="59011" rtlCol="0">
            <a:spAutoFit/>
          </a:bodyPr>
          <a:lstStyle/>
          <a:p>
            <a:pPr algn="ctr"/>
            <a:r>
              <a:rPr lang="es-EC" sz="1200" b="1" dirty="0" smtClean="0"/>
              <a:t>REFRACTÓMETRO</a:t>
            </a:r>
            <a:endParaRPr lang="es-EC" sz="1200" b="1" dirty="0"/>
          </a:p>
        </p:txBody>
      </p:sp>
      <p:grpSp>
        <p:nvGrpSpPr>
          <p:cNvPr id="18" name="31 Grupo"/>
          <p:cNvGrpSpPr/>
          <p:nvPr/>
        </p:nvGrpSpPr>
        <p:grpSpPr>
          <a:xfrm>
            <a:off x="10096487" y="5505463"/>
            <a:ext cx="1928826" cy="1428760"/>
            <a:chOff x="8012920" y="4005265"/>
            <a:chExt cx="3286148" cy="2286017"/>
          </a:xfrm>
        </p:grpSpPr>
        <p:pic>
          <p:nvPicPr>
            <p:cNvPr id="19" name="Picture 3"/>
            <p:cNvPicPr>
              <a:picLocks noChangeAspect="1" noChangeArrowheads="1"/>
            </p:cNvPicPr>
            <p:nvPr/>
          </p:nvPicPr>
          <p:blipFill>
            <a:blip r:embed="rId9" cstate="print"/>
            <a:srcRect r="45455"/>
            <a:stretch>
              <a:fillRect/>
            </a:stretch>
          </p:blipFill>
          <p:spPr bwMode="auto">
            <a:xfrm>
              <a:off x="10084622" y="4005265"/>
              <a:ext cx="1214446" cy="2286016"/>
            </a:xfrm>
            <a:prstGeom prst="roundRect">
              <a:avLst/>
            </a:prstGeom>
            <a:noFill/>
            <a:ln w="9525">
              <a:noFill/>
              <a:miter lim="800000"/>
              <a:headEnd/>
              <a:tailEnd/>
            </a:ln>
            <a:effectLst/>
          </p:spPr>
        </p:pic>
        <p:pic>
          <p:nvPicPr>
            <p:cNvPr id="20" name="Picture 3" descr="C:\Users\Usuario\Documents\uvilla\fotos fenoles\15879526_1392443077433420_1537195150_n.jpg"/>
            <p:cNvPicPr>
              <a:picLocks noChangeAspect="1" noChangeArrowheads="1"/>
            </p:cNvPicPr>
            <p:nvPr/>
          </p:nvPicPr>
          <p:blipFill>
            <a:blip r:embed="rId10"/>
            <a:srcRect l="12362" t="26829" r="6693" b="21951"/>
            <a:stretch>
              <a:fillRect/>
            </a:stretch>
          </p:blipFill>
          <p:spPr bwMode="auto">
            <a:xfrm>
              <a:off x="8798738" y="4005265"/>
              <a:ext cx="1285884" cy="2286017"/>
            </a:xfrm>
            <a:prstGeom prst="roundRect">
              <a:avLst/>
            </a:prstGeom>
            <a:noFill/>
          </p:spPr>
        </p:pic>
        <p:pic>
          <p:nvPicPr>
            <p:cNvPr id="21" name="Picture 4" descr="C:\Users\Usuario\Desktop\fotos tesis\antioxiadntes\20161205_102206.jpg"/>
            <p:cNvPicPr>
              <a:picLocks noChangeAspect="1" noChangeArrowheads="1"/>
            </p:cNvPicPr>
            <p:nvPr/>
          </p:nvPicPr>
          <p:blipFill>
            <a:blip r:embed="rId11" cstate="print"/>
            <a:srcRect l="24805" t="46154" r="15663"/>
            <a:stretch>
              <a:fillRect/>
            </a:stretch>
          </p:blipFill>
          <p:spPr bwMode="auto">
            <a:xfrm>
              <a:off x="8012920" y="4005265"/>
              <a:ext cx="1071570" cy="2286016"/>
            </a:xfrm>
            <a:prstGeom prst="roundRect">
              <a:avLst/>
            </a:prstGeom>
            <a:noFill/>
          </p:spPr>
        </p:pic>
      </p:grpSp>
      <p:sp>
        <p:nvSpPr>
          <p:cNvPr id="22" name="21 CuadroTexto"/>
          <p:cNvSpPr txBox="1"/>
          <p:nvPr/>
        </p:nvSpPr>
        <p:spPr>
          <a:xfrm>
            <a:off x="10375793" y="5148273"/>
            <a:ext cx="1649520" cy="303840"/>
          </a:xfrm>
          <a:prstGeom prst="rect">
            <a:avLst/>
          </a:prstGeom>
          <a:noFill/>
        </p:spPr>
        <p:txBody>
          <a:bodyPr wrap="square" lIns="118022" tIns="59011" rIns="118022" bIns="59011" rtlCol="0">
            <a:spAutoFit/>
          </a:bodyPr>
          <a:lstStyle/>
          <a:p>
            <a:pPr algn="ctr"/>
            <a:r>
              <a:rPr lang="es-EC" sz="1200" b="1" dirty="0" smtClean="0"/>
              <a:t>FOLIN CIOCALTEU</a:t>
            </a:r>
            <a:endParaRPr lang="es-EC" sz="1200" b="1" dirty="0"/>
          </a:p>
        </p:txBody>
      </p:sp>
      <p:pic>
        <p:nvPicPr>
          <p:cNvPr id="23" name="Picture 6" descr="C:\Users\Usuario\Desktop\fotos tesis\20160919_163525.jpg"/>
          <p:cNvPicPr>
            <a:picLocks noChangeAspect="1" noChangeArrowheads="1"/>
          </p:cNvPicPr>
          <p:nvPr/>
        </p:nvPicPr>
        <p:blipFill>
          <a:blip r:embed="rId12" cstate="print"/>
          <a:srcRect t="26479" r="25028" b="19943"/>
          <a:stretch>
            <a:fillRect/>
          </a:stretch>
        </p:blipFill>
        <p:spPr bwMode="auto">
          <a:xfrm rot="5400000">
            <a:off x="8557464" y="5746736"/>
            <a:ext cx="1568769" cy="943347"/>
          </a:xfrm>
          <a:prstGeom prst="roundRect">
            <a:avLst/>
          </a:prstGeom>
          <a:noFill/>
        </p:spPr>
      </p:pic>
      <p:sp>
        <p:nvSpPr>
          <p:cNvPr id="25" name="24 CuadroTexto"/>
          <p:cNvSpPr txBox="1"/>
          <p:nvPr/>
        </p:nvSpPr>
        <p:spPr>
          <a:xfrm>
            <a:off x="8584424" y="4933959"/>
            <a:ext cx="1649520" cy="673172"/>
          </a:xfrm>
          <a:prstGeom prst="rect">
            <a:avLst/>
          </a:prstGeom>
          <a:noFill/>
        </p:spPr>
        <p:txBody>
          <a:bodyPr wrap="square" lIns="118022" tIns="59011" rIns="118022" bIns="59011" rtlCol="0">
            <a:spAutoFit/>
          </a:bodyPr>
          <a:lstStyle/>
          <a:p>
            <a:pPr algn="ctr"/>
            <a:r>
              <a:rPr lang="es-EC" sz="1200" b="1" dirty="0" smtClean="0"/>
              <a:t>2,6 dichloroindophenol</a:t>
            </a:r>
            <a:endParaRPr lang="es-EC" sz="1200" b="1" dirty="0"/>
          </a:p>
        </p:txBody>
      </p:sp>
    </p:spTree>
  </p:cSld>
  <p:clrMapOvr>
    <a:masterClrMapping/>
  </p:clrMapOvr>
  <p:transition>
    <p:pull dir="ru"/>
  </p:transition>
  <p:timing>
    <p:tnLst>
      <p:par>
        <p:cTn id="1" dur="indefinite" restart="never" nodeType="tmRoot"/>
      </p:par>
    </p:tnLst>
  </p:timing>
</p:sld>
</file>

<file path=ppt/theme/theme1.xml><?xml version="1.0" encoding="utf-8"?>
<a:theme xmlns:a="http://schemas.openxmlformats.org/drawingml/2006/main" name="hojas bonitas">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wnloads xmlns="2958f784-0ef9-4616-b22d-512a8cad1f0d">0</Downloads>
    <HandoffToMSDN xmlns="2958f784-0ef9-4616-b22d-512a8cad1f0d" xsi:nil="true"/>
    <OriginalSourceMarket xmlns="2958f784-0ef9-4616-b22d-512a8cad1f0d" xsi:nil="true"/>
    <AssetStart xmlns="2958f784-0ef9-4616-b22d-512a8cad1f0d">2010-07-09T22:27:18+00:00</AssetStart>
    <CrawlForDependencies xmlns="2958f784-0ef9-4616-b22d-512a8cad1f0d">false</CrawlForDependencies>
    <LastHandOff xmlns="2958f784-0ef9-4616-b22d-512a8cad1f0d" xsi:nil="true"/>
    <Milestone xmlns="2958f784-0ef9-4616-b22d-512a8cad1f0d" xsi:nil="true"/>
    <APDescription xmlns="2958f784-0ef9-4616-b22d-512a8cad1f0d">sutilmente natural</APDescription>
    <AssetId xmlns="2958f784-0ef9-4616-b22d-512a8cad1f0d">TP101938943</AssetId>
    <CSXHash xmlns="2958f784-0ef9-4616-b22d-512a8cad1f0d">0cbafZdP2BH3QJHUQPywkGKolKFyAUEWSZPK7ylllJc=</CSXHash>
    <Description0 xmlns="fb5acd76-e9f3-4601-9d69-91f53ab96ae6" xsi:nil="true"/>
    <OOCacheId xmlns="2958f784-0ef9-4616-b22d-512a8cad1f0d">645360ac-4571-417e-b633-67f3a5a518b0</OOCacheId>
    <IsSearchable xmlns="2958f784-0ef9-4616-b22d-512a8cad1f0d">false</IsSearchable>
    <CSXSubmissionMarket xmlns="2958f784-0ef9-4616-b22d-512a8cad1f0d">5</CSXSubmissionMarket>
    <IsDeleted xmlns="2958f784-0ef9-4616-b22d-512a8cad1f0d">false</IsDeleted>
    <EditorialStatus xmlns="2958f784-0ef9-4616-b22d-512a8cad1f0d">Complete</EditorialStatus>
    <ArtSampleDocs xmlns="2958f784-0ef9-4616-b22d-512a8cad1f0d" xsi:nil="true"/>
    <TrustLevel xmlns="2958f784-0ef9-4616-b22d-512a8cad1f0d">2 Community Trusted</TrustLevel>
    <UALocRecommendation xmlns="2958f784-0ef9-4616-b22d-512a8cad1f0d">Localize</UALocRecommendation>
    <Component xmlns="fb5acd76-e9f3-4601-9d69-91f53ab96ae6" xsi:nil="true"/>
    <TPLaunchHelpLinkType xmlns="2958f784-0ef9-4616-b22d-512a8cad1f0d">Template</TPLaunchHelpLinkType>
    <Providers xmlns="2958f784-0ef9-4616-b22d-512a8cad1f0d">PN101938934</Providers>
    <TPAppVersion xmlns="2958f784-0ef9-4616-b22d-512a8cad1f0d" xsi:nil="true"/>
    <VoteCount xmlns="2958f784-0ef9-4616-b22d-512a8cad1f0d" xsi:nil="true"/>
    <APAuthor xmlns="2958f784-0ef9-4616-b22d-512a8cad1f0d">
      <UserInfo>
        <DisplayName>Blu App Pool Account</DisplayName>
        <AccountId>608</AccountId>
        <AccountType/>
      </UserInfo>
    </APAuthor>
    <ClipArtFilename xmlns="2958f784-0ef9-4616-b22d-512a8cad1f0d" xsi:nil="true"/>
    <Provider xmlns="2958f784-0ef9-4616-b22d-512a8cad1f0d" xsi:nil="true"/>
    <AssetExpire xmlns="2958f784-0ef9-4616-b22d-512a8cad1f0d">2100-01-01T00:00:00+00:00</AssetExpire>
    <AssetType xmlns="2958f784-0ef9-4616-b22d-512a8cad1f0d" xsi:nil="true"/>
    <TPClientViewer xmlns="2958f784-0ef9-4616-b22d-512a8cad1f0d" xsi:nil="true"/>
    <TPInstallLocation xmlns="2958f784-0ef9-4616-b22d-512a8cad1f0d" xsi:nil="true"/>
    <SubmitterId xmlns="2958f784-0ef9-4616-b22d-512a8cad1f0d">S-1-10-0-6-39666-3527213056</SubmitterId>
    <ThumbnailAssetId xmlns="2958f784-0ef9-4616-b22d-512a8cad1f0d" xsi:nil="true"/>
    <ApprovalStatus xmlns="2958f784-0ef9-4616-b22d-512a8cad1f0d">ApprovedAutomatic</ApprovalStatus>
    <TPComponent xmlns="2958f784-0ef9-4616-b22d-512a8cad1f0d" xsi:nil="true"/>
    <TPExecutable xmlns="2958f784-0ef9-4616-b22d-512a8cad1f0d" xsi:nil="true"/>
    <LastModifiedDateTime xmlns="2958f784-0ef9-4616-b22d-512a8cad1f0d" xsi:nil="true"/>
    <LastPublishResultLookup xmlns="2958f784-0ef9-4616-b22d-512a8cad1f0d" xsi:nil="true"/>
    <LegacyData xmlns="2958f784-0ef9-4616-b22d-512a8cad1f0d" xsi:nil="true"/>
    <BusinessGroup xmlns="2958f784-0ef9-4616-b22d-512a8cad1f0d" xsi:nil="true"/>
    <SourceTitle xmlns="2958f784-0ef9-4616-b22d-512a8cad1f0d" xsi:nil="true"/>
    <TemplateTemplateType xmlns="2958f784-0ef9-4616-b22d-512a8cad1f0d">PowerPoint 12 Default</TemplateTemplateType>
    <IntlLocPriority xmlns="2958f784-0ef9-4616-b22d-512a8cad1f0d" xsi:nil="true"/>
    <OpenTemplate xmlns="2958f784-0ef9-4616-b22d-512a8cad1f0d">true</OpenTemplate>
    <UAProjectedTotalWords xmlns="2958f784-0ef9-4616-b22d-512a8cad1f0d" xsi:nil="true"/>
    <TPApplication xmlns="2958f784-0ef9-4616-b22d-512a8cad1f0d" xsi:nil="true"/>
    <PrimaryImageGen xmlns="2958f784-0ef9-4616-b22d-512a8cad1f0d">true</PrimaryImageGen>
    <IntlLangReview xmlns="2958f784-0ef9-4616-b22d-512a8cad1f0d" xsi:nil="true"/>
    <MachineTranslated xmlns="2958f784-0ef9-4616-b22d-512a8cad1f0d">false</MachineTranslated>
    <OutputCachingOn xmlns="2958f784-0ef9-4616-b22d-512a8cad1f0d">false</OutputCachingOn>
    <ParentAssetId xmlns="2958f784-0ef9-4616-b22d-512a8cad1f0d">TC101938944</ParentAssetId>
    <TemplateStatus xmlns="2958f784-0ef9-4616-b22d-512a8cad1f0d" xsi:nil="true"/>
    <AcquiredFrom xmlns="2958f784-0ef9-4616-b22d-512a8cad1f0d" xsi:nil="true"/>
    <ContentItem xmlns="2958f784-0ef9-4616-b22d-512a8cad1f0d" xsi:nil="true"/>
    <Markets xmlns="2958f784-0ef9-4616-b22d-512a8cad1f0d">
      <Value>NULL</Value>
    </Markets>
    <OriginAsset xmlns="2958f784-0ef9-4616-b22d-512a8cad1f0d" xsi:nil="true"/>
    <ShowIn xmlns="2958f784-0ef9-4616-b22d-512a8cad1f0d">Show everywhere</ShowIn>
    <EditorialTags xmlns="2958f784-0ef9-4616-b22d-512a8cad1f0d" xsi:nil="true"/>
    <TPLaunchHelpLink xmlns="2958f784-0ef9-4616-b22d-512a8cad1f0d" xsi:nil="true"/>
    <PublishStatusLookup xmlns="2958f784-0ef9-4616-b22d-512a8cad1f0d">
      <Value>325308</Value>
      <Value>636962</Value>
    </PublishStatusLookup>
    <TimesCloned xmlns="2958f784-0ef9-4616-b22d-512a8cad1f0d" xsi:nil="true"/>
    <AverageRating xmlns="2958f784-0ef9-4616-b22d-512a8cad1f0d" xsi:nil="true"/>
    <TPCommandLine xmlns="2958f784-0ef9-4616-b22d-512a8cad1f0d" xsi:nil="true"/>
    <CSXUpdate xmlns="2958f784-0ef9-4616-b22d-512a8cad1f0d">false</CSXUpdate>
    <CSXSubmissionDate xmlns="2958f784-0ef9-4616-b22d-512a8cad1f0d">2010-07-09T22:27:18+00:00</CSXSubmissionDate>
    <IntlLangReviewDate xmlns="2958f784-0ef9-4616-b22d-512a8cad1f0d" xsi:nil="true"/>
    <TPFriendlyName xmlns="2958f784-0ef9-4616-b22d-512a8cad1f0d" xsi:nil="true"/>
    <NumericId xmlns="2958f784-0ef9-4616-b22d-512a8cad1f0d" xsi:nil="true"/>
    <PlannedPubDate xmlns="2958f784-0ef9-4616-b22d-512a8cad1f0d" xsi:nil="true"/>
    <PolicheckWords xmlns="2958f784-0ef9-4616-b22d-512a8cad1f0d" xsi:nil="true"/>
    <PublishTargets xmlns="2958f784-0ef9-4616-b22d-512a8cad1f0d">OfficeOnline</PublishTargets>
    <UALocComments xmlns="2958f784-0ef9-4616-b22d-512a8cad1f0d" xsi:nil="true"/>
    <ApprovalLog xmlns="2958f784-0ef9-4616-b22d-512a8cad1f0d" xsi:nil="true"/>
    <BugNumber xmlns="2958f784-0ef9-4616-b22d-512a8cad1f0d" xsi:nil="true"/>
    <FriendlyTitle xmlns="2958f784-0ef9-4616-b22d-512a8cad1f0d" xsi:nil="true"/>
    <MarketSpecific xmlns="2958f784-0ef9-4616-b22d-512a8cad1f0d">true</MarketSpecific>
    <TPNamespace xmlns="2958f784-0ef9-4616-b22d-512a8cad1f0d" xsi:nil="true"/>
    <UANotes xmlns="2958f784-0ef9-4616-b22d-512a8cad1f0d" xsi:nil="true"/>
    <IntlLangReviewer xmlns="2958f784-0ef9-4616-b22d-512a8cad1f0d" xsi:nil="true"/>
    <UACurrentWords xmlns="2958f784-0ef9-4616-b22d-512a8cad1f0d" xsi:nil="true"/>
    <DirectSourceMarket xmlns="2958f784-0ef9-4616-b22d-512a8cad1f0d" xsi:nil="true"/>
    <DSATActionTaken xmlns="2958f784-0ef9-4616-b22d-512a8cad1f0d" xsi:nil="true"/>
    <APEditor xmlns="2958f784-0ef9-4616-b22d-512a8cad1f0d">
      <UserInfo>
        <DisplayName/>
        <AccountId xsi:nil="true"/>
        <AccountType/>
      </UserInfo>
    </APEditor>
    <Manager xmlns="2958f784-0ef9-4616-b22d-512a8cad1f0d" xsi:nil="true"/>
    <BlockPublish xmlns="2958f784-0ef9-4616-b22d-512a8cad1f0d" xsi:nil="true"/>
    <InternalTagsTaxHTField0 xmlns="2958f784-0ef9-4616-b22d-512a8cad1f0d">
      <Terms xmlns="http://schemas.microsoft.com/office/infopath/2007/PartnerControls"/>
    </InternalTagsTaxHTField0>
    <LocComments xmlns="2958f784-0ef9-4616-b22d-512a8cad1f0d" xsi:nil="true"/>
    <LocProcessedForMarketsLookup xmlns="2958f784-0ef9-4616-b22d-512a8cad1f0d" xsi:nil="true"/>
    <LocalizationTagsTaxHTField0 xmlns="2958f784-0ef9-4616-b22d-512a8cad1f0d">
      <Terms xmlns="http://schemas.microsoft.com/office/infopath/2007/PartnerControls"/>
    </LocalizationTagsTaxHTField0>
    <FeatureTagsTaxHTField0 xmlns="2958f784-0ef9-4616-b22d-512a8cad1f0d">
      <Terms xmlns="http://schemas.microsoft.com/office/infopath/2007/PartnerControls"/>
    </FeatureTagsTaxHTField0>
    <LocOverallLocStatusLookup xmlns="2958f784-0ef9-4616-b22d-512a8cad1f0d" xsi:nil="true"/>
    <LocPublishedLinkedAssetsLookup xmlns="2958f784-0ef9-4616-b22d-512a8cad1f0d" xsi:nil="true"/>
    <LocLastLocAttemptVersionTypeLookup xmlns="2958f784-0ef9-4616-b22d-512a8cad1f0d" xsi:nil="true"/>
    <LocManualTestRequired xmlns="2958f784-0ef9-4616-b22d-512a8cad1f0d" xsi:nil="true"/>
    <RecommendationsModifier xmlns="2958f784-0ef9-4616-b22d-512a8cad1f0d" xsi:nil="true"/>
    <CampaignTagsTaxHTField0 xmlns="2958f784-0ef9-4616-b22d-512a8cad1f0d">
      <Terms xmlns="http://schemas.microsoft.com/office/infopath/2007/PartnerControls"/>
    </CampaignTagsTaxHTField0>
    <LocOverallHandbackStatusLookup xmlns="2958f784-0ef9-4616-b22d-512a8cad1f0d" xsi:nil="true"/>
    <LocProcessedForHandoffsLookup xmlns="2958f784-0ef9-4616-b22d-512a8cad1f0d" xsi:nil="true"/>
    <LocOverallPreviewStatusLookup xmlns="2958f784-0ef9-4616-b22d-512a8cad1f0d" xsi:nil="true"/>
    <LocOverallPublishStatusLookup xmlns="2958f784-0ef9-4616-b22d-512a8cad1f0d" xsi:nil="true"/>
    <TaxCatchAll xmlns="2958f784-0ef9-4616-b22d-512a8cad1f0d"/>
    <LocNewPublishedVersionLookup xmlns="2958f784-0ef9-4616-b22d-512a8cad1f0d" xsi:nil="true"/>
    <LocPublishedDependentAssetsLookup xmlns="2958f784-0ef9-4616-b22d-512a8cad1f0d" xsi:nil="true"/>
    <LocRecommendedHandoff xmlns="2958f784-0ef9-4616-b22d-512a8cad1f0d" xsi:nil="true"/>
    <ScenarioTagsTaxHTField0 xmlns="2958f784-0ef9-4616-b22d-512a8cad1f0d">
      <Terms xmlns="http://schemas.microsoft.com/office/infopath/2007/PartnerControls"/>
    </ScenarioTagsTaxHTField0>
    <LocLastLocAttemptVersionLookup xmlns="2958f784-0ef9-4616-b22d-512a8cad1f0d">215</LocLastLocAttemptVersionLookup>
    <OriginalRelease xmlns="2958f784-0ef9-4616-b22d-512a8cad1f0d">14</OriginalRelease>
    <LocMarketGroupTiers2 xmlns="2958f784-0ef9-4616-b22d-512a8cad1f0d"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DE95A0C693CEB341887D38A4A2B58B45040072C752107C5A7B47AA91A1EE638E6F1F" ma:contentTypeVersion="55" ma:contentTypeDescription="Create a new document." ma:contentTypeScope="" ma:versionID="3c98c83416931a21d43ed007fda5e4dd">
  <xsd:schema xmlns:xsd="http://www.w3.org/2001/XMLSchema" xmlns:xs="http://www.w3.org/2001/XMLSchema" xmlns:p="http://schemas.microsoft.com/office/2006/metadata/properties" xmlns:ns2="2958f784-0ef9-4616-b22d-512a8cad1f0d" xmlns:ns3="fb5acd76-e9f3-4601-9d69-91f53ab96ae6" targetNamespace="http://schemas.microsoft.com/office/2006/metadata/properties" ma:root="true" ma:fieldsID="938018c4f46d99993d20879d4e9ddff8" ns2:_="" ns3:_="">
    <xsd:import namespace="2958f784-0ef9-4616-b22d-512a8cad1f0d"/>
    <xsd:import namespace="fb5acd76-e9f3-4601-9d69-91f53ab96ae6"/>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8f784-0ef9-4616-b22d-512a8cad1f0d"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ca69c71e-a029-4733-aca1-cabc27411b08}"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D80075B-F8CE-48D6-9BD2-D195F7E115A9}" ma:internalName="CSXSubmissionMarket" ma:readOnly="false" ma:showField="MarketName" ma:web="2958f784-0ef9-4616-b22d-512a8cad1f0d">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9327d1a0-1a14-4b12-a74c-0f320f972977}"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1F044C38-11A0-4051-9DF8-A3AFA85E16DC}" ma:internalName="InProjectListLookup" ma:readOnly="true" ma:showField="InProjectList"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3b364bcb-a06e-4da1-8475-f5243c3236b2}"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1F044C38-11A0-4051-9DF8-A3AFA85E16DC}" ma:internalName="LastCompleteVersionLookup" ma:readOnly="true" ma:showField="LastCompleteVersion"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1F044C38-11A0-4051-9DF8-A3AFA85E16DC}" ma:internalName="LastPreviewErrorLookup" ma:readOnly="true" ma:showField="LastPreviewError"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1F044C38-11A0-4051-9DF8-A3AFA85E16DC}" ma:internalName="LastPreviewResultLookup" ma:readOnly="true" ma:showField="LastPreviewResult"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1F044C38-11A0-4051-9DF8-A3AFA85E16DC}" ma:internalName="LastPreviewAttemptDateLookup" ma:readOnly="true" ma:showField="LastPreviewAttemptDat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1F044C38-11A0-4051-9DF8-A3AFA85E16DC}" ma:internalName="LastPreviewedByLookup" ma:readOnly="true" ma:showField="LastPreviewedBy"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1F044C38-11A0-4051-9DF8-A3AFA85E16DC}" ma:internalName="LastPreviewTimeLookup" ma:readOnly="true" ma:showField="LastPreviewTim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1F044C38-11A0-4051-9DF8-A3AFA85E16DC}" ma:internalName="LastPreviewVersionLookup" ma:readOnly="true" ma:showField="LastPreviewVersion"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1F044C38-11A0-4051-9DF8-A3AFA85E16DC}" ma:internalName="LastPublishErrorLookup" ma:readOnly="true" ma:showField="LastPublishError"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1F044C38-11A0-4051-9DF8-A3AFA85E16DC}" ma:internalName="LastPublishResultLookup" ma:readOnly="true" ma:showField="LastPublishResult"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1F044C38-11A0-4051-9DF8-A3AFA85E16DC}" ma:internalName="LastPublishAttemptDateLookup" ma:readOnly="true" ma:showField="LastPublishAttemptDat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1F044C38-11A0-4051-9DF8-A3AFA85E16DC}" ma:internalName="LastPublishedByLookup" ma:readOnly="true" ma:showField="LastPublishedBy"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1F044C38-11A0-4051-9DF8-A3AFA85E16DC}" ma:internalName="LastPublishTimeLookup" ma:readOnly="true" ma:showField="LastPublishTim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1F044C38-11A0-4051-9DF8-A3AFA85E16DC}" ma:internalName="LastPublishVersionLookup" ma:readOnly="true" ma:showField="LastPublishVersion"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AC64899A-88C0-4725-BCFC-902FA402DE74}" ma:internalName="LocLastLocAttemptVersionLookup" ma:readOnly="false" ma:showField="LastLocAttemptVersion" ma:web="2958f784-0ef9-4616-b22d-512a8cad1f0d">
      <xsd:simpleType>
        <xsd:restriction base="dms:Lookup"/>
      </xsd:simpleType>
    </xsd:element>
    <xsd:element name="LocLastLocAttemptVersionTypeLookup" ma:index="72" nillable="true" ma:displayName="Loc Last Loc Attempt Version Type" ma:default="" ma:list="{AC64899A-88C0-4725-BCFC-902FA402DE74}" ma:internalName="LocLastLocAttemptVersionTypeLookup" ma:readOnly="true" ma:showField="LastLocAttemptVersionType" ma:web="2958f784-0ef9-4616-b22d-512a8cad1f0d">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AC64899A-88C0-4725-BCFC-902FA402DE74}" ma:internalName="LocNewPublishedVersionLookup" ma:readOnly="true" ma:showField="NewPublishedVersion" ma:web="2958f784-0ef9-4616-b22d-512a8cad1f0d">
      <xsd:simpleType>
        <xsd:restriction base="dms:Lookup"/>
      </xsd:simpleType>
    </xsd:element>
    <xsd:element name="LocOverallHandbackStatusLookup" ma:index="76" nillable="true" ma:displayName="Loc Overall Handback Status" ma:default="" ma:list="{AC64899A-88C0-4725-BCFC-902FA402DE74}" ma:internalName="LocOverallHandbackStatusLookup" ma:readOnly="true" ma:showField="OverallHandbackStatus" ma:web="2958f784-0ef9-4616-b22d-512a8cad1f0d">
      <xsd:simpleType>
        <xsd:restriction base="dms:Lookup"/>
      </xsd:simpleType>
    </xsd:element>
    <xsd:element name="LocOverallLocStatusLookup" ma:index="77" nillable="true" ma:displayName="Loc Overall Localize Status" ma:default="" ma:list="{AC64899A-88C0-4725-BCFC-902FA402DE74}" ma:internalName="LocOverallLocStatusLookup" ma:readOnly="true" ma:showField="OverallLocStatus" ma:web="2958f784-0ef9-4616-b22d-512a8cad1f0d">
      <xsd:simpleType>
        <xsd:restriction base="dms:Lookup"/>
      </xsd:simpleType>
    </xsd:element>
    <xsd:element name="LocOverallPreviewStatusLookup" ma:index="78" nillable="true" ma:displayName="Loc Overall Preview Status" ma:default="" ma:list="{AC64899A-88C0-4725-BCFC-902FA402DE74}" ma:internalName="LocOverallPreviewStatusLookup" ma:readOnly="true" ma:showField="OverallPreviewStatus" ma:web="2958f784-0ef9-4616-b22d-512a8cad1f0d">
      <xsd:simpleType>
        <xsd:restriction base="dms:Lookup"/>
      </xsd:simpleType>
    </xsd:element>
    <xsd:element name="LocOverallPublishStatusLookup" ma:index="79" nillable="true" ma:displayName="Loc Overall Publish Status" ma:default="" ma:list="{AC64899A-88C0-4725-BCFC-902FA402DE74}" ma:internalName="LocOverallPublishStatusLookup" ma:readOnly="true" ma:showField="OverallPublishStatus" ma:web="2958f784-0ef9-4616-b22d-512a8cad1f0d">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AC64899A-88C0-4725-BCFC-902FA402DE74}" ma:internalName="LocProcessedForHandoffsLookup" ma:readOnly="true" ma:showField="ProcessedForHandoffs" ma:web="2958f784-0ef9-4616-b22d-512a8cad1f0d">
      <xsd:simpleType>
        <xsd:restriction base="dms:Lookup"/>
      </xsd:simpleType>
    </xsd:element>
    <xsd:element name="LocProcessedForMarketsLookup" ma:index="82" nillable="true" ma:displayName="Loc Processed For Markets" ma:default="" ma:list="{AC64899A-88C0-4725-BCFC-902FA402DE74}" ma:internalName="LocProcessedForMarketsLookup" ma:readOnly="true" ma:showField="ProcessedForMarkets" ma:web="2958f784-0ef9-4616-b22d-512a8cad1f0d">
      <xsd:simpleType>
        <xsd:restriction base="dms:Lookup"/>
      </xsd:simpleType>
    </xsd:element>
    <xsd:element name="LocPublishedDependentAssetsLookup" ma:index="83" nillable="true" ma:displayName="Loc Published Dependent Assets" ma:default="" ma:list="{AC64899A-88C0-4725-BCFC-902FA402DE74}" ma:internalName="LocPublishedDependentAssetsLookup" ma:readOnly="true" ma:showField="PublishedDependentAssets" ma:web="2958f784-0ef9-4616-b22d-512a8cad1f0d">
      <xsd:simpleType>
        <xsd:restriction base="dms:Lookup"/>
      </xsd:simpleType>
    </xsd:element>
    <xsd:element name="LocPublishedLinkedAssetsLookup" ma:index="84" nillable="true" ma:displayName="Loc Published Linked Assets" ma:default="" ma:list="{AC64899A-88C0-4725-BCFC-902FA402DE74}" ma:internalName="LocPublishedLinkedAssetsLookup" ma:readOnly="true" ma:showField="PublishedLinkedAssets" ma:web="2958f784-0ef9-4616-b22d-512a8cad1f0d">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251ee2d3-c117-4524-b3f1-1010c3cab2a3}"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D80075B-F8CE-48D6-9BD2-D195F7E115A9}" ma:internalName="Markets" ma:readOnly="false" ma:showField="MarketName"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1F044C38-11A0-4051-9DF8-A3AFA85E16DC}" ma:internalName="NumOfRatingsLookup" ma:readOnly="true" ma:showField="NumOfRatings"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1F044C38-11A0-4051-9DF8-A3AFA85E16DC}" ma:internalName="PublishStatusLookup" ma:readOnly="false" ma:showField="PublishStatus"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54e2ea7-8c43-4b3c-9db4-bd71f7cfe4f4}"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33f01220-6030-4880-975f-b9ea0de09f53}" ma:internalName="TaxCatchAll" ma:showField="CatchAllData"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33f01220-6030-4880-975f-b9ea0de09f53}" ma:internalName="TaxCatchAllLabel" ma:readOnly="true" ma:showField="CatchAllDataLabel" ma:web="2958f784-0ef9-4616-b22d-512a8cad1f0d">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5acd76-e9f3-4601-9d69-91f53ab96ae6"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559505-2B4D-4BD9-BF31-E2DC05C8D4AA}">
  <ds:schemaRefs>
    <ds:schemaRef ds:uri="http://schemas.microsoft.com/office/2006/metadata/properties"/>
    <ds:schemaRef ds:uri="http://schemas.microsoft.com/office/infopath/2007/PartnerControls"/>
    <ds:schemaRef ds:uri="2958f784-0ef9-4616-b22d-512a8cad1f0d"/>
    <ds:schemaRef ds:uri="fb5acd76-e9f3-4601-9d69-91f53ab96ae6"/>
  </ds:schemaRefs>
</ds:datastoreItem>
</file>

<file path=customXml/itemProps2.xml><?xml version="1.0" encoding="utf-8"?>
<ds:datastoreItem xmlns:ds="http://schemas.openxmlformats.org/officeDocument/2006/customXml" ds:itemID="{E4D3C1D7-D1F0-41D5-AF09-2A8F68309778}">
  <ds:schemaRefs>
    <ds:schemaRef ds:uri="http://schemas.microsoft.com/sharepoint/v3/contenttype/forms"/>
  </ds:schemaRefs>
</ds:datastoreItem>
</file>

<file path=customXml/itemProps3.xml><?xml version="1.0" encoding="utf-8"?>
<ds:datastoreItem xmlns:ds="http://schemas.openxmlformats.org/officeDocument/2006/customXml" ds:itemID="{8576A3C9-20F5-4654-AD69-3ABE979D9D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8f784-0ef9-4616-b22d-512a8cad1f0d"/>
    <ds:schemaRef ds:uri="fb5acd76-e9f3-4601-9d69-91f53ab96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hojas bonitas</Template>
  <TotalTime>8735</TotalTime>
  <Words>3118</Words>
  <Application>Microsoft Office PowerPoint</Application>
  <PresentationFormat>Personalizado</PresentationFormat>
  <Paragraphs>393</Paragraphs>
  <Slides>42</Slides>
  <Notes>4</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42</vt:i4>
      </vt:variant>
    </vt:vector>
  </HeadingPairs>
  <TitlesOfParts>
    <vt:vector size="44" baseType="lpstr">
      <vt:lpstr>hojas bonitas</vt:lpstr>
      <vt:lpstr>Imagen de mapa de bits</vt:lpstr>
      <vt:lpstr>FACULTAD DE INGENIERÍA EN CIENCIAS AGROPECUARIAS Y AMBIENTALES</vt:lpstr>
      <vt:lpstr>CONTENIDO</vt:lpstr>
      <vt:lpstr>1. PROBLEMA</vt:lpstr>
      <vt:lpstr>2. JUSTIFICACIÓN</vt:lpstr>
      <vt:lpstr>3. HIPÓTESIS</vt:lpstr>
      <vt:lpstr>4. OBJETIVOS</vt:lpstr>
      <vt:lpstr>OBJETIVOS ESPECÍFICOS</vt:lpstr>
      <vt:lpstr>4. MATERIALES Y MÉTODOS</vt:lpstr>
      <vt:lpstr>Métodos </vt:lpstr>
      <vt:lpstr>Metodología</vt:lpstr>
      <vt:lpstr>MANEJO ESPECÍFICO DEL EXPERIMENTO</vt:lpstr>
      <vt:lpstr>RESULTADOS</vt:lpstr>
      <vt:lpstr>Caracterización del fruto de uvilla</vt:lpstr>
      <vt:lpstr>Diapositiva 14</vt:lpstr>
      <vt:lpstr>Diapositiva 15</vt:lpstr>
      <vt:lpstr>Diapositiva 16</vt:lpstr>
      <vt:lpstr>Diapositiva 17</vt:lpstr>
      <vt:lpstr>ÁCIDO ASCÓRBICO</vt:lpstr>
      <vt:lpstr>Diapositiva 19</vt:lpstr>
      <vt:lpstr>Diapositiva 20</vt:lpstr>
      <vt:lpstr>Diapositiva 21</vt:lpstr>
      <vt:lpstr>Diapositiva 22</vt:lpstr>
      <vt:lpstr>Diapositiva 23</vt:lpstr>
      <vt:lpstr>Diapositiva 24</vt:lpstr>
      <vt:lpstr>CONCLUSIONES</vt:lpstr>
      <vt:lpstr>CONCLUSIONES</vt:lpstr>
      <vt:lpstr>CONCLUSIONES</vt:lpstr>
      <vt:lpstr>CONCLUSIONES</vt:lpstr>
      <vt:lpstr>Diapositiva 29</vt:lpstr>
      <vt:lpstr>RECOMENDACIÓN 1</vt:lpstr>
      <vt:lpstr>RECOMENDACIÓN 2</vt:lpstr>
      <vt:lpstr>RECOMENDACIÓN 3 </vt:lpstr>
      <vt:lpstr>Diapositiva 33</vt:lpstr>
      <vt:lpstr>REFERENCIAS BIBLIOGRÁFICAS</vt:lpstr>
      <vt:lpstr>Diapositiva 35</vt:lpstr>
      <vt:lpstr>Diapositiva 36</vt:lpstr>
      <vt:lpstr>Diapositiva 37</vt:lpstr>
      <vt:lpstr>Diapositiva 38</vt:lpstr>
      <vt:lpstr>Diapositiva 39</vt:lpstr>
      <vt:lpstr>Diapositiva 40</vt:lpstr>
      <vt:lpstr>Diapositiva 41</vt:lpstr>
      <vt:lpstr>Diapositiva 42</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FACULTAD DE INGENIERÍA EN CIENCIAS AGROPECUARIAS Y AMBIENTALES</dc:title>
  <dc:creator>Usuario</dc:creator>
  <cp:lastModifiedBy>Usuario</cp:lastModifiedBy>
  <cp:revision>78</cp:revision>
  <dcterms:created xsi:type="dcterms:W3CDTF">2017-01-07T14:34:49Z</dcterms:created>
  <dcterms:modified xsi:type="dcterms:W3CDTF">2017-03-17T03:36:25Z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0x010100DE95A0C693CEB341887D38A4A2B58B45040072C752107C5A7B47AA91A1EE638E6F1F</vt:lpwstr>
  </property>
  <property fmtid="{D5CDD505-2E9C-101B-9397-08002B2CF9AE}" pid="3" name="ImageGenCounter">
    <vt:i4>0</vt:i4>
  </property>
  <property fmtid="{D5CDD505-2E9C-101B-9397-08002B2CF9AE}" pid="4" name="ImageGenStatus">
    <vt:i4>0</vt:i4>
  </property>
  <property fmtid="{D5CDD505-2E9C-101B-9397-08002B2CF9AE}" pid="5" name="PolicheckStatus">
    <vt:i4>3</vt:i4>
  </property>
  <property fmtid="{D5CDD505-2E9C-101B-9397-08002B2CF9AE}" pid="6" name="Applications">
    <vt:lpwstr>53;#PowerPoint 12;#407;#PowerPoint 14</vt:lpwstr>
  </property>
  <property fmtid="{D5CDD505-2E9C-101B-9397-08002B2CF9AE}" pid="7" name="PolicheckCounter">
    <vt:i4>1</vt:i4>
  </property>
  <property fmtid="{D5CDD505-2E9C-101B-9397-08002B2CF9AE}" pid="8" name="ImageGenTimestamp">
    <vt:filetime>2010-07-09T22:27:18Z</vt:filetime>
  </property>
  <property fmtid="{D5CDD505-2E9C-101B-9397-08002B2CF9AE}" pid="9" name="PolicheckTimestamp">
    <vt:filetime>2011-04-27T18:27:42Z</vt:filetime>
  </property>
  <property fmtid="{D5CDD505-2E9C-101B-9397-08002B2CF9AE}" pid="10" name="Order">
    <vt:r8>12510700</vt:r8>
  </property>
</Properties>
</file>