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22" r:id="rId2"/>
  </p:sldMasterIdLst>
  <p:notesMasterIdLst>
    <p:notesMasterId r:id="rId45"/>
  </p:notesMasterIdLst>
  <p:handoutMasterIdLst>
    <p:handoutMasterId r:id="rId46"/>
  </p:handoutMasterIdLst>
  <p:sldIdLst>
    <p:sldId id="256" r:id="rId3"/>
    <p:sldId id="265" r:id="rId4"/>
    <p:sldId id="267" r:id="rId5"/>
    <p:sldId id="320" r:id="rId6"/>
    <p:sldId id="260" r:id="rId7"/>
    <p:sldId id="258" r:id="rId8"/>
    <p:sldId id="261" r:id="rId9"/>
    <p:sldId id="262" r:id="rId10"/>
    <p:sldId id="270" r:id="rId11"/>
    <p:sldId id="321" r:id="rId12"/>
    <p:sldId id="318" r:id="rId13"/>
    <p:sldId id="324" r:id="rId14"/>
    <p:sldId id="272" r:id="rId15"/>
    <p:sldId id="276" r:id="rId16"/>
    <p:sldId id="277" r:id="rId17"/>
    <p:sldId id="278" r:id="rId18"/>
    <p:sldId id="280" r:id="rId19"/>
    <p:sldId id="281" r:id="rId20"/>
    <p:sldId id="283" r:id="rId21"/>
    <p:sldId id="284" r:id="rId22"/>
    <p:sldId id="285" r:id="rId23"/>
    <p:sldId id="288" r:id="rId24"/>
    <p:sldId id="294" r:id="rId25"/>
    <p:sldId id="290" r:id="rId26"/>
    <p:sldId id="292" r:id="rId27"/>
    <p:sldId id="296" r:id="rId28"/>
    <p:sldId id="297" r:id="rId29"/>
    <p:sldId id="298" r:id="rId30"/>
    <p:sldId id="322" r:id="rId31"/>
    <p:sldId id="299" r:id="rId32"/>
    <p:sldId id="300" r:id="rId33"/>
    <p:sldId id="302" r:id="rId34"/>
    <p:sldId id="317" r:id="rId35"/>
    <p:sldId id="308" r:id="rId36"/>
    <p:sldId id="309" r:id="rId37"/>
    <p:sldId id="311" r:id="rId38"/>
    <p:sldId id="312" r:id="rId39"/>
    <p:sldId id="313" r:id="rId40"/>
    <p:sldId id="314" r:id="rId41"/>
    <p:sldId id="315" r:id="rId42"/>
    <p:sldId id="316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documentos\tesis\grafico%20luminosidad,%20hue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nalisis%20sensori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nalisis%20sensori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nalisis%20sensori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nalisis%20sensori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analisis%20sensoria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color%20hu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documentos\tesis\grafico%20luminosidad,%20hue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tesis\grafico%20luminosidad,%20hu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tesis\grafico%20luminosidad,%20hu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tesis\grafico%20luminosidad,%20hue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os\tesis\grafico%20luminosidad,%20hu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urvas%20de%20secado%20graficos%20con%20linealizaci&#243;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urvas%20de%20secado%20graficos%20con%20linealizaci&#243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hue.xlsx]luminosidad!Tabla dinámica10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solidFill>
              <a:schemeClr val="accent2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1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4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5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6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7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8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9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0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1"/>
        <c:spPr>
          <a:solidFill>
            <a:schemeClr val="accent1"/>
          </a:solidFill>
          <a:ln>
            <a:solidFill>
              <a:schemeClr val="accent2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1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4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5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6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7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8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19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0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1"/>
        <c:spPr>
          <a:solidFill>
            <a:schemeClr val="accent1"/>
          </a:solidFill>
          <a:ln>
            <a:solidFill>
              <a:schemeClr val="accent2">
                <a:lumMod val="50000"/>
              </a:schemeClr>
            </a:solidFill>
          </a:ln>
          <a:effectLst/>
        </c:spPr>
        <c:marker>
          <c:symbol val="none"/>
        </c:marker>
      </c:pivotFmt>
      <c:pivotFmt>
        <c:idx val="2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4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5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6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7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8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29"/>
        <c:spPr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c:spPr>
      </c:pivotFmt>
      <c:pivotFmt>
        <c:idx val="30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50000"/>
              </a:schemeClr>
            </a:solidFill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luminosidad!$F$29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/>
            </c:spPr>
          </c:dPt>
          <c:cat>
            <c:multiLvlStrRef>
              <c:f>luminosidad!$E$30:$E$42</c:f>
              <c:multiLvlStrCache>
                <c:ptCount val="9"/>
                <c:lvl>
                  <c:pt idx="0">
                    <c:v>T5</c:v>
                  </c:pt>
                  <c:pt idx="1">
                    <c:v>T6</c:v>
                  </c:pt>
                  <c:pt idx="2">
                    <c:v>T7</c:v>
                  </c:pt>
                  <c:pt idx="3">
                    <c:v>T8</c:v>
                  </c:pt>
                  <c:pt idx="4">
                    <c:v>T1</c:v>
                  </c:pt>
                  <c:pt idx="5">
                    <c:v>T2</c:v>
                  </c:pt>
                  <c:pt idx="6">
                    <c:v>T3</c:v>
                  </c:pt>
                  <c:pt idx="7">
                    <c:v>T4</c:v>
                  </c:pt>
                  <c:pt idx="8">
                    <c:v>Materia</c:v>
                  </c:pt>
                </c:lvl>
                <c:lvl>
                  <c:pt idx="0">
                    <c:v>Eritorbato</c:v>
                  </c:pt>
                  <c:pt idx="4">
                    <c:v>Escaldado</c:v>
                  </c:pt>
                  <c:pt idx="8">
                    <c:v>prima</c:v>
                  </c:pt>
                </c:lvl>
              </c:multiLvlStrCache>
            </c:multiLvlStrRef>
          </c:cat>
          <c:val>
            <c:numRef>
              <c:f>luminosidad!$F$30:$F$42</c:f>
              <c:numCache>
                <c:formatCode>General</c:formatCode>
                <c:ptCount val="9"/>
                <c:pt idx="0">
                  <c:v>99.027633333333327</c:v>
                </c:pt>
                <c:pt idx="1">
                  <c:v>99.211266666666674</c:v>
                </c:pt>
                <c:pt idx="2">
                  <c:v>99.04516666666666</c:v>
                </c:pt>
                <c:pt idx="3">
                  <c:v>98.866766666666663</c:v>
                </c:pt>
                <c:pt idx="4">
                  <c:v>97.231499999999997</c:v>
                </c:pt>
                <c:pt idx="5">
                  <c:v>97.137366666666665</c:v>
                </c:pt>
                <c:pt idx="6">
                  <c:v>98.092833333333331</c:v>
                </c:pt>
                <c:pt idx="7">
                  <c:v>98.785799999999995</c:v>
                </c:pt>
                <c:pt idx="8">
                  <c:v>99.26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046656"/>
        <c:axId val="1393044480"/>
      </c:barChart>
      <c:catAx>
        <c:axId val="139304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4480"/>
        <c:crosses val="autoZero"/>
        <c:auto val="1"/>
        <c:lblAlgn val="ctr"/>
        <c:lblOffset val="100"/>
        <c:noMultiLvlLbl val="0"/>
      </c:catAx>
      <c:valAx>
        <c:axId val="139304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Luminosidad (L*)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</a:defRPr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707784700190139"/>
          <c:y val="0.19920749279538905"/>
          <c:w val="0.85464797067381193"/>
          <c:h val="0.63365801356962947"/>
        </c:manualLayout>
      </c:layout>
      <c:barChart>
        <c:barDir val="col"/>
        <c:grouping val="clustered"/>
        <c:varyColors val="0"/>
        <c:ser>
          <c:idx val="0"/>
          <c:order val="0"/>
          <c:tx>
            <c:v>Color</c:v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Hoja1!$X$2:$X$9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Hoja1!$Y$2:$Y$9</c:f>
              <c:numCache>
                <c:formatCode>0.00</c:formatCode>
                <c:ptCount val="8"/>
                <c:pt idx="0">
                  <c:v>3.0294117647058822</c:v>
                </c:pt>
                <c:pt idx="1">
                  <c:v>2.6764705882352939</c:v>
                </c:pt>
                <c:pt idx="2">
                  <c:v>2.5882352941176472</c:v>
                </c:pt>
                <c:pt idx="3">
                  <c:v>3.5588235294117645</c:v>
                </c:pt>
                <c:pt idx="4">
                  <c:v>6.2941176470588234</c:v>
                </c:pt>
                <c:pt idx="5">
                  <c:v>6.0294117647058822</c:v>
                </c:pt>
                <c:pt idx="6">
                  <c:v>5.9117647058823533</c:v>
                </c:pt>
                <c:pt idx="7">
                  <c:v>5.9117647058823533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293680"/>
        <c:axId val="1462284976"/>
      </c:barChart>
      <c:catAx>
        <c:axId val="1462293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2284976"/>
        <c:crosses val="autoZero"/>
        <c:auto val="1"/>
        <c:lblAlgn val="ctr"/>
        <c:lblOffset val="100"/>
        <c:noMultiLvlLbl val="0"/>
      </c:catAx>
      <c:valAx>
        <c:axId val="1462284976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146229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Olor</a:t>
            </a:r>
          </a:p>
        </c:rich>
      </c:tx>
      <c:layout/>
      <c:overlay val="1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Hoja1!$X$32:$X$39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Hoja1!$Y$32:$Y$39</c:f>
              <c:numCache>
                <c:formatCode>0.00</c:formatCode>
                <c:ptCount val="8"/>
                <c:pt idx="0">
                  <c:v>4.1372549019607838</c:v>
                </c:pt>
                <c:pt idx="1">
                  <c:v>3.0882352941176472</c:v>
                </c:pt>
                <c:pt idx="2">
                  <c:v>4.0588235294117645</c:v>
                </c:pt>
                <c:pt idx="3">
                  <c:v>3.284313725490196</c:v>
                </c:pt>
                <c:pt idx="4">
                  <c:v>5.7254901960784315</c:v>
                </c:pt>
                <c:pt idx="5">
                  <c:v>5.3431372549019605</c:v>
                </c:pt>
                <c:pt idx="6">
                  <c:v>4.7254901960784315</c:v>
                </c:pt>
                <c:pt idx="7">
                  <c:v>5.5784313725490193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462289328"/>
        <c:axId val="1462295856"/>
      </c:barChart>
      <c:catAx>
        <c:axId val="1462289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62295856"/>
        <c:crosses val="autoZero"/>
        <c:auto val="1"/>
        <c:lblAlgn val="ctr"/>
        <c:lblOffset val="100"/>
        <c:noMultiLvlLbl val="0"/>
      </c:catAx>
      <c:valAx>
        <c:axId val="146229585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crossAx val="1462289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Sabor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Hoja1!$X$58:$X$65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Hoja1!$Y$58:$Y$65</c:f>
              <c:numCache>
                <c:formatCode>0.00</c:formatCode>
                <c:ptCount val="8"/>
                <c:pt idx="0">
                  <c:v>3.9117647058823528</c:v>
                </c:pt>
                <c:pt idx="1">
                  <c:v>3.9117647058823528</c:v>
                </c:pt>
                <c:pt idx="2">
                  <c:v>3.6764705882352939</c:v>
                </c:pt>
                <c:pt idx="3">
                  <c:v>3.3823529411764706</c:v>
                </c:pt>
                <c:pt idx="4">
                  <c:v>5.882352941176471</c:v>
                </c:pt>
                <c:pt idx="5">
                  <c:v>5.6764705882352944</c:v>
                </c:pt>
                <c:pt idx="6">
                  <c:v>5.1470588235294121</c:v>
                </c:pt>
                <c:pt idx="7">
                  <c:v>4.4117647058823533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290960"/>
        <c:axId val="1462292592"/>
      </c:barChart>
      <c:catAx>
        <c:axId val="1462290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462292592"/>
        <c:crosses val="autoZero"/>
        <c:auto val="1"/>
        <c:lblAlgn val="ctr"/>
        <c:lblOffset val="100"/>
        <c:noMultiLvlLbl val="0"/>
      </c:catAx>
      <c:valAx>
        <c:axId val="1462292592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crossAx val="1462290960"/>
        <c:crosses val="autoZero"/>
        <c:crossBetween val="between"/>
      </c:valAx>
    </c:plotArea>
    <c:plotVisOnly val="1"/>
    <c:dispBlanksAs val="gap"/>
    <c:showDLblsOverMax val="0"/>
  </c:chart>
  <c:spPr>
    <a:noFill/>
  </c:spPr>
  <c:txPr>
    <a:bodyPr/>
    <a:lstStyle/>
    <a:p>
      <a:pPr>
        <a:defRPr sz="160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Aceptabilidad</a:t>
            </a:r>
          </a:p>
        </c:rich>
      </c:tx>
      <c:layout>
        <c:manualLayout>
          <c:xMode val="edge"/>
          <c:yMode val="edge"/>
          <c:x val="0.36782579347941113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3002405949256337E-2"/>
          <c:y val="0.13936351706036745"/>
          <c:w val="0.87644203849518809"/>
          <c:h val="0.7446566054243219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CC33"/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0800000" scaled="1"/>
              <a:tileRect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Hoja1!$W$114:$W$121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Hoja1!$X$114:$X$121</c:f>
              <c:numCache>
                <c:formatCode>0.00</c:formatCode>
                <c:ptCount val="8"/>
                <c:pt idx="0">
                  <c:v>3.3529411764705883</c:v>
                </c:pt>
                <c:pt idx="1">
                  <c:v>4.5588235294117645</c:v>
                </c:pt>
                <c:pt idx="2">
                  <c:v>3.4705882352941178</c:v>
                </c:pt>
                <c:pt idx="3">
                  <c:v>3.5</c:v>
                </c:pt>
                <c:pt idx="4">
                  <c:v>6.2647058823529411</c:v>
                </c:pt>
                <c:pt idx="5">
                  <c:v>5.9705882352941178</c:v>
                </c:pt>
                <c:pt idx="6">
                  <c:v>4.617647058823529</c:v>
                </c:pt>
                <c:pt idx="7">
                  <c:v>4.2647058823529411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4566784"/>
        <c:axId val="1464572224"/>
      </c:barChart>
      <c:catAx>
        <c:axId val="1464566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4572224"/>
        <c:crosses val="autoZero"/>
        <c:auto val="1"/>
        <c:lblAlgn val="ctr"/>
        <c:lblOffset val="100"/>
        <c:noMultiLvlLbl val="0"/>
      </c:catAx>
      <c:valAx>
        <c:axId val="146457222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64566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C"/>
              <a:t>Textura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Hoja1!$W$86:$W$93</c:f>
              <c:strCache>
                <c:ptCount val="8"/>
                <c:pt idx="0">
                  <c:v>T1</c:v>
                </c:pt>
                <c:pt idx="1">
                  <c:v>T2</c:v>
                </c:pt>
                <c:pt idx="2">
                  <c:v>T3</c:v>
                </c:pt>
                <c:pt idx="3">
                  <c:v>T4</c:v>
                </c:pt>
                <c:pt idx="4">
                  <c:v>T5</c:v>
                </c:pt>
                <c:pt idx="5">
                  <c:v>T6</c:v>
                </c:pt>
                <c:pt idx="6">
                  <c:v>T7</c:v>
                </c:pt>
                <c:pt idx="7">
                  <c:v>T8</c:v>
                </c:pt>
              </c:strCache>
            </c:strRef>
          </c:cat>
          <c:val>
            <c:numRef>
              <c:f>Hoja1!$X$86:$X$93</c:f>
              <c:numCache>
                <c:formatCode>0.00</c:formatCode>
                <c:ptCount val="8"/>
                <c:pt idx="0">
                  <c:v>3.0588235294117645</c:v>
                </c:pt>
                <c:pt idx="1">
                  <c:v>4.7647058823529411</c:v>
                </c:pt>
                <c:pt idx="2">
                  <c:v>3.4705882352941178</c:v>
                </c:pt>
                <c:pt idx="3">
                  <c:v>3.3823529411764706</c:v>
                </c:pt>
                <c:pt idx="4">
                  <c:v>5.8235294117647056</c:v>
                </c:pt>
                <c:pt idx="5">
                  <c:v>5.8529411764705879</c:v>
                </c:pt>
                <c:pt idx="6">
                  <c:v>4.8235294117647056</c:v>
                </c:pt>
                <c:pt idx="7">
                  <c:v>4.8235294117647056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4567872"/>
        <c:axId val="1464568960"/>
      </c:barChart>
      <c:catAx>
        <c:axId val="146456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64568960"/>
        <c:crosses val="autoZero"/>
        <c:auto val="1"/>
        <c:lblAlgn val="ctr"/>
        <c:lblOffset val="100"/>
        <c:noMultiLvlLbl val="0"/>
      </c:catAx>
      <c:valAx>
        <c:axId val="146456896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46456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Luminosidad!$H$81</c:f>
              <c:strCache>
                <c:ptCount val="1"/>
                <c:pt idx="0">
                  <c:v>60°C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7222222222222221E-2"/>
                  <c:y val="-6.4814814814814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Luminosidad!$G$82:$G$83</c:f>
              <c:strCache>
                <c:ptCount val="2"/>
                <c:pt idx="0">
                  <c:v>Escaldado</c:v>
                </c:pt>
                <c:pt idx="1">
                  <c:v>Eritorbato</c:v>
                </c:pt>
              </c:strCache>
            </c:strRef>
          </c:cat>
          <c:val>
            <c:numRef>
              <c:f>Luminosidad!$H$82:$H$83</c:f>
              <c:numCache>
                <c:formatCode>0.00</c:formatCode>
                <c:ptCount val="2"/>
                <c:pt idx="0">
                  <c:v>97.184433333333345</c:v>
                </c:pt>
                <c:pt idx="1">
                  <c:v>99.119449999999986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Luminosidad!$I$81</c:f>
              <c:strCache>
                <c:ptCount val="1"/>
                <c:pt idx="0">
                  <c:v>70°C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555555555555558"/>
                  <c:y val="-2.3148148148148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Luminosidad!$G$82:$G$83</c:f>
              <c:strCache>
                <c:ptCount val="2"/>
                <c:pt idx="0">
                  <c:v>Escaldado</c:v>
                </c:pt>
                <c:pt idx="1">
                  <c:v>Eritorbato</c:v>
                </c:pt>
              </c:strCache>
            </c:strRef>
          </c:cat>
          <c:val>
            <c:numRef>
              <c:f>Luminosidad!$I$82:$I$83</c:f>
              <c:numCache>
                <c:formatCode>0.00</c:formatCode>
                <c:ptCount val="2"/>
                <c:pt idx="0">
                  <c:v>98.43931666666667</c:v>
                </c:pt>
                <c:pt idx="1">
                  <c:v>98.955966666666654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93043936"/>
        <c:axId val="1393039040"/>
      </c:lineChart>
      <c:catAx>
        <c:axId val="139304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39040"/>
        <c:crosses val="autoZero"/>
        <c:auto val="1"/>
        <c:lblAlgn val="ctr"/>
        <c:lblOffset val="100"/>
        <c:noMultiLvlLbl val="0"/>
      </c:catAx>
      <c:valAx>
        <c:axId val="1393039040"/>
        <c:scaling>
          <c:orientation val="minMax"/>
          <c:min val="9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Luminosidad (L*)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accent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hue.xlsx]interaccion Hue!Tabla dinámica2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1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effectLst/>
        </c:spPr>
      </c:pivotFmt>
      <c:pivotFmt>
        <c:idx val="2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3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4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5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6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7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8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9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0"/>
        <c:spPr>
          <a:solidFill>
            <a:schemeClr val="accent1"/>
          </a:solid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11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effectLst/>
        </c:spPr>
      </c:pivotFmt>
      <c:pivotFmt>
        <c:idx val="12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3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4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15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16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7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8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19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20"/>
        <c:spPr>
          <a:solidFill>
            <a:schemeClr val="accent1"/>
          </a:solidFill>
          <a:ln>
            <a:solidFill>
              <a:schemeClr val="accent2"/>
            </a:solidFill>
          </a:ln>
          <a:effectLst/>
        </c:spPr>
        <c:marker>
          <c:symbol val="none"/>
        </c:marker>
      </c:pivotFmt>
      <c:pivotFmt>
        <c:idx val="21"/>
        <c:spPr>
          <a:blipFill dpi="0" rotWithShape="1">
            <a:blip xmlns:r="http://schemas.openxmlformats.org/officeDocument/2006/relationships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/>
            </a:solidFill>
          </a:ln>
          <a:effectLst/>
        </c:spPr>
      </c:pivotFmt>
      <c:pivotFmt>
        <c:idx val="22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3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4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25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26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7"/>
        <c:spPr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8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  <c:pivotFmt>
        <c:idx val="29"/>
        <c:spPr>
          <a:solidFill>
            <a:schemeClr val="accent2"/>
          </a:solidFill>
          <a:ln>
            <a:solidFill>
              <a:schemeClr val="accent2"/>
            </a:solidFill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'interaccion Hue'!$B$1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</c:dPt>
          <c:cat>
            <c:multiLvlStrRef>
              <c:f>'interaccion Hue'!$A$2:$A$19</c:f>
              <c:multiLvlStrCache>
                <c:ptCount val="9"/>
                <c:lvl>
                  <c:pt idx="0">
                    <c:v>Materia</c:v>
                  </c:pt>
                  <c:pt idx="1">
                    <c:v>T5  </c:v>
                  </c:pt>
                  <c:pt idx="2">
                    <c:v>T6  </c:v>
                  </c:pt>
                  <c:pt idx="3">
                    <c:v>T1  </c:v>
                  </c:pt>
                  <c:pt idx="4">
                    <c:v>T2  </c:v>
                  </c:pt>
                  <c:pt idx="5">
                    <c:v>T7  </c:v>
                  </c:pt>
                  <c:pt idx="6">
                    <c:v>T8  </c:v>
                  </c:pt>
                  <c:pt idx="7">
                    <c:v>T3</c:v>
                  </c:pt>
                  <c:pt idx="8">
                    <c:v>T4</c:v>
                  </c:pt>
                </c:lvl>
                <c:lvl>
                  <c:pt idx="0">
                    <c:v>prima</c:v>
                  </c:pt>
                  <c:pt idx="1">
                    <c:v>Eritorbato</c:v>
                  </c:pt>
                  <c:pt idx="3">
                    <c:v>Escaldado</c:v>
                  </c:pt>
                  <c:pt idx="5">
                    <c:v>Eritorbato</c:v>
                  </c:pt>
                  <c:pt idx="7">
                    <c:v>Escaldado</c:v>
                  </c:pt>
                </c:lvl>
                <c:lvl>
                  <c:pt idx="0">
                    <c:v>.</c:v>
                  </c:pt>
                  <c:pt idx="1">
                    <c:v>60°C</c:v>
                  </c:pt>
                  <c:pt idx="5">
                    <c:v>70°C</c:v>
                  </c:pt>
                </c:lvl>
              </c:multiLvlStrCache>
            </c:multiLvlStrRef>
          </c:cat>
          <c:val>
            <c:numRef>
              <c:f>'interaccion Hue'!$B$2:$B$19</c:f>
              <c:numCache>
                <c:formatCode>General</c:formatCode>
                <c:ptCount val="9"/>
                <c:pt idx="0">
                  <c:v>119.39</c:v>
                </c:pt>
                <c:pt idx="1">
                  <c:v>109.77814378113605</c:v>
                </c:pt>
                <c:pt idx="2">
                  <c:v>116.9155120582667</c:v>
                </c:pt>
                <c:pt idx="3">
                  <c:v>76.143047873148305</c:v>
                </c:pt>
                <c:pt idx="4">
                  <c:v>83.595769738694912</c:v>
                </c:pt>
                <c:pt idx="5">
                  <c:v>106.43847097247401</c:v>
                </c:pt>
                <c:pt idx="6">
                  <c:v>98.71442940848732</c:v>
                </c:pt>
                <c:pt idx="7">
                  <c:v>84.763032493604371</c:v>
                </c:pt>
                <c:pt idx="8">
                  <c:v>86.470039641892299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049376"/>
        <c:axId val="1393036320"/>
      </c:barChart>
      <c:catAx>
        <c:axId val="139304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36320"/>
        <c:crosses val="autoZero"/>
        <c:auto val="1"/>
        <c:lblAlgn val="ctr"/>
        <c:lblOffset val="100"/>
        <c:noMultiLvlLbl val="0"/>
      </c:catAx>
      <c:valAx>
        <c:axId val="1393036320"/>
        <c:scaling>
          <c:orientation val="minMax"/>
          <c:max val="12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Ángulo de tono hue (°)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9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hue.xlsx]diferencia!Tabla dinámica1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</c:pivotFmt>
      <c:pivotFmt>
        <c:idx val="5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6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7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8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11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1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1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20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21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2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c:spPr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diferencia!$F$12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cat>
            <c:multiLvlStrRef>
              <c:f>diferencia!$E$13:$E$23</c:f>
              <c:multiLvlStrCache>
                <c:ptCount val="8"/>
                <c:lvl>
                  <c:pt idx="0">
                    <c:v>T5</c:v>
                  </c:pt>
                  <c:pt idx="1">
                    <c:v>T6</c:v>
                  </c:pt>
                  <c:pt idx="2">
                    <c:v>T7</c:v>
                  </c:pt>
                  <c:pt idx="3">
                    <c:v>T8</c:v>
                  </c:pt>
                  <c:pt idx="4">
                    <c:v>T1</c:v>
                  </c:pt>
                  <c:pt idx="5">
                    <c:v>T2</c:v>
                  </c:pt>
                  <c:pt idx="6">
                    <c:v>T3</c:v>
                  </c:pt>
                  <c:pt idx="7">
                    <c:v>T4</c:v>
                  </c:pt>
                </c:lvl>
                <c:lvl>
                  <c:pt idx="0">
                    <c:v>Eritorbato</c:v>
                  </c:pt>
                  <c:pt idx="4">
                    <c:v>Escaldado</c:v>
                  </c:pt>
                </c:lvl>
              </c:multiLvlStrCache>
            </c:multiLvlStrRef>
          </c:cat>
          <c:val>
            <c:numRef>
              <c:f>diferencia!$F$13:$F$23</c:f>
              <c:numCache>
                <c:formatCode>General</c:formatCode>
                <c:ptCount val="8"/>
                <c:pt idx="0">
                  <c:v>5.57</c:v>
                </c:pt>
                <c:pt idx="1">
                  <c:v>5.22</c:v>
                </c:pt>
                <c:pt idx="2">
                  <c:v>6.32</c:v>
                </c:pt>
                <c:pt idx="3">
                  <c:v>6.98</c:v>
                </c:pt>
                <c:pt idx="4">
                  <c:v>7.5</c:v>
                </c:pt>
                <c:pt idx="5">
                  <c:v>7.72</c:v>
                </c:pt>
                <c:pt idx="6">
                  <c:v>7.26</c:v>
                </c:pt>
                <c:pt idx="7">
                  <c:v>7.19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040672"/>
        <c:axId val="1393037952"/>
      </c:barChart>
      <c:catAx>
        <c:axId val="139304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37952"/>
        <c:crosses val="autoZero"/>
        <c:auto val="1"/>
        <c:lblAlgn val="ctr"/>
        <c:lblOffset val="100"/>
        <c:noMultiLvlLbl val="0"/>
      </c:catAx>
      <c:valAx>
        <c:axId val="1393037952"/>
        <c:scaling>
          <c:orientation val="minMax"/>
          <c:min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Diferencia de color total (</a:t>
                </a:r>
                <a:r>
                  <a:rPr lang="es-ES"/>
                  <a:t>ΔE)</a:t>
                </a:r>
                <a:endParaRPr lang="es-CO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hue.xlsx]humedad A!Tabla dinámica23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  <c:pivotFmt>
        <c:idx val="1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2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3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4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5"/>
        <c:spPr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6"/>
        <c:spPr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  <c:pivotFmt>
        <c:idx val="7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8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9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10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11"/>
        <c:spPr>
          <a:solidFill>
            <a:schemeClr val="accent1"/>
          </a:solidFill>
          <a:ln>
            <a:solidFill>
              <a:schemeClr val="accent6">
                <a:lumMod val="75000"/>
              </a:schemeClr>
            </a:solidFill>
          </a:ln>
          <a:effectLst/>
        </c:spPr>
        <c:marker>
          <c:symbol val="none"/>
        </c:marker>
      </c:pivotFmt>
      <c:pivotFmt>
        <c:idx val="12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13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14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  <c:pivotFmt>
        <c:idx val="15"/>
        <c:spPr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'humedad A'!$B$1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</c:dPt>
          <c:cat>
            <c:multiLvlStrRef>
              <c:f>'humedad A'!$A$2:$A$12</c:f>
              <c:multiLvlStrCache>
                <c:ptCount val="8"/>
                <c:lvl>
                  <c:pt idx="0">
                    <c:v>T1  </c:v>
                  </c:pt>
                  <c:pt idx="1">
                    <c:v>T2  </c:v>
                  </c:pt>
                  <c:pt idx="2">
                    <c:v>T5  </c:v>
                  </c:pt>
                  <c:pt idx="3">
                    <c:v>T6  </c:v>
                  </c:pt>
                  <c:pt idx="4">
                    <c:v>T3</c:v>
                  </c:pt>
                  <c:pt idx="5">
                    <c:v>T4</c:v>
                  </c:pt>
                  <c:pt idx="6">
                    <c:v>T7</c:v>
                  </c:pt>
                  <c:pt idx="7">
                    <c:v>T8</c:v>
                  </c:pt>
                </c:lvl>
                <c:lvl>
                  <c:pt idx="0">
                    <c:v>60°C</c:v>
                  </c:pt>
                  <c:pt idx="4">
                    <c:v>70°C</c:v>
                  </c:pt>
                </c:lvl>
              </c:multiLvlStrCache>
            </c:multiLvlStrRef>
          </c:cat>
          <c:val>
            <c:numRef>
              <c:f>'humedad A'!$B$2:$B$12</c:f>
              <c:numCache>
                <c:formatCode>General</c:formatCode>
                <c:ptCount val="8"/>
                <c:pt idx="0">
                  <c:v>4.3966666666666665</c:v>
                </c:pt>
                <c:pt idx="1">
                  <c:v>4.5966666666666667</c:v>
                </c:pt>
                <c:pt idx="2">
                  <c:v>4.3033333333333337</c:v>
                </c:pt>
                <c:pt idx="3">
                  <c:v>4.2600000000000007</c:v>
                </c:pt>
                <c:pt idx="4">
                  <c:v>4</c:v>
                </c:pt>
                <c:pt idx="5">
                  <c:v>3.3800000000000003</c:v>
                </c:pt>
                <c:pt idx="6">
                  <c:v>3.47</c:v>
                </c:pt>
                <c:pt idx="7">
                  <c:v>3.7733333333333334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038496"/>
        <c:axId val="1393039584"/>
      </c:barChart>
      <c:catAx>
        <c:axId val="139303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39584"/>
        <c:crosses val="autoZero"/>
        <c:auto val="1"/>
        <c:lblAlgn val="ctr"/>
        <c:lblOffset val="100"/>
        <c:noMultiLvlLbl val="0"/>
      </c:catAx>
      <c:valAx>
        <c:axId val="1393039584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Humedad en base húmeda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3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2"/>
      </a:solidFill>
      <a:round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hue.xlsx]Hoja9!Tabla dinámica24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3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4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1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2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3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</c:pivotFmt>
      <c:pivotFmt>
        <c:idx val="15"/>
        <c:spPr>
          <a:solidFill>
            <a:schemeClr val="accent2"/>
          </a:solidFill>
          <a:ln>
            <a:noFill/>
          </a:ln>
          <a:effectLst/>
        </c:spPr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0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1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2"/>
        <c:spPr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c:spPr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</c:pivotFmt>
      <c:pivotFmt>
        <c:idx val="26"/>
        <c:spPr>
          <a:solidFill>
            <a:schemeClr val="accent2"/>
          </a:solidFill>
          <a:ln>
            <a:noFill/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Hoja9!$B$1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206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2060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2060"/>
                </a:solidFill>
              </a:ln>
              <a:effectLst/>
            </c:spPr>
          </c:dPt>
          <c:cat>
            <c:multiLvlStrRef>
              <c:f>Hoja9!$A$2:$A$12</c:f>
              <c:multiLvlStrCache>
                <c:ptCount val="8"/>
                <c:lvl>
                  <c:pt idx="0">
                    <c:v>T5</c:v>
                  </c:pt>
                  <c:pt idx="1">
                    <c:v>T6</c:v>
                  </c:pt>
                  <c:pt idx="2">
                    <c:v>T7</c:v>
                  </c:pt>
                  <c:pt idx="3">
                    <c:v>T8</c:v>
                  </c:pt>
                  <c:pt idx="4">
                    <c:v>T1</c:v>
                  </c:pt>
                  <c:pt idx="5">
                    <c:v>T2</c:v>
                  </c:pt>
                  <c:pt idx="6">
                    <c:v>T3</c:v>
                  </c:pt>
                  <c:pt idx="7">
                    <c:v>T4</c:v>
                  </c:pt>
                </c:lvl>
                <c:lvl>
                  <c:pt idx="0">
                    <c:v>Eritorbato</c:v>
                  </c:pt>
                  <c:pt idx="4">
                    <c:v>Escaldado</c:v>
                  </c:pt>
                </c:lvl>
              </c:multiLvlStrCache>
            </c:multiLvlStrRef>
          </c:cat>
          <c:val>
            <c:numRef>
              <c:f>Hoja9!$B$2:$B$12</c:f>
              <c:numCache>
                <c:formatCode>General</c:formatCode>
                <c:ptCount val="8"/>
                <c:pt idx="0">
                  <c:v>27.020901519914602</c:v>
                </c:pt>
                <c:pt idx="1">
                  <c:v>26.673450736405503</c:v>
                </c:pt>
                <c:pt idx="2">
                  <c:v>26.533901636874287</c:v>
                </c:pt>
                <c:pt idx="3">
                  <c:v>26.920000224583532</c:v>
                </c:pt>
                <c:pt idx="4">
                  <c:v>28.081848667683925</c:v>
                </c:pt>
                <c:pt idx="5">
                  <c:v>27.636961443230614</c:v>
                </c:pt>
                <c:pt idx="6">
                  <c:v>27.550444904108687</c:v>
                </c:pt>
                <c:pt idx="7">
                  <c:v>27.190664903541933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3042304"/>
        <c:axId val="1393043392"/>
      </c:barChart>
      <c:catAx>
        <c:axId val="139304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3392"/>
        <c:crosses val="autoZero"/>
        <c:auto val="1"/>
        <c:lblAlgn val="ctr"/>
        <c:lblOffset val="100"/>
        <c:noMultiLvlLbl val="0"/>
      </c:catAx>
      <c:valAx>
        <c:axId val="139304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Rendimiento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9304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[grafico luminosidad, hue.xlsx]Sólidos!Tabla dinámica15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4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5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6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7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8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1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3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14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15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16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17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0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1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2"/>
        <c:spPr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c:spPr>
      </c:pivotFmt>
      <c:pivotFmt>
        <c:idx val="23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24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25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  <c:pivotFmt>
        <c:idx val="26"/>
        <c:spPr>
          <a:solidFill>
            <a:schemeClr val="accent2">
              <a:lumMod val="75000"/>
            </a:schemeClr>
          </a:solidFill>
          <a:ln>
            <a:noFill/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Sólidos!$G$20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cat>
            <c:multiLvlStrRef>
              <c:f>Sólidos!$F$21:$F$31</c:f>
              <c:multiLvlStrCache>
                <c:ptCount val="8"/>
                <c:lvl>
                  <c:pt idx="0">
                    <c:v>T5</c:v>
                  </c:pt>
                  <c:pt idx="1">
                    <c:v>T6</c:v>
                  </c:pt>
                  <c:pt idx="2">
                    <c:v>T7</c:v>
                  </c:pt>
                  <c:pt idx="3">
                    <c:v>T8</c:v>
                  </c:pt>
                  <c:pt idx="4">
                    <c:v>T1</c:v>
                  </c:pt>
                  <c:pt idx="5">
                    <c:v>T2</c:v>
                  </c:pt>
                  <c:pt idx="6">
                    <c:v>T3</c:v>
                  </c:pt>
                  <c:pt idx="7">
                    <c:v>T4</c:v>
                  </c:pt>
                </c:lvl>
                <c:lvl>
                  <c:pt idx="0">
                    <c:v>Eritorbato</c:v>
                  </c:pt>
                  <c:pt idx="4">
                    <c:v>Escaldado</c:v>
                  </c:pt>
                </c:lvl>
              </c:multiLvlStrCache>
            </c:multiLvlStrRef>
          </c:cat>
          <c:val>
            <c:numRef>
              <c:f>Sólidos!$G$21:$G$31</c:f>
              <c:numCache>
                <c:formatCode>General</c:formatCode>
                <c:ptCount val="8"/>
                <c:pt idx="0">
                  <c:v>76.662345641390189</c:v>
                </c:pt>
                <c:pt idx="1">
                  <c:v>74.551260863836262</c:v>
                </c:pt>
                <c:pt idx="2">
                  <c:v>76.080015193326474</c:v>
                </c:pt>
                <c:pt idx="3">
                  <c:v>72.871332433006003</c:v>
                </c:pt>
                <c:pt idx="4">
                  <c:v>71.239318507396831</c:v>
                </c:pt>
                <c:pt idx="5">
                  <c:v>73.604164534817698</c:v>
                </c:pt>
                <c:pt idx="6">
                  <c:v>68.220701082871869</c:v>
                </c:pt>
                <c:pt idx="7">
                  <c:v>69.74460179569229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2294768"/>
        <c:axId val="1462293136"/>
      </c:barChart>
      <c:catAx>
        <c:axId val="146229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62293136"/>
        <c:crosses val="autoZero"/>
        <c:auto val="1"/>
        <c:lblAlgn val="ctr"/>
        <c:lblOffset val="100"/>
        <c:noMultiLvlLbl val="0"/>
      </c:catAx>
      <c:valAx>
        <c:axId val="1462293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Sólidos solubles (° Brix)</a:t>
                </a:r>
              </a:p>
            </c:rich>
          </c:tx>
          <c:layout>
            <c:manualLayout>
              <c:xMode val="edge"/>
              <c:yMode val="edge"/>
              <c:x val="1.0529773828911418E-3"/>
              <c:y val="0.123921145725933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6229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5997375328084"/>
          <c:y val="2.8252330527649562E-2"/>
          <c:w val="0.82458092738407696"/>
          <c:h val="0.7344480898221055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C00000"/>
              </a:solidFill>
            </c:spPr>
          </c:marker>
          <c:trendline>
            <c:trendlineType val="power"/>
            <c:dispRSqr val="1"/>
            <c:dispEq val="1"/>
            <c:trendlineLbl>
              <c:layout>
                <c:manualLayout>
                  <c:x val="-2.5940507436570427E-3"/>
                  <c:y val="-0.12633251877998009"/>
                </c:manualLayout>
              </c:layout>
              <c:numFmt formatCode="General" sourceLinked="0"/>
            </c:trendlineLbl>
          </c:trendline>
          <c:xVal>
            <c:numRef>
              <c:f>'T5'!$L$17:$L$30</c:f>
              <c:numCache>
                <c:formatCode>General</c:formatCode>
                <c:ptCount val="14"/>
                <c:pt idx="0">
                  <c:v>0.5</c:v>
                </c:pt>
                <c:pt idx="1">
                  <c:v>1</c:v>
                </c:pt>
                <c:pt idx="2">
                  <c:v>1.5</c:v>
                </c:pt>
                <c:pt idx="3">
                  <c:v>2</c:v>
                </c:pt>
                <c:pt idx="4">
                  <c:v>2.5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4.5</c:v>
                </c:pt>
                <c:pt idx="9">
                  <c:v>5</c:v>
                </c:pt>
                <c:pt idx="10">
                  <c:v>5.5</c:v>
                </c:pt>
                <c:pt idx="11">
                  <c:v>6</c:v>
                </c:pt>
                <c:pt idx="12">
                  <c:v>6.5</c:v>
                </c:pt>
                <c:pt idx="13">
                  <c:v>7</c:v>
                </c:pt>
              </c:numCache>
            </c:numRef>
          </c:xVal>
          <c:yVal>
            <c:numRef>
              <c:f>'T5'!$N$17:$N$30</c:f>
              <c:numCache>
                <c:formatCode>General</c:formatCode>
                <c:ptCount val="14"/>
                <c:pt idx="0">
                  <c:v>2.0735642019429221</c:v>
                </c:pt>
                <c:pt idx="1">
                  <c:v>1.3216892334021251</c:v>
                </c:pt>
                <c:pt idx="2">
                  <c:v>0.88440630190768676</c:v>
                </c:pt>
                <c:pt idx="3">
                  <c:v>0.56037650374993764</c:v>
                </c:pt>
                <c:pt idx="4">
                  <c:v>0.29926511300146041</c:v>
                </c:pt>
                <c:pt idx="5">
                  <c:v>0.21747118336940705</c:v>
                </c:pt>
                <c:pt idx="6">
                  <c:v>0.17342829818291688</c:v>
                </c:pt>
                <c:pt idx="7">
                  <c:v>0.15769869633059885</c:v>
                </c:pt>
                <c:pt idx="8">
                  <c:v>0.14196909447828099</c:v>
                </c:pt>
                <c:pt idx="9">
                  <c:v>0.12938541299642659</c:v>
                </c:pt>
                <c:pt idx="10">
                  <c:v>0.11365581114410869</c:v>
                </c:pt>
                <c:pt idx="11">
                  <c:v>0.10421805003271793</c:v>
                </c:pt>
                <c:pt idx="12">
                  <c:v>9.7926209291790939E-2</c:v>
                </c:pt>
                <c:pt idx="13">
                  <c:v>9.4780288921327296E-2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2288784"/>
        <c:axId val="1462296400"/>
      </c:scatterChart>
      <c:valAx>
        <c:axId val="146228878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Tiempo (horas)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62296400"/>
        <c:crosses val="autoZero"/>
        <c:crossBetween val="midCat"/>
      </c:valAx>
      <c:valAx>
        <c:axId val="14622964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Xbs (Kg H2O/Kg SS)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6228878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C00000"/>
              </a:solidFill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10190682414698157"/>
                  <c:y val="-5.0343364613669866E-3"/>
                </c:manualLayout>
              </c:layout>
              <c:numFmt formatCode="General" sourceLinked="0"/>
            </c:trendlineLbl>
          </c:trendline>
          <c:xVal>
            <c:numRef>
              <c:f>'T5'!$O$17:$O$30</c:f>
              <c:numCache>
                <c:formatCode>General</c:formatCode>
                <c:ptCount val="14"/>
                <c:pt idx="0">
                  <c:v>2.5879221825137178</c:v>
                </c:pt>
                <c:pt idx="1">
                  <c:v>1.6976267176725237</c:v>
                </c:pt>
                <c:pt idx="2">
                  <c:v>1.103047767654906</c:v>
                </c:pt>
                <c:pt idx="3">
                  <c:v>0.7223914028288122</c:v>
                </c:pt>
                <c:pt idx="4">
                  <c:v>0.42982080837569903</c:v>
                </c:pt>
                <c:pt idx="5">
                  <c:v>0.25836814818543374</c:v>
                </c:pt>
                <c:pt idx="6">
                  <c:v>0.19544974077616195</c:v>
                </c:pt>
                <c:pt idx="7">
                  <c:v>0.16556349725675787</c:v>
                </c:pt>
                <c:pt idx="8">
                  <c:v>0.14983389540443992</c:v>
                </c:pt>
                <c:pt idx="9">
                  <c:v>0.13567725373735379</c:v>
                </c:pt>
                <c:pt idx="10">
                  <c:v>0.12152061207026764</c:v>
                </c:pt>
                <c:pt idx="11">
                  <c:v>0.10893693058841331</c:v>
                </c:pt>
                <c:pt idx="12">
                  <c:v>0.10107212966225443</c:v>
                </c:pt>
                <c:pt idx="13">
                  <c:v>9.6353249106559125E-2</c:v>
                </c:pt>
              </c:numCache>
            </c:numRef>
          </c:xVal>
          <c:yVal>
            <c:numRef>
              <c:f>'T5'!$P$17:$P$30</c:f>
              <c:numCache>
                <c:formatCode>General</c:formatCode>
                <c:ptCount val="14"/>
                <c:pt idx="0">
                  <c:v>7.597138746387945E-2</c:v>
                </c:pt>
                <c:pt idx="1">
                  <c:v>5.5526488085220815E-2</c:v>
                </c:pt>
                <c:pt idx="2">
                  <c:v>3.2293647882199544E-2</c:v>
                </c:pt>
                <c:pt idx="3">
                  <c:v>2.3929825409111882E-2</c:v>
                </c:pt>
                <c:pt idx="4">
                  <c:v>1.9283257368507615E-2</c:v>
                </c:pt>
                <c:pt idx="5">
                  <c:v>6.0405384527855372E-3</c:v>
                </c:pt>
                <c:pt idx="6">
                  <c:v>3.2525976284229732E-3</c:v>
                </c:pt>
                <c:pt idx="7">
                  <c:v>1.1616420101510706E-3</c:v>
                </c:pt>
                <c:pt idx="8">
                  <c:v>1.1616420101510582E-3</c:v>
                </c:pt>
                <c:pt idx="9">
                  <c:v>9.2931360812085475E-4</c:v>
                </c:pt>
                <c:pt idx="10">
                  <c:v>1.1616420101510602E-3</c:v>
                </c:pt>
                <c:pt idx="11">
                  <c:v>6.9698520609063805E-4</c:v>
                </c:pt>
                <c:pt idx="12">
                  <c:v>4.6465680406041203E-4</c:v>
                </c:pt>
                <c:pt idx="13">
                  <c:v>2.3232840203021678E-4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2286064"/>
        <c:axId val="1462299664"/>
      </c:scatterChart>
      <c:valAx>
        <c:axId val="1462286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Xbs (Kg H2O/Kg SS)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62299664"/>
        <c:crosses val="autoZero"/>
        <c:crossBetween val="midCat"/>
      </c:valAx>
      <c:valAx>
        <c:axId val="14622996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N (Kg H2O/h*m2)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46228606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tx1"/>
          </a:solidFill>
          <a:latin typeface="Calibri Light" panose="020F0302020204030204" pitchFamily="34" charset="0"/>
        </a:defRPr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287833-3EA4-40C0-94F2-24663A2307DD}" type="doc">
      <dgm:prSet loTypeId="urn:microsoft.com/office/officeart/2008/layout/BendingPictureBlock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311CEB4-50FF-47AC-9737-9B8A9E89C0E7}">
      <dgm:prSet phldrT="[Texto]" custT="1"/>
      <dgm:spPr/>
      <dgm:t>
        <a:bodyPr/>
        <a:lstStyle/>
        <a:p>
          <a:r>
            <a:rPr lang="es-CO" sz="1800" b="1" smtClean="0">
              <a:solidFill>
                <a:schemeClr val="tx1"/>
              </a:solidFill>
            </a:rPr>
            <a:t>Perecibilidad</a:t>
          </a:r>
          <a:endParaRPr lang="es-CO" sz="1800" b="1" dirty="0">
            <a:solidFill>
              <a:schemeClr val="tx1"/>
            </a:solidFill>
          </a:endParaRPr>
        </a:p>
      </dgm:t>
    </dgm:pt>
    <dgm:pt modelId="{A3224FBF-025F-4F88-A186-47EFFE201EB9}" type="parTrans" cxnId="{B207DD88-4999-45DD-B652-4EF16510BC32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3E171273-E99E-4FB7-A5F7-5EA5D7B93EE0}" type="sibTrans" cxnId="{B207DD88-4999-45DD-B652-4EF16510BC32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502C284A-5343-475E-A9A0-E5DDB15CB2FA}">
      <dgm:prSet phldrT="[Texto]" custT="1"/>
      <dgm:spPr/>
      <dgm:t>
        <a:bodyPr/>
        <a:lstStyle/>
        <a:p>
          <a:r>
            <a:rPr lang="es-CO" sz="1800" b="1" dirty="0" err="1" smtClean="0">
              <a:solidFill>
                <a:schemeClr val="tx1"/>
              </a:solidFill>
            </a:rPr>
            <a:t>Pardeamiento</a:t>
          </a:r>
          <a:r>
            <a:rPr lang="es-CO" sz="1800" b="1" dirty="0" smtClean="0">
              <a:solidFill>
                <a:schemeClr val="tx1"/>
              </a:solidFill>
            </a:rPr>
            <a:t>: alteración del color</a:t>
          </a:r>
          <a:endParaRPr lang="es-CO" sz="1800" b="1" dirty="0">
            <a:solidFill>
              <a:schemeClr val="tx1"/>
            </a:solidFill>
          </a:endParaRPr>
        </a:p>
      </dgm:t>
    </dgm:pt>
    <dgm:pt modelId="{3DE16F5D-6DEB-4DAE-9112-0BEFEC473C90}" type="parTrans" cxnId="{65878866-4F6C-4F33-93F3-D88E3C2B438B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F6A1A00F-B8AE-4A25-9AED-968E95AA13EE}" type="sibTrans" cxnId="{65878866-4F6C-4F33-93F3-D88E3C2B438B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B0956782-905F-41D3-B45E-E9C546B4D9B1}">
      <dgm:prSet phldrT="[Texto]" custT="1"/>
      <dgm:spPr/>
      <dgm:t>
        <a:bodyPr/>
        <a:lstStyle/>
        <a:p>
          <a:r>
            <a:rPr lang="es-CO" sz="1800" b="1" smtClean="0">
              <a:solidFill>
                <a:schemeClr val="tx1"/>
              </a:solidFill>
            </a:rPr>
            <a:t>Alternativas de transformación y consumo</a:t>
          </a:r>
          <a:endParaRPr lang="es-CO" sz="1800" b="1" dirty="0">
            <a:solidFill>
              <a:schemeClr val="tx1"/>
            </a:solidFill>
          </a:endParaRPr>
        </a:p>
      </dgm:t>
    </dgm:pt>
    <dgm:pt modelId="{8EEEC4DF-94B8-4096-BEAC-58CCB7B26C09}" type="parTrans" cxnId="{15475DC2-8248-4E1B-A2ED-7889A221C8DA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AF5934F9-66F2-46AE-AC17-430006546C75}" type="sibTrans" cxnId="{15475DC2-8248-4E1B-A2ED-7889A221C8DA}">
      <dgm:prSet/>
      <dgm:spPr/>
      <dgm:t>
        <a:bodyPr/>
        <a:lstStyle/>
        <a:p>
          <a:endParaRPr lang="es-CO" sz="2800">
            <a:solidFill>
              <a:schemeClr val="tx1"/>
            </a:solidFill>
          </a:endParaRPr>
        </a:p>
      </dgm:t>
    </dgm:pt>
    <dgm:pt modelId="{4DFF5046-1806-4A8A-8C9A-0E9F324B5DFA}" type="pres">
      <dgm:prSet presAssocID="{A7287833-3EA4-40C0-94F2-24663A2307D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CO"/>
        </a:p>
      </dgm:t>
    </dgm:pt>
    <dgm:pt modelId="{A7B55DE3-1386-464A-BBB3-DAE224A5E283}" type="pres">
      <dgm:prSet presAssocID="{0311CEB4-50FF-47AC-9737-9B8A9E89C0E7}" presName="composite" presStyleCnt="0"/>
      <dgm:spPr/>
    </dgm:pt>
    <dgm:pt modelId="{7003F016-BF00-4E05-A228-C06D058D7C13}" type="pres">
      <dgm:prSet presAssocID="{0311CEB4-50FF-47AC-9737-9B8A9E89C0E7}" presName="rect1" presStyleLbl="bgImgPlace1" presStyleIdx="0" presStyleCnt="3" custScaleX="214359" custScaleY="214359" custLinFactNeighborX="-21040" custLinFactNeighborY="30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BEE7242-3C01-4B8C-BC78-ECDACFE18AAB}" type="pres">
      <dgm:prSet presAssocID="{0311CEB4-50FF-47AC-9737-9B8A9E89C0E7}" presName="rect2" presStyleLbl="node1" presStyleIdx="0" presStyleCnt="3" custScaleX="214359" custScaleY="214359" custLinFactNeighborX="-65220" custLinFactNeighborY="621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E5A8D8-13D1-4DEB-8417-0DA1EB2D8934}" type="pres">
      <dgm:prSet presAssocID="{3E171273-E99E-4FB7-A5F7-5EA5D7B93EE0}" presName="sibTrans" presStyleCnt="0"/>
      <dgm:spPr/>
    </dgm:pt>
    <dgm:pt modelId="{ED7E75CB-9B25-4D53-9A52-65EC2DC7BDB3}" type="pres">
      <dgm:prSet presAssocID="{502C284A-5343-475E-A9A0-E5DDB15CB2FA}" presName="composite" presStyleCnt="0"/>
      <dgm:spPr/>
    </dgm:pt>
    <dgm:pt modelId="{D4BFB07B-85E2-4006-B24F-351943526930}" type="pres">
      <dgm:prSet presAssocID="{502C284A-5343-475E-A9A0-E5DDB15CB2FA}" presName="rect1" presStyleLbl="bgImgPlace1" presStyleIdx="1" presStyleCnt="3" custScaleX="214359" custScaleY="214359" custLinFactX="100000" custLinFactNeighborX="184076" custLinFactNeighborY="180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9B2314D3-C395-4F73-A6E7-5B2CFC9C20F8}" type="pres">
      <dgm:prSet presAssocID="{502C284A-5343-475E-A9A0-E5DDB15CB2FA}" presName="rect2" presStyleLbl="node1" presStyleIdx="1" presStyleCnt="3" custScaleX="240612" custScaleY="214359" custLinFactX="200504" custLinFactNeighborX="300000" custLinFactNeighborY="97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4FF0E66-B286-43C1-8F2B-4A8F50CDE4A1}" type="pres">
      <dgm:prSet presAssocID="{F6A1A00F-B8AE-4A25-9AED-968E95AA13EE}" presName="sibTrans" presStyleCnt="0"/>
      <dgm:spPr/>
    </dgm:pt>
    <dgm:pt modelId="{4D611D75-E6E8-4F67-BC0B-1E389D23BF7F}" type="pres">
      <dgm:prSet presAssocID="{B0956782-905F-41D3-B45E-E9C546B4D9B1}" presName="composite" presStyleCnt="0"/>
      <dgm:spPr/>
    </dgm:pt>
    <dgm:pt modelId="{1FE8E48F-F033-4E9F-8EBB-8DD2B034C973}" type="pres">
      <dgm:prSet presAssocID="{B0956782-905F-41D3-B45E-E9C546B4D9B1}" presName="rect1" presStyleLbl="bgImgPlace1" presStyleIdx="2" presStyleCnt="3" custScaleX="214359" custScaleY="214359" custLinFactX="-100000" custLinFactNeighborX="-138946" custLinFactNeighborY="380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000" r="-98000"/>
          </a:stretch>
        </a:blipFill>
      </dgm:spPr>
    </dgm:pt>
    <dgm:pt modelId="{D06C34B0-911C-4F3D-9B83-34C52FA32D16}" type="pres">
      <dgm:prSet presAssocID="{B0956782-905F-41D3-B45E-E9C546B4D9B1}" presName="rect2" presStyleLbl="node1" presStyleIdx="2" presStyleCnt="3" custScaleX="232143" custScaleY="214359" custLinFactX="-202967" custLinFactNeighborX="-300000" custLinFactNeighborY="1138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5878866-4F6C-4F33-93F3-D88E3C2B438B}" srcId="{A7287833-3EA4-40C0-94F2-24663A2307DD}" destId="{502C284A-5343-475E-A9A0-E5DDB15CB2FA}" srcOrd="1" destOrd="0" parTransId="{3DE16F5D-6DEB-4DAE-9112-0BEFEC473C90}" sibTransId="{F6A1A00F-B8AE-4A25-9AED-968E95AA13EE}"/>
    <dgm:cxn modelId="{D10C9DC5-C33D-49E6-9827-3B1A16212916}" type="presOf" srcId="{B0956782-905F-41D3-B45E-E9C546B4D9B1}" destId="{D06C34B0-911C-4F3D-9B83-34C52FA32D16}" srcOrd="0" destOrd="0" presId="urn:microsoft.com/office/officeart/2008/layout/BendingPictureBlocks"/>
    <dgm:cxn modelId="{15475DC2-8248-4E1B-A2ED-7889A221C8DA}" srcId="{A7287833-3EA4-40C0-94F2-24663A2307DD}" destId="{B0956782-905F-41D3-B45E-E9C546B4D9B1}" srcOrd="2" destOrd="0" parTransId="{8EEEC4DF-94B8-4096-BEAC-58CCB7B26C09}" sibTransId="{AF5934F9-66F2-46AE-AC17-430006546C75}"/>
    <dgm:cxn modelId="{B207DD88-4999-45DD-B652-4EF16510BC32}" srcId="{A7287833-3EA4-40C0-94F2-24663A2307DD}" destId="{0311CEB4-50FF-47AC-9737-9B8A9E89C0E7}" srcOrd="0" destOrd="0" parTransId="{A3224FBF-025F-4F88-A186-47EFFE201EB9}" sibTransId="{3E171273-E99E-4FB7-A5F7-5EA5D7B93EE0}"/>
    <dgm:cxn modelId="{2B7F8937-FE80-446C-A123-B6704CCFF6CA}" type="presOf" srcId="{0311CEB4-50FF-47AC-9737-9B8A9E89C0E7}" destId="{FBEE7242-3C01-4B8C-BC78-ECDACFE18AAB}" srcOrd="0" destOrd="0" presId="urn:microsoft.com/office/officeart/2008/layout/BendingPictureBlocks"/>
    <dgm:cxn modelId="{7AB46294-C729-4EE3-8F28-5FF829C51279}" type="presOf" srcId="{A7287833-3EA4-40C0-94F2-24663A2307DD}" destId="{4DFF5046-1806-4A8A-8C9A-0E9F324B5DFA}" srcOrd="0" destOrd="0" presId="urn:microsoft.com/office/officeart/2008/layout/BendingPictureBlocks"/>
    <dgm:cxn modelId="{DB87167B-0C12-417A-80DA-8079C2018733}" type="presOf" srcId="{502C284A-5343-475E-A9A0-E5DDB15CB2FA}" destId="{9B2314D3-C395-4F73-A6E7-5B2CFC9C20F8}" srcOrd="0" destOrd="0" presId="urn:microsoft.com/office/officeart/2008/layout/BendingPictureBlocks"/>
    <dgm:cxn modelId="{6D7B9603-7766-4ADD-80D8-D9E640B91FEB}" type="presParOf" srcId="{4DFF5046-1806-4A8A-8C9A-0E9F324B5DFA}" destId="{A7B55DE3-1386-464A-BBB3-DAE224A5E283}" srcOrd="0" destOrd="0" presId="urn:microsoft.com/office/officeart/2008/layout/BendingPictureBlocks"/>
    <dgm:cxn modelId="{EEDDC3C9-74A2-4457-BC6B-E2AFE2CAD330}" type="presParOf" srcId="{A7B55DE3-1386-464A-BBB3-DAE224A5E283}" destId="{7003F016-BF00-4E05-A228-C06D058D7C13}" srcOrd="0" destOrd="0" presId="urn:microsoft.com/office/officeart/2008/layout/BendingPictureBlocks"/>
    <dgm:cxn modelId="{9F3D8E2A-A940-4F47-99D6-2F973E5789B6}" type="presParOf" srcId="{A7B55DE3-1386-464A-BBB3-DAE224A5E283}" destId="{FBEE7242-3C01-4B8C-BC78-ECDACFE18AAB}" srcOrd="1" destOrd="0" presId="urn:microsoft.com/office/officeart/2008/layout/BendingPictureBlocks"/>
    <dgm:cxn modelId="{99EF180A-FFA1-4232-BAB5-BFF9CB1BB363}" type="presParOf" srcId="{4DFF5046-1806-4A8A-8C9A-0E9F324B5DFA}" destId="{E9E5A8D8-13D1-4DEB-8417-0DA1EB2D8934}" srcOrd="1" destOrd="0" presId="urn:microsoft.com/office/officeart/2008/layout/BendingPictureBlocks"/>
    <dgm:cxn modelId="{BE80B1B2-9557-4BF7-B632-C2640C7B3ACA}" type="presParOf" srcId="{4DFF5046-1806-4A8A-8C9A-0E9F324B5DFA}" destId="{ED7E75CB-9B25-4D53-9A52-65EC2DC7BDB3}" srcOrd="2" destOrd="0" presId="urn:microsoft.com/office/officeart/2008/layout/BendingPictureBlocks"/>
    <dgm:cxn modelId="{CE995DA1-3F8A-43DE-9367-A0D6E6E7E58C}" type="presParOf" srcId="{ED7E75CB-9B25-4D53-9A52-65EC2DC7BDB3}" destId="{D4BFB07B-85E2-4006-B24F-351943526930}" srcOrd="0" destOrd="0" presId="urn:microsoft.com/office/officeart/2008/layout/BendingPictureBlocks"/>
    <dgm:cxn modelId="{27A00324-90E2-4B0A-B743-B0579AC1CD1F}" type="presParOf" srcId="{ED7E75CB-9B25-4D53-9A52-65EC2DC7BDB3}" destId="{9B2314D3-C395-4F73-A6E7-5B2CFC9C20F8}" srcOrd="1" destOrd="0" presId="urn:microsoft.com/office/officeart/2008/layout/BendingPictureBlocks"/>
    <dgm:cxn modelId="{D6CAF58E-AC07-4E2C-82CB-212B5C547053}" type="presParOf" srcId="{4DFF5046-1806-4A8A-8C9A-0E9F324B5DFA}" destId="{B4FF0E66-B286-43C1-8F2B-4A8F50CDE4A1}" srcOrd="3" destOrd="0" presId="urn:microsoft.com/office/officeart/2008/layout/BendingPictureBlocks"/>
    <dgm:cxn modelId="{8235C8E1-7B5A-40C4-9132-85E26CAAD4B7}" type="presParOf" srcId="{4DFF5046-1806-4A8A-8C9A-0E9F324B5DFA}" destId="{4D611D75-E6E8-4F67-BC0B-1E389D23BF7F}" srcOrd="4" destOrd="0" presId="urn:microsoft.com/office/officeart/2008/layout/BendingPictureBlocks"/>
    <dgm:cxn modelId="{FA0C58EB-2263-4A0E-A015-14FA13F134EE}" type="presParOf" srcId="{4D611D75-E6E8-4F67-BC0B-1E389D23BF7F}" destId="{1FE8E48F-F033-4E9F-8EBB-8DD2B034C973}" srcOrd="0" destOrd="0" presId="urn:microsoft.com/office/officeart/2008/layout/BendingPictureBlocks"/>
    <dgm:cxn modelId="{38836D90-D50B-425B-95BD-D003CB5F9D3D}" type="presParOf" srcId="{4D611D75-E6E8-4F67-BC0B-1E389D23BF7F}" destId="{D06C34B0-911C-4F3D-9B83-34C52FA32D16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03E579-6921-47E0-9A0F-BA69767C282D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AB8C8D82-49F9-435F-A029-9D1E49DE5270}">
      <dgm:prSet phldrT="[Texto]" custT="1"/>
      <dgm:spPr/>
      <dgm:t>
        <a:bodyPr/>
        <a:lstStyle/>
        <a:p>
          <a:r>
            <a:rPr lang="es-ES" sz="2800" dirty="0" smtClean="0"/>
            <a:t>Ecuador como primer exportador de Banano. </a:t>
          </a:r>
          <a:endParaRPr lang="es-CO" sz="2800" dirty="0"/>
        </a:p>
      </dgm:t>
    </dgm:pt>
    <dgm:pt modelId="{099E2B80-B7A2-42DE-832D-A81064059421}" type="parTrans" cxnId="{A0ECC2CB-4055-4B91-BB11-41E200C54E82}">
      <dgm:prSet/>
      <dgm:spPr/>
      <dgm:t>
        <a:bodyPr/>
        <a:lstStyle/>
        <a:p>
          <a:endParaRPr lang="es-CO" sz="2400"/>
        </a:p>
      </dgm:t>
    </dgm:pt>
    <dgm:pt modelId="{1489EB0D-1C46-4BAA-BD57-0A4FF864D5ED}" type="sibTrans" cxnId="{A0ECC2CB-4055-4B91-BB11-41E200C54E82}">
      <dgm:prSet/>
      <dgm:spPr/>
      <dgm:t>
        <a:bodyPr/>
        <a:lstStyle/>
        <a:p>
          <a:endParaRPr lang="es-CO" sz="2400"/>
        </a:p>
      </dgm:t>
    </dgm:pt>
    <dgm:pt modelId="{98127245-53BE-46DF-BD8E-AA23A087D1F9}">
      <dgm:prSet phldrT="[Texto]" custT="1"/>
      <dgm:spPr/>
      <dgm:t>
        <a:bodyPr/>
        <a:lstStyle/>
        <a:p>
          <a:pPr algn="r"/>
          <a:r>
            <a:rPr lang="es-ES" sz="2400" dirty="0" smtClean="0"/>
            <a:t>Aumentar el potencial agroindustrial </a:t>
          </a:r>
          <a:endParaRPr lang="es-CO" sz="2400" dirty="0"/>
        </a:p>
      </dgm:t>
    </dgm:pt>
    <dgm:pt modelId="{FB1810ED-0AD7-49CA-8248-3DBA35E5630B}" type="parTrans" cxnId="{C1FBE108-751E-4CE1-BEDF-9AB53A0C2BC4}">
      <dgm:prSet/>
      <dgm:spPr/>
      <dgm:t>
        <a:bodyPr/>
        <a:lstStyle/>
        <a:p>
          <a:endParaRPr lang="es-CO" sz="2400"/>
        </a:p>
      </dgm:t>
    </dgm:pt>
    <dgm:pt modelId="{2BCDE185-8B1D-4B6D-8F17-6CA1D6ACD6E6}" type="sibTrans" cxnId="{C1FBE108-751E-4CE1-BEDF-9AB53A0C2BC4}">
      <dgm:prSet/>
      <dgm:spPr/>
      <dgm:t>
        <a:bodyPr/>
        <a:lstStyle/>
        <a:p>
          <a:endParaRPr lang="es-CO" sz="2400"/>
        </a:p>
      </dgm:t>
    </dgm:pt>
    <dgm:pt modelId="{892E5FBF-BFF0-4528-8A6B-CE2A8A5D470C}">
      <dgm:prSet phldrT="[Texto]" custT="1"/>
      <dgm:spPr/>
      <dgm:t>
        <a:bodyPr/>
        <a:lstStyle/>
        <a:p>
          <a:pPr algn="l"/>
          <a:r>
            <a:rPr lang="es-ES" sz="2400" dirty="0" smtClean="0"/>
            <a:t>Diversificar la gama de productos.</a:t>
          </a:r>
          <a:endParaRPr lang="es-CO" sz="2400" dirty="0"/>
        </a:p>
      </dgm:t>
    </dgm:pt>
    <dgm:pt modelId="{13AA073F-7815-4730-9E8A-E75F9576E53F}" type="parTrans" cxnId="{2B8C9979-A4DD-49BA-937E-F2A6A7DC9791}">
      <dgm:prSet/>
      <dgm:spPr/>
      <dgm:t>
        <a:bodyPr/>
        <a:lstStyle/>
        <a:p>
          <a:endParaRPr lang="es-CO" sz="2400"/>
        </a:p>
      </dgm:t>
    </dgm:pt>
    <dgm:pt modelId="{76BA5011-3EAB-4D38-A13C-A0915D90E0B6}" type="sibTrans" cxnId="{2B8C9979-A4DD-49BA-937E-F2A6A7DC9791}">
      <dgm:prSet/>
      <dgm:spPr/>
      <dgm:t>
        <a:bodyPr/>
        <a:lstStyle/>
        <a:p>
          <a:endParaRPr lang="es-CO" sz="2400"/>
        </a:p>
      </dgm:t>
    </dgm:pt>
    <dgm:pt modelId="{7F35B29F-3CFE-4679-9FCC-FAEE1525296F}" type="pres">
      <dgm:prSet presAssocID="{DD03E579-6921-47E0-9A0F-BA69767C282D}" presName="compositeShape" presStyleCnt="0">
        <dgm:presLayoutVars>
          <dgm:chMax val="7"/>
          <dgm:dir/>
          <dgm:resizeHandles val="exact"/>
        </dgm:presLayoutVars>
      </dgm:prSet>
      <dgm:spPr/>
    </dgm:pt>
    <dgm:pt modelId="{1B9FDC04-E154-4B99-9965-05EF27E2E40B}" type="pres">
      <dgm:prSet presAssocID="{AB8C8D82-49F9-435F-A029-9D1E49DE5270}" presName="circ1" presStyleLbl="vennNode1" presStyleIdx="0" presStyleCnt="3" custAng="0" custScaleX="82729" custScaleY="127057" custLinFactNeighborY="10132"/>
      <dgm:spPr/>
      <dgm:t>
        <a:bodyPr/>
        <a:lstStyle/>
        <a:p>
          <a:endParaRPr lang="es-CO"/>
        </a:p>
      </dgm:t>
    </dgm:pt>
    <dgm:pt modelId="{307ACB2D-D83F-425E-8A3D-1EC072C9153C}" type="pres">
      <dgm:prSet presAssocID="{AB8C8D82-49F9-435F-A029-9D1E49DE52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C1506FD-7844-4ED7-B20E-D2383B210BC4}" type="pres">
      <dgm:prSet presAssocID="{98127245-53BE-46DF-BD8E-AA23A087D1F9}" presName="circ2" presStyleLbl="vennNode1" presStyleIdx="1" presStyleCnt="3" custScaleX="164933" custScaleY="80839" custLinFactNeighborX="19076" custLinFactNeighborY="-1617"/>
      <dgm:spPr/>
      <dgm:t>
        <a:bodyPr/>
        <a:lstStyle/>
        <a:p>
          <a:endParaRPr lang="es-CO"/>
        </a:p>
      </dgm:t>
    </dgm:pt>
    <dgm:pt modelId="{75676AF8-A621-4AC5-BCFA-1EF4B42E67E2}" type="pres">
      <dgm:prSet presAssocID="{98127245-53BE-46DF-BD8E-AA23A087D1F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5E4B31D-90A3-47BD-A003-61A95749D6BF}" type="pres">
      <dgm:prSet presAssocID="{892E5FBF-BFF0-4528-8A6B-CE2A8A5D470C}" presName="circ3" presStyleLbl="vennNode1" presStyleIdx="2" presStyleCnt="3" custScaleX="163290" custScaleY="78252" custLinFactNeighborX="-12609"/>
      <dgm:spPr/>
      <dgm:t>
        <a:bodyPr/>
        <a:lstStyle/>
        <a:p>
          <a:endParaRPr lang="es-CO"/>
        </a:p>
      </dgm:t>
    </dgm:pt>
    <dgm:pt modelId="{FAEACFCF-208A-4421-B5F4-A5F3B167C0D3}" type="pres">
      <dgm:prSet presAssocID="{892E5FBF-BFF0-4528-8A6B-CE2A8A5D470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74D702B1-7B2E-48D5-8DE3-11E4D08A71A8}" type="presOf" srcId="{98127245-53BE-46DF-BD8E-AA23A087D1F9}" destId="{75676AF8-A621-4AC5-BCFA-1EF4B42E67E2}" srcOrd="1" destOrd="0" presId="urn:microsoft.com/office/officeart/2005/8/layout/venn1"/>
    <dgm:cxn modelId="{2B8C9979-A4DD-49BA-937E-F2A6A7DC9791}" srcId="{DD03E579-6921-47E0-9A0F-BA69767C282D}" destId="{892E5FBF-BFF0-4528-8A6B-CE2A8A5D470C}" srcOrd="2" destOrd="0" parTransId="{13AA073F-7815-4730-9E8A-E75F9576E53F}" sibTransId="{76BA5011-3EAB-4D38-A13C-A0915D90E0B6}"/>
    <dgm:cxn modelId="{A0ECC2CB-4055-4B91-BB11-41E200C54E82}" srcId="{DD03E579-6921-47E0-9A0F-BA69767C282D}" destId="{AB8C8D82-49F9-435F-A029-9D1E49DE5270}" srcOrd="0" destOrd="0" parTransId="{099E2B80-B7A2-42DE-832D-A81064059421}" sibTransId="{1489EB0D-1C46-4BAA-BD57-0A4FF864D5ED}"/>
    <dgm:cxn modelId="{667A037E-C41C-4A9E-8538-E46289E18675}" type="presOf" srcId="{98127245-53BE-46DF-BD8E-AA23A087D1F9}" destId="{0C1506FD-7844-4ED7-B20E-D2383B210BC4}" srcOrd="0" destOrd="0" presId="urn:microsoft.com/office/officeart/2005/8/layout/venn1"/>
    <dgm:cxn modelId="{48DB9777-8F3F-4572-8271-B337F35724FB}" type="presOf" srcId="{DD03E579-6921-47E0-9A0F-BA69767C282D}" destId="{7F35B29F-3CFE-4679-9FCC-FAEE1525296F}" srcOrd="0" destOrd="0" presId="urn:microsoft.com/office/officeart/2005/8/layout/venn1"/>
    <dgm:cxn modelId="{CA9F0098-4735-4E14-B45E-690EA953D9A9}" type="presOf" srcId="{892E5FBF-BFF0-4528-8A6B-CE2A8A5D470C}" destId="{D5E4B31D-90A3-47BD-A003-61A95749D6BF}" srcOrd="0" destOrd="0" presId="urn:microsoft.com/office/officeart/2005/8/layout/venn1"/>
    <dgm:cxn modelId="{9BD5BFEB-A561-401B-B0E9-E59B1A78E32E}" type="presOf" srcId="{AB8C8D82-49F9-435F-A029-9D1E49DE5270}" destId="{1B9FDC04-E154-4B99-9965-05EF27E2E40B}" srcOrd="0" destOrd="0" presId="urn:microsoft.com/office/officeart/2005/8/layout/venn1"/>
    <dgm:cxn modelId="{E9C6D5D3-DDEF-4C9E-886C-741F5DDB4F89}" type="presOf" srcId="{892E5FBF-BFF0-4528-8A6B-CE2A8A5D470C}" destId="{FAEACFCF-208A-4421-B5F4-A5F3B167C0D3}" srcOrd="1" destOrd="0" presId="urn:microsoft.com/office/officeart/2005/8/layout/venn1"/>
    <dgm:cxn modelId="{C1FBE108-751E-4CE1-BEDF-9AB53A0C2BC4}" srcId="{DD03E579-6921-47E0-9A0F-BA69767C282D}" destId="{98127245-53BE-46DF-BD8E-AA23A087D1F9}" srcOrd="1" destOrd="0" parTransId="{FB1810ED-0AD7-49CA-8248-3DBA35E5630B}" sibTransId="{2BCDE185-8B1D-4B6D-8F17-6CA1D6ACD6E6}"/>
    <dgm:cxn modelId="{A6F19CFA-DD78-4CA1-B34C-AAAD5BD30B20}" type="presOf" srcId="{AB8C8D82-49F9-435F-A029-9D1E49DE5270}" destId="{307ACB2D-D83F-425E-8A3D-1EC072C9153C}" srcOrd="1" destOrd="0" presId="urn:microsoft.com/office/officeart/2005/8/layout/venn1"/>
    <dgm:cxn modelId="{3CDAA0D2-5528-4439-A870-4CE42D00EE28}" type="presParOf" srcId="{7F35B29F-3CFE-4679-9FCC-FAEE1525296F}" destId="{1B9FDC04-E154-4B99-9965-05EF27E2E40B}" srcOrd="0" destOrd="0" presId="urn:microsoft.com/office/officeart/2005/8/layout/venn1"/>
    <dgm:cxn modelId="{8B781946-B8B2-4292-835D-C571AA82A987}" type="presParOf" srcId="{7F35B29F-3CFE-4679-9FCC-FAEE1525296F}" destId="{307ACB2D-D83F-425E-8A3D-1EC072C9153C}" srcOrd="1" destOrd="0" presId="urn:microsoft.com/office/officeart/2005/8/layout/venn1"/>
    <dgm:cxn modelId="{5F6342E9-944D-4B55-AE33-9E2CCAE54B52}" type="presParOf" srcId="{7F35B29F-3CFE-4679-9FCC-FAEE1525296F}" destId="{0C1506FD-7844-4ED7-B20E-D2383B210BC4}" srcOrd="2" destOrd="0" presId="urn:microsoft.com/office/officeart/2005/8/layout/venn1"/>
    <dgm:cxn modelId="{52A4181A-7EF7-4517-9760-22B50124315F}" type="presParOf" srcId="{7F35B29F-3CFE-4679-9FCC-FAEE1525296F}" destId="{75676AF8-A621-4AC5-BCFA-1EF4B42E67E2}" srcOrd="3" destOrd="0" presId="urn:microsoft.com/office/officeart/2005/8/layout/venn1"/>
    <dgm:cxn modelId="{CBAC5F3D-F075-45F9-B717-17AC8457C309}" type="presParOf" srcId="{7F35B29F-3CFE-4679-9FCC-FAEE1525296F}" destId="{D5E4B31D-90A3-47BD-A003-61A95749D6BF}" srcOrd="4" destOrd="0" presId="urn:microsoft.com/office/officeart/2005/8/layout/venn1"/>
    <dgm:cxn modelId="{1B849415-ED3B-485F-B66D-E1C4B8571D4B}" type="presParOf" srcId="{7F35B29F-3CFE-4679-9FCC-FAEE1525296F}" destId="{FAEACFCF-208A-4421-B5F4-A5F3B167C0D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5B3C60-F2DF-4A9F-8BB0-E5377E5B670A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56C626A-F65E-4175-BE33-59E424C66DDA}">
      <dgm:prSet phldrT="[Texto]"/>
      <dgm:spPr/>
      <dgm:t>
        <a:bodyPr/>
        <a:lstStyle/>
        <a:p>
          <a:r>
            <a:rPr lang="es-CO" dirty="0" smtClean="0"/>
            <a:t>Musácea de aproximadamente 12 cm.</a:t>
          </a:r>
          <a:endParaRPr lang="es-CO" dirty="0"/>
        </a:p>
      </dgm:t>
    </dgm:pt>
    <dgm:pt modelId="{92EA7421-B44D-4763-83C0-332C63F2BF65}" type="parTrans" cxnId="{A767286D-9BD5-4CDB-A882-D4491591C617}">
      <dgm:prSet/>
      <dgm:spPr/>
      <dgm:t>
        <a:bodyPr/>
        <a:lstStyle/>
        <a:p>
          <a:endParaRPr lang="es-CO"/>
        </a:p>
      </dgm:t>
    </dgm:pt>
    <dgm:pt modelId="{55D1A6A5-1DFE-4180-B3BD-50CA92996F43}" type="sibTrans" cxnId="{A767286D-9BD5-4CDB-A882-D4491591C617}">
      <dgm:prSet/>
      <dgm:spPr/>
      <dgm:t>
        <a:bodyPr/>
        <a:lstStyle/>
        <a:p>
          <a:endParaRPr lang="es-CO"/>
        </a:p>
      </dgm:t>
    </dgm:pt>
    <dgm:pt modelId="{8E808A3B-9F6B-4FF7-A817-3B43CDA9273F}">
      <dgm:prSet phldrT="[Texto]"/>
      <dgm:spPr/>
      <dgm:t>
        <a:bodyPr/>
        <a:lstStyle/>
        <a:p>
          <a:r>
            <a:rPr lang="es-CO" dirty="0" smtClean="0"/>
            <a:t>Baya sin semillas</a:t>
          </a:r>
          <a:endParaRPr lang="es-CO" dirty="0"/>
        </a:p>
      </dgm:t>
    </dgm:pt>
    <dgm:pt modelId="{D447411A-ECD3-4442-A76C-6D3B5C788EAE}" type="parTrans" cxnId="{733F27C0-C8CD-47B3-8781-E72B0792BE48}">
      <dgm:prSet/>
      <dgm:spPr/>
      <dgm:t>
        <a:bodyPr/>
        <a:lstStyle/>
        <a:p>
          <a:endParaRPr lang="es-CO"/>
        </a:p>
      </dgm:t>
    </dgm:pt>
    <dgm:pt modelId="{BC37D492-65B6-438D-AFBD-1D7FF107ED6D}" type="sibTrans" cxnId="{733F27C0-C8CD-47B3-8781-E72B0792BE48}">
      <dgm:prSet/>
      <dgm:spPr/>
      <dgm:t>
        <a:bodyPr/>
        <a:lstStyle/>
        <a:p>
          <a:endParaRPr lang="es-CO"/>
        </a:p>
      </dgm:t>
    </dgm:pt>
    <dgm:pt modelId="{15B787B0-DA7C-4DFD-BB65-DB99C514FD23}">
      <dgm:prSet phldrT="[Texto]"/>
      <dgm:spPr/>
      <dgm:t>
        <a:bodyPr/>
        <a:lstStyle/>
        <a:p>
          <a:r>
            <a:rPr lang="es-CO" dirty="0" smtClean="0"/>
            <a:t>Contenido nutricional</a:t>
          </a:r>
          <a:endParaRPr lang="es-CO" dirty="0"/>
        </a:p>
      </dgm:t>
    </dgm:pt>
    <dgm:pt modelId="{68B5DAB3-4DAA-4752-9121-B7D48CC1A4D1}" type="parTrans" cxnId="{993312AF-A105-4B24-AA5E-9498E9EDCC1F}">
      <dgm:prSet/>
      <dgm:spPr/>
      <dgm:t>
        <a:bodyPr/>
        <a:lstStyle/>
        <a:p>
          <a:endParaRPr lang="es-CO"/>
        </a:p>
      </dgm:t>
    </dgm:pt>
    <dgm:pt modelId="{756328E2-C6E7-4696-BD1D-25760F96FE46}" type="sibTrans" cxnId="{993312AF-A105-4B24-AA5E-9498E9EDCC1F}">
      <dgm:prSet/>
      <dgm:spPr/>
      <dgm:t>
        <a:bodyPr/>
        <a:lstStyle/>
        <a:p>
          <a:endParaRPr lang="es-CO"/>
        </a:p>
      </dgm:t>
    </dgm:pt>
    <dgm:pt modelId="{ABDFF895-2CB9-454D-978B-721615C4507A}" type="pres">
      <dgm:prSet presAssocID="{FF5B3C60-F2DF-4A9F-8BB0-E5377E5B67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3A8B84D-EFD9-454D-8B88-4BD2A1E1CAD9}" type="pres">
      <dgm:prSet presAssocID="{756C626A-F65E-4175-BE33-59E424C66DDA}" presName="composite" presStyleCnt="0"/>
      <dgm:spPr/>
    </dgm:pt>
    <dgm:pt modelId="{0D0F080F-3C99-4C76-A684-0E84188F7EC9}" type="pres">
      <dgm:prSet presAssocID="{756C626A-F65E-4175-BE33-59E424C66DD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2F82DB0-E0DA-42D9-9E8B-E80AB7BB7171}" type="pres">
      <dgm:prSet presAssocID="{756C626A-F65E-4175-BE33-59E424C66DDA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CO"/>
        </a:p>
      </dgm:t>
    </dgm:pt>
    <dgm:pt modelId="{0FBF0B9A-E4B1-4CC9-8E35-C5E31ACB4867}" type="pres">
      <dgm:prSet presAssocID="{55D1A6A5-1DFE-4180-B3BD-50CA92996F43}" presName="sibTrans" presStyleCnt="0"/>
      <dgm:spPr/>
    </dgm:pt>
    <dgm:pt modelId="{4F0F6021-E565-471D-A16B-EA74FF560A5A}" type="pres">
      <dgm:prSet presAssocID="{8E808A3B-9F6B-4FF7-A817-3B43CDA9273F}" presName="composite" presStyleCnt="0"/>
      <dgm:spPr/>
    </dgm:pt>
    <dgm:pt modelId="{FB040EC5-DF28-4051-B2CE-EC99B37EC7EA}" type="pres">
      <dgm:prSet presAssocID="{8E808A3B-9F6B-4FF7-A817-3B43CDA9273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173B49-9F66-47BC-867A-6CC575DFDF88}" type="pres">
      <dgm:prSet presAssocID="{8E808A3B-9F6B-4FF7-A817-3B43CDA9273F}" presName="rect2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18CB70D8-BAEE-4771-ABFD-D606DA12222F}" type="pres">
      <dgm:prSet presAssocID="{BC37D492-65B6-438D-AFBD-1D7FF107ED6D}" presName="sibTrans" presStyleCnt="0"/>
      <dgm:spPr/>
    </dgm:pt>
    <dgm:pt modelId="{704B6EB5-A89F-462A-8A72-C8BEBB48DA81}" type="pres">
      <dgm:prSet presAssocID="{15B787B0-DA7C-4DFD-BB65-DB99C514FD23}" presName="composite" presStyleCnt="0"/>
      <dgm:spPr/>
    </dgm:pt>
    <dgm:pt modelId="{124DB861-145B-441C-BA7D-A1486431D82C}" type="pres">
      <dgm:prSet presAssocID="{15B787B0-DA7C-4DFD-BB65-DB99C514FD23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E04AA29-0FDF-4A31-BDFC-0865583D3666}" type="pres">
      <dgm:prSet presAssocID="{15B787B0-DA7C-4DFD-BB65-DB99C514FD23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</dgm:ptLst>
  <dgm:cxnLst>
    <dgm:cxn modelId="{733F27C0-C8CD-47B3-8781-E72B0792BE48}" srcId="{FF5B3C60-F2DF-4A9F-8BB0-E5377E5B670A}" destId="{8E808A3B-9F6B-4FF7-A817-3B43CDA9273F}" srcOrd="1" destOrd="0" parTransId="{D447411A-ECD3-4442-A76C-6D3B5C788EAE}" sibTransId="{BC37D492-65B6-438D-AFBD-1D7FF107ED6D}"/>
    <dgm:cxn modelId="{6C1FA480-29D6-4746-A13F-D1ACFAAD5106}" type="presOf" srcId="{8E808A3B-9F6B-4FF7-A817-3B43CDA9273F}" destId="{FB040EC5-DF28-4051-B2CE-EC99B37EC7EA}" srcOrd="0" destOrd="0" presId="urn:microsoft.com/office/officeart/2008/layout/PictureStrips"/>
    <dgm:cxn modelId="{A767286D-9BD5-4CDB-A882-D4491591C617}" srcId="{FF5B3C60-F2DF-4A9F-8BB0-E5377E5B670A}" destId="{756C626A-F65E-4175-BE33-59E424C66DDA}" srcOrd="0" destOrd="0" parTransId="{92EA7421-B44D-4763-83C0-332C63F2BF65}" sibTransId="{55D1A6A5-1DFE-4180-B3BD-50CA92996F43}"/>
    <dgm:cxn modelId="{402BDCE9-0A02-4DCC-98F8-AA166EF3C193}" type="presOf" srcId="{15B787B0-DA7C-4DFD-BB65-DB99C514FD23}" destId="{124DB861-145B-441C-BA7D-A1486431D82C}" srcOrd="0" destOrd="0" presId="urn:microsoft.com/office/officeart/2008/layout/PictureStrips"/>
    <dgm:cxn modelId="{993312AF-A105-4B24-AA5E-9498E9EDCC1F}" srcId="{FF5B3C60-F2DF-4A9F-8BB0-E5377E5B670A}" destId="{15B787B0-DA7C-4DFD-BB65-DB99C514FD23}" srcOrd="2" destOrd="0" parTransId="{68B5DAB3-4DAA-4752-9121-B7D48CC1A4D1}" sibTransId="{756328E2-C6E7-4696-BD1D-25760F96FE46}"/>
    <dgm:cxn modelId="{908D9BCC-270F-420A-A701-5922C48A5B10}" type="presOf" srcId="{756C626A-F65E-4175-BE33-59E424C66DDA}" destId="{0D0F080F-3C99-4C76-A684-0E84188F7EC9}" srcOrd="0" destOrd="0" presId="urn:microsoft.com/office/officeart/2008/layout/PictureStrips"/>
    <dgm:cxn modelId="{CAFD9ADC-62CA-400B-83C6-41CF2E57D837}" type="presOf" srcId="{FF5B3C60-F2DF-4A9F-8BB0-E5377E5B670A}" destId="{ABDFF895-2CB9-454D-978B-721615C4507A}" srcOrd="0" destOrd="0" presId="urn:microsoft.com/office/officeart/2008/layout/PictureStrips"/>
    <dgm:cxn modelId="{FFB9338B-54A5-4798-B9DF-7C15C0F998E3}" type="presParOf" srcId="{ABDFF895-2CB9-454D-978B-721615C4507A}" destId="{A3A8B84D-EFD9-454D-8B88-4BD2A1E1CAD9}" srcOrd="0" destOrd="0" presId="urn:microsoft.com/office/officeart/2008/layout/PictureStrips"/>
    <dgm:cxn modelId="{7F604A6F-7FFF-49B2-9A6E-70BB347738D8}" type="presParOf" srcId="{A3A8B84D-EFD9-454D-8B88-4BD2A1E1CAD9}" destId="{0D0F080F-3C99-4C76-A684-0E84188F7EC9}" srcOrd="0" destOrd="0" presId="urn:microsoft.com/office/officeart/2008/layout/PictureStrips"/>
    <dgm:cxn modelId="{31C79DD6-9FD5-4119-BAC3-7182878CA690}" type="presParOf" srcId="{A3A8B84D-EFD9-454D-8B88-4BD2A1E1CAD9}" destId="{12F82DB0-E0DA-42D9-9E8B-E80AB7BB7171}" srcOrd="1" destOrd="0" presId="urn:microsoft.com/office/officeart/2008/layout/PictureStrips"/>
    <dgm:cxn modelId="{5FA880DF-A9C8-49A1-9EA4-E1021B22966B}" type="presParOf" srcId="{ABDFF895-2CB9-454D-978B-721615C4507A}" destId="{0FBF0B9A-E4B1-4CC9-8E35-C5E31ACB4867}" srcOrd="1" destOrd="0" presId="urn:microsoft.com/office/officeart/2008/layout/PictureStrips"/>
    <dgm:cxn modelId="{6E58041B-7E08-4DC1-8998-E8BE094AF04F}" type="presParOf" srcId="{ABDFF895-2CB9-454D-978B-721615C4507A}" destId="{4F0F6021-E565-471D-A16B-EA74FF560A5A}" srcOrd="2" destOrd="0" presId="urn:microsoft.com/office/officeart/2008/layout/PictureStrips"/>
    <dgm:cxn modelId="{E0A1D1F8-EC52-40E2-AF1C-5B5680D3AB87}" type="presParOf" srcId="{4F0F6021-E565-471D-A16B-EA74FF560A5A}" destId="{FB040EC5-DF28-4051-B2CE-EC99B37EC7EA}" srcOrd="0" destOrd="0" presId="urn:microsoft.com/office/officeart/2008/layout/PictureStrips"/>
    <dgm:cxn modelId="{A5B47956-C574-4D3D-A9C6-D711869972F1}" type="presParOf" srcId="{4F0F6021-E565-471D-A16B-EA74FF560A5A}" destId="{2A173B49-9F66-47BC-867A-6CC575DFDF88}" srcOrd="1" destOrd="0" presId="urn:microsoft.com/office/officeart/2008/layout/PictureStrips"/>
    <dgm:cxn modelId="{FBB3A347-1CFE-40B9-B1E3-4883050FAF6B}" type="presParOf" srcId="{ABDFF895-2CB9-454D-978B-721615C4507A}" destId="{18CB70D8-BAEE-4771-ABFD-D606DA12222F}" srcOrd="3" destOrd="0" presId="urn:microsoft.com/office/officeart/2008/layout/PictureStrips"/>
    <dgm:cxn modelId="{40876AB2-E699-4EE7-B6A5-AE751E9767BE}" type="presParOf" srcId="{ABDFF895-2CB9-454D-978B-721615C4507A}" destId="{704B6EB5-A89F-462A-8A72-C8BEBB48DA81}" srcOrd="4" destOrd="0" presId="urn:microsoft.com/office/officeart/2008/layout/PictureStrips"/>
    <dgm:cxn modelId="{A5DF493F-56C9-4C3E-AF3E-2554E9B284C9}" type="presParOf" srcId="{704B6EB5-A89F-462A-8A72-C8BEBB48DA81}" destId="{124DB861-145B-441C-BA7D-A1486431D82C}" srcOrd="0" destOrd="0" presId="urn:microsoft.com/office/officeart/2008/layout/PictureStrips"/>
    <dgm:cxn modelId="{4DC82459-5918-4629-8A4B-7DCDCEC128AB}" type="presParOf" srcId="{704B6EB5-A89F-462A-8A72-C8BEBB48DA81}" destId="{3E04AA29-0FDF-4A31-BDFC-0865583D366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3358AA-921F-4D76-8520-D3904107493E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3" csCatId="colorful" phldr="1"/>
      <dgm:spPr/>
    </dgm:pt>
    <dgm:pt modelId="{B54AB39C-83D6-4110-8A82-E6C35DE3B148}">
      <dgm:prSet phldrT="[Texto]"/>
      <dgm:spPr/>
      <dgm:t>
        <a:bodyPr/>
        <a:lstStyle/>
        <a:p>
          <a:r>
            <a:rPr lang="es-ES" dirty="0" smtClean="0"/>
            <a:t>El método químico (</a:t>
          </a:r>
          <a:r>
            <a:rPr lang="es-ES" dirty="0" err="1" smtClean="0"/>
            <a:t>eritorbato</a:t>
          </a:r>
          <a:r>
            <a:rPr lang="es-ES" dirty="0" smtClean="0"/>
            <a:t> de sodio), físico (escaldado) y el proceso de secado </a:t>
          </a:r>
          <a:r>
            <a:rPr lang="es-ES" b="1" dirty="0" smtClean="0"/>
            <a:t>no influyen </a:t>
          </a:r>
          <a:r>
            <a:rPr lang="es-ES" dirty="0" smtClean="0"/>
            <a:t>sobre el </a:t>
          </a:r>
          <a:r>
            <a:rPr lang="es-ES" dirty="0" err="1" smtClean="0"/>
            <a:t>pardeamiento</a:t>
          </a:r>
          <a:r>
            <a:rPr lang="es-ES" dirty="0" smtClean="0"/>
            <a:t> enzimático y no enzimático de oritos </a:t>
          </a:r>
          <a:r>
            <a:rPr lang="es-ES" i="1" dirty="0" smtClean="0"/>
            <a:t>Musa </a:t>
          </a:r>
          <a:r>
            <a:rPr lang="es-ES" i="1" dirty="0" err="1" smtClean="0"/>
            <a:t>acuminata</a:t>
          </a:r>
          <a:r>
            <a:rPr lang="es-ES" i="1" dirty="0" smtClean="0"/>
            <a:t> AA</a:t>
          </a:r>
          <a:r>
            <a:rPr lang="es-ES" dirty="0" smtClean="0"/>
            <a:t> rebanados.</a:t>
          </a:r>
          <a:endParaRPr lang="es-CO" dirty="0"/>
        </a:p>
      </dgm:t>
    </dgm:pt>
    <dgm:pt modelId="{1BC9B2F7-78F7-4390-8A08-03CB7C815646}" type="parTrans" cxnId="{61B1903F-A3A1-4846-B846-4E43DE8FE49B}">
      <dgm:prSet/>
      <dgm:spPr/>
      <dgm:t>
        <a:bodyPr/>
        <a:lstStyle/>
        <a:p>
          <a:endParaRPr lang="es-CO"/>
        </a:p>
      </dgm:t>
    </dgm:pt>
    <dgm:pt modelId="{BDC27819-DAE2-4F5E-8A2C-7F67540A6827}" type="sibTrans" cxnId="{61B1903F-A3A1-4846-B846-4E43DE8FE49B}">
      <dgm:prSet/>
      <dgm:spPr/>
      <dgm:t>
        <a:bodyPr/>
        <a:lstStyle/>
        <a:p>
          <a:endParaRPr lang="es-CO"/>
        </a:p>
      </dgm:t>
    </dgm:pt>
    <dgm:pt modelId="{E6D691B1-0447-4335-AC35-9D74BBE0DDC0}">
      <dgm:prSet phldrT="[Texto]"/>
      <dgm:spPr/>
      <dgm:t>
        <a:bodyPr/>
        <a:lstStyle/>
        <a:p>
          <a:r>
            <a:rPr lang="es-ES" dirty="0" smtClean="0"/>
            <a:t>El método químico (</a:t>
          </a:r>
          <a:r>
            <a:rPr lang="es-ES" dirty="0" err="1" smtClean="0"/>
            <a:t>eritorbato</a:t>
          </a:r>
          <a:r>
            <a:rPr lang="es-ES" dirty="0" smtClean="0"/>
            <a:t> de sodio), físico (escaldado) y el proceso de secado </a:t>
          </a:r>
          <a:r>
            <a:rPr lang="es-ES" b="1" dirty="0" smtClean="0"/>
            <a:t>influyen</a:t>
          </a:r>
          <a:r>
            <a:rPr lang="es-ES" dirty="0" smtClean="0"/>
            <a:t> sobre el </a:t>
          </a:r>
          <a:r>
            <a:rPr lang="es-ES" dirty="0" err="1" smtClean="0"/>
            <a:t>pardeamiento</a:t>
          </a:r>
          <a:r>
            <a:rPr lang="es-ES" dirty="0" smtClean="0"/>
            <a:t> enzimático y no enzimático de oritos </a:t>
          </a:r>
          <a:r>
            <a:rPr lang="es-ES" i="1" dirty="0" smtClean="0"/>
            <a:t>Musa </a:t>
          </a:r>
          <a:r>
            <a:rPr lang="es-ES" i="1" dirty="0" err="1" smtClean="0"/>
            <a:t>acuminata</a:t>
          </a:r>
          <a:r>
            <a:rPr lang="es-ES" i="1" dirty="0" smtClean="0"/>
            <a:t> AA</a:t>
          </a:r>
          <a:r>
            <a:rPr lang="es-ES" dirty="0" smtClean="0"/>
            <a:t> rebanados</a:t>
          </a:r>
          <a:endParaRPr lang="es-CO" dirty="0"/>
        </a:p>
      </dgm:t>
    </dgm:pt>
    <dgm:pt modelId="{FEC5C86C-998C-4428-AC7B-FAC08CC53D73}" type="parTrans" cxnId="{C2241AFF-8EC2-4D1B-83ED-9573AED8FAA7}">
      <dgm:prSet/>
      <dgm:spPr/>
      <dgm:t>
        <a:bodyPr/>
        <a:lstStyle/>
        <a:p>
          <a:endParaRPr lang="es-CO"/>
        </a:p>
      </dgm:t>
    </dgm:pt>
    <dgm:pt modelId="{B4A623D7-BA22-42F1-8194-10623EE341AF}" type="sibTrans" cxnId="{C2241AFF-8EC2-4D1B-83ED-9573AED8FAA7}">
      <dgm:prSet/>
      <dgm:spPr/>
      <dgm:t>
        <a:bodyPr/>
        <a:lstStyle/>
        <a:p>
          <a:endParaRPr lang="es-CO"/>
        </a:p>
      </dgm:t>
    </dgm:pt>
    <dgm:pt modelId="{7A4EC807-4A64-448B-9CBF-B08F5942BE17}" type="pres">
      <dgm:prSet presAssocID="{483358AA-921F-4D76-8520-D3904107493E}" presName="linearFlow" presStyleCnt="0">
        <dgm:presLayoutVars>
          <dgm:dir/>
          <dgm:resizeHandles val="exact"/>
        </dgm:presLayoutVars>
      </dgm:prSet>
      <dgm:spPr/>
    </dgm:pt>
    <dgm:pt modelId="{6C9977F9-1190-4B29-84E9-CAAEB242167A}" type="pres">
      <dgm:prSet presAssocID="{B54AB39C-83D6-4110-8A82-E6C35DE3B148}" presName="comp" presStyleCnt="0"/>
      <dgm:spPr/>
    </dgm:pt>
    <dgm:pt modelId="{1A9B5317-F720-42DD-9FFB-23567F54A2CA}" type="pres">
      <dgm:prSet presAssocID="{B54AB39C-83D6-4110-8A82-E6C35DE3B148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4BE8BB7-E7D5-47FA-83B0-20DA3DA546F2}" type="pres">
      <dgm:prSet presAssocID="{B54AB39C-83D6-4110-8A82-E6C35DE3B148}" presName="rect1" presStyleLbl="ln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F457450-957F-4247-9044-9E106244091F}" type="pres">
      <dgm:prSet presAssocID="{BDC27819-DAE2-4F5E-8A2C-7F67540A6827}" presName="sibTrans" presStyleCnt="0"/>
      <dgm:spPr/>
    </dgm:pt>
    <dgm:pt modelId="{87C16DB0-B773-42A0-B67F-1FD94ED658A2}" type="pres">
      <dgm:prSet presAssocID="{E6D691B1-0447-4335-AC35-9D74BBE0DDC0}" presName="comp" presStyleCnt="0"/>
      <dgm:spPr/>
    </dgm:pt>
    <dgm:pt modelId="{74D287EF-6683-4C20-8BCE-AF1D662F370B}" type="pres">
      <dgm:prSet presAssocID="{E6D691B1-0447-4335-AC35-9D74BBE0DDC0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8DBD1B3-D5DD-4353-9077-06A0503D2F69}" type="pres">
      <dgm:prSet presAssocID="{E6D691B1-0447-4335-AC35-9D74BBE0DDC0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C2241AFF-8EC2-4D1B-83ED-9573AED8FAA7}" srcId="{483358AA-921F-4D76-8520-D3904107493E}" destId="{E6D691B1-0447-4335-AC35-9D74BBE0DDC0}" srcOrd="1" destOrd="0" parTransId="{FEC5C86C-998C-4428-AC7B-FAC08CC53D73}" sibTransId="{B4A623D7-BA22-42F1-8194-10623EE341AF}"/>
    <dgm:cxn modelId="{A76621C8-AB4A-4E0F-A695-3827FB5B1B76}" type="presOf" srcId="{483358AA-921F-4D76-8520-D3904107493E}" destId="{7A4EC807-4A64-448B-9CBF-B08F5942BE17}" srcOrd="0" destOrd="0" presId="urn:microsoft.com/office/officeart/2008/layout/AlternatingPictureBlocks"/>
    <dgm:cxn modelId="{1736B507-6515-48BA-BEAE-071249BDE26E}" type="presOf" srcId="{E6D691B1-0447-4335-AC35-9D74BBE0DDC0}" destId="{74D287EF-6683-4C20-8BCE-AF1D662F370B}" srcOrd="0" destOrd="0" presId="urn:microsoft.com/office/officeart/2008/layout/AlternatingPictureBlocks"/>
    <dgm:cxn modelId="{577430C6-6393-44A3-A178-F3676A863EEA}" type="presOf" srcId="{B54AB39C-83D6-4110-8A82-E6C35DE3B148}" destId="{1A9B5317-F720-42DD-9FFB-23567F54A2CA}" srcOrd="0" destOrd="0" presId="urn:microsoft.com/office/officeart/2008/layout/AlternatingPictureBlocks"/>
    <dgm:cxn modelId="{61B1903F-A3A1-4846-B846-4E43DE8FE49B}" srcId="{483358AA-921F-4D76-8520-D3904107493E}" destId="{B54AB39C-83D6-4110-8A82-E6C35DE3B148}" srcOrd="0" destOrd="0" parTransId="{1BC9B2F7-78F7-4390-8A08-03CB7C815646}" sibTransId="{BDC27819-DAE2-4F5E-8A2C-7F67540A6827}"/>
    <dgm:cxn modelId="{06BDB36D-D011-40B0-888A-FCD166C857D5}" type="presParOf" srcId="{7A4EC807-4A64-448B-9CBF-B08F5942BE17}" destId="{6C9977F9-1190-4B29-84E9-CAAEB242167A}" srcOrd="0" destOrd="0" presId="urn:microsoft.com/office/officeart/2008/layout/AlternatingPictureBlocks"/>
    <dgm:cxn modelId="{BC1FB913-4719-4F8F-8BF8-5ECED9558327}" type="presParOf" srcId="{6C9977F9-1190-4B29-84E9-CAAEB242167A}" destId="{1A9B5317-F720-42DD-9FFB-23567F54A2CA}" srcOrd="0" destOrd="0" presId="urn:microsoft.com/office/officeart/2008/layout/AlternatingPictureBlocks"/>
    <dgm:cxn modelId="{958F620F-CF99-4BBE-B1DD-4D59CDF7F05A}" type="presParOf" srcId="{6C9977F9-1190-4B29-84E9-CAAEB242167A}" destId="{24BE8BB7-E7D5-47FA-83B0-20DA3DA546F2}" srcOrd="1" destOrd="0" presId="urn:microsoft.com/office/officeart/2008/layout/AlternatingPictureBlocks"/>
    <dgm:cxn modelId="{0ACDC346-0927-4614-AE1F-4F2E6ED7856E}" type="presParOf" srcId="{7A4EC807-4A64-448B-9CBF-B08F5942BE17}" destId="{DF457450-957F-4247-9044-9E106244091F}" srcOrd="1" destOrd="0" presId="urn:microsoft.com/office/officeart/2008/layout/AlternatingPictureBlocks"/>
    <dgm:cxn modelId="{101AA976-562B-4560-9A22-D9EE2205E12B}" type="presParOf" srcId="{7A4EC807-4A64-448B-9CBF-B08F5942BE17}" destId="{87C16DB0-B773-42A0-B67F-1FD94ED658A2}" srcOrd="2" destOrd="0" presId="urn:microsoft.com/office/officeart/2008/layout/AlternatingPictureBlocks"/>
    <dgm:cxn modelId="{A862CBAE-63B4-486A-AE88-1B172BB01926}" type="presParOf" srcId="{87C16DB0-B773-42A0-B67F-1FD94ED658A2}" destId="{74D287EF-6683-4C20-8BCE-AF1D662F370B}" srcOrd="0" destOrd="0" presId="urn:microsoft.com/office/officeart/2008/layout/AlternatingPictureBlocks"/>
    <dgm:cxn modelId="{55A0C295-3D0A-4A36-848B-2E2CABD69400}" type="presParOf" srcId="{87C16DB0-B773-42A0-B67F-1FD94ED658A2}" destId="{F8DBD1B3-D5DD-4353-9077-06A0503D2F6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3F91B6-5222-48C3-9798-D29026930D3D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AC7848C-5547-49F5-9372-639178BD179A}">
      <dgm:prSet phldrT="[Texto]" custT="1"/>
      <dgm:spPr/>
      <dgm:t>
        <a:bodyPr/>
        <a:lstStyle/>
        <a:p>
          <a:r>
            <a:rPr lang="es-ES" sz="2400" dirty="0" smtClean="0"/>
            <a:t>Caracterizar mediante análisis físicos y químicos la materia prima y el producto final.</a:t>
          </a:r>
          <a:endParaRPr lang="es-CO" sz="2400" dirty="0"/>
        </a:p>
      </dgm:t>
    </dgm:pt>
    <dgm:pt modelId="{7E464F6B-591B-4A0A-96B1-7C744472449F}" type="parTrans" cxnId="{89789CE9-5205-4F90-97A4-4110EFCC47A2}">
      <dgm:prSet/>
      <dgm:spPr/>
      <dgm:t>
        <a:bodyPr/>
        <a:lstStyle/>
        <a:p>
          <a:endParaRPr lang="es-CO"/>
        </a:p>
      </dgm:t>
    </dgm:pt>
    <dgm:pt modelId="{F73FC2D3-5186-4F5C-AB2F-69AA04EA52DC}" type="sibTrans" cxnId="{89789CE9-5205-4F90-97A4-4110EFCC47A2}">
      <dgm:prSet/>
      <dgm:spPr/>
      <dgm:t>
        <a:bodyPr/>
        <a:lstStyle/>
        <a:p>
          <a:endParaRPr lang="es-CO"/>
        </a:p>
      </dgm:t>
    </dgm:pt>
    <dgm:pt modelId="{EF34A216-58B7-424E-97B8-7F28F3C5EA5D}">
      <dgm:prSet phldrT="[Texto]" custT="1"/>
      <dgm:spPr/>
      <dgm:t>
        <a:bodyPr/>
        <a:lstStyle/>
        <a:p>
          <a:r>
            <a:rPr lang="es-CO" sz="1800" dirty="0" smtClean="0"/>
            <a:t>2</a:t>
          </a:r>
          <a:endParaRPr lang="es-CO" sz="1800" dirty="0"/>
        </a:p>
      </dgm:t>
    </dgm:pt>
    <dgm:pt modelId="{B5F9007F-A156-4D85-9FD4-5DE00CC6FD5E}" type="parTrans" cxnId="{38B367CE-166F-4CE2-AF2F-7563061A5C49}">
      <dgm:prSet/>
      <dgm:spPr/>
      <dgm:t>
        <a:bodyPr/>
        <a:lstStyle/>
        <a:p>
          <a:endParaRPr lang="es-CO"/>
        </a:p>
      </dgm:t>
    </dgm:pt>
    <dgm:pt modelId="{6C150A1A-04B0-4C19-B36A-F16F84B06C93}" type="sibTrans" cxnId="{38B367CE-166F-4CE2-AF2F-7563061A5C49}">
      <dgm:prSet/>
      <dgm:spPr/>
      <dgm:t>
        <a:bodyPr/>
        <a:lstStyle/>
        <a:p>
          <a:endParaRPr lang="es-CO"/>
        </a:p>
      </dgm:t>
    </dgm:pt>
    <dgm:pt modelId="{6904A950-ADC7-4663-8433-E121519E38B1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Evaluar la influencia del método químico (</a:t>
          </a:r>
          <a:r>
            <a:rPr lang="es-ES" sz="2000" dirty="0" err="1" smtClean="0">
              <a:solidFill>
                <a:schemeClr val="tx1"/>
              </a:solidFill>
            </a:rPr>
            <a:t>eritorbato</a:t>
          </a:r>
          <a:r>
            <a:rPr lang="es-ES" sz="2000" dirty="0" smtClean="0">
              <a:solidFill>
                <a:schemeClr val="tx1"/>
              </a:solidFill>
            </a:rPr>
            <a:t> de sodio), sobre el </a:t>
          </a:r>
          <a:r>
            <a:rPr lang="es-ES" sz="2000" dirty="0" err="1" smtClean="0">
              <a:solidFill>
                <a:schemeClr val="tx1"/>
              </a:solidFill>
            </a:rPr>
            <a:t>pardeamiento</a:t>
          </a:r>
          <a:r>
            <a:rPr lang="es-ES" sz="2000" dirty="0" smtClean="0">
              <a:solidFill>
                <a:schemeClr val="tx1"/>
              </a:solidFill>
            </a:rPr>
            <a:t> enzimático y no enzimático de oritos rebanados.</a:t>
          </a:r>
          <a:endParaRPr lang="es-CO" sz="2000" dirty="0">
            <a:solidFill>
              <a:schemeClr val="tx1"/>
            </a:solidFill>
          </a:endParaRPr>
        </a:p>
      </dgm:t>
    </dgm:pt>
    <dgm:pt modelId="{AACDD79A-788E-42C9-B737-10D025127F0A}" type="parTrans" cxnId="{F7B4F32E-0F9C-4A57-8613-7A281CD5866D}">
      <dgm:prSet/>
      <dgm:spPr/>
      <dgm:t>
        <a:bodyPr/>
        <a:lstStyle/>
        <a:p>
          <a:endParaRPr lang="es-CO"/>
        </a:p>
      </dgm:t>
    </dgm:pt>
    <dgm:pt modelId="{88544385-2055-4307-98B5-27007FEE70AD}" type="sibTrans" cxnId="{F7B4F32E-0F9C-4A57-8613-7A281CD5866D}">
      <dgm:prSet/>
      <dgm:spPr/>
      <dgm:t>
        <a:bodyPr/>
        <a:lstStyle/>
        <a:p>
          <a:endParaRPr lang="es-CO"/>
        </a:p>
      </dgm:t>
    </dgm:pt>
    <dgm:pt modelId="{43FEB0B4-7C45-4C2B-B6E8-3FC7C57EA021}">
      <dgm:prSet phldrT="[Texto]" custT="1"/>
      <dgm:spPr/>
      <dgm:t>
        <a:bodyPr/>
        <a:lstStyle/>
        <a:p>
          <a:r>
            <a:rPr lang="es-CO" sz="1800" dirty="0" smtClean="0"/>
            <a:t>3</a:t>
          </a:r>
          <a:endParaRPr lang="es-CO" sz="1800" dirty="0"/>
        </a:p>
      </dgm:t>
    </dgm:pt>
    <dgm:pt modelId="{9F9FA205-5B56-4F5F-B83D-B6A66EE060CA}" type="parTrans" cxnId="{65E0EEB2-7D86-4158-9AFF-2382F2C039E1}">
      <dgm:prSet/>
      <dgm:spPr/>
      <dgm:t>
        <a:bodyPr/>
        <a:lstStyle/>
        <a:p>
          <a:endParaRPr lang="es-CO"/>
        </a:p>
      </dgm:t>
    </dgm:pt>
    <dgm:pt modelId="{A8046523-3CCB-4C12-8A32-A56ED64FD5F0}" type="sibTrans" cxnId="{65E0EEB2-7D86-4158-9AFF-2382F2C039E1}">
      <dgm:prSet/>
      <dgm:spPr/>
      <dgm:t>
        <a:bodyPr/>
        <a:lstStyle/>
        <a:p>
          <a:endParaRPr lang="es-CO"/>
        </a:p>
      </dgm:t>
    </dgm:pt>
    <dgm:pt modelId="{93785135-1E6B-4D81-BAC8-B6FA2CE03232}">
      <dgm:prSet phldrT="[Texto]" custT="1"/>
      <dgm:spPr/>
      <dgm:t>
        <a:bodyPr/>
        <a:lstStyle/>
        <a:p>
          <a:pPr algn="ctr"/>
          <a:r>
            <a:rPr lang="es-ES" sz="1800" dirty="0" smtClean="0"/>
            <a:t>Evaluar la influencia del método físico (escaldado), temperatura de secado y velocidad de aire de secado sobre el </a:t>
          </a:r>
          <a:r>
            <a:rPr lang="es-ES" sz="1800" dirty="0" err="1" smtClean="0"/>
            <a:t>pardeamiento</a:t>
          </a:r>
          <a:r>
            <a:rPr lang="es-ES" sz="1800" dirty="0" smtClean="0"/>
            <a:t> enzimático y no enzimático de oritos rebanados.</a:t>
          </a:r>
          <a:endParaRPr lang="es-CO" sz="1800" dirty="0"/>
        </a:p>
      </dgm:t>
    </dgm:pt>
    <dgm:pt modelId="{E937981C-CF7C-47CF-9143-D245951D6AD6}" type="parTrans" cxnId="{A0754129-218E-4EE3-B7C4-0CD2511B98CE}">
      <dgm:prSet/>
      <dgm:spPr/>
      <dgm:t>
        <a:bodyPr/>
        <a:lstStyle/>
        <a:p>
          <a:endParaRPr lang="es-CO"/>
        </a:p>
      </dgm:t>
    </dgm:pt>
    <dgm:pt modelId="{C5B05A42-C53D-4459-9552-DBA7B521E30C}" type="sibTrans" cxnId="{A0754129-218E-4EE3-B7C4-0CD2511B98CE}">
      <dgm:prSet/>
      <dgm:spPr/>
      <dgm:t>
        <a:bodyPr/>
        <a:lstStyle/>
        <a:p>
          <a:endParaRPr lang="es-CO"/>
        </a:p>
      </dgm:t>
    </dgm:pt>
    <dgm:pt modelId="{6D47D20A-7E2E-476F-B41D-A4DA1C2B46AC}">
      <dgm:prSet phldrT="[Texto]" custT="1"/>
      <dgm:spPr/>
      <dgm:t>
        <a:bodyPr/>
        <a:lstStyle/>
        <a:p>
          <a:r>
            <a:rPr lang="es-CO" sz="1800" dirty="0" smtClean="0"/>
            <a:t>1</a:t>
          </a:r>
          <a:endParaRPr lang="es-CO" sz="1800" dirty="0"/>
        </a:p>
      </dgm:t>
    </dgm:pt>
    <dgm:pt modelId="{B6F02D52-FBB4-40B5-921B-88292B2E7AC9}" type="sibTrans" cxnId="{03C2BF0E-DADB-4E24-B779-1F489C897E90}">
      <dgm:prSet/>
      <dgm:spPr/>
      <dgm:t>
        <a:bodyPr/>
        <a:lstStyle/>
        <a:p>
          <a:endParaRPr lang="es-CO"/>
        </a:p>
      </dgm:t>
    </dgm:pt>
    <dgm:pt modelId="{8D5CE8B5-7D35-43A1-AC18-F0D689ABDFA0}" type="parTrans" cxnId="{03C2BF0E-DADB-4E24-B779-1F489C897E90}">
      <dgm:prSet/>
      <dgm:spPr/>
      <dgm:t>
        <a:bodyPr/>
        <a:lstStyle/>
        <a:p>
          <a:endParaRPr lang="es-CO"/>
        </a:p>
      </dgm:t>
    </dgm:pt>
    <dgm:pt modelId="{50AAA535-9BE9-4F3C-9F2F-5B71774C5122}">
      <dgm:prSet custT="1"/>
      <dgm:spPr/>
      <dgm:t>
        <a:bodyPr/>
        <a:lstStyle/>
        <a:p>
          <a:r>
            <a:rPr lang="es-CO" sz="1800" dirty="0" smtClean="0"/>
            <a:t>4</a:t>
          </a:r>
          <a:endParaRPr lang="es-CO" sz="1800" dirty="0"/>
        </a:p>
      </dgm:t>
    </dgm:pt>
    <dgm:pt modelId="{2FB496D7-A943-4B29-8377-C4118B33E23A}" type="parTrans" cxnId="{6F50CFD2-CF16-49E3-946B-C6BDF3B08267}">
      <dgm:prSet/>
      <dgm:spPr/>
      <dgm:t>
        <a:bodyPr/>
        <a:lstStyle/>
        <a:p>
          <a:endParaRPr lang="es-CO"/>
        </a:p>
      </dgm:t>
    </dgm:pt>
    <dgm:pt modelId="{0D964E10-5502-4EDF-B120-150E2583A38B}" type="sibTrans" cxnId="{6F50CFD2-CF16-49E3-946B-C6BDF3B08267}">
      <dgm:prSet/>
      <dgm:spPr/>
      <dgm:t>
        <a:bodyPr/>
        <a:lstStyle/>
        <a:p>
          <a:endParaRPr lang="es-CO"/>
        </a:p>
      </dgm:t>
    </dgm:pt>
    <dgm:pt modelId="{29119B47-5712-4C28-93BE-C54B89197EBE}" type="pres">
      <dgm:prSet presAssocID="{A63F91B6-5222-48C3-9798-D29026930D3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CO"/>
        </a:p>
      </dgm:t>
    </dgm:pt>
    <dgm:pt modelId="{68880785-B678-47D0-B643-4CC920999238}" type="pres">
      <dgm:prSet presAssocID="{6D47D20A-7E2E-476F-B41D-A4DA1C2B46AC}" presName="composite" presStyleCnt="0">
        <dgm:presLayoutVars>
          <dgm:chMax val="1"/>
          <dgm:chPref val="1"/>
        </dgm:presLayoutVars>
      </dgm:prSet>
      <dgm:spPr/>
    </dgm:pt>
    <dgm:pt modelId="{3DA94E48-8DC9-41E6-BCB5-6FE9F81B33D8}" type="pres">
      <dgm:prSet presAssocID="{6D47D20A-7E2E-476F-B41D-A4DA1C2B46AC}" presName="Accent" presStyleLbl="trAlignAcc1" presStyleIdx="0" presStyleCnt="4" custScaleY="190438" custLinFactNeighborY="7694">
        <dgm:presLayoutVars>
          <dgm:chMax val="0"/>
          <dgm:chPref val="0"/>
        </dgm:presLayoutVars>
      </dgm:prSet>
      <dgm:spPr/>
    </dgm:pt>
    <dgm:pt modelId="{6987FB49-B1FE-4DB2-8E9A-CD8F71D21F74}" type="pres">
      <dgm:prSet presAssocID="{6D47D20A-7E2E-476F-B41D-A4DA1C2B46AC}" presName="Image" presStyleLbl="alignImgPlace1" presStyleIdx="0" presStyleCnt="4" custLinFactNeighborX="-1109" custLinFactNeighborY="-5507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s-CO"/>
        </a:p>
      </dgm:t>
    </dgm:pt>
    <dgm:pt modelId="{33960B2E-5D0C-4A8D-8422-A2DEDB6B8E57}" type="pres">
      <dgm:prSet presAssocID="{6D47D20A-7E2E-476F-B41D-A4DA1C2B46AC}" presName="ChildComposite" presStyleCnt="0"/>
      <dgm:spPr/>
    </dgm:pt>
    <dgm:pt modelId="{486663AA-B76E-491D-8245-C28E253DF604}" type="pres">
      <dgm:prSet presAssocID="{6D47D20A-7E2E-476F-B41D-A4DA1C2B46AC}" presName="Child" presStyleLbl="node1" presStyleIdx="0" presStyleCnt="3" custScaleY="524586" custLinFactNeighborX="574" custLinFactNeighborY="775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0541A9A-FF1E-4B0D-A16F-20578725D661}" type="pres">
      <dgm:prSet presAssocID="{6D47D20A-7E2E-476F-B41D-A4DA1C2B46AC}" presName="Parent" presStyleLbl="revTx" presStyleIdx="0" presStyleCnt="4" custLinFactY="-100000" custLinFactNeighborX="-549" custLinFactNeighborY="-17848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1A7781-518D-4DA5-9044-D1D50CA5CC43}" type="pres">
      <dgm:prSet presAssocID="{B6F02D52-FBB4-40B5-921B-88292B2E7AC9}" presName="sibTrans" presStyleCnt="0"/>
      <dgm:spPr/>
    </dgm:pt>
    <dgm:pt modelId="{26B72AFF-A8AC-471E-8A76-3C906B496937}" type="pres">
      <dgm:prSet presAssocID="{EF34A216-58B7-424E-97B8-7F28F3C5EA5D}" presName="composite" presStyleCnt="0">
        <dgm:presLayoutVars>
          <dgm:chMax val="1"/>
          <dgm:chPref val="1"/>
        </dgm:presLayoutVars>
      </dgm:prSet>
      <dgm:spPr/>
    </dgm:pt>
    <dgm:pt modelId="{B55D2F87-59DB-4836-B61F-3F6CAB3F65AD}" type="pres">
      <dgm:prSet presAssocID="{EF34A216-58B7-424E-97B8-7F28F3C5EA5D}" presName="Accent" presStyleLbl="trAlignAcc1" presStyleIdx="1" presStyleCnt="4" custScaleY="190080" custLinFactNeighborY="7024">
        <dgm:presLayoutVars>
          <dgm:chMax val="0"/>
          <dgm:chPref val="0"/>
        </dgm:presLayoutVars>
      </dgm:prSet>
      <dgm:spPr/>
    </dgm:pt>
    <dgm:pt modelId="{CC7248C4-DA4B-4EC9-A543-FA5FD7F10C38}" type="pres">
      <dgm:prSet presAssocID="{EF34A216-58B7-424E-97B8-7F28F3C5EA5D}" presName="Image" presStyleLbl="alignImgPlace1" presStyleIdx="1" presStyleCnt="4" custLinFactNeighborX="554" custLinFactNeighborY="-5855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BB88901-4D83-4730-9E55-42DAE8696131}" type="pres">
      <dgm:prSet presAssocID="{EF34A216-58B7-424E-97B8-7F28F3C5EA5D}" presName="ChildComposite" presStyleCnt="0"/>
      <dgm:spPr/>
    </dgm:pt>
    <dgm:pt modelId="{4B02B7DB-0C7F-4492-8B80-9672C3B66BFA}" type="pres">
      <dgm:prSet presAssocID="{EF34A216-58B7-424E-97B8-7F28F3C5EA5D}" presName="Child" presStyleLbl="node1" presStyleIdx="1" presStyleCnt="3" custScaleY="586217" custLinFactNeighborX="-22" custLinFactNeighborY="76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2A5188A-6A97-40D5-BBB2-8BEB522C6206}" type="pres">
      <dgm:prSet presAssocID="{EF34A216-58B7-424E-97B8-7F28F3C5EA5D}" presName="Parent" presStyleLbl="revTx" presStyleIdx="1" presStyleCnt="4" custLinFactY="-111827" custLinFactNeighborY="-2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0B3609A-CF93-4F9E-BEA7-20EDB9504325}" type="pres">
      <dgm:prSet presAssocID="{6C150A1A-04B0-4C19-B36A-F16F84B06C93}" presName="sibTrans" presStyleCnt="0"/>
      <dgm:spPr/>
    </dgm:pt>
    <dgm:pt modelId="{56B0382D-F22E-4B5A-AEEA-BC200D6308EB}" type="pres">
      <dgm:prSet presAssocID="{43FEB0B4-7C45-4C2B-B6E8-3FC7C57EA021}" presName="composite" presStyleCnt="0">
        <dgm:presLayoutVars>
          <dgm:chMax val="1"/>
          <dgm:chPref val="1"/>
        </dgm:presLayoutVars>
      </dgm:prSet>
      <dgm:spPr/>
    </dgm:pt>
    <dgm:pt modelId="{102B9F57-4CFB-4D15-A8E7-1F0020235693}" type="pres">
      <dgm:prSet presAssocID="{43FEB0B4-7C45-4C2B-B6E8-3FC7C57EA021}" presName="Accent" presStyleLbl="trAlignAcc1" presStyleIdx="2" presStyleCnt="4" custScaleX="117196" custScaleY="190080" custLinFactNeighborX="516" custLinFactNeighborY="6146">
        <dgm:presLayoutVars>
          <dgm:chMax val="0"/>
          <dgm:chPref val="0"/>
        </dgm:presLayoutVars>
      </dgm:prSet>
      <dgm:spPr/>
      <dgm:t>
        <a:bodyPr/>
        <a:lstStyle/>
        <a:p>
          <a:endParaRPr lang="es-CO"/>
        </a:p>
      </dgm:t>
    </dgm:pt>
    <dgm:pt modelId="{6D48C792-2D87-4AF9-8FA3-6FE8CC3C796C}" type="pres">
      <dgm:prSet presAssocID="{43FEB0B4-7C45-4C2B-B6E8-3FC7C57EA021}" presName="Image" presStyleLbl="alignImgPlace1" presStyleIdx="2" presStyleCnt="4" custLinFactNeighborX="1128" custLinFactNeighborY="-6053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0E5F77A-C465-46BE-9015-A0BB7E416C12}" type="pres">
      <dgm:prSet presAssocID="{43FEB0B4-7C45-4C2B-B6E8-3FC7C57EA021}" presName="ChildComposite" presStyleCnt="0"/>
      <dgm:spPr/>
    </dgm:pt>
    <dgm:pt modelId="{EC579B1C-7132-4FE8-88F9-6354511D78C2}" type="pres">
      <dgm:prSet presAssocID="{43FEB0B4-7C45-4C2B-B6E8-3FC7C57EA021}" presName="Child" presStyleLbl="node1" presStyleIdx="2" presStyleCnt="3" custScaleX="113891" custScaleY="631357" custLinFactNeighborY="728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A320E4-0DFF-4474-BE46-F1387BE1C014}" type="pres">
      <dgm:prSet presAssocID="{43FEB0B4-7C45-4C2B-B6E8-3FC7C57EA021}" presName="Parent" presStyleLbl="revTx" presStyleIdx="2" presStyleCnt="4" custLinFactY="-145744" custLinFactNeighborX="574" custLinFactNeighborY="-2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822A3D7-F482-4183-9B1C-A2EA52C7B2DA}" type="pres">
      <dgm:prSet presAssocID="{A8046523-3CCB-4C12-8A32-A56ED64FD5F0}" presName="sibTrans" presStyleCnt="0"/>
      <dgm:spPr/>
    </dgm:pt>
    <dgm:pt modelId="{0ACD451E-974F-45D3-99BB-8A0172DDA4B8}" type="pres">
      <dgm:prSet presAssocID="{50AAA535-9BE9-4F3C-9F2F-5B71774C5122}" presName="composite" presStyleCnt="0">
        <dgm:presLayoutVars>
          <dgm:chMax val="1"/>
          <dgm:chPref val="1"/>
        </dgm:presLayoutVars>
      </dgm:prSet>
      <dgm:spPr/>
    </dgm:pt>
    <dgm:pt modelId="{D4465D06-0991-4FCE-B60B-A6C6A9A96D53}" type="pres">
      <dgm:prSet presAssocID="{50AAA535-9BE9-4F3C-9F2F-5B71774C5122}" presName="Accent" presStyleLbl="trAlignAcc1" presStyleIdx="3" presStyleCnt="4" custScaleY="188324" custLinFactNeighborY="6146">
        <dgm:presLayoutVars>
          <dgm:chMax val="0"/>
          <dgm:chPref val="0"/>
        </dgm:presLayoutVars>
      </dgm:prSet>
      <dgm:spPr/>
    </dgm:pt>
    <dgm:pt modelId="{A8247725-EDDA-4026-8C82-52DC27E0E34A}" type="pres">
      <dgm:prSet presAssocID="{50AAA535-9BE9-4F3C-9F2F-5B71774C5122}" presName="Image" presStyleLbl="alignImgPlace1" presStyleIdx="3" presStyleCnt="4" custLinFactNeighborX="1128" custLinFactNeighborY="-6018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71369D0-1AAD-40CF-A655-A1C19CFBA8AC}" type="pres">
      <dgm:prSet presAssocID="{50AAA535-9BE9-4F3C-9F2F-5B71774C5122}" presName="ChildComposite" presStyleCnt="0"/>
      <dgm:spPr/>
    </dgm:pt>
    <dgm:pt modelId="{6A160A24-D4E5-47D2-8D74-BE6CF019C669}" type="pres">
      <dgm:prSet presAssocID="{50AAA535-9BE9-4F3C-9F2F-5B71774C5122}" presName="Child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9E58CBDA-C89D-4E60-9D56-39FE034C681E}" type="pres">
      <dgm:prSet presAssocID="{50AAA535-9BE9-4F3C-9F2F-5B71774C5122}" presName="Parent" presStyleLbl="revTx" presStyleIdx="3" presStyleCnt="4" custScaleY="37296" custLinFactY="-60876" custLinFactNeighborX="536" custLinFactNeighborY="-1000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3C2BF0E-DADB-4E24-B779-1F489C897E90}" srcId="{A63F91B6-5222-48C3-9798-D29026930D3D}" destId="{6D47D20A-7E2E-476F-B41D-A4DA1C2B46AC}" srcOrd="0" destOrd="0" parTransId="{8D5CE8B5-7D35-43A1-AC18-F0D689ABDFA0}" sibTransId="{B6F02D52-FBB4-40B5-921B-88292B2E7AC9}"/>
    <dgm:cxn modelId="{65E0EEB2-7D86-4158-9AFF-2382F2C039E1}" srcId="{A63F91B6-5222-48C3-9798-D29026930D3D}" destId="{43FEB0B4-7C45-4C2B-B6E8-3FC7C57EA021}" srcOrd="2" destOrd="0" parTransId="{9F9FA205-5B56-4F5F-B83D-B6A66EE060CA}" sibTransId="{A8046523-3CCB-4C12-8A32-A56ED64FD5F0}"/>
    <dgm:cxn modelId="{4072703E-4E48-47C9-AFEB-6D4B8A4DF336}" type="presOf" srcId="{A63F91B6-5222-48C3-9798-D29026930D3D}" destId="{29119B47-5712-4C28-93BE-C54B89197EBE}" srcOrd="0" destOrd="0" presId="urn:microsoft.com/office/officeart/2008/layout/CaptionedPictures"/>
    <dgm:cxn modelId="{AB276F4C-2D5D-4E2F-B7BF-6FF35D79963A}" type="presOf" srcId="{93785135-1E6B-4D81-BAC8-B6FA2CE03232}" destId="{EC579B1C-7132-4FE8-88F9-6354511D78C2}" srcOrd="0" destOrd="0" presId="urn:microsoft.com/office/officeart/2008/layout/CaptionedPictures"/>
    <dgm:cxn modelId="{27646A63-969D-4CCE-B83B-E280FAE178F5}" type="presOf" srcId="{6D47D20A-7E2E-476F-B41D-A4DA1C2B46AC}" destId="{80541A9A-FF1E-4B0D-A16F-20578725D661}" srcOrd="0" destOrd="0" presId="urn:microsoft.com/office/officeart/2008/layout/CaptionedPictures"/>
    <dgm:cxn modelId="{F7B4F32E-0F9C-4A57-8613-7A281CD5866D}" srcId="{EF34A216-58B7-424E-97B8-7F28F3C5EA5D}" destId="{6904A950-ADC7-4663-8433-E121519E38B1}" srcOrd="0" destOrd="0" parTransId="{AACDD79A-788E-42C9-B737-10D025127F0A}" sibTransId="{88544385-2055-4307-98B5-27007FEE70AD}"/>
    <dgm:cxn modelId="{DC088736-5082-46CB-A41A-5D1DDF41BC3D}" type="presOf" srcId="{EF34A216-58B7-424E-97B8-7F28F3C5EA5D}" destId="{E2A5188A-6A97-40D5-BBB2-8BEB522C6206}" srcOrd="0" destOrd="0" presId="urn:microsoft.com/office/officeart/2008/layout/CaptionedPictures"/>
    <dgm:cxn modelId="{6F50CFD2-CF16-49E3-946B-C6BDF3B08267}" srcId="{A63F91B6-5222-48C3-9798-D29026930D3D}" destId="{50AAA535-9BE9-4F3C-9F2F-5B71774C5122}" srcOrd="3" destOrd="0" parTransId="{2FB496D7-A943-4B29-8377-C4118B33E23A}" sibTransId="{0D964E10-5502-4EDF-B120-150E2583A38B}"/>
    <dgm:cxn modelId="{808271BA-9D94-46F8-BD1B-542DF605A0EF}" type="presOf" srcId="{4AC7848C-5547-49F5-9372-639178BD179A}" destId="{486663AA-B76E-491D-8245-C28E253DF604}" srcOrd="0" destOrd="0" presId="urn:microsoft.com/office/officeart/2008/layout/CaptionedPictures"/>
    <dgm:cxn modelId="{AD7FDEBE-C570-4FF5-A5D5-52FCF857204D}" type="presOf" srcId="{43FEB0B4-7C45-4C2B-B6E8-3FC7C57EA021}" destId="{C4A320E4-0DFF-4474-BE46-F1387BE1C014}" srcOrd="0" destOrd="0" presId="urn:microsoft.com/office/officeart/2008/layout/CaptionedPictures"/>
    <dgm:cxn modelId="{38B367CE-166F-4CE2-AF2F-7563061A5C49}" srcId="{A63F91B6-5222-48C3-9798-D29026930D3D}" destId="{EF34A216-58B7-424E-97B8-7F28F3C5EA5D}" srcOrd="1" destOrd="0" parTransId="{B5F9007F-A156-4D85-9FD4-5DE00CC6FD5E}" sibTransId="{6C150A1A-04B0-4C19-B36A-F16F84B06C93}"/>
    <dgm:cxn modelId="{25F2F9A4-3DA3-4E56-AD4D-5923808F2437}" type="presOf" srcId="{50AAA535-9BE9-4F3C-9F2F-5B71774C5122}" destId="{9E58CBDA-C89D-4E60-9D56-39FE034C681E}" srcOrd="0" destOrd="0" presId="urn:microsoft.com/office/officeart/2008/layout/CaptionedPictures"/>
    <dgm:cxn modelId="{A0754129-218E-4EE3-B7C4-0CD2511B98CE}" srcId="{43FEB0B4-7C45-4C2B-B6E8-3FC7C57EA021}" destId="{93785135-1E6B-4D81-BAC8-B6FA2CE03232}" srcOrd="0" destOrd="0" parTransId="{E937981C-CF7C-47CF-9143-D245951D6AD6}" sibTransId="{C5B05A42-C53D-4459-9552-DBA7B521E30C}"/>
    <dgm:cxn modelId="{452DD43E-EC84-4E8B-B341-DACEB2805937}" type="presOf" srcId="{6904A950-ADC7-4663-8433-E121519E38B1}" destId="{4B02B7DB-0C7F-4492-8B80-9672C3B66BFA}" srcOrd="0" destOrd="0" presId="urn:microsoft.com/office/officeart/2008/layout/CaptionedPictures"/>
    <dgm:cxn modelId="{89789CE9-5205-4F90-97A4-4110EFCC47A2}" srcId="{6D47D20A-7E2E-476F-B41D-A4DA1C2B46AC}" destId="{4AC7848C-5547-49F5-9372-639178BD179A}" srcOrd="0" destOrd="0" parTransId="{7E464F6B-591B-4A0A-96B1-7C744472449F}" sibTransId="{F73FC2D3-5186-4F5C-AB2F-69AA04EA52DC}"/>
    <dgm:cxn modelId="{724DDE8B-1B41-4B49-8348-4A42D73674D4}" type="presParOf" srcId="{29119B47-5712-4C28-93BE-C54B89197EBE}" destId="{68880785-B678-47D0-B643-4CC920999238}" srcOrd="0" destOrd="0" presId="urn:microsoft.com/office/officeart/2008/layout/CaptionedPictures"/>
    <dgm:cxn modelId="{4AC4B9E0-B617-4338-8180-F0095E2E1F15}" type="presParOf" srcId="{68880785-B678-47D0-B643-4CC920999238}" destId="{3DA94E48-8DC9-41E6-BCB5-6FE9F81B33D8}" srcOrd="0" destOrd="0" presId="urn:microsoft.com/office/officeart/2008/layout/CaptionedPictures"/>
    <dgm:cxn modelId="{2916D8BD-A378-4A3A-8293-21F7FDDF60CF}" type="presParOf" srcId="{68880785-B678-47D0-B643-4CC920999238}" destId="{6987FB49-B1FE-4DB2-8E9A-CD8F71D21F74}" srcOrd="1" destOrd="0" presId="urn:microsoft.com/office/officeart/2008/layout/CaptionedPictures"/>
    <dgm:cxn modelId="{D6AAFDB1-456F-4E69-AECC-73BCECEC7F2A}" type="presParOf" srcId="{68880785-B678-47D0-B643-4CC920999238}" destId="{33960B2E-5D0C-4A8D-8422-A2DEDB6B8E57}" srcOrd="2" destOrd="0" presId="urn:microsoft.com/office/officeart/2008/layout/CaptionedPictures"/>
    <dgm:cxn modelId="{81241942-9F99-4C0B-B519-C078AB65814D}" type="presParOf" srcId="{33960B2E-5D0C-4A8D-8422-A2DEDB6B8E57}" destId="{486663AA-B76E-491D-8245-C28E253DF604}" srcOrd="0" destOrd="0" presId="urn:microsoft.com/office/officeart/2008/layout/CaptionedPictures"/>
    <dgm:cxn modelId="{0E82E4F1-9262-419A-BB4A-3B7D019DE3E4}" type="presParOf" srcId="{33960B2E-5D0C-4A8D-8422-A2DEDB6B8E57}" destId="{80541A9A-FF1E-4B0D-A16F-20578725D661}" srcOrd="1" destOrd="0" presId="urn:microsoft.com/office/officeart/2008/layout/CaptionedPictures"/>
    <dgm:cxn modelId="{734C8420-AF23-4761-998E-8B071761A732}" type="presParOf" srcId="{29119B47-5712-4C28-93BE-C54B89197EBE}" destId="{A31A7781-518D-4DA5-9044-D1D50CA5CC43}" srcOrd="1" destOrd="0" presId="urn:microsoft.com/office/officeart/2008/layout/CaptionedPictures"/>
    <dgm:cxn modelId="{B0A0DE74-E6FD-43A5-B7AB-9C58ED84C9EE}" type="presParOf" srcId="{29119B47-5712-4C28-93BE-C54B89197EBE}" destId="{26B72AFF-A8AC-471E-8A76-3C906B496937}" srcOrd="2" destOrd="0" presId="urn:microsoft.com/office/officeart/2008/layout/CaptionedPictures"/>
    <dgm:cxn modelId="{43594C53-E2C6-4CAB-95E6-1751BAF13EA7}" type="presParOf" srcId="{26B72AFF-A8AC-471E-8A76-3C906B496937}" destId="{B55D2F87-59DB-4836-B61F-3F6CAB3F65AD}" srcOrd="0" destOrd="0" presId="urn:microsoft.com/office/officeart/2008/layout/CaptionedPictures"/>
    <dgm:cxn modelId="{38E7469D-0B1D-4CAE-B3FE-2703A8F650F4}" type="presParOf" srcId="{26B72AFF-A8AC-471E-8A76-3C906B496937}" destId="{CC7248C4-DA4B-4EC9-A543-FA5FD7F10C38}" srcOrd="1" destOrd="0" presId="urn:microsoft.com/office/officeart/2008/layout/CaptionedPictures"/>
    <dgm:cxn modelId="{06A924C7-857A-4C85-AB57-9C6886658B7C}" type="presParOf" srcId="{26B72AFF-A8AC-471E-8A76-3C906B496937}" destId="{8BB88901-4D83-4730-9E55-42DAE8696131}" srcOrd="2" destOrd="0" presId="urn:microsoft.com/office/officeart/2008/layout/CaptionedPictures"/>
    <dgm:cxn modelId="{93F3EE63-E25C-477D-A282-D386118136A3}" type="presParOf" srcId="{8BB88901-4D83-4730-9E55-42DAE8696131}" destId="{4B02B7DB-0C7F-4492-8B80-9672C3B66BFA}" srcOrd="0" destOrd="0" presId="urn:microsoft.com/office/officeart/2008/layout/CaptionedPictures"/>
    <dgm:cxn modelId="{0155DE4B-9712-4DC6-B464-04E7B4E7BB90}" type="presParOf" srcId="{8BB88901-4D83-4730-9E55-42DAE8696131}" destId="{E2A5188A-6A97-40D5-BBB2-8BEB522C6206}" srcOrd="1" destOrd="0" presId="urn:microsoft.com/office/officeart/2008/layout/CaptionedPictures"/>
    <dgm:cxn modelId="{0237781F-D9C0-4CF2-967D-6FA92DF62EE9}" type="presParOf" srcId="{29119B47-5712-4C28-93BE-C54B89197EBE}" destId="{D0B3609A-CF93-4F9E-BEA7-20EDB9504325}" srcOrd="3" destOrd="0" presId="urn:microsoft.com/office/officeart/2008/layout/CaptionedPictures"/>
    <dgm:cxn modelId="{C9C64354-855C-414B-BA85-95029651F9E8}" type="presParOf" srcId="{29119B47-5712-4C28-93BE-C54B89197EBE}" destId="{56B0382D-F22E-4B5A-AEEA-BC200D6308EB}" srcOrd="4" destOrd="0" presId="urn:microsoft.com/office/officeart/2008/layout/CaptionedPictures"/>
    <dgm:cxn modelId="{B7BB2529-3D81-41A2-B0C0-AC7E15CBF7D0}" type="presParOf" srcId="{56B0382D-F22E-4B5A-AEEA-BC200D6308EB}" destId="{102B9F57-4CFB-4D15-A8E7-1F0020235693}" srcOrd="0" destOrd="0" presId="urn:microsoft.com/office/officeart/2008/layout/CaptionedPictures"/>
    <dgm:cxn modelId="{D6C8DCA2-939D-4430-A422-C54CF65E09F6}" type="presParOf" srcId="{56B0382D-F22E-4B5A-AEEA-BC200D6308EB}" destId="{6D48C792-2D87-4AF9-8FA3-6FE8CC3C796C}" srcOrd="1" destOrd="0" presId="urn:microsoft.com/office/officeart/2008/layout/CaptionedPictures"/>
    <dgm:cxn modelId="{CA346A1F-6209-40FF-9EEE-8A286ACC3AEF}" type="presParOf" srcId="{56B0382D-F22E-4B5A-AEEA-BC200D6308EB}" destId="{E0E5F77A-C465-46BE-9015-A0BB7E416C12}" srcOrd="2" destOrd="0" presId="urn:microsoft.com/office/officeart/2008/layout/CaptionedPictures"/>
    <dgm:cxn modelId="{2CDE3293-A8BF-46EF-8A18-6866E7272E6E}" type="presParOf" srcId="{E0E5F77A-C465-46BE-9015-A0BB7E416C12}" destId="{EC579B1C-7132-4FE8-88F9-6354511D78C2}" srcOrd="0" destOrd="0" presId="urn:microsoft.com/office/officeart/2008/layout/CaptionedPictures"/>
    <dgm:cxn modelId="{86D225F9-D30A-44F8-95F4-D13A25C0BA6D}" type="presParOf" srcId="{E0E5F77A-C465-46BE-9015-A0BB7E416C12}" destId="{C4A320E4-0DFF-4474-BE46-F1387BE1C014}" srcOrd="1" destOrd="0" presId="urn:microsoft.com/office/officeart/2008/layout/CaptionedPictures"/>
    <dgm:cxn modelId="{1005A02D-482C-4209-A447-C407269F9BF0}" type="presParOf" srcId="{29119B47-5712-4C28-93BE-C54B89197EBE}" destId="{E822A3D7-F482-4183-9B1C-A2EA52C7B2DA}" srcOrd="5" destOrd="0" presId="urn:microsoft.com/office/officeart/2008/layout/CaptionedPictures"/>
    <dgm:cxn modelId="{2315DB7B-9CA0-4597-B385-26D6D1574C2E}" type="presParOf" srcId="{29119B47-5712-4C28-93BE-C54B89197EBE}" destId="{0ACD451E-974F-45D3-99BB-8A0172DDA4B8}" srcOrd="6" destOrd="0" presId="urn:microsoft.com/office/officeart/2008/layout/CaptionedPictures"/>
    <dgm:cxn modelId="{BC7A7300-747D-43E5-818A-9B7896371F34}" type="presParOf" srcId="{0ACD451E-974F-45D3-99BB-8A0172DDA4B8}" destId="{D4465D06-0991-4FCE-B60B-A6C6A9A96D53}" srcOrd="0" destOrd="0" presId="urn:microsoft.com/office/officeart/2008/layout/CaptionedPictures"/>
    <dgm:cxn modelId="{CC910C0B-735D-4CB6-A26E-79A7A63B7187}" type="presParOf" srcId="{0ACD451E-974F-45D3-99BB-8A0172DDA4B8}" destId="{A8247725-EDDA-4026-8C82-52DC27E0E34A}" srcOrd="1" destOrd="0" presId="urn:microsoft.com/office/officeart/2008/layout/CaptionedPictures"/>
    <dgm:cxn modelId="{DFAAF120-1283-4558-AAF2-CB3A8297FF27}" type="presParOf" srcId="{0ACD451E-974F-45D3-99BB-8A0172DDA4B8}" destId="{171369D0-1AAD-40CF-A655-A1C19CFBA8AC}" srcOrd="2" destOrd="0" presId="urn:microsoft.com/office/officeart/2008/layout/CaptionedPictures"/>
    <dgm:cxn modelId="{04E3B1ED-3BDF-4FAC-B68B-B9E40CAF707A}" type="presParOf" srcId="{171369D0-1AAD-40CF-A655-A1C19CFBA8AC}" destId="{6A160A24-D4E5-47D2-8D74-BE6CF019C669}" srcOrd="0" destOrd="0" presId="urn:microsoft.com/office/officeart/2008/layout/CaptionedPictures"/>
    <dgm:cxn modelId="{4439FC01-AE39-42E2-B7F5-70E6BCBCBAF9}" type="presParOf" srcId="{171369D0-1AAD-40CF-A655-A1C19CFBA8AC}" destId="{9E58CBDA-C89D-4E60-9D56-39FE034C681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D74BDA-97A8-4094-97F1-3CFB6604203F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A3086014-8628-4999-84D6-9944AA70AE96}">
      <dgm:prSet phldrT="[Texto]" custT="1"/>
      <dgm:spPr/>
      <dgm:t>
        <a:bodyPr/>
        <a:lstStyle/>
        <a:p>
          <a:r>
            <a:rPr lang="es-CO" sz="2000" dirty="0" smtClean="0">
              <a:solidFill>
                <a:schemeClr val="tx1"/>
              </a:solidFill>
            </a:rPr>
            <a:t>ORITOS</a:t>
          </a:r>
          <a:endParaRPr lang="es-CO" sz="2000" dirty="0">
            <a:solidFill>
              <a:schemeClr val="tx1"/>
            </a:solidFill>
          </a:endParaRPr>
        </a:p>
      </dgm:t>
    </dgm:pt>
    <dgm:pt modelId="{EDDFABA2-978C-4C78-8816-64AA19694A69}" type="parTrans" cxnId="{8E8B20D1-CC1E-42FD-8DF6-7494DF079490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42013677-AB37-4024-AFF8-B336889C156D}" type="sibTrans" cxnId="{8E8B20D1-CC1E-42FD-8DF6-7494DF079490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53608465-E355-4B77-BD64-087728C710C1}">
      <dgm:prSet phldrT="[Texto]" custT="1"/>
      <dgm:spPr/>
      <dgm:t>
        <a:bodyPr/>
        <a:lstStyle/>
        <a:p>
          <a:r>
            <a:rPr lang="es-CO" sz="3200" dirty="0" smtClean="0">
              <a:solidFill>
                <a:schemeClr val="tx1"/>
              </a:solidFill>
              <a:latin typeface="Agency FB" panose="020B0503020202020204" pitchFamily="34" charset="0"/>
            </a:rPr>
            <a:t>COLOR </a:t>
          </a:r>
          <a:endParaRPr lang="es-CO" sz="32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F99D74AD-BB6E-41E9-ACB4-7DF69EAE5AFD}" type="parTrans" cxnId="{103FCEF3-B99B-4AC3-912A-8B22FA97AFBF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0B5B5630-8AA1-4C61-A9A3-771FC9DE74B0}" type="sibTrans" cxnId="{103FCEF3-B99B-4AC3-912A-8B22FA97AFBF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1C30646E-A151-4097-988E-22612E66DEF4}">
      <dgm:prSet phldrT="[Texto]" custT="1"/>
      <dgm:spPr/>
      <dgm:t>
        <a:bodyPr/>
        <a:lstStyle/>
        <a:p>
          <a:r>
            <a:rPr lang="es-CO" sz="3200" dirty="0" smtClean="0">
              <a:solidFill>
                <a:schemeClr val="tx1"/>
              </a:solidFill>
              <a:latin typeface="Agency FB" panose="020B0503020202020204" pitchFamily="34" charset="0"/>
            </a:rPr>
            <a:t>OLOR</a:t>
          </a:r>
          <a:endParaRPr lang="es-CO" sz="32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EFAA7FD0-ED22-4DA8-9DE4-5526E6063D97}" type="parTrans" cxnId="{28E9EB14-D980-4C90-8E83-EF4D189D8E37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0D8C6758-053E-477E-9837-A096C8A28BD6}" type="sibTrans" cxnId="{28E9EB14-D980-4C90-8E83-EF4D189D8E37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20D06F04-D185-4120-83E1-1BA989A03899}">
      <dgm:prSet phldrT="[Texto]" custT="1"/>
      <dgm:spPr/>
      <dgm:t>
        <a:bodyPr/>
        <a:lstStyle/>
        <a:p>
          <a:r>
            <a:rPr lang="es-CO" sz="3200" dirty="0" smtClean="0">
              <a:solidFill>
                <a:schemeClr val="tx1"/>
              </a:solidFill>
              <a:latin typeface="Agency FB" panose="020B0503020202020204" pitchFamily="34" charset="0"/>
            </a:rPr>
            <a:t>SABOR</a:t>
          </a:r>
          <a:endParaRPr lang="es-CO" sz="32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FB78BE9A-D266-438E-896C-4AEDED89FCAA}" type="parTrans" cxnId="{D9069AA6-079D-4578-8B66-A1BF829AD629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B0F93B95-55E7-47A2-A8EE-27497700BBE1}" type="sibTrans" cxnId="{D9069AA6-079D-4578-8B66-A1BF829AD629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3677781E-A81A-4ACA-8293-9648925D9F09}">
      <dgm:prSet phldrT="[Texto]" custT="1"/>
      <dgm:spPr/>
      <dgm:t>
        <a:bodyPr/>
        <a:lstStyle/>
        <a:p>
          <a:r>
            <a:rPr lang="es-CO" sz="2800" dirty="0" smtClean="0">
              <a:solidFill>
                <a:schemeClr val="tx1"/>
              </a:solidFill>
              <a:latin typeface="Agency FB" panose="020B0503020202020204" pitchFamily="34" charset="0"/>
            </a:rPr>
            <a:t>TEXTURA</a:t>
          </a:r>
          <a:endParaRPr lang="es-CO" sz="28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84A71DA-E9F7-4CC0-99DE-4BE8704E0ED9}" type="parTrans" cxnId="{A32475E3-7171-488D-9D74-66130949EA78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E69258D5-B102-46DA-B90A-ADF5698C4669}" type="sibTrans" cxnId="{A32475E3-7171-488D-9D74-66130949EA78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4339423D-1FED-4632-A7A0-A821B2CE2EFC}">
      <dgm:prSet custT="1"/>
      <dgm:spPr/>
      <dgm:t>
        <a:bodyPr/>
        <a:lstStyle/>
        <a:p>
          <a:r>
            <a:rPr lang="es-CO" sz="3200" dirty="0" smtClean="0">
              <a:solidFill>
                <a:schemeClr val="tx1"/>
              </a:solidFill>
              <a:latin typeface="Agency FB" panose="020B0503020202020204" pitchFamily="34" charset="0"/>
            </a:rPr>
            <a:t>ACEPTABILIDAD</a:t>
          </a:r>
          <a:endParaRPr lang="es-CO" sz="3200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1083C19-839C-495B-91D4-49889C80F82B}" type="parTrans" cxnId="{2721B32C-A792-4F03-BDE8-C503BE134F73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7B7CEE52-AB98-414E-9D98-0B2588BAA7A3}" type="sibTrans" cxnId="{2721B32C-A792-4F03-BDE8-C503BE134F73}">
      <dgm:prSet/>
      <dgm:spPr/>
      <dgm:t>
        <a:bodyPr/>
        <a:lstStyle/>
        <a:p>
          <a:endParaRPr lang="es-CO" sz="4400">
            <a:solidFill>
              <a:schemeClr val="tx1"/>
            </a:solidFill>
          </a:endParaRPr>
        </a:p>
      </dgm:t>
    </dgm:pt>
    <dgm:pt modelId="{4EEBD473-E78B-41D3-9B1C-6C7D164CD028}" type="pres">
      <dgm:prSet presAssocID="{18D74BDA-97A8-4094-97F1-3CFB6604203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1C65BA66-213B-477E-A2BB-D07A02C7BD0A}" type="pres">
      <dgm:prSet presAssocID="{A3086014-8628-4999-84D6-9944AA70AE96}" presName="centerShape" presStyleLbl="node0" presStyleIdx="0" presStyleCnt="1" custScaleX="110000" custScaleY="110000"/>
      <dgm:spPr/>
      <dgm:t>
        <a:bodyPr/>
        <a:lstStyle/>
        <a:p>
          <a:endParaRPr lang="es-CO"/>
        </a:p>
      </dgm:t>
    </dgm:pt>
    <dgm:pt modelId="{11D474F7-5507-43E3-9B33-53B59061DA32}" type="pres">
      <dgm:prSet presAssocID="{F99D74AD-BB6E-41E9-ACB4-7DF69EAE5AFD}" presName="parTrans" presStyleLbl="sibTrans2D1" presStyleIdx="0" presStyleCnt="5"/>
      <dgm:spPr/>
      <dgm:t>
        <a:bodyPr/>
        <a:lstStyle/>
        <a:p>
          <a:endParaRPr lang="es-CO"/>
        </a:p>
      </dgm:t>
    </dgm:pt>
    <dgm:pt modelId="{519905B3-F30F-46FF-B169-8723FFB1840C}" type="pres">
      <dgm:prSet presAssocID="{F99D74AD-BB6E-41E9-ACB4-7DF69EAE5AFD}" presName="connectorText" presStyleLbl="sibTrans2D1" presStyleIdx="0" presStyleCnt="5"/>
      <dgm:spPr/>
      <dgm:t>
        <a:bodyPr/>
        <a:lstStyle/>
        <a:p>
          <a:endParaRPr lang="es-CO"/>
        </a:p>
      </dgm:t>
    </dgm:pt>
    <dgm:pt modelId="{6EFC41E5-F061-4068-B003-64014E522826}" type="pres">
      <dgm:prSet presAssocID="{53608465-E355-4B77-BD64-087728C710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ADAA071-0FD1-411B-872D-B4D9166D9E8F}" type="pres">
      <dgm:prSet presAssocID="{EFAA7FD0-ED22-4DA8-9DE4-5526E6063D97}" presName="parTrans" presStyleLbl="sibTrans2D1" presStyleIdx="1" presStyleCnt="5"/>
      <dgm:spPr/>
      <dgm:t>
        <a:bodyPr/>
        <a:lstStyle/>
        <a:p>
          <a:endParaRPr lang="es-CO"/>
        </a:p>
      </dgm:t>
    </dgm:pt>
    <dgm:pt modelId="{3F2C6FE0-C162-4A1A-8380-B2843315BC01}" type="pres">
      <dgm:prSet presAssocID="{EFAA7FD0-ED22-4DA8-9DE4-5526E6063D97}" presName="connectorText" presStyleLbl="sibTrans2D1" presStyleIdx="1" presStyleCnt="5"/>
      <dgm:spPr/>
      <dgm:t>
        <a:bodyPr/>
        <a:lstStyle/>
        <a:p>
          <a:endParaRPr lang="es-CO"/>
        </a:p>
      </dgm:t>
    </dgm:pt>
    <dgm:pt modelId="{B9A1E848-87F8-478A-A790-6D71DFE3A500}" type="pres">
      <dgm:prSet presAssocID="{1C30646E-A151-4097-988E-22612E66DEF4}" presName="node" presStyleLbl="node1" presStyleIdx="1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30E7651-1B8B-4523-9CC0-7F35B016B1DC}" type="pres">
      <dgm:prSet presAssocID="{FB78BE9A-D266-438E-896C-4AEDED89FCAA}" presName="parTrans" presStyleLbl="sibTrans2D1" presStyleIdx="2" presStyleCnt="5"/>
      <dgm:spPr/>
      <dgm:t>
        <a:bodyPr/>
        <a:lstStyle/>
        <a:p>
          <a:endParaRPr lang="es-CO"/>
        </a:p>
      </dgm:t>
    </dgm:pt>
    <dgm:pt modelId="{5961C71D-1B1C-47F6-B625-72C304CFA4CE}" type="pres">
      <dgm:prSet presAssocID="{FB78BE9A-D266-438E-896C-4AEDED89FCAA}" presName="connectorText" presStyleLbl="sibTrans2D1" presStyleIdx="2" presStyleCnt="5"/>
      <dgm:spPr/>
      <dgm:t>
        <a:bodyPr/>
        <a:lstStyle/>
        <a:p>
          <a:endParaRPr lang="es-CO"/>
        </a:p>
      </dgm:t>
    </dgm:pt>
    <dgm:pt modelId="{07263EB4-2F36-4F9D-B6B5-C16C34A2291F}" type="pres">
      <dgm:prSet presAssocID="{20D06F04-D185-4120-83E1-1BA989A03899}" presName="node" presStyleLbl="node1" presStyleIdx="2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2B18A51-D9E6-4777-9486-04DB5579EB7F}" type="pres">
      <dgm:prSet presAssocID="{484A71DA-E9F7-4CC0-99DE-4BE8704E0ED9}" presName="parTrans" presStyleLbl="sibTrans2D1" presStyleIdx="3" presStyleCnt="5"/>
      <dgm:spPr/>
      <dgm:t>
        <a:bodyPr/>
        <a:lstStyle/>
        <a:p>
          <a:endParaRPr lang="es-CO"/>
        </a:p>
      </dgm:t>
    </dgm:pt>
    <dgm:pt modelId="{789357A8-EDB5-4C00-97F5-FD38CAB4412B}" type="pres">
      <dgm:prSet presAssocID="{484A71DA-E9F7-4CC0-99DE-4BE8704E0ED9}" presName="connectorText" presStyleLbl="sibTrans2D1" presStyleIdx="3" presStyleCnt="5"/>
      <dgm:spPr/>
      <dgm:t>
        <a:bodyPr/>
        <a:lstStyle/>
        <a:p>
          <a:endParaRPr lang="es-CO"/>
        </a:p>
      </dgm:t>
    </dgm:pt>
    <dgm:pt modelId="{A57417AF-8C8F-4B59-B9F4-0961BD997D48}" type="pres">
      <dgm:prSet presAssocID="{3677781E-A81A-4ACA-8293-9648925D9F09}" presName="node" presStyleLbl="node1" presStyleIdx="3" presStyleCnt="5" custScaleX="121000" custScaleY="121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8266D9A-A36D-4832-B3E6-6B57B7D60BDF}" type="pres">
      <dgm:prSet presAssocID="{41083C19-839C-495B-91D4-49889C80F82B}" presName="parTrans" presStyleLbl="sibTrans2D1" presStyleIdx="4" presStyleCnt="5"/>
      <dgm:spPr/>
      <dgm:t>
        <a:bodyPr/>
        <a:lstStyle/>
        <a:p>
          <a:endParaRPr lang="es-CO"/>
        </a:p>
      </dgm:t>
    </dgm:pt>
    <dgm:pt modelId="{7247B47D-671B-4190-8B2D-6769CD21DAA3}" type="pres">
      <dgm:prSet presAssocID="{41083C19-839C-495B-91D4-49889C80F82B}" presName="connectorText" presStyleLbl="sibTrans2D1" presStyleIdx="4" presStyleCnt="5"/>
      <dgm:spPr/>
      <dgm:t>
        <a:bodyPr/>
        <a:lstStyle/>
        <a:p>
          <a:endParaRPr lang="es-CO"/>
        </a:p>
      </dgm:t>
    </dgm:pt>
    <dgm:pt modelId="{B68C0271-BC07-42DA-AC8E-157289B41C89}" type="pres">
      <dgm:prSet presAssocID="{4339423D-1FED-4632-A7A0-A821B2CE2EFC}" presName="node" presStyleLbl="node1" presStyleIdx="4" presStyleCnt="5" custScaleX="163831" custScaleY="121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E10FA98-E8B1-4A4A-8190-F249477CB781}" type="presOf" srcId="{53608465-E355-4B77-BD64-087728C710C1}" destId="{6EFC41E5-F061-4068-B003-64014E522826}" srcOrd="0" destOrd="0" presId="urn:microsoft.com/office/officeart/2005/8/layout/radial5"/>
    <dgm:cxn modelId="{4C5BCC08-2A18-4256-A44B-1EFC5F6A6D5A}" type="presOf" srcId="{EFAA7FD0-ED22-4DA8-9DE4-5526E6063D97}" destId="{3F2C6FE0-C162-4A1A-8380-B2843315BC01}" srcOrd="1" destOrd="0" presId="urn:microsoft.com/office/officeart/2005/8/layout/radial5"/>
    <dgm:cxn modelId="{1EFDB292-520D-4050-BF3A-990FEA160155}" type="presOf" srcId="{F99D74AD-BB6E-41E9-ACB4-7DF69EAE5AFD}" destId="{11D474F7-5507-43E3-9B33-53B59061DA32}" srcOrd="0" destOrd="0" presId="urn:microsoft.com/office/officeart/2005/8/layout/radial5"/>
    <dgm:cxn modelId="{5DECA73A-D234-4BB8-8FE1-18E344E92BC4}" type="presOf" srcId="{1C30646E-A151-4097-988E-22612E66DEF4}" destId="{B9A1E848-87F8-478A-A790-6D71DFE3A500}" srcOrd="0" destOrd="0" presId="urn:microsoft.com/office/officeart/2005/8/layout/radial5"/>
    <dgm:cxn modelId="{30599525-91F2-4DA4-9DD2-8D9980F37586}" type="presOf" srcId="{484A71DA-E9F7-4CC0-99DE-4BE8704E0ED9}" destId="{22B18A51-D9E6-4777-9486-04DB5579EB7F}" srcOrd="0" destOrd="0" presId="urn:microsoft.com/office/officeart/2005/8/layout/radial5"/>
    <dgm:cxn modelId="{66A4A16B-6C9A-4351-8D35-D8C2EDF9FEA6}" type="presOf" srcId="{A3086014-8628-4999-84D6-9944AA70AE96}" destId="{1C65BA66-213B-477E-A2BB-D07A02C7BD0A}" srcOrd="0" destOrd="0" presId="urn:microsoft.com/office/officeart/2005/8/layout/radial5"/>
    <dgm:cxn modelId="{088873EC-B7D5-4997-BBC9-37971DD4693B}" type="presOf" srcId="{20D06F04-D185-4120-83E1-1BA989A03899}" destId="{07263EB4-2F36-4F9D-B6B5-C16C34A2291F}" srcOrd="0" destOrd="0" presId="urn:microsoft.com/office/officeart/2005/8/layout/radial5"/>
    <dgm:cxn modelId="{7A5C5B20-6630-4E3B-B20E-65D30AC4FD50}" type="presOf" srcId="{FB78BE9A-D266-438E-896C-4AEDED89FCAA}" destId="{730E7651-1B8B-4523-9CC0-7F35B016B1DC}" srcOrd="0" destOrd="0" presId="urn:microsoft.com/office/officeart/2005/8/layout/radial5"/>
    <dgm:cxn modelId="{3914BBA4-F1E7-4722-9649-1AF09C68EFCC}" type="presOf" srcId="{4339423D-1FED-4632-A7A0-A821B2CE2EFC}" destId="{B68C0271-BC07-42DA-AC8E-157289B41C89}" srcOrd="0" destOrd="0" presId="urn:microsoft.com/office/officeart/2005/8/layout/radial5"/>
    <dgm:cxn modelId="{2721B32C-A792-4F03-BDE8-C503BE134F73}" srcId="{A3086014-8628-4999-84D6-9944AA70AE96}" destId="{4339423D-1FED-4632-A7A0-A821B2CE2EFC}" srcOrd="4" destOrd="0" parTransId="{41083C19-839C-495B-91D4-49889C80F82B}" sibTransId="{7B7CEE52-AB98-414E-9D98-0B2588BAA7A3}"/>
    <dgm:cxn modelId="{B05FC69F-6AF8-41CB-86F0-4F9F1CD386A8}" type="presOf" srcId="{18D74BDA-97A8-4094-97F1-3CFB6604203F}" destId="{4EEBD473-E78B-41D3-9B1C-6C7D164CD028}" srcOrd="0" destOrd="0" presId="urn:microsoft.com/office/officeart/2005/8/layout/radial5"/>
    <dgm:cxn modelId="{FD96549E-1496-4CC8-87A0-493A835B9EBF}" type="presOf" srcId="{FB78BE9A-D266-438E-896C-4AEDED89FCAA}" destId="{5961C71D-1B1C-47F6-B625-72C304CFA4CE}" srcOrd="1" destOrd="0" presId="urn:microsoft.com/office/officeart/2005/8/layout/radial5"/>
    <dgm:cxn modelId="{3D815A5F-132E-48CB-8C55-8AFA97C0B2A2}" type="presOf" srcId="{41083C19-839C-495B-91D4-49889C80F82B}" destId="{68266D9A-A36D-4832-B3E6-6B57B7D60BDF}" srcOrd="0" destOrd="0" presId="urn:microsoft.com/office/officeart/2005/8/layout/radial5"/>
    <dgm:cxn modelId="{696093E0-4063-4760-8384-DF223F639C6D}" type="presOf" srcId="{484A71DA-E9F7-4CC0-99DE-4BE8704E0ED9}" destId="{789357A8-EDB5-4C00-97F5-FD38CAB4412B}" srcOrd="1" destOrd="0" presId="urn:microsoft.com/office/officeart/2005/8/layout/radial5"/>
    <dgm:cxn modelId="{28E9EB14-D980-4C90-8E83-EF4D189D8E37}" srcId="{A3086014-8628-4999-84D6-9944AA70AE96}" destId="{1C30646E-A151-4097-988E-22612E66DEF4}" srcOrd="1" destOrd="0" parTransId="{EFAA7FD0-ED22-4DA8-9DE4-5526E6063D97}" sibTransId="{0D8C6758-053E-477E-9837-A096C8A28BD6}"/>
    <dgm:cxn modelId="{8D51EEC5-F58C-4835-83E0-9C8DD85B3F26}" type="presOf" srcId="{3677781E-A81A-4ACA-8293-9648925D9F09}" destId="{A57417AF-8C8F-4B59-B9F4-0961BD997D48}" srcOrd="0" destOrd="0" presId="urn:microsoft.com/office/officeart/2005/8/layout/radial5"/>
    <dgm:cxn modelId="{39DDE81D-C433-48E0-9E05-7E76EFBADDB4}" type="presOf" srcId="{EFAA7FD0-ED22-4DA8-9DE4-5526E6063D97}" destId="{7ADAA071-0FD1-411B-872D-B4D9166D9E8F}" srcOrd="0" destOrd="0" presId="urn:microsoft.com/office/officeart/2005/8/layout/radial5"/>
    <dgm:cxn modelId="{A32475E3-7171-488D-9D74-66130949EA78}" srcId="{A3086014-8628-4999-84D6-9944AA70AE96}" destId="{3677781E-A81A-4ACA-8293-9648925D9F09}" srcOrd="3" destOrd="0" parTransId="{484A71DA-E9F7-4CC0-99DE-4BE8704E0ED9}" sibTransId="{E69258D5-B102-46DA-B90A-ADF5698C4669}"/>
    <dgm:cxn modelId="{D9069AA6-079D-4578-8B66-A1BF829AD629}" srcId="{A3086014-8628-4999-84D6-9944AA70AE96}" destId="{20D06F04-D185-4120-83E1-1BA989A03899}" srcOrd="2" destOrd="0" parTransId="{FB78BE9A-D266-438E-896C-4AEDED89FCAA}" sibTransId="{B0F93B95-55E7-47A2-A8EE-27497700BBE1}"/>
    <dgm:cxn modelId="{8E8B20D1-CC1E-42FD-8DF6-7494DF079490}" srcId="{18D74BDA-97A8-4094-97F1-3CFB6604203F}" destId="{A3086014-8628-4999-84D6-9944AA70AE96}" srcOrd="0" destOrd="0" parTransId="{EDDFABA2-978C-4C78-8816-64AA19694A69}" sibTransId="{42013677-AB37-4024-AFF8-B336889C156D}"/>
    <dgm:cxn modelId="{6E7B06B5-7529-4EB0-B222-594D9FC5338C}" type="presOf" srcId="{F99D74AD-BB6E-41E9-ACB4-7DF69EAE5AFD}" destId="{519905B3-F30F-46FF-B169-8723FFB1840C}" srcOrd="1" destOrd="0" presId="urn:microsoft.com/office/officeart/2005/8/layout/radial5"/>
    <dgm:cxn modelId="{103FCEF3-B99B-4AC3-912A-8B22FA97AFBF}" srcId="{A3086014-8628-4999-84D6-9944AA70AE96}" destId="{53608465-E355-4B77-BD64-087728C710C1}" srcOrd="0" destOrd="0" parTransId="{F99D74AD-BB6E-41E9-ACB4-7DF69EAE5AFD}" sibTransId="{0B5B5630-8AA1-4C61-A9A3-771FC9DE74B0}"/>
    <dgm:cxn modelId="{A308C014-8F83-4E6F-A94B-E70656E364C4}" type="presOf" srcId="{41083C19-839C-495B-91D4-49889C80F82B}" destId="{7247B47D-671B-4190-8B2D-6769CD21DAA3}" srcOrd="1" destOrd="0" presId="urn:microsoft.com/office/officeart/2005/8/layout/radial5"/>
    <dgm:cxn modelId="{45EA005F-34C8-4BF6-9E46-FBAB4621EE02}" type="presParOf" srcId="{4EEBD473-E78B-41D3-9B1C-6C7D164CD028}" destId="{1C65BA66-213B-477E-A2BB-D07A02C7BD0A}" srcOrd="0" destOrd="0" presId="urn:microsoft.com/office/officeart/2005/8/layout/radial5"/>
    <dgm:cxn modelId="{DD6A9E26-103F-4506-A65C-4B1B25BE4474}" type="presParOf" srcId="{4EEBD473-E78B-41D3-9B1C-6C7D164CD028}" destId="{11D474F7-5507-43E3-9B33-53B59061DA32}" srcOrd="1" destOrd="0" presId="urn:microsoft.com/office/officeart/2005/8/layout/radial5"/>
    <dgm:cxn modelId="{B4E0C159-4970-418C-BB47-FFB2C24C8A77}" type="presParOf" srcId="{11D474F7-5507-43E3-9B33-53B59061DA32}" destId="{519905B3-F30F-46FF-B169-8723FFB1840C}" srcOrd="0" destOrd="0" presId="urn:microsoft.com/office/officeart/2005/8/layout/radial5"/>
    <dgm:cxn modelId="{87E44192-016B-46F0-9E75-660B119D5718}" type="presParOf" srcId="{4EEBD473-E78B-41D3-9B1C-6C7D164CD028}" destId="{6EFC41E5-F061-4068-B003-64014E522826}" srcOrd="2" destOrd="0" presId="urn:microsoft.com/office/officeart/2005/8/layout/radial5"/>
    <dgm:cxn modelId="{86F62A80-48F0-4977-BA7C-0F1BDA88D0EE}" type="presParOf" srcId="{4EEBD473-E78B-41D3-9B1C-6C7D164CD028}" destId="{7ADAA071-0FD1-411B-872D-B4D9166D9E8F}" srcOrd="3" destOrd="0" presId="urn:microsoft.com/office/officeart/2005/8/layout/radial5"/>
    <dgm:cxn modelId="{F7CFB4F6-26D2-41B3-A5FA-B7A8304A0E1E}" type="presParOf" srcId="{7ADAA071-0FD1-411B-872D-B4D9166D9E8F}" destId="{3F2C6FE0-C162-4A1A-8380-B2843315BC01}" srcOrd="0" destOrd="0" presId="urn:microsoft.com/office/officeart/2005/8/layout/radial5"/>
    <dgm:cxn modelId="{29D7DE55-81B1-4E59-A51B-569742635358}" type="presParOf" srcId="{4EEBD473-E78B-41D3-9B1C-6C7D164CD028}" destId="{B9A1E848-87F8-478A-A790-6D71DFE3A500}" srcOrd="4" destOrd="0" presId="urn:microsoft.com/office/officeart/2005/8/layout/radial5"/>
    <dgm:cxn modelId="{0626672E-68ED-4B2E-9C61-C9670586D2FB}" type="presParOf" srcId="{4EEBD473-E78B-41D3-9B1C-6C7D164CD028}" destId="{730E7651-1B8B-4523-9CC0-7F35B016B1DC}" srcOrd="5" destOrd="0" presId="urn:microsoft.com/office/officeart/2005/8/layout/radial5"/>
    <dgm:cxn modelId="{8DC14EB3-DDC6-4B7C-B0C6-CA729E1F77EA}" type="presParOf" srcId="{730E7651-1B8B-4523-9CC0-7F35B016B1DC}" destId="{5961C71D-1B1C-47F6-B625-72C304CFA4CE}" srcOrd="0" destOrd="0" presId="urn:microsoft.com/office/officeart/2005/8/layout/radial5"/>
    <dgm:cxn modelId="{551B5B88-3BBA-44F5-81F1-AE553DB08627}" type="presParOf" srcId="{4EEBD473-E78B-41D3-9B1C-6C7D164CD028}" destId="{07263EB4-2F36-4F9D-B6B5-C16C34A2291F}" srcOrd="6" destOrd="0" presId="urn:microsoft.com/office/officeart/2005/8/layout/radial5"/>
    <dgm:cxn modelId="{C60C3A93-518D-41A5-8F6D-DDEAE06EE0C9}" type="presParOf" srcId="{4EEBD473-E78B-41D3-9B1C-6C7D164CD028}" destId="{22B18A51-D9E6-4777-9486-04DB5579EB7F}" srcOrd="7" destOrd="0" presId="urn:microsoft.com/office/officeart/2005/8/layout/radial5"/>
    <dgm:cxn modelId="{F173D719-490D-45B1-9C92-6E9D3E75FB84}" type="presParOf" srcId="{22B18A51-D9E6-4777-9486-04DB5579EB7F}" destId="{789357A8-EDB5-4C00-97F5-FD38CAB4412B}" srcOrd="0" destOrd="0" presId="urn:microsoft.com/office/officeart/2005/8/layout/radial5"/>
    <dgm:cxn modelId="{DA321B64-BB2A-4B35-9A68-AFC2B42704F5}" type="presParOf" srcId="{4EEBD473-E78B-41D3-9B1C-6C7D164CD028}" destId="{A57417AF-8C8F-4B59-B9F4-0961BD997D48}" srcOrd="8" destOrd="0" presId="urn:microsoft.com/office/officeart/2005/8/layout/radial5"/>
    <dgm:cxn modelId="{477BAB51-9FC2-4D4B-A3B3-FF51799D4048}" type="presParOf" srcId="{4EEBD473-E78B-41D3-9B1C-6C7D164CD028}" destId="{68266D9A-A36D-4832-B3E6-6B57B7D60BDF}" srcOrd="9" destOrd="0" presId="urn:microsoft.com/office/officeart/2005/8/layout/radial5"/>
    <dgm:cxn modelId="{84AEAA2A-2FF9-49CA-BA86-02F2F1A08C71}" type="presParOf" srcId="{68266D9A-A36D-4832-B3E6-6B57B7D60BDF}" destId="{7247B47D-671B-4190-8B2D-6769CD21DAA3}" srcOrd="0" destOrd="0" presId="urn:microsoft.com/office/officeart/2005/8/layout/radial5"/>
    <dgm:cxn modelId="{844B231C-2928-49CF-8488-47A4653BADF5}" type="presParOf" srcId="{4EEBD473-E78B-41D3-9B1C-6C7D164CD028}" destId="{B68C0271-BC07-42DA-AC8E-157289B41C89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2363D7-A4BA-4142-A65D-31AB18569E7D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0AA7B294-CC63-4672-87CE-5D77AF02A1D3}">
      <dgm:prSet phldrT="[Texto]" custT="1"/>
      <dgm:spPr/>
      <dgm:t>
        <a:bodyPr/>
        <a:lstStyle/>
        <a:p>
          <a:pPr algn="just"/>
          <a:r>
            <a:rPr lang="es-CO" sz="3200" b="1" dirty="0" smtClean="0">
              <a:solidFill>
                <a:schemeClr val="tx2"/>
              </a:solidFill>
              <a:latin typeface="Calibri Light" panose="020F0302020204030204" pitchFamily="34" charset="0"/>
            </a:rPr>
            <a:t>Hipótesis alternativa</a:t>
          </a:r>
          <a:endParaRPr lang="es-CO" sz="3200" b="1" dirty="0">
            <a:solidFill>
              <a:schemeClr val="tx2"/>
            </a:solidFill>
            <a:latin typeface="Calibri Light" panose="020F0302020204030204" pitchFamily="34" charset="0"/>
          </a:endParaRPr>
        </a:p>
      </dgm:t>
    </dgm:pt>
    <dgm:pt modelId="{8C736F67-3584-4B2B-88CA-E2DD13F9DD98}" type="parTrans" cxnId="{01AA0C38-D665-4391-B0A2-41F1ABE7DCF9}">
      <dgm:prSet/>
      <dgm:spPr/>
      <dgm:t>
        <a:bodyPr/>
        <a:lstStyle/>
        <a:p>
          <a:pPr algn="just"/>
          <a:endParaRPr lang="es-CO" sz="3200">
            <a:solidFill>
              <a:schemeClr val="bg1"/>
            </a:solidFill>
            <a:latin typeface="Calibri Light" panose="020F0302020204030204" pitchFamily="34" charset="0"/>
          </a:endParaRPr>
        </a:p>
      </dgm:t>
    </dgm:pt>
    <dgm:pt modelId="{FF665ACC-FF9D-46CB-8471-376899419DA3}" type="sibTrans" cxnId="{01AA0C38-D665-4391-B0A2-41F1ABE7DCF9}">
      <dgm:prSet/>
      <dgm:spPr/>
      <dgm:t>
        <a:bodyPr/>
        <a:lstStyle/>
        <a:p>
          <a:pPr algn="just"/>
          <a:endParaRPr lang="es-CO" sz="3200">
            <a:solidFill>
              <a:schemeClr val="bg1"/>
            </a:solidFill>
            <a:latin typeface="Calibri Light" panose="020F0302020204030204" pitchFamily="34" charset="0"/>
          </a:endParaRPr>
        </a:p>
      </dgm:t>
    </dgm:pt>
    <dgm:pt modelId="{9F1BBC44-BBFE-461F-B8C4-8FC423C0E0AA}">
      <dgm:prSet phldrT="[Texto]" custT="1"/>
      <dgm:spPr/>
      <dgm:t>
        <a:bodyPr/>
        <a:lstStyle/>
        <a:p>
          <a:pPr algn="just"/>
          <a:r>
            <a:rPr lang="es-ES" sz="3200" smtClean="0">
              <a:solidFill>
                <a:schemeClr val="tx2"/>
              </a:solidFill>
              <a:latin typeface="Calibri Light" panose="020F0302020204030204" pitchFamily="34" charset="0"/>
            </a:rPr>
            <a:t>Hi: El método químico (eritorbato de sodio) o físico (escaldado) y el proceso de secado influyen sobre el pardeamiento enzimático y no enzimático de oritos </a:t>
          </a:r>
          <a:r>
            <a:rPr lang="es-ES" sz="3200" i="1" smtClean="0">
              <a:solidFill>
                <a:schemeClr val="tx2"/>
              </a:solidFill>
              <a:latin typeface="Calibri Light" panose="020F0302020204030204" pitchFamily="34" charset="0"/>
            </a:rPr>
            <a:t>Musa acuminata AA</a:t>
          </a:r>
          <a:r>
            <a:rPr lang="es-ES" sz="3200" smtClean="0">
              <a:solidFill>
                <a:schemeClr val="tx2"/>
              </a:solidFill>
              <a:latin typeface="Calibri Light" panose="020F0302020204030204" pitchFamily="34" charset="0"/>
            </a:rPr>
            <a:t> rebanados. </a:t>
          </a:r>
          <a:endParaRPr lang="es-CO" sz="3200" dirty="0">
            <a:solidFill>
              <a:schemeClr val="tx2"/>
            </a:solidFill>
            <a:latin typeface="Calibri Light" panose="020F0302020204030204" pitchFamily="34" charset="0"/>
          </a:endParaRPr>
        </a:p>
      </dgm:t>
    </dgm:pt>
    <dgm:pt modelId="{905BA43A-0F8B-4995-AE8F-B3FC40BCD5F4}" type="parTrans" cxnId="{BDB6063D-6283-454C-AF1C-F961D791BF1D}">
      <dgm:prSet/>
      <dgm:spPr/>
      <dgm:t>
        <a:bodyPr/>
        <a:lstStyle/>
        <a:p>
          <a:pPr algn="just"/>
          <a:endParaRPr lang="es-CO" sz="3200">
            <a:solidFill>
              <a:schemeClr val="bg1"/>
            </a:solidFill>
            <a:latin typeface="Calibri Light" panose="020F0302020204030204" pitchFamily="34" charset="0"/>
          </a:endParaRPr>
        </a:p>
      </dgm:t>
    </dgm:pt>
    <dgm:pt modelId="{63381E46-0756-4972-9B03-4C36CC8EC9A6}" type="sibTrans" cxnId="{BDB6063D-6283-454C-AF1C-F961D791BF1D}">
      <dgm:prSet/>
      <dgm:spPr/>
      <dgm:t>
        <a:bodyPr/>
        <a:lstStyle/>
        <a:p>
          <a:pPr algn="just"/>
          <a:endParaRPr lang="es-CO" sz="3200">
            <a:solidFill>
              <a:schemeClr val="bg1"/>
            </a:solidFill>
            <a:latin typeface="Calibri Light" panose="020F0302020204030204" pitchFamily="34" charset="0"/>
          </a:endParaRPr>
        </a:p>
      </dgm:t>
    </dgm:pt>
    <dgm:pt modelId="{25FF6A55-1A23-40C5-9E38-B487C9DFF041}" type="pres">
      <dgm:prSet presAssocID="{F82363D7-A4BA-4142-A65D-31AB18569E7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CFCB725-EF19-4FFA-9A60-AEA5AE9EA38E}" type="pres">
      <dgm:prSet presAssocID="{0AA7B294-CC63-4672-87CE-5D77AF02A1D3}" presName="comp" presStyleCnt="0"/>
      <dgm:spPr/>
      <dgm:t>
        <a:bodyPr/>
        <a:lstStyle/>
        <a:p>
          <a:endParaRPr lang="es-CO"/>
        </a:p>
      </dgm:t>
    </dgm:pt>
    <dgm:pt modelId="{1BE74B9E-889B-431D-BA86-4556D5D5799D}" type="pres">
      <dgm:prSet presAssocID="{0AA7B294-CC63-4672-87CE-5D77AF02A1D3}" presName="box" presStyleLbl="node1" presStyleIdx="0" presStyleCnt="1"/>
      <dgm:spPr/>
      <dgm:t>
        <a:bodyPr/>
        <a:lstStyle/>
        <a:p>
          <a:endParaRPr lang="es-CO"/>
        </a:p>
      </dgm:t>
    </dgm:pt>
    <dgm:pt modelId="{4E7479D2-ADAB-4429-90A8-16E1EDDB1351}" type="pres">
      <dgm:prSet presAssocID="{0AA7B294-CC63-4672-87CE-5D77AF02A1D3}" presName="img" presStyleLbl="fgImgPlace1" presStyleIdx="0" presStyleCnt="1"/>
      <dgm:spPr/>
      <dgm:t>
        <a:bodyPr/>
        <a:lstStyle/>
        <a:p>
          <a:endParaRPr lang="es-CO"/>
        </a:p>
      </dgm:t>
    </dgm:pt>
    <dgm:pt modelId="{DBE15915-DA5F-4A22-83D8-CD53FF9F7E6D}" type="pres">
      <dgm:prSet presAssocID="{0AA7B294-CC63-4672-87CE-5D77AF02A1D3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3CB1C5F-AB0B-499A-AC36-3819FC2E10E8}" type="presOf" srcId="{9F1BBC44-BBFE-461F-B8C4-8FC423C0E0AA}" destId="{1BE74B9E-889B-431D-BA86-4556D5D5799D}" srcOrd="0" destOrd="1" presId="urn:microsoft.com/office/officeart/2005/8/layout/vList4"/>
    <dgm:cxn modelId="{7ABECD5C-9B87-4A7A-B013-C1D8BEAD6BAB}" type="presOf" srcId="{F82363D7-A4BA-4142-A65D-31AB18569E7D}" destId="{25FF6A55-1A23-40C5-9E38-B487C9DFF041}" srcOrd="0" destOrd="0" presId="urn:microsoft.com/office/officeart/2005/8/layout/vList4"/>
    <dgm:cxn modelId="{BDB6063D-6283-454C-AF1C-F961D791BF1D}" srcId="{0AA7B294-CC63-4672-87CE-5D77AF02A1D3}" destId="{9F1BBC44-BBFE-461F-B8C4-8FC423C0E0AA}" srcOrd="0" destOrd="0" parTransId="{905BA43A-0F8B-4995-AE8F-B3FC40BCD5F4}" sibTransId="{63381E46-0756-4972-9B03-4C36CC8EC9A6}"/>
    <dgm:cxn modelId="{8EE8F1AF-91B7-4432-AD36-71BBE6399048}" type="presOf" srcId="{0AA7B294-CC63-4672-87CE-5D77AF02A1D3}" destId="{1BE74B9E-889B-431D-BA86-4556D5D5799D}" srcOrd="0" destOrd="0" presId="urn:microsoft.com/office/officeart/2005/8/layout/vList4"/>
    <dgm:cxn modelId="{643FB096-F6AE-495C-A86E-D7E36E295E04}" type="presOf" srcId="{9F1BBC44-BBFE-461F-B8C4-8FC423C0E0AA}" destId="{DBE15915-DA5F-4A22-83D8-CD53FF9F7E6D}" srcOrd="1" destOrd="1" presId="urn:microsoft.com/office/officeart/2005/8/layout/vList4"/>
    <dgm:cxn modelId="{01AA0C38-D665-4391-B0A2-41F1ABE7DCF9}" srcId="{F82363D7-A4BA-4142-A65D-31AB18569E7D}" destId="{0AA7B294-CC63-4672-87CE-5D77AF02A1D3}" srcOrd="0" destOrd="0" parTransId="{8C736F67-3584-4B2B-88CA-E2DD13F9DD98}" sibTransId="{FF665ACC-FF9D-46CB-8471-376899419DA3}"/>
    <dgm:cxn modelId="{2148D2CF-7C69-4F1B-9876-28304E7D31DD}" type="presOf" srcId="{0AA7B294-CC63-4672-87CE-5D77AF02A1D3}" destId="{DBE15915-DA5F-4A22-83D8-CD53FF9F7E6D}" srcOrd="1" destOrd="0" presId="urn:microsoft.com/office/officeart/2005/8/layout/vList4"/>
    <dgm:cxn modelId="{0830E24E-0C4C-4B46-A22C-E7325F3452FF}" type="presParOf" srcId="{25FF6A55-1A23-40C5-9E38-B487C9DFF041}" destId="{9CFCB725-EF19-4FFA-9A60-AEA5AE9EA38E}" srcOrd="0" destOrd="0" presId="urn:microsoft.com/office/officeart/2005/8/layout/vList4"/>
    <dgm:cxn modelId="{7ED3C4D3-1306-4B3C-A8C4-E9EE7D260E8C}" type="presParOf" srcId="{9CFCB725-EF19-4FFA-9A60-AEA5AE9EA38E}" destId="{1BE74B9E-889B-431D-BA86-4556D5D5799D}" srcOrd="0" destOrd="0" presId="urn:microsoft.com/office/officeart/2005/8/layout/vList4"/>
    <dgm:cxn modelId="{2DBEBC75-9D60-487C-9789-10E12534CDBB}" type="presParOf" srcId="{9CFCB725-EF19-4FFA-9A60-AEA5AE9EA38E}" destId="{4E7479D2-ADAB-4429-90A8-16E1EDDB1351}" srcOrd="1" destOrd="0" presId="urn:microsoft.com/office/officeart/2005/8/layout/vList4"/>
    <dgm:cxn modelId="{36946DC3-CD6A-4363-8636-EF3C5096BB9D}" type="presParOf" srcId="{9CFCB725-EF19-4FFA-9A60-AEA5AE9EA38E}" destId="{DBE15915-DA5F-4A22-83D8-CD53FF9F7E6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3F016-BF00-4E05-A228-C06D058D7C13}">
      <dsp:nvSpPr>
        <dsp:cNvPr id="0" name=""/>
        <dsp:cNvSpPr/>
      </dsp:nvSpPr>
      <dsp:spPr>
        <a:xfrm>
          <a:off x="392003" y="1391835"/>
          <a:ext cx="3223150" cy="27108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EE7242-3C01-4B8C-BC78-ECDACFE18AAB}">
      <dsp:nvSpPr>
        <dsp:cNvPr id="0" name=""/>
        <dsp:cNvSpPr/>
      </dsp:nvSpPr>
      <dsp:spPr>
        <a:xfrm>
          <a:off x="10531" y="2193297"/>
          <a:ext cx="1746832" cy="1746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>
              <a:solidFill>
                <a:schemeClr val="tx1"/>
              </a:solidFill>
            </a:rPr>
            <a:t>Perecibilidad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10531" y="2193297"/>
        <a:ext cx="1746832" cy="1746832"/>
      </dsp:txXfrm>
    </dsp:sp>
    <dsp:sp modelId="{D4BFB07B-85E2-4006-B24F-351943526930}">
      <dsp:nvSpPr>
        <dsp:cNvPr id="0" name=""/>
        <dsp:cNvSpPr/>
      </dsp:nvSpPr>
      <dsp:spPr>
        <a:xfrm>
          <a:off x="8737029" y="1376697"/>
          <a:ext cx="3223150" cy="271089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314D3-C395-4F73-A6E7-5B2CFC9C20F8}">
      <dsp:nvSpPr>
        <dsp:cNvPr id="0" name=""/>
        <dsp:cNvSpPr/>
      </dsp:nvSpPr>
      <dsp:spPr>
        <a:xfrm>
          <a:off x="8274280" y="2150644"/>
          <a:ext cx="1960770" cy="1746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err="1" smtClean="0">
              <a:solidFill>
                <a:schemeClr val="tx1"/>
              </a:solidFill>
            </a:rPr>
            <a:t>Pardeamiento</a:t>
          </a:r>
          <a:r>
            <a:rPr lang="es-CO" sz="1800" b="1" kern="1200" dirty="0" smtClean="0">
              <a:solidFill>
                <a:schemeClr val="tx1"/>
              </a:solidFill>
            </a:rPr>
            <a:t>: alteración del color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8274280" y="2150644"/>
        <a:ext cx="1960770" cy="1746832"/>
      </dsp:txXfrm>
    </dsp:sp>
    <dsp:sp modelId="{1FE8E48F-F033-4E9F-8EBB-8DD2B034C973}">
      <dsp:nvSpPr>
        <dsp:cNvPr id="0" name=""/>
        <dsp:cNvSpPr/>
      </dsp:nvSpPr>
      <dsp:spPr>
        <a:xfrm>
          <a:off x="4602167" y="1402028"/>
          <a:ext cx="3223150" cy="27108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8000" r="-9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06C34B0-911C-4F3D-9B83-34C52FA32D16}">
      <dsp:nvSpPr>
        <dsp:cNvPr id="0" name=""/>
        <dsp:cNvSpPr/>
      </dsp:nvSpPr>
      <dsp:spPr>
        <a:xfrm>
          <a:off x="3857473" y="2235493"/>
          <a:ext cx="1891756" cy="17468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smtClean="0">
              <a:solidFill>
                <a:schemeClr val="tx1"/>
              </a:solidFill>
            </a:rPr>
            <a:t>Alternativas de transformación y consumo</a:t>
          </a:r>
          <a:endParaRPr lang="es-CO" sz="1800" b="1" kern="1200" dirty="0">
            <a:solidFill>
              <a:schemeClr val="tx1"/>
            </a:solidFill>
          </a:endParaRPr>
        </a:p>
      </dsp:txBody>
      <dsp:txXfrm>
        <a:off x="3857473" y="2235493"/>
        <a:ext cx="1891756" cy="17468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FDC04-E154-4B99-9965-05EF27E2E40B}">
      <dsp:nvSpPr>
        <dsp:cNvPr id="0" name=""/>
        <dsp:cNvSpPr/>
      </dsp:nvSpPr>
      <dsp:spPr>
        <a:xfrm>
          <a:off x="4377032" y="421410"/>
          <a:ext cx="3404132" cy="52281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Ecuador como primer exportador de Banano. </a:t>
          </a:r>
          <a:endParaRPr lang="es-CO" sz="2800" kern="1200" dirty="0"/>
        </a:p>
      </dsp:txBody>
      <dsp:txXfrm>
        <a:off x="4830916" y="1336335"/>
        <a:ext cx="2496364" cy="2352663"/>
      </dsp:txXfrm>
    </dsp:sp>
    <dsp:sp modelId="{0C1506FD-7844-4ED7-B20E-D2383B210BC4}">
      <dsp:nvSpPr>
        <dsp:cNvPr id="0" name=""/>
        <dsp:cNvSpPr/>
      </dsp:nvSpPr>
      <dsp:spPr>
        <a:xfrm>
          <a:off x="4955463" y="3460601"/>
          <a:ext cx="6786663" cy="33263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Aumentar el potencial agroindustrial </a:t>
          </a:r>
          <a:endParaRPr lang="es-CO" sz="2400" kern="1200" dirty="0"/>
        </a:p>
      </dsp:txBody>
      <dsp:txXfrm>
        <a:off x="7031050" y="4319912"/>
        <a:ext cx="4071997" cy="1829499"/>
      </dsp:txXfrm>
    </dsp:sp>
    <dsp:sp modelId="{D5E4B31D-90A3-47BD-A003-61A95749D6BF}">
      <dsp:nvSpPr>
        <dsp:cNvPr id="0" name=""/>
        <dsp:cNvSpPr/>
      </dsp:nvSpPr>
      <dsp:spPr>
        <a:xfrm>
          <a:off x="715977" y="3580362"/>
          <a:ext cx="6719056" cy="32199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Diversificar la gama de productos.</a:t>
          </a:r>
          <a:endParaRPr lang="es-CO" sz="2400" kern="1200" dirty="0"/>
        </a:p>
      </dsp:txBody>
      <dsp:txXfrm>
        <a:off x="1348689" y="4412173"/>
        <a:ext cx="4031434" cy="17709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F080F-3C99-4C76-A684-0E84188F7EC9}">
      <dsp:nvSpPr>
        <dsp:cNvPr id="0" name=""/>
        <dsp:cNvSpPr/>
      </dsp:nvSpPr>
      <dsp:spPr>
        <a:xfrm>
          <a:off x="208615" y="1282255"/>
          <a:ext cx="4937311" cy="15429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064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Musácea de aproximadamente 12 cm.</a:t>
          </a:r>
          <a:endParaRPr lang="es-CO" sz="3000" kern="1200" dirty="0"/>
        </a:p>
      </dsp:txBody>
      <dsp:txXfrm>
        <a:off x="208615" y="1282255"/>
        <a:ext cx="4937311" cy="1542909"/>
      </dsp:txXfrm>
    </dsp:sp>
    <dsp:sp modelId="{12F82DB0-E0DA-42D9-9E8B-E80AB7BB7171}">
      <dsp:nvSpPr>
        <dsp:cNvPr id="0" name=""/>
        <dsp:cNvSpPr/>
      </dsp:nvSpPr>
      <dsp:spPr>
        <a:xfrm>
          <a:off x="2893" y="1059390"/>
          <a:ext cx="1080036" cy="16200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40EC5-DF28-4051-B2CE-EC99B37EC7EA}">
      <dsp:nvSpPr>
        <dsp:cNvPr id="0" name=""/>
        <dsp:cNvSpPr/>
      </dsp:nvSpPr>
      <dsp:spPr>
        <a:xfrm>
          <a:off x="5635027" y="1282255"/>
          <a:ext cx="4937311" cy="15429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064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Baya sin semillas</a:t>
          </a:r>
          <a:endParaRPr lang="es-CO" sz="3000" kern="1200" dirty="0"/>
        </a:p>
      </dsp:txBody>
      <dsp:txXfrm>
        <a:off x="5635027" y="1282255"/>
        <a:ext cx="4937311" cy="1542909"/>
      </dsp:txXfrm>
    </dsp:sp>
    <dsp:sp modelId="{2A173B49-9F66-47BC-867A-6CC575DFDF88}">
      <dsp:nvSpPr>
        <dsp:cNvPr id="0" name=""/>
        <dsp:cNvSpPr/>
      </dsp:nvSpPr>
      <dsp:spPr>
        <a:xfrm>
          <a:off x="5429305" y="1059390"/>
          <a:ext cx="1080036" cy="162005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DB861-145B-441C-BA7D-A1486431D82C}">
      <dsp:nvSpPr>
        <dsp:cNvPr id="0" name=""/>
        <dsp:cNvSpPr/>
      </dsp:nvSpPr>
      <dsp:spPr>
        <a:xfrm>
          <a:off x="2921821" y="3224607"/>
          <a:ext cx="4937311" cy="154290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5064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/>
            <a:t>Contenido nutricional</a:t>
          </a:r>
          <a:endParaRPr lang="es-CO" sz="3000" kern="1200" dirty="0"/>
        </a:p>
      </dsp:txBody>
      <dsp:txXfrm>
        <a:off x="2921821" y="3224607"/>
        <a:ext cx="4937311" cy="1542909"/>
      </dsp:txXfrm>
    </dsp:sp>
    <dsp:sp modelId="{3E04AA29-0FDF-4A31-BDFC-0865583D3666}">
      <dsp:nvSpPr>
        <dsp:cNvPr id="0" name=""/>
        <dsp:cNvSpPr/>
      </dsp:nvSpPr>
      <dsp:spPr>
        <a:xfrm>
          <a:off x="2716099" y="3001742"/>
          <a:ext cx="1080036" cy="162005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B5317-F720-42DD-9FFB-23567F54A2CA}">
      <dsp:nvSpPr>
        <dsp:cNvPr id="0" name=""/>
        <dsp:cNvSpPr/>
      </dsp:nvSpPr>
      <dsp:spPr>
        <a:xfrm>
          <a:off x="4250839" y="3476"/>
          <a:ext cx="5427896" cy="24549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El método químico (</a:t>
          </a:r>
          <a:r>
            <a:rPr lang="es-ES" sz="2600" kern="1200" dirty="0" err="1" smtClean="0"/>
            <a:t>eritorbato</a:t>
          </a:r>
          <a:r>
            <a:rPr lang="es-ES" sz="2600" kern="1200" dirty="0" smtClean="0"/>
            <a:t> de sodio), físico (escaldado) y el proceso de secado </a:t>
          </a:r>
          <a:r>
            <a:rPr lang="es-ES" sz="2600" b="1" kern="1200" dirty="0" smtClean="0"/>
            <a:t>no influyen </a:t>
          </a:r>
          <a:r>
            <a:rPr lang="es-ES" sz="2600" kern="1200" dirty="0" smtClean="0"/>
            <a:t>sobre el </a:t>
          </a:r>
          <a:r>
            <a:rPr lang="es-ES" sz="2600" kern="1200" dirty="0" err="1" smtClean="0"/>
            <a:t>pardeamiento</a:t>
          </a:r>
          <a:r>
            <a:rPr lang="es-ES" sz="2600" kern="1200" dirty="0" smtClean="0"/>
            <a:t> enzimático y no enzimático de oritos </a:t>
          </a:r>
          <a:r>
            <a:rPr lang="es-ES" sz="2600" i="1" kern="1200" dirty="0" smtClean="0"/>
            <a:t>Musa </a:t>
          </a:r>
          <a:r>
            <a:rPr lang="es-ES" sz="2600" i="1" kern="1200" dirty="0" err="1" smtClean="0"/>
            <a:t>acuminata</a:t>
          </a:r>
          <a:r>
            <a:rPr lang="es-ES" sz="2600" i="1" kern="1200" dirty="0" smtClean="0"/>
            <a:t> AA</a:t>
          </a:r>
          <a:r>
            <a:rPr lang="es-ES" sz="2600" kern="1200" dirty="0" smtClean="0"/>
            <a:t> rebanados.</a:t>
          </a:r>
          <a:endParaRPr lang="es-CO" sz="2600" kern="1200" dirty="0"/>
        </a:p>
      </dsp:txBody>
      <dsp:txXfrm>
        <a:off x="4250839" y="3476"/>
        <a:ext cx="5427896" cy="2454951"/>
      </dsp:txXfrm>
    </dsp:sp>
    <dsp:sp modelId="{24BE8BB7-E7D5-47FA-83B0-20DA3DA546F2}">
      <dsp:nvSpPr>
        <dsp:cNvPr id="0" name=""/>
        <dsp:cNvSpPr/>
      </dsp:nvSpPr>
      <dsp:spPr>
        <a:xfrm>
          <a:off x="1577397" y="3476"/>
          <a:ext cx="2430401" cy="24549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74D287EF-6683-4C20-8BCE-AF1D662F370B}">
      <dsp:nvSpPr>
        <dsp:cNvPr id="0" name=""/>
        <dsp:cNvSpPr/>
      </dsp:nvSpPr>
      <dsp:spPr>
        <a:xfrm>
          <a:off x="1577397" y="2863494"/>
          <a:ext cx="5427896" cy="2454951"/>
        </a:xfrm>
        <a:prstGeom prst="rect">
          <a:avLst/>
        </a:prstGeom>
        <a:gradFill rotWithShape="0">
          <a:gsLst>
            <a:gs pos="0">
              <a:schemeClr val="accent3">
                <a:hueOff val="5599124"/>
                <a:satOff val="834"/>
                <a:lumOff val="333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5599124"/>
                <a:satOff val="834"/>
                <a:lumOff val="333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5599124"/>
                <a:satOff val="834"/>
                <a:lumOff val="333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El método químico (</a:t>
          </a:r>
          <a:r>
            <a:rPr lang="es-ES" sz="2600" kern="1200" dirty="0" err="1" smtClean="0"/>
            <a:t>eritorbato</a:t>
          </a:r>
          <a:r>
            <a:rPr lang="es-ES" sz="2600" kern="1200" dirty="0" smtClean="0"/>
            <a:t> de sodio), físico (escaldado) y el proceso de secado </a:t>
          </a:r>
          <a:r>
            <a:rPr lang="es-ES" sz="2600" b="1" kern="1200" dirty="0" smtClean="0"/>
            <a:t>influyen</a:t>
          </a:r>
          <a:r>
            <a:rPr lang="es-ES" sz="2600" kern="1200" dirty="0" smtClean="0"/>
            <a:t> sobre el </a:t>
          </a:r>
          <a:r>
            <a:rPr lang="es-ES" sz="2600" kern="1200" dirty="0" err="1" smtClean="0"/>
            <a:t>pardeamiento</a:t>
          </a:r>
          <a:r>
            <a:rPr lang="es-ES" sz="2600" kern="1200" dirty="0" smtClean="0"/>
            <a:t> enzimático y no enzimático de oritos </a:t>
          </a:r>
          <a:r>
            <a:rPr lang="es-ES" sz="2600" i="1" kern="1200" dirty="0" smtClean="0"/>
            <a:t>Musa </a:t>
          </a:r>
          <a:r>
            <a:rPr lang="es-ES" sz="2600" i="1" kern="1200" dirty="0" err="1" smtClean="0"/>
            <a:t>acuminata</a:t>
          </a:r>
          <a:r>
            <a:rPr lang="es-ES" sz="2600" i="1" kern="1200" dirty="0" smtClean="0"/>
            <a:t> AA</a:t>
          </a:r>
          <a:r>
            <a:rPr lang="es-ES" sz="2600" kern="1200" dirty="0" smtClean="0"/>
            <a:t> rebanados</a:t>
          </a:r>
          <a:endParaRPr lang="es-CO" sz="2600" kern="1200" dirty="0"/>
        </a:p>
      </dsp:txBody>
      <dsp:txXfrm>
        <a:off x="1577397" y="2863494"/>
        <a:ext cx="5427896" cy="2454951"/>
      </dsp:txXfrm>
    </dsp:sp>
    <dsp:sp modelId="{F8DBD1B3-D5DD-4353-9077-06A0503D2F69}">
      <dsp:nvSpPr>
        <dsp:cNvPr id="0" name=""/>
        <dsp:cNvSpPr/>
      </dsp:nvSpPr>
      <dsp:spPr>
        <a:xfrm>
          <a:off x="7248334" y="2863494"/>
          <a:ext cx="2430401" cy="245495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94E48-8DC9-41E6-BCB5-6FE9F81B33D8}">
      <dsp:nvSpPr>
        <dsp:cNvPr id="0" name=""/>
        <dsp:cNvSpPr/>
      </dsp:nvSpPr>
      <dsp:spPr>
        <a:xfrm>
          <a:off x="2055" y="427366"/>
          <a:ext cx="2493728" cy="558706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7FB49-B1FE-4DB2-8E9A-CD8F71D21F74}">
      <dsp:nvSpPr>
        <dsp:cNvPr id="0" name=""/>
        <dsp:cNvSpPr/>
      </dsp:nvSpPr>
      <dsp:spPr>
        <a:xfrm>
          <a:off x="101852" y="607406"/>
          <a:ext cx="2244355" cy="190696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86663AA-B76E-491D-8245-C28E253DF604}">
      <dsp:nvSpPr>
        <dsp:cNvPr id="0" name=""/>
        <dsp:cNvSpPr/>
      </dsp:nvSpPr>
      <dsp:spPr>
        <a:xfrm>
          <a:off x="139624" y="3039411"/>
          <a:ext cx="2244355" cy="2616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Caracterizar mediante análisis físicos y químicos la materia prima y el producto final.</a:t>
          </a:r>
          <a:endParaRPr lang="es-CO" sz="2400" kern="1200" dirty="0"/>
        </a:p>
      </dsp:txBody>
      <dsp:txXfrm>
        <a:off x="139624" y="3039411"/>
        <a:ext cx="2244355" cy="2616227"/>
      </dsp:txXfrm>
    </dsp:sp>
    <dsp:sp modelId="{80541A9A-FF1E-4B0D-A16F-20578725D661}">
      <dsp:nvSpPr>
        <dsp:cNvPr id="0" name=""/>
        <dsp:cNvSpPr/>
      </dsp:nvSpPr>
      <dsp:spPr>
        <a:xfrm>
          <a:off x="114420" y="2600861"/>
          <a:ext cx="2244355" cy="29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1</a:t>
          </a:r>
          <a:endParaRPr lang="es-CO" sz="1800" kern="1200" dirty="0"/>
        </a:p>
      </dsp:txBody>
      <dsp:txXfrm>
        <a:off x="114420" y="2600861"/>
        <a:ext cx="2244355" cy="293403"/>
      </dsp:txXfrm>
    </dsp:sp>
    <dsp:sp modelId="{B55D2F87-59DB-4836-B61F-3F6CAB3F65AD}">
      <dsp:nvSpPr>
        <dsp:cNvPr id="0" name=""/>
        <dsp:cNvSpPr/>
      </dsp:nvSpPr>
      <dsp:spPr>
        <a:xfrm>
          <a:off x="3090501" y="425004"/>
          <a:ext cx="2493728" cy="55765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7248C4-DA4B-4EC9-A543-FA5FD7F10C38}">
      <dsp:nvSpPr>
        <dsp:cNvPr id="0" name=""/>
        <dsp:cNvSpPr/>
      </dsp:nvSpPr>
      <dsp:spPr>
        <a:xfrm>
          <a:off x="3227621" y="541082"/>
          <a:ext cx="2244355" cy="19069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02B7DB-0C7F-4492-8B80-9672C3B66BFA}">
      <dsp:nvSpPr>
        <dsp:cNvPr id="0" name=""/>
        <dsp:cNvSpPr/>
      </dsp:nvSpPr>
      <dsp:spPr>
        <a:xfrm>
          <a:off x="3214694" y="2881593"/>
          <a:ext cx="2244355" cy="29235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Evaluar la influencia del método químico (</a:t>
          </a:r>
          <a:r>
            <a:rPr lang="es-ES" sz="2000" kern="1200" dirty="0" err="1" smtClean="0">
              <a:solidFill>
                <a:schemeClr val="tx1"/>
              </a:solidFill>
            </a:rPr>
            <a:t>eritorbato</a:t>
          </a:r>
          <a:r>
            <a:rPr lang="es-ES" sz="2000" kern="1200" dirty="0" smtClean="0">
              <a:solidFill>
                <a:schemeClr val="tx1"/>
              </a:solidFill>
            </a:rPr>
            <a:t> de sodio), sobre el </a:t>
          </a:r>
          <a:r>
            <a:rPr lang="es-ES" sz="2000" kern="1200" dirty="0" err="1" smtClean="0">
              <a:solidFill>
                <a:schemeClr val="tx1"/>
              </a:solidFill>
            </a:rPr>
            <a:t>pardeamiento</a:t>
          </a:r>
          <a:r>
            <a:rPr lang="es-ES" sz="2000" kern="1200" dirty="0" smtClean="0">
              <a:solidFill>
                <a:schemeClr val="tx1"/>
              </a:solidFill>
            </a:rPr>
            <a:t> enzimático y no enzimático de oritos rebanados.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3214694" y="2881593"/>
        <a:ext cx="2244355" cy="2923594"/>
      </dsp:txXfrm>
    </dsp:sp>
    <dsp:sp modelId="{E2A5188A-6A97-40D5-BBB2-8BEB522C6206}">
      <dsp:nvSpPr>
        <dsp:cNvPr id="0" name=""/>
        <dsp:cNvSpPr/>
      </dsp:nvSpPr>
      <dsp:spPr>
        <a:xfrm>
          <a:off x="3215188" y="2503026"/>
          <a:ext cx="2244355" cy="29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2</a:t>
          </a:r>
          <a:endParaRPr lang="es-CO" sz="1800" kern="1200" dirty="0"/>
        </a:p>
      </dsp:txBody>
      <dsp:txXfrm>
        <a:off x="3215188" y="2503026"/>
        <a:ext cx="2244355" cy="293403"/>
      </dsp:txXfrm>
    </dsp:sp>
    <dsp:sp modelId="{102B9F57-4CFB-4D15-A8E7-1F0020235693}">
      <dsp:nvSpPr>
        <dsp:cNvPr id="0" name=""/>
        <dsp:cNvSpPr/>
      </dsp:nvSpPr>
      <dsp:spPr>
        <a:xfrm>
          <a:off x="6191815" y="399246"/>
          <a:ext cx="2922550" cy="557656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48C792-2D87-4AF9-8FA3-6FE8CC3C796C}">
      <dsp:nvSpPr>
        <dsp:cNvPr id="0" name=""/>
        <dsp:cNvSpPr/>
      </dsp:nvSpPr>
      <dsp:spPr>
        <a:xfrm>
          <a:off x="6543361" y="503343"/>
          <a:ext cx="2244355" cy="19069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579B1C-7132-4FE8-88F9-6354511D78C2}">
      <dsp:nvSpPr>
        <dsp:cNvPr id="0" name=""/>
        <dsp:cNvSpPr/>
      </dsp:nvSpPr>
      <dsp:spPr>
        <a:xfrm>
          <a:off x="6362163" y="2749796"/>
          <a:ext cx="2556119" cy="31487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Evaluar la influencia del método físico (escaldado), temperatura de secado y velocidad de aire de secado sobre el </a:t>
          </a:r>
          <a:r>
            <a:rPr lang="es-ES" sz="1800" kern="1200" dirty="0" err="1" smtClean="0"/>
            <a:t>pardeamiento</a:t>
          </a:r>
          <a:r>
            <a:rPr lang="es-ES" sz="1800" kern="1200" dirty="0" smtClean="0"/>
            <a:t> enzimático y no enzimático de oritos rebanados.</a:t>
          </a:r>
          <a:endParaRPr lang="es-CO" sz="1800" kern="1200" dirty="0"/>
        </a:p>
      </dsp:txBody>
      <dsp:txXfrm>
        <a:off x="6362163" y="2749796"/>
        <a:ext cx="2556119" cy="3148718"/>
      </dsp:txXfrm>
    </dsp:sp>
    <dsp:sp modelId="{C4A320E4-0DFF-4474-BE46-F1387BE1C014}">
      <dsp:nvSpPr>
        <dsp:cNvPr id="0" name=""/>
        <dsp:cNvSpPr/>
      </dsp:nvSpPr>
      <dsp:spPr>
        <a:xfrm>
          <a:off x="6530927" y="2403512"/>
          <a:ext cx="2244355" cy="293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3</a:t>
          </a:r>
          <a:endParaRPr lang="es-CO" sz="1800" kern="1200" dirty="0"/>
        </a:p>
      </dsp:txBody>
      <dsp:txXfrm>
        <a:off x="6530927" y="2403512"/>
        <a:ext cx="2244355" cy="293403"/>
      </dsp:txXfrm>
    </dsp:sp>
    <dsp:sp modelId="{D4465D06-0991-4FCE-B60B-A6C6A9A96D53}">
      <dsp:nvSpPr>
        <dsp:cNvPr id="0" name=""/>
        <dsp:cNvSpPr/>
      </dsp:nvSpPr>
      <dsp:spPr>
        <a:xfrm>
          <a:off x="9696215" y="425004"/>
          <a:ext cx="2493728" cy="55250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47725-EDDA-4026-8C82-52DC27E0E34A}">
      <dsp:nvSpPr>
        <dsp:cNvPr id="0" name=""/>
        <dsp:cNvSpPr/>
      </dsp:nvSpPr>
      <dsp:spPr>
        <a:xfrm>
          <a:off x="9846218" y="509941"/>
          <a:ext cx="2244355" cy="190696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58CBDA-C89D-4E60-9D56-39FE034C681E}">
      <dsp:nvSpPr>
        <dsp:cNvPr id="0" name=""/>
        <dsp:cNvSpPr/>
      </dsp:nvSpPr>
      <dsp:spPr>
        <a:xfrm>
          <a:off x="9832931" y="2538645"/>
          <a:ext cx="2244355" cy="295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/>
            <a:t>4</a:t>
          </a:r>
          <a:endParaRPr lang="es-CO" sz="1800" kern="1200" dirty="0"/>
        </a:p>
      </dsp:txBody>
      <dsp:txXfrm>
        <a:off x="9832931" y="2538645"/>
        <a:ext cx="2244355" cy="2954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5BA66-213B-477E-A2BB-D07A02C7BD0A}">
      <dsp:nvSpPr>
        <dsp:cNvPr id="0" name=""/>
        <dsp:cNvSpPr/>
      </dsp:nvSpPr>
      <dsp:spPr>
        <a:xfrm>
          <a:off x="4453209" y="2519163"/>
          <a:ext cx="2134393" cy="2134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solidFill>
                <a:schemeClr val="tx1"/>
              </a:solidFill>
            </a:rPr>
            <a:t>ORITOS</a:t>
          </a:r>
          <a:endParaRPr lang="es-CO" sz="2000" kern="1200" dirty="0">
            <a:solidFill>
              <a:schemeClr val="tx1"/>
            </a:solidFill>
          </a:endParaRPr>
        </a:p>
      </dsp:txBody>
      <dsp:txXfrm>
        <a:off x="4765784" y="2831738"/>
        <a:ext cx="1509243" cy="1509243"/>
      </dsp:txXfrm>
    </dsp:sp>
    <dsp:sp modelId="{11D474F7-5507-43E3-9B33-53B59061DA32}">
      <dsp:nvSpPr>
        <dsp:cNvPr id="0" name=""/>
        <dsp:cNvSpPr/>
      </dsp:nvSpPr>
      <dsp:spPr>
        <a:xfrm rot="16200000">
          <a:off x="5340920" y="1860809"/>
          <a:ext cx="358971" cy="659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>
            <a:solidFill>
              <a:schemeClr val="tx1"/>
            </a:solidFill>
          </a:endParaRPr>
        </a:p>
      </dsp:txBody>
      <dsp:txXfrm>
        <a:off x="5394766" y="2046599"/>
        <a:ext cx="251280" cy="395833"/>
      </dsp:txXfrm>
    </dsp:sp>
    <dsp:sp modelId="{6EFC41E5-F061-4068-B003-64014E522826}">
      <dsp:nvSpPr>
        <dsp:cNvPr id="0" name=""/>
        <dsp:cNvSpPr/>
      </dsp:nvSpPr>
      <dsp:spPr>
        <a:xfrm>
          <a:off x="4550227" y="-98499"/>
          <a:ext cx="1940358" cy="19403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COLOR </a:t>
          </a:r>
          <a:endParaRPr lang="es-CO" sz="32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4834386" y="185660"/>
        <a:ext cx="1372040" cy="1372040"/>
      </dsp:txXfrm>
    </dsp:sp>
    <dsp:sp modelId="{7ADAA071-0FD1-411B-872D-B4D9166D9E8F}">
      <dsp:nvSpPr>
        <dsp:cNvPr id="0" name=""/>
        <dsp:cNvSpPr/>
      </dsp:nvSpPr>
      <dsp:spPr>
        <a:xfrm rot="20520000">
          <a:off x="6628314" y="2855742"/>
          <a:ext cx="250990" cy="659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887718"/>
            <a:satOff val="-8779"/>
            <a:lumOff val="-18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>
            <a:solidFill>
              <a:schemeClr val="tx1"/>
            </a:solidFill>
          </a:endParaRPr>
        </a:p>
      </dsp:txBody>
      <dsp:txXfrm>
        <a:off x="6630157" y="2999320"/>
        <a:ext cx="175693" cy="395833"/>
      </dsp:txXfrm>
    </dsp:sp>
    <dsp:sp modelId="{B9A1E848-87F8-478A-A790-6D71DFE3A500}">
      <dsp:nvSpPr>
        <dsp:cNvPr id="0" name=""/>
        <dsp:cNvSpPr/>
      </dsp:nvSpPr>
      <dsp:spPr>
        <a:xfrm>
          <a:off x="6928305" y="1573561"/>
          <a:ext cx="2347833" cy="2347833"/>
        </a:xfrm>
        <a:prstGeom prst="ellipse">
          <a:avLst/>
        </a:prstGeom>
        <a:solidFill>
          <a:schemeClr val="accent2">
            <a:hueOff val="887718"/>
            <a:satOff val="-8779"/>
            <a:lumOff val="-1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OLOR</a:t>
          </a:r>
          <a:endParaRPr lang="es-CO" sz="32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7272137" y="1917393"/>
        <a:ext cx="1660169" cy="1660169"/>
      </dsp:txXfrm>
    </dsp:sp>
    <dsp:sp modelId="{730E7651-1B8B-4523-9CC0-7F35B016B1DC}">
      <dsp:nvSpPr>
        <dsp:cNvPr id="0" name=""/>
        <dsp:cNvSpPr/>
      </dsp:nvSpPr>
      <dsp:spPr>
        <a:xfrm rot="3240000">
          <a:off x="6157196" y="4305695"/>
          <a:ext cx="250990" cy="659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775436"/>
            <a:satOff val="-17558"/>
            <a:lumOff val="-3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>
            <a:solidFill>
              <a:schemeClr val="tx1"/>
            </a:solidFill>
          </a:endParaRPr>
        </a:p>
      </dsp:txBody>
      <dsp:txXfrm>
        <a:off x="6172715" y="4407181"/>
        <a:ext cx="175693" cy="395833"/>
      </dsp:txXfrm>
    </dsp:sp>
    <dsp:sp modelId="{07263EB4-2F36-4F9D-B6B5-C16C34A2291F}">
      <dsp:nvSpPr>
        <dsp:cNvPr id="0" name=""/>
        <dsp:cNvSpPr/>
      </dsp:nvSpPr>
      <dsp:spPr>
        <a:xfrm>
          <a:off x="5942139" y="4608667"/>
          <a:ext cx="2347833" cy="2347833"/>
        </a:xfrm>
        <a:prstGeom prst="ellipse">
          <a:avLst/>
        </a:prstGeom>
        <a:solidFill>
          <a:schemeClr val="accent2">
            <a:hueOff val="1775436"/>
            <a:satOff val="-17558"/>
            <a:lumOff val="-3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SABOR</a:t>
          </a:r>
          <a:endParaRPr lang="es-CO" sz="32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6285971" y="4952499"/>
        <a:ext cx="1660169" cy="1660169"/>
      </dsp:txXfrm>
    </dsp:sp>
    <dsp:sp modelId="{22B18A51-D9E6-4777-9486-04DB5579EB7F}">
      <dsp:nvSpPr>
        <dsp:cNvPr id="0" name=""/>
        <dsp:cNvSpPr/>
      </dsp:nvSpPr>
      <dsp:spPr>
        <a:xfrm rot="7560000">
          <a:off x="4632626" y="4305695"/>
          <a:ext cx="250990" cy="659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663153"/>
            <a:satOff val="-26336"/>
            <a:lumOff val="-54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>
            <a:solidFill>
              <a:schemeClr val="tx1"/>
            </a:solidFill>
          </a:endParaRPr>
        </a:p>
      </dsp:txBody>
      <dsp:txXfrm rot="10800000">
        <a:off x="4692404" y="4407181"/>
        <a:ext cx="175693" cy="395833"/>
      </dsp:txXfrm>
    </dsp:sp>
    <dsp:sp modelId="{A57417AF-8C8F-4B59-B9F4-0961BD997D48}">
      <dsp:nvSpPr>
        <dsp:cNvPr id="0" name=""/>
        <dsp:cNvSpPr/>
      </dsp:nvSpPr>
      <dsp:spPr>
        <a:xfrm>
          <a:off x="2750840" y="4608667"/>
          <a:ext cx="2347833" cy="2347833"/>
        </a:xfrm>
        <a:prstGeom prst="ellipse">
          <a:avLst/>
        </a:prstGeom>
        <a:solidFill>
          <a:schemeClr val="accent2">
            <a:hueOff val="2663153"/>
            <a:satOff val="-26336"/>
            <a:lumOff val="-5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TEXTURA</a:t>
          </a:r>
          <a:endParaRPr lang="es-CO" sz="28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3094672" y="4952499"/>
        <a:ext cx="1660169" cy="1660169"/>
      </dsp:txXfrm>
    </dsp:sp>
    <dsp:sp modelId="{68266D9A-A36D-4832-B3E6-6B57B7D60BDF}">
      <dsp:nvSpPr>
        <dsp:cNvPr id="0" name=""/>
        <dsp:cNvSpPr/>
      </dsp:nvSpPr>
      <dsp:spPr>
        <a:xfrm rot="11880000">
          <a:off x="4419942" y="2909073"/>
          <a:ext cx="62394" cy="6597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550871"/>
            <a:satOff val="-35115"/>
            <a:lumOff val="-7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600" kern="1200">
            <a:solidFill>
              <a:schemeClr val="tx1"/>
            </a:solidFill>
          </a:endParaRPr>
        </a:p>
      </dsp:txBody>
      <dsp:txXfrm rot="10800000">
        <a:off x="4438202" y="3043909"/>
        <a:ext cx="43676" cy="395833"/>
      </dsp:txXfrm>
    </dsp:sp>
    <dsp:sp modelId="{B68C0271-BC07-42DA-AC8E-157289B41C89}">
      <dsp:nvSpPr>
        <dsp:cNvPr id="0" name=""/>
        <dsp:cNvSpPr/>
      </dsp:nvSpPr>
      <dsp:spPr>
        <a:xfrm>
          <a:off x="1349137" y="1573561"/>
          <a:ext cx="3178907" cy="2347833"/>
        </a:xfrm>
        <a:prstGeom prst="ellipse">
          <a:avLst/>
        </a:prstGeom>
        <a:solidFill>
          <a:schemeClr val="accent2">
            <a:hueOff val="3550871"/>
            <a:satOff val="-35115"/>
            <a:lumOff val="-7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solidFill>
                <a:schemeClr val="tx1"/>
              </a:solidFill>
              <a:latin typeface="Agency FB" panose="020B0503020202020204" pitchFamily="34" charset="0"/>
            </a:rPr>
            <a:t>ACEPTABILIDAD</a:t>
          </a:r>
          <a:endParaRPr lang="es-CO" sz="3200" kern="1200" dirty="0">
            <a:solidFill>
              <a:schemeClr val="tx1"/>
            </a:solidFill>
            <a:latin typeface="Agency FB" panose="020B0503020202020204" pitchFamily="34" charset="0"/>
          </a:endParaRPr>
        </a:p>
      </dsp:txBody>
      <dsp:txXfrm>
        <a:off x="1814677" y="1917393"/>
        <a:ext cx="2247827" cy="16601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en-US"/>
              <a:t>3/16/2017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en-US"/>
              <a:t>3/16/2017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3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Poner titulo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56BE4-A910-4D0F-9789-CAF8708F340C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560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Colocar base seca</a:t>
            </a:r>
            <a:r>
              <a:rPr lang="es-CO" baseline="0" dirty="0" smtClean="0"/>
              <a:t> o </a:t>
            </a:r>
            <a:r>
              <a:rPr lang="es-CO" baseline="0" dirty="0" err="1" smtClean="0"/>
              <a:t>humeda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56BE4-A910-4D0F-9789-CAF8708F340C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747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495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74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88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0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4767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42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00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64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Rectangle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60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98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Rectangle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en-US" smtClean="0"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918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Rectangle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881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3"/>
            <a:ext cx="12192000" cy="6868643"/>
          </a:xfrm>
          <a:prstGeom prst="rect">
            <a:avLst/>
          </a:prstGeom>
        </p:spPr>
      </p:pic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255022" y="1890432"/>
            <a:ext cx="9681956" cy="437882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FACULTAD DE INGENIERÍA EN CIENCIAS </a:t>
            </a:r>
            <a:r>
              <a:rPr lang="es-ES" sz="3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AGROPECUARIAS Y </a:t>
            </a:r>
            <a:r>
              <a:rPr lang="es-E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AMBIENTALES</a:t>
            </a:r>
          </a:p>
          <a:p>
            <a:pPr algn="ctr"/>
            <a:endParaRPr lang="es-ES" sz="3200" b="1" noProof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43" y="388398"/>
            <a:ext cx="1104113" cy="11029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ítulo 3"/>
          <p:cNvSpPr txBox="1">
            <a:spLocks/>
          </p:cNvSpPr>
          <p:nvPr/>
        </p:nvSpPr>
        <p:spPr>
          <a:xfrm>
            <a:off x="880056" y="3317505"/>
            <a:ext cx="10431888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“EVALUACIÓN DEL EFECTO DEL MÉTODO QUÍMICO (ERITORBATO DE SODIO), FÍSICO (ESCALDADO) Y EL PROCESO DE SECADO SOBRE EL PARDEAMIENTO</a:t>
            </a:r>
          </a:p>
          <a:p>
            <a:pPr>
              <a:lnSpc>
                <a:spcPct val="100000"/>
              </a:lnSpc>
            </a:pPr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ENZIMÁTICO Y NO ENZIMÁTICO DE ORITOS </a:t>
            </a:r>
            <a:r>
              <a:rPr lang="es-ES" sz="2800" i="1" dirty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M</a:t>
            </a:r>
            <a:r>
              <a:rPr lang="es-ES" sz="2800" i="1" dirty="0" smtClean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usa </a:t>
            </a:r>
            <a:r>
              <a:rPr lang="es-ES" sz="2800" i="1" dirty="0" err="1" smtClean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acuminata</a:t>
            </a:r>
            <a:r>
              <a:rPr lang="es-ES" sz="2800" i="1" dirty="0" smtClean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s-ES" sz="2800" dirty="0" smtClean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AA</a:t>
            </a:r>
            <a:r>
              <a:rPr lang="es-ES" sz="2800" i="1" dirty="0" smtClean="0">
                <a:ln w="0"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REBANADOS”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741393" y="2215167"/>
            <a:ext cx="3359669" cy="19704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CO" dirty="0" smtClean="0"/>
              <a:t>MANEJO ESPECÍFICO DEL EXPERIMENTO</a:t>
            </a:r>
            <a:endParaRPr lang="es-CO" dirty="0"/>
          </a:p>
        </p:txBody>
      </p:sp>
      <p:pic>
        <p:nvPicPr>
          <p:cNvPr id="4" name="Marcador de contenido 6"/>
          <p:cNvPicPr>
            <a:picLocks noGrp="1"/>
          </p:cNvPicPr>
          <p:nvPr>
            <p:ph idx="1"/>
          </p:nvPr>
        </p:nvPicPr>
        <p:blipFill rotWithShape="1"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9"/>
          <a:stretch/>
        </p:blipFill>
        <p:spPr>
          <a:xfrm>
            <a:off x="2421227" y="1120462"/>
            <a:ext cx="8963696" cy="444321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4932608" y="978794"/>
            <a:ext cx="180304" cy="1931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/>
          <p:cNvSpPr/>
          <p:nvPr/>
        </p:nvSpPr>
        <p:spPr>
          <a:xfrm>
            <a:off x="9530366" y="1017431"/>
            <a:ext cx="218941" cy="2060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31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7493597"/>
                  </p:ext>
                </p:extLst>
              </p:nvPr>
            </p:nvGraphicFramePr>
            <p:xfrm>
              <a:off x="0" y="450761"/>
              <a:ext cx="12192000" cy="561816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2251438"/>
                    <a:gridCol w="2372077"/>
                    <a:gridCol w="6890198"/>
                    <a:gridCol w="678287"/>
                  </a:tblGrid>
                  <a:tr h="37778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Variables de respuesta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Método/Equipo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s-ES" sz="2000" dirty="0" smtClean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U</a:t>
                          </a:r>
                          <a:endParaRPr lang="es-CO" sz="2000" b="1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Acidez </a:t>
                          </a:r>
                          <a:r>
                            <a:rPr lang="es-ES" sz="20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titulable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954.07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 Á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𝑐𝑖𝑑𝑜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á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𝑙𝑖𝑐𝑜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𝑚𝑒𝑞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. á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.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á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𝑙𝑖𝑐𝑜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×100</m:t>
                                    </m:r>
                                  </m:num>
                                  <m:den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𝑚𝑢𝑒𝑠𝑡𝑟𝑎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CO" sz="2000" kern="1200" dirty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Sólidos solubes 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932.14C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°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𝐵𝑟𝑖𝑥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𝑒𝑛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𝑏𝑎𝑠𝑒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𝑠𝑒𝑐𝑎</m:t>
                                </m:r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°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𝐵𝑟𝑖𝑥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𝑉𝑜𝑙𝑢𝑚𝑒𝑛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s-CO" sz="2000" i="1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num>
                                  <m:den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𝑚𝑢𝑒𝑠𝑡𝑟𝑎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CO" sz="2000" kern="1200" dirty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ºBrix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Contenido de agua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925.10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  <m:sSub>
                                  <m:sSub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𝑏h</m:t>
                                    </m:r>
                                  </m:sub>
                                </m:sSub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𝑑𝑒𝑙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𝑐𝑟𝑖𝑠𝑜𝑙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𝑑𝑒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𝑙𝑎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𝑚𝑢𝑒𝑠𝑡𝑟𝑎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𝑠𝑒𝑐𝑜</m:t>
                                    </m:r>
                                  </m:num>
                                  <m:den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𝑑𝑒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𝑙𝑎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𝑚𝑢𝑒𝑠𝑡𝑟𝑎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CO" sz="2000" kern="1200" dirty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Actividad de agua (</a:t>
                          </a:r>
                          <a:r>
                            <a:rPr lang="es-ES" sz="20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a</a:t>
                          </a:r>
                          <a:r>
                            <a:rPr lang="es-ES" sz="8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w</a:t>
                          </a: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)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Aw metter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CO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Lectura</a:t>
                          </a:r>
                          <a:r>
                            <a:rPr lang="es-CO" sz="2000" baseline="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directa</a:t>
                          </a:r>
                          <a:endParaRPr lang="es-CO" sz="2000" i="1" dirty="0">
                            <a:solidFill>
                              <a:schemeClr val="tx2"/>
                            </a:solidFill>
                            <a:effectLst/>
                            <a:latin typeface="Calibri Light" panose="020F03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---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Rendimiento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Cálculo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𝑅𝑒𝑛𝑑𝑖𝑚𝑖𝑒𝑛𝑡𝑜</m:t>
                                </m:r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𝑓𝑖𝑛𝑎𝑙</m:t>
                                    </m:r>
                                  </m:num>
                                  <m:den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𝑃𝑒𝑠𝑜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𝑖𝑛𝑖𝑐𝑖𝑎𝑙</m:t>
                                    </m:r>
                                  </m:den>
                                </m:f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×100</m:t>
                                </m:r>
                              </m:oMath>
                            </m:oMathPara>
                          </a14:m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1300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Color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Espectrofotómetro de </a:t>
                          </a:r>
                          <a:r>
                            <a:rPr lang="es-ES" sz="1800" dirty="0" err="1" smtClean="0">
                              <a:solidFill>
                                <a:schemeClr val="tx2"/>
                              </a:solidFill>
                              <a:effectLst/>
                            </a:rPr>
                            <a:t>reflectancia</a:t>
                          </a: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(modelo </a:t>
                          </a:r>
                          <a:r>
                            <a:rPr lang="es-ES" sz="1800" dirty="0" err="1" smtClean="0">
                              <a:solidFill>
                                <a:schemeClr val="tx2"/>
                              </a:solidFill>
                              <a:effectLst/>
                            </a:rPr>
                            <a:t>Specord</a:t>
                          </a: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250 plus) 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𝑎𝑟𝑐𝑡𝑎𝑛</m:t>
                                </m:r>
                                <m:d>
                                  <m:dPr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s-CO" sz="2000" i="1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s-CO" sz="2000" dirty="0" smtClean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2000" kern="1200" smtClean="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s-ES" sz="2000" kern="1200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CO" sz="2000" i="1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p>
                                      <m:sSupPr>
                                        <m:ctrlPr>
                                          <a:rPr lang="es-CO" sz="2000" i="1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e>
                                      <m:sup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s-CO" sz="2000" i="1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e>
                                      <m:sup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s-ES" sz="2000" kern="1200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s-CO" sz="2000" i="1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∆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e>
                                      <m:sup>
                                        <m:r>
                                          <a:rPr lang="es-ES" sz="2000" kern="1200">
                                            <a:solidFill>
                                              <a:schemeClr val="tx2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°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s-ES" sz="1800" dirty="0" smtClean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---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Marcador de contenido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7493597"/>
                  </p:ext>
                </p:extLst>
              </p:nvPr>
            </p:nvGraphicFramePr>
            <p:xfrm>
              <a:off x="0" y="450761"/>
              <a:ext cx="12192000" cy="5618163"/>
            </p:xfrm>
            <a:graphic>
              <a:graphicData uri="http://schemas.openxmlformats.org/drawingml/2006/table">
                <a:tbl>
                  <a:tblPr firstRow="1" firstCol="1" bandRow="1">
                    <a:tableStyleId>{8799B23B-EC83-4686-B30A-512413B5E67A}</a:tableStyleId>
                  </a:tblPr>
                  <a:tblGrid>
                    <a:gridCol w="2251438"/>
                    <a:gridCol w="2372077"/>
                    <a:gridCol w="6890198"/>
                    <a:gridCol w="678287"/>
                  </a:tblGrid>
                  <a:tr h="6096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Variables de respuesta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Método/Equipo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es-ES" sz="2000" dirty="0" smtClean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U</a:t>
                          </a:r>
                          <a:endParaRPr lang="es-CO" sz="2000" b="1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93840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Acidez </a:t>
                          </a:r>
                          <a:r>
                            <a:rPr lang="es-ES" sz="20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titulable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954.07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67197" t="-72727" r="-10168" b="-4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934847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Sólidos solubes 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932.14C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67197" t="-172727" r="-10168" b="-33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ºBrix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883666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Contenido de agua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AOAC 925.10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67197" t="-289655" r="-10168" b="-2565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Actividad de agua (</a:t>
                          </a:r>
                          <a:r>
                            <a:rPr lang="es-ES" sz="20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a</a:t>
                          </a:r>
                          <a:r>
                            <a:rPr lang="es-ES" sz="800" dirty="0" err="1">
                              <a:solidFill>
                                <a:schemeClr val="tx2"/>
                              </a:solidFill>
                              <a:effectLst/>
                            </a:rPr>
                            <a:t>w</a:t>
                          </a: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)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Aw metter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s-CO" sz="20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Lectura</a:t>
                          </a:r>
                          <a:r>
                            <a:rPr lang="es-CO" sz="2000" baseline="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directa</a:t>
                          </a:r>
                          <a:endParaRPr lang="es-CO" sz="2000" i="1" dirty="0">
                            <a:solidFill>
                              <a:schemeClr val="tx2"/>
                            </a:solidFill>
                            <a:effectLst/>
                            <a:latin typeface="Calibri Light" panose="020F03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---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579628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Rendimiento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>
                              <a:solidFill>
                                <a:schemeClr val="tx2"/>
                              </a:solidFill>
                              <a:effectLst/>
                            </a:rPr>
                            <a:t>Cálculo</a:t>
                          </a:r>
                          <a:endParaRPr lang="es-CO" sz="200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67197" t="-700000" r="-10168" b="-18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tx2"/>
                              </a:solidFill>
                              <a:effectLst/>
                            </a:rPr>
                            <a:t>%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  <a:tr h="1062419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2000" dirty="0">
                              <a:solidFill>
                                <a:schemeClr val="tx2"/>
                              </a:solidFill>
                              <a:effectLst/>
                            </a:rPr>
                            <a:t>Color</a:t>
                          </a:r>
                          <a:endParaRPr lang="es-CO" sz="20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Espectrofotómetro de </a:t>
                          </a:r>
                          <a:r>
                            <a:rPr lang="es-ES" sz="1800" dirty="0" err="1" smtClean="0">
                              <a:solidFill>
                                <a:schemeClr val="tx2"/>
                              </a:solidFill>
                              <a:effectLst/>
                            </a:rPr>
                            <a:t>reflectancia</a:t>
                          </a: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(modelo </a:t>
                          </a:r>
                          <a:r>
                            <a:rPr lang="es-ES" sz="1800" dirty="0" err="1" smtClean="0">
                              <a:solidFill>
                                <a:schemeClr val="tx2"/>
                              </a:solidFill>
                              <a:effectLst/>
                            </a:rPr>
                            <a:t>Specord</a:t>
                          </a: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 250 plus) 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CO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67197" t="-434286" r="-10168" b="-1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°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endParaRPr lang="es-ES" sz="1800" dirty="0" smtClean="0">
                            <a:solidFill>
                              <a:schemeClr val="tx2"/>
                            </a:solidFill>
                            <a:effectLst/>
                          </a:endParaRPr>
                        </a:p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s-ES" sz="1800" dirty="0" smtClean="0">
                              <a:solidFill>
                                <a:schemeClr val="tx2"/>
                              </a:solidFill>
                              <a:effectLst/>
                            </a:rPr>
                            <a:t>---</a:t>
                          </a:r>
                          <a:endParaRPr lang="es-CO" sz="1800" dirty="0">
                            <a:solidFill>
                              <a:schemeClr val="tx2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128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"/>
          <a:stretch/>
        </p:blipFill>
        <p:spPr>
          <a:xfrm>
            <a:off x="426699" y="1557407"/>
            <a:ext cx="4280582" cy="4015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14" y="582388"/>
            <a:ext cx="4150352" cy="311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/>
        </p:nvSpPr>
        <p:spPr>
          <a:xfrm>
            <a:off x="727917" y="5961445"/>
            <a:ext cx="3316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Ángulo de tono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582590" y="1726330"/>
            <a:ext cx="247203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cap="none" spc="0" dirty="0" smtClean="0">
                <a:ln/>
                <a:solidFill>
                  <a:schemeClr val="accent3"/>
                </a:solidFill>
                <a:effectLst/>
              </a:rPr>
              <a:t>Luminosidad</a:t>
            </a:r>
            <a:endParaRPr lang="es-E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360979" y="3380638"/>
            <a:ext cx="494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dirty="0" smtClean="0"/>
              <a:t>+a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67226" y="3380638"/>
            <a:ext cx="48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-a</a:t>
            </a:r>
            <a:endParaRPr lang="es-CO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232139" y="1188281"/>
            <a:ext cx="66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+b</a:t>
            </a:r>
            <a:endParaRPr lang="es-CO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276047" y="5572995"/>
            <a:ext cx="66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-b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9541598" y="4734198"/>
            <a:ext cx="239200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Diferencia de </a:t>
            </a:r>
          </a:p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color total</a:t>
            </a:r>
            <a:endParaRPr lang="es-E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Resultado de imagen para total color differe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 b="59289"/>
          <a:stretch/>
        </p:blipFill>
        <p:spPr bwMode="auto">
          <a:xfrm>
            <a:off x="4774043" y="4687909"/>
            <a:ext cx="4651673" cy="12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639331" y="4318577"/>
            <a:ext cx="139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Estándar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002757" y="4318577"/>
            <a:ext cx="139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Muestra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99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397358" y="2125376"/>
            <a:ext cx="9448800" cy="182509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CO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RESULTADOS Y DISCUSIONES</a:t>
            </a:r>
            <a:endParaRPr lang="es-CO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8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872" y="-113060"/>
            <a:ext cx="10862256" cy="1293028"/>
          </a:xfrm>
        </p:spPr>
        <p:txBody>
          <a:bodyPr/>
          <a:lstStyle/>
          <a:p>
            <a:r>
              <a:rPr lang="es-CO" dirty="0" smtClean="0"/>
              <a:t>Caracterización de la materia prima</a:t>
            </a:r>
            <a:endParaRPr lang="es-CO" dirty="0"/>
          </a:p>
        </p:txBody>
      </p:sp>
      <p:sp>
        <p:nvSpPr>
          <p:cNvPr id="5" name="Elipse 4"/>
          <p:cNvSpPr/>
          <p:nvPr/>
        </p:nvSpPr>
        <p:spPr>
          <a:xfrm>
            <a:off x="10568571" y="1868736"/>
            <a:ext cx="958557" cy="961711"/>
          </a:xfrm>
          <a:prstGeom prst="ellipse">
            <a:avLst/>
          </a:prstGeom>
          <a:solidFill>
            <a:srgbClr val="C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331736"/>
              </p:ext>
            </p:extLst>
          </p:nvPr>
        </p:nvGraphicFramePr>
        <p:xfrm>
          <a:off x="1841142" y="1452094"/>
          <a:ext cx="8509716" cy="449822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254858"/>
                <a:gridCol w="4254858"/>
              </a:tblGrid>
              <a:tr h="4748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Parámetro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Valor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L*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99,26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0,98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a*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-3.84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0,16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b*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6,82 </a:t>
                      </a:r>
                      <a:r>
                        <a:rPr lang="es-ES" sz="24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>
                          <a:effectLst/>
                        </a:rPr>
                        <a:t> 0,38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Hue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119,39° </a:t>
                      </a:r>
                      <a:r>
                        <a:rPr lang="es-ES" sz="24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>
                          <a:effectLst/>
                        </a:rPr>
                        <a:t> 1,13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Relación pulpa/cáscara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1,39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0,15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Longitud de onda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568 </a:t>
                      </a:r>
                      <a:r>
                        <a:rPr lang="es-ES" sz="2400" dirty="0" err="1">
                          <a:effectLst/>
                        </a:rPr>
                        <a:t>nm</a:t>
                      </a:r>
                      <a:r>
                        <a:rPr lang="es-ES" sz="2400" dirty="0">
                          <a:effectLst/>
                        </a:rPr>
                        <a:t>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1,00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Actividad de agua (a</a:t>
                      </a:r>
                      <a:r>
                        <a:rPr lang="es-ES" sz="2400" baseline="-25000">
                          <a:effectLst/>
                        </a:rPr>
                        <a:t>w</a:t>
                      </a:r>
                      <a:r>
                        <a:rPr lang="es-ES" sz="2400">
                          <a:effectLst/>
                        </a:rPr>
                        <a:t>)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0,93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0,10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Acidez titulable (% de ácido málico)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0,1604 </a:t>
                      </a:r>
                      <a:r>
                        <a:rPr lang="es-ES" sz="24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>
                          <a:effectLst/>
                        </a:rPr>
                        <a:t> 0,01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Humedad (%)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71,17 </a:t>
                      </a:r>
                      <a:r>
                        <a:rPr lang="es-ES" sz="240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>
                          <a:effectLst/>
                        </a:rPr>
                        <a:t> 0,79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6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Sólidos solubles (°Brix)</a:t>
                      </a:r>
                      <a:endParaRPr lang="es-CO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18 </a:t>
                      </a:r>
                      <a:r>
                        <a:rPr lang="es-ES" sz="2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S" sz="2400" dirty="0">
                          <a:effectLst/>
                        </a:rPr>
                        <a:t> </a:t>
                      </a:r>
                      <a:r>
                        <a:rPr lang="es-ES" sz="2400" dirty="0" smtClean="0">
                          <a:effectLst/>
                        </a:rPr>
                        <a:t>1,01</a:t>
                      </a:r>
                      <a:endParaRPr lang="es-CO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1841142" y="6034828"/>
                <a:ext cx="76886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b="1" dirty="0" smtClean="0"/>
                  <a:t>Nota: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CO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s-CO" dirty="0" smtClean="0"/>
                  <a:t> </a:t>
                </a:r>
                <a:r>
                  <a:rPr lang="es-CO" dirty="0" smtClean="0">
                    <a:sym typeface="Symbol" panose="05050102010706020507" pitchFamily="18" charset="2"/>
                  </a:rPr>
                  <a:t> </a:t>
                </a:r>
                <a:endParaRPr lang="es-CO" dirty="0"/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142" y="6034828"/>
                <a:ext cx="7688687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634" t="-9836" b="-24590"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7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938494"/>
              </p:ext>
            </p:extLst>
          </p:nvPr>
        </p:nvGraphicFramePr>
        <p:xfrm>
          <a:off x="1803042" y="2386568"/>
          <a:ext cx="8634126" cy="28036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317063"/>
                <a:gridCol w="4317063"/>
              </a:tblGrid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Parámetro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</a:rPr>
                        <a:t>Valor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</a:rPr>
                        <a:t>L*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99,21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Ángulo de tono </a:t>
                      </a:r>
                      <a:r>
                        <a:rPr lang="es-ES" sz="2400" dirty="0" err="1" smtClean="0">
                          <a:solidFill>
                            <a:schemeClr val="tx1"/>
                          </a:solidFill>
                          <a:effectLst/>
                        </a:rPr>
                        <a:t>Hue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116,91°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</a:rPr>
                        <a:t>Actividad de agua (a</a:t>
                      </a:r>
                      <a:r>
                        <a:rPr lang="es-ES" sz="2400" baseline="-25000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r>
                        <a:rPr lang="es-ES" sz="240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CO" sz="24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400" dirty="0" smtClean="0">
                          <a:solidFill>
                            <a:schemeClr val="tx1"/>
                          </a:solidFill>
                          <a:effectLst/>
                        </a:rPr>
                        <a:t>0,51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Humedad (%)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4,26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Sólidos solubles (</a:t>
                      </a:r>
                      <a:r>
                        <a:rPr lang="es-ES" sz="2400" dirty="0" err="1">
                          <a:solidFill>
                            <a:schemeClr val="tx1"/>
                          </a:solidFill>
                          <a:effectLst/>
                        </a:rPr>
                        <a:t>°Brix</a:t>
                      </a:r>
                      <a:r>
                        <a:rPr lang="es-ES" sz="2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chemeClr val="tx1"/>
                          </a:solidFill>
                          <a:effectLst/>
                        </a:rPr>
                        <a:t>74,55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2999656" y="1052736"/>
            <a:ext cx="62646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Producto final T6</a:t>
            </a:r>
            <a:endParaRPr lang="es-CO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6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92869" y="233928"/>
            <a:ext cx="8229600" cy="965740"/>
          </a:xfrm>
        </p:spPr>
        <p:txBody>
          <a:bodyPr>
            <a:normAutofit/>
          </a:bodyPr>
          <a:lstStyle/>
          <a:p>
            <a:r>
              <a:rPr lang="es-CO" sz="4000" b="1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Luminosidad (L*)</a:t>
            </a:r>
            <a:endParaRPr lang="es-CO" sz="4000" b="1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974979248"/>
              </p:ext>
            </p:extLst>
          </p:nvPr>
        </p:nvGraphicFramePr>
        <p:xfrm>
          <a:off x="1064621" y="1554923"/>
          <a:ext cx="10307424" cy="4433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5" name="Grupo 14"/>
          <p:cNvGrpSpPr/>
          <p:nvPr/>
        </p:nvGrpSpPr>
        <p:grpSpPr>
          <a:xfrm>
            <a:off x="968189" y="1592619"/>
            <a:ext cx="10403856" cy="4999390"/>
            <a:chOff x="968189" y="1592619"/>
            <a:chExt cx="10403856" cy="4999390"/>
          </a:xfrm>
        </p:grpSpPr>
        <p:grpSp>
          <p:nvGrpSpPr>
            <p:cNvPr id="13" name="Grupo 12"/>
            <p:cNvGrpSpPr/>
            <p:nvPr/>
          </p:nvGrpSpPr>
          <p:grpSpPr>
            <a:xfrm>
              <a:off x="2395470" y="1592619"/>
              <a:ext cx="7498219" cy="2321624"/>
              <a:chOff x="2395470" y="1592619"/>
              <a:chExt cx="7498219" cy="2321624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2395470" y="1777285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6" name="CuadroTexto 5"/>
              <p:cNvSpPr txBox="1"/>
              <p:nvPr/>
            </p:nvSpPr>
            <p:spPr>
              <a:xfrm>
                <a:off x="3419608" y="1592619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7" name="CuadroTexto 6"/>
              <p:cNvSpPr txBox="1"/>
              <p:nvPr/>
            </p:nvSpPr>
            <p:spPr>
              <a:xfrm>
                <a:off x="4443746" y="1803043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5462220" y="1961951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8465980" y="2754591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9496290" y="2026346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6405360" y="3480516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/>
                  <a:t>a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7461963" y="3544911"/>
                <a:ext cx="3973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CO" dirty="0"/>
                  <a:t>a</a:t>
                </a:r>
              </a:p>
            </p:txBody>
          </p:sp>
        </p:grpSp>
        <p:sp>
          <p:nvSpPr>
            <p:cNvPr id="14" name="CuadroTexto 13"/>
            <p:cNvSpPr txBox="1"/>
            <p:nvPr/>
          </p:nvSpPr>
          <p:spPr>
            <a:xfrm>
              <a:off x="968189" y="6130344"/>
              <a:ext cx="10403856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400" b="1" dirty="0" smtClean="0">
                  <a:solidFill>
                    <a:schemeClr val="tx1"/>
                  </a:solidFill>
                </a:rPr>
                <a:t>Nota: </a:t>
              </a:r>
              <a:r>
                <a:rPr lang="es-CO" sz="2400" dirty="0" smtClean="0">
                  <a:solidFill>
                    <a:schemeClr val="tx1"/>
                  </a:solidFill>
                </a:rPr>
                <a:t>Medias con letras iguales se consideran estadísticamente iguales.</a:t>
              </a:r>
              <a:endParaRPr lang="es-CO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30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59864" y="409929"/>
            <a:ext cx="973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Interacción de los factores A </a:t>
            </a:r>
          </a:p>
          <a:p>
            <a:pPr algn="ctr"/>
            <a:r>
              <a:rPr lang="es-ES" sz="2400" b="1" dirty="0"/>
              <a:t>(Método de inactivación de enzimas) y B </a:t>
            </a:r>
          </a:p>
          <a:p>
            <a:pPr algn="ctr"/>
            <a:r>
              <a:rPr lang="es-ES" sz="2400" b="1" dirty="0"/>
              <a:t>(Temperatura de secado) en la variable Luminosidad (L*)</a:t>
            </a:r>
            <a:endParaRPr lang="es-CO" sz="2400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46397905"/>
              </p:ext>
            </p:extLst>
          </p:nvPr>
        </p:nvGraphicFramePr>
        <p:xfrm>
          <a:off x="2575775" y="1906073"/>
          <a:ext cx="7044743" cy="4275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50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14629" y="298771"/>
            <a:ext cx="4950169" cy="81136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O" sz="4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Ángulo de tono </a:t>
            </a:r>
            <a:r>
              <a:rPr lang="es-CO" sz="4000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Hue</a:t>
            </a:r>
            <a:endParaRPr lang="es-CO" sz="40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13607" t="14792" r="12687" b="46377"/>
          <a:stretch/>
        </p:blipFill>
        <p:spPr bwMode="auto">
          <a:xfrm>
            <a:off x="2498501" y="2009104"/>
            <a:ext cx="6490953" cy="361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618057" y="4981735"/>
            <a:ext cx="113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/>
              <a:t>Verde</a:t>
            </a:r>
          </a:p>
          <a:p>
            <a:pPr algn="ctr"/>
            <a:r>
              <a:rPr lang="es-CO" sz="2400" dirty="0" smtClean="0"/>
              <a:t>-a*</a:t>
            </a:r>
            <a:endParaRPr lang="es-CO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090338" y="4981736"/>
            <a:ext cx="890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/>
              <a:t>Rojo </a:t>
            </a:r>
          </a:p>
          <a:p>
            <a:r>
              <a:rPr lang="es-CO" sz="2400" dirty="0" smtClean="0"/>
              <a:t> +a*</a:t>
            </a:r>
            <a:endParaRPr lang="es-CO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003441" y="1294804"/>
            <a:ext cx="1481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/>
              <a:t>Amarillo</a:t>
            </a:r>
          </a:p>
          <a:p>
            <a:pPr algn="ctr"/>
            <a:r>
              <a:rPr lang="es-CO" sz="2400" dirty="0" smtClean="0"/>
              <a:t>+b*</a:t>
            </a:r>
            <a:endParaRPr lang="es-CO" sz="2400" dirty="0"/>
          </a:p>
        </p:txBody>
      </p:sp>
      <p:sp>
        <p:nvSpPr>
          <p:cNvPr id="12" name="Arco 11"/>
          <p:cNvSpPr/>
          <p:nvPr/>
        </p:nvSpPr>
        <p:spPr>
          <a:xfrm>
            <a:off x="8054663" y="3039414"/>
            <a:ext cx="656822" cy="1558344"/>
          </a:xfrm>
          <a:prstGeom prst="arc">
            <a:avLst>
              <a:gd name="adj1" fmla="val 16247415"/>
              <a:gd name="adj2" fmla="val 191669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riángulo isósceles 12"/>
          <p:cNvSpPr/>
          <p:nvPr/>
        </p:nvSpPr>
        <p:spPr>
          <a:xfrm rot="-1800000">
            <a:off x="8348193" y="2858386"/>
            <a:ext cx="69762" cy="20606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/>
          <p:cNvSpPr txBox="1"/>
          <p:nvPr/>
        </p:nvSpPr>
        <p:spPr>
          <a:xfrm>
            <a:off x="8606943" y="3786911"/>
            <a:ext cx="223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Ángulo de tono</a:t>
            </a:r>
            <a:endParaRPr lang="es-CO" dirty="0"/>
          </a:p>
        </p:txBody>
      </p:sp>
      <p:pic>
        <p:nvPicPr>
          <p:cNvPr id="15" name="Imagen 1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8" b="1982"/>
          <a:stretch/>
        </p:blipFill>
        <p:spPr bwMode="auto">
          <a:xfrm>
            <a:off x="8958172" y="1229541"/>
            <a:ext cx="3051222" cy="2312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" t="6066" r="9469" b="8534"/>
          <a:stretch/>
        </p:blipFill>
        <p:spPr bwMode="auto">
          <a:xfrm rot="5400000">
            <a:off x="-147630" y="1630946"/>
            <a:ext cx="2106844" cy="1424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00" t="-284" r="1789" b="31655"/>
          <a:stretch/>
        </p:blipFill>
        <p:spPr bwMode="auto">
          <a:xfrm>
            <a:off x="1864744" y="1268760"/>
            <a:ext cx="1411435" cy="2127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40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053529581"/>
              </p:ext>
            </p:extLst>
          </p:nvPr>
        </p:nvGraphicFramePr>
        <p:xfrm>
          <a:off x="759853" y="330554"/>
          <a:ext cx="10097036" cy="584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upo 16"/>
          <p:cNvGrpSpPr/>
          <p:nvPr/>
        </p:nvGrpSpPr>
        <p:grpSpPr>
          <a:xfrm>
            <a:off x="887506" y="330554"/>
            <a:ext cx="9576579" cy="6380204"/>
            <a:chOff x="887506" y="330554"/>
            <a:chExt cx="9576579" cy="6380204"/>
          </a:xfrm>
        </p:grpSpPr>
        <p:sp>
          <p:nvSpPr>
            <p:cNvPr id="9" name="CuadroTexto 8"/>
            <p:cNvSpPr txBox="1"/>
            <p:nvPr/>
          </p:nvSpPr>
          <p:spPr>
            <a:xfrm>
              <a:off x="887506" y="6310648"/>
              <a:ext cx="9044819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000" b="1" dirty="0" smtClean="0">
                  <a:solidFill>
                    <a:schemeClr val="tx1"/>
                  </a:solidFill>
                </a:rPr>
                <a:t>Nota: </a:t>
              </a:r>
              <a:r>
                <a:rPr lang="es-CO" sz="2000" dirty="0" smtClean="0">
                  <a:solidFill>
                    <a:schemeClr val="tx1"/>
                  </a:solidFill>
                </a:rPr>
                <a:t>Medias con letras iguales se consideran estadísticamente iguales.</a:t>
              </a:r>
              <a:endParaRPr lang="es-CO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170349" y="330554"/>
              <a:ext cx="7293736" cy="2678947"/>
              <a:chOff x="3170349" y="330554"/>
              <a:chExt cx="7293736" cy="2678947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5151549" y="2640169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a</a:t>
                </a:r>
                <a:endParaRPr lang="es-CO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6128197" y="2313835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a</a:t>
                </a:r>
                <a:endParaRPr lang="es-CO" dirty="0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9088192" y="2154926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/>
                  <a:t>b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10064840" y="2154926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/>
                  <a:t>b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7100552" y="813376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c</a:t>
                </a:r>
                <a:endParaRPr lang="es-CO" dirty="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8077200" y="1468053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c</a:t>
                </a:r>
                <a:endParaRPr lang="es-CO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3170349" y="759712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/>
                  <a:t>d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4185633" y="330554"/>
                <a:ext cx="39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/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6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2187262" y="1074145"/>
            <a:ext cx="8262240" cy="7303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4000" b="0" noProof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PLANTEAMIENTO DEL PROBLEMA</a:t>
            </a:r>
            <a:endParaRPr lang="es-ES" sz="4000" b="0" noProof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703901267"/>
              </p:ext>
            </p:extLst>
          </p:nvPr>
        </p:nvGraphicFramePr>
        <p:xfrm>
          <a:off x="231820" y="1439333"/>
          <a:ext cx="119601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1880314" y="373498"/>
            <a:ext cx="82655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" panose="020F0302020204030204" pitchFamily="34" charset="0"/>
              </a:rPr>
              <a:t>Interacción de los factores A (Método de inactivación de enzimas) y B (Temperatura de secado) en la variable ángulo de tono </a:t>
            </a:r>
            <a:r>
              <a:rPr lang="es-ES" sz="28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" panose="020F0302020204030204" pitchFamily="34" charset="0"/>
              </a:rPr>
              <a:t>Hue</a:t>
            </a:r>
            <a:r>
              <a:rPr lang="es-ES" sz="2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 Light" panose="020F0302020204030204" pitchFamily="34" charset="0"/>
              </a:rPr>
              <a:t> (°)</a:t>
            </a:r>
            <a:endParaRPr lang="es-CO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34" y="2324476"/>
            <a:ext cx="7410269" cy="393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62883" y="778162"/>
            <a:ext cx="10560675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>
                <a:ln/>
                <a:solidFill>
                  <a:schemeClr val="accent3"/>
                </a:solidFill>
              </a:rPr>
              <a:t>Interacción de los factores B (Temperatura de secado) y C (Velocidad del aire de secado) en la variable ángulo de tono </a:t>
            </a:r>
            <a:r>
              <a:rPr lang="es-ES" sz="2800" b="1" dirty="0" err="1">
                <a:ln/>
                <a:solidFill>
                  <a:schemeClr val="accent3"/>
                </a:solidFill>
              </a:rPr>
              <a:t>Hue</a:t>
            </a:r>
            <a:r>
              <a:rPr lang="es-ES" sz="2800" b="1" dirty="0">
                <a:ln/>
                <a:solidFill>
                  <a:schemeClr val="accent3"/>
                </a:solidFill>
              </a:rPr>
              <a:t> (°)</a:t>
            </a:r>
            <a:endParaRPr lang="es-CO" sz="2800" b="1" dirty="0">
              <a:ln/>
              <a:solidFill>
                <a:schemeClr val="accent3"/>
              </a:solidFill>
            </a:endParaRPr>
          </a:p>
          <a:p>
            <a:pPr algn="ctr"/>
            <a:endParaRPr lang="es-CO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86" y="2594044"/>
            <a:ext cx="7548468" cy="382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8938" y="579034"/>
            <a:ext cx="8229600" cy="634082"/>
          </a:xfrm>
        </p:spPr>
        <p:txBody>
          <a:bodyPr>
            <a:normAutofit/>
          </a:bodyPr>
          <a:lstStyle/>
          <a:p>
            <a:r>
              <a:rPr lang="es-CO" b="1" dirty="0" smtClean="0"/>
              <a:t>Diferencia de color total</a:t>
            </a:r>
            <a:endParaRPr lang="es-CO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964381527"/>
              </p:ext>
            </p:extLst>
          </p:nvPr>
        </p:nvGraphicFramePr>
        <p:xfrm>
          <a:off x="1094704" y="1403798"/>
          <a:ext cx="9594761" cy="4610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upo 17"/>
          <p:cNvGrpSpPr/>
          <p:nvPr/>
        </p:nvGrpSpPr>
        <p:grpSpPr>
          <a:xfrm>
            <a:off x="995083" y="1339253"/>
            <a:ext cx="9977718" cy="5327527"/>
            <a:chOff x="995083" y="1339253"/>
            <a:chExt cx="9977718" cy="5327527"/>
          </a:xfrm>
        </p:grpSpPr>
        <p:sp>
          <p:nvSpPr>
            <p:cNvPr id="7" name="CuadroTexto 6"/>
            <p:cNvSpPr txBox="1"/>
            <p:nvPr/>
          </p:nvSpPr>
          <p:spPr>
            <a:xfrm>
              <a:off x="995083" y="6205115"/>
              <a:ext cx="9977718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400" b="1" dirty="0" smtClean="0"/>
                <a:t>Nota: </a:t>
              </a:r>
              <a:r>
                <a:rPr lang="es-CO" sz="2400" dirty="0" smtClean="0"/>
                <a:t>Medias con letras iguales se consideran estadísticamente iguales.</a:t>
              </a:r>
              <a:endParaRPr lang="es-CO" sz="2400" dirty="0"/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3039414" y="1339253"/>
              <a:ext cx="7204073" cy="2709952"/>
              <a:chOff x="3039414" y="1339253"/>
              <a:chExt cx="7204073" cy="2709952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3039414" y="3412901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a</a:t>
                </a:r>
                <a:endParaRPr lang="es-CO" dirty="0"/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4043868" y="3679873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a</a:t>
                </a:r>
                <a:endParaRPr lang="es-CO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5006759" y="2730837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b</a:t>
                </a:r>
                <a:endParaRPr lang="es-CO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6001554" y="2031183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c</a:t>
                </a:r>
                <a:endParaRPr lang="es-CO" dirty="0"/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6898586" y="1674827"/>
                <a:ext cx="534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cd</a:t>
                </a:r>
                <a:endParaRPr lang="es-CO" dirty="0"/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>
                <a:off x="7961876" y="1339253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e</a:t>
                </a:r>
                <a:endParaRPr lang="es-CO" dirty="0"/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8874031" y="1846517"/>
                <a:ext cx="534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 smtClean="0"/>
                  <a:t>cd</a:t>
                </a:r>
                <a:endParaRPr lang="es-CO" dirty="0"/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9895757" y="1887053"/>
                <a:ext cx="34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dirty="0"/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908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6628" y="193183"/>
            <a:ext cx="8229600" cy="1143000"/>
          </a:xfrm>
        </p:spPr>
        <p:txBody>
          <a:bodyPr>
            <a:normAutofit/>
          </a:bodyPr>
          <a:lstStyle/>
          <a:p>
            <a:r>
              <a:rPr lang="es-CO" sz="4000" b="1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Humedad en base húmeda</a:t>
            </a:r>
            <a:endParaRPr lang="es-CO" sz="4000" b="1" cap="none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195354533"/>
              </p:ext>
            </p:extLst>
          </p:nvPr>
        </p:nvGraphicFramePr>
        <p:xfrm>
          <a:off x="1880317" y="1464972"/>
          <a:ext cx="8255357" cy="462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upo 15"/>
          <p:cNvGrpSpPr/>
          <p:nvPr/>
        </p:nvGrpSpPr>
        <p:grpSpPr>
          <a:xfrm>
            <a:off x="712696" y="1760044"/>
            <a:ext cx="10313894" cy="5000059"/>
            <a:chOff x="712696" y="1760044"/>
            <a:chExt cx="10313894" cy="5000059"/>
          </a:xfrm>
        </p:grpSpPr>
        <p:sp>
          <p:nvSpPr>
            <p:cNvPr id="8" name="CuadroTexto 7"/>
            <p:cNvSpPr txBox="1"/>
            <p:nvPr/>
          </p:nvSpPr>
          <p:spPr>
            <a:xfrm>
              <a:off x="712696" y="6298438"/>
              <a:ext cx="10313894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O" sz="2400" b="1" dirty="0" smtClean="0">
                  <a:solidFill>
                    <a:schemeClr val="tx1"/>
                  </a:solidFill>
                </a:rPr>
                <a:t>Nota: </a:t>
              </a:r>
              <a:r>
                <a:rPr lang="es-CO" sz="2400" dirty="0" smtClean="0">
                  <a:solidFill>
                    <a:schemeClr val="tx1"/>
                  </a:solidFill>
                </a:rPr>
                <a:t>Medias con letras iguales se consideran estadísticamente iguales.</a:t>
              </a:r>
              <a:endParaRPr lang="es-CO" sz="2400" dirty="0">
                <a:solidFill>
                  <a:schemeClr val="tx1"/>
                </a:solidFill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3490175" y="1944710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338034" y="1760044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185893" y="1944710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033753" y="2206856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6830097" y="2417694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7690834" y="3072370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8529035" y="3052268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9376895" y="2602360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8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4107" y="528756"/>
            <a:ext cx="8229600" cy="562074"/>
          </a:xfrm>
        </p:spPr>
        <p:txBody>
          <a:bodyPr>
            <a:noAutofit/>
          </a:bodyPr>
          <a:lstStyle/>
          <a:p>
            <a:r>
              <a:rPr lang="es-CO" sz="48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Rendimiento</a:t>
            </a:r>
            <a:endParaRPr lang="es-CO" sz="4800" b="1" cap="none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1096721589"/>
              </p:ext>
            </p:extLst>
          </p:nvPr>
        </p:nvGraphicFramePr>
        <p:xfrm>
          <a:off x="1712890" y="1365161"/>
          <a:ext cx="9079606" cy="4327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991673" y="1572050"/>
            <a:ext cx="10934164" cy="4788966"/>
            <a:chOff x="399245" y="1966933"/>
            <a:chExt cx="10934164" cy="4788966"/>
          </a:xfrm>
        </p:grpSpPr>
        <p:sp>
          <p:nvSpPr>
            <p:cNvPr id="9" name="CuadroTexto 8"/>
            <p:cNvSpPr txBox="1"/>
            <p:nvPr/>
          </p:nvSpPr>
          <p:spPr>
            <a:xfrm>
              <a:off x="399245" y="6294234"/>
              <a:ext cx="10934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 smtClean="0"/>
                <a:t>Nota: </a:t>
              </a:r>
              <a:r>
                <a:rPr lang="es-CO" sz="2400" dirty="0" smtClean="0"/>
                <a:t>Medias con letras iguales se consideran estadísticamente iguales.</a:t>
              </a:r>
              <a:endParaRPr lang="es-CO" sz="24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627290" y="2971692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591059" y="3291724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4554828" y="3554362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529328" y="3125127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508125" y="1966933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459014" y="2434029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8417954" y="2534845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9364016" y="2940461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4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8283" y="117287"/>
            <a:ext cx="4947635" cy="9807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s-CO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Sólidos solubles (</a:t>
            </a:r>
            <a:r>
              <a:rPr lang="es-CO" b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°Brix</a:t>
            </a:r>
            <a:r>
              <a:rPr lang="es-CO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CO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913072582"/>
              </p:ext>
            </p:extLst>
          </p:nvPr>
        </p:nvGraphicFramePr>
        <p:xfrm>
          <a:off x="1944710" y="1236372"/>
          <a:ext cx="8422783" cy="439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991673" y="1349856"/>
            <a:ext cx="10934164" cy="5011160"/>
            <a:chOff x="399245" y="1744739"/>
            <a:chExt cx="10934164" cy="5011160"/>
          </a:xfrm>
        </p:grpSpPr>
        <p:sp>
          <p:nvSpPr>
            <p:cNvPr id="9" name="CuadroTexto 8"/>
            <p:cNvSpPr txBox="1"/>
            <p:nvPr/>
          </p:nvSpPr>
          <p:spPr>
            <a:xfrm>
              <a:off x="399245" y="6294234"/>
              <a:ext cx="109341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 smtClean="0"/>
                <a:t>Nota: </a:t>
              </a:r>
              <a:r>
                <a:rPr lang="es-CO" sz="2400" dirty="0" smtClean="0"/>
                <a:t>Medias con letras iguales se consideran estadísticamente iguales.</a:t>
              </a:r>
              <a:endParaRPr lang="es-CO" sz="24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768957" y="1744739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655456" y="2135596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4571998" y="1826271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5479961" y="2431939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b</a:t>
              </a:r>
              <a:endParaRPr lang="es-CO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312796" y="2723585"/>
              <a:ext cx="386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7230951" y="2320262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8171381" y="3285984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/>
                <a:t>a</a:t>
              </a:r>
              <a:endParaRPr lang="es-CO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8973223" y="2916652"/>
              <a:ext cx="384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13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9909" y="0"/>
            <a:ext cx="8229600" cy="1143000"/>
          </a:xfrm>
        </p:spPr>
        <p:txBody>
          <a:bodyPr/>
          <a:lstStyle/>
          <a:p>
            <a:r>
              <a:rPr lang="es-CO" dirty="0" smtClean="0"/>
              <a:t>RESUMEN</a:t>
            </a:r>
            <a:endParaRPr lang="es-CO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632646"/>
              </p:ext>
            </p:extLst>
          </p:nvPr>
        </p:nvGraphicFramePr>
        <p:xfrm>
          <a:off x="141666" y="1143001"/>
          <a:ext cx="11900082" cy="541234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142407"/>
                <a:gridCol w="2257615"/>
                <a:gridCol w="1700012"/>
                <a:gridCol w="1700012"/>
                <a:gridCol w="1700012"/>
                <a:gridCol w="1700012"/>
                <a:gridCol w="1700012"/>
              </a:tblGrid>
              <a:tr h="561003">
                <a:tc rowSpan="2">
                  <a:txBody>
                    <a:bodyPr/>
                    <a:lstStyle/>
                    <a:p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Variables evaluadas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410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L*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Hue °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ΔΕ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Rendimiento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°Brix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Humedad (%)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MP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99,26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119,39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-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18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71,17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T1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97,23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0,38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76,14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3,96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7,26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0,10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28,08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1,02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71,24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5,75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4,40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0,17 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T2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97,14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0,69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83,59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4,63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7,72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0,10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27,64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0,27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73,60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2,27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4,60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0,47 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T3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98,09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84,76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3,65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7,18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0,12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27,55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1,15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68,22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1,53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4,00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0,68 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T4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98,79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0,57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86,47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0,80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7,50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0,05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27,19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0,45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69,74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4,87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3,38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0,67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T5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99,04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0,43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109,77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2,17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5,56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0,20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27,02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0,41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76,66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1,82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4,30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0,26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T6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99,21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0,53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116,91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3,50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5,22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0,26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26,67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0,47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74,55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4,62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4,26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0,33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T7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99,04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0,41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106,43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2,18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6,31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0,14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26,53 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0,15 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76,08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2,34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3,47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0,17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T8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98,87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0,40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98,71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1,28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6,97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0,07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26,92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0,70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72,87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2,94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3,77 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  0,23 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0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CV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0,49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3,20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2,15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2,44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4,92</a:t>
                      </a:r>
                      <a:endParaRPr lang="es-CO" sz="36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</a:rPr>
                        <a:t>8,71</a:t>
                      </a:r>
                      <a:endParaRPr lang="es-CO" sz="36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9375" y="0"/>
            <a:ext cx="8229600" cy="1143000"/>
          </a:xfrm>
        </p:spPr>
        <p:txBody>
          <a:bodyPr/>
          <a:lstStyle/>
          <a:p>
            <a:r>
              <a:rPr lang="es-CO" b="1" dirty="0" smtClean="0"/>
              <a:t>Curvas de secado</a:t>
            </a:r>
            <a:endParaRPr lang="es-CO" b="1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721774015"/>
              </p:ext>
            </p:extLst>
          </p:nvPr>
        </p:nvGraphicFramePr>
        <p:xfrm>
          <a:off x="0" y="1844823"/>
          <a:ext cx="6336405" cy="4724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trella de 5 puntas 6"/>
          <p:cNvSpPr/>
          <p:nvPr/>
        </p:nvSpPr>
        <p:spPr>
          <a:xfrm>
            <a:off x="10223640" y="0"/>
            <a:ext cx="1421904" cy="1083845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T5</a:t>
            </a: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29565"/>
              </p:ext>
            </p:extLst>
          </p:nvPr>
        </p:nvGraphicFramePr>
        <p:xfrm>
          <a:off x="6724037" y="1231837"/>
          <a:ext cx="5205365" cy="533778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720743"/>
                <a:gridCol w="640660"/>
                <a:gridCol w="1281321"/>
                <a:gridCol w="1361403"/>
                <a:gridCol w="1201238"/>
              </a:tblGrid>
              <a:tr h="26999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Humedad y velocidad de secado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8868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TIEMPO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PESO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HUMEDAD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HUMEDAD MEDIA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VELOCIDAD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48868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HORAS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Kg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Kg H2O/ Kg SS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 dirty="0">
                          <a:effectLst/>
                        </a:rPr>
                        <a:t>Kg H2O/ Kg SS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Kg H2O/hm2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0,435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3,102280163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 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u="none" strike="noStrike">
                          <a:effectLst/>
                        </a:rPr>
                        <a:t> 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0,326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2,073564202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2,587922183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0,07597139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4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1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0,246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1,321689233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1,697626718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0,05552649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1,5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0,200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0,884406302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1,103047768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0,03229365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2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0,165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0,560376504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0,722391403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0,02392983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2,5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0,138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0,299265113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0,429820808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0,01928326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0,217471183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0,258368148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0,00604054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3,5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0,173428298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0,195449741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0,0032526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4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0,157698696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0,165563497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0,00116164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4,5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0,121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0,141969094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0,149833895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 smtClean="0">
                          <a:effectLst/>
                        </a:rPr>
                        <a:t>0,00115154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0,120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0,129385413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0,135677254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0,00092931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5,5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0,118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0,113655811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0,121520612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 smtClean="0">
                          <a:effectLst/>
                        </a:rPr>
                        <a:t>0,0086164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0,117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0,10421805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0,108936931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0,00069699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699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6,5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0,116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0,097926209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0,10107213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0,00046466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8349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7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0,116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0,094780289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>
                          <a:effectLst/>
                        </a:rPr>
                        <a:t>0,096353249</a:t>
                      </a:r>
                      <a:endParaRPr lang="es-CO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u="none" strike="noStrike" dirty="0">
                          <a:effectLst/>
                        </a:rPr>
                        <a:t>0,00023233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9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4084589478"/>
              </p:ext>
            </p:extLst>
          </p:nvPr>
        </p:nvGraphicFramePr>
        <p:xfrm>
          <a:off x="2847809" y="894571"/>
          <a:ext cx="6161258" cy="5620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486749" y="175328"/>
            <a:ext cx="488337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sz="2800" b="1" dirty="0" smtClean="0"/>
              <a:t>VELOCIDAD DE SECADO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2137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626" y="2812288"/>
            <a:ext cx="3424063" cy="1233424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/>
              <a:t>VARIABLES CUALITATIVAS</a:t>
            </a:r>
            <a:endParaRPr lang="es-CO" dirty="0"/>
          </a:p>
        </p:txBody>
      </p:sp>
      <p:graphicFrame>
        <p:nvGraphicFramePr>
          <p:cNvPr id="4" name="Marcador de contenido 6"/>
          <p:cNvGraphicFramePr>
            <a:graphicFrameLocks/>
          </p:cNvGraphicFramePr>
          <p:nvPr>
            <p:extLst/>
          </p:nvPr>
        </p:nvGraphicFramePr>
        <p:xfrm>
          <a:off x="2001080" y="0"/>
          <a:ext cx="10625276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0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78619" y="4615750"/>
            <a:ext cx="2457649" cy="432200"/>
          </a:xfrm>
        </p:spPr>
        <p:txBody>
          <a:bodyPr>
            <a:noAutofit/>
          </a:bodyPr>
          <a:lstStyle/>
          <a:p>
            <a:r>
              <a:rPr lang="es-ES" sz="2000" noProof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JUSTIFICACIÓN</a:t>
            </a:r>
            <a:endParaRPr lang="es-ES" sz="2800" noProof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7396439"/>
              </p:ext>
            </p:extLst>
          </p:nvPr>
        </p:nvGraphicFramePr>
        <p:xfrm>
          <a:off x="-141667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79" y="2894472"/>
            <a:ext cx="1280021" cy="12976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01" y="2015290"/>
            <a:ext cx="1528010" cy="1528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90" y="1816769"/>
            <a:ext cx="1367848" cy="1425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2516" y="920202"/>
            <a:ext cx="4014076" cy="2508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847279" y="289197"/>
            <a:ext cx="9150068" cy="76648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O" b="1" dirty="0" smtClean="0"/>
              <a:t>Resultados Cualitativos Análisis sensorial</a:t>
            </a:r>
            <a:endParaRPr lang="es-CO" b="1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691568808"/>
              </p:ext>
            </p:extLst>
          </p:nvPr>
        </p:nvGraphicFramePr>
        <p:xfrm>
          <a:off x="145365" y="1277887"/>
          <a:ext cx="5017477" cy="2689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660439268"/>
              </p:ext>
            </p:extLst>
          </p:nvPr>
        </p:nvGraphicFramePr>
        <p:xfrm>
          <a:off x="5820312" y="1493912"/>
          <a:ext cx="5532316" cy="25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3247509379"/>
              </p:ext>
            </p:extLst>
          </p:nvPr>
        </p:nvGraphicFramePr>
        <p:xfrm>
          <a:off x="3071664" y="4077072"/>
          <a:ext cx="4969060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Elipse 8"/>
          <p:cNvSpPr/>
          <p:nvPr/>
        </p:nvSpPr>
        <p:spPr>
          <a:xfrm>
            <a:off x="1110084" y="1313539"/>
            <a:ext cx="958557" cy="961711"/>
          </a:xfrm>
          <a:prstGeom prst="ellipse">
            <a:avLst/>
          </a:prstGeom>
          <a:solidFill>
            <a:srgbClr val="C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744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945585217"/>
              </p:ext>
            </p:extLst>
          </p:nvPr>
        </p:nvGraphicFramePr>
        <p:xfrm>
          <a:off x="3575720" y="3501008"/>
          <a:ext cx="5760640" cy="335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848053296"/>
              </p:ext>
            </p:extLst>
          </p:nvPr>
        </p:nvGraphicFramePr>
        <p:xfrm>
          <a:off x="3575720" y="260648"/>
          <a:ext cx="576064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741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1524001" y="-161807"/>
            <a:ext cx="749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4" y="154341"/>
            <a:ext cx="5615674" cy="639933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931050" y="3798213"/>
            <a:ext cx="13307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1400" dirty="0"/>
              <a:t>0,380 Kg</a:t>
            </a:r>
          </a:p>
        </p:txBody>
      </p:sp>
      <p:sp>
        <p:nvSpPr>
          <p:cNvPr id="8" name="Elipse 7"/>
          <p:cNvSpPr/>
          <p:nvPr/>
        </p:nvSpPr>
        <p:spPr>
          <a:xfrm>
            <a:off x="2513639" y="6553678"/>
            <a:ext cx="218941" cy="2382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8888061" y="265254"/>
            <a:ext cx="175727" cy="199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6" name="Grupo 5"/>
          <p:cNvGrpSpPr/>
          <p:nvPr/>
        </p:nvGrpSpPr>
        <p:grpSpPr>
          <a:xfrm>
            <a:off x="5992656" y="445785"/>
            <a:ext cx="6423932" cy="6412215"/>
            <a:chOff x="5992656" y="445785"/>
            <a:chExt cx="6423932" cy="6412215"/>
          </a:xfrm>
        </p:grpSpPr>
        <p:pic>
          <p:nvPicPr>
            <p:cNvPr id="9" name="Imagen 8" descr="Recorte de pantal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656" y="445785"/>
              <a:ext cx="6423932" cy="6412215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5992656" y="1970468"/>
              <a:ext cx="2048685" cy="708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4389" y="154341"/>
            <a:ext cx="2582783" cy="1635822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Balance de </a:t>
            </a:r>
            <a:r>
              <a:rPr lang="es-CO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materiales</a:t>
            </a:r>
            <a:br>
              <a:rPr lang="es-CO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CO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T6</a:t>
            </a:r>
            <a:endParaRPr lang="es-CO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6549" y="3054205"/>
            <a:ext cx="9509760" cy="1233424"/>
          </a:xfrm>
        </p:spPr>
        <p:txBody>
          <a:bodyPr>
            <a:normAutofit/>
          </a:bodyPr>
          <a:lstStyle/>
          <a:p>
            <a:r>
              <a:rPr lang="es-CO" sz="4000" dirty="0" smtClean="0"/>
              <a:t>CONCLUSIONES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3917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673" y="994615"/>
            <a:ext cx="11797866" cy="1478570"/>
          </a:xfrm>
        </p:spPr>
        <p:txBody>
          <a:bodyPr>
            <a:noAutofit/>
          </a:bodyPr>
          <a:lstStyle/>
          <a:p>
            <a:pPr algn="just"/>
            <a:r>
              <a:rPr lang="es-ES" sz="3200" b="1" cap="none" dirty="0" smtClean="0">
                <a:latin typeface="Calibri Light" panose="020F0302020204030204" pitchFamily="34" charset="0"/>
              </a:rPr>
              <a:t>O. específico 2: </a:t>
            </a:r>
            <a:r>
              <a:rPr lang="es-ES" sz="3200" b="0" cap="none" dirty="0" smtClean="0">
                <a:latin typeface="Calibri Light" panose="020F0302020204030204" pitchFamily="34" charset="0"/>
              </a:rPr>
              <a:t>Evaluar la influencia del método químico (</a:t>
            </a:r>
            <a:r>
              <a:rPr lang="es-ES" sz="3200" b="0" cap="none" dirty="0" err="1" smtClean="0">
                <a:latin typeface="Calibri Light" panose="020F0302020204030204" pitchFamily="34" charset="0"/>
              </a:rPr>
              <a:t>eritorbato</a:t>
            </a:r>
            <a:r>
              <a:rPr lang="es-ES" sz="3200" b="0" cap="none" dirty="0" smtClean="0">
                <a:latin typeface="Calibri Light" panose="020F0302020204030204" pitchFamily="34" charset="0"/>
              </a:rPr>
              <a:t> de sodio) sobre el pardeamiento enzimático y no enzimático de oritos rebanados.</a:t>
            </a:r>
            <a:r>
              <a:rPr lang="es-CO" sz="3200" b="0" cap="none" dirty="0" smtClean="0">
                <a:latin typeface="Calibri Light" panose="020F0302020204030204" pitchFamily="34" charset="0"/>
              </a:rPr>
              <a:t> </a:t>
            </a:r>
            <a:r>
              <a:rPr lang="es-CO" sz="3200" cap="none" dirty="0" smtClean="0">
                <a:latin typeface="Calibri Light" panose="020F0302020204030204" pitchFamily="34" charset="0"/>
              </a:rPr>
              <a:t/>
            </a:r>
            <a:br>
              <a:rPr lang="es-CO" sz="3200" cap="none" dirty="0" smtClean="0">
                <a:latin typeface="Calibri Light" panose="020F0302020204030204" pitchFamily="34" charset="0"/>
              </a:rPr>
            </a:br>
            <a:endParaRPr lang="es-CO" sz="3200" cap="none" dirty="0"/>
          </a:p>
        </p:txBody>
      </p:sp>
      <p:sp>
        <p:nvSpPr>
          <p:cNvPr id="5" name="Rectángulo 4"/>
          <p:cNvSpPr/>
          <p:nvPr/>
        </p:nvSpPr>
        <p:spPr>
          <a:xfrm>
            <a:off x="256673" y="2258033"/>
            <a:ext cx="11658089" cy="32571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8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función a las variables asociadas al color de la materia prima y el producto final, la solución de </a:t>
            </a:r>
            <a:r>
              <a:rPr lang="es-ES" sz="28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eritorbato</a:t>
            </a:r>
            <a:r>
              <a:rPr lang="es-ES" sz="28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sodio y la temperatura del aire de secado de 60°C resultaron ser las mejores condiciones ya que generan los valores más cercanos al estado inicial de la fruta, debido a la naturaleza del </a:t>
            </a:r>
            <a:r>
              <a:rPr lang="es-ES" sz="2800" dirty="0" err="1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eritorbato</a:t>
            </a:r>
            <a:r>
              <a:rPr lang="es-ES" sz="28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sodio como agente antioxidante y preservante del color.</a:t>
            </a:r>
            <a:endParaRPr lang="es-CO" sz="28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365" y="1537682"/>
            <a:ext cx="11694016" cy="1478570"/>
          </a:xfrm>
        </p:spPr>
        <p:txBody>
          <a:bodyPr>
            <a:noAutofit/>
          </a:bodyPr>
          <a:lstStyle/>
          <a:p>
            <a:pPr algn="just"/>
            <a:r>
              <a:rPr lang="es-ES" sz="3600" b="1" cap="none" dirty="0" smtClean="0">
                <a:latin typeface="Calibri Light" panose="020F0302020204030204" pitchFamily="34" charset="0"/>
              </a:rPr>
              <a:t>O. específico 3: </a:t>
            </a:r>
            <a:r>
              <a:rPr lang="es-ES" sz="3600" b="0" cap="none" dirty="0" smtClean="0">
                <a:latin typeface="Calibri Light" panose="020F0302020204030204" pitchFamily="34" charset="0"/>
              </a:rPr>
              <a:t>Evaluar la influencia del método físico (escaldado), temperatura de secado y velocidad de aire de secado sobre el pardeamiento enzimático y no enzimático de oritos rebanados.</a:t>
            </a:r>
            <a:r>
              <a:rPr lang="es-ES" sz="3600" b="0" cap="none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.........................................................................</a:t>
            </a:r>
            <a:r>
              <a:rPr lang="es-ES" sz="3600" b="0" cap="none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.</a:t>
            </a:r>
            <a:r>
              <a:rPr lang="es-ES" sz="3600" b="0" cap="none" dirty="0" smtClean="0">
                <a:latin typeface="Calibri Light" panose="020F0302020204030204" pitchFamily="34" charset="0"/>
              </a:rPr>
              <a:t> </a:t>
            </a:r>
            <a:r>
              <a:rPr lang="es-CO" sz="3600" cap="none" dirty="0" smtClean="0">
                <a:latin typeface="Calibri Light" panose="020F0302020204030204" pitchFamily="34" charset="0"/>
              </a:rPr>
              <a:t/>
            </a:r>
            <a:br>
              <a:rPr lang="es-CO" sz="3600" cap="none" dirty="0" smtClean="0">
                <a:latin typeface="Calibri Light" panose="020F0302020204030204" pitchFamily="34" charset="0"/>
              </a:rPr>
            </a:br>
            <a:endParaRPr lang="es-CO" sz="3600" cap="none" dirty="0"/>
          </a:p>
        </p:txBody>
      </p:sp>
      <p:sp>
        <p:nvSpPr>
          <p:cNvPr id="5" name="Rectángulo 4"/>
          <p:cNvSpPr/>
          <p:nvPr/>
        </p:nvSpPr>
        <p:spPr>
          <a:xfrm>
            <a:off x="278365" y="2827993"/>
            <a:ext cx="11541601" cy="355481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3000" dirty="0">
                <a:solidFill>
                  <a:schemeClr val="tx1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función a las variables asociadas al color de la materia prima y el producto final el método físico de escaldado no es recomendado para el pre-procesamiento del banano orito ya que afectó negativamente la calidad del producto por la mayor diferencia entre los valores iniciales y finales.</a:t>
            </a:r>
            <a:endParaRPr lang="es-CO" sz="30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7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976578"/>
              </p:ext>
            </p:extLst>
          </p:nvPr>
        </p:nvGraphicFramePr>
        <p:xfrm>
          <a:off x="1535589" y="1360524"/>
          <a:ext cx="9150607" cy="4084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89" y="2048450"/>
            <a:ext cx="2343148" cy="2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1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25" y="402451"/>
            <a:ext cx="11646569" cy="1478570"/>
          </a:xfrm>
        </p:spPr>
        <p:txBody>
          <a:bodyPr>
            <a:noAutofit/>
          </a:bodyPr>
          <a:lstStyle/>
          <a:p>
            <a:pPr algn="just"/>
            <a:r>
              <a:rPr lang="es-ES" sz="3600" b="1" cap="none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O. específico 4: </a:t>
            </a:r>
            <a:r>
              <a:rPr lang="es-ES" sz="3600" b="0" cap="none" dirty="0" smtClean="0">
                <a:solidFill>
                  <a:schemeClr val="tx2"/>
                </a:solidFill>
                <a:latin typeface="Calibri Light" panose="020F0302020204030204" pitchFamily="34" charset="0"/>
              </a:rPr>
              <a:t>Evaluar  las características sensoriales del producto final</a:t>
            </a:r>
            <a:r>
              <a:rPr lang="es-ES" sz="3600" cap="none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.................................................................................</a:t>
            </a:r>
            <a:endParaRPr lang="es-CO" sz="3600" cap="none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2926" y="2470575"/>
            <a:ext cx="11646569" cy="41088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900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realizado el análisis sensorial del producto final se encontró que los tratamientos cinco (</a:t>
            </a:r>
            <a:r>
              <a:rPr lang="es-ES" sz="2900" dirty="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Eritorbato</a:t>
            </a:r>
            <a:r>
              <a:rPr lang="es-ES" sz="2900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sodio 1%, 60°C, 2 m/s) y seis (</a:t>
            </a:r>
            <a:r>
              <a:rPr lang="es-ES" sz="2900" dirty="0" err="1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Eritorbato</a:t>
            </a:r>
            <a:r>
              <a:rPr lang="es-ES" sz="2900" dirty="0">
                <a:solidFill>
                  <a:schemeClr val="tx2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sodio 1%, 60°C, 4 m/s)  tuvieron una mayor aceptabilidad ya que sus características organolépticas fueron calificadas con puntajes más altos que el resto de tratamientos; confirmando que el color es un aspecto crítico para la aceptación de un producto. </a:t>
            </a:r>
            <a:endParaRPr lang="es-CO" sz="2900" dirty="0">
              <a:solidFill>
                <a:schemeClr val="tx2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85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8968" y="507643"/>
            <a:ext cx="5217459" cy="80621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s-CO" sz="4400" dirty="0" smtClean="0"/>
              <a:t>Recomendaciones</a:t>
            </a:r>
            <a:r>
              <a:rPr lang="es-CO" dirty="0" smtClean="0"/>
              <a:t> </a:t>
            </a:r>
            <a:endParaRPr lang="es-CO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512" y="1774731"/>
            <a:ext cx="6606372" cy="322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/>
          <p:cNvSpPr/>
          <p:nvPr/>
        </p:nvSpPr>
        <p:spPr>
          <a:xfrm>
            <a:off x="509762" y="5648865"/>
            <a:ext cx="113358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Sistemas de visión por ordenador</a:t>
            </a:r>
            <a:endParaRPr lang="es-E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9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duraz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5" y="1924636"/>
            <a:ext cx="4264811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3868775" y="1720516"/>
            <a:ext cx="3776748" cy="1974976"/>
            <a:chOff x="3868775" y="1720516"/>
            <a:chExt cx="3776748" cy="1974976"/>
          </a:xfrm>
        </p:grpSpPr>
        <p:cxnSp>
          <p:nvCxnSpPr>
            <p:cNvPr id="5" name="Conector recto de flecha 4"/>
            <p:cNvCxnSpPr/>
            <p:nvPr/>
          </p:nvCxnSpPr>
          <p:spPr>
            <a:xfrm flipH="1">
              <a:off x="3868775" y="2447856"/>
              <a:ext cx="969264" cy="4230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CuadroTexto 5"/>
            <p:cNvSpPr txBox="1"/>
            <p:nvPr/>
          </p:nvSpPr>
          <p:spPr>
            <a:xfrm>
              <a:off x="4075631" y="1919344"/>
              <a:ext cx="1662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800" dirty="0" smtClean="0">
                  <a:solidFill>
                    <a:schemeClr val="tx2"/>
                  </a:solidFill>
                </a:rPr>
                <a:t>Azúcares</a:t>
              </a:r>
              <a:endParaRPr lang="es-CO" sz="2800" dirty="0">
                <a:solidFill>
                  <a:schemeClr val="tx2"/>
                </a:solidFill>
              </a:endParaRPr>
            </a:p>
          </p:txBody>
        </p:sp>
        <p:cxnSp>
          <p:nvCxnSpPr>
            <p:cNvPr id="8" name="Conector recto de flecha 7"/>
            <p:cNvCxnSpPr/>
            <p:nvPr/>
          </p:nvCxnSpPr>
          <p:spPr>
            <a:xfrm flipV="1">
              <a:off x="5067945" y="3483712"/>
              <a:ext cx="699207" cy="776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CuadroTexto 8"/>
            <p:cNvSpPr txBox="1"/>
            <p:nvPr/>
          </p:nvSpPr>
          <p:spPr>
            <a:xfrm>
              <a:off x="5767152" y="3233827"/>
              <a:ext cx="934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2400" dirty="0" smtClean="0">
                  <a:solidFill>
                    <a:schemeClr val="tx2"/>
                  </a:solidFill>
                </a:rPr>
                <a:t>Agua</a:t>
              </a:r>
              <a:endParaRPr lang="es-CO" sz="2400" dirty="0">
                <a:solidFill>
                  <a:schemeClr val="tx2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069387" y="1724581"/>
              <a:ext cx="157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 smtClean="0">
                  <a:solidFill>
                    <a:schemeClr val="tx2"/>
                  </a:solidFill>
                </a:rPr>
                <a:t>Sacarosa </a:t>
              </a:r>
            </a:p>
            <a:p>
              <a:r>
                <a:rPr lang="es-CO" dirty="0" smtClean="0">
                  <a:solidFill>
                    <a:schemeClr val="tx2"/>
                  </a:solidFill>
                </a:rPr>
                <a:t>Glucosa Fructosa </a:t>
              </a:r>
              <a:endParaRPr lang="es-CO" dirty="0">
                <a:solidFill>
                  <a:schemeClr val="tx2"/>
                </a:solidFill>
              </a:endParaRPr>
            </a:p>
          </p:txBody>
        </p:sp>
        <p:sp>
          <p:nvSpPr>
            <p:cNvPr id="11" name="Abrir llave 10"/>
            <p:cNvSpPr/>
            <p:nvPr/>
          </p:nvSpPr>
          <p:spPr>
            <a:xfrm>
              <a:off x="5767152" y="1720516"/>
              <a:ext cx="164417" cy="866273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2"/>
                </a:solidFill>
              </a:endParaRP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0" y="5221267"/>
            <a:ext cx="71433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dirty="0" smtClean="0">
                <a:ln/>
                <a:solidFill>
                  <a:schemeClr val="accent3"/>
                </a:solidFill>
              </a:rPr>
              <a:t>Deshidratación osmótica</a:t>
            </a:r>
            <a:endParaRPr lang="es-ES" sz="4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28" name="Picture 4" descr="Resultado de imagen para liofilizació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425" y="2261680"/>
            <a:ext cx="3836430" cy="252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645523" y="5128934"/>
            <a:ext cx="4224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accent3"/>
                </a:solidFill>
              </a:rPr>
              <a:t>Liofilización</a:t>
            </a:r>
            <a:endParaRPr lang="es-ES" sz="54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2627239" y="719666"/>
            <a:ext cx="7069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Musa </a:t>
            </a:r>
            <a:r>
              <a:rPr lang="es-E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acuminata</a:t>
            </a:r>
            <a:r>
              <a:rPr lang="es-E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AA</a:t>
            </a:r>
            <a:endParaRPr lang="es-E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63169445"/>
              </p:ext>
            </p:extLst>
          </p:nvPr>
        </p:nvGraphicFramePr>
        <p:xfrm>
          <a:off x="662609" y="719666"/>
          <a:ext cx="10575233" cy="582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02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8" y="1768309"/>
            <a:ext cx="5391902" cy="3048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53" y="1625413"/>
            <a:ext cx="3762900" cy="333421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99248" y="5164624"/>
            <a:ext cx="4905958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chemeClr val="accent3"/>
                </a:solidFill>
              </a:rPr>
              <a:t>Escaldado con microondas</a:t>
            </a:r>
            <a:endParaRPr lang="es-ES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804212" y="5164624"/>
            <a:ext cx="435304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Escaldado con vapor</a:t>
            </a:r>
            <a:endParaRPr lang="es-E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83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08" y="2184994"/>
            <a:ext cx="2724505" cy="271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66" y="2320119"/>
            <a:ext cx="3546764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81" y="1187355"/>
            <a:ext cx="4790574" cy="470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69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O" sz="4000" dirty="0" smtClean="0"/>
              <a:t>Gracias…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7514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78495" y="0"/>
            <a:ext cx="9509760" cy="1233424"/>
          </a:xfrm>
        </p:spPr>
        <p:txBody>
          <a:bodyPr/>
          <a:lstStyle/>
          <a:p>
            <a:pPr algn="ctr"/>
            <a:r>
              <a:rPr lang="es-CO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HIPÓTESIS</a:t>
            </a:r>
            <a:endParaRPr lang="es-CO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343940"/>
              </p:ext>
            </p:extLst>
          </p:nvPr>
        </p:nvGraphicFramePr>
        <p:xfrm>
          <a:off x="605308" y="1233424"/>
          <a:ext cx="11256134" cy="5321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3346" y="206062"/>
            <a:ext cx="9509760" cy="1004552"/>
          </a:xfrm>
        </p:spPr>
        <p:txBody>
          <a:bodyPr/>
          <a:lstStyle/>
          <a:p>
            <a:r>
              <a:rPr lang="es-CO" dirty="0" smtClean="0"/>
              <a:t>OBJETIVOS ESPECÍFICOS</a:t>
            </a:r>
            <a:endParaRPr lang="es-CO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794008"/>
              </p:ext>
            </p:extLst>
          </p:nvPr>
        </p:nvGraphicFramePr>
        <p:xfrm>
          <a:off x="0" y="708338"/>
          <a:ext cx="12192000" cy="6014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/>
          <p:cNvSpPr/>
          <p:nvPr/>
        </p:nvSpPr>
        <p:spPr>
          <a:xfrm>
            <a:off x="9813701" y="3676918"/>
            <a:ext cx="2305318" cy="25435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ES" sz="2000" dirty="0">
                <a:solidFill>
                  <a:schemeClr val="tx1"/>
                </a:solidFill>
              </a:rPr>
              <a:t>Evaluar  las características sensoriales del producto final.</a:t>
            </a:r>
            <a:endParaRPr lang="es-C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630017" y="2922299"/>
            <a:ext cx="8931965" cy="123342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CO" sz="5400" dirty="0" smtClean="0">
                <a:ln/>
                <a:solidFill>
                  <a:schemeClr val="accent3"/>
                </a:solidFill>
              </a:rPr>
              <a:t>MÉTODOS</a:t>
            </a:r>
            <a:endParaRPr lang="es-CO" sz="5400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0047" y="590176"/>
            <a:ext cx="5622259" cy="65966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CO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FACTORES EN ESTUDIO</a:t>
            </a:r>
            <a:endParaRPr lang="es-CO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21264"/>
              </p:ext>
            </p:extLst>
          </p:nvPr>
        </p:nvGraphicFramePr>
        <p:xfrm>
          <a:off x="978794" y="1868503"/>
          <a:ext cx="10444766" cy="36069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22383"/>
                <a:gridCol w="5222383"/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Factor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Niveles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1198984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A: Método de inactivación de enzimas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A1: Escaldado 90°C,</a:t>
                      </a:r>
                      <a:r>
                        <a:rPr lang="es-CO" sz="2800" baseline="0" dirty="0" smtClean="0">
                          <a:latin typeface="Calibri Light" panose="020F0302020204030204" pitchFamily="34" charset="0"/>
                        </a:rPr>
                        <a:t> 15 segundos</a:t>
                      </a:r>
                      <a:endParaRPr lang="es-CO" sz="2800" dirty="0" smtClean="0">
                        <a:latin typeface="Calibri Light" panose="020F0302020204030204" pitchFamily="34" charset="0"/>
                      </a:endParaRPr>
                    </a:p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A2: </a:t>
                      </a:r>
                      <a:r>
                        <a:rPr lang="es-CO" sz="2800" dirty="0" err="1" smtClean="0">
                          <a:latin typeface="Calibri Light" panose="020F0302020204030204" pitchFamily="34" charset="0"/>
                        </a:rPr>
                        <a:t>Eritorbato</a:t>
                      </a:r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 de sodio 1%, 5 min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B: Temperatura de</a:t>
                      </a:r>
                      <a:r>
                        <a:rPr lang="es-CO" sz="2800" baseline="0" dirty="0" smtClean="0">
                          <a:latin typeface="Calibri Light" panose="020F0302020204030204" pitchFamily="34" charset="0"/>
                        </a:rPr>
                        <a:t> secado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B1: 60°C</a:t>
                      </a:r>
                    </a:p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B2: 70°C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C: Velocidad de aire</a:t>
                      </a:r>
                      <a:r>
                        <a:rPr lang="es-CO" sz="2800" baseline="0" dirty="0" smtClean="0">
                          <a:latin typeface="Calibri Light" panose="020F0302020204030204" pitchFamily="34" charset="0"/>
                        </a:rPr>
                        <a:t> de </a:t>
                      </a:r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secado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C1: 2m/s</a:t>
                      </a:r>
                    </a:p>
                    <a:p>
                      <a:r>
                        <a:rPr lang="es-CO" sz="2800" dirty="0" smtClean="0">
                          <a:latin typeface="Calibri Light" panose="020F0302020204030204" pitchFamily="34" charset="0"/>
                        </a:rPr>
                        <a:t>C2: 4m/s</a:t>
                      </a:r>
                      <a:endParaRPr lang="es-CO" sz="2800" dirty="0">
                        <a:latin typeface="Calibri Light" panose="020F03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ángulo redondeado 4"/>
          <p:cNvSpPr/>
          <p:nvPr/>
        </p:nvSpPr>
        <p:spPr>
          <a:xfrm>
            <a:off x="885106" y="5692461"/>
            <a:ext cx="5009882" cy="6439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Tratamientos: 8 </a:t>
            </a:r>
            <a:endParaRPr lang="es-CO" sz="24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6349285" y="5692461"/>
            <a:ext cx="4893972" cy="6439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Unidades experimentales: 24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82021" y="2279561"/>
            <a:ext cx="3359669" cy="19704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CO" dirty="0" smtClean="0"/>
              <a:t>MANEJO ESPECÍFICO DEL EXPERIMENTO</a:t>
            </a:r>
            <a:endParaRPr lang="es-CO" dirty="0"/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 rotWithShape="1"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70"/>
          <a:stretch/>
        </p:blipFill>
        <p:spPr>
          <a:xfrm>
            <a:off x="3193962" y="418563"/>
            <a:ext cx="8371266" cy="569246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5512157" y="6036970"/>
            <a:ext cx="193183" cy="180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Elipse 2"/>
          <p:cNvSpPr/>
          <p:nvPr/>
        </p:nvSpPr>
        <p:spPr>
          <a:xfrm>
            <a:off x="9839459" y="6049849"/>
            <a:ext cx="193183" cy="167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29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_Design_Yellow_TP102900996.potx" id="{6B162268-CB36-43DE-A552-0B75CE668863}" vid="{136243E8-536F-427A-82F4-B1E8D39C9676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del título</Template>
  <TotalTime>0</TotalTime>
  <Words>1420</Words>
  <Application>Microsoft Office PowerPoint</Application>
  <PresentationFormat>Panorámica</PresentationFormat>
  <Paragraphs>415</Paragraphs>
  <Slides>42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2" baseType="lpstr">
      <vt:lpstr>Batang</vt:lpstr>
      <vt:lpstr>Agency FB</vt:lpstr>
      <vt:lpstr>Arial</vt:lpstr>
      <vt:lpstr>Book Antiqua</vt:lpstr>
      <vt:lpstr>Calibri</vt:lpstr>
      <vt:lpstr>Calibri Light</vt:lpstr>
      <vt:lpstr>Cambria Math</vt:lpstr>
      <vt:lpstr>Symbol</vt:lpstr>
      <vt:lpstr>Times New Roman</vt:lpstr>
      <vt:lpstr>Banded Design Yellow 16x9</vt:lpstr>
      <vt:lpstr>Presentación de PowerPoint</vt:lpstr>
      <vt:lpstr>PLANTEAMIENTO DEL PROBLEMA</vt:lpstr>
      <vt:lpstr>JUSTIFICACIÓN</vt:lpstr>
      <vt:lpstr>Presentación de PowerPoint</vt:lpstr>
      <vt:lpstr>HIPÓTESIS</vt:lpstr>
      <vt:lpstr>OBJETIVOS ESPECÍFICOS</vt:lpstr>
      <vt:lpstr>MÉTODOS</vt:lpstr>
      <vt:lpstr>FACTORES EN ESTUDIO</vt:lpstr>
      <vt:lpstr>MANEJO ESPECÍFICO DEL EXPERIMENTO</vt:lpstr>
      <vt:lpstr>MANEJO ESPECÍFICO DEL EXPERIMENTO</vt:lpstr>
      <vt:lpstr>Presentación de PowerPoint</vt:lpstr>
      <vt:lpstr>Presentación de PowerPoint</vt:lpstr>
      <vt:lpstr>RESULTADOS Y DISCUSIONES</vt:lpstr>
      <vt:lpstr>Caracterización de la materia prima</vt:lpstr>
      <vt:lpstr>Presentación de PowerPoint</vt:lpstr>
      <vt:lpstr>Luminosidad (L*)</vt:lpstr>
      <vt:lpstr>Presentación de PowerPoint</vt:lpstr>
      <vt:lpstr>Ángulo de tono Hue</vt:lpstr>
      <vt:lpstr>Presentación de PowerPoint</vt:lpstr>
      <vt:lpstr>Presentación de PowerPoint</vt:lpstr>
      <vt:lpstr>Presentación de PowerPoint</vt:lpstr>
      <vt:lpstr>Diferencia de color total</vt:lpstr>
      <vt:lpstr>Humedad en base húmeda</vt:lpstr>
      <vt:lpstr>Rendimiento</vt:lpstr>
      <vt:lpstr>Sólidos solubles (°Brix)</vt:lpstr>
      <vt:lpstr>RESUMEN</vt:lpstr>
      <vt:lpstr>Curvas de secado</vt:lpstr>
      <vt:lpstr>Presentación de PowerPoint</vt:lpstr>
      <vt:lpstr>VARIABLES CUALITATIVAS</vt:lpstr>
      <vt:lpstr>Resultados Cualitativos Análisis sensorial</vt:lpstr>
      <vt:lpstr>Presentación de PowerPoint</vt:lpstr>
      <vt:lpstr>Balance de materiales T6</vt:lpstr>
      <vt:lpstr>CONCLUSIONES</vt:lpstr>
      <vt:lpstr>O. específico 2: Evaluar la influencia del método químico (eritorbato de sodio) sobre el pardeamiento enzimático y no enzimático de oritos rebanados.  </vt:lpstr>
      <vt:lpstr>O. específico 3: Evaluar la influencia del método físico (escaldado), temperatura de secado y velocidad de aire de secado sobre el pardeamiento enzimático y no enzimático de oritos rebanados...........................................................................  </vt:lpstr>
      <vt:lpstr>Presentación de PowerPoint</vt:lpstr>
      <vt:lpstr>O. específico 4: Evaluar  las características sensoriales del producto final.................................................................................</vt:lpstr>
      <vt:lpstr>Recomendaciones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2016-12-10T18:05:27Z</dcterms:created>
  <dcterms:modified xsi:type="dcterms:W3CDTF">2017-03-17T03:31:43Z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