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704" r:id="rId1"/>
  </p:sldMasterIdLst>
  <p:sldIdLst>
    <p:sldId id="256" r:id="rId2"/>
    <p:sldId id="297" r:id="rId3"/>
    <p:sldId id="298" r:id="rId4"/>
    <p:sldId id="283" r:id="rId5"/>
    <p:sldId id="293" r:id="rId6"/>
    <p:sldId id="294" r:id="rId7"/>
    <p:sldId id="295" r:id="rId8"/>
    <p:sldId id="296" r:id="rId9"/>
    <p:sldId id="301" r:id="rId10"/>
    <p:sldId id="302" r:id="rId11"/>
    <p:sldId id="303" r:id="rId12"/>
    <p:sldId id="304" r:id="rId13"/>
    <p:sldId id="299" r:id="rId14"/>
    <p:sldId id="300" r:id="rId15"/>
    <p:sldId id="285" r:id="rId16"/>
    <p:sldId id="287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8" r:id="rId25"/>
    <p:sldId id="312" r:id="rId26"/>
    <p:sldId id="313" r:id="rId27"/>
    <p:sldId id="314" r:id="rId28"/>
    <p:sldId id="315" r:id="rId29"/>
    <p:sldId id="316" r:id="rId30"/>
    <p:sldId id="317" r:id="rId31"/>
    <p:sldId id="291" r:id="rId32"/>
    <p:sldId id="31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1A"/>
    <a:srgbClr val="CC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F:\&#160;\Resultados%20analisis%20dise&#241;o%20exp\analisis%20fase%20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IEMPO%20DE%20VID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60;\Resultados%20analisis%20dise&#241;o%20exp\Dise&#241;o%20exp%20INFOSTATnuevo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E:\&#160;\Resultados%20analisis%20dise&#241;o%20exp\Dise&#241;o%20exp%20INFOSTATnuevo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F:\&#160;\Resultados%20analisis%20dise&#241;o%20exp\Dise&#241;o%20exp%20INFOSTATnuev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E:\&#160;\Resultados%20analisis%20dise&#241;o%20exp\Dise&#241;o%20exp%20INFOSTATnuevo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E:\cuadro%20de%20grafico%20tabla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F:\TIEMPO%20DE%20VID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TIEMPO%20DE%20VIDA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F:\TIEMPO%20DE%20VI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 fase'!$O$22</c:f>
              <c:strCache>
                <c:ptCount val="1"/>
                <c:pt idx="0">
                  <c:v>T1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 fase'!$P$21:$S$21</c:f>
              <c:strCache>
                <c:ptCount val="4"/>
                <c:pt idx="0">
                  <c:v>Color</c:v>
                </c:pt>
                <c:pt idx="1">
                  <c:v>Aspecto</c:v>
                </c:pt>
                <c:pt idx="2">
                  <c:v>Turbidez</c:v>
                </c:pt>
                <c:pt idx="3">
                  <c:v>Aceptación</c:v>
                </c:pt>
              </c:strCache>
            </c:strRef>
          </c:cat>
          <c:val>
            <c:numRef>
              <c:f>'1 fase'!$P$22:$S$22</c:f>
              <c:numCache>
                <c:formatCode>0.00</c:formatCode>
                <c:ptCount val="4"/>
                <c:pt idx="0">
                  <c:v>3.64</c:v>
                </c:pt>
                <c:pt idx="1">
                  <c:v>3.55</c:v>
                </c:pt>
                <c:pt idx="2">
                  <c:v>2.91</c:v>
                </c:pt>
                <c:pt idx="3">
                  <c:v>4.09</c:v>
                </c:pt>
              </c:numCache>
            </c:numRef>
          </c:val>
        </c:ser>
        <c:ser>
          <c:idx val="1"/>
          <c:order val="1"/>
          <c:tx>
            <c:strRef>
              <c:f>'1 fase'!$O$23</c:f>
              <c:strCache>
                <c:ptCount val="1"/>
                <c:pt idx="0">
                  <c:v>T2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 fase'!$P$21:$S$21</c:f>
              <c:strCache>
                <c:ptCount val="4"/>
                <c:pt idx="0">
                  <c:v>Color</c:v>
                </c:pt>
                <c:pt idx="1">
                  <c:v>Aspecto</c:v>
                </c:pt>
                <c:pt idx="2">
                  <c:v>Turbidez</c:v>
                </c:pt>
                <c:pt idx="3">
                  <c:v>Aceptación</c:v>
                </c:pt>
              </c:strCache>
            </c:strRef>
          </c:cat>
          <c:val>
            <c:numRef>
              <c:f>'1 fase'!$P$23:$S$23</c:f>
              <c:numCache>
                <c:formatCode>0.00</c:formatCode>
                <c:ptCount val="4"/>
                <c:pt idx="0">
                  <c:v>3.18</c:v>
                </c:pt>
                <c:pt idx="1">
                  <c:v>3.27</c:v>
                </c:pt>
                <c:pt idx="2">
                  <c:v>3</c:v>
                </c:pt>
                <c:pt idx="3">
                  <c:v>3.64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9854080"/>
        <c:axId val="169855616"/>
      </c:barChart>
      <c:catAx>
        <c:axId val="16985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69855616"/>
        <c:crosses val="autoZero"/>
        <c:auto val="1"/>
        <c:lblAlgn val="ctr"/>
        <c:lblOffset val="100"/>
        <c:noMultiLvlLbl val="0"/>
      </c:catAx>
      <c:valAx>
        <c:axId val="16985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Valores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6985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/>
            </a:pPr>
            <a:r>
              <a:rPr lang="es-EC" sz="1000" b="0"/>
              <a:t> Tiempo vs °Brix</a:t>
            </a:r>
          </a:p>
        </c:rich>
      </c:tx>
      <c:layout>
        <c:manualLayout>
          <c:xMode val="edge"/>
          <c:yMode val="edge"/>
          <c:x val="0.43200916088949798"/>
          <c:y val="4.2638685608314401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1"/>
          <c:order val="0"/>
          <c:trendline>
            <c:trendlineType val="linear"/>
            <c:dispRSqr val="0"/>
            <c:dispEq val="0"/>
          </c:trendline>
          <c:xVal>
            <c:numRef>
              <c:f>joel!$W$20:$W$25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</c:numCache>
            </c:numRef>
          </c:xVal>
          <c:yVal>
            <c:numRef>
              <c:f>joel!$Z$20:$Z$25</c:f>
              <c:numCache>
                <c:formatCode>0.00</c:formatCode>
                <c:ptCount val="6"/>
                <c:pt idx="0">
                  <c:v>12.3</c:v>
                </c:pt>
                <c:pt idx="1">
                  <c:v>12.5</c:v>
                </c:pt>
                <c:pt idx="2">
                  <c:v>12.4</c:v>
                </c:pt>
                <c:pt idx="3">
                  <c:v>12.4</c:v>
                </c:pt>
                <c:pt idx="4">
                  <c:v>20.5</c:v>
                </c:pt>
                <c:pt idx="5">
                  <c:v>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440768"/>
        <c:axId val="171524864"/>
      </c:scatterChart>
      <c:valAx>
        <c:axId val="171440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s-ES" b="0"/>
                  <a:t>Tiempo (días)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1524864"/>
        <c:crosses val="autoZero"/>
        <c:crossBetween val="midCat"/>
      </c:valAx>
      <c:valAx>
        <c:axId val="1715248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s-ES" b="0"/>
                  <a:t>Sólidos</a:t>
                </a:r>
                <a:r>
                  <a:rPr lang="es-ES" b="0" baseline="0"/>
                  <a:t> solubles (ºBrix)</a:t>
                </a:r>
                <a:endParaRPr lang="es-ES" b="0"/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71440768"/>
        <c:crosses val="autoZero"/>
        <c:crossBetween val="midCat"/>
      </c:valAx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rgbClr val="5B9BD5"/>
            </a:solidFill>
          </c:spPr>
          <c:invertIfNegative val="1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Brix!$V$3:$V$7</c:f>
              <c:strCache>
                <c:ptCount val="5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Test</c:v>
                </c:pt>
              </c:strCache>
            </c:strRef>
          </c:cat>
          <c:val>
            <c:numRef>
              <c:f>Brix!$W$3:$W$7</c:f>
              <c:numCache>
                <c:formatCode>0.00</c:formatCode>
                <c:ptCount val="5"/>
                <c:pt idx="0">
                  <c:v>11.3333333333333</c:v>
                </c:pt>
                <c:pt idx="1">
                  <c:v>10.9333333333333</c:v>
                </c:pt>
                <c:pt idx="2">
                  <c:v>10.766666666666699</c:v>
                </c:pt>
                <c:pt idx="3">
                  <c:v>11.266666666666699</c:v>
                </c:pt>
                <c:pt idx="4">
                  <c:v>9.7333333333333218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70242432"/>
        <c:axId val="170245504"/>
      </c:barChart>
      <c:catAx>
        <c:axId val="170242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Tratamientos</a:t>
                </a:r>
              </a:p>
            </c:rich>
          </c:tx>
          <c:layout>
            <c:manualLayout>
              <c:xMode val="edge"/>
              <c:yMode val="edge"/>
              <c:x val="0.48658999299501798"/>
              <c:y val="0.8743856296041819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70245504"/>
        <c:crossesAt val="0"/>
        <c:auto val="1"/>
        <c:lblAlgn val="ctr"/>
        <c:lblOffset val="100"/>
        <c:noMultiLvlLbl val="1"/>
      </c:catAx>
      <c:valAx>
        <c:axId val="1702455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ºBrix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70242432"/>
        <c:crossesAt val="0"/>
        <c:crossBetween val="between"/>
      </c:valAx>
    </c:plotArea>
    <c:plotVisOnly val="1"/>
    <c:dispBlanksAs val="zero"/>
    <c:showDLblsOverMax val="1"/>
  </c:chart>
  <c:spPr>
    <a:solidFill>
      <a:srgbClr val="FFFFFF"/>
    </a:solidFill>
    <a:ln w="9360">
      <a:solidFill>
        <a:srgbClr val="D9D9D9"/>
      </a:solidFill>
      <a:round/>
    </a:ln>
  </c:spPr>
  <c:txPr>
    <a:bodyPr/>
    <a:lstStyle/>
    <a:p>
      <a:pPr>
        <a:defRPr sz="16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pH!$O$3:$O$4</c:f>
              <c:strCache>
                <c:ptCount val="2"/>
                <c:pt idx="0">
                  <c:v>Testigo</c:v>
                </c:pt>
                <c:pt idx="1">
                  <c:v>Tratamientos</c:v>
                </c:pt>
              </c:strCache>
            </c:strRef>
          </c:cat>
          <c:val>
            <c:numRef>
              <c:f>pH!$P$3:$P$4</c:f>
              <c:numCache>
                <c:formatCode>0.00</c:formatCode>
                <c:ptCount val="2"/>
                <c:pt idx="0">
                  <c:v>6.3</c:v>
                </c:pt>
                <c:pt idx="1">
                  <c:v>4.0960000000000001</c:v>
                </c:pt>
              </c:numCache>
            </c:numRef>
          </c:val>
          <c:extLst/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255296"/>
        <c:axId val="171287296"/>
      </c:barChart>
      <c:catAx>
        <c:axId val="171255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S"/>
                  <a:t>Promedios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287296"/>
        <c:crossesAt val="0"/>
        <c:auto val="1"/>
        <c:lblAlgn val="ctr"/>
        <c:lblOffset val="100"/>
        <c:noMultiLvlLbl val="1"/>
      </c:catAx>
      <c:valAx>
        <c:axId val="17128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S"/>
                  <a:t>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255296"/>
        <c:crossesAt val="0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'acidez titulable oxálico'!$O$3:$O$4</c:f>
              <c:strCache>
                <c:ptCount val="2"/>
                <c:pt idx="0">
                  <c:v>Testigo</c:v>
                </c:pt>
                <c:pt idx="1">
                  <c:v>Tratamientos</c:v>
                </c:pt>
              </c:strCache>
            </c:strRef>
          </c:cat>
          <c:val>
            <c:numRef>
              <c:f>'acidez titulable oxálico'!$P$3:$P$4</c:f>
              <c:numCache>
                <c:formatCode>0.00</c:formatCode>
                <c:ptCount val="2"/>
                <c:pt idx="0">
                  <c:v>63.2</c:v>
                </c:pt>
                <c:pt idx="1">
                  <c:v>168.99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624320"/>
        <c:axId val="171628416"/>
      </c:barChart>
      <c:catAx>
        <c:axId val="171624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C"/>
                  <a:t>Medias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628416"/>
        <c:crosses val="autoZero"/>
        <c:auto val="1"/>
        <c:lblAlgn val="ctr"/>
        <c:lblOffset val="100"/>
        <c:noMultiLvlLbl val="0"/>
      </c:catAx>
      <c:valAx>
        <c:axId val="17162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C"/>
                  <a:t>Acidez titulable (mg/100g)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62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Ca!$P$3:$P$4</c:f>
              <c:strCache>
                <c:ptCount val="2"/>
                <c:pt idx="0">
                  <c:v>Testigo</c:v>
                </c:pt>
                <c:pt idx="1">
                  <c:v>Tratamientos</c:v>
                </c:pt>
              </c:strCache>
            </c:strRef>
          </c:cat>
          <c:val>
            <c:numRef>
              <c:f>Ca!$Q$3:$Q$4</c:f>
              <c:numCache>
                <c:formatCode>General</c:formatCode>
                <c:ptCount val="2"/>
                <c:pt idx="0">
                  <c:v>3.94</c:v>
                </c:pt>
                <c:pt idx="1">
                  <c:v>4.74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202048"/>
        <c:axId val="171205376"/>
      </c:barChart>
      <c:catAx>
        <c:axId val="171202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Muestras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1205376"/>
        <c:crosses val="autoZero"/>
        <c:auto val="1"/>
        <c:lblAlgn val="ctr"/>
        <c:lblOffset val="100"/>
        <c:noMultiLvlLbl val="0"/>
      </c:catAx>
      <c:valAx>
        <c:axId val="17120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Calcio mg/l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120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FOS!$J$10:$N$10</c:f>
              <c:strCache>
                <c:ptCount val="5"/>
                <c:pt idx="0">
                  <c:v>Jícama fresca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</c:strCache>
            </c:strRef>
          </c:cat>
          <c:val>
            <c:numRef>
              <c:f>FOS!$J$11:$N$11</c:f>
              <c:numCache>
                <c:formatCode>General</c:formatCode>
                <c:ptCount val="5"/>
                <c:pt idx="0">
                  <c:v>6.06</c:v>
                </c:pt>
                <c:pt idx="1">
                  <c:v>6.38</c:v>
                </c:pt>
                <c:pt idx="2">
                  <c:v>6.33</c:v>
                </c:pt>
                <c:pt idx="3">
                  <c:v>6.13</c:v>
                </c:pt>
                <c:pt idx="4" formatCode="0.00">
                  <c:v>6.1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234432"/>
        <c:axId val="171346176"/>
      </c:barChart>
      <c:catAx>
        <c:axId val="1712344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Tratamientos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1346176"/>
        <c:crosses val="autoZero"/>
        <c:auto val="1"/>
        <c:lblAlgn val="ctr"/>
        <c:lblOffset val="100"/>
        <c:noMultiLvlLbl val="0"/>
      </c:catAx>
      <c:valAx>
        <c:axId val="171346176"/>
        <c:scaling>
          <c:orientation val="minMax"/>
          <c:max val="9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g/100ml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123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sz="1000"/>
              <a:t>Acidez vs Tiempo (ºT Ambiente)</a:t>
            </a:r>
          </a:p>
        </c:rich>
      </c:tx>
      <c:layout>
        <c:manualLayout>
          <c:xMode val="edge"/>
          <c:yMode val="edge"/>
          <c:x val="0.32146975995708699"/>
          <c:y val="2.85714285714285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'Formula para transformar acidez'!$N$6</c:f>
              <c:strCache>
                <c:ptCount val="1"/>
                <c:pt idx="0">
                  <c:v>AcidezAmb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'Formula para transformar acidez'!$M$7:$M$12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</c:numCache>
            </c:numRef>
          </c:xVal>
          <c:yVal>
            <c:numRef>
              <c:f>'Formula para transformar acidez'!$N$7:$N$12</c:f>
              <c:numCache>
                <c:formatCode>0.00</c:formatCode>
                <c:ptCount val="6"/>
                <c:pt idx="0">
                  <c:v>299.70720000000011</c:v>
                </c:pt>
                <c:pt idx="1">
                  <c:v>299.70720000000011</c:v>
                </c:pt>
                <c:pt idx="2">
                  <c:v>314.79000000000002</c:v>
                </c:pt>
                <c:pt idx="3">
                  <c:v>344.6632800000001</c:v>
                </c:pt>
                <c:pt idx="4">
                  <c:v>406.55</c:v>
                </c:pt>
                <c:pt idx="5">
                  <c:v>406.6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367808"/>
        <c:axId val="171464576"/>
      </c:scatterChart>
      <c:valAx>
        <c:axId val="171367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S"/>
                  <a:t>Tiempo (Días)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464576"/>
        <c:crosses val="autoZero"/>
        <c:crossBetween val="midCat"/>
      </c:valAx>
      <c:valAx>
        <c:axId val="171464576"/>
        <c:scaling>
          <c:orientation val="minMax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S"/>
                  <a:t>Acidez (mg/100g)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3678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/>
            </a:pPr>
            <a:r>
              <a:rPr lang="es-EC" sz="1000" b="0"/>
              <a:t>Tiempo vs °Brix (°T</a:t>
            </a:r>
            <a:r>
              <a:rPr lang="es-EC" sz="1000" b="0" baseline="0"/>
              <a:t> ambiente)</a:t>
            </a:r>
            <a:endParaRPr lang="es-EC" sz="1000" b="0"/>
          </a:p>
        </c:rich>
      </c:tx>
      <c:layout>
        <c:manualLayout>
          <c:xMode val="edge"/>
          <c:yMode val="edge"/>
          <c:x val="0.34696154916119398"/>
          <c:y val="3.1579129531885401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rendline>
            <c:trendlineType val="log"/>
            <c:dispRSqr val="0"/>
            <c:dispEq val="0"/>
          </c:trendline>
          <c:trendline>
            <c:trendlineType val="power"/>
            <c:dispRSqr val="0"/>
            <c:dispEq val="0"/>
          </c:trendline>
          <c:trendline>
            <c:trendlineType val="power"/>
            <c:dispRSqr val="0"/>
            <c:dispEq val="0"/>
          </c:trendline>
          <c:trendline>
            <c:trendlineType val="log"/>
            <c:dispRSqr val="1"/>
            <c:dispEq val="1"/>
            <c:trendlineLbl>
              <c:layout/>
              <c:numFmt formatCode="General" sourceLinked="0"/>
            </c:trendlineLbl>
          </c:trendline>
          <c:trendline>
            <c:trendlineType val="linear"/>
            <c:dispRSqr val="0"/>
            <c:dispEq val="0"/>
          </c:trendline>
          <c:xVal>
            <c:numRef>
              <c:f>joel!$C$20:$C$25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</c:numCache>
            </c:numRef>
          </c:xVal>
          <c:yVal>
            <c:numRef>
              <c:f>joel!$F$20:$F$25</c:f>
              <c:numCache>
                <c:formatCode>0.00</c:formatCode>
                <c:ptCount val="6"/>
                <c:pt idx="0">
                  <c:v>12.3</c:v>
                </c:pt>
                <c:pt idx="1">
                  <c:v>12.4</c:v>
                </c:pt>
                <c:pt idx="2">
                  <c:v>12.4</c:v>
                </c:pt>
                <c:pt idx="3">
                  <c:v>12.4</c:v>
                </c:pt>
                <c:pt idx="4">
                  <c:v>20.100000000000001</c:v>
                </c:pt>
                <c:pt idx="5">
                  <c:v>20.399999999999999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382656"/>
        <c:axId val="171393024"/>
      </c:scatterChart>
      <c:valAx>
        <c:axId val="171382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s-ES" b="0"/>
                  <a:t>Tiempo (días)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1393024"/>
        <c:crosses val="autoZero"/>
        <c:crossBetween val="midCat"/>
      </c:valAx>
      <c:valAx>
        <c:axId val="1713930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s-ES" b="0"/>
                  <a:t>Sólidos solubles</a:t>
                </a:r>
                <a:r>
                  <a:rPr lang="es-ES" b="0" baseline="0"/>
                  <a:t> (</a:t>
                </a:r>
                <a:r>
                  <a:rPr lang="es-ES" b="0"/>
                  <a:t>ºBrix)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71382656"/>
        <c:crosses val="autoZero"/>
        <c:crossBetween val="midCat"/>
      </c:valAx>
    </c:plotArea>
    <c:plotVisOnly val="1"/>
    <c:dispBlanksAs val="gap"/>
    <c:showDLblsOverMax val="0"/>
  </c:chart>
  <c:spPr>
    <a:solidFill>
      <a:schemeClr val="bg2">
        <a:lumMod val="90000"/>
      </a:schemeClr>
    </a:solidFill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000"/>
              <a:t>Acidez vs Tiempo (40ºC)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'Formula para transformar acidez'!$P$6</c:f>
              <c:strCache>
                <c:ptCount val="1"/>
                <c:pt idx="0">
                  <c:v>Acidez40ºC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'Formula para transformar acidez'!$O$7:$O$12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15</c:v>
                </c:pt>
                <c:pt idx="4">
                  <c:v>30</c:v>
                </c:pt>
                <c:pt idx="5">
                  <c:v>45</c:v>
                </c:pt>
              </c:numCache>
            </c:numRef>
          </c:xVal>
          <c:yVal>
            <c:numRef>
              <c:f>'Formula para transformar acidez'!$P$7:$P$12</c:f>
              <c:numCache>
                <c:formatCode>0.00</c:formatCode>
                <c:ptCount val="6"/>
                <c:pt idx="0">
                  <c:v>299.70720000000011</c:v>
                </c:pt>
                <c:pt idx="1">
                  <c:v>314.69256000000013</c:v>
                </c:pt>
                <c:pt idx="2">
                  <c:v>329.67792000000009</c:v>
                </c:pt>
                <c:pt idx="3">
                  <c:v>359.64864000000011</c:v>
                </c:pt>
                <c:pt idx="4">
                  <c:v>415.6</c:v>
                </c:pt>
                <c:pt idx="5">
                  <c:v>582.29999999999995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412864"/>
        <c:axId val="171427712"/>
      </c:scatterChart>
      <c:valAx>
        <c:axId val="17141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S"/>
                  <a:t>Tiempo (días)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427712"/>
        <c:crosses val="autoZero"/>
        <c:crossBetween val="midCat"/>
      </c:valAx>
      <c:valAx>
        <c:axId val="171427712"/>
        <c:scaling>
          <c:orientation val="minMax"/>
          <c:min val="2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s-ES"/>
                  <a:t>Acidez (mg/100g)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714128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2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5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771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5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9678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8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90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33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0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4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5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8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4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4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5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9.xml"/><Relationship Id="rId5" Type="http://schemas.openxmlformats.org/officeDocument/2006/relationships/image" Target="../media/image9.emf"/><Relationship Id="rId4" Type="http://schemas.openxmlformats.org/officeDocument/2006/relationships/package" Target="../embeddings/Dibujo_de_Microsoft_Visio44444444444444444444444444444411111.vsd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336" y="0"/>
            <a:ext cx="73152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43584" y="274320"/>
            <a:ext cx="10753344" cy="632764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 </a:t>
            </a:r>
            <a:r>
              <a:rPr lang="es-E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TÉCNICA DEL </a:t>
            </a:r>
            <a:r>
              <a:rPr lang="es-E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NORTE”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F.I.C.A.Y.A.</a:t>
            </a:r>
            <a:r>
              <a:rPr lang="es-E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INGENIERÍA AGROINDUSTRIAL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OBTENCIÓN DE UNA BEBIDA NUTRACÉUTICA DE JÍCAMA </a:t>
            </a:r>
            <a:br>
              <a:rPr lang="es-E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Smallanthus</a:t>
            </a:r>
            <a:r>
              <a:rPr lang="es-ES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sonchifolius</a:t>
            </a:r>
            <a:r>
              <a:rPr lang="es-E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EVALUACIÓN DE SU VIDA ÚTIL</a:t>
            </a:r>
            <a:r>
              <a:rPr lang="es-E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C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es-EC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Estrada Arias Joel </a:t>
            </a:r>
            <a:r>
              <a:rPr lang="es-EC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Agustín</a:t>
            </a:r>
            <a:br>
              <a:rPr lang="es-EC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C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Director</a:t>
            </a:r>
            <a:r>
              <a:rPr lang="es-EC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Ing. Ángel </a:t>
            </a:r>
            <a:r>
              <a:rPr lang="es-EC" sz="3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Satama</a:t>
            </a:r>
            <a:r>
              <a:rPr lang="es-E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622738" y="759854"/>
            <a:ext cx="2137893" cy="631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OBJETIVO 3</a:t>
            </a:r>
            <a:endParaRPr lang="es-ES" b="1" dirty="0"/>
          </a:p>
        </p:txBody>
      </p:sp>
      <p:sp>
        <p:nvSpPr>
          <p:cNvPr id="6" name="Rectángulo 5"/>
          <p:cNvSpPr/>
          <p:nvPr/>
        </p:nvSpPr>
        <p:spPr>
          <a:xfrm>
            <a:off x="4994856" y="759854"/>
            <a:ext cx="2137893" cy="631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MÉTODO</a:t>
            </a:r>
            <a:endParaRPr lang="es-ES" b="1" dirty="0"/>
          </a:p>
        </p:txBody>
      </p:sp>
      <p:sp>
        <p:nvSpPr>
          <p:cNvPr id="7" name="Rectángulo 6"/>
          <p:cNvSpPr/>
          <p:nvPr/>
        </p:nvSpPr>
        <p:spPr>
          <a:xfrm>
            <a:off x="8214575" y="759854"/>
            <a:ext cx="2137893" cy="631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RESULTADOS</a:t>
            </a:r>
            <a:endParaRPr lang="es-ES" b="1" dirty="0"/>
          </a:p>
        </p:txBody>
      </p:sp>
      <p:sp>
        <p:nvSpPr>
          <p:cNvPr id="8" name="Flecha abajo 7"/>
          <p:cNvSpPr/>
          <p:nvPr/>
        </p:nvSpPr>
        <p:spPr>
          <a:xfrm>
            <a:off x="2498501" y="1390918"/>
            <a:ext cx="399245" cy="360609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>
            <a:off x="9083898" y="1390916"/>
            <a:ext cx="399245" cy="360609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abajo 9"/>
          <p:cNvSpPr/>
          <p:nvPr/>
        </p:nvSpPr>
        <p:spPr>
          <a:xfrm>
            <a:off x="5869547" y="1390917"/>
            <a:ext cx="399245" cy="360609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redondeado 10"/>
          <p:cNvSpPr/>
          <p:nvPr/>
        </p:nvSpPr>
        <p:spPr>
          <a:xfrm>
            <a:off x="1622738" y="1751525"/>
            <a:ext cx="2137893" cy="287842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C" sz="2000" dirty="0"/>
              <a:t>Evaluar la calidad físico química, microbiológica y sensorial de la bebida nutracéutica a partir de la jícama</a:t>
            </a:r>
            <a:r>
              <a:rPr lang="es-EC" sz="2000" i="1" dirty="0"/>
              <a:t> </a:t>
            </a:r>
            <a:endParaRPr lang="es-ES" sz="20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4929387" y="1770840"/>
            <a:ext cx="2268829" cy="19382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 smtClean="0"/>
              <a:t>Diseño experimental, análisis de laboratorio y análisis organoléptico</a:t>
            </a:r>
            <a:endParaRPr lang="es-ES" sz="2000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7638243" y="1770840"/>
            <a:ext cx="3290554" cy="33098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 smtClean="0"/>
              <a:t>pH: T, T3</a:t>
            </a:r>
          </a:p>
          <a:p>
            <a:pPr lvl="0" algn="ctr"/>
            <a:r>
              <a:rPr lang="es-ES" sz="2000" dirty="0" smtClean="0"/>
              <a:t>Azúcares reductores libres: T4, T3</a:t>
            </a:r>
          </a:p>
          <a:p>
            <a:pPr lvl="0" algn="ctr"/>
            <a:r>
              <a:rPr lang="es-ES" sz="2000" dirty="0" smtClean="0"/>
              <a:t>Acidez titulable: T2, T3</a:t>
            </a:r>
          </a:p>
          <a:p>
            <a:pPr lvl="0" algn="ctr"/>
            <a:r>
              <a:rPr lang="es-ES" sz="2000" dirty="0" smtClean="0"/>
              <a:t>Ca: T1, T4</a:t>
            </a:r>
          </a:p>
          <a:p>
            <a:pPr lvl="0" algn="ctr"/>
            <a:r>
              <a:rPr lang="es-ES" sz="2000" dirty="0" smtClean="0"/>
              <a:t>Variables cualitativas: </a:t>
            </a:r>
          </a:p>
          <a:p>
            <a:pPr lvl="0" algn="ctr"/>
            <a:r>
              <a:rPr lang="es-ES" sz="2000" dirty="0" smtClean="0"/>
              <a:t>Color: T1, T3</a:t>
            </a:r>
          </a:p>
          <a:p>
            <a:pPr lvl="0" algn="ctr"/>
            <a:r>
              <a:rPr lang="es-ES" sz="2000" dirty="0" smtClean="0"/>
              <a:t>Aroma: T3, T1</a:t>
            </a:r>
          </a:p>
          <a:p>
            <a:pPr lvl="0" algn="ctr"/>
            <a:r>
              <a:rPr lang="es-ES" sz="2000" dirty="0" smtClean="0"/>
              <a:t>Sabor: T2, T4</a:t>
            </a:r>
          </a:p>
          <a:p>
            <a:pPr lvl="0" algn="ctr"/>
            <a:r>
              <a:rPr lang="es-ES" sz="2000" dirty="0" smtClean="0"/>
              <a:t>Aceptabilidad: T2, T3</a:t>
            </a:r>
          </a:p>
          <a:p>
            <a:pPr lvl="0" algn="ctr"/>
            <a:endParaRPr lang="es-ES" sz="2000" dirty="0" smtClean="0"/>
          </a:p>
        </p:txBody>
      </p:sp>
      <p:sp>
        <p:nvSpPr>
          <p:cNvPr id="14" name="Elipse 13">
            <a:hlinkClick r:id="rId2" action="ppaction://hlinksldjump"/>
          </p:cNvPr>
          <p:cNvSpPr/>
          <p:nvPr/>
        </p:nvSpPr>
        <p:spPr>
          <a:xfrm>
            <a:off x="10759226" y="933719"/>
            <a:ext cx="169571" cy="1416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54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22738" y="759854"/>
            <a:ext cx="2137893" cy="631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OBJETIVO 4</a:t>
            </a:r>
            <a:endParaRPr lang="es-ES" b="1" dirty="0"/>
          </a:p>
        </p:txBody>
      </p:sp>
      <p:sp>
        <p:nvSpPr>
          <p:cNvPr id="5" name="Rectángulo 4"/>
          <p:cNvSpPr/>
          <p:nvPr/>
        </p:nvSpPr>
        <p:spPr>
          <a:xfrm>
            <a:off x="4994856" y="759854"/>
            <a:ext cx="2137893" cy="631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MÉTODO</a:t>
            </a:r>
            <a:endParaRPr lang="es-ES" b="1" dirty="0"/>
          </a:p>
        </p:txBody>
      </p:sp>
      <p:sp>
        <p:nvSpPr>
          <p:cNvPr id="6" name="Rectángulo 5"/>
          <p:cNvSpPr/>
          <p:nvPr/>
        </p:nvSpPr>
        <p:spPr>
          <a:xfrm>
            <a:off x="8214575" y="759854"/>
            <a:ext cx="2137893" cy="631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RESULTADOS</a:t>
            </a:r>
            <a:endParaRPr lang="es-ES" b="1" dirty="0"/>
          </a:p>
        </p:txBody>
      </p:sp>
      <p:sp>
        <p:nvSpPr>
          <p:cNvPr id="7" name="Flecha abajo 6"/>
          <p:cNvSpPr/>
          <p:nvPr/>
        </p:nvSpPr>
        <p:spPr>
          <a:xfrm>
            <a:off x="2498501" y="1390918"/>
            <a:ext cx="399245" cy="36060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abajo 7"/>
          <p:cNvSpPr/>
          <p:nvPr/>
        </p:nvSpPr>
        <p:spPr>
          <a:xfrm>
            <a:off x="9083898" y="1390916"/>
            <a:ext cx="399245" cy="36060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>
            <a:off x="5869547" y="1390917"/>
            <a:ext cx="399245" cy="36060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redondeado 9"/>
          <p:cNvSpPr/>
          <p:nvPr/>
        </p:nvSpPr>
        <p:spPr>
          <a:xfrm>
            <a:off x="880054" y="1770840"/>
            <a:ext cx="3438660" cy="190607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2000" dirty="0"/>
              <a:t>Evaluar el contenido de fructooligosacáridos (FOS) en la materia prima y en el producto terminado</a:t>
            </a:r>
            <a:r>
              <a:rPr lang="es-EC" sz="2000" dirty="0" smtClean="0"/>
              <a:t>.</a:t>
            </a:r>
            <a:endParaRPr lang="es-ES" sz="20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4331593" y="1770840"/>
            <a:ext cx="3464417" cy="250494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2000" dirty="0"/>
              <a:t>Se evaluó el contenido de fructooligosacáridos en la materia prima y en cada tratamiento utilizando el método de cromatografía líquida de alta resolución (HPLC).</a:t>
            </a:r>
            <a:endParaRPr lang="es-ES" sz="20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8084711" y="1751525"/>
            <a:ext cx="2397617" cy="205418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 smtClean="0"/>
              <a:t>Resultados de análisis de FOS; uno por cada tratamiento y el testigo de zumo natural</a:t>
            </a:r>
          </a:p>
        </p:txBody>
      </p:sp>
      <p:sp>
        <p:nvSpPr>
          <p:cNvPr id="13" name="Elipse 12">
            <a:hlinkClick r:id="rId2" action="ppaction://hlinksldjump"/>
          </p:cNvPr>
          <p:cNvSpPr/>
          <p:nvPr/>
        </p:nvSpPr>
        <p:spPr>
          <a:xfrm>
            <a:off x="10751713" y="933719"/>
            <a:ext cx="169571" cy="1416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6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22738" y="759854"/>
            <a:ext cx="2137893" cy="631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OBJETIVO </a:t>
            </a:r>
            <a:r>
              <a:rPr lang="es-ES" b="1" dirty="0"/>
              <a:t>5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994856" y="759854"/>
            <a:ext cx="2137893" cy="631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MÉTODO</a:t>
            </a:r>
            <a:endParaRPr lang="es-ES" b="1" dirty="0"/>
          </a:p>
        </p:txBody>
      </p:sp>
      <p:sp>
        <p:nvSpPr>
          <p:cNvPr id="6" name="Rectángulo 5"/>
          <p:cNvSpPr/>
          <p:nvPr/>
        </p:nvSpPr>
        <p:spPr>
          <a:xfrm>
            <a:off x="8214575" y="759854"/>
            <a:ext cx="2137893" cy="631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RESULTADOS</a:t>
            </a:r>
            <a:endParaRPr lang="es-ES" b="1" dirty="0"/>
          </a:p>
        </p:txBody>
      </p:sp>
      <p:sp>
        <p:nvSpPr>
          <p:cNvPr id="7" name="Flecha abajo 6"/>
          <p:cNvSpPr/>
          <p:nvPr/>
        </p:nvSpPr>
        <p:spPr>
          <a:xfrm>
            <a:off x="2498501" y="1390918"/>
            <a:ext cx="399245" cy="36060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abajo 7"/>
          <p:cNvSpPr/>
          <p:nvPr/>
        </p:nvSpPr>
        <p:spPr>
          <a:xfrm>
            <a:off x="9083898" y="1390916"/>
            <a:ext cx="399245" cy="36060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>
            <a:off x="5869547" y="1390917"/>
            <a:ext cx="399245" cy="36060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redondeado 9"/>
          <p:cNvSpPr/>
          <p:nvPr/>
        </p:nvSpPr>
        <p:spPr>
          <a:xfrm>
            <a:off x="1622738" y="1751525"/>
            <a:ext cx="2137893" cy="21121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2000" dirty="0">
                <a:solidFill>
                  <a:schemeClr val="tx1"/>
                </a:solidFill>
              </a:rPr>
              <a:t>Establecer la vida útil del producto elaborado.</a:t>
            </a:r>
            <a:endParaRPr lang="es-ES" sz="2000" dirty="0">
              <a:solidFill>
                <a:schemeClr val="tx1"/>
              </a:solidFill>
            </a:endParaRPr>
          </a:p>
          <a:p>
            <a:pPr lvl="0" algn="just"/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496067" y="1770840"/>
            <a:ext cx="3135469" cy="20928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Condiciones aceleradas de almacenamiento (medición de °Brix y acidez)</a:t>
            </a:r>
          </a:p>
          <a:p>
            <a:pPr algn="ctr"/>
            <a:endParaRPr lang="es-ES" sz="2000" dirty="0" smtClean="0">
              <a:solidFill>
                <a:schemeClr val="tx1"/>
              </a:solidFill>
            </a:endParaRPr>
          </a:p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Modelo de Arrhenius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8214575" y="1770840"/>
            <a:ext cx="2137893" cy="1217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 smtClean="0">
                <a:solidFill>
                  <a:schemeClr val="tx1"/>
                </a:solidFill>
              </a:rPr>
              <a:t>vida útil </a:t>
            </a:r>
            <a:r>
              <a:rPr lang="es-ES" sz="2000" dirty="0">
                <a:solidFill>
                  <a:schemeClr val="tx1"/>
                </a:solidFill>
              </a:rPr>
              <a:t>de 15 días</a:t>
            </a:r>
            <a:endParaRPr lang="es-ES" sz="2000" dirty="0" smtClean="0">
              <a:solidFill>
                <a:schemeClr val="tx1"/>
              </a:solidFill>
            </a:endParaRPr>
          </a:p>
        </p:txBody>
      </p:sp>
      <p:sp>
        <p:nvSpPr>
          <p:cNvPr id="13" name="Elipse 12">
            <a:hlinkClick r:id="rId2" action="ppaction://hlinksldjump"/>
          </p:cNvPr>
          <p:cNvSpPr/>
          <p:nvPr/>
        </p:nvSpPr>
        <p:spPr>
          <a:xfrm>
            <a:off x="10825934" y="830683"/>
            <a:ext cx="169571" cy="1416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84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13599"/>
              </p:ext>
            </p:extLst>
          </p:nvPr>
        </p:nvGraphicFramePr>
        <p:xfrm>
          <a:off x="5022759" y="4255433"/>
          <a:ext cx="6774286" cy="1873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890"/>
                <a:gridCol w="508071"/>
                <a:gridCol w="2192454"/>
                <a:gridCol w="2533502"/>
                <a:gridCol w="776369"/>
              </a:tblGrid>
              <a:tr h="218568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 DE MADUREZ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107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ETAPA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Acidez Titulable (%)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Sólidos solubles (ºBrix)</a:t>
                      </a:r>
                      <a:endParaRPr lang="es-E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61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 7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6,26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0,099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8,50</a:t>
                      </a:r>
                      <a:endParaRPr lang="es-E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361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 8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0,090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</a:tr>
              <a:tr h="361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 9</a:t>
                      </a:r>
                      <a:endParaRPr lang="es-E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6,72</a:t>
                      </a:r>
                      <a:endParaRPr lang="es-E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0,062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10,20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3090928" y="105058"/>
            <a:ext cx="6877319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C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ESTADO DE MADUREZ EN DIFERENTES ETAPAS DE LA RAÍZ DE JÍCAMA</a:t>
            </a:r>
            <a:endParaRPr lang="es-E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24" y="1011532"/>
            <a:ext cx="4973391" cy="29422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5577621" y="1114563"/>
            <a:ext cx="3610379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Variación del contenido de los fructooligosacáridos en las raíces de jícama, en diferentes etapas cronológicas de la planta</a:t>
            </a:r>
            <a:r>
              <a:rPr lang="es-EC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098508" y="3953814"/>
            <a:ext cx="198483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Fuente.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Cuadrado, L. (2004)</a:t>
            </a:r>
            <a:endParaRPr lang="es-E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207617" y="3503054"/>
            <a:ext cx="506139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Variables medidas para el estado de madurez en diferentes etapas de cultivo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762120"/>
              </p:ext>
            </p:extLst>
          </p:nvPr>
        </p:nvGraphicFramePr>
        <p:xfrm>
          <a:off x="3580329" y="193183"/>
          <a:ext cx="7328076" cy="6897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1727"/>
                <a:gridCol w="887208"/>
                <a:gridCol w="1191917"/>
                <a:gridCol w="2347224"/>
              </a:tblGrid>
              <a:tr h="2547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Parámetro Analizado</a:t>
                      </a:r>
                      <a:endParaRPr lang="es-E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Método de ensayo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Contenido de Agua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90,00</a:t>
                      </a:r>
                      <a:endParaRPr lang="es-E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925.10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Proteína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920.87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Extracto etéreo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920.85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Cenizas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923.03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4816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Azúcares Reductores Libres</a:t>
                      </a:r>
                      <a:endParaRPr lang="es-E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0,13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932.14C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Carbohidratos totales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7,31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Cálculo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Almidón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4,31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906.03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Fibra Bruta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978.10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Sólidos solubles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ºBrix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932.14C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5263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Acidez titulable (Ac. Oxálico)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mg/100g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63,20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954.07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981.12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2631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Azúcares Totales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11,24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AOAC 932.14C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5263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Calcio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mg/100g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Espectrofotometría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  <a:tr h="5263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Magnesio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mg/100g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263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Potasio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mg/100g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39,00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895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Fructooligosacáridos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g/100g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6,06</a:t>
                      </a:r>
                      <a:endParaRPr lang="es-E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cromatografía líquida de alta resolución (HPLC)</a:t>
                      </a:r>
                      <a:endParaRPr lang="es-E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42" marR="31942" marT="0" marB="0" anchor="ctr"/>
                </a:tc>
              </a:tr>
            </a:tbl>
          </a:graphicData>
        </a:graphic>
      </p:graphicFrame>
      <p:sp>
        <p:nvSpPr>
          <p:cNvPr id="2" name="Elipse 1">
            <a:hlinkClick r:id="rId2" action="ppaction://hlinksldjump"/>
          </p:cNvPr>
          <p:cNvSpPr/>
          <p:nvPr/>
        </p:nvSpPr>
        <p:spPr>
          <a:xfrm>
            <a:off x="11449318" y="115910"/>
            <a:ext cx="231820" cy="218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503582" y="2517914"/>
            <a:ext cx="30138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 smtClean="0">
                <a:solidFill>
                  <a:schemeClr val="bg2">
                    <a:lumMod val="25000"/>
                  </a:schemeClr>
                </a:solidFill>
              </a:rPr>
              <a:t>CARACTERIZACIÓN DE LA MATERIA PRIMA A LOS 8 MESES</a:t>
            </a:r>
            <a:endParaRPr lang="es-E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78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1455312" y="0"/>
            <a:ext cx="1319411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63123"/>
              </p:ext>
            </p:extLst>
          </p:nvPr>
        </p:nvGraphicFramePr>
        <p:xfrm>
          <a:off x="4174436" y="106016"/>
          <a:ext cx="5747898" cy="667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r:id="rId4" imgW="5105375" imgH="6705690" progId="Visio.Drawing.15">
                  <p:embed/>
                </p:oleObj>
              </mc:Choice>
              <mc:Fallback>
                <p:oleObj r:id="rId4" imgW="5105375" imgH="6705690" progId="Visio.Drawing.15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4436" y="106016"/>
                        <a:ext cx="5747898" cy="6677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/>
          <p:cNvSpPr/>
          <p:nvPr/>
        </p:nvSpPr>
        <p:spPr>
          <a:xfrm>
            <a:off x="384314" y="1827647"/>
            <a:ext cx="2968487" cy="2241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Balance de materiales para la obtención de bebida de jícama</a:t>
            </a:r>
            <a:endParaRPr lang="es-ES" sz="2000" b="1" dirty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lipse 4">
            <a:hlinkClick r:id="rId6" action="ppaction://hlinksldjump"/>
          </p:cNvPr>
          <p:cNvSpPr/>
          <p:nvPr/>
        </p:nvSpPr>
        <p:spPr>
          <a:xfrm>
            <a:off x="10986052" y="145774"/>
            <a:ext cx="179931" cy="150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7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128814043"/>
              </p:ext>
            </p:extLst>
          </p:nvPr>
        </p:nvGraphicFramePr>
        <p:xfrm>
          <a:off x="4711520" y="1210541"/>
          <a:ext cx="6349285" cy="401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ángulo 3"/>
          <p:cNvSpPr/>
          <p:nvPr/>
        </p:nvSpPr>
        <p:spPr>
          <a:xfrm>
            <a:off x="4818657" y="483400"/>
            <a:ext cx="6135013" cy="457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Comparación de variables organolépticas en la Fase 1</a:t>
            </a:r>
            <a:endParaRPr lang="es-ES" sz="1600" b="1" dirty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3010" y="2368572"/>
            <a:ext cx="2924438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C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FACTORES EN ESTUDIO</a:t>
            </a:r>
          </a:p>
          <a:p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A=0,15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</a:rPr>
              <a:t>% </a:t>
            </a:r>
          </a:p>
          <a:p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B= 0,30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</a:rPr>
              <a:t>% </a:t>
            </a:r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Porcentajes de ácido cítrico</a:t>
            </a:r>
          </a:p>
          <a:p>
            <a:endParaRPr lang="es-EC" dirty="0">
              <a:latin typeface="Times New Roman" panose="02020603050405020304" pitchFamily="18" charset="0"/>
            </a:endParaRPr>
          </a:p>
          <a:p>
            <a:pPr algn="ctr"/>
            <a:r>
              <a:rPr lang="es-EC" dirty="0"/>
              <a:t>NTE INEN 2337:2008.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6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4014154310"/>
              </p:ext>
            </p:extLst>
          </p:nvPr>
        </p:nvGraphicFramePr>
        <p:xfrm>
          <a:off x="5778320" y="1412212"/>
          <a:ext cx="6323528" cy="4237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6005848" y="7658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Comportamiento de los sólidos solubles en la bebida de jícama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473522" y="283335"/>
            <a:ext cx="226668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SÓLIDOS SOLUBLES</a:t>
            </a:r>
            <a:endParaRPr lang="es-ES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029674"/>
              </p:ext>
            </p:extLst>
          </p:nvPr>
        </p:nvGraphicFramePr>
        <p:xfrm>
          <a:off x="214565" y="1794577"/>
          <a:ext cx="5439259" cy="3828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880"/>
                <a:gridCol w="616824"/>
                <a:gridCol w="598131"/>
                <a:gridCol w="485983"/>
                <a:gridCol w="672898"/>
                <a:gridCol w="728972"/>
                <a:gridCol w="728972"/>
                <a:gridCol w="448599"/>
              </a:tblGrid>
              <a:tr h="3527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F.V.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G.L.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S.C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C.M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F. Cal.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F.T. 5%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F.T. 1%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Sig.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Total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14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10,63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------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Tratamientos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4,98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1,24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2,2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3,48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5,99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ns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A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0,04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0,04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0,07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4,96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ns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B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0,01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0,01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0,01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4,96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ns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AxB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0,61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0,61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1,07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4,96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ns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Tes vs Resto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4,32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4,32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7,64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4,96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*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Error exp.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5,65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0,57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</a:tr>
              <a:tr h="4050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CV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6,96%</a:t>
                      </a:r>
                      <a:endParaRPr lang="es-E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81" marR="41981" marT="0" marB="0" anchor="b"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-216795" y="114824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C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Análisis de varianza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263425" y="5710535"/>
            <a:ext cx="55808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En la 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</a:rPr>
              <a:t>distribución de sólidos solubles dentro de la raíz existe un gradiente de concentración decreciente desde la parte interna hacia la externa.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53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641203566"/>
              </p:ext>
            </p:extLst>
          </p:nvPr>
        </p:nvGraphicFramePr>
        <p:xfrm>
          <a:off x="4675031" y="1805779"/>
          <a:ext cx="6375043" cy="4275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4910350" y="1029168"/>
            <a:ext cx="64750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Comparación  de Testigo vs Resto en la variable pH</a:t>
            </a:r>
            <a:endParaRPr lang="es-E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473522" y="283335"/>
            <a:ext cx="226668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VARIABLE pH</a:t>
            </a:r>
            <a:endParaRPr lang="es-ES" b="1" dirty="0"/>
          </a:p>
        </p:txBody>
      </p:sp>
      <p:sp>
        <p:nvSpPr>
          <p:cNvPr id="2" name="Rectángulo 1"/>
          <p:cNvSpPr/>
          <p:nvPr/>
        </p:nvSpPr>
        <p:spPr>
          <a:xfrm>
            <a:off x="540119" y="3015684"/>
            <a:ext cx="4147791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Significación: Tratamientos y test. Vs otros</a:t>
            </a:r>
          </a:p>
          <a:p>
            <a:pPr algn="just"/>
            <a:endParaRPr lang="es-EC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sta 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</a:rPr>
              <a:t>variable alcanzó un valor de 4,10 de la escala ácida; nivel que favorece prolongar la vida útil y consumo del producto.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4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64977"/>
              </p:ext>
            </p:extLst>
          </p:nvPr>
        </p:nvGraphicFramePr>
        <p:xfrm>
          <a:off x="7975266" y="1417976"/>
          <a:ext cx="3177837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245"/>
                <a:gridCol w="733347"/>
                <a:gridCol w="1222245"/>
              </a:tblGrid>
              <a:tr h="3638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FACTOR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MEDIA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RANGOS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41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6,34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041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A1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5,51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     </a:t>
                      </a:r>
                      <a:r>
                        <a:rPr lang="es-ES" sz="1600" dirty="0" smtClean="0">
                          <a:effectLst/>
                        </a:rPr>
                        <a:t>b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6890197" y="985313"/>
            <a:ext cx="506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Prueba DMS para el factor A (% edulcorante)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56780"/>
              </p:ext>
            </p:extLst>
          </p:nvPr>
        </p:nvGraphicFramePr>
        <p:xfrm>
          <a:off x="8122210" y="3269203"/>
          <a:ext cx="313392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934"/>
                <a:gridCol w="788960"/>
                <a:gridCol w="1030032"/>
              </a:tblGrid>
              <a:tr h="225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FACTOR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MEDIA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RANGOS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05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B2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6,02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057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B1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5,82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     b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6721743" y="2609350"/>
            <a:ext cx="5609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Prueba DMS para el factor B (tipo de saborizante)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675031" y="247504"/>
            <a:ext cx="365760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AZÚCARES REDUCTORES LIBRES</a:t>
            </a:r>
            <a:endParaRPr lang="es-ES" b="1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6854"/>
              </p:ext>
            </p:extLst>
          </p:nvPr>
        </p:nvGraphicFramePr>
        <p:xfrm>
          <a:off x="389429" y="1863974"/>
          <a:ext cx="6216403" cy="4369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3346"/>
                <a:gridCol w="688394"/>
                <a:gridCol w="667533"/>
                <a:gridCol w="667533"/>
                <a:gridCol w="771835"/>
                <a:gridCol w="813556"/>
                <a:gridCol w="813556"/>
                <a:gridCol w="500650"/>
              </a:tblGrid>
              <a:tr h="316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F.V.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G.L.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S.C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C.M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F. Cal.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F.T. 5%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F.T. 1%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Sig.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88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Total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14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13,74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------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76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Tratamientos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13,52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3,38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148,15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3,48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5,99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**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62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2,05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2,05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89,88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4,96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**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62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B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0,12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0,12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5,09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4,96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*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62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AxB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0,001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0,001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0,05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4,96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ns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76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Tes vs Resto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11,35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11,35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497,59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4,96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**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62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Error exp.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0,23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0,02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 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76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CV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2,75%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es-ES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2393324" y="1344129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Análisis de varianza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957306" y="4504497"/>
            <a:ext cx="4932040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Burciaga</a:t>
            </a:r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(2001) en su estudio de comportamiento físico-químico durante el desarrollo de jícama, obtuvo valores de 7,50 ± 2,90 g/100g en base </a:t>
            </a:r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húmeda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s-EC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6998" y="2580603"/>
            <a:ext cx="2049108" cy="519771"/>
          </a:xfrm>
          <a:solidFill>
            <a:srgbClr val="CCFF33"/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accent1"/>
                </a:solidFill>
              </a:rPr>
              <a:t>PROBLEMA</a:t>
            </a:r>
            <a:endParaRPr lang="es-ES" sz="2800" b="1" dirty="0">
              <a:solidFill>
                <a:schemeClr val="accent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14390" y="1182144"/>
            <a:ext cx="2266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Subutilizada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664871" y="809432"/>
            <a:ext cx="24126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Desconocimiento de métodos de procesamiento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334635" y="2580603"/>
            <a:ext cx="2310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Bebidas con aditivos químicos</a:t>
            </a:r>
            <a:endParaRPr lang="es-ES" sz="2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8509484" y="2543407"/>
            <a:ext cx="2232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Propiedades desperdiciadas</a:t>
            </a:r>
            <a:endParaRPr lang="es-ES" sz="2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853207" y="3984748"/>
            <a:ext cx="3116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No se considera como fuente de ingresos</a:t>
            </a:r>
            <a:endParaRPr lang="es-ES" sz="2000" dirty="0"/>
          </a:p>
        </p:txBody>
      </p:sp>
      <p:sp>
        <p:nvSpPr>
          <p:cNvPr id="9" name="Flecha abajo 8"/>
          <p:cNvSpPr/>
          <p:nvPr/>
        </p:nvSpPr>
        <p:spPr>
          <a:xfrm>
            <a:off x="6078218" y="3265690"/>
            <a:ext cx="498844" cy="612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 abajo 24"/>
          <p:cNvSpPr/>
          <p:nvPr/>
        </p:nvSpPr>
        <p:spPr>
          <a:xfrm rot="16200000">
            <a:off x="7608336" y="2652411"/>
            <a:ext cx="498844" cy="612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 abajo 25"/>
          <p:cNvSpPr/>
          <p:nvPr/>
        </p:nvSpPr>
        <p:spPr>
          <a:xfrm rot="13915278">
            <a:off x="7020369" y="1649713"/>
            <a:ext cx="498844" cy="612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Flecha abajo 26"/>
          <p:cNvSpPr/>
          <p:nvPr/>
        </p:nvSpPr>
        <p:spPr>
          <a:xfrm rot="5400000">
            <a:off x="4713797" y="2669980"/>
            <a:ext cx="498844" cy="612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Flecha abajo 27"/>
          <p:cNvSpPr/>
          <p:nvPr/>
        </p:nvSpPr>
        <p:spPr>
          <a:xfrm rot="8890325">
            <a:off x="5056672" y="1643134"/>
            <a:ext cx="498844" cy="612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utoShape 10" descr="Resultado de imagen para coca cola y bebidas energizan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34" name="Picture 14" descr="Resultado de imagen para problem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949" y="1664360"/>
            <a:ext cx="915204" cy="9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91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375459"/>
              </p:ext>
            </p:extLst>
          </p:nvPr>
        </p:nvGraphicFramePr>
        <p:xfrm>
          <a:off x="1047325" y="2716368"/>
          <a:ext cx="3795132" cy="2822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704"/>
                <a:gridCol w="845903"/>
                <a:gridCol w="1074525"/>
              </a:tblGrid>
              <a:tr h="4820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TRATAMIENTOS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MEDIA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RANGOS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2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T2  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179,06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a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2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T3  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175,55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a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2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T1  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164,17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a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2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T4  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157,18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a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43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Testigo 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>
                          <a:effectLst/>
                        </a:rPr>
                        <a:t>63,2</a:t>
                      </a:r>
                      <a:endParaRPr lang="es-E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         b</a:t>
                      </a:r>
                      <a:endParaRPr lang="es-E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201769" y="17800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Prueba de significación </a:t>
            </a:r>
            <a:r>
              <a:rPr lang="es-EC" b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Tukey</a:t>
            </a:r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al 5% en acidez titulable para tratamientos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065516145"/>
              </p:ext>
            </p:extLst>
          </p:nvPr>
        </p:nvGraphicFramePr>
        <p:xfrm>
          <a:off x="6050924" y="2649827"/>
          <a:ext cx="5990822" cy="3763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ángulo 6"/>
          <p:cNvSpPr/>
          <p:nvPr/>
        </p:nvSpPr>
        <p:spPr>
          <a:xfrm>
            <a:off x="6096000" y="1666569"/>
            <a:ext cx="6096000" cy="8732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Comparación de Testigo vs Resto en la variable acidez titulable</a:t>
            </a:r>
            <a:endParaRPr lang="es-ES" sz="1600" b="1" dirty="0">
              <a:solidFill>
                <a:schemeClr val="bg2">
                  <a:lumMod val="2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473522" y="283335"/>
            <a:ext cx="212501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ACIDEZ TITULABLE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1026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224031967"/>
              </p:ext>
            </p:extLst>
          </p:nvPr>
        </p:nvGraphicFramePr>
        <p:xfrm>
          <a:off x="3380703" y="2077214"/>
          <a:ext cx="5606601" cy="3673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ángulo 6"/>
          <p:cNvSpPr/>
          <p:nvPr/>
        </p:nvSpPr>
        <p:spPr>
          <a:xfrm>
            <a:off x="3578178" y="1174004"/>
            <a:ext cx="521165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C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Comparación de Testigo vs Resto en el contenido de calcio</a:t>
            </a:r>
            <a:endParaRPr lang="es-E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248800" y="367490"/>
            <a:ext cx="226668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VARIABLE CALCIO</a:t>
            </a:r>
            <a:endParaRPr lang="es-ES" b="1" dirty="0"/>
          </a:p>
        </p:txBody>
      </p:sp>
      <p:sp>
        <p:nvSpPr>
          <p:cNvPr id="2" name="Rectángulo 1"/>
          <p:cNvSpPr/>
          <p:nvPr/>
        </p:nvSpPr>
        <p:spPr>
          <a:xfrm>
            <a:off x="2416934" y="5993870"/>
            <a:ext cx="753414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Burciaga</a:t>
            </a:r>
            <a:r>
              <a:rPr lang="es-E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(2001)</a:t>
            </a: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en la investigación de comportamiento físico - químico durante el desarrollo de la jícama con un valor de 4,98 ± 1,97 mg/100g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5411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110094"/>
              </p:ext>
            </p:extLst>
          </p:nvPr>
        </p:nvGraphicFramePr>
        <p:xfrm>
          <a:off x="1942562" y="1996224"/>
          <a:ext cx="8538694" cy="2283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208"/>
                <a:gridCol w="1453395"/>
                <a:gridCol w="1498813"/>
                <a:gridCol w="545023"/>
                <a:gridCol w="545023"/>
                <a:gridCol w="1544232"/>
              </a:tblGrid>
              <a:tr h="41155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Parámetro analizado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Unidad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Resultados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Método de ensayo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6841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T1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T2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T3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238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Recuento Estándar en placa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UFC/ML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AOAC 989.10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16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Recuento de Mohos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UFC/ML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AOAC 997.02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684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Recuento de Levaduras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UFC/ML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effectLst/>
                        </a:rPr>
                        <a:t>˂10</a:t>
                      </a:r>
                      <a:endParaRPr lang="es-E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˂10</a:t>
                      </a:r>
                      <a:endParaRPr lang="es-E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3254061" y="4332495"/>
            <a:ext cx="6096000" cy="3765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Fuente. </a:t>
            </a:r>
            <a:r>
              <a:rPr lang="es-E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Laboratorio de Uso múltiple, F.I.C.A.Y.A., UTN, Enero (2016)</a:t>
            </a:r>
            <a:endParaRPr lang="es-E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734873" y="875763"/>
            <a:ext cx="540912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RESULTADOS DE ANÁLISIS MICROBIOLÓGICOS</a:t>
            </a:r>
            <a:endParaRPr lang="es-ES" b="1" dirty="0"/>
          </a:p>
        </p:txBody>
      </p:sp>
      <p:sp>
        <p:nvSpPr>
          <p:cNvPr id="2" name="Rectángulo 1"/>
          <p:cNvSpPr/>
          <p:nvPr/>
        </p:nvSpPr>
        <p:spPr>
          <a:xfrm>
            <a:off x="1669961" y="5607504"/>
            <a:ext cx="9380112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NTE INEN 2337:2008 (numeral 5.5 correspondiente a requisitos microbiológicos, tabla 4 para productos pasteurizados),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4897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38860"/>
              </p:ext>
            </p:extLst>
          </p:nvPr>
        </p:nvGraphicFramePr>
        <p:xfrm>
          <a:off x="2498501" y="1996762"/>
          <a:ext cx="7585656" cy="288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8687"/>
                <a:gridCol w="2105270"/>
                <a:gridCol w="1737683"/>
                <a:gridCol w="802008"/>
                <a:gridCol w="802008"/>
              </a:tblGrid>
              <a:tr h="34397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Variable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X²Calculado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X² Tabular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Sig.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397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5%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1%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3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Color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16,96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9,49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13,3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**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3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Turbidez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15,73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9,49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13,3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**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3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Aroma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17,6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9,49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13,3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**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3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Sabor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21,96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9,49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13,3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**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39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Aceptabilidad</a:t>
                      </a:r>
                      <a:endParaRPr lang="es-E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18,31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9,49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13,3</a:t>
                      </a:r>
                      <a:endParaRPr lang="es-E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**</a:t>
                      </a:r>
                      <a:endParaRPr lang="es-E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4250027" y="1081825"/>
            <a:ext cx="443033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COMPARACIÓN DE VARIABLES EN LA SEGUNDA FASE DE DEGUSTACIÓN</a:t>
            </a:r>
            <a:endParaRPr lang="es-ES" b="1" dirty="0"/>
          </a:p>
        </p:txBody>
      </p:sp>
      <p:sp>
        <p:nvSpPr>
          <p:cNvPr id="2" name="Elipse 1">
            <a:hlinkClick r:id="rId2" action="ppaction://hlinksldjump"/>
          </p:cNvPr>
          <p:cNvSpPr/>
          <p:nvPr/>
        </p:nvSpPr>
        <p:spPr>
          <a:xfrm>
            <a:off x="10766738" y="412124"/>
            <a:ext cx="218941" cy="206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2996485" y="5597794"/>
            <a:ext cx="6971763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C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T3 (0,009</a:t>
            </a: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% de edulcorante y saborizante de </a:t>
            </a:r>
            <a:r>
              <a:rPr lang="es-EC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manzana), </a:t>
            </a: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prevaleciendo las variables color y aroma.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44397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546241" y="463639"/>
            <a:ext cx="369623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FRUCTOOLIGOSACÁRIDOS</a:t>
            </a:r>
            <a:endParaRPr lang="es-ES" b="1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591673122"/>
              </p:ext>
            </p:extLst>
          </p:nvPr>
        </p:nvGraphicFramePr>
        <p:xfrm>
          <a:off x="2393325" y="1220274"/>
          <a:ext cx="7600682" cy="4227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lipse 5">
            <a:hlinkClick r:id="rId3" action="ppaction://hlinksldjump"/>
          </p:cNvPr>
          <p:cNvSpPr/>
          <p:nvPr/>
        </p:nvSpPr>
        <p:spPr>
          <a:xfrm>
            <a:off x="10985679" y="283335"/>
            <a:ext cx="180304" cy="180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/>
          <p:cNvSpPr/>
          <p:nvPr/>
        </p:nvSpPr>
        <p:spPr>
          <a:xfrm>
            <a:off x="2017688" y="5633261"/>
            <a:ext cx="9431629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C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Valor promedio de tratamientos </a:t>
            </a: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es de 6,24 g/100ml, similar a los resultados de 8,40 g/100ml en jugo dietético y funcional de jícama de autoría de </a:t>
            </a:r>
            <a:r>
              <a:rPr lang="es-EC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Villacrés</a:t>
            </a: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et al. (2007),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18498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693558445"/>
              </p:ext>
            </p:extLst>
          </p:nvPr>
        </p:nvGraphicFramePr>
        <p:xfrm>
          <a:off x="498318" y="676477"/>
          <a:ext cx="4666110" cy="2937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374401427"/>
              </p:ext>
            </p:extLst>
          </p:nvPr>
        </p:nvGraphicFramePr>
        <p:xfrm>
          <a:off x="248063" y="4202596"/>
          <a:ext cx="4980838" cy="2623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000282699"/>
              </p:ext>
            </p:extLst>
          </p:nvPr>
        </p:nvGraphicFramePr>
        <p:xfrm>
          <a:off x="6402678" y="752199"/>
          <a:ext cx="5162550" cy="2865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4145151953"/>
              </p:ext>
            </p:extLst>
          </p:nvPr>
        </p:nvGraphicFramePr>
        <p:xfrm>
          <a:off x="6437584" y="4305627"/>
          <a:ext cx="5127643" cy="255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ángulo 7"/>
          <p:cNvSpPr/>
          <p:nvPr/>
        </p:nvSpPr>
        <p:spPr>
          <a:xfrm>
            <a:off x="678288" y="167425"/>
            <a:ext cx="3983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16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Variación del tiempo vs acidez a temperatura ambiente</a:t>
            </a:r>
            <a:endParaRPr lang="es-ES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78288" y="3617821"/>
            <a:ext cx="41203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16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Variación del tiempo vs °Brix a temperatura ambiente</a:t>
            </a:r>
            <a:endParaRPr lang="es-ES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074534" y="330353"/>
            <a:ext cx="6096000" cy="4218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1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 parámetros para vida útil a temperatura de 40 °C</a:t>
            </a:r>
            <a:endParaRPr lang="es-ES" sz="1400" b="1" dirty="0">
              <a:solidFill>
                <a:schemeClr val="bg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983936" y="3833264"/>
            <a:ext cx="4277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Variación del tiempo vs acidez a 40°C</a:t>
            </a:r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159285" y="60859"/>
            <a:ext cx="12801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VIDA ÚTIL</a:t>
            </a:r>
            <a:endParaRPr lang="es-ES" b="1" dirty="0"/>
          </a:p>
        </p:txBody>
      </p:sp>
      <p:sp>
        <p:nvSpPr>
          <p:cNvPr id="2" name="Elipse 1">
            <a:hlinkClick r:id="rId6" action="ppaction://hlinksldjump"/>
          </p:cNvPr>
          <p:cNvSpPr/>
          <p:nvPr/>
        </p:nvSpPr>
        <p:spPr>
          <a:xfrm>
            <a:off x="11565228" y="60859"/>
            <a:ext cx="270457" cy="2694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0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653141" y="215406"/>
            <a:ext cx="3740016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CONCLUSIONES</a:t>
            </a:r>
            <a:endParaRPr lang="es-ES" sz="3200" b="1" dirty="0"/>
          </a:p>
        </p:txBody>
      </p:sp>
      <p:sp>
        <p:nvSpPr>
          <p:cNvPr id="6" name="Rectángulo 5"/>
          <p:cNvSpPr/>
          <p:nvPr/>
        </p:nvSpPr>
        <p:spPr>
          <a:xfrm>
            <a:off x="1378039" y="1365161"/>
            <a:ext cx="10290220" cy="39039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El estado de madurez comercial de la jícama fresca, proveniente del </a:t>
            </a:r>
            <a:r>
              <a:rPr lang="es-EC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biocorredor</a:t>
            </a: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Pisque-Mojanda-San Pablo sector </a:t>
            </a:r>
            <a:r>
              <a:rPr lang="es-EC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Tupigachi</a:t>
            </a: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utilizada en la investigación presenta una etapa de madurez de 8 meses, periodo en el cual el contenido de fructooligosacáridos (FOS) de mayor importancia (GF2, GF3 y GF4) alcanzan su mayor nivel. El índice de madurez de la raíz de jícama en esta etapa equivale a 111,02; valor establecido entre la relación de los sólidos solubles totales y la acidez titulable expresada en ácido cítrico.</a:t>
            </a: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4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78039" y="1265348"/>
            <a:ext cx="10419009" cy="39039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En </a:t>
            </a:r>
            <a:r>
              <a:rPr lang="es-EC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proceso de elaboración de la bebida de jícama, correspondiente a 15 etapas, permitieron desarrollar un producto de calidad nutricional con un rendimiento del 69,22%; el control del pardeamiento enzimático es la operación de más riesgo en las etapas de troceado y despulpado, debido a la concentración alta de enzimas que </a:t>
            </a: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ocasionan </a:t>
            </a:r>
            <a:r>
              <a:rPr lang="es-EC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cambios significativos en las características organolépticas, se incorporó 0,15% de ácido cítrico y 0,04% de ácido ascórbico como potenciales inhibidores químicos de las PPO.</a:t>
            </a: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68192" y="914401"/>
            <a:ext cx="10148552" cy="453919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La </a:t>
            </a:r>
            <a:r>
              <a:rPr lang="es-EC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calidad de la bebida nutracéutica de jícama está definida por su composición físico química; el mejor tratamiento T3 contiene 4,09 de pH, 6,25g de azúcares reductores libres /100g de bebida, </a:t>
            </a:r>
            <a:r>
              <a:rPr lang="es-EC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175,55 mg de ácido oxálico/100g, </a:t>
            </a:r>
            <a:r>
              <a:rPr lang="es-E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4,72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 de calcio/litro de bebida y una cantidad de 6,13</a:t>
            </a:r>
            <a:r>
              <a:rPr lang="es-E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de fructooligosacáridos /100ml; variables que inciden en las características organolépticas y hacen de este tratamiento el de mayor contenido </a:t>
            </a:r>
            <a:r>
              <a:rPr lang="es-E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nutracéutico</a:t>
            </a:r>
            <a:r>
              <a:rPr lang="es-E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s-E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8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96473" y="344489"/>
            <a:ext cx="10333150" cy="27959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Los </a:t>
            </a:r>
            <a:r>
              <a:rPr lang="es-EC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parámetros microbiológicos analizados en los mejores tratamientos (T1, T2 y T3) de la bebida de jícama demuestran el manejo aséptico del experimento, la pasteurización lenta garantiza la calidad y consumo de la bebida, lo que facilita la adopción de la tecnología para el escalonamiento por parte de los productores que integran el </a:t>
            </a:r>
            <a:r>
              <a:rPr lang="es-EC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biocorredor</a:t>
            </a:r>
            <a:r>
              <a:rPr lang="es-EC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Pisque-Mojanda San Pablo.</a:t>
            </a: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96473" y="3267993"/>
            <a:ext cx="10333149" cy="33499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El </a:t>
            </a:r>
            <a:r>
              <a:rPr lang="es-EC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contenido de fructooligosacáridos en la materia prima 6,06 g/100ml comparada con el valor del producto final 6,24 g/100ml; la diferencia  se relaciona con el tamaño de la materia prima utilizada para la elaboración del producto, los FOS soportan temperaturas superiores a la utilizada en la pasteurización (65ºC), razón por la cual estos componentes no sufren alteración alguna en las etapas posteriores.</a:t>
            </a: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718038" y="1516305"/>
            <a:ext cx="20711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Fortalecer conservación y regeneración</a:t>
            </a:r>
            <a:endParaRPr lang="es-ES" sz="2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750523" y="4492689"/>
            <a:ext cx="2163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Obtención de una bebida </a:t>
            </a:r>
            <a:endParaRPr lang="es-ES" sz="2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531583" y="1815523"/>
            <a:ext cx="2601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Generar productos innovadores</a:t>
            </a:r>
            <a:endParaRPr lang="es-ES" sz="2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3143717" y="4218687"/>
            <a:ext cx="1571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Contribuir a la salud y nutrición</a:t>
            </a:r>
          </a:p>
          <a:p>
            <a:endParaRPr lang="es-ES" sz="2000" dirty="0"/>
          </a:p>
        </p:txBody>
      </p:sp>
      <p:sp>
        <p:nvSpPr>
          <p:cNvPr id="8" name="Flecha abajo 7"/>
          <p:cNvSpPr/>
          <p:nvPr/>
        </p:nvSpPr>
        <p:spPr>
          <a:xfrm rot="2563118">
            <a:off x="4006337" y="3609156"/>
            <a:ext cx="476518" cy="66970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 rot="19067879">
            <a:off x="7477818" y="3777029"/>
            <a:ext cx="476518" cy="66970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abajo 9"/>
          <p:cNvSpPr/>
          <p:nvPr/>
        </p:nvSpPr>
        <p:spPr>
          <a:xfrm rot="8314533">
            <a:off x="3904784" y="2429476"/>
            <a:ext cx="476518" cy="71684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626448" y="3169791"/>
            <a:ext cx="277534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JUSTIFICACIÓN</a:t>
            </a:r>
            <a:endParaRPr lang="es-ES" sz="2800" b="1" dirty="0"/>
          </a:p>
        </p:txBody>
      </p:sp>
      <p:sp>
        <p:nvSpPr>
          <p:cNvPr id="12" name="Flecha abajo 11"/>
          <p:cNvSpPr/>
          <p:nvPr/>
        </p:nvSpPr>
        <p:spPr>
          <a:xfrm rot="13670982">
            <a:off x="7471107" y="2510020"/>
            <a:ext cx="476518" cy="66970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150" name="Picture 6" descr="Resultado de imagen para justific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509" y="2007560"/>
            <a:ext cx="1023778" cy="103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55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53295" y="1070765"/>
            <a:ext cx="9483144" cy="26001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C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El </a:t>
            </a:r>
            <a:r>
              <a:rPr lang="es-EC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tiempo de vida útil del mejor tratamiento (T3) en lo concerniente a parámetros físicos químicos y sensoriales, corresponde a  15 días, tomando en cuenta que durante este lapso de tiempo el producto no presenta alteración alguna.</a:t>
            </a:r>
            <a:endParaRPr lang="es-E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8784" y="0"/>
            <a:ext cx="5312337" cy="65314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92146" y="733246"/>
            <a:ext cx="11536722" cy="56938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ES" sz="2800" dirty="0"/>
              <a:t>Realizar estudios similares con otras variedades de jícama, existentes en otros sectores del país, considerando el tamaño de la materia prima, con la finalidad de comparar el contenido de FOS y aplicar en otros productos con valor </a:t>
            </a:r>
            <a:r>
              <a:rPr lang="es-ES" sz="2800" dirty="0" smtClean="0"/>
              <a:t>agregado.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Realizar </a:t>
            </a:r>
            <a:r>
              <a:rPr lang="es-ES" sz="2800" dirty="0"/>
              <a:t>estudios de vida útil de las bebidas con jícama, considerar el tipo de envase y el efecto de degradación de los azúcares</a:t>
            </a:r>
            <a:r>
              <a:rPr lang="es-ES" sz="2800" dirty="0" smtClean="0"/>
              <a:t>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/>
              <a:t>Realizar un estudio más profundo en control de pardeamiento enzimático en raíz de jícama, usando métodos naturales.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9212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8982" y="267185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sz="7200" b="1" dirty="0" smtClean="0">
                <a:solidFill>
                  <a:srgbClr val="002060"/>
                </a:solidFill>
              </a:rPr>
              <a:t>GRACIAS</a:t>
            </a:r>
            <a:endParaRPr lang="es-ES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159" y="1343606"/>
            <a:ext cx="11178074" cy="3396343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 General: </a:t>
            </a:r>
            <a:r>
              <a:rPr lang="es-E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Obtener </a:t>
            </a:r>
            <a:r>
              <a:rPr lang="es-E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bebida nutracéutica de jícama </a:t>
            </a:r>
            <a:r>
              <a:rPr lang="es-ES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Smallanthus</a:t>
            </a:r>
            <a:r>
              <a:rPr lang="es-E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sonchifolius</a:t>
            </a:r>
            <a:r>
              <a:rPr lang="es-E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evaluar su tiempo de vida útil.</a:t>
            </a:r>
          </a:p>
        </p:txBody>
      </p:sp>
      <p:pic>
        <p:nvPicPr>
          <p:cNvPr id="9220" name="Picture 4" descr="Resultado de imagen para objetivo gener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109" y="4028672"/>
            <a:ext cx="23907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2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3449" y="482441"/>
            <a:ext cx="8911687" cy="86983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 smtClean="0">
                <a:solidFill>
                  <a:schemeClr val="accent1"/>
                </a:solidFill>
              </a:rPr>
              <a:t>Objetivos Específicos</a:t>
            </a:r>
            <a:endParaRPr lang="es-ES" sz="4400" b="1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6524" y="1519706"/>
            <a:ext cx="8332631" cy="5228824"/>
          </a:xfrm>
        </p:spPr>
        <p:txBody>
          <a:bodyPr/>
          <a:lstStyle/>
          <a:p>
            <a:pPr lvl="0" algn="just"/>
            <a:r>
              <a:rPr lang="es-EC" sz="2400" dirty="0"/>
              <a:t>Determinar el estado de  madurez comercial de la jícama </a:t>
            </a:r>
            <a:r>
              <a:rPr lang="es-EC" sz="2400" dirty="0" smtClean="0"/>
              <a:t>para </a:t>
            </a:r>
            <a:r>
              <a:rPr lang="es-EC" sz="2400" dirty="0"/>
              <a:t>ser procesada.</a:t>
            </a:r>
            <a:endParaRPr lang="es-ES" sz="2400" dirty="0"/>
          </a:p>
          <a:p>
            <a:pPr lvl="0" algn="just"/>
            <a:r>
              <a:rPr lang="es-EC" sz="2400" dirty="0"/>
              <a:t>Establecer el proceso de elaboración de bebida nutracéutica a partir de la jícama </a:t>
            </a:r>
            <a:endParaRPr lang="es-EC" sz="2400" dirty="0" smtClean="0"/>
          </a:p>
          <a:p>
            <a:pPr lvl="0" algn="just"/>
            <a:r>
              <a:rPr lang="es-EC" sz="2400" dirty="0" smtClean="0"/>
              <a:t>Evaluar </a:t>
            </a:r>
            <a:r>
              <a:rPr lang="es-EC" sz="2400" dirty="0"/>
              <a:t>la calidad físico química, microbiológica y sensorial de la bebida nutracéutica a partir de la jícama</a:t>
            </a:r>
            <a:r>
              <a:rPr lang="es-EC" sz="2400" i="1" dirty="0"/>
              <a:t> </a:t>
            </a:r>
            <a:endParaRPr lang="es-EC" sz="2400" i="1" dirty="0" smtClean="0"/>
          </a:p>
          <a:p>
            <a:pPr lvl="0" algn="just"/>
            <a:r>
              <a:rPr lang="es-EC" sz="2400" dirty="0" smtClean="0"/>
              <a:t>Evaluar </a:t>
            </a:r>
            <a:r>
              <a:rPr lang="es-EC" sz="2400" dirty="0"/>
              <a:t>el contenido de fructooligosacáridos (FOS) en la materia prima y en el producto terminado.</a:t>
            </a:r>
            <a:endParaRPr lang="es-ES" sz="2400" dirty="0"/>
          </a:p>
          <a:p>
            <a:pPr lvl="0" algn="just"/>
            <a:r>
              <a:rPr lang="es-EC" sz="2400" dirty="0"/>
              <a:t>Establecer la vida útil del producto elaborado.</a:t>
            </a:r>
            <a:endParaRPr lang="es-ES" sz="2400" dirty="0"/>
          </a:p>
          <a:p>
            <a:pPr algn="just"/>
            <a:endParaRPr lang="es-ES" dirty="0"/>
          </a:p>
        </p:txBody>
      </p:sp>
      <p:pic>
        <p:nvPicPr>
          <p:cNvPr id="10242" name="Picture 2" descr="Resultado de imagen para objetivos especifi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155" y="3953814"/>
            <a:ext cx="2305318" cy="230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92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9437" y="327896"/>
            <a:ext cx="8911687" cy="702414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accent1"/>
                </a:solidFill>
              </a:rPr>
              <a:t>HIPÓTESIS DE LA INVESTIGACIÓN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8642" y="1120463"/>
            <a:ext cx="6323528" cy="5544354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HIPÓTESIS ALTERNATIVA</a:t>
            </a:r>
          </a:p>
          <a:p>
            <a:pPr algn="just"/>
            <a:r>
              <a:rPr lang="es-EC" sz="2400" dirty="0"/>
              <a:t>Los porcentajes de estabilizante, edulcorante y de saborizante influyen en las características físico químicas, sensoriales y contenido de FOS del producto final.</a:t>
            </a:r>
            <a:endParaRPr lang="es-ES" sz="2400" dirty="0"/>
          </a:p>
          <a:p>
            <a:pPr algn="just"/>
            <a:endParaRPr lang="es-ES" sz="2400" b="1" dirty="0" smtClean="0"/>
          </a:p>
          <a:p>
            <a:pPr algn="just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HIPÓTESIS NULA</a:t>
            </a:r>
          </a:p>
          <a:p>
            <a:pPr algn="just"/>
            <a:r>
              <a:rPr lang="es-EC" sz="2400" dirty="0"/>
              <a:t>Los porcentajes de estabilizante, edulcorante y de saborizante no influyen en las características físico químicas, sensoriales y contenido de FOS del producto final.</a:t>
            </a:r>
            <a:endParaRPr lang="es-ES" sz="2400" dirty="0"/>
          </a:p>
          <a:p>
            <a:pPr algn="just"/>
            <a:endParaRPr lang="es-ES" sz="2400" b="1" dirty="0"/>
          </a:p>
        </p:txBody>
      </p:sp>
      <p:pic>
        <p:nvPicPr>
          <p:cNvPr id="11266" name="Picture 2" descr="Resultado de imagen para hipotesis nula dibu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9132" y="864717"/>
            <a:ext cx="3192932" cy="319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745" y="4057649"/>
            <a:ext cx="2390775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185" y="2800638"/>
            <a:ext cx="6593424" cy="1309134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 smtClean="0">
                <a:solidFill>
                  <a:schemeClr val="accent1"/>
                </a:solidFill>
              </a:rPr>
              <a:t>MATERIALES, MÉTODOS Y RESULTADOS</a:t>
            </a:r>
            <a:endParaRPr lang="es-E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22738" y="759854"/>
            <a:ext cx="2137893" cy="631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OBJETIVO 1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994856" y="759854"/>
            <a:ext cx="2137893" cy="631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MÉTODO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214575" y="759854"/>
            <a:ext cx="2137893" cy="631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RESULTADOS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2498501" y="1390918"/>
            <a:ext cx="399245" cy="360609"/>
          </a:xfrm>
          <a:prstGeom prst="down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>
            <a:off x="9083898" y="1390916"/>
            <a:ext cx="399245" cy="36060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 abajo 9"/>
          <p:cNvSpPr/>
          <p:nvPr/>
        </p:nvSpPr>
        <p:spPr>
          <a:xfrm>
            <a:off x="5869547" y="1390917"/>
            <a:ext cx="399245" cy="360609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redondeado 10"/>
          <p:cNvSpPr/>
          <p:nvPr/>
        </p:nvSpPr>
        <p:spPr>
          <a:xfrm>
            <a:off x="1622738" y="1751525"/>
            <a:ext cx="2137893" cy="2550019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C" sz="2000" dirty="0"/>
              <a:t>Determinar el estado de  madurez comercial de la jícama para ser procesada.</a:t>
            </a:r>
            <a:endParaRPr lang="es-ES" sz="20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4785573" y="1757961"/>
            <a:ext cx="2556457" cy="202198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S" sz="2000" dirty="0" smtClean="0"/>
              <a:t>Determinar el contenido de </a:t>
            </a:r>
            <a:r>
              <a:rPr lang="es-ES" sz="2000" dirty="0" err="1" smtClean="0"/>
              <a:t>ºBrix</a:t>
            </a:r>
            <a:r>
              <a:rPr lang="es-ES" sz="2000" dirty="0" smtClean="0"/>
              <a:t>, acidez </a:t>
            </a:r>
            <a:r>
              <a:rPr lang="es-ES" sz="2000" dirty="0"/>
              <a:t>titulable y pH </a:t>
            </a:r>
            <a:r>
              <a:rPr lang="es-EC" sz="2000" dirty="0" smtClean="0"/>
              <a:t>(</a:t>
            </a:r>
            <a:r>
              <a:rPr lang="es-EC" sz="2000" dirty="0"/>
              <a:t>7, 8 y 9 </a:t>
            </a:r>
            <a:r>
              <a:rPr lang="es-EC" sz="2000" dirty="0" smtClean="0"/>
              <a:t>meses de cultivo)</a:t>
            </a:r>
            <a:endParaRPr lang="es-ES" sz="2000" dirty="0"/>
          </a:p>
        </p:txBody>
      </p:sp>
      <p:sp>
        <p:nvSpPr>
          <p:cNvPr id="32" name="Rectángulo redondeado 31"/>
          <p:cNvSpPr/>
          <p:nvPr/>
        </p:nvSpPr>
        <p:spPr>
          <a:xfrm>
            <a:off x="7932847" y="1757961"/>
            <a:ext cx="2701345" cy="1249251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/>
              <a:t>E</a:t>
            </a:r>
            <a:r>
              <a:rPr lang="es-ES" sz="2000" dirty="0" smtClean="0"/>
              <a:t>stado de madurez óptimo</a:t>
            </a:r>
          </a:p>
          <a:p>
            <a:pPr lvl="0" algn="ctr"/>
            <a:r>
              <a:rPr lang="es-ES" sz="2000" dirty="0" smtClean="0"/>
              <a:t>(8 meses)</a:t>
            </a:r>
            <a:endParaRPr lang="es-ES" sz="2000" dirty="0"/>
          </a:p>
        </p:txBody>
      </p:sp>
      <p:sp>
        <p:nvSpPr>
          <p:cNvPr id="33" name="Elipse 32">
            <a:hlinkClick r:id="rId2" action="ppaction://hlinksldjump"/>
          </p:cNvPr>
          <p:cNvSpPr/>
          <p:nvPr/>
        </p:nvSpPr>
        <p:spPr>
          <a:xfrm>
            <a:off x="10429741" y="1030305"/>
            <a:ext cx="169571" cy="1416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8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22738" y="759854"/>
            <a:ext cx="2137893" cy="631064"/>
          </a:xfrm>
          <a:prstGeom prst="rect">
            <a:avLst/>
          </a:prstGeom>
          <a:solidFill>
            <a:srgbClr val="DCDC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OBJETIVO 2</a:t>
            </a:r>
            <a:endParaRPr lang="es-E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994856" y="759854"/>
            <a:ext cx="2137893" cy="631064"/>
          </a:xfrm>
          <a:prstGeom prst="rect">
            <a:avLst/>
          </a:prstGeom>
          <a:solidFill>
            <a:srgbClr val="DCDC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MÉTODO</a:t>
            </a:r>
            <a:endParaRPr lang="es-E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214575" y="759854"/>
            <a:ext cx="2137893" cy="631064"/>
          </a:xfrm>
          <a:prstGeom prst="rect">
            <a:avLst/>
          </a:prstGeom>
          <a:solidFill>
            <a:srgbClr val="DCDC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RESULTADOS</a:t>
            </a:r>
            <a:endParaRPr lang="es-E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Flecha abajo 6"/>
          <p:cNvSpPr/>
          <p:nvPr/>
        </p:nvSpPr>
        <p:spPr>
          <a:xfrm>
            <a:off x="2498501" y="1390918"/>
            <a:ext cx="399245" cy="36060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abajo 7"/>
          <p:cNvSpPr/>
          <p:nvPr/>
        </p:nvSpPr>
        <p:spPr>
          <a:xfrm>
            <a:off x="9083898" y="1390916"/>
            <a:ext cx="399245" cy="36060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 abajo 8"/>
          <p:cNvSpPr/>
          <p:nvPr/>
        </p:nvSpPr>
        <p:spPr>
          <a:xfrm>
            <a:off x="5869547" y="1390917"/>
            <a:ext cx="399245" cy="360609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redondeado 9"/>
          <p:cNvSpPr/>
          <p:nvPr/>
        </p:nvSpPr>
        <p:spPr>
          <a:xfrm>
            <a:off x="1622738" y="1751525"/>
            <a:ext cx="2137893" cy="3039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C" sz="2000" dirty="0"/>
              <a:t>Establecer el proceso de elaboración de bebida nutracéutica a partir de la jícama </a:t>
            </a:r>
            <a:endParaRPr lang="es-ES" sz="2000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4994856" y="1751525"/>
            <a:ext cx="2137893" cy="1622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 smtClean="0"/>
              <a:t>Investigación bibliográfica y ensayos</a:t>
            </a:r>
            <a:endParaRPr lang="es-ES" sz="2000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7932847" y="1770839"/>
            <a:ext cx="2701345" cy="161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000" dirty="0" smtClean="0"/>
              <a:t>Balance de materiales  para la obtención de la bebida nutracéutica</a:t>
            </a:r>
          </a:p>
        </p:txBody>
      </p:sp>
      <p:sp>
        <p:nvSpPr>
          <p:cNvPr id="13" name="Elipse 12">
            <a:hlinkClick r:id="rId2" action="ppaction://hlinksldjump"/>
          </p:cNvPr>
          <p:cNvSpPr/>
          <p:nvPr/>
        </p:nvSpPr>
        <p:spPr>
          <a:xfrm>
            <a:off x="10464621" y="998105"/>
            <a:ext cx="169571" cy="1416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25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Anaranjad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1233</TotalTime>
  <Words>1861</Words>
  <Application>Microsoft Office PowerPoint</Application>
  <PresentationFormat>Personalizado</PresentationFormat>
  <Paragraphs>447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4" baseType="lpstr">
      <vt:lpstr>Espiral</vt:lpstr>
      <vt:lpstr>Visio.Drawing.15</vt:lpstr>
      <vt:lpstr>“UNIVERSIDAD TÉCNICA DEL NORTE”  F.I.C.A.Y.A.  INGENIERÍA AGROINDUSTRIAL  OBTENCIÓN DE UNA BEBIDA NUTRACÉUTICA DE JÍCAMA  Smallanthus  sonchifolius  Y EVALUACIÓN DE SU VIDA ÚTIL.  Autor: Estrada Arias Joel Agustín  Director: Ing. Ángel Satama </vt:lpstr>
      <vt:lpstr>PROBLEMA</vt:lpstr>
      <vt:lpstr>Presentación de PowerPoint</vt:lpstr>
      <vt:lpstr>Objetivo General:   Obtener una bebida nutracéutica de jícama Smallanthus sonchifolius y evaluar su tiempo de vida útil.</vt:lpstr>
      <vt:lpstr>Objetivos Específicos</vt:lpstr>
      <vt:lpstr>HIPÓTESIS DE LA INVESTIGACIÓN</vt:lpstr>
      <vt:lpstr>MATERIALES, MÉTODOS Y RESULTADOS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RECOMENDACIONES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TÉCNICA DEL NORTE F.I.C.A.Y.A. INGENIERÍA AGROINDUSTRIAL  OBTENCIÓN  DE  UNA  BEBIDA  NUTRACÉUTICA  DE  JÍCAMA  Smallanthus  sonchifolius   Y  EVALUACIÓN  DE S U  VIDA  ÚTIL.</dc:title>
  <dc:creator>Joel</dc:creator>
  <cp:lastModifiedBy>servidor</cp:lastModifiedBy>
  <cp:revision>90</cp:revision>
  <dcterms:created xsi:type="dcterms:W3CDTF">2016-02-10T19:30:34Z</dcterms:created>
  <dcterms:modified xsi:type="dcterms:W3CDTF">2017-03-02T19:48:16Z</dcterms:modified>
</cp:coreProperties>
</file>