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62"/>
  </p:notesMasterIdLst>
  <p:sldIdLst>
    <p:sldId id="293" r:id="rId2"/>
    <p:sldId id="295" r:id="rId3"/>
    <p:sldId id="292" r:id="rId4"/>
    <p:sldId id="282" r:id="rId5"/>
    <p:sldId id="298" r:id="rId6"/>
    <p:sldId id="294" r:id="rId7"/>
    <p:sldId id="299" r:id="rId8"/>
    <p:sldId id="300" r:id="rId9"/>
    <p:sldId id="301" r:id="rId10"/>
    <p:sldId id="302" r:id="rId11"/>
    <p:sldId id="325" r:id="rId12"/>
    <p:sldId id="303" r:id="rId13"/>
    <p:sldId id="315" r:id="rId14"/>
    <p:sldId id="326" r:id="rId15"/>
    <p:sldId id="327" r:id="rId16"/>
    <p:sldId id="328" r:id="rId17"/>
    <p:sldId id="329" r:id="rId18"/>
    <p:sldId id="330" r:id="rId19"/>
    <p:sldId id="331" r:id="rId20"/>
    <p:sldId id="332" r:id="rId21"/>
    <p:sldId id="333" r:id="rId22"/>
    <p:sldId id="352" r:id="rId23"/>
    <p:sldId id="353" r:id="rId24"/>
    <p:sldId id="354" r:id="rId25"/>
    <p:sldId id="359" r:id="rId26"/>
    <p:sldId id="360" r:id="rId27"/>
    <p:sldId id="361" r:id="rId28"/>
    <p:sldId id="362" r:id="rId29"/>
    <p:sldId id="363" r:id="rId30"/>
    <p:sldId id="364" r:id="rId31"/>
    <p:sldId id="365" r:id="rId32"/>
    <p:sldId id="366" r:id="rId33"/>
    <p:sldId id="367" r:id="rId34"/>
    <p:sldId id="378" r:id="rId35"/>
    <p:sldId id="335" r:id="rId36"/>
    <p:sldId id="337" r:id="rId37"/>
    <p:sldId id="336" r:id="rId38"/>
    <p:sldId id="338" r:id="rId39"/>
    <p:sldId id="371" r:id="rId40"/>
    <p:sldId id="372" r:id="rId41"/>
    <p:sldId id="373" r:id="rId42"/>
    <p:sldId id="374" r:id="rId43"/>
    <p:sldId id="375" r:id="rId44"/>
    <p:sldId id="340" r:id="rId45"/>
    <p:sldId id="355" r:id="rId46"/>
    <p:sldId id="356" r:id="rId47"/>
    <p:sldId id="368" r:id="rId48"/>
    <p:sldId id="370" r:id="rId49"/>
    <p:sldId id="369" r:id="rId50"/>
    <p:sldId id="341" r:id="rId51"/>
    <p:sldId id="358" r:id="rId52"/>
    <p:sldId id="345" r:id="rId53"/>
    <p:sldId id="346" r:id="rId54"/>
    <p:sldId id="377" r:id="rId55"/>
    <p:sldId id="347" r:id="rId56"/>
    <p:sldId id="376" r:id="rId57"/>
    <p:sldId id="349" r:id="rId58"/>
    <p:sldId id="350" r:id="rId59"/>
    <p:sldId id="351" r:id="rId60"/>
    <p:sldId id="311" r:id="rId6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4EDD43"/>
    <a:srgbClr val="85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5" autoAdjust="0"/>
    <p:restoredTop sz="94660"/>
  </p:normalViewPr>
  <p:slideViewPr>
    <p:cSldViewPr>
      <p:cViewPr>
        <p:scale>
          <a:sx n="70" d="100"/>
          <a:sy n="70" d="100"/>
        </p:scale>
        <p:origin x="-115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Hoja_de_c_lculo_de_Microsoft_Excel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Hoja_de_c_lculo_de_Microsoft_Excel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Hoja_de_c_lculo_de_Microsoft_Excel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Hoja_de_c_lculo_de_Microsoft_Excel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Hoja_de_c_lculo_de_Microsoft_Excel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Hoja_de_c_lculo_de_Microsoft_Excel14.xlsx"/><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Hoja_de_c_lculo_de_Microsoft_Excel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Hoja_de_c_lculo_de_Microsoft_Excel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48381452318461"/>
          <c:y val="5.0925925925925923E-2"/>
          <c:w val="0.77173840769903768"/>
          <c:h val="0.63759988334791484"/>
        </c:manualLayout>
      </c:layout>
      <c:barChart>
        <c:barDir val="col"/>
        <c:grouping val="clustered"/>
        <c:varyColors val="0"/>
        <c:ser>
          <c:idx val="0"/>
          <c:order val="0"/>
          <c:tx>
            <c:strRef>
              <c:f>Hoja1!$L$7</c:f>
              <c:strCache>
                <c:ptCount val="1"/>
                <c:pt idx="0">
                  <c:v>M.P</c:v>
                </c:pt>
              </c:strCache>
            </c:strRef>
          </c:tx>
          <c:spPr>
            <a:solidFill>
              <a:schemeClr val="accent1"/>
            </a:solidFill>
            <a:ln>
              <a:gradFill>
                <a:gsLst>
                  <a:gs pos="0">
                    <a:srgbClr val="F0A22E">
                      <a:tint val="66000"/>
                      <a:satMod val="160000"/>
                    </a:srgbClr>
                  </a:gs>
                  <a:gs pos="50000">
                    <a:srgbClr val="F0A22E">
                      <a:tint val="44500"/>
                      <a:satMod val="160000"/>
                    </a:srgbClr>
                  </a:gs>
                  <a:gs pos="100000">
                    <a:srgbClr val="F0A22E">
                      <a:tint val="23500"/>
                      <a:satMod val="160000"/>
                    </a:srgbClr>
                  </a:gs>
                </a:gsLst>
                <a:lin ang="5400000" scaled="0"/>
              </a:gra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Hoja1!$K$8:$K$10</c:f>
              <c:strCache>
                <c:ptCount val="3"/>
                <c:pt idx="0">
                  <c:v>VERDE (M1)</c:v>
                </c:pt>
                <c:pt idx="1">
                  <c:v>PINTONA (M2)</c:v>
                </c:pt>
                <c:pt idx="2">
                  <c:v>MADURA (M3)</c:v>
                </c:pt>
              </c:strCache>
            </c:strRef>
          </c:cat>
          <c:val>
            <c:numRef>
              <c:f>Hoja1!$L$8:$L$10</c:f>
              <c:numCache>
                <c:formatCode>General</c:formatCode>
                <c:ptCount val="3"/>
                <c:pt idx="0">
                  <c:v>89.5</c:v>
                </c:pt>
                <c:pt idx="1">
                  <c:v>93.7</c:v>
                </c:pt>
                <c:pt idx="2">
                  <c:v>94.3</c:v>
                </c:pt>
              </c:numCache>
            </c:numRef>
          </c:val>
          <c:extLst xmlns:c16r2="http://schemas.microsoft.com/office/drawing/2015/06/chart">
            <c:ext xmlns:c16="http://schemas.microsoft.com/office/drawing/2014/chart" uri="{C3380CC4-5D6E-409C-BE32-E72D297353CC}">
              <c16:uniqueId val="{00000000-BAAD-4D29-AF50-BF012FDC9DBE}"/>
            </c:ext>
          </c:extLst>
        </c:ser>
        <c:ser>
          <c:idx val="1"/>
          <c:order val="1"/>
          <c:tx>
            <c:strRef>
              <c:f>Hoja1!$M$7</c:f>
              <c:strCache>
                <c:ptCount val="1"/>
                <c:pt idx="0">
                  <c:v>D.O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Hoja1!$K$8:$K$10</c:f>
              <c:strCache>
                <c:ptCount val="3"/>
                <c:pt idx="0">
                  <c:v>VERDE (M1)</c:v>
                </c:pt>
                <c:pt idx="1">
                  <c:v>PINTONA (M2)</c:v>
                </c:pt>
                <c:pt idx="2">
                  <c:v>MADURA (M3)</c:v>
                </c:pt>
              </c:strCache>
            </c:strRef>
          </c:cat>
          <c:val>
            <c:numRef>
              <c:f>Hoja1!$M$8:$M$10</c:f>
              <c:numCache>
                <c:formatCode>General</c:formatCode>
                <c:ptCount val="3"/>
                <c:pt idx="0">
                  <c:v>82.67</c:v>
                </c:pt>
                <c:pt idx="1">
                  <c:v>85.5</c:v>
                </c:pt>
                <c:pt idx="2">
                  <c:v>78.760000000000005</c:v>
                </c:pt>
              </c:numCache>
            </c:numRef>
          </c:val>
          <c:extLst xmlns:c16r2="http://schemas.microsoft.com/office/drawing/2015/06/chart">
            <c:ext xmlns:c16="http://schemas.microsoft.com/office/drawing/2014/chart" uri="{C3380CC4-5D6E-409C-BE32-E72D297353CC}">
              <c16:uniqueId val="{00000001-BAAD-4D29-AF50-BF012FDC9DBE}"/>
            </c:ext>
          </c:extLst>
        </c:ser>
        <c:dLbls>
          <c:dLblPos val="outEnd"/>
          <c:showLegendKey val="0"/>
          <c:showVal val="1"/>
          <c:showCatName val="0"/>
          <c:showSerName val="0"/>
          <c:showPercent val="0"/>
          <c:showBubbleSize val="0"/>
        </c:dLbls>
        <c:gapWidth val="219"/>
        <c:overlap val="-27"/>
        <c:axId val="161702272"/>
        <c:axId val="161704192"/>
      </c:barChart>
      <c:catAx>
        <c:axId val="16170227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itchFamily="18" charset="0"/>
                    <a:ea typeface="+mn-ea"/>
                    <a:cs typeface="Times New Roman" pitchFamily="18" charset="0"/>
                  </a:defRPr>
                </a:pPr>
                <a:r>
                  <a:rPr lang="es-ES" sz="1800" b="1" baseline="0" dirty="0">
                    <a:latin typeface="Times New Roman" pitchFamily="18" charset="0"/>
                    <a:cs typeface="Times New Roman" pitchFamily="18" charset="0"/>
                  </a:rPr>
                  <a:t>INDICE  DE MADUREZ DEL ARAZÁ</a:t>
                </a:r>
                <a:endParaRPr lang="es-ES" sz="1800" b="1" dirty="0">
                  <a:latin typeface="Times New Roman" pitchFamily="18" charset="0"/>
                  <a:cs typeface="Times New Roman" pitchFamily="18" charset="0"/>
                </a:endParaRPr>
              </a:p>
            </c:rich>
          </c:tx>
          <c:layout>
            <c:manualLayout>
              <c:xMode val="edge"/>
              <c:yMode val="edge"/>
              <c:x val="0.25903010197940968"/>
              <c:y val="0.8163248065029811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161704192"/>
        <c:crosses val="autoZero"/>
        <c:auto val="1"/>
        <c:lblAlgn val="ctr"/>
        <c:lblOffset val="100"/>
        <c:noMultiLvlLbl val="0"/>
      </c:catAx>
      <c:valAx>
        <c:axId val="161704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ES" sz="1600"/>
                  <a:t>HUMEDAD</a:t>
                </a:r>
                <a:r>
                  <a:rPr lang="es-ES" sz="1600" baseline="0"/>
                  <a:t> (%)</a:t>
                </a:r>
                <a:endParaRPr lang="es-ES" sz="160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161702272"/>
        <c:crosses val="autoZero"/>
        <c:crossBetween val="between"/>
      </c:valAx>
      <c:spPr>
        <a:noFill/>
        <a:ln>
          <a:noFill/>
        </a:ln>
        <a:effectLst/>
      </c:spPr>
    </c:plotArea>
    <c:legend>
      <c:legendPos val="b"/>
      <c:layout>
        <c:manualLayout>
          <c:xMode val="edge"/>
          <c:yMode val="edge"/>
          <c:x val="0.89752252843394564"/>
          <c:y val="0.39409667541557303"/>
          <c:w val="0.10217716535433069"/>
          <c:h val="0.14756999125109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gradFill>
      <a:gsLst>
        <a:gs pos="0">
          <a:srgbClr val="F0A22E">
            <a:tint val="66000"/>
            <a:satMod val="160000"/>
          </a:srgbClr>
        </a:gs>
        <a:gs pos="50000">
          <a:srgbClr val="F0A22E">
            <a:tint val="44500"/>
            <a:satMod val="160000"/>
          </a:srgbClr>
        </a:gs>
        <a:gs pos="100000">
          <a:srgbClr val="F0A22E">
            <a:tint val="23500"/>
            <a:satMod val="160000"/>
          </a:srgbClr>
        </a:gs>
      </a:gsLst>
      <a:lin ang="5400000" scaled="0"/>
    </a:gradFill>
    <a:ln w="9525" cap="flat" cmpd="sng" algn="ctr">
      <a:solidFill>
        <a:schemeClr val="tx1">
          <a:lumMod val="15000"/>
          <a:lumOff val="85000"/>
        </a:schemeClr>
      </a:solidFill>
      <a:round/>
    </a:ln>
    <a:effectLst/>
  </c:spPr>
  <c:txPr>
    <a:bodyPr/>
    <a:lstStyle/>
    <a:p>
      <a:pPr>
        <a:defRPr/>
      </a:pPr>
      <a:endParaRPr lang="es-E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Hoja1!$M$22:$M$24</c:f>
              <c:strCache>
                <c:ptCount val="1"/>
                <c:pt idx="0">
                  <c:v>T1 TEMPRATURA 60 °C</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Hoja1!$L$25:$L$36</c:f>
              <c:numCache>
                <c:formatCode>General</c:formatCode>
                <c:ptCount val="12"/>
                <c:pt idx="1">
                  <c:v>8.8036999999999992</c:v>
                </c:pt>
                <c:pt idx="2">
                  <c:v>7.2747000000000002</c:v>
                </c:pt>
                <c:pt idx="3">
                  <c:v>5.8971</c:v>
                </c:pt>
                <c:pt idx="4">
                  <c:v>4.7224000000000004</c:v>
                </c:pt>
                <c:pt idx="5">
                  <c:v>3.7976999999999999</c:v>
                </c:pt>
                <c:pt idx="6">
                  <c:v>3.1089000000000002</c:v>
                </c:pt>
                <c:pt idx="7">
                  <c:v>2.6183000000000001</c:v>
                </c:pt>
                <c:pt idx="8">
                  <c:v>2.2928000000000002</c:v>
                </c:pt>
                <c:pt idx="9">
                  <c:v>2.0615999999999999</c:v>
                </c:pt>
                <c:pt idx="10">
                  <c:v>1.9012</c:v>
                </c:pt>
              </c:numCache>
            </c:numRef>
          </c:xVal>
          <c:yVal>
            <c:numRef>
              <c:f>Hoja1!$M$25:$M$36</c:f>
              <c:numCache>
                <c:formatCode>General</c:formatCode>
                <c:ptCount val="12"/>
                <c:pt idx="1">
                  <c:v>3.093</c:v>
                </c:pt>
                <c:pt idx="2">
                  <c:v>2.7320000000000002</c:v>
                </c:pt>
                <c:pt idx="3">
                  <c:v>2.516</c:v>
                </c:pt>
                <c:pt idx="4">
                  <c:v>1.9590000000000001</c:v>
                </c:pt>
                <c:pt idx="5">
                  <c:v>1.5640000000000001</c:v>
                </c:pt>
                <c:pt idx="6">
                  <c:v>1.06</c:v>
                </c:pt>
                <c:pt idx="7">
                  <c:v>0.80900000000000005</c:v>
                </c:pt>
                <c:pt idx="8">
                  <c:v>0.43099999999999999</c:v>
                </c:pt>
                <c:pt idx="9">
                  <c:v>0.44900000000000001</c:v>
                </c:pt>
                <c:pt idx="10">
                  <c:v>0.16200000000000001</c:v>
                </c:pt>
              </c:numCache>
            </c:numRef>
          </c:yVal>
          <c:smooth val="0"/>
        </c:ser>
        <c:ser>
          <c:idx val="1"/>
          <c:order val="1"/>
          <c:tx>
            <c:strRef>
              <c:f>Hoja1!$O$22:$O$24</c:f>
              <c:strCache>
                <c:ptCount val="1"/>
                <c:pt idx="0">
                  <c:v>T6 TEMPERATURA 65 °C</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Hoja1!$N$25:$N$36</c:f>
              <c:numCache>
                <c:formatCode>General</c:formatCode>
                <c:ptCount val="12"/>
                <c:pt idx="1">
                  <c:v>8.4849999999999994</c:v>
                </c:pt>
                <c:pt idx="2">
                  <c:v>6.4509999999999996</c:v>
                </c:pt>
                <c:pt idx="3">
                  <c:v>4.8949999999999996</c:v>
                </c:pt>
                <c:pt idx="4">
                  <c:v>3.7669999999999999</c:v>
                </c:pt>
                <c:pt idx="5">
                  <c:v>3.0059999999999998</c:v>
                </c:pt>
                <c:pt idx="6">
                  <c:v>2.5299999999999998</c:v>
                </c:pt>
                <c:pt idx="7">
                  <c:v>2.2309999999999999</c:v>
                </c:pt>
                <c:pt idx="8">
                  <c:v>2.08</c:v>
                </c:pt>
                <c:pt idx="9">
                  <c:v>2.016</c:v>
                </c:pt>
                <c:pt idx="10">
                  <c:v>1.9790000000000001</c:v>
                </c:pt>
                <c:pt idx="11">
                  <c:v>1.956</c:v>
                </c:pt>
              </c:numCache>
            </c:numRef>
          </c:xVal>
          <c:yVal>
            <c:numRef>
              <c:f>Hoja1!$O$25:$O$36</c:f>
              <c:numCache>
                <c:formatCode>General</c:formatCode>
                <c:ptCount val="12"/>
                <c:pt idx="1">
                  <c:v>4.2949000000000002</c:v>
                </c:pt>
                <c:pt idx="2">
                  <c:v>3.427</c:v>
                </c:pt>
                <c:pt idx="3">
                  <c:v>2.4843000000000002</c:v>
                </c:pt>
                <c:pt idx="4">
                  <c:v>1.7963</c:v>
                </c:pt>
                <c:pt idx="5">
                  <c:v>1.0955999999999999</c:v>
                </c:pt>
                <c:pt idx="6">
                  <c:v>0.71340000000000003</c:v>
                </c:pt>
                <c:pt idx="7">
                  <c:v>0.4204</c:v>
                </c:pt>
                <c:pt idx="8">
                  <c:v>0.15290000000000001</c:v>
                </c:pt>
                <c:pt idx="9">
                  <c:v>8.9200000000000002E-2</c:v>
                </c:pt>
                <c:pt idx="10">
                  <c:v>5.0999999999999997E-2</c:v>
                </c:pt>
                <c:pt idx="11">
                  <c:v>3.8199999999999998E-2</c:v>
                </c:pt>
              </c:numCache>
            </c:numRef>
          </c:yVal>
          <c:smooth val="0"/>
        </c:ser>
        <c:ser>
          <c:idx val="2"/>
          <c:order val="2"/>
          <c:tx>
            <c:strRef>
              <c:f>Hoja1!$Q$22:$Q$24</c:f>
              <c:strCache>
                <c:ptCount val="1"/>
                <c:pt idx="0">
                  <c:v>T12 TEMPERATURA 70 °C</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Hoja1!$P$25:$P$36</c:f>
              <c:numCache>
                <c:formatCode>General</c:formatCode>
                <c:ptCount val="12"/>
                <c:pt idx="1">
                  <c:v>8.1364999999999998</c:v>
                </c:pt>
                <c:pt idx="2">
                  <c:v>5.6990999999999996</c:v>
                </c:pt>
                <c:pt idx="3">
                  <c:v>4.1524000000000001</c:v>
                </c:pt>
                <c:pt idx="4">
                  <c:v>3.1974999999999998</c:v>
                </c:pt>
                <c:pt idx="5">
                  <c:v>2.6394000000000002</c:v>
                </c:pt>
                <c:pt idx="6">
                  <c:v>2.3401999999999998</c:v>
                </c:pt>
                <c:pt idx="7">
                  <c:v>2.1922000000000001</c:v>
                </c:pt>
                <c:pt idx="8">
                  <c:v>2.125</c:v>
                </c:pt>
                <c:pt idx="9">
                  <c:v>2.0880000000000001</c:v>
                </c:pt>
              </c:numCache>
            </c:numRef>
          </c:xVal>
          <c:yVal>
            <c:numRef>
              <c:f>Hoja1!$Q$25:$Q$36</c:f>
              <c:numCache>
                <c:formatCode>General</c:formatCode>
                <c:ptCount val="12"/>
                <c:pt idx="1">
                  <c:v>5.6047000000000002</c:v>
                </c:pt>
                <c:pt idx="2">
                  <c:v>3.6307999999999998</c:v>
                </c:pt>
                <c:pt idx="3">
                  <c:v>2.2294999999999998</c:v>
                </c:pt>
                <c:pt idx="4">
                  <c:v>1.3886000000000001</c:v>
                </c:pt>
                <c:pt idx="5">
                  <c:v>0.72619999999999996</c:v>
                </c:pt>
                <c:pt idx="6">
                  <c:v>0.40770000000000001</c:v>
                </c:pt>
                <c:pt idx="7">
                  <c:v>0.15290000000000001</c:v>
                </c:pt>
                <c:pt idx="8">
                  <c:v>0.1019</c:v>
                </c:pt>
                <c:pt idx="9">
                  <c:v>3.8199999999999998E-2</c:v>
                </c:pt>
              </c:numCache>
            </c:numRef>
          </c:yVal>
          <c:smooth val="0"/>
        </c:ser>
        <c:dLbls>
          <c:showLegendKey val="0"/>
          <c:showVal val="0"/>
          <c:showCatName val="0"/>
          <c:showSerName val="0"/>
          <c:showPercent val="0"/>
          <c:showBubbleSize val="0"/>
        </c:dLbls>
        <c:axId val="37295232"/>
        <c:axId val="38589952"/>
      </c:scatterChart>
      <c:valAx>
        <c:axId val="372952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ES" sz="1600" b="1" i="0" u="none" strike="noStrike" baseline="0">
                    <a:effectLst/>
                  </a:rPr>
                  <a:t>HUMENDAD MEDIA (KgH2O/Kgss)</a:t>
                </a:r>
                <a:endParaRPr lang="es-ES" sz="1600" b="1"/>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38589952"/>
        <c:crosses val="autoZero"/>
        <c:crossBetween val="midCat"/>
      </c:valAx>
      <c:valAx>
        <c:axId val="3858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lumMod val="65000"/>
                        <a:lumOff val="35000"/>
                      </a:sysClr>
                    </a:solidFill>
                    <a:latin typeface="+mn-lt"/>
                    <a:ea typeface="+mn-ea"/>
                    <a:cs typeface="+mn-cs"/>
                  </a:defRPr>
                </a:pPr>
                <a:r>
                  <a:rPr lang="es-ES" sz="1600" b="1" i="0" baseline="0">
                    <a:effectLst/>
                  </a:rPr>
                  <a:t>VELOCIDAD DE SECADO (KgH2O/hm</a:t>
                </a:r>
                <a:r>
                  <a:rPr lang="es-ES" sz="1600" b="1" baseline="0"/>
                  <a:t>)</a:t>
                </a:r>
                <a:endParaRPr lang="es-ES" sz="1600" b="1"/>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3729523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gradFill>
      <a:gsLst>
        <a:gs pos="0">
          <a:srgbClr val="F0A22E">
            <a:tint val="66000"/>
            <a:satMod val="160000"/>
          </a:srgbClr>
        </a:gs>
        <a:gs pos="50000">
          <a:srgbClr val="F0A22E">
            <a:tint val="44500"/>
            <a:satMod val="160000"/>
          </a:srgbClr>
        </a:gs>
        <a:gs pos="100000">
          <a:srgbClr val="F0A22E">
            <a:tint val="23500"/>
            <a:satMod val="160000"/>
          </a:srgbClr>
        </a:gs>
      </a:gsLst>
      <a:lin ang="5400000" scaled="0"/>
    </a:gradFill>
    <a:ln w="9525" cap="flat" cmpd="sng" algn="ctr">
      <a:solidFill>
        <a:schemeClr val="tx1">
          <a:lumMod val="15000"/>
          <a:lumOff val="85000"/>
        </a:schemeClr>
      </a:solidFill>
      <a:round/>
    </a:ln>
    <a:effectLst/>
  </c:spPr>
  <c:txPr>
    <a:bodyPr/>
    <a:lstStyle/>
    <a:p>
      <a:pPr>
        <a:defRPr/>
      </a:pPr>
      <a:endParaRPr lang="es-E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20063689504584"/>
          <c:y val="6.805152534840761E-2"/>
          <c:w val="0.82914491872697904"/>
          <c:h val="0.77000766393187947"/>
        </c:manualLayout>
      </c:layout>
      <c:barChart>
        <c:barDir val="col"/>
        <c:grouping val="clustered"/>
        <c:varyColors val="0"/>
        <c:ser>
          <c:idx val="0"/>
          <c:order val="0"/>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Hoja1!$B$5:$B$16</c:f>
              <c:strCache>
                <c:ptCount val="12"/>
                <c:pt idx="0">
                  <c:v>T5</c:v>
                </c:pt>
                <c:pt idx="1">
                  <c:v>T7</c:v>
                </c:pt>
                <c:pt idx="2">
                  <c:v>T9</c:v>
                </c:pt>
                <c:pt idx="3">
                  <c:v>T1</c:v>
                </c:pt>
                <c:pt idx="4">
                  <c:v>T2</c:v>
                </c:pt>
                <c:pt idx="5">
                  <c:v>T6</c:v>
                </c:pt>
                <c:pt idx="6">
                  <c:v>T3</c:v>
                </c:pt>
                <c:pt idx="7">
                  <c:v>T8</c:v>
                </c:pt>
                <c:pt idx="8">
                  <c:v>T10</c:v>
                </c:pt>
                <c:pt idx="9">
                  <c:v>T4</c:v>
                </c:pt>
                <c:pt idx="10">
                  <c:v>T11</c:v>
                </c:pt>
                <c:pt idx="11">
                  <c:v>T12</c:v>
                </c:pt>
              </c:strCache>
            </c:strRef>
          </c:cat>
          <c:val>
            <c:numRef>
              <c:f>Hoja1!$O$5:$O$16</c:f>
              <c:numCache>
                <c:formatCode>0.00</c:formatCode>
                <c:ptCount val="12"/>
                <c:pt idx="0">
                  <c:v>9.5</c:v>
                </c:pt>
                <c:pt idx="1">
                  <c:v>9.2299999999999986</c:v>
                </c:pt>
                <c:pt idx="2">
                  <c:v>8.59</c:v>
                </c:pt>
                <c:pt idx="3">
                  <c:v>8.4500000000000011</c:v>
                </c:pt>
                <c:pt idx="4">
                  <c:v>8</c:v>
                </c:pt>
                <c:pt idx="5">
                  <c:v>7.8</c:v>
                </c:pt>
                <c:pt idx="6">
                  <c:v>7.8</c:v>
                </c:pt>
                <c:pt idx="7">
                  <c:v>7.7</c:v>
                </c:pt>
                <c:pt idx="8">
                  <c:v>7.55</c:v>
                </c:pt>
                <c:pt idx="9">
                  <c:v>7.28</c:v>
                </c:pt>
                <c:pt idx="10">
                  <c:v>7.1</c:v>
                </c:pt>
                <c:pt idx="11">
                  <c:v>6.8</c:v>
                </c:pt>
              </c:numCache>
            </c:numRef>
          </c:val>
          <c:extLst xmlns:c16r2="http://schemas.microsoft.com/office/drawing/2015/06/chart">
            <c:ext xmlns:c16="http://schemas.microsoft.com/office/drawing/2014/chart" uri="{C3380CC4-5D6E-409C-BE32-E72D297353CC}">
              <c16:uniqueId val="{00000003-2B50-424F-B4E7-EEB3A2DE5AF2}"/>
            </c:ext>
          </c:extLst>
        </c:ser>
        <c:dLbls>
          <c:showLegendKey val="0"/>
          <c:showVal val="1"/>
          <c:showCatName val="0"/>
          <c:showSerName val="0"/>
          <c:showPercent val="0"/>
          <c:showBubbleSize val="0"/>
        </c:dLbls>
        <c:gapWidth val="80"/>
        <c:overlap val="25"/>
        <c:axId val="72443008"/>
        <c:axId val="72444544"/>
      </c:barChart>
      <c:catAx>
        <c:axId val="72443008"/>
        <c:scaling>
          <c:orientation val="minMax"/>
        </c:scaling>
        <c:delete val="0"/>
        <c:axPos val="b"/>
        <c:title>
          <c:tx>
            <c:rich>
              <a:bodyPr rot="0" spcFirstLastPara="1" vertOverflow="ellipsis" vert="horz" wrap="square" anchor="ctr" anchorCtr="1"/>
              <a:lstStyle/>
              <a:p>
                <a:pPr>
                  <a:defRPr sz="1800" b="0" i="0" u="none" strike="noStrike" kern="1200" cap="all" baseline="0">
                    <a:solidFill>
                      <a:schemeClr val="tx1"/>
                    </a:solidFill>
                    <a:latin typeface="+mn-lt"/>
                    <a:ea typeface="+mn-ea"/>
                    <a:cs typeface="+mn-cs"/>
                  </a:defRPr>
                </a:pPr>
                <a:r>
                  <a:rPr lang="es-ES" sz="1800">
                    <a:solidFill>
                      <a:schemeClr val="tx1"/>
                    </a:solidFill>
                  </a:rPr>
                  <a:t>TRATAMIENTOS</a:t>
                </a:r>
              </a:p>
            </c:rich>
          </c:tx>
          <c:layout/>
          <c:overlay val="0"/>
          <c:spPr>
            <a:noFill/>
            <a:ln>
              <a:noFill/>
            </a:ln>
            <a:effectLst/>
          </c:sp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ES"/>
          </a:p>
        </c:txPr>
        <c:crossAx val="72444544"/>
        <c:crosses val="autoZero"/>
        <c:auto val="1"/>
        <c:lblAlgn val="ctr"/>
        <c:lblOffset val="100"/>
        <c:noMultiLvlLbl val="0"/>
      </c:catAx>
      <c:valAx>
        <c:axId val="72444544"/>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800" b="0" i="0" u="none" strike="noStrike" kern="1200" cap="all" baseline="0">
                    <a:solidFill>
                      <a:schemeClr val="tx1"/>
                    </a:solidFill>
                    <a:latin typeface="+mn-lt"/>
                    <a:ea typeface="+mn-ea"/>
                    <a:cs typeface="+mn-cs"/>
                  </a:defRPr>
                </a:pPr>
                <a:r>
                  <a:rPr lang="en-US" sz="1800">
                    <a:solidFill>
                      <a:schemeClr val="tx1"/>
                    </a:solidFill>
                  </a:rPr>
                  <a:t>RANGOS</a:t>
                </a:r>
              </a:p>
            </c:rich>
          </c:tx>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tx1"/>
                </a:solidFill>
                <a:latin typeface="+mn-lt"/>
                <a:ea typeface="+mn-ea"/>
                <a:cs typeface="+mn-cs"/>
              </a:defRPr>
            </a:pPr>
            <a:endParaRPr lang="es-ES"/>
          </a:p>
        </c:txPr>
        <c:crossAx val="72443008"/>
        <c:crosses val="autoZero"/>
        <c:crossBetween val="between"/>
      </c:valAx>
      <c:spPr>
        <a:noFill/>
        <a:ln>
          <a:noFill/>
        </a:ln>
        <a:effectLst/>
      </c:spPr>
    </c:plotArea>
    <c:plotVisOnly val="1"/>
    <c:dispBlanksAs val="gap"/>
    <c:showDLblsOverMax val="0"/>
  </c:chart>
  <c:spPr>
    <a:gradFill>
      <a:gsLst>
        <a:gs pos="0">
          <a:srgbClr val="F0A22E">
            <a:tint val="66000"/>
            <a:satMod val="160000"/>
          </a:srgbClr>
        </a:gs>
        <a:gs pos="50000">
          <a:srgbClr val="F0A22E">
            <a:tint val="44500"/>
            <a:satMod val="160000"/>
          </a:srgbClr>
        </a:gs>
        <a:gs pos="100000">
          <a:srgbClr val="F0A22E">
            <a:tint val="23500"/>
            <a:satMod val="160000"/>
          </a:srgbClr>
        </a:gs>
      </a:gsLst>
      <a:lin ang="5400000" scaled="0"/>
    </a:gradFill>
    <a:ln w="9525" cap="flat" cmpd="sng" algn="ctr">
      <a:solidFill>
        <a:schemeClr val="tx1">
          <a:lumMod val="15000"/>
          <a:lumOff val="85000"/>
        </a:schemeClr>
      </a:solidFill>
      <a:round/>
    </a:ln>
    <a:effectLst/>
  </c:spPr>
  <c:txPr>
    <a:bodyPr/>
    <a:lstStyle/>
    <a:p>
      <a:pPr>
        <a:defRPr/>
      </a:pPr>
      <a:endParaRPr lang="es-E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Hoja1!$B$29:$B$40</c:f>
              <c:strCache>
                <c:ptCount val="12"/>
                <c:pt idx="0">
                  <c:v>T9</c:v>
                </c:pt>
                <c:pt idx="1">
                  <c:v>T10</c:v>
                </c:pt>
                <c:pt idx="2">
                  <c:v>T5</c:v>
                </c:pt>
                <c:pt idx="3">
                  <c:v>T12</c:v>
                </c:pt>
                <c:pt idx="4">
                  <c:v>T2</c:v>
                </c:pt>
                <c:pt idx="5">
                  <c:v>T1</c:v>
                </c:pt>
                <c:pt idx="6">
                  <c:v>T6</c:v>
                </c:pt>
                <c:pt idx="7">
                  <c:v>T4</c:v>
                </c:pt>
                <c:pt idx="8">
                  <c:v>T7</c:v>
                </c:pt>
                <c:pt idx="9">
                  <c:v>T3</c:v>
                </c:pt>
                <c:pt idx="10">
                  <c:v>T11</c:v>
                </c:pt>
                <c:pt idx="11">
                  <c:v>T8</c:v>
                </c:pt>
              </c:strCache>
            </c:strRef>
          </c:cat>
          <c:val>
            <c:numRef>
              <c:f>Hoja1!$O$29:$O$40</c:f>
              <c:numCache>
                <c:formatCode>0.00</c:formatCode>
                <c:ptCount val="12"/>
                <c:pt idx="0">
                  <c:v>8</c:v>
                </c:pt>
                <c:pt idx="1">
                  <c:v>7.7272727272727284</c:v>
                </c:pt>
                <c:pt idx="2">
                  <c:v>7.5909090909090908</c:v>
                </c:pt>
                <c:pt idx="3">
                  <c:v>7.4090909090909092</c:v>
                </c:pt>
                <c:pt idx="4">
                  <c:v>7.4</c:v>
                </c:pt>
                <c:pt idx="5">
                  <c:v>7.3199999999999994</c:v>
                </c:pt>
                <c:pt idx="6">
                  <c:v>7.28</c:v>
                </c:pt>
                <c:pt idx="7">
                  <c:v>7.2</c:v>
                </c:pt>
                <c:pt idx="8">
                  <c:v>7</c:v>
                </c:pt>
                <c:pt idx="9">
                  <c:v>7</c:v>
                </c:pt>
                <c:pt idx="10">
                  <c:v>6.91</c:v>
                </c:pt>
                <c:pt idx="11">
                  <c:v>6.3599999999999994</c:v>
                </c:pt>
              </c:numCache>
            </c:numRef>
          </c:val>
          <c:extLst xmlns:c16r2="http://schemas.microsoft.com/office/drawing/2015/06/chart">
            <c:ext xmlns:c16="http://schemas.microsoft.com/office/drawing/2014/chart" uri="{C3380CC4-5D6E-409C-BE32-E72D297353CC}">
              <c16:uniqueId val="{00000006-E4E2-4829-B1B7-40FFFCCE59BD}"/>
            </c:ext>
          </c:extLst>
        </c:ser>
        <c:dLbls>
          <c:showLegendKey val="0"/>
          <c:showVal val="1"/>
          <c:showCatName val="0"/>
          <c:showSerName val="0"/>
          <c:showPercent val="0"/>
          <c:showBubbleSize val="0"/>
        </c:dLbls>
        <c:gapWidth val="100"/>
        <c:overlap val="-24"/>
        <c:axId val="72379008"/>
        <c:axId val="72501120"/>
      </c:barChart>
      <c:catAx>
        <c:axId val="7237900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s-ES" sz="1800">
                    <a:solidFill>
                      <a:schemeClr val="tx1"/>
                    </a:solidFill>
                  </a:rPr>
                  <a:t>TRATAMIENTOS</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72501120"/>
        <c:crosses val="autoZero"/>
        <c:auto val="1"/>
        <c:lblAlgn val="ctr"/>
        <c:lblOffset val="100"/>
        <c:noMultiLvlLbl val="0"/>
      </c:catAx>
      <c:valAx>
        <c:axId val="72501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solidFill>
                      <a:schemeClr val="tx1"/>
                    </a:solidFill>
                  </a:rPr>
                  <a:t>RANGOS</a:t>
                </a:r>
              </a:p>
            </c:rich>
          </c:tx>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72379008"/>
        <c:crosses val="autoZero"/>
        <c:crossBetween val="between"/>
      </c:valAx>
      <c:spPr>
        <a:noFill/>
        <a:ln>
          <a:noFill/>
        </a:ln>
        <a:effectLst/>
      </c:spPr>
    </c:plotArea>
    <c:plotVisOnly val="1"/>
    <c:dispBlanksAs val="gap"/>
    <c:showDLblsOverMax val="0"/>
  </c:chart>
  <c:spPr>
    <a:gradFill>
      <a:gsLst>
        <a:gs pos="0">
          <a:srgbClr val="F0A22E">
            <a:tint val="66000"/>
            <a:satMod val="160000"/>
          </a:srgbClr>
        </a:gs>
        <a:gs pos="50000">
          <a:srgbClr val="F0A22E">
            <a:tint val="44500"/>
            <a:satMod val="160000"/>
          </a:srgbClr>
        </a:gs>
        <a:gs pos="100000">
          <a:srgbClr val="F0A22E">
            <a:tint val="23500"/>
            <a:satMod val="160000"/>
          </a:srgbClr>
        </a:gs>
      </a:gsLst>
      <a:lin ang="5400000" scaled="0"/>
    </a:gradFill>
    <a:ln w="9525" cap="flat" cmpd="sng" algn="ctr">
      <a:solidFill>
        <a:schemeClr val="tx1">
          <a:lumMod val="15000"/>
          <a:lumOff val="85000"/>
        </a:schemeClr>
      </a:solidFill>
      <a:round/>
    </a:ln>
    <a:effectLst/>
  </c:spPr>
  <c:txPr>
    <a:bodyPr/>
    <a:lstStyle/>
    <a:p>
      <a:pPr>
        <a:defRPr/>
      </a:pPr>
      <a:endParaRPr lang="es-E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51904323555885"/>
          <c:y val="6.5820327796000805E-2"/>
          <c:w val="0.81868440354699823"/>
          <c:h val="0.73999496412966859"/>
        </c:manualLayout>
      </c:layout>
      <c:barChart>
        <c:barDir val="col"/>
        <c:grouping val="clustered"/>
        <c:varyColors val="0"/>
        <c:ser>
          <c:idx val="0"/>
          <c:order val="0"/>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Hoja1!$B$52:$B$63</c:f>
              <c:strCache>
                <c:ptCount val="12"/>
                <c:pt idx="0">
                  <c:v>T9</c:v>
                </c:pt>
                <c:pt idx="1">
                  <c:v>T8</c:v>
                </c:pt>
                <c:pt idx="2">
                  <c:v>T5</c:v>
                </c:pt>
                <c:pt idx="3">
                  <c:v>T2</c:v>
                </c:pt>
                <c:pt idx="4">
                  <c:v>T6</c:v>
                </c:pt>
                <c:pt idx="5">
                  <c:v>T7</c:v>
                </c:pt>
                <c:pt idx="6">
                  <c:v>T10</c:v>
                </c:pt>
                <c:pt idx="7">
                  <c:v>T4</c:v>
                </c:pt>
                <c:pt idx="8">
                  <c:v>T12</c:v>
                </c:pt>
                <c:pt idx="9">
                  <c:v>T3</c:v>
                </c:pt>
                <c:pt idx="10">
                  <c:v>T11</c:v>
                </c:pt>
                <c:pt idx="11">
                  <c:v>T1</c:v>
                </c:pt>
              </c:strCache>
            </c:strRef>
          </c:cat>
          <c:val>
            <c:numRef>
              <c:f>Hoja1!$O$52:$O$63</c:f>
              <c:numCache>
                <c:formatCode>0.00</c:formatCode>
                <c:ptCount val="12"/>
                <c:pt idx="0">
                  <c:v>9.25</c:v>
                </c:pt>
                <c:pt idx="1">
                  <c:v>9</c:v>
                </c:pt>
                <c:pt idx="2">
                  <c:v>8.9</c:v>
                </c:pt>
                <c:pt idx="3">
                  <c:v>8.76</c:v>
                </c:pt>
                <c:pt idx="4">
                  <c:v>8.7199999999999989</c:v>
                </c:pt>
                <c:pt idx="5">
                  <c:v>8.68</c:v>
                </c:pt>
                <c:pt idx="6">
                  <c:v>8.5</c:v>
                </c:pt>
                <c:pt idx="7">
                  <c:v>8.5</c:v>
                </c:pt>
                <c:pt idx="8">
                  <c:v>8.43</c:v>
                </c:pt>
                <c:pt idx="9">
                  <c:v>8.3500000000000014</c:v>
                </c:pt>
                <c:pt idx="10">
                  <c:v>8.2199999999999989</c:v>
                </c:pt>
                <c:pt idx="11">
                  <c:v>8.1</c:v>
                </c:pt>
              </c:numCache>
            </c:numRef>
          </c:val>
          <c:extLst xmlns:c16r2="http://schemas.microsoft.com/office/drawing/2015/06/chart">
            <c:ext xmlns:c16="http://schemas.microsoft.com/office/drawing/2014/chart" uri="{C3380CC4-5D6E-409C-BE32-E72D297353CC}">
              <c16:uniqueId val="{00000006-1DE8-4226-A8F0-A8E66241B88D}"/>
            </c:ext>
          </c:extLst>
        </c:ser>
        <c:dLbls>
          <c:showLegendKey val="0"/>
          <c:showVal val="1"/>
          <c:showCatName val="0"/>
          <c:showSerName val="0"/>
          <c:showPercent val="0"/>
          <c:showBubbleSize val="0"/>
        </c:dLbls>
        <c:gapWidth val="80"/>
        <c:overlap val="25"/>
        <c:axId val="72718208"/>
        <c:axId val="72725632"/>
      </c:barChart>
      <c:catAx>
        <c:axId val="72718208"/>
        <c:scaling>
          <c:orientation val="minMax"/>
        </c:scaling>
        <c:delete val="0"/>
        <c:axPos val="b"/>
        <c:title>
          <c:tx>
            <c:rich>
              <a:bodyPr rot="0" spcFirstLastPara="1" vertOverflow="ellipsis" vert="horz" wrap="square" anchor="ctr" anchorCtr="1"/>
              <a:lstStyle/>
              <a:p>
                <a:pPr>
                  <a:defRPr sz="1800" b="0" i="0" u="none" strike="noStrike" kern="1200" cap="all" baseline="0">
                    <a:solidFill>
                      <a:schemeClr val="tx1"/>
                    </a:solidFill>
                    <a:latin typeface="+mn-lt"/>
                    <a:ea typeface="+mn-ea"/>
                    <a:cs typeface="+mn-cs"/>
                  </a:defRPr>
                </a:pPr>
                <a:r>
                  <a:rPr lang="es-ES" sz="1800">
                    <a:solidFill>
                      <a:schemeClr val="tx1"/>
                    </a:solidFill>
                  </a:rPr>
                  <a:t>TRATAMIENTOS</a:t>
                </a:r>
              </a:p>
            </c:rich>
          </c:tx>
          <c:layout/>
          <c:overlay val="0"/>
          <c:spPr>
            <a:noFill/>
            <a:ln>
              <a:noFill/>
            </a:ln>
            <a:effectLst/>
          </c:sp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tx1"/>
                </a:solidFill>
                <a:latin typeface="+mn-lt"/>
                <a:ea typeface="+mn-ea"/>
                <a:cs typeface="+mn-cs"/>
              </a:defRPr>
            </a:pPr>
            <a:endParaRPr lang="es-ES"/>
          </a:p>
        </c:txPr>
        <c:crossAx val="72725632"/>
        <c:crosses val="autoZero"/>
        <c:auto val="1"/>
        <c:lblAlgn val="ctr"/>
        <c:lblOffset val="100"/>
        <c:noMultiLvlLbl val="0"/>
      </c:catAx>
      <c:valAx>
        <c:axId val="72725632"/>
        <c:scaling>
          <c:orientation val="minMax"/>
          <c:min val="0"/>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800" b="0" i="0" u="none" strike="noStrike" kern="1200" cap="all" baseline="0">
                    <a:solidFill>
                      <a:schemeClr val="tx1"/>
                    </a:solidFill>
                    <a:latin typeface="+mn-lt"/>
                    <a:ea typeface="+mn-ea"/>
                    <a:cs typeface="+mn-cs"/>
                  </a:defRPr>
                </a:pPr>
                <a:r>
                  <a:rPr lang="en-US" sz="1800">
                    <a:solidFill>
                      <a:schemeClr val="tx1"/>
                    </a:solidFill>
                  </a:rPr>
                  <a:t>RANGOS</a:t>
                </a:r>
              </a:p>
            </c:rich>
          </c:tx>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tx1"/>
                </a:solidFill>
                <a:latin typeface="+mn-lt"/>
                <a:ea typeface="+mn-ea"/>
                <a:cs typeface="+mn-cs"/>
              </a:defRPr>
            </a:pPr>
            <a:endParaRPr lang="es-ES"/>
          </a:p>
        </c:txPr>
        <c:crossAx val="72718208"/>
        <c:crosses val="autoZero"/>
        <c:crossBetween val="between"/>
      </c:valAx>
      <c:spPr>
        <a:noFill/>
        <a:ln>
          <a:noFill/>
        </a:ln>
        <a:effectLst/>
      </c:spPr>
    </c:plotArea>
    <c:plotVisOnly val="1"/>
    <c:dispBlanksAs val="gap"/>
    <c:showDLblsOverMax val="0"/>
  </c:chart>
  <c:spPr>
    <a:gradFill>
      <a:gsLst>
        <a:gs pos="0">
          <a:srgbClr val="F0A22E">
            <a:tint val="66000"/>
            <a:satMod val="160000"/>
          </a:srgbClr>
        </a:gs>
        <a:gs pos="50000">
          <a:srgbClr val="F0A22E">
            <a:tint val="44500"/>
            <a:satMod val="160000"/>
          </a:srgbClr>
        </a:gs>
        <a:gs pos="100000">
          <a:srgbClr val="F0A22E">
            <a:tint val="23500"/>
            <a:satMod val="160000"/>
          </a:srgbClr>
        </a:gs>
      </a:gsLst>
      <a:lin ang="5400000" scaled="0"/>
    </a:gradFill>
    <a:ln w="9525" cap="flat" cmpd="sng" algn="ctr">
      <a:solidFill>
        <a:schemeClr val="tx1">
          <a:lumMod val="15000"/>
          <a:lumOff val="85000"/>
        </a:schemeClr>
      </a:solidFill>
      <a:round/>
    </a:ln>
    <a:effectLst/>
  </c:spPr>
  <c:txPr>
    <a:bodyPr/>
    <a:lstStyle/>
    <a:p>
      <a:pPr>
        <a:defRPr/>
      </a:pPr>
      <a:endParaRPr lang="es-E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87620455190726"/>
          <c:y val="8.7398012206955547E-2"/>
          <c:w val="0.82665323942682012"/>
          <c:h val="0.70077862883237729"/>
        </c:manualLayout>
      </c:layout>
      <c:barChart>
        <c:barDir val="col"/>
        <c:grouping val="clustered"/>
        <c:varyColors val="0"/>
        <c:ser>
          <c:idx val="0"/>
          <c:order val="0"/>
          <c:spPr>
            <a:solidFill>
              <a:schemeClr val="accent5">
                <a:alpha val="70000"/>
              </a:schemeClr>
            </a:solidFill>
            <a:ln>
              <a:noFill/>
            </a:ln>
            <a:effectLst/>
          </c:spPr>
          <c:invertIfNegative val="0"/>
          <c:dLbls>
            <c:spPr>
              <a:noFill/>
              <a:ln>
                <a:noFill/>
              </a:ln>
              <a:effectLst/>
            </c:spPr>
            <c:txPr>
              <a:bodyPr rot="0" vert="horz"/>
              <a:lstStyle/>
              <a:p>
                <a:pPr>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Hoja1!$B$75:$B$86</c:f>
              <c:strCache>
                <c:ptCount val="12"/>
                <c:pt idx="0">
                  <c:v>T9</c:v>
                </c:pt>
                <c:pt idx="1">
                  <c:v>T8</c:v>
                </c:pt>
                <c:pt idx="2">
                  <c:v>T11</c:v>
                </c:pt>
                <c:pt idx="3">
                  <c:v>T6</c:v>
                </c:pt>
                <c:pt idx="4">
                  <c:v>T5</c:v>
                </c:pt>
                <c:pt idx="5">
                  <c:v>T3</c:v>
                </c:pt>
                <c:pt idx="6">
                  <c:v>T10</c:v>
                </c:pt>
                <c:pt idx="7">
                  <c:v>T2</c:v>
                </c:pt>
                <c:pt idx="8">
                  <c:v>T7</c:v>
                </c:pt>
                <c:pt idx="9">
                  <c:v>T12</c:v>
                </c:pt>
                <c:pt idx="10">
                  <c:v>T1</c:v>
                </c:pt>
                <c:pt idx="11">
                  <c:v>T4</c:v>
                </c:pt>
              </c:strCache>
            </c:strRef>
          </c:cat>
          <c:val>
            <c:numRef>
              <c:f>Hoja1!$O$75:$O$86</c:f>
              <c:numCache>
                <c:formatCode>0.00</c:formatCode>
                <c:ptCount val="12"/>
                <c:pt idx="0">
                  <c:v>9.25</c:v>
                </c:pt>
                <c:pt idx="1">
                  <c:v>9</c:v>
                </c:pt>
                <c:pt idx="2">
                  <c:v>8.5500000000000007</c:v>
                </c:pt>
                <c:pt idx="3">
                  <c:v>7.2727272727272725</c:v>
                </c:pt>
                <c:pt idx="4">
                  <c:v>7.1099999999999994</c:v>
                </c:pt>
                <c:pt idx="5">
                  <c:v>7</c:v>
                </c:pt>
                <c:pt idx="6">
                  <c:v>6.94</c:v>
                </c:pt>
                <c:pt idx="7">
                  <c:v>6.83</c:v>
                </c:pt>
                <c:pt idx="8">
                  <c:v>6.8</c:v>
                </c:pt>
                <c:pt idx="9">
                  <c:v>6.52</c:v>
                </c:pt>
                <c:pt idx="10">
                  <c:v>6.52</c:v>
                </c:pt>
                <c:pt idx="11">
                  <c:v>6.2700000000000005</c:v>
                </c:pt>
              </c:numCache>
            </c:numRef>
          </c:val>
          <c:extLst xmlns:c16r2="http://schemas.microsoft.com/office/drawing/2015/06/chart">
            <c:ext xmlns:c16="http://schemas.microsoft.com/office/drawing/2014/chart" uri="{C3380CC4-5D6E-409C-BE32-E72D297353CC}">
              <c16:uniqueId val="{00000006-3384-49E3-827D-5286023EAEA8}"/>
            </c:ext>
          </c:extLst>
        </c:ser>
        <c:dLbls>
          <c:showLegendKey val="0"/>
          <c:showVal val="1"/>
          <c:showCatName val="0"/>
          <c:showSerName val="0"/>
          <c:showPercent val="0"/>
          <c:showBubbleSize val="0"/>
        </c:dLbls>
        <c:gapWidth val="80"/>
        <c:overlap val="25"/>
        <c:axId val="74777728"/>
        <c:axId val="74801536"/>
      </c:barChart>
      <c:catAx>
        <c:axId val="74777728"/>
        <c:scaling>
          <c:orientation val="minMax"/>
        </c:scaling>
        <c:delete val="0"/>
        <c:axPos val="b"/>
        <c:title>
          <c:tx>
            <c:rich>
              <a:bodyPr rot="0" vert="horz"/>
              <a:lstStyle/>
              <a:p>
                <a:pPr>
                  <a:defRPr/>
                </a:pPr>
                <a:r>
                  <a:rPr lang="es-ES"/>
                  <a:t>TRATAMIENTOS</a:t>
                </a:r>
              </a:p>
            </c:rich>
          </c:tx>
          <c:layout>
            <c:manualLayout>
              <c:xMode val="edge"/>
              <c:yMode val="edge"/>
              <c:x val="0.39964246396864989"/>
              <c:y val="0.8947463487269588"/>
            </c:manualLayout>
          </c:layout>
          <c:overlay val="0"/>
          <c:spPr>
            <a:noFill/>
            <a:ln>
              <a:noFill/>
            </a:ln>
            <a:effectLst/>
          </c:sp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vert="horz"/>
          <a:lstStyle/>
          <a:p>
            <a:pPr>
              <a:defRPr/>
            </a:pPr>
            <a:endParaRPr lang="es-ES"/>
          </a:p>
        </c:txPr>
        <c:crossAx val="74801536"/>
        <c:crosses val="autoZero"/>
        <c:auto val="1"/>
        <c:lblAlgn val="ctr"/>
        <c:lblOffset val="100"/>
        <c:noMultiLvlLbl val="0"/>
      </c:catAx>
      <c:valAx>
        <c:axId val="74801536"/>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vert="horz"/>
              <a:lstStyle/>
              <a:p>
                <a:pPr>
                  <a:defRPr/>
                </a:pPr>
                <a:r>
                  <a:rPr lang="en-US"/>
                  <a:t>RANGOS</a:t>
                </a:r>
              </a:p>
            </c:rich>
          </c:tx>
          <c:layout/>
          <c:overlay val="0"/>
          <c:spPr>
            <a:noFill/>
            <a:ln>
              <a:noFill/>
            </a:ln>
            <a:effectLst/>
          </c:spPr>
        </c:title>
        <c:numFmt formatCode="0.00" sourceLinked="1"/>
        <c:majorTickMark val="none"/>
        <c:minorTickMark val="none"/>
        <c:tickLblPos val="nextTo"/>
        <c:spPr>
          <a:noFill/>
          <a:ln>
            <a:noFill/>
          </a:ln>
          <a:effectLst/>
        </c:spPr>
        <c:txPr>
          <a:bodyPr rot="-60000000" vert="horz"/>
          <a:lstStyle/>
          <a:p>
            <a:pPr>
              <a:defRPr/>
            </a:pPr>
            <a:endParaRPr lang="es-ES"/>
          </a:p>
        </c:txPr>
        <c:crossAx val="74777728"/>
        <c:crosses val="autoZero"/>
        <c:crossBetween val="between"/>
      </c:valAx>
      <c:spPr>
        <a:noFill/>
        <a:ln>
          <a:noFill/>
        </a:ln>
        <a:effectLst/>
      </c:spPr>
    </c:plotArea>
    <c:plotVisOnly val="1"/>
    <c:dispBlanksAs val="gap"/>
    <c:showDLblsOverMax val="0"/>
  </c:chart>
  <c:spPr>
    <a:gradFill>
      <a:gsLst>
        <a:gs pos="0">
          <a:srgbClr val="F0A22E">
            <a:tint val="66000"/>
            <a:satMod val="160000"/>
          </a:srgbClr>
        </a:gs>
        <a:gs pos="50000">
          <a:srgbClr val="F0A22E">
            <a:tint val="44500"/>
            <a:satMod val="160000"/>
          </a:srgbClr>
        </a:gs>
        <a:gs pos="100000">
          <a:srgbClr val="F0A22E">
            <a:tint val="23500"/>
            <a:satMod val="160000"/>
          </a:srgbClr>
        </a:gs>
      </a:gsLst>
      <a:lin ang="5400000" scaled="0"/>
    </a:gradFill>
    <a:ln w="9525" cap="flat" cmpd="sng" algn="ctr">
      <a:solidFill>
        <a:schemeClr val="tx1">
          <a:lumMod val="15000"/>
          <a:lumOff val="85000"/>
        </a:schemeClr>
      </a:solidFill>
      <a:round/>
    </a:ln>
    <a:effectLst/>
  </c:spPr>
  <c:txPr>
    <a:bodyPr/>
    <a:lstStyle/>
    <a:p>
      <a:pPr>
        <a:defRPr sz="1600">
          <a:solidFill>
            <a:schemeClr val="tx1"/>
          </a:solidFill>
        </a:defRPr>
      </a:pPr>
      <a:endParaRPr lang="es-E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18421137402422"/>
          <c:y val="8.9004486830897928E-2"/>
          <c:w val="0.81681514436757086"/>
          <c:h val="0.70318380803692382"/>
        </c:manualLayout>
      </c:layout>
      <c:barChart>
        <c:barDir val="col"/>
        <c:grouping val="clustered"/>
        <c:varyColors val="0"/>
        <c:ser>
          <c:idx val="0"/>
          <c:order val="0"/>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Hoja1!$B$98:$B$109</c:f>
              <c:strCache>
                <c:ptCount val="12"/>
                <c:pt idx="0">
                  <c:v>T9</c:v>
                </c:pt>
                <c:pt idx="1">
                  <c:v>T8</c:v>
                </c:pt>
                <c:pt idx="2">
                  <c:v>T5</c:v>
                </c:pt>
                <c:pt idx="3">
                  <c:v>T2</c:v>
                </c:pt>
                <c:pt idx="4">
                  <c:v>T12</c:v>
                </c:pt>
                <c:pt idx="5">
                  <c:v>T6</c:v>
                </c:pt>
                <c:pt idx="6">
                  <c:v>T3</c:v>
                </c:pt>
                <c:pt idx="7">
                  <c:v>T10</c:v>
                </c:pt>
                <c:pt idx="8">
                  <c:v>T7</c:v>
                </c:pt>
                <c:pt idx="9">
                  <c:v>T4</c:v>
                </c:pt>
                <c:pt idx="10">
                  <c:v>T11</c:v>
                </c:pt>
                <c:pt idx="11">
                  <c:v>T12</c:v>
                </c:pt>
              </c:strCache>
            </c:strRef>
          </c:cat>
          <c:val>
            <c:numRef>
              <c:f>Hoja1!$O$98:$O$109</c:f>
              <c:numCache>
                <c:formatCode>0.00</c:formatCode>
                <c:ptCount val="12"/>
                <c:pt idx="0">
                  <c:v>9.3000000000000007</c:v>
                </c:pt>
                <c:pt idx="1">
                  <c:v>9.2199999999999989</c:v>
                </c:pt>
                <c:pt idx="2">
                  <c:v>9</c:v>
                </c:pt>
                <c:pt idx="3">
                  <c:v>8.0454545454545467</c:v>
                </c:pt>
                <c:pt idx="4">
                  <c:v>8</c:v>
                </c:pt>
                <c:pt idx="5">
                  <c:v>7.68</c:v>
                </c:pt>
                <c:pt idx="6">
                  <c:v>7.55</c:v>
                </c:pt>
                <c:pt idx="7">
                  <c:v>7.35</c:v>
                </c:pt>
                <c:pt idx="8">
                  <c:v>7.22</c:v>
                </c:pt>
                <c:pt idx="9">
                  <c:v>7.18</c:v>
                </c:pt>
                <c:pt idx="10">
                  <c:v>7.1199999999999992</c:v>
                </c:pt>
                <c:pt idx="11">
                  <c:v>6.95</c:v>
                </c:pt>
              </c:numCache>
            </c:numRef>
          </c:val>
          <c:extLst xmlns:c16r2="http://schemas.microsoft.com/office/drawing/2015/06/chart">
            <c:ext xmlns:c16="http://schemas.microsoft.com/office/drawing/2014/chart" uri="{C3380CC4-5D6E-409C-BE32-E72D297353CC}">
              <c16:uniqueId val="{00000006-526E-4A10-8BE8-A0D0E4E04BBC}"/>
            </c:ext>
          </c:extLst>
        </c:ser>
        <c:dLbls>
          <c:showLegendKey val="0"/>
          <c:showVal val="1"/>
          <c:showCatName val="0"/>
          <c:showSerName val="0"/>
          <c:showPercent val="0"/>
          <c:showBubbleSize val="0"/>
        </c:dLbls>
        <c:gapWidth val="80"/>
        <c:overlap val="25"/>
        <c:axId val="74981760"/>
        <c:axId val="74984832"/>
      </c:barChart>
      <c:catAx>
        <c:axId val="74981760"/>
        <c:scaling>
          <c:orientation val="minMax"/>
        </c:scaling>
        <c:delete val="0"/>
        <c:axPos val="b"/>
        <c:title>
          <c:tx>
            <c:rich>
              <a:bodyPr rot="0" spcFirstLastPara="1" vertOverflow="ellipsis" vert="horz" wrap="square" anchor="ctr" anchorCtr="1"/>
              <a:lstStyle/>
              <a:p>
                <a:pPr>
                  <a:defRPr sz="1800" b="0" i="0" u="none" strike="noStrike" kern="1200" cap="all" baseline="0">
                    <a:solidFill>
                      <a:schemeClr val="tx1"/>
                    </a:solidFill>
                    <a:latin typeface="+mn-lt"/>
                    <a:ea typeface="+mn-ea"/>
                    <a:cs typeface="+mn-cs"/>
                  </a:defRPr>
                </a:pPr>
                <a:r>
                  <a:rPr lang="es-ES" sz="1800" dirty="0" smtClean="0">
                    <a:solidFill>
                      <a:schemeClr val="tx1"/>
                    </a:solidFill>
                  </a:rPr>
                  <a:t>TRATATAMIENTOS</a:t>
                </a:r>
                <a:endParaRPr lang="es-ES" sz="1800" dirty="0">
                  <a:solidFill>
                    <a:schemeClr val="tx1"/>
                  </a:solidFill>
                </a:endParaRPr>
              </a:p>
            </c:rich>
          </c:tx>
          <c:layout/>
          <c:overlay val="0"/>
          <c:spPr>
            <a:noFill/>
            <a:ln>
              <a:noFill/>
            </a:ln>
            <a:effectLst/>
          </c:sp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tx1"/>
                </a:solidFill>
                <a:latin typeface="+mn-lt"/>
                <a:ea typeface="+mn-ea"/>
                <a:cs typeface="+mn-cs"/>
              </a:defRPr>
            </a:pPr>
            <a:endParaRPr lang="es-ES"/>
          </a:p>
        </c:txPr>
        <c:crossAx val="74984832"/>
        <c:crosses val="autoZero"/>
        <c:auto val="1"/>
        <c:lblAlgn val="ctr"/>
        <c:lblOffset val="100"/>
        <c:noMultiLvlLbl val="0"/>
      </c:catAx>
      <c:valAx>
        <c:axId val="74984832"/>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800" b="0" i="0" u="none" strike="noStrike" kern="1200" cap="all" baseline="0">
                    <a:solidFill>
                      <a:schemeClr val="tx1"/>
                    </a:solidFill>
                    <a:latin typeface="+mn-lt"/>
                    <a:ea typeface="+mn-ea"/>
                    <a:cs typeface="+mn-cs"/>
                  </a:defRPr>
                </a:pPr>
                <a:r>
                  <a:rPr lang="en-US" sz="1800">
                    <a:solidFill>
                      <a:schemeClr val="tx1"/>
                    </a:solidFill>
                  </a:rPr>
                  <a:t>RANGOS</a:t>
                </a:r>
              </a:p>
            </c:rich>
          </c:tx>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tx1"/>
                </a:solidFill>
                <a:latin typeface="+mn-lt"/>
                <a:ea typeface="+mn-ea"/>
                <a:cs typeface="+mn-cs"/>
              </a:defRPr>
            </a:pPr>
            <a:endParaRPr lang="es-ES"/>
          </a:p>
        </c:txPr>
        <c:crossAx val="74981760"/>
        <c:crosses val="autoZero"/>
        <c:crossBetween val="between"/>
      </c:valAx>
      <c:spPr>
        <a:noFill/>
        <a:ln>
          <a:noFill/>
        </a:ln>
        <a:effectLst/>
      </c:spPr>
    </c:plotArea>
    <c:plotVisOnly val="1"/>
    <c:dispBlanksAs val="gap"/>
    <c:showDLblsOverMax val="0"/>
  </c:chart>
  <c:spPr>
    <a:gradFill>
      <a:gsLst>
        <a:gs pos="0">
          <a:srgbClr val="F0A22E">
            <a:tint val="66000"/>
            <a:satMod val="160000"/>
          </a:srgbClr>
        </a:gs>
        <a:gs pos="50000">
          <a:srgbClr val="F0A22E">
            <a:tint val="44500"/>
            <a:satMod val="160000"/>
          </a:srgbClr>
        </a:gs>
        <a:gs pos="100000">
          <a:srgbClr val="F0A22E">
            <a:tint val="23500"/>
            <a:satMod val="160000"/>
          </a:srgbClr>
        </a:gs>
      </a:gsLst>
      <a:lin ang="5400000" scaled="0"/>
    </a:gradFill>
    <a:ln w="9525" cap="flat" cmpd="sng" algn="ctr">
      <a:solidFill>
        <a:schemeClr val="tx1">
          <a:lumMod val="15000"/>
          <a:lumOff val="85000"/>
        </a:schemeClr>
      </a:solidFill>
      <a:round/>
    </a:ln>
    <a:effectLst/>
  </c:spPr>
  <c:txPr>
    <a:bodyPr/>
    <a:lstStyle/>
    <a:p>
      <a:pPr>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73361814779944"/>
          <c:y val="0.10026199773131386"/>
          <c:w val="0.74433809055118116"/>
          <c:h val="0.63759988334791484"/>
        </c:manualLayout>
      </c:layout>
      <c:barChart>
        <c:barDir val="col"/>
        <c:grouping val="clustered"/>
        <c:varyColors val="0"/>
        <c:ser>
          <c:idx val="0"/>
          <c:order val="0"/>
          <c:tx>
            <c:strRef>
              <c:f>Hoja1!$M$62</c:f>
              <c:strCache>
                <c:ptCount val="1"/>
                <c:pt idx="0">
                  <c:v>M.P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Hoja1!$L$63:$L$65</c:f>
              <c:strCache>
                <c:ptCount val="3"/>
                <c:pt idx="0">
                  <c:v>VERDE (M1)</c:v>
                </c:pt>
                <c:pt idx="1">
                  <c:v>PINTONA (M2)</c:v>
                </c:pt>
                <c:pt idx="2">
                  <c:v>MADURA (M3) </c:v>
                </c:pt>
              </c:strCache>
            </c:strRef>
          </c:cat>
          <c:val>
            <c:numRef>
              <c:f>Hoja1!$M$63:$M$65</c:f>
              <c:numCache>
                <c:formatCode>General</c:formatCode>
                <c:ptCount val="3"/>
                <c:pt idx="0">
                  <c:v>4.93</c:v>
                </c:pt>
                <c:pt idx="1">
                  <c:v>6.48</c:v>
                </c:pt>
                <c:pt idx="2">
                  <c:v>7.3</c:v>
                </c:pt>
              </c:numCache>
            </c:numRef>
          </c:val>
          <c:extLst xmlns:c16r2="http://schemas.microsoft.com/office/drawing/2015/06/chart">
            <c:ext xmlns:c16="http://schemas.microsoft.com/office/drawing/2014/chart" uri="{C3380CC4-5D6E-409C-BE32-E72D297353CC}">
              <c16:uniqueId val="{00000000-E496-4981-AAB3-00AB797131B9}"/>
            </c:ext>
          </c:extLst>
        </c:ser>
        <c:ser>
          <c:idx val="1"/>
          <c:order val="1"/>
          <c:tx>
            <c:strRef>
              <c:f>Hoja1!$N$62</c:f>
              <c:strCache>
                <c:ptCount val="1"/>
                <c:pt idx="0">
                  <c:v>D.O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Hoja1!$L$63:$L$65</c:f>
              <c:strCache>
                <c:ptCount val="3"/>
                <c:pt idx="0">
                  <c:v>VERDE (M1)</c:v>
                </c:pt>
                <c:pt idx="1">
                  <c:v>PINTONA (M2)</c:v>
                </c:pt>
                <c:pt idx="2">
                  <c:v>MADURA (M3) </c:v>
                </c:pt>
              </c:strCache>
            </c:strRef>
          </c:cat>
          <c:val>
            <c:numRef>
              <c:f>Hoja1!$N$63:$N$65</c:f>
              <c:numCache>
                <c:formatCode>General</c:formatCode>
                <c:ptCount val="3"/>
                <c:pt idx="0">
                  <c:v>8.19</c:v>
                </c:pt>
                <c:pt idx="1">
                  <c:v>8.3699999999999992</c:v>
                </c:pt>
                <c:pt idx="2">
                  <c:v>9.2200000000000006</c:v>
                </c:pt>
              </c:numCache>
            </c:numRef>
          </c:val>
          <c:extLst xmlns:c16r2="http://schemas.microsoft.com/office/drawing/2015/06/chart">
            <c:ext xmlns:c16="http://schemas.microsoft.com/office/drawing/2014/chart" uri="{C3380CC4-5D6E-409C-BE32-E72D297353CC}">
              <c16:uniqueId val="{00000001-E496-4981-AAB3-00AB797131B9}"/>
            </c:ext>
          </c:extLst>
        </c:ser>
        <c:dLbls>
          <c:dLblPos val="outEnd"/>
          <c:showLegendKey val="0"/>
          <c:showVal val="1"/>
          <c:showCatName val="0"/>
          <c:showSerName val="0"/>
          <c:showPercent val="0"/>
          <c:showBubbleSize val="0"/>
        </c:dLbls>
        <c:gapWidth val="219"/>
        <c:overlap val="-27"/>
        <c:axId val="39124992"/>
        <c:axId val="39126912"/>
      </c:barChart>
      <c:catAx>
        <c:axId val="391249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sz="1800" dirty="0">
                    <a:solidFill>
                      <a:schemeClr val="tx1"/>
                    </a:solidFill>
                    <a:latin typeface="Times New Roman" pitchFamily="18" charset="0"/>
                    <a:cs typeface="Times New Roman" pitchFamily="18" charset="0"/>
                  </a:rPr>
                  <a:t>ETAPAS</a:t>
                </a:r>
                <a:r>
                  <a:rPr lang="es-ES" sz="1800" baseline="0" dirty="0">
                    <a:solidFill>
                      <a:schemeClr val="tx1"/>
                    </a:solidFill>
                    <a:latin typeface="Times New Roman" pitchFamily="18" charset="0"/>
                    <a:cs typeface="Times New Roman" pitchFamily="18" charset="0"/>
                  </a:rPr>
                  <a:t> DE MADUREZ  DEL ARAZÁ</a:t>
                </a:r>
                <a:endParaRPr lang="es-ES" sz="1800" dirty="0">
                  <a:solidFill>
                    <a:schemeClr val="tx1"/>
                  </a:solidFill>
                  <a:latin typeface="Times New Roman" pitchFamily="18" charset="0"/>
                  <a:cs typeface="Times New Roman" pitchFamily="18" charset="0"/>
                </a:endParaRPr>
              </a:p>
            </c:rich>
          </c:tx>
          <c:layout>
            <c:manualLayout>
              <c:xMode val="edge"/>
              <c:yMode val="edge"/>
              <c:x val="0.20669732840129237"/>
              <c:y val="0.8567317489527860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S"/>
          </a:p>
        </c:txPr>
        <c:crossAx val="39126912"/>
        <c:crosses val="autoZero"/>
        <c:auto val="1"/>
        <c:lblAlgn val="ctr"/>
        <c:lblOffset val="100"/>
        <c:noMultiLvlLbl val="0"/>
      </c:catAx>
      <c:valAx>
        <c:axId val="39126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solidFill>
                      <a:schemeClr val="tx1"/>
                    </a:solidFill>
                  </a:rPr>
                  <a:t>SÓLIDOS SOLUBLES (°BRIX)</a:t>
                </a:r>
              </a:p>
            </c:rich>
          </c:tx>
          <c:layout>
            <c:manualLayout>
              <c:xMode val="edge"/>
              <c:yMode val="edge"/>
              <c:x val="2.6836993061520268E-2"/>
              <c:y val="0.1073100197344616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39124992"/>
        <c:crosses val="autoZero"/>
        <c:crossBetween val="between"/>
      </c:valAx>
      <c:spPr>
        <a:noFill/>
        <a:ln>
          <a:noFill/>
        </a:ln>
        <a:effectLst/>
      </c:spPr>
    </c:plotArea>
    <c:legend>
      <c:legendPos val="b"/>
      <c:layout>
        <c:manualLayout>
          <c:xMode val="edge"/>
          <c:yMode val="edge"/>
          <c:x val="0.87788570374015751"/>
          <c:y val="0.38483741615631373"/>
          <c:w val="0.12183275918635171"/>
          <c:h val="0.1568292505103528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gradFill>
      <a:gsLst>
        <a:gs pos="0">
          <a:srgbClr val="F0A22E">
            <a:tint val="66000"/>
            <a:satMod val="160000"/>
          </a:srgbClr>
        </a:gs>
        <a:gs pos="50000">
          <a:srgbClr val="F0A22E">
            <a:tint val="44500"/>
            <a:satMod val="160000"/>
          </a:srgbClr>
        </a:gs>
        <a:gs pos="100000">
          <a:srgbClr val="F0A22E">
            <a:tint val="23500"/>
            <a:satMod val="160000"/>
          </a:srgbClr>
        </a:gs>
      </a:gsLst>
      <a:lin ang="5400000" scaled="0"/>
    </a:gradFill>
    <a:ln w="9525" cap="flat" cmpd="sng" algn="ctr">
      <a:solidFill>
        <a:schemeClr val="tx1">
          <a:lumMod val="15000"/>
          <a:lumOff val="85000"/>
        </a:schemeClr>
      </a:solidFill>
      <a:round/>
    </a:ln>
    <a:effectLst/>
  </c:spPr>
  <c:txPr>
    <a:bodyPr/>
    <a:lstStyle/>
    <a:p>
      <a:pPr>
        <a:defRPr/>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60255872191959"/>
          <c:y val="5.0926035540677636E-2"/>
          <c:w val="0.71820384951881011"/>
          <c:h val="0.75797025371828508"/>
        </c:manualLayout>
      </c:layout>
      <c:barChart>
        <c:barDir val="col"/>
        <c:grouping val="clustered"/>
        <c:varyColors val="0"/>
        <c:ser>
          <c:idx val="0"/>
          <c:order val="0"/>
          <c:tx>
            <c:strRef>
              <c:f>Hoja1!$K$84</c:f>
              <c:strCache>
                <c:ptCount val="1"/>
                <c:pt idx="0">
                  <c:v>M.P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Hoja1!$J$85:$J$87</c:f>
              <c:strCache>
                <c:ptCount val="3"/>
                <c:pt idx="0">
                  <c:v>VERDE (M1)</c:v>
                </c:pt>
                <c:pt idx="1">
                  <c:v>PINTONA (M2)</c:v>
                </c:pt>
                <c:pt idx="2">
                  <c:v>MADURA (M3) </c:v>
                </c:pt>
              </c:strCache>
            </c:strRef>
          </c:cat>
          <c:val>
            <c:numRef>
              <c:f>Hoja1!$K$85:$K$87</c:f>
              <c:numCache>
                <c:formatCode>General</c:formatCode>
                <c:ptCount val="3"/>
                <c:pt idx="0">
                  <c:v>1.48</c:v>
                </c:pt>
                <c:pt idx="1">
                  <c:v>1.83</c:v>
                </c:pt>
                <c:pt idx="2" formatCode="0.00">
                  <c:v>1.4</c:v>
                </c:pt>
              </c:numCache>
            </c:numRef>
          </c:val>
          <c:extLst xmlns:c16r2="http://schemas.microsoft.com/office/drawing/2015/06/chart">
            <c:ext xmlns:c16="http://schemas.microsoft.com/office/drawing/2014/chart" uri="{C3380CC4-5D6E-409C-BE32-E72D297353CC}">
              <c16:uniqueId val="{00000000-852D-48B3-AE48-FE380F83CA4B}"/>
            </c:ext>
          </c:extLst>
        </c:ser>
        <c:ser>
          <c:idx val="1"/>
          <c:order val="1"/>
          <c:tx>
            <c:strRef>
              <c:f>Hoja1!$L$84</c:f>
              <c:strCache>
                <c:ptCount val="1"/>
                <c:pt idx="0">
                  <c:v>D.O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Hoja1!$J$85:$J$87</c:f>
              <c:strCache>
                <c:ptCount val="3"/>
                <c:pt idx="0">
                  <c:v>VERDE (M1)</c:v>
                </c:pt>
                <c:pt idx="1">
                  <c:v>PINTONA (M2)</c:v>
                </c:pt>
                <c:pt idx="2">
                  <c:v>MADURA (M3) </c:v>
                </c:pt>
              </c:strCache>
            </c:strRef>
          </c:cat>
          <c:val>
            <c:numRef>
              <c:f>Hoja1!$L$85:$L$87</c:f>
              <c:numCache>
                <c:formatCode>General</c:formatCode>
                <c:ptCount val="3"/>
                <c:pt idx="0">
                  <c:v>0.42</c:v>
                </c:pt>
                <c:pt idx="1">
                  <c:v>0.48</c:v>
                </c:pt>
                <c:pt idx="2">
                  <c:v>0.38</c:v>
                </c:pt>
              </c:numCache>
            </c:numRef>
          </c:val>
          <c:extLst xmlns:c16r2="http://schemas.microsoft.com/office/drawing/2015/06/chart">
            <c:ext xmlns:c16="http://schemas.microsoft.com/office/drawing/2014/chart" uri="{C3380CC4-5D6E-409C-BE32-E72D297353CC}">
              <c16:uniqueId val="{00000001-852D-48B3-AE48-FE380F83CA4B}"/>
            </c:ext>
          </c:extLst>
        </c:ser>
        <c:dLbls>
          <c:dLblPos val="outEnd"/>
          <c:showLegendKey val="0"/>
          <c:showVal val="1"/>
          <c:showCatName val="0"/>
          <c:showSerName val="0"/>
          <c:showPercent val="0"/>
          <c:showBubbleSize val="0"/>
        </c:dLbls>
        <c:gapWidth val="219"/>
        <c:overlap val="-27"/>
        <c:axId val="39353728"/>
        <c:axId val="39364096"/>
      </c:barChart>
      <c:catAx>
        <c:axId val="3935372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Times New Roman" pitchFamily="18" charset="0"/>
                    <a:ea typeface="+mn-ea"/>
                    <a:cs typeface="Times New Roman" pitchFamily="18" charset="0"/>
                  </a:defRPr>
                </a:pPr>
                <a:r>
                  <a:rPr lang="en-US" sz="1800">
                    <a:solidFill>
                      <a:schemeClr val="tx1"/>
                    </a:solidFill>
                    <a:latin typeface="Times New Roman" pitchFamily="18" charset="0"/>
                    <a:cs typeface="Times New Roman" pitchFamily="18" charset="0"/>
                  </a:rPr>
                  <a:t>ETAPAS DE MADUREZ SEL ARAZÁ</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39364096"/>
        <c:crosses val="autoZero"/>
        <c:auto val="1"/>
        <c:lblAlgn val="ctr"/>
        <c:lblOffset val="100"/>
        <c:noMultiLvlLbl val="0"/>
      </c:catAx>
      <c:valAx>
        <c:axId val="39364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solidFill>
                      <a:schemeClr val="tx1"/>
                    </a:solidFill>
                  </a:rPr>
                  <a:t>DUREZA (N)</a:t>
                </a:r>
              </a:p>
            </c:rich>
          </c:tx>
          <c:layout>
            <c:manualLayout>
              <c:xMode val="edge"/>
              <c:yMode val="edge"/>
              <c:x val="6.3095630177879378E-2"/>
              <c:y val="0.2962462276504796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39353728"/>
        <c:crosses val="autoZero"/>
        <c:crossBetween val="between"/>
      </c:valAx>
      <c:spPr>
        <a:noFill/>
        <a:ln>
          <a:noFill/>
        </a:ln>
        <a:effectLst/>
      </c:spPr>
    </c:plotArea>
    <c:legend>
      <c:legendPos val="b"/>
      <c:layout>
        <c:manualLayout>
          <c:xMode val="edge"/>
          <c:yMode val="edge"/>
          <c:x val="0.8753003062117235"/>
          <c:y val="0.41724482356372122"/>
          <c:w val="0.11408442694663166"/>
          <c:h val="0.1336811023622047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legend>
    <c:plotVisOnly val="1"/>
    <c:dispBlanksAs val="gap"/>
    <c:showDLblsOverMax val="0"/>
  </c:chart>
  <c:spPr>
    <a:gradFill>
      <a:gsLst>
        <a:gs pos="0">
          <a:srgbClr val="F0A22E">
            <a:tint val="66000"/>
            <a:satMod val="160000"/>
          </a:srgbClr>
        </a:gs>
        <a:gs pos="50000">
          <a:srgbClr val="F0A22E">
            <a:tint val="44500"/>
            <a:satMod val="160000"/>
          </a:srgbClr>
        </a:gs>
        <a:gs pos="100000">
          <a:srgbClr val="F0A22E">
            <a:tint val="23500"/>
            <a:satMod val="160000"/>
          </a:srgbClr>
        </a:gs>
      </a:gsLst>
      <a:lin ang="5400000" scaled="0"/>
    </a:gradFill>
    <a:ln w="9525" cap="flat" cmpd="sng" algn="ctr">
      <a:solidFill>
        <a:schemeClr val="tx1">
          <a:lumMod val="15000"/>
          <a:lumOff val="85000"/>
        </a:schemeClr>
      </a:solidFill>
      <a:round/>
    </a:ln>
    <a:effectLst/>
  </c:spPr>
  <c:txPr>
    <a:bodyPr/>
    <a:lstStyle/>
    <a:p>
      <a:pPr>
        <a:defRPr/>
      </a:pPr>
      <a:endParaRPr lang="es-E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15048118985127"/>
          <c:y val="5.0925925925925923E-2"/>
          <c:w val="0.74796062992125989"/>
          <c:h val="0.63759988334791484"/>
        </c:manualLayout>
      </c:layout>
      <c:barChart>
        <c:barDir val="col"/>
        <c:grouping val="clustered"/>
        <c:varyColors val="0"/>
        <c:ser>
          <c:idx val="0"/>
          <c:order val="0"/>
          <c:tx>
            <c:strRef>
              <c:f>Hoja1!$N$30</c:f>
              <c:strCache>
                <c:ptCount val="1"/>
                <c:pt idx="0">
                  <c:v>M.P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Hoja1!$M$31:$M$33</c:f>
              <c:strCache>
                <c:ptCount val="3"/>
                <c:pt idx="0">
                  <c:v>VERDE (M1)</c:v>
                </c:pt>
                <c:pt idx="1">
                  <c:v>PINTONA (M2)</c:v>
                </c:pt>
                <c:pt idx="2">
                  <c:v>MADURA (M3)</c:v>
                </c:pt>
              </c:strCache>
            </c:strRef>
          </c:cat>
          <c:val>
            <c:numRef>
              <c:f>Hoja1!$N$31:$N$33</c:f>
              <c:numCache>
                <c:formatCode>General</c:formatCode>
                <c:ptCount val="3"/>
                <c:pt idx="0">
                  <c:v>100</c:v>
                </c:pt>
                <c:pt idx="1">
                  <c:v>100</c:v>
                </c:pt>
                <c:pt idx="2">
                  <c:v>100</c:v>
                </c:pt>
              </c:numCache>
            </c:numRef>
          </c:val>
          <c:extLst xmlns:c16r2="http://schemas.microsoft.com/office/drawing/2015/06/chart">
            <c:ext xmlns:c16="http://schemas.microsoft.com/office/drawing/2014/chart" uri="{C3380CC4-5D6E-409C-BE32-E72D297353CC}">
              <c16:uniqueId val="{00000000-AA1E-4C15-BB8C-486B00B97801}"/>
            </c:ext>
          </c:extLst>
        </c:ser>
        <c:ser>
          <c:idx val="1"/>
          <c:order val="1"/>
          <c:tx>
            <c:strRef>
              <c:f>Hoja1!$O$30</c:f>
              <c:strCache>
                <c:ptCount val="1"/>
                <c:pt idx="0">
                  <c:v>D.O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Hoja1!$M$31:$M$33</c:f>
              <c:strCache>
                <c:ptCount val="3"/>
                <c:pt idx="0">
                  <c:v>VERDE (M1)</c:v>
                </c:pt>
                <c:pt idx="1">
                  <c:v>PINTONA (M2)</c:v>
                </c:pt>
                <c:pt idx="2">
                  <c:v>MADURA (M3)</c:v>
                </c:pt>
              </c:strCache>
            </c:strRef>
          </c:cat>
          <c:val>
            <c:numRef>
              <c:f>Hoja1!$O$31:$O$33</c:f>
              <c:numCache>
                <c:formatCode>General</c:formatCode>
                <c:ptCount val="3"/>
                <c:pt idx="0">
                  <c:v>80.33</c:v>
                </c:pt>
                <c:pt idx="1">
                  <c:v>76.67</c:v>
                </c:pt>
                <c:pt idx="2">
                  <c:v>80.33</c:v>
                </c:pt>
              </c:numCache>
            </c:numRef>
          </c:val>
          <c:extLst xmlns:c16r2="http://schemas.microsoft.com/office/drawing/2015/06/chart">
            <c:ext xmlns:c16="http://schemas.microsoft.com/office/drawing/2014/chart" uri="{C3380CC4-5D6E-409C-BE32-E72D297353CC}">
              <c16:uniqueId val="{00000001-AA1E-4C15-BB8C-486B00B97801}"/>
            </c:ext>
          </c:extLst>
        </c:ser>
        <c:dLbls>
          <c:dLblPos val="outEnd"/>
          <c:showLegendKey val="0"/>
          <c:showVal val="1"/>
          <c:showCatName val="0"/>
          <c:showSerName val="0"/>
          <c:showPercent val="0"/>
          <c:showBubbleSize val="0"/>
        </c:dLbls>
        <c:gapWidth val="219"/>
        <c:overlap val="-27"/>
        <c:axId val="39467264"/>
        <c:axId val="39477632"/>
      </c:barChart>
      <c:catAx>
        <c:axId val="39467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sz="1800" dirty="0">
                    <a:solidFill>
                      <a:schemeClr val="tx1"/>
                    </a:solidFill>
                    <a:latin typeface="Times New Roman" pitchFamily="18" charset="0"/>
                    <a:cs typeface="Times New Roman" pitchFamily="18" charset="0"/>
                  </a:rPr>
                  <a:t>ETAPAS</a:t>
                </a:r>
                <a:r>
                  <a:rPr lang="es-ES" sz="1800" baseline="0" dirty="0">
                    <a:solidFill>
                      <a:schemeClr val="tx1"/>
                    </a:solidFill>
                    <a:latin typeface="Times New Roman" pitchFamily="18" charset="0"/>
                    <a:cs typeface="Times New Roman" pitchFamily="18" charset="0"/>
                  </a:rPr>
                  <a:t> DE </a:t>
                </a:r>
                <a:r>
                  <a:rPr lang="es-ES" sz="1800" baseline="0" dirty="0" smtClean="0">
                    <a:solidFill>
                      <a:schemeClr val="tx1"/>
                    </a:solidFill>
                    <a:latin typeface="Times New Roman" pitchFamily="18" charset="0"/>
                    <a:cs typeface="Times New Roman" pitchFamily="18" charset="0"/>
                  </a:rPr>
                  <a:t>MADUREZ</a:t>
                </a:r>
                <a:endParaRPr lang="es-ES" sz="1800" dirty="0">
                  <a:solidFill>
                    <a:schemeClr val="tx1"/>
                  </a:solidFill>
                  <a:latin typeface="Times New Roman" pitchFamily="18" charset="0"/>
                  <a:cs typeface="Times New Roman" pitchFamily="18" charset="0"/>
                </a:endParaRPr>
              </a:p>
            </c:rich>
          </c:tx>
          <c:layout>
            <c:manualLayout>
              <c:xMode val="edge"/>
              <c:yMode val="edge"/>
              <c:x val="0.28391382438988261"/>
              <c:y val="0.8103261963948450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39477632"/>
        <c:crosses val="autoZero"/>
        <c:auto val="1"/>
        <c:lblAlgn val="ctr"/>
        <c:lblOffset val="100"/>
        <c:noMultiLvlLbl val="0"/>
      </c:catAx>
      <c:valAx>
        <c:axId val="39477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s-ES" sz="1800">
                    <a:solidFill>
                      <a:schemeClr val="tx1"/>
                    </a:solidFill>
                  </a:rPr>
                  <a:t>PESO (g)</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39467264"/>
        <c:crosses val="autoZero"/>
        <c:crossBetween val="between"/>
      </c:valAx>
      <c:spPr>
        <a:noFill/>
        <a:ln>
          <a:noFill/>
        </a:ln>
        <a:effectLst/>
      </c:spPr>
    </c:plotArea>
    <c:legend>
      <c:legendPos val="b"/>
      <c:layout>
        <c:manualLayout>
          <c:xMode val="edge"/>
          <c:yMode val="edge"/>
          <c:x val="0.8836336395450568"/>
          <c:y val="0.38020778652668413"/>
          <c:w val="0.1160660542432196"/>
          <c:h val="0.1707181393992417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legend>
    <c:plotVisOnly val="1"/>
    <c:dispBlanksAs val="gap"/>
    <c:showDLblsOverMax val="0"/>
  </c:chart>
  <c:spPr>
    <a:gradFill>
      <a:gsLst>
        <a:gs pos="0">
          <a:srgbClr val="F0A22E">
            <a:tint val="66000"/>
            <a:satMod val="160000"/>
          </a:srgbClr>
        </a:gs>
        <a:gs pos="50000">
          <a:srgbClr val="F0A22E">
            <a:tint val="44500"/>
            <a:satMod val="160000"/>
          </a:srgbClr>
        </a:gs>
        <a:gs pos="100000">
          <a:srgbClr val="F0A22E">
            <a:tint val="23500"/>
            <a:satMod val="160000"/>
          </a:srgbClr>
        </a:gs>
      </a:gsLst>
      <a:lin ang="5400000" scaled="0"/>
    </a:gradFill>
    <a:ln w="9525" cap="flat" cmpd="sng" algn="ctr">
      <a:solidFill>
        <a:schemeClr val="tx1">
          <a:lumMod val="15000"/>
          <a:lumOff val="85000"/>
        </a:schemeClr>
      </a:solidFill>
      <a:round/>
    </a:ln>
    <a:effectLst/>
  </c:spPr>
  <c:txPr>
    <a:bodyPr/>
    <a:lstStyle/>
    <a:p>
      <a:pPr>
        <a:defRPr/>
      </a:pPr>
      <a:endParaRPr lang="es-E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38670166229221"/>
          <c:y val="5.0925925925925923E-2"/>
          <c:w val="0.83772440944881887"/>
          <c:h val="0.74350320793234181"/>
        </c:manualLayout>
      </c:layout>
      <c:barChart>
        <c:barDir val="col"/>
        <c:grouping val="clustered"/>
        <c:varyColors val="0"/>
        <c:ser>
          <c:idx val="0"/>
          <c:order val="0"/>
          <c:tx>
            <c:strRef>
              <c:f>Hoja2!$J$3</c:f>
              <c:strCache>
                <c:ptCount val="1"/>
                <c:pt idx="0">
                  <c:v>HUMEDAD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Hoja2!$I$4:$I$15</c:f>
              <c:strCache>
                <c:ptCount val="12"/>
                <c:pt idx="0">
                  <c:v>T12</c:v>
                </c:pt>
                <c:pt idx="1">
                  <c:v>T6</c:v>
                </c:pt>
                <c:pt idx="2">
                  <c:v>T4</c:v>
                </c:pt>
                <c:pt idx="3">
                  <c:v>T3</c:v>
                </c:pt>
                <c:pt idx="4">
                  <c:v>T10</c:v>
                </c:pt>
                <c:pt idx="5">
                  <c:v>T11</c:v>
                </c:pt>
                <c:pt idx="6">
                  <c:v>T9</c:v>
                </c:pt>
                <c:pt idx="7">
                  <c:v>T8</c:v>
                </c:pt>
                <c:pt idx="8">
                  <c:v>T7</c:v>
                </c:pt>
                <c:pt idx="9">
                  <c:v>T1</c:v>
                </c:pt>
                <c:pt idx="10">
                  <c:v>T2</c:v>
                </c:pt>
                <c:pt idx="11">
                  <c:v>T5</c:v>
                </c:pt>
              </c:strCache>
            </c:strRef>
          </c:cat>
          <c:val>
            <c:numRef>
              <c:f>Hoja2!$J$4:$J$15</c:f>
              <c:numCache>
                <c:formatCode>General</c:formatCode>
                <c:ptCount val="12"/>
                <c:pt idx="0">
                  <c:v>2.5499999999999998</c:v>
                </c:pt>
                <c:pt idx="1">
                  <c:v>2.4</c:v>
                </c:pt>
                <c:pt idx="2">
                  <c:v>2.04</c:v>
                </c:pt>
                <c:pt idx="3">
                  <c:v>1.61</c:v>
                </c:pt>
                <c:pt idx="4">
                  <c:v>1.56</c:v>
                </c:pt>
                <c:pt idx="5">
                  <c:v>1.48</c:v>
                </c:pt>
                <c:pt idx="6">
                  <c:v>1.1700000000000002</c:v>
                </c:pt>
                <c:pt idx="7">
                  <c:v>1.1299999999999997</c:v>
                </c:pt>
                <c:pt idx="8">
                  <c:v>0.88</c:v>
                </c:pt>
                <c:pt idx="9">
                  <c:v>0.75000000000000011</c:v>
                </c:pt>
                <c:pt idx="10">
                  <c:v>0.75000000000000011</c:v>
                </c:pt>
                <c:pt idx="11">
                  <c:v>0.67000000000000015</c:v>
                </c:pt>
              </c:numCache>
            </c:numRef>
          </c:val>
          <c:extLst xmlns:c16r2="http://schemas.microsoft.com/office/drawing/2015/06/chart">
            <c:ext xmlns:c16="http://schemas.microsoft.com/office/drawing/2014/chart" uri="{C3380CC4-5D6E-409C-BE32-E72D297353CC}">
              <c16:uniqueId val="{00000000-E7DF-406D-8BA5-B9C162E4B6D1}"/>
            </c:ext>
          </c:extLst>
        </c:ser>
        <c:dLbls>
          <c:showLegendKey val="0"/>
          <c:showVal val="1"/>
          <c:showCatName val="0"/>
          <c:showSerName val="0"/>
          <c:showPercent val="0"/>
          <c:showBubbleSize val="0"/>
        </c:dLbls>
        <c:gapWidth val="219"/>
        <c:overlap val="-27"/>
        <c:axId val="40020224"/>
        <c:axId val="40048128"/>
      </c:barChart>
      <c:catAx>
        <c:axId val="4002022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s-ES" sz="1800">
                    <a:solidFill>
                      <a:schemeClr val="tx1"/>
                    </a:solidFill>
                  </a:rPr>
                  <a:t>TRATAMIENTOS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40048128"/>
        <c:crosses val="autoZero"/>
        <c:auto val="1"/>
        <c:lblAlgn val="ctr"/>
        <c:lblOffset val="100"/>
        <c:noMultiLvlLbl val="0"/>
      </c:catAx>
      <c:valAx>
        <c:axId val="40048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s-ES" sz="1800">
                    <a:solidFill>
                      <a:schemeClr val="tx1"/>
                    </a:solidFill>
                  </a:rPr>
                  <a:t>HUMEDAD (%)</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40020224"/>
        <c:crosses val="autoZero"/>
        <c:crossBetween val="between"/>
      </c:valAx>
      <c:spPr>
        <a:noFill/>
        <a:ln>
          <a:noFill/>
        </a:ln>
        <a:effectLst/>
      </c:spPr>
    </c:plotArea>
    <c:plotVisOnly val="1"/>
    <c:dispBlanksAs val="gap"/>
    <c:showDLblsOverMax val="0"/>
  </c:chart>
  <c:spPr>
    <a:gradFill>
      <a:gsLst>
        <a:gs pos="0">
          <a:srgbClr val="F0A22E">
            <a:tint val="66000"/>
            <a:satMod val="160000"/>
          </a:srgbClr>
        </a:gs>
        <a:gs pos="50000">
          <a:srgbClr val="F0A22E">
            <a:tint val="44500"/>
            <a:satMod val="160000"/>
          </a:srgbClr>
        </a:gs>
        <a:gs pos="100000">
          <a:srgbClr val="F0A22E">
            <a:tint val="23500"/>
            <a:satMod val="160000"/>
          </a:srgbClr>
        </a:gs>
      </a:gsLst>
      <a:lin ang="5400000" scaled="0"/>
    </a:gradFill>
    <a:ln w="9525" cap="flat" cmpd="sng" algn="ctr">
      <a:solidFill>
        <a:schemeClr val="tx1">
          <a:lumMod val="15000"/>
          <a:lumOff val="85000"/>
        </a:schemeClr>
      </a:solidFill>
      <a:round/>
    </a:ln>
    <a:effectLst/>
  </c:spPr>
  <c:txPr>
    <a:bodyPr/>
    <a:lstStyle/>
    <a:p>
      <a:pPr>
        <a:defRPr/>
      </a:pPr>
      <a:endParaRPr lang="es-E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62013929412373"/>
          <c:y val="8.1237421358305265E-2"/>
          <c:w val="0.83469501231254783"/>
          <c:h val="0.7299999462738208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Hoja2!$I$20:$I$31</c:f>
              <c:strCache>
                <c:ptCount val="12"/>
                <c:pt idx="0">
                  <c:v>T9</c:v>
                </c:pt>
                <c:pt idx="1">
                  <c:v>T8</c:v>
                </c:pt>
                <c:pt idx="2">
                  <c:v>T6</c:v>
                </c:pt>
                <c:pt idx="3">
                  <c:v>T7</c:v>
                </c:pt>
                <c:pt idx="4">
                  <c:v>T10</c:v>
                </c:pt>
                <c:pt idx="5">
                  <c:v>T11</c:v>
                </c:pt>
                <c:pt idx="6">
                  <c:v>T3</c:v>
                </c:pt>
                <c:pt idx="7">
                  <c:v>T4</c:v>
                </c:pt>
                <c:pt idx="8">
                  <c:v>T5</c:v>
                </c:pt>
                <c:pt idx="9">
                  <c:v>T12</c:v>
                </c:pt>
                <c:pt idx="10">
                  <c:v>T1</c:v>
                </c:pt>
                <c:pt idx="11">
                  <c:v>T2</c:v>
                </c:pt>
              </c:strCache>
            </c:strRef>
          </c:cat>
          <c:val>
            <c:numRef>
              <c:f>Hoja2!$J$20:$J$31</c:f>
              <c:numCache>
                <c:formatCode>General</c:formatCode>
                <c:ptCount val="12"/>
                <c:pt idx="0">
                  <c:v>84.33</c:v>
                </c:pt>
                <c:pt idx="1">
                  <c:v>84.179999999999993</c:v>
                </c:pt>
                <c:pt idx="2">
                  <c:v>83.86</c:v>
                </c:pt>
                <c:pt idx="3">
                  <c:v>83.710000000000008</c:v>
                </c:pt>
                <c:pt idx="4">
                  <c:v>82.79</c:v>
                </c:pt>
                <c:pt idx="5">
                  <c:v>82.27</c:v>
                </c:pt>
                <c:pt idx="6">
                  <c:v>82.23</c:v>
                </c:pt>
                <c:pt idx="7">
                  <c:v>81.86999999999999</c:v>
                </c:pt>
                <c:pt idx="8">
                  <c:v>81.679999999999993</c:v>
                </c:pt>
                <c:pt idx="9">
                  <c:v>80.8</c:v>
                </c:pt>
                <c:pt idx="10">
                  <c:v>78.97</c:v>
                </c:pt>
                <c:pt idx="11">
                  <c:v>76.02</c:v>
                </c:pt>
              </c:numCache>
            </c:numRef>
          </c:val>
          <c:extLst xmlns:c16r2="http://schemas.microsoft.com/office/drawing/2015/06/chart">
            <c:ext xmlns:c16="http://schemas.microsoft.com/office/drawing/2014/chart" uri="{C3380CC4-5D6E-409C-BE32-E72D297353CC}">
              <c16:uniqueId val="{00000000-EB52-419D-82A6-A84864493D9C}"/>
            </c:ext>
          </c:extLst>
        </c:ser>
        <c:dLbls>
          <c:showLegendKey val="0"/>
          <c:showVal val="1"/>
          <c:showCatName val="0"/>
          <c:showSerName val="0"/>
          <c:showPercent val="0"/>
          <c:showBubbleSize val="0"/>
        </c:dLbls>
        <c:gapWidth val="219"/>
        <c:overlap val="-27"/>
        <c:axId val="39605760"/>
        <c:axId val="39609088"/>
      </c:barChart>
      <c:catAx>
        <c:axId val="3960576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s-ES" sz="1800">
                    <a:solidFill>
                      <a:schemeClr val="tx1"/>
                    </a:solidFill>
                  </a:rPr>
                  <a:t>TRATAMIENTOS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39609088"/>
        <c:crosses val="autoZero"/>
        <c:auto val="1"/>
        <c:lblAlgn val="ctr"/>
        <c:lblOffset val="100"/>
        <c:noMultiLvlLbl val="0"/>
      </c:catAx>
      <c:valAx>
        <c:axId val="39609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s-ES" sz="1800">
                    <a:solidFill>
                      <a:schemeClr val="tx1"/>
                    </a:solidFill>
                  </a:rPr>
                  <a:t>SÓLIDOS</a:t>
                </a:r>
                <a:r>
                  <a:rPr lang="es-ES" sz="1800" baseline="0">
                    <a:solidFill>
                      <a:schemeClr val="tx1"/>
                    </a:solidFill>
                  </a:rPr>
                  <a:t> SOLUBLES (</a:t>
                </a:r>
                <a:r>
                  <a:rPr lang="es-ES" sz="1800" baseline="0">
                    <a:solidFill>
                      <a:schemeClr val="tx1"/>
                    </a:solidFill>
                    <a:latin typeface="Calibri" panose="020F0502020204030204" pitchFamily="34" charset="0"/>
                    <a:cs typeface="Calibri" panose="020F0502020204030204" pitchFamily="34" charset="0"/>
                  </a:rPr>
                  <a:t>°Brix)</a:t>
                </a:r>
                <a:endParaRPr lang="es-ES" sz="1800">
                  <a:solidFill>
                    <a:schemeClr val="tx1"/>
                  </a:solidFill>
                </a:endParaRPr>
              </a:p>
            </c:rich>
          </c:tx>
          <c:layout>
            <c:manualLayout>
              <c:xMode val="edge"/>
              <c:yMode val="edge"/>
              <c:x val="2.5684848393328467E-2"/>
              <c:y val="0.1871390272338002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39605760"/>
        <c:crosses val="autoZero"/>
        <c:crossBetween val="between"/>
      </c:valAx>
      <c:spPr>
        <a:noFill/>
        <a:ln>
          <a:noFill/>
        </a:ln>
        <a:effectLst/>
      </c:spPr>
    </c:plotArea>
    <c:plotVisOnly val="1"/>
    <c:dispBlanksAs val="gap"/>
    <c:showDLblsOverMax val="0"/>
  </c:chart>
  <c:spPr>
    <a:gradFill>
      <a:gsLst>
        <a:gs pos="0">
          <a:srgbClr val="F0A22E">
            <a:tint val="66000"/>
            <a:satMod val="160000"/>
          </a:srgbClr>
        </a:gs>
        <a:gs pos="50000">
          <a:srgbClr val="F0A22E">
            <a:tint val="44500"/>
            <a:satMod val="160000"/>
          </a:srgbClr>
        </a:gs>
        <a:gs pos="100000">
          <a:srgbClr val="F0A22E">
            <a:tint val="23500"/>
            <a:satMod val="160000"/>
          </a:srgbClr>
        </a:gs>
      </a:gsLst>
      <a:lin ang="5400000" scaled="0"/>
    </a:gradFill>
    <a:ln w="9525" cap="flat" cmpd="sng" algn="ctr">
      <a:solidFill>
        <a:schemeClr val="tx1">
          <a:lumMod val="15000"/>
          <a:lumOff val="85000"/>
        </a:schemeClr>
      </a:solidFill>
      <a:round/>
    </a:ln>
    <a:effectLst/>
  </c:spPr>
  <c:txPr>
    <a:bodyPr/>
    <a:lstStyle/>
    <a:p>
      <a:pPr>
        <a:defRPr/>
      </a:pPr>
      <a:endParaRPr lang="es-E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11841084381511"/>
          <c:y val="7.2738491482744388E-2"/>
          <c:w val="0.8146431918635072"/>
          <c:h val="0.7182490087716538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test!$A$135:$A$146</c:f>
              <c:strCache>
                <c:ptCount val="12"/>
                <c:pt idx="0">
                  <c:v>T4</c:v>
                </c:pt>
                <c:pt idx="1">
                  <c:v>T10</c:v>
                </c:pt>
                <c:pt idx="2">
                  <c:v>T12</c:v>
                </c:pt>
                <c:pt idx="3">
                  <c:v>T2</c:v>
                </c:pt>
                <c:pt idx="4">
                  <c:v>T11</c:v>
                </c:pt>
                <c:pt idx="5">
                  <c:v>T5</c:v>
                </c:pt>
                <c:pt idx="6">
                  <c:v>T3</c:v>
                </c:pt>
                <c:pt idx="7">
                  <c:v>T9</c:v>
                </c:pt>
                <c:pt idx="8">
                  <c:v>T8</c:v>
                </c:pt>
                <c:pt idx="9">
                  <c:v>T6</c:v>
                </c:pt>
                <c:pt idx="10">
                  <c:v>T7</c:v>
                </c:pt>
                <c:pt idx="11">
                  <c:v>T1</c:v>
                </c:pt>
              </c:strCache>
            </c:strRef>
          </c:cat>
          <c:val>
            <c:numRef>
              <c:f>test!$B$135:$B$146</c:f>
              <c:numCache>
                <c:formatCode>General</c:formatCode>
                <c:ptCount val="12"/>
                <c:pt idx="0">
                  <c:v>0.62000000000000011</c:v>
                </c:pt>
                <c:pt idx="1">
                  <c:v>0.6100000000000001</c:v>
                </c:pt>
                <c:pt idx="2">
                  <c:v>0.60000000000000009</c:v>
                </c:pt>
                <c:pt idx="3">
                  <c:v>0.58000000000000007</c:v>
                </c:pt>
                <c:pt idx="4">
                  <c:v>0.58000000000000007</c:v>
                </c:pt>
                <c:pt idx="5">
                  <c:v>0.58000000000000007</c:v>
                </c:pt>
                <c:pt idx="6">
                  <c:v>0.56999999999999995</c:v>
                </c:pt>
                <c:pt idx="7">
                  <c:v>0.55000000000000004</c:v>
                </c:pt>
                <c:pt idx="8">
                  <c:v>0.55000000000000004</c:v>
                </c:pt>
                <c:pt idx="9">
                  <c:v>0.52</c:v>
                </c:pt>
                <c:pt idx="10">
                  <c:v>0.51</c:v>
                </c:pt>
                <c:pt idx="11">
                  <c:v>0.5</c:v>
                </c:pt>
              </c:numCache>
            </c:numRef>
          </c:val>
          <c:extLst xmlns:c16r2="http://schemas.microsoft.com/office/drawing/2015/06/chart">
            <c:ext xmlns:c16="http://schemas.microsoft.com/office/drawing/2014/chart" uri="{C3380CC4-5D6E-409C-BE32-E72D297353CC}">
              <c16:uniqueId val="{00000000-B97E-4823-B968-43D5B742655D}"/>
            </c:ext>
          </c:extLst>
        </c:ser>
        <c:dLbls>
          <c:showLegendKey val="0"/>
          <c:showVal val="1"/>
          <c:showCatName val="0"/>
          <c:showSerName val="0"/>
          <c:showPercent val="0"/>
          <c:showBubbleSize val="0"/>
        </c:dLbls>
        <c:gapWidth val="219"/>
        <c:overlap val="-27"/>
        <c:axId val="39752448"/>
        <c:axId val="39768064"/>
      </c:barChart>
      <c:catAx>
        <c:axId val="3975244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solidFill>
                      <a:schemeClr val="tx1"/>
                    </a:solidFill>
                  </a:rPr>
                  <a:t>TRATAMIENTOS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39768064"/>
        <c:crosses val="autoZero"/>
        <c:auto val="1"/>
        <c:lblAlgn val="ctr"/>
        <c:lblOffset val="100"/>
        <c:noMultiLvlLbl val="0"/>
      </c:catAx>
      <c:valAx>
        <c:axId val="39768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s-ES" sz="1800">
                    <a:solidFill>
                      <a:schemeClr val="tx1"/>
                    </a:solidFill>
                  </a:rPr>
                  <a:t>ACTIVIDAD DE AGUA (aw)</a:t>
                </a:r>
              </a:p>
            </c:rich>
          </c:tx>
          <c:layout>
            <c:manualLayout>
              <c:xMode val="edge"/>
              <c:yMode val="edge"/>
              <c:x val="2.8002397907978337E-2"/>
              <c:y val="0.1735484494653935"/>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39752448"/>
        <c:crosses val="autoZero"/>
        <c:crossBetween val="between"/>
      </c:valAx>
      <c:spPr>
        <a:noFill/>
        <a:ln>
          <a:noFill/>
        </a:ln>
        <a:effectLst/>
      </c:spPr>
    </c:plotArea>
    <c:plotVisOnly val="1"/>
    <c:dispBlanksAs val="gap"/>
    <c:showDLblsOverMax val="0"/>
  </c:chart>
  <c:spPr>
    <a:gradFill>
      <a:gsLst>
        <a:gs pos="0">
          <a:srgbClr val="F0A22E">
            <a:tint val="66000"/>
            <a:satMod val="160000"/>
          </a:srgbClr>
        </a:gs>
        <a:gs pos="50000">
          <a:srgbClr val="F0A22E">
            <a:tint val="44500"/>
            <a:satMod val="160000"/>
          </a:srgbClr>
        </a:gs>
        <a:gs pos="100000">
          <a:srgbClr val="F0A22E">
            <a:tint val="23500"/>
            <a:satMod val="160000"/>
          </a:srgbClr>
        </a:gs>
      </a:gsLst>
      <a:lin ang="5400000" scaled="0"/>
    </a:gradFill>
    <a:ln w="9525" cap="flat" cmpd="sng" algn="ctr">
      <a:solidFill>
        <a:schemeClr val="tx1">
          <a:lumMod val="15000"/>
          <a:lumOff val="85000"/>
        </a:schemeClr>
      </a:solidFill>
      <a:round/>
    </a:ln>
    <a:effectLst/>
  </c:spPr>
  <c:txPr>
    <a:bodyPr/>
    <a:lstStyle/>
    <a:p>
      <a:pPr>
        <a:defRPr/>
      </a:pPr>
      <a:endParaRPr lang="es-E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1900292732332"/>
          <c:y val="0.14633027592799705"/>
          <c:w val="0.80404035090603232"/>
          <c:h val="0.6452846235475752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Hoja1!$F$3:$F$14</c:f>
              <c:strCache>
                <c:ptCount val="12"/>
                <c:pt idx="0">
                  <c:v>T4</c:v>
                </c:pt>
                <c:pt idx="1">
                  <c:v>T10</c:v>
                </c:pt>
                <c:pt idx="2">
                  <c:v>T2</c:v>
                </c:pt>
                <c:pt idx="3">
                  <c:v>T3</c:v>
                </c:pt>
                <c:pt idx="4">
                  <c:v>T12</c:v>
                </c:pt>
                <c:pt idx="5">
                  <c:v>T6</c:v>
                </c:pt>
                <c:pt idx="6">
                  <c:v>T8</c:v>
                </c:pt>
                <c:pt idx="7">
                  <c:v>T5</c:v>
                </c:pt>
                <c:pt idx="8">
                  <c:v>T9</c:v>
                </c:pt>
                <c:pt idx="9">
                  <c:v>T11</c:v>
                </c:pt>
                <c:pt idx="10">
                  <c:v>T1</c:v>
                </c:pt>
                <c:pt idx="11">
                  <c:v>T7</c:v>
                </c:pt>
              </c:strCache>
            </c:strRef>
          </c:cat>
          <c:val>
            <c:numRef>
              <c:f>Hoja1!$G$3:$G$14</c:f>
              <c:numCache>
                <c:formatCode>0.0</c:formatCode>
                <c:ptCount val="12"/>
                <c:pt idx="0">
                  <c:v>139.33000000000001</c:v>
                </c:pt>
                <c:pt idx="1">
                  <c:v>110</c:v>
                </c:pt>
                <c:pt idx="2">
                  <c:v>106.66999999999999</c:v>
                </c:pt>
                <c:pt idx="3">
                  <c:v>104</c:v>
                </c:pt>
                <c:pt idx="4">
                  <c:v>100.66999999999999</c:v>
                </c:pt>
                <c:pt idx="5">
                  <c:v>95.669999999999987</c:v>
                </c:pt>
                <c:pt idx="6">
                  <c:v>90</c:v>
                </c:pt>
                <c:pt idx="7">
                  <c:v>79</c:v>
                </c:pt>
                <c:pt idx="8">
                  <c:v>71.669999999999987</c:v>
                </c:pt>
                <c:pt idx="9">
                  <c:v>63.67</c:v>
                </c:pt>
                <c:pt idx="10">
                  <c:v>60</c:v>
                </c:pt>
                <c:pt idx="11">
                  <c:v>52.33</c:v>
                </c:pt>
              </c:numCache>
            </c:numRef>
          </c:val>
          <c:extLst xmlns:c16r2="http://schemas.microsoft.com/office/drawing/2015/06/chart">
            <c:ext xmlns:c16="http://schemas.microsoft.com/office/drawing/2014/chart" uri="{C3380CC4-5D6E-409C-BE32-E72D297353CC}">
              <c16:uniqueId val="{00000000-5766-4D20-8A33-F35192E354C7}"/>
            </c:ext>
          </c:extLst>
        </c:ser>
        <c:dLbls>
          <c:showLegendKey val="0"/>
          <c:showVal val="1"/>
          <c:showCatName val="0"/>
          <c:showSerName val="0"/>
          <c:showPercent val="0"/>
          <c:showBubbleSize val="0"/>
        </c:dLbls>
        <c:gapWidth val="219"/>
        <c:overlap val="-27"/>
        <c:axId val="40513536"/>
        <c:axId val="40516608"/>
      </c:barChart>
      <c:catAx>
        <c:axId val="4051353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s-ES" sz="1800">
                    <a:solidFill>
                      <a:schemeClr val="tx1"/>
                    </a:solidFill>
                  </a:rPr>
                  <a:t>TRATAMIENTOS</a:t>
                </a:r>
              </a:p>
            </c:rich>
          </c:tx>
          <c:layout>
            <c:manualLayout>
              <c:xMode val="edge"/>
              <c:yMode val="edge"/>
              <c:x val="0.39924423772035667"/>
              <c:y val="0.89668700604147433"/>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40516608"/>
        <c:crosses val="autoZero"/>
        <c:auto val="1"/>
        <c:lblAlgn val="ctr"/>
        <c:lblOffset val="100"/>
        <c:noMultiLvlLbl val="0"/>
      </c:catAx>
      <c:valAx>
        <c:axId val="40516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s-ES" sz="1800">
                    <a:solidFill>
                      <a:schemeClr val="tx1"/>
                    </a:solidFill>
                  </a:rPr>
                  <a:t>PESO</a:t>
                </a:r>
                <a:r>
                  <a:rPr lang="es-ES" sz="1800" baseline="0">
                    <a:solidFill>
                      <a:schemeClr val="tx1"/>
                    </a:solidFill>
                  </a:rPr>
                  <a:t> (g)</a:t>
                </a:r>
                <a:endParaRPr lang="es-ES" sz="1800">
                  <a:solidFill>
                    <a:schemeClr val="tx1"/>
                  </a:solidFill>
                </a:endParaRPr>
              </a:p>
            </c:rich>
          </c:tx>
          <c:layout/>
          <c:overlay val="0"/>
          <c:spPr>
            <a:noFill/>
            <a:ln>
              <a:noFill/>
            </a:ln>
            <a:effectLst/>
          </c:sp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40513536"/>
        <c:crosses val="autoZero"/>
        <c:crossBetween val="between"/>
      </c:valAx>
      <c:spPr>
        <a:noFill/>
        <a:ln>
          <a:noFill/>
        </a:ln>
        <a:effectLst/>
      </c:spPr>
    </c:plotArea>
    <c:plotVisOnly val="1"/>
    <c:dispBlanksAs val="gap"/>
    <c:showDLblsOverMax val="0"/>
  </c:chart>
  <c:spPr>
    <a:gradFill>
      <a:gsLst>
        <a:gs pos="0">
          <a:srgbClr val="F0A22E">
            <a:tint val="66000"/>
            <a:satMod val="160000"/>
          </a:srgbClr>
        </a:gs>
        <a:gs pos="50000">
          <a:srgbClr val="F0A22E">
            <a:tint val="44500"/>
            <a:satMod val="160000"/>
          </a:srgbClr>
        </a:gs>
        <a:gs pos="100000">
          <a:srgbClr val="F0A22E">
            <a:tint val="23500"/>
            <a:satMod val="160000"/>
          </a:srgbClr>
        </a:gs>
      </a:gsLst>
      <a:lin ang="5400000" scaled="0"/>
    </a:gradFill>
    <a:ln w="9525" cap="flat" cmpd="sng" algn="ctr">
      <a:solidFill>
        <a:schemeClr val="tx1">
          <a:lumMod val="15000"/>
          <a:lumOff val="85000"/>
        </a:schemeClr>
      </a:solidFill>
      <a:round/>
    </a:ln>
    <a:effectLst/>
  </c:spPr>
  <c:txPr>
    <a:bodyPr/>
    <a:lstStyle/>
    <a:p>
      <a:pPr>
        <a:defRPr/>
      </a:pPr>
      <a:endParaRPr lang="es-E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37270341207348"/>
          <c:y val="0.12037037037037036"/>
          <c:w val="0.84396062992125986"/>
          <c:h val="0.56641878098571008"/>
        </c:manualLayout>
      </c:layout>
      <c:lineChart>
        <c:grouping val="standard"/>
        <c:varyColors val="0"/>
        <c:ser>
          <c:idx val="0"/>
          <c:order val="0"/>
          <c:tx>
            <c:strRef>
              <c:f>'[CURAVAS PARA LAS TEMPERATURAS.xlsx]Hoja1'!$M$3:$M$4</c:f>
              <c:strCache>
                <c:ptCount val="1"/>
                <c:pt idx="0">
                  <c:v>TEMPERATURA T1 (60°C)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'[CURAVAS PARA LAS TEMPERATURAS.xlsx]Hoja1'!$L$5:$L$19</c:f>
              <c:numCache>
                <c:formatCode>General</c:formatCode>
                <c:ptCount val="15"/>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numCache>
            </c:numRef>
          </c:cat>
          <c:val>
            <c:numRef>
              <c:f>'[CURAVAS PARA LAS TEMPERATURAS.xlsx]Hoja1'!$M$5:$M$19</c:f>
              <c:numCache>
                <c:formatCode>General</c:formatCode>
                <c:ptCount val="15"/>
                <c:pt idx="1">
                  <c:v>8.8036999999999992</c:v>
                </c:pt>
                <c:pt idx="2">
                  <c:v>7.2747000000000002</c:v>
                </c:pt>
                <c:pt idx="3">
                  <c:v>5.8971</c:v>
                </c:pt>
                <c:pt idx="4">
                  <c:v>4.7224000000000004</c:v>
                </c:pt>
                <c:pt idx="5">
                  <c:v>3.7976999999999999</c:v>
                </c:pt>
                <c:pt idx="6">
                  <c:v>3.1089000000000002</c:v>
                </c:pt>
                <c:pt idx="7">
                  <c:v>2.6183000000000001</c:v>
                </c:pt>
                <c:pt idx="8">
                  <c:v>2.2928000000000002</c:v>
                </c:pt>
                <c:pt idx="9">
                  <c:v>2.0615999999999999</c:v>
                </c:pt>
                <c:pt idx="10">
                  <c:v>1.9012</c:v>
                </c:pt>
                <c:pt idx="11">
                  <c:v>1.8163</c:v>
                </c:pt>
                <c:pt idx="12">
                  <c:v>1.7361</c:v>
                </c:pt>
                <c:pt idx="13">
                  <c:v>1.6982999999999999</c:v>
                </c:pt>
                <c:pt idx="14">
                  <c:v>1.6982999999999999</c:v>
                </c:pt>
              </c:numCache>
            </c:numRef>
          </c:val>
          <c:smooth val="0"/>
        </c:ser>
        <c:ser>
          <c:idx val="1"/>
          <c:order val="1"/>
          <c:tx>
            <c:strRef>
              <c:f>'[CURAVAS PARA LAS TEMPERATURAS.xlsx]Hoja1'!$N$3:$N$4</c:f>
              <c:strCache>
                <c:ptCount val="1"/>
                <c:pt idx="0">
                  <c:v>TEMPERATURA T6 (65°C)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'[CURAVAS PARA LAS TEMPERATURAS.xlsx]Hoja1'!$L$5:$L$19</c:f>
              <c:numCache>
                <c:formatCode>General</c:formatCode>
                <c:ptCount val="15"/>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numCache>
            </c:numRef>
          </c:cat>
          <c:val>
            <c:numRef>
              <c:f>'[CURAVAS PARA LAS TEMPERATURAS.xlsx]Hoja1'!$N$5:$N$19</c:f>
              <c:numCache>
                <c:formatCode>General</c:formatCode>
                <c:ptCount val="15"/>
                <c:pt idx="1">
                  <c:v>8.4849999999999994</c:v>
                </c:pt>
                <c:pt idx="2">
                  <c:v>6.4509999999999996</c:v>
                </c:pt>
                <c:pt idx="3">
                  <c:v>4.8949999999999996</c:v>
                </c:pt>
                <c:pt idx="4">
                  <c:v>3.7669999999999999</c:v>
                </c:pt>
                <c:pt idx="5">
                  <c:v>3.0059999999999998</c:v>
                </c:pt>
                <c:pt idx="6">
                  <c:v>2.5299999999999998</c:v>
                </c:pt>
                <c:pt idx="7">
                  <c:v>2.2309999999999999</c:v>
                </c:pt>
                <c:pt idx="8">
                  <c:v>2.08</c:v>
                </c:pt>
                <c:pt idx="9">
                  <c:v>2.016</c:v>
                </c:pt>
                <c:pt idx="10">
                  <c:v>1.9790000000000001</c:v>
                </c:pt>
                <c:pt idx="11">
                  <c:v>1.956</c:v>
                </c:pt>
                <c:pt idx="12">
                  <c:v>1.9359999999999999</c:v>
                </c:pt>
                <c:pt idx="13">
                  <c:v>1.9259999999999999</c:v>
                </c:pt>
              </c:numCache>
            </c:numRef>
          </c:val>
          <c:smooth val="0"/>
        </c:ser>
        <c:ser>
          <c:idx val="2"/>
          <c:order val="2"/>
          <c:tx>
            <c:strRef>
              <c:f>'[CURAVAS PARA LAS TEMPERATURAS.xlsx]Hoja1'!$O$3:$O$4</c:f>
              <c:strCache>
                <c:ptCount val="1"/>
                <c:pt idx="0">
                  <c:v>TEMPERATURA T12 (70°C)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'[CURAVAS PARA LAS TEMPERATURAS.xlsx]Hoja1'!$L$5:$L$19</c:f>
              <c:numCache>
                <c:formatCode>General</c:formatCode>
                <c:ptCount val="15"/>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numCache>
            </c:numRef>
          </c:cat>
          <c:val>
            <c:numRef>
              <c:f>'[CURAVAS PARA LAS TEMPERATURAS.xlsx]Hoja1'!$O$5:$O$19</c:f>
              <c:numCache>
                <c:formatCode>General</c:formatCode>
                <c:ptCount val="15"/>
                <c:pt idx="1">
                  <c:v>8.1364999999999998</c:v>
                </c:pt>
                <c:pt idx="2">
                  <c:v>5.6990999999999996</c:v>
                </c:pt>
                <c:pt idx="3">
                  <c:v>4.1524000000000001</c:v>
                </c:pt>
                <c:pt idx="4">
                  <c:v>3.1974999999999998</c:v>
                </c:pt>
                <c:pt idx="5">
                  <c:v>2.6394000000000002</c:v>
                </c:pt>
                <c:pt idx="6">
                  <c:v>2.3401999999999998</c:v>
                </c:pt>
                <c:pt idx="7">
                  <c:v>2.1922000000000001</c:v>
                </c:pt>
                <c:pt idx="8">
                  <c:v>2.125</c:v>
                </c:pt>
                <c:pt idx="9">
                  <c:v>2.0880000000000001</c:v>
                </c:pt>
                <c:pt idx="10">
                  <c:v>2.0678000000000001</c:v>
                </c:pt>
                <c:pt idx="11">
                  <c:v>2.0442999999999998</c:v>
                </c:pt>
                <c:pt idx="12">
                  <c:v>2.0308000000000002</c:v>
                </c:pt>
              </c:numCache>
            </c:numRef>
          </c:val>
          <c:smooth val="0"/>
        </c:ser>
        <c:dLbls>
          <c:showLegendKey val="0"/>
          <c:showVal val="0"/>
          <c:showCatName val="0"/>
          <c:showSerName val="0"/>
          <c:showPercent val="0"/>
          <c:showBubbleSize val="0"/>
        </c:dLbls>
        <c:marker val="1"/>
        <c:smooth val="0"/>
        <c:axId val="70604288"/>
        <c:axId val="70615040"/>
      </c:lineChart>
      <c:catAx>
        <c:axId val="706042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s-ES" sz="1600">
                    <a:solidFill>
                      <a:schemeClr val="tx1"/>
                    </a:solidFill>
                  </a:rPr>
                  <a:t>TIEMPO (h)</a:t>
                </a:r>
                <a:r>
                  <a:rPr lang="es-ES" sz="1600" baseline="0">
                    <a:solidFill>
                      <a:schemeClr val="tx1"/>
                    </a:solidFill>
                  </a:rPr>
                  <a:t> </a:t>
                </a:r>
                <a:endParaRPr lang="es-ES" sz="1600">
                  <a:solidFill>
                    <a:schemeClr val="tx1"/>
                  </a:solidFill>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70615040"/>
        <c:crosses val="autoZero"/>
        <c:auto val="1"/>
        <c:lblAlgn val="ctr"/>
        <c:lblOffset val="100"/>
        <c:noMultiLvlLbl val="0"/>
      </c:catAx>
      <c:valAx>
        <c:axId val="70615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s-ES" sz="1800">
                    <a:solidFill>
                      <a:schemeClr val="tx1"/>
                    </a:solidFill>
                  </a:rPr>
                  <a:t>HUMEDAD</a:t>
                </a:r>
                <a:r>
                  <a:rPr lang="es-ES" sz="1800" baseline="0">
                    <a:solidFill>
                      <a:schemeClr val="tx1"/>
                    </a:solidFill>
                  </a:rPr>
                  <a:t> MEDIA (KgH2O/Kgss)</a:t>
                </a:r>
                <a:endParaRPr lang="es-ES" sz="1800">
                  <a:solidFill>
                    <a:schemeClr val="tx1"/>
                  </a:solidFill>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70604288"/>
        <c:crosses val="autoZero"/>
        <c:crossBetween val="between"/>
      </c:valAx>
      <c:spPr>
        <a:noFill/>
        <a:ln>
          <a:noFill/>
        </a:ln>
        <a:effectLst/>
      </c:spPr>
    </c:plotArea>
    <c:legend>
      <c:legendPos val="b"/>
      <c:layout>
        <c:manualLayout>
          <c:xMode val="edge"/>
          <c:yMode val="edge"/>
          <c:x val="4.9999971658477853E-2"/>
          <c:y val="0.89544605341331251"/>
          <c:w val="0.89999991497543352"/>
          <c:h val="6.213061518602559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legend>
    <c:plotVisOnly val="1"/>
    <c:dispBlanksAs val="gap"/>
    <c:showDLblsOverMax val="0"/>
  </c:chart>
  <c:spPr>
    <a:gradFill>
      <a:gsLst>
        <a:gs pos="0">
          <a:srgbClr val="F0A22E">
            <a:tint val="66000"/>
            <a:satMod val="160000"/>
          </a:srgbClr>
        </a:gs>
        <a:gs pos="50000">
          <a:srgbClr val="F0A22E">
            <a:tint val="44500"/>
            <a:satMod val="160000"/>
          </a:srgbClr>
        </a:gs>
        <a:gs pos="100000">
          <a:srgbClr val="F0A22E">
            <a:tint val="23500"/>
            <a:satMod val="160000"/>
          </a:srgbClr>
        </a:gs>
      </a:gsLst>
      <a:lin ang="5400000" scaled="0"/>
    </a:gradFill>
    <a:ln w="9525" cap="flat" cmpd="sng" algn="ctr">
      <a:solidFill>
        <a:schemeClr val="tx1">
          <a:lumMod val="15000"/>
          <a:lumOff val="85000"/>
        </a:schemeClr>
      </a:solidFill>
      <a:round/>
    </a:ln>
    <a:effectLst/>
  </c:spPr>
  <c:txPr>
    <a:bodyPr/>
    <a:lstStyle/>
    <a:p>
      <a:pPr>
        <a:defRPr/>
      </a:pPr>
      <a:endParaRPr lang="es-ES"/>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diagrams/_rels/data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jpeg"/></Relationships>
</file>

<file path=ppt/diagrams/_rels/data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B72B9-C6F8-4821-9BB2-08A2B3AE8107}"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s-EC"/>
        </a:p>
      </dgm:t>
    </dgm:pt>
    <dgm:pt modelId="{D2EE700F-5F0D-41B1-BF8E-539B0A1C63EE}">
      <dgm:prSet phldrT="[Texto]" custT="1"/>
      <dgm:spPr/>
      <dgm:t>
        <a:bodyPr/>
        <a:lstStyle/>
        <a:p>
          <a:pPr algn="just"/>
          <a:r>
            <a:rPr lang="es-EC" sz="2500" dirty="0" smtClean="0">
              <a:solidFill>
                <a:schemeClr val="tx1"/>
              </a:solidFill>
              <a:effectLst/>
              <a:latin typeface="Times New Roman"/>
              <a:ea typeface="Calibri"/>
            </a:rPr>
            <a:t>En el Ecuador existen un sin número de frutas aun no industrializadas, el arazá es una de ellas, debido al desconocimiento de procesos agroindustriales, como almacenamiento o tratamiento post cosecha.</a:t>
          </a:r>
          <a:endParaRPr lang="es-EC" sz="2500" dirty="0">
            <a:solidFill>
              <a:schemeClr val="tx1"/>
            </a:solidFill>
          </a:endParaRPr>
        </a:p>
      </dgm:t>
    </dgm:pt>
    <dgm:pt modelId="{A47A235C-1A5B-45C3-B965-BAB1156AA54C}" type="parTrans" cxnId="{51AF6C17-95C6-43EC-AE13-B3E1A4B4C04F}">
      <dgm:prSet/>
      <dgm:spPr/>
      <dgm:t>
        <a:bodyPr/>
        <a:lstStyle/>
        <a:p>
          <a:endParaRPr lang="es-EC"/>
        </a:p>
      </dgm:t>
    </dgm:pt>
    <dgm:pt modelId="{F332D861-00A0-4A2C-AA44-F423999BC4C6}" type="sibTrans" cxnId="{51AF6C17-95C6-43EC-AE13-B3E1A4B4C04F}">
      <dgm:prSet/>
      <dgm:spPr/>
      <dgm:t>
        <a:bodyPr/>
        <a:lstStyle/>
        <a:p>
          <a:endParaRPr lang="es-EC"/>
        </a:p>
      </dgm:t>
    </dgm:pt>
    <dgm:pt modelId="{60593198-BCB1-487C-B326-60C69B9A2F69}">
      <dgm:prSet phldrT="[Texto]" custT="1"/>
      <dgm:spPr/>
      <dgm:t>
        <a:bodyPr/>
        <a:lstStyle/>
        <a:p>
          <a:pPr algn="just"/>
          <a:r>
            <a:rPr lang="es-EC" sz="2500" dirty="0" smtClean="0">
              <a:solidFill>
                <a:schemeClr val="tx1"/>
              </a:solidFill>
              <a:effectLst/>
              <a:latin typeface="Times New Roman"/>
              <a:ea typeface="Calibri"/>
            </a:rPr>
            <a:t>Una vez realizada la cosecha, la velocidad de las reacciones responsables de la maduración y la senescencia hacen que la vida útil de esta fruta sea muy corta</a:t>
          </a:r>
          <a:endParaRPr lang="es-EC" sz="2500" b="1" dirty="0">
            <a:solidFill>
              <a:schemeClr val="tx1"/>
            </a:solidFill>
          </a:endParaRPr>
        </a:p>
      </dgm:t>
    </dgm:pt>
    <dgm:pt modelId="{DD47061F-7329-4950-BEA3-A21B5C5EC476}" type="parTrans" cxnId="{4536FA3F-0A51-4DE2-9E0B-961D5C140AF9}">
      <dgm:prSet/>
      <dgm:spPr/>
      <dgm:t>
        <a:bodyPr/>
        <a:lstStyle/>
        <a:p>
          <a:endParaRPr lang="es-EC"/>
        </a:p>
      </dgm:t>
    </dgm:pt>
    <dgm:pt modelId="{75BD8986-E319-43C8-B5CE-F928DCD98BC2}" type="sibTrans" cxnId="{4536FA3F-0A51-4DE2-9E0B-961D5C140AF9}">
      <dgm:prSet/>
      <dgm:spPr/>
      <dgm:t>
        <a:bodyPr/>
        <a:lstStyle/>
        <a:p>
          <a:endParaRPr lang="es-EC"/>
        </a:p>
      </dgm:t>
    </dgm:pt>
    <dgm:pt modelId="{16DC9AF7-A0CB-4B10-A5B4-B17BEFC36E15}">
      <dgm:prSet phldrT="[Texto]" custT="1"/>
      <dgm:spPr/>
      <dgm:t>
        <a:bodyPr/>
        <a:lstStyle/>
        <a:p>
          <a:pPr algn="just"/>
          <a:r>
            <a:rPr lang="es-EC" sz="2500" dirty="0" smtClean="0">
              <a:solidFill>
                <a:schemeClr val="tx1"/>
              </a:solidFill>
              <a:effectLst/>
              <a:latin typeface="Times New Roman"/>
              <a:ea typeface="Calibri"/>
            </a:rPr>
            <a:t>El  poco uso agroindustrial del arazá hace que las condiciones de cosecha sean inapropiadas, haciendo que no se pueda mantener   las propiedades nutricionales</a:t>
          </a:r>
          <a:endParaRPr lang="es-EC" sz="2500" b="1" dirty="0">
            <a:solidFill>
              <a:schemeClr val="tx1"/>
            </a:solidFill>
          </a:endParaRPr>
        </a:p>
      </dgm:t>
    </dgm:pt>
    <dgm:pt modelId="{00A074CB-25DD-4DF4-BDED-B47528AC40CD}" type="parTrans" cxnId="{7D8E1D46-87DC-4ACB-A36D-04B2E96C37E4}">
      <dgm:prSet/>
      <dgm:spPr/>
      <dgm:t>
        <a:bodyPr/>
        <a:lstStyle/>
        <a:p>
          <a:endParaRPr lang="es-EC"/>
        </a:p>
      </dgm:t>
    </dgm:pt>
    <dgm:pt modelId="{7F875408-2901-49B3-BF01-FEEB0E639534}" type="sibTrans" cxnId="{7D8E1D46-87DC-4ACB-A36D-04B2E96C37E4}">
      <dgm:prSet/>
      <dgm:spPr/>
      <dgm:t>
        <a:bodyPr/>
        <a:lstStyle/>
        <a:p>
          <a:endParaRPr lang="es-EC"/>
        </a:p>
      </dgm:t>
    </dgm:pt>
    <dgm:pt modelId="{C3C6D761-12CD-4CB4-BD87-3BE1EE892880}" type="pres">
      <dgm:prSet presAssocID="{B81B72B9-C6F8-4821-9BB2-08A2B3AE8107}" presName="Name0" presStyleCnt="0">
        <dgm:presLayoutVars>
          <dgm:chMax val="7"/>
          <dgm:chPref val="7"/>
          <dgm:dir/>
        </dgm:presLayoutVars>
      </dgm:prSet>
      <dgm:spPr/>
      <dgm:t>
        <a:bodyPr/>
        <a:lstStyle/>
        <a:p>
          <a:endParaRPr lang="es-ES"/>
        </a:p>
      </dgm:t>
    </dgm:pt>
    <dgm:pt modelId="{DACCA881-DC84-4B8E-936B-F80814817E1F}" type="pres">
      <dgm:prSet presAssocID="{B81B72B9-C6F8-4821-9BB2-08A2B3AE8107}" presName="Name1" presStyleCnt="0"/>
      <dgm:spPr/>
    </dgm:pt>
    <dgm:pt modelId="{BB9DA9F9-22FD-4956-97CC-48911391762C}" type="pres">
      <dgm:prSet presAssocID="{B81B72B9-C6F8-4821-9BB2-08A2B3AE8107}" presName="cycle" presStyleCnt="0"/>
      <dgm:spPr/>
    </dgm:pt>
    <dgm:pt modelId="{209DB66D-DFEA-4210-A60A-A722895FFFCE}" type="pres">
      <dgm:prSet presAssocID="{B81B72B9-C6F8-4821-9BB2-08A2B3AE8107}" presName="srcNode" presStyleLbl="node1" presStyleIdx="0" presStyleCnt="3"/>
      <dgm:spPr/>
    </dgm:pt>
    <dgm:pt modelId="{0AC88AAC-9FF7-4817-B95B-D60A064D925C}" type="pres">
      <dgm:prSet presAssocID="{B81B72B9-C6F8-4821-9BB2-08A2B3AE8107}" presName="conn" presStyleLbl="parChTrans1D2" presStyleIdx="0" presStyleCnt="1"/>
      <dgm:spPr/>
      <dgm:t>
        <a:bodyPr/>
        <a:lstStyle/>
        <a:p>
          <a:endParaRPr lang="es-ES"/>
        </a:p>
      </dgm:t>
    </dgm:pt>
    <dgm:pt modelId="{D2D73012-1D11-4860-A868-161D1ACB4ABD}" type="pres">
      <dgm:prSet presAssocID="{B81B72B9-C6F8-4821-9BB2-08A2B3AE8107}" presName="extraNode" presStyleLbl="node1" presStyleIdx="0" presStyleCnt="3"/>
      <dgm:spPr/>
    </dgm:pt>
    <dgm:pt modelId="{9F09503B-E4B6-4BF3-AAE9-CBEBDACFEA6B}" type="pres">
      <dgm:prSet presAssocID="{B81B72B9-C6F8-4821-9BB2-08A2B3AE8107}" presName="dstNode" presStyleLbl="node1" presStyleIdx="0" presStyleCnt="3"/>
      <dgm:spPr/>
    </dgm:pt>
    <dgm:pt modelId="{AFA3E956-5416-42D7-8466-6EA804134CE1}" type="pres">
      <dgm:prSet presAssocID="{D2EE700F-5F0D-41B1-BF8E-539B0A1C63EE}" presName="text_1" presStyleLbl="node1" presStyleIdx="0" presStyleCnt="3">
        <dgm:presLayoutVars>
          <dgm:bulletEnabled val="1"/>
        </dgm:presLayoutVars>
      </dgm:prSet>
      <dgm:spPr/>
      <dgm:t>
        <a:bodyPr/>
        <a:lstStyle/>
        <a:p>
          <a:endParaRPr lang="es-ES"/>
        </a:p>
      </dgm:t>
    </dgm:pt>
    <dgm:pt modelId="{EE733B06-DA56-4A25-B3D9-4DB84249FC7D}" type="pres">
      <dgm:prSet presAssocID="{D2EE700F-5F0D-41B1-BF8E-539B0A1C63EE}" presName="accent_1" presStyleCnt="0"/>
      <dgm:spPr/>
    </dgm:pt>
    <dgm:pt modelId="{DAFFF39C-0D77-456D-BC6F-AB291CFC9DC2}" type="pres">
      <dgm:prSet presAssocID="{D2EE700F-5F0D-41B1-BF8E-539B0A1C63EE}"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s-ES"/>
        </a:p>
      </dgm:t>
    </dgm:pt>
    <dgm:pt modelId="{20EC1DC3-3DD6-4EFE-8346-9D086DEE93EF}" type="pres">
      <dgm:prSet presAssocID="{60593198-BCB1-487C-B326-60C69B9A2F69}" presName="text_2" presStyleLbl="node1" presStyleIdx="1" presStyleCnt="3">
        <dgm:presLayoutVars>
          <dgm:bulletEnabled val="1"/>
        </dgm:presLayoutVars>
      </dgm:prSet>
      <dgm:spPr/>
      <dgm:t>
        <a:bodyPr/>
        <a:lstStyle/>
        <a:p>
          <a:endParaRPr lang="es-ES"/>
        </a:p>
      </dgm:t>
    </dgm:pt>
    <dgm:pt modelId="{66CA48CF-FDDA-4C7B-BBE7-21922F8A4C48}" type="pres">
      <dgm:prSet presAssocID="{60593198-BCB1-487C-B326-60C69B9A2F69}" presName="accent_2" presStyleCnt="0"/>
      <dgm:spPr/>
    </dgm:pt>
    <dgm:pt modelId="{581F7A69-E34E-407C-8A9D-A0584859F9C4}" type="pres">
      <dgm:prSet presAssocID="{60593198-BCB1-487C-B326-60C69B9A2F69}"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s-ES"/>
        </a:p>
      </dgm:t>
    </dgm:pt>
    <dgm:pt modelId="{CC74314A-68B3-480A-A4DC-367AD67FA31C}" type="pres">
      <dgm:prSet presAssocID="{16DC9AF7-A0CB-4B10-A5B4-B17BEFC36E15}" presName="text_3" presStyleLbl="node1" presStyleIdx="2" presStyleCnt="3">
        <dgm:presLayoutVars>
          <dgm:bulletEnabled val="1"/>
        </dgm:presLayoutVars>
      </dgm:prSet>
      <dgm:spPr/>
      <dgm:t>
        <a:bodyPr/>
        <a:lstStyle/>
        <a:p>
          <a:endParaRPr lang="es-ES"/>
        </a:p>
      </dgm:t>
    </dgm:pt>
    <dgm:pt modelId="{49C7CC8E-7BA2-4D22-BCD8-C4D4FEE2AA02}" type="pres">
      <dgm:prSet presAssocID="{16DC9AF7-A0CB-4B10-A5B4-B17BEFC36E15}" presName="accent_3" presStyleCnt="0"/>
      <dgm:spPr/>
    </dgm:pt>
    <dgm:pt modelId="{B23967E5-275B-46E9-BCCC-DF4889DBB4E8}" type="pres">
      <dgm:prSet presAssocID="{16DC9AF7-A0CB-4B10-A5B4-B17BEFC36E15}"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s-ES"/>
        </a:p>
      </dgm:t>
    </dgm:pt>
  </dgm:ptLst>
  <dgm:cxnLst>
    <dgm:cxn modelId="{4536FA3F-0A51-4DE2-9E0B-961D5C140AF9}" srcId="{B81B72B9-C6F8-4821-9BB2-08A2B3AE8107}" destId="{60593198-BCB1-487C-B326-60C69B9A2F69}" srcOrd="1" destOrd="0" parTransId="{DD47061F-7329-4950-BEA3-A21B5C5EC476}" sibTransId="{75BD8986-E319-43C8-B5CE-F928DCD98BC2}"/>
    <dgm:cxn modelId="{A94310AC-89C6-45AD-9F45-CFA6CC9ED2CC}" type="presOf" srcId="{D2EE700F-5F0D-41B1-BF8E-539B0A1C63EE}" destId="{AFA3E956-5416-42D7-8466-6EA804134CE1}" srcOrd="0" destOrd="0" presId="urn:microsoft.com/office/officeart/2008/layout/VerticalCurvedList"/>
    <dgm:cxn modelId="{7D8E1D46-87DC-4ACB-A36D-04B2E96C37E4}" srcId="{B81B72B9-C6F8-4821-9BB2-08A2B3AE8107}" destId="{16DC9AF7-A0CB-4B10-A5B4-B17BEFC36E15}" srcOrd="2" destOrd="0" parTransId="{00A074CB-25DD-4DF4-BDED-B47528AC40CD}" sibTransId="{7F875408-2901-49B3-BF01-FEEB0E639534}"/>
    <dgm:cxn modelId="{4EAE0ADB-9A67-4EF5-8E37-E6B9F0B491C5}" type="presOf" srcId="{60593198-BCB1-487C-B326-60C69B9A2F69}" destId="{20EC1DC3-3DD6-4EFE-8346-9D086DEE93EF}" srcOrd="0" destOrd="0" presId="urn:microsoft.com/office/officeart/2008/layout/VerticalCurvedList"/>
    <dgm:cxn modelId="{E21A79EF-87A5-4B5D-B899-54D0E4E18160}" type="presOf" srcId="{F332D861-00A0-4A2C-AA44-F423999BC4C6}" destId="{0AC88AAC-9FF7-4817-B95B-D60A064D925C}" srcOrd="0" destOrd="0" presId="urn:microsoft.com/office/officeart/2008/layout/VerticalCurvedList"/>
    <dgm:cxn modelId="{8B68BA41-39AC-415B-9D43-79298845269D}" type="presOf" srcId="{B81B72B9-C6F8-4821-9BB2-08A2B3AE8107}" destId="{C3C6D761-12CD-4CB4-BD87-3BE1EE892880}" srcOrd="0" destOrd="0" presId="urn:microsoft.com/office/officeart/2008/layout/VerticalCurvedList"/>
    <dgm:cxn modelId="{51AF6C17-95C6-43EC-AE13-B3E1A4B4C04F}" srcId="{B81B72B9-C6F8-4821-9BB2-08A2B3AE8107}" destId="{D2EE700F-5F0D-41B1-BF8E-539B0A1C63EE}" srcOrd="0" destOrd="0" parTransId="{A47A235C-1A5B-45C3-B965-BAB1156AA54C}" sibTransId="{F332D861-00A0-4A2C-AA44-F423999BC4C6}"/>
    <dgm:cxn modelId="{792CA422-6FF4-45CD-B9BC-B2D39457ABB4}" type="presOf" srcId="{16DC9AF7-A0CB-4B10-A5B4-B17BEFC36E15}" destId="{CC74314A-68B3-480A-A4DC-367AD67FA31C}" srcOrd="0" destOrd="0" presId="urn:microsoft.com/office/officeart/2008/layout/VerticalCurvedList"/>
    <dgm:cxn modelId="{03B10073-13C3-43A6-926A-8CA3D931C008}" type="presParOf" srcId="{C3C6D761-12CD-4CB4-BD87-3BE1EE892880}" destId="{DACCA881-DC84-4B8E-936B-F80814817E1F}" srcOrd="0" destOrd="0" presId="urn:microsoft.com/office/officeart/2008/layout/VerticalCurvedList"/>
    <dgm:cxn modelId="{677C1458-1C52-4304-BB44-164001E66C98}" type="presParOf" srcId="{DACCA881-DC84-4B8E-936B-F80814817E1F}" destId="{BB9DA9F9-22FD-4956-97CC-48911391762C}" srcOrd="0" destOrd="0" presId="urn:microsoft.com/office/officeart/2008/layout/VerticalCurvedList"/>
    <dgm:cxn modelId="{060DC062-0FE9-4EC8-B61E-26B72AE606AE}" type="presParOf" srcId="{BB9DA9F9-22FD-4956-97CC-48911391762C}" destId="{209DB66D-DFEA-4210-A60A-A722895FFFCE}" srcOrd="0" destOrd="0" presId="urn:microsoft.com/office/officeart/2008/layout/VerticalCurvedList"/>
    <dgm:cxn modelId="{0D775918-D075-47FF-BA02-60666776A3DE}" type="presParOf" srcId="{BB9DA9F9-22FD-4956-97CC-48911391762C}" destId="{0AC88AAC-9FF7-4817-B95B-D60A064D925C}" srcOrd="1" destOrd="0" presId="urn:microsoft.com/office/officeart/2008/layout/VerticalCurvedList"/>
    <dgm:cxn modelId="{BA50DFDE-1E4B-4BFD-BAC8-48905BC5811F}" type="presParOf" srcId="{BB9DA9F9-22FD-4956-97CC-48911391762C}" destId="{D2D73012-1D11-4860-A868-161D1ACB4ABD}" srcOrd="2" destOrd="0" presId="urn:microsoft.com/office/officeart/2008/layout/VerticalCurvedList"/>
    <dgm:cxn modelId="{30B41962-DB8A-4734-8174-644D7A8F695F}" type="presParOf" srcId="{BB9DA9F9-22FD-4956-97CC-48911391762C}" destId="{9F09503B-E4B6-4BF3-AAE9-CBEBDACFEA6B}" srcOrd="3" destOrd="0" presId="urn:microsoft.com/office/officeart/2008/layout/VerticalCurvedList"/>
    <dgm:cxn modelId="{6DDB0C7B-699C-4CDA-8FF8-49942E2BB831}" type="presParOf" srcId="{DACCA881-DC84-4B8E-936B-F80814817E1F}" destId="{AFA3E956-5416-42D7-8466-6EA804134CE1}" srcOrd="1" destOrd="0" presId="urn:microsoft.com/office/officeart/2008/layout/VerticalCurvedList"/>
    <dgm:cxn modelId="{7BAD5C3D-89F9-4E91-B788-6BD0E3851694}" type="presParOf" srcId="{DACCA881-DC84-4B8E-936B-F80814817E1F}" destId="{EE733B06-DA56-4A25-B3D9-4DB84249FC7D}" srcOrd="2" destOrd="0" presId="urn:microsoft.com/office/officeart/2008/layout/VerticalCurvedList"/>
    <dgm:cxn modelId="{01A0CBE2-A6A7-4BF5-839F-095578E57FB8}" type="presParOf" srcId="{EE733B06-DA56-4A25-B3D9-4DB84249FC7D}" destId="{DAFFF39C-0D77-456D-BC6F-AB291CFC9DC2}" srcOrd="0" destOrd="0" presId="urn:microsoft.com/office/officeart/2008/layout/VerticalCurvedList"/>
    <dgm:cxn modelId="{1AD2A05B-9B86-4A23-A004-2645D35FF4BE}" type="presParOf" srcId="{DACCA881-DC84-4B8E-936B-F80814817E1F}" destId="{20EC1DC3-3DD6-4EFE-8346-9D086DEE93EF}" srcOrd="3" destOrd="0" presId="urn:microsoft.com/office/officeart/2008/layout/VerticalCurvedList"/>
    <dgm:cxn modelId="{F2B3E900-D4BC-49BB-896E-1995321198E4}" type="presParOf" srcId="{DACCA881-DC84-4B8E-936B-F80814817E1F}" destId="{66CA48CF-FDDA-4C7B-BBE7-21922F8A4C48}" srcOrd="4" destOrd="0" presId="urn:microsoft.com/office/officeart/2008/layout/VerticalCurvedList"/>
    <dgm:cxn modelId="{B5C01235-BC4A-4DD8-9203-618AE7D10474}" type="presParOf" srcId="{66CA48CF-FDDA-4C7B-BBE7-21922F8A4C48}" destId="{581F7A69-E34E-407C-8A9D-A0584859F9C4}" srcOrd="0" destOrd="0" presId="urn:microsoft.com/office/officeart/2008/layout/VerticalCurvedList"/>
    <dgm:cxn modelId="{6776EE4F-711D-4A87-B564-C53E8C35D120}" type="presParOf" srcId="{DACCA881-DC84-4B8E-936B-F80814817E1F}" destId="{CC74314A-68B3-480A-A4DC-367AD67FA31C}" srcOrd="5" destOrd="0" presId="urn:microsoft.com/office/officeart/2008/layout/VerticalCurvedList"/>
    <dgm:cxn modelId="{B630C033-5063-4FC3-A379-63679F68B228}" type="presParOf" srcId="{DACCA881-DC84-4B8E-936B-F80814817E1F}" destId="{49C7CC8E-7BA2-4D22-BCD8-C4D4FEE2AA02}" srcOrd="6" destOrd="0" presId="urn:microsoft.com/office/officeart/2008/layout/VerticalCurvedList"/>
    <dgm:cxn modelId="{8FA208D0-0443-4EED-892B-E49497C20CEC}" type="presParOf" srcId="{49C7CC8E-7BA2-4D22-BCD8-C4D4FEE2AA02}" destId="{B23967E5-275B-46E9-BCCC-DF4889DBB4E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C727D-770F-4E4B-ABC8-22768859A7D2}" type="doc">
      <dgm:prSet loTypeId="urn:microsoft.com/office/officeart/2008/layout/VerticalCurvedList" loCatId="list" qsTypeId="urn:microsoft.com/office/officeart/2005/8/quickstyle/3d1" qsCatId="3D" csTypeId="urn:microsoft.com/office/officeart/2005/8/colors/colorful4" csCatId="colorful" phldr="1"/>
      <dgm:spPr/>
    </dgm:pt>
    <dgm:pt modelId="{5412F1B8-68B5-45DA-A677-6C56972F918C}">
      <dgm:prSet phldrT="[Texto]" custT="1"/>
      <dgm:spPr/>
      <dgm:t>
        <a:bodyPr/>
        <a:lstStyle/>
        <a:p>
          <a:pPr algn="just"/>
          <a:r>
            <a:rPr lang="es-EC" sz="2400" dirty="0" smtClean="0">
              <a:solidFill>
                <a:schemeClr val="tx1"/>
              </a:solidFill>
              <a:effectLst/>
              <a:latin typeface="Times New Roman"/>
              <a:ea typeface="Calibri"/>
            </a:rPr>
            <a:t>La demanda actual de los mercados es cada vez más exigente en la calidad de los productos, por tal motivo es imprescindible la aplicación de tecnologías post cosecha. </a:t>
          </a:r>
          <a:endParaRPr lang="es-EC" sz="2400" b="0" dirty="0">
            <a:solidFill>
              <a:schemeClr val="tx1"/>
            </a:solidFill>
          </a:endParaRPr>
        </a:p>
      </dgm:t>
    </dgm:pt>
    <dgm:pt modelId="{A8B284F8-471D-4DF2-BFAE-148613EDC4E4}" type="parTrans" cxnId="{A495A9F1-E529-43C0-A558-7A66FC6543F4}">
      <dgm:prSet/>
      <dgm:spPr/>
      <dgm:t>
        <a:bodyPr/>
        <a:lstStyle/>
        <a:p>
          <a:endParaRPr lang="es-EC" b="0">
            <a:solidFill>
              <a:schemeClr val="bg1"/>
            </a:solidFill>
          </a:endParaRPr>
        </a:p>
      </dgm:t>
    </dgm:pt>
    <dgm:pt modelId="{3229245B-29FF-4395-BBAF-5B7863C83FD6}" type="sibTrans" cxnId="{A495A9F1-E529-43C0-A558-7A66FC6543F4}">
      <dgm:prSet/>
      <dgm:spPr/>
      <dgm:t>
        <a:bodyPr/>
        <a:lstStyle/>
        <a:p>
          <a:endParaRPr lang="es-EC" b="0">
            <a:solidFill>
              <a:schemeClr val="bg1"/>
            </a:solidFill>
          </a:endParaRPr>
        </a:p>
      </dgm:t>
    </dgm:pt>
    <dgm:pt modelId="{736CF61D-478C-4605-9AED-185C7258D554}">
      <dgm:prSet phldrT="[Texto]" custT="1"/>
      <dgm:spPr/>
      <dgm:t>
        <a:bodyPr/>
        <a:lstStyle/>
        <a:p>
          <a:pPr algn="just"/>
          <a:r>
            <a:rPr lang="es-EC" sz="2400" dirty="0" smtClean="0">
              <a:solidFill>
                <a:schemeClr val="tx1"/>
              </a:solidFill>
              <a:effectLst/>
              <a:latin typeface="Times New Roman"/>
              <a:ea typeface="Calibri"/>
            </a:rPr>
            <a:t>La importancia del consumo de alimentos saludables, ha tomado gran importancia en la actualidad, las frutas son una opción para quienes quieren alimentarse sanamente</a:t>
          </a:r>
          <a:r>
            <a:rPr lang="es-EC" sz="2300" dirty="0" smtClean="0">
              <a:effectLst/>
              <a:latin typeface="Times New Roman"/>
              <a:ea typeface="Calibri"/>
            </a:rPr>
            <a:t>.</a:t>
          </a:r>
          <a:endParaRPr lang="es-EC" sz="2300" b="0" dirty="0">
            <a:solidFill>
              <a:schemeClr val="tx1"/>
            </a:solidFill>
          </a:endParaRPr>
        </a:p>
      </dgm:t>
    </dgm:pt>
    <dgm:pt modelId="{0D136BEF-C61A-479F-A60E-5333ED7A6477}" type="parTrans" cxnId="{C7017C62-8FD2-400F-8578-A7BE912EDA7F}">
      <dgm:prSet/>
      <dgm:spPr/>
      <dgm:t>
        <a:bodyPr/>
        <a:lstStyle/>
        <a:p>
          <a:endParaRPr lang="es-EC" b="0">
            <a:solidFill>
              <a:schemeClr val="bg1"/>
            </a:solidFill>
          </a:endParaRPr>
        </a:p>
      </dgm:t>
    </dgm:pt>
    <dgm:pt modelId="{EAC4C4D5-145E-44E0-9E04-D608C220E362}" type="sibTrans" cxnId="{C7017C62-8FD2-400F-8578-A7BE912EDA7F}">
      <dgm:prSet/>
      <dgm:spPr/>
      <dgm:t>
        <a:bodyPr/>
        <a:lstStyle/>
        <a:p>
          <a:endParaRPr lang="es-EC" b="0">
            <a:solidFill>
              <a:schemeClr val="bg1"/>
            </a:solidFill>
          </a:endParaRPr>
        </a:p>
      </dgm:t>
    </dgm:pt>
    <dgm:pt modelId="{CD965945-0B4C-4D2B-A1F7-50219A9F5D71}">
      <dgm:prSet phldrT="[Texto]" custT="1"/>
      <dgm:spPr/>
      <dgm:t>
        <a:bodyPr/>
        <a:lstStyle/>
        <a:p>
          <a:pPr algn="just"/>
          <a:r>
            <a:rPr lang="es-EC" sz="2400" dirty="0" smtClean="0">
              <a:solidFill>
                <a:schemeClr val="tx1"/>
              </a:solidFill>
              <a:effectLst/>
              <a:latin typeface="Times New Roman"/>
              <a:ea typeface="Calibri"/>
            </a:rPr>
            <a:t>La industria se ve obligada a utilizar métodos de conservación de alimentos para evitar pérdidas económicas, es por eso que la deshidratación osmótica  y secado, es un método  de conservación de productos.</a:t>
          </a:r>
          <a:endParaRPr lang="es-EC" sz="2400" b="0" dirty="0">
            <a:solidFill>
              <a:schemeClr val="tx1"/>
            </a:solidFill>
          </a:endParaRPr>
        </a:p>
      </dgm:t>
    </dgm:pt>
    <dgm:pt modelId="{8A4D6D7E-CC01-47B1-BEC4-134507FB0DE2}" type="parTrans" cxnId="{4DDEF99C-D29C-41D3-A979-982551DF7583}">
      <dgm:prSet/>
      <dgm:spPr/>
      <dgm:t>
        <a:bodyPr/>
        <a:lstStyle/>
        <a:p>
          <a:endParaRPr lang="es-EC" b="0">
            <a:solidFill>
              <a:schemeClr val="bg1"/>
            </a:solidFill>
          </a:endParaRPr>
        </a:p>
      </dgm:t>
    </dgm:pt>
    <dgm:pt modelId="{3F043EF7-F10E-4915-8A3B-6B89F49631E9}" type="sibTrans" cxnId="{4DDEF99C-D29C-41D3-A979-982551DF7583}">
      <dgm:prSet/>
      <dgm:spPr/>
      <dgm:t>
        <a:bodyPr/>
        <a:lstStyle/>
        <a:p>
          <a:endParaRPr lang="es-EC" b="0">
            <a:solidFill>
              <a:schemeClr val="bg1"/>
            </a:solidFill>
          </a:endParaRPr>
        </a:p>
      </dgm:t>
    </dgm:pt>
    <dgm:pt modelId="{8F40EFE4-B63F-43C4-BA49-94793EE4ED78}" type="pres">
      <dgm:prSet presAssocID="{93DC727D-770F-4E4B-ABC8-22768859A7D2}" presName="Name0" presStyleCnt="0">
        <dgm:presLayoutVars>
          <dgm:chMax val="7"/>
          <dgm:chPref val="7"/>
          <dgm:dir/>
        </dgm:presLayoutVars>
      </dgm:prSet>
      <dgm:spPr/>
    </dgm:pt>
    <dgm:pt modelId="{51E20F26-FF94-443A-A82E-CAB5BAB13715}" type="pres">
      <dgm:prSet presAssocID="{93DC727D-770F-4E4B-ABC8-22768859A7D2}" presName="Name1" presStyleCnt="0"/>
      <dgm:spPr/>
    </dgm:pt>
    <dgm:pt modelId="{B0A34AED-D419-4457-878C-F494A48EBA63}" type="pres">
      <dgm:prSet presAssocID="{93DC727D-770F-4E4B-ABC8-22768859A7D2}" presName="cycle" presStyleCnt="0"/>
      <dgm:spPr/>
    </dgm:pt>
    <dgm:pt modelId="{0506E3F7-0E31-4693-B46F-364751EA917A}" type="pres">
      <dgm:prSet presAssocID="{93DC727D-770F-4E4B-ABC8-22768859A7D2}" presName="srcNode" presStyleLbl="node1" presStyleIdx="0" presStyleCnt="3"/>
      <dgm:spPr/>
    </dgm:pt>
    <dgm:pt modelId="{2D4D8203-CF8F-4C96-A3B7-B1CC7ECB5CC2}" type="pres">
      <dgm:prSet presAssocID="{93DC727D-770F-4E4B-ABC8-22768859A7D2}" presName="conn" presStyleLbl="parChTrans1D2" presStyleIdx="0" presStyleCnt="1"/>
      <dgm:spPr/>
      <dgm:t>
        <a:bodyPr/>
        <a:lstStyle/>
        <a:p>
          <a:endParaRPr lang="es-ES"/>
        </a:p>
      </dgm:t>
    </dgm:pt>
    <dgm:pt modelId="{5A9691EB-674F-4ADD-B80B-2A1EEB80215F}" type="pres">
      <dgm:prSet presAssocID="{93DC727D-770F-4E4B-ABC8-22768859A7D2}" presName="extraNode" presStyleLbl="node1" presStyleIdx="0" presStyleCnt="3"/>
      <dgm:spPr/>
    </dgm:pt>
    <dgm:pt modelId="{5630DFCC-FFBD-4713-AAB0-1CB9C2020FBA}" type="pres">
      <dgm:prSet presAssocID="{93DC727D-770F-4E4B-ABC8-22768859A7D2}" presName="dstNode" presStyleLbl="node1" presStyleIdx="0" presStyleCnt="3"/>
      <dgm:spPr/>
    </dgm:pt>
    <dgm:pt modelId="{385BBDBF-4478-4ED5-A13A-BCC7412068F0}" type="pres">
      <dgm:prSet presAssocID="{5412F1B8-68B5-45DA-A677-6C56972F918C}" presName="text_1" presStyleLbl="node1" presStyleIdx="0" presStyleCnt="3" custLinFactNeighborX="-679" custLinFactNeighborY="503">
        <dgm:presLayoutVars>
          <dgm:bulletEnabled val="1"/>
        </dgm:presLayoutVars>
      </dgm:prSet>
      <dgm:spPr/>
      <dgm:t>
        <a:bodyPr/>
        <a:lstStyle/>
        <a:p>
          <a:endParaRPr lang="es-ES"/>
        </a:p>
      </dgm:t>
    </dgm:pt>
    <dgm:pt modelId="{18287124-A5D0-4EC8-A09A-674D2A0A890E}" type="pres">
      <dgm:prSet presAssocID="{5412F1B8-68B5-45DA-A677-6C56972F918C}" presName="accent_1" presStyleCnt="0"/>
      <dgm:spPr/>
    </dgm:pt>
    <dgm:pt modelId="{66226989-B595-4A6B-A13D-767A502CF99C}" type="pres">
      <dgm:prSet presAssocID="{5412F1B8-68B5-45DA-A677-6C56972F918C}" presName="accentRepeatNode" presStyleLbl="solidFgAcc1" presStyleIdx="0" presStyleCnt="3"/>
      <dgm:spPr>
        <a:blipFill rotWithShape="0">
          <a:blip xmlns:r="http://schemas.openxmlformats.org/officeDocument/2006/relationships" r:embed="rId1"/>
          <a:stretch>
            <a:fillRect/>
          </a:stretch>
        </a:blipFill>
      </dgm:spPr>
    </dgm:pt>
    <dgm:pt modelId="{095B37A7-F1D7-4123-A4B3-1802BFAD65BD}" type="pres">
      <dgm:prSet presAssocID="{736CF61D-478C-4605-9AED-185C7258D554}" presName="text_2" presStyleLbl="node1" presStyleIdx="1" presStyleCnt="3">
        <dgm:presLayoutVars>
          <dgm:bulletEnabled val="1"/>
        </dgm:presLayoutVars>
      </dgm:prSet>
      <dgm:spPr/>
      <dgm:t>
        <a:bodyPr/>
        <a:lstStyle/>
        <a:p>
          <a:endParaRPr lang="es-ES"/>
        </a:p>
      </dgm:t>
    </dgm:pt>
    <dgm:pt modelId="{E9F0D78A-3CD6-4CED-92E9-684866AAB702}" type="pres">
      <dgm:prSet presAssocID="{736CF61D-478C-4605-9AED-185C7258D554}" presName="accent_2" presStyleCnt="0"/>
      <dgm:spPr/>
    </dgm:pt>
    <dgm:pt modelId="{318F13A5-12DD-444F-8701-6B555590F6F8}" type="pres">
      <dgm:prSet presAssocID="{736CF61D-478C-4605-9AED-185C7258D554}" presName="accentRepeatNode" presStyleLbl="solidFgAcc1" presStyleIdx="1" presStyleCnt="3"/>
      <dgm:spPr>
        <a:blipFill rotWithShape="0">
          <a:blip xmlns:r="http://schemas.openxmlformats.org/officeDocument/2006/relationships" r:embed="rId2"/>
          <a:stretch>
            <a:fillRect/>
          </a:stretch>
        </a:blipFill>
      </dgm:spPr>
    </dgm:pt>
    <dgm:pt modelId="{CA8A61A2-C784-48F1-8861-7AD75BA2954C}" type="pres">
      <dgm:prSet presAssocID="{CD965945-0B4C-4D2B-A1F7-50219A9F5D71}" presName="text_3" presStyleLbl="node1" presStyleIdx="2" presStyleCnt="3" custScaleY="130494">
        <dgm:presLayoutVars>
          <dgm:bulletEnabled val="1"/>
        </dgm:presLayoutVars>
      </dgm:prSet>
      <dgm:spPr/>
      <dgm:t>
        <a:bodyPr/>
        <a:lstStyle/>
        <a:p>
          <a:endParaRPr lang="es-ES"/>
        </a:p>
      </dgm:t>
    </dgm:pt>
    <dgm:pt modelId="{828F5D86-A20E-4DDD-ABBD-61A54D508D97}" type="pres">
      <dgm:prSet presAssocID="{CD965945-0B4C-4D2B-A1F7-50219A9F5D71}" presName="accent_3" presStyleCnt="0"/>
      <dgm:spPr/>
    </dgm:pt>
    <dgm:pt modelId="{A026C684-C98E-4331-9C99-86E2D1759BAA}" type="pres">
      <dgm:prSet presAssocID="{CD965945-0B4C-4D2B-A1F7-50219A9F5D71}" presName="accentRepeatNode" presStyleLbl="solidFgAcc1" presStyleIdx="2" presStyleCnt="3" custScaleX="105749" custScaleY="105602"/>
      <dgm:spPr>
        <a:blipFill rotWithShape="0">
          <a:blip xmlns:r="http://schemas.openxmlformats.org/officeDocument/2006/relationships" r:embed="rId3"/>
          <a:stretch>
            <a:fillRect/>
          </a:stretch>
        </a:blipFill>
      </dgm:spPr>
    </dgm:pt>
  </dgm:ptLst>
  <dgm:cxnLst>
    <dgm:cxn modelId="{A495A9F1-E529-43C0-A558-7A66FC6543F4}" srcId="{93DC727D-770F-4E4B-ABC8-22768859A7D2}" destId="{5412F1B8-68B5-45DA-A677-6C56972F918C}" srcOrd="0" destOrd="0" parTransId="{A8B284F8-471D-4DF2-BFAE-148613EDC4E4}" sibTransId="{3229245B-29FF-4395-BBAF-5B7863C83FD6}"/>
    <dgm:cxn modelId="{4DDEF99C-D29C-41D3-A979-982551DF7583}" srcId="{93DC727D-770F-4E4B-ABC8-22768859A7D2}" destId="{CD965945-0B4C-4D2B-A1F7-50219A9F5D71}" srcOrd="2" destOrd="0" parTransId="{8A4D6D7E-CC01-47B1-BEC4-134507FB0DE2}" sibTransId="{3F043EF7-F10E-4915-8A3B-6B89F49631E9}"/>
    <dgm:cxn modelId="{5357827A-AFD0-4BFD-8501-ACDEF8B2B46C}" type="presOf" srcId="{5412F1B8-68B5-45DA-A677-6C56972F918C}" destId="{385BBDBF-4478-4ED5-A13A-BCC7412068F0}" srcOrd="0" destOrd="0" presId="urn:microsoft.com/office/officeart/2008/layout/VerticalCurvedList"/>
    <dgm:cxn modelId="{E3701005-46B9-4752-8488-A0E022F58D3C}" type="presOf" srcId="{736CF61D-478C-4605-9AED-185C7258D554}" destId="{095B37A7-F1D7-4123-A4B3-1802BFAD65BD}" srcOrd="0" destOrd="0" presId="urn:microsoft.com/office/officeart/2008/layout/VerticalCurvedList"/>
    <dgm:cxn modelId="{C7017C62-8FD2-400F-8578-A7BE912EDA7F}" srcId="{93DC727D-770F-4E4B-ABC8-22768859A7D2}" destId="{736CF61D-478C-4605-9AED-185C7258D554}" srcOrd="1" destOrd="0" parTransId="{0D136BEF-C61A-479F-A60E-5333ED7A6477}" sibTransId="{EAC4C4D5-145E-44E0-9E04-D608C220E362}"/>
    <dgm:cxn modelId="{83E5DDD8-6D1B-4D3B-9809-796A0925AA24}" type="presOf" srcId="{3229245B-29FF-4395-BBAF-5B7863C83FD6}" destId="{2D4D8203-CF8F-4C96-A3B7-B1CC7ECB5CC2}" srcOrd="0" destOrd="0" presId="urn:microsoft.com/office/officeart/2008/layout/VerticalCurvedList"/>
    <dgm:cxn modelId="{9F4C1EC9-A6B2-439B-8EE8-E9EF446B8E34}" type="presOf" srcId="{93DC727D-770F-4E4B-ABC8-22768859A7D2}" destId="{8F40EFE4-B63F-43C4-BA49-94793EE4ED78}" srcOrd="0" destOrd="0" presId="urn:microsoft.com/office/officeart/2008/layout/VerticalCurvedList"/>
    <dgm:cxn modelId="{181F747C-CC8C-404E-B7DF-B8B581C75A08}" type="presOf" srcId="{CD965945-0B4C-4D2B-A1F7-50219A9F5D71}" destId="{CA8A61A2-C784-48F1-8861-7AD75BA2954C}" srcOrd="0" destOrd="0" presId="urn:microsoft.com/office/officeart/2008/layout/VerticalCurvedList"/>
    <dgm:cxn modelId="{3B8C0F8E-90CF-4D7A-A75B-AF93D519E563}" type="presParOf" srcId="{8F40EFE4-B63F-43C4-BA49-94793EE4ED78}" destId="{51E20F26-FF94-443A-A82E-CAB5BAB13715}" srcOrd="0" destOrd="0" presId="urn:microsoft.com/office/officeart/2008/layout/VerticalCurvedList"/>
    <dgm:cxn modelId="{7B22F277-ED98-4138-9D9A-FA1EECB2E7E9}" type="presParOf" srcId="{51E20F26-FF94-443A-A82E-CAB5BAB13715}" destId="{B0A34AED-D419-4457-878C-F494A48EBA63}" srcOrd="0" destOrd="0" presId="urn:microsoft.com/office/officeart/2008/layout/VerticalCurvedList"/>
    <dgm:cxn modelId="{5EA8B189-E67D-4F06-BC9F-E657FFDCC9FF}" type="presParOf" srcId="{B0A34AED-D419-4457-878C-F494A48EBA63}" destId="{0506E3F7-0E31-4693-B46F-364751EA917A}" srcOrd="0" destOrd="0" presId="urn:microsoft.com/office/officeart/2008/layout/VerticalCurvedList"/>
    <dgm:cxn modelId="{8507D79E-A8A3-49BE-9C69-7E38F365A3BD}" type="presParOf" srcId="{B0A34AED-D419-4457-878C-F494A48EBA63}" destId="{2D4D8203-CF8F-4C96-A3B7-B1CC7ECB5CC2}" srcOrd="1" destOrd="0" presId="urn:microsoft.com/office/officeart/2008/layout/VerticalCurvedList"/>
    <dgm:cxn modelId="{D03B4797-E5FA-496D-985D-5782AD7FDBA2}" type="presParOf" srcId="{B0A34AED-D419-4457-878C-F494A48EBA63}" destId="{5A9691EB-674F-4ADD-B80B-2A1EEB80215F}" srcOrd="2" destOrd="0" presId="urn:microsoft.com/office/officeart/2008/layout/VerticalCurvedList"/>
    <dgm:cxn modelId="{0F67BF4F-2C1C-4049-8630-1537B01B0E4F}" type="presParOf" srcId="{B0A34AED-D419-4457-878C-F494A48EBA63}" destId="{5630DFCC-FFBD-4713-AAB0-1CB9C2020FBA}" srcOrd="3" destOrd="0" presId="urn:microsoft.com/office/officeart/2008/layout/VerticalCurvedList"/>
    <dgm:cxn modelId="{E708148D-2A45-4D33-956B-CE130881C78A}" type="presParOf" srcId="{51E20F26-FF94-443A-A82E-CAB5BAB13715}" destId="{385BBDBF-4478-4ED5-A13A-BCC7412068F0}" srcOrd="1" destOrd="0" presId="urn:microsoft.com/office/officeart/2008/layout/VerticalCurvedList"/>
    <dgm:cxn modelId="{C0311E10-1ACC-425A-9972-D299079329C1}" type="presParOf" srcId="{51E20F26-FF94-443A-A82E-CAB5BAB13715}" destId="{18287124-A5D0-4EC8-A09A-674D2A0A890E}" srcOrd="2" destOrd="0" presId="urn:microsoft.com/office/officeart/2008/layout/VerticalCurvedList"/>
    <dgm:cxn modelId="{F6D791FF-D286-4B27-877A-B2A179E8E72E}" type="presParOf" srcId="{18287124-A5D0-4EC8-A09A-674D2A0A890E}" destId="{66226989-B595-4A6B-A13D-767A502CF99C}" srcOrd="0" destOrd="0" presId="urn:microsoft.com/office/officeart/2008/layout/VerticalCurvedList"/>
    <dgm:cxn modelId="{65040689-D21B-4E7F-BF1D-174EF2D4621D}" type="presParOf" srcId="{51E20F26-FF94-443A-A82E-CAB5BAB13715}" destId="{095B37A7-F1D7-4123-A4B3-1802BFAD65BD}" srcOrd="3" destOrd="0" presId="urn:microsoft.com/office/officeart/2008/layout/VerticalCurvedList"/>
    <dgm:cxn modelId="{8ACC1826-1131-4660-969B-B4418762A8F4}" type="presParOf" srcId="{51E20F26-FF94-443A-A82E-CAB5BAB13715}" destId="{E9F0D78A-3CD6-4CED-92E9-684866AAB702}" srcOrd="4" destOrd="0" presId="urn:microsoft.com/office/officeart/2008/layout/VerticalCurvedList"/>
    <dgm:cxn modelId="{C33E42F3-566A-4C5F-B188-30D2DBCED6AB}" type="presParOf" srcId="{E9F0D78A-3CD6-4CED-92E9-684866AAB702}" destId="{318F13A5-12DD-444F-8701-6B555590F6F8}" srcOrd="0" destOrd="0" presId="urn:microsoft.com/office/officeart/2008/layout/VerticalCurvedList"/>
    <dgm:cxn modelId="{D5BABB22-ABBD-4430-81D7-B10470DFA90C}" type="presParOf" srcId="{51E20F26-FF94-443A-A82E-CAB5BAB13715}" destId="{CA8A61A2-C784-48F1-8861-7AD75BA2954C}" srcOrd="5" destOrd="0" presId="urn:microsoft.com/office/officeart/2008/layout/VerticalCurvedList"/>
    <dgm:cxn modelId="{2BD0273B-24BF-4EF1-89D5-5CC941934533}" type="presParOf" srcId="{51E20F26-FF94-443A-A82E-CAB5BAB13715}" destId="{828F5D86-A20E-4DDD-ABBD-61A54D508D97}" srcOrd="6" destOrd="0" presId="urn:microsoft.com/office/officeart/2008/layout/VerticalCurvedList"/>
    <dgm:cxn modelId="{1253DA67-C367-4494-B962-BC1E8B8D200F}" type="presParOf" srcId="{828F5D86-A20E-4DDD-ABBD-61A54D508D97}" destId="{A026C684-C98E-4331-9C99-86E2D1759BA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141B8E-2EE5-4C30-9C28-A09882A19110}" type="doc">
      <dgm:prSet loTypeId="urn:microsoft.com/office/officeart/2008/layout/VerticalCurvedList" loCatId="list" qsTypeId="urn:microsoft.com/office/officeart/2005/8/quickstyle/simple3" qsCatId="simple" csTypeId="urn:microsoft.com/office/officeart/2005/8/colors/accent1_5" csCatId="accent1" phldr="1"/>
      <dgm:spPr/>
      <dgm:t>
        <a:bodyPr/>
        <a:lstStyle/>
        <a:p>
          <a:endParaRPr lang="es-ES"/>
        </a:p>
      </dgm:t>
    </dgm:pt>
    <dgm:pt modelId="{3475B4ED-6BEF-4CB1-B257-02D6EEE62D6C}">
      <dgm:prSet phldrT="[Texto]" custT="1">
        <dgm:style>
          <a:lnRef idx="1">
            <a:schemeClr val="accent3"/>
          </a:lnRef>
          <a:fillRef idx="2">
            <a:schemeClr val="accent3"/>
          </a:fillRef>
          <a:effectRef idx="1">
            <a:schemeClr val="accent3"/>
          </a:effectRef>
          <a:fontRef idx="minor">
            <a:schemeClr val="dk1"/>
          </a:fontRef>
        </dgm:style>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kumimoji="0" lang="es-ES" sz="1900" b="0" i="0" u="none" strike="noStrike" cap="none" normalizeH="0" baseline="0" dirty="0" smtClean="0">
            <a:ln/>
            <a:effectLst/>
            <a:latin typeface="Arial" pitchFamily="34" charset="0"/>
            <a:ea typeface="Calibri" pitchFamily="34" charset="0"/>
            <a:cs typeface="Times New Roman" pitchFamily="18" charset="0"/>
          </a:endParaRPr>
        </a:p>
        <a:p>
          <a:pPr marL="0" marR="0" indent="0" defTabSz="914400" rtl="0" eaLnBrk="1" fontAlgn="auto" latinLnBrk="0" hangingPunct="1">
            <a:lnSpc>
              <a:spcPct val="100000"/>
            </a:lnSpc>
            <a:spcBef>
              <a:spcPts val="0"/>
            </a:spcBef>
            <a:spcAft>
              <a:spcPts val="0"/>
            </a:spcAft>
            <a:buClrTx/>
            <a:buSzTx/>
            <a:buFontTx/>
            <a:buNone/>
            <a:tabLst/>
            <a:defRPr/>
          </a:pPr>
          <a:r>
            <a:rPr lang="es-EC" sz="2400" dirty="0" smtClean="0">
              <a:effectLst/>
              <a:latin typeface="Times New Roman"/>
              <a:ea typeface="Calibri"/>
            </a:rPr>
            <a:t>Caracterizar la materia prima mediante análisis físico químico.</a:t>
          </a:r>
          <a:endParaRPr lang="es-ES" sz="2400" dirty="0"/>
        </a:p>
      </dgm:t>
    </dgm:pt>
    <dgm:pt modelId="{640868AC-08EE-460E-9DEC-CF9A2CCE5625}" type="parTrans" cxnId="{290F994B-60ED-427D-BC57-6743BB7D3D6D}">
      <dgm:prSet/>
      <dgm:spPr/>
      <dgm:t>
        <a:bodyPr/>
        <a:lstStyle/>
        <a:p>
          <a:endParaRPr lang="es-ES"/>
        </a:p>
      </dgm:t>
    </dgm:pt>
    <dgm:pt modelId="{11737E4B-FB72-4096-9027-89C36A33849B}" type="sibTrans" cxnId="{290F994B-60ED-427D-BC57-6743BB7D3D6D}">
      <dgm:prSet/>
      <dgm:spPr/>
      <dgm:t>
        <a:bodyPr/>
        <a:lstStyle/>
        <a:p>
          <a:endParaRPr lang="es-ES"/>
        </a:p>
      </dgm:t>
    </dgm:pt>
    <dgm:pt modelId="{41A16D18-E51C-4024-A704-06E760748630}">
      <dgm:prSet phldrT="[Texto]" custT="1">
        <dgm:style>
          <a:lnRef idx="1">
            <a:schemeClr val="accent3"/>
          </a:lnRef>
          <a:fillRef idx="2">
            <a:schemeClr val="accent3"/>
          </a:fillRef>
          <a:effectRef idx="1">
            <a:schemeClr val="accent3"/>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400" dirty="0" smtClean="0">
              <a:effectLst/>
              <a:latin typeface="Times New Roman"/>
              <a:ea typeface="Calibri"/>
            </a:rPr>
            <a:t>Evaluar el índice de madurez comercial del arazá </a:t>
          </a:r>
          <a:r>
            <a:rPr lang="es-EC" sz="2400" dirty="0" smtClean="0">
              <a:effectLst/>
              <a:latin typeface="Times New Roman"/>
              <a:ea typeface="Calibri"/>
            </a:rPr>
            <a:t>para </a:t>
          </a:r>
          <a:r>
            <a:rPr lang="es-EC" sz="2400" dirty="0" smtClean="0">
              <a:effectLst/>
              <a:latin typeface="Times New Roman"/>
              <a:ea typeface="Calibri"/>
            </a:rPr>
            <a:t>la deshidratación osmótica.</a:t>
          </a:r>
          <a:endParaRPr lang="es-ES" sz="2400" dirty="0"/>
        </a:p>
      </dgm:t>
    </dgm:pt>
    <dgm:pt modelId="{082DDF61-07CB-44BC-8CBB-23BB7A9C880D}" type="parTrans" cxnId="{7857D006-1975-442A-B780-D3E95BD933F5}">
      <dgm:prSet/>
      <dgm:spPr/>
      <dgm:t>
        <a:bodyPr/>
        <a:lstStyle/>
        <a:p>
          <a:endParaRPr lang="es-ES"/>
        </a:p>
      </dgm:t>
    </dgm:pt>
    <dgm:pt modelId="{6C2EC19C-42B0-45C2-8F7D-223FEA4812E1}" type="sibTrans" cxnId="{7857D006-1975-442A-B780-D3E95BD933F5}">
      <dgm:prSet/>
      <dgm:spPr/>
      <dgm:t>
        <a:bodyPr/>
        <a:lstStyle/>
        <a:p>
          <a:endParaRPr lang="es-ES"/>
        </a:p>
      </dgm:t>
    </dgm:pt>
    <dgm:pt modelId="{A6305B2D-0FFA-4CD7-94CF-C358B786A134}">
      <dgm:prSet>
        <dgm:style>
          <a:lnRef idx="1">
            <a:schemeClr val="accent3"/>
          </a:lnRef>
          <a:fillRef idx="2">
            <a:schemeClr val="accent3"/>
          </a:fillRef>
          <a:effectRef idx="1">
            <a:schemeClr val="accent3"/>
          </a:effectRef>
          <a:fontRef idx="minor">
            <a:schemeClr val="dk1"/>
          </a:fontRef>
        </dgm:style>
      </dgm:prSet>
      <dgm:spPr/>
      <dgm:t>
        <a:bodyPr/>
        <a:lstStyle/>
        <a:p>
          <a:pPr marL="228600" indent="0" defTabSz="1066800" rtl="0">
            <a:lnSpc>
              <a:spcPct val="90000"/>
            </a:lnSpc>
            <a:spcBef>
              <a:spcPct val="0"/>
            </a:spcBef>
            <a:spcAft>
              <a:spcPct val="15000"/>
            </a:spcAft>
            <a:buNone/>
          </a:pPr>
          <a:endParaRPr kumimoji="0" lang="es-ES" sz="1500" b="0" i="0" u="none" strike="noStrike" cap="none" normalizeH="0" baseline="0" dirty="0" smtClean="0">
            <a:ln>
              <a:noFill/>
            </a:ln>
            <a:solidFill>
              <a:schemeClr val="tx1"/>
            </a:solidFill>
            <a:effectLst/>
            <a:latin typeface="Arial" pitchFamily="34" charset="0"/>
            <a:cs typeface="Arial" pitchFamily="34" charset="0"/>
          </a:endParaRPr>
        </a:p>
      </dgm:t>
    </dgm:pt>
    <dgm:pt modelId="{E90D6B13-37B9-48EF-8C44-013EDCC89DF5}" type="parTrans" cxnId="{879736A6-C087-4A7D-9459-5BA33173DFC8}">
      <dgm:prSet/>
      <dgm:spPr/>
      <dgm:t>
        <a:bodyPr/>
        <a:lstStyle/>
        <a:p>
          <a:endParaRPr lang="es-ES"/>
        </a:p>
      </dgm:t>
    </dgm:pt>
    <dgm:pt modelId="{01FB7B44-90A7-499F-A32C-998658B8991C}" type="sibTrans" cxnId="{879736A6-C087-4A7D-9459-5BA33173DFC8}">
      <dgm:prSet/>
      <dgm:spPr/>
      <dgm:t>
        <a:bodyPr/>
        <a:lstStyle/>
        <a:p>
          <a:endParaRPr lang="es-ES"/>
        </a:p>
      </dgm:t>
    </dgm:pt>
    <dgm:pt modelId="{586F5050-97D9-445A-AD92-35B416246D84}" type="pres">
      <dgm:prSet presAssocID="{DE141B8E-2EE5-4C30-9C28-A09882A19110}" presName="Name0" presStyleCnt="0">
        <dgm:presLayoutVars>
          <dgm:chMax val="7"/>
          <dgm:chPref val="7"/>
          <dgm:dir/>
        </dgm:presLayoutVars>
      </dgm:prSet>
      <dgm:spPr/>
      <dgm:t>
        <a:bodyPr/>
        <a:lstStyle/>
        <a:p>
          <a:endParaRPr lang="es-ES"/>
        </a:p>
      </dgm:t>
    </dgm:pt>
    <dgm:pt modelId="{C17DCD40-EC7B-4335-809F-35E1232A19A4}" type="pres">
      <dgm:prSet presAssocID="{DE141B8E-2EE5-4C30-9C28-A09882A19110}" presName="Name1" presStyleCnt="0"/>
      <dgm:spPr/>
    </dgm:pt>
    <dgm:pt modelId="{5A695793-F48D-486F-ABA0-B927F7465256}" type="pres">
      <dgm:prSet presAssocID="{DE141B8E-2EE5-4C30-9C28-A09882A19110}" presName="cycle" presStyleCnt="0"/>
      <dgm:spPr/>
    </dgm:pt>
    <dgm:pt modelId="{AD483B58-2574-44A4-B1F2-E7B4A23C15DE}" type="pres">
      <dgm:prSet presAssocID="{DE141B8E-2EE5-4C30-9C28-A09882A19110}" presName="srcNode" presStyleLbl="node1" presStyleIdx="0" presStyleCnt="2"/>
      <dgm:spPr/>
    </dgm:pt>
    <dgm:pt modelId="{8608A6EE-8B86-46CA-975D-C047B414296B}" type="pres">
      <dgm:prSet presAssocID="{DE141B8E-2EE5-4C30-9C28-A09882A19110}" presName="conn" presStyleLbl="parChTrans1D2" presStyleIdx="0" presStyleCnt="1"/>
      <dgm:spPr/>
      <dgm:t>
        <a:bodyPr/>
        <a:lstStyle/>
        <a:p>
          <a:endParaRPr lang="es-ES"/>
        </a:p>
      </dgm:t>
    </dgm:pt>
    <dgm:pt modelId="{3B86ED19-D2A2-4BC7-AA00-16C2353B4A1A}" type="pres">
      <dgm:prSet presAssocID="{DE141B8E-2EE5-4C30-9C28-A09882A19110}" presName="extraNode" presStyleLbl="node1" presStyleIdx="0" presStyleCnt="2"/>
      <dgm:spPr/>
    </dgm:pt>
    <dgm:pt modelId="{B47D4EF0-3966-4547-8E4F-F7132142647B}" type="pres">
      <dgm:prSet presAssocID="{DE141B8E-2EE5-4C30-9C28-A09882A19110}" presName="dstNode" presStyleLbl="node1" presStyleIdx="0" presStyleCnt="2"/>
      <dgm:spPr/>
    </dgm:pt>
    <dgm:pt modelId="{42ECF7C9-9E81-4295-BDAD-28F82898DC4A}" type="pres">
      <dgm:prSet presAssocID="{3475B4ED-6BEF-4CB1-B257-02D6EEE62D6C}" presName="text_1" presStyleLbl="node1" presStyleIdx="0" presStyleCnt="2">
        <dgm:presLayoutVars>
          <dgm:bulletEnabled val="1"/>
        </dgm:presLayoutVars>
      </dgm:prSet>
      <dgm:spPr/>
      <dgm:t>
        <a:bodyPr/>
        <a:lstStyle/>
        <a:p>
          <a:endParaRPr lang="es-ES"/>
        </a:p>
      </dgm:t>
    </dgm:pt>
    <dgm:pt modelId="{CBC58C5C-9EE2-40EF-BE2F-8910F6D8FF97}" type="pres">
      <dgm:prSet presAssocID="{3475B4ED-6BEF-4CB1-B257-02D6EEE62D6C}" presName="accent_1" presStyleCnt="0"/>
      <dgm:spPr/>
    </dgm:pt>
    <dgm:pt modelId="{305E5FF4-1FF9-4582-BF7F-F44C16921120}" type="pres">
      <dgm:prSet presAssocID="{3475B4ED-6BEF-4CB1-B257-02D6EEE62D6C}" presName="accentRepeatNode" presStyleLbl="solidFgAcc1" presStyleIdx="0" presStyleCnt="2"/>
      <dgm:spPr>
        <a:blipFill rotWithShape="0">
          <a:blip xmlns:r="http://schemas.openxmlformats.org/officeDocument/2006/relationships" r:embed="rId1"/>
          <a:stretch>
            <a:fillRect/>
          </a:stretch>
        </a:blipFill>
      </dgm:spPr>
      <dgm:t>
        <a:bodyPr/>
        <a:lstStyle/>
        <a:p>
          <a:endParaRPr lang="es-ES"/>
        </a:p>
      </dgm:t>
    </dgm:pt>
    <dgm:pt modelId="{D98413CA-D118-48AF-A946-1F56D2EA5EFE}" type="pres">
      <dgm:prSet presAssocID="{41A16D18-E51C-4024-A704-06E760748630}" presName="text_2" presStyleLbl="node1" presStyleIdx="1" presStyleCnt="2">
        <dgm:presLayoutVars>
          <dgm:bulletEnabled val="1"/>
        </dgm:presLayoutVars>
      </dgm:prSet>
      <dgm:spPr/>
      <dgm:t>
        <a:bodyPr/>
        <a:lstStyle/>
        <a:p>
          <a:endParaRPr lang="es-ES"/>
        </a:p>
      </dgm:t>
    </dgm:pt>
    <dgm:pt modelId="{123E4398-D332-4732-BFAE-729C66CA11C0}" type="pres">
      <dgm:prSet presAssocID="{41A16D18-E51C-4024-A704-06E760748630}" presName="accent_2" presStyleCnt="0"/>
      <dgm:spPr/>
    </dgm:pt>
    <dgm:pt modelId="{4E63BAFE-0C23-4435-BDC6-C737D3E36B5C}" type="pres">
      <dgm:prSet presAssocID="{41A16D18-E51C-4024-A704-06E760748630}" presName="accentRepeatNode" presStyleLbl="solidFgAcc1" presStyleIdx="1" presStyleCnt="2"/>
      <dgm:spPr>
        <a:blipFill rotWithShape="0">
          <a:blip xmlns:r="http://schemas.openxmlformats.org/officeDocument/2006/relationships" r:embed="rId2"/>
          <a:stretch>
            <a:fillRect/>
          </a:stretch>
        </a:blipFill>
      </dgm:spPr>
      <dgm:t>
        <a:bodyPr/>
        <a:lstStyle/>
        <a:p>
          <a:endParaRPr lang="es-ES"/>
        </a:p>
      </dgm:t>
    </dgm:pt>
  </dgm:ptLst>
  <dgm:cxnLst>
    <dgm:cxn modelId="{74098ABA-6B6F-484C-9755-6E75F6193FE0}" type="presOf" srcId="{41A16D18-E51C-4024-A704-06E760748630}" destId="{D98413CA-D118-48AF-A946-1F56D2EA5EFE}" srcOrd="0" destOrd="0" presId="urn:microsoft.com/office/officeart/2008/layout/VerticalCurvedList"/>
    <dgm:cxn modelId="{7857D006-1975-442A-B780-D3E95BD933F5}" srcId="{DE141B8E-2EE5-4C30-9C28-A09882A19110}" destId="{41A16D18-E51C-4024-A704-06E760748630}" srcOrd="1" destOrd="0" parTransId="{082DDF61-07CB-44BC-8CBB-23BB7A9C880D}" sibTransId="{6C2EC19C-42B0-45C2-8F7D-223FEA4812E1}"/>
    <dgm:cxn modelId="{879736A6-C087-4A7D-9459-5BA33173DFC8}" srcId="{3475B4ED-6BEF-4CB1-B257-02D6EEE62D6C}" destId="{A6305B2D-0FFA-4CD7-94CF-C358B786A134}" srcOrd="0" destOrd="0" parTransId="{E90D6B13-37B9-48EF-8C44-013EDCC89DF5}" sibTransId="{01FB7B44-90A7-499F-A32C-998658B8991C}"/>
    <dgm:cxn modelId="{290F994B-60ED-427D-BC57-6743BB7D3D6D}" srcId="{DE141B8E-2EE5-4C30-9C28-A09882A19110}" destId="{3475B4ED-6BEF-4CB1-B257-02D6EEE62D6C}" srcOrd="0" destOrd="0" parTransId="{640868AC-08EE-460E-9DEC-CF9A2CCE5625}" sibTransId="{11737E4B-FB72-4096-9027-89C36A33849B}"/>
    <dgm:cxn modelId="{969DE342-45E3-4E27-ABCF-950EE26D88C4}" type="presOf" srcId="{01FB7B44-90A7-499F-A32C-998658B8991C}" destId="{8608A6EE-8B86-46CA-975D-C047B414296B}" srcOrd="0" destOrd="0" presId="urn:microsoft.com/office/officeart/2008/layout/VerticalCurvedList"/>
    <dgm:cxn modelId="{8A0ADD4D-E999-478F-95E3-650A2BE22830}" type="presOf" srcId="{3475B4ED-6BEF-4CB1-B257-02D6EEE62D6C}" destId="{42ECF7C9-9E81-4295-BDAD-28F82898DC4A}" srcOrd="0" destOrd="0" presId="urn:microsoft.com/office/officeart/2008/layout/VerticalCurvedList"/>
    <dgm:cxn modelId="{420669BD-E51D-4782-A225-7FCA9C0A4EE9}" type="presOf" srcId="{A6305B2D-0FFA-4CD7-94CF-C358B786A134}" destId="{42ECF7C9-9E81-4295-BDAD-28F82898DC4A}" srcOrd="0" destOrd="1" presId="urn:microsoft.com/office/officeart/2008/layout/VerticalCurvedList"/>
    <dgm:cxn modelId="{E148FFA6-AB2A-40C0-8349-1D5F1CC65047}" type="presOf" srcId="{DE141B8E-2EE5-4C30-9C28-A09882A19110}" destId="{586F5050-97D9-445A-AD92-35B416246D84}" srcOrd="0" destOrd="0" presId="urn:microsoft.com/office/officeart/2008/layout/VerticalCurvedList"/>
    <dgm:cxn modelId="{297EDDD2-2CFA-4BBD-AAF5-56C30117B691}" type="presParOf" srcId="{586F5050-97D9-445A-AD92-35B416246D84}" destId="{C17DCD40-EC7B-4335-809F-35E1232A19A4}" srcOrd="0" destOrd="0" presId="urn:microsoft.com/office/officeart/2008/layout/VerticalCurvedList"/>
    <dgm:cxn modelId="{C3B08476-9D2F-4270-B9A4-5A9F09B57BFD}" type="presParOf" srcId="{C17DCD40-EC7B-4335-809F-35E1232A19A4}" destId="{5A695793-F48D-486F-ABA0-B927F7465256}" srcOrd="0" destOrd="0" presId="urn:microsoft.com/office/officeart/2008/layout/VerticalCurvedList"/>
    <dgm:cxn modelId="{AA3BF550-DC7A-477E-B088-214C26FD9541}" type="presParOf" srcId="{5A695793-F48D-486F-ABA0-B927F7465256}" destId="{AD483B58-2574-44A4-B1F2-E7B4A23C15DE}" srcOrd="0" destOrd="0" presId="urn:microsoft.com/office/officeart/2008/layout/VerticalCurvedList"/>
    <dgm:cxn modelId="{BBB28428-6DE9-4EFA-98AD-0CE74E8D90CA}" type="presParOf" srcId="{5A695793-F48D-486F-ABA0-B927F7465256}" destId="{8608A6EE-8B86-46CA-975D-C047B414296B}" srcOrd="1" destOrd="0" presId="urn:microsoft.com/office/officeart/2008/layout/VerticalCurvedList"/>
    <dgm:cxn modelId="{CFA3E9A7-3394-41D5-827E-4887AE50626A}" type="presParOf" srcId="{5A695793-F48D-486F-ABA0-B927F7465256}" destId="{3B86ED19-D2A2-4BC7-AA00-16C2353B4A1A}" srcOrd="2" destOrd="0" presId="urn:microsoft.com/office/officeart/2008/layout/VerticalCurvedList"/>
    <dgm:cxn modelId="{75CE89B8-6A40-4D32-B7BC-F17DD85A0E9F}" type="presParOf" srcId="{5A695793-F48D-486F-ABA0-B927F7465256}" destId="{B47D4EF0-3966-4547-8E4F-F7132142647B}" srcOrd="3" destOrd="0" presId="urn:microsoft.com/office/officeart/2008/layout/VerticalCurvedList"/>
    <dgm:cxn modelId="{B7EFBC14-759F-41DA-9771-BB9C05F1A0AD}" type="presParOf" srcId="{C17DCD40-EC7B-4335-809F-35E1232A19A4}" destId="{42ECF7C9-9E81-4295-BDAD-28F82898DC4A}" srcOrd="1" destOrd="0" presId="urn:microsoft.com/office/officeart/2008/layout/VerticalCurvedList"/>
    <dgm:cxn modelId="{B04DB80A-89EF-4FEE-A829-326024FF8C6C}" type="presParOf" srcId="{C17DCD40-EC7B-4335-809F-35E1232A19A4}" destId="{CBC58C5C-9EE2-40EF-BE2F-8910F6D8FF97}" srcOrd="2" destOrd="0" presId="urn:microsoft.com/office/officeart/2008/layout/VerticalCurvedList"/>
    <dgm:cxn modelId="{4BCB4CBE-EF02-4451-94C9-8D288C1BF6D2}" type="presParOf" srcId="{CBC58C5C-9EE2-40EF-BE2F-8910F6D8FF97}" destId="{305E5FF4-1FF9-4582-BF7F-F44C16921120}" srcOrd="0" destOrd="0" presId="urn:microsoft.com/office/officeart/2008/layout/VerticalCurvedList"/>
    <dgm:cxn modelId="{8CE814AC-871B-4F02-8A76-2EF3D29492E2}" type="presParOf" srcId="{C17DCD40-EC7B-4335-809F-35E1232A19A4}" destId="{D98413CA-D118-48AF-A946-1F56D2EA5EFE}" srcOrd="3" destOrd="0" presId="urn:microsoft.com/office/officeart/2008/layout/VerticalCurvedList"/>
    <dgm:cxn modelId="{0F6DBDF6-583B-4369-84CB-3CFEEE7DE1A1}" type="presParOf" srcId="{C17DCD40-EC7B-4335-809F-35E1232A19A4}" destId="{123E4398-D332-4732-BFAE-729C66CA11C0}" srcOrd="4" destOrd="0" presId="urn:microsoft.com/office/officeart/2008/layout/VerticalCurvedList"/>
    <dgm:cxn modelId="{60F7CA42-0C44-42A0-8846-5D88677B6FA2}" type="presParOf" srcId="{123E4398-D332-4732-BFAE-729C66CA11C0}" destId="{4E63BAFE-0C23-4435-BDC6-C737D3E36B5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3F9131-ED30-42CC-82E7-9DC38EE7D52D}"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S"/>
        </a:p>
      </dgm:t>
    </dgm:pt>
    <dgm:pt modelId="{9F4AA965-9D6E-4894-8651-98CDAECDF682}">
      <dgm:prSet phldrT="[Texto]" custT="1">
        <dgm:style>
          <a:lnRef idx="1">
            <a:schemeClr val="accent3"/>
          </a:lnRef>
          <a:fillRef idx="2">
            <a:schemeClr val="accent3"/>
          </a:fillRef>
          <a:effectRef idx="1">
            <a:schemeClr val="accent3"/>
          </a:effectRef>
          <a:fontRef idx="minor">
            <a:schemeClr val="dk1"/>
          </a:fontRef>
        </dgm:style>
      </dgm:prSet>
      <dgm:spPr/>
      <dgm:t>
        <a:bodyPr/>
        <a:lstStyle/>
        <a:p>
          <a:pPr algn="just"/>
          <a:r>
            <a:rPr lang="es-EC" sz="2400" dirty="0" smtClean="0">
              <a:effectLst/>
              <a:latin typeface="Times New Roman"/>
              <a:ea typeface="Calibri"/>
            </a:rPr>
            <a:t>Evaluar el efecto de la temperatura, velocidad de aire y densidad de carga sobre la calidad del producto final.</a:t>
          </a:r>
          <a:endParaRPr lang="es-ES" sz="2400" dirty="0"/>
        </a:p>
      </dgm:t>
    </dgm:pt>
    <dgm:pt modelId="{70ACE258-F3B5-47E5-BC69-E5DA90C6EDE8}" type="parTrans" cxnId="{0FFF9795-860D-4231-8FAE-6361BADF6547}">
      <dgm:prSet/>
      <dgm:spPr/>
      <dgm:t>
        <a:bodyPr/>
        <a:lstStyle/>
        <a:p>
          <a:endParaRPr lang="es-ES"/>
        </a:p>
      </dgm:t>
    </dgm:pt>
    <dgm:pt modelId="{59F238F5-4E6D-4C29-863A-AA37BCCF5C59}" type="sibTrans" cxnId="{0FFF9795-860D-4231-8FAE-6361BADF6547}">
      <dgm:prSet/>
      <dgm:spPr/>
      <dgm:t>
        <a:bodyPr/>
        <a:lstStyle/>
        <a:p>
          <a:endParaRPr lang="es-ES"/>
        </a:p>
      </dgm:t>
    </dgm:pt>
    <dgm:pt modelId="{150DD186-D61F-47F6-9EC5-5559CC0FD448}">
      <dgm:prSet phldrT="[Texto]" custT="1">
        <dgm:style>
          <a:lnRef idx="1">
            <a:schemeClr val="accent3"/>
          </a:lnRef>
          <a:fillRef idx="2">
            <a:schemeClr val="accent3"/>
          </a:fillRef>
          <a:effectRef idx="1">
            <a:schemeClr val="accent3"/>
          </a:effectRef>
          <a:fontRef idx="minor">
            <a:schemeClr val="dk1"/>
          </a:fontRef>
        </dgm:style>
      </dgm:prSet>
      <dgm:spPr/>
      <dgm:t>
        <a:bodyPr/>
        <a:lstStyle/>
        <a:p>
          <a:pPr algn="just" rtl="0"/>
          <a:r>
            <a:rPr lang="es-EC" sz="2200" dirty="0" smtClean="0">
              <a:solidFill>
                <a:srgbClr val="000000"/>
              </a:solidFill>
              <a:effectLst/>
              <a:latin typeface="Times New Roman"/>
              <a:ea typeface="Calibri"/>
            </a:rPr>
            <a:t>Evaluar la calidad del producto terminado mediante análisis Físico Químico (</a:t>
          </a:r>
          <a:r>
            <a:rPr lang="es-EC" sz="2200" dirty="0" err="1" smtClean="0">
              <a:solidFill>
                <a:srgbClr val="000000"/>
              </a:solidFill>
              <a:effectLst/>
              <a:latin typeface="Times New Roman"/>
              <a:ea typeface="Calibri"/>
            </a:rPr>
            <a:t>ºBrix</a:t>
          </a:r>
          <a:r>
            <a:rPr lang="es-EC" sz="2200" dirty="0" smtClean="0">
              <a:solidFill>
                <a:srgbClr val="000000"/>
              </a:solidFill>
              <a:effectLst/>
              <a:latin typeface="Times New Roman"/>
              <a:ea typeface="Calibri"/>
            </a:rPr>
            <a:t>, peso, humedad, proteína, vitamina C, pH); microbiológico (mohos, levaduras y recuento total de aerobios) y organoléptico (olor, color, sabor, textura). </a:t>
          </a:r>
          <a:endParaRPr lang="es-ES" sz="2200" dirty="0"/>
        </a:p>
      </dgm:t>
    </dgm:pt>
    <dgm:pt modelId="{E250FC10-4162-450E-8093-4EE791F9AE75}" type="parTrans" cxnId="{178C5B54-43E3-4CBB-B138-688C65A33318}">
      <dgm:prSet/>
      <dgm:spPr/>
      <dgm:t>
        <a:bodyPr/>
        <a:lstStyle/>
        <a:p>
          <a:endParaRPr lang="es-ES"/>
        </a:p>
      </dgm:t>
    </dgm:pt>
    <dgm:pt modelId="{C3A9E4E5-5B3E-49A5-9C4B-23A1966E65D6}" type="sibTrans" cxnId="{178C5B54-43E3-4CBB-B138-688C65A33318}">
      <dgm:prSet/>
      <dgm:spPr/>
      <dgm:t>
        <a:bodyPr/>
        <a:lstStyle/>
        <a:p>
          <a:endParaRPr lang="es-ES"/>
        </a:p>
      </dgm:t>
    </dgm:pt>
    <dgm:pt modelId="{D2521D9E-FB65-4ED6-9796-ED8935FCCD79}" type="pres">
      <dgm:prSet presAssocID="{C33F9131-ED30-42CC-82E7-9DC38EE7D52D}" presName="Name0" presStyleCnt="0">
        <dgm:presLayoutVars>
          <dgm:chMax val="7"/>
          <dgm:chPref val="7"/>
          <dgm:dir/>
        </dgm:presLayoutVars>
      </dgm:prSet>
      <dgm:spPr/>
      <dgm:t>
        <a:bodyPr/>
        <a:lstStyle/>
        <a:p>
          <a:endParaRPr lang="es-ES"/>
        </a:p>
      </dgm:t>
    </dgm:pt>
    <dgm:pt modelId="{6AB8BCE8-871F-45EE-817F-E764EEF8AF73}" type="pres">
      <dgm:prSet presAssocID="{C33F9131-ED30-42CC-82E7-9DC38EE7D52D}" presName="Name1" presStyleCnt="0"/>
      <dgm:spPr/>
    </dgm:pt>
    <dgm:pt modelId="{15B7030A-68F9-40EB-A0D9-1A676C6FDE67}" type="pres">
      <dgm:prSet presAssocID="{C33F9131-ED30-42CC-82E7-9DC38EE7D52D}" presName="cycle" presStyleCnt="0"/>
      <dgm:spPr/>
    </dgm:pt>
    <dgm:pt modelId="{40E7CCDD-888A-4F25-BD0C-3DA8C7A8826D}" type="pres">
      <dgm:prSet presAssocID="{C33F9131-ED30-42CC-82E7-9DC38EE7D52D}" presName="srcNode" presStyleLbl="node1" presStyleIdx="0" presStyleCnt="2"/>
      <dgm:spPr/>
    </dgm:pt>
    <dgm:pt modelId="{2322D996-0F48-47C3-A965-DFDB6709B028}" type="pres">
      <dgm:prSet presAssocID="{C33F9131-ED30-42CC-82E7-9DC38EE7D52D}" presName="conn" presStyleLbl="parChTrans1D2" presStyleIdx="0" presStyleCnt="1"/>
      <dgm:spPr/>
      <dgm:t>
        <a:bodyPr/>
        <a:lstStyle/>
        <a:p>
          <a:endParaRPr lang="es-ES"/>
        </a:p>
      </dgm:t>
    </dgm:pt>
    <dgm:pt modelId="{F89E2D7B-7A47-4996-B6D4-5701C828DF7A}" type="pres">
      <dgm:prSet presAssocID="{C33F9131-ED30-42CC-82E7-9DC38EE7D52D}" presName="extraNode" presStyleLbl="node1" presStyleIdx="0" presStyleCnt="2"/>
      <dgm:spPr/>
    </dgm:pt>
    <dgm:pt modelId="{D553A1C3-81C8-45A2-8B33-3A356A0E764D}" type="pres">
      <dgm:prSet presAssocID="{C33F9131-ED30-42CC-82E7-9DC38EE7D52D}" presName="dstNode" presStyleLbl="node1" presStyleIdx="0" presStyleCnt="2"/>
      <dgm:spPr/>
    </dgm:pt>
    <dgm:pt modelId="{C4CEE7DB-FD96-4D19-B9A2-F910624FD521}" type="pres">
      <dgm:prSet presAssocID="{9F4AA965-9D6E-4894-8651-98CDAECDF682}" presName="text_1" presStyleLbl="node1" presStyleIdx="0" presStyleCnt="2" custLinFactNeighborX="-6" custLinFactNeighborY="-6793">
        <dgm:presLayoutVars>
          <dgm:bulletEnabled val="1"/>
        </dgm:presLayoutVars>
      </dgm:prSet>
      <dgm:spPr/>
      <dgm:t>
        <a:bodyPr/>
        <a:lstStyle/>
        <a:p>
          <a:endParaRPr lang="es-ES"/>
        </a:p>
      </dgm:t>
    </dgm:pt>
    <dgm:pt modelId="{62903F3E-F844-484B-827D-85F09F099399}" type="pres">
      <dgm:prSet presAssocID="{9F4AA965-9D6E-4894-8651-98CDAECDF682}" presName="accent_1" presStyleCnt="0"/>
      <dgm:spPr/>
    </dgm:pt>
    <dgm:pt modelId="{EFA21615-3576-4C23-A2E5-FDC8435A8C38}" type="pres">
      <dgm:prSet presAssocID="{9F4AA965-9D6E-4894-8651-98CDAECDF682}" presName="accentRepeatNode" presStyleLbl="solidFgAcc1" presStyleIdx="0" presStyleCnt="2"/>
      <dgm:spPr>
        <a:blipFill rotWithShape="0">
          <a:blip xmlns:r="http://schemas.openxmlformats.org/officeDocument/2006/relationships" r:embed="rId1"/>
          <a:stretch>
            <a:fillRect/>
          </a:stretch>
        </a:blipFill>
      </dgm:spPr>
      <dgm:t>
        <a:bodyPr/>
        <a:lstStyle/>
        <a:p>
          <a:endParaRPr lang="es-ES"/>
        </a:p>
      </dgm:t>
    </dgm:pt>
    <dgm:pt modelId="{E7D2CBAA-4FD9-43FF-BACE-D7DA76D924DC}" type="pres">
      <dgm:prSet presAssocID="{150DD186-D61F-47F6-9EC5-5559CC0FD448}" presName="text_2" presStyleLbl="node1" presStyleIdx="1" presStyleCnt="2" custScaleX="99522" custScaleY="153615">
        <dgm:presLayoutVars>
          <dgm:bulletEnabled val="1"/>
        </dgm:presLayoutVars>
      </dgm:prSet>
      <dgm:spPr/>
      <dgm:t>
        <a:bodyPr/>
        <a:lstStyle/>
        <a:p>
          <a:endParaRPr lang="es-ES"/>
        </a:p>
      </dgm:t>
    </dgm:pt>
    <dgm:pt modelId="{10267B83-7882-4C98-A4CF-B2346584EE7A}" type="pres">
      <dgm:prSet presAssocID="{150DD186-D61F-47F6-9EC5-5559CC0FD448}" presName="accent_2" presStyleCnt="0"/>
      <dgm:spPr/>
    </dgm:pt>
    <dgm:pt modelId="{B45F1E15-2389-49F3-8D18-E17D7174BC20}" type="pres">
      <dgm:prSet presAssocID="{150DD186-D61F-47F6-9EC5-5559CC0FD448}" presName="accentRepeatNode" presStyleLbl="solidFgAcc1" presStyleIdx="1" presStyleCnt="2" custScaleX="115625" custScaleY="122892"/>
      <dgm:spPr>
        <a:blipFill rotWithShape="0">
          <a:blip xmlns:r="http://schemas.openxmlformats.org/officeDocument/2006/relationships" r:embed="rId2"/>
          <a:stretch>
            <a:fillRect/>
          </a:stretch>
        </a:blipFill>
      </dgm:spPr>
      <dgm:t>
        <a:bodyPr/>
        <a:lstStyle/>
        <a:p>
          <a:endParaRPr lang="es-ES"/>
        </a:p>
      </dgm:t>
    </dgm:pt>
  </dgm:ptLst>
  <dgm:cxnLst>
    <dgm:cxn modelId="{30DEA9B4-FD77-458C-BC42-37EC9BB5E833}" type="presOf" srcId="{150DD186-D61F-47F6-9EC5-5559CC0FD448}" destId="{E7D2CBAA-4FD9-43FF-BACE-D7DA76D924DC}" srcOrd="0" destOrd="0" presId="urn:microsoft.com/office/officeart/2008/layout/VerticalCurvedList"/>
    <dgm:cxn modelId="{0FFF9795-860D-4231-8FAE-6361BADF6547}" srcId="{C33F9131-ED30-42CC-82E7-9DC38EE7D52D}" destId="{9F4AA965-9D6E-4894-8651-98CDAECDF682}" srcOrd="0" destOrd="0" parTransId="{70ACE258-F3B5-47E5-BC69-E5DA90C6EDE8}" sibTransId="{59F238F5-4E6D-4C29-863A-AA37BCCF5C59}"/>
    <dgm:cxn modelId="{178C5B54-43E3-4CBB-B138-688C65A33318}" srcId="{C33F9131-ED30-42CC-82E7-9DC38EE7D52D}" destId="{150DD186-D61F-47F6-9EC5-5559CC0FD448}" srcOrd="1" destOrd="0" parTransId="{E250FC10-4162-450E-8093-4EE791F9AE75}" sibTransId="{C3A9E4E5-5B3E-49A5-9C4B-23A1966E65D6}"/>
    <dgm:cxn modelId="{C01FE908-5E58-4FB7-8187-D78E988DF4B8}" type="presOf" srcId="{59F238F5-4E6D-4C29-863A-AA37BCCF5C59}" destId="{2322D996-0F48-47C3-A965-DFDB6709B028}" srcOrd="0" destOrd="0" presId="urn:microsoft.com/office/officeart/2008/layout/VerticalCurvedList"/>
    <dgm:cxn modelId="{CE1FFC7D-B7BA-4BD2-B428-CC192806B9E9}" type="presOf" srcId="{C33F9131-ED30-42CC-82E7-9DC38EE7D52D}" destId="{D2521D9E-FB65-4ED6-9796-ED8935FCCD79}" srcOrd="0" destOrd="0" presId="urn:microsoft.com/office/officeart/2008/layout/VerticalCurvedList"/>
    <dgm:cxn modelId="{5315F7AA-E723-4F1F-9381-BD25C1E33FC3}" type="presOf" srcId="{9F4AA965-9D6E-4894-8651-98CDAECDF682}" destId="{C4CEE7DB-FD96-4D19-B9A2-F910624FD521}" srcOrd="0" destOrd="0" presId="urn:microsoft.com/office/officeart/2008/layout/VerticalCurvedList"/>
    <dgm:cxn modelId="{9F1F8914-278D-4159-B2CE-5DB793D461DC}" type="presParOf" srcId="{D2521D9E-FB65-4ED6-9796-ED8935FCCD79}" destId="{6AB8BCE8-871F-45EE-817F-E764EEF8AF73}" srcOrd="0" destOrd="0" presId="urn:microsoft.com/office/officeart/2008/layout/VerticalCurvedList"/>
    <dgm:cxn modelId="{B39A93FC-D42C-4A6F-95BE-8963B4AF1A4E}" type="presParOf" srcId="{6AB8BCE8-871F-45EE-817F-E764EEF8AF73}" destId="{15B7030A-68F9-40EB-A0D9-1A676C6FDE67}" srcOrd="0" destOrd="0" presId="urn:microsoft.com/office/officeart/2008/layout/VerticalCurvedList"/>
    <dgm:cxn modelId="{29239E66-C869-40C3-AE60-B2CFFCFBEDC2}" type="presParOf" srcId="{15B7030A-68F9-40EB-A0D9-1A676C6FDE67}" destId="{40E7CCDD-888A-4F25-BD0C-3DA8C7A8826D}" srcOrd="0" destOrd="0" presId="urn:microsoft.com/office/officeart/2008/layout/VerticalCurvedList"/>
    <dgm:cxn modelId="{71456195-84A5-47CB-AD31-F374E903C7C6}" type="presParOf" srcId="{15B7030A-68F9-40EB-A0D9-1A676C6FDE67}" destId="{2322D996-0F48-47C3-A965-DFDB6709B028}" srcOrd="1" destOrd="0" presId="urn:microsoft.com/office/officeart/2008/layout/VerticalCurvedList"/>
    <dgm:cxn modelId="{74A7F775-BCCF-4F1D-AAED-882035377A8A}" type="presParOf" srcId="{15B7030A-68F9-40EB-A0D9-1A676C6FDE67}" destId="{F89E2D7B-7A47-4996-B6D4-5701C828DF7A}" srcOrd="2" destOrd="0" presId="urn:microsoft.com/office/officeart/2008/layout/VerticalCurvedList"/>
    <dgm:cxn modelId="{8AE7A1A8-2BB5-4CFD-8CEF-DB6D1559DE90}" type="presParOf" srcId="{15B7030A-68F9-40EB-A0D9-1A676C6FDE67}" destId="{D553A1C3-81C8-45A2-8B33-3A356A0E764D}" srcOrd="3" destOrd="0" presId="urn:microsoft.com/office/officeart/2008/layout/VerticalCurvedList"/>
    <dgm:cxn modelId="{979F1C1F-599F-4844-9EAE-80BE49BF0BE8}" type="presParOf" srcId="{6AB8BCE8-871F-45EE-817F-E764EEF8AF73}" destId="{C4CEE7DB-FD96-4D19-B9A2-F910624FD521}" srcOrd="1" destOrd="0" presId="urn:microsoft.com/office/officeart/2008/layout/VerticalCurvedList"/>
    <dgm:cxn modelId="{F46B96EE-F733-4C03-844D-2BDCD5169395}" type="presParOf" srcId="{6AB8BCE8-871F-45EE-817F-E764EEF8AF73}" destId="{62903F3E-F844-484B-827D-85F09F099399}" srcOrd="2" destOrd="0" presId="urn:microsoft.com/office/officeart/2008/layout/VerticalCurvedList"/>
    <dgm:cxn modelId="{B6D9C36D-7D3B-4004-9D66-690E2C108131}" type="presParOf" srcId="{62903F3E-F844-484B-827D-85F09F099399}" destId="{EFA21615-3576-4C23-A2E5-FDC8435A8C38}" srcOrd="0" destOrd="0" presId="urn:microsoft.com/office/officeart/2008/layout/VerticalCurvedList"/>
    <dgm:cxn modelId="{C585B8B7-D79F-4477-BECC-638F83289D0F}" type="presParOf" srcId="{6AB8BCE8-871F-45EE-817F-E764EEF8AF73}" destId="{E7D2CBAA-4FD9-43FF-BACE-D7DA76D924DC}" srcOrd="3" destOrd="0" presId="urn:microsoft.com/office/officeart/2008/layout/VerticalCurvedList"/>
    <dgm:cxn modelId="{3C450AD3-EF69-4BCB-B75C-BFC9FDC02350}" type="presParOf" srcId="{6AB8BCE8-871F-45EE-817F-E764EEF8AF73}" destId="{10267B83-7882-4C98-A4CF-B2346584EE7A}" srcOrd="4" destOrd="0" presId="urn:microsoft.com/office/officeart/2008/layout/VerticalCurvedList"/>
    <dgm:cxn modelId="{C739475A-B875-419F-98A7-25158302662A}" type="presParOf" srcId="{10267B83-7882-4C98-A4CF-B2346584EE7A}" destId="{B45F1E15-2389-49F3-8D18-E17D7174BC2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2C2519-135E-4239-8D3F-5AC06176BB4C}" type="doc">
      <dgm:prSet loTypeId="urn:microsoft.com/office/officeart/2005/8/layout/bList2#1" loCatId="list" qsTypeId="urn:microsoft.com/office/officeart/2005/8/quickstyle/simple1" qsCatId="simple" csTypeId="urn:microsoft.com/office/officeart/2005/8/colors/accent1_2" csCatId="accent1" phldr="1"/>
      <dgm:spPr/>
    </dgm:pt>
    <dgm:pt modelId="{0AA42668-F9B5-4355-BFEF-2DFDE8B40B47}">
      <dgm:prSet phldrT="[Texto]">
        <dgm:style>
          <a:lnRef idx="0">
            <a:schemeClr val="accent3"/>
          </a:lnRef>
          <a:fillRef idx="3">
            <a:schemeClr val="accent3"/>
          </a:fillRef>
          <a:effectRef idx="3">
            <a:schemeClr val="accent3"/>
          </a:effectRef>
          <a:fontRef idx="minor">
            <a:schemeClr val="lt1"/>
          </a:fontRef>
        </dgm:style>
      </dgm:prSet>
      <dgm:spPr/>
      <dgm:t>
        <a:bodyPr/>
        <a:lstStyle/>
        <a:p>
          <a:r>
            <a:rPr lang="es-ES" dirty="0" smtClean="0">
              <a:latin typeface="Times New Roman" pitchFamily="18" charset="0"/>
              <a:cs typeface="Times New Roman" pitchFamily="18" charset="0"/>
            </a:rPr>
            <a:t>MATERIA PRIMA </a:t>
          </a:r>
          <a:endParaRPr lang="es-ES" dirty="0">
            <a:latin typeface="Times New Roman" pitchFamily="18" charset="0"/>
            <a:cs typeface="Times New Roman" pitchFamily="18" charset="0"/>
          </a:endParaRPr>
        </a:p>
      </dgm:t>
    </dgm:pt>
    <dgm:pt modelId="{00BA4FD8-7F39-46A2-9423-32AB43457321}" type="parTrans" cxnId="{50C50E88-ECA9-44E0-8FF0-C0145CC7E3EB}">
      <dgm:prSet/>
      <dgm:spPr/>
      <dgm:t>
        <a:bodyPr/>
        <a:lstStyle/>
        <a:p>
          <a:endParaRPr lang="es-ES"/>
        </a:p>
      </dgm:t>
    </dgm:pt>
    <dgm:pt modelId="{8DCB01F3-9C9C-45E0-B5D6-3BCFF6C26378}" type="sibTrans" cxnId="{50C50E88-ECA9-44E0-8FF0-C0145CC7E3EB}">
      <dgm:prSet/>
      <dgm:spPr/>
      <dgm:t>
        <a:bodyPr/>
        <a:lstStyle/>
        <a:p>
          <a:endParaRPr lang="es-ES"/>
        </a:p>
      </dgm:t>
    </dgm:pt>
    <dgm:pt modelId="{12CD7712-89D1-4932-AB45-B0E7C7AC83ED}">
      <dgm:prSet phldrT="[Texto]">
        <dgm:style>
          <a:lnRef idx="0">
            <a:schemeClr val="accent3"/>
          </a:lnRef>
          <a:fillRef idx="3">
            <a:schemeClr val="accent3"/>
          </a:fillRef>
          <a:effectRef idx="3">
            <a:schemeClr val="accent3"/>
          </a:effectRef>
          <a:fontRef idx="minor">
            <a:schemeClr val="lt1"/>
          </a:fontRef>
        </dgm:style>
      </dgm:prSet>
      <dgm:spPr/>
      <dgm:t>
        <a:bodyPr/>
        <a:lstStyle/>
        <a:p>
          <a:r>
            <a:rPr lang="es-ES" dirty="0" smtClean="0">
              <a:latin typeface="Times New Roman" pitchFamily="18" charset="0"/>
              <a:cs typeface="Times New Roman" pitchFamily="18" charset="0"/>
            </a:rPr>
            <a:t>PROCESO DE D.O</a:t>
          </a:r>
          <a:endParaRPr lang="es-ES" dirty="0">
            <a:latin typeface="Times New Roman" pitchFamily="18" charset="0"/>
            <a:cs typeface="Times New Roman" pitchFamily="18" charset="0"/>
          </a:endParaRPr>
        </a:p>
      </dgm:t>
    </dgm:pt>
    <dgm:pt modelId="{6F774D76-0638-43F2-8970-29A4F4030164}" type="parTrans" cxnId="{2F3D1C4B-4165-4433-8491-59F831E0576E}">
      <dgm:prSet/>
      <dgm:spPr/>
      <dgm:t>
        <a:bodyPr/>
        <a:lstStyle/>
        <a:p>
          <a:endParaRPr lang="es-ES"/>
        </a:p>
      </dgm:t>
    </dgm:pt>
    <dgm:pt modelId="{A7E8D04F-050B-4FD4-A5E0-2557FCCC5AF3}" type="sibTrans" cxnId="{2F3D1C4B-4165-4433-8491-59F831E0576E}">
      <dgm:prSet/>
      <dgm:spPr/>
      <dgm:t>
        <a:bodyPr/>
        <a:lstStyle/>
        <a:p>
          <a:endParaRPr lang="es-ES"/>
        </a:p>
      </dgm:t>
    </dgm:pt>
    <dgm:pt modelId="{7F823813-1E08-4C5A-B9C3-012922042FB5}">
      <dgm:prSet phldrT="[Texto]">
        <dgm:style>
          <a:lnRef idx="0">
            <a:schemeClr val="accent3"/>
          </a:lnRef>
          <a:fillRef idx="3">
            <a:schemeClr val="accent3"/>
          </a:fillRef>
          <a:effectRef idx="3">
            <a:schemeClr val="accent3"/>
          </a:effectRef>
          <a:fontRef idx="minor">
            <a:schemeClr val="lt1"/>
          </a:fontRef>
        </dgm:style>
      </dgm:prSet>
      <dgm:spPr/>
      <dgm:t>
        <a:bodyPr/>
        <a:lstStyle/>
        <a:p>
          <a:r>
            <a:rPr lang="es-ES" dirty="0" smtClean="0">
              <a:latin typeface="Times New Roman" pitchFamily="18" charset="0"/>
              <a:cs typeface="Times New Roman" pitchFamily="18" charset="0"/>
            </a:rPr>
            <a:t>PRODUCTO FINAL </a:t>
          </a:r>
          <a:endParaRPr lang="es-ES" dirty="0">
            <a:latin typeface="Times New Roman" pitchFamily="18" charset="0"/>
            <a:cs typeface="Times New Roman" pitchFamily="18" charset="0"/>
          </a:endParaRPr>
        </a:p>
      </dgm:t>
    </dgm:pt>
    <dgm:pt modelId="{E4D0DB4C-85C6-476D-B1C8-7B6112B22AC9}" type="parTrans" cxnId="{F55B63AC-3BA5-4FAE-9B06-B17B15C26F1C}">
      <dgm:prSet/>
      <dgm:spPr/>
      <dgm:t>
        <a:bodyPr/>
        <a:lstStyle/>
        <a:p>
          <a:endParaRPr lang="es-ES"/>
        </a:p>
      </dgm:t>
    </dgm:pt>
    <dgm:pt modelId="{0EE7B3C9-E854-46FE-9C1C-BFF708108B16}" type="sibTrans" cxnId="{F55B63AC-3BA5-4FAE-9B06-B17B15C26F1C}">
      <dgm:prSet/>
      <dgm:spPr/>
      <dgm:t>
        <a:bodyPr/>
        <a:lstStyle/>
        <a:p>
          <a:endParaRPr lang="es-ES"/>
        </a:p>
      </dgm:t>
    </dgm:pt>
    <dgm:pt modelId="{7E9090FB-7B08-4C66-B809-A63D5A03F31F}">
      <dgm:prSet custT="1">
        <dgm:style>
          <a:lnRef idx="1">
            <a:schemeClr val="accent3"/>
          </a:lnRef>
          <a:fillRef idx="2">
            <a:schemeClr val="accent3"/>
          </a:fillRef>
          <a:effectRef idx="1">
            <a:schemeClr val="accent3"/>
          </a:effectRef>
          <a:fontRef idx="minor">
            <a:schemeClr val="dk1"/>
          </a:fontRef>
        </dgm:style>
      </dgm:prSet>
      <dgm:spPr/>
      <dgm:t>
        <a:bodyPr/>
        <a:lstStyle/>
        <a:p>
          <a:r>
            <a:rPr lang="es-ES" sz="1800" dirty="0" smtClean="0">
              <a:latin typeface="Times New Roman" pitchFamily="18" charset="0"/>
              <a:cs typeface="Times New Roman" pitchFamily="18" charset="0"/>
            </a:rPr>
            <a:t>Sólidos solubles (</a:t>
          </a:r>
          <a:r>
            <a:rPr lang="es-ES" sz="1800" dirty="0" err="1" smtClean="0">
              <a:latin typeface="Times New Roman" pitchFamily="18" charset="0"/>
              <a:cs typeface="Times New Roman" pitchFamily="18" charset="0"/>
            </a:rPr>
            <a:t>ºBrix</a:t>
          </a:r>
          <a:r>
            <a:rPr lang="es-ES" sz="1800" dirty="0" smtClean="0">
              <a:latin typeface="Times New Roman" pitchFamily="18" charset="0"/>
              <a:cs typeface="Times New Roman" pitchFamily="18" charset="0"/>
            </a:rPr>
            <a:t>)</a:t>
          </a:r>
          <a:endParaRPr lang="es-ES" sz="1800" dirty="0">
            <a:latin typeface="Times New Roman" pitchFamily="18" charset="0"/>
            <a:cs typeface="Times New Roman" pitchFamily="18" charset="0"/>
          </a:endParaRPr>
        </a:p>
      </dgm:t>
    </dgm:pt>
    <dgm:pt modelId="{A4A2A365-BD4B-44D4-B7FE-BE773AA755DF}" type="parTrans" cxnId="{8E859AB5-299C-4931-82B3-AD431FCCE664}">
      <dgm:prSet/>
      <dgm:spPr/>
      <dgm:t>
        <a:bodyPr/>
        <a:lstStyle/>
        <a:p>
          <a:endParaRPr lang="es-ES"/>
        </a:p>
      </dgm:t>
    </dgm:pt>
    <dgm:pt modelId="{4677836E-C4F6-4E2B-A3D9-76F6F24EEF34}" type="sibTrans" cxnId="{8E859AB5-299C-4931-82B3-AD431FCCE664}">
      <dgm:prSet/>
      <dgm:spPr/>
      <dgm:t>
        <a:bodyPr/>
        <a:lstStyle/>
        <a:p>
          <a:endParaRPr lang="es-ES"/>
        </a:p>
      </dgm:t>
    </dgm:pt>
    <dgm:pt modelId="{78D7FC19-5BF5-4296-9F2A-58A62D0BEF92}">
      <dgm:prSet custT="1">
        <dgm:style>
          <a:lnRef idx="1">
            <a:schemeClr val="accent3"/>
          </a:lnRef>
          <a:fillRef idx="2">
            <a:schemeClr val="accent3"/>
          </a:fillRef>
          <a:effectRef idx="1">
            <a:schemeClr val="accent3"/>
          </a:effectRef>
          <a:fontRef idx="minor">
            <a:schemeClr val="dk1"/>
          </a:fontRef>
        </dgm:style>
      </dgm:prSet>
      <dgm:spPr/>
      <dgm:t>
        <a:bodyPr/>
        <a:lstStyle/>
        <a:p>
          <a:r>
            <a:rPr lang="es-ES" sz="1800" dirty="0" smtClean="0">
              <a:latin typeface="Times New Roman" pitchFamily="18" charset="0"/>
              <a:cs typeface="Times New Roman" pitchFamily="18" charset="0"/>
            </a:rPr>
            <a:t>Humedad </a:t>
          </a:r>
          <a:endParaRPr lang="es-ES" sz="1800" dirty="0">
            <a:latin typeface="Times New Roman" pitchFamily="18" charset="0"/>
            <a:cs typeface="Times New Roman" pitchFamily="18" charset="0"/>
          </a:endParaRPr>
        </a:p>
      </dgm:t>
    </dgm:pt>
    <dgm:pt modelId="{FE62D509-08FF-4B37-B78A-5AFD411DA54E}" type="parTrans" cxnId="{244169BD-D01E-4A9B-AB7E-D3C6A11F5C2B}">
      <dgm:prSet/>
      <dgm:spPr/>
      <dgm:t>
        <a:bodyPr/>
        <a:lstStyle/>
        <a:p>
          <a:endParaRPr lang="es-ES"/>
        </a:p>
      </dgm:t>
    </dgm:pt>
    <dgm:pt modelId="{74D63D33-4C51-4651-935D-602F6E47AA7C}" type="sibTrans" cxnId="{244169BD-D01E-4A9B-AB7E-D3C6A11F5C2B}">
      <dgm:prSet/>
      <dgm:spPr/>
      <dgm:t>
        <a:bodyPr/>
        <a:lstStyle/>
        <a:p>
          <a:endParaRPr lang="es-ES"/>
        </a:p>
      </dgm:t>
    </dgm:pt>
    <dgm:pt modelId="{19EA994F-3582-440D-BD2F-1085FD07D092}">
      <dgm:prSet custT="1">
        <dgm:style>
          <a:lnRef idx="1">
            <a:schemeClr val="accent3"/>
          </a:lnRef>
          <a:fillRef idx="2">
            <a:schemeClr val="accent3"/>
          </a:fillRef>
          <a:effectRef idx="1">
            <a:schemeClr val="accent3"/>
          </a:effectRef>
          <a:fontRef idx="minor">
            <a:schemeClr val="dk1"/>
          </a:fontRef>
        </dgm:style>
      </dgm:prSet>
      <dgm:spPr/>
      <dgm:t>
        <a:bodyPr/>
        <a:lstStyle/>
        <a:p>
          <a:r>
            <a:rPr lang="es-ES" sz="1800" dirty="0" smtClean="0">
              <a:latin typeface="Times New Roman" pitchFamily="18" charset="0"/>
              <a:cs typeface="Times New Roman" pitchFamily="18" charset="0"/>
            </a:rPr>
            <a:t>Actividad de agua (a</a:t>
          </a:r>
          <a:r>
            <a:rPr lang="es-ES" sz="1800" baseline="-25000" dirty="0" smtClean="0">
              <a:latin typeface="Times New Roman" pitchFamily="18" charset="0"/>
              <a:cs typeface="Times New Roman" pitchFamily="18" charset="0"/>
            </a:rPr>
            <a:t>w</a:t>
          </a:r>
          <a:r>
            <a:rPr lang="es-ES" sz="1800" dirty="0" smtClean="0">
              <a:latin typeface="Times New Roman" pitchFamily="18" charset="0"/>
              <a:cs typeface="Times New Roman" pitchFamily="18" charset="0"/>
            </a:rPr>
            <a:t>)</a:t>
          </a:r>
          <a:endParaRPr lang="es-ES" sz="1800" dirty="0">
            <a:latin typeface="Times New Roman" pitchFamily="18" charset="0"/>
            <a:cs typeface="Times New Roman" pitchFamily="18" charset="0"/>
          </a:endParaRPr>
        </a:p>
      </dgm:t>
    </dgm:pt>
    <dgm:pt modelId="{82268FDB-C462-4C48-9E16-37F7859F22C1}" type="parTrans" cxnId="{5ED370D5-6080-4B69-8025-49299B0061A2}">
      <dgm:prSet/>
      <dgm:spPr/>
      <dgm:t>
        <a:bodyPr/>
        <a:lstStyle/>
        <a:p>
          <a:endParaRPr lang="es-ES"/>
        </a:p>
      </dgm:t>
    </dgm:pt>
    <dgm:pt modelId="{979F9FDC-D62C-4308-8579-AAB8B3CC511A}" type="sibTrans" cxnId="{5ED370D5-6080-4B69-8025-49299B0061A2}">
      <dgm:prSet/>
      <dgm:spPr/>
      <dgm:t>
        <a:bodyPr/>
        <a:lstStyle/>
        <a:p>
          <a:endParaRPr lang="es-ES"/>
        </a:p>
      </dgm:t>
    </dgm:pt>
    <dgm:pt modelId="{52B32C04-93B2-4261-A1A1-D97C85F46305}">
      <dgm:prSet custT="1">
        <dgm:style>
          <a:lnRef idx="1">
            <a:schemeClr val="accent3"/>
          </a:lnRef>
          <a:fillRef idx="2">
            <a:schemeClr val="accent3"/>
          </a:fillRef>
          <a:effectRef idx="1">
            <a:schemeClr val="accent3"/>
          </a:effectRef>
          <a:fontRef idx="minor">
            <a:schemeClr val="dk1"/>
          </a:fontRef>
        </dgm:style>
      </dgm:prSet>
      <dgm:spPr/>
      <dgm:t>
        <a:bodyPr/>
        <a:lstStyle/>
        <a:p>
          <a:r>
            <a:rPr lang="es-ES" sz="1800" dirty="0" smtClean="0">
              <a:latin typeface="Times New Roman" pitchFamily="18" charset="0"/>
              <a:cs typeface="Times New Roman" pitchFamily="18" charset="0"/>
            </a:rPr>
            <a:t>Curvas de secado </a:t>
          </a:r>
          <a:endParaRPr lang="es-ES" sz="1800" dirty="0">
            <a:latin typeface="Times New Roman" pitchFamily="18" charset="0"/>
            <a:cs typeface="Times New Roman" pitchFamily="18" charset="0"/>
          </a:endParaRPr>
        </a:p>
      </dgm:t>
    </dgm:pt>
    <dgm:pt modelId="{5F7FC68E-B849-4515-8E13-4232E2FBA255}" type="parTrans" cxnId="{F3453523-A0EA-4884-B046-ECCD5FA3322A}">
      <dgm:prSet/>
      <dgm:spPr/>
      <dgm:t>
        <a:bodyPr/>
        <a:lstStyle/>
        <a:p>
          <a:endParaRPr lang="es-ES"/>
        </a:p>
      </dgm:t>
    </dgm:pt>
    <dgm:pt modelId="{574B854D-1236-4630-AC2E-50AFA1373305}" type="sibTrans" cxnId="{F3453523-A0EA-4884-B046-ECCD5FA3322A}">
      <dgm:prSet/>
      <dgm:spPr/>
      <dgm:t>
        <a:bodyPr/>
        <a:lstStyle/>
        <a:p>
          <a:endParaRPr lang="es-ES"/>
        </a:p>
      </dgm:t>
    </dgm:pt>
    <dgm:pt modelId="{03B7368A-F377-444E-93EB-276FC5224144}">
      <dgm:prSet custT="1">
        <dgm:style>
          <a:lnRef idx="1">
            <a:schemeClr val="accent3"/>
          </a:lnRef>
          <a:fillRef idx="2">
            <a:schemeClr val="accent3"/>
          </a:fillRef>
          <a:effectRef idx="1">
            <a:schemeClr val="accent3"/>
          </a:effectRef>
          <a:fontRef idx="minor">
            <a:schemeClr val="dk1"/>
          </a:fontRef>
        </dgm:style>
      </dgm:prSet>
      <dgm:spPr/>
      <dgm:t>
        <a:bodyPr/>
        <a:lstStyle/>
        <a:p>
          <a:r>
            <a:rPr lang="es-ES" sz="1800" dirty="0" smtClean="0">
              <a:latin typeface="Times New Roman" pitchFamily="18" charset="0"/>
              <a:cs typeface="Times New Roman" pitchFamily="18" charset="0"/>
            </a:rPr>
            <a:t>Color</a:t>
          </a:r>
          <a:endParaRPr lang="es-ES" sz="1800" dirty="0">
            <a:latin typeface="Times New Roman" pitchFamily="18" charset="0"/>
            <a:cs typeface="Times New Roman" pitchFamily="18" charset="0"/>
          </a:endParaRPr>
        </a:p>
      </dgm:t>
    </dgm:pt>
    <dgm:pt modelId="{B1C95313-B8CD-41E6-B365-88F87471FFC2}" type="parTrans" cxnId="{7FDA4B2C-C950-4D4E-B855-25D19F33F359}">
      <dgm:prSet/>
      <dgm:spPr/>
      <dgm:t>
        <a:bodyPr/>
        <a:lstStyle/>
        <a:p>
          <a:endParaRPr lang="es-ES"/>
        </a:p>
      </dgm:t>
    </dgm:pt>
    <dgm:pt modelId="{17383826-013E-491D-949B-1341F48BBF67}" type="sibTrans" cxnId="{7FDA4B2C-C950-4D4E-B855-25D19F33F359}">
      <dgm:prSet/>
      <dgm:spPr/>
      <dgm:t>
        <a:bodyPr/>
        <a:lstStyle/>
        <a:p>
          <a:endParaRPr lang="es-ES"/>
        </a:p>
      </dgm:t>
    </dgm:pt>
    <dgm:pt modelId="{A0C8B7F0-D338-441C-A8A9-121F5CA27133}">
      <dgm:prSet custT="1">
        <dgm:style>
          <a:lnRef idx="1">
            <a:schemeClr val="accent3"/>
          </a:lnRef>
          <a:fillRef idx="2">
            <a:schemeClr val="accent3"/>
          </a:fillRef>
          <a:effectRef idx="1">
            <a:schemeClr val="accent3"/>
          </a:effectRef>
          <a:fontRef idx="minor">
            <a:schemeClr val="dk1"/>
          </a:fontRef>
        </dgm:style>
      </dgm:prSet>
      <dgm:spPr/>
      <dgm:t>
        <a:bodyPr/>
        <a:lstStyle/>
        <a:p>
          <a:r>
            <a:rPr lang="es-ES" sz="1800" dirty="0" smtClean="0">
              <a:latin typeface="Times New Roman" pitchFamily="18" charset="0"/>
              <a:cs typeface="Times New Roman" pitchFamily="18" charset="0"/>
            </a:rPr>
            <a:t>Aroma</a:t>
          </a:r>
          <a:endParaRPr lang="es-ES" sz="1800" dirty="0">
            <a:latin typeface="Times New Roman" pitchFamily="18" charset="0"/>
            <a:cs typeface="Times New Roman" pitchFamily="18" charset="0"/>
          </a:endParaRPr>
        </a:p>
      </dgm:t>
    </dgm:pt>
    <dgm:pt modelId="{01A29F85-C0ED-499F-A71F-629D14A0F6F3}" type="parTrans" cxnId="{4345A790-E1F8-47FE-9064-50F53D49DC64}">
      <dgm:prSet/>
      <dgm:spPr/>
      <dgm:t>
        <a:bodyPr/>
        <a:lstStyle/>
        <a:p>
          <a:endParaRPr lang="es-ES"/>
        </a:p>
      </dgm:t>
    </dgm:pt>
    <dgm:pt modelId="{52956A30-3370-41E7-8CE9-169E707AFB75}" type="sibTrans" cxnId="{4345A790-E1F8-47FE-9064-50F53D49DC64}">
      <dgm:prSet/>
      <dgm:spPr/>
      <dgm:t>
        <a:bodyPr/>
        <a:lstStyle/>
        <a:p>
          <a:endParaRPr lang="es-ES"/>
        </a:p>
      </dgm:t>
    </dgm:pt>
    <dgm:pt modelId="{BC946666-AD08-4EB9-B5CB-21BABA4C1BF8}">
      <dgm:prSet custT="1">
        <dgm:style>
          <a:lnRef idx="1">
            <a:schemeClr val="accent3"/>
          </a:lnRef>
          <a:fillRef idx="2">
            <a:schemeClr val="accent3"/>
          </a:fillRef>
          <a:effectRef idx="1">
            <a:schemeClr val="accent3"/>
          </a:effectRef>
          <a:fontRef idx="minor">
            <a:schemeClr val="dk1"/>
          </a:fontRef>
        </dgm:style>
      </dgm:prSet>
      <dgm:spPr/>
      <dgm:t>
        <a:bodyPr/>
        <a:lstStyle/>
        <a:p>
          <a:r>
            <a:rPr lang="es-ES" sz="1800" dirty="0" smtClean="0">
              <a:latin typeface="Times New Roman" pitchFamily="18" charset="0"/>
              <a:cs typeface="Times New Roman" pitchFamily="18" charset="0"/>
            </a:rPr>
            <a:t>Sabor </a:t>
          </a:r>
          <a:endParaRPr lang="es-ES" sz="1800" dirty="0">
            <a:latin typeface="Times New Roman" pitchFamily="18" charset="0"/>
            <a:cs typeface="Times New Roman" pitchFamily="18" charset="0"/>
          </a:endParaRPr>
        </a:p>
      </dgm:t>
    </dgm:pt>
    <dgm:pt modelId="{0B888ABE-C26C-4458-ACE1-886FBC261CC3}" type="parTrans" cxnId="{C7853B36-B146-4421-AC83-760F98AA8554}">
      <dgm:prSet/>
      <dgm:spPr/>
      <dgm:t>
        <a:bodyPr/>
        <a:lstStyle/>
        <a:p>
          <a:endParaRPr lang="es-ES"/>
        </a:p>
      </dgm:t>
    </dgm:pt>
    <dgm:pt modelId="{E3A689A8-285E-4182-9CCE-7FAECAEC6225}" type="sibTrans" cxnId="{C7853B36-B146-4421-AC83-760F98AA8554}">
      <dgm:prSet/>
      <dgm:spPr/>
      <dgm:t>
        <a:bodyPr/>
        <a:lstStyle/>
        <a:p>
          <a:endParaRPr lang="es-ES"/>
        </a:p>
      </dgm:t>
    </dgm:pt>
    <dgm:pt modelId="{33C6CF7F-DAB4-42B7-8A7F-B6429236A6AB}">
      <dgm:prSet custT="1">
        <dgm:style>
          <a:lnRef idx="1">
            <a:schemeClr val="accent3"/>
          </a:lnRef>
          <a:fillRef idx="2">
            <a:schemeClr val="accent3"/>
          </a:fillRef>
          <a:effectRef idx="1">
            <a:schemeClr val="accent3"/>
          </a:effectRef>
          <a:fontRef idx="minor">
            <a:schemeClr val="dk1"/>
          </a:fontRef>
        </dgm:style>
      </dgm:prSet>
      <dgm:spPr/>
      <dgm:t>
        <a:bodyPr/>
        <a:lstStyle/>
        <a:p>
          <a:r>
            <a:rPr lang="es-ES" sz="1800" dirty="0" smtClean="0">
              <a:latin typeface="Times New Roman" pitchFamily="18" charset="0"/>
              <a:cs typeface="Times New Roman" pitchFamily="18" charset="0"/>
            </a:rPr>
            <a:t>Textura </a:t>
          </a:r>
          <a:endParaRPr lang="es-ES" sz="1800" dirty="0">
            <a:latin typeface="Times New Roman" pitchFamily="18" charset="0"/>
            <a:cs typeface="Times New Roman" pitchFamily="18" charset="0"/>
          </a:endParaRPr>
        </a:p>
      </dgm:t>
    </dgm:pt>
    <dgm:pt modelId="{54837383-BDCB-4272-8F56-673C1DC659C8}" type="parTrans" cxnId="{AC917954-776F-41A9-A8BB-0F536386A4DD}">
      <dgm:prSet/>
      <dgm:spPr/>
      <dgm:t>
        <a:bodyPr/>
        <a:lstStyle/>
        <a:p>
          <a:endParaRPr lang="es-ES"/>
        </a:p>
      </dgm:t>
    </dgm:pt>
    <dgm:pt modelId="{E01ACF15-F83F-4A26-BF14-876C0B29B92B}" type="sibTrans" cxnId="{AC917954-776F-41A9-A8BB-0F536386A4DD}">
      <dgm:prSet/>
      <dgm:spPr/>
      <dgm:t>
        <a:bodyPr/>
        <a:lstStyle/>
        <a:p>
          <a:endParaRPr lang="es-ES"/>
        </a:p>
      </dgm:t>
    </dgm:pt>
    <dgm:pt modelId="{4122234C-F30D-4019-A8FC-242C37D84DED}">
      <dgm:prSet custT="1">
        <dgm:style>
          <a:lnRef idx="1">
            <a:schemeClr val="accent3"/>
          </a:lnRef>
          <a:fillRef idx="2">
            <a:schemeClr val="accent3"/>
          </a:fillRef>
          <a:effectRef idx="1">
            <a:schemeClr val="accent3"/>
          </a:effectRef>
          <a:fontRef idx="minor">
            <a:schemeClr val="dk1"/>
          </a:fontRef>
        </dgm:style>
      </dgm:prSet>
      <dgm:spPr/>
      <dgm:t>
        <a:bodyPr/>
        <a:lstStyle/>
        <a:p>
          <a:r>
            <a:rPr lang="es-ES" sz="2000" dirty="0" smtClean="0">
              <a:latin typeface="Times New Roman" pitchFamily="18" charset="0"/>
              <a:cs typeface="Times New Roman" pitchFamily="18" charset="0"/>
            </a:rPr>
            <a:t>Humedad </a:t>
          </a:r>
          <a:endParaRPr lang="es-ES" sz="2000" dirty="0">
            <a:latin typeface="Times New Roman" pitchFamily="18" charset="0"/>
            <a:cs typeface="Times New Roman" pitchFamily="18" charset="0"/>
          </a:endParaRPr>
        </a:p>
      </dgm:t>
    </dgm:pt>
    <dgm:pt modelId="{43139C5C-5EEB-4742-8DC0-92C68F59B642}" type="parTrans" cxnId="{C960C990-8F7E-4093-978A-CF68F7C422CD}">
      <dgm:prSet/>
      <dgm:spPr/>
      <dgm:t>
        <a:bodyPr/>
        <a:lstStyle/>
        <a:p>
          <a:endParaRPr lang="es-ES"/>
        </a:p>
      </dgm:t>
    </dgm:pt>
    <dgm:pt modelId="{1FCB7D1E-E058-4212-9A5C-F54673370080}" type="sibTrans" cxnId="{C960C990-8F7E-4093-978A-CF68F7C422CD}">
      <dgm:prSet/>
      <dgm:spPr/>
      <dgm:t>
        <a:bodyPr/>
        <a:lstStyle/>
        <a:p>
          <a:endParaRPr lang="es-ES"/>
        </a:p>
      </dgm:t>
    </dgm:pt>
    <dgm:pt modelId="{0E4F8213-6551-4D9B-9D7F-27F2FC9B4DF3}">
      <dgm:prSet custT="1">
        <dgm:style>
          <a:lnRef idx="1">
            <a:schemeClr val="accent3"/>
          </a:lnRef>
          <a:fillRef idx="2">
            <a:schemeClr val="accent3"/>
          </a:fillRef>
          <a:effectRef idx="1">
            <a:schemeClr val="accent3"/>
          </a:effectRef>
          <a:fontRef idx="minor">
            <a:schemeClr val="dk1"/>
          </a:fontRef>
        </dgm:style>
      </dgm:prSet>
      <dgm:spPr/>
      <dgm:t>
        <a:bodyPr/>
        <a:lstStyle/>
        <a:p>
          <a:r>
            <a:rPr lang="es-ES" sz="2000" dirty="0" smtClean="0">
              <a:latin typeface="Times New Roman" pitchFamily="18" charset="0"/>
              <a:cs typeface="Times New Roman" pitchFamily="18" charset="0"/>
            </a:rPr>
            <a:t>Sólidos solubles</a:t>
          </a:r>
          <a:endParaRPr lang="es-ES" sz="2000" dirty="0">
            <a:latin typeface="Times New Roman" pitchFamily="18" charset="0"/>
            <a:cs typeface="Times New Roman" pitchFamily="18" charset="0"/>
          </a:endParaRPr>
        </a:p>
      </dgm:t>
    </dgm:pt>
    <dgm:pt modelId="{F5BA99E0-C04F-4E55-996B-328E6311740B}" type="parTrans" cxnId="{A2B010E0-CDDE-4550-8660-1D8A1291EF70}">
      <dgm:prSet/>
      <dgm:spPr/>
      <dgm:t>
        <a:bodyPr/>
        <a:lstStyle/>
        <a:p>
          <a:endParaRPr lang="es-ES"/>
        </a:p>
      </dgm:t>
    </dgm:pt>
    <dgm:pt modelId="{CB8EF8BC-E038-4994-B424-8D27FC3FC37D}" type="sibTrans" cxnId="{A2B010E0-CDDE-4550-8660-1D8A1291EF70}">
      <dgm:prSet/>
      <dgm:spPr/>
      <dgm:t>
        <a:bodyPr/>
        <a:lstStyle/>
        <a:p>
          <a:endParaRPr lang="es-ES"/>
        </a:p>
      </dgm:t>
    </dgm:pt>
    <dgm:pt modelId="{C03F8C8F-1446-42DD-BA9B-59ACE055D8EF}">
      <dgm:prSet custT="1">
        <dgm:style>
          <a:lnRef idx="1">
            <a:schemeClr val="accent3"/>
          </a:lnRef>
          <a:fillRef idx="2">
            <a:schemeClr val="accent3"/>
          </a:fillRef>
          <a:effectRef idx="1">
            <a:schemeClr val="accent3"/>
          </a:effectRef>
          <a:fontRef idx="minor">
            <a:schemeClr val="dk1"/>
          </a:fontRef>
        </dgm:style>
      </dgm:prSet>
      <dgm:spPr/>
      <dgm:t>
        <a:bodyPr/>
        <a:lstStyle/>
        <a:p>
          <a:r>
            <a:rPr lang="es-ES" sz="2000" dirty="0" smtClean="0">
              <a:latin typeface="Times New Roman" pitchFamily="18" charset="0"/>
              <a:cs typeface="Times New Roman" pitchFamily="18" charset="0"/>
            </a:rPr>
            <a:t>Análisis físico-químicos</a:t>
          </a:r>
          <a:endParaRPr lang="es-ES" sz="2000" dirty="0">
            <a:latin typeface="Times New Roman" pitchFamily="18" charset="0"/>
            <a:cs typeface="Times New Roman" pitchFamily="18" charset="0"/>
          </a:endParaRPr>
        </a:p>
      </dgm:t>
    </dgm:pt>
    <dgm:pt modelId="{DBC6B2C1-74CD-459D-8709-52BD7A6298F0}" type="parTrans" cxnId="{E821470D-F745-4043-821E-BDA007EBBB0E}">
      <dgm:prSet/>
      <dgm:spPr/>
      <dgm:t>
        <a:bodyPr/>
        <a:lstStyle/>
        <a:p>
          <a:endParaRPr lang="es-ES"/>
        </a:p>
      </dgm:t>
    </dgm:pt>
    <dgm:pt modelId="{0A33341E-E67A-4F5E-9B73-A5548B44087D}" type="sibTrans" cxnId="{E821470D-F745-4043-821E-BDA007EBBB0E}">
      <dgm:prSet/>
      <dgm:spPr/>
      <dgm:t>
        <a:bodyPr/>
        <a:lstStyle/>
        <a:p>
          <a:endParaRPr lang="es-ES"/>
        </a:p>
      </dgm:t>
    </dgm:pt>
    <dgm:pt modelId="{B6F5A14E-1FB5-4883-ABBB-4F9195A25C3C}">
      <dgm:prSet custT="1">
        <dgm:style>
          <a:lnRef idx="1">
            <a:schemeClr val="accent3"/>
          </a:lnRef>
          <a:fillRef idx="2">
            <a:schemeClr val="accent3"/>
          </a:fillRef>
          <a:effectRef idx="1">
            <a:schemeClr val="accent3"/>
          </a:effectRef>
          <a:fontRef idx="minor">
            <a:schemeClr val="dk1"/>
          </a:fontRef>
        </dgm:style>
      </dgm:prSet>
      <dgm:spPr/>
      <dgm:t>
        <a:bodyPr/>
        <a:lstStyle/>
        <a:p>
          <a:r>
            <a:rPr lang="es-ES" sz="2000" dirty="0" smtClean="0">
              <a:latin typeface="Times New Roman" pitchFamily="18" charset="0"/>
              <a:cs typeface="Times New Roman" pitchFamily="18" charset="0"/>
            </a:rPr>
            <a:t>Dureza </a:t>
          </a:r>
          <a:endParaRPr lang="es-ES" sz="2000" dirty="0">
            <a:latin typeface="Times New Roman" pitchFamily="18" charset="0"/>
            <a:cs typeface="Times New Roman" pitchFamily="18" charset="0"/>
          </a:endParaRPr>
        </a:p>
      </dgm:t>
    </dgm:pt>
    <dgm:pt modelId="{8EBC38F4-D4B3-4003-A653-BE0A9A5F4520}" type="parTrans" cxnId="{44874482-B39E-47B1-9304-0B99BE8BD520}">
      <dgm:prSet/>
      <dgm:spPr/>
      <dgm:t>
        <a:bodyPr/>
        <a:lstStyle/>
        <a:p>
          <a:endParaRPr lang="es-ES"/>
        </a:p>
      </dgm:t>
    </dgm:pt>
    <dgm:pt modelId="{919EECC8-8E31-4A46-A62C-53136EAE0D80}" type="sibTrans" cxnId="{44874482-B39E-47B1-9304-0B99BE8BD520}">
      <dgm:prSet/>
      <dgm:spPr/>
      <dgm:t>
        <a:bodyPr/>
        <a:lstStyle/>
        <a:p>
          <a:endParaRPr lang="es-ES"/>
        </a:p>
      </dgm:t>
    </dgm:pt>
    <dgm:pt modelId="{9354B878-A87C-4292-8950-0F5972FD7241}">
      <dgm:prSet custT="1">
        <dgm:style>
          <a:lnRef idx="1">
            <a:schemeClr val="accent3"/>
          </a:lnRef>
          <a:fillRef idx="2">
            <a:schemeClr val="accent3"/>
          </a:fillRef>
          <a:effectRef idx="1">
            <a:schemeClr val="accent3"/>
          </a:effectRef>
          <a:fontRef idx="minor">
            <a:schemeClr val="dk1"/>
          </a:fontRef>
        </dgm:style>
      </dgm:prSet>
      <dgm:spPr/>
      <dgm:t>
        <a:bodyPr/>
        <a:lstStyle/>
        <a:p>
          <a:r>
            <a:rPr lang="es-ES" sz="2000" dirty="0" smtClean="0">
              <a:latin typeface="Times New Roman" pitchFamily="18" charset="0"/>
              <a:cs typeface="Times New Roman" pitchFamily="18" charset="0"/>
            </a:rPr>
            <a:t>Peso </a:t>
          </a:r>
          <a:endParaRPr lang="es-ES" sz="2000" dirty="0">
            <a:latin typeface="Times New Roman" pitchFamily="18" charset="0"/>
            <a:cs typeface="Times New Roman" pitchFamily="18" charset="0"/>
          </a:endParaRPr>
        </a:p>
      </dgm:t>
    </dgm:pt>
    <dgm:pt modelId="{529F337A-8001-4EC2-9203-8E1CB0B8F90D}" type="parTrans" cxnId="{38CB8408-8C99-4F95-8D20-49132F6FE25B}">
      <dgm:prSet/>
      <dgm:spPr/>
      <dgm:t>
        <a:bodyPr/>
        <a:lstStyle/>
        <a:p>
          <a:endParaRPr lang="es-ES"/>
        </a:p>
      </dgm:t>
    </dgm:pt>
    <dgm:pt modelId="{9FBE57F4-3ABB-4B2F-873F-8E76F0159BCF}" type="sibTrans" cxnId="{38CB8408-8C99-4F95-8D20-49132F6FE25B}">
      <dgm:prSet/>
      <dgm:spPr/>
      <dgm:t>
        <a:bodyPr/>
        <a:lstStyle/>
        <a:p>
          <a:endParaRPr lang="es-ES"/>
        </a:p>
      </dgm:t>
    </dgm:pt>
    <dgm:pt modelId="{EEDB3189-8FAC-4347-AB13-B9EF9E8B295D}">
      <dgm:prSet custT="1">
        <dgm:style>
          <a:lnRef idx="1">
            <a:schemeClr val="accent3"/>
          </a:lnRef>
          <a:fillRef idx="2">
            <a:schemeClr val="accent3"/>
          </a:fillRef>
          <a:effectRef idx="1">
            <a:schemeClr val="accent3"/>
          </a:effectRef>
          <a:fontRef idx="minor">
            <a:schemeClr val="dk1"/>
          </a:fontRef>
        </dgm:style>
      </dgm:prSet>
      <dgm:spPr/>
      <dgm:t>
        <a:bodyPr/>
        <a:lstStyle/>
        <a:p>
          <a:r>
            <a:rPr lang="es-ES" sz="1800" dirty="0" smtClean="0">
              <a:latin typeface="Times New Roman" pitchFamily="18" charset="0"/>
              <a:cs typeface="Times New Roman" pitchFamily="18" charset="0"/>
            </a:rPr>
            <a:t>Peso</a:t>
          </a:r>
          <a:endParaRPr lang="es-ES" sz="1800" dirty="0">
            <a:latin typeface="Times New Roman" pitchFamily="18" charset="0"/>
            <a:cs typeface="Times New Roman" pitchFamily="18" charset="0"/>
          </a:endParaRPr>
        </a:p>
      </dgm:t>
    </dgm:pt>
    <dgm:pt modelId="{15ED0A00-E69B-43E2-B23B-D37D88808017}" type="parTrans" cxnId="{A8EB9318-4025-47D2-B983-867489EA24DD}">
      <dgm:prSet/>
      <dgm:spPr/>
      <dgm:t>
        <a:bodyPr/>
        <a:lstStyle/>
        <a:p>
          <a:endParaRPr lang="es-ES"/>
        </a:p>
      </dgm:t>
    </dgm:pt>
    <dgm:pt modelId="{2C6CB5C3-1F0D-470B-9E37-16351CCA1509}" type="sibTrans" cxnId="{A8EB9318-4025-47D2-B983-867489EA24DD}">
      <dgm:prSet/>
      <dgm:spPr/>
      <dgm:t>
        <a:bodyPr/>
        <a:lstStyle/>
        <a:p>
          <a:endParaRPr lang="es-ES"/>
        </a:p>
      </dgm:t>
    </dgm:pt>
    <dgm:pt modelId="{BB6564D5-8FE1-41BC-9BD1-11B67AED9046}" type="pres">
      <dgm:prSet presAssocID="{E12C2519-135E-4239-8D3F-5AC06176BB4C}" presName="diagram" presStyleCnt="0">
        <dgm:presLayoutVars>
          <dgm:dir/>
          <dgm:animLvl val="lvl"/>
          <dgm:resizeHandles val="exact"/>
        </dgm:presLayoutVars>
      </dgm:prSet>
      <dgm:spPr/>
    </dgm:pt>
    <dgm:pt modelId="{0ADEF9F6-7A8A-4083-A7B2-0223B05E674E}" type="pres">
      <dgm:prSet presAssocID="{0AA42668-F9B5-4355-BFEF-2DFDE8B40B47}" presName="compNode" presStyleCnt="0"/>
      <dgm:spPr/>
    </dgm:pt>
    <dgm:pt modelId="{0B5C49A6-B584-48BA-A9A7-5F9C495EBBFA}" type="pres">
      <dgm:prSet presAssocID="{0AA42668-F9B5-4355-BFEF-2DFDE8B40B47}" presName="childRect" presStyleLbl="bgAcc1" presStyleIdx="0" presStyleCnt="3" custScaleY="77796" custLinFactNeighborX="12365" custLinFactNeighborY="74313">
        <dgm:presLayoutVars>
          <dgm:bulletEnabled val="1"/>
        </dgm:presLayoutVars>
      </dgm:prSet>
      <dgm:spPr/>
      <dgm:t>
        <a:bodyPr/>
        <a:lstStyle/>
        <a:p>
          <a:endParaRPr lang="es-ES"/>
        </a:p>
      </dgm:t>
    </dgm:pt>
    <dgm:pt modelId="{F585908E-21DF-47AA-9950-443789A4D75B}" type="pres">
      <dgm:prSet presAssocID="{0AA42668-F9B5-4355-BFEF-2DFDE8B40B47}" presName="parentText" presStyleLbl="node1" presStyleIdx="0" presStyleCnt="0">
        <dgm:presLayoutVars>
          <dgm:chMax val="0"/>
          <dgm:bulletEnabled val="1"/>
        </dgm:presLayoutVars>
      </dgm:prSet>
      <dgm:spPr/>
      <dgm:t>
        <a:bodyPr/>
        <a:lstStyle/>
        <a:p>
          <a:endParaRPr lang="es-ES"/>
        </a:p>
      </dgm:t>
    </dgm:pt>
    <dgm:pt modelId="{443681C7-8194-458C-9693-F7EF7E7DD203}" type="pres">
      <dgm:prSet presAssocID="{0AA42668-F9B5-4355-BFEF-2DFDE8B40B47}" presName="parentRect" presStyleLbl="alignNode1" presStyleIdx="0" presStyleCnt="3" custLinFactY="-35110" custLinFactNeighborX="12456" custLinFactNeighborY="-100000"/>
      <dgm:spPr/>
      <dgm:t>
        <a:bodyPr/>
        <a:lstStyle/>
        <a:p>
          <a:endParaRPr lang="es-ES"/>
        </a:p>
      </dgm:t>
    </dgm:pt>
    <dgm:pt modelId="{D210EA59-1C0C-4A31-ADAD-6193E4E9ADEB}" type="pres">
      <dgm:prSet presAssocID="{0AA42668-F9B5-4355-BFEF-2DFDE8B40B47}" presName="adorn" presStyleLbl="fgAccFollowNode1" presStyleIdx="0" presStyleCnt="3" custScaleX="218627" custScaleY="191261" custLinFactY="-117010" custLinFactNeighborX="-64816" custLinFactNeighborY="-200000"/>
      <dgm:spPr>
        <a:blipFill rotWithShape="1">
          <a:blip xmlns:r="http://schemas.openxmlformats.org/officeDocument/2006/relationships" r:embed="rId1"/>
          <a:stretch>
            <a:fillRect/>
          </a:stretch>
        </a:blipFill>
      </dgm:spPr>
    </dgm:pt>
    <dgm:pt modelId="{0451E603-3327-43A8-8809-A93805C0392F}" type="pres">
      <dgm:prSet presAssocID="{8DCB01F3-9C9C-45E0-B5D6-3BCFF6C26378}" presName="sibTrans" presStyleLbl="sibTrans2D1" presStyleIdx="0" presStyleCnt="0"/>
      <dgm:spPr/>
      <dgm:t>
        <a:bodyPr/>
        <a:lstStyle/>
        <a:p>
          <a:endParaRPr lang="es-ES"/>
        </a:p>
      </dgm:t>
    </dgm:pt>
    <dgm:pt modelId="{F0B4C8B6-41A6-488B-953E-4F6ECFEA7E3B}" type="pres">
      <dgm:prSet presAssocID="{12CD7712-89D1-4932-AB45-B0E7C7AC83ED}" presName="compNode" presStyleCnt="0"/>
      <dgm:spPr/>
    </dgm:pt>
    <dgm:pt modelId="{4C61AF7F-388E-41AB-8D79-2BED60DE0BE4}" type="pres">
      <dgm:prSet presAssocID="{12CD7712-89D1-4932-AB45-B0E7C7AC83ED}" presName="childRect" presStyleLbl="bgAcc1" presStyleIdx="1" presStyleCnt="3" custScaleY="93023" custLinFactNeighborX="933" custLinFactNeighborY="-5928">
        <dgm:presLayoutVars>
          <dgm:bulletEnabled val="1"/>
        </dgm:presLayoutVars>
      </dgm:prSet>
      <dgm:spPr/>
      <dgm:t>
        <a:bodyPr/>
        <a:lstStyle/>
        <a:p>
          <a:endParaRPr lang="es-ES"/>
        </a:p>
      </dgm:t>
    </dgm:pt>
    <dgm:pt modelId="{88718CB0-8ABF-455C-B5F9-543F23C06CE4}" type="pres">
      <dgm:prSet presAssocID="{12CD7712-89D1-4932-AB45-B0E7C7AC83ED}" presName="parentText" presStyleLbl="node1" presStyleIdx="0" presStyleCnt="0">
        <dgm:presLayoutVars>
          <dgm:chMax val="0"/>
          <dgm:bulletEnabled val="1"/>
        </dgm:presLayoutVars>
      </dgm:prSet>
      <dgm:spPr/>
      <dgm:t>
        <a:bodyPr/>
        <a:lstStyle/>
        <a:p>
          <a:endParaRPr lang="es-ES"/>
        </a:p>
      </dgm:t>
    </dgm:pt>
    <dgm:pt modelId="{219CA42F-73CE-49AF-A2C6-A36DE12997EE}" type="pres">
      <dgm:prSet presAssocID="{12CD7712-89D1-4932-AB45-B0E7C7AC83ED}" presName="parentRect" presStyleLbl="alignNode1" presStyleIdx="1" presStyleCnt="3" custLinFactNeighborX="933" custLinFactNeighborY="-22837"/>
      <dgm:spPr/>
      <dgm:t>
        <a:bodyPr/>
        <a:lstStyle/>
        <a:p>
          <a:endParaRPr lang="es-ES"/>
        </a:p>
      </dgm:t>
    </dgm:pt>
    <dgm:pt modelId="{C31D2533-603A-4451-94E6-A09076A8969E}" type="pres">
      <dgm:prSet presAssocID="{12CD7712-89D1-4932-AB45-B0E7C7AC83ED}" presName="adorn" presStyleLbl="fgAccFollowNode1" presStyleIdx="1" presStyleCnt="3" custScaleX="220717" custScaleY="167184" custLinFactX="-13734" custLinFactY="1479" custLinFactNeighborX="-100000" custLinFactNeighborY="100000"/>
      <dgm:spPr>
        <a:blipFill rotWithShape="1">
          <a:blip xmlns:r="http://schemas.openxmlformats.org/officeDocument/2006/relationships" r:embed="rId2"/>
          <a:stretch>
            <a:fillRect/>
          </a:stretch>
        </a:blipFill>
      </dgm:spPr>
    </dgm:pt>
    <dgm:pt modelId="{83F7E73A-89E3-499F-BD1E-E8E7D36B12D6}" type="pres">
      <dgm:prSet presAssocID="{A7E8D04F-050B-4FD4-A5E0-2557FCCC5AF3}" presName="sibTrans" presStyleLbl="sibTrans2D1" presStyleIdx="0" presStyleCnt="0"/>
      <dgm:spPr/>
      <dgm:t>
        <a:bodyPr/>
        <a:lstStyle/>
        <a:p>
          <a:endParaRPr lang="es-ES"/>
        </a:p>
      </dgm:t>
    </dgm:pt>
    <dgm:pt modelId="{365042DB-A582-4EFE-9485-298078C9EF2A}" type="pres">
      <dgm:prSet presAssocID="{7F823813-1E08-4C5A-B9C3-012922042FB5}" presName="compNode" presStyleCnt="0"/>
      <dgm:spPr/>
    </dgm:pt>
    <dgm:pt modelId="{7F7E610B-4F9C-4453-A91F-6C9B179029BE}" type="pres">
      <dgm:prSet presAssocID="{7F823813-1E08-4C5A-B9C3-012922042FB5}" presName="childRect" presStyleLbl="bgAcc1" presStyleIdx="2" presStyleCnt="3" custScaleX="118957" custScaleY="158675" custLinFactNeighborX="-6176" custLinFactNeighborY="81297">
        <dgm:presLayoutVars>
          <dgm:bulletEnabled val="1"/>
        </dgm:presLayoutVars>
      </dgm:prSet>
      <dgm:spPr/>
      <dgm:t>
        <a:bodyPr/>
        <a:lstStyle/>
        <a:p>
          <a:endParaRPr lang="es-ES"/>
        </a:p>
      </dgm:t>
    </dgm:pt>
    <dgm:pt modelId="{96E0C4B6-9831-4A42-86CD-803FF4CA52FD}" type="pres">
      <dgm:prSet presAssocID="{7F823813-1E08-4C5A-B9C3-012922042FB5}" presName="parentText" presStyleLbl="node1" presStyleIdx="0" presStyleCnt="0">
        <dgm:presLayoutVars>
          <dgm:chMax val="0"/>
          <dgm:bulletEnabled val="1"/>
        </dgm:presLayoutVars>
      </dgm:prSet>
      <dgm:spPr/>
      <dgm:t>
        <a:bodyPr/>
        <a:lstStyle/>
        <a:p>
          <a:endParaRPr lang="es-ES"/>
        </a:p>
      </dgm:t>
    </dgm:pt>
    <dgm:pt modelId="{4380F3EA-87A8-4D3D-9EEF-6D1210138417}" type="pres">
      <dgm:prSet presAssocID="{7F823813-1E08-4C5A-B9C3-012922042FB5}" presName="parentRect" presStyleLbl="alignNode1" presStyleIdx="2" presStyleCnt="3" custLinFactY="-100000" custLinFactNeighborX="-9192" custLinFactNeighborY="-112527"/>
      <dgm:spPr/>
      <dgm:t>
        <a:bodyPr/>
        <a:lstStyle/>
        <a:p>
          <a:endParaRPr lang="es-ES"/>
        </a:p>
      </dgm:t>
    </dgm:pt>
    <dgm:pt modelId="{E6C123D1-682D-4B18-BCFD-5BB765461F83}" type="pres">
      <dgm:prSet presAssocID="{7F823813-1E08-4C5A-B9C3-012922042FB5}" presName="adorn" presStyleLbl="fgAccFollowNode1" presStyleIdx="2" presStyleCnt="3" custScaleX="193723" custScaleY="157868" custLinFactX="-28341" custLinFactY="-146847" custLinFactNeighborX="-100000" custLinFactNeighborY="-200000"/>
      <dgm:spPr>
        <a:blipFill rotWithShape="1">
          <a:blip xmlns:r="http://schemas.openxmlformats.org/officeDocument/2006/relationships" r:embed="rId3"/>
          <a:stretch>
            <a:fillRect/>
          </a:stretch>
        </a:blipFill>
      </dgm:spPr>
    </dgm:pt>
  </dgm:ptLst>
  <dgm:cxnLst>
    <dgm:cxn modelId="{7A6DF3F4-69CF-49D9-AF21-9BE142D47EB6}" type="presOf" srcId="{BC946666-AD08-4EB9-B5CB-21BABA4C1BF8}" destId="{7F7E610B-4F9C-4453-A91F-6C9B179029BE}" srcOrd="0" destOrd="7" presId="urn:microsoft.com/office/officeart/2005/8/layout/bList2#1"/>
    <dgm:cxn modelId="{08870F9B-14C1-4463-86F6-B252E66CAC76}" type="presOf" srcId="{0AA42668-F9B5-4355-BFEF-2DFDE8B40B47}" destId="{443681C7-8194-458C-9693-F7EF7E7DD203}" srcOrd="1" destOrd="0" presId="urn:microsoft.com/office/officeart/2005/8/layout/bList2#1"/>
    <dgm:cxn modelId="{B8AA2370-C48E-4715-ACA2-06F44144BA35}" type="presOf" srcId="{4122234C-F30D-4019-A8FC-242C37D84DED}" destId="{4C61AF7F-388E-41AB-8D79-2BED60DE0BE4}" srcOrd="0" destOrd="0" presId="urn:microsoft.com/office/officeart/2005/8/layout/bList2#1"/>
    <dgm:cxn modelId="{2F3D1C4B-4165-4433-8491-59F831E0576E}" srcId="{E12C2519-135E-4239-8D3F-5AC06176BB4C}" destId="{12CD7712-89D1-4932-AB45-B0E7C7AC83ED}" srcOrd="1" destOrd="0" parTransId="{6F774D76-0638-43F2-8970-29A4F4030164}" sibTransId="{A7E8D04F-050B-4FD4-A5E0-2557FCCC5AF3}"/>
    <dgm:cxn modelId="{50C50E88-ECA9-44E0-8FF0-C0145CC7E3EB}" srcId="{E12C2519-135E-4239-8D3F-5AC06176BB4C}" destId="{0AA42668-F9B5-4355-BFEF-2DFDE8B40B47}" srcOrd="0" destOrd="0" parTransId="{00BA4FD8-7F39-46A2-9423-32AB43457321}" sibTransId="{8DCB01F3-9C9C-45E0-B5D6-3BCFF6C26378}"/>
    <dgm:cxn modelId="{5ED370D5-6080-4B69-8025-49299B0061A2}" srcId="{7F823813-1E08-4C5A-B9C3-012922042FB5}" destId="{19EA994F-3582-440D-BD2F-1085FD07D092}" srcOrd="2" destOrd="0" parTransId="{82268FDB-C462-4C48-9E16-37F7859F22C1}" sibTransId="{979F9FDC-D62C-4308-8579-AAB8B3CC511A}"/>
    <dgm:cxn modelId="{A2B010E0-CDDE-4550-8660-1D8A1291EF70}" srcId="{12CD7712-89D1-4932-AB45-B0E7C7AC83ED}" destId="{0E4F8213-6551-4D9B-9D7F-27F2FC9B4DF3}" srcOrd="1" destOrd="0" parTransId="{F5BA99E0-C04F-4E55-996B-328E6311740B}" sibTransId="{CB8EF8BC-E038-4994-B424-8D27FC3FC37D}"/>
    <dgm:cxn modelId="{C960C990-8F7E-4093-978A-CF68F7C422CD}" srcId="{12CD7712-89D1-4932-AB45-B0E7C7AC83ED}" destId="{4122234C-F30D-4019-A8FC-242C37D84DED}" srcOrd="0" destOrd="0" parTransId="{43139C5C-5EEB-4742-8DC0-92C68F59B642}" sibTransId="{1FCB7D1E-E058-4212-9A5C-F54673370080}"/>
    <dgm:cxn modelId="{1C499403-8959-4DC1-BFDD-0E1692547537}" type="presOf" srcId="{A0C8B7F0-D338-441C-A8A9-121F5CA27133}" destId="{7F7E610B-4F9C-4453-A91F-6C9B179029BE}" srcOrd="0" destOrd="6" presId="urn:microsoft.com/office/officeart/2005/8/layout/bList2#1"/>
    <dgm:cxn modelId="{7FDA4B2C-C950-4D4E-B855-25D19F33F359}" srcId="{7F823813-1E08-4C5A-B9C3-012922042FB5}" destId="{03B7368A-F377-444E-93EB-276FC5224144}" srcOrd="5" destOrd="0" parTransId="{B1C95313-B8CD-41E6-B365-88F87471FFC2}" sibTransId="{17383826-013E-491D-949B-1341F48BBF67}"/>
    <dgm:cxn modelId="{AC917954-776F-41A9-A8BB-0F536386A4DD}" srcId="{7F823813-1E08-4C5A-B9C3-012922042FB5}" destId="{33C6CF7F-DAB4-42B7-8A7F-B6429236A6AB}" srcOrd="8" destOrd="0" parTransId="{54837383-BDCB-4272-8F56-673C1DC659C8}" sibTransId="{E01ACF15-F83F-4A26-BF14-876C0B29B92B}"/>
    <dgm:cxn modelId="{244169BD-D01E-4A9B-AB7E-D3C6A11F5C2B}" srcId="{7F823813-1E08-4C5A-B9C3-012922042FB5}" destId="{78D7FC19-5BF5-4296-9F2A-58A62D0BEF92}" srcOrd="1" destOrd="0" parTransId="{FE62D509-08FF-4B37-B78A-5AFD411DA54E}" sibTransId="{74D63D33-4C51-4651-935D-602F6E47AA7C}"/>
    <dgm:cxn modelId="{267B201A-382C-43D3-80E4-6B4541632F35}" type="presOf" srcId="{7F823813-1E08-4C5A-B9C3-012922042FB5}" destId="{4380F3EA-87A8-4D3D-9EEF-6D1210138417}" srcOrd="1" destOrd="0" presId="urn:microsoft.com/office/officeart/2005/8/layout/bList2#1"/>
    <dgm:cxn modelId="{C7853B36-B146-4421-AC83-760F98AA8554}" srcId="{7F823813-1E08-4C5A-B9C3-012922042FB5}" destId="{BC946666-AD08-4EB9-B5CB-21BABA4C1BF8}" srcOrd="7" destOrd="0" parTransId="{0B888ABE-C26C-4458-ACE1-886FBC261CC3}" sibTransId="{E3A689A8-285E-4182-9CCE-7FAECAEC6225}"/>
    <dgm:cxn modelId="{B38B1AD4-A0AA-471C-A5C5-2A07B8543D87}" type="presOf" srcId="{0E4F8213-6551-4D9B-9D7F-27F2FC9B4DF3}" destId="{4C61AF7F-388E-41AB-8D79-2BED60DE0BE4}" srcOrd="0" destOrd="1" presId="urn:microsoft.com/office/officeart/2005/8/layout/bList2#1"/>
    <dgm:cxn modelId="{F55B63AC-3BA5-4FAE-9B06-B17B15C26F1C}" srcId="{E12C2519-135E-4239-8D3F-5AC06176BB4C}" destId="{7F823813-1E08-4C5A-B9C3-012922042FB5}" srcOrd="2" destOrd="0" parTransId="{E4D0DB4C-85C6-476D-B1C8-7B6112B22AC9}" sibTransId="{0EE7B3C9-E854-46FE-9C1C-BFF708108B16}"/>
    <dgm:cxn modelId="{4345A790-E1F8-47FE-9064-50F53D49DC64}" srcId="{7F823813-1E08-4C5A-B9C3-012922042FB5}" destId="{A0C8B7F0-D338-441C-A8A9-121F5CA27133}" srcOrd="6" destOrd="0" parTransId="{01A29F85-C0ED-499F-A71F-629D14A0F6F3}" sibTransId="{52956A30-3370-41E7-8CE9-169E707AFB75}"/>
    <dgm:cxn modelId="{F3453523-A0EA-4884-B046-ECCD5FA3322A}" srcId="{7F823813-1E08-4C5A-B9C3-012922042FB5}" destId="{52B32C04-93B2-4261-A1A1-D97C85F46305}" srcOrd="4" destOrd="0" parTransId="{5F7FC68E-B849-4515-8E13-4232E2FBA255}" sibTransId="{574B854D-1236-4630-AC2E-50AFA1373305}"/>
    <dgm:cxn modelId="{B62B8475-F31C-4E99-8E19-483A0902D043}" type="presOf" srcId="{A7E8D04F-050B-4FD4-A5E0-2557FCCC5AF3}" destId="{83F7E73A-89E3-499F-BD1E-E8E7D36B12D6}" srcOrd="0" destOrd="0" presId="urn:microsoft.com/office/officeart/2005/8/layout/bList2#1"/>
    <dgm:cxn modelId="{B85234E5-C06A-4CAD-A61C-F99D690B9829}" type="presOf" srcId="{9354B878-A87C-4292-8950-0F5972FD7241}" destId="{4C61AF7F-388E-41AB-8D79-2BED60DE0BE4}" srcOrd="0" destOrd="3" presId="urn:microsoft.com/office/officeart/2005/8/layout/bList2#1"/>
    <dgm:cxn modelId="{AD6EB865-975A-4450-891F-3F62C0F2A03A}" type="presOf" srcId="{78D7FC19-5BF5-4296-9F2A-58A62D0BEF92}" destId="{7F7E610B-4F9C-4453-A91F-6C9B179029BE}" srcOrd="0" destOrd="1" presId="urn:microsoft.com/office/officeart/2005/8/layout/bList2#1"/>
    <dgm:cxn modelId="{38CB8408-8C99-4F95-8D20-49132F6FE25B}" srcId="{12CD7712-89D1-4932-AB45-B0E7C7AC83ED}" destId="{9354B878-A87C-4292-8950-0F5972FD7241}" srcOrd="3" destOrd="0" parTransId="{529F337A-8001-4EC2-9203-8E1CB0B8F90D}" sibTransId="{9FBE57F4-3ABB-4B2F-873F-8E76F0159BCF}"/>
    <dgm:cxn modelId="{252856D3-917D-4045-AEFF-440933F773F7}" type="presOf" srcId="{03B7368A-F377-444E-93EB-276FC5224144}" destId="{7F7E610B-4F9C-4453-A91F-6C9B179029BE}" srcOrd="0" destOrd="5" presId="urn:microsoft.com/office/officeart/2005/8/layout/bList2#1"/>
    <dgm:cxn modelId="{B2EB169D-9B66-4278-9735-F45CF8DAA901}" type="presOf" srcId="{52B32C04-93B2-4261-A1A1-D97C85F46305}" destId="{7F7E610B-4F9C-4453-A91F-6C9B179029BE}" srcOrd="0" destOrd="4" presId="urn:microsoft.com/office/officeart/2005/8/layout/bList2#1"/>
    <dgm:cxn modelId="{8D190C24-93BF-4185-A7B0-C3F1B8E7CD6F}" type="presOf" srcId="{B6F5A14E-1FB5-4883-ABBB-4F9195A25C3C}" destId="{4C61AF7F-388E-41AB-8D79-2BED60DE0BE4}" srcOrd="0" destOrd="2" presId="urn:microsoft.com/office/officeart/2005/8/layout/bList2#1"/>
    <dgm:cxn modelId="{78900AC2-C936-427B-A103-06CD6984FBF9}" type="presOf" srcId="{33C6CF7F-DAB4-42B7-8A7F-B6429236A6AB}" destId="{7F7E610B-4F9C-4453-A91F-6C9B179029BE}" srcOrd="0" destOrd="8" presId="urn:microsoft.com/office/officeart/2005/8/layout/bList2#1"/>
    <dgm:cxn modelId="{E9223592-2451-4CD1-BB01-BE17B9CBDACA}" type="presOf" srcId="{7F823813-1E08-4C5A-B9C3-012922042FB5}" destId="{96E0C4B6-9831-4A42-86CD-803FF4CA52FD}" srcOrd="0" destOrd="0" presId="urn:microsoft.com/office/officeart/2005/8/layout/bList2#1"/>
    <dgm:cxn modelId="{C26E0EF0-9D09-4531-974C-82C7BAF353B7}" type="presOf" srcId="{12CD7712-89D1-4932-AB45-B0E7C7AC83ED}" destId="{219CA42F-73CE-49AF-A2C6-A36DE12997EE}" srcOrd="1" destOrd="0" presId="urn:microsoft.com/office/officeart/2005/8/layout/bList2#1"/>
    <dgm:cxn modelId="{736CC911-E287-4A5A-AD30-DED732B94E2A}" type="presOf" srcId="{C03F8C8F-1446-42DD-BA9B-59ACE055D8EF}" destId="{0B5C49A6-B584-48BA-A9A7-5F9C495EBBFA}" srcOrd="0" destOrd="0" presId="urn:microsoft.com/office/officeart/2005/8/layout/bList2#1"/>
    <dgm:cxn modelId="{7A766A34-DC84-43CF-BA53-CF702F9C77A9}" type="presOf" srcId="{7E9090FB-7B08-4C66-B809-A63D5A03F31F}" destId="{7F7E610B-4F9C-4453-A91F-6C9B179029BE}" srcOrd="0" destOrd="0" presId="urn:microsoft.com/office/officeart/2005/8/layout/bList2#1"/>
    <dgm:cxn modelId="{A8EB9318-4025-47D2-B983-867489EA24DD}" srcId="{7F823813-1E08-4C5A-B9C3-012922042FB5}" destId="{EEDB3189-8FAC-4347-AB13-B9EF9E8B295D}" srcOrd="3" destOrd="0" parTransId="{15ED0A00-E69B-43E2-B23B-D37D88808017}" sibTransId="{2C6CB5C3-1F0D-470B-9E37-16351CCA1509}"/>
    <dgm:cxn modelId="{3D30AC95-97A4-4106-9DF5-D7A11C3ECEC3}" type="presOf" srcId="{19EA994F-3582-440D-BD2F-1085FD07D092}" destId="{7F7E610B-4F9C-4453-A91F-6C9B179029BE}" srcOrd="0" destOrd="2" presId="urn:microsoft.com/office/officeart/2005/8/layout/bList2#1"/>
    <dgm:cxn modelId="{44874482-B39E-47B1-9304-0B99BE8BD520}" srcId="{12CD7712-89D1-4932-AB45-B0E7C7AC83ED}" destId="{B6F5A14E-1FB5-4883-ABBB-4F9195A25C3C}" srcOrd="2" destOrd="0" parTransId="{8EBC38F4-D4B3-4003-A653-BE0A9A5F4520}" sibTransId="{919EECC8-8E31-4A46-A62C-53136EAE0D80}"/>
    <dgm:cxn modelId="{D1C16939-697C-4B69-9D99-B4FF4001085F}" type="presOf" srcId="{E12C2519-135E-4239-8D3F-5AC06176BB4C}" destId="{BB6564D5-8FE1-41BC-9BD1-11B67AED9046}" srcOrd="0" destOrd="0" presId="urn:microsoft.com/office/officeart/2005/8/layout/bList2#1"/>
    <dgm:cxn modelId="{B911543F-D3AC-4F9A-9596-066FC1C61913}" type="presOf" srcId="{EEDB3189-8FAC-4347-AB13-B9EF9E8B295D}" destId="{7F7E610B-4F9C-4453-A91F-6C9B179029BE}" srcOrd="0" destOrd="3" presId="urn:microsoft.com/office/officeart/2005/8/layout/bList2#1"/>
    <dgm:cxn modelId="{8E859AB5-299C-4931-82B3-AD431FCCE664}" srcId="{7F823813-1E08-4C5A-B9C3-012922042FB5}" destId="{7E9090FB-7B08-4C66-B809-A63D5A03F31F}" srcOrd="0" destOrd="0" parTransId="{A4A2A365-BD4B-44D4-B7FE-BE773AA755DF}" sibTransId="{4677836E-C4F6-4E2B-A3D9-76F6F24EEF34}"/>
    <dgm:cxn modelId="{E821470D-F745-4043-821E-BDA007EBBB0E}" srcId="{0AA42668-F9B5-4355-BFEF-2DFDE8B40B47}" destId="{C03F8C8F-1446-42DD-BA9B-59ACE055D8EF}" srcOrd="0" destOrd="0" parTransId="{DBC6B2C1-74CD-459D-8709-52BD7A6298F0}" sibTransId="{0A33341E-E67A-4F5E-9B73-A5548B44087D}"/>
    <dgm:cxn modelId="{FDD037A4-8643-4D47-AC46-31144CB1F4CF}" type="presOf" srcId="{8DCB01F3-9C9C-45E0-B5D6-3BCFF6C26378}" destId="{0451E603-3327-43A8-8809-A93805C0392F}" srcOrd="0" destOrd="0" presId="urn:microsoft.com/office/officeart/2005/8/layout/bList2#1"/>
    <dgm:cxn modelId="{11493042-51FE-4341-B9BC-98D95549B93A}" type="presOf" srcId="{12CD7712-89D1-4932-AB45-B0E7C7AC83ED}" destId="{88718CB0-8ABF-455C-B5F9-543F23C06CE4}" srcOrd="0" destOrd="0" presId="urn:microsoft.com/office/officeart/2005/8/layout/bList2#1"/>
    <dgm:cxn modelId="{A28DFA63-43CD-4E8C-88A4-5FC3261D2A96}" type="presOf" srcId="{0AA42668-F9B5-4355-BFEF-2DFDE8B40B47}" destId="{F585908E-21DF-47AA-9950-443789A4D75B}" srcOrd="0" destOrd="0" presId="urn:microsoft.com/office/officeart/2005/8/layout/bList2#1"/>
    <dgm:cxn modelId="{10FDC819-0682-49F2-9409-DF0544B95A4C}" type="presParOf" srcId="{BB6564D5-8FE1-41BC-9BD1-11B67AED9046}" destId="{0ADEF9F6-7A8A-4083-A7B2-0223B05E674E}" srcOrd="0" destOrd="0" presId="urn:microsoft.com/office/officeart/2005/8/layout/bList2#1"/>
    <dgm:cxn modelId="{DB254EC8-D94E-4580-92CD-A0FB4E377F42}" type="presParOf" srcId="{0ADEF9F6-7A8A-4083-A7B2-0223B05E674E}" destId="{0B5C49A6-B584-48BA-A9A7-5F9C495EBBFA}" srcOrd="0" destOrd="0" presId="urn:microsoft.com/office/officeart/2005/8/layout/bList2#1"/>
    <dgm:cxn modelId="{811B231C-66EB-442E-9718-354AC1283010}" type="presParOf" srcId="{0ADEF9F6-7A8A-4083-A7B2-0223B05E674E}" destId="{F585908E-21DF-47AA-9950-443789A4D75B}" srcOrd="1" destOrd="0" presId="urn:microsoft.com/office/officeart/2005/8/layout/bList2#1"/>
    <dgm:cxn modelId="{E63BCEC0-22F8-44A3-9840-FC22C2A45470}" type="presParOf" srcId="{0ADEF9F6-7A8A-4083-A7B2-0223B05E674E}" destId="{443681C7-8194-458C-9693-F7EF7E7DD203}" srcOrd="2" destOrd="0" presId="urn:microsoft.com/office/officeart/2005/8/layout/bList2#1"/>
    <dgm:cxn modelId="{6BE86EB7-C6B5-4D3D-AEA9-0330229F1861}" type="presParOf" srcId="{0ADEF9F6-7A8A-4083-A7B2-0223B05E674E}" destId="{D210EA59-1C0C-4A31-ADAD-6193E4E9ADEB}" srcOrd="3" destOrd="0" presId="urn:microsoft.com/office/officeart/2005/8/layout/bList2#1"/>
    <dgm:cxn modelId="{3CF87912-1128-4AA9-B15C-79E2558A7223}" type="presParOf" srcId="{BB6564D5-8FE1-41BC-9BD1-11B67AED9046}" destId="{0451E603-3327-43A8-8809-A93805C0392F}" srcOrd="1" destOrd="0" presId="urn:microsoft.com/office/officeart/2005/8/layout/bList2#1"/>
    <dgm:cxn modelId="{DBC877CA-8CCE-41F9-B532-02244EA715AA}" type="presParOf" srcId="{BB6564D5-8FE1-41BC-9BD1-11B67AED9046}" destId="{F0B4C8B6-41A6-488B-953E-4F6ECFEA7E3B}" srcOrd="2" destOrd="0" presId="urn:microsoft.com/office/officeart/2005/8/layout/bList2#1"/>
    <dgm:cxn modelId="{C00C3B93-ABAB-4F2D-8F68-F174B5453FBE}" type="presParOf" srcId="{F0B4C8B6-41A6-488B-953E-4F6ECFEA7E3B}" destId="{4C61AF7F-388E-41AB-8D79-2BED60DE0BE4}" srcOrd="0" destOrd="0" presId="urn:microsoft.com/office/officeart/2005/8/layout/bList2#1"/>
    <dgm:cxn modelId="{D626D676-5F62-4B72-8A3E-ACE8168B33DA}" type="presParOf" srcId="{F0B4C8B6-41A6-488B-953E-4F6ECFEA7E3B}" destId="{88718CB0-8ABF-455C-B5F9-543F23C06CE4}" srcOrd="1" destOrd="0" presId="urn:microsoft.com/office/officeart/2005/8/layout/bList2#1"/>
    <dgm:cxn modelId="{B5C49626-8903-4F5E-AF96-FC1438BF326D}" type="presParOf" srcId="{F0B4C8B6-41A6-488B-953E-4F6ECFEA7E3B}" destId="{219CA42F-73CE-49AF-A2C6-A36DE12997EE}" srcOrd="2" destOrd="0" presId="urn:microsoft.com/office/officeart/2005/8/layout/bList2#1"/>
    <dgm:cxn modelId="{BD906496-3FD9-4405-A8E7-32EE4076D2FB}" type="presParOf" srcId="{F0B4C8B6-41A6-488B-953E-4F6ECFEA7E3B}" destId="{C31D2533-603A-4451-94E6-A09076A8969E}" srcOrd="3" destOrd="0" presId="urn:microsoft.com/office/officeart/2005/8/layout/bList2#1"/>
    <dgm:cxn modelId="{167C77AF-7A87-408C-ACA2-9E4A06AB10ED}" type="presParOf" srcId="{BB6564D5-8FE1-41BC-9BD1-11B67AED9046}" destId="{83F7E73A-89E3-499F-BD1E-E8E7D36B12D6}" srcOrd="3" destOrd="0" presId="urn:microsoft.com/office/officeart/2005/8/layout/bList2#1"/>
    <dgm:cxn modelId="{51667DF7-7BCF-4E19-B018-7ADE8EA36BE9}" type="presParOf" srcId="{BB6564D5-8FE1-41BC-9BD1-11B67AED9046}" destId="{365042DB-A582-4EFE-9485-298078C9EF2A}" srcOrd="4" destOrd="0" presId="urn:microsoft.com/office/officeart/2005/8/layout/bList2#1"/>
    <dgm:cxn modelId="{E6B9E2FB-C325-47DB-BDE5-58E895110682}" type="presParOf" srcId="{365042DB-A582-4EFE-9485-298078C9EF2A}" destId="{7F7E610B-4F9C-4453-A91F-6C9B179029BE}" srcOrd="0" destOrd="0" presId="urn:microsoft.com/office/officeart/2005/8/layout/bList2#1"/>
    <dgm:cxn modelId="{B8DB133A-CACD-45AA-8AA1-DD2908D4E093}" type="presParOf" srcId="{365042DB-A582-4EFE-9485-298078C9EF2A}" destId="{96E0C4B6-9831-4A42-86CD-803FF4CA52FD}" srcOrd="1" destOrd="0" presId="urn:microsoft.com/office/officeart/2005/8/layout/bList2#1"/>
    <dgm:cxn modelId="{43CF69BB-6894-4556-B713-E40E38D1A4FC}" type="presParOf" srcId="{365042DB-A582-4EFE-9485-298078C9EF2A}" destId="{4380F3EA-87A8-4D3D-9EEF-6D1210138417}" srcOrd="2" destOrd="0" presId="urn:microsoft.com/office/officeart/2005/8/layout/bList2#1"/>
    <dgm:cxn modelId="{51F914B0-20BC-4629-9A60-51582A55CD10}" type="presParOf" srcId="{365042DB-A582-4EFE-9485-298078C9EF2A}" destId="{E6C123D1-682D-4B18-BCFD-5BB765461F83}"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88AAC-9FF7-4817-B95B-D60A064D925C}">
      <dsp:nvSpPr>
        <dsp:cNvPr id="0" name=""/>
        <dsp:cNvSpPr/>
      </dsp:nvSpPr>
      <dsp:spPr>
        <a:xfrm>
          <a:off x="-7750742" y="-1184975"/>
          <a:ext cx="9227952" cy="9227952"/>
        </a:xfrm>
        <a:prstGeom prst="blockArc">
          <a:avLst>
            <a:gd name="adj1" fmla="val 18900000"/>
            <a:gd name="adj2" fmla="val 2700000"/>
            <a:gd name="adj3" fmla="val 234"/>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A3E956-5416-42D7-8466-6EA804134CE1}">
      <dsp:nvSpPr>
        <dsp:cNvPr id="0" name=""/>
        <dsp:cNvSpPr/>
      </dsp:nvSpPr>
      <dsp:spPr>
        <a:xfrm>
          <a:off x="951890" y="685800"/>
          <a:ext cx="8097469" cy="1371600"/>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63500" rIns="63500" bIns="63500" numCol="1" spcCol="1270" anchor="ctr" anchorCtr="0">
          <a:noAutofit/>
        </a:bodyPr>
        <a:lstStyle/>
        <a:p>
          <a:pPr lvl="0" algn="just" defTabSz="1111250">
            <a:lnSpc>
              <a:spcPct val="90000"/>
            </a:lnSpc>
            <a:spcBef>
              <a:spcPct val="0"/>
            </a:spcBef>
            <a:spcAft>
              <a:spcPct val="35000"/>
            </a:spcAft>
          </a:pPr>
          <a:r>
            <a:rPr lang="es-EC" sz="2500" kern="1200" dirty="0" smtClean="0">
              <a:solidFill>
                <a:schemeClr val="tx1"/>
              </a:solidFill>
              <a:effectLst/>
              <a:latin typeface="Times New Roman"/>
              <a:ea typeface="Calibri"/>
            </a:rPr>
            <a:t>En el Ecuador existen un sin número de frutas aun no industrializadas, el arazá es una de ellas, debido al desconocimiento de procesos agroindustriales, como almacenamiento o tratamiento post cosecha.</a:t>
          </a:r>
          <a:endParaRPr lang="es-EC" sz="2500" kern="1200" dirty="0">
            <a:solidFill>
              <a:schemeClr val="tx1"/>
            </a:solidFill>
          </a:endParaRPr>
        </a:p>
      </dsp:txBody>
      <dsp:txXfrm>
        <a:off x="951890" y="685800"/>
        <a:ext cx="8097469" cy="1371600"/>
      </dsp:txXfrm>
    </dsp:sp>
    <dsp:sp modelId="{DAFFF39C-0D77-456D-BC6F-AB291CFC9DC2}">
      <dsp:nvSpPr>
        <dsp:cNvPr id="0" name=""/>
        <dsp:cNvSpPr/>
      </dsp:nvSpPr>
      <dsp:spPr>
        <a:xfrm>
          <a:off x="94640" y="514350"/>
          <a:ext cx="1714500" cy="1714500"/>
        </a:xfrm>
        <a:prstGeom prst="ellipse">
          <a:avLst/>
        </a:prstGeom>
        <a:blipFill rotWithShape="0">
          <a:blip xmlns:r="http://schemas.openxmlformats.org/officeDocument/2006/relationships" r:embed="rId1"/>
          <a:stretch>
            <a:fillRect/>
          </a:stretch>
        </a:blip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EC1DC3-3DD6-4EFE-8346-9D086DEE93EF}">
      <dsp:nvSpPr>
        <dsp:cNvPr id="0" name=""/>
        <dsp:cNvSpPr/>
      </dsp:nvSpPr>
      <dsp:spPr>
        <a:xfrm>
          <a:off x="1450466" y="2743200"/>
          <a:ext cx="7598892" cy="1371600"/>
        </a:xfrm>
        <a:prstGeom prst="rect">
          <a:avLst/>
        </a:prstGeom>
        <a:solidFill>
          <a:schemeClr val="accent1">
            <a:shade val="50000"/>
            <a:hueOff val="-367073"/>
            <a:satOff val="6670"/>
            <a:lumOff val="289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63500" rIns="63500" bIns="63500" numCol="1" spcCol="1270" anchor="ctr" anchorCtr="0">
          <a:noAutofit/>
        </a:bodyPr>
        <a:lstStyle/>
        <a:p>
          <a:pPr lvl="0" algn="just" defTabSz="1111250">
            <a:lnSpc>
              <a:spcPct val="90000"/>
            </a:lnSpc>
            <a:spcBef>
              <a:spcPct val="0"/>
            </a:spcBef>
            <a:spcAft>
              <a:spcPct val="35000"/>
            </a:spcAft>
          </a:pPr>
          <a:r>
            <a:rPr lang="es-EC" sz="2500" kern="1200" dirty="0" smtClean="0">
              <a:solidFill>
                <a:schemeClr val="tx1"/>
              </a:solidFill>
              <a:effectLst/>
              <a:latin typeface="Times New Roman"/>
              <a:ea typeface="Calibri"/>
            </a:rPr>
            <a:t>Una vez realizada la cosecha, la velocidad de las reacciones responsables de la maduración y la senescencia hacen que la vida útil de esta fruta sea muy corta</a:t>
          </a:r>
          <a:endParaRPr lang="es-EC" sz="2500" b="1" kern="1200" dirty="0">
            <a:solidFill>
              <a:schemeClr val="tx1"/>
            </a:solidFill>
          </a:endParaRPr>
        </a:p>
      </dsp:txBody>
      <dsp:txXfrm>
        <a:off x="1450466" y="2743200"/>
        <a:ext cx="7598892" cy="1371600"/>
      </dsp:txXfrm>
    </dsp:sp>
    <dsp:sp modelId="{581F7A69-E34E-407C-8A9D-A0584859F9C4}">
      <dsp:nvSpPr>
        <dsp:cNvPr id="0" name=""/>
        <dsp:cNvSpPr/>
      </dsp:nvSpPr>
      <dsp:spPr>
        <a:xfrm>
          <a:off x="593216" y="2571750"/>
          <a:ext cx="1714500" cy="1714500"/>
        </a:xfrm>
        <a:prstGeom prst="ellipse">
          <a:avLst/>
        </a:prstGeom>
        <a:blipFill rotWithShape="0">
          <a:blip xmlns:r="http://schemas.openxmlformats.org/officeDocument/2006/relationships" r:embed="rId2"/>
          <a:stretch>
            <a:fillRect/>
          </a:stretch>
        </a:blipFill>
        <a:ln w="25400" cap="flat" cmpd="sng" algn="ctr">
          <a:solidFill>
            <a:schemeClr val="accent1">
              <a:shade val="50000"/>
              <a:hueOff val="-367073"/>
              <a:satOff val="6670"/>
              <a:lumOff val="28914"/>
              <a:alphaOff val="0"/>
            </a:schemeClr>
          </a:solidFill>
          <a:prstDash val="solid"/>
        </a:ln>
        <a:effectLst/>
      </dsp:spPr>
      <dsp:style>
        <a:lnRef idx="2">
          <a:scrgbClr r="0" g="0" b="0"/>
        </a:lnRef>
        <a:fillRef idx="1">
          <a:scrgbClr r="0" g="0" b="0"/>
        </a:fillRef>
        <a:effectRef idx="0">
          <a:scrgbClr r="0" g="0" b="0"/>
        </a:effectRef>
        <a:fontRef idx="minor"/>
      </dsp:style>
    </dsp:sp>
    <dsp:sp modelId="{CC74314A-68B3-480A-A4DC-367AD67FA31C}">
      <dsp:nvSpPr>
        <dsp:cNvPr id="0" name=""/>
        <dsp:cNvSpPr/>
      </dsp:nvSpPr>
      <dsp:spPr>
        <a:xfrm>
          <a:off x="951890" y="4800599"/>
          <a:ext cx="8097469" cy="1371600"/>
        </a:xfrm>
        <a:prstGeom prst="rect">
          <a:avLst/>
        </a:prstGeom>
        <a:solidFill>
          <a:schemeClr val="accent1">
            <a:shade val="50000"/>
            <a:hueOff val="-367073"/>
            <a:satOff val="6670"/>
            <a:lumOff val="289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63500" rIns="63500" bIns="63500" numCol="1" spcCol="1270" anchor="ctr" anchorCtr="0">
          <a:noAutofit/>
        </a:bodyPr>
        <a:lstStyle/>
        <a:p>
          <a:pPr lvl="0" algn="just" defTabSz="1111250">
            <a:lnSpc>
              <a:spcPct val="90000"/>
            </a:lnSpc>
            <a:spcBef>
              <a:spcPct val="0"/>
            </a:spcBef>
            <a:spcAft>
              <a:spcPct val="35000"/>
            </a:spcAft>
          </a:pPr>
          <a:r>
            <a:rPr lang="es-EC" sz="2500" kern="1200" dirty="0" smtClean="0">
              <a:solidFill>
                <a:schemeClr val="tx1"/>
              </a:solidFill>
              <a:effectLst/>
              <a:latin typeface="Times New Roman"/>
              <a:ea typeface="Calibri"/>
            </a:rPr>
            <a:t>El  poco uso agroindustrial del arazá hace que las condiciones de cosecha sean inapropiadas, haciendo que no se pueda mantener   las propiedades nutricionales</a:t>
          </a:r>
          <a:endParaRPr lang="es-EC" sz="2500" b="1" kern="1200" dirty="0">
            <a:solidFill>
              <a:schemeClr val="tx1"/>
            </a:solidFill>
          </a:endParaRPr>
        </a:p>
      </dsp:txBody>
      <dsp:txXfrm>
        <a:off x="951890" y="4800599"/>
        <a:ext cx="8097469" cy="1371600"/>
      </dsp:txXfrm>
    </dsp:sp>
    <dsp:sp modelId="{B23967E5-275B-46E9-BCCC-DF4889DBB4E8}">
      <dsp:nvSpPr>
        <dsp:cNvPr id="0" name=""/>
        <dsp:cNvSpPr/>
      </dsp:nvSpPr>
      <dsp:spPr>
        <a:xfrm>
          <a:off x="94640" y="4629150"/>
          <a:ext cx="1714500" cy="1714500"/>
        </a:xfrm>
        <a:prstGeom prst="ellipse">
          <a:avLst/>
        </a:prstGeom>
        <a:blipFill rotWithShape="0">
          <a:blip xmlns:r="http://schemas.openxmlformats.org/officeDocument/2006/relationships" r:embed="rId3"/>
          <a:stretch>
            <a:fillRect/>
          </a:stretch>
        </a:blipFill>
        <a:ln w="25400" cap="flat" cmpd="sng" algn="ctr">
          <a:solidFill>
            <a:schemeClr val="accent1">
              <a:shade val="50000"/>
              <a:hueOff val="-367073"/>
              <a:satOff val="6670"/>
              <a:lumOff val="2891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D8203-CF8F-4C96-A3B7-B1CC7ECB5CC2}">
      <dsp:nvSpPr>
        <dsp:cNvPr id="0" name=""/>
        <dsp:cNvSpPr/>
      </dsp:nvSpPr>
      <dsp:spPr>
        <a:xfrm>
          <a:off x="-7726100" y="-1184976"/>
          <a:ext cx="9227952" cy="9227952"/>
        </a:xfrm>
        <a:prstGeom prst="blockArc">
          <a:avLst>
            <a:gd name="adj1" fmla="val 18900000"/>
            <a:gd name="adj2" fmla="val 2700000"/>
            <a:gd name="adj3" fmla="val 234"/>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5BBDBF-4478-4ED5-A13A-BCC7412068F0}">
      <dsp:nvSpPr>
        <dsp:cNvPr id="0" name=""/>
        <dsp:cNvSpPr/>
      </dsp:nvSpPr>
      <dsp:spPr>
        <a:xfrm>
          <a:off x="924235" y="692699"/>
          <a:ext cx="7701933" cy="1371600"/>
        </a:xfrm>
        <a:prstGeom prst="rect">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8708" tIns="60960" rIns="60960" bIns="60960" numCol="1" spcCol="1270" anchor="ctr" anchorCtr="0">
          <a:noAutofit/>
        </a:bodyPr>
        <a:lstStyle/>
        <a:p>
          <a:pPr lvl="0" algn="just" defTabSz="1066800">
            <a:lnSpc>
              <a:spcPct val="90000"/>
            </a:lnSpc>
            <a:spcBef>
              <a:spcPct val="0"/>
            </a:spcBef>
            <a:spcAft>
              <a:spcPct val="35000"/>
            </a:spcAft>
          </a:pPr>
          <a:r>
            <a:rPr lang="es-EC" sz="2400" kern="1200" dirty="0" smtClean="0">
              <a:solidFill>
                <a:schemeClr val="tx1"/>
              </a:solidFill>
              <a:effectLst/>
              <a:latin typeface="Times New Roman"/>
              <a:ea typeface="Calibri"/>
            </a:rPr>
            <a:t>La demanda actual de los mercados es cada vez más exigente en la calidad de los productos, por tal motivo es imprescindible la aplicación de tecnologías post cosecha. </a:t>
          </a:r>
          <a:endParaRPr lang="es-EC" sz="2400" b="0" kern="1200" dirty="0">
            <a:solidFill>
              <a:schemeClr val="tx1"/>
            </a:solidFill>
          </a:endParaRPr>
        </a:p>
      </dsp:txBody>
      <dsp:txXfrm>
        <a:off x="924235" y="692699"/>
        <a:ext cx="7701933" cy="1371600"/>
      </dsp:txXfrm>
    </dsp:sp>
    <dsp:sp modelId="{66226989-B595-4A6B-A13D-767A502CF99C}">
      <dsp:nvSpPr>
        <dsp:cNvPr id="0" name=""/>
        <dsp:cNvSpPr/>
      </dsp:nvSpPr>
      <dsp:spPr>
        <a:xfrm>
          <a:off x="119282" y="514350"/>
          <a:ext cx="1714500" cy="1714500"/>
        </a:xfrm>
        <a:prstGeom prst="ellipse">
          <a:avLst/>
        </a:prstGeom>
        <a:blipFill rotWithShape="0">
          <a:blip xmlns:r="http://schemas.openxmlformats.org/officeDocument/2006/relationships" r:embed="rId1"/>
          <a:stretch>
            <a:fillRect/>
          </a:stretch>
        </a:blip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95B37A7-F1D7-4123-A4B3-1802BFAD65BD}">
      <dsp:nvSpPr>
        <dsp:cNvPr id="0" name=""/>
        <dsp:cNvSpPr/>
      </dsp:nvSpPr>
      <dsp:spPr>
        <a:xfrm>
          <a:off x="1475108" y="2743200"/>
          <a:ext cx="7203356" cy="1371600"/>
        </a:xfrm>
        <a:prstGeom prst="rect">
          <a:avLst/>
        </a:prstGeom>
        <a:gradFill rotWithShape="0">
          <a:gsLst>
            <a:gs pos="0">
              <a:schemeClr val="accent4">
                <a:hueOff val="419958"/>
                <a:satOff val="-11217"/>
                <a:lumOff val="-2647"/>
                <a:alphaOff val="0"/>
                <a:tint val="75000"/>
                <a:shade val="85000"/>
                <a:satMod val="230000"/>
              </a:schemeClr>
            </a:gs>
            <a:gs pos="25000">
              <a:schemeClr val="accent4">
                <a:hueOff val="419958"/>
                <a:satOff val="-11217"/>
                <a:lumOff val="-2647"/>
                <a:alphaOff val="0"/>
                <a:tint val="90000"/>
                <a:shade val="70000"/>
                <a:satMod val="220000"/>
              </a:schemeClr>
            </a:gs>
            <a:gs pos="50000">
              <a:schemeClr val="accent4">
                <a:hueOff val="419958"/>
                <a:satOff val="-11217"/>
                <a:lumOff val="-2647"/>
                <a:alphaOff val="0"/>
                <a:tint val="90000"/>
                <a:shade val="58000"/>
                <a:satMod val="225000"/>
              </a:schemeClr>
            </a:gs>
            <a:gs pos="65000">
              <a:schemeClr val="accent4">
                <a:hueOff val="419958"/>
                <a:satOff val="-11217"/>
                <a:lumOff val="-2647"/>
                <a:alphaOff val="0"/>
                <a:tint val="90000"/>
                <a:shade val="58000"/>
                <a:satMod val="225000"/>
              </a:schemeClr>
            </a:gs>
            <a:gs pos="80000">
              <a:schemeClr val="accent4">
                <a:hueOff val="419958"/>
                <a:satOff val="-11217"/>
                <a:lumOff val="-2647"/>
                <a:alphaOff val="0"/>
                <a:tint val="90000"/>
                <a:shade val="69000"/>
                <a:satMod val="220000"/>
              </a:schemeClr>
            </a:gs>
            <a:gs pos="100000">
              <a:schemeClr val="accent4">
                <a:hueOff val="419958"/>
                <a:satOff val="-11217"/>
                <a:lumOff val="-2647"/>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8708" tIns="60960" rIns="60960" bIns="60960" numCol="1" spcCol="1270" anchor="ctr" anchorCtr="0">
          <a:noAutofit/>
        </a:bodyPr>
        <a:lstStyle/>
        <a:p>
          <a:pPr lvl="0" algn="just" defTabSz="1066800">
            <a:lnSpc>
              <a:spcPct val="90000"/>
            </a:lnSpc>
            <a:spcBef>
              <a:spcPct val="0"/>
            </a:spcBef>
            <a:spcAft>
              <a:spcPct val="35000"/>
            </a:spcAft>
          </a:pPr>
          <a:r>
            <a:rPr lang="es-EC" sz="2400" kern="1200" dirty="0" smtClean="0">
              <a:solidFill>
                <a:schemeClr val="tx1"/>
              </a:solidFill>
              <a:effectLst/>
              <a:latin typeface="Times New Roman"/>
              <a:ea typeface="Calibri"/>
            </a:rPr>
            <a:t>La importancia del consumo de alimentos saludables, ha tomado gran importancia en la actualidad, las frutas son una opción para quienes quieren alimentarse sanamente</a:t>
          </a:r>
          <a:r>
            <a:rPr lang="es-EC" sz="2300" kern="1200" dirty="0" smtClean="0">
              <a:effectLst/>
              <a:latin typeface="Times New Roman"/>
              <a:ea typeface="Calibri"/>
            </a:rPr>
            <a:t>.</a:t>
          </a:r>
          <a:endParaRPr lang="es-EC" sz="2300" b="0" kern="1200" dirty="0">
            <a:solidFill>
              <a:schemeClr val="tx1"/>
            </a:solidFill>
          </a:endParaRPr>
        </a:p>
      </dsp:txBody>
      <dsp:txXfrm>
        <a:off x="1475108" y="2743200"/>
        <a:ext cx="7203356" cy="1371600"/>
      </dsp:txXfrm>
    </dsp:sp>
    <dsp:sp modelId="{318F13A5-12DD-444F-8701-6B555590F6F8}">
      <dsp:nvSpPr>
        <dsp:cNvPr id="0" name=""/>
        <dsp:cNvSpPr/>
      </dsp:nvSpPr>
      <dsp:spPr>
        <a:xfrm>
          <a:off x="617858" y="2571750"/>
          <a:ext cx="1714500" cy="1714500"/>
        </a:xfrm>
        <a:prstGeom prst="ellipse">
          <a:avLst/>
        </a:prstGeom>
        <a:blipFill rotWithShape="0">
          <a:blip xmlns:r="http://schemas.openxmlformats.org/officeDocument/2006/relationships" r:embed="rId2"/>
          <a:stretch>
            <a:fillRect/>
          </a:stretch>
        </a:blipFill>
        <a:ln w="10000" cap="flat" cmpd="sng" algn="ctr">
          <a:solidFill>
            <a:schemeClr val="accent4">
              <a:hueOff val="419958"/>
              <a:satOff val="-11217"/>
              <a:lumOff val="-2647"/>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A8A61A2-C784-48F1-8861-7AD75BA2954C}">
      <dsp:nvSpPr>
        <dsp:cNvPr id="0" name=""/>
        <dsp:cNvSpPr/>
      </dsp:nvSpPr>
      <dsp:spPr>
        <a:xfrm>
          <a:off x="976532" y="4591472"/>
          <a:ext cx="7701933" cy="1789855"/>
        </a:xfrm>
        <a:prstGeom prst="rect">
          <a:avLst/>
        </a:prstGeom>
        <a:gradFill rotWithShape="0">
          <a:gsLst>
            <a:gs pos="0">
              <a:schemeClr val="accent4">
                <a:hueOff val="839916"/>
                <a:satOff val="-22434"/>
                <a:lumOff val="-5294"/>
                <a:alphaOff val="0"/>
                <a:tint val="75000"/>
                <a:shade val="85000"/>
                <a:satMod val="230000"/>
              </a:schemeClr>
            </a:gs>
            <a:gs pos="25000">
              <a:schemeClr val="accent4">
                <a:hueOff val="839916"/>
                <a:satOff val="-22434"/>
                <a:lumOff val="-5294"/>
                <a:alphaOff val="0"/>
                <a:tint val="90000"/>
                <a:shade val="70000"/>
                <a:satMod val="220000"/>
              </a:schemeClr>
            </a:gs>
            <a:gs pos="50000">
              <a:schemeClr val="accent4">
                <a:hueOff val="839916"/>
                <a:satOff val="-22434"/>
                <a:lumOff val="-5294"/>
                <a:alphaOff val="0"/>
                <a:tint val="90000"/>
                <a:shade val="58000"/>
                <a:satMod val="225000"/>
              </a:schemeClr>
            </a:gs>
            <a:gs pos="65000">
              <a:schemeClr val="accent4">
                <a:hueOff val="839916"/>
                <a:satOff val="-22434"/>
                <a:lumOff val="-5294"/>
                <a:alphaOff val="0"/>
                <a:tint val="90000"/>
                <a:shade val="58000"/>
                <a:satMod val="225000"/>
              </a:schemeClr>
            </a:gs>
            <a:gs pos="80000">
              <a:schemeClr val="accent4">
                <a:hueOff val="839916"/>
                <a:satOff val="-22434"/>
                <a:lumOff val="-5294"/>
                <a:alphaOff val="0"/>
                <a:tint val="90000"/>
                <a:shade val="69000"/>
                <a:satMod val="220000"/>
              </a:schemeClr>
            </a:gs>
            <a:gs pos="100000">
              <a:schemeClr val="accent4">
                <a:hueOff val="839916"/>
                <a:satOff val="-22434"/>
                <a:lumOff val="-5294"/>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8708" tIns="60960" rIns="60960" bIns="60960" numCol="1" spcCol="1270" anchor="ctr" anchorCtr="0">
          <a:noAutofit/>
        </a:bodyPr>
        <a:lstStyle/>
        <a:p>
          <a:pPr lvl="0" algn="just" defTabSz="1066800">
            <a:lnSpc>
              <a:spcPct val="90000"/>
            </a:lnSpc>
            <a:spcBef>
              <a:spcPct val="0"/>
            </a:spcBef>
            <a:spcAft>
              <a:spcPct val="35000"/>
            </a:spcAft>
          </a:pPr>
          <a:r>
            <a:rPr lang="es-EC" sz="2400" kern="1200" dirty="0" smtClean="0">
              <a:solidFill>
                <a:schemeClr val="tx1"/>
              </a:solidFill>
              <a:effectLst/>
              <a:latin typeface="Times New Roman"/>
              <a:ea typeface="Calibri"/>
            </a:rPr>
            <a:t>La industria se ve obligada a utilizar métodos de conservación de alimentos para evitar pérdidas económicas, es por eso que la deshidratación osmótica  y secado, es un método  de conservación de productos.</a:t>
          </a:r>
          <a:endParaRPr lang="es-EC" sz="2400" b="0" kern="1200" dirty="0">
            <a:solidFill>
              <a:schemeClr val="tx1"/>
            </a:solidFill>
          </a:endParaRPr>
        </a:p>
      </dsp:txBody>
      <dsp:txXfrm>
        <a:off x="976532" y="4591472"/>
        <a:ext cx="7701933" cy="1789855"/>
      </dsp:txXfrm>
    </dsp:sp>
    <dsp:sp modelId="{A026C684-C98E-4331-9C99-86E2D1759BAA}">
      <dsp:nvSpPr>
        <dsp:cNvPr id="0" name=""/>
        <dsp:cNvSpPr/>
      </dsp:nvSpPr>
      <dsp:spPr>
        <a:xfrm>
          <a:off x="69998" y="4581126"/>
          <a:ext cx="1813066" cy="1810546"/>
        </a:xfrm>
        <a:prstGeom prst="ellipse">
          <a:avLst/>
        </a:prstGeom>
        <a:blipFill rotWithShape="0">
          <a:blip xmlns:r="http://schemas.openxmlformats.org/officeDocument/2006/relationships" r:embed="rId3"/>
          <a:stretch>
            <a:fillRect/>
          </a:stretch>
        </a:blipFill>
        <a:ln w="10000" cap="flat" cmpd="sng" algn="ctr">
          <a:solidFill>
            <a:schemeClr val="accent4">
              <a:hueOff val="839916"/>
              <a:satOff val="-22434"/>
              <a:lumOff val="-5294"/>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8A6EE-8B86-46CA-975D-C047B414296B}">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ECF7C9-9E81-4295-BDAD-28F82898DC4A}">
      <dsp:nvSpPr>
        <dsp:cNvPr id="0" name=""/>
        <dsp:cNvSpPr/>
      </dsp:nvSpPr>
      <dsp:spPr>
        <a:xfrm>
          <a:off x="747064" y="580583"/>
          <a:ext cx="7161115" cy="1161003"/>
        </a:xfrm>
        <a:prstGeom prst="rect">
          <a:avLst/>
        </a:prstGeom>
        <a:gradFill rotWithShape="1">
          <a:gsLst>
            <a:gs pos="0">
              <a:schemeClr val="accent3">
                <a:tint val="30000"/>
                <a:satMod val="250000"/>
              </a:schemeClr>
            </a:gs>
            <a:gs pos="72000">
              <a:schemeClr val="accent3">
                <a:tint val="75000"/>
                <a:satMod val="210000"/>
              </a:schemeClr>
            </a:gs>
            <a:gs pos="100000">
              <a:schemeClr val="accent3">
                <a:tint val="85000"/>
                <a:satMod val="210000"/>
              </a:schemeClr>
            </a:gs>
          </a:gsLst>
          <a:lin ang="5400000" scaled="1"/>
        </a:gradFill>
        <a:ln w="10000" cap="flat" cmpd="sng" algn="ctr">
          <a:solidFill>
            <a:schemeClr val="accent3"/>
          </a:solidFill>
          <a:prstDash val="solid"/>
        </a:ln>
        <a:effectLst>
          <a:outerShdw blurRad="76200" dist="50800" dir="5400000" rotWithShape="0">
            <a:srgbClr val="4E3B30">
              <a:alpha val="60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921547" tIns="48260" rIns="48260" bIns="4826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1900" b="0" i="0" u="none" strike="noStrike" kern="1200" cap="none" normalizeH="0" baseline="0" dirty="0" smtClean="0">
            <a:ln/>
            <a:effectLst/>
            <a:latin typeface="Arial" pitchFamily="34" charset="0"/>
            <a:ea typeface="Calibri" pitchFamily="34" charset="0"/>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s-EC" sz="2400" kern="1200" dirty="0" smtClean="0">
              <a:effectLst/>
              <a:latin typeface="Times New Roman"/>
              <a:ea typeface="Calibri"/>
            </a:rPr>
            <a:t>Caracterizar la materia prima mediante análisis físico químico.</a:t>
          </a:r>
          <a:endParaRPr lang="es-ES" sz="2400" kern="1200" dirty="0"/>
        </a:p>
        <a:p>
          <a:pPr marL="228600" lvl="1" indent="0" algn="l" defTabSz="1066800" rtl="0">
            <a:lnSpc>
              <a:spcPct val="90000"/>
            </a:lnSpc>
            <a:spcBef>
              <a:spcPct val="0"/>
            </a:spcBef>
            <a:spcAft>
              <a:spcPct val="15000"/>
            </a:spcAft>
            <a:buChar char="••"/>
          </a:pPr>
          <a:endParaRPr kumimoji="0" lang="es-ES" sz="1500" b="0" i="0" u="none" strike="noStrike" kern="1200" cap="none" normalizeH="0" baseline="0" dirty="0" smtClean="0">
            <a:ln>
              <a:noFill/>
            </a:ln>
            <a:solidFill>
              <a:schemeClr val="tx1"/>
            </a:solidFill>
            <a:effectLst/>
            <a:latin typeface="Arial" pitchFamily="34" charset="0"/>
            <a:cs typeface="Arial" pitchFamily="34" charset="0"/>
          </a:endParaRPr>
        </a:p>
      </dsp:txBody>
      <dsp:txXfrm>
        <a:off x="747064" y="580583"/>
        <a:ext cx="7161115" cy="1161003"/>
      </dsp:txXfrm>
    </dsp:sp>
    <dsp:sp modelId="{305E5FF4-1FF9-4582-BF7F-F44C16921120}">
      <dsp:nvSpPr>
        <dsp:cNvPr id="0" name=""/>
        <dsp:cNvSpPr/>
      </dsp:nvSpPr>
      <dsp:spPr>
        <a:xfrm>
          <a:off x="21437" y="435457"/>
          <a:ext cx="1451254" cy="1451254"/>
        </a:xfrm>
        <a:prstGeom prst="ellipse">
          <a:avLst/>
        </a:prstGeom>
        <a:blipFill rotWithShape="0">
          <a:blip xmlns:r="http://schemas.openxmlformats.org/officeDocument/2006/relationships" r:embed="rId1"/>
          <a:stretch>
            <a:fillRect/>
          </a:stretch>
        </a:blipFill>
        <a:ln w="10000" cap="flat" cmpd="sng" algn="ctr">
          <a:solidFill>
            <a:schemeClr val="accent1">
              <a:alpha val="9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98413CA-D118-48AF-A946-1F56D2EA5EFE}">
      <dsp:nvSpPr>
        <dsp:cNvPr id="0" name=""/>
        <dsp:cNvSpPr/>
      </dsp:nvSpPr>
      <dsp:spPr>
        <a:xfrm>
          <a:off x="747064" y="2322413"/>
          <a:ext cx="7161115" cy="1161003"/>
        </a:xfrm>
        <a:prstGeom prst="rect">
          <a:avLst/>
        </a:prstGeom>
        <a:gradFill rotWithShape="1">
          <a:gsLst>
            <a:gs pos="0">
              <a:schemeClr val="accent3">
                <a:tint val="30000"/>
                <a:satMod val="250000"/>
              </a:schemeClr>
            </a:gs>
            <a:gs pos="72000">
              <a:schemeClr val="accent3">
                <a:tint val="75000"/>
                <a:satMod val="210000"/>
              </a:schemeClr>
            </a:gs>
            <a:gs pos="100000">
              <a:schemeClr val="accent3">
                <a:tint val="85000"/>
                <a:satMod val="210000"/>
              </a:schemeClr>
            </a:gs>
          </a:gsLst>
          <a:lin ang="5400000" scaled="1"/>
        </a:gradFill>
        <a:ln w="10000" cap="flat" cmpd="sng" algn="ctr">
          <a:solidFill>
            <a:schemeClr val="accent3"/>
          </a:solidFill>
          <a:prstDash val="solid"/>
        </a:ln>
        <a:effectLst>
          <a:outerShdw blurRad="76200" dist="50800" dir="5400000" rotWithShape="0">
            <a:srgbClr val="4E3B30">
              <a:alpha val="60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921547"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400" kern="1200" dirty="0" smtClean="0">
              <a:effectLst/>
              <a:latin typeface="Times New Roman"/>
              <a:ea typeface="Calibri"/>
            </a:rPr>
            <a:t>Evaluar el índice de madurez comercial del arazá </a:t>
          </a:r>
          <a:r>
            <a:rPr lang="es-EC" sz="2400" kern="1200" dirty="0" smtClean="0">
              <a:effectLst/>
              <a:latin typeface="Times New Roman"/>
              <a:ea typeface="Calibri"/>
            </a:rPr>
            <a:t>para </a:t>
          </a:r>
          <a:r>
            <a:rPr lang="es-EC" sz="2400" kern="1200" dirty="0" smtClean="0">
              <a:effectLst/>
              <a:latin typeface="Times New Roman"/>
              <a:ea typeface="Calibri"/>
            </a:rPr>
            <a:t>la deshidratación osmótica.</a:t>
          </a:r>
          <a:endParaRPr lang="es-ES" sz="2400" kern="1200" dirty="0"/>
        </a:p>
      </dsp:txBody>
      <dsp:txXfrm>
        <a:off x="747064" y="2322413"/>
        <a:ext cx="7161115" cy="1161003"/>
      </dsp:txXfrm>
    </dsp:sp>
    <dsp:sp modelId="{4E63BAFE-0C23-4435-BDC6-C737D3E36B5C}">
      <dsp:nvSpPr>
        <dsp:cNvPr id="0" name=""/>
        <dsp:cNvSpPr/>
      </dsp:nvSpPr>
      <dsp:spPr>
        <a:xfrm>
          <a:off x="21437" y="2177288"/>
          <a:ext cx="1451254" cy="1451254"/>
        </a:xfrm>
        <a:prstGeom prst="ellipse">
          <a:avLst/>
        </a:prstGeom>
        <a:blipFill rotWithShape="0">
          <a:blip xmlns:r="http://schemas.openxmlformats.org/officeDocument/2006/relationships" r:embed="rId2"/>
          <a:stretch>
            <a:fillRect/>
          </a:stretch>
        </a:blipFill>
        <a:ln w="10000" cap="flat" cmpd="sng" algn="ctr">
          <a:solidFill>
            <a:schemeClr val="accent1">
              <a:alpha val="90000"/>
              <a:hueOff val="0"/>
              <a:satOff val="0"/>
              <a:lumOff val="0"/>
              <a:alphaOff val="-4000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2D996-0F48-47C3-A965-DFDB6709B028}">
      <dsp:nvSpPr>
        <dsp:cNvPr id="0" name=""/>
        <dsp:cNvSpPr/>
      </dsp:nvSpPr>
      <dsp:spPr>
        <a:xfrm>
          <a:off x="-5022297" y="-784960"/>
          <a:ext cx="6102251" cy="6102251"/>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CEE7DB-FD96-4D19-B9A2-F910624FD521}">
      <dsp:nvSpPr>
        <dsp:cNvPr id="0" name=""/>
        <dsp:cNvSpPr/>
      </dsp:nvSpPr>
      <dsp:spPr>
        <a:xfrm>
          <a:off x="895957" y="559533"/>
          <a:ext cx="7001116" cy="1294796"/>
        </a:xfrm>
        <a:prstGeom prst="rect">
          <a:avLst/>
        </a:prstGeom>
        <a:gradFill rotWithShape="1">
          <a:gsLst>
            <a:gs pos="0">
              <a:schemeClr val="accent3">
                <a:tint val="30000"/>
                <a:satMod val="250000"/>
              </a:schemeClr>
            </a:gs>
            <a:gs pos="72000">
              <a:schemeClr val="accent3">
                <a:tint val="75000"/>
                <a:satMod val="210000"/>
              </a:schemeClr>
            </a:gs>
            <a:gs pos="100000">
              <a:schemeClr val="accent3">
                <a:tint val="85000"/>
                <a:satMod val="210000"/>
              </a:schemeClr>
            </a:gs>
          </a:gsLst>
          <a:lin ang="5400000" scaled="1"/>
        </a:gradFill>
        <a:ln w="10000" cap="flat" cmpd="sng" algn="ctr">
          <a:solidFill>
            <a:schemeClr val="accent3"/>
          </a:solidFill>
          <a:prstDash val="solid"/>
        </a:ln>
        <a:effectLst>
          <a:outerShdw blurRad="76200" dist="50800" dir="5400000" rotWithShape="0">
            <a:srgbClr val="4E3B30">
              <a:alpha val="60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027744" tIns="60960" rIns="60960" bIns="60960" numCol="1" spcCol="1270" anchor="ctr" anchorCtr="0">
          <a:noAutofit/>
        </a:bodyPr>
        <a:lstStyle/>
        <a:p>
          <a:pPr lvl="0" algn="just" defTabSz="1066800">
            <a:lnSpc>
              <a:spcPct val="90000"/>
            </a:lnSpc>
            <a:spcBef>
              <a:spcPct val="0"/>
            </a:spcBef>
            <a:spcAft>
              <a:spcPct val="35000"/>
            </a:spcAft>
          </a:pPr>
          <a:r>
            <a:rPr lang="es-EC" sz="2400" kern="1200" dirty="0" smtClean="0">
              <a:effectLst/>
              <a:latin typeface="Times New Roman"/>
              <a:ea typeface="Calibri"/>
            </a:rPr>
            <a:t>Evaluar el efecto de la temperatura, velocidad de aire y densidad de carga sobre la calidad del producto final.</a:t>
          </a:r>
          <a:endParaRPr lang="es-ES" sz="2400" kern="1200" dirty="0"/>
        </a:p>
      </dsp:txBody>
      <dsp:txXfrm>
        <a:off x="895957" y="559533"/>
        <a:ext cx="7001116" cy="1294796"/>
      </dsp:txXfrm>
    </dsp:sp>
    <dsp:sp modelId="{EFA21615-3576-4C23-A2E5-FDC8435A8C38}">
      <dsp:nvSpPr>
        <dsp:cNvPr id="0" name=""/>
        <dsp:cNvSpPr/>
      </dsp:nvSpPr>
      <dsp:spPr>
        <a:xfrm>
          <a:off x="87130" y="485639"/>
          <a:ext cx="1618495" cy="1618495"/>
        </a:xfrm>
        <a:prstGeom prst="ellipse">
          <a:avLst/>
        </a:prstGeom>
        <a:blipFill rotWithShape="0">
          <a:blip xmlns:r="http://schemas.openxmlformats.org/officeDocument/2006/relationships" r:embed="rId1"/>
          <a:stretch>
            <a:fillRect/>
          </a:stretch>
        </a:blipFill>
        <a:ln w="100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7D2CBAA-4FD9-43FF-BACE-D7DA76D924DC}">
      <dsp:nvSpPr>
        <dsp:cNvPr id="0" name=""/>
        <dsp:cNvSpPr/>
      </dsp:nvSpPr>
      <dsp:spPr>
        <a:xfrm>
          <a:off x="913110" y="2242942"/>
          <a:ext cx="6967651" cy="1989000"/>
        </a:xfrm>
        <a:prstGeom prst="rect">
          <a:avLst/>
        </a:prstGeom>
        <a:gradFill rotWithShape="1">
          <a:gsLst>
            <a:gs pos="0">
              <a:schemeClr val="accent3">
                <a:tint val="30000"/>
                <a:satMod val="250000"/>
              </a:schemeClr>
            </a:gs>
            <a:gs pos="72000">
              <a:schemeClr val="accent3">
                <a:tint val="75000"/>
                <a:satMod val="210000"/>
              </a:schemeClr>
            </a:gs>
            <a:gs pos="100000">
              <a:schemeClr val="accent3">
                <a:tint val="85000"/>
                <a:satMod val="210000"/>
              </a:schemeClr>
            </a:gs>
          </a:gsLst>
          <a:lin ang="5400000" scaled="1"/>
        </a:gradFill>
        <a:ln w="10000" cap="flat" cmpd="sng" algn="ctr">
          <a:solidFill>
            <a:schemeClr val="accent3"/>
          </a:solidFill>
          <a:prstDash val="solid"/>
        </a:ln>
        <a:effectLst>
          <a:outerShdw blurRad="76200" dist="50800" dir="5400000" rotWithShape="0">
            <a:srgbClr val="4E3B30">
              <a:alpha val="60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027744" tIns="55880" rIns="55880" bIns="55880" numCol="1" spcCol="1270" anchor="ctr" anchorCtr="0">
          <a:noAutofit/>
        </a:bodyPr>
        <a:lstStyle/>
        <a:p>
          <a:pPr lvl="0" algn="just" defTabSz="977900" rtl="0">
            <a:lnSpc>
              <a:spcPct val="90000"/>
            </a:lnSpc>
            <a:spcBef>
              <a:spcPct val="0"/>
            </a:spcBef>
            <a:spcAft>
              <a:spcPct val="35000"/>
            </a:spcAft>
          </a:pPr>
          <a:r>
            <a:rPr lang="es-EC" sz="2200" kern="1200" dirty="0" smtClean="0">
              <a:solidFill>
                <a:srgbClr val="000000"/>
              </a:solidFill>
              <a:effectLst/>
              <a:latin typeface="Times New Roman"/>
              <a:ea typeface="Calibri"/>
            </a:rPr>
            <a:t>Evaluar la calidad del producto terminado mediante análisis Físico Químico (</a:t>
          </a:r>
          <a:r>
            <a:rPr lang="es-EC" sz="2200" kern="1200" dirty="0" err="1" smtClean="0">
              <a:solidFill>
                <a:srgbClr val="000000"/>
              </a:solidFill>
              <a:effectLst/>
              <a:latin typeface="Times New Roman"/>
              <a:ea typeface="Calibri"/>
            </a:rPr>
            <a:t>ºBrix</a:t>
          </a:r>
          <a:r>
            <a:rPr lang="es-EC" sz="2200" kern="1200" dirty="0" smtClean="0">
              <a:solidFill>
                <a:srgbClr val="000000"/>
              </a:solidFill>
              <a:effectLst/>
              <a:latin typeface="Times New Roman"/>
              <a:ea typeface="Calibri"/>
            </a:rPr>
            <a:t>, peso, humedad, proteína, vitamina C, pH); microbiológico (mohos, levaduras y recuento total de aerobios) y organoléptico (olor, color, sabor, textura). </a:t>
          </a:r>
          <a:endParaRPr lang="es-ES" sz="2200" kern="1200" dirty="0"/>
        </a:p>
      </dsp:txBody>
      <dsp:txXfrm>
        <a:off x="913110" y="2242942"/>
        <a:ext cx="6967651" cy="1989000"/>
      </dsp:txXfrm>
    </dsp:sp>
    <dsp:sp modelId="{B45F1E15-2389-49F3-8D18-E17D7174BC20}">
      <dsp:nvSpPr>
        <dsp:cNvPr id="0" name=""/>
        <dsp:cNvSpPr/>
      </dsp:nvSpPr>
      <dsp:spPr>
        <a:xfrm>
          <a:off x="-39314" y="2242942"/>
          <a:ext cx="1871384" cy="1989000"/>
        </a:xfrm>
        <a:prstGeom prst="ellipse">
          <a:avLst/>
        </a:prstGeom>
        <a:blipFill rotWithShape="0">
          <a:blip xmlns:r="http://schemas.openxmlformats.org/officeDocument/2006/relationships" r:embed="rId2"/>
          <a:stretch>
            <a:fillRect/>
          </a:stretch>
        </a:blipFill>
        <a:ln w="100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C49A6-B584-48BA-A9A7-5F9C495EBBFA}">
      <dsp:nvSpPr>
        <dsp:cNvPr id="0" name=""/>
        <dsp:cNvSpPr/>
      </dsp:nvSpPr>
      <dsp:spPr>
        <a:xfrm>
          <a:off x="280572" y="2443809"/>
          <a:ext cx="2228552" cy="1294188"/>
        </a:xfrm>
        <a:prstGeom prst="round2SameRect">
          <a:avLst>
            <a:gd name="adj1" fmla="val 8000"/>
            <a:gd name="adj2" fmla="val 0"/>
          </a:avLst>
        </a:prstGeom>
        <a:gradFill rotWithShape="1">
          <a:gsLst>
            <a:gs pos="0">
              <a:schemeClr val="accent3">
                <a:tint val="30000"/>
                <a:satMod val="250000"/>
              </a:schemeClr>
            </a:gs>
            <a:gs pos="72000">
              <a:schemeClr val="accent3">
                <a:tint val="75000"/>
                <a:satMod val="210000"/>
              </a:schemeClr>
            </a:gs>
            <a:gs pos="100000">
              <a:schemeClr val="accent3">
                <a:tint val="85000"/>
                <a:satMod val="210000"/>
              </a:schemeClr>
            </a:gs>
          </a:gsLst>
          <a:lin ang="5400000" scaled="1"/>
        </a:gradFill>
        <a:ln w="10000" cap="flat" cmpd="sng" algn="ctr">
          <a:solidFill>
            <a:schemeClr val="accent3"/>
          </a:solidFill>
          <a:prstDash val="solid"/>
        </a:ln>
        <a:effectLst>
          <a:outerShdw blurRad="76200" dist="50800" dir="5400000" rotWithShape="0">
            <a:srgbClr val="4E3B30">
              <a:alpha val="6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latin typeface="Times New Roman" pitchFamily="18" charset="0"/>
              <a:cs typeface="Times New Roman" pitchFamily="18" charset="0"/>
            </a:rPr>
            <a:t>Análisis físico-químicos</a:t>
          </a:r>
          <a:endParaRPr lang="es-ES" sz="2000" kern="1200" dirty="0">
            <a:latin typeface="Times New Roman" pitchFamily="18" charset="0"/>
            <a:cs typeface="Times New Roman" pitchFamily="18" charset="0"/>
          </a:endParaRPr>
        </a:p>
      </dsp:txBody>
      <dsp:txXfrm>
        <a:off x="310896" y="2474133"/>
        <a:ext cx="2167904" cy="1263864"/>
      </dsp:txXfrm>
    </dsp:sp>
    <dsp:sp modelId="{443681C7-8194-458C-9693-F7EF7E7DD203}">
      <dsp:nvSpPr>
        <dsp:cNvPr id="0" name=""/>
        <dsp:cNvSpPr/>
      </dsp:nvSpPr>
      <dsp:spPr>
        <a:xfrm>
          <a:off x="282600" y="1719953"/>
          <a:ext cx="2228552" cy="715333"/>
        </a:xfrm>
        <a:prstGeom prst="rect">
          <a:avLst/>
        </a:prstGeom>
        <a:gradFill rotWithShape="1">
          <a:gsLst>
            <a:gs pos="0">
              <a:schemeClr val="accent3">
                <a:tint val="75000"/>
                <a:shade val="85000"/>
                <a:satMod val="230000"/>
              </a:schemeClr>
            </a:gs>
            <a:gs pos="25000">
              <a:schemeClr val="accent3">
                <a:tint val="90000"/>
                <a:shade val="70000"/>
                <a:satMod val="220000"/>
              </a:schemeClr>
            </a:gs>
            <a:gs pos="50000">
              <a:schemeClr val="accent3">
                <a:tint val="90000"/>
                <a:shade val="58000"/>
                <a:satMod val="225000"/>
              </a:schemeClr>
            </a:gs>
            <a:gs pos="65000">
              <a:schemeClr val="accent3">
                <a:tint val="90000"/>
                <a:shade val="58000"/>
                <a:satMod val="225000"/>
              </a:schemeClr>
            </a:gs>
            <a:gs pos="80000">
              <a:schemeClr val="accent3">
                <a:tint val="90000"/>
                <a:shade val="69000"/>
                <a:satMod val="220000"/>
              </a:schemeClr>
            </a:gs>
            <a:gs pos="100000">
              <a:schemeClr val="accent3">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3">
              <a:shade val="60000"/>
              <a:satMod val="11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ES" sz="2100" kern="1200" dirty="0" smtClean="0">
              <a:latin typeface="Times New Roman" pitchFamily="18" charset="0"/>
              <a:cs typeface="Times New Roman" pitchFamily="18" charset="0"/>
            </a:rPr>
            <a:t>MATERIA PRIMA </a:t>
          </a:r>
          <a:endParaRPr lang="es-ES" sz="2100" kern="1200" dirty="0">
            <a:latin typeface="Times New Roman" pitchFamily="18" charset="0"/>
            <a:cs typeface="Times New Roman" pitchFamily="18" charset="0"/>
          </a:endParaRPr>
        </a:p>
      </dsp:txBody>
      <dsp:txXfrm>
        <a:off x="282600" y="1719953"/>
        <a:ext cx="1569402" cy="715333"/>
      </dsp:txXfrm>
    </dsp:sp>
    <dsp:sp modelId="{D210EA59-1C0C-4A31-ADAD-6193E4E9ADEB}">
      <dsp:nvSpPr>
        <dsp:cNvPr id="0" name=""/>
        <dsp:cNvSpPr/>
      </dsp:nvSpPr>
      <dsp:spPr>
        <a:xfrm>
          <a:off x="669255" y="0"/>
          <a:ext cx="1705275" cy="1491822"/>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1AF7F-388E-41AB-8D79-2BED60DE0BE4}">
      <dsp:nvSpPr>
        <dsp:cNvPr id="0" name=""/>
        <dsp:cNvSpPr/>
      </dsp:nvSpPr>
      <dsp:spPr>
        <a:xfrm>
          <a:off x="3094122" y="1092568"/>
          <a:ext cx="2228552" cy="1547499"/>
        </a:xfrm>
        <a:prstGeom prst="round2SameRect">
          <a:avLst>
            <a:gd name="adj1" fmla="val 8000"/>
            <a:gd name="adj2" fmla="val 0"/>
          </a:avLst>
        </a:prstGeom>
        <a:gradFill rotWithShape="1">
          <a:gsLst>
            <a:gs pos="0">
              <a:schemeClr val="accent3">
                <a:tint val="30000"/>
                <a:satMod val="250000"/>
              </a:schemeClr>
            </a:gs>
            <a:gs pos="72000">
              <a:schemeClr val="accent3">
                <a:tint val="75000"/>
                <a:satMod val="210000"/>
              </a:schemeClr>
            </a:gs>
            <a:gs pos="100000">
              <a:schemeClr val="accent3">
                <a:tint val="85000"/>
                <a:satMod val="210000"/>
              </a:schemeClr>
            </a:gs>
          </a:gsLst>
          <a:lin ang="5400000" scaled="1"/>
        </a:gradFill>
        <a:ln w="10000" cap="flat" cmpd="sng" algn="ctr">
          <a:solidFill>
            <a:schemeClr val="accent3"/>
          </a:solidFill>
          <a:prstDash val="solid"/>
        </a:ln>
        <a:effectLst>
          <a:outerShdw blurRad="76200" dist="50800" dir="5400000" rotWithShape="0">
            <a:srgbClr val="4E3B30">
              <a:alpha val="6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latin typeface="Times New Roman" pitchFamily="18" charset="0"/>
              <a:cs typeface="Times New Roman" pitchFamily="18" charset="0"/>
            </a:rPr>
            <a:t>Humedad </a:t>
          </a:r>
          <a:endParaRPr lang="es-E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s-ES" sz="2000" kern="1200" dirty="0" smtClean="0">
              <a:latin typeface="Times New Roman" pitchFamily="18" charset="0"/>
              <a:cs typeface="Times New Roman" pitchFamily="18" charset="0"/>
            </a:rPr>
            <a:t>Sólidos solubles</a:t>
          </a:r>
          <a:endParaRPr lang="es-E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s-ES" sz="2000" kern="1200" dirty="0" smtClean="0">
              <a:latin typeface="Times New Roman" pitchFamily="18" charset="0"/>
              <a:cs typeface="Times New Roman" pitchFamily="18" charset="0"/>
            </a:rPr>
            <a:t>Dureza </a:t>
          </a:r>
          <a:endParaRPr lang="es-E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s-ES" sz="2000" kern="1200" dirty="0" smtClean="0">
              <a:latin typeface="Times New Roman" pitchFamily="18" charset="0"/>
              <a:cs typeface="Times New Roman" pitchFamily="18" charset="0"/>
            </a:rPr>
            <a:t>Peso </a:t>
          </a:r>
          <a:endParaRPr lang="es-ES" sz="2000" kern="1200" dirty="0">
            <a:latin typeface="Times New Roman" pitchFamily="18" charset="0"/>
            <a:cs typeface="Times New Roman" pitchFamily="18" charset="0"/>
          </a:endParaRPr>
        </a:p>
      </dsp:txBody>
      <dsp:txXfrm>
        <a:off x="3130382" y="1128828"/>
        <a:ext cx="2156032" cy="1511239"/>
      </dsp:txXfrm>
    </dsp:sp>
    <dsp:sp modelId="{219CA42F-73CE-49AF-A2C6-A36DE12997EE}">
      <dsp:nvSpPr>
        <dsp:cNvPr id="0" name=""/>
        <dsp:cNvSpPr/>
      </dsp:nvSpPr>
      <dsp:spPr>
        <a:xfrm>
          <a:off x="3094122" y="2633357"/>
          <a:ext cx="2228552" cy="715333"/>
        </a:xfrm>
        <a:prstGeom prst="rect">
          <a:avLst/>
        </a:prstGeom>
        <a:gradFill rotWithShape="1">
          <a:gsLst>
            <a:gs pos="0">
              <a:schemeClr val="accent3">
                <a:tint val="75000"/>
                <a:shade val="85000"/>
                <a:satMod val="230000"/>
              </a:schemeClr>
            </a:gs>
            <a:gs pos="25000">
              <a:schemeClr val="accent3">
                <a:tint val="90000"/>
                <a:shade val="70000"/>
                <a:satMod val="220000"/>
              </a:schemeClr>
            </a:gs>
            <a:gs pos="50000">
              <a:schemeClr val="accent3">
                <a:tint val="90000"/>
                <a:shade val="58000"/>
                <a:satMod val="225000"/>
              </a:schemeClr>
            </a:gs>
            <a:gs pos="65000">
              <a:schemeClr val="accent3">
                <a:tint val="90000"/>
                <a:shade val="58000"/>
                <a:satMod val="225000"/>
              </a:schemeClr>
            </a:gs>
            <a:gs pos="80000">
              <a:schemeClr val="accent3">
                <a:tint val="90000"/>
                <a:shade val="69000"/>
                <a:satMod val="220000"/>
              </a:schemeClr>
            </a:gs>
            <a:gs pos="100000">
              <a:schemeClr val="accent3">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3">
              <a:shade val="60000"/>
              <a:satMod val="11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ES" sz="2100" kern="1200" dirty="0" smtClean="0">
              <a:latin typeface="Times New Roman" pitchFamily="18" charset="0"/>
              <a:cs typeface="Times New Roman" pitchFamily="18" charset="0"/>
            </a:rPr>
            <a:t>PROCESO DE D.O</a:t>
          </a:r>
          <a:endParaRPr lang="es-ES" sz="2100" kern="1200" dirty="0">
            <a:latin typeface="Times New Roman" pitchFamily="18" charset="0"/>
            <a:cs typeface="Times New Roman" pitchFamily="18" charset="0"/>
          </a:endParaRPr>
        </a:p>
      </dsp:txBody>
      <dsp:txXfrm>
        <a:off x="3094122" y="2633357"/>
        <a:ext cx="1569402" cy="715333"/>
      </dsp:txXfrm>
    </dsp:sp>
    <dsp:sp modelId="{C31D2533-603A-4451-94E6-A09076A8969E}">
      <dsp:nvSpPr>
        <dsp:cNvPr id="0" name=""/>
        <dsp:cNvSpPr/>
      </dsp:nvSpPr>
      <dsp:spPr>
        <a:xfrm>
          <a:off x="3347865" y="3439856"/>
          <a:ext cx="1721577" cy="1304023"/>
        </a:xfrm>
        <a:prstGeom prst="ellipse">
          <a:avLst/>
        </a:prstGeom>
        <a:blipFill rotWithShape="1">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7E610B-4F9C-4453-A91F-6C9B179029BE}">
      <dsp:nvSpPr>
        <dsp:cNvPr id="0" name=""/>
        <dsp:cNvSpPr/>
      </dsp:nvSpPr>
      <dsp:spPr>
        <a:xfrm>
          <a:off x="6012164" y="2288739"/>
          <a:ext cx="2651018" cy="2639665"/>
        </a:xfrm>
        <a:prstGeom prst="round2SameRect">
          <a:avLst>
            <a:gd name="adj1" fmla="val 8000"/>
            <a:gd name="adj2" fmla="val 0"/>
          </a:avLst>
        </a:prstGeom>
        <a:gradFill rotWithShape="1">
          <a:gsLst>
            <a:gs pos="0">
              <a:schemeClr val="accent3">
                <a:tint val="30000"/>
                <a:satMod val="250000"/>
              </a:schemeClr>
            </a:gs>
            <a:gs pos="72000">
              <a:schemeClr val="accent3">
                <a:tint val="75000"/>
                <a:satMod val="210000"/>
              </a:schemeClr>
            </a:gs>
            <a:gs pos="100000">
              <a:schemeClr val="accent3">
                <a:tint val="85000"/>
                <a:satMod val="210000"/>
              </a:schemeClr>
            </a:gs>
          </a:gsLst>
          <a:lin ang="5400000" scaled="1"/>
        </a:gradFill>
        <a:ln w="10000" cap="flat" cmpd="sng" algn="ctr">
          <a:solidFill>
            <a:schemeClr val="accent3"/>
          </a:solidFill>
          <a:prstDash val="solid"/>
        </a:ln>
        <a:effectLst>
          <a:outerShdw blurRad="76200" dist="50800" dir="5400000" rotWithShape="0">
            <a:srgbClr val="4E3B30">
              <a:alpha val="6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itchFamily="18" charset="0"/>
              <a:cs typeface="Times New Roman" pitchFamily="18" charset="0"/>
            </a:rPr>
            <a:t>Sólidos solubles (</a:t>
          </a:r>
          <a:r>
            <a:rPr lang="es-ES" sz="1800" kern="1200" dirty="0" err="1" smtClean="0">
              <a:latin typeface="Times New Roman" pitchFamily="18" charset="0"/>
              <a:cs typeface="Times New Roman" pitchFamily="18" charset="0"/>
            </a:rPr>
            <a:t>ºBrix</a:t>
          </a:r>
          <a:r>
            <a:rPr lang="es-ES" sz="1800" kern="1200" dirty="0" smtClean="0">
              <a:latin typeface="Times New Roman" pitchFamily="18" charset="0"/>
              <a:cs typeface="Times New Roman" pitchFamily="18" charset="0"/>
            </a:rPr>
            <a:t>)</a:t>
          </a:r>
          <a:endParaRPr lang="es-ES"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itchFamily="18" charset="0"/>
              <a:cs typeface="Times New Roman" pitchFamily="18" charset="0"/>
            </a:rPr>
            <a:t>Humedad </a:t>
          </a:r>
          <a:endParaRPr lang="es-ES"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itchFamily="18" charset="0"/>
              <a:cs typeface="Times New Roman" pitchFamily="18" charset="0"/>
            </a:rPr>
            <a:t>Actividad de agua (a</a:t>
          </a:r>
          <a:r>
            <a:rPr lang="es-ES" sz="1800" kern="1200" baseline="-25000" dirty="0" smtClean="0">
              <a:latin typeface="Times New Roman" pitchFamily="18" charset="0"/>
              <a:cs typeface="Times New Roman" pitchFamily="18" charset="0"/>
            </a:rPr>
            <a:t>w</a:t>
          </a:r>
          <a:r>
            <a:rPr lang="es-ES" sz="1800" kern="1200" dirty="0" smtClean="0">
              <a:latin typeface="Times New Roman" pitchFamily="18" charset="0"/>
              <a:cs typeface="Times New Roman" pitchFamily="18" charset="0"/>
            </a:rPr>
            <a:t>)</a:t>
          </a:r>
          <a:endParaRPr lang="es-ES"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itchFamily="18" charset="0"/>
              <a:cs typeface="Times New Roman" pitchFamily="18" charset="0"/>
            </a:rPr>
            <a:t>Peso</a:t>
          </a:r>
          <a:endParaRPr lang="es-ES"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itchFamily="18" charset="0"/>
              <a:cs typeface="Times New Roman" pitchFamily="18" charset="0"/>
            </a:rPr>
            <a:t>Curvas de secado </a:t>
          </a:r>
          <a:endParaRPr lang="es-ES"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itchFamily="18" charset="0"/>
              <a:cs typeface="Times New Roman" pitchFamily="18" charset="0"/>
            </a:rPr>
            <a:t>Color</a:t>
          </a:r>
          <a:endParaRPr lang="es-ES"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itchFamily="18" charset="0"/>
              <a:cs typeface="Times New Roman" pitchFamily="18" charset="0"/>
            </a:rPr>
            <a:t>Aroma</a:t>
          </a:r>
          <a:endParaRPr lang="es-ES"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itchFamily="18" charset="0"/>
              <a:cs typeface="Times New Roman" pitchFamily="18" charset="0"/>
            </a:rPr>
            <a:t>Sabor </a:t>
          </a:r>
          <a:endParaRPr lang="es-ES"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itchFamily="18" charset="0"/>
              <a:cs typeface="Times New Roman" pitchFamily="18" charset="0"/>
            </a:rPr>
            <a:t>Textura </a:t>
          </a:r>
          <a:endParaRPr lang="es-ES" sz="1800" kern="1200" dirty="0">
            <a:latin typeface="Times New Roman" pitchFamily="18" charset="0"/>
            <a:cs typeface="Times New Roman" pitchFamily="18" charset="0"/>
          </a:endParaRPr>
        </a:p>
      </dsp:txBody>
      <dsp:txXfrm>
        <a:off x="6074015" y="2350590"/>
        <a:ext cx="2527316" cy="2577814"/>
      </dsp:txXfrm>
    </dsp:sp>
    <dsp:sp modelId="{4380F3EA-87A8-4D3D-9EEF-6D1210138417}">
      <dsp:nvSpPr>
        <dsp:cNvPr id="0" name=""/>
        <dsp:cNvSpPr/>
      </dsp:nvSpPr>
      <dsp:spPr>
        <a:xfrm>
          <a:off x="6156184" y="1567648"/>
          <a:ext cx="2228552" cy="715333"/>
        </a:xfrm>
        <a:prstGeom prst="rect">
          <a:avLst/>
        </a:prstGeom>
        <a:gradFill rotWithShape="1">
          <a:gsLst>
            <a:gs pos="0">
              <a:schemeClr val="accent3">
                <a:tint val="75000"/>
                <a:shade val="85000"/>
                <a:satMod val="230000"/>
              </a:schemeClr>
            </a:gs>
            <a:gs pos="25000">
              <a:schemeClr val="accent3">
                <a:tint val="90000"/>
                <a:shade val="70000"/>
                <a:satMod val="220000"/>
              </a:schemeClr>
            </a:gs>
            <a:gs pos="50000">
              <a:schemeClr val="accent3">
                <a:tint val="90000"/>
                <a:shade val="58000"/>
                <a:satMod val="225000"/>
              </a:schemeClr>
            </a:gs>
            <a:gs pos="65000">
              <a:schemeClr val="accent3">
                <a:tint val="90000"/>
                <a:shade val="58000"/>
                <a:satMod val="225000"/>
              </a:schemeClr>
            </a:gs>
            <a:gs pos="80000">
              <a:schemeClr val="accent3">
                <a:tint val="90000"/>
                <a:shade val="69000"/>
                <a:satMod val="220000"/>
              </a:schemeClr>
            </a:gs>
            <a:gs pos="100000">
              <a:schemeClr val="accent3">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3">
              <a:shade val="60000"/>
              <a:satMod val="11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ES" sz="2100" kern="1200" dirty="0" smtClean="0">
              <a:latin typeface="Times New Roman" pitchFamily="18" charset="0"/>
              <a:cs typeface="Times New Roman" pitchFamily="18" charset="0"/>
            </a:rPr>
            <a:t>PRODUCTO FINAL </a:t>
          </a:r>
          <a:endParaRPr lang="es-ES" sz="2100" kern="1200" dirty="0">
            <a:latin typeface="Times New Roman" pitchFamily="18" charset="0"/>
            <a:cs typeface="Times New Roman" pitchFamily="18" charset="0"/>
          </a:endParaRPr>
        </a:p>
      </dsp:txBody>
      <dsp:txXfrm>
        <a:off x="6156184" y="1567648"/>
        <a:ext cx="1569402" cy="715333"/>
      </dsp:txXfrm>
    </dsp:sp>
    <dsp:sp modelId="{E6C123D1-682D-4B18-BCFD-5BB765461F83}">
      <dsp:nvSpPr>
        <dsp:cNvPr id="0" name=""/>
        <dsp:cNvSpPr/>
      </dsp:nvSpPr>
      <dsp:spPr>
        <a:xfrm>
          <a:off x="6626910" y="270483"/>
          <a:ext cx="1511026" cy="1231359"/>
        </a:xfrm>
        <a:prstGeom prst="ellipse">
          <a:avLst/>
        </a:prstGeom>
        <a:blipFill rotWithShape="1">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FF360-A940-43FC-AEFD-9CCD031789E2}" type="datetimeFigureOut">
              <a:rPr lang="es-EC" smtClean="0"/>
              <a:pPr/>
              <a:t>22/03/2017</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27576-7D1D-4839-A10D-F652AABEA607}" type="slidenum">
              <a:rPr lang="es-EC" smtClean="0"/>
              <a:pPr/>
              <a:t>‹Nº›</a:t>
            </a:fld>
            <a:endParaRPr lang="es-EC" dirty="0"/>
          </a:p>
        </p:txBody>
      </p:sp>
    </p:spTree>
    <p:extLst>
      <p:ext uri="{BB962C8B-B14F-4D97-AF65-F5344CB8AC3E}">
        <p14:creationId xmlns:p14="http://schemas.microsoft.com/office/powerpoint/2010/main" val="193692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B927576-7D1D-4839-A10D-F652AABEA607}" type="slidenum">
              <a:rPr lang="es-EC" smtClean="0"/>
              <a:pPr/>
              <a:t>58</a:t>
            </a:fld>
            <a:endParaRPr lang="es-EC" dirty="0"/>
          </a:p>
        </p:txBody>
      </p:sp>
    </p:spTree>
    <p:extLst>
      <p:ext uri="{BB962C8B-B14F-4D97-AF65-F5344CB8AC3E}">
        <p14:creationId xmlns:p14="http://schemas.microsoft.com/office/powerpoint/2010/main" val="387450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DCBB1717-9BF8-4243-A178-5C985A439A96}" type="datetimeFigureOut">
              <a:rPr lang="es-EC" smtClean="0"/>
              <a:pPr/>
              <a:t>22/03/2017</a:t>
            </a:fld>
            <a:endParaRPr lang="es-EC" dirty="0"/>
          </a:p>
        </p:txBody>
      </p:sp>
      <p:sp>
        <p:nvSpPr>
          <p:cNvPr id="2" name="1 Marcador de pie de página"/>
          <p:cNvSpPr>
            <a:spLocks noGrp="1"/>
          </p:cNvSpPr>
          <p:nvPr>
            <p:ph type="ftr" sz="quarter" idx="11"/>
          </p:nvPr>
        </p:nvSpPr>
        <p:spPr/>
        <p:txBody>
          <a:bodyPr/>
          <a:lstStyle/>
          <a:p>
            <a:endParaRPr lang="es-EC" dirty="0"/>
          </a:p>
        </p:txBody>
      </p:sp>
      <p:sp>
        <p:nvSpPr>
          <p:cNvPr id="15" name="14 Marcador de número de diapositiva"/>
          <p:cNvSpPr>
            <a:spLocks noGrp="1"/>
          </p:cNvSpPr>
          <p:nvPr>
            <p:ph type="sldNum" sz="quarter" idx="12"/>
          </p:nvPr>
        </p:nvSpPr>
        <p:spPr>
          <a:xfrm>
            <a:off x="8229600" y="6473952"/>
            <a:ext cx="758952" cy="246888"/>
          </a:xfrm>
        </p:spPr>
        <p:txBody>
          <a:bodyPr/>
          <a:lstStyle/>
          <a:p>
            <a:fld id="{B549F612-BAEB-46E0-BC67-D2F2A47F9EC3}" type="slidenum">
              <a:rPr lang="es-EC" smtClean="0"/>
              <a:pPr/>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CBB1717-9BF8-4243-A178-5C985A439A96}" type="datetimeFigureOut">
              <a:rPr lang="es-EC" smtClean="0"/>
              <a:pPr/>
              <a:t>22/03/2017</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549F612-BAEB-46E0-BC67-D2F2A47F9EC3}" type="slidenum">
              <a:rPr lang="es-EC" smtClean="0"/>
              <a:pPr/>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CBB1717-9BF8-4243-A178-5C985A439A96}" type="datetimeFigureOut">
              <a:rPr lang="es-EC" smtClean="0"/>
              <a:pPr/>
              <a:t>22/03/2017</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549F612-BAEB-46E0-BC67-D2F2A47F9EC3}" type="slidenum">
              <a:rPr lang="es-EC" smtClean="0"/>
              <a:pPr/>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DCBB1717-9BF8-4243-A178-5C985A439A96}" type="datetimeFigureOut">
              <a:rPr lang="es-EC" smtClean="0"/>
              <a:pPr/>
              <a:t>22/03/2017</a:t>
            </a:fld>
            <a:endParaRPr lang="es-EC" dirty="0"/>
          </a:p>
        </p:txBody>
      </p:sp>
      <p:sp>
        <p:nvSpPr>
          <p:cNvPr id="19" name="18 Marcador de pie de página"/>
          <p:cNvSpPr>
            <a:spLocks noGrp="1"/>
          </p:cNvSpPr>
          <p:nvPr>
            <p:ph type="ftr" sz="quarter" idx="11"/>
          </p:nvPr>
        </p:nvSpPr>
        <p:spPr>
          <a:xfrm>
            <a:off x="3581400" y="76200"/>
            <a:ext cx="2895600" cy="288925"/>
          </a:xfrm>
        </p:spPr>
        <p:txBody>
          <a:bodyPr/>
          <a:lstStyle/>
          <a:p>
            <a:endParaRPr lang="es-EC" dirty="0"/>
          </a:p>
        </p:txBody>
      </p:sp>
      <p:sp>
        <p:nvSpPr>
          <p:cNvPr id="16" name="15 Marcador de número de diapositiva"/>
          <p:cNvSpPr>
            <a:spLocks noGrp="1"/>
          </p:cNvSpPr>
          <p:nvPr>
            <p:ph type="sldNum" sz="quarter" idx="12"/>
          </p:nvPr>
        </p:nvSpPr>
        <p:spPr>
          <a:xfrm>
            <a:off x="8229600" y="6473952"/>
            <a:ext cx="758952" cy="246888"/>
          </a:xfrm>
        </p:spPr>
        <p:txBody>
          <a:bodyPr/>
          <a:lstStyle/>
          <a:p>
            <a:fld id="{B549F612-BAEB-46E0-BC67-D2F2A47F9EC3}" type="slidenum">
              <a:rPr lang="es-EC" smtClean="0"/>
              <a:pPr/>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DCBB1717-9BF8-4243-A178-5C985A439A96}" type="datetimeFigureOut">
              <a:rPr lang="es-EC" smtClean="0"/>
              <a:pPr/>
              <a:t>22/03/2017</a:t>
            </a:fld>
            <a:endParaRPr lang="es-EC" dirty="0"/>
          </a:p>
        </p:txBody>
      </p:sp>
      <p:sp>
        <p:nvSpPr>
          <p:cNvPr id="11" name="10 Marcador de pie de página"/>
          <p:cNvSpPr>
            <a:spLocks noGrp="1"/>
          </p:cNvSpPr>
          <p:nvPr>
            <p:ph type="ftr" sz="quarter" idx="11"/>
          </p:nvPr>
        </p:nvSpPr>
        <p:spPr/>
        <p:txBody>
          <a:bodyPr/>
          <a:lstStyle/>
          <a:p>
            <a:endParaRPr lang="es-EC" dirty="0"/>
          </a:p>
        </p:txBody>
      </p:sp>
      <p:sp>
        <p:nvSpPr>
          <p:cNvPr id="16" name="15 Marcador de número de diapositiva"/>
          <p:cNvSpPr>
            <a:spLocks noGrp="1"/>
          </p:cNvSpPr>
          <p:nvPr>
            <p:ph type="sldNum" sz="quarter" idx="12"/>
          </p:nvPr>
        </p:nvSpPr>
        <p:spPr/>
        <p:txBody>
          <a:bodyPr/>
          <a:lstStyle/>
          <a:p>
            <a:fld id="{B549F612-BAEB-46E0-BC67-D2F2A47F9EC3}" type="slidenum">
              <a:rPr lang="es-EC" smtClean="0"/>
              <a:pPr/>
              <a:t>‹Nº›</a:t>
            </a:fld>
            <a:endParaRPr lang="es-EC" dirty="0"/>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DCBB1717-9BF8-4243-A178-5C985A439A96}" type="datetimeFigureOut">
              <a:rPr lang="es-EC" smtClean="0"/>
              <a:pPr/>
              <a:t>22/03/2017</a:t>
            </a:fld>
            <a:endParaRPr lang="es-EC" dirty="0"/>
          </a:p>
        </p:txBody>
      </p:sp>
      <p:sp>
        <p:nvSpPr>
          <p:cNvPr id="10" name="9 Marcador de pie de página"/>
          <p:cNvSpPr>
            <a:spLocks noGrp="1"/>
          </p:cNvSpPr>
          <p:nvPr>
            <p:ph type="ftr" sz="quarter" idx="11"/>
          </p:nvPr>
        </p:nvSpPr>
        <p:spPr/>
        <p:txBody>
          <a:bodyPr/>
          <a:lstStyle/>
          <a:p>
            <a:endParaRPr lang="es-EC" dirty="0"/>
          </a:p>
        </p:txBody>
      </p:sp>
      <p:sp>
        <p:nvSpPr>
          <p:cNvPr id="31" name="30 Marcador de número de diapositiva"/>
          <p:cNvSpPr>
            <a:spLocks noGrp="1"/>
          </p:cNvSpPr>
          <p:nvPr>
            <p:ph type="sldNum" sz="quarter" idx="12"/>
          </p:nvPr>
        </p:nvSpPr>
        <p:spPr/>
        <p:txBody>
          <a:bodyPr/>
          <a:lstStyle/>
          <a:p>
            <a:fld id="{B549F612-BAEB-46E0-BC67-D2F2A47F9EC3}" type="slidenum">
              <a:rPr lang="es-EC" smtClean="0"/>
              <a:pPr/>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DCBB1717-9BF8-4243-A178-5C985A439A96}" type="datetimeFigureOut">
              <a:rPr lang="es-EC" smtClean="0"/>
              <a:pPr/>
              <a:t>22/03/2017</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a:xfrm>
            <a:off x="8229600" y="6477000"/>
            <a:ext cx="762000" cy="246888"/>
          </a:xfrm>
        </p:spPr>
        <p:txBody>
          <a:bodyPr/>
          <a:lstStyle/>
          <a:p>
            <a:fld id="{B549F612-BAEB-46E0-BC67-D2F2A47F9EC3}" type="slidenum">
              <a:rPr lang="es-EC" smtClean="0"/>
              <a:pPr/>
              <a:t>‹Nº›</a:t>
            </a:fld>
            <a:endParaRPr lang="es-EC" dirty="0"/>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DCBB1717-9BF8-4243-A178-5C985A439A96}" type="datetimeFigureOut">
              <a:rPr lang="es-EC" smtClean="0"/>
              <a:pPr/>
              <a:t>22/03/2017</a:t>
            </a:fld>
            <a:endParaRPr lang="es-EC" dirty="0"/>
          </a:p>
        </p:txBody>
      </p:sp>
      <p:sp>
        <p:nvSpPr>
          <p:cNvPr id="21" name="20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549F612-BAEB-46E0-BC67-D2F2A47F9EC3}" type="slidenum">
              <a:rPr lang="es-EC" smtClean="0"/>
              <a:pPr/>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CBB1717-9BF8-4243-A178-5C985A439A96}" type="datetimeFigureOut">
              <a:rPr lang="es-EC" smtClean="0"/>
              <a:pPr/>
              <a:t>22/03/2017</a:t>
            </a:fld>
            <a:endParaRPr lang="es-EC" dirty="0"/>
          </a:p>
        </p:txBody>
      </p:sp>
      <p:sp>
        <p:nvSpPr>
          <p:cNvPr id="24" name="23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B549F612-BAEB-46E0-BC67-D2F2A47F9EC3}" type="slidenum">
              <a:rPr lang="es-EC" smtClean="0"/>
              <a:pPr/>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DCBB1717-9BF8-4243-A178-5C985A439A96}" type="datetimeFigureOut">
              <a:rPr lang="es-EC" smtClean="0"/>
              <a:pPr/>
              <a:t>22/03/2017</a:t>
            </a:fld>
            <a:endParaRPr lang="es-EC" dirty="0"/>
          </a:p>
        </p:txBody>
      </p:sp>
      <p:sp>
        <p:nvSpPr>
          <p:cNvPr id="29" name="28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B549F612-BAEB-46E0-BC67-D2F2A47F9EC3}" type="slidenum">
              <a:rPr lang="es-EC" smtClean="0"/>
              <a:pPr/>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DCBB1717-9BF8-4243-A178-5C985A439A96}" type="datetimeFigureOut">
              <a:rPr lang="es-EC" smtClean="0"/>
              <a:pPr/>
              <a:t>22/03/2017</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31" name="30 Marcador de número de diapositiva"/>
          <p:cNvSpPr>
            <a:spLocks noGrp="1"/>
          </p:cNvSpPr>
          <p:nvPr>
            <p:ph type="sldNum" sz="quarter" idx="12"/>
          </p:nvPr>
        </p:nvSpPr>
        <p:spPr/>
        <p:txBody>
          <a:bodyPr/>
          <a:lstStyle/>
          <a:p>
            <a:fld id="{B549F612-BAEB-46E0-BC67-D2F2A47F9EC3}" type="slidenum">
              <a:rPr lang="es-EC" smtClean="0"/>
              <a:pPr/>
              <a:t>‹Nº›</a:t>
            </a:fld>
            <a:endParaRPr lang="es-EC" dirty="0"/>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CBB1717-9BF8-4243-A178-5C985A439A96}" type="datetimeFigureOut">
              <a:rPr lang="es-EC" smtClean="0"/>
              <a:pPr/>
              <a:t>22/03/2017</a:t>
            </a:fld>
            <a:endParaRPr lang="es-EC" dirty="0"/>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C" dirty="0"/>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549F612-BAEB-46E0-BC67-D2F2A47F9EC3}" type="slidenum">
              <a:rPr lang="es-EC" smtClean="0"/>
              <a:pPr/>
              <a:t>‹Nº›</a:t>
            </a:fld>
            <a:endParaRPr lang="es-EC" dirty="0"/>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228600" y="304799"/>
            <a:ext cx="1535088" cy="1359193"/>
          </a:xfrm>
          <a:prstGeom prst="ellipse">
            <a:avLst/>
          </a:prstGeom>
          <a:ln>
            <a:noFill/>
          </a:ln>
          <a:effectLst>
            <a:softEdge rad="112500"/>
          </a:effectLst>
        </p:spPr>
      </p:pic>
      <p:sp>
        <p:nvSpPr>
          <p:cNvPr id="7" name="6 Rectángulo"/>
          <p:cNvSpPr/>
          <p:nvPr/>
        </p:nvSpPr>
        <p:spPr>
          <a:xfrm>
            <a:off x="533400" y="1367135"/>
            <a:ext cx="8346096" cy="923330"/>
          </a:xfrm>
          <a:prstGeom prst="rect">
            <a:avLst/>
          </a:prstGeom>
          <a:noFill/>
        </p:spPr>
        <p:txBody>
          <a:bodyPr wrap="none" lIns="91440" tIns="45720" rIns="91440" bIns="45720">
            <a:prstTxWarp prst="textChevron">
              <a:avLst>
                <a:gd name="adj" fmla="val 43006"/>
              </a:avLst>
            </a:prstTxWarp>
            <a:spAutoFit/>
          </a:bodyPr>
          <a:lstStyle/>
          <a:p>
            <a:pPr algn="ctr"/>
            <a:r>
              <a:rPr lang="es-ES" sz="5400" b="1" dirty="0" smtClean="0">
                <a:ln w="10160">
                  <a:solidFill>
                    <a:schemeClr val="accent1"/>
                  </a:solidFill>
                  <a:prstDash val="solid"/>
                </a:ln>
                <a:solidFill>
                  <a:srgbClr val="00B050"/>
                </a:solidFill>
                <a:effectLst>
                  <a:outerShdw blurRad="38100" dist="32000" dir="5400000" algn="tl">
                    <a:srgbClr val="000000">
                      <a:alpha val="30000"/>
                    </a:srgbClr>
                  </a:outerShdw>
                </a:effectLst>
              </a:rPr>
              <a:t>UNIVERSIDAD TÉCNICA DEL NORTE</a:t>
            </a:r>
            <a:endParaRPr lang="es-ES" sz="5400" b="1" dirty="0">
              <a:ln w="10160">
                <a:solidFill>
                  <a:schemeClr val="accent1"/>
                </a:solidFill>
                <a:prstDash val="solid"/>
              </a:ln>
              <a:solidFill>
                <a:srgbClr val="00B050"/>
              </a:solidFill>
              <a:effectLst>
                <a:outerShdw blurRad="38100" dist="32000" dir="5400000" algn="tl">
                  <a:srgbClr val="000000">
                    <a:alpha val="30000"/>
                  </a:srgbClr>
                </a:outerShdw>
              </a:effectLst>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304800"/>
            <a:ext cx="1355168" cy="130804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Subtítulo"/>
          <p:cNvSpPr>
            <a:spLocks noGrp="1"/>
          </p:cNvSpPr>
          <p:nvPr>
            <p:ph type="subTitle" idx="1"/>
          </p:nvPr>
        </p:nvSpPr>
        <p:spPr>
          <a:xfrm>
            <a:off x="1419830" y="4653136"/>
            <a:ext cx="6367092" cy="1058416"/>
          </a:xfrm>
          <a:noFill/>
          <a:ln>
            <a:noFill/>
          </a:ln>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2000" b="1" dirty="0" err="1" smtClean="0">
                <a:ln w="1905"/>
                <a:solidFill>
                  <a:srgbClr val="002060"/>
                </a:solidFill>
                <a:effectLst>
                  <a:innerShdw blurRad="69850" dist="43180" dir="5400000">
                    <a:srgbClr val="000000">
                      <a:alpha val="65000"/>
                    </a:srgbClr>
                  </a:innerShdw>
                </a:effectLst>
              </a:rPr>
              <a:t>Autor</a:t>
            </a:r>
            <a:r>
              <a:rPr lang="en-US" sz="2000" b="1" dirty="0" smtClean="0">
                <a:ln w="1905"/>
                <a:solidFill>
                  <a:srgbClr val="002060"/>
                </a:solidFill>
                <a:effectLst>
                  <a:innerShdw blurRad="69850" dist="43180" dir="5400000">
                    <a:srgbClr val="000000">
                      <a:alpha val="65000"/>
                    </a:srgbClr>
                  </a:innerShdw>
                </a:effectLst>
              </a:rPr>
              <a:t>:</a:t>
            </a:r>
          </a:p>
          <a:p>
            <a:pPr algn="ctr"/>
            <a:r>
              <a:rPr lang="es-EC" sz="2000" b="1" dirty="0" smtClean="0">
                <a:ln w="1905"/>
                <a:solidFill>
                  <a:srgbClr val="002060"/>
                </a:solidFill>
                <a:effectLst>
                  <a:innerShdw blurRad="69850" dist="43180" dir="5400000">
                    <a:srgbClr val="000000">
                      <a:alpha val="65000"/>
                    </a:srgbClr>
                  </a:innerShdw>
                </a:effectLst>
              </a:rPr>
              <a:t>LUIS ISRAEL CASTRO CABASCANGO </a:t>
            </a:r>
            <a:endParaRPr lang="en-US" sz="2000" b="1" dirty="0" smtClean="0">
              <a:ln w="1905"/>
              <a:solidFill>
                <a:srgbClr val="002060"/>
              </a:solidFill>
              <a:effectLst>
                <a:innerShdw blurRad="69850" dist="43180" dir="5400000">
                  <a:srgbClr val="000000">
                    <a:alpha val="65000"/>
                  </a:srgbClr>
                </a:innerShdw>
              </a:effectLst>
            </a:endParaRPr>
          </a:p>
        </p:txBody>
      </p:sp>
      <p:sp>
        <p:nvSpPr>
          <p:cNvPr id="10" name="1 Título"/>
          <p:cNvSpPr txBox="1">
            <a:spLocks/>
          </p:cNvSpPr>
          <p:nvPr/>
        </p:nvSpPr>
        <p:spPr>
          <a:xfrm>
            <a:off x="900952" y="1905000"/>
            <a:ext cx="7404848" cy="4729482"/>
          </a:xfrm>
          <a:prstGeom prst="rect">
            <a:avLst/>
          </a:prstGeom>
        </p:spPr>
        <p:txBody>
          <a:bodyPr vert="horz" lIns="91440" tIns="45720" rIns="91440" bIns="45720" rtlCol="0" anchor="ctr">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60000"/>
              </a:lnSpc>
            </a:pPr>
            <a:r>
              <a:rPr lang="es-ES" sz="2900" b="1" spc="50" dirty="0">
                <a:ln w="11430"/>
                <a:solidFill>
                  <a:srgbClr val="92D050"/>
                </a:solidFill>
                <a:effectLst>
                  <a:outerShdw blurRad="76200" dist="50800" dir="5400000" algn="tl" rotWithShape="0">
                    <a:srgbClr val="000000">
                      <a:alpha val="65000"/>
                    </a:srgbClr>
                  </a:outerShdw>
                </a:effectLst>
                <a:latin typeface="Bauhaus 93" pitchFamily="82" charset="0"/>
                <a:ea typeface="+mj-ea"/>
                <a:cs typeface="Arial" pitchFamily="34" charset="0"/>
              </a:rPr>
              <a:t>FACULTAD DE INGENIERÍA EN CIENCIAS AGROPECUARIAS Y AMBIENTALES</a:t>
            </a:r>
          </a:p>
          <a:p>
            <a:pPr algn="ctr">
              <a:lnSpc>
                <a:spcPct val="160000"/>
              </a:lnSpc>
            </a:pPr>
            <a:r>
              <a:rPr lang="es-ES" sz="2500" b="1" spc="50" dirty="0" smtClean="0">
                <a:ln w="11430"/>
                <a:solidFill>
                  <a:srgbClr val="FF0000"/>
                </a:solidFill>
                <a:effectLst>
                  <a:outerShdw blurRad="76200" dist="50800" dir="5400000" algn="tl" rotWithShape="0">
                    <a:srgbClr val="000000">
                      <a:alpha val="65000"/>
                    </a:srgbClr>
                  </a:outerShdw>
                </a:effectLst>
                <a:latin typeface="Bauhaus 93" pitchFamily="82" charset="0"/>
                <a:ea typeface="+mj-ea"/>
                <a:cs typeface="Arial" pitchFamily="34" charset="0"/>
              </a:rPr>
              <a:t>CARRERA</a:t>
            </a:r>
            <a:r>
              <a:rPr kumimoji="0" lang="es-ES" sz="2500" b="1" i="0" u="none" strike="noStrike" kern="1200" spc="50" normalizeH="0" noProof="0" dirty="0" smtClean="0">
                <a:ln w="11430"/>
                <a:solidFill>
                  <a:srgbClr val="FF0000"/>
                </a:solidFill>
                <a:effectLst>
                  <a:outerShdw blurRad="76200" dist="50800" dir="5400000" algn="tl" rotWithShape="0">
                    <a:srgbClr val="000000">
                      <a:alpha val="65000"/>
                    </a:srgbClr>
                  </a:outerShdw>
                </a:effectLst>
                <a:uLnTx/>
                <a:uFillTx/>
                <a:latin typeface="Bauhaus 93" pitchFamily="82" charset="0"/>
                <a:ea typeface="+mj-ea"/>
                <a:cs typeface="Arial" pitchFamily="34" charset="0"/>
              </a:rPr>
              <a:t> DE  AGROINDUSTRIA</a:t>
            </a:r>
            <a:r>
              <a:rPr kumimoji="0" lang="es-ES" sz="2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pitchFamily="34" charset="0"/>
                <a:ea typeface="+mj-ea"/>
                <a:cs typeface="Arial" pitchFamily="34" charset="0"/>
              </a:rPr>
              <a:t/>
            </a:r>
            <a:br>
              <a:rPr kumimoji="0" lang="es-ES" sz="2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pitchFamily="34" charset="0"/>
                <a:ea typeface="+mj-ea"/>
                <a:cs typeface="Arial" pitchFamily="34" charset="0"/>
              </a:rPr>
            </a:br>
            <a:endParaRPr kumimoji="0" lang="es-ES" sz="2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pitchFamily="34" charset="0"/>
              <a:ea typeface="+mj-ea"/>
              <a:cs typeface="Arial" pitchFamily="34" charset="0"/>
            </a:endParaRPr>
          </a:p>
          <a:p>
            <a:pPr algn="ctr">
              <a:lnSpc>
                <a:spcPct val="160000"/>
              </a:lnSpc>
            </a:pPr>
            <a:r>
              <a:rPr kumimoji="0" lang="es-ES" sz="2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pitchFamily="34" charset="0"/>
                <a:ea typeface="+mj-ea"/>
                <a:cs typeface="Arial" pitchFamily="34" charset="0"/>
              </a:rPr>
              <a:t/>
            </a:r>
            <a:br>
              <a:rPr kumimoji="0" lang="es-ES" sz="2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pitchFamily="34" charset="0"/>
                <a:ea typeface="+mj-ea"/>
                <a:cs typeface="Arial" pitchFamily="34" charset="0"/>
              </a:rPr>
            </a:br>
            <a:r>
              <a:rPr lang="es-E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Tree>
    <p:extLst>
      <p:ext uri="{BB962C8B-B14F-4D97-AF65-F5344CB8AC3E}">
        <p14:creationId xmlns:p14="http://schemas.microsoft.com/office/powerpoint/2010/main" val="11889949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anim calcmode="lin" valueType="num">
                                      <p:cBhvr>
                                        <p:cTn id="1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981200" y="2667000"/>
            <a:ext cx="5410200" cy="12192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bg1"/>
                </a:solidFill>
                <a:latin typeface="Century Schoolbook" pitchFamily="18" charset="0"/>
              </a:rPr>
              <a:t>OBJETIVOS</a:t>
            </a:r>
            <a:endParaRPr lang="es-EC" sz="3200" b="1" dirty="0">
              <a:solidFill>
                <a:schemeClr val="bg1"/>
              </a:solidFill>
              <a:latin typeface="Century Schoolbook" pitchFamily="18" charset="0"/>
            </a:endParaRPr>
          </a:p>
        </p:txBody>
      </p:sp>
    </p:spTree>
    <p:extLst>
      <p:ext uri="{BB962C8B-B14F-4D97-AF65-F5344CB8AC3E}">
        <p14:creationId xmlns:p14="http://schemas.microsoft.com/office/powerpoint/2010/main" val="528824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2915816" y="2759577"/>
            <a:ext cx="5643602" cy="2500330"/>
          </a:xfrm>
          <a:prstGeom prst="roundRect">
            <a:avLst>
              <a:gd name="adj" fmla="val 44505"/>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spcBef>
                <a:spcPts val="600"/>
              </a:spcBef>
              <a:spcAft>
                <a:spcPts val="600"/>
              </a:spcAft>
            </a:pPr>
            <a:r>
              <a:rPr lang="es-ES" sz="2500" b="1" dirty="0">
                <a:latin typeface="Times New Roman"/>
                <a:ea typeface="Calibri"/>
                <a:cs typeface="Times New Roman"/>
              </a:rPr>
              <a:t>Deshidratar osmóticamente y secado de arazá </a:t>
            </a:r>
            <a:r>
              <a:rPr lang="es-ES" sz="2500" dirty="0">
                <a:latin typeface="Times New Roman"/>
                <a:ea typeface="Calibri"/>
                <a:cs typeface="Times New Roman"/>
              </a:rPr>
              <a:t>(</a:t>
            </a:r>
            <a:r>
              <a:rPr lang="es-ES" sz="2500" i="1" dirty="0">
                <a:latin typeface="Times New Roman"/>
                <a:ea typeface="Calibri"/>
                <a:cs typeface="Times New Roman"/>
              </a:rPr>
              <a:t>Eugenia </a:t>
            </a:r>
            <a:r>
              <a:rPr lang="es-ES" sz="2500" i="1" dirty="0" err="1">
                <a:latin typeface="Times New Roman"/>
                <a:ea typeface="Calibri"/>
                <a:cs typeface="Times New Roman"/>
              </a:rPr>
              <a:t>stipitata</a:t>
            </a:r>
            <a:r>
              <a:rPr lang="es-ES" sz="2500" i="1" dirty="0">
                <a:latin typeface="Times New Roman"/>
                <a:ea typeface="Calibri"/>
                <a:cs typeface="Times New Roman"/>
              </a:rPr>
              <a:t> Mc </a:t>
            </a:r>
            <a:r>
              <a:rPr lang="es-ES" sz="2500" i="1" dirty="0" err="1">
                <a:latin typeface="Times New Roman"/>
                <a:ea typeface="Calibri"/>
                <a:cs typeface="Times New Roman"/>
              </a:rPr>
              <a:t>Vaugh</a:t>
            </a:r>
            <a:r>
              <a:rPr lang="es-ES" sz="2500" i="1" dirty="0">
                <a:latin typeface="Times New Roman"/>
                <a:ea typeface="Calibri"/>
                <a:cs typeface="Times New Roman"/>
              </a:rPr>
              <a:t>)</a:t>
            </a:r>
            <a:r>
              <a:rPr lang="es-ES" sz="2500" dirty="0">
                <a:latin typeface="Times New Roman"/>
                <a:ea typeface="Calibri"/>
                <a:cs typeface="Times New Roman"/>
              </a:rPr>
              <a:t> </a:t>
            </a:r>
            <a:r>
              <a:rPr lang="es-ES" sz="2500" b="1" dirty="0">
                <a:latin typeface="Times New Roman"/>
                <a:ea typeface="Calibri"/>
                <a:cs typeface="Times New Roman"/>
              </a:rPr>
              <a:t>para la obtención de un snack.</a:t>
            </a:r>
            <a:endParaRPr lang="es-ES" sz="2500" b="1" dirty="0">
              <a:effectLst/>
              <a:latin typeface="Times New Roman"/>
              <a:ea typeface="Calibri"/>
              <a:cs typeface="Times New Roman"/>
            </a:endParaRPr>
          </a:p>
        </p:txBody>
      </p:sp>
      <p:sp>
        <p:nvSpPr>
          <p:cNvPr id="2" name="1 Rectángulo"/>
          <p:cNvSpPr/>
          <p:nvPr/>
        </p:nvSpPr>
        <p:spPr>
          <a:xfrm>
            <a:off x="1506160" y="1268760"/>
            <a:ext cx="613167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OBJETIVO GENERAL </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074" name="Picture 2" descr="C:\Users\Usuario\Desktop\Nueva carpeta\video\fotos\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64" y="2192088"/>
            <a:ext cx="1858577" cy="14618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7 Imagen" descr="C:\Users\USER\AppData\Local\Microsoft\Windows\Temporary Internet Files\Content.Word\20160120_2011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106" y="3695849"/>
            <a:ext cx="1880383" cy="1280504"/>
          </a:xfrm>
          <a:prstGeom prst="ellipse">
            <a:avLst/>
          </a:prstGeom>
          <a:ln>
            <a:noFill/>
          </a:ln>
          <a:effectLst>
            <a:softEdge rad="112500"/>
          </a:effectLst>
        </p:spPr>
      </p:pic>
      <p:pic>
        <p:nvPicPr>
          <p:cNvPr id="9" name="8 Imagen" descr="C:\Users\USER\AppData\Local\Microsoft\Windows\Temporary Internet Files\Content.Word\20160120_10362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985" y="5229200"/>
            <a:ext cx="1849836" cy="1395571"/>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val="2313241077"/>
              </p:ext>
            </p:extLst>
          </p:nvPr>
        </p:nvGraphicFramePr>
        <p:xfrm>
          <a:off x="857224" y="2000240"/>
          <a:ext cx="792961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Rectángulo"/>
          <p:cNvSpPr/>
          <p:nvPr/>
        </p:nvSpPr>
        <p:spPr>
          <a:xfrm>
            <a:off x="899592" y="733775"/>
            <a:ext cx="7600029" cy="923330"/>
          </a:xfrm>
          <a:prstGeom prst="rect">
            <a:avLst/>
          </a:prstGeom>
          <a:noFill/>
        </p:spPr>
        <p:txBody>
          <a:bodyPr wrap="none" lIns="91440" tIns="45720" rIns="91440" bIns="45720">
            <a:spAutoFit/>
          </a:bodyPr>
          <a:lstStyle/>
          <a:p>
            <a:pPr algn="ctr"/>
            <a:r>
              <a:rPr lang="es-E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OBJETIVOS ESPECÍFICOS </a:t>
            </a:r>
            <a:endParaRPr lang="es-E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9163777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113568275"/>
              </p:ext>
            </p:extLst>
          </p:nvPr>
        </p:nvGraphicFramePr>
        <p:xfrm>
          <a:off x="642910" y="1357298"/>
          <a:ext cx="7858180" cy="4532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Documentos\LABORATORIO.jpg"/>
          <p:cNvPicPr>
            <a:picLocks noChangeAspect="1" noChangeArrowheads="1"/>
          </p:cNvPicPr>
          <p:nvPr/>
        </p:nvPicPr>
        <p:blipFill>
          <a:blip r:embed="rId2" cstate="print"/>
          <a:srcRect/>
          <a:stretch>
            <a:fillRect/>
          </a:stretch>
        </p:blipFill>
        <p:spPr bwMode="auto">
          <a:xfrm>
            <a:off x="3267515" y="4459000"/>
            <a:ext cx="2755089" cy="1759143"/>
          </a:xfrm>
          <a:prstGeom prst="ellipse">
            <a:avLst/>
          </a:prstGeom>
          <a:ln>
            <a:noFill/>
          </a:ln>
          <a:effectLst>
            <a:softEdge rad="112500"/>
          </a:effectLst>
        </p:spPr>
      </p:pic>
      <p:sp>
        <p:nvSpPr>
          <p:cNvPr id="3" name="2 Rectángulo"/>
          <p:cNvSpPr/>
          <p:nvPr/>
        </p:nvSpPr>
        <p:spPr>
          <a:xfrm>
            <a:off x="967384" y="3068960"/>
            <a:ext cx="706635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Schoolbook" pitchFamily="18" charset="0"/>
              </a:rPr>
              <a:t>MATERIALES Y MÉTODOS </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Schoolbook" pitchFamily="18" charset="0"/>
            </a:endParaRPr>
          </a:p>
        </p:txBody>
      </p:sp>
      <p:pic>
        <p:nvPicPr>
          <p:cNvPr id="10" name="9 Imagen" descr="C:\Users\USER\AppData\Local\Microsoft\Windows\Temporary Internet Files\Content.Word\20160119_18174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496" y="1197287"/>
            <a:ext cx="2571750" cy="1445895"/>
          </a:xfrm>
          <a:prstGeom prst="ellipse">
            <a:avLst/>
          </a:prstGeom>
          <a:ln>
            <a:noFill/>
          </a:ln>
          <a:effectLst>
            <a:softEdge rad="112500"/>
          </a:effectLst>
        </p:spPr>
      </p:pic>
      <p:pic>
        <p:nvPicPr>
          <p:cNvPr id="11" name="10 Imagen" descr="C:\Users\USER\AppData\Local\Microsoft\Windows\Temporary Internet Files\Content.Word\20150625_17235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4678" y="1351598"/>
            <a:ext cx="2462530" cy="1384935"/>
          </a:xfrm>
          <a:prstGeom prst="ellipse">
            <a:avLst/>
          </a:prstGeom>
          <a:ln>
            <a:noFill/>
          </a:ln>
          <a:effectLst>
            <a:softEdge rad="112500"/>
          </a:effectLst>
        </p:spPr>
      </p:pic>
      <p:pic>
        <p:nvPicPr>
          <p:cNvPr id="12" name="11 Imagen" descr="C:\Users\USER\AppData\Local\Microsoft\Windows\Temporary Internet Files\Content.Word\20160121_0846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9010" y="1467803"/>
            <a:ext cx="2340610" cy="1307465"/>
          </a:xfrm>
          <a:prstGeom prst="ellipse">
            <a:avLst/>
          </a:prstGeom>
          <a:ln>
            <a:noFill/>
          </a:ln>
          <a:effectLst>
            <a:softEdge rad="112500"/>
          </a:effectLst>
        </p:spPr>
      </p:pic>
      <p:pic>
        <p:nvPicPr>
          <p:cNvPr id="13" name="12 Imagen" descr="C:\Users\Usuario\AppData\Local\Microsoft\Windows\Temporary Internet Files\Content.Word\20170124_07390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00" y="4481068"/>
            <a:ext cx="2366645" cy="1775460"/>
          </a:xfrm>
          <a:prstGeom prst="ellipse">
            <a:avLst/>
          </a:prstGeom>
          <a:ln>
            <a:noFill/>
          </a:ln>
          <a:effectLst>
            <a:softEdge rad="112500"/>
          </a:effectLst>
        </p:spPr>
      </p:pic>
      <p:pic>
        <p:nvPicPr>
          <p:cNvPr id="14" name="13 Imagen" descr="C:\Users\USER\AppData\Local\Microsoft\Windows\Temporary Internet Files\Content.Word\20160120_10362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496" y="4552407"/>
            <a:ext cx="2447328" cy="1665736"/>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95736" y="2537515"/>
            <a:ext cx="7891895" cy="2872565"/>
          </a:xfrm>
          <a:prstGeom prst="rect">
            <a:avLst/>
          </a:prstGeom>
          <a:noFill/>
          <a:ln w="9525">
            <a:noFill/>
            <a:miter lim="800000"/>
            <a:headEnd/>
            <a:tailEnd/>
          </a:ln>
          <a:effectLst/>
        </p:spPr>
        <p:txBody>
          <a:bodyPr vert="horz" wrap="square" lIns="457056" tIns="25392" rIns="91440" bIns="25392" numCol="1" anchor="ctr" anchorCtr="0" compatLnSpc="1">
            <a:prstTxWarp prst="textNoShape">
              <a:avLst/>
            </a:prstTxWarp>
            <a:spAutoFit/>
          </a:bodyPr>
          <a:lstStyle/>
          <a:p>
            <a:pPr marL="342900" lvl="0" indent="-342900" algn="just">
              <a:spcBef>
                <a:spcPts val="200"/>
              </a:spcBef>
              <a:spcAft>
                <a:spcPts val="200"/>
              </a:spcAft>
              <a:buFont typeface="Symbol"/>
              <a:buChar char=""/>
            </a:pPr>
            <a:r>
              <a:rPr lang="es-EC" sz="2000" dirty="0">
                <a:effectLst>
                  <a:outerShdw blurRad="38100" dist="38100" dir="2700000" algn="tl">
                    <a:srgbClr val="000000">
                      <a:alpha val="43137"/>
                    </a:srgbClr>
                  </a:outerShdw>
                </a:effectLst>
                <a:latin typeface="Times New Roman"/>
                <a:ea typeface="Calibri"/>
              </a:rPr>
              <a:t>Arazá </a:t>
            </a:r>
            <a:endParaRPr lang="es-EC" sz="2000" dirty="0" smtClean="0">
              <a:effectLst>
                <a:outerShdw blurRad="38100" dist="38100" dir="2700000" algn="tl">
                  <a:srgbClr val="000000">
                    <a:alpha val="43137"/>
                  </a:srgbClr>
                </a:outerShdw>
              </a:effectLst>
              <a:latin typeface="Times New Roman"/>
              <a:ea typeface="Calibri"/>
            </a:endParaRPr>
          </a:p>
          <a:p>
            <a:pPr marL="342900" lvl="0" indent="-342900" algn="just">
              <a:spcBef>
                <a:spcPts val="200"/>
              </a:spcBef>
              <a:spcAft>
                <a:spcPts val="200"/>
              </a:spcAft>
              <a:buFont typeface="Symbol"/>
              <a:buChar char=""/>
            </a:pPr>
            <a:r>
              <a:rPr lang="es-EC" sz="2000" dirty="0" smtClean="0">
                <a:effectLst>
                  <a:outerShdw blurRad="38100" dist="38100" dir="2700000" algn="tl">
                    <a:srgbClr val="000000">
                      <a:alpha val="43137"/>
                    </a:srgbClr>
                  </a:outerShdw>
                </a:effectLst>
                <a:latin typeface="Times New Roman"/>
                <a:ea typeface="Calibri"/>
              </a:rPr>
              <a:t>Azúcar </a:t>
            </a:r>
            <a:endParaRPr lang="es-ES" sz="2000" dirty="0">
              <a:effectLst>
                <a:outerShdw blurRad="38100" dist="38100" dir="2700000" algn="tl">
                  <a:srgbClr val="000000">
                    <a:alpha val="43137"/>
                  </a:srgbClr>
                </a:outerShdw>
              </a:effectLst>
              <a:latin typeface="Times New Roman"/>
              <a:ea typeface="Calibri"/>
            </a:endParaRPr>
          </a:p>
          <a:p>
            <a:pPr marL="342900" lvl="0" indent="-342900" algn="just">
              <a:spcBef>
                <a:spcPts val="200"/>
              </a:spcBef>
              <a:spcAft>
                <a:spcPts val="200"/>
              </a:spcAft>
              <a:buFont typeface="Symbol"/>
              <a:buChar char=""/>
            </a:pPr>
            <a:r>
              <a:rPr lang="es-EC" sz="2000" dirty="0" smtClean="0">
                <a:effectLst>
                  <a:outerShdw blurRad="38100" dist="38100" dir="2700000" algn="tl">
                    <a:srgbClr val="000000">
                      <a:alpha val="43137"/>
                    </a:srgbClr>
                  </a:outerShdw>
                </a:effectLst>
                <a:latin typeface="Times New Roman"/>
                <a:ea typeface="Calibri"/>
              </a:rPr>
              <a:t>Indumentaria </a:t>
            </a:r>
            <a:r>
              <a:rPr lang="es-EC" sz="2000" dirty="0">
                <a:effectLst>
                  <a:outerShdw blurRad="38100" dist="38100" dir="2700000" algn="tl">
                    <a:srgbClr val="000000">
                      <a:alpha val="43137"/>
                    </a:srgbClr>
                  </a:outerShdw>
                </a:effectLst>
                <a:latin typeface="Times New Roman"/>
                <a:ea typeface="Calibri"/>
              </a:rPr>
              <a:t>aséptica (mandil, cofia, mascarilla, botas) </a:t>
            </a:r>
            <a:endParaRPr lang="es-ES" sz="2000" dirty="0">
              <a:effectLst>
                <a:outerShdw blurRad="38100" dist="38100" dir="2700000" algn="tl">
                  <a:srgbClr val="000000">
                    <a:alpha val="43137"/>
                  </a:srgbClr>
                </a:outerShdw>
              </a:effectLst>
              <a:latin typeface="Times New Roman"/>
              <a:ea typeface="Calibri"/>
            </a:endParaRPr>
          </a:p>
          <a:p>
            <a:pPr marL="342900" lvl="0" indent="-342900" algn="just">
              <a:spcBef>
                <a:spcPts val="200"/>
              </a:spcBef>
              <a:spcAft>
                <a:spcPts val="200"/>
              </a:spcAft>
              <a:buFont typeface="Symbol"/>
              <a:buChar char=""/>
            </a:pPr>
            <a:r>
              <a:rPr lang="es-EC" sz="2000" dirty="0" smtClean="0">
                <a:effectLst>
                  <a:outerShdw blurRad="38100" dist="38100" dir="2700000" algn="tl">
                    <a:srgbClr val="000000">
                      <a:alpha val="43137"/>
                    </a:srgbClr>
                  </a:outerShdw>
                </a:effectLst>
                <a:latin typeface="Times New Roman"/>
                <a:ea typeface="Calibri"/>
              </a:rPr>
              <a:t>Balanza </a:t>
            </a:r>
            <a:r>
              <a:rPr lang="es-EC" sz="2000" dirty="0">
                <a:effectLst>
                  <a:outerShdw blurRad="38100" dist="38100" dir="2700000" algn="tl">
                    <a:srgbClr val="000000">
                      <a:alpha val="43137"/>
                    </a:srgbClr>
                  </a:outerShdw>
                </a:effectLst>
                <a:latin typeface="Times New Roman"/>
                <a:ea typeface="Calibri"/>
              </a:rPr>
              <a:t>analítica</a:t>
            </a:r>
            <a:endParaRPr lang="es-ES" sz="2000" dirty="0">
              <a:effectLst>
                <a:outerShdw blurRad="38100" dist="38100" dir="2700000" algn="tl">
                  <a:srgbClr val="000000">
                    <a:alpha val="43137"/>
                  </a:srgbClr>
                </a:outerShdw>
              </a:effectLst>
              <a:latin typeface="Times New Roman"/>
              <a:ea typeface="Calibri"/>
            </a:endParaRPr>
          </a:p>
          <a:p>
            <a:pPr marL="342900" lvl="0" indent="-342900" algn="just">
              <a:spcBef>
                <a:spcPts val="200"/>
              </a:spcBef>
              <a:spcAft>
                <a:spcPts val="200"/>
              </a:spcAft>
              <a:buFont typeface="Symbol"/>
              <a:buChar char=""/>
            </a:pPr>
            <a:r>
              <a:rPr lang="es-EC" sz="2000" dirty="0">
                <a:effectLst>
                  <a:outerShdw blurRad="38100" dist="38100" dir="2700000" algn="tl">
                    <a:srgbClr val="000000">
                      <a:alpha val="43137"/>
                    </a:srgbClr>
                  </a:outerShdw>
                </a:effectLst>
                <a:latin typeface="Times New Roman"/>
                <a:ea typeface="Calibri"/>
              </a:rPr>
              <a:t>Refractómetros (escala 32 a 58 </a:t>
            </a:r>
            <a:r>
              <a:rPr lang="es-EC" sz="2000" dirty="0" err="1">
                <a:effectLst>
                  <a:outerShdw blurRad="38100" dist="38100" dir="2700000" algn="tl">
                    <a:srgbClr val="000000">
                      <a:alpha val="43137"/>
                    </a:srgbClr>
                  </a:outerShdw>
                </a:effectLst>
                <a:latin typeface="Times New Roman"/>
                <a:ea typeface="Calibri"/>
              </a:rPr>
              <a:t>°Brix</a:t>
            </a:r>
            <a:r>
              <a:rPr lang="es-EC" sz="2000" dirty="0">
                <a:effectLst>
                  <a:outerShdw blurRad="38100" dist="38100" dir="2700000" algn="tl">
                    <a:srgbClr val="000000">
                      <a:alpha val="43137"/>
                    </a:srgbClr>
                  </a:outerShdw>
                </a:effectLst>
                <a:latin typeface="Times New Roman"/>
                <a:ea typeface="Calibri"/>
              </a:rPr>
              <a:t>; 58 a 90 </a:t>
            </a:r>
            <a:r>
              <a:rPr lang="es-EC" sz="2000" dirty="0" err="1">
                <a:effectLst>
                  <a:outerShdw blurRad="38100" dist="38100" dir="2700000" algn="tl">
                    <a:srgbClr val="000000">
                      <a:alpha val="43137"/>
                    </a:srgbClr>
                  </a:outerShdw>
                </a:effectLst>
                <a:latin typeface="Times New Roman"/>
                <a:ea typeface="Calibri"/>
              </a:rPr>
              <a:t>ºBrix</a:t>
            </a:r>
            <a:r>
              <a:rPr lang="es-EC" sz="2000" dirty="0" smtClean="0">
                <a:effectLst>
                  <a:outerShdw blurRad="38100" dist="38100" dir="2700000" algn="tl">
                    <a:srgbClr val="000000">
                      <a:alpha val="43137"/>
                    </a:srgbClr>
                  </a:outerShdw>
                </a:effectLst>
                <a:latin typeface="Times New Roman"/>
                <a:ea typeface="Calibri"/>
              </a:rPr>
              <a:t>)</a:t>
            </a:r>
            <a:endParaRPr lang="es-ES" sz="2000" dirty="0">
              <a:effectLst>
                <a:outerShdw blurRad="38100" dist="38100" dir="2700000" algn="tl">
                  <a:srgbClr val="000000">
                    <a:alpha val="43137"/>
                  </a:srgbClr>
                </a:outerShdw>
              </a:effectLst>
              <a:latin typeface="Times New Roman"/>
              <a:ea typeface="Calibri"/>
            </a:endParaRPr>
          </a:p>
          <a:p>
            <a:pPr marL="342900" lvl="0" indent="-342900" algn="just">
              <a:spcBef>
                <a:spcPts val="200"/>
              </a:spcBef>
              <a:spcAft>
                <a:spcPts val="200"/>
              </a:spcAft>
              <a:buFont typeface="Symbol"/>
              <a:buChar char=""/>
            </a:pPr>
            <a:r>
              <a:rPr lang="es-EC" sz="2000" dirty="0">
                <a:effectLst>
                  <a:outerShdw blurRad="38100" dist="38100" dir="2700000" algn="tl">
                    <a:srgbClr val="000000">
                      <a:alpha val="43137"/>
                    </a:srgbClr>
                  </a:outerShdw>
                </a:effectLst>
                <a:latin typeface="Times New Roman"/>
                <a:ea typeface="Calibri"/>
              </a:rPr>
              <a:t>Potenciómetro </a:t>
            </a:r>
            <a:endParaRPr lang="es-ES" sz="2000" dirty="0">
              <a:effectLst>
                <a:outerShdw blurRad="38100" dist="38100" dir="2700000" algn="tl">
                  <a:srgbClr val="000000">
                    <a:alpha val="43137"/>
                  </a:srgbClr>
                </a:outerShdw>
              </a:effectLst>
              <a:latin typeface="Times New Roman"/>
              <a:ea typeface="Calibri"/>
            </a:endParaRPr>
          </a:p>
          <a:p>
            <a:pPr marL="342900" lvl="0" indent="-342900" algn="just">
              <a:spcBef>
                <a:spcPts val="200"/>
              </a:spcBef>
              <a:spcAft>
                <a:spcPts val="200"/>
              </a:spcAft>
              <a:buFont typeface="Symbol"/>
              <a:buChar char=""/>
            </a:pPr>
            <a:r>
              <a:rPr lang="es-EC" sz="2000" dirty="0" smtClean="0">
                <a:effectLst>
                  <a:outerShdw blurRad="38100" dist="38100" dir="2700000" algn="tl">
                    <a:srgbClr val="000000">
                      <a:alpha val="43137"/>
                    </a:srgbClr>
                  </a:outerShdw>
                </a:effectLst>
                <a:latin typeface="Times New Roman"/>
                <a:ea typeface="Calibri"/>
              </a:rPr>
              <a:t>Termómetro digital </a:t>
            </a:r>
            <a:endParaRPr lang="es-ES" sz="2000" dirty="0">
              <a:effectLst>
                <a:outerShdw blurRad="38100" dist="38100" dir="2700000" algn="tl">
                  <a:srgbClr val="000000">
                    <a:alpha val="43137"/>
                  </a:srgbClr>
                </a:outerShdw>
              </a:effectLst>
              <a:latin typeface="Times New Roman"/>
              <a:ea typeface="Calibri"/>
            </a:endParaRPr>
          </a:p>
          <a:p>
            <a:pPr marL="342900" lvl="0" indent="-342900" algn="just">
              <a:spcBef>
                <a:spcPts val="200"/>
              </a:spcBef>
              <a:spcAft>
                <a:spcPts val="200"/>
              </a:spcAft>
              <a:buFont typeface="Symbol"/>
              <a:buChar char=""/>
            </a:pPr>
            <a:r>
              <a:rPr lang="es-EC" sz="2000" dirty="0">
                <a:effectLst>
                  <a:outerShdw blurRad="38100" dist="38100" dir="2700000" algn="tl">
                    <a:srgbClr val="000000">
                      <a:alpha val="43137"/>
                    </a:srgbClr>
                  </a:outerShdw>
                </a:effectLst>
                <a:latin typeface="Times New Roman"/>
                <a:ea typeface="Calibri"/>
              </a:rPr>
              <a:t>Secador de bandejas</a:t>
            </a:r>
            <a:endParaRPr lang="es-ES" sz="2000" dirty="0">
              <a:effectLst>
                <a:outerShdw blurRad="38100" dist="38100" dir="2700000" algn="tl">
                  <a:srgbClr val="000000">
                    <a:alpha val="43137"/>
                  </a:srgbClr>
                </a:outerShdw>
              </a:effectLst>
              <a:latin typeface="Times New Roman"/>
              <a:ea typeface="Calibri"/>
            </a:endParaRPr>
          </a:p>
        </p:txBody>
      </p:sp>
      <p:sp>
        <p:nvSpPr>
          <p:cNvPr id="2" name="1 Rectángulo"/>
          <p:cNvSpPr/>
          <p:nvPr/>
        </p:nvSpPr>
        <p:spPr>
          <a:xfrm>
            <a:off x="884387" y="188640"/>
            <a:ext cx="7375225"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MATERIALES Y EQUIPOS </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098" name="Picture 2" descr="C:\Users\Usuario\Desktop\Nueva carpeta\video\fotos\arazaacute1_zps71dc21f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348880"/>
            <a:ext cx="2426952" cy="20423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571472" y="2643182"/>
            <a:ext cx="3643338" cy="1714512"/>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4" name="3 Rectángulo"/>
          <p:cNvSpPr/>
          <p:nvPr/>
        </p:nvSpPr>
        <p:spPr>
          <a:xfrm>
            <a:off x="4400055" y="500042"/>
            <a:ext cx="357790" cy="923330"/>
          </a:xfrm>
          <a:prstGeom prst="rect">
            <a:avLst/>
          </a:prstGeom>
          <a:noFill/>
        </p:spPr>
        <p:txBody>
          <a:bodyPr wrap="none" lIns="91440" tIns="45720" rIns="91440" bIns="45720">
            <a:spAutoFit/>
          </a:bodyPr>
          <a:lstStyle/>
          <a:p>
            <a:pPr algn="ctr"/>
            <a:r>
              <a:rPr lang="es-E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4 Rectángulo"/>
          <p:cNvSpPr/>
          <p:nvPr/>
        </p:nvSpPr>
        <p:spPr>
          <a:xfrm>
            <a:off x="629105" y="1571612"/>
            <a:ext cx="8514895"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FACTORES EN ESTUDIO </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9937" name="Rectangle 1"/>
          <p:cNvSpPr>
            <a:spLocks noChangeArrowheads="1"/>
          </p:cNvSpPr>
          <p:nvPr/>
        </p:nvSpPr>
        <p:spPr bwMode="auto">
          <a:xfrm>
            <a:off x="857224" y="2857496"/>
            <a:ext cx="321471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FACTOR A: </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Temperatura </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A1: </a:t>
            </a:r>
            <a:r>
              <a:rPr lang="es-ES" sz="2000" dirty="0" smtClean="0">
                <a:latin typeface="Times New Roman" pitchFamily="18" charset="0"/>
                <a:ea typeface="Calibri" pitchFamily="34" charset="0"/>
                <a:cs typeface="Times New Roman" pitchFamily="18" charset="0"/>
              </a:rPr>
              <a:t>60</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A2: 65°C</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A3: </a:t>
            </a:r>
            <a:r>
              <a:rPr lang="es-ES" sz="2000" dirty="0" smtClean="0">
                <a:latin typeface="Times New Roman" pitchFamily="18" charset="0"/>
                <a:ea typeface="Calibri" pitchFamily="34" charset="0"/>
                <a:cs typeface="Times New Roman" pitchFamily="18" charset="0"/>
              </a:rPr>
              <a:t>70</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7 Rectángulo redondeado"/>
          <p:cNvSpPr/>
          <p:nvPr/>
        </p:nvSpPr>
        <p:spPr>
          <a:xfrm>
            <a:off x="4714876" y="2643182"/>
            <a:ext cx="4429124" cy="1714512"/>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9" name="8 Rectángulo redondeado"/>
          <p:cNvSpPr/>
          <p:nvPr/>
        </p:nvSpPr>
        <p:spPr>
          <a:xfrm>
            <a:off x="2571736" y="4786322"/>
            <a:ext cx="4572032" cy="1357322"/>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dirty="0"/>
          </a:p>
        </p:txBody>
      </p:sp>
      <p:sp>
        <p:nvSpPr>
          <p:cNvPr id="39938" name="Rectangle 2"/>
          <p:cNvSpPr>
            <a:spLocks noChangeArrowheads="1"/>
          </p:cNvSpPr>
          <p:nvPr/>
        </p:nvSpPr>
        <p:spPr bwMode="auto">
          <a:xfrm>
            <a:off x="5501592" y="3082822"/>
            <a:ext cx="3539174" cy="1015663"/>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FACTOR B:</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Velocidad del aire </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B1: </a:t>
            </a:r>
            <a:r>
              <a:rPr lang="en-US" sz="2000" dirty="0">
                <a:solidFill>
                  <a:schemeClr val="tx1"/>
                </a:solidFill>
                <a:latin typeface="Times New Roman" pitchFamily="18"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m/s</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B2: 5 m/s</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9939" name="Rectangle 3"/>
          <p:cNvSpPr>
            <a:spLocks noChangeArrowheads="1"/>
          </p:cNvSpPr>
          <p:nvPr/>
        </p:nvSpPr>
        <p:spPr bwMode="auto">
          <a:xfrm>
            <a:off x="3143240" y="5000636"/>
            <a:ext cx="728661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465638" algn="l"/>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FACTOR 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Densidad de carga</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tabLst>
                <a:tab pos="4465638" algn="l"/>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C1: </a:t>
            </a:r>
            <a:r>
              <a:rPr lang="es-EC" sz="2000" dirty="0" smtClean="0">
                <a:latin typeface="Times New Roman" pitchFamily="18" charset="0"/>
                <a:ea typeface="Calibri"/>
                <a:cs typeface="Times New Roman" pitchFamily="18" charset="0"/>
              </a:rPr>
              <a:t>1000g/m²</a:t>
            </a: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tabLst>
                <a:tab pos="4465638" algn="l"/>
              </a:tabLst>
            </a:pPr>
            <a:r>
              <a:rPr kumimoji="0" 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C2: </a:t>
            </a:r>
            <a:r>
              <a:rPr lang="es-EC" sz="2000" dirty="0">
                <a:latin typeface="Times New Roman" pitchFamily="18" charset="0"/>
                <a:ea typeface="Calibri"/>
                <a:cs typeface="Times New Roman" pitchFamily="18" charset="0"/>
              </a:rPr>
              <a:t>1500g/m²</a:t>
            </a:r>
            <a:endParaRPr kumimoji="0" lang="es-E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 name="1 Rectángulo"/>
          <p:cNvSpPr/>
          <p:nvPr/>
        </p:nvSpPr>
        <p:spPr>
          <a:xfrm>
            <a:off x="2092311" y="188640"/>
            <a:ext cx="469423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METODOLOGÍA </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2275265" y="1628800"/>
            <a:ext cx="6655823" cy="3993850"/>
          </a:xfrm>
        </p:spPr>
        <p:style>
          <a:lnRef idx="1">
            <a:schemeClr val="accent3"/>
          </a:lnRef>
          <a:fillRef idx="2">
            <a:schemeClr val="accent3"/>
          </a:fillRef>
          <a:effectRef idx="1">
            <a:schemeClr val="accent3"/>
          </a:effectRef>
          <a:fontRef idx="minor">
            <a:schemeClr val="dk1"/>
          </a:fontRef>
        </p:style>
        <p:txBody>
          <a:bodyPr>
            <a:noAutofit/>
          </a:bodyPr>
          <a:lstStyle/>
          <a:p>
            <a:pPr marL="114300" indent="0" algn="just">
              <a:lnSpc>
                <a:spcPct val="150000"/>
              </a:lnSpc>
              <a:spcAft>
                <a:spcPts val="0"/>
              </a:spcAft>
              <a:buNone/>
            </a:pPr>
            <a:r>
              <a:rPr lang="es-EC" sz="2800" dirty="0">
                <a:latin typeface="Times New Roman"/>
                <a:ea typeface="Calibri"/>
              </a:rPr>
              <a:t>Se </a:t>
            </a:r>
            <a:r>
              <a:rPr lang="es-EC" sz="2800" dirty="0" smtClean="0">
                <a:latin typeface="Times New Roman"/>
                <a:ea typeface="Calibri"/>
              </a:rPr>
              <a:t>utiliz</a:t>
            </a:r>
            <a:r>
              <a:rPr lang="es-EC" sz="2800" dirty="0">
                <a:latin typeface="Times New Roman"/>
                <a:ea typeface="Calibri"/>
              </a:rPr>
              <a:t>ó</a:t>
            </a:r>
            <a:r>
              <a:rPr lang="es-EC" sz="2800" dirty="0" smtClean="0">
                <a:latin typeface="Times New Roman"/>
                <a:ea typeface="Calibri"/>
              </a:rPr>
              <a:t> </a:t>
            </a:r>
            <a:r>
              <a:rPr lang="es-EC" sz="2800" dirty="0">
                <a:latin typeface="Times New Roman"/>
                <a:ea typeface="Calibri"/>
              </a:rPr>
              <a:t>Diseño Completamente al Azar (DCA), con 12 tratamientos y 3 repeticiones, con arreglo factorial A x B x C, el Factor A: temperatura del secador, B: flujo de aire   y C: densidad de carga.</a:t>
            </a:r>
            <a:endParaRPr lang="es-ES" sz="2800" dirty="0">
              <a:latin typeface="Times New Roman"/>
              <a:ea typeface="Calibri"/>
            </a:endParaRPr>
          </a:p>
          <a:p>
            <a:pPr marL="0" indent="0" algn="just">
              <a:buNone/>
            </a:pPr>
            <a:endParaRPr lang="es-EC" sz="3600" dirty="0" smtClean="0">
              <a:latin typeface="Times New Roman" panose="02020603050405020304" pitchFamily="18" charset="0"/>
              <a:cs typeface="Times New Roman" panose="02020603050405020304" pitchFamily="18" charset="0"/>
            </a:endParaRPr>
          </a:p>
          <a:p>
            <a:pPr marL="0" indent="0" algn="just">
              <a:buNone/>
            </a:pPr>
            <a:endParaRPr lang="es-EC" sz="3600" dirty="0">
              <a:latin typeface="Times New Roman" panose="02020603050405020304" pitchFamily="18" charset="0"/>
              <a:cs typeface="Times New Roman" panose="02020603050405020304" pitchFamily="18" charset="0"/>
            </a:endParaRPr>
          </a:p>
        </p:txBody>
      </p:sp>
      <p:pic>
        <p:nvPicPr>
          <p:cNvPr id="6" name="5 Imagen" descr="C:\Users\USER\AppData\Local\Microsoft\Windows\Temporary Internet Files\Content.Word\20160119_1832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00808"/>
            <a:ext cx="2023745" cy="1447165"/>
          </a:xfrm>
          <a:prstGeom prst="ellipse">
            <a:avLst/>
          </a:prstGeom>
          <a:ln>
            <a:noFill/>
          </a:ln>
          <a:effectLst>
            <a:softEdge rad="112500"/>
          </a:effectLst>
        </p:spPr>
      </p:pic>
      <p:pic>
        <p:nvPicPr>
          <p:cNvPr id="7" name="6 Imagen" descr="Resultado de imagen de deshidratador de bandejas"/>
          <p:cNvPicPr/>
          <p:nvPr/>
        </p:nvPicPr>
        <p:blipFill rotWithShape="1">
          <a:blip r:embed="rId3">
            <a:extLst>
              <a:ext uri="{28A0092B-C50C-407E-A947-70E740481C1C}">
                <a14:useLocalDpi xmlns:a14="http://schemas.microsoft.com/office/drawing/2010/main" val="0"/>
              </a:ext>
            </a:extLst>
          </a:blip>
          <a:srcRect l="26033" t="8919" r="9206" b="28919"/>
          <a:stretch/>
        </p:blipFill>
        <p:spPr bwMode="auto">
          <a:xfrm>
            <a:off x="332165" y="3501008"/>
            <a:ext cx="1943100" cy="2190750"/>
          </a:xfrm>
          <a:prstGeom prst="ellipse">
            <a:avLst/>
          </a:prstGeom>
          <a:ln>
            <a:noFill/>
          </a:ln>
          <a:effectLst>
            <a:softEdge rad="112500"/>
          </a:effectLst>
          <a:extLst>
            <a:ext uri="{53640926-AAD7-44D8-BBD7-CCE9431645EC}">
              <a14:shadowObscured xmlns:a14="http://schemas.microsoft.com/office/drawing/2010/main"/>
            </a:ext>
          </a:extLst>
        </p:spPr>
      </p:pic>
      <p:sp>
        <p:nvSpPr>
          <p:cNvPr id="2" name="1 Rectángulo"/>
          <p:cNvSpPr/>
          <p:nvPr/>
        </p:nvSpPr>
        <p:spPr>
          <a:xfrm>
            <a:off x="1692591" y="188640"/>
            <a:ext cx="515718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TIPO DE DISEÑO </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Resultado de imagen para mashu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340" name="AutoShape 4" descr="Resultado de imagen para mashu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9" name="8 Diagrama"/>
          <p:cNvGraphicFramePr/>
          <p:nvPr>
            <p:extLst>
              <p:ext uri="{D42A27DB-BD31-4B8C-83A1-F6EECF244321}">
                <p14:modId xmlns:p14="http://schemas.microsoft.com/office/powerpoint/2010/main" val="2819009929"/>
              </p:ext>
            </p:extLst>
          </p:nvPr>
        </p:nvGraphicFramePr>
        <p:xfrm>
          <a:off x="0" y="1357298"/>
          <a:ext cx="914400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975910" y="160338"/>
            <a:ext cx="71620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VARIABLES EVALUADAS </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57224" y="2143116"/>
            <a:ext cx="7942314" cy="923330"/>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1 Rectángulo"/>
          <p:cNvSpPr/>
          <p:nvPr/>
        </p:nvSpPr>
        <p:spPr>
          <a:xfrm>
            <a:off x="2447210" y="2189283"/>
            <a:ext cx="4219425" cy="2585323"/>
          </a:xfrm>
          <a:prstGeom prst="rect">
            <a:avLst/>
          </a:prstGeom>
          <a:noFill/>
        </p:spPr>
        <p:txBody>
          <a:bodyPr wrap="none" lIns="91440" tIns="45720" rIns="91440" bIns="45720">
            <a:spAutoFit/>
          </a:bodyPr>
          <a:lstStyle/>
          <a:p>
            <a:pPr algn="ctr"/>
            <a:r>
              <a:rPr lang="es-E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RESULTADOS </a:t>
            </a:r>
          </a:p>
          <a:p>
            <a:pPr algn="ctr"/>
            <a:r>
              <a:rPr lang="es-E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Y </a:t>
            </a:r>
          </a:p>
          <a:p>
            <a:pPr algn="ctr"/>
            <a:r>
              <a:rPr lang="es-E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DISCUSIÓN </a:t>
            </a:r>
            <a:endParaRPr lang="es-E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981200" y="2667000"/>
            <a:ext cx="5410200" cy="12192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bg1"/>
                </a:solidFill>
                <a:latin typeface="Century Schoolbook" pitchFamily="18" charset="0"/>
              </a:rPr>
              <a:t>TEMA</a:t>
            </a:r>
            <a:endParaRPr lang="es-EC" sz="3200" b="1" dirty="0">
              <a:solidFill>
                <a:schemeClr val="bg1"/>
              </a:solidFill>
              <a:latin typeface="Century Schoolbook" pitchFamily="18" charset="0"/>
            </a:endParaRPr>
          </a:p>
        </p:txBody>
      </p:sp>
    </p:spTree>
    <p:extLst>
      <p:ext uri="{BB962C8B-B14F-4D97-AF65-F5344CB8AC3E}">
        <p14:creationId xmlns:p14="http://schemas.microsoft.com/office/powerpoint/2010/main" val="20134399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332656"/>
            <a:ext cx="851867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 FÍSICO QUÍMICO DEL ARAZÁ</a:t>
            </a:r>
            <a:endPar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5 Tabla"/>
          <p:cNvGraphicFramePr>
            <a:graphicFrameLocks noGrp="1"/>
          </p:cNvGraphicFramePr>
          <p:nvPr>
            <p:extLst>
              <p:ext uri="{D42A27DB-BD31-4B8C-83A1-F6EECF244321}">
                <p14:modId xmlns:p14="http://schemas.microsoft.com/office/powerpoint/2010/main" val="1295252766"/>
              </p:ext>
            </p:extLst>
          </p:nvPr>
        </p:nvGraphicFramePr>
        <p:xfrm>
          <a:off x="467545" y="1628800"/>
          <a:ext cx="8352927" cy="4359155"/>
        </p:xfrm>
        <a:graphic>
          <a:graphicData uri="http://schemas.openxmlformats.org/drawingml/2006/table">
            <a:tbl>
              <a:tblPr/>
              <a:tblGrid>
                <a:gridCol w="2345100"/>
                <a:gridCol w="1663856"/>
                <a:gridCol w="1433973"/>
                <a:gridCol w="1454999"/>
                <a:gridCol w="1454999"/>
              </a:tblGrid>
              <a:tr h="470833">
                <a:tc rowSpan="2">
                  <a:txBody>
                    <a:bodyPr/>
                    <a:lstStyle/>
                    <a:p>
                      <a:pPr algn="just" fontAlgn="ctr">
                        <a:lnSpc>
                          <a:spcPct val="115000"/>
                        </a:lnSpc>
                        <a:spcAft>
                          <a:spcPts val="0"/>
                        </a:spcAft>
                      </a:pPr>
                      <a:r>
                        <a:rPr lang="es-ES" sz="2000" b="1" kern="1200" dirty="0">
                          <a:solidFill>
                            <a:srgbClr val="000000"/>
                          </a:solidFill>
                          <a:effectLst/>
                          <a:latin typeface="Times New Roman" pitchFamily="18" charset="0"/>
                          <a:ea typeface="Times New Roman"/>
                          <a:cs typeface="Times New Roman" pitchFamily="18" charset="0"/>
                        </a:rPr>
                        <a:t>Parámetro analizado</a:t>
                      </a:r>
                      <a:endParaRPr lang="es-ES" sz="2000" b="1"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just" fontAlgn="ctr">
                        <a:lnSpc>
                          <a:spcPct val="115000"/>
                        </a:lnSpc>
                        <a:spcAft>
                          <a:spcPts val="0"/>
                        </a:spcAft>
                      </a:pPr>
                      <a:r>
                        <a:rPr lang="es-ES" sz="2000" b="1" kern="1200" dirty="0">
                          <a:solidFill>
                            <a:srgbClr val="000000"/>
                          </a:solidFill>
                          <a:effectLst/>
                          <a:latin typeface="Times New Roman" pitchFamily="18" charset="0"/>
                          <a:ea typeface="Times New Roman"/>
                          <a:cs typeface="Times New Roman" pitchFamily="18" charset="0"/>
                        </a:rPr>
                        <a:t>Unidad</a:t>
                      </a:r>
                      <a:endParaRPr lang="es-ES" sz="2000" b="1"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gridSpan="3">
                  <a:txBody>
                    <a:bodyPr/>
                    <a:lstStyle/>
                    <a:p>
                      <a:pPr algn="ctr" fontAlgn="b">
                        <a:lnSpc>
                          <a:spcPct val="115000"/>
                        </a:lnSpc>
                        <a:spcAft>
                          <a:spcPts val="0"/>
                        </a:spcAft>
                      </a:pPr>
                      <a:r>
                        <a:rPr lang="es-ES" sz="2000" b="1" kern="1200">
                          <a:solidFill>
                            <a:srgbClr val="000000"/>
                          </a:solidFill>
                          <a:effectLst/>
                          <a:latin typeface="Times New Roman" pitchFamily="18" charset="0"/>
                          <a:ea typeface="Times New Roman"/>
                          <a:cs typeface="Times New Roman" pitchFamily="18" charset="0"/>
                        </a:rPr>
                        <a:t>Resultado</a:t>
                      </a:r>
                      <a:endParaRPr lang="es-ES" sz="2000" b="1">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chemeClr val="accent2">
                        <a:lumMod val="60000"/>
                        <a:lumOff val="40000"/>
                      </a:schemeClr>
                    </a:solidFill>
                  </a:tcPr>
                </a:tc>
                <a:tc hMerge="1">
                  <a:txBody>
                    <a:bodyPr/>
                    <a:lstStyle/>
                    <a:p>
                      <a:endParaRPr lang="es-ES"/>
                    </a:p>
                  </a:txBody>
                  <a:tcPr/>
                </a:tc>
                <a:tc hMerge="1">
                  <a:txBody>
                    <a:bodyPr/>
                    <a:lstStyle/>
                    <a:p>
                      <a:endParaRPr lang="es-ES"/>
                    </a:p>
                  </a:txBody>
                  <a:tcPr/>
                </a:tc>
              </a:tr>
              <a:tr h="465271">
                <a:tc vMerge="1">
                  <a:txBody>
                    <a:bodyPr/>
                    <a:lstStyle/>
                    <a:p>
                      <a:endParaRPr lang="es-ES"/>
                    </a:p>
                  </a:txBody>
                  <a:tcPr/>
                </a:tc>
                <a:tc vMerge="1">
                  <a:txBody>
                    <a:bodyPr/>
                    <a:lstStyle/>
                    <a:p>
                      <a:endParaRPr lang="es-ES"/>
                    </a:p>
                  </a:txBody>
                  <a:tcPr/>
                </a:tc>
                <a:tc>
                  <a:txBody>
                    <a:bodyPr/>
                    <a:lstStyle/>
                    <a:p>
                      <a:pPr algn="just" fontAlgn="b">
                        <a:lnSpc>
                          <a:spcPct val="115000"/>
                        </a:lnSpc>
                        <a:spcAft>
                          <a:spcPts val="0"/>
                        </a:spcAft>
                      </a:pPr>
                      <a:r>
                        <a:rPr lang="es-ES" sz="2000" b="1" kern="1200" dirty="0">
                          <a:solidFill>
                            <a:srgbClr val="000000"/>
                          </a:solidFill>
                          <a:effectLst/>
                          <a:latin typeface="Times New Roman" pitchFamily="18" charset="0"/>
                          <a:ea typeface="Times New Roman"/>
                          <a:cs typeface="Times New Roman" pitchFamily="18" charset="0"/>
                        </a:rPr>
                        <a:t>M1</a:t>
                      </a:r>
                      <a:endParaRPr lang="es-ES" sz="2000" b="1" dirty="0">
                        <a:effectLst/>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fontAlgn="b">
                        <a:lnSpc>
                          <a:spcPct val="115000"/>
                        </a:lnSpc>
                        <a:spcAft>
                          <a:spcPts val="0"/>
                        </a:spcAft>
                      </a:pPr>
                      <a:r>
                        <a:rPr lang="es-ES" sz="2000" b="1" kern="1200" dirty="0">
                          <a:solidFill>
                            <a:srgbClr val="000000"/>
                          </a:solidFill>
                          <a:effectLst/>
                          <a:latin typeface="Times New Roman" pitchFamily="18" charset="0"/>
                          <a:ea typeface="Times New Roman"/>
                          <a:cs typeface="Times New Roman" pitchFamily="18" charset="0"/>
                        </a:rPr>
                        <a:t>M2</a:t>
                      </a:r>
                      <a:endParaRPr lang="es-ES" sz="2000" b="1" dirty="0">
                        <a:effectLst/>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fontAlgn="b">
                        <a:lnSpc>
                          <a:spcPct val="115000"/>
                        </a:lnSpc>
                        <a:spcAft>
                          <a:spcPts val="0"/>
                        </a:spcAft>
                      </a:pPr>
                      <a:r>
                        <a:rPr lang="es-ES" sz="2000" b="1" kern="1200" dirty="0">
                          <a:solidFill>
                            <a:srgbClr val="000000"/>
                          </a:solidFill>
                          <a:effectLst/>
                          <a:latin typeface="Times New Roman" pitchFamily="18" charset="0"/>
                          <a:ea typeface="Times New Roman"/>
                          <a:cs typeface="Times New Roman" pitchFamily="18" charset="0"/>
                        </a:rPr>
                        <a:t>M3</a:t>
                      </a:r>
                      <a:endParaRPr lang="es-ES" sz="2000" b="1" dirty="0">
                        <a:effectLst/>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470833">
                <a:tc>
                  <a:txBody>
                    <a:bodyPr/>
                    <a:lstStyle/>
                    <a:p>
                      <a:pPr algn="just" fontAlgn="b">
                        <a:lnSpc>
                          <a:spcPct val="115000"/>
                        </a:lnSpc>
                        <a:spcAft>
                          <a:spcPts val="0"/>
                        </a:spcAft>
                      </a:pPr>
                      <a:r>
                        <a:rPr lang="es-ES" sz="2000" b="1" kern="1200" dirty="0">
                          <a:solidFill>
                            <a:srgbClr val="000000"/>
                          </a:solidFill>
                          <a:effectLst/>
                          <a:latin typeface="Times New Roman" pitchFamily="18" charset="0"/>
                          <a:ea typeface="Times New Roman"/>
                          <a:cs typeface="Times New Roman" pitchFamily="18" charset="0"/>
                        </a:rPr>
                        <a:t>Humedad</a:t>
                      </a:r>
                      <a:endParaRPr lang="es-ES" sz="2000" b="1"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fontAlgn="b">
                        <a:lnSpc>
                          <a:spcPct val="115000"/>
                        </a:lnSpc>
                        <a:spcAft>
                          <a:spcPts val="0"/>
                        </a:spcAft>
                      </a:pPr>
                      <a:r>
                        <a:rPr lang="es-ES" sz="2000" kern="1200" dirty="0">
                          <a:solidFill>
                            <a:srgbClr val="000000"/>
                          </a:solidFill>
                          <a:effectLst/>
                          <a:latin typeface="Times New Roman" pitchFamily="18" charset="0"/>
                          <a:ea typeface="Times New Roman"/>
                          <a:cs typeface="Times New Roman" pitchFamily="18" charset="0"/>
                        </a:rPr>
                        <a:t>%</a:t>
                      </a:r>
                      <a:endParaRPr lang="es-ES" sz="20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fontAlgn="b">
                        <a:lnSpc>
                          <a:spcPct val="115000"/>
                        </a:lnSpc>
                        <a:spcAft>
                          <a:spcPts val="0"/>
                        </a:spcAft>
                      </a:pPr>
                      <a:r>
                        <a:rPr lang="es-ES" sz="2000" kern="1200" dirty="0" smtClean="0">
                          <a:solidFill>
                            <a:srgbClr val="000000"/>
                          </a:solidFill>
                          <a:effectLst/>
                          <a:latin typeface="Times New Roman" pitchFamily="18" charset="0"/>
                          <a:ea typeface="Times New Roman"/>
                          <a:cs typeface="Times New Roman" pitchFamily="18" charset="0"/>
                        </a:rPr>
                        <a:t>89,5</a:t>
                      </a:r>
                      <a:endParaRPr lang="es-ES" sz="20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fontAlgn="b">
                        <a:lnSpc>
                          <a:spcPct val="115000"/>
                        </a:lnSpc>
                        <a:spcAft>
                          <a:spcPts val="0"/>
                        </a:spcAft>
                      </a:pPr>
                      <a:r>
                        <a:rPr lang="es-ES" sz="2000" kern="1200" dirty="0" smtClean="0">
                          <a:solidFill>
                            <a:srgbClr val="000000"/>
                          </a:solidFill>
                          <a:effectLst/>
                          <a:latin typeface="Times New Roman" pitchFamily="18" charset="0"/>
                          <a:ea typeface="Times New Roman"/>
                          <a:cs typeface="Times New Roman" pitchFamily="18" charset="0"/>
                        </a:rPr>
                        <a:t>93,7</a:t>
                      </a:r>
                      <a:endParaRPr lang="es-ES" sz="20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fontAlgn="b">
                        <a:lnSpc>
                          <a:spcPct val="115000"/>
                        </a:lnSpc>
                        <a:spcAft>
                          <a:spcPts val="0"/>
                        </a:spcAft>
                      </a:pPr>
                      <a:r>
                        <a:rPr lang="es-ES" sz="2000" kern="1200" dirty="0" smtClean="0">
                          <a:solidFill>
                            <a:srgbClr val="000000"/>
                          </a:solidFill>
                          <a:effectLst/>
                          <a:latin typeface="Times New Roman" pitchFamily="18" charset="0"/>
                          <a:ea typeface="Times New Roman"/>
                          <a:cs typeface="Times New Roman" pitchFamily="18" charset="0"/>
                        </a:rPr>
                        <a:t>94,3</a:t>
                      </a:r>
                      <a:endParaRPr lang="es-ES" sz="20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r>
              <a:tr h="470833">
                <a:tc>
                  <a:txBody>
                    <a:bodyPr/>
                    <a:lstStyle/>
                    <a:p>
                      <a:pPr algn="just" fontAlgn="b">
                        <a:lnSpc>
                          <a:spcPct val="115000"/>
                        </a:lnSpc>
                        <a:spcAft>
                          <a:spcPts val="0"/>
                        </a:spcAft>
                      </a:pPr>
                      <a:r>
                        <a:rPr lang="es-ES" sz="2000" b="1" kern="1200" dirty="0">
                          <a:solidFill>
                            <a:srgbClr val="000000"/>
                          </a:solidFill>
                          <a:effectLst/>
                          <a:latin typeface="Times New Roman" pitchFamily="18" charset="0"/>
                          <a:ea typeface="Times New Roman"/>
                          <a:cs typeface="Times New Roman" pitchFamily="18" charset="0"/>
                        </a:rPr>
                        <a:t>Cenizas</a:t>
                      </a:r>
                      <a:endParaRPr lang="es-ES" sz="2000" b="1" dirty="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ctr" fontAlgn="b">
                        <a:lnSpc>
                          <a:spcPct val="115000"/>
                        </a:lnSpc>
                        <a:spcAft>
                          <a:spcPts val="0"/>
                        </a:spcAft>
                      </a:pPr>
                      <a:r>
                        <a:rPr lang="es-ES" sz="2000" kern="1200" dirty="0">
                          <a:solidFill>
                            <a:srgbClr val="000000"/>
                          </a:solidFill>
                          <a:effectLst/>
                          <a:latin typeface="Times New Roman" pitchFamily="18" charset="0"/>
                          <a:ea typeface="Times New Roman"/>
                          <a:cs typeface="Times New Roman" pitchFamily="18" charset="0"/>
                        </a:rPr>
                        <a:t>%</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2000" kern="1200">
                          <a:solidFill>
                            <a:srgbClr val="000000"/>
                          </a:solidFill>
                          <a:effectLst/>
                          <a:latin typeface="Times New Roman" pitchFamily="18" charset="0"/>
                          <a:ea typeface="Times New Roman"/>
                          <a:cs typeface="Times New Roman" pitchFamily="18" charset="0"/>
                        </a:rPr>
                        <a:t>0,28</a:t>
                      </a:r>
                      <a:endParaRPr lang="es-ES" sz="200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2000" kern="1200">
                          <a:solidFill>
                            <a:srgbClr val="000000"/>
                          </a:solidFill>
                          <a:effectLst/>
                          <a:latin typeface="Times New Roman" pitchFamily="18" charset="0"/>
                          <a:ea typeface="Times New Roman"/>
                          <a:cs typeface="Times New Roman" pitchFamily="18" charset="0"/>
                        </a:rPr>
                        <a:t>0,25</a:t>
                      </a:r>
                      <a:endParaRPr lang="es-ES" sz="200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2000" kern="1200">
                          <a:solidFill>
                            <a:srgbClr val="000000"/>
                          </a:solidFill>
                          <a:effectLst/>
                          <a:latin typeface="Times New Roman" pitchFamily="18" charset="0"/>
                          <a:ea typeface="Times New Roman"/>
                          <a:cs typeface="Times New Roman" pitchFamily="18" charset="0"/>
                        </a:rPr>
                        <a:t>0,23</a:t>
                      </a:r>
                      <a:endParaRPr lang="es-ES" sz="200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r>
              <a:tr h="537169">
                <a:tc>
                  <a:txBody>
                    <a:bodyPr/>
                    <a:lstStyle/>
                    <a:p>
                      <a:pPr algn="just" fontAlgn="b">
                        <a:lnSpc>
                          <a:spcPct val="115000"/>
                        </a:lnSpc>
                        <a:spcAft>
                          <a:spcPts val="0"/>
                        </a:spcAft>
                      </a:pPr>
                      <a:r>
                        <a:rPr lang="es-ES" sz="2000" b="1" kern="1200">
                          <a:solidFill>
                            <a:srgbClr val="000000"/>
                          </a:solidFill>
                          <a:effectLst/>
                          <a:latin typeface="Times New Roman" pitchFamily="18" charset="0"/>
                          <a:ea typeface="Times New Roman"/>
                          <a:cs typeface="Times New Roman" pitchFamily="18" charset="0"/>
                        </a:rPr>
                        <a:t>Proteína total</a:t>
                      </a:r>
                      <a:endParaRPr lang="es-ES" sz="2000" b="1">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ctr" fontAlgn="b">
                        <a:lnSpc>
                          <a:spcPct val="115000"/>
                        </a:lnSpc>
                        <a:spcAft>
                          <a:spcPts val="0"/>
                        </a:spcAft>
                      </a:pPr>
                      <a:r>
                        <a:rPr lang="es-ES" sz="2000" kern="1200" dirty="0">
                          <a:solidFill>
                            <a:srgbClr val="000000"/>
                          </a:solidFill>
                          <a:effectLst/>
                          <a:latin typeface="Times New Roman" pitchFamily="18" charset="0"/>
                          <a:ea typeface="Times New Roman"/>
                          <a:cs typeface="Times New Roman" pitchFamily="18" charset="0"/>
                        </a:rPr>
                        <a:t>%</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2000" kern="1200" dirty="0">
                          <a:solidFill>
                            <a:srgbClr val="000000"/>
                          </a:solidFill>
                          <a:effectLst/>
                          <a:latin typeface="Times New Roman" pitchFamily="18" charset="0"/>
                          <a:ea typeface="Times New Roman"/>
                          <a:cs typeface="Times New Roman" pitchFamily="18" charset="0"/>
                        </a:rPr>
                        <a:t>0,9</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2000" kern="1200">
                          <a:solidFill>
                            <a:srgbClr val="000000"/>
                          </a:solidFill>
                          <a:effectLst/>
                          <a:latin typeface="Times New Roman" pitchFamily="18" charset="0"/>
                          <a:ea typeface="Times New Roman"/>
                          <a:cs typeface="Times New Roman" pitchFamily="18" charset="0"/>
                        </a:rPr>
                        <a:t>0,83</a:t>
                      </a:r>
                      <a:endParaRPr lang="es-ES" sz="200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2000" kern="1200">
                          <a:solidFill>
                            <a:srgbClr val="000000"/>
                          </a:solidFill>
                          <a:effectLst/>
                          <a:latin typeface="Times New Roman" pitchFamily="18" charset="0"/>
                          <a:ea typeface="Times New Roman"/>
                          <a:cs typeface="Times New Roman" pitchFamily="18" charset="0"/>
                        </a:rPr>
                        <a:t>0,83</a:t>
                      </a:r>
                      <a:endParaRPr lang="es-ES" sz="200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r>
              <a:tr h="432048">
                <a:tc>
                  <a:txBody>
                    <a:bodyPr/>
                    <a:lstStyle/>
                    <a:p>
                      <a:pPr algn="just" fontAlgn="b">
                        <a:lnSpc>
                          <a:spcPct val="115000"/>
                        </a:lnSpc>
                        <a:spcAft>
                          <a:spcPts val="0"/>
                        </a:spcAft>
                      </a:pPr>
                      <a:r>
                        <a:rPr lang="es-ES" sz="2000" b="1" kern="1200">
                          <a:solidFill>
                            <a:srgbClr val="000000"/>
                          </a:solidFill>
                          <a:effectLst/>
                          <a:latin typeface="Times New Roman" pitchFamily="18" charset="0"/>
                          <a:ea typeface="Times New Roman"/>
                          <a:cs typeface="Times New Roman" pitchFamily="18" charset="0"/>
                        </a:rPr>
                        <a:t>Extracto etéreo</a:t>
                      </a:r>
                      <a:endParaRPr lang="es-ES" sz="2000" b="1">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ctr" fontAlgn="b">
                        <a:lnSpc>
                          <a:spcPct val="115000"/>
                        </a:lnSpc>
                        <a:spcAft>
                          <a:spcPts val="0"/>
                        </a:spcAft>
                      </a:pPr>
                      <a:r>
                        <a:rPr lang="es-ES" sz="2000" kern="1200" dirty="0">
                          <a:solidFill>
                            <a:srgbClr val="000000"/>
                          </a:solidFill>
                          <a:effectLst/>
                          <a:latin typeface="Times New Roman" pitchFamily="18" charset="0"/>
                          <a:ea typeface="Times New Roman"/>
                          <a:cs typeface="Times New Roman" pitchFamily="18" charset="0"/>
                        </a:rPr>
                        <a:t>%</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2000" kern="1200" dirty="0">
                          <a:solidFill>
                            <a:srgbClr val="000000"/>
                          </a:solidFill>
                          <a:effectLst/>
                          <a:latin typeface="Times New Roman" pitchFamily="18" charset="0"/>
                          <a:ea typeface="Times New Roman"/>
                          <a:cs typeface="Times New Roman" pitchFamily="18" charset="0"/>
                        </a:rPr>
                        <a:t>0,28</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2000" kern="1200" dirty="0">
                          <a:solidFill>
                            <a:srgbClr val="000000"/>
                          </a:solidFill>
                          <a:effectLst/>
                          <a:latin typeface="Times New Roman" pitchFamily="18" charset="0"/>
                          <a:ea typeface="Times New Roman"/>
                          <a:cs typeface="Times New Roman" pitchFamily="18" charset="0"/>
                        </a:rPr>
                        <a:t>0,24</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2000" kern="1200">
                          <a:solidFill>
                            <a:srgbClr val="000000"/>
                          </a:solidFill>
                          <a:effectLst/>
                          <a:latin typeface="Times New Roman" pitchFamily="18" charset="0"/>
                          <a:ea typeface="Times New Roman"/>
                          <a:cs typeface="Times New Roman" pitchFamily="18" charset="0"/>
                        </a:rPr>
                        <a:t>0,24</a:t>
                      </a:r>
                      <a:endParaRPr lang="es-ES" sz="200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r>
              <a:tr h="504056">
                <a:tc>
                  <a:txBody>
                    <a:bodyPr/>
                    <a:lstStyle/>
                    <a:p>
                      <a:pPr algn="just" fontAlgn="b">
                        <a:lnSpc>
                          <a:spcPct val="115000"/>
                        </a:lnSpc>
                        <a:spcAft>
                          <a:spcPts val="0"/>
                        </a:spcAft>
                      </a:pPr>
                      <a:r>
                        <a:rPr lang="es-ES" sz="2000" b="1" kern="1200">
                          <a:solidFill>
                            <a:srgbClr val="000000"/>
                          </a:solidFill>
                          <a:effectLst/>
                          <a:latin typeface="Times New Roman" pitchFamily="18" charset="0"/>
                          <a:ea typeface="Times New Roman"/>
                          <a:cs typeface="Times New Roman" pitchFamily="18" charset="0"/>
                        </a:rPr>
                        <a:t>Fibra Bruta</a:t>
                      </a:r>
                      <a:endParaRPr lang="es-ES" sz="2000" b="1">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ctr" fontAlgn="b">
                        <a:lnSpc>
                          <a:spcPct val="115000"/>
                        </a:lnSpc>
                        <a:spcAft>
                          <a:spcPts val="0"/>
                        </a:spcAft>
                      </a:pPr>
                      <a:r>
                        <a:rPr lang="es-ES" sz="2000" kern="1200" dirty="0">
                          <a:solidFill>
                            <a:srgbClr val="000000"/>
                          </a:solidFill>
                          <a:effectLst/>
                          <a:latin typeface="Times New Roman" pitchFamily="18" charset="0"/>
                          <a:ea typeface="Times New Roman"/>
                          <a:cs typeface="Times New Roman" pitchFamily="18" charset="0"/>
                        </a:rPr>
                        <a:t>%</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2000" kern="1200" dirty="0">
                          <a:solidFill>
                            <a:srgbClr val="000000"/>
                          </a:solidFill>
                          <a:effectLst/>
                          <a:latin typeface="Times New Roman" pitchFamily="18" charset="0"/>
                          <a:ea typeface="Times New Roman"/>
                          <a:cs typeface="Times New Roman" pitchFamily="18" charset="0"/>
                        </a:rPr>
                        <a:t>1,2</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2000" kern="1200" dirty="0">
                          <a:solidFill>
                            <a:srgbClr val="000000"/>
                          </a:solidFill>
                          <a:effectLst/>
                          <a:latin typeface="Times New Roman" pitchFamily="18" charset="0"/>
                          <a:ea typeface="Times New Roman"/>
                          <a:cs typeface="Times New Roman" pitchFamily="18" charset="0"/>
                        </a:rPr>
                        <a:t>1,15</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2000" kern="1200">
                          <a:solidFill>
                            <a:srgbClr val="000000"/>
                          </a:solidFill>
                          <a:effectLst/>
                          <a:latin typeface="Times New Roman" pitchFamily="18" charset="0"/>
                          <a:ea typeface="Times New Roman"/>
                          <a:cs typeface="Times New Roman" pitchFamily="18" charset="0"/>
                        </a:rPr>
                        <a:t>1,14</a:t>
                      </a:r>
                      <a:endParaRPr lang="es-ES" sz="200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r>
              <a:tr h="470833">
                <a:tc>
                  <a:txBody>
                    <a:bodyPr/>
                    <a:lstStyle/>
                    <a:p>
                      <a:pPr algn="just" fontAlgn="b">
                        <a:lnSpc>
                          <a:spcPct val="115000"/>
                        </a:lnSpc>
                        <a:spcAft>
                          <a:spcPts val="0"/>
                        </a:spcAft>
                      </a:pPr>
                      <a:r>
                        <a:rPr lang="es-ES" sz="2000" b="1" kern="1200" dirty="0" smtClean="0">
                          <a:solidFill>
                            <a:srgbClr val="000000"/>
                          </a:solidFill>
                          <a:effectLst/>
                          <a:latin typeface="Times New Roman" pitchFamily="18" charset="0"/>
                          <a:ea typeface="Times New Roman"/>
                          <a:cs typeface="Times New Roman" pitchFamily="18" charset="0"/>
                        </a:rPr>
                        <a:t>Sólidos</a:t>
                      </a:r>
                      <a:r>
                        <a:rPr lang="es-ES" sz="2000" b="1" kern="1200" baseline="0" dirty="0" smtClean="0">
                          <a:solidFill>
                            <a:srgbClr val="000000"/>
                          </a:solidFill>
                          <a:effectLst/>
                          <a:latin typeface="Times New Roman" pitchFamily="18" charset="0"/>
                          <a:ea typeface="Times New Roman"/>
                          <a:cs typeface="Times New Roman" pitchFamily="18" charset="0"/>
                        </a:rPr>
                        <a:t> solubles</a:t>
                      </a:r>
                      <a:endParaRPr lang="es-ES" sz="2000" b="1" dirty="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ctr" fontAlgn="b">
                        <a:lnSpc>
                          <a:spcPct val="115000"/>
                        </a:lnSpc>
                        <a:spcAft>
                          <a:spcPts val="0"/>
                        </a:spcAft>
                      </a:pPr>
                      <a:r>
                        <a:rPr lang="es-ES" sz="2000" kern="1200" dirty="0" smtClean="0">
                          <a:solidFill>
                            <a:srgbClr val="000000"/>
                          </a:solidFill>
                          <a:effectLst/>
                          <a:latin typeface="Times New Roman" pitchFamily="18" charset="0"/>
                          <a:ea typeface="Calibri"/>
                          <a:cs typeface="Times New Roman" pitchFamily="18" charset="0"/>
                        </a:rPr>
                        <a:t>°Brix</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2000" kern="1200" dirty="0">
                          <a:solidFill>
                            <a:srgbClr val="000000"/>
                          </a:solidFill>
                          <a:effectLst/>
                          <a:latin typeface="Times New Roman" pitchFamily="18" charset="0"/>
                          <a:ea typeface="Times New Roman"/>
                          <a:cs typeface="Times New Roman" pitchFamily="18" charset="0"/>
                        </a:rPr>
                        <a:t>4,8</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2000" kern="1200" dirty="0">
                          <a:solidFill>
                            <a:srgbClr val="000000"/>
                          </a:solidFill>
                          <a:effectLst/>
                          <a:latin typeface="Times New Roman" pitchFamily="18" charset="0"/>
                          <a:ea typeface="Times New Roman"/>
                          <a:cs typeface="Times New Roman" pitchFamily="18" charset="0"/>
                        </a:rPr>
                        <a:t>6,2</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2000" kern="1200" dirty="0">
                          <a:solidFill>
                            <a:srgbClr val="000000"/>
                          </a:solidFill>
                          <a:effectLst/>
                          <a:latin typeface="Times New Roman" pitchFamily="18" charset="0"/>
                          <a:ea typeface="Times New Roman"/>
                          <a:cs typeface="Times New Roman" pitchFamily="18" charset="0"/>
                        </a:rPr>
                        <a:t>7,3</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r>
              <a:tr h="537279">
                <a:tc>
                  <a:txBody>
                    <a:bodyPr/>
                    <a:lstStyle/>
                    <a:p>
                      <a:pPr algn="just" fontAlgn="b">
                        <a:lnSpc>
                          <a:spcPct val="115000"/>
                        </a:lnSpc>
                        <a:spcAft>
                          <a:spcPts val="0"/>
                        </a:spcAft>
                      </a:pPr>
                      <a:r>
                        <a:rPr lang="es-ES" sz="2000" b="1" kern="1200" dirty="0">
                          <a:solidFill>
                            <a:srgbClr val="000000"/>
                          </a:solidFill>
                          <a:effectLst/>
                          <a:latin typeface="Times New Roman" pitchFamily="18" charset="0"/>
                          <a:ea typeface="Times New Roman"/>
                          <a:cs typeface="Times New Roman" pitchFamily="18" charset="0"/>
                        </a:rPr>
                        <a:t>Ácido Ascórbico</a:t>
                      </a:r>
                      <a:endParaRPr lang="es-ES" sz="2000" b="1" dirty="0">
                        <a:effectLst/>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chemeClr val="accent2">
                        <a:lumMod val="40000"/>
                        <a:lumOff val="60000"/>
                      </a:schemeClr>
                    </a:solidFill>
                  </a:tcPr>
                </a:tc>
                <a:tc>
                  <a:txBody>
                    <a:bodyPr/>
                    <a:lstStyle/>
                    <a:p>
                      <a:pPr algn="ctr" fontAlgn="b">
                        <a:lnSpc>
                          <a:spcPct val="115000"/>
                        </a:lnSpc>
                        <a:spcAft>
                          <a:spcPts val="0"/>
                        </a:spcAft>
                      </a:pPr>
                      <a:r>
                        <a:rPr lang="es-ES" sz="2000" kern="1200" dirty="0">
                          <a:solidFill>
                            <a:srgbClr val="000000"/>
                          </a:solidFill>
                          <a:effectLst/>
                          <a:latin typeface="Times New Roman" pitchFamily="18" charset="0"/>
                          <a:ea typeface="Times New Roman"/>
                          <a:cs typeface="Times New Roman" pitchFamily="18" charset="0"/>
                        </a:rPr>
                        <a:t>mg/100 g</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chemeClr val="accent2">
                        <a:lumMod val="40000"/>
                        <a:lumOff val="60000"/>
                      </a:schemeClr>
                    </a:solidFill>
                  </a:tcPr>
                </a:tc>
                <a:tc>
                  <a:txBody>
                    <a:bodyPr/>
                    <a:lstStyle/>
                    <a:p>
                      <a:pPr algn="just" fontAlgn="b">
                        <a:lnSpc>
                          <a:spcPct val="115000"/>
                        </a:lnSpc>
                        <a:spcAft>
                          <a:spcPts val="0"/>
                        </a:spcAft>
                      </a:pPr>
                      <a:r>
                        <a:rPr lang="es-ES" sz="2000" kern="1200">
                          <a:solidFill>
                            <a:srgbClr val="000000"/>
                          </a:solidFill>
                          <a:effectLst/>
                          <a:latin typeface="Times New Roman" pitchFamily="18" charset="0"/>
                          <a:ea typeface="Times New Roman"/>
                          <a:cs typeface="Times New Roman" pitchFamily="18" charset="0"/>
                        </a:rPr>
                        <a:t>7,2</a:t>
                      </a:r>
                      <a:endParaRPr lang="es-ES" sz="2000">
                        <a:effectLst/>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chemeClr val="accent2">
                        <a:lumMod val="40000"/>
                        <a:lumOff val="60000"/>
                      </a:schemeClr>
                    </a:solidFill>
                  </a:tcPr>
                </a:tc>
                <a:tc>
                  <a:txBody>
                    <a:bodyPr/>
                    <a:lstStyle/>
                    <a:p>
                      <a:pPr algn="just" fontAlgn="b">
                        <a:lnSpc>
                          <a:spcPct val="115000"/>
                        </a:lnSpc>
                        <a:spcAft>
                          <a:spcPts val="0"/>
                        </a:spcAft>
                      </a:pPr>
                      <a:r>
                        <a:rPr lang="es-ES" sz="2000" kern="1200" dirty="0">
                          <a:solidFill>
                            <a:srgbClr val="000000"/>
                          </a:solidFill>
                          <a:effectLst/>
                          <a:latin typeface="Times New Roman" pitchFamily="18" charset="0"/>
                          <a:ea typeface="Times New Roman"/>
                          <a:cs typeface="Times New Roman" pitchFamily="18" charset="0"/>
                        </a:rPr>
                        <a:t>6,9</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chemeClr val="accent2">
                        <a:lumMod val="40000"/>
                        <a:lumOff val="60000"/>
                      </a:schemeClr>
                    </a:solidFill>
                  </a:tcPr>
                </a:tc>
                <a:tc>
                  <a:txBody>
                    <a:bodyPr/>
                    <a:lstStyle/>
                    <a:p>
                      <a:pPr algn="just" fontAlgn="b">
                        <a:lnSpc>
                          <a:spcPct val="115000"/>
                        </a:lnSpc>
                        <a:spcAft>
                          <a:spcPts val="0"/>
                        </a:spcAft>
                      </a:pPr>
                      <a:r>
                        <a:rPr lang="es-ES" sz="2000" kern="1200" dirty="0">
                          <a:solidFill>
                            <a:srgbClr val="000000"/>
                          </a:solidFill>
                          <a:effectLst/>
                          <a:latin typeface="Times New Roman" pitchFamily="18" charset="0"/>
                          <a:ea typeface="Times New Roman"/>
                          <a:cs typeface="Times New Roman" pitchFamily="18" charset="0"/>
                        </a:rPr>
                        <a:t>6,8</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66606" y="1484784"/>
            <a:ext cx="7997446" cy="393954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VARIABLES EVALUADAS</a:t>
            </a:r>
          </a:p>
          <a:p>
            <a:pPr algn="ctr"/>
            <a:r>
              <a:rPr lang="es-ES" sz="5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pPr algn="ctr"/>
            <a:r>
              <a:rPr lang="es-ES" sz="5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EN LA </a:t>
            </a:r>
          </a:p>
          <a:p>
            <a:pPr algn="ctr"/>
            <a:endParaRPr lang="es-ES" sz="5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es-ES" sz="5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DESHIDRATACIÓN OSMÓTICA</a:t>
            </a:r>
            <a:endParaRPr lang="es-ES" sz="5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83768" y="116632"/>
            <a:ext cx="3246979" cy="923330"/>
          </a:xfrm>
          <a:prstGeom prst="rect">
            <a:avLst/>
          </a:prstGeom>
          <a:noFill/>
        </p:spPr>
        <p:txBody>
          <a:bodyPr wrap="non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HUMEDAD</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855502" y="1484784"/>
            <a:ext cx="5516698"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ctr">
              <a:buFont typeface="Wingdings" pitchFamily="2" charset="2"/>
              <a:buChar char="Ø"/>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HUMEDAD DE LA MATERIA PRIMA</a:t>
            </a:r>
            <a:endParaRPr lang="es-E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1888662937"/>
              </p:ext>
            </p:extLst>
          </p:nvPr>
        </p:nvGraphicFramePr>
        <p:xfrm>
          <a:off x="1187624" y="2348880"/>
          <a:ext cx="6552728" cy="2743200"/>
        </p:xfrm>
        <a:graphic>
          <a:graphicData uri="http://schemas.openxmlformats.org/drawingml/2006/table">
            <a:tbl>
              <a:tblPr firstRow="1" firstCol="1" bandRow="1"/>
              <a:tblGrid>
                <a:gridCol w="4697960"/>
                <a:gridCol w="1854768"/>
              </a:tblGrid>
              <a:tr h="0">
                <a:tc>
                  <a:txBody>
                    <a:bodyPr/>
                    <a:lstStyle/>
                    <a:p>
                      <a:pPr algn="just">
                        <a:lnSpc>
                          <a:spcPct val="150000"/>
                        </a:lnSpc>
                        <a:spcAft>
                          <a:spcPts val="1000"/>
                        </a:spcAft>
                      </a:pPr>
                      <a:r>
                        <a:rPr lang="es-ES" sz="2400" b="1" dirty="0">
                          <a:effectLst/>
                          <a:latin typeface="Times New Roman" pitchFamily="18" charset="0"/>
                          <a:ea typeface="Calibri"/>
                          <a:cs typeface="Times New Roman" pitchFamily="18" charset="0"/>
                        </a:rPr>
                        <a:t>Estados de madurez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Aft>
                          <a:spcPts val="1000"/>
                        </a:spcAft>
                      </a:pPr>
                      <a:r>
                        <a:rPr lang="es-ES" sz="2400" b="1" dirty="0">
                          <a:effectLst/>
                          <a:latin typeface="Times New Roman" pitchFamily="18" charset="0"/>
                          <a:ea typeface="Calibri"/>
                          <a:cs typeface="Times New Roman" pitchFamily="18" charset="0"/>
                        </a:rPr>
                        <a:t>Humedad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a:txBody>
                    <a:bodyPr/>
                    <a:lstStyle/>
                    <a:p>
                      <a:pPr algn="just">
                        <a:lnSpc>
                          <a:spcPct val="150000"/>
                        </a:lnSpc>
                        <a:spcAft>
                          <a:spcPts val="1000"/>
                        </a:spcAft>
                      </a:pPr>
                      <a:r>
                        <a:rPr lang="es-ES" sz="2400" b="1" dirty="0">
                          <a:effectLst/>
                          <a:latin typeface="Times New Roman" pitchFamily="18" charset="0"/>
                          <a:ea typeface="Calibri"/>
                          <a:cs typeface="Times New Roman" pitchFamily="18" charset="0"/>
                        </a:rPr>
                        <a:t>M1</a:t>
                      </a:r>
                      <a:r>
                        <a:rPr lang="es-ES" sz="2400" dirty="0">
                          <a:effectLst/>
                          <a:latin typeface="Times New Roman" pitchFamily="18" charset="0"/>
                          <a:ea typeface="Calibri"/>
                          <a:cs typeface="Times New Roman" pitchFamily="18" charset="0"/>
                        </a:rPr>
                        <a:t>: (verde)</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6">
                        <a:lumMod val="40000"/>
                        <a:lumOff val="60000"/>
                      </a:schemeClr>
                    </a:solidFill>
                  </a:tcPr>
                </a:tc>
                <a:tc>
                  <a:txBody>
                    <a:bodyPr/>
                    <a:lstStyle/>
                    <a:p>
                      <a:pPr algn="ctr">
                        <a:lnSpc>
                          <a:spcPct val="150000"/>
                        </a:lnSpc>
                        <a:spcAft>
                          <a:spcPts val="1000"/>
                        </a:spcAft>
                      </a:pPr>
                      <a:r>
                        <a:rPr lang="es-EC" sz="2400" dirty="0" smtClean="0">
                          <a:effectLst/>
                          <a:latin typeface="Times New Roman" pitchFamily="18" charset="0"/>
                          <a:ea typeface="Calibri"/>
                          <a:cs typeface="Times New Roman" pitchFamily="18" charset="0"/>
                        </a:rPr>
                        <a:t>89,5 </a:t>
                      </a:r>
                      <a:endParaRPr lang="es-ES" sz="24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6">
                        <a:lumMod val="40000"/>
                        <a:lumOff val="60000"/>
                      </a:schemeClr>
                    </a:solidFill>
                  </a:tcPr>
                </a:tc>
              </a:tr>
              <a:tr h="339725">
                <a:tc>
                  <a:txBody>
                    <a:bodyPr/>
                    <a:lstStyle/>
                    <a:p>
                      <a:pPr algn="just">
                        <a:lnSpc>
                          <a:spcPct val="150000"/>
                        </a:lnSpc>
                        <a:spcAft>
                          <a:spcPts val="1000"/>
                        </a:spcAft>
                      </a:pPr>
                      <a:r>
                        <a:rPr lang="es-ES" sz="2400" b="1" dirty="0">
                          <a:effectLst/>
                          <a:latin typeface="Times New Roman" pitchFamily="18" charset="0"/>
                          <a:ea typeface="Calibri"/>
                          <a:cs typeface="Times New Roman" pitchFamily="18" charset="0"/>
                        </a:rPr>
                        <a:t>M2</a:t>
                      </a:r>
                      <a:r>
                        <a:rPr lang="es-ES" sz="2400" dirty="0">
                          <a:effectLst/>
                          <a:latin typeface="Times New Roman" pitchFamily="18" charset="0"/>
                          <a:ea typeface="Calibri"/>
                          <a:cs typeface="Times New Roman" pitchFamily="18" charset="0"/>
                        </a:rPr>
                        <a:t>: (50% amarilla y 50% verde)</a:t>
                      </a:r>
                    </a:p>
                  </a:txBody>
                  <a:tcPr marL="68580" marR="68580" marT="0" marB="0">
                    <a:lnL>
                      <a:noFill/>
                    </a:lnL>
                    <a:lnR>
                      <a:noFill/>
                    </a:lnR>
                    <a:lnT>
                      <a:noFill/>
                    </a:lnT>
                    <a:lnB>
                      <a:noFill/>
                    </a:lnB>
                    <a:solidFill>
                      <a:schemeClr val="accent6">
                        <a:lumMod val="40000"/>
                        <a:lumOff val="60000"/>
                      </a:schemeClr>
                    </a:solidFill>
                  </a:tcPr>
                </a:tc>
                <a:tc>
                  <a:txBody>
                    <a:bodyPr/>
                    <a:lstStyle/>
                    <a:p>
                      <a:pPr algn="ctr">
                        <a:lnSpc>
                          <a:spcPct val="150000"/>
                        </a:lnSpc>
                        <a:spcAft>
                          <a:spcPts val="1000"/>
                        </a:spcAft>
                      </a:pPr>
                      <a:r>
                        <a:rPr lang="es-EC" sz="2400" dirty="0" smtClean="0">
                          <a:effectLst/>
                          <a:latin typeface="Times New Roman" pitchFamily="18" charset="0"/>
                          <a:ea typeface="Calibri"/>
                          <a:cs typeface="Times New Roman" pitchFamily="18" charset="0"/>
                        </a:rPr>
                        <a:t>93,7</a:t>
                      </a:r>
                      <a:endParaRPr lang="es-ES" sz="24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6">
                        <a:lumMod val="40000"/>
                        <a:lumOff val="60000"/>
                      </a:schemeClr>
                    </a:solidFill>
                  </a:tcPr>
                </a:tc>
              </a:tr>
              <a:tr h="377825">
                <a:tc>
                  <a:txBody>
                    <a:bodyPr/>
                    <a:lstStyle/>
                    <a:p>
                      <a:pPr algn="just">
                        <a:lnSpc>
                          <a:spcPct val="150000"/>
                        </a:lnSpc>
                        <a:spcAft>
                          <a:spcPts val="1000"/>
                        </a:spcAft>
                      </a:pPr>
                      <a:r>
                        <a:rPr lang="es-ES" sz="2400" b="1" dirty="0">
                          <a:effectLst/>
                          <a:latin typeface="Times New Roman" pitchFamily="18" charset="0"/>
                          <a:ea typeface="Calibri"/>
                          <a:cs typeface="Times New Roman" pitchFamily="18" charset="0"/>
                        </a:rPr>
                        <a:t>M3</a:t>
                      </a:r>
                      <a:r>
                        <a:rPr lang="es-ES" sz="2400" dirty="0">
                          <a:effectLst/>
                          <a:latin typeface="Times New Roman" pitchFamily="18" charset="0"/>
                          <a:ea typeface="Calibri"/>
                          <a:cs typeface="Times New Roman" pitchFamily="18" charset="0"/>
                        </a:rPr>
                        <a:t>: (amarilla)</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1000"/>
                        </a:spcAft>
                      </a:pPr>
                      <a:r>
                        <a:rPr lang="es-EC" sz="2400" dirty="0" smtClean="0">
                          <a:effectLst/>
                          <a:latin typeface="Times New Roman" pitchFamily="18" charset="0"/>
                          <a:ea typeface="Calibri"/>
                          <a:cs typeface="Times New Roman" pitchFamily="18" charset="0"/>
                        </a:rPr>
                        <a:t>94,3 </a:t>
                      </a:r>
                      <a:endParaRPr lang="es-ES" sz="2400" dirty="0">
                        <a:effectLst/>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6">
                        <a:lumMod val="40000"/>
                        <a:lumOff val="6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32477" y="1268760"/>
            <a:ext cx="6927923" cy="461665"/>
          </a:xfrm>
          <a:prstGeom prst="rect">
            <a:avLst/>
          </a:prstGeom>
        </p:spPr>
        <p:txBody>
          <a:bodyPr wrap="none">
            <a:spAutoFit/>
          </a:bodyPr>
          <a:lstStyle/>
          <a:p>
            <a:pPr marL="342900" indent="-342900" algn="ctr">
              <a:buFont typeface="Wingdings" pitchFamily="2" charset="2"/>
              <a:buChar char="Ø"/>
            </a:pPr>
            <a:r>
              <a:rPr lang="es-E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HUMEDAD </a:t>
            </a: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 FINALIZAR EL PROCESO OSMÓTICO</a:t>
            </a:r>
            <a:endParaRPr lang="es-E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987212731"/>
              </p:ext>
            </p:extLst>
          </p:nvPr>
        </p:nvGraphicFramePr>
        <p:xfrm>
          <a:off x="755576" y="2276872"/>
          <a:ext cx="7848873" cy="3384377"/>
        </p:xfrm>
        <a:graphic>
          <a:graphicData uri="http://schemas.openxmlformats.org/drawingml/2006/table">
            <a:tbl>
              <a:tblPr firstRow="1" firstCol="1" bandRow="1"/>
              <a:tblGrid>
                <a:gridCol w="1584176"/>
                <a:gridCol w="1115836"/>
                <a:gridCol w="1255820"/>
                <a:gridCol w="1255820"/>
                <a:gridCol w="1255820"/>
                <a:gridCol w="1381401"/>
              </a:tblGrid>
              <a:tr h="382116">
                <a:tc>
                  <a:txBody>
                    <a:bodyPr/>
                    <a:lstStyle/>
                    <a:p>
                      <a:pPr>
                        <a:lnSpc>
                          <a:spcPct val="115000"/>
                        </a:lnSpc>
                      </a:pPr>
                      <a:endParaRPr lang="es-ES" sz="2000" b="1" dirty="0">
                        <a:effectLst/>
                        <a:latin typeface="Times New Roman" pitchFamily="18" charset="0"/>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gridSpan="2">
                  <a:txBody>
                    <a:bodyPr/>
                    <a:lstStyle/>
                    <a:p>
                      <a:pPr algn="ctr">
                        <a:lnSpc>
                          <a:spcPct val="115000"/>
                        </a:lnSpc>
                        <a:spcAft>
                          <a:spcPts val="0"/>
                        </a:spcAft>
                      </a:pPr>
                      <a:r>
                        <a:rPr lang="es-ES" sz="2000" b="1" dirty="0">
                          <a:solidFill>
                            <a:srgbClr val="000000"/>
                          </a:solidFill>
                          <a:effectLst/>
                          <a:latin typeface="Times New Roman" pitchFamily="18" charset="0"/>
                          <a:ea typeface="Times New Roman"/>
                          <a:cs typeface="Times New Roman" pitchFamily="18" charset="0"/>
                        </a:rPr>
                        <a:t>Repeticiones</a:t>
                      </a:r>
                      <a:endParaRPr lang="es-ES" sz="2000" b="1" dirty="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hMerge="1">
                  <a:txBody>
                    <a:bodyPr/>
                    <a:lstStyle/>
                    <a:p>
                      <a:endParaRPr lang="es-ES"/>
                    </a:p>
                  </a:txBody>
                  <a:tcPr/>
                </a:tc>
                <a:tc>
                  <a:txBody>
                    <a:bodyPr/>
                    <a:lstStyle/>
                    <a:p>
                      <a:pPr>
                        <a:lnSpc>
                          <a:spcPct val="115000"/>
                        </a:lnSpc>
                      </a:pPr>
                      <a:endParaRPr lang="es-ES" sz="2000" b="1" dirty="0">
                        <a:effectLst/>
                        <a:latin typeface="Times New Roman" pitchFamily="18" charset="0"/>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nSpc>
                          <a:spcPct val="115000"/>
                        </a:lnSpc>
                      </a:pPr>
                      <a:endParaRPr lang="es-ES" sz="2000" b="1">
                        <a:effectLst/>
                        <a:latin typeface="Times New Roman" pitchFamily="18" charset="0"/>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nSpc>
                          <a:spcPct val="115000"/>
                        </a:lnSpc>
                      </a:pPr>
                      <a:endParaRPr lang="es-ES" sz="2000" b="1">
                        <a:effectLst/>
                        <a:latin typeface="Times New Roman" pitchFamily="18" charset="0"/>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r>
              <a:tr h="731809">
                <a:tc>
                  <a:txBody>
                    <a:bodyPr/>
                    <a:lstStyle/>
                    <a:p>
                      <a:pPr algn="ctr">
                        <a:lnSpc>
                          <a:spcPct val="115000"/>
                        </a:lnSpc>
                        <a:spcAft>
                          <a:spcPts val="0"/>
                        </a:spcAft>
                      </a:pPr>
                      <a:r>
                        <a:rPr lang="es-ES" sz="2000" b="1">
                          <a:solidFill>
                            <a:srgbClr val="000000"/>
                          </a:solidFill>
                          <a:effectLst/>
                          <a:latin typeface="Times New Roman" pitchFamily="18" charset="0"/>
                          <a:ea typeface="Times New Roman"/>
                          <a:cs typeface="Times New Roman" pitchFamily="18" charset="0"/>
                        </a:rPr>
                        <a:t>Tratamientos</a:t>
                      </a:r>
                      <a:endParaRPr lang="es-ES" sz="2000" b="1">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2000" b="1" dirty="0" smtClean="0">
                          <a:solidFill>
                            <a:srgbClr val="000000"/>
                          </a:solidFill>
                          <a:effectLst/>
                          <a:latin typeface="Times New Roman" pitchFamily="18" charset="0"/>
                          <a:ea typeface="Calibri"/>
                          <a:cs typeface="Times New Roman" pitchFamily="18" charset="0"/>
                        </a:rPr>
                        <a:t>I</a:t>
                      </a:r>
                      <a:endParaRPr lang="es-ES" sz="2000" b="1"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2000" b="1" dirty="0" smtClean="0">
                          <a:solidFill>
                            <a:srgbClr val="000000"/>
                          </a:solidFill>
                          <a:effectLst/>
                          <a:latin typeface="Times New Roman" pitchFamily="18" charset="0"/>
                          <a:ea typeface="Calibri"/>
                          <a:cs typeface="Times New Roman" pitchFamily="18" charset="0"/>
                        </a:rPr>
                        <a:t>II</a:t>
                      </a:r>
                      <a:endParaRPr lang="es-ES" sz="2000" b="1"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2000" b="1" dirty="0" smtClean="0">
                          <a:solidFill>
                            <a:srgbClr val="000000"/>
                          </a:solidFill>
                          <a:effectLst/>
                          <a:latin typeface="Times New Roman" pitchFamily="18" charset="0"/>
                          <a:ea typeface="Calibri"/>
                          <a:cs typeface="Times New Roman" pitchFamily="18" charset="0"/>
                        </a:rPr>
                        <a:t>III</a:t>
                      </a:r>
                      <a:endParaRPr lang="es-ES" sz="2000" b="1"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2000" b="1">
                          <a:solidFill>
                            <a:srgbClr val="000000"/>
                          </a:solidFill>
                          <a:effectLst/>
                          <a:latin typeface="Times New Roman" pitchFamily="18" charset="0"/>
                          <a:ea typeface="Times New Roman"/>
                          <a:cs typeface="Times New Roman" pitchFamily="18" charset="0"/>
                        </a:rPr>
                        <a:t>∑ T</a:t>
                      </a:r>
                      <a:endParaRPr lang="es-ES" sz="2000" b="1">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2000" b="1" dirty="0" smtClean="0">
                          <a:solidFill>
                            <a:srgbClr val="000000"/>
                          </a:solidFill>
                          <a:effectLst/>
                          <a:latin typeface="Times New Roman" pitchFamily="18" charset="0"/>
                          <a:ea typeface="Times New Roman"/>
                          <a:cs typeface="Times New Roman" pitchFamily="18" charset="0"/>
                        </a:rPr>
                        <a:t>Media</a:t>
                      </a:r>
                      <a:endParaRPr lang="es-ES" sz="2000" b="1"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567613">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M1</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84,73</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83,64</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79,65</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248,02</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82,67</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r>
              <a:tr h="567613">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M2</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86,51</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82,30</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87,68</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256,49</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85,50</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r>
              <a:tr h="567613">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M3</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72,48</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81,48</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82,33</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236,29</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78,76</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r>
              <a:tr h="567613">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 R</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243,72</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247,42</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249,66</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2000" dirty="0" smtClean="0">
                          <a:solidFill>
                            <a:srgbClr val="000000"/>
                          </a:solidFill>
                          <a:effectLst/>
                          <a:latin typeface="Times New Roman" pitchFamily="18" charset="0"/>
                          <a:ea typeface="Times New Roman"/>
                          <a:cs typeface="Times New Roman" pitchFamily="18" charset="0"/>
                        </a:rPr>
                        <a:t>740,80</a:t>
                      </a:r>
                      <a:endParaRPr lang="es-ES" sz="2000"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2000" dirty="0">
                          <a:solidFill>
                            <a:srgbClr val="000000"/>
                          </a:solidFill>
                          <a:effectLst/>
                          <a:latin typeface="Times New Roman" pitchFamily="18" charset="0"/>
                          <a:ea typeface="Times New Roman"/>
                          <a:cs typeface="Times New Roman" pitchFamily="18" charset="0"/>
                        </a:rPr>
                        <a:t>82,31</a:t>
                      </a:r>
                      <a:endParaRPr lang="es-ES" sz="2000"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66691" y="260648"/>
            <a:ext cx="7274748" cy="830997"/>
          </a:xfrm>
          <a:prstGeom prst="rect">
            <a:avLst/>
          </a:prstGeom>
          <a:noFill/>
        </p:spPr>
        <p:txBody>
          <a:bodyPr wrap="none" lIns="91440" tIns="45720" rIns="91440" bIns="45720">
            <a:spAutoFit/>
          </a:bodyPr>
          <a:lstStyle/>
          <a:p>
            <a:pPr algn="ctr"/>
            <a:r>
              <a:rPr lang="es-EC" sz="2400" b="1" cap="none" spc="0" dirty="0">
                <a:ln w="10541" cmpd="sng">
                  <a:solidFill>
                    <a:schemeClr val="accent1">
                      <a:shade val="88000"/>
                      <a:satMod val="110000"/>
                    </a:schemeClr>
                  </a:solidFill>
                  <a:prstDash val="solid"/>
                </a:ln>
                <a:solidFill>
                  <a:schemeClr val="accent2">
                    <a:lumMod val="75000"/>
                  </a:schemeClr>
                </a:solidFill>
                <a:effectLst/>
                <a:latin typeface="Arial"/>
                <a:ea typeface="Calibri"/>
              </a:rPr>
              <a:t>Porcentaje de humedad del producto </a:t>
            </a:r>
            <a:r>
              <a:rPr lang="es-EC" sz="2400" b="1" dirty="0" smtClean="0">
                <a:ln w="10541" cmpd="sng">
                  <a:solidFill>
                    <a:schemeClr val="accent1">
                      <a:shade val="88000"/>
                      <a:satMod val="110000"/>
                    </a:schemeClr>
                  </a:solidFill>
                  <a:prstDash val="solid"/>
                </a:ln>
                <a:solidFill>
                  <a:schemeClr val="accent2">
                    <a:lumMod val="75000"/>
                  </a:schemeClr>
                </a:solidFill>
                <a:latin typeface="Arial"/>
                <a:ea typeface="Calibri"/>
              </a:rPr>
              <a:t>al finalizar</a:t>
            </a:r>
            <a:r>
              <a:rPr lang="es-EC" sz="2400" b="1" cap="none" spc="0" dirty="0" smtClean="0">
                <a:ln w="10541" cmpd="sng">
                  <a:solidFill>
                    <a:schemeClr val="accent1">
                      <a:shade val="88000"/>
                      <a:satMod val="110000"/>
                    </a:schemeClr>
                  </a:solidFill>
                  <a:prstDash val="solid"/>
                </a:ln>
                <a:solidFill>
                  <a:schemeClr val="accent2">
                    <a:lumMod val="75000"/>
                  </a:schemeClr>
                </a:solidFill>
                <a:effectLst/>
                <a:latin typeface="Arial"/>
                <a:ea typeface="Calibri"/>
              </a:rPr>
              <a:t> </a:t>
            </a:r>
          </a:p>
          <a:p>
            <a:pPr algn="ctr"/>
            <a:r>
              <a:rPr lang="es-EC" sz="2400" b="1" cap="none" spc="0" dirty="0" smtClean="0">
                <a:ln w="10541" cmpd="sng">
                  <a:solidFill>
                    <a:schemeClr val="accent1">
                      <a:shade val="88000"/>
                      <a:satMod val="110000"/>
                    </a:schemeClr>
                  </a:solidFill>
                  <a:prstDash val="solid"/>
                </a:ln>
                <a:solidFill>
                  <a:schemeClr val="accent2">
                    <a:lumMod val="75000"/>
                  </a:schemeClr>
                </a:solidFill>
                <a:effectLst/>
                <a:latin typeface="Arial"/>
                <a:ea typeface="Calibri"/>
              </a:rPr>
              <a:t>el proceso </a:t>
            </a:r>
            <a:r>
              <a:rPr lang="es-EC" sz="2400" b="1" cap="none" spc="0" dirty="0">
                <a:ln w="10541" cmpd="sng">
                  <a:solidFill>
                    <a:schemeClr val="accent1">
                      <a:shade val="88000"/>
                      <a:satMod val="110000"/>
                    </a:schemeClr>
                  </a:solidFill>
                  <a:prstDash val="solid"/>
                </a:ln>
                <a:solidFill>
                  <a:schemeClr val="accent2">
                    <a:lumMod val="75000"/>
                  </a:schemeClr>
                </a:solidFill>
                <a:effectLst/>
                <a:latin typeface="Arial"/>
                <a:ea typeface="Calibri"/>
              </a:rPr>
              <a:t>deshidratación osmótica.</a:t>
            </a:r>
            <a:endParaRPr lang="es-ES" sz="2400" b="1" cap="none" spc="0" dirty="0">
              <a:ln w="10541" cmpd="sng">
                <a:solidFill>
                  <a:schemeClr val="accent1">
                    <a:shade val="88000"/>
                    <a:satMod val="110000"/>
                  </a:schemeClr>
                </a:solidFill>
                <a:prstDash val="solid"/>
              </a:ln>
              <a:solidFill>
                <a:schemeClr val="accent2">
                  <a:lumMod val="75000"/>
                </a:schemeClr>
              </a:solidFill>
              <a:effectLst/>
            </a:endParaRPr>
          </a:p>
        </p:txBody>
      </p:sp>
      <p:graphicFrame>
        <p:nvGraphicFramePr>
          <p:cNvPr id="4" name="3 Gráfico"/>
          <p:cNvGraphicFramePr/>
          <p:nvPr>
            <p:extLst>
              <p:ext uri="{D42A27DB-BD31-4B8C-83A1-F6EECF244321}">
                <p14:modId xmlns:p14="http://schemas.microsoft.com/office/powerpoint/2010/main" val="726036807"/>
              </p:ext>
            </p:extLst>
          </p:nvPr>
        </p:nvGraphicFramePr>
        <p:xfrm>
          <a:off x="1403648" y="1628800"/>
          <a:ext cx="6984776" cy="44644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03648" y="289284"/>
            <a:ext cx="5004383" cy="769441"/>
          </a:xfrm>
          <a:prstGeom prst="rect">
            <a:avLst/>
          </a:prstGeom>
        </p:spPr>
        <p:txBody>
          <a:bodyPr wrap="none">
            <a:spAutoFit/>
          </a:bodyPr>
          <a:lstStyle/>
          <a:p>
            <a:pPr algn="ctr"/>
            <a:r>
              <a:rPr lang="es-E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SÓLIDOS SOLUBLES</a:t>
            </a:r>
            <a:endParaRPr lang="es-E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3 Tabla"/>
          <p:cNvGraphicFramePr>
            <a:graphicFrameLocks noGrp="1"/>
          </p:cNvGraphicFramePr>
          <p:nvPr>
            <p:extLst>
              <p:ext uri="{D42A27DB-BD31-4B8C-83A1-F6EECF244321}">
                <p14:modId xmlns:p14="http://schemas.microsoft.com/office/powerpoint/2010/main" val="2739848975"/>
              </p:ext>
            </p:extLst>
          </p:nvPr>
        </p:nvGraphicFramePr>
        <p:xfrm>
          <a:off x="827584" y="2564904"/>
          <a:ext cx="7620038" cy="2784224"/>
        </p:xfrm>
        <a:graphic>
          <a:graphicData uri="http://schemas.openxmlformats.org/drawingml/2006/table">
            <a:tbl>
              <a:tblPr firstRow="1" firstCol="1" bandRow="1"/>
              <a:tblGrid>
                <a:gridCol w="4536504"/>
                <a:gridCol w="3083534"/>
              </a:tblGrid>
              <a:tr h="1138304">
                <a:tc>
                  <a:txBody>
                    <a:bodyPr/>
                    <a:lstStyle/>
                    <a:p>
                      <a:pPr algn="ctr">
                        <a:lnSpc>
                          <a:spcPct val="150000"/>
                        </a:lnSpc>
                        <a:spcAft>
                          <a:spcPts val="1000"/>
                        </a:spcAft>
                      </a:pPr>
                      <a:r>
                        <a:rPr lang="es-ES" sz="2400" b="1" dirty="0">
                          <a:effectLst/>
                          <a:latin typeface="Arial"/>
                          <a:ea typeface="Calibri"/>
                          <a:cs typeface="Times New Roman"/>
                        </a:rPr>
                        <a:t>Estados de madurez</a:t>
                      </a:r>
                      <a:endParaRPr lang="es-ES" sz="2400" b="1"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50000"/>
                        </a:lnSpc>
                        <a:spcAft>
                          <a:spcPts val="1000"/>
                        </a:spcAft>
                      </a:pPr>
                      <a:r>
                        <a:rPr lang="es-ES" sz="2400" b="1" dirty="0">
                          <a:effectLst/>
                          <a:latin typeface="Arial"/>
                          <a:ea typeface="Calibri"/>
                          <a:cs typeface="Times New Roman"/>
                        </a:rPr>
                        <a:t>Solidos Solubles (</a:t>
                      </a:r>
                      <a:r>
                        <a:rPr lang="es-ES" sz="2400" b="1" dirty="0" err="1">
                          <a:effectLst/>
                          <a:latin typeface="Arial"/>
                          <a:ea typeface="Calibri"/>
                          <a:cs typeface="Times New Roman"/>
                        </a:rPr>
                        <a:t>ºBrix</a:t>
                      </a:r>
                      <a:r>
                        <a:rPr lang="es-ES" sz="2400" b="1" dirty="0">
                          <a:effectLst/>
                          <a:latin typeface="Arial"/>
                          <a:ea typeface="Calibri"/>
                          <a:cs typeface="Times New Roman"/>
                        </a:rPr>
                        <a:t>)</a:t>
                      </a:r>
                      <a:endParaRPr lang="es-ES" sz="2400" b="1"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532667">
                <a:tc>
                  <a:txBody>
                    <a:bodyPr/>
                    <a:lstStyle/>
                    <a:p>
                      <a:pPr algn="l">
                        <a:lnSpc>
                          <a:spcPct val="150000"/>
                        </a:lnSpc>
                        <a:spcAft>
                          <a:spcPts val="1000"/>
                        </a:spcAft>
                      </a:pPr>
                      <a:r>
                        <a:rPr lang="es-ES" sz="2400" b="1" dirty="0">
                          <a:effectLst/>
                          <a:latin typeface="Arial"/>
                          <a:ea typeface="Calibri"/>
                          <a:cs typeface="Times New Roman"/>
                        </a:rPr>
                        <a:t>M1</a:t>
                      </a:r>
                      <a:r>
                        <a:rPr lang="es-ES" sz="2400" dirty="0">
                          <a:effectLst/>
                          <a:latin typeface="Arial"/>
                          <a:ea typeface="Calibri"/>
                          <a:cs typeface="Times New Roman"/>
                        </a:rPr>
                        <a:t>: (verde)</a:t>
                      </a:r>
                      <a:endParaRPr lang="es-ES" sz="2400"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50000"/>
                        </a:lnSpc>
                        <a:spcAft>
                          <a:spcPts val="1000"/>
                        </a:spcAft>
                      </a:pPr>
                      <a:r>
                        <a:rPr lang="es-EC" sz="2400">
                          <a:effectLst/>
                          <a:latin typeface="Arial"/>
                          <a:ea typeface="Calibri"/>
                          <a:cs typeface="Times New Roman"/>
                        </a:rPr>
                        <a:t>4,93</a:t>
                      </a:r>
                      <a:endParaRPr lang="es-ES" sz="24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r>
              <a:tr h="532667">
                <a:tc>
                  <a:txBody>
                    <a:bodyPr/>
                    <a:lstStyle/>
                    <a:p>
                      <a:pPr algn="l">
                        <a:lnSpc>
                          <a:spcPct val="150000"/>
                        </a:lnSpc>
                        <a:spcAft>
                          <a:spcPts val="1000"/>
                        </a:spcAft>
                      </a:pPr>
                      <a:r>
                        <a:rPr lang="es-ES" sz="2400" b="1" dirty="0">
                          <a:effectLst/>
                          <a:latin typeface="Arial"/>
                          <a:ea typeface="Calibri"/>
                          <a:cs typeface="Times New Roman"/>
                        </a:rPr>
                        <a:t>M2</a:t>
                      </a:r>
                      <a:r>
                        <a:rPr lang="es-ES" sz="2400" dirty="0">
                          <a:effectLst/>
                          <a:latin typeface="Arial"/>
                          <a:ea typeface="Calibri"/>
                          <a:cs typeface="Times New Roman"/>
                        </a:rPr>
                        <a:t>: (50% amarilla y 50% verde)</a:t>
                      </a:r>
                      <a:endParaRPr lang="es-ES" sz="2400" dirty="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lgn="ctr">
                        <a:lnSpc>
                          <a:spcPct val="150000"/>
                        </a:lnSpc>
                        <a:spcAft>
                          <a:spcPts val="1000"/>
                        </a:spcAft>
                      </a:pPr>
                      <a:r>
                        <a:rPr lang="es-EC" sz="2400">
                          <a:effectLst/>
                          <a:latin typeface="Arial"/>
                          <a:ea typeface="Calibri"/>
                          <a:cs typeface="Times New Roman"/>
                        </a:rPr>
                        <a:t>6,48</a:t>
                      </a:r>
                      <a:endParaRPr lang="es-ES" sz="240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r>
              <a:tr h="532667">
                <a:tc>
                  <a:txBody>
                    <a:bodyPr/>
                    <a:lstStyle/>
                    <a:p>
                      <a:pPr algn="l">
                        <a:lnSpc>
                          <a:spcPct val="150000"/>
                        </a:lnSpc>
                        <a:spcAft>
                          <a:spcPts val="1000"/>
                        </a:spcAft>
                      </a:pPr>
                      <a:r>
                        <a:rPr lang="es-ES" sz="2400" b="1" dirty="0">
                          <a:effectLst/>
                          <a:latin typeface="Arial"/>
                          <a:ea typeface="Calibri"/>
                          <a:cs typeface="Times New Roman"/>
                        </a:rPr>
                        <a:t>M3</a:t>
                      </a:r>
                      <a:r>
                        <a:rPr lang="es-ES" sz="2400" dirty="0">
                          <a:effectLst/>
                          <a:latin typeface="Arial"/>
                          <a:ea typeface="Calibri"/>
                          <a:cs typeface="Times New Roman"/>
                        </a:rPr>
                        <a:t>: (amarilla)</a:t>
                      </a:r>
                      <a:endParaRPr lang="es-ES" sz="2400" dirty="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1000"/>
                        </a:spcAft>
                      </a:pPr>
                      <a:r>
                        <a:rPr lang="es-EC" sz="2400" dirty="0">
                          <a:effectLst/>
                          <a:latin typeface="Arial"/>
                          <a:ea typeface="Calibri"/>
                          <a:cs typeface="Times New Roman"/>
                        </a:rPr>
                        <a:t>7,30</a:t>
                      </a:r>
                      <a:endParaRPr lang="es-ES" sz="2400" dirty="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
        <p:nvSpPr>
          <p:cNvPr id="6" name="5 Rectángulo"/>
          <p:cNvSpPr/>
          <p:nvPr/>
        </p:nvSpPr>
        <p:spPr>
          <a:xfrm>
            <a:off x="342197" y="1435422"/>
            <a:ext cx="810542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lgn="ctr">
              <a:buFont typeface="Wingdings" pitchFamily="2" charset="2"/>
              <a:buChar char="Ø"/>
            </a:pPr>
            <a:r>
              <a:rPr lang="es-EC"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CANTIDAD DE SÓLIDOS SOLUBLES </a:t>
            </a:r>
            <a:r>
              <a:rPr lang="es-EC"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 LA MATERIA PRIMA</a:t>
            </a:r>
          </a:p>
        </p:txBody>
      </p:sp>
    </p:spTree>
    <p:extLst>
      <p:ext uri="{BB962C8B-B14F-4D97-AF65-F5344CB8AC3E}">
        <p14:creationId xmlns:p14="http://schemas.microsoft.com/office/powerpoint/2010/main" val="36737364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560" y="1124744"/>
            <a:ext cx="7488832" cy="830997"/>
          </a:xfrm>
          <a:prstGeom prst="rect">
            <a:avLst/>
          </a:prstGeom>
        </p:spPr>
        <p:txBody>
          <a:bodyPr wrap="square">
            <a:spAutoFit/>
          </a:bodyPr>
          <a:lstStyle/>
          <a:p>
            <a:pPr marL="342900" indent="-342900" algn="ctr">
              <a:buFont typeface="Wingdings" pitchFamily="2" charset="2"/>
              <a:buChar char="Ø"/>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SÓLIDOS SOLUBLES  (</a:t>
            </a:r>
            <a:r>
              <a:rPr lang="es-E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s-ES"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Brix</a:t>
            </a: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AL </a:t>
            </a:r>
            <a:r>
              <a:rPr lang="es-E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FINALIZAR EL PROCESO OSMÓTICO</a:t>
            </a:r>
          </a:p>
        </p:txBody>
      </p:sp>
      <p:graphicFrame>
        <p:nvGraphicFramePr>
          <p:cNvPr id="4" name="3 Tabla"/>
          <p:cNvGraphicFramePr>
            <a:graphicFrameLocks noGrp="1"/>
          </p:cNvGraphicFramePr>
          <p:nvPr>
            <p:extLst>
              <p:ext uri="{D42A27DB-BD31-4B8C-83A1-F6EECF244321}">
                <p14:modId xmlns:p14="http://schemas.microsoft.com/office/powerpoint/2010/main" val="4093136651"/>
              </p:ext>
            </p:extLst>
          </p:nvPr>
        </p:nvGraphicFramePr>
        <p:xfrm>
          <a:off x="827585" y="2492896"/>
          <a:ext cx="7704857" cy="2876885"/>
        </p:xfrm>
        <a:graphic>
          <a:graphicData uri="http://schemas.openxmlformats.org/drawingml/2006/table">
            <a:tbl>
              <a:tblPr firstRow="1" firstCol="1" bandRow="1"/>
              <a:tblGrid>
                <a:gridCol w="1872207"/>
                <a:gridCol w="696078"/>
                <a:gridCol w="1284143"/>
                <a:gridCol w="1284143"/>
                <a:gridCol w="1284143"/>
                <a:gridCol w="1284143"/>
              </a:tblGrid>
              <a:tr h="579499">
                <a:tc>
                  <a:txBody>
                    <a:bodyPr/>
                    <a:lstStyle/>
                    <a:p>
                      <a:pPr algn="ctr">
                        <a:lnSpc>
                          <a:spcPct val="115000"/>
                        </a:lnSpc>
                        <a:spcAft>
                          <a:spcPts val="0"/>
                        </a:spcAft>
                      </a:pPr>
                      <a:r>
                        <a:rPr lang="es-ES" sz="2400" b="1" dirty="0">
                          <a:effectLst/>
                          <a:latin typeface="Times New Roman" pitchFamily="18" charset="0"/>
                          <a:ea typeface="Times New Roman"/>
                          <a:cs typeface="Times New Roman" pitchFamily="18" charset="0"/>
                        </a:rPr>
                        <a:t>Tratamientos</a:t>
                      </a:r>
                      <a:endParaRPr lang="es-ES" sz="2400" b="1" dirty="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gridSpan="2">
                  <a:txBody>
                    <a:bodyPr/>
                    <a:lstStyle/>
                    <a:p>
                      <a:pPr algn="r">
                        <a:lnSpc>
                          <a:spcPct val="115000"/>
                        </a:lnSpc>
                        <a:spcAft>
                          <a:spcPts val="0"/>
                        </a:spcAft>
                      </a:pPr>
                      <a:r>
                        <a:rPr lang="es-ES" sz="2400" b="1" dirty="0">
                          <a:solidFill>
                            <a:srgbClr val="000000"/>
                          </a:solidFill>
                          <a:effectLst/>
                          <a:latin typeface="Times New Roman" pitchFamily="18" charset="0"/>
                          <a:ea typeface="Times New Roman"/>
                          <a:cs typeface="Times New Roman" pitchFamily="18" charset="0"/>
                        </a:rPr>
                        <a:t>Repeticiones</a:t>
                      </a:r>
                      <a:endParaRPr lang="es-ES" sz="2400" b="1" dirty="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hMerge="1">
                  <a:txBody>
                    <a:bodyPr/>
                    <a:lstStyle/>
                    <a:p>
                      <a:endParaRPr lang="es-ES"/>
                    </a:p>
                  </a:txBody>
                  <a:tcPr/>
                </a:tc>
                <a:tc>
                  <a:txBody>
                    <a:bodyPr/>
                    <a:lstStyle/>
                    <a:p>
                      <a:pPr>
                        <a:lnSpc>
                          <a:spcPct val="115000"/>
                        </a:lnSpc>
                      </a:pPr>
                      <a:endParaRPr lang="es-ES" sz="2400" b="1">
                        <a:effectLst/>
                        <a:latin typeface="Times New Roman" pitchFamily="18" charset="0"/>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nSpc>
                          <a:spcPct val="115000"/>
                        </a:lnSpc>
                      </a:pPr>
                      <a:endParaRPr lang="es-ES" sz="2400" b="1">
                        <a:effectLst/>
                        <a:latin typeface="Times New Roman" pitchFamily="18" charset="0"/>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nSpc>
                          <a:spcPct val="115000"/>
                        </a:lnSpc>
                      </a:pPr>
                      <a:endParaRPr lang="es-ES" sz="2400" b="1">
                        <a:effectLst/>
                        <a:latin typeface="Times New Roman" pitchFamily="18" charset="0"/>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r>
              <a:tr h="579499">
                <a:tc>
                  <a:txBody>
                    <a:bodyPr/>
                    <a:lstStyle/>
                    <a:p>
                      <a:pPr>
                        <a:lnSpc>
                          <a:spcPct val="115000"/>
                        </a:lnSpc>
                      </a:pPr>
                      <a:endParaRPr lang="es-ES" sz="2400" b="1">
                        <a:effectLst/>
                        <a:latin typeface="Times New Roman" pitchFamily="18" charset="0"/>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2400" b="1" dirty="0">
                          <a:solidFill>
                            <a:srgbClr val="000000"/>
                          </a:solidFill>
                          <a:effectLst/>
                          <a:latin typeface="Times New Roman" pitchFamily="18" charset="0"/>
                          <a:ea typeface="Times New Roman"/>
                          <a:cs typeface="Times New Roman" pitchFamily="18" charset="0"/>
                        </a:rPr>
                        <a:t>I</a:t>
                      </a:r>
                      <a:endParaRPr lang="es-ES" sz="2400" b="1"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2400" b="1">
                          <a:solidFill>
                            <a:srgbClr val="000000"/>
                          </a:solidFill>
                          <a:effectLst/>
                          <a:latin typeface="Times New Roman" pitchFamily="18" charset="0"/>
                          <a:ea typeface="Times New Roman"/>
                          <a:cs typeface="Times New Roman" pitchFamily="18" charset="0"/>
                        </a:rPr>
                        <a:t>II</a:t>
                      </a:r>
                      <a:endParaRPr lang="es-ES" sz="2400" b="1">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2400" b="1">
                          <a:solidFill>
                            <a:srgbClr val="000000"/>
                          </a:solidFill>
                          <a:effectLst/>
                          <a:latin typeface="Times New Roman" pitchFamily="18" charset="0"/>
                          <a:ea typeface="Times New Roman"/>
                          <a:cs typeface="Times New Roman" pitchFamily="18" charset="0"/>
                        </a:rPr>
                        <a:t>III</a:t>
                      </a:r>
                      <a:endParaRPr lang="es-ES" sz="2400" b="1">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2400" b="1" dirty="0">
                          <a:solidFill>
                            <a:srgbClr val="000000"/>
                          </a:solidFill>
                          <a:effectLst/>
                          <a:latin typeface="Times New Roman" pitchFamily="18" charset="0"/>
                          <a:ea typeface="Times New Roman"/>
                          <a:cs typeface="Times New Roman" pitchFamily="18" charset="0"/>
                        </a:rPr>
                        <a:t>∑T</a:t>
                      </a:r>
                      <a:endParaRPr lang="es-ES" sz="2400" b="1"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2400" b="1" dirty="0">
                          <a:solidFill>
                            <a:srgbClr val="000000"/>
                          </a:solidFill>
                          <a:effectLst/>
                          <a:latin typeface="Times New Roman" pitchFamily="18" charset="0"/>
                          <a:ea typeface="Times New Roman"/>
                          <a:cs typeface="Times New Roman" pitchFamily="18" charset="0"/>
                        </a:rPr>
                        <a:t>Media</a:t>
                      </a:r>
                      <a:endParaRPr lang="es-ES" sz="2400" b="1"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572629">
                <a:tc>
                  <a:txBody>
                    <a:bodyPr/>
                    <a:lstStyle/>
                    <a:p>
                      <a:pPr algn="ctr">
                        <a:lnSpc>
                          <a:spcPct val="115000"/>
                        </a:lnSpc>
                        <a:spcAft>
                          <a:spcPts val="0"/>
                        </a:spcAft>
                      </a:pPr>
                      <a:r>
                        <a:rPr lang="es-ES" sz="2400" b="1">
                          <a:solidFill>
                            <a:srgbClr val="000000"/>
                          </a:solidFill>
                          <a:effectLst/>
                          <a:latin typeface="Times New Roman" pitchFamily="18" charset="0"/>
                          <a:ea typeface="Times New Roman"/>
                          <a:cs typeface="Times New Roman" pitchFamily="18" charset="0"/>
                        </a:rPr>
                        <a:t>M1</a:t>
                      </a:r>
                      <a:endParaRPr lang="es-ES" sz="2400" b="1">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8,50</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8,10</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7,98</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24,58</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8,19</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r>
              <a:tr h="572629">
                <a:tc>
                  <a:txBody>
                    <a:bodyPr/>
                    <a:lstStyle/>
                    <a:p>
                      <a:pPr algn="ctr">
                        <a:lnSpc>
                          <a:spcPct val="115000"/>
                        </a:lnSpc>
                        <a:spcAft>
                          <a:spcPts val="0"/>
                        </a:spcAft>
                      </a:pPr>
                      <a:r>
                        <a:rPr lang="es-ES" sz="2400" b="1">
                          <a:solidFill>
                            <a:srgbClr val="000000"/>
                          </a:solidFill>
                          <a:effectLst/>
                          <a:latin typeface="Times New Roman" pitchFamily="18" charset="0"/>
                          <a:ea typeface="Times New Roman"/>
                          <a:cs typeface="Times New Roman" pitchFamily="18" charset="0"/>
                        </a:rPr>
                        <a:t>M2</a:t>
                      </a:r>
                      <a:endParaRPr lang="es-ES" sz="2400" b="1">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8,90</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7,90</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8,30</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25,10</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8,37</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r>
              <a:tr h="572629">
                <a:tc>
                  <a:txBody>
                    <a:bodyPr/>
                    <a:lstStyle/>
                    <a:p>
                      <a:pPr algn="ctr">
                        <a:lnSpc>
                          <a:spcPct val="115000"/>
                        </a:lnSpc>
                        <a:spcAft>
                          <a:spcPts val="0"/>
                        </a:spcAft>
                      </a:pPr>
                      <a:r>
                        <a:rPr lang="es-ES" sz="2400" b="1" dirty="0">
                          <a:solidFill>
                            <a:srgbClr val="000000"/>
                          </a:solidFill>
                          <a:effectLst/>
                          <a:latin typeface="Times New Roman" pitchFamily="18" charset="0"/>
                          <a:ea typeface="Times New Roman"/>
                          <a:cs typeface="Times New Roman" pitchFamily="18" charset="0"/>
                        </a:rPr>
                        <a:t>M3</a:t>
                      </a:r>
                      <a:endParaRPr lang="es-ES" sz="2400" b="1" dirty="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9.25</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9,10</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9,30</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27,65</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400" dirty="0">
                          <a:solidFill>
                            <a:srgbClr val="000000"/>
                          </a:solidFill>
                          <a:effectLst/>
                          <a:latin typeface="Times New Roman" pitchFamily="18" charset="0"/>
                          <a:ea typeface="Times New Roman"/>
                          <a:cs typeface="Times New Roman" pitchFamily="18" charset="0"/>
                        </a:rPr>
                        <a:t>9.22</a:t>
                      </a:r>
                      <a:endParaRPr lang="es-ES" sz="2400" dirty="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16364195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31640" y="260648"/>
            <a:ext cx="6912768" cy="830997"/>
          </a:xfrm>
          <a:prstGeom prst="rect">
            <a:avLst/>
          </a:prstGeom>
        </p:spPr>
        <p:txBody>
          <a:bodyPr wrap="square">
            <a:spAutoFit/>
          </a:bodyPr>
          <a:lstStyle/>
          <a:p>
            <a:pPr algn="ctr"/>
            <a:r>
              <a:rPr lang="es-EC" sz="2400" b="1" dirty="0" smtClean="0">
                <a:ln w="10541" cmpd="sng">
                  <a:solidFill>
                    <a:schemeClr val="accent1">
                      <a:shade val="88000"/>
                      <a:satMod val="110000"/>
                    </a:schemeClr>
                  </a:solidFill>
                  <a:prstDash val="solid"/>
                </a:ln>
                <a:solidFill>
                  <a:schemeClr val="accent2">
                    <a:lumMod val="75000"/>
                  </a:schemeClr>
                </a:solidFill>
                <a:latin typeface="Arial"/>
                <a:ea typeface="Calibri"/>
              </a:rPr>
              <a:t>Sólidos solubles </a:t>
            </a:r>
            <a:r>
              <a:rPr lang="es-EC" sz="2400" b="1" dirty="0">
                <a:ln w="10541" cmpd="sng">
                  <a:solidFill>
                    <a:schemeClr val="accent1">
                      <a:shade val="88000"/>
                      <a:satMod val="110000"/>
                    </a:schemeClr>
                  </a:solidFill>
                  <a:prstDash val="solid"/>
                </a:ln>
                <a:solidFill>
                  <a:schemeClr val="accent2">
                    <a:lumMod val="75000"/>
                  </a:schemeClr>
                </a:solidFill>
                <a:latin typeface="Arial"/>
                <a:ea typeface="Calibri"/>
              </a:rPr>
              <a:t>del producto </a:t>
            </a:r>
            <a:r>
              <a:rPr lang="es-EC" sz="2400" b="1" dirty="0" smtClean="0">
                <a:ln w="10541" cmpd="sng">
                  <a:solidFill>
                    <a:schemeClr val="accent1">
                      <a:shade val="88000"/>
                      <a:satMod val="110000"/>
                    </a:schemeClr>
                  </a:solidFill>
                  <a:prstDash val="solid"/>
                </a:ln>
                <a:solidFill>
                  <a:schemeClr val="accent2">
                    <a:lumMod val="75000"/>
                  </a:schemeClr>
                </a:solidFill>
                <a:latin typeface="Arial"/>
                <a:ea typeface="Calibri"/>
              </a:rPr>
              <a:t>al finalizar el   </a:t>
            </a:r>
            <a:r>
              <a:rPr lang="es-EC" sz="2400" b="1" dirty="0">
                <a:ln w="10541" cmpd="sng">
                  <a:solidFill>
                    <a:schemeClr val="accent1">
                      <a:shade val="88000"/>
                      <a:satMod val="110000"/>
                    </a:schemeClr>
                  </a:solidFill>
                  <a:prstDash val="solid"/>
                </a:ln>
                <a:solidFill>
                  <a:schemeClr val="accent2">
                    <a:lumMod val="75000"/>
                  </a:schemeClr>
                </a:solidFill>
                <a:latin typeface="Arial"/>
                <a:ea typeface="Calibri"/>
              </a:rPr>
              <a:t>proceso deshidratación osmótica.</a:t>
            </a:r>
            <a:endParaRPr lang="es-ES" sz="2400" b="1" dirty="0">
              <a:ln w="10541" cmpd="sng">
                <a:solidFill>
                  <a:schemeClr val="accent1">
                    <a:shade val="88000"/>
                    <a:satMod val="110000"/>
                  </a:schemeClr>
                </a:solidFill>
                <a:prstDash val="solid"/>
              </a:ln>
              <a:solidFill>
                <a:schemeClr val="accent2">
                  <a:lumMod val="75000"/>
                </a:schemeClr>
              </a:solidFill>
            </a:endParaRPr>
          </a:p>
        </p:txBody>
      </p:sp>
      <p:graphicFrame>
        <p:nvGraphicFramePr>
          <p:cNvPr id="6" name="5 Gráfico"/>
          <p:cNvGraphicFramePr/>
          <p:nvPr>
            <p:extLst>
              <p:ext uri="{D42A27DB-BD31-4B8C-83A1-F6EECF244321}">
                <p14:modId xmlns:p14="http://schemas.microsoft.com/office/powerpoint/2010/main" val="2559885349"/>
              </p:ext>
            </p:extLst>
          </p:nvPr>
        </p:nvGraphicFramePr>
        <p:xfrm>
          <a:off x="1383890" y="1916832"/>
          <a:ext cx="6428469"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10382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58104" y="404664"/>
            <a:ext cx="2127505" cy="707886"/>
          </a:xfrm>
          <a:prstGeom prst="rect">
            <a:avLst/>
          </a:prstGeom>
        </p:spPr>
        <p:txBody>
          <a:bodyPr wrap="none">
            <a:spAutoFit/>
          </a:bodyPr>
          <a:lstStyle/>
          <a:p>
            <a:pPr algn="ctr"/>
            <a:r>
              <a:rPr lang="es-E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FIRMEZA</a:t>
            </a:r>
            <a:endParaRPr lang="es-E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3 Tabla"/>
          <p:cNvGraphicFramePr>
            <a:graphicFrameLocks noGrp="1"/>
          </p:cNvGraphicFramePr>
          <p:nvPr>
            <p:extLst>
              <p:ext uri="{D42A27DB-BD31-4B8C-83A1-F6EECF244321}">
                <p14:modId xmlns:p14="http://schemas.microsoft.com/office/powerpoint/2010/main" val="3730737849"/>
              </p:ext>
            </p:extLst>
          </p:nvPr>
        </p:nvGraphicFramePr>
        <p:xfrm>
          <a:off x="1115616" y="1772816"/>
          <a:ext cx="6768752" cy="3600399"/>
        </p:xfrm>
        <a:graphic>
          <a:graphicData uri="http://schemas.openxmlformats.org/drawingml/2006/table">
            <a:tbl>
              <a:tblPr firstRow="1" firstCol="1" bandRow="1"/>
              <a:tblGrid>
                <a:gridCol w="4536504"/>
                <a:gridCol w="2232248"/>
              </a:tblGrid>
              <a:tr h="1110663">
                <a:tc>
                  <a:txBody>
                    <a:bodyPr/>
                    <a:lstStyle/>
                    <a:p>
                      <a:pPr algn="ctr">
                        <a:lnSpc>
                          <a:spcPct val="150000"/>
                        </a:lnSpc>
                        <a:spcAft>
                          <a:spcPts val="1000"/>
                        </a:spcAft>
                      </a:pPr>
                      <a:r>
                        <a:rPr lang="es-ES" sz="2000" b="1" dirty="0">
                          <a:effectLst/>
                          <a:latin typeface="Times New Roman" pitchFamily="18" charset="0"/>
                          <a:ea typeface="Calibri"/>
                          <a:cs typeface="Times New Roman" pitchFamily="18" charset="0"/>
                        </a:rPr>
                        <a:t>Estados de madurez</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50000"/>
                        </a:lnSpc>
                        <a:spcAft>
                          <a:spcPts val="1000"/>
                        </a:spcAft>
                      </a:pPr>
                      <a:r>
                        <a:rPr lang="es-ES" sz="2000" b="1" dirty="0" smtClean="0">
                          <a:effectLst/>
                          <a:latin typeface="Times New Roman" pitchFamily="18" charset="0"/>
                          <a:ea typeface="Calibri"/>
                          <a:cs typeface="Times New Roman" pitchFamily="18" charset="0"/>
                        </a:rPr>
                        <a:t>Dureza</a:t>
                      </a:r>
                    </a:p>
                    <a:p>
                      <a:pPr algn="ctr">
                        <a:lnSpc>
                          <a:spcPct val="150000"/>
                        </a:lnSpc>
                        <a:spcAft>
                          <a:spcPts val="1000"/>
                        </a:spcAft>
                      </a:pPr>
                      <a:r>
                        <a:rPr lang="es-ES" sz="2000" b="1" dirty="0" smtClean="0">
                          <a:effectLst/>
                          <a:latin typeface="Times New Roman" pitchFamily="18" charset="0"/>
                          <a:ea typeface="Calibri"/>
                          <a:cs typeface="Times New Roman" pitchFamily="18" charset="0"/>
                        </a:rPr>
                        <a:t> </a:t>
                      </a:r>
                      <a:r>
                        <a:rPr lang="es-ES" sz="2000" b="1" dirty="0">
                          <a:effectLst/>
                          <a:latin typeface="Times New Roman" pitchFamily="18" charset="0"/>
                          <a:ea typeface="Calibri"/>
                          <a:cs typeface="Times New Roman" pitchFamily="18" charset="0"/>
                        </a:rPr>
                        <a:t>(Newton)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746612">
                <a:tc>
                  <a:txBody>
                    <a:bodyPr/>
                    <a:lstStyle/>
                    <a:p>
                      <a:pPr algn="l">
                        <a:lnSpc>
                          <a:spcPct val="150000"/>
                        </a:lnSpc>
                        <a:spcAft>
                          <a:spcPts val="1000"/>
                        </a:spcAft>
                      </a:pPr>
                      <a:r>
                        <a:rPr lang="es-ES" sz="2000" b="1" dirty="0">
                          <a:effectLst/>
                          <a:latin typeface="Times New Roman" pitchFamily="18" charset="0"/>
                          <a:ea typeface="Calibri"/>
                          <a:cs typeface="Times New Roman" pitchFamily="18" charset="0"/>
                        </a:rPr>
                        <a:t>M1: </a:t>
                      </a:r>
                      <a:r>
                        <a:rPr lang="es-ES" sz="2000" dirty="0">
                          <a:effectLst/>
                          <a:latin typeface="Times New Roman" pitchFamily="18" charset="0"/>
                          <a:ea typeface="Calibri"/>
                          <a:cs typeface="Times New Roman" pitchFamily="18" charset="0"/>
                        </a:rPr>
                        <a:t>(verde)</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50000"/>
                        </a:lnSpc>
                        <a:spcAft>
                          <a:spcPts val="1000"/>
                        </a:spcAft>
                      </a:pPr>
                      <a:r>
                        <a:rPr lang="es-EC" sz="2000">
                          <a:effectLst/>
                          <a:latin typeface="Times New Roman" pitchFamily="18" charset="0"/>
                          <a:ea typeface="Calibri"/>
                          <a:cs typeface="Times New Roman" pitchFamily="18" charset="0"/>
                        </a:rPr>
                        <a:t>1,48</a:t>
                      </a:r>
                      <a:endParaRPr lang="es-ES" sz="200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r>
              <a:tr h="825285">
                <a:tc>
                  <a:txBody>
                    <a:bodyPr/>
                    <a:lstStyle/>
                    <a:p>
                      <a:pPr algn="l">
                        <a:lnSpc>
                          <a:spcPct val="150000"/>
                        </a:lnSpc>
                        <a:spcAft>
                          <a:spcPts val="1000"/>
                        </a:spcAft>
                      </a:pPr>
                      <a:r>
                        <a:rPr lang="es-ES" sz="2000" b="1" dirty="0">
                          <a:effectLst/>
                          <a:latin typeface="Times New Roman" pitchFamily="18" charset="0"/>
                          <a:ea typeface="Calibri"/>
                          <a:cs typeface="Times New Roman" pitchFamily="18" charset="0"/>
                        </a:rPr>
                        <a:t>M2: </a:t>
                      </a:r>
                      <a:r>
                        <a:rPr lang="es-ES" sz="2000" dirty="0">
                          <a:effectLst/>
                          <a:latin typeface="Times New Roman" pitchFamily="18" charset="0"/>
                          <a:ea typeface="Calibri"/>
                          <a:cs typeface="Times New Roman" pitchFamily="18" charset="0"/>
                        </a:rPr>
                        <a:t>(50% amarilla y 50% verde)</a:t>
                      </a:r>
                    </a:p>
                  </a:txBody>
                  <a:tcPr marL="68580" marR="68580" marT="0" marB="0">
                    <a:lnL>
                      <a:noFill/>
                    </a:lnL>
                    <a:lnR>
                      <a:noFill/>
                    </a:lnR>
                    <a:lnT>
                      <a:noFill/>
                    </a:lnT>
                    <a:lnB>
                      <a:noFill/>
                    </a:lnB>
                    <a:solidFill>
                      <a:schemeClr val="accent2">
                        <a:lumMod val="40000"/>
                        <a:lumOff val="60000"/>
                      </a:schemeClr>
                    </a:solidFill>
                  </a:tcPr>
                </a:tc>
                <a:tc>
                  <a:txBody>
                    <a:bodyPr/>
                    <a:lstStyle/>
                    <a:p>
                      <a:pPr algn="ctr">
                        <a:lnSpc>
                          <a:spcPct val="150000"/>
                        </a:lnSpc>
                        <a:spcAft>
                          <a:spcPts val="1000"/>
                        </a:spcAft>
                      </a:pPr>
                      <a:r>
                        <a:rPr lang="es-EC" sz="2000">
                          <a:effectLst/>
                          <a:latin typeface="Times New Roman" pitchFamily="18" charset="0"/>
                          <a:ea typeface="Calibri"/>
                          <a:cs typeface="Times New Roman" pitchFamily="18" charset="0"/>
                        </a:rPr>
                        <a:t>1,83</a:t>
                      </a:r>
                      <a:endParaRPr lang="es-ES" sz="2000">
                        <a:effectLst/>
                        <a:latin typeface="Times New Roman" pitchFamily="18" charset="0"/>
                        <a:ea typeface="Calibri"/>
                        <a:cs typeface="Times New Roman" pitchFamily="18" charset="0"/>
                      </a:endParaRPr>
                    </a:p>
                  </a:txBody>
                  <a:tcPr marL="68580" marR="68580" marT="0" marB="0">
                    <a:lnL>
                      <a:noFill/>
                    </a:lnL>
                    <a:lnR>
                      <a:noFill/>
                    </a:lnR>
                    <a:lnT>
                      <a:noFill/>
                    </a:lnT>
                    <a:lnB>
                      <a:noFill/>
                    </a:lnB>
                    <a:solidFill>
                      <a:schemeClr val="accent2">
                        <a:lumMod val="40000"/>
                        <a:lumOff val="60000"/>
                      </a:schemeClr>
                    </a:solidFill>
                  </a:tcPr>
                </a:tc>
              </a:tr>
              <a:tr h="917839">
                <a:tc>
                  <a:txBody>
                    <a:bodyPr/>
                    <a:lstStyle/>
                    <a:p>
                      <a:pPr algn="l">
                        <a:lnSpc>
                          <a:spcPct val="150000"/>
                        </a:lnSpc>
                        <a:spcAft>
                          <a:spcPts val="1000"/>
                        </a:spcAft>
                      </a:pPr>
                      <a:r>
                        <a:rPr lang="es-ES" sz="2000" b="1" dirty="0">
                          <a:effectLst/>
                          <a:latin typeface="Times New Roman" pitchFamily="18" charset="0"/>
                          <a:ea typeface="Calibri"/>
                          <a:cs typeface="Times New Roman" pitchFamily="18" charset="0"/>
                        </a:rPr>
                        <a:t>M3: </a:t>
                      </a:r>
                      <a:r>
                        <a:rPr lang="es-ES" sz="2000" dirty="0">
                          <a:effectLst/>
                          <a:latin typeface="Times New Roman" pitchFamily="18" charset="0"/>
                          <a:ea typeface="Calibri"/>
                          <a:cs typeface="Times New Roman" pitchFamily="18" charset="0"/>
                        </a:rPr>
                        <a:t>(amarilla)</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1000"/>
                        </a:spcAft>
                      </a:pPr>
                      <a:r>
                        <a:rPr lang="es-EC" sz="2000" dirty="0">
                          <a:effectLst/>
                          <a:latin typeface="Times New Roman" pitchFamily="18" charset="0"/>
                          <a:ea typeface="Calibri"/>
                          <a:cs typeface="Times New Roman" pitchFamily="18" charset="0"/>
                        </a:rPr>
                        <a:t>1,40</a:t>
                      </a:r>
                      <a:endParaRPr lang="es-ES" sz="2000" dirty="0">
                        <a:effectLst/>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17172258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15616" y="1196752"/>
            <a:ext cx="5544616" cy="830997"/>
          </a:xfrm>
          <a:prstGeom prst="rect">
            <a:avLst/>
          </a:prstGeom>
        </p:spPr>
        <p:txBody>
          <a:bodyPr wrap="square">
            <a:spAutoFit/>
          </a:bodyPr>
          <a:lstStyle/>
          <a:p>
            <a:pPr marL="342900" indent="-342900" algn="ctr">
              <a:buFont typeface="Wingdings" pitchFamily="2" charset="2"/>
              <a:buChar char="Ø"/>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FIRMEZA</a:t>
            </a: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(Newton)  AL </a:t>
            </a:r>
            <a:r>
              <a:rPr lang="es-E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FINALIZAR EL PROCESO OSMÓTICO</a:t>
            </a:r>
          </a:p>
        </p:txBody>
      </p:sp>
      <p:graphicFrame>
        <p:nvGraphicFramePr>
          <p:cNvPr id="4" name="3 Tabla"/>
          <p:cNvGraphicFramePr>
            <a:graphicFrameLocks noGrp="1"/>
          </p:cNvGraphicFramePr>
          <p:nvPr>
            <p:extLst>
              <p:ext uri="{D42A27DB-BD31-4B8C-83A1-F6EECF244321}">
                <p14:modId xmlns:p14="http://schemas.microsoft.com/office/powerpoint/2010/main" val="560195117"/>
              </p:ext>
            </p:extLst>
          </p:nvPr>
        </p:nvGraphicFramePr>
        <p:xfrm>
          <a:off x="755576" y="2276872"/>
          <a:ext cx="7848872" cy="3831072"/>
        </p:xfrm>
        <a:graphic>
          <a:graphicData uri="http://schemas.openxmlformats.org/drawingml/2006/table">
            <a:tbl>
              <a:tblPr firstRow="1" firstCol="1" bandRow="1"/>
              <a:tblGrid>
                <a:gridCol w="1728192"/>
                <a:gridCol w="1800200"/>
                <a:gridCol w="936104"/>
                <a:gridCol w="1008112"/>
                <a:gridCol w="1296144"/>
                <a:gridCol w="1080120"/>
              </a:tblGrid>
              <a:tr h="576066">
                <a:tc>
                  <a:txBody>
                    <a:bodyPr/>
                    <a:lstStyle/>
                    <a:p>
                      <a:pPr algn="ctr">
                        <a:lnSpc>
                          <a:spcPct val="115000"/>
                        </a:lnSpc>
                        <a:spcAft>
                          <a:spcPts val="0"/>
                        </a:spcAft>
                      </a:pPr>
                      <a:r>
                        <a:rPr lang="es-ES" sz="2000" b="1" dirty="0">
                          <a:solidFill>
                            <a:srgbClr val="000000"/>
                          </a:solidFill>
                          <a:effectLst/>
                          <a:latin typeface="Times New Roman" pitchFamily="18" charset="0"/>
                          <a:ea typeface="Times New Roman"/>
                          <a:cs typeface="Times New Roman" pitchFamily="18" charset="0"/>
                        </a:rPr>
                        <a:t> </a:t>
                      </a:r>
                      <a:endParaRPr lang="es-ES" sz="2000" b="1" dirty="0">
                        <a:effectLst/>
                        <a:latin typeface="Times New Roman" pitchFamily="18" charset="0"/>
                        <a:ea typeface="Calibri"/>
                        <a:cs typeface="Times New Roman"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a:lnSpc>
                          <a:spcPct val="115000"/>
                        </a:lnSpc>
                        <a:spcAft>
                          <a:spcPts val="0"/>
                        </a:spcAft>
                      </a:pPr>
                      <a:r>
                        <a:rPr lang="es-ES" sz="2000" b="1" dirty="0" smtClean="0">
                          <a:solidFill>
                            <a:srgbClr val="000000"/>
                          </a:solidFill>
                          <a:effectLst/>
                          <a:latin typeface="Times New Roman" pitchFamily="18" charset="0"/>
                          <a:ea typeface="Times New Roman"/>
                          <a:cs typeface="Times New Roman" pitchFamily="18" charset="0"/>
                        </a:rPr>
                        <a:t>Repeticiones</a:t>
                      </a:r>
                      <a:endParaRPr lang="es-ES" sz="2000" b="1" dirty="0">
                        <a:effectLst/>
                        <a:latin typeface="Times New Roman" pitchFamily="18" charset="0"/>
                        <a:ea typeface="Calibri"/>
                        <a:cs typeface="Times New Roman"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a:lnSpc>
                          <a:spcPct val="115000"/>
                        </a:lnSpc>
                        <a:spcAft>
                          <a:spcPts val="0"/>
                        </a:spcAft>
                      </a:pPr>
                      <a:r>
                        <a:rPr lang="es-ES" sz="2000" b="1" dirty="0">
                          <a:solidFill>
                            <a:srgbClr val="000000"/>
                          </a:solidFill>
                          <a:effectLst/>
                          <a:latin typeface="Times New Roman" pitchFamily="18" charset="0"/>
                          <a:ea typeface="Times New Roman"/>
                          <a:cs typeface="Times New Roman" pitchFamily="18" charset="0"/>
                        </a:rPr>
                        <a:t> </a:t>
                      </a:r>
                      <a:endParaRPr lang="es-ES" sz="2000" b="1" dirty="0">
                        <a:effectLst/>
                        <a:latin typeface="Times New Roman" pitchFamily="18" charset="0"/>
                        <a:ea typeface="Calibri"/>
                        <a:cs typeface="Times New Roman"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a:lnSpc>
                          <a:spcPct val="115000"/>
                        </a:lnSpc>
                        <a:spcAft>
                          <a:spcPts val="0"/>
                        </a:spcAft>
                      </a:pPr>
                      <a:r>
                        <a:rPr lang="es-ES" sz="2000" b="1">
                          <a:solidFill>
                            <a:srgbClr val="000000"/>
                          </a:solidFill>
                          <a:effectLst/>
                          <a:latin typeface="Times New Roman" pitchFamily="18" charset="0"/>
                          <a:ea typeface="Times New Roman"/>
                          <a:cs typeface="Times New Roman" pitchFamily="18" charset="0"/>
                        </a:rPr>
                        <a:t> </a:t>
                      </a:r>
                      <a:endParaRPr lang="es-ES" sz="2000" b="1">
                        <a:effectLst/>
                        <a:latin typeface="Times New Roman" pitchFamily="18" charset="0"/>
                        <a:ea typeface="Calibri"/>
                        <a:cs typeface="Times New Roman"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a:lnSpc>
                          <a:spcPct val="115000"/>
                        </a:lnSpc>
                        <a:spcAft>
                          <a:spcPts val="0"/>
                        </a:spcAft>
                      </a:pPr>
                      <a:r>
                        <a:rPr lang="es-ES" sz="2000" b="1" dirty="0">
                          <a:solidFill>
                            <a:srgbClr val="000000"/>
                          </a:solidFill>
                          <a:effectLst/>
                          <a:latin typeface="Times New Roman" pitchFamily="18" charset="0"/>
                          <a:ea typeface="Times New Roman"/>
                          <a:cs typeface="Times New Roman" pitchFamily="18" charset="0"/>
                        </a:rPr>
                        <a:t> </a:t>
                      </a:r>
                      <a:endParaRPr lang="es-ES" sz="2000" b="1" dirty="0">
                        <a:effectLst/>
                        <a:latin typeface="Times New Roman" pitchFamily="18" charset="0"/>
                        <a:ea typeface="Calibri"/>
                        <a:cs typeface="Times New Roman"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a:lnSpc>
                          <a:spcPct val="115000"/>
                        </a:lnSpc>
                        <a:spcAft>
                          <a:spcPts val="0"/>
                        </a:spcAft>
                      </a:pPr>
                      <a:r>
                        <a:rPr lang="es-ES" sz="2000" b="1">
                          <a:solidFill>
                            <a:srgbClr val="000000"/>
                          </a:solidFill>
                          <a:effectLst/>
                          <a:latin typeface="Times New Roman" pitchFamily="18" charset="0"/>
                          <a:ea typeface="Times New Roman"/>
                          <a:cs typeface="Times New Roman" pitchFamily="18" charset="0"/>
                        </a:rPr>
                        <a:t> </a:t>
                      </a:r>
                      <a:endParaRPr lang="es-ES" sz="2000" b="1">
                        <a:effectLst/>
                        <a:latin typeface="Times New Roman" pitchFamily="18" charset="0"/>
                        <a:ea typeface="Calibri"/>
                        <a:cs typeface="Times New Roman"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r>
              <a:tr h="849696">
                <a:tc>
                  <a:txBody>
                    <a:bodyPr/>
                    <a:lstStyle/>
                    <a:p>
                      <a:pPr algn="ctr">
                        <a:lnSpc>
                          <a:spcPct val="115000"/>
                        </a:lnSpc>
                        <a:spcAft>
                          <a:spcPts val="0"/>
                        </a:spcAft>
                      </a:pPr>
                      <a:r>
                        <a:rPr lang="es-ES" sz="2000" b="1" dirty="0">
                          <a:solidFill>
                            <a:srgbClr val="000000"/>
                          </a:solidFill>
                          <a:effectLst/>
                          <a:latin typeface="Times New Roman" pitchFamily="18" charset="0"/>
                          <a:ea typeface="Times New Roman"/>
                          <a:cs typeface="Times New Roman" pitchFamily="18" charset="0"/>
                        </a:rPr>
                        <a:t>Tratamientos</a:t>
                      </a:r>
                      <a:endParaRPr lang="es-ES" sz="2000" b="1" dirty="0">
                        <a:effectLst/>
                        <a:latin typeface="Times New Roman" pitchFamily="18" charset="0"/>
                        <a:ea typeface="Calibri"/>
                        <a:cs typeface="Times New Roman"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2000" b="1" dirty="0" smtClean="0">
                          <a:solidFill>
                            <a:srgbClr val="000000"/>
                          </a:solidFill>
                          <a:effectLst/>
                          <a:latin typeface="Times New Roman" pitchFamily="18" charset="0"/>
                          <a:ea typeface="Calibri"/>
                          <a:cs typeface="Times New Roman" pitchFamily="18" charset="0"/>
                        </a:rPr>
                        <a:t>I</a:t>
                      </a:r>
                      <a:endParaRPr lang="es-ES" sz="2000" b="1" dirty="0">
                        <a:effectLst/>
                        <a:latin typeface="Times New Roman" pitchFamily="18" charset="0"/>
                        <a:ea typeface="Calibri"/>
                        <a:cs typeface="Times New Roman"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2000" b="1" dirty="0" smtClean="0">
                          <a:solidFill>
                            <a:srgbClr val="000000"/>
                          </a:solidFill>
                          <a:effectLst/>
                          <a:latin typeface="Times New Roman" pitchFamily="18" charset="0"/>
                          <a:ea typeface="Calibri"/>
                          <a:cs typeface="Times New Roman" pitchFamily="18" charset="0"/>
                        </a:rPr>
                        <a:t>II</a:t>
                      </a:r>
                      <a:endParaRPr lang="es-ES" sz="2000" b="1" dirty="0">
                        <a:effectLst/>
                        <a:latin typeface="Times New Roman" pitchFamily="18" charset="0"/>
                        <a:ea typeface="Calibri"/>
                        <a:cs typeface="Times New Roman"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2000" b="1" dirty="0" smtClean="0">
                          <a:solidFill>
                            <a:srgbClr val="000000"/>
                          </a:solidFill>
                          <a:effectLst/>
                          <a:latin typeface="Times New Roman" pitchFamily="18" charset="0"/>
                          <a:ea typeface="Calibri"/>
                          <a:cs typeface="Times New Roman" pitchFamily="18" charset="0"/>
                        </a:rPr>
                        <a:t>III</a:t>
                      </a:r>
                      <a:endParaRPr lang="es-ES" sz="2000" b="1" dirty="0">
                        <a:effectLst/>
                        <a:latin typeface="Times New Roman" pitchFamily="18" charset="0"/>
                        <a:ea typeface="Calibri"/>
                        <a:cs typeface="Times New Roman"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ES" sz="2000" b="1" dirty="0" smtClean="0">
                        <a:solidFill>
                          <a:srgbClr val="000000"/>
                        </a:solidFill>
                        <a:effectLst/>
                        <a:latin typeface="Times New Roman" pitchFamily="18" charset="0"/>
                        <a:ea typeface="Times New Roman"/>
                        <a:cs typeface="Times New Roman"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ES" sz="2000" b="1" dirty="0" smtClean="0">
                          <a:solidFill>
                            <a:srgbClr val="000000"/>
                          </a:solidFill>
                          <a:effectLst/>
                          <a:latin typeface="Times New Roman" pitchFamily="18" charset="0"/>
                          <a:ea typeface="Times New Roman"/>
                          <a:cs typeface="Times New Roman" pitchFamily="18" charset="0"/>
                        </a:rPr>
                        <a:t>∑T</a:t>
                      </a:r>
                      <a:endParaRPr lang="es-ES" sz="2000" b="1" dirty="0" smtClean="0">
                        <a:effectLst/>
                        <a:latin typeface="Times New Roman" pitchFamily="18" charset="0"/>
                        <a:ea typeface="Calibri"/>
                        <a:cs typeface="Times New Roman" pitchFamily="18" charset="0"/>
                      </a:endParaRPr>
                    </a:p>
                    <a:p>
                      <a:pPr algn="ctr">
                        <a:lnSpc>
                          <a:spcPct val="115000"/>
                        </a:lnSpc>
                        <a:spcAft>
                          <a:spcPts val="0"/>
                        </a:spcAft>
                      </a:pPr>
                      <a:endParaRPr lang="es-ES" sz="2000" b="1" dirty="0">
                        <a:effectLst/>
                        <a:latin typeface="Times New Roman" pitchFamily="18" charset="0"/>
                        <a:ea typeface="Calibri"/>
                        <a:cs typeface="Times New Roman"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2000" b="1" dirty="0">
                          <a:solidFill>
                            <a:srgbClr val="000000"/>
                          </a:solidFill>
                          <a:effectLst/>
                          <a:latin typeface="Times New Roman" pitchFamily="18" charset="0"/>
                          <a:ea typeface="Times New Roman"/>
                          <a:cs typeface="Times New Roman" pitchFamily="18" charset="0"/>
                        </a:rPr>
                        <a:t>Media</a:t>
                      </a:r>
                      <a:endParaRPr lang="es-ES" sz="2000" b="1" dirty="0">
                        <a:effectLst/>
                        <a:latin typeface="Times New Roman" pitchFamily="18" charset="0"/>
                        <a:ea typeface="Calibri"/>
                        <a:cs typeface="Times New Roman"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734482">
                <a:tc>
                  <a:txBody>
                    <a:bodyPr/>
                    <a:lstStyle/>
                    <a:p>
                      <a:pPr algn="ctr">
                        <a:lnSpc>
                          <a:spcPct val="115000"/>
                        </a:lnSpc>
                        <a:spcAft>
                          <a:spcPts val="0"/>
                        </a:spcAft>
                      </a:pPr>
                      <a:r>
                        <a:rPr lang="es-ES" sz="2000" b="1">
                          <a:solidFill>
                            <a:srgbClr val="000000"/>
                          </a:solidFill>
                          <a:effectLst/>
                          <a:latin typeface="Times New Roman" pitchFamily="18" charset="0"/>
                          <a:ea typeface="Times New Roman"/>
                          <a:cs typeface="Times New Roman" pitchFamily="18" charset="0"/>
                        </a:rPr>
                        <a:t>M1</a:t>
                      </a:r>
                      <a:endParaRPr lang="es-ES" sz="2000" b="1">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0,4295</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2000" dirty="0">
                          <a:solidFill>
                            <a:srgbClr val="000000"/>
                          </a:solidFill>
                          <a:effectLst/>
                          <a:latin typeface="Times New Roman" pitchFamily="18" charset="0"/>
                          <a:ea typeface="Times New Roman"/>
                          <a:cs typeface="Times New Roman" pitchFamily="18" charset="0"/>
                        </a:rPr>
                        <a:t>0,4056</a:t>
                      </a:r>
                      <a:endParaRPr lang="es-ES" sz="2000" dirty="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0,4105</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1,2456</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0,42</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r>
              <a:tr h="734482">
                <a:tc>
                  <a:txBody>
                    <a:bodyPr/>
                    <a:lstStyle/>
                    <a:p>
                      <a:pPr algn="ctr">
                        <a:lnSpc>
                          <a:spcPct val="115000"/>
                        </a:lnSpc>
                        <a:spcAft>
                          <a:spcPts val="0"/>
                        </a:spcAft>
                      </a:pPr>
                      <a:r>
                        <a:rPr lang="es-ES" sz="2000" b="1">
                          <a:solidFill>
                            <a:srgbClr val="000000"/>
                          </a:solidFill>
                          <a:effectLst/>
                          <a:latin typeface="Times New Roman" pitchFamily="18" charset="0"/>
                          <a:ea typeface="Times New Roman"/>
                          <a:cs typeface="Times New Roman" pitchFamily="18" charset="0"/>
                        </a:rPr>
                        <a:t>M2</a:t>
                      </a:r>
                      <a:endParaRPr lang="es-ES" sz="2000" b="1">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0,4955</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0,4844</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0,4722</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1,4521</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0,48</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r>
              <a:tr h="734482">
                <a:tc>
                  <a:txBody>
                    <a:bodyPr/>
                    <a:lstStyle/>
                    <a:p>
                      <a:pPr algn="ctr">
                        <a:lnSpc>
                          <a:spcPct val="115000"/>
                        </a:lnSpc>
                        <a:spcAft>
                          <a:spcPts val="0"/>
                        </a:spcAft>
                      </a:pPr>
                      <a:r>
                        <a:rPr lang="es-ES" sz="2000" b="1" dirty="0">
                          <a:solidFill>
                            <a:srgbClr val="000000"/>
                          </a:solidFill>
                          <a:effectLst/>
                          <a:latin typeface="Times New Roman" pitchFamily="18" charset="0"/>
                          <a:ea typeface="Times New Roman"/>
                          <a:cs typeface="Times New Roman" pitchFamily="18" charset="0"/>
                        </a:rPr>
                        <a:t>M3</a:t>
                      </a:r>
                      <a:endParaRPr lang="es-ES" sz="2000" b="1"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2000" dirty="0">
                          <a:solidFill>
                            <a:srgbClr val="000000"/>
                          </a:solidFill>
                          <a:effectLst/>
                          <a:latin typeface="Times New Roman" pitchFamily="18" charset="0"/>
                          <a:ea typeface="Times New Roman"/>
                          <a:cs typeface="Times New Roman" pitchFamily="18" charset="0"/>
                        </a:rPr>
                        <a:t>0,3798</a:t>
                      </a:r>
                      <a:endParaRPr lang="es-ES" sz="2000"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0,3690</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0,3804</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2000">
                          <a:solidFill>
                            <a:srgbClr val="000000"/>
                          </a:solidFill>
                          <a:effectLst/>
                          <a:latin typeface="Times New Roman" pitchFamily="18" charset="0"/>
                          <a:ea typeface="Times New Roman"/>
                          <a:cs typeface="Times New Roman" pitchFamily="18" charset="0"/>
                        </a:rPr>
                        <a:t>1,1292</a:t>
                      </a:r>
                      <a:endParaRPr lang="es-ES" sz="200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2000" dirty="0">
                          <a:solidFill>
                            <a:srgbClr val="000000"/>
                          </a:solidFill>
                          <a:effectLst/>
                          <a:latin typeface="Times New Roman" pitchFamily="18" charset="0"/>
                          <a:ea typeface="Times New Roman"/>
                          <a:cs typeface="Times New Roman" pitchFamily="18" charset="0"/>
                        </a:rPr>
                        <a:t>0,38</a:t>
                      </a:r>
                      <a:endParaRPr lang="es-ES" sz="2000"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27341543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390516" y="1052736"/>
            <a:ext cx="8324880" cy="235745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sz="2800" b="1" dirty="0" smtClean="0">
              <a:solidFill>
                <a:schemeClr val="tx1"/>
              </a:solidFill>
            </a:endParaRPr>
          </a:p>
          <a:p>
            <a:pPr algn="ctr">
              <a:spcAft>
                <a:spcPts val="0"/>
              </a:spcAft>
            </a:pPr>
            <a:r>
              <a:rPr lang="es-ES" sz="2800" b="1" dirty="0">
                <a:solidFill>
                  <a:srgbClr val="000000"/>
                </a:solidFill>
                <a:latin typeface="Times New Roman"/>
                <a:ea typeface="Calibri"/>
              </a:rPr>
              <a:t>DESHIDRATACIÓN OSMÓTICA Y SECADO DEL ARAZÁ</a:t>
            </a:r>
            <a:r>
              <a:rPr lang="es-ES" sz="2800" b="1" i="1" dirty="0">
                <a:solidFill>
                  <a:srgbClr val="000000"/>
                </a:solidFill>
                <a:latin typeface="Times New Roman"/>
                <a:ea typeface="Calibri"/>
              </a:rPr>
              <a:t> Eugenia </a:t>
            </a:r>
            <a:r>
              <a:rPr lang="es-ES" sz="2800" b="1" i="1" dirty="0" err="1">
                <a:solidFill>
                  <a:srgbClr val="000000"/>
                </a:solidFill>
                <a:latin typeface="Times New Roman"/>
                <a:ea typeface="Calibri"/>
              </a:rPr>
              <a:t>stipitata</a:t>
            </a:r>
            <a:r>
              <a:rPr lang="es-ES" sz="2800" b="1" i="1" dirty="0">
                <a:solidFill>
                  <a:srgbClr val="000000"/>
                </a:solidFill>
                <a:latin typeface="Times New Roman"/>
                <a:ea typeface="Calibri"/>
              </a:rPr>
              <a:t> Mc </a:t>
            </a:r>
            <a:r>
              <a:rPr lang="es-ES" sz="2800" b="1" i="1" dirty="0" err="1">
                <a:solidFill>
                  <a:srgbClr val="000000"/>
                </a:solidFill>
                <a:latin typeface="Times New Roman"/>
                <a:ea typeface="Calibri"/>
              </a:rPr>
              <a:t>Vaugh</a:t>
            </a:r>
            <a:r>
              <a:rPr lang="es-ES" sz="2800" b="1" i="1" dirty="0">
                <a:solidFill>
                  <a:srgbClr val="000000"/>
                </a:solidFill>
                <a:latin typeface="Times New Roman"/>
                <a:ea typeface="Calibri"/>
              </a:rPr>
              <a:t> </a:t>
            </a:r>
            <a:r>
              <a:rPr lang="es-ES" sz="2800" b="1" dirty="0">
                <a:solidFill>
                  <a:srgbClr val="000000"/>
                </a:solidFill>
                <a:latin typeface="Times New Roman"/>
                <a:ea typeface="Calibri"/>
              </a:rPr>
              <a:t>PARA LA OBTENCIÓN DE UN SNACK.</a:t>
            </a:r>
            <a:endParaRPr lang="es-ES" sz="2400" dirty="0">
              <a:solidFill>
                <a:srgbClr val="000000"/>
              </a:solidFill>
              <a:latin typeface="Times New Roman"/>
              <a:ea typeface="Calibri"/>
            </a:endParaRPr>
          </a:p>
          <a:p>
            <a:pPr algn="ctr"/>
            <a:endParaRPr lang="es-EC" sz="2800" dirty="0">
              <a:solidFill>
                <a:schemeClr val="tx1"/>
              </a:solidFill>
            </a:endParaRPr>
          </a:p>
        </p:txBody>
      </p:sp>
      <p:pic>
        <p:nvPicPr>
          <p:cNvPr id="1026" name="Picture 2" descr="C:\Users\Usuario\Desktop\Nueva carpeta\video\fotos\imagei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05064"/>
            <a:ext cx="2232248" cy="21571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6 Imagen" descr="C:\Users\USER\AppData\Local\Microsoft\Windows\Temporary Internet Files\Content.Word\20160120_1036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005063"/>
            <a:ext cx="2448272" cy="2157109"/>
          </a:xfrm>
          <a:prstGeom prst="ellipse">
            <a:avLst/>
          </a:prstGeom>
          <a:ln>
            <a:noFill/>
          </a:ln>
          <a:effectLst>
            <a:softEdge rad="112500"/>
          </a:effectLst>
        </p:spPr>
      </p:pic>
      <p:pic>
        <p:nvPicPr>
          <p:cNvPr id="1028" name="Picture 4" descr="C:\Users\Usuario\Desktop\Nueva carpeta\video\almacenado\20170124_0739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005064"/>
            <a:ext cx="2762452" cy="20718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1588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1000"/>
                                        <p:tgtEl>
                                          <p:spTgt spid="1028"/>
                                        </p:tgtEl>
                                      </p:cBhvr>
                                    </p:animEffect>
                                    <p:anim calcmode="lin" valueType="num">
                                      <p:cBhvr>
                                        <p:cTn id="29" dur="1000" fill="hold"/>
                                        <p:tgtEl>
                                          <p:spTgt spid="1028"/>
                                        </p:tgtEl>
                                        <p:attrNameLst>
                                          <p:attrName>ppt_x</p:attrName>
                                        </p:attrNameLst>
                                      </p:cBhvr>
                                      <p:tavLst>
                                        <p:tav tm="0">
                                          <p:val>
                                            <p:strVal val="#ppt_x"/>
                                          </p:val>
                                        </p:tav>
                                        <p:tav tm="100000">
                                          <p:val>
                                            <p:strVal val="#ppt_x"/>
                                          </p:val>
                                        </p:tav>
                                      </p:tavLst>
                                    </p:anim>
                                    <p:anim calcmode="lin" valueType="num">
                                      <p:cBhvr>
                                        <p:cTn id="3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59632" y="116632"/>
            <a:ext cx="6840760" cy="954107"/>
          </a:xfrm>
          <a:prstGeom prst="rect">
            <a:avLst/>
          </a:prstGeom>
        </p:spPr>
        <p:txBody>
          <a:bodyPr wrap="square">
            <a:spAutoFit/>
          </a:bodyPr>
          <a:lstStyle/>
          <a:p>
            <a:pPr algn="ctr"/>
            <a:r>
              <a:rPr lang="es-EC" sz="2800" b="1" dirty="0" err="1" smtClean="0">
                <a:ln w="10541" cmpd="sng">
                  <a:solidFill>
                    <a:schemeClr val="accent1">
                      <a:shade val="88000"/>
                      <a:satMod val="110000"/>
                    </a:schemeClr>
                  </a:solidFill>
                  <a:prstDash val="solid"/>
                </a:ln>
                <a:solidFill>
                  <a:schemeClr val="accent2">
                    <a:lumMod val="75000"/>
                  </a:schemeClr>
                </a:solidFill>
                <a:latin typeface="Arial"/>
                <a:ea typeface="Calibri"/>
              </a:rPr>
              <a:t>Firmmeza</a:t>
            </a:r>
            <a:r>
              <a:rPr lang="es-EC" sz="2800" b="1" dirty="0" smtClean="0">
                <a:ln w="10541" cmpd="sng">
                  <a:solidFill>
                    <a:schemeClr val="accent1">
                      <a:shade val="88000"/>
                      <a:satMod val="110000"/>
                    </a:schemeClr>
                  </a:solidFill>
                  <a:prstDash val="solid"/>
                </a:ln>
                <a:solidFill>
                  <a:schemeClr val="accent2">
                    <a:lumMod val="75000"/>
                  </a:schemeClr>
                </a:solidFill>
                <a:latin typeface="Arial"/>
                <a:ea typeface="Calibri"/>
              </a:rPr>
              <a:t> </a:t>
            </a:r>
            <a:r>
              <a:rPr lang="es-EC" sz="2800" b="1" dirty="0">
                <a:ln w="10541" cmpd="sng">
                  <a:solidFill>
                    <a:schemeClr val="accent1">
                      <a:shade val="88000"/>
                      <a:satMod val="110000"/>
                    </a:schemeClr>
                  </a:solidFill>
                  <a:prstDash val="solid"/>
                </a:ln>
                <a:solidFill>
                  <a:schemeClr val="accent2">
                    <a:lumMod val="75000"/>
                  </a:schemeClr>
                </a:solidFill>
                <a:latin typeface="Arial"/>
                <a:ea typeface="Calibri"/>
              </a:rPr>
              <a:t>del producto al finalizar el   proceso deshidratación osmótica.</a:t>
            </a:r>
            <a:endParaRPr lang="es-ES" sz="2800" b="1" dirty="0">
              <a:ln w="10541" cmpd="sng">
                <a:solidFill>
                  <a:schemeClr val="accent1">
                    <a:shade val="88000"/>
                    <a:satMod val="110000"/>
                  </a:schemeClr>
                </a:solidFill>
                <a:prstDash val="solid"/>
              </a:ln>
              <a:solidFill>
                <a:schemeClr val="accent2">
                  <a:lumMod val="75000"/>
                </a:schemeClr>
              </a:solidFill>
            </a:endParaRPr>
          </a:p>
        </p:txBody>
      </p:sp>
      <p:graphicFrame>
        <p:nvGraphicFramePr>
          <p:cNvPr id="4" name="3 Gráfico"/>
          <p:cNvGraphicFramePr/>
          <p:nvPr>
            <p:extLst>
              <p:ext uri="{D42A27DB-BD31-4B8C-83A1-F6EECF244321}">
                <p14:modId xmlns:p14="http://schemas.microsoft.com/office/powerpoint/2010/main" val="394443966"/>
              </p:ext>
            </p:extLst>
          </p:nvPr>
        </p:nvGraphicFramePr>
        <p:xfrm>
          <a:off x="1259632" y="1700808"/>
          <a:ext cx="6840759"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07753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35896" y="260648"/>
            <a:ext cx="1367682" cy="707886"/>
          </a:xfrm>
          <a:prstGeom prst="rect">
            <a:avLst/>
          </a:prstGeom>
        </p:spPr>
        <p:txBody>
          <a:bodyPr wrap="none">
            <a:spAutoFit/>
          </a:bodyPr>
          <a:lstStyle/>
          <a:p>
            <a:pPr algn="ctr"/>
            <a:r>
              <a:rPr lang="es-E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PESO</a:t>
            </a:r>
            <a:endParaRPr lang="es-E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3 Tabla"/>
          <p:cNvGraphicFramePr>
            <a:graphicFrameLocks noGrp="1"/>
          </p:cNvGraphicFramePr>
          <p:nvPr>
            <p:extLst>
              <p:ext uri="{D42A27DB-BD31-4B8C-83A1-F6EECF244321}">
                <p14:modId xmlns:p14="http://schemas.microsoft.com/office/powerpoint/2010/main" val="831381939"/>
              </p:ext>
            </p:extLst>
          </p:nvPr>
        </p:nvGraphicFramePr>
        <p:xfrm>
          <a:off x="755576" y="2564904"/>
          <a:ext cx="7488833" cy="3456384"/>
        </p:xfrm>
        <a:graphic>
          <a:graphicData uri="http://schemas.openxmlformats.org/drawingml/2006/table">
            <a:tbl>
              <a:tblPr firstRow="1" firstCol="1" bandRow="1"/>
              <a:tblGrid>
                <a:gridCol w="1878322"/>
                <a:gridCol w="1173952"/>
                <a:gridCol w="1173952"/>
                <a:gridCol w="1173952"/>
                <a:gridCol w="1017425"/>
                <a:gridCol w="1071230"/>
              </a:tblGrid>
              <a:tr h="581814">
                <a:tc>
                  <a:txBody>
                    <a:bodyPr/>
                    <a:lstStyle/>
                    <a:p>
                      <a:pPr>
                        <a:lnSpc>
                          <a:spcPct val="115000"/>
                        </a:lnSpc>
                      </a:pPr>
                      <a:endParaRPr lang="es-ES" sz="2400" b="1" dirty="0">
                        <a:effectLst/>
                        <a:latin typeface="Times New Roman" pitchFamily="18" charset="0"/>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gridSpan="2">
                  <a:txBody>
                    <a:bodyPr/>
                    <a:lstStyle/>
                    <a:p>
                      <a:pPr algn="just">
                        <a:lnSpc>
                          <a:spcPct val="115000"/>
                        </a:lnSpc>
                        <a:spcAft>
                          <a:spcPts val="0"/>
                        </a:spcAft>
                      </a:pPr>
                      <a:r>
                        <a:rPr lang="es-ES" sz="2400" b="1">
                          <a:solidFill>
                            <a:srgbClr val="000000"/>
                          </a:solidFill>
                          <a:effectLst/>
                          <a:latin typeface="Times New Roman" pitchFamily="18" charset="0"/>
                          <a:ea typeface="Times New Roman"/>
                          <a:cs typeface="Times New Roman" pitchFamily="18" charset="0"/>
                        </a:rPr>
                        <a:t>Repeticiones</a:t>
                      </a:r>
                      <a:endParaRPr lang="es-ES" sz="2400" b="1">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hMerge="1">
                  <a:txBody>
                    <a:bodyPr/>
                    <a:lstStyle/>
                    <a:p>
                      <a:endParaRPr lang="es-ES"/>
                    </a:p>
                  </a:txBody>
                  <a:tcPr/>
                </a:tc>
                <a:tc>
                  <a:txBody>
                    <a:bodyPr/>
                    <a:lstStyle/>
                    <a:p>
                      <a:pPr>
                        <a:lnSpc>
                          <a:spcPct val="115000"/>
                        </a:lnSpc>
                      </a:pPr>
                      <a:endParaRPr lang="es-ES" sz="2400" b="1">
                        <a:effectLst/>
                        <a:latin typeface="Times New Roman" pitchFamily="18" charset="0"/>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nSpc>
                          <a:spcPct val="115000"/>
                        </a:lnSpc>
                      </a:pPr>
                      <a:endParaRPr lang="es-ES" sz="2400" b="1">
                        <a:effectLst/>
                        <a:latin typeface="Times New Roman" pitchFamily="18" charset="0"/>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nSpc>
                          <a:spcPct val="115000"/>
                        </a:lnSpc>
                      </a:pPr>
                      <a:endParaRPr lang="es-ES" sz="2400" b="1">
                        <a:effectLst/>
                        <a:latin typeface="Times New Roman" pitchFamily="18" charset="0"/>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r>
              <a:tr h="574914">
                <a:tc>
                  <a:txBody>
                    <a:bodyPr/>
                    <a:lstStyle/>
                    <a:p>
                      <a:pPr algn="just">
                        <a:lnSpc>
                          <a:spcPct val="115000"/>
                        </a:lnSpc>
                        <a:spcAft>
                          <a:spcPts val="0"/>
                        </a:spcAft>
                      </a:pPr>
                      <a:r>
                        <a:rPr lang="es-ES" sz="2400" b="1" dirty="0">
                          <a:solidFill>
                            <a:srgbClr val="000000"/>
                          </a:solidFill>
                          <a:effectLst/>
                          <a:latin typeface="Times New Roman" pitchFamily="18" charset="0"/>
                          <a:ea typeface="Times New Roman"/>
                          <a:cs typeface="Times New Roman" pitchFamily="18" charset="0"/>
                        </a:rPr>
                        <a:t>Tratamientos</a:t>
                      </a:r>
                      <a:endParaRPr lang="es-ES" sz="2400" b="1"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15000"/>
                        </a:lnSpc>
                        <a:spcAft>
                          <a:spcPts val="0"/>
                        </a:spcAft>
                      </a:pPr>
                      <a:r>
                        <a:rPr lang="es-ES" sz="2400" b="1">
                          <a:solidFill>
                            <a:srgbClr val="000000"/>
                          </a:solidFill>
                          <a:effectLst/>
                          <a:latin typeface="Times New Roman" pitchFamily="18" charset="0"/>
                          <a:ea typeface="Times New Roman"/>
                          <a:cs typeface="Times New Roman" pitchFamily="18" charset="0"/>
                        </a:rPr>
                        <a:t>R1</a:t>
                      </a:r>
                      <a:endParaRPr lang="es-ES" sz="2400" b="1">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15000"/>
                        </a:lnSpc>
                        <a:spcAft>
                          <a:spcPts val="0"/>
                        </a:spcAft>
                      </a:pPr>
                      <a:r>
                        <a:rPr lang="es-ES" sz="2400" b="1">
                          <a:solidFill>
                            <a:srgbClr val="000000"/>
                          </a:solidFill>
                          <a:effectLst/>
                          <a:latin typeface="Times New Roman" pitchFamily="18" charset="0"/>
                          <a:ea typeface="Times New Roman"/>
                          <a:cs typeface="Times New Roman" pitchFamily="18" charset="0"/>
                        </a:rPr>
                        <a:t>R2</a:t>
                      </a:r>
                      <a:endParaRPr lang="es-ES" sz="2400" b="1">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15000"/>
                        </a:lnSpc>
                        <a:spcAft>
                          <a:spcPts val="0"/>
                        </a:spcAft>
                      </a:pPr>
                      <a:r>
                        <a:rPr lang="es-ES" sz="2400" b="1">
                          <a:solidFill>
                            <a:srgbClr val="000000"/>
                          </a:solidFill>
                          <a:effectLst/>
                          <a:latin typeface="Times New Roman" pitchFamily="18" charset="0"/>
                          <a:ea typeface="Times New Roman"/>
                          <a:cs typeface="Times New Roman" pitchFamily="18" charset="0"/>
                        </a:rPr>
                        <a:t>R3</a:t>
                      </a:r>
                      <a:endParaRPr lang="es-ES" sz="2400" b="1">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15000"/>
                        </a:lnSpc>
                        <a:spcAft>
                          <a:spcPts val="0"/>
                        </a:spcAft>
                      </a:pPr>
                      <a:r>
                        <a:rPr lang="es-ES" sz="2400" b="1">
                          <a:solidFill>
                            <a:srgbClr val="000000"/>
                          </a:solidFill>
                          <a:effectLst/>
                          <a:latin typeface="Times New Roman" pitchFamily="18" charset="0"/>
                          <a:ea typeface="Times New Roman"/>
                          <a:cs typeface="Times New Roman" pitchFamily="18" charset="0"/>
                        </a:rPr>
                        <a:t>∑ T</a:t>
                      </a:r>
                      <a:endParaRPr lang="es-ES" sz="2400" b="1">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15000"/>
                        </a:lnSpc>
                        <a:spcAft>
                          <a:spcPts val="0"/>
                        </a:spcAft>
                      </a:pPr>
                      <a:r>
                        <a:rPr lang="es-ES" sz="2400" b="1" dirty="0" smtClean="0">
                          <a:solidFill>
                            <a:srgbClr val="000000"/>
                          </a:solidFill>
                          <a:effectLst/>
                          <a:latin typeface="Times New Roman" pitchFamily="18" charset="0"/>
                          <a:ea typeface="Calibri"/>
                          <a:cs typeface="Times New Roman" pitchFamily="18" charset="0"/>
                        </a:rPr>
                        <a:t>Media</a:t>
                      </a:r>
                      <a:endParaRPr lang="es-ES" sz="2400" b="1"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574914">
                <a:tc>
                  <a:txBody>
                    <a:bodyPr/>
                    <a:lstStyle/>
                    <a:p>
                      <a:pPr algn="just">
                        <a:lnSpc>
                          <a:spcPct val="115000"/>
                        </a:lnSpc>
                        <a:spcAft>
                          <a:spcPts val="0"/>
                        </a:spcAft>
                      </a:pPr>
                      <a:r>
                        <a:rPr lang="es-ES" sz="2400" b="1">
                          <a:solidFill>
                            <a:srgbClr val="000000"/>
                          </a:solidFill>
                          <a:effectLst/>
                          <a:latin typeface="Times New Roman" pitchFamily="18" charset="0"/>
                          <a:ea typeface="Times New Roman"/>
                          <a:cs typeface="Times New Roman" pitchFamily="18" charset="0"/>
                        </a:rPr>
                        <a:t>M1</a:t>
                      </a:r>
                      <a:endParaRPr lang="es-ES" sz="2400" b="1">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80</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81</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80</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241</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80,33</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r>
              <a:tr h="574914">
                <a:tc>
                  <a:txBody>
                    <a:bodyPr/>
                    <a:lstStyle/>
                    <a:p>
                      <a:pPr algn="just">
                        <a:lnSpc>
                          <a:spcPct val="115000"/>
                        </a:lnSpc>
                        <a:spcAft>
                          <a:spcPts val="0"/>
                        </a:spcAft>
                      </a:pPr>
                      <a:r>
                        <a:rPr lang="es-ES" sz="2400" b="1">
                          <a:solidFill>
                            <a:srgbClr val="000000"/>
                          </a:solidFill>
                          <a:effectLst/>
                          <a:latin typeface="Times New Roman" pitchFamily="18" charset="0"/>
                          <a:ea typeface="Times New Roman"/>
                          <a:cs typeface="Times New Roman" pitchFamily="18" charset="0"/>
                        </a:rPr>
                        <a:t>M2</a:t>
                      </a:r>
                      <a:endParaRPr lang="es-ES" sz="2400" b="1">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77</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75</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78</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230</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76,67</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r>
              <a:tr h="574914">
                <a:tc>
                  <a:txBody>
                    <a:bodyPr/>
                    <a:lstStyle/>
                    <a:p>
                      <a:pPr algn="just">
                        <a:lnSpc>
                          <a:spcPct val="115000"/>
                        </a:lnSpc>
                        <a:spcAft>
                          <a:spcPts val="0"/>
                        </a:spcAft>
                      </a:pPr>
                      <a:r>
                        <a:rPr lang="es-ES" sz="2400" b="1">
                          <a:solidFill>
                            <a:srgbClr val="000000"/>
                          </a:solidFill>
                          <a:effectLst/>
                          <a:latin typeface="Times New Roman" pitchFamily="18" charset="0"/>
                          <a:ea typeface="Times New Roman"/>
                          <a:cs typeface="Times New Roman" pitchFamily="18" charset="0"/>
                        </a:rPr>
                        <a:t>M3</a:t>
                      </a:r>
                      <a:endParaRPr lang="es-ES" sz="2400" b="1">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82</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80</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79</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241</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80,33</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r>
              <a:tr h="574914">
                <a:tc>
                  <a:txBody>
                    <a:bodyPr/>
                    <a:lstStyle/>
                    <a:p>
                      <a:pPr algn="just">
                        <a:lnSpc>
                          <a:spcPct val="115000"/>
                        </a:lnSpc>
                        <a:spcAft>
                          <a:spcPts val="0"/>
                        </a:spcAft>
                      </a:pPr>
                      <a:r>
                        <a:rPr lang="es-ES" sz="2400" b="1" dirty="0">
                          <a:solidFill>
                            <a:srgbClr val="000000"/>
                          </a:solidFill>
                          <a:effectLst/>
                          <a:latin typeface="Times New Roman" pitchFamily="18" charset="0"/>
                          <a:ea typeface="Times New Roman"/>
                          <a:cs typeface="Times New Roman" pitchFamily="18" charset="0"/>
                        </a:rPr>
                        <a:t>∑ R</a:t>
                      </a:r>
                      <a:endParaRPr lang="es-ES" sz="2400" b="1"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2400" dirty="0">
                          <a:solidFill>
                            <a:srgbClr val="000000"/>
                          </a:solidFill>
                          <a:effectLst/>
                          <a:latin typeface="Times New Roman" pitchFamily="18" charset="0"/>
                          <a:ea typeface="Times New Roman"/>
                          <a:cs typeface="Times New Roman" pitchFamily="18" charset="0"/>
                        </a:rPr>
                        <a:t>239</a:t>
                      </a:r>
                      <a:endParaRPr lang="es-ES" sz="2400"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236</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237</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2400">
                          <a:solidFill>
                            <a:srgbClr val="000000"/>
                          </a:solidFill>
                          <a:effectLst/>
                          <a:latin typeface="Times New Roman" pitchFamily="18" charset="0"/>
                          <a:ea typeface="Times New Roman"/>
                          <a:cs typeface="Times New Roman" pitchFamily="18" charset="0"/>
                        </a:rPr>
                        <a:t>712</a:t>
                      </a:r>
                      <a:endParaRPr lang="es-ES" sz="240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2400" dirty="0">
                          <a:solidFill>
                            <a:srgbClr val="000000"/>
                          </a:solidFill>
                          <a:effectLst/>
                          <a:latin typeface="Times New Roman" pitchFamily="18" charset="0"/>
                          <a:ea typeface="Times New Roman"/>
                          <a:cs typeface="Times New Roman" pitchFamily="18" charset="0"/>
                        </a:rPr>
                        <a:t>79,11</a:t>
                      </a:r>
                      <a:endParaRPr lang="es-ES" sz="2400"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
        <p:nvSpPr>
          <p:cNvPr id="5" name="4 Rectángulo"/>
          <p:cNvSpPr/>
          <p:nvPr/>
        </p:nvSpPr>
        <p:spPr>
          <a:xfrm>
            <a:off x="1349896" y="1323998"/>
            <a:ext cx="5382344" cy="830997"/>
          </a:xfrm>
          <a:prstGeom prst="rect">
            <a:avLst/>
          </a:prstGeom>
        </p:spPr>
        <p:txBody>
          <a:bodyPr wrap="square">
            <a:spAutoFit/>
          </a:bodyPr>
          <a:lstStyle/>
          <a:p>
            <a:pPr marL="342900" indent="-342900" algn="ctr">
              <a:buFont typeface="Wingdings" pitchFamily="2" charset="2"/>
              <a:buChar char="Ø"/>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PESO (g)  </a:t>
            </a:r>
            <a:r>
              <a:rPr lang="es-E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 FINALIZAR EL PROCESO OSMÓTICO</a:t>
            </a:r>
          </a:p>
        </p:txBody>
      </p:sp>
    </p:spTree>
    <p:extLst>
      <p:ext uri="{BB962C8B-B14F-4D97-AF65-F5344CB8AC3E}">
        <p14:creationId xmlns:p14="http://schemas.microsoft.com/office/powerpoint/2010/main" val="13861037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43608" y="188640"/>
            <a:ext cx="7128792" cy="954107"/>
          </a:xfrm>
          <a:prstGeom prst="rect">
            <a:avLst/>
          </a:prstGeom>
        </p:spPr>
        <p:txBody>
          <a:bodyPr wrap="square">
            <a:spAutoFit/>
          </a:bodyPr>
          <a:lstStyle/>
          <a:p>
            <a:pPr algn="ctr"/>
            <a:r>
              <a:rPr lang="es-EC" sz="2800" b="1" dirty="0" smtClean="0">
                <a:ln w="10541" cmpd="sng">
                  <a:solidFill>
                    <a:schemeClr val="accent1">
                      <a:shade val="88000"/>
                      <a:satMod val="110000"/>
                    </a:schemeClr>
                  </a:solidFill>
                  <a:prstDash val="solid"/>
                </a:ln>
                <a:solidFill>
                  <a:schemeClr val="accent2">
                    <a:lumMod val="75000"/>
                  </a:schemeClr>
                </a:solidFill>
                <a:latin typeface="Arial"/>
                <a:ea typeface="Calibri"/>
              </a:rPr>
              <a:t>Peso del </a:t>
            </a:r>
            <a:r>
              <a:rPr lang="es-EC" sz="2800" b="1" dirty="0">
                <a:ln w="10541" cmpd="sng">
                  <a:solidFill>
                    <a:schemeClr val="accent1">
                      <a:shade val="88000"/>
                      <a:satMod val="110000"/>
                    </a:schemeClr>
                  </a:solidFill>
                  <a:prstDash val="solid"/>
                </a:ln>
                <a:solidFill>
                  <a:schemeClr val="accent2">
                    <a:lumMod val="75000"/>
                  </a:schemeClr>
                </a:solidFill>
                <a:latin typeface="Arial"/>
                <a:ea typeface="Calibri"/>
              </a:rPr>
              <a:t>producto al finalizar el   proceso deshidratación osmótica.</a:t>
            </a:r>
            <a:endParaRPr lang="es-ES" sz="2800" b="1" dirty="0">
              <a:ln w="10541" cmpd="sng">
                <a:solidFill>
                  <a:schemeClr val="accent1">
                    <a:shade val="88000"/>
                    <a:satMod val="110000"/>
                  </a:schemeClr>
                </a:solidFill>
                <a:prstDash val="solid"/>
              </a:ln>
              <a:solidFill>
                <a:schemeClr val="accent2">
                  <a:lumMod val="75000"/>
                </a:schemeClr>
              </a:solidFill>
            </a:endParaRPr>
          </a:p>
        </p:txBody>
      </p:sp>
      <p:graphicFrame>
        <p:nvGraphicFramePr>
          <p:cNvPr id="4" name="3 Gráfico"/>
          <p:cNvGraphicFramePr/>
          <p:nvPr>
            <p:extLst>
              <p:ext uri="{D42A27DB-BD31-4B8C-83A1-F6EECF244321}">
                <p14:modId xmlns:p14="http://schemas.microsoft.com/office/powerpoint/2010/main" val="3182876798"/>
              </p:ext>
            </p:extLst>
          </p:nvPr>
        </p:nvGraphicFramePr>
        <p:xfrm>
          <a:off x="1547664" y="1556792"/>
          <a:ext cx="6480720"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41799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18682" y="393921"/>
            <a:ext cx="5320687" cy="286232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3600" b="1" kern="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ea typeface="Times New Roman"/>
                <a:cs typeface="Times New Roman"/>
              </a:rPr>
              <a:t>PROCESO </a:t>
            </a:r>
            <a:r>
              <a:rPr lang="es-EC" sz="3600" b="1" kern="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ea typeface="Times New Roman"/>
                <a:cs typeface="Times New Roman"/>
              </a:rPr>
              <a:t>DE </a:t>
            </a:r>
            <a:r>
              <a:rPr lang="es-EC" sz="3600" b="1" kern="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ea typeface="Times New Roman"/>
                <a:cs typeface="Times New Roman"/>
              </a:rPr>
              <a:t>SECADO</a:t>
            </a:r>
          </a:p>
          <a:p>
            <a:pPr algn="ctr"/>
            <a:r>
              <a:rPr lang="es-EC" sz="3600" b="1" kern="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ea typeface="Times New Roman"/>
                <a:cs typeface="Times New Roman"/>
              </a:rPr>
              <a:t> </a:t>
            </a:r>
          </a:p>
          <a:p>
            <a:pPr algn="ctr"/>
            <a:r>
              <a:rPr lang="es-EC" sz="3600" b="1" kern="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ea typeface="Times New Roman"/>
                <a:cs typeface="Times New Roman"/>
              </a:rPr>
              <a:t>CON </a:t>
            </a:r>
          </a:p>
          <a:p>
            <a:pPr algn="ctr"/>
            <a:endParaRPr lang="es-EC" sz="3600" b="1" kern="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ea typeface="Times New Roman"/>
              <a:cs typeface="Times New Roman"/>
            </a:endParaRPr>
          </a:p>
          <a:p>
            <a:pPr algn="ctr"/>
            <a:r>
              <a:rPr lang="es-EC" sz="3600" b="1" kern="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ea typeface="Times New Roman"/>
                <a:cs typeface="Times New Roman"/>
              </a:rPr>
              <a:t>AIRE </a:t>
            </a:r>
            <a:r>
              <a:rPr lang="es-EC" sz="3600" b="1" kern="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ea typeface="Times New Roman"/>
                <a:cs typeface="Times New Roman"/>
              </a:rPr>
              <a:t>CALIENTE</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4 Imagen"/>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123728" y="3356992"/>
            <a:ext cx="5184576" cy="2952328"/>
          </a:xfrm>
          <a:prstGeom prst="rect">
            <a:avLst/>
          </a:prstGeom>
          <a:noFill/>
          <a:ln>
            <a:noFill/>
          </a:ln>
        </p:spPr>
      </p:pic>
    </p:spTree>
    <p:extLst>
      <p:ext uri="{BB962C8B-B14F-4D97-AF65-F5344CB8AC3E}">
        <p14:creationId xmlns:p14="http://schemas.microsoft.com/office/powerpoint/2010/main" val="25076521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454463177"/>
              </p:ext>
            </p:extLst>
          </p:nvPr>
        </p:nvGraphicFramePr>
        <p:xfrm>
          <a:off x="1403648" y="1988840"/>
          <a:ext cx="6768751" cy="2299656"/>
        </p:xfrm>
        <a:graphic>
          <a:graphicData uri="http://schemas.openxmlformats.org/drawingml/2006/table">
            <a:tbl>
              <a:tblPr firstRow="1" firstCol="1" bandRow="1"/>
              <a:tblGrid>
                <a:gridCol w="3008333"/>
                <a:gridCol w="2181043"/>
                <a:gridCol w="1579375"/>
              </a:tblGrid>
              <a:tr h="574914">
                <a:tc>
                  <a:txBody>
                    <a:bodyPr/>
                    <a:lstStyle/>
                    <a:p>
                      <a:pPr algn="just">
                        <a:lnSpc>
                          <a:spcPct val="115000"/>
                        </a:lnSpc>
                        <a:spcAft>
                          <a:spcPts val="0"/>
                        </a:spcAft>
                      </a:pPr>
                      <a:r>
                        <a:rPr lang="es-ES" sz="2400" b="1" dirty="0" smtClean="0">
                          <a:solidFill>
                            <a:srgbClr val="000000"/>
                          </a:solidFill>
                          <a:effectLst/>
                          <a:latin typeface="Times New Roman" pitchFamily="18" charset="0"/>
                          <a:ea typeface="Times New Roman"/>
                          <a:cs typeface="Times New Roman" pitchFamily="18" charset="0"/>
                        </a:rPr>
                        <a:t>variables</a:t>
                      </a:r>
                      <a:endParaRPr lang="es-ES" sz="2400" b="1"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15000"/>
                        </a:lnSpc>
                        <a:spcAft>
                          <a:spcPts val="0"/>
                        </a:spcAft>
                      </a:pPr>
                      <a:r>
                        <a:rPr lang="es-ES" sz="2400" b="1" dirty="0" smtClean="0">
                          <a:effectLst/>
                          <a:latin typeface="Times New Roman" pitchFamily="18" charset="0"/>
                          <a:ea typeface="Calibri"/>
                          <a:cs typeface="Times New Roman" pitchFamily="18" charset="0"/>
                        </a:rPr>
                        <a:t>M2</a:t>
                      </a:r>
                      <a:endParaRPr lang="es-ES" sz="2400" b="1"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15000"/>
                        </a:lnSpc>
                        <a:spcAft>
                          <a:spcPts val="0"/>
                        </a:spcAft>
                      </a:pPr>
                      <a:r>
                        <a:rPr lang="es-ES" sz="2400" b="1" dirty="0" smtClean="0">
                          <a:effectLst/>
                          <a:latin typeface="Times New Roman" pitchFamily="18" charset="0"/>
                          <a:ea typeface="Calibri"/>
                          <a:cs typeface="Times New Roman" pitchFamily="18" charset="0"/>
                        </a:rPr>
                        <a:t>D.</a:t>
                      </a:r>
                      <a:r>
                        <a:rPr lang="es-ES" sz="2400" b="1" baseline="0" dirty="0" smtClean="0">
                          <a:effectLst/>
                          <a:latin typeface="Times New Roman" pitchFamily="18" charset="0"/>
                          <a:ea typeface="Calibri"/>
                          <a:cs typeface="Times New Roman" pitchFamily="18" charset="0"/>
                        </a:rPr>
                        <a:t> O.</a:t>
                      </a:r>
                      <a:endParaRPr lang="es-ES" sz="2400" b="1" dirty="0">
                        <a:effectLst/>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574914">
                <a:tc>
                  <a:txBody>
                    <a:bodyPr/>
                    <a:lstStyle/>
                    <a:p>
                      <a:pPr algn="just">
                        <a:lnSpc>
                          <a:spcPct val="115000"/>
                        </a:lnSpc>
                        <a:spcAft>
                          <a:spcPts val="0"/>
                        </a:spcAft>
                      </a:pPr>
                      <a:r>
                        <a:rPr lang="es-ES" sz="2400" b="1" dirty="0" smtClean="0">
                          <a:solidFill>
                            <a:srgbClr val="000000"/>
                          </a:solidFill>
                          <a:effectLst/>
                          <a:latin typeface="Times New Roman" pitchFamily="18" charset="0"/>
                          <a:ea typeface="Calibri"/>
                          <a:cs typeface="Times New Roman" pitchFamily="18" charset="0"/>
                        </a:rPr>
                        <a:t>Humedad</a:t>
                      </a:r>
                      <a:r>
                        <a:rPr lang="es-ES" sz="2400" b="1" baseline="0" dirty="0" smtClean="0">
                          <a:solidFill>
                            <a:srgbClr val="000000"/>
                          </a:solidFill>
                          <a:effectLst/>
                          <a:latin typeface="Times New Roman" pitchFamily="18" charset="0"/>
                          <a:ea typeface="Calibri"/>
                          <a:cs typeface="Times New Roman" pitchFamily="18" charset="0"/>
                        </a:rPr>
                        <a:t> </a:t>
                      </a:r>
                      <a:endParaRPr lang="es-ES" sz="2400" b="1" dirty="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a:lnSpc>
                          <a:spcPct val="115000"/>
                        </a:lnSpc>
                        <a:spcAft>
                          <a:spcPts val="0"/>
                        </a:spcAft>
                      </a:pPr>
                      <a:r>
                        <a:rPr lang="es-ES" sz="2400" dirty="0" smtClean="0">
                          <a:effectLst/>
                          <a:latin typeface="Times New Roman" pitchFamily="18" charset="0"/>
                          <a:ea typeface="Calibri"/>
                          <a:cs typeface="Times New Roman" pitchFamily="18" charset="0"/>
                        </a:rPr>
                        <a:t>93,7</a:t>
                      </a:r>
                      <a:r>
                        <a:rPr lang="es-ES" sz="2400" baseline="0" dirty="0" smtClean="0">
                          <a:effectLst/>
                          <a:latin typeface="Times New Roman" pitchFamily="18" charset="0"/>
                          <a:ea typeface="Calibri"/>
                          <a:cs typeface="Times New Roman" pitchFamily="18" charset="0"/>
                        </a:rPr>
                        <a:t> </a:t>
                      </a:r>
                      <a:endParaRPr lang="es-ES" sz="2400" dirty="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a:lnSpc>
                          <a:spcPct val="115000"/>
                        </a:lnSpc>
                        <a:spcAft>
                          <a:spcPts val="0"/>
                        </a:spcAft>
                      </a:pPr>
                      <a:r>
                        <a:rPr lang="es-ES" sz="2400" dirty="0" smtClean="0">
                          <a:effectLst/>
                          <a:latin typeface="Times New Roman" pitchFamily="18" charset="0"/>
                          <a:ea typeface="Calibri"/>
                          <a:cs typeface="Times New Roman" pitchFamily="18" charset="0"/>
                        </a:rPr>
                        <a:t>85,5</a:t>
                      </a:r>
                      <a:endParaRPr lang="es-ES" sz="2400" dirty="0">
                        <a:effectLst/>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r>
              <a:tr h="574914">
                <a:tc>
                  <a:txBody>
                    <a:bodyPr/>
                    <a:lstStyle/>
                    <a:p>
                      <a:pPr algn="just">
                        <a:lnSpc>
                          <a:spcPct val="115000"/>
                        </a:lnSpc>
                        <a:spcAft>
                          <a:spcPts val="0"/>
                        </a:spcAft>
                      </a:pPr>
                      <a:r>
                        <a:rPr lang="es-ES" sz="2400" b="1" dirty="0" smtClean="0">
                          <a:solidFill>
                            <a:srgbClr val="000000"/>
                          </a:solidFill>
                          <a:effectLst/>
                          <a:latin typeface="Times New Roman" pitchFamily="18" charset="0"/>
                          <a:ea typeface="Calibri"/>
                          <a:cs typeface="Times New Roman" pitchFamily="18" charset="0"/>
                        </a:rPr>
                        <a:t>Sólidos</a:t>
                      </a:r>
                      <a:r>
                        <a:rPr lang="es-ES" sz="2400" b="1" baseline="0" dirty="0" smtClean="0">
                          <a:solidFill>
                            <a:srgbClr val="000000"/>
                          </a:solidFill>
                          <a:effectLst/>
                          <a:latin typeface="Times New Roman" pitchFamily="18" charset="0"/>
                          <a:ea typeface="Calibri"/>
                          <a:cs typeface="Times New Roman" pitchFamily="18" charset="0"/>
                        </a:rPr>
                        <a:t> solubles </a:t>
                      </a:r>
                      <a:endParaRPr lang="es-ES" sz="2400" b="1" dirty="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2400" dirty="0" smtClean="0">
                          <a:effectLst/>
                          <a:latin typeface="Times New Roman" pitchFamily="18" charset="0"/>
                          <a:ea typeface="Calibri"/>
                          <a:cs typeface="Times New Roman" pitchFamily="18" charset="0"/>
                        </a:rPr>
                        <a:t>6,48</a:t>
                      </a:r>
                      <a:endParaRPr lang="es-ES" sz="2400" dirty="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2400" dirty="0" smtClean="0">
                          <a:solidFill>
                            <a:srgbClr val="000000"/>
                          </a:solidFill>
                          <a:effectLst/>
                          <a:latin typeface="Times New Roman" pitchFamily="18" charset="0"/>
                          <a:ea typeface="Calibri"/>
                          <a:cs typeface="Times New Roman" pitchFamily="18" charset="0"/>
                        </a:rPr>
                        <a:t>8,37</a:t>
                      </a:r>
                      <a:endParaRPr lang="es-ES" sz="2400" dirty="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r>
              <a:tr h="574914">
                <a:tc>
                  <a:txBody>
                    <a:bodyPr/>
                    <a:lstStyle/>
                    <a:p>
                      <a:pPr algn="just">
                        <a:lnSpc>
                          <a:spcPct val="115000"/>
                        </a:lnSpc>
                        <a:spcAft>
                          <a:spcPts val="0"/>
                        </a:spcAft>
                      </a:pPr>
                      <a:r>
                        <a:rPr lang="es-ES" sz="2400" b="1" dirty="0" smtClean="0">
                          <a:effectLst/>
                          <a:latin typeface="Times New Roman" pitchFamily="18" charset="0"/>
                          <a:ea typeface="Calibri"/>
                          <a:cs typeface="Times New Roman" pitchFamily="18" charset="0"/>
                        </a:rPr>
                        <a:t>Dureza</a:t>
                      </a: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2400" dirty="0" smtClean="0">
                          <a:solidFill>
                            <a:srgbClr val="000000"/>
                          </a:solidFill>
                          <a:effectLst/>
                          <a:latin typeface="Times New Roman" pitchFamily="18" charset="0"/>
                          <a:ea typeface="Calibri"/>
                          <a:cs typeface="Times New Roman" pitchFamily="18" charset="0"/>
                        </a:rPr>
                        <a:t>1,83</a:t>
                      </a:r>
                      <a:endParaRPr lang="es-ES" sz="2400" dirty="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2400" dirty="0" smtClean="0">
                          <a:solidFill>
                            <a:srgbClr val="000000"/>
                          </a:solidFill>
                          <a:effectLst/>
                          <a:latin typeface="Times New Roman" pitchFamily="18" charset="0"/>
                          <a:ea typeface="Times New Roman"/>
                          <a:cs typeface="Times New Roman" pitchFamily="18" charset="0"/>
                        </a:rPr>
                        <a:t>0,48</a:t>
                      </a:r>
                      <a:endParaRPr lang="es-ES" sz="2400" dirty="0">
                        <a:effectLst/>
                        <a:latin typeface="Times New Roman" pitchFamily="18" charset="0"/>
                        <a:ea typeface="Calibri"/>
                        <a:cs typeface="Times New Roman" pitchFamily="18" charset="0"/>
                      </a:endParaRPr>
                    </a:p>
                  </a:txBody>
                  <a:tcPr marL="44450" marR="44450" marT="0" marB="0" anchor="b">
                    <a:lnL>
                      <a:noFill/>
                    </a:lnL>
                    <a:lnR>
                      <a:noFill/>
                    </a:lnR>
                    <a:lnT>
                      <a:noFill/>
                    </a:lnT>
                    <a:lnB>
                      <a:noFill/>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31448471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95289" y="260648"/>
            <a:ext cx="7248907" cy="707886"/>
          </a:xfrm>
          <a:prstGeom prst="rect">
            <a:avLst/>
          </a:prstGeom>
        </p:spPr>
        <p:txBody>
          <a:bodyPr wrap="none">
            <a:spAutoFit/>
          </a:bodyPr>
          <a:lstStyle/>
          <a:p>
            <a:pPr algn="ctr"/>
            <a:r>
              <a:rPr lang="es-E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HUMEDAD EN PRODUCTO  FINAL</a:t>
            </a:r>
            <a:endParaRPr lang="es-E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5 Gráfico"/>
          <p:cNvGraphicFramePr/>
          <p:nvPr>
            <p:extLst>
              <p:ext uri="{D42A27DB-BD31-4B8C-83A1-F6EECF244321}">
                <p14:modId xmlns:p14="http://schemas.microsoft.com/office/powerpoint/2010/main" val="654430446"/>
              </p:ext>
            </p:extLst>
          </p:nvPr>
        </p:nvGraphicFramePr>
        <p:xfrm>
          <a:off x="1115616" y="1628800"/>
          <a:ext cx="6696744" cy="43204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404664"/>
            <a:ext cx="7920880" cy="1323439"/>
          </a:xfrm>
          <a:prstGeom prst="rect">
            <a:avLst/>
          </a:prstGeom>
        </p:spPr>
        <p:txBody>
          <a:bodyPr wrap="square">
            <a:spAutoFit/>
          </a:bodyPr>
          <a:lstStyle/>
          <a:p>
            <a:pPr lvl="0" algn="ctr"/>
            <a:r>
              <a:rPr lang="es-ES" sz="4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SÓLIDOS SOLUBLES </a:t>
            </a:r>
            <a:r>
              <a:rPr lang="es-ES" sz="40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EN PRODUCTO  FINAL</a:t>
            </a:r>
          </a:p>
        </p:txBody>
      </p:sp>
      <p:graphicFrame>
        <p:nvGraphicFramePr>
          <p:cNvPr id="6" name="5 Gráfico"/>
          <p:cNvGraphicFramePr/>
          <p:nvPr>
            <p:extLst>
              <p:ext uri="{D42A27DB-BD31-4B8C-83A1-F6EECF244321}">
                <p14:modId xmlns:p14="http://schemas.microsoft.com/office/powerpoint/2010/main" val="2542929069"/>
              </p:ext>
            </p:extLst>
          </p:nvPr>
        </p:nvGraphicFramePr>
        <p:xfrm>
          <a:off x="1151620" y="1759204"/>
          <a:ext cx="7416824" cy="46532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8726" y="404664"/>
            <a:ext cx="8136904" cy="1323439"/>
          </a:xfrm>
          <a:prstGeom prst="rect">
            <a:avLst/>
          </a:prstGeom>
        </p:spPr>
        <p:txBody>
          <a:bodyPr wrap="square">
            <a:spAutoFit/>
          </a:bodyPr>
          <a:lstStyle/>
          <a:p>
            <a:pPr lvl="0" algn="ctr"/>
            <a:r>
              <a:rPr lang="es-ES" sz="4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ACTIVIDAD DE AGUA </a:t>
            </a:r>
            <a:r>
              <a:rPr lang="es-ES" sz="40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EN PRODUCTO  FINAL</a:t>
            </a:r>
          </a:p>
        </p:txBody>
      </p:sp>
      <p:graphicFrame>
        <p:nvGraphicFramePr>
          <p:cNvPr id="6" name="5 Gráfico"/>
          <p:cNvGraphicFramePr/>
          <p:nvPr>
            <p:extLst>
              <p:ext uri="{D42A27DB-BD31-4B8C-83A1-F6EECF244321}">
                <p14:modId xmlns:p14="http://schemas.microsoft.com/office/powerpoint/2010/main" val="2649030223"/>
              </p:ext>
            </p:extLst>
          </p:nvPr>
        </p:nvGraphicFramePr>
        <p:xfrm>
          <a:off x="755576" y="1749325"/>
          <a:ext cx="7710054" cy="43239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Gráfico"/>
          <p:cNvGraphicFramePr/>
          <p:nvPr>
            <p:extLst>
              <p:ext uri="{D42A27DB-BD31-4B8C-83A1-F6EECF244321}">
                <p14:modId xmlns:p14="http://schemas.microsoft.com/office/powerpoint/2010/main" val="2796833152"/>
              </p:ext>
            </p:extLst>
          </p:nvPr>
        </p:nvGraphicFramePr>
        <p:xfrm>
          <a:off x="971600" y="1844824"/>
          <a:ext cx="7416824"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1475656" y="404664"/>
            <a:ext cx="6624736" cy="1323439"/>
          </a:xfrm>
          <a:prstGeom prst="rect">
            <a:avLst/>
          </a:prstGeom>
        </p:spPr>
        <p:txBody>
          <a:bodyPr wrap="square">
            <a:spAutoFit/>
          </a:bodyPr>
          <a:lstStyle/>
          <a:p>
            <a:pPr lvl="0" algn="ctr"/>
            <a:r>
              <a:rPr lang="es-ES" sz="4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PESO (g) EN </a:t>
            </a:r>
            <a:r>
              <a:rPr lang="es-ES" sz="40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PRODUCTO  FINAL</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10791" y="404664"/>
            <a:ext cx="8640960" cy="1323439"/>
          </a:xfrm>
          <a:prstGeom prst="rect">
            <a:avLst/>
          </a:prstGeom>
        </p:spPr>
        <p:txBody>
          <a:bodyPr wrap="square">
            <a:spAutoFit/>
          </a:bodyPr>
          <a:lstStyle/>
          <a:p>
            <a:pPr lvl="0" algn="ctr"/>
            <a:r>
              <a:rPr lang="es-ES" sz="4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CURVAS DE  SECADO PARA LA OBTENCÓN DEL SNACK DE ARAZÁ</a:t>
            </a:r>
            <a:endParaRPr lang="es-ES" sz="40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3794708626"/>
              </p:ext>
            </p:extLst>
          </p:nvPr>
        </p:nvGraphicFramePr>
        <p:xfrm>
          <a:off x="310793" y="1728102"/>
          <a:ext cx="8640959" cy="4941260"/>
        </p:xfrm>
        <a:graphic>
          <a:graphicData uri="http://schemas.openxmlformats.org/drawingml/2006/table">
            <a:tbl>
              <a:tblPr firstRow="1" firstCol="1" bandRow="1"/>
              <a:tblGrid>
                <a:gridCol w="871383"/>
                <a:gridCol w="1230862"/>
                <a:gridCol w="1345895"/>
                <a:gridCol w="944237"/>
                <a:gridCol w="1127331"/>
                <a:gridCol w="1178137"/>
                <a:gridCol w="1234698"/>
                <a:gridCol w="708416"/>
              </a:tblGrid>
              <a:tr h="269208">
                <a:tc>
                  <a:txBody>
                    <a:bodyPr/>
                    <a:lstStyle/>
                    <a:p>
                      <a:pPr algn="just">
                        <a:lnSpc>
                          <a:spcPct val="115000"/>
                        </a:lnSpc>
                        <a:spcAft>
                          <a:spcPts val="0"/>
                        </a:spcAft>
                      </a:pPr>
                      <a:r>
                        <a:rPr lang="es-ES" sz="1400" dirty="0">
                          <a:solidFill>
                            <a:srgbClr val="000000"/>
                          </a:solidFill>
                          <a:effectLst/>
                          <a:latin typeface="Arial"/>
                          <a:ea typeface="Times New Roman"/>
                          <a:cs typeface="Times New Roman"/>
                        </a:rPr>
                        <a:t> </a:t>
                      </a:r>
                      <a:endParaRPr lang="es-ES" sz="1400" dirty="0">
                        <a:effectLst/>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gridSpan="3">
                  <a:txBody>
                    <a:bodyPr/>
                    <a:lstStyle/>
                    <a:p>
                      <a:pPr algn="ctr">
                        <a:lnSpc>
                          <a:spcPct val="115000"/>
                        </a:lnSpc>
                        <a:spcAft>
                          <a:spcPts val="0"/>
                        </a:spcAft>
                      </a:pPr>
                      <a:r>
                        <a:rPr lang="es-ES" sz="1400" b="1" dirty="0">
                          <a:solidFill>
                            <a:srgbClr val="000000"/>
                          </a:solidFill>
                          <a:effectLst/>
                          <a:latin typeface="Arial"/>
                          <a:ea typeface="Times New Roman"/>
                          <a:cs typeface="Times New Roman"/>
                        </a:rPr>
                        <a:t>Variables  Independientes</a:t>
                      </a:r>
                      <a:endParaRPr lang="es-ES" sz="1400" b="1" dirty="0">
                        <a:effectLst/>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0"/>
                        </a:spcAft>
                      </a:pPr>
                      <a:r>
                        <a:rPr lang="es-ES" sz="1400" b="1" dirty="0">
                          <a:solidFill>
                            <a:srgbClr val="000000"/>
                          </a:solidFill>
                          <a:effectLst/>
                          <a:latin typeface="Arial"/>
                          <a:ea typeface="Times New Roman"/>
                          <a:cs typeface="Times New Roman"/>
                        </a:rPr>
                        <a:t> Variables Dependientes </a:t>
                      </a:r>
                      <a:endParaRPr lang="es-ES" sz="1400" b="1" dirty="0">
                        <a:effectLst/>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69208">
                <a:tc>
                  <a:txBody>
                    <a:bodyPr/>
                    <a:lstStyle/>
                    <a:p>
                      <a:pPr algn="just">
                        <a:lnSpc>
                          <a:spcPct val="115000"/>
                        </a:lnSpc>
                        <a:spcAft>
                          <a:spcPts val="0"/>
                        </a:spcAft>
                      </a:pPr>
                      <a:r>
                        <a:rPr lang="es-ES" sz="1400">
                          <a:solidFill>
                            <a:srgbClr val="000000"/>
                          </a:solidFill>
                          <a:effectLst/>
                          <a:latin typeface="Arial"/>
                          <a:ea typeface="Times New Roman"/>
                          <a:cs typeface="Times New Roman"/>
                        </a:rPr>
                        <a:t> </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60000"/>
                        <a:lumOff val="40000"/>
                      </a:schemeClr>
                    </a:solidFill>
                  </a:tcPr>
                </a:tc>
                <a:tc>
                  <a:txBody>
                    <a:bodyPr/>
                    <a:lstStyle/>
                    <a:p>
                      <a:pPr algn="just">
                        <a:lnSpc>
                          <a:spcPct val="115000"/>
                        </a:lnSpc>
                        <a:spcAft>
                          <a:spcPts val="0"/>
                        </a:spcAft>
                      </a:pPr>
                      <a:r>
                        <a:rPr lang="es-ES" sz="1400" b="1">
                          <a:solidFill>
                            <a:srgbClr val="000000"/>
                          </a:solidFill>
                          <a:effectLst/>
                          <a:latin typeface="Arial"/>
                          <a:ea typeface="Times New Roman"/>
                          <a:cs typeface="Times New Roman"/>
                        </a:rPr>
                        <a:t>A</a:t>
                      </a:r>
                      <a:endParaRPr lang="es-ES" sz="1400" b="1">
                        <a:effectLst/>
                        <a:latin typeface="Times New Roman"/>
                        <a:ea typeface="Calibri"/>
                        <a:cs typeface="Times New Roman"/>
                      </a:endParaRPr>
                    </a:p>
                  </a:txBody>
                  <a:tcPr marL="44450" marR="44450" marT="0" marB="0" anchor="b">
                    <a:lnL>
                      <a:noFill/>
                    </a:lnL>
                    <a:lnR>
                      <a:noFill/>
                    </a:lnR>
                    <a:lnT>
                      <a:noFill/>
                    </a:lnT>
                    <a:lnB>
                      <a:noFill/>
                    </a:lnB>
                    <a:solidFill>
                      <a:schemeClr val="accent2">
                        <a:lumMod val="60000"/>
                        <a:lumOff val="40000"/>
                      </a:schemeClr>
                    </a:solidFill>
                  </a:tcPr>
                </a:tc>
                <a:tc>
                  <a:txBody>
                    <a:bodyPr/>
                    <a:lstStyle/>
                    <a:p>
                      <a:pPr algn="just">
                        <a:lnSpc>
                          <a:spcPct val="115000"/>
                        </a:lnSpc>
                        <a:spcAft>
                          <a:spcPts val="0"/>
                        </a:spcAft>
                      </a:pPr>
                      <a:r>
                        <a:rPr lang="es-ES" sz="1400" b="1">
                          <a:solidFill>
                            <a:srgbClr val="000000"/>
                          </a:solidFill>
                          <a:effectLst/>
                          <a:latin typeface="Arial"/>
                          <a:ea typeface="Times New Roman"/>
                          <a:cs typeface="Times New Roman"/>
                        </a:rPr>
                        <a:t>B</a:t>
                      </a:r>
                      <a:endParaRPr lang="es-ES" sz="1400" b="1">
                        <a:effectLst/>
                        <a:latin typeface="Times New Roman"/>
                        <a:ea typeface="Calibri"/>
                        <a:cs typeface="Times New Roman"/>
                      </a:endParaRPr>
                    </a:p>
                  </a:txBody>
                  <a:tcPr marL="44450" marR="44450" marT="0" marB="0" anchor="b">
                    <a:lnL>
                      <a:noFill/>
                    </a:lnL>
                    <a:lnR>
                      <a:noFill/>
                    </a:lnR>
                    <a:lnT>
                      <a:noFill/>
                    </a:lnT>
                    <a:lnB>
                      <a:noFill/>
                    </a:lnB>
                    <a:solidFill>
                      <a:schemeClr val="accent2">
                        <a:lumMod val="60000"/>
                        <a:lumOff val="40000"/>
                      </a:schemeClr>
                    </a:solidFill>
                  </a:tcPr>
                </a:tc>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C</a:t>
                      </a:r>
                      <a:endParaRPr lang="es-ES" sz="1400" b="1"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60000"/>
                        <a:lumOff val="40000"/>
                      </a:schemeClr>
                    </a:solidFill>
                  </a:tcPr>
                </a:tc>
                <a:tc gridSpan="4">
                  <a:txBody>
                    <a:bodyPr/>
                    <a:lstStyle/>
                    <a:p>
                      <a:pPr algn="just">
                        <a:lnSpc>
                          <a:spcPct val="115000"/>
                        </a:lnSpc>
                        <a:spcAft>
                          <a:spcPts val="0"/>
                        </a:spcAft>
                      </a:pPr>
                      <a:r>
                        <a:rPr lang="es-ES" sz="1400" dirty="0">
                          <a:solidFill>
                            <a:srgbClr val="000000"/>
                          </a:solidFill>
                          <a:effectLst/>
                          <a:latin typeface="Arial"/>
                          <a:ea typeface="Times New Roman"/>
                          <a:cs typeface="Times New Roman"/>
                        </a:rPr>
                        <a:t> </a:t>
                      </a:r>
                      <a:endParaRPr lang="es-ES" sz="1400"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60000"/>
                        <a:lumOff val="4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753056">
                <a:tc>
                  <a:txBody>
                    <a:bodyPr/>
                    <a:lstStyle/>
                    <a:p>
                      <a:pPr algn="just">
                        <a:lnSpc>
                          <a:spcPct val="115000"/>
                        </a:lnSpc>
                        <a:spcAft>
                          <a:spcPts val="0"/>
                        </a:spcAft>
                      </a:pPr>
                      <a:r>
                        <a:rPr lang="es-ES" sz="1400" dirty="0">
                          <a:solidFill>
                            <a:srgbClr val="000000"/>
                          </a:solidFill>
                          <a:effectLst/>
                          <a:latin typeface="Arial"/>
                          <a:ea typeface="Times New Roman"/>
                          <a:cs typeface="Times New Roman"/>
                        </a:rPr>
                        <a:t> </a:t>
                      </a:r>
                      <a:r>
                        <a:rPr lang="es-ES" sz="1400" b="1" dirty="0">
                          <a:solidFill>
                            <a:srgbClr val="000000"/>
                          </a:solidFill>
                          <a:effectLst/>
                          <a:latin typeface="Arial"/>
                          <a:ea typeface="Times New Roman"/>
                          <a:cs typeface="Times New Roman"/>
                        </a:rPr>
                        <a:t>TRA</a:t>
                      </a:r>
                      <a:r>
                        <a:rPr lang="es-ES" sz="1400" dirty="0">
                          <a:solidFill>
                            <a:srgbClr val="000000"/>
                          </a:solidFill>
                          <a:effectLst/>
                          <a:latin typeface="Arial"/>
                          <a:ea typeface="Times New Roman"/>
                          <a:cs typeface="Times New Roman"/>
                        </a:rPr>
                        <a:t>.</a:t>
                      </a:r>
                      <a:endParaRPr lang="es-ES" sz="1400"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60000"/>
                        <a:lumOff val="4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Temperatura</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60000"/>
                        <a:lumOff val="40000"/>
                      </a:schemeClr>
                    </a:solidFill>
                  </a:tcPr>
                </a:tc>
                <a:tc>
                  <a:txBody>
                    <a:bodyPr/>
                    <a:lstStyle/>
                    <a:p>
                      <a:pPr algn="just">
                        <a:lnSpc>
                          <a:spcPct val="115000"/>
                        </a:lnSpc>
                        <a:spcAft>
                          <a:spcPts val="0"/>
                        </a:spcAft>
                      </a:pPr>
                      <a:r>
                        <a:rPr lang="es-ES" sz="1400" dirty="0" smtClean="0">
                          <a:solidFill>
                            <a:srgbClr val="000000"/>
                          </a:solidFill>
                          <a:effectLst/>
                          <a:latin typeface="Arial"/>
                          <a:ea typeface="Times New Roman"/>
                          <a:cs typeface="Times New Roman"/>
                        </a:rPr>
                        <a:t>Velocidad</a:t>
                      </a:r>
                      <a:r>
                        <a:rPr lang="es-ES" sz="1400" baseline="0" dirty="0" smtClean="0">
                          <a:solidFill>
                            <a:srgbClr val="000000"/>
                          </a:solidFill>
                          <a:effectLst/>
                          <a:latin typeface="Arial"/>
                          <a:ea typeface="Times New Roman"/>
                          <a:cs typeface="Times New Roman"/>
                        </a:rPr>
                        <a:t> </a:t>
                      </a:r>
                      <a:r>
                        <a:rPr lang="es-ES" sz="1400" dirty="0" smtClean="0">
                          <a:solidFill>
                            <a:srgbClr val="000000"/>
                          </a:solidFill>
                          <a:effectLst/>
                          <a:latin typeface="Arial"/>
                          <a:ea typeface="Times New Roman"/>
                          <a:cs typeface="Times New Roman"/>
                        </a:rPr>
                        <a:t>de </a:t>
                      </a:r>
                      <a:r>
                        <a:rPr lang="es-ES" sz="1400" dirty="0">
                          <a:solidFill>
                            <a:srgbClr val="000000"/>
                          </a:solidFill>
                          <a:effectLst/>
                          <a:latin typeface="Arial"/>
                          <a:ea typeface="Times New Roman"/>
                          <a:cs typeface="Times New Roman"/>
                        </a:rPr>
                        <a:t>aire de secado</a:t>
                      </a:r>
                      <a:endParaRPr lang="es-ES" sz="1400" dirty="0">
                        <a:effectLst/>
                        <a:latin typeface="Times New Roman"/>
                        <a:ea typeface="Calibri"/>
                        <a:cs typeface="Times New Roman"/>
                      </a:endParaRPr>
                    </a:p>
                  </a:txBody>
                  <a:tcPr marL="44450" marR="44450" marT="0" marB="0" anchor="ctr">
                    <a:lnL>
                      <a:noFill/>
                    </a:lnL>
                    <a:lnR>
                      <a:noFill/>
                    </a:lnR>
                    <a:lnT>
                      <a:noFill/>
                    </a:lnT>
                    <a:lnB>
                      <a:noFill/>
                    </a:lnB>
                    <a:solidFill>
                      <a:schemeClr val="accent2">
                        <a:lumMod val="60000"/>
                        <a:lumOff val="4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Densidad de carga</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60000"/>
                        <a:lumOff val="4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Sólidos solubles</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60000"/>
                        <a:lumOff val="4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Actividad de agua</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60000"/>
                        <a:lumOff val="40000"/>
                      </a:schemeClr>
                    </a:solidFill>
                  </a:tcPr>
                </a:tc>
                <a:tc>
                  <a:txBody>
                    <a:bodyPr/>
                    <a:lstStyle/>
                    <a:p>
                      <a:pPr algn="just">
                        <a:lnSpc>
                          <a:spcPct val="115000"/>
                        </a:lnSpc>
                        <a:spcAft>
                          <a:spcPts val="0"/>
                        </a:spcAft>
                      </a:pPr>
                      <a:r>
                        <a:rPr lang="es-ES" sz="1400" dirty="0" smtClean="0">
                          <a:solidFill>
                            <a:srgbClr val="000000"/>
                          </a:solidFill>
                          <a:effectLst/>
                          <a:latin typeface="Arial"/>
                          <a:ea typeface="Times New Roman"/>
                          <a:cs typeface="Times New Roman"/>
                        </a:rPr>
                        <a:t>Humedad</a:t>
                      </a:r>
                      <a:endParaRPr lang="es-ES" sz="1400"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60000"/>
                        <a:lumOff val="4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Peso</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60000"/>
                        <a:lumOff val="40000"/>
                      </a:schemeClr>
                    </a:solidFill>
                  </a:tcPr>
                </a:tc>
              </a:tr>
              <a:tr h="269208">
                <a:tc>
                  <a:txBody>
                    <a:bodyPr/>
                    <a:lstStyle/>
                    <a:p>
                      <a:pPr algn="just">
                        <a:lnSpc>
                          <a:spcPct val="115000"/>
                        </a:lnSpc>
                        <a:spcAft>
                          <a:spcPts val="0"/>
                        </a:spcAft>
                      </a:pPr>
                      <a:r>
                        <a:rPr lang="es-ES" sz="1400">
                          <a:solidFill>
                            <a:srgbClr val="000000"/>
                          </a:solidFill>
                          <a:effectLst/>
                          <a:latin typeface="Arial"/>
                          <a:ea typeface="Times New Roman"/>
                          <a:cs typeface="Times New Roman"/>
                        </a:rPr>
                        <a:t> </a:t>
                      </a:r>
                      <a:endParaRPr lang="es-ES" sz="1400">
                        <a:effectLst/>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°C</a:t>
                      </a:r>
                      <a:endParaRPr lang="es-ES" sz="1400">
                        <a:effectLst/>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1400" dirty="0">
                          <a:solidFill>
                            <a:srgbClr val="000000"/>
                          </a:solidFill>
                          <a:effectLst/>
                          <a:latin typeface="Arial"/>
                          <a:ea typeface="Times New Roman"/>
                          <a:cs typeface="Times New Roman"/>
                        </a:rPr>
                        <a:t>m/s</a:t>
                      </a:r>
                      <a:endParaRPr lang="es-ES" sz="1400" dirty="0">
                        <a:effectLst/>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g/m²</a:t>
                      </a:r>
                      <a:endParaRPr lang="es-ES" sz="1400">
                        <a:effectLst/>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°Brix</a:t>
                      </a:r>
                      <a:endParaRPr lang="es-ES" sz="1400">
                        <a:effectLst/>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a</a:t>
                      </a:r>
                      <a:r>
                        <a:rPr lang="es-ES" sz="1400" baseline="-25000">
                          <a:solidFill>
                            <a:srgbClr val="000000"/>
                          </a:solidFill>
                          <a:effectLst/>
                          <a:latin typeface="Arial"/>
                          <a:ea typeface="Times New Roman"/>
                          <a:cs typeface="Times New Roman"/>
                        </a:rPr>
                        <a:t>w</a:t>
                      </a:r>
                      <a:endParaRPr lang="es-ES" sz="1400">
                        <a:effectLst/>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kg</a:t>
                      </a:r>
                      <a:r>
                        <a:rPr lang="es-ES" sz="1400" baseline="-25000">
                          <a:solidFill>
                            <a:srgbClr val="000000"/>
                          </a:solidFill>
                          <a:effectLst/>
                          <a:latin typeface="Arial"/>
                          <a:ea typeface="Times New Roman"/>
                          <a:cs typeface="Times New Roman"/>
                        </a:rPr>
                        <a:t>H2O</a:t>
                      </a:r>
                      <a:r>
                        <a:rPr lang="es-ES" sz="1400">
                          <a:solidFill>
                            <a:srgbClr val="000000"/>
                          </a:solidFill>
                          <a:effectLst/>
                          <a:latin typeface="Arial"/>
                          <a:ea typeface="Times New Roman"/>
                          <a:cs typeface="Times New Roman"/>
                        </a:rPr>
                        <a:t>/kgss</a:t>
                      </a:r>
                      <a:endParaRPr lang="es-ES" sz="1400">
                        <a:effectLst/>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1400" dirty="0">
                          <a:solidFill>
                            <a:srgbClr val="000000"/>
                          </a:solidFill>
                          <a:effectLst/>
                          <a:latin typeface="Arial"/>
                          <a:ea typeface="Times New Roman"/>
                          <a:cs typeface="Times New Roman"/>
                        </a:rPr>
                        <a:t>g</a:t>
                      </a:r>
                      <a:endParaRPr lang="es-ES" sz="1400" dirty="0">
                        <a:effectLst/>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69208">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T1</a:t>
                      </a:r>
                      <a:endParaRPr lang="es-ES" sz="1400" b="1" dirty="0">
                        <a:effectLst/>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60</a:t>
                      </a:r>
                      <a:endParaRPr lang="es-ES" sz="1400">
                        <a:effectLst/>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1400">
                          <a:solidFill>
                            <a:srgbClr val="000000"/>
                          </a:solidFill>
                          <a:effectLst/>
                          <a:latin typeface="Arial"/>
                          <a:ea typeface="Times New Roman"/>
                          <a:cs typeface="Times New Roman"/>
                        </a:rPr>
                        <a:t>3</a:t>
                      </a:r>
                      <a:endParaRPr lang="es-ES" sz="1400">
                        <a:effectLst/>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1000</a:t>
                      </a:r>
                      <a:endParaRPr lang="es-ES" sz="1400">
                        <a:effectLst/>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78,97</a:t>
                      </a:r>
                      <a:endParaRPr lang="es-ES" sz="1400">
                        <a:effectLst/>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0,50</a:t>
                      </a:r>
                      <a:endParaRPr lang="es-ES" sz="1400">
                        <a:effectLst/>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0,75</a:t>
                      </a:r>
                      <a:endParaRPr lang="es-ES" sz="14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60,00</a:t>
                      </a:r>
                      <a:endParaRPr lang="es-ES" sz="14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r>
              <a:tr h="282852">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T2</a:t>
                      </a:r>
                      <a:endParaRPr lang="es-ES" sz="1400" b="1"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nSpc>
                          <a:spcPct val="115000"/>
                        </a:lnSpc>
                      </a:pPr>
                      <a:endParaRPr lang="es-ES" sz="1400">
                        <a:effectLst/>
                        <a:latin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1400">
                          <a:solidFill>
                            <a:srgbClr val="000000"/>
                          </a:solidFill>
                          <a:effectLst/>
                          <a:latin typeface="Arial"/>
                          <a:ea typeface="Times New Roman"/>
                          <a:cs typeface="Times New Roman"/>
                        </a:rPr>
                        <a:t>3</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1500</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76,02</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0,58</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0,75</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106,6</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r>
              <a:tr h="282852">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T3</a:t>
                      </a:r>
                      <a:endParaRPr lang="es-ES" sz="1400" b="1"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nSpc>
                          <a:spcPct val="115000"/>
                        </a:lnSpc>
                      </a:pPr>
                      <a:endParaRPr lang="es-ES" sz="1400">
                        <a:effectLst/>
                        <a:latin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1400">
                          <a:solidFill>
                            <a:srgbClr val="000000"/>
                          </a:solidFill>
                          <a:effectLst/>
                          <a:latin typeface="Arial"/>
                          <a:ea typeface="Times New Roman"/>
                          <a:cs typeface="Times New Roman"/>
                        </a:rPr>
                        <a:t>5</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1000</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81,87</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0,57</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1,61</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104,0</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r>
              <a:tr h="282852">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T4</a:t>
                      </a:r>
                      <a:endParaRPr lang="es-ES" sz="1400" b="1"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nSpc>
                          <a:spcPct val="115000"/>
                        </a:lnSpc>
                      </a:pPr>
                      <a:endParaRPr lang="es-ES" sz="1400">
                        <a:effectLst/>
                        <a:latin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1400">
                          <a:solidFill>
                            <a:srgbClr val="000000"/>
                          </a:solidFill>
                          <a:effectLst/>
                          <a:latin typeface="Arial"/>
                          <a:ea typeface="Times New Roman"/>
                          <a:cs typeface="Times New Roman"/>
                        </a:rPr>
                        <a:t>5</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1500</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81,68</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0,62</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2,04</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109,3</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r>
              <a:tr h="282852">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T5</a:t>
                      </a:r>
                      <a:endParaRPr lang="es-ES" sz="1400" b="1"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65</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1400">
                          <a:solidFill>
                            <a:srgbClr val="000000"/>
                          </a:solidFill>
                          <a:effectLst/>
                          <a:latin typeface="Arial"/>
                          <a:ea typeface="Times New Roman"/>
                          <a:cs typeface="Times New Roman"/>
                        </a:rPr>
                        <a:t>3</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1000</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82,23</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0,58</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0,67</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79,00</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r>
              <a:tr h="282852">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T6</a:t>
                      </a:r>
                      <a:endParaRPr lang="es-ES" sz="1400" b="1"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nSpc>
                          <a:spcPct val="115000"/>
                        </a:lnSpc>
                      </a:pPr>
                      <a:endParaRPr lang="es-ES" sz="1400">
                        <a:effectLst/>
                        <a:latin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1400">
                          <a:solidFill>
                            <a:srgbClr val="000000"/>
                          </a:solidFill>
                          <a:effectLst/>
                          <a:latin typeface="Arial"/>
                          <a:ea typeface="Times New Roman"/>
                          <a:cs typeface="Times New Roman"/>
                        </a:rPr>
                        <a:t>3</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1500</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83,86</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0,52</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2,40</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95,67</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r>
              <a:tr h="282852">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T7</a:t>
                      </a:r>
                      <a:endParaRPr lang="es-ES" sz="1400" b="1"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nSpc>
                          <a:spcPct val="115000"/>
                        </a:lnSpc>
                      </a:pPr>
                      <a:endParaRPr lang="es-ES" sz="1400">
                        <a:effectLst/>
                        <a:latin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1400">
                          <a:solidFill>
                            <a:srgbClr val="000000"/>
                          </a:solidFill>
                          <a:effectLst/>
                          <a:latin typeface="Arial"/>
                          <a:ea typeface="Times New Roman"/>
                          <a:cs typeface="Times New Roman"/>
                        </a:rPr>
                        <a:t>5</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1000</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83,71</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0,51</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0,88</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52,33</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r>
              <a:tr h="282852">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T8</a:t>
                      </a:r>
                      <a:endParaRPr lang="es-ES" sz="1400" b="1"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nSpc>
                          <a:spcPct val="115000"/>
                        </a:lnSpc>
                      </a:pPr>
                      <a:endParaRPr lang="es-ES" sz="1400">
                        <a:effectLst/>
                        <a:latin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1400">
                          <a:solidFill>
                            <a:srgbClr val="000000"/>
                          </a:solidFill>
                          <a:effectLst/>
                          <a:latin typeface="Arial"/>
                          <a:ea typeface="Times New Roman"/>
                          <a:cs typeface="Times New Roman"/>
                        </a:rPr>
                        <a:t>5</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1500</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84,18</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0,55</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1,13</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90,00</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r>
              <a:tr h="282852">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T9</a:t>
                      </a:r>
                      <a:endParaRPr lang="es-ES" sz="1400" b="1"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70</a:t>
                      </a:r>
                      <a:endParaRPr lang="es-ES" sz="1400" b="1"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1400" b="1" dirty="0">
                          <a:solidFill>
                            <a:srgbClr val="000000"/>
                          </a:solidFill>
                          <a:effectLst/>
                          <a:latin typeface="Arial"/>
                          <a:ea typeface="Times New Roman"/>
                          <a:cs typeface="Times New Roman"/>
                        </a:rPr>
                        <a:t>3</a:t>
                      </a:r>
                      <a:endParaRPr lang="es-ES" sz="1400" b="1"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1000</a:t>
                      </a:r>
                      <a:endParaRPr lang="es-ES" sz="1400" b="1"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84,33</a:t>
                      </a:r>
                      <a:endParaRPr lang="es-ES" sz="1400" b="1"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0,55</a:t>
                      </a:r>
                      <a:endParaRPr lang="es-ES" sz="1400" b="1"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1,17</a:t>
                      </a:r>
                      <a:endParaRPr lang="es-ES" sz="1400" b="1" dirty="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71,67</a:t>
                      </a:r>
                      <a:endParaRPr lang="es-ES" sz="1400" b="1" dirty="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r>
              <a:tr h="282852">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T10</a:t>
                      </a:r>
                      <a:endParaRPr lang="es-ES" sz="1400" b="1"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nSpc>
                          <a:spcPct val="115000"/>
                        </a:lnSpc>
                      </a:pPr>
                      <a:endParaRPr lang="es-ES" sz="1400">
                        <a:effectLst/>
                        <a:latin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1400">
                          <a:solidFill>
                            <a:srgbClr val="000000"/>
                          </a:solidFill>
                          <a:effectLst/>
                          <a:latin typeface="Arial"/>
                          <a:ea typeface="Times New Roman"/>
                          <a:cs typeface="Times New Roman"/>
                        </a:rPr>
                        <a:t>3</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1500</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82,79</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0,61</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1,56</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110,0</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r>
              <a:tr h="282852">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T11</a:t>
                      </a:r>
                      <a:endParaRPr lang="es-ES" sz="1400" b="1" dirty="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nSpc>
                          <a:spcPct val="115000"/>
                        </a:lnSpc>
                      </a:pPr>
                      <a:endParaRPr lang="es-ES" sz="1400">
                        <a:effectLst/>
                        <a:latin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1400">
                          <a:solidFill>
                            <a:srgbClr val="000000"/>
                          </a:solidFill>
                          <a:effectLst/>
                          <a:latin typeface="Arial"/>
                          <a:ea typeface="Times New Roman"/>
                          <a:cs typeface="Times New Roman"/>
                        </a:rPr>
                        <a:t>5</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1000</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82,27</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0,58</a:t>
                      </a:r>
                      <a:endParaRPr lang="es-ES" sz="1400">
                        <a:effectLst/>
                        <a:latin typeface="Times New Roman"/>
                        <a:ea typeface="Calibri"/>
                        <a:cs typeface="Times New Roman"/>
                      </a:endParaRPr>
                    </a:p>
                  </a:txBody>
                  <a:tcPr marL="44450" marR="44450" marT="0" marB="0" anchor="b">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1,48</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63,67</a:t>
                      </a:r>
                      <a:endParaRPr lang="es-ES" sz="14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r>
              <a:tr h="282852">
                <a:tc>
                  <a:txBody>
                    <a:bodyPr/>
                    <a:lstStyle/>
                    <a:p>
                      <a:pPr algn="just">
                        <a:lnSpc>
                          <a:spcPct val="115000"/>
                        </a:lnSpc>
                        <a:spcAft>
                          <a:spcPts val="0"/>
                        </a:spcAft>
                      </a:pPr>
                      <a:r>
                        <a:rPr lang="es-ES" sz="1400" b="1" dirty="0">
                          <a:solidFill>
                            <a:srgbClr val="000000"/>
                          </a:solidFill>
                          <a:effectLst/>
                          <a:latin typeface="Arial"/>
                          <a:ea typeface="Times New Roman"/>
                          <a:cs typeface="Times New Roman"/>
                        </a:rPr>
                        <a:t>T12</a:t>
                      </a:r>
                      <a:endParaRPr lang="es-ES" sz="1400" b="1" dirty="0">
                        <a:effectLst/>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15000"/>
                        </a:lnSpc>
                      </a:pPr>
                      <a:endParaRPr lang="es-ES" sz="1400">
                        <a:effectLst/>
                        <a:latin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1400">
                          <a:solidFill>
                            <a:srgbClr val="000000"/>
                          </a:solidFill>
                          <a:effectLst/>
                          <a:latin typeface="Arial"/>
                          <a:ea typeface="Times New Roman"/>
                          <a:cs typeface="Times New Roman"/>
                        </a:rPr>
                        <a:t>5</a:t>
                      </a:r>
                      <a:endParaRPr lang="es-ES" sz="1400">
                        <a:effectLst/>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1500</a:t>
                      </a:r>
                      <a:endParaRPr lang="es-ES" sz="1400">
                        <a:effectLst/>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80,80</a:t>
                      </a:r>
                      <a:endParaRPr lang="es-ES" sz="1400">
                        <a:effectLst/>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0,60</a:t>
                      </a:r>
                      <a:endParaRPr lang="es-ES" sz="1400">
                        <a:effectLst/>
                        <a:latin typeface="Times New Roman"/>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400">
                          <a:solidFill>
                            <a:srgbClr val="000000"/>
                          </a:solidFill>
                          <a:effectLst/>
                          <a:latin typeface="Arial"/>
                          <a:ea typeface="Times New Roman"/>
                          <a:cs typeface="Times New Roman"/>
                        </a:rPr>
                        <a:t>2,55</a:t>
                      </a:r>
                      <a:endParaRPr lang="es-ES" sz="140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400" dirty="0">
                          <a:solidFill>
                            <a:srgbClr val="000000"/>
                          </a:solidFill>
                          <a:effectLst/>
                          <a:latin typeface="Arial"/>
                          <a:ea typeface="Times New Roman"/>
                          <a:cs typeface="Times New Roman"/>
                        </a:rPr>
                        <a:t>100,6</a:t>
                      </a:r>
                      <a:endParaRPr lang="es-ES" sz="1400" dirty="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26464156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619672" y="2667000"/>
            <a:ext cx="5410200" cy="12192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bg1"/>
                </a:solidFill>
                <a:latin typeface="Century Schoolbook" pitchFamily="18" charset="0"/>
              </a:rPr>
              <a:t>PROBLEMA</a:t>
            </a:r>
            <a:endParaRPr lang="es-EC" sz="3200" b="1" dirty="0">
              <a:solidFill>
                <a:schemeClr val="bg1"/>
              </a:solidFill>
              <a:latin typeface="Century Schoolbook" pitchFamily="18" charset="0"/>
            </a:endParaRPr>
          </a:p>
        </p:txBody>
      </p:sp>
    </p:spTree>
    <p:extLst>
      <p:ext uri="{BB962C8B-B14F-4D97-AF65-F5344CB8AC3E}">
        <p14:creationId xmlns:p14="http://schemas.microsoft.com/office/powerpoint/2010/main" val="42893724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4051997813"/>
              </p:ext>
            </p:extLst>
          </p:nvPr>
        </p:nvGraphicFramePr>
        <p:xfrm>
          <a:off x="1547664" y="1844824"/>
          <a:ext cx="7056784" cy="419109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4562" y="476672"/>
            <a:ext cx="9361040" cy="1077218"/>
          </a:xfrm>
          <a:prstGeom prst="rect">
            <a:avLst/>
          </a:prstGeom>
        </p:spPr>
        <p:txBody>
          <a:bodyPr wrap="square">
            <a:spAutoFit/>
          </a:bodyPr>
          <a:lstStyle/>
          <a:p>
            <a:pPr lvl="0" algn="ctr"/>
            <a:r>
              <a:rPr lang="es-ES" sz="32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CURVA DE SECADO A LAS TRES TEMPERATURAS </a:t>
            </a:r>
          </a:p>
          <a:p>
            <a:pPr lvl="0" algn="ctr"/>
            <a:r>
              <a:rPr lang="es-ES" sz="32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DE SECADO CON AIRE CALIENTE</a:t>
            </a:r>
            <a:endParaRPr lang="es-ES" sz="32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085048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476672"/>
            <a:ext cx="9073008" cy="1077218"/>
          </a:xfrm>
          <a:prstGeom prst="rect">
            <a:avLst/>
          </a:prstGeom>
        </p:spPr>
        <p:txBody>
          <a:bodyPr wrap="square">
            <a:spAutoFit/>
          </a:bodyPr>
          <a:lstStyle/>
          <a:p>
            <a:pPr lvl="0" algn="ctr"/>
            <a:r>
              <a:rPr lang="es-ES" sz="32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CURVA </a:t>
            </a:r>
            <a:r>
              <a:rPr lang="es-ES" sz="32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 DE VELOCIDAD DE </a:t>
            </a:r>
            <a:r>
              <a:rPr lang="es-ES" sz="32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SECADO A LAS </a:t>
            </a:r>
            <a:r>
              <a:rPr lang="es-ES" sz="32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TRES TEMPERATURAS DE </a:t>
            </a:r>
            <a:r>
              <a:rPr lang="es-ES" sz="32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SECADO CON AIRE CALIENTE</a:t>
            </a:r>
          </a:p>
        </p:txBody>
      </p:sp>
      <p:graphicFrame>
        <p:nvGraphicFramePr>
          <p:cNvPr id="6" name="5 Gráfico"/>
          <p:cNvGraphicFramePr/>
          <p:nvPr>
            <p:extLst>
              <p:ext uri="{D42A27DB-BD31-4B8C-83A1-F6EECF244321}">
                <p14:modId xmlns:p14="http://schemas.microsoft.com/office/powerpoint/2010/main" val="347643173"/>
              </p:ext>
            </p:extLst>
          </p:nvPr>
        </p:nvGraphicFramePr>
        <p:xfrm>
          <a:off x="827584" y="1772816"/>
          <a:ext cx="7308812" cy="4323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11251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08308" y="548680"/>
            <a:ext cx="7992888" cy="1077218"/>
          </a:xfrm>
          <a:prstGeom prst="rect">
            <a:avLst/>
          </a:prstGeom>
        </p:spPr>
        <p:txBody>
          <a:bodyPr wrap="square">
            <a:spAutoFit/>
          </a:bodyPr>
          <a:lstStyle/>
          <a:p>
            <a:pPr lvl="0" algn="ctr"/>
            <a:r>
              <a:rPr lang="es-ES" sz="32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CURVA </a:t>
            </a:r>
            <a:r>
              <a:rPr lang="es-ES" sz="32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DE SECADO </a:t>
            </a:r>
            <a:r>
              <a:rPr lang="es-ES" sz="32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PARA EL MEJOR TRATAMIENTO </a:t>
            </a:r>
            <a:r>
              <a:rPr lang="es-ES" sz="32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T5 (65 º C+3m/s+1000 </a:t>
            </a:r>
            <a:r>
              <a:rPr lang="es-ES" sz="32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g/m²)</a:t>
            </a:r>
            <a:endParaRPr lang="es-ES" sz="32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endParaRP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43112"/>
            <a:ext cx="6912768" cy="3978176"/>
          </a:xfrm>
          <a:prstGeom prst="rect">
            <a:avLst/>
          </a:prstGeom>
          <a:noFill/>
          <a:ln>
            <a:noFill/>
          </a:ln>
        </p:spPr>
      </p:pic>
    </p:spTree>
    <p:extLst>
      <p:ext uri="{BB962C8B-B14F-4D97-AF65-F5344CB8AC3E}">
        <p14:creationId xmlns:p14="http://schemas.microsoft.com/office/powerpoint/2010/main" val="402280733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548680"/>
            <a:ext cx="8676456" cy="1077218"/>
          </a:xfrm>
          <a:prstGeom prst="rect">
            <a:avLst/>
          </a:prstGeom>
        </p:spPr>
        <p:txBody>
          <a:bodyPr wrap="square">
            <a:spAutoFit/>
          </a:bodyPr>
          <a:lstStyle/>
          <a:p>
            <a:pPr lvl="0" algn="ctr"/>
            <a:r>
              <a:rPr lang="es-ES" sz="32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CURVA </a:t>
            </a:r>
            <a:r>
              <a:rPr lang="es-ES" sz="32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DE VELOCIDAD </a:t>
            </a:r>
            <a:r>
              <a:rPr lang="es-ES" sz="32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SECADO PARA EL MEJOR TRATAMIENTO </a:t>
            </a:r>
            <a:r>
              <a:rPr lang="es-ES" sz="32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T9 (70 </a:t>
            </a:r>
            <a:r>
              <a:rPr lang="es-ES" sz="32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º C+3m/s+1000 g/m²)</a:t>
            </a:r>
          </a:p>
        </p:txBody>
      </p:sp>
      <p:graphicFrame>
        <p:nvGraphicFramePr>
          <p:cNvPr id="4" name="3 Tabla"/>
          <p:cNvGraphicFramePr>
            <a:graphicFrameLocks noGrp="1"/>
          </p:cNvGraphicFramePr>
          <p:nvPr>
            <p:extLst>
              <p:ext uri="{D42A27DB-BD31-4B8C-83A1-F6EECF244321}">
                <p14:modId xmlns:p14="http://schemas.microsoft.com/office/powerpoint/2010/main" val="166897905"/>
              </p:ext>
            </p:extLst>
          </p:nvPr>
        </p:nvGraphicFramePr>
        <p:xfrm>
          <a:off x="7164288" y="2889630"/>
          <a:ext cx="1333314" cy="1619636"/>
        </p:xfrm>
        <a:graphic>
          <a:graphicData uri="http://schemas.openxmlformats.org/drawingml/2006/table">
            <a:tbl>
              <a:tblPr firstRow="1" firstCol="1" bandRow="1"/>
              <a:tblGrid>
                <a:gridCol w="536575"/>
                <a:gridCol w="796739"/>
              </a:tblGrid>
              <a:tr h="404909">
                <a:tc>
                  <a:txBody>
                    <a:bodyPr/>
                    <a:lstStyle/>
                    <a:p>
                      <a:pPr algn="just">
                        <a:lnSpc>
                          <a:spcPct val="115000"/>
                        </a:lnSpc>
                        <a:spcAft>
                          <a:spcPts val="0"/>
                        </a:spcAft>
                      </a:pPr>
                      <a:r>
                        <a:rPr lang="es-EC" sz="1600" dirty="0" err="1">
                          <a:solidFill>
                            <a:srgbClr val="000000"/>
                          </a:solidFill>
                          <a:effectLst/>
                          <a:latin typeface="Times New Roman"/>
                          <a:ea typeface="Times New Roman"/>
                          <a:cs typeface="Times New Roman"/>
                        </a:rPr>
                        <a:t>Xc</a:t>
                      </a:r>
                      <a:r>
                        <a:rPr lang="es-EC" sz="1600" dirty="0">
                          <a:solidFill>
                            <a:srgbClr val="000000"/>
                          </a:solidFill>
                          <a:effectLst/>
                          <a:latin typeface="Times New Roman"/>
                          <a:ea typeface="Times New Roman"/>
                          <a:cs typeface="Times New Roman"/>
                        </a:rPr>
                        <a:t>=</a:t>
                      </a:r>
                      <a:endParaRPr lang="es-ES" sz="1600" dirty="0">
                        <a:effectLst/>
                        <a:latin typeface="Times New Roman"/>
                        <a:ea typeface="Calibri"/>
                        <a:cs typeface="Times New Roman"/>
                      </a:endParaRPr>
                    </a:p>
                  </a:txBody>
                  <a:tcPr marL="44450" marR="44450" marT="0" marB="0" anchor="b">
                    <a:lnL>
                      <a:noFill/>
                    </a:lnL>
                    <a:lnR>
                      <a:noFill/>
                    </a:lnR>
                    <a:lnT>
                      <a:noFill/>
                    </a:lnT>
                    <a:lnB>
                      <a:noFill/>
                    </a:lnB>
                    <a:solidFill>
                      <a:schemeClr val="bg2">
                        <a:lumMod val="75000"/>
                      </a:schemeClr>
                    </a:solidFill>
                  </a:tcPr>
                </a:tc>
                <a:tc>
                  <a:txBody>
                    <a:bodyPr/>
                    <a:lstStyle/>
                    <a:p>
                      <a:pPr algn="r">
                        <a:lnSpc>
                          <a:spcPct val="115000"/>
                        </a:lnSpc>
                        <a:spcAft>
                          <a:spcPts val="0"/>
                        </a:spcAft>
                      </a:pPr>
                      <a:r>
                        <a:rPr lang="es-EC" sz="1600">
                          <a:solidFill>
                            <a:srgbClr val="000000"/>
                          </a:solidFill>
                          <a:effectLst/>
                          <a:latin typeface="Times New Roman"/>
                          <a:ea typeface="Times New Roman"/>
                          <a:cs typeface="Times New Roman"/>
                        </a:rPr>
                        <a:t>5,8961</a:t>
                      </a:r>
                      <a:endParaRPr lang="es-ES" sz="1600">
                        <a:effectLst/>
                        <a:latin typeface="Times New Roman"/>
                        <a:ea typeface="Calibri"/>
                        <a:cs typeface="Times New Roman"/>
                      </a:endParaRPr>
                    </a:p>
                  </a:txBody>
                  <a:tcPr marL="44450" marR="44450" marT="0" marB="0" anchor="b">
                    <a:lnL>
                      <a:noFill/>
                    </a:lnL>
                    <a:lnR>
                      <a:noFill/>
                    </a:lnR>
                    <a:lnT>
                      <a:noFill/>
                    </a:lnT>
                    <a:lnB>
                      <a:noFill/>
                    </a:lnB>
                    <a:solidFill>
                      <a:schemeClr val="bg2">
                        <a:lumMod val="75000"/>
                      </a:schemeClr>
                    </a:solidFill>
                  </a:tcPr>
                </a:tc>
              </a:tr>
              <a:tr h="404909">
                <a:tc>
                  <a:txBody>
                    <a:bodyPr/>
                    <a:lstStyle/>
                    <a:p>
                      <a:pPr algn="just">
                        <a:lnSpc>
                          <a:spcPct val="115000"/>
                        </a:lnSpc>
                        <a:spcAft>
                          <a:spcPts val="0"/>
                        </a:spcAft>
                      </a:pPr>
                      <a:r>
                        <a:rPr lang="es-EC" sz="1600">
                          <a:solidFill>
                            <a:srgbClr val="000000"/>
                          </a:solidFill>
                          <a:effectLst/>
                          <a:latin typeface="Times New Roman"/>
                          <a:ea typeface="Times New Roman"/>
                          <a:cs typeface="Times New Roman"/>
                        </a:rPr>
                        <a:t>Wc=</a:t>
                      </a:r>
                      <a:endParaRPr lang="es-ES" sz="1600">
                        <a:effectLst/>
                        <a:latin typeface="Times New Roman"/>
                        <a:ea typeface="Calibri"/>
                        <a:cs typeface="Times New Roman"/>
                      </a:endParaRPr>
                    </a:p>
                  </a:txBody>
                  <a:tcPr marL="44450" marR="44450" marT="0" marB="0" anchor="b">
                    <a:lnL>
                      <a:noFill/>
                    </a:lnL>
                    <a:lnR>
                      <a:noFill/>
                    </a:lnR>
                    <a:lnT>
                      <a:noFill/>
                    </a:lnT>
                    <a:lnB>
                      <a:noFill/>
                    </a:lnB>
                    <a:solidFill>
                      <a:schemeClr val="bg2">
                        <a:lumMod val="75000"/>
                      </a:schemeClr>
                    </a:solidFill>
                  </a:tcPr>
                </a:tc>
                <a:tc>
                  <a:txBody>
                    <a:bodyPr/>
                    <a:lstStyle/>
                    <a:p>
                      <a:pPr algn="r">
                        <a:lnSpc>
                          <a:spcPct val="115000"/>
                        </a:lnSpc>
                        <a:spcAft>
                          <a:spcPts val="0"/>
                        </a:spcAft>
                      </a:pPr>
                      <a:r>
                        <a:rPr lang="es-EC" sz="1600">
                          <a:solidFill>
                            <a:srgbClr val="000000"/>
                          </a:solidFill>
                          <a:effectLst/>
                          <a:latin typeface="Times New Roman"/>
                          <a:ea typeface="Times New Roman"/>
                          <a:cs typeface="Times New Roman"/>
                        </a:rPr>
                        <a:t>3,5719</a:t>
                      </a:r>
                      <a:endParaRPr lang="es-ES" sz="1600">
                        <a:effectLst/>
                        <a:latin typeface="Times New Roman"/>
                        <a:ea typeface="Calibri"/>
                        <a:cs typeface="Times New Roman"/>
                      </a:endParaRPr>
                    </a:p>
                  </a:txBody>
                  <a:tcPr marL="44450" marR="44450" marT="0" marB="0" anchor="b">
                    <a:lnL>
                      <a:noFill/>
                    </a:lnL>
                    <a:lnR>
                      <a:noFill/>
                    </a:lnR>
                    <a:lnT>
                      <a:noFill/>
                    </a:lnT>
                    <a:lnB>
                      <a:noFill/>
                    </a:lnB>
                    <a:solidFill>
                      <a:schemeClr val="bg2">
                        <a:lumMod val="75000"/>
                      </a:schemeClr>
                    </a:solidFill>
                  </a:tcPr>
                </a:tc>
              </a:tr>
              <a:tr h="404909">
                <a:tc>
                  <a:txBody>
                    <a:bodyPr/>
                    <a:lstStyle/>
                    <a:p>
                      <a:pPr algn="just">
                        <a:lnSpc>
                          <a:spcPct val="115000"/>
                        </a:lnSpc>
                        <a:spcAft>
                          <a:spcPts val="0"/>
                        </a:spcAft>
                      </a:pPr>
                      <a:r>
                        <a:rPr lang="es-EC" sz="1600">
                          <a:solidFill>
                            <a:srgbClr val="000000"/>
                          </a:solidFill>
                          <a:effectLst/>
                          <a:latin typeface="Times New Roman"/>
                          <a:ea typeface="Times New Roman"/>
                          <a:cs typeface="Times New Roman"/>
                        </a:rPr>
                        <a:t>Xf=</a:t>
                      </a:r>
                      <a:endParaRPr lang="es-ES" sz="1600">
                        <a:effectLst/>
                        <a:latin typeface="Times New Roman"/>
                        <a:ea typeface="Calibri"/>
                        <a:cs typeface="Times New Roman"/>
                      </a:endParaRPr>
                    </a:p>
                  </a:txBody>
                  <a:tcPr marL="44450" marR="44450" marT="0" marB="0" anchor="b">
                    <a:lnL>
                      <a:noFill/>
                    </a:lnL>
                    <a:lnR>
                      <a:noFill/>
                    </a:lnR>
                    <a:lnT>
                      <a:noFill/>
                    </a:lnT>
                    <a:lnB>
                      <a:noFill/>
                    </a:lnB>
                    <a:solidFill>
                      <a:schemeClr val="bg2">
                        <a:lumMod val="75000"/>
                      </a:schemeClr>
                    </a:solidFill>
                  </a:tcPr>
                </a:tc>
                <a:tc>
                  <a:txBody>
                    <a:bodyPr/>
                    <a:lstStyle/>
                    <a:p>
                      <a:pPr algn="r">
                        <a:lnSpc>
                          <a:spcPct val="115000"/>
                        </a:lnSpc>
                        <a:spcAft>
                          <a:spcPts val="0"/>
                        </a:spcAft>
                      </a:pPr>
                      <a:r>
                        <a:rPr lang="es-EC" sz="1600">
                          <a:solidFill>
                            <a:srgbClr val="000000"/>
                          </a:solidFill>
                          <a:effectLst/>
                          <a:latin typeface="Times New Roman"/>
                          <a:ea typeface="Times New Roman"/>
                          <a:cs typeface="Times New Roman"/>
                        </a:rPr>
                        <a:t>2,2698</a:t>
                      </a:r>
                      <a:endParaRPr lang="es-ES" sz="1600">
                        <a:effectLst/>
                        <a:latin typeface="Times New Roman"/>
                        <a:ea typeface="Calibri"/>
                        <a:cs typeface="Times New Roman"/>
                      </a:endParaRPr>
                    </a:p>
                  </a:txBody>
                  <a:tcPr marL="44450" marR="44450" marT="0" marB="0" anchor="b">
                    <a:lnL>
                      <a:noFill/>
                    </a:lnL>
                    <a:lnR>
                      <a:noFill/>
                    </a:lnR>
                    <a:lnT>
                      <a:noFill/>
                    </a:lnT>
                    <a:lnB>
                      <a:noFill/>
                    </a:lnB>
                    <a:solidFill>
                      <a:schemeClr val="bg2">
                        <a:lumMod val="75000"/>
                      </a:schemeClr>
                    </a:solidFill>
                  </a:tcPr>
                </a:tc>
              </a:tr>
              <a:tr h="404909">
                <a:tc>
                  <a:txBody>
                    <a:bodyPr/>
                    <a:lstStyle/>
                    <a:p>
                      <a:pPr algn="just">
                        <a:lnSpc>
                          <a:spcPct val="115000"/>
                        </a:lnSpc>
                        <a:spcAft>
                          <a:spcPts val="0"/>
                        </a:spcAft>
                      </a:pPr>
                      <a:r>
                        <a:rPr lang="es-EC" sz="1600">
                          <a:solidFill>
                            <a:srgbClr val="000000"/>
                          </a:solidFill>
                          <a:effectLst/>
                          <a:latin typeface="Times New Roman"/>
                          <a:ea typeface="Times New Roman"/>
                          <a:cs typeface="Times New Roman"/>
                        </a:rPr>
                        <a:t>Wf=</a:t>
                      </a:r>
                      <a:endParaRPr lang="es-ES" sz="1600">
                        <a:effectLst/>
                        <a:latin typeface="Times New Roman"/>
                        <a:ea typeface="Calibri"/>
                        <a:cs typeface="Times New Roman"/>
                      </a:endParaRPr>
                    </a:p>
                  </a:txBody>
                  <a:tcPr marL="44450" marR="44450" marT="0" marB="0" anchor="b">
                    <a:lnL>
                      <a:noFill/>
                    </a:lnL>
                    <a:lnR>
                      <a:noFill/>
                    </a:lnR>
                    <a:lnT>
                      <a:noFill/>
                    </a:lnT>
                    <a:lnB>
                      <a:noFill/>
                    </a:lnB>
                    <a:solidFill>
                      <a:schemeClr val="bg2">
                        <a:lumMod val="75000"/>
                      </a:schemeClr>
                    </a:solidFill>
                  </a:tcPr>
                </a:tc>
                <a:tc>
                  <a:txBody>
                    <a:bodyPr/>
                    <a:lstStyle/>
                    <a:p>
                      <a:pPr algn="r">
                        <a:lnSpc>
                          <a:spcPct val="115000"/>
                        </a:lnSpc>
                        <a:spcAft>
                          <a:spcPts val="0"/>
                        </a:spcAft>
                      </a:pPr>
                      <a:r>
                        <a:rPr lang="es-EC" sz="1600" dirty="0">
                          <a:solidFill>
                            <a:srgbClr val="000000"/>
                          </a:solidFill>
                          <a:effectLst/>
                          <a:latin typeface="Times New Roman"/>
                          <a:ea typeface="Times New Roman"/>
                          <a:cs typeface="Times New Roman"/>
                        </a:rPr>
                        <a:t>0,0789</a:t>
                      </a:r>
                      <a:endParaRPr lang="es-ES" sz="1600" dirty="0">
                        <a:effectLst/>
                        <a:latin typeface="Times New Roman"/>
                        <a:ea typeface="Calibri"/>
                        <a:cs typeface="Times New Roman"/>
                      </a:endParaRPr>
                    </a:p>
                  </a:txBody>
                  <a:tcPr marL="44450" marR="44450" marT="0" marB="0" anchor="b">
                    <a:lnL>
                      <a:noFill/>
                    </a:lnL>
                    <a:lnR>
                      <a:noFill/>
                    </a:lnR>
                    <a:lnT>
                      <a:noFill/>
                    </a:lnT>
                    <a:lnB>
                      <a:noFill/>
                    </a:lnB>
                    <a:solidFill>
                      <a:schemeClr val="bg2">
                        <a:lumMod val="75000"/>
                      </a:schemeClr>
                    </a:solidFill>
                  </a:tcPr>
                </a:tc>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87" y="1916832"/>
            <a:ext cx="6573939"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6235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5536" y="404664"/>
            <a:ext cx="8064896" cy="1323439"/>
          </a:xfrm>
          <a:prstGeom prst="rect">
            <a:avLst/>
          </a:prstGeom>
        </p:spPr>
        <p:txBody>
          <a:bodyPr wrap="square">
            <a:spAutoFit/>
          </a:bodyPr>
          <a:lstStyle/>
          <a:p>
            <a:pPr lvl="0" algn="ctr"/>
            <a:r>
              <a:rPr lang="es-ES" sz="4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ANÁLISIS SENSORIAL EN </a:t>
            </a:r>
            <a:r>
              <a:rPr lang="es-ES" sz="40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PRODUCTO  FINAL</a:t>
            </a:r>
          </a:p>
        </p:txBody>
      </p:sp>
      <p:graphicFrame>
        <p:nvGraphicFramePr>
          <p:cNvPr id="6" name="5 Tabla"/>
          <p:cNvGraphicFramePr>
            <a:graphicFrameLocks noGrp="1"/>
          </p:cNvGraphicFramePr>
          <p:nvPr>
            <p:extLst>
              <p:ext uri="{D42A27DB-BD31-4B8C-83A1-F6EECF244321}">
                <p14:modId xmlns:p14="http://schemas.microsoft.com/office/powerpoint/2010/main" val="529266880"/>
              </p:ext>
            </p:extLst>
          </p:nvPr>
        </p:nvGraphicFramePr>
        <p:xfrm>
          <a:off x="971600" y="2060848"/>
          <a:ext cx="6912768" cy="3657600"/>
        </p:xfrm>
        <a:graphic>
          <a:graphicData uri="http://schemas.openxmlformats.org/drawingml/2006/table">
            <a:tbl>
              <a:tblPr/>
              <a:tblGrid>
                <a:gridCol w="3764990"/>
                <a:gridCol w="3147778"/>
              </a:tblGrid>
              <a:tr h="608965">
                <a:tc>
                  <a:txBody>
                    <a:bodyPr/>
                    <a:lstStyle/>
                    <a:p>
                      <a:pPr algn="ctr">
                        <a:lnSpc>
                          <a:spcPct val="150000"/>
                        </a:lnSpc>
                        <a:spcAft>
                          <a:spcPts val="0"/>
                        </a:spcAft>
                      </a:pPr>
                      <a:r>
                        <a:rPr lang="es-EC" sz="2000" b="1" dirty="0">
                          <a:effectLst/>
                          <a:latin typeface="Times New Roman" pitchFamily="18" charset="0"/>
                          <a:ea typeface="Calibri"/>
                          <a:cs typeface="Times New Roman" pitchFamily="18" charset="0"/>
                        </a:rPr>
                        <a:t>VARIABLE</a:t>
                      </a:r>
                      <a:endParaRPr lang="es-ES" sz="2000" b="1" dirty="0">
                        <a:effectLst/>
                        <a:latin typeface="Times New Roman" pitchFamily="18" charset="0"/>
                        <a:ea typeface="Calibri"/>
                        <a:cs typeface="Times New Roman"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50000"/>
                        </a:lnSpc>
                        <a:spcAft>
                          <a:spcPts val="0"/>
                        </a:spcAft>
                      </a:pPr>
                      <a:r>
                        <a:rPr lang="es-EC" sz="2000" b="1" dirty="0">
                          <a:effectLst/>
                          <a:latin typeface="Times New Roman" pitchFamily="18" charset="0"/>
                          <a:ea typeface="Calibri"/>
                          <a:cs typeface="Times New Roman" pitchFamily="18" charset="0"/>
                        </a:rPr>
                        <a:t>MEJORES TRATAMIENTOS</a:t>
                      </a:r>
                      <a:endParaRPr lang="es-ES" sz="2000" b="1" dirty="0">
                        <a:effectLst/>
                        <a:latin typeface="Times New Roman" pitchFamily="18" charset="0"/>
                        <a:ea typeface="Calibri"/>
                        <a:cs typeface="Times New Roman"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88290">
                <a:tc>
                  <a:txBody>
                    <a:bodyPr/>
                    <a:lstStyle/>
                    <a:p>
                      <a:pPr algn="just">
                        <a:lnSpc>
                          <a:spcPct val="150000"/>
                        </a:lnSpc>
                        <a:spcAft>
                          <a:spcPts val="0"/>
                        </a:spcAft>
                      </a:pPr>
                      <a:r>
                        <a:rPr lang="es-EC" sz="2000">
                          <a:effectLst/>
                          <a:latin typeface="Times New Roman" pitchFamily="18" charset="0"/>
                          <a:ea typeface="Calibri"/>
                          <a:cs typeface="Times New Roman" pitchFamily="18" charset="0"/>
                        </a:rPr>
                        <a:t>COLOR</a:t>
                      </a:r>
                      <a:endParaRPr lang="es-ES" sz="2000">
                        <a:effectLst/>
                        <a:latin typeface="Times New Roman" pitchFamily="18" charset="0"/>
                        <a:ea typeface="Calibri"/>
                        <a:cs typeface="Times New Roman"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50000"/>
                        </a:lnSpc>
                        <a:spcAft>
                          <a:spcPts val="0"/>
                        </a:spcAft>
                      </a:pPr>
                      <a:r>
                        <a:rPr lang="es-EC" sz="2000">
                          <a:effectLst/>
                          <a:latin typeface="Times New Roman" pitchFamily="18" charset="0"/>
                          <a:ea typeface="Calibri"/>
                          <a:cs typeface="Times New Roman" pitchFamily="18" charset="0"/>
                        </a:rPr>
                        <a:t>T5-T7-T9</a:t>
                      </a:r>
                      <a:endParaRPr lang="es-ES" sz="2000">
                        <a:effectLst/>
                        <a:latin typeface="Times New Roman" pitchFamily="18" charset="0"/>
                        <a:ea typeface="Calibri"/>
                        <a:cs typeface="Times New Roman"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r>
              <a:tr h="0">
                <a:tc>
                  <a:txBody>
                    <a:bodyPr/>
                    <a:lstStyle/>
                    <a:p>
                      <a:pPr algn="just">
                        <a:lnSpc>
                          <a:spcPct val="150000"/>
                        </a:lnSpc>
                        <a:spcAft>
                          <a:spcPts val="0"/>
                        </a:spcAft>
                      </a:pPr>
                      <a:r>
                        <a:rPr lang="es-EC" sz="2000">
                          <a:effectLst/>
                          <a:latin typeface="Times New Roman" pitchFamily="18" charset="0"/>
                          <a:ea typeface="Calibri"/>
                          <a:cs typeface="Times New Roman" pitchFamily="18" charset="0"/>
                        </a:rPr>
                        <a:t>AROMA</a:t>
                      </a:r>
                      <a:endParaRPr lang="es-ES" sz="2000">
                        <a:effectLst/>
                        <a:latin typeface="Times New Roman" pitchFamily="18" charset="0"/>
                        <a:ea typeface="Calibri"/>
                        <a:cs typeface="Times New Roman" pitchFamily="18" charset="0"/>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ctr">
                        <a:lnSpc>
                          <a:spcPct val="150000"/>
                        </a:lnSpc>
                        <a:spcAft>
                          <a:spcPts val="0"/>
                        </a:spcAft>
                      </a:pPr>
                      <a:r>
                        <a:rPr lang="es-EC" sz="2000">
                          <a:effectLst/>
                          <a:latin typeface="Times New Roman" pitchFamily="18" charset="0"/>
                          <a:ea typeface="Calibri"/>
                          <a:cs typeface="Times New Roman" pitchFamily="18" charset="0"/>
                        </a:rPr>
                        <a:t>T9-T10-T5</a:t>
                      </a:r>
                      <a:endParaRPr lang="es-ES" sz="2000">
                        <a:effectLst/>
                        <a:latin typeface="Times New Roman" pitchFamily="18" charset="0"/>
                        <a:ea typeface="Calibri"/>
                        <a:cs typeface="Times New Roman" pitchFamily="18" charset="0"/>
                      </a:endParaRPr>
                    </a:p>
                  </a:txBody>
                  <a:tcPr marL="44450" marR="44450" marT="0" marB="0" anchor="ctr">
                    <a:lnL>
                      <a:noFill/>
                    </a:lnL>
                    <a:lnR>
                      <a:noFill/>
                    </a:lnR>
                    <a:lnT>
                      <a:noFill/>
                    </a:lnT>
                    <a:lnB>
                      <a:noFill/>
                    </a:lnB>
                    <a:solidFill>
                      <a:schemeClr val="accent2">
                        <a:lumMod val="40000"/>
                        <a:lumOff val="60000"/>
                      </a:schemeClr>
                    </a:solidFill>
                  </a:tcPr>
                </a:tc>
              </a:tr>
              <a:tr h="0">
                <a:tc>
                  <a:txBody>
                    <a:bodyPr/>
                    <a:lstStyle/>
                    <a:p>
                      <a:pPr algn="just">
                        <a:lnSpc>
                          <a:spcPct val="150000"/>
                        </a:lnSpc>
                        <a:spcAft>
                          <a:spcPts val="0"/>
                        </a:spcAft>
                      </a:pPr>
                      <a:r>
                        <a:rPr lang="es-EC" sz="2000">
                          <a:effectLst/>
                          <a:latin typeface="Times New Roman" pitchFamily="18" charset="0"/>
                          <a:ea typeface="Calibri"/>
                          <a:cs typeface="Times New Roman" pitchFamily="18" charset="0"/>
                        </a:rPr>
                        <a:t>SABOR</a:t>
                      </a:r>
                      <a:endParaRPr lang="es-ES" sz="2000">
                        <a:effectLst/>
                        <a:latin typeface="Times New Roman" pitchFamily="18" charset="0"/>
                        <a:ea typeface="Calibri"/>
                        <a:cs typeface="Times New Roman" pitchFamily="18" charset="0"/>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ctr">
                        <a:lnSpc>
                          <a:spcPct val="150000"/>
                        </a:lnSpc>
                        <a:spcAft>
                          <a:spcPts val="0"/>
                        </a:spcAft>
                      </a:pPr>
                      <a:r>
                        <a:rPr lang="es-EC" sz="2000">
                          <a:effectLst/>
                          <a:latin typeface="Times New Roman" pitchFamily="18" charset="0"/>
                          <a:ea typeface="Calibri"/>
                          <a:cs typeface="Times New Roman" pitchFamily="18" charset="0"/>
                        </a:rPr>
                        <a:t>T9-T8-T5</a:t>
                      </a:r>
                      <a:endParaRPr lang="es-ES" sz="2000">
                        <a:effectLst/>
                        <a:latin typeface="Times New Roman" pitchFamily="18" charset="0"/>
                        <a:ea typeface="Calibri"/>
                        <a:cs typeface="Times New Roman" pitchFamily="18" charset="0"/>
                      </a:endParaRPr>
                    </a:p>
                  </a:txBody>
                  <a:tcPr marL="44450" marR="44450" marT="0" marB="0" anchor="ctr">
                    <a:lnL>
                      <a:noFill/>
                    </a:lnL>
                    <a:lnR>
                      <a:noFill/>
                    </a:lnR>
                    <a:lnT>
                      <a:noFill/>
                    </a:lnT>
                    <a:lnB>
                      <a:noFill/>
                    </a:lnB>
                    <a:solidFill>
                      <a:schemeClr val="accent2">
                        <a:lumMod val="40000"/>
                        <a:lumOff val="60000"/>
                      </a:schemeClr>
                    </a:solidFill>
                  </a:tcPr>
                </a:tc>
              </a:tr>
              <a:tr h="0">
                <a:tc>
                  <a:txBody>
                    <a:bodyPr/>
                    <a:lstStyle/>
                    <a:p>
                      <a:pPr algn="just">
                        <a:lnSpc>
                          <a:spcPct val="150000"/>
                        </a:lnSpc>
                        <a:spcAft>
                          <a:spcPts val="0"/>
                        </a:spcAft>
                      </a:pPr>
                      <a:r>
                        <a:rPr lang="es-EC" sz="2000">
                          <a:effectLst/>
                          <a:latin typeface="Times New Roman" pitchFamily="18" charset="0"/>
                          <a:ea typeface="Calibri"/>
                          <a:cs typeface="Times New Roman" pitchFamily="18" charset="0"/>
                        </a:rPr>
                        <a:t>TEXTURA</a:t>
                      </a:r>
                      <a:endParaRPr lang="es-ES" sz="2000">
                        <a:effectLst/>
                        <a:latin typeface="Times New Roman" pitchFamily="18" charset="0"/>
                        <a:ea typeface="Calibri"/>
                        <a:cs typeface="Times New Roman" pitchFamily="18" charset="0"/>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ctr">
                        <a:lnSpc>
                          <a:spcPct val="150000"/>
                        </a:lnSpc>
                        <a:spcAft>
                          <a:spcPts val="0"/>
                        </a:spcAft>
                      </a:pPr>
                      <a:r>
                        <a:rPr lang="es-EC" sz="2000">
                          <a:effectLst/>
                          <a:latin typeface="Times New Roman" pitchFamily="18" charset="0"/>
                          <a:ea typeface="Calibri"/>
                          <a:cs typeface="Times New Roman" pitchFamily="18" charset="0"/>
                        </a:rPr>
                        <a:t>T9-T8-T11</a:t>
                      </a:r>
                      <a:endParaRPr lang="es-ES" sz="2000">
                        <a:effectLst/>
                        <a:latin typeface="Times New Roman" pitchFamily="18" charset="0"/>
                        <a:ea typeface="Calibri"/>
                        <a:cs typeface="Times New Roman" pitchFamily="18" charset="0"/>
                      </a:endParaRPr>
                    </a:p>
                  </a:txBody>
                  <a:tcPr marL="44450" marR="44450" marT="0" marB="0" anchor="ctr">
                    <a:lnL>
                      <a:noFill/>
                    </a:lnL>
                    <a:lnR>
                      <a:noFill/>
                    </a:lnR>
                    <a:lnT>
                      <a:noFill/>
                    </a:lnT>
                    <a:lnB>
                      <a:noFill/>
                    </a:lnB>
                    <a:solidFill>
                      <a:schemeClr val="accent2">
                        <a:lumMod val="40000"/>
                        <a:lumOff val="60000"/>
                      </a:schemeClr>
                    </a:solidFill>
                  </a:tcPr>
                </a:tc>
              </a:tr>
              <a:tr h="0">
                <a:tc>
                  <a:txBody>
                    <a:bodyPr/>
                    <a:lstStyle/>
                    <a:p>
                      <a:pPr algn="just">
                        <a:lnSpc>
                          <a:spcPct val="150000"/>
                        </a:lnSpc>
                        <a:spcAft>
                          <a:spcPts val="0"/>
                        </a:spcAft>
                      </a:pPr>
                      <a:r>
                        <a:rPr lang="es-EC" sz="2000" dirty="0">
                          <a:effectLst/>
                          <a:latin typeface="Times New Roman" pitchFamily="18" charset="0"/>
                          <a:ea typeface="Calibri"/>
                          <a:cs typeface="Times New Roman" pitchFamily="18" charset="0"/>
                        </a:rPr>
                        <a:t>ACEPTABILIDAD</a:t>
                      </a:r>
                      <a:endParaRPr lang="es-ES" sz="2000" dirty="0">
                        <a:effectLst/>
                        <a:latin typeface="Times New Roman" pitchFamily="18" charset="0"/>
                        <a:ea typeface="Calibri"/>
                        <a:cs typeface="Times New Roman" pitchFamily="18" charset="0"/>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ctr">
                        <a:lnSpc>
                          <a:spcPct val="150000"/>
                        </a:lnSpc>
                        <a:spcAft>
                          <a:spcPts val="0"/>
                        </a:spcAft>
                      </a:pPr>
                      <a:r>
                        <a:rPr lang="es-EC" sz="2000">
                          <a:effectLst/>
                          <a:latin typeface="Times New Roman" pitchFamily="18" charset="0"/>
                          <a:ea typeface="Calibri"/>
                          <a:cs typeface="Times New Roman" pitchFamily="18" charset="0"/>
                        </a:rPr>
                        <a:t>T9-T8-T5</a:t>
                      </a:r>
                      <a:endParaRPr lang="es-ES" sz="2000">
                        <a:effectLst/>
                        <a:latin typeface="Times New Roman" pitchFamily="18" charset="0"/>
                        <a:ea typeface="Calibri"/>
                        <a:cs typeface="Times New Roman" pitchFamily="18" charset="0"/>
                      </a:endParaRPr>
                    </a:p>
                  </a:txBody>
                  <a:tcPr marL="44450" marR="44450" marT="0" marB="0" anchor="ctr">
                    <a:lnL>
                      <a:noFill/>
                    </a:lnL>
                    <a:lnR>
                      <a:noFill/>
                    </a:lnR>
                    <a:lnT>
                      <a:noFill/>
                    </a:lnT>
                    <a:lnB>
                      <a:noFill/>
                    </a:lnB>
                    <a:solidFill>
                      <a:schemeClr val="accent2">
                        <a:lumMod val="40000"/>
                        <a:lumOff val="60000"/>
                      </a:schemeClr>
                    </a:solidFill>
                  </a:tcPr>
                </a:tc>
              </a:tr>
              <a:tr h="0">
                <a:tc>
                  <a:txBody>
                    <a:bodyPr/>
                    <a:lstStyle/>
                    <a:p>
                      <a:pPr algn="ctr">
                        <a:lnSpc>
                          <a:spcPct val="150000"/>
                        </a:lnSpc>
                        <a:spcAft>
                          <a:spcPts val="0"/>
                        </a:spcAft>
                      </a:pPr>
                      <a:r>
                        <a:rPr lang="es-EC" sz="2000" b="1" dirty="0" smtClean="0">
                          <a:effectLst/>
                          <a:latin typeface="Times New Roman" pitchFamily="18" charset="0"/>
                          <a:ea typeface="Calibri"/>
                          <a:cs typeface="Times New Roman" pitchFamily="18" charset="0"/>
                        </a:rPr>
                        <a:t>MEJORES</a:t>
                      </a:r>
                      <a:r>
                        <a:rPr lang="es-EC" sz="2000" b="1" baseline="0" dirty="0" smtClean="0">
                          <a:effectLst/>
                          <a:latin typeface="Times New Roman" pitchFamily="18" charset="0"/>
                          <a:ea typeface="Calibri"/>
                          <a:cs typeface="Times New Roman" pitchFamily="18" charset="0"/>
                        </a:rPr>
                        <a:t>  TRATAMIENTOS</a:t>
                      </a:r>
                      <a:endParaRPr lang="es-ES" sz="2000" dirty="0">
                        <a:effectLst/>
                        <a:latin typeface="Times New Roman" pitchFamily="18" charset="0"/>
                        <a:ea typeface="Calibri"/>
                        <a:cs typeface="Times New Roman"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Aft>
                          <a:spcPts val="0"/>
                        </a:spcAft>
                      </a:pPr>
                      <a:r>
                        <a:rPr lang="es-EC" sz="2000" b="1" dirty="0">
                          <a:effectLst/>
                          <a:latin typeface="Times New Roman" pitchFamily="18" charset="0"/>
                          <a:ea typeface="Calibri"/>
                          <a:cs typeface="Times New Roman" pitchFamily="18" charset="0"/>
                        </a:rPr>
                        <a:t>T9-T8-T5</a:t>
                      </a:r>
                      <a:endParaRPr lang="es-ES" sz="2000" b="1" dirty="0">
                        <a:effectLst/>
                        <a:latin typeface="Times New Roman" pitchFamily="18" charset="0"/>
                        <a:ea typeface="Calibri"/>
                        <a:cs typeface="Times New Roman"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Gráfico"/>
          <p:cNvGraphicFramePr/>
          <p:nvPr>
            <p:extLst>
              <p:ext uri="{D42A27DB-BD31-4B8C-83A1-F6EECF244321}">
                <p14:modId xmlns:p14="http://schemas.microsoft.com/office/powerpoint/2010/main" val="3550254941"/>
              </p:ext>
            </p:extLst>
          </p:nvPr>
        </p:nvGraphicFramePr>
        <p:xfrm>
          <a:off x="899592" y="1772816"/>
          <a:ext cx="7488832"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2051720" y="260648"/>
            <a:ext cx="4572000" cy="707886"/>
          </a:xfrm>
          <a:prstGeom prst="rect">
            <a:avLst/>
          </a:prstGeom>
        </p:spPr>
        <p:txBody>
          <a:bodyPr>
            <a:spAutoFit/>
          </a:bodyPr>
          <a:lstStyle/>
          <a:p>
            <a:pPr lvl="0" algn="ctr"/>
            <a:r>
              <a:rPr lang="es-ES" sz="4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COLOR</a:t>
            </a:r>
            <a:endParaRPr lang="es-ES" sz="40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75856" y="332656"/>
            <a:ext cx="1782540" cy="707886"/>
          </a:xfrm>
          <a:prstGeom prst="rect">
            <a:avLst/>
          </a:prstGeom>
        </p:spPr>
        <p:txBody>
          <a:bodyPr wrap="none">
            <a:spAutoFit/>
          </a:bodyPr>
          <a:lstStyle/>
          <a:p>
            <a:pPr lvl="0" algn="ctr"/>
            <a:r>
              <a:rPr lang="es-ES" sz="4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AROMA</a:t>
            </a:r>
            <a:endParaRPr lang="es-ES" sz="40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endParaRPr>
          </a:p>
        </p:txBody>
      </p:sp>
      <p:graphicFrame>
        <p:nvGraphicFramePr>
          <p:cNvPr id="6" name="5 Gráfico"/>
          <p:cNvGraphicFramePr/>
          <p:nvPr>
            <p:extLst>
              <p:ext uri="{D42A27DB-BD31-4B8C-83A1-F6EECF244321}">
                <p14:modId xmlns:p14="http://schemas.microsoft.com/office/powerpoint/2010/main" val="1016561571"/>
              </p:ext>
            </p:extLst>
          </p:nvPr>
        </p:nvGraphicFramePr>
        <p:xfrm>
          <a:off x="1187624" y="1700808"/>
          <a:ext cx="6912768" cy="41079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419872" y="332656"/>
            <a:ext cx="1701107" cy="707886"/>
          </a:xfrm>
          <a:prstGeom prst="rect">
            <a:avLst/>
          </a:prstGeom>
        </p:spPr>
        <p:txBody>
          <a:bodyPr wrap="none">
            <a:spAutoFit/>
          </a:bodyPr>
          <a:lstStyle/>
          <a:p>
            <a:pPr lvl="0" algn="ctr"/>
            <a:r>
              <a:rPr lang="es-ES" sz="4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SABOR</a:t>
            </a:r>
            <a:endParaRPr lang="es-ES" sz="40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endParaRPr>
          </a:p>
        </p:txBody>
      </p:sp>
      <p:graphicFrame>
        <p:nvGraphicFramePr>
          <p:cNvPr id="4" name="3 Gráfico"/>
          <p:cNvGraphicFramePr/>
          <p:nvPr>
            <p:extLst>
              <p:ext uri="{D42A27DB-BD31-4B8C-83A1-F6EECF244321}">
                <p14:modId xmlns:p14="http://schemas.microsoft.com/office/powerpoint/2010/main" val="2237875251"/>
              </p:ext>
            </p:extLst>
          </p:nvPr>
        </p:nvGraphicFramePr>
        <p:xfrm>
          <a:off x="1259632" y="1772816"/>
          <a:ext cx="7056784"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84565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03848" y="260648"/>
            <a:ext cx="2130711" cy="707886"/>
          </a:xfrm>
          <a:prstGeom prst="rect">
            <a:avLst/>
          </a:prstGeom>
        </p:spPr>
        <p:txBody>
          <a:bodyPr wrap="none">
            <a:spAutoFit/>
          </a:bodyPr>
          <a:lstStyle/>
          <a:p>
            <a:pPr lvl="0" algn="ctr"/>
            <a:r>
              <a:rPr lang="es-ES" sz="4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TEXTURA</a:t>
            </a:r>
            <a:endParaRPr lang="es-ES" sz="40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endParaRPr>
          </a:p>
        </p:txBody>
      </p:sp>
      <p:graphicFrame>
        <p:nvGraphicFramePr>
          <p:cNvPr id="4" name="3 Gráfico"/>
          <p:cNvGraphicFramePr/>
          <p:nvPr>
            <p:extLst>
              <p:ext uri="{D42A27DB-BD31-4B8C-83A1-F6EECF244321}">
                <p14:modId xmlns:p14="http://schemas.microsoft.com/office/powerpoint/2010/main" val="140425669"/>
              </p:ext>
            </p:extLst>
          </p:nvPr>
        </p:nvGraphicFramePr>
        <p:xfrm>
          <a:off x="971600" y="1484784"/>
          <a:ext cx="7128792" cy="4179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17020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784965" y="260648"/>
            <a:ext cx="3553281" cy="707886"/>
          </a:xfrm>
          <a:prstGeom prst="rect">
            <a:avLst/>
          </a:prstGeom>
        </p:spPr>
        <p:txBody>
          <a:bodyPr wrap="none">
            <a:spAutoFit/>
          </a:bodyPr>
          <a:lstStyle/>
          <a:p>
            <a:pPr lvl="0" algn="ctr"/>
            <a:r>
              <a:rPr lang="es-ES" sz="4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ACEPTABILIDAD</a:t>
            </a:r>
            <a:endParaRPr lang="es-ES" sz="40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endParaRPr>
          </a:p>
        </p:txBody>
      </p:sp>
      <p:graphicFrame>
        <p:nvGraphicFramePr>
          <p:cNvPr id="4" name="3 Gráfico"/>
          <p:cNvGraphicFramePr/>
          <p:nvPr>
            <p:extLst>
              <p:ext uri="{D42A27DB-BD31-4B8C-83A1-F6EECF244321}">
                <p14:modId xmlns:p14="http://schemas.microsoft.com/office/powerpoint/2010/main" val="2324668582"/>
              </p:ext>
            </p:extLst>
          </p:nvPr>
        </p:nvGraphicFramePr>
        <p:xfrm>
          <a:off x="1187624" y="1700808"/>
          <a:ext cx="7128792"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98378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65434704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1902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464765437"/>
              </p:ext>
            </p:extLst>
          </p:nvPr>
        </p:nvGraphicFramePr>
        <p:xfrm>
          <a:off x="1835698" y="1844821"/>
          <a:ext cx="5688630" cy="4392495"/>
        </p:xfrm>
        <a:graphic>
          <a:graphicData uri="http://schemas.openxmlformats.org/drawingml/2006/table">
            <a:tbl>
              <a:tblPr/>
              <a:tblGrid>
                <a:gridCol w="1928095"/>
                <a:gridCol w="1367991"/>
                <a:gridCol w="1196272"/>
                <a:gridCol w="1196272"/>
              </a:tblGrid>
              <a:tr h="488055">
                <a:tc rowSpan="2">
                  <a:txBody>
                    <a:bodyPr/>
                    <a:lstStyle/>
                    <a:p>
                      <a:pPr algn="just" fontAlgn="ctr">
                        <a:lnSpc>
                          <a:spcPct val="115000"/>
                        </a:lnSpc>
                        <a:spcAft>
                          <a:spcPts val="0"/>
                        </a:spcAft>
                      </a:pPr>
                      <a:r>
                        <a:rPr lang="es-ES" sz="1800" kern="1200" dirty="0">
                          <a:solidFill>
                            <a:srgbClr val="000000"/>
                          </a:solidFill>
                          <a:effectLst/>
                          <a:latin typeface="Arial"/>
                          <a:ea typeface="Times New Roman"/>
                          <a:cs typeface="Times New Roman"/>
                        </a:rPr>
                        <a:t>Parámetro analizado</a:t>
                      </a:r>
                      <a:endParaRPr lang="es-ES" sz="1800" dirty="0">
                        <a:effectLst/>
                        <a:latin typeface="Times New Roman"/>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just" fontAlgn="ctr">
                        <a:lnSpc>
                          <a:spcPct val="115000"/>
                        </a:lnSpc>
                        <a:spcAft>
                          <a:spcPts val="0"/>
                        </a:spcAft>
                      </a:pPr>
                      <a:r>
                        <a:rPr lang="es-ES" sz="1800" kern="1200">
                          <a:solidFill>
                            <a:srgbClr val="000000"/>
                          </a:solidFill>
                          <a:effectLst/>
                          <a:latin typeface="Arial"/>
                          <a:ea typeface="Times New Roman"/>
                          <a:cs typeface="Times New Roman"/>
                        </a:rPr>
                        <a:t>Unidad</a:t>
                      </a:r>
                      <a:endParaRPr lang="es-ES" sz="1800">
                        <a:effectLst/>
                        <a:latin typeface="Times New Roman"/>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gridSpan="2">
                  <a:txBody>
                    <a:bodyPr/>
                    <a:lstStyle/>
                    <a:p>
                      <a:pPr algn="ctr" fontAlgn="b">
                        <a:lnSpc>
                          <a:spcPct val="115000"/>
                        </a:lnSpc>
                        <a:spcAft>
                          <a:spcPts val="0"/>
                        </a:spcAft>
                      </a:pPr>
                      <a:r>
                        <a:rPr lang="es-ES" sz="1800" kern="1200" dirty="0">
                          <a:solidFill>
                            <a:srgbClr val="000000"/>
                          </a:solidFill>
                          <a:effectLst/>
                          <a:latin typeface="Arial"/>
                          <a:ea typeface="Times New Roman"/>
                          <a:cs typeface="Times New Roman"/>
                        </a:rPr>
                        <a:t>Resultado</a:t>
                      </a:r>
                      <a:endParaRPr lang="es-ES" sz="1800" dirty="0">
                        <a:effectLst/>
                        <a:latin typeface="Times New Roman"/>
                        <a:ea typeface="Calibri"/>
                        <a:cs typeface="Times New Roman"/>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chemeClr val="accent2">
                        <a:lumMod val="60000"/>
                        <a:lumOff val="40000"/>
                      </a:schemeClr>
                    </a:solidFill>
                  </a:tcPr>
                </a:tc>
                <a:tc hMerge="1">
                  <a:txBody>
                    <a:bodyPr/>
                    <a:lstStyle/>
                    <a:p>
                      <a:endParaRPr lang="es-ES"/>
                    </a:p>
                  </a:txBody>
                  <a:tcPr/>
                </a:tc>
              </a:tr>
              <a:tr h="488055">
                <a:tc vMerge="1">
                  <a:txBody>
                    <a:bodyPr/>
                    <a:lstStyle/>
                    <a:p>
                      <a:endParaRPr lang="es-ES"/>
                    </a:p>
                  </a:txBody>
                  <a:tcPr/>
                </a:tc>
                <a:tc vMerge="1">
                  <a:txBody>
                    <a:bodyPr/>
                    <a:lstStyle/>
                    <a:p>
                      <a:endParaRPr lang="es-ES"/>
                    </a:p>
                  </a:txBody>
                  <a:tcPr/>
                </a:tc>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M2</a:t>
                      </a:r>
                      <a:endParaRPr lang="es-ES" sz="180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fontAlgn="b">
                        <a:lnSpc>
                          <a:spcPct val="115000"/>
                        </a:lnSpc>
                        <a:spcAft>
                          <a:spcPts val="0"/>
                        </a:spcAft>
                      </a:pPr>
                      <a:r>
                        <a:rPr lang="es-ES" sz="1800" kern="1200" dirty="0" smtClean="0">
                          <a:solidFill>
                            <a:srgbClr val="000000"/>
                          </a:solidFill>
                          <a:effectLst/>
                          <a:latin typeface="Arial"/>
                          <a:ea typeface="Calibri"/>
                          <a:cs typeface="Times New Roman"/>
                        </a:rPr>
                        <a:t>T9</a:t>
                      </a:r>
                      <a:endParaRPr lang="es-ES" sz="1800" dirty="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488055">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Humedad</a:t>
                      </a:r>
                      <a:endParaRPr lang="es-ES" sz="18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a:t>
                      </a:r>
                      <a:endParaRPr lang="es-ES" sz="18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fontAlgn="b">
                        <a:lnSpc>
                          <a:spcPct val="115000"/>
                        </a:lnSpc>
                        <a:spcAft>
                          <a:spcPts val="0"/>
                        </a:spcAft>
                      </a:pPr>
                      <a:r>
                        <a:rPr lang="es-ES" sz="1800" kern="1200" dirty="0" smtClean="0">
                          <a:solidFill>
                            <a:srgbClr val="000000"/>
                          </a:solidFill>
                          <a:effectLst/>
                          <a:latin typeface="Arial"/>
                          <a:ea typeface="Times New Roman"/>
                          <a:cs typeface="Times New Roman"/>
                        </a:rPr>
                        <a:t>93,7</a:t>
                      </a:r>
                      <a:endParaRPr lang="es-ES" sz="1800"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fontAlgn="b">
                        <a:lnSpc>
                          <a:spcPct val="115000"/>
                        </a:lnSpc>
                        <a:spcAft>
                          <a:spcPts val="0"/>
                        </a:spcAft>
                      </a:pPr>
                      <a:r>
                        <a:rPr lang="es-ES" sz="1800" kern="1200" dirty="0" smtClean="0">
                          <a:solidFill>
                            <a:srgbClr val="000000"/>
                          </a:solidFill>
                          <a:effectLst/>
                          <a:latin typeface="Arial"/>
                          <a:ea typeface="Calibri"/>
                          <a:cs typeface="Times New Roman"/>
                        </a:rPr>
                        <a:t>1,17</a:t>
                      </a:r>
                      <a:endParaRPr lang="es-ES" sz="1800"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r>
              <a:tr h="488055">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Cenizas</a:t>
                      </a:r>
                      <a:endParaRPr lang="es-ES" sz="180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a:t>
                      </a:r>
                      <a:endParaRPr lang="es-ES" sz="180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0,25</a:t>
                      </a:r>
                      <a:endParaRPr lang="es-ES" sz="180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1800" kern="1200" dirty="0" smtClean="0">
                          <a:solidFill>
                            <a:srgbClr val="000000"/>
                          </a:solidFill>
                          <a:effectLst/>
                          <a:latin typeface="Arial"/>
                          <a:ea typeface="Calibri"/>
                          <a:cs typeface="Times New Roman"/>
                        </a:rPr>
                        <a:t>2,95</a:t>
                      </a:r>
                      <a:endParaRPr lang="es-ES" sz="1800" dirty="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r>
              <a:tr h="488055">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Proteína total</a:t>
                      </a:r>
                      <a:endParaRPr lang="es-ES" sz="180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a:t>
                      </a:r>
                      <a:endParaRPr lang="es-ES" sz="180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0,83</a:t>
                      </a:r>
                      <a:endParaRPr lang="es-ES" sz="180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1800" kern="1200" dirty="0" smtClean="0">
                          <a:solidFill>
                            <a:srgbClr val="000000"/>
                          </a:solidFill>
                          <a:effectLst/>
                          <a:latin typeface="Arial"/>
                          <a:ea typeface="Times New Roman"/>
                          <a:cs typeface="Times New Roman"/>
                        </a:rPr>
                        <a:t>7,40</a:t>
                      </a:r>
                      <a:endParaRPr lang="es-ES" sz="1800" dirty="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r>
              <a:tr h="488055">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Extracto etéreo</a:t>
                      </a:r>
                      <a:endParaRPr lang="es-ES" sz="180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a:t>
                      </a:r>
                      <a:endParaRPr lang="es-ES" sz="180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0,24</a:t>
                      </a:r>
                      <a:endParaRPr lang="es-ES" sz="180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1800" kern="1200" dirty="0" smtClean="0">
                          <a:solidFill>
                            <a:srgbClr val="000000"/>
                          </a:solidFill>
                          <a:effectLst/>
                          <a:latin typeface="Arial"/>
                          <a:ea typeface="Calibri"/>
                          <a:cs typeface="Times New Roman"/>
                        </a:rPr>
                        <a:t>2,70</a:t>
                      </a:r>
                      <a:endParaRPr lang="es-ES" sz="1800" dirty="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r>
              <a:tr h="488055">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Fibra Bruta</a:t>
                      </a:r>
                      <a:endParaRPr lang="es-ES" sz="180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a:t>
                      </a:r>
                      <a:endParaRPr lang="es-ES" sz="180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1,15</a:t>
                      </a:r>
                      <a:endParaRPr lang="es-ES" sz="180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1800" kern="1200" dirty="0" smtClean="0">
                          <a:solidFill>
                            <a:srgbClr val="000000"/>
                          </a:solidFill>
                          <a:effectLst/>
                          <a:latin typeface="Arial"/>
                          <a:ea typeface="Calibri"/>
                          <a:cs typeface="Times New Roman"/>
                        </a:rPr>
                        <a:t>12,30</a:t>
                      </a:r>
                      <a:endParaRPr lang="es-ES" sz="1800" dirty="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r>
              <a:tr h="488055">
                <a:tc>
                  <a:txBody>
                    <a:bodyPr/>
                    <a:lstStyle/>
                    <a:p>
                      <a:pPr algn="just" fontAlgn="b">
                        <a:lnSpc>
                          <a:spcPct val="115000"/>
                        </a:lnSpc>
                        <a:spcAft>
                          <a:spcPts val="0"/>
                        </a:spcAft>
                      </a:pPr>
                      <a:r>
                        <a:rPr lang="es-ES" sz="1800" kern="1200" dirty="0" smtClean="0">
                          <a:solidFill>
                            <a:srgbClr val="000000"/>
                          </a:solidFill>
                          <a:effectLst/>
                          <a:latin typeface="Arial"/>
                          <a:ea typeface="Times New Roman"/>
                          <a:cs typeface="Times New Roman"/>
                        </a:rPr>
                        <a:t>Sólidos</a:t>
                      </a:r>
                      <a:r>
                        <a:rPr lang="es-ES" sz="1800" kern="1200" baseline="0" dirty="0" smtClean="0">
                          <a:solidFill>
                            <a:srgbClr val="000000"/>
                          </a:solidFill>
                          <a:effectLst/>
                          <a:latin typeface="Arial"/>
                          <a:ea typeface="Times New Roman"/>
                          <a:cs typeface="Times New Roman"/>
                        </a:rPr>
                        <a:t> solubles</a:t>
                      </a:r>
                      <a:endParaRPr lang="es-ES" sz="1800" dirty="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1800" kern="1200" dirty="0" smtClean="0">
                          <a:solidFill>
                            <a:srgbClr val="000000"/>
                          </a:solidFill>
                          <a:effectLst/>
                          <a:latin typeface="Arial"/>
                          <a:ea typeface="Calibri"/>
                          <a:cs typeface="Times New Roman"/>
                        </a:rPr>
                        <a:t>°Brix</a:t>
                      </a:r>
                      <a:endParaRPr lang="es-ES" sz="1800" dirty="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1800" kern="1200" dirty="0" smtClean="0">
                          <a:solidFill>
                            <a:srgbClr val="000000"/>
                          </a:solidFill>
                          <a:effectLst/>
                          <a:latin typeface="Arial"/>
                          <a:ea typeface="Times New Roman"/>
                          <a:cs typeface="Times New Roman"/>
                        </a:rPr>
                        <a:t>6,2</a:t>
                      </a:r>
                      <a:endParaRPr lang="es-ES" sz="1800" dirty="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lgn="just" fontAlgn="b">
                        <a:lnSpc>
                          <a:spcPct val="115000"/>
                        </a:lnSpc>
                        <a:spcAft>
                          <a:spcPts val="0"/>
                        </a:spcAft>
                      </a:pPr>
                      <a:r>
                        <a:rPr lang="es-ES" sz="1800" kern="1200" dirty="0" smtClean="0">
                          <a:solidFill>
                            <a:srgbClr val="000000"/>
                          </a:solidFill>
                          <a:effectLst/>
                          <a:latin typeface="Arial"/>
                          <a:ea typeface="Times New Roman"/>
                          <a:cs typeface="Times New Roman"/>
                        </a:rPr>
                        <a:t>84,33</a:t>
                      </a:r>
                      <a:endParaRPr lang="es-ES" sz="1800" dirty="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r>
              <a:tr h="488055">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Ácido Ascórbico</a:t>
                      </a:r>
                      <a:endParaRPr lang="es-ES" sz="1800">
                        <a:effectLst/>
                        <a:latin typeface="Times New Roman"/>
                        <a:ea typeface="Calibri"/>
                        <a:cs typeface="Times New Roman"/>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chemeClr val="accent2">
                        <a:lumMod val="40000"/>
                        <a:lumOff val="60000"/>
                      </a:schemeClr>
                    </a:solidFill>
                  </a:tcPr>
                </a:tc>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mg/100 g</a:t>
                      </a:r>
                      <a:endParaRPr lang="es-ES" sz="1800">
                        <a:effectLst/>
                        <a:latin typeface="Times New Roman"/>
                        <a:ea typeface="Calibri"/>
                        <a:cs typeface="Times New Roman"/>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chemeClr val="accent2">
                        <a:lumMod val="40000"/>
                        <a:lumOff val="60000"/>
                      </a:schemeClr>
                    </a:solidFill>
                  </a:tcPr>
                </a:tc>
                <a:tc>
                  <a:txBody>
                    <a:bodyPr/>
                    <a:lstStyle/>
                    <a:p>
                      <a:pPr algn="just" fontAlgn="b">
                        <a:lnSpc>
                          <a:spcPct val="115000"/>
                        </a:lnSpc>
                        <a:spcAft>
                          <a:spcPts val="0"/>
                        </a:spcAft>
                      </a:pPr>
                      <a:r>
                        <a:rPr lang="es-ES" sz="1800" kern="1200">
                          <a:solidFill>
                            <a:srgbClr val="000000"/>
                          </a:solidFill>
                          <a:effectLst/>
                          <a:latin typeface="Arial"/>
                          <a:ea typeface="Times New Roman"/>
                          <a:cs typeface="Times New Roman"/>
                        </a:rPr>
                        <a:t>6,9</a:t>
                      </a:r>
                      <a:endParaRPr lang="es-ES" sz="1800">
                        <a:effectLst/>
                        <a:latin typeface="Times New Roman"/>
                        <a:ea typeface="Calibri"/>
                        <a:cs typeface="Times New Roman"/>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chemeClr val="accent2">
                        <a:lumMod val="40000"/>
                        <a:lumOff val="60000"/>
                      </a:schemeClr>
                    </a:solidFill>
                  </a:tcPr>
                </a:tc>
                <a:tc>
                  <a:txBody>
                    <a:bodyPr/>
                    <a:lstStyle/>
                    <a:p>
                      <a:pPr algn="just" fontAlgn="b">
                        <a:lnSpc>
                          <a:spcPct val="115000"/>
                        </a:lnSpc>
                        <a:spcAft>
                          <a:spcPts val="0"/>
                        </a:spcAft>
                      </a:pPr>
                      <a:r>
                        <a:rPr lang="es-ES" sz="1800" kern="1200" dirty="0" smtClean="0">
                          <a:solidFill>
                            <a:srgbClr val="000000"/>
                          </a:solidFill>
                          <a:effectLst/>
                          <a:latin typeface="Arial"/>
                          <a:ea typeface="Calibri"/>
                          <a:cs typeface="Times New Roman"/>
                        </a:rPr>
                        <a:t>48,5</a:t>
                      </a:r>
                      <a:endParaRPr lang="es-ES" sz="1800" dirty="0">
                        <a:effectLst/>
                        <a:latin typeface="Times New Roman"/>
                        <a:ea typeface="Calibri"/>
                        <a:cs typeface="Times New Roman"/>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solidFill>
                      <a:schemeClr val="accent2">
                        <a:lumMod val="40000"/>
                        <a:lumOff val="60000"/>
                      </a:schemeClr>
                    </a:solidFill>
                  </a:tcPr>
                </a:tc>
              </a:tr>
            </a:tbl>
          </a:graphicData>
        </a:graphic>
      </p:graphicFrame>
      <p:sp>
        <p:nvSpPr>
          <p:cNvPr id="5" name="4 Rectángulo"/>
          <p:cNvSpPr/>
          <p:nvPr/>
        </p:nvSpPr>
        <p:spPr>
          <a:xfrm>
            <a:off x="390338" y="548680"/>
            <a:ext cx="8280920"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ANÁLISIS FÍSICO QUÍMICO  DEL PRODUCTO TERMINADO</a:t>
            </a:r>
            <a:endParaRPr lang="es-E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8202" y="476672"/>
            <a:ext cx="8856984" cy="1815882"/>
          </a:xfrm>
          <a:prstGeom prst="rect">
            <a:avLst/>
          </a:prstGeom>
        </p:spPr>
        <p:txBody>
          <a:bodyPr wrap="square">
            <a:spAutoFit/>
          </a:bodyPr>
          <a:lstStyle/>
          <a:p>
            <a:pPr lvl="0" algn="ctr"/>
            <a:r>
              <a:rPr lang="es-ES" sz="36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ANÁLISIS </a:t>
            </a:r>
            <a:r>
              <a:rPr lang="es-ES" sz="36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MICROBILÓGICO DEL MEJOR </a:t>
            </a:r>
            <a:r>
              <a:rPr lang="es-ES" sz="36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TRATAMIENTO T9</a:t>
            </a:r>
            <a:r>
              <a:rPr lang="es-ES" sz="36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rPr>
              <a:t>(70 º C+3m/s+1000 g/m²)</a:t>
            </a:r>
          </a:p>
          <a:p>
            <a:pPr lvl="0" algn="ctr"/>
            <a:endParaRPr lang="es-ES" sz="40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2144198457"/>
              </p:ext>
            </p:extLst>
          </p:nvPr>
        </p:nvGraphicFramePr>
        <p:xfrm>
          <a:off x="308202" y="1916830"/>
          <a:ext cx="8584277" cy="4392489"/>
        </p:xfrm>
        <a:graphic>
          <a:graphicData uri="http://schemas.openxmlformats.org/drawingml/2006/table">
            <a:tbl>
              <a:tblPr firstRow="1" firstCol="1" bandRow="1"/>
              <a:tblGrid>
                <a:gridCol w="2513576"/>
                <a:gridCol w="866560"/>
                <a:gridCol w="1116636"/>
                <a:gridCol w="478166"/>
                <a:gridCol w="1168849"/>
                <a:gridCol w="111037"/>
                <a:gridCol w="1160604"/>
                <a:gridCol w="1168849"/>
              </a:tblGrid>
              <a:tr h="948612">
                <a:tc rowSpan="2">
                  <a:txBody>
                    <a:bodyPr/>
                    <a:lstStyle/>
                    <a:p>
                      <a:pPr algn="just">
                        <a:lnSpc>
                          <a:spcPct val="115000"/>
                        </a:lnSpc>
                        <a:spcAft>
                          <a:spcPts val="0"/>
                        </a:spcAft>
                      </a:pPr>
                      <a:r>
                        <a:rPr lang="es-ES" sz="1600" dirty="0">
                          <a:solidFill>
                            <a:srgbClr val="000000"/>
                          </a:solidFill>
                          <a:effectLst/>
                          <a:latin typeface="Arial"/>
                          <a:ea typeface="Times New Roman"/>
                          <a:cs typeface="Times New Roman"/>
                        </a:rPr>
                        <a:t>Parámetro analizado </a:t>
                      </a:r>
                      <a:endParaRPr lang="es-ES" sz="1600" dirty="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just">
                        <a:lnSpc>
                          <a:spcPct val="115000"/>
                        </a:lnSpc>
                        <a:spcAft>
                          <a:spcPts val="0"/>
                        </a:spcAft>
                      </a:pPr>
                      <a:r>
                        <a:rPr lang="es-ES" sz="1600">
                          <a:solidFill>
                            <a:srgbClr val="000000"/>
                          </a:solidFill>
                          <a:effectLst/>
                          <a:latin typeface="Arial"/>
                          <a:ea typeface="Times New Roman"/>
                          <a:cs typeface="Times New Roman"/>
                        </a:rPr>
                        <a:t>Unidad</a:t>
                      </a:r>
                      <a:endParaRPr lang="es-ES" sz="16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15000"/>
                        </a:lnSpc>
                        <a:spcAft>
                          <a:spcPts val="0"/>
                        </a:spcAft>
                      </a:pPr>
                      <a:r>
                        <a:rPr lang="es-ES" sz="1600" dirty="0">
                          <a:solidFill>
                            <a:srgbClr val="000000"/>
                          </a:solidFill>
                          <a:effectLst/>
                          <a:latin typeface="Arial"/>
                          <a:ea typeface="Times New Roman"/>
                          <a:cs typeface="Times New Roman"/>
                        </a:rPr>
                        <a:t>Resultados </a:t>
                      </a:r>
                      <a:endParaRPr lang="es-ES" sz="1600" dirty="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just">
                        <a:lnSpc>
                          <a:spcPct val="115000"/>
                        </a:lnSpc>
                        <a:spcAft>
                          <a:spcPts val="0"/>
                        </a:spcAft>
                      </a:pPr>
                      <a:r>
                        <a:rPr lang="es-ES" sz="1600">
                          <a:solidFill>
                            <a:srgbClr val="000000"/>
                          </a:solidFill>
                          <a:effectLst/>
                          <a:latin typeface="Arial"/>
                          <a:ea typeface="Times New Roman"/>
                          <a:cs typeface="Times New Roman"/>
                        </a:rPr>
                        <a:t> </a:t>
                      </a:r>
                      <a:endParaRPr lang="es-ES" sz="16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gridSpan="2">
                  <a:txBody>
                    <a:bodyPr/>
                    <a:lstStyle/>
                    <a:p>
                      <a:pPr algn="just">
                        <a:lnSpc>
                          <a:spcPct val="115000"/>
                        </a:lnSpc>
                        <a:spcAft>
                          <a:spcPts val="0"/>
                        </a:spcAft>
                      </a:pPr>
                      <a:r>
                        <a:rPr lang="es-ES" sz="1600">
                          <a:solidFill>
                            <a:srgbClr val="000000"/>
                          </a:solidFill>
                          <a:effectLst/>
                          <a:latin typeface="Arial"/>
                          <a:ea typeface="Times New Roman"/>
                          <a:cs typeface="Times New Roman"/>
                        </a:rPr>
                        <a:t> </a:t>
                      </a:r>
                      <a:endParaRPr lang="es-ES" sz="16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hMerge="1">
                  <a:txBody>
                    <a:bodyPr/>
                    <a:lstStyle/>
                    <a:p>
                      <a:endParaRPr lang="es-ES"/>
                    </a:p>
                  </a:txBody>
                  <a:tcPr/>
                </a:tc>
                <a:tc rowSpan="2">
                  <a:txBody>
                    <a:bodyPr/>
                    <a:lstStyle/>
                    <a:p>
                      <a:pPr algn="just">
                        <a:lnSpc>
                          <a:spcPct val="115000"/>
                        </a:lnSpc>
                        <a:spcAft>
                          <a:spcPts val="0"/>
                        </a:spcAft>
                      </a:pPr>
                      <a:r>
                        <a:rPr lang="es-ES" sz="1600">
                          <a:solidFill>
                            <a:srgbClr val="000000"/>
                          </a:solidFill>
                          <a:effectLst/>
                          <a:latin typeface="Arial"/>
                          <a:ea typeface="Times New Roman"/>
                          <a:cs typeface="Times New Roman"/>
                        </a:rPr>
                        <a:t>Método  de  ensayo</a:t>
                      </a:r>
                      <a:endParaRPr lang="es-ES" sz="16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15000"/>
                        </a:lnSpc>
                        <a:spcAft>
                          <a:spcPts val="0"/>
                        </a:spcAft>
                      </a:pPr>
                      <a:r>
                        <a:rPr lang="es-ES" sz="1600">
                          <a:solidFill>
                            <a:srgbClr val="000000"/>
                          </a:solidFill>
                          <a:effectLst/>
                          <a:latin typeface="Arial"/>
                          <a:ea typeface="Times New Roman"/>
                          <a:cs typeface="Times New Roman"/>
                        </a:rPr>
                        <a:t>Norma</a:t>
                      </a:r>
                      <a:endParaRPr lang="es-ES" sz="1600">
                        <a:effectLst/>
                        <a:latin typeface="Times New Roman"/>
                        <a:ea typeface="Calibri"/>
                        <a:cs typeface="Times New Roman"/>
                      </a:endParaRPr>
                    </a:p>
                    <a:p>
                      <a:pPr algn="just">
                        <a:lnSpc>
                          <a:spcPct val="115000"/>
                        </a:lnSpc>
                        <a:spcAft>
                          <a:spcPts val="0"/>
                        </a:spcAft>
                      </a:pPr>
                      <a:r>
                        <a:rPr lang="es-ES" sz="1600">
                          <a:solidFill>
                            <a:srgbClr val="000000"/>
                          </a:solidFill>
                          <a:effectLst/>
                          <a:latin typeface="Arial"/>
                          <a:ea typeface="Times New Roman"/>
                          <a:cs typeface="Times New Roman"/>
                        </a:rPr>
                        <a:t>INEN</a:t>
                      </a:r>
                      <a:endParaRPr lang="es-ES" sz="1600">
                        <a:effectLst/>
                        <a:latin typeface="Times New Roman"/>
                        <a:ea typeface="Calibri"/>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r>
              <a:tr h="515551">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600">
                          <a:solidFill>
                            <a:srgbClr val="000000"/>
                          </a:solidFill>
                          <a:effectLst/>
                          <a:latin typeface="Arial"/>
                          <a:ea typeface="Times New Roman"/>
                          <a:cs typeface="Times New Roman"/>
                        </a:rPr>
                        <a:t>T9</a:t>
                      </a:r>
                      <a:endParaRPr lang="es-ES" sz="160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s-ES" sz="1600">
                          <a:solidFill>
                            <a:srgbClr val="000000"/>
                          </a:solidFill>
                          <a:effectLst/>
                          <a:latin typeface="Arial"/>
                          <a:ea typeface="Times New Roman"/>
                          <a:cs typeface="Times New Roman"/>
                        </a:rPr>
                        <a:t>T8</a:t>
                      </a:r>
                      <a:endParaRPr lang="es-ES" sz="160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gridSpan="2">
                  <a:txBody>
                    <a:bodyPr/>
                    <a:lstStyle/>
                    <a:p>
                      <a:pPr algn="ctr">
                        <a:lnSpc>
                          <a:spcPct val="115000"/>
                        </a:lnSpc>
                        <a:spcAft>
                          <a:spcPts val="0"/>
                        </a:spcAft>
                      </a:pPr>
                      <a:r>
                        <a:rPr lang="es-ES" sz="1600" dirty="0">
                          <a:solidFill>
                            <a:srgbClr val="000000"/>
                          </a:solidFill>
                          <a:effectLst/>
                          <a:latin typeface="Arial"/>
                          <a:ea typeface="Times New Roman"/>
                          <a:cs typeface="Times New Roman"/>
                        </a:rPr>
                        <a:t>T5</a:t>
                      </a:r>
                      <a:endParaRPr lang="es-ES" sz="1600" dirty="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es-ES"/>
                    </a:p>
                  </a:txBody>
                  <a:tcPr/>
                </a:tc>
                <a:tc vMerge="1">
                  <a:txBody>
                    <a:bodyPr/>
                    <a:lstStyle/>
                    <a:p>
                      <a:endParaRPr lang="es-ES"/>
                    </a:p>
                  </a:txBody>
                  <a:tcPr/>
                </a:tc>
                <a:tc>
                  <a:txBody>
                    <a:bodyPr/>
                    <a:lstStyle/>
                    <a:p>
                      <a:pPr algn="just">
                        <a:lnSpc>
                          <a:spcPct val="115000"/>
                        </a:lnSpc>
                        <a:spcAft>
                          <a:spcPts val="0"/>
                        </a:spcAft>
                      </a:pPr>
                      <a:r>
                        <a:rPr lang="es-ES" sz="1600" dirty="0">
                          <a:solidFill>
                            <a:srgbClr val="000000"/>
                          </a:solidFill>
                          <a:effectLst/>
                          <a:latin typeface="Arial"/>
                          <a:ea typeface="Times New Roman"/>
                          <a:cs typeface="Times New Roman"/>
                        </a:rPr>
                        <a:t>2996-2015</a:t>
                      </a:r>
                      <a:endParaRPr lang="es-ES" sz="1600" dirty="0">
                        <a:effectLst/>
                        <a:latin typeface="Times New Roman"/>
                        <a:ea typeface="Calibri"/>
                        <a:cs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948612">
                <a:tc>
                  <a:txBody>
                    <a:bodyPr/>
                    <a:lstStyle/>
                    <a:p>
                      <a:pPr algn="l">
                        <a:lnSpc>
                          <a:spcPct val="115000"/>
                        </a:lnSpc>
                        <a:spcAft>
                          <a:spcPts val="0"/>
                        </a:spcAft>
                      </a:pPr>
                      <a:r>
                        <a:rPr lang="es-ES" sz="1600" dirty="0">
                          <a:solidFill>
                            <a:srgbClr val="000000"/>
                          </a:solidFill>
                          <a:effectLst/>
                          <a:latin typeface="Arial"/>
                          <a:ea typeface="Times New Roman"/>
                          <a:cs typeface="Times New Roman"/>
                        </a:rPr>
                        <a:t>Recuento estándar en placa </a:t>
                      </a:r>
                      <a:endParaRPr lang="es-ES" sz="1600" dirty="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just">
                        <a:lnSpc>
                          <a:spcPct val="115000"/>
                        </a:lnSpc>
                        <a:spcAft>
                          <a:spcPts val="0"/>
                        </a:spcAft>
                      </a:pPr>
                      <a:r>
                        <a:rPr lang="es-ES" sz="1600">
                          <a:solidFill>
                            <a:srgbClr val="000000"/>
                          </a:solidFill>
                          <a:effectLst/>
                          <a:latin typeface="Arial"/>
                          <a:ea typeface="Times New Roman"/>
                          <a:cs typeface="Times New Roman"/>
                        </a:rPr>
                        <a:t>UFC/G</a:t>
                      </a:r>
                      <a:endParaRPr lang="es-ES" sz="16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1600">
                          <a:solidFill>
                            <a:srgbClr val="000000"/>
                          </a:solidFill>
                          <a:effectLst/>
                          <a:latin typeface="Arial"/>
                          <a:ea typeface="Times New Roman"/>
                          <a:cs typeface="Times New Roman"/>
                        </a:rPr>
                        <a:t>68</a:t>
                      </a:r>
                      <a:endParaRPr lang="es-ES" sz="16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1600">
                          <a:solidFill>
                            <a:srgbClr val="000000"/>
                          </a:solidFill>
                          <a:effectLst/>
                          <a:latin typeface="Arial"/>
                          <a:ea typeface="Times New Roman"/>
                          <a:cs typeface="Times New Roman"/>
                        </a:rPr>
                        <a:t>80</a:t>
                      </a:r>
                      <a:endParaRPr lang="es-ES" sz="16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lnSpc>
                          <a:spcPct val="115000"/>
                        </a:lnSpc>
                        <a:spcAft>
                          <a:spcPts val="0"/>
                        </a:spcAft>
                      </a:pPr>
                      <a:r>
                        <a:rPr lang="es-ES" sz="1600">
                          <a:solidFill>
                            <a:srgbClr val="000000"/>
                          </a:solidFill>
                          <a:effectLst/>
                          <a:latin typeface="Arial"/>
                          <a:ea typeface="Times New Roman"/>
                          <a:cs typeface="Times New Roman"/>
                        </a:rPr>
                        <a:t>70</a:t>
                      </a:r>
                      <a:endParaRPr lang="es-ES" sz="16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rowSpan="2" gridSpan="2">
                  <a:txBody>
                    <a:bodyPr/>
                    <a:lstStyle/>
                    <a:p>
                      <a:pPr algn="just">
                        <a:lnSpc>
                          <a:spcPct val="115000"/>
                        </a:lnSpc>
                        <a:spcAft>
                          <a:spcPts val="0"/>
                        </a:spcAft>
                      </a:pPr>
                      <a:r>
                        <a:rPr lang="es-ES" sz="1600">
                          <a:solidFill>
                            <a:srgbClr val="000000"/>
                          </a:solidFill>
                          <a:effectLst/>
                          <a:latin typeface="Arial"/>
                          <a:ea typeface="Times New Roman"/>
                          <a:cs typeface="Times New Roman"/>
                        </a:rPr>
                        <a:t>AOAC 989.10</a:t>
                      </a:r>
                      <a:endParaRPr lang="es-ES" sz="1600">
                        <a:effectLst/>
                        <a:latin typeface="Times New Roman"/>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rowSpan="2" hMerge="1">
                  <a:txBody>
                    <a:bodyPr/>
                    <a:lstStyle/>
                    <a:p>
                      <a:endParaRPr lang="es-ES"/>
                    </a:p>
                  </a:txBody>
                  <a:tcPr/>
                </a:tc>
                <a:tc>
                  <a:txBody>
                    <a:bodyPr/>
                    <a:lstStyle/>
                    <a:p>
                      <a:pPr algn="r">
                        <a:lnSpc>
                          <a:spcPct val="115000"/>
                        </a:lnSpc>
                        <a:spcAft>
                          <a:spcPts val="0"/>
                        </a:spcAft>
                      </a:pPr>
                      <a:r>
                        <a:rPr lang="es-ES" sz="1600">
                          <a:solidFill>
                            <a:srgbClr val="000000"/>
                          </a:solidFill>
                          <a:effectLst/>
                          <a:latin typeface="Arial"/>
                          <a:ea typeface="Times New Roman"/>
                          <a:cs typeface="Times New Roman"/>
                        </a:rPr>
                        <a:t>1,0x10</a:t>
                      </a:r>
                      <a:r>
                        <a:rPr lang="es-ES" sz="1600" baseline="30000">
                          <a:solidFill>
                            <a:srgbClr val="000000"/>
                          </a:solidFill>
                          <a:effectLst/>
                          <a:latin typeface="Arial"/>
                          <a:ea typeface="Times New Roman"/>
                          <a:cs typeface="Times New Roman"/>
                        </a:rPr>
                        <a:t>3</a:t>
                      </a:r>
                      <a:endParaRPr lang="es-ES" sz="1600">
                        <a:effectLst/>
                        <a:latin typeface="Times New Roman"/>
                        <a:ea typeface="Calibri"/>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r>
              <a:tr h="948612">
                <a:tc>
                  <a:txBody>
                    <a:bodyPr/>
                    <a:lstStyle/>
                    <a:p>
                      <a:pPr algn="l">
                        <a:lnSpc>
                          <a:spcPct val="115000"/>
                        </a:lnSpc>
                        <a:spcAft>
                          <a:spcPts val="0"/>
                        </a:spcAft>
                      </a:pPr>
                      <a:r>
                        <a:rPr lang="es-ES" sz="1600" dirty="0">
                          <a:solidFill>
                            <a:srgbClr val="000000"/>
                          </a:solidFill>
                          <a:effectLst/>
                          <a:latin typeface="Arial"/>
                          <a:ea typeface="Times New Roman"/>
                          <a:cs typeface="Times New Roman"/>
                        </a:rPr>
                        <a:t>Recuento </a:t>
                      </a:r>
                      <a:r>
                        <a:rPr lang="es-ES" sz="1600" dirty="0" err="1">
                          <a:solidFill>
                            <a:srgbClr val="000000"/>
                          </a:solidFill>
                          <a:effectLst/>
                          <a:latin typeface="Arial"/>
                          <a:ea typeface="Times New Roman"/>
                          <a:cs typeface="Times New Roman"/>
                        </a:rPr>
                        <a:t>Coliformes</a:t>
                      </a:r>
                      <a:r>
                        <a:rPr lang="es-ES" sz="1600" dirty="0">
                          <a:solidFill>
                            <a:srgbClr val="000000"/>
                          </a:solidFill>
                          <a:effectLst/>
                          <a:latin typeface="Arial"/>
                          <a:ea typeface="Times New Roman"/>
                          <a:cs typeface="Times New Roman"/>
                        </a:rPr>
                        <a:t> totales </a:t>
                      </a:r>
                      <a:endParaRPr lang="es-ES" sz="1600" dirty="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600">
                          <a:solidFill>
                            <a:srgbClr val="000000"/>
                          </a:solidFill>
                          <a:effectLst/>
                          <a:latin typeface="Arial"/>
                          <a:ea typeface="Times New Roman"/>
                          <a:cs typeface="Times New Roman"/>
                        </a:rPr>
                        <a:t>UFC/G</a:t>
                      </a:r>
                      <a:endParaRPr lang="es-ES" sz="16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1600">
                          <a:solidFill>
                            <a:srgbClr val="000000"/>
                          </a:solidFill>
                          <a:effectLst/>
                          <a:latin typeface="Arial"/>
                          <a:ea typeface="Times New Roman"/>
                          <a:cs typeface="Times New Roman"/>
                        </a:rPr>
                        <a:t>0</a:t>
                      </a:r>
                      <a:endParaRPr lang="es-ES" sz="16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1600">
                          <a:solidFill>
                            <a:srgbClr val="000000"/>
                          </a:solidFill>
                          <a:effectLst/>
                          <a:latin typeface="Arial"/>
                          <a:ea typeface="Times New Roman"/>
                          <a:cs typeface="Times New Roman"/>
                        </a:rPr>
                        <a:t>0</a:t>
                      </a:r>
                      <a:endParaRPr lang="es-ES" sz="16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1600">
                          <a:solidFill>
                            <a:srgbClr val="000000"/>
                          </a:solidFill>
                          <a:effectLst/>
                          <a:latin typeface="Arial"/>
                          <a:ea typeface="Times New Roman"/>
                          <a:cs typeface="Times New Roman"/>
                        </a:rPr>
                        <a:t>0</a:t>
                      </a:r>
                      <a:endParaRPr lang="es-ES" sz="16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gridSpan="2" vMerge="1">
                  <a:txBody>
                    <a:bodyPr/>
                    <a:lstStyle/>
                    <a:p>
                      <a:endParaRPr lang="es-ES"/>
                    </a:p>
                  </a:txBody>
                  <a:tcPr/>
                </a:tc>
                <a:tc hMerge="1" vMerge="1">
                  <a:txBody>
                    <a:bodyPr/>
                    <a:lstStyle/>
                    <a:p>
                      <a:endParaRPr lang="es-ES"/>
                    </a:p>
                  </a:txBody>
                  <a:tcPr/>
                </a:tc>
                <a:tc>
                  <a:txBody>
                    <a:bodyPr/>
                    <a:lstStyle/>
                    <a:p>
                      <a:pPr algn="ctr">
                        <a:lnSpc>
                          <a:spcPct val="115000"/>
                        </a:lnSpc>
                        <a:spcAft>
                          <a:spcPts val="0"/>
                        </a:spcAft>
                      </a:pPr>
                      <a:endParaRPr lang="es-ES" sz="1600" dirty="0" smtClean="0">
                        <a:solidFill>
                          <a:srgbClr val="000000"/>
                        </a:solidFill>
                        <a:effectLst/>
                        <a:latin typeface="Arial"/>
                        <a:ea typeface="Times New Roman"/>
                        <a:cs typeface="Times New Roman"/>
                      </a:endParaRPr>
                    </a:p>
                    <a:p>
                      <a:pPr algn="ctr">
                        <a:lnSpc>
                          <a:spcPct val="115000"/>
                        </a:lnSpc>
                        <a:spcAft>
                          <a:spcPts val="0"/>
                        </a:spcAft>
                      </a:pPr>
                      <a:r>
                        <a:rPr lang="es-ES" sz="1600" dirty="0" smtClean="0">
                          <a:solidFill>
                            <a:srgbClr val="000000"/>
                          </a:solidFill>
                          <a:effectLst/>
                          <a:latin typeface="Arial"/>
                          <a:ea typeface="Times New Roman"/>
                          <a:cs typeface="Times New Roman"/>
                        </a:rPr>
                        <a:t>0</a:t>
                      </a:r>
                      <a:endParaRPr lang="es-ES" sz="1600" dirty="0">
                        <a:effectLst/>
                        <a:latin typeface="Times New Roman"/>
                        <a:ea typeface="Calibri"/>
                        <a:cs typeface="Times New Roman"/>
                      </a:endParaRPr>
                    </a:p>
                  </a:txBody>
                  <a:tcPr marL="44450" marR="44450" marT="0" marB="0">
                    <a:lnL>
                      <a:noFill/>
                    </a:lnL>
                    <a:lnR>
                      <a:noFill/>
                    </a:lnR>
                    <a:lnT>
                      <a:noFill/>
                    </a:lnT>
                    <a:lnB>
                      <a:noFill/>
                    </a:lnB>
                    <a:solidFill>
                      <a:schemeClr val="accent2">
                        <a:lumMod val="40000"/>
                        <a:lumOff val="60000"/>
                      </a:schemeClr>
                    </a:solidFill>
                  </a:tcPr>
                </a:tc>
              </a:tr>
              <a:tr h="515551">
                <a:tc>
                  <a:txBody>
                    <a:bodyPr/>
                    <a:lstStyle/>
                    <a:p>
                      <a:pPr algn="just">
                        <a:lnSpc>
                          <a:spcPct val="115000"/>
                        </a:lnSpc>
                        <a:spcAft>
                          <a:spcPts val="0"/>
                        </a:spcAft>
                      </a:pPr>
                      <a:r>
                        <a:rPr lang="es-ES" sz="1600">
                          <a:solidFill>
                            <a:srgbClr val="000000"/>
                          </a:solidFill>
                          <a:effectLst/>
                          <a:latin typeface="Arial"/>
                          <a:ea typeface="Times New Roman"/>
                          <a:cs typeface="Times New Roman"/>
                        </a:rPr>
                        <a:t>Recuento de mohos </a:t>
                      </a:r>
                      <a:endParaRPr lang="es-ES" sz="16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just">
                        <a:lnSpc>
                          <a:spcPct val="115000"/>
                        </a:lnSpc>
                        <a:spcAft>
                          <a:spcPts val="0"/>
                        </a:spcAft>
                      </a:pPr>
                      <a:r>
                        <a:rPr lang="es-ES" sz="1600">
                          <a:solidFill>
                            <a:srgbClr val="000000"/>
                          </a:solidFill>
                          <a:effectLst/>
                          <a:latin typeface="Arial"/>
                          <a:ea typeface="Times New Roman"/>
                          <a:cs typeface="Times New Roman"/>
                        </a:rPr>
                        <a:t>UFC/G</a:t>
                      </a:r>
                      <a:endParaRPr lang="es-ES" sz="16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1600">
                          <a:solidFill>
                            <a:srgbClr val="000000"/>
                          </a:solidFill>
                          <a:effectLst/>
                          <a:latin typeface="Arial"/>
                          <a:ea typeface="Times New Roman"/>
                          <a:cs typeface="Times New Roman"/>
                        </a:rPr>
                        <a:t>860</a:t>
                      </a:r>
                      <a:endParaRPr lang="es-ES" sz="16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a:txBody>
                    <a:bodyPr/>
                    <a:lstStyle/>
                    <a:p>
                      <a:pPr algn="ctr">
                        <a:lnSpc>
                          <a:spcPct val="115000"/>
                        </a:lnSpc>
                        <a:spcAft>
                          <a:spcPts val="0"/>
                        </a:spcAft>
                      </a:pPr>
                      <a:r>
                        <a:rPr lang="es-ES" sz="1600">
                          <a:solidFill>
                            <a:srgbClr val="000000"/>
                          </a:solidFill>
                          <a:effectLst/>
                          <a:latin typeface="Arial"/>
                          <a:ea typeface="Times New Roman"/>
                          <a:cs typeface="Times New Roman"/>
                        </a:rPr>
                        <a:t>855</a:t>
                      </a:r>
                      <a:endParaRPr lang="es-ES" sz="16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gridSpan="2">
                  <a:txBody>
                    <a:bodyPr/>
                    <a:lstStyle/>
                    <a:p>
                      <a:pPr algn="ctr">
                        <a:lnSpc>
                          <a:spcPct val="115000"/>
                        </a:lnSpc>
                        <a:spcAft>
                          <a:spcPts val="0"/>
                        </a:spcAft>
                      </a:pPr>
                      <a:r>
                        <a:rPr lang="es-ES" sz="1600">
                          <a:solidFill>
                            <a:srgbClr val="000000"/>
                          </a:solidFill>
                          <a:effectLst/>
                          <a:latin typeface="Arial"/>
                          <a:ea typeface="Times New Roman"/>
                          <a:cs typeface="Times New Roman"/>
                        </a:rPr>
                        <a:t>860</a:t>
                      </a:r>
                      <a:endParaRPr lang="es-ES" sz="1600">
                        <a:effectLst/>
                        <a:latin typeface="Times New Roman"/>
                        <a:ea typeface="Calibri"/>
                        <a:cs typeface="Times New Roman"/>
                      </a:endParaRPr>
                    </a:p>
                  </a:txBody>
                  <a:tcPr marL="44450" marR="44450" marT="0" marB="0" anchor="ctr">
                    <a:lnL>
                      <a:noFill/>
                    </a:lnL>
                    <a:lnR>
                      <a:noFill/>
                    </a:lnR>
                    <a:lnT>
                      <a:noFill/>
                    </a:lnT>
                    <a:lnB>
                      <a:noFill/>
                    </a:lnB>
                    <a:solidFill>
                      <a:schemeClr val="accent2">
                        <a:lumMod val="40000"/>
                        <a:lumOff val="60000"/>
                      </a:schemeClr>
                    </a:solidFill>
                  </a:tcPr>
                </a:tc>
                <a:tc hMerge="1">
                  <a:txBody>
                    <a:bodyPr/>
                    <a:lstStyle/>
                    <a:p>
                      <a:endParaRPr lang="es-ES"/>
                    </a:p>
                  </a:txBody>
                  <a:tcPr/>
                </a:tc>
                <a:tc rowSpan="2">
                  <a:txBody>
                    <a:bodyPr/>
                    <a:lstStyle/>
                    <a:p>
                      <a:pPr algn="just">
                        <a:lnSpc>
                          <a:spcPct val="115000"/>
                        </a:lnSpc>
                        <a:spcAft>
                          <a:spcPts val="0"/>
                        </a:spcAft>
                      </a:pPr>
                      <a:r>
                        <a:rPr lang="es-ES" sz="1600">
                          <a:solidFill>
                            <a:srgbClr val="000000"/>
                          </a:solidFill>
                          <a:effectLst/>
                          <a:latin typeface="Arial"/>
                          <a:ea typeface="Times New Roman"/>
                          <a:cs typeface="Times New Roman"/>
                        </a:rPr>
                        <a:t>AOAC 997.02</a:t>
                      </a:r>
                      <a:endParaRPr lang="es-ES" sz="160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a:lnSpc>
                          <a:spcPct val="115000"/>
                        </a:lnSpc>
                        <a:spcAft>
                          <a:spcPts val="0"/>
                        </a:spcAft>
                      </a:pPr>
                      <a:r>
                        <a:rPr lang="es-ES" sz="1600">
                          <a:solidFill>
                            <a:srgbClr val="000000"/>
                          </a:solidFill>
                          <a:effectLst/>
                          <a:latin typeface="Arial"/>
                          <a:ea typeface="Times New Roman"/>
                          <a:cs typeface="Times New Roman"/>
                        </a:rPr>
                        <a:t>1,0x10</a:t>
                      </a:r>
                      <a:r>
                        <a:rPr lang="es-ES" sz="1600" baseline="30000">
                          <a:solidFill>
                            <a:srgbClr val="000000"/>
                          </a:solidFill>
                          <a:effectLst/>
                          <a:latin typeface="Arial"/>
                          <a:ea typeface="Times New Roman"/>
                          <a:cs typeface="Times New Roman"/>
                        </a:rPr>
                        <a:t>3</a:t>
                      </a:r>
                      <a:endParaRPr lang="es-ES" sz="1600">
                        <a:effectLst/>
                        <a:latin typeface="Times New Roman"/>
                        <a:ea typeface="Calibri"/>
                        <a:cs typeface="Times New Roman"/>
                      </a:endParaRPr>
                    </a:p>
                  </a:txBody>
                  <a:tcPr marL="44450" marR="44450" marT="0" marB="0">
                    <a:lnL>
                      <a:noFill/>
                    </a:lnL>
                    <a:lnR>
                      <a:noFill/>
                    </a:lnR>
                    <a:lnT>
                      <a:noFill/>
                    </a:lnT>
                    <a:lnB>
                      <a:noFill/>
                    </a:lnB>
                    <a:solidFill>
                      <a:schemeClr val="accent2">
                        <a:lumMod val="40000"/>
                        <a:lumOff val="60000"/>
                      </a:schemeClr>
                    </a:solidFill>
                  </a:tcPr>
                </a:tc>
              </a:tr>
              <a:tr h="515551">
                <a:tc>
                  <a:txBody>
                    <a:bodyPr/>
                    <a:lstStyle/>
                    <a:p>
                      <a:pPr algn="just">
                        <a:lnSpc>
                          <a:spcPct val="115000"/>
                        </a:lnSpc>
                        <a:spcAft>
                          <a:spcPts val="0"/>
                        </a:spcAft>
                      </a:pPr>
                      <a:r>
                        <a:rPr lang="es-ES" sz="1600" dirty="0">
                          <a:solidFill>
                            <a:srgbClr val="000000"/>
                          </a:solidFill>
                          <a:effectLst/>
                          <a:latin typeface="Arial"/>
                          <a:ea typeface="Times New Roman"/>
                          <a:cs typeface="Times New Roman"/>
                        </a:rPr>
                        <a:t>Recuento levaduras</a:t>
                      </a:r>
                      <a:endParaRPr lang="es-ES" sz="1600" dirty="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s-ES" sz="1600">
                          <a:solidFill>
                            <a:srgbClr val="000000"/>
                          </a:solidFill>
                          <a:effectLst/>
                          <a:latin typeface="Arial"/>
                          <a:ea typeface="Times New Roman"/>
                          <a:cs typeface="Times New Roman"/>
                        </a:rPr>
                        <a:t>UFC/G</a:t>
                      </a:r>
                      <a:endParaRPr lang="es-ES" sz="160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1600" dirty="0">
                          <a:solidFill>
                            <a:srgbClr val="000000"/>
                          </a:solidFill>
                          <a:effectLst/>
                          <a:latin typeface="Arial"/>
                          <a:ea typeface="Times New Roman"/>
                          <a:cs typeface="Times New Roman"/>
                        </a:rPr>
                        <a:t>410</a:t>
                      </a:r>
                      <a:endParaRPr lang="es-ES" sz="1600" dirty="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s-ES" sz="1600" dirty="0">
                          <a:solidFill>
                            <a:srgbClr val="000000"/>
                          </a:solidFill>
                          <a:effectLst/>
                          <a:latin typeface="Arial"/>
                          <a:ea typeface="Times New Roman"/>
                          <a:cs typeface="Times New Roman"/>
                        </a:rPr>
                        <a:t>720</a:t>
                      </a:r>
                      <a:endParaRPr lang="es-ES" sz="1600" dirty="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gridSpan="2">
                  <a:txBody>
                    <a:bodyPr/>
                    <a:lstStyle/>
                    <a:p>
                      <a:pPr algn="ctr">
                        <a:lnSpc>
                          <a:spcPct val="115000"/>
                        </a:lnSpc>
                        <a:spcAft>
                          <a:spcPts val="0"/>
                        </a:spcAft>
                      </a:pPr>
                      <a:r>
                        <a:rPr lang="es-ES" sz="1600" dirty="0">
                          <a:solidFill>
                            <a:srgbClr val="000000"/>
                          </a:solidFill>
                          <a:effectLst/>
                          <a:latin typeface="Arial"/>
                          <a:ea typeface="Times New Roman"/>
                          <a:cs typeface="Times New Roman"/>
                        </a:rPr>
                        <a:t>640</a:t>
                      </a:r>
                      <a:endParaRPr lang="es-ES" sz="1600" dirty="0">
                        <a:effectLst/>
                        <a:latin typeface="Times New Roman"/>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s-ES"/>
                    </a:p>
                  </a:txBody>
                  <a:tcPr/>
                </a:tc>
                <a:tc vMerge="1">
                  <a:txBody>
                    <a:bodyPr/>
                    <a:lstStyle/>
                    <a:p>
                      <a:endParaRPr lang="es-ES"/>
                    </a:p>
                  </a:txBody>
                  <a:tcPr/>
                </a:tc>
                <a:tc>
                  <a:txBody>
                    <a:bodyPr/>
                    <a:lstStyle/>
                    <a:p>
                      <a:pPr algn="r">
                        <a:lnSpc>
                          <a:spcPct val="115000"/>
                        </a:lnSpc>
                        <a:spcAft>
                          <a:spcPts val="0"/>
                        </a:spcAft>
                      </a:pPr>
                      <a:r>
                        <a:rPr lang="es-ES" sz="1600" dirty="0">
                          <a:solidFill>
                            <a:srgbClr val="000000"/>
                          </a:solidFill>
                          <a:effectLst/>
                          <a:latin typeface="Arial"/>
                          <a:ea typeface="Times New Roman"/>
                          <a:cs typeface="Times New Roman"/>
                        </a:rPr>
                        <a:t>1,0x10</a:t>
                      </a:r>
                      <a:r>
                        <a:rPr lang="es-ES" sz="1600" baseline="30000" dirty="0">
                          <a:solidFill>
                            <a:srgbClr val="000000"/>
                          </a:solidFill>
                          <a:effectLst/>
                          <a:latin typeface="Arial"/>
                          <a:ea typeface="Times New Roman"/>
                          <a:cs typeface="Times New Roman"/>
                        </a:rPr>
                        <a:t>3</a:t>
                      </a:r>
                      <a:endParaRPr lang="es-ES" sz="1600" dirty="0">
                        <a:effectLst/>
                        <a:latin typeface="Times New Roman"/>
                        <a:ea typeface="Calibri"/>
                        <a:cs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09668" y="2812010"/>
            <a:ext cx="5324664" cy="923330"/>
          </a:xfrm>
          <a:prstGeom prst="rect">
            <a:avLst/>
          </a:prstGeom>
          <a:noFill/>
        </p:spPr>
        <p:txBody>
          <a:bodyPr wrap="none" lIns="91440" tIns="45720" rIns="91440" bIns="45720">
            <a:spAutoFit/>
          </a:bodyPr>
          <a:lstStyle/>
          <a:p>
            <a:pPr algn="ct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CONCLUSIONES</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758522" y="3140967"/>
            <a:ext cx="8143932" cy="2548395"/>
          </a:xfrm>
          <a:prstGeom prst="roundRect">
            <a:avLst>
              <a:gd name="adj" fmla="val 40030"/>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dirty="0"/>
          </a:p>
        </p:txBody>
      </p:sp>
      <p:sp>
        <p:nvSpPr>
          <p:cNvPr id="5" name="4 Rectángulo redondeado"/>
          <p:cNvSpPr/>
          <p:nvPr/>
        </p:nvSpPr>
        <p:spPr>
          <a:xfrm>
            <a:off x="628744" y="764704"/>
            <a:ext cx="8215370" cy="1608948"/>
          </a:xfrm>
          <a:prstGeom prst="roundRect">
            <a:avLst>
              <a:gd name="adj" fmla="val 49215"/>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s-ES" sz="2500" dirty="0"/>
          </a:p>
        </p:txBody>
      </p:sp>
      <p:sp>
        <p:nvSpPr>
          <p:cNvPr id="55297" name="Rectangle 1"/>
          <p:cNvSpPr>
            <a:spLocks noChangeArrowheads="1"/>
          </p:cNvSpPr>
          <p:nvPr/>
        </p:nvSpPr>
        <p:spPr bwMode="auto">
          <a:xfrm>
            <a:off x="901398" y="858182"/>
            <a:ext cx="7858180" cy="1421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lnSpc>
                <a:spcPct val="150000"/>
              </a:lnSpc>
              <a:spcBef>
                <a:spcPts val="600"/>
              </a:spcBef>
              <a:spcAft>
                <a:spcPts val="600"/>
              </a:spcAft>
              <a:buFont typeface="Symbol"/>
              <a:buChar char=""/>
            </a:pPr>
            <a:r>
              <a:rPr lang="es-EC" sz="2000" dirty="0">
                <a:latin typeface="Times New Roman"/>
                <a:ea typeface="Calibri"/>
              </a:rPr>
              <a:t>Una vez realizado el análisis físico químico del arazá, se observaron contenidos medios de humedad del 90,58%, sólidos solubles del 6,20ºBrix, y ácido ascórbico de 6,90 mg/100g de producto. </a:t>
            </a:r>
            <a:endParaRPr lang="es-ES" sz="2000" dirty="0">
              <a:effectLst/>
              <a:latin typeface="Times New Roman"/>
              <a:ea typeface="Calibri"/>
            </a:endParaRPr>
          </a:p>
        </p:txBody>
      </p:sp>
      <p:sp>
        <p:nvSpPr>
          <p:cNvPr id="55298" name="Rectangle 2"/>
          <p:cNvSpPr>
            <a:spLocks noChangeArrowheads="1"/>
          </p:cNvSpPr>
          <p:nvPr/>
        </p:nvSpPr>
        <p:spPr bwMode="auto">
          <a:xfrm>
            <a:off x="937117" y="3316373"/>
            <a:ext cx="7786742" cy="2345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lnSpc>
                <a:spcPct val="150000"/>
              </a:lnSpc>
              <a:spcAft>
                <a:spcPts val="1000"/>
              </a:spcAft>
              <a:buFont typeface="Symbol"/>
              <a:buChar char=""/>
            </a:pPr>
            <a:r>
              <a:rPr lang="es-EC" sz="2000" dirty="0">
                <a:latin typeface="Times New Roman"/>
                <a:ea typeface="Calibri"/>
              </a:rPr>
              <a:t>El índice de madurez del arazá más apropiado para de deshidratación osmótica y secado convectivo, según las variables determinadas de sólidos solubles (°Brix) y dureza instrumental (</a:t>
            </a:r>
            <a:r>
              <a:rPr lang="es-EC" sz="2000" dirty="0" err="1">
                <a:latin typeface="Times New Roman"/>
                <a:ea typeface="Calibri"/>
              </a:rPr>
              <a:t>Newtons</a:t>
            </a:r>
            <a:r>
              <a:rPr lang="es-EC" sz="2000" dirty="0">
                <a:latin typeface="Times New Roman"/>
                <a:ea typeface="Calibri"/>
              </a:rPr>
              <a:t>), establecieron como mejor índice  es del 50% madurez comercial “pintona – 50% amarilla”, que facilito la manipulación en el proceso. </a:t>
            </a:r>
            <a:endParaRPr lang="es-ES" sz="2000" dirty="0">
              <a:effectLst/>
              <a:latin typeface="Times New Roman"/>
              <a:ea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785785" y="3501008"/>
            <a:ext cx="7986497" cy="2396182"/>
          </a:xfrm>
          <a:prstGeom prst="roundRect">
            <a:avLst>
              <a:gd name="adj" fmla="val 42431"/>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lvl="0" indent="-342900" algn="just">
              <a:lnSpc>
                <a:spcPct val="150000"/>
              </a:lnSpc>
              <a:spcBef>
                <a:spcPts val="600"/>
              </a:spcBef>
              <a:spcAft>
                <a:spcPts val="600"/>
              </a:spcAft>
              <a:buFont typeface="Symbol"/>
              <a:buChar char=""/>
            </a:pPr>
            <a:r>
              <a:rPr lang="es-EC" sz="2000" dirty="0">
                <a:latin typeface="Times New Roman"/>
                <a:ea typeface="Calibri"/>
              </a:rPr>
              <a:t>El período </a:t>
            </a:r>
            <a:r>
              <a:rPr lang="es-EC" sz="2000" dirty="0" err="1">
                <a:latin typeface="Times New Roman"/>
                <a:ea typeface="Calibri"/>
              </a:rPr>
              <a:t>antecrítico</a:t>
            </a:r>
            <a:r>
              <a:rPr lang="es-EC" sz="2000" dirty="0">
                <a:latin typeface="Times New Roman"/>
                <a:ea typeface="Calibri"/>
              </a:rPr>
              <a:t> es corto en los tratamientos de una hora en promedio, debido a que el agua en estado libre fue eliminada en el proceso osmótico. Mientras, el periodo </a:t>
            </a:r>
            <a:r>
              <a:rPr lang="es-EC" sz="2000" dirty="0" err="1">
                <a:latin typeface="Times New Roman"/>
                <a:ea typeface="Calibri"/>
              </a:rPr>
              <a:t>postcrítico</a:t>
            </a:r>
            <a:r>
              <a:rPr lang="es-EC" sz="2000" dirty="0">
                <a:latin typeface="Times New Roman"/>
                <a:ea typeface="Calibri"/>
              </a:rPr>
              <a:t> fue largo en los tratamientos de 6,83 horas promedio, es decir la mayor cantidad de agua es eliminada en el periodo de velocidad decreciente.</a:t>
            </a:r>
            <a:endParaRPr lang="es-ES" sz="2000" dirty="0">
              <a:effectLst/>
              <a:latin typeface="Times New Roman"/>
              <a:ea typeface="Calibri"/>
            </a:endParaRPr>
          </a:p>
        </p:txBody>
      </p:sp>
      <p:sp>
        <p:nvSpPr>
          <p:cNvPr id="7" name="6 Rectángulo redondeado"/>
          <p:cNvSpPr/>
          <p:nvPr/>
        </p:nvSpPr>
        <p:spPr>
          <a:xfrm>
            <a:off x="628350" y="608379"/>
            <a:ext cx="8408145" cy="2532589"/>
          </a:xfrm>
          <a:prstGeom prst="roundRect">
            <a:avLst>
              <a:gd name="adj" fmla="val 40030"/>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dirty="0"/>
          </a:p>
        </p:txBody>
      </p:sp>
      <p:sp>
        <p:nvSpPr>
          <p:cNvPr id="55299" name="Rectangle 3"/>
          <p:cNvSpPr>
            <a:spLocks noChangeArrowheads="1"/>
          </p:cNvSpPr>
          <p:nvPr/>
        </p:nvSpPr>
        <p:spPr bwMode="auto">
          <a:xfrm>
            <a:off x="1128481" y="660352"/>
            <a:ext cx="7643802" cy="2345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lnSpc>
                <a:spcPct val="150000"/>
              </a:lnSpc>
              <a:spcBef>
                <a:spcPts val="600"/>
              </a:spcBef>
              <a:spcAft>
                <a:spcPts val="600"/>
              </a:spcAft>
              <a:buFont typeface="Symbol"/>
              <a:buChar char=""/>
            </a:pPr>
            <a:r>
              <a:rPr lang="es-EC" sz="2000" dirty="0">
                <a:latin typeface="Times New Roman"/>
                <a:ea typeface="Calibri"/>
              </a:rPr>
              <a:t>En la deshidratación osmótica el arazá tuvo una disminución de humedad del 22,55%  al cabo de 12 horas con relación a frutas similares que pueden reducir hasta el 50 % del contenido de humedad, esto debe a la baja porosidad y baja permeabilidad de la pared celular de la fruta de arazá.</a:t>
            </a:r>
            <a:endParaRPr lang="es-ES" sz="2000" dirty="0">
              <a:effectLst/>
              <a:latin typeface="Times New Roman"/>
              <a:ea typeface="Calibri"/>
            </a:endParaRPr>
          </a:p>
        </p:txBody>
      </p:sp>
    </p:spTree>
    <p:extLst>
      <p:ext uri="{BB962C8B-B14F-4D97-AF65-F5344CB8AC3E}">
        <p14:creationId xmlns:p14="http://schemas.microsoft.com/office/powerpoint/2010/main" val="7458997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642910" y="3506471"/>
            <a:ext cx="8106224" cy="2802849"/>
          </a:xfrm>
          <a:prstGeom prst="roundRect">
            <a:avLst>
              <a:gd name="adj" fmla="val 44914"/>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7" name="6 Rectángulo redondeado"/>
          <p:cNvSpPr/>
          <p:nvPr/>
        </p:nvSpPr>
        <p:spPr>
          <a:xfrm>
            <a:off x="642910" y="1052736"/>
            <a:ext cx="8106224" cy="2297530"/>
          </a:xfrm>
          <a:prstGeom prst="roundRect">
            <a:avLst>
              <a:gd name="adj" fmla="val 50000"/>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0418" name="Rectangle 2"/>
          <p:cNvSpPr>
            <a:spLocks noChangeArrowheads="1"/>
          </p:cNvSpPr>
          <p:nvPr/>
        </p:nvSpPr>
        <p:spPr bwMode="auto">
          <a:xfrm>
            <a:off x="966722" y="1004944"/>
            <a:ext cx="7715272" cy="2345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lnSpc>
                <a:spcPct val="150000"/>
              </a:lnSpc>
              <a:spcBef>
                <a:spcPts val="600"/>
              </a:spcBef>
              <a:spcAft>
                <a:spcPts val="600"/>
              </a:spcAft>
              <a:buFont typeface="Symbol"/>
              <a:buChar char=""/>
            </a:pPr>
            <a:r>
              <a:rPr lang="es-EC" sz="2000" dirty="0">
                <a:latin typeface="Times New Roman"/>
                <a:ea typeface="Calibri"/>
              </a:rPr>
              <a:t>La densidad de carga del producto en el secador de bandejas fue el factor de mayor influencia en la pérdida de humedad, con relación la velocidad del aire y la temperatura, porque a menor densidad de carga mayor es la superficie de contacto entre el aire caliente y el producto, durante el proceso de secado convectivo.</a:t>
            </a:r>
            <a:endParaRPr lang="es-ES" sz="2000" dirty="0">
              <a:effectLst/>
              <a:latin typeface="Times New Roman"/>
              <a:ea typeface="Calibri"/>
            </a:endParaRPr>
          </a:p>
        </p:txBody>
      </p:sp>
      <p:sp>
        <p:nvSpPr>
          <p:cNvPr id="60419" name="Rectangle 3"/>
          <p:cNvSpPr>
            <a:spLocks noChangeArrowheads="1"/>
          </p:cNvSpPr>
          <p:nvPr/>
        </p:nvSpPr>
        <p:spPr bwMode="auto">
          <a:xfrm>
            <a:off x="909808" y="3735234"/>
            <a:ext cx="7572428" cy="2345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lnSpc>
                <a:spcPct val="150000"/>
              </a:lnSpc>
              <a:spcBef>
                <a:spcPts val="600"/>
              </a:spcBef>
              <a:spcAft>
                <a:spcPts val="600"/>
              </a:spcAft>
              <a:buFont typeface="Symbol"/>
              <a:buChar char=""/>
            </a:pPr>
            <a:r>
              <a:rPr lang="es-EC" sz="2000" dirty="0">
                <a:latin typeface="Times New Roman"/>
                <a:ea typeface="Calibri"/>
              </a:rPr>
              <a:t> El mejor tratamiento debido a su menor contenido de humedad (1,17%) y actividad de agua (0,55), fue el T9 (temperatura de secado 70°C, velocidad de secado 3 m/s, densidad de carga 1000 g/m</a:t>
            </a:r>
            <a:r>
              <a:rPr lang="es-EC" sz="2000" baseline="30000" dirty="0">
                <a:latin typeface="Times New Roman"/>
                <a:ea typeface="Calibri"/>
              </a:rPr>
              <a:t>2</a:t>
            </a:r>
            <a:r>
              <a:rPr lang="es-EC" sz="2000" dirty="0">
                <a:latin typeface="Times New Roman"/>
                <a:ea typeface="Calibri"/>
              </a:rPr>
              <a:t>), el cual cumple con la norma INEN 2996-2015 para frutas  deshidratadas.</a:t>
            </a:r>
            <a:endParaRPr lang="es-ES" sz="2000" dirty="0">
              <a:effectLst/>
              <a:latin typeface="Times New Roman"/>
              <a:ea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642910" y="3645023"/>
            <a:ext cx="8249570" cy="2232249"/>
          </a:xfrm>
          <a:prstGeom prst="roundRect">
            <a:avLst>
              <a:gd name="adj" fmla="val 50000"/>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5" name="4 Rectángulo redondeado"/>
          <p:cNvSpPr/>
          <p:nvPr/>
        </p:nvSpPr>
        <p:spPr>
          <a:xfrm>
            <a:off x="776786" y="968802"/>
            <a:ext cx="8187702" cy="240065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dirty="0"/>
          </a:p>
        </p:txBody>
      </p:sp>
      <p:sp>
        <p:nvSpPr>
          <p:cNvPr id="60417" name="Rectangle 1"/>
          <p:cNvSpPr>
            <a:spLocks noChangeArrowheads="1"/>
          </p:cNvSpPr>
          <p:nvPr/>
        </p:nvSpPr>
        <p:spPr bwMode="auto">
          <a:xfrm>
            <a:off x="1250117" y="968801"/>
            <a:ext cx="7215238"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lnSpc>
                <a:spcPct val="150000"/>
              </a:lnSpc>
              <a:spcAft>
                <a:spcPts val="0"/>
              </a:spcAft>
              <a:buFont typeface="Symbol"/>
              <a:buChar char=""/>
            </a:pPr>
            <a:r>
              <a:rPr lang="es-ES" sz="2000" dirty="0">
                <a:solidFill>
                  <a:srgbClr val="000000"/>
                </a:solidFill>
                <a:latin typeface="Times New Roman"/>
                <a:ea typeface="Calibri"/>
              </a:rPr>
              <a:t> </a:t>
            </a:r>
            <a:r>
              <a:rPr lang="es-EC" sz="2000" dirty="0">
                <a:latin typeface="Times New Roman"/>
                <a:ea typeface="Calibri"/>
              </a:rPr>
              <a:t>La prueba de Friedman estableció que el tratamiento de mayor  aceptabilidad por el panel de jueces fue el T9,  por presentar después del proceso, un color similar al de la fruta fresca y un mejor sabor debido a la cristalización del azúcar por la pérdida de humedad.</a:t>
            </a:r>
            <a:endParaRPr lang="es-ES" sz="2000" dirty="0">
              <a:solidFill>
                <a:srgbClr val="000000"/>
              </a:solidFill>
              <a:effectLst/>
              <a:latin typeface="Times New Roman"/>
              <a:ea typeface="Calibri"/>
            </a:endParaRPr>
          </a:p>
        </p:txBody>
      </p:sp>
      <p:sp>
        <p:nvSpPr>
          <p:cNvPr id="60418" name="Rectangle 2"/>
          <p:cNvSpPr>
            <a:spLocks noChangeArrowheads="1"/>
          </p:cNvSpPr>
          <p:nvPr/>
        </p:nvSpPr>
        <p:spPr bwMode="auto">
          <a:xfrm>
            <a:off x="883960" y="3740514"/>
            <a:ext cx="7715272" cy="1883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lnSpc>
                <a:spcPct val="150000"/>
              </a:lnSpc>
              <a:spcAft>
                <a:spcPts val="0"/>
              </a:spcAft>
              <a:buFont typeface="Symbol"/>
              <a:buChar char=""/>
            </a:pPr>
            <a:r>
              <a:rPr lang="es-ES" sz="2000" dirty="0">
                <a:solidFill>
                  <a:srgbClr val="000000"/>
                </a:solidFill>
                <a:latin typeface="Times New Roman"/>
                <a:ea typeface="Calibri"/>
              </a:rPr>
              <a:t>Se acepta la hipótesis alternativa establecida al inicio de la investigación, es decir que la densidad de carga, temperatura y velocidad de aire influyen significativamente en la calidad del producto final.</a:t>
            </a:r>
            <a:endParaRPr lang="es-ES" sz="2000" dirty="0">
              <a:solidFill>
                <a:srgbClr val="000000"/>
              </a:solidFill>
              <a:effectLst/>
              <a:latin typeface="Times New Roman"/>
              <a:ea typeface="Calibri"/>
            </a:endParaRPr>
          </a:p>
        </p:txBody>
      </p:sp>
    </p:spTree>
    <p:extLst>
      <p:ext uri="{BB962C8B-B14F-4D97-AF65-F5344CB8AC3E}">
        <p14:creationId xmlns:p14="http://schemas.microsoft.com/office/powerpoint/2010/main" val="25362295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31640" y="2780928"/>
            <a:ext cx="6696744" cy="923330"/>
          </a:xfrm>
          <a:prstGeom prst="rect">
            <a:avLst/>
          </a:prstGeom>
        </p:spPr>
        <p:txBody>
          <a:bodyPr wrap="square">
            <a:spAutoFit/>
          </a:bodyPr>
          <a:lstStyle/>
          <a:p>
            <a:pPr lvl="0" algn="ctr"/>
            <a:r>
              <a:rPr lang="es-ES" sz="5400" b="1" dirty="0">
                <a:ln w="11430"/>
                <a:gradFill>
                  <a:gsLst>
                    <a:gs pos="0">
                      <a:srgbClr val="C17529">
                        <a:tint val="90000"/>
                        <a:satMod val="120000"/>
                      </a:srgbClr>
                    </a:gs>
                    <a:gs pos="25000">
                      <a:srgbClr val="C17529">
                        <a:tint val="93000"/>
                        <a:satMod val="120000"/>
                      </a:srgbClr>
                    </a:gs>
                    <a:gs pos="50000">
                      <a:srgbClr val="C17529">
                        <a:shade val="89000"/>
                        <a:satMod val="110000"/>
                      </a:srgbClr>
                    </a:gs>
                    <a:gs pos="75000">
                      <a:srgbClr val="C17529">
                        <a:tint val="93000"/>
                        <a:satMod val="120000"/>
                      </a:srgbClr>
                    </a:gs>
                    <a:gs pos="100000">
                      <a:srgbClr val="C17529">
                        <a:tint val="90000"/>
                        <a:satMod val="120000"/>
                      </a:srgbClr>
                    </a:gs>
                  </a:gsLst>
                  <a:lin ang="5400000"/>
                </a:gradFill>
                <a:effectLst>
                  <a:outerShdw blurRad="80000" dist="40000" dir="5040000" algn="tl">
                    <a:srgbClr val="000000">
                      <a:alpha val="30000"/>
                    </a:srgbClr>
                  </a:outerShdw>
                </a:effectLst>
              </a:rPr>
              <a:t>RECOMENDACIONES </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935915" y="4077072"/>
            <a:ext cx="7562601" cy="1584176"/>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7" name="6 Rectángulo redondeado"/>
          <p:cNvSpPr/>
          <p:nvPr/>
        </p:nvSpPr>
        <p:spPr>
          <a:xfrm>
            <a:off x="997526" y="1628800"/>
            <a:ext cx="7500990" cy="1429712"/>
          </a:xfrm>
          <a:prstGeom prst="roundRect">
            <a:avLst>
              <a:gd name="adj" fmla="val 50000"/>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dirty="0"/>
          </a:p>
        </p:txBody>
      </p:sp>
      <p:sp>
        <p:nvSpPr>
          <p:cNvPr id="63489" name="Rectangle 1"/>
          <p:cNvSpPr>
            <a:spLocks noChangeArrowheads="1"/>
          </p:cNvSpPr>
          <p:nvPr/>
        </p:nvSpPr>
        <p:spPr bwMode="auto">
          <a:xfrm>
            <a:off x="1216753" y="1674843"/>
            <a:ext cx="7000924" cy="960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lnSpc>
                <a:spcPct val="150000"/>
              </a:lnSpc>
              <a:spcBef>
                <a:spcPts val="600"/>
              </a:spcBef>
              <a:spcAft>
                <a:spcPts val="600"/>
              </a:spcAft>
              <a:buFont typeface="Symbol"/>
              <a:buChar char=""/>
            </a:pPr>
            <a:r>
              <a:rPr lang="es-EC" sz="2000" dirty="0">
                <a:latin typeface="Times New Roman"/>
                <a:ea typeface="Calibri"/>
              </a:rPr>
              <a:t>Evaluar la actividad de agua en el proceso osmótico y la estabilidad de la solución en la pérdida de humedad.</a:t>
            </a:r>
            <a:endParaRPr lang="es-ES" sz="2000" dirty="0">
              <a:effectLst/>
              <a:latin typeface="Times New Roman"/>
              <a:ea typeface="Calibri"/>
            </a:endParaRPr>
          </a:p>
        </p:txBody>
      </p:sp>
      <p:sp>
        <p:nvSpPr>
          <p:cNvPr id="63490" name="Rectangle 2"/>
          <p:cNvSpPr>
            <a:spLocks noChangeArrowheads="1"/>
          </p:cNvSpPr>
          <p:nvPr/>
        </p:nvSpPr>
        <p:spPr bwMode="auto">
          <a:xfrm>
            <a:off x="1301715" y="4388996"/>
            <a:ext cx="7072362" cy="960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lnSpc>
                <a:spcPct val="150000"/>
              </a:lnSpc>
              <a:spcBef>
                <a:spcPts val="600"/>
              </a:spcBef>
              <a:spcAft>
                <a:spcPts val="600"/>
              </a:spcAft>
              <a:buFont typeface="Symbol"/>
              <a:buChar char=""/>
            </a:pPr>
            <a:r>
              <a:rPr lang="es-EC" sz="2000" dirty="0">
                <a:latin typeface="Times New Roman"/>
                <a:ea typeface="Calibri"/>
              </a:rPr>
              <a:t>Utilizar otros métodos de conservación  para comparar el comportamiento de la fruta en los distintos  procesos.</a:t>
            </a:r>
            <a:endParaRPr lang="es-ES" sz="2000" dirty="0">
              <a:effectLst/>
              <a:latin typeface="Times New Roman"/>
              <a:ea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956869" y="4149079"/>
            <a:ext cx="7715304" cy="1453297"/>
          </a:xfrm>
          <a:prstGeom prst="roundRect">
            <a:avLst>
              <a:gd name="adj" fmla="val 50000"/>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p>
        </p:txBody>
      </p:sp>
      <p:sp>
        <p:nvSpPr>
          <p:cNvPr id="6" name="5 Rectángulo redondeado"/>
          <p:cNvSpPr/>
          <p:nvPr/>
        </p:nvSpPr>
        <p:spPr>
          <a:xfrm>
            <a:off x="857224" y="1643050"/>
            <a:ext cx="7643866" cy="1569926"/>
          </a:xfrm>
          <a:prstGeom prst="roundRect">
            <a:avLst>
              <a:gd name="adj" fmla="val 50000"/>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5537" name="Rectangle 1"/>
          <p:cNvSpPr>
            <a:spLocks noChangeArrowheads="1"/>
          </p:cNvSpPr>
          <p:nvPr/>
        </p:nvSpPr>
        <p:spPr bwMode="auto">
          <a:xfrm>
            <a:off x="1214414" y="1301179"/>
            <a:ext cx="7000924" cy="1892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algn="just">
              <a:lnSpc>
                <a:spcPct val="150000"/>
              </a:lnSpc>
              <a:spcAft>
                <a:spcPts val="0"/>
              </a:spcAft>
            </a:pPr>
            <a:r>
              <a:rPr lang="es-EC" dirty="0">
                <a:latin typeface="Times New Roman"/>
                <a:ea typeface="Calibri"/>
              </a:rPr>
              <a:t> </a:t>
            </a:r>
            <a:endParaRPr lang="es-ES" dirty="0">
              <a:latin typeface="Times New Roman"/>
              <a:ea typeface="Calibri"/>
            </a:endParaRPr>
          </a:p>
          <a:p>
            <a:pPr marL="342900" lvl="0" indent="-342900" algn="just">
              <a:lnSpc>
                <a:spcPct val="150000"/>
              </a:lnSpc>
              <a:buFont typeface="Symbol"/>
              <a:buChar char=""/>
            </a:pPr>
            <a:r>
              <a:rPr lang="es-EC" sz="2000" dirty="0">
                <a:solidFill>
                  <a:prstClr val="black"/>
                </a:solidFill>
                <a:latin typeface="Times New Roman"/>
                <a:ea typeface="Times New Roman"/>
              </a:rPr>
              <a:t>Evaluar la degradación del ácido ascórbico,</a:t>
            </a:r>
            <a:r>
              <a:rPr lang="es-EC" sz="2000" dirty="0">
                <a:solidFill>
                  <a:prstClr val="black"/>
                </a:solidFill>
                <a:latin typeface="Times New Roman"/>
                <a:ea typeface="Calibri"/>
              </a:rPr>
              <a:t> cristalización de azucares </a:t>
            </a:r>
            <a:r>
              <a:rPr lang="es-EC" sz="2000" dirty="0">
                <a:solidFill>
                  <a:prstClr val="black"/>
                </a:solidFill>
                <a:latin typeface="Times New Roman"/>
                <a:ea typeface="Times New Roman"/>
              </a:rPr>
              <a:t>en el proceso de deshidratación osmótica y en el secado.</a:t>
            </a:r>
            <a:endParaRPr lang="es-ES" sz="2000" dirty="0">
              <a:solidFill>
                <a:prstClr val="black"/>
              </a:solidFill>
              <a:latin typeface="Times New Roman"/>
              <a:ea typeface="Calibri"/>
            </a:endParaRPr>
          </a:p>
        </p:txBody>
      </p:sp>
      <p:sp>
        <p:nvSpPr>
          <p:cNvPr id="65538" name="Rectangle 2"/>
          <p:cNvSpPr>
            <a:spLocks noChangeArrowheads="1"/>
          </p:cNvSpPr>
          <p:nvPr/>
        </p:nvSpPr>
        <p:spPr bwMode="auto">
          <a:xfrm>
            <a:off x="1239716" y="3709551"/>
            <a:ext cx="7286644" cy="1892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algn="just">
              <a:lnSpc>
                <a:spcPct val="150000"/>
              </a:lnSpc>
              <a:spcAft>
                <a:spcPts val="0"/>
              </a:spcAft>
            </a:pPr>
            <a:r>
              <a:rPr lang="es-EC" dirty="0">
                <a:latin typeface="Times New Roman"/>
                <a:ea typeface="Calibri"/>
              </a:rPr>
              <a:t> </a:t>
            </a:r>
            <a:endParaRPr lang="es-ES" dirty="0">
              <a:latin typeface="Times New Roman"/>
              <a:ea typeface="Calibri"/>
            </a:endParaRPr>
          </a:p>
          <a:p>
            <a:pPr marL="342900" lvl="0" indent="-342900" algn="just">
              <a:lnSpc>
                <a:spcPct val="150000"/>
              </a:lnSpc>
              <a:spcAft>
                <a:spcPts val="0"/>
              </a:spcAft>
              <a:buFont typeface="Symbol"/>
              <a:buChar char=""/>
            </a:pPr>
            <a:r>
              <a:rPr lang="es-EC" sz="2000" dirty="0" smtClean="0">
                <a:latin typeface="Times New Roman"/>
                <a:ea typeface="Calibri"/>
              </a:rPr>
              <a:t>Tomar  </a:t>
            </a:r>
            <a:r>
              <a:rPr lang="es-EC" sz="2000" dirty="0">
                <a:latin typeface="Times New Roman"/>
                <a:ea typeface="Calibri"/>
              </a:rPr>
              <a:t>este trabajo de grado como referencia para futuras investigaciones en base a esta fruta aplicando otros factores </a:t>
            </a:r>
            <a:r>
              <a:rPr lang="es-EC" sz="2000" dirty="0" smtClean="0">
                <a:latin typeface="Times New Roman"/>
                <a:ea typeface="Calibri"/>
              </a:rPr>
              <a:t>de </a:t>
            </a:r>
            <a:r>
              <a:rPr lang="es-EC" sz="2000" dirty="0">
                <a:latin typeface="Times New Roman"/>
                <a:ea typeface="Calibri"/>
              </a:rPr>
              <a:t>estudio.</a:t>
            </a:r>
            <a:endParaRPr lang="es-ES" sz="2000" dirty="0">
              <a:effectLst/>
              <a:latin typeface="Times New Roman"/>
              <a:ea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981200" y="2667000"/>
            <a:ext cx="5410200" cy="12192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bg1"/>
                </a:solidFill>
                <a:latin typeface="Century Schoolbook" pitchFamily="18" charset="0"/>
              </a:rPr>
              <a:t>JUSTIFICACIÓN</a:t>
            </a:r>
            <a:endParaRPr lang="es-EC" sz="3200" b="1" dirty="0">
              <a:solidFill>
                <a:schemeClr val="bg1"/>
              </a:solidFill>
              <a:latin typeface="Century Schoolbook" pitchFamily="18" charset="0"/>
            </a:endParaRPr>
          </a:p>
        </p:txBody>
      </p:sp>
    </p:spTree>
    <p:extLst>
      <p:ext uri="{BB962C8B-B14F-4D97-AF65-F5344CB8AC3E}">
        <p14:creationId xmlns:p14="http://schemas.microsoft.com/office/powerpoint/2010/main" val="12723237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63688" y="2636912"/>
            <a:ext cx="54006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C" sz="5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anose="040409050D0802020404" pitchFamily="82" charset="0"/>
              </a:rPr>
              <a:t>GRACIAS POR </a:t>
            </a:r>
          </a:p>
          <a:p>
            <a:pPr algn="ctr"/>
            <a:r>
              <a:rPr lang="es-EC" sz="5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anose="040409050D0802020404" pitchFamily="82" charset="0"/>
              </a:rPr>
              <a:t>SU ATENCIÓN</a:t>
            </a:r>
            <a:endParaRPr lang="es-ES" sz="5400" b="1" cap="all" spc="0"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1894707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931353743"/>
              </p:ext>
            </p:extLst>
          </p:nvPr>
        </p:nvGraphicFramePr>
        <p:xfrm>
          <a:off x="0" y="0"/>
          <a:ext cx="874846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1902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981200" y="2667000"/>
            <a:ext cx="5410200" cy="12192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bg1"/>
                </a:solidFill>
                <a:latin typeface="Century Schoolbook" pitchFamily="18" charset="0"/>
              </a:rPr>
              <a:t>HIPÓTESIS</a:t>
            </a:r>
            <a:endParaRPr lang="es-EC" sz="3200" b="1" dirty="0">
              <a:solidFill>
                <a:schemeClr val="bg1"/>
              </a:solidFill>
              <a:latin typeface="Century Schoolbook" pitchFamily="18" charset="0"/>
            </a:endParaRPr>
          </a:p>
        </p:txBody>
      </p:sp>
    </p:spTree>
    <p:extLst>
      <p:ext uri="{BB962C8B-B14F-4D97-AF65-F5344CB8AC3E}">
        <p14:creationId xmlns:p14="http://schemas.microsoft.com/office/powerpoint/2010/main" val="14169798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685800" y="990600"/>
            <a:ext cx="7848600" cy="1981200"/>
          </a:xfrm>
          <a:prstGeom prst="roundRect">
            <a:avLst>
              <a:gd name="adj"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lnSpc>
                <a:spcPct val="150000"/>
              </a:lnSpc>
              <a:spcAft>
                <a:spcPts val="1000"/>
              </a:spcAft>
            </a:pPr>
            <a:endParaRPr lang="es-EC" sz="2400" b="1" dirty="0" smtClean="0">
              <a:solidFill>
                <a:schemeClr val="tx1"/>
              </a:solidFill>
              <a:latin typeface="Times New Roman"/>
              <a:ea typeface="Calibri"/>
            </a:endParaRPr>
          </a:p>
          <a:p>
            <a:pPr algn="just">
              <a:lnSpc>
                <a:spcPct val="150000"/>
              </a:lnSpc>
              <a:spcAft>
                <a:spcPts val="1000"/>
              </a:spcAft>
            </a:pPr>
            <a:r>
              <a:rPr lang="es-EC" sz="2400" b="1" dirty="0" smtClean="0">
                <a:solidFill>
                  <a:schemeClr val="tx1"/>
                </a:solidFill>
                <a:latin typeface="Times New Roman"/>
                <a:ea typeface="Calibri"/>
              </a:rPr>
              <a:t>Hi</a:t>
            </a:r>
            <a:r>
              <a:rPr lang="es-EC" sz="2400" b="1" dirty="0">
                <a:solidFill>
                  <a:schemeClr val="tx1"/>
                </a:solidFill>
                <a:latin typeface="Times New Roman"/>
                <a:ea typeface="Calibri"/>
              </a:rPr>
              <a:t>:</a:t>
            </a:r>
            <a:r>
              <a:rPr lang="es-EC" sz="2400" dirty="0">
                <a:solidFill>
                  <a:schemeClr val="tx1"/>
                </a:solidFill>
                <a:latin typeface="Times New Roman"/>
                <a:ea typeface="Calibri"/>
              </a:rPr>
              <a:t> La densidad de carga, temperatura y velocidad de aire influyen significativamente en la calidad del producto </a:t>
            </a:r>
            <a:r>
              <a:rPr lang="es-EC" sz="2400" dirty="0" smtClean="0">
                <a:solidFill>
                  <a:schemeClr val="tx1"/>
                </a:solidFill>
                <a:latin typeface="Times New Roman"/>
                <a:ea typeface="Calibri"/>
              </a:rPr>
              <a:t>final.</a:t>
            </a:r>
            <a:endParaRPr lang="es-ES" sz="2400" dirty="0">
              <a:latin typeface="Times New Roman"/>
              <a:ea typeface="Calibri"/>
            </a:endParaRPr>
          </a:p>
          <a:p>
            <a:r>
              <a:rPr lang="es-ES" sz="2400" dirty="0" smtClean="0"/>
              <a:t> </a:t>
            </a:r>
            <a:endParaRPr lang="es-ES" sz="2400" dirty="0"/>
          </a:p>
        </p:txBody>
      </p:sp>
      <p:sp>
        <p:nvSpPr>
          <p:cNvPr id="4" name="3 Rectángulo redondeado"/>
          <p:cNvSpPr/>
          <p:nvPr/>
        </p:nvSpPr>
        <p:spPr>
          <a:xfrm>
            <a:off x="714400" y="3566090"/>
            <a:ext cx="7848600" cy="2023149"/>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50000"/>
              </a:lnSpc>
              <a:spcAft>
                <a:spcPts val="1000"/>
              </a:spcAft>
            </a:pPr>
            <a:endParaRPr lang="es-EC" sz="2400" b="1" dirty="0" smtClean="0">
              <a:solidFill>
                <a:schemeClr val="tx1"/>
              </a:solidFill>
              <a:latin typeface="Times New Roman"/>
              <a:ea typeface="Calibri"/>
            </a:endParaRPr>
          </a:p>
          <a:p>
            <a:pPr algn="just">
              <a:lnSpc>
                <a:spcPct val="150000"/>
              </a:lnSpc>
              <a:spcAft>
                <a:spcPts val="1000"/>
              </a:spcAft>
            </a:pPr>
            <a:r>
              <a:rPr lang="es-EC" sz="2400" b="1" dirty="0" smtClean="0">
                <a:solidFill>
                  <a:schemeClr val="tx1"/>
                </a:solidFill>
                <a:latin typeface="Times New Roman"/>
                <a:ea typeface="Calibri"/>
              </a:rPr>
              <a:t>Ho</a:t>
            </a:r>
            <a:r>
              <a:rPr lang="es-EC" sz="2400" b="1" dirty="0">
                <a:solidFill>
                  <a:schemeClr val="tx1"/>
                </a:solidFill>
                <a:latin typeface="Times New Roman"/>
                <a:ea typeface="Calibri"/>
              </a:rPr>
              <a:t>:</a:t>
            </a:r>
            <a:r>
              <a:rPr lang="es-EC" sz="2400" dirty="0">
                <a:solidFill>
                  <a:schemeClr val="tx1"/>
                </a:solidFill>
                <a:latin typeface="Times New Roman"/>
                <a:ea typeface="Calibri"/>
              </a:rPr>
              <a:t> La densidad de carga, temperatura y velocidad de aire no influyen significativamente en la calidad del producto final.</a:t>
            </a:r>
            <a:endParaRPr lang="es-ES" sz="2400" dirty="0">
              <a:solidFill>
                <a:schemeClr val="tx1"/>
              </a:solidFill>
              <a:latin typeface="Times New Roman"/>
              <a:ea typeface="Calibri"/>
            </a:endParaRPr>
          </a:p>
          <a:p>
            <a:pPr algn="ctr"/>
            <a:endParaRPr lang="es-EC" sz="2400" dirty="0"/>
          </a:p>
        </p:txBody>
      </p:sp>
    </p:spTree>
    <p:extLst>
      <p:ext uri="{BB962C8B-B14F-4D97-AF65-F5344CB8AC3E}">
        <p14:creationId xmlns:p14="http://schemas.microsoft.com/office/powerpoint/2010/main" val="33850774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Trek</Template>
  <TotalTime>6512</TotalTime>
  <Words>1821</Words>
  <Application>Microsoft Office PowerPoint</Application>
  <PresentationFormat>Presentación en pantalla (4:3)</PresentationFormat>
  <Paragraphs>573</Paragraphs>
  <Slides>60</Slides>
  <Notes>1</Notes>
  <HiddenSlides>0</HiddenSlides>
  <MMClips>0</MMClips>
  <ScaleCrop>false</ScaleCrop>
  <HeadingPairs>
    <vt:vector size="4" baseType="variant">
      <vt:variant>
        <vt:lpstr>Tema</vt:lpstr>
      </vt:variant>
      <vt:variant>
        <vt:i4>1</vt:i4>
      </vt:variant>
      <vt:variant>
        <vt:lpstr>Títulos de diapositiva</vt:lpstr>
      </vt:variant>
      <vt:variant>
        <vt:i4>60</vt:i4>
      </vt:variant>
    </vt:vector>
  </HeadingPairs>
  <TitlesOfParts>
    <vt:vector size="61" baseType="lpstr">
      <vt:lpstr>Viajes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Usuario</cp:lastModifiedBy>
  <cp:revision>152</cp:revision>
  <dcterms:created xsi:type="dcterms:W3CDTF">2014-07-18T01:16:15Z</dcterms:created>
  <dcterms:modified xsi:type="dcterms:W3CDTF">2017-03-23T00:41:39Z</dcterms:modified>
</cp:coreProperties>
</file>