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7" r:id="rId1"/>
  </p:sldMasterIdLst>
  <p:sldIdLst>
    <p:sldId id="256" r:id="rId2"/>
    <p:sldId id="258" r:id="rId3"/>
    <p:sldId id="282" r:id="rId4"/>
    <p:sldId id="283" r:id="rId5"/>
    <p:sldId id="288" r:id="rId6"/>
    <p:sldId id="289" r:id="rId7"/>
    <p:sldId id="290" r:id="rId8"/>
    <p:sldId id="291" r:id="rId9"/>
    <p:sldId id="304" r:id="rId10"/>
    <p:sldId id="292" r:id="rId11"/>
    <p:sldId id="305" r:id="rId12"/>
    <p:sldId id="306" r:id="rId13"/>
    <p:sldId id="293" r:id="rId14"/>
    <p:sldId id="294" r:id="rId15"/>
    <p:sldId id="307" r:id="rId16"/>
    <p:sldId id="312" r:id="rId17"/>
    <p:sldId id="308" r:id="rId18"/>
    <p:sldId id="299" r:id="rId19"/>
    <p:sldId id="309" r:id="rId20"/>
    <p:sldId id="300" r:id="rId21"/>
    <p:sldId id="310" r:id="rId22"/>
    <p:sldId id="313" r:id="rId23"/>
    <p:sldId id="296" r:id="rId24"/>
    <p:sldId id="295" r:id="rId25"/>
    <p:sldId id="302" r:id="rId26"/>
    <p:sldId id="311" r:id="rId27"/>
    <p:sldId id="297" r:id="rId28"/>
    <p:sldId id="303" r:id="rId29"/>
    <p:sldId id="267"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7" d="100"/>
          <a:sy n="87" d="100"/>
        </p:scale>
        <p:origin x="528" y="4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diagrams/_rels/data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diagrams/_rels/data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image" Target="../media/image35.png"/></Relationships>
</file>

<file path=ppt/diagrams/_rels/data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image" Target="../media/image38.jpeg"/></Relationships>
</file>

<file path=ppt/diagrams/_rels/data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image" Target="../media/image4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image" Target="../media/image35.png"/></Relationships>
</file>

<file path=ppt/diagrams/_rels/drawing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image" Target="../media/image38.jpeg"/></Relationships>
</file>

<file path=ppt/diagrams/_rels/drawing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6895C7-B513-42EC-8AF2-D844028D21DC}" type="doc">
      <dgm:prSet loTypeId="urn:microsoft.com/office/officeart/2005/8/layout/bProcess4" loCatId="process" qsTypeId="urn:microsoft.com/office/officeart/2005/8/quickstyle/simple1" qsCatId="simple" csTypeId="urn:microsoft.com/office/officeart/2005/8/colors/colorful5" csCatId="colorful" phldr="1"/>
      <dgm:spPr/>
      <dgm:t>
        <a:bodyPr/>
        <a:lstStyle/>
        <a:p>
          <a:endParaRPr lang="es-ES"/>
        </a:p>
      </dgm:t>
    </dgm:pt>
    <dgm:pt modelId="{45BE21D8-2E13-4374-9554-97559E9E5AB7}">
      <dgm:prSet phldrT="[Texto]"/>
      <dgm:spPr/>
      <dgm:t>
        <a:bodyPr/>
        <a:lstStyle/>
        <a:p>
          <a:r>
            <a:rPr lang="es-ES" dirty="0">
              <a:solidFill>
                <a:schemeClr val="tx1"/>
              </a:solidFill>
            </a:rPr>
            <a:t>1. Ciclo hidrológico</a:t>
          </a:r>
        </a:p>
      </dgm:t>
    </dgm:pt>
    <dgm:pt modelId="{039D5DDA-18CD-407B-8E5E-63D25224522A}" type="parTrans" cxnId="{06F08A81-662B-4D1C-A030-39639839964B}">
      <dgm:prSet/>
      <dgm:spPr/>
      <dgm:t>
        <a:bodyPr/>
        <a:lstStyle/>
        <a:p>
          <a:endParaRPr lang="es-ES">
            <a:solidFill>
              <a:schemeClr val="tx1"/>
            </a:solidFill>
          </a:endParaRPr>
        </a:p>
      </dgm:t>
    </dgm:pt>
    <dgm:pt modelId="{0B72B816-0D5C-4CC8-81FC-7A80493FEB64}" type="sibTrans" cxnId="{06F08A81-662B-4D1C-A030-39639839964B}">
      <dgm:prSet/>
      <dgm:spPr/>
      <dgm:t>
        <a:bodyPr/>
        <a:lstStyle/>
        <a:p>
          <a:endParaRPr lang="es-ES">
            <a:solidFill>
              <a:schemeClr val="tx1"/>
            </a:solidFill>
          </a:endParaRPr>
        </a:p>
      </dgm:t>
    </dgm:pt>
    <dgm:pt modelId="{DBE76B22-16F0-4D43-AD00-3C5E8480AABF}">
      <dgm:prSet phldrT="[Texto]"/>
      <dgm:spPr/>
      <dgm:t>
        <a:bodyPr/>
        <a:lstStyle/>
        <a:p>
          <a:r>
            <a:rPr lang="es-ES" dirty="0">
              <a:solidFill>
                <a:schemeClr val="tx1"/>
              </a:solidFill>
            </a:rPr>
            <a:t>3. Balance Hídrico Climático</a:t>
          </a:r>
        </a:p>
      </dgm:t>
    </dgm:pt>
    <dgm:pt modelId="{EDE401C4-8A40-4E34-9BBE-E380F42F3F2A}" type="parTrans" cxnId="{41306F72-041F-4C0F-A110-49B5ED210AF7}">
      <dgm:prSet/>
      <dgm:spPr/>
      <dgm:t>
        <a:bodyPr/>
        <a:lstStyle/>
        <a:p>
          <a:endParaRPr lang="es-ES">
            <a:solidFill>
              <a:schemeClr val="tx1"/>
            </a:solidFill>
          </a:endParaRPr>
        </a:p>
      </dgm:t>
    </dgm:pt>
    <dgm:pt modelId="{12FB4B1D-4C51-4AAE-9563-067E2DB27AB0}" type="sibTrans" cxnId="{41306F72-041F-4C0F-A110-49B5ED210AF7}">
      <dgm:prSet/>
      <dgm:spPr/>
      <dgm:t>
        <a:bodyPr/>
        <a:lstStyle/>
        <a:p>
          <a:endParaRPr lang="es-ES">
            <a:solidFill>
              <a:schemeClr val="tx1"/>
            </a:solidFill>
          </a:endParaRPr>
        </a:p>
      </dgm:t>
    </dgm:pt>
    <dgm:pt modelId="{B304BBC1-4523-4EC3-9E5E-22F69BC5F4DF}">
      <dgm:prSet phldrT="[Texto]"/>
      <dgm:spPr/>
      <dgm:t>
        <a:bodyPr/>
        <a:lstStyle/>
        <a:p>
          <a:r>
            <a:rPr lang="es-ES" dirty="0">
              <a:solidFill>
                <a:schemeClr val="tx1"/>
              </a:solidFill>
            </a:rPr>
            <a:t>4. Importancia de aguas subterráneas en el BHC</a:t>
          </a:r>
        </a:p>
      </dgm:t>
    </dgm:pt>
    <dgm:pt modelId="{0CF10E32-1C2C-4DF5-98F0-A3804C21FC15}" type="parTrans" cxnId="{2A7F1478-7529-4BDC-B758-9AB8E8FAC311}">
      <dgm:prSet/>
      <dgm:spPr/>
      <dgm:t>
        <a:bodyPr/>
        <a:lstStyle/>
        <a:p>
          <a:endParaRPr lang="es-ES">
            <a:solidFill>
              <a:schemeClr val="tx1"/>
            </a:solidFill>
          </a:endParaRPr>
        </a:p>
      </dgm:t>
    </dgm:pt>
    <dgm:pt modelId="{A75471E1-68B3-4753-B489-C83C2AB90A44}" type="sibTrans" cxnId="{2A7F1478-7529-4BDC-B758-9AB8E8FAC311}">
      <dgm:prSet/>
      <dgm:spPr/>
      <dgm:t>
        <a:bodyPr/>
        <a:lstStyle/>
        <a:p>
          <a:endParaRPr lang="es-ES">
            <a:solidFill>
              <a:schemeClr val="tx1"/>
            </a:solidFill>
          </a:endParaRPr>
        </a:p>
      </dgm:t>
    </dgm:pt>
    <dgm:pt modelId="{936E56D1-7761-479E-BA7F-A7DB891C83D9}">
      <dgm:prSet phldrT="[Texto]"/>
      <dgm:spPr/>
      <dgm:t>
        <a:bodyPr/>
        <a:lstStyle/>
        <a:p>
          <a:r>
            <a:rPr lang="es-ES" dirty="0">
              <a:solidFill>
                <a:schemeClr val="tx1"/>
              </a:solidFill>
            </a:rPr>
            <a:t>5. Acuíferos</a:t>
          </a:r>
        </a:p>
      </dgm:t>
    </dgm:pt>
    <dgm:pt modelId="{754F7DD0-00FD-4CF1-9509-4655ECCB01D8}" type="parTrans" cxnId="{17C193C6-C85C-42C0-95C1-A2C8DDD948EB}">
      <dgm:prSet/>
      <dgm:spPr/>
      <dgm:t>
        <a:bodyPr/>
        <a:lstStyle/>
        <a:p>
          <a:endParaRPr lang="es-ES">
            <a:solidFill>
              <a:schemeClr val="tx1"/>
            </a:solidFill>
          </a:endParaRPr>
        </a:p>
      </dgm:t>
    </dgm:pt>
    <dgm:pt modelId="{44327450-7E49-4201-88EC-F30FCAF09569}" type="sibTrans" cxnId="{17C193C6-C85C-42C0-95C1-A2C8DDD948EB}">
      <dgm:prSet/>
      <dgm:spPr/>
      <dgm:t>
        <a:bodyPr/>
        <a:lstStyle/>
        <a:p>
          <a:endParaRPr lang="es-ES">
            <a:solidFill>
              <a:schemeClr val="tx1"/>
            </a:solidFill>
          </a:endParaRPr>
        </a:p>
      </dgm:t>
    </dgm:pt>
    <dgm:pt modelId="{B70A7DB8-41C3-4BED-B71B-F9320B7CDE66}">
      <dgm:prSet phldrT="[Texto]"/>
      <dgm:spPr/>
      <dgm:t>
        <a:bodyPr/>
        <a:lstStyle/>
        <a:p>
          <a:r>
            <a:rPr lang="es-ES" dirty="0">
              <a:solidFill>
                <a:schemeClr val="tx1"/>
              </a:solidFill>
            </a:rPr>
            <a:t>6. Recarga Hídrica</a:t>
          </a:r>
        </a:p>
      </dgm:t>
    </dgm:pt>
    <dgm:pt modelId="{FDB912AD-DBCA-46AE-9DEB-0893E9900552}" type="parTrans" cxnId="{382BCEE3-B39E-45AD-B09C-B6324A9F74E3}">
      <dgm:prSet/>
      <dgm:spPr/>
      <dgm:t>
        <a:bodyPr/>
        <a:lstStyle/>
        <a:p>
          <a:endParaRPr lang="es-ES">
            <a:solidFill>
              <a:schemeClr val="tx1"/>
            </a:solidFill>
          </a:endParaRPr>
        </a:p>
      </dgm:t>
    </dgm:pt>
    <dgm:pt modelId="{44ED9C0C-7E2C-4410-9B60-A73BCA1DF203}" type="sibTrans" cxnId="{382BCEE3-B39E-45AD-B09C-B6324A9F74E3}">
      <dgm:prSet/>
      <dgm:spPr/>
      <dgm:t>
        <a:bodyPr/>
        <a:lstStyle/>
        <a:p>
          <a:endParaRPr lang="es-ES">
            <a:solidFill>
              <a:schemeClr val="tx1"/>
            </a:solidFill>
          </a:endParaRPr>
        </a:p>
      </dgm:t>
    </dgm:pt>
    <dgm:pt modelId="{7E4183AA-D96D-44C7-ABC6-C109F8540EFD}">
      <dgm:prSet phldrT="[Texto]"/>
      <dgm:spPr/>
      <dgm:t>
        <a:bodyPr/>
        <a:lstStyle/>
        <a:p>
          <a:r>
            <a:rPr lang="es-ES" dirty="0">
              <a:solidFill>
                <a:schemeClr val="tx1"/>
              </a:solidFill>
            </a:rPr>
            <a:t>7. Herramientas SIG en la identificación de ZRH</a:t>
          </a:r>
        </a:p>
      </dgm:t>
    </dgm:pt>
    <dgm:pt modelId="{205D819F-E93F-4516-8A0D-08B4778AF232}" type="parTrans" cxnId="{FE213AF2-0E11-4FCE-AE23-92B48B603B67}">
      <dgm:prSet/>
      <dgm:spPr/>
      <dgm:t>
        <a:bodyPr/>
        <a:lstStyle/>
        <a:p>
          <a:endParaRPr lang="es-ES">
            <a:solidFill>
              <a:schemeClr val="tx1"/>
            </a:solidFill>
          </a:endParaRPr>
        </a:p>
      </dgm:t>
    </dgm:pt>
    <dgm:pt modelId="{2C7CE158-0EF3-4F74-AC73-A575CA108CF4}" type="sibTrans" cxnId="{FE213AF2-0E11-4FCE-AE23-92B48B603B67}">
      <dgm:prSet/>
      <dgm:spPr/>
      <dgm:t>
        <a:bodyPr/>
        <a:lstStyle/>
        <a:p>
          <a:endParaRPr lang="es-ES">
            <a:solidFill>
              <a:schemeClr val="tx1"/>
            </a:solidFill>
          </a:endParaRPr>
        </a:p>
      </dgm:t>
    </dgm:pt>
    <dgm:pt modelId="{F1546BCA-FAA5-422D-885B-CD239AB7F95F}">
      <dgm:prSet phldrT="[Texto]"/>
      <dgm:spPr/>
      <dgm:t>
        <a:bodyPr/>
        <a:lstStyle/>
        <a:p>
          <a:r>
            <a:rPr lang="es-ES" dirty="0">
              <a:solidFill>
                <a:schemeClr val="tx1"/>
              </a:solidFill>
            </a:rPr>
            <a:t>8. Fuentes de abastecimiento de agua</a:t>
          </a:r>
        </a:p>
      </dgm:t>
    </dgm:pt>
    <dgm:pt modelId="{08284E77-E6BC-4AA6-8DF3-8CA7A6BB1F32}" type="parTrans" cxnId="{3A22E9FF-B0EB-4D8C-B9F7-68322287FB79}">
      <dgm:prSet/>
      <dgm:spPr/>
      <dgm:t>
        <a:bodyPr/>
        <a:lstStyle/>
        <a:p>
          <a:endParaRPr lang="es-ES">
            <a:solidFill>
              <a:schemeClr val="tx1"/>
            </a:solidFill>
          </a:endParaRPr>
        </a:p>
      </dgm:t>
    </dgm:pt>
    <dgm:pt modelId="{8ED6DD78-A19A-49A4-B364-EDC0952A8688}" type="sibTrans" cxnId="{3A22E9FF-B0EB-4D8C-B9F7-68322287FB79}">
      <dgm:prSet/>
      <dgm:spPr/>
      <dgm:t>
        <a:bodyPr/>
        <a:lstStyle/>
        <a:p>
          <a:endParaRPr lang="es-ES">
            <a:solidFill>
              <a:schemeClr val="tx1"/>
            </a:solidFill>
          </a:endParaRPr>
        </a:p>
      </dgm:t>
    </dgm:pt>
    <dgm:pt modelId="{64EE77EE-0670-40DD-9705-76D41FDFF715}">
      <dgm:prSet phldrT="[Texto]"/>
      <dgm:spPr/>
      <dgm:t>
        <a:bodyPr/>
        <a:lstStyle/>
        <a:p>
          <a:r>
            <a:rPr lang="es-ES" dirty="0">
              <a:solidFill>
                <a:schemeClr val="tx1"/>
              </a:solidFill>
            </a:rPr>
            <a:t>9. Estrategias de manejo sustentable de recursos hídricos</a:t>
          </a:r>
        </a:p>
      </dgm:t>
    </dgm:pt>
    <dgm:pt modelId="{8EE666EC-9030-4EFB-AF61-0AC4D8C5373F}" type="parTrans" cxnId="{D76B6D9C-3827-4136-B1CF-16486FA35C47}">
      <dgm:prSet/>
      <dgm:spPr/>
      <dgm:t>
        <a:bodyPr/>
        <a:lstStyle/>
        <a:p>
          <a:endParaRPr lang="es-ES">
            <a:solidFill>
              <a:schemeClr val="tx1"/>
            </a:solidFill>
          </a:endParaRPr>
        </a:p>
      </dgm:t>
    </dgm:pt>
    <dgm:pt modelId="{9E1476DC-C273-441E-A2DF-D32BA4099708}" type="sibTrans" cxnId="{D76B6D9C-3827-4136-B1CF-16486FA35C47}">
      <dgm:prSet/>
      <dgm:spPr/>
      <dgm:t>
        <a:bodyPr/>
        <a:lstStyle/>
        <a:p>
          <a:endParaRPr lang="es-ES">
            <a:solidFill>
              <a:schemeClr val="tx1"/>
            </a:solidFill>
          </a:endParaRPr>
        </a:p>
      </dgm:t>
    </dgm:pt>
    <dgm:pt modelId="{12441121-14AF-4825-8FE4-F22DC2B1B615}">
      <dgm:prSet phldrT="[Texto]"/>
      <dgm:spPr/>
      <dgm:t>
        <a:bodyPr/>
        <a:lstStyle/>
        <a:p>
          <a:r>
            <a:rPr lang="es-ES" dirty="0">
              <a:solidFill>
                <a:schemeClr val="tx1"/>
              </a:solidFill>
            </a:rPr>
            <a:t>2. Páramos </a:t>
          </a:r>
          <a:r>
            <a:rPr lang="es-EC" dirty="0">
              <a:solidFill>
                <a:schemeClr val="tx1"/>
              </a:solidFill>
            </a:rPr>
            <a:t>como reguladores del ciclo hidrológico</a:t>
          </a:r>
          <a:endParaRPr lang="es-ES" dirty="0">
            <a:solidFill>
              <a:schemeClr val="tx1"/>
            </a:solidFill>
          </a:endParaRPr>
        </a:p>
      </dgm:t>
    </dgm:pt>
    <dgm:pt modelId="{21316F05-FBB4-449A-AA01-BBCE99FE34B3}" type="parTrans" cxnId="{3EAC4177-ACC9-4D31-954B-45264DF7865A}">
      <dgm:prSet/>
      <dgm:spPr/>
      <dgm:t>
        <a:bodyPr/>
        <a:lstStyle/>
        <a:p>
          <a:endParaRPr lang="es-ES"/>
        </a:p>
      </dgm:t>
    </dgm:pt>
    <dgm:pt modelId="{00E8C7D2-AE60-4806-AD84-593A6B60A3CF}" type="sibTrans" cxnId="{3EAC4177-ACC9-4D31-954B-45264DF7865A}">
      <dgm:prSet/>
      <dgm:spPr/>
      <dgm:t>
        <a:bodyPr/>
        <a:lstStyle/>
        <a:p>
          <a:endParaRPr lang="es-ES"/>
        </a:p>
      </dgm:t>
    </dgm:pt>
    <dgm:pt modelId="{6E00A558-30DB-4CCF-9BB0-032C532C18FF}" type="pres">
      <dgm:prSet presAssocID="{246895C7-B513-42EC-8AF2-D844028D21DC}" presName="Name0" presStyleCnt="0">
        <dgm:presLayoutVars>
          <dgm:dir/>
          <dgm:resizeHandles/>
        </dgm:presLayoutVars>
      </dgm:prSet>
      <dgm:spPr/>
    </dgm:pt>
    <dgm:pt modelId="{A610A23B-7D4F-4C76-96B4-C6BEF794240C}" type="pres">
      <dgm:prSet presAssocID="{45BE21D8-2E13-4374-9554-97559E9E5AB7}" presName="compNode" presStyleCnt="0"/>
      <dgm:spPr/>
    </dgm:pt>
    <dgm:pt modelId="{7B32D306-CBFC-4489-A5B0-F017784C7CF8}" type="pres">
      <dgm:prSet presAssocID="{45BE21D8-2E13-4374-9554-97559E9E5AB7}" presName="dummyConnPt" presStyleCnt="0"/>
      <dgm:spPr/>
    </dgm:pt>
    <dgm:pt modelId="{8FCC4CF4-DC70-4736-8B53-1EDCADCB149F}" type="pres">
      <dgm:prSet presAssocID="{45BE21D8-2E13-4374-9554-97559E9E5AB7}" presName="node" presStyleLbl="node1" presStyleIdx="0" presStyleCnt="9">
        <dgm:presLayoutVars>
          <dgm:bulletEnabled val="1"/>
        </dgm:presLayoutVars>
      </dgm:prSet>
      <dgm:spPr/>
    </dgm:pt>
    <dgm:pt modelId="{9D567F58-9CAF-439B-AD79-ECB266B022E8}" type="pres">
      <dgm:prSet presAssocID="{0B72B816-0D5C-4CC8-81FC-7A80493FEB64}" presName="sibTrans" presStyleLbl="bgSibTrans2D1" presStyleIdx="0" presStyleCnt="8"/>
      <dgm:spPr/>
    </dgm:pt>
    <dgm:pt modelId="{49595966-BABC-4B76-8E99-A812C0EE0D83}" type="pres">
      <dgm:prSet presAssocID="{12441121-14AF-4825-8FE4-F22DC2B1B615}" presName="compNode" presStyleCnt="0"/>
      <dgm:spPr/>
    </dgm:pt>
    <dgm:pt modelId="{3D864140-3A30-4E07-BF8C-EC98B737E9E6}" type="pres">
      <dgm:prSet presAssocID="{12441121-14AF-4825-8FE4-F22DC2B1B615}" presName="dummyConnPt" presStyleCnt="0"/>
      <dgm:spPr/>
    </dgm:pt>
    <dgm:pt modelId="{153E3606-01B1-4607-89B1-094188292FC5}" type="pres">
      <dgm:prSet presAssocID="{12441121-14AF-4825-8FE4-F22DC2B1B615}" presName="node" presStyleLbl="node1" presStyleIdx="1" presStyleCnt="9">
        <dgm:presLayoutVars>
          <dgm:bulletEnabled val="1"/>
        </dgm:presLayoutVars>
      </dgm:prSet>
      <dgm:spPr/>
    </dgm:pt>
    <dgm:pt modelId="{315C17F9-3BFF-4D69-BE41-BC305B29F372}" type="pres">
      <dgm:prSet presAssocID="{00E8C7D2-AE60-4806-AD84-593A6B60A3CF}" presName="sibTrans" presStyleLbl="bgSibTrans2D1" presStyleIdx="1" presStyleCnt="8"/>
      <dgm:spPr/>
    </dgm:pt>
    <dgm:pt modelId="{92358D99-5141-4155-916B-73ADC78DB4C5}" type="pres">
      <dgm:prSet presAssocID="{DBE76B22-16F0-4D43-AD00-3C5E8480AABF}" presName="compNode" presStyleCnt="0"/>
      <dgm:spPr/>
    </dgm:pt>
    <dgm:pt modelId="{8F21818B-E3DF-479C-92F1-D0ABE3239292}" type="pres">
      <dgm:prSet presAssocID="{DBE76B22-16F0-4D43-AD00-3C5E8480AABF}" presName="dummyConnPt" presStyleCnt="0"/>
      <dgm:spPr/>
    </dgm:pt>
    <dgm:pt modelId="{82E0ACF8-1A03-4D02-9D8B-309C9DFA4D1B}" type="pres">
      <dgm:prSet presAssocID="{DBE76B22-16F0-4D43-AD00-3C5E8480AABF}" presName="node" presStyleLbl="node1" presStyleIdx="2" presStyleCnt="9">
        <dgm:presLayoutVars>
          <dgm:bulletEnabled val="1"/>
        </dgm:presLayoutVars>
      </dgm:prSet>
      <dgm:spPr/>
    </dgm:pt>
    <dgm:pt modelId="{23A6B19A-934C-49CC-BD21-25B1FB94F4BB}" type="pres">
      <dgm:prSet presAssocID="{12FB4B1D-4C51-4AAE-9563-067E2DB27AB0}" presName="sibTrans" presStyleLbl="bgSibTrans2D1" presStyleIdx="2" presStyleCnt="8"/>
      <dgm:spPr/>
    </dgm:pt>
    <dgm:pt modelId="{7C771291-8F69-4B68-A93D-0AB374A6F3B6}" type="pres">
      <dgm:prSet presAssocID="{B304BBC1-4523-4EC3-9E5E-22F69BC5F4DF}" presName="compNode" presStyleCnt="0"/>
      <dgm:spPr/>
    </dgm:pt>
    <dgm:pt modelId="{761E83A9-C039-42F1-93EB-0F86BCB13EF8}" type="pres">
      <dgm:prSet presAssocID="{B304BBC1-4523-4EC3-9E5E-22F69BC5F4DF}" presName="dummyConnPt" presStyleCnt="0"/>
      <dgm:spPr/>
    </dgm:pt>
    <dgm:pt modelId="{123513F6-E055-4511-8C6D-E5A9F6C55903}" type="pres">
      <dgm:prSet presAssocID="{B304BBC1-4523-4EC3-9E5E-22F69BC5F4DF}" presName="node" presStyleLbl="node1" presStyleIdx="3" presStyleCnt="9">
        <dgm:presLayoutVars>
          <dgm:bulletEnabled val="1"/>
        </dgm:presLayoutVars>
      </dgm:prSet>
      <dgm:spPr/>
    </dgm:pt>
    <dgm:pt modelId="{D304967A-50C4-49AD-9DF5-29FA995D34F9}" type="pres">
      <dgm:prSet presAssocID="{A75471E1-68B3-4753-B489-C83C2AB90A44}" presName="sibTrans" presStyleLbl="bgSibTrans2D1" presStyleIdx="3" presStyleCnt="8"/>
      <dgm:spPr/>
    </dgm:pt>
    <dgm:pt modelId="{37EBEFE3-C044-4CDD-8DB9-D57FF30D4BC1}" type="pres">
      <dgm:prSet presAssocID="{936E56D1-7761-479E-BA7F-A7DB891C83D9}" presName="compNode" presStyleCnt="0"/>
      <dgm:spPr/>
    </dgm:pt>
    <dgm:pt modelId="{94F17493-3AAE-4736-BA83-981076CD213D}" type="pres">
      <dgm:prSet presAssocID="{936E56D1-7761-479E-BA7F-A7DB891C83D9}" presName="dummyConnPt" presStyleCnt="0"/>
      <dgm:spPr/>
    </dgm:pt>
    <dgm:pt modelId="{B5869E49-015A-4254-89B6-0DF53ED214B9}" type="pres">
      <dgm:prSet presAssocID="{936E56D1-7761-479E-BA7F-A7DB891C83D9}" presName="node" presStyleLbl="node1" presStyleIdx="4" presStyleCnt="9">
        <dgm:presLayoutVars>
          <dgm:bulletEnabled val="1"/>
        </dgm:presLayoutVars>
      </dgm:prSet>
      <dgm:spPr/>
    </dgm:pt>
    <dgm:pt modelId="{54B7EAEB-2DA0-4FE9-9655-9079B8F860F2}" type="pres">
      <dgm:prSet presAssocID="{44327450-7E49-4201-88EC-F30FCAF09569}" presName="sibTrans" presStyleLbl="bgSibTrans2D1" presStyleIdx="4" presStyleCnt="8"/>
      <dgm:spPr/>
    </dgm:pt>
    <dgm:pt modelId="{7FE67198-FAF9-468E-B129-5D2D58E89EF7}" type="pres">
      <dgm:prSet presAssocID="{B70A7DB8-41C3-4BED-B71B-F9320B7CDE66}" presName="compNode" presStyleCnt="0"/>
      <dgm:spPr/>
    </dgm:pt>
    <dgm:pt modelId="{D417EB0F-BAE8-4EAD-90DF-059E0640C02D}" type="pres">
      <dgm:prSet presAssocID="{B70A7DB8-41C3-4BED-B71B-F9320B7CDE66}" presName="dummyConnPt" presStyleCnt="0"/>
      <dgm:spPr/>
    </dgm:pt>
    <dgm:pt modelId="{D5AC3DDB-E708-448E-9B34-4E7F771C271A}" type="pres">
      <dgm:prSet presAssocID="{B70A7DB8-41C3-4BED-B71B-F9320B7CDE66}" presName="node" presStyleLbl="node1" presStyleIdx="5" presStyleCnt="9">
        <dgm:presLayoutVars>
          <dgm:bulletEnabled val="1"/>
        </dgm:presLayoutVars>
      </dgm:prSet>
      <dgm:spPr/>
    </dgm:pt>
    <dgm:pt modelId="{5F80BFB7-328F-43FF-9889-0EA434094FC2}" type="pres">
      <dgm:prSet presAssocID="{44ED9C0C-7E2C-4410-9B60-A73BCA1DF203}" presName="sibTrans" presStyleLbl="bgSibTrans2D1" presStyleIdx="5" presStyleCnt="8"/>
      <dgm:spPr/>
    </dgm:pt>
    <dgm:pt modelId="{84FAD7D6-0CA5-4A6D-8E81-3A18F765C0F7}" type="pres">
      <dgm:prSet presAssocID="{7E4183AA-D96D-44C7-ABC6-C109F8540EFD}" presName="compNode" presStyleCnt="0"/>
      <dgm:spPr/>
    </dgm:pt>
    <dgm:pt modelId="{117C7EC2-115A-4481-943D-84E69B3AB40A}" type="pres">
      <dgm:prSet presAssocID="{7E4183AA-D96D-44C7-ABC6-C109F8540EFD}" presName="dummyConnPt" presStyleCnt="0"/>
      <dgm:spPr/>
    </dgm:pt>
    <dgm:pt modelId="{176026C3-4A10-444B-96C3-04E3225D1D1D}" type="pres">
      <dgm:prSet presAssocID="{7E4183AA-D96D-44C7-ABC6-C109F8540EFD}" presName="node" presStyleLbl="node1" presStyleIdx="6" presStyleCnt="9">
        <dgm:presLayoutVars>
          <dgm:bulletEnabled val="1"/>
        </dgm:presLayoutVars>
      </dgm:prSet>
      <dgm:spPr/>
    </dgm:pt>
    <dgm:pt modelId="{A81A8F9D-5BFE-4CE7-B46D-1BC8F890BF3A}" type="pres">
      <dgm:prSet presAssocID="{2C7CE158-0EF3-4F74-AC73-A575CA108CF4}" presName="sibTrans" presStyleLbl="bgSibTrans2D1" presStyleIdx="6" presStyleCnt="8"/>
      <dgm:spPr/>
    </dgm:pt>
    <dgm:pt modelId="{E37BF9CA-043D-4498-AE74-7AB235D6BB16}" type="pres">
      <dgm:prSet presAssocID="{F1546BCA-FAA5-422D-885B-CD239AB7F95F}" presName="compNode" presStyleCnt="0"/>
      <dgm:spPr/>
    </dgm:pt>
    <dgm:pt modelId="{4C40F777-CED1-4618-BA7F-705D695D8068}" type="pres">
      <dgm:prSet presAssocID="{F1546BCA-FAA5-422D-885B-CD239AB7F95F}" presName="dummyConnPt" presStyleCnt="0"/>
      <dgm:spPr/>
    </dgm:pt>
    <dgm:pt modelId="{8F84F9E8-41C3-455B-A334-6ED4DD8FF8C0}" type="pres">
      <dgm:prSet presAssocID="{F1546BCA-FAA5-422D-885B-CD239AB7F95F}" presName="node" presStyleLbl="node1" presStyleIdx="7" presStyleCnt="9">
        <dgm:presLayoutVars>
          <dgm:bulletEnabled val="1"/>
        </dgm:presLayoutVars>
      </dgm:prSet>
      <dgm:spPr/>
    </dgm:pt>
    <dgm:pt modelId="{E55398DC-0876-49DC-9276-F1FEAA167F3D}" type="pres">
      <dgm:prSet presAssocID="{8ED6DD78-A19A-49A4-B364-EDC0952A8688}" presName="sibTrans" presStyleLbl="bgSibTrans2D1" presStyleIdx="7" presStyleCnt="8"/>
      <dgm:spPr/>
    </dgm:pt>
    <dgm:pt modelId="{5D53BFD2-0EF5-4DE7-A01C-A45521570A46}" type="pres">
      <dgm:prSet presAssocID="{64EE77EE-0670-40DD-9705-76D41FDFF715}" presName="compNode" presStyleCnt="0"/>
      <dgm:spPr/>
    </dgm:pt>
    <dgm:pt modelId="{72B74E8A-B7DA-4BF6-BFB4-726F5A91238B}" type="pres">
      <dgm:prSet presAssocID="{64EE77EE-0670-40DD-9705-76D41FDFF715}" presName="dummyConnPt" presStyleCnt="0"/>
      <dgm:spPr/>
    </dgm:pt>
    <dgm:pt modelId="{9D1957A3-F3DA-41D8-85F7-202C288858A7}" type="pres">
      <dgm:prSet presAssocID="{64EE77EE-0670-40DD-9705-76D41FDFF715}" presName="node" presStyleLbl="node1" presStyleIdx="8" presStyleCnt="9">
        <dgm:presLayoutVars>
          <dgm:bulletEnabled val="1"/>
        </dgm:presLayoutVars>
      </dgm:prSet>
      <dgm:spPr/>
    </dgm:pt>
  </dgm:ptLst>
  <dgm:cxnLst>
    <dgm:cxn modelId="{47EFF06E-DFF5-4C92-A224-8341F468AC72}" type="presOf" srcId="{B304BBC1-4523-4EC3-9E5E-22F69BC5F4DF}" destId="{123513F6-E055-4511-8C6D-E5A9F6C55903}" srcOrd="0" destOrd="0" presId="urn:microsoft.com/office/officeart/2005/8/layout/bProcess4"/>
    <dgm:cxn modelId="{16E3138B-C083-4341-A831-151A69160EF5}" type="presOf" srcId="{F1546BCA-FAA5-422D-885B-CD239AB7F95F}" destId="{8F84F9E8-41C3-455B-A334-6ED4DD8FF8C0}" srcOrd="0" destOrd="0" presId="urn:microsoft.com/office/officeart/2005/8/layout/bProcess4"/>
    <dgm:cxn modelId="{1A9B5111-DFA3-49FD-BB27-D5E3D5D0CB7F}" type="presOf" srcId="{12FB4B1D-4C51-4AAE-9563-067E2DB27AB0}" destId="{23A6B19A-934C-49CC-BD21-25B1FB94F4BB}" srcOrd="0" destOrd="0" presId="urn:microsoft.com/office/officeart/2005/8/layout/bProcess4"/>
    <dgm:cxn modelId="{3AFE1295-8495-4BD3-9281-5CAB6DB0FDDF}" type="presOf" srcId="{2C7CE158-0EF3-4F74-AC73-A575CA108CF4}" destId="{A81A8F9D-5BFE-4CE7-B46D-1BC8F890BF3A}" srcOrd="0" destOrd="0" presId="urn:microsoft.com/office/officeart/2005/8/layout/bProcess4"/>
    <dgm:cxn modelId="{DA4F20A5-F0BD-4AE2-8236-C5A6B316B0B5}" type="presOf" srcId="{8ED6DD78-A19A-49A4-B364-EDC0952A8688}" destId="{E55398DC-0876-49DC-9276-F1FEAA167F3D}" srcOrd="0" destOrd="0" presId="urn:microsoft.com/office/officeart/2005/8/layout/bProcess4"/>
    <dgm:cxn modelId="{53EF1A2B-73B6-465A-A186-16C42854B205}" type="presOf" srcId="{A75471E1-68B3-4753-B489-C83C2AB90A44}" destId="{D304967A-50C4-49AD-9DF5-29FA995D34F9}" srcOrd="0" destOrd="0" presId="urn:microsoft.com/office/officeart/2005/8/layout/bProcess4"/>
    <dgm:cxn modelId="{576301F1-86A6-4447-B9F0-017135046419}" type="presOf" srcId="{7E4183AA-D96D-44C7-ABC6-C109F8540EFD}" destId="{176026C3-4A10-444B-96C3-04E3225D1D1D}" srcOrd="0" destOrd="0" presId="urn:microsoft.com/office/officeart/2005/8/layout/bProcess4"/>
    <dgm:cxn modelId="{2897AAA0-276C-4863-AD4B-F473B312FBE3}" type="presOf" srcId="{246895C7-B513-42EC-8AF2-D844028D21DC}" destId="{6E00A558-30DB-4CCF-9BB0-032C532C18FF}" srcOrd="0" destOrd="0" presId="urn:microsoft.com/office/officeart/2005/8/layout/bProcess4"/>
    <dgm:cxn modelId="{7555BD2E-7E46-4F46-823D-3BCB78A15772}" type="presOf" srcId="{44327450-7E49-4201-88EC-F30FCAF09569}" destId="{54B7EAEB-2DA0-4FE9-9655-9079B8F860F2}" srcOrd="0" destOrd="0" presId="urn:microsoft.com/office/officeart/2005/8/layout/bProcess4"/>
    <dgm:cxn modelId="{DCAF175A-2BCC-4C47-A1A7-12719F625AA8}" type="presOf" srcId="{0B72B816-0D5C-4CC8-81FC-7A80493FEB64}" destId="{9D567F58-9CAF-439B-AD79-ECB266B022E8}" srcOrd="0" destOrd="0" presId="urn:microsoft.com/office/officeart/2005/8/layout/bProcess4"/>
    <dgm:cxn modelId="{D76B6D9C-3827-4136-B1CF-16486FA35C47}" srcId="{246895C7-B513-42EC-8AF2-D844028D21DC}" destId="{64EE77EE-0670-40DD-9705-76D41FDFF715}" srcOrd="8" destOrd="0" parTransId="{8EE666EC-9030-4EFB-AF61-0AC4D8C5373F}" sibTransId="{9E1476DC-C273-441E-A2DF-D32BA4099708}"/>
    <dgm:cxn modelId="{D2ED229F-876B-47DA-BD04-7E878E6740D0}" type="presOf" srcId="{936E56D1-7761-479E-BA7F-A7DB891C83D9}" destId="{B5869E49-015A-4254-89B6-0DF53ED214B9}" srcOrd="0" destOrd="0" presId="urn:microsoft.com/office/officeart/2005/8/layout/bProcess4"/>
    <dgm:cxn modelId="{FE213AF2-0E11-4FCE-AE23-92B48B603B67}" srcId="{246895C7-B513-42EC-8AF2-D844028D21DC}" destId="{7E4183AA-D96D-44C7-ABC6-C109F8540EFD}" srcOrd="6" destOrd="0" parTransId="{205D819F-E93F-4516-8A0D-08B4778AF232}" sibTransId="{2C7CE158-0EF3-4F74-AC73-A575CA108CF4}"/>
    <dgm:cxn modelId="{06F08A81-662B-4D1C-A030-39639839964B}" srcId="{246895C7-B513-42EC-8AF2-D844028D21DC}" destId="{45BE21D8-2E13-4374-9554-97559E9E5AB7}" srcOrd="0" destOrd="0" parTransId="{039D5DDA-18CD-407B-8E5E-63D25224522A}" sibTransId="{0B72B816-0D5C-4CC8-81FC-7A80493FEB64}"/>
    <dgm:cxn modelId="{2A7F1478-7529-4BDC-B758-9AB8E8FAC311}" srcId="{246895C7-B513-42EC-8AF2-D844028D21DC}" destId="{B304BBC1-4523-4EC3-9E5E-22F69BC5F4DF}" srcOrd="3" destOrd="0" parTransId="{0CF10E32-1C2C-4DF5-98F0-A3804C21FC15}" sibTransId="{A75471E1-68B3-4753-B489-C83C2AB90A44}"/>
    <dgm:cxn modelId="{4138C26E-03C2-49A6-8C50-9A768219CBC6}" type="presOf" srcId="{DBE76B22-16F0-4D43-AD00-3C5E8480AABF}" destId="{82E0ACF8-1A03-4D02-9D8B-309C9DFA4D1B}" srcOrd="0" destOrd="0" presId="urn:microsoft.com/office/officeart/2005/8/layout/bProcess4"/>
    <dgm:cxn modelId="{382BCEE3-B39E-45AD-B09C-B6324A9F74E3}" srcId="{246895C7-B513-42EC-8AF2-D844028D21DC}" destId="{B70A7DB8-41C3-4BED-B71B-F9320B7CDE66}" srcOrd="5" destOrd="0" parTransId="{FDB912AD-DBCA-46AE-9DEB-0893E9900552}" sibTransId="{44ED9C0C-7E2C-4410-9B60-A73BCA1DF203}"/>
    <dgm:cxn modelId="{3A22E9FF-B0EB-4D8C-B9F7-68322287FB79}" srcId="{246895C7-B513-42EC-8AF2-D844028D21DC}" destId="{F1546BCA-FAA5-422D-885B-CD239AB7F95F}" srcOrd="7" destOrd="0" parTransId="{08284E77-E6BC-4AA6-8DF3-8CA7A6BB1F32}" sibTransId="{8ED6DD78-A19A-49A4-B364-EDC0952A8688}"/>
    <dgm:cxn modelId="{D6F9CE6A-87C0-4038-B72F-FAFD369CCF74}" type="presOf" srcId="{12441121-14AF-4825-8FE4-F22DC2B1B615}" destId="{153E3606-01B1-4607-89B1-094188292FC5}" srcOrd="0" destOrd="0" presId="urn:microsoft.com/office/officeart/2005/8/layout/bProcess4"/>
    <dgm:cxn modelId="{D19314BB-2AD8-402C-9BF9-41BB8D529BE7}" type="presOf" srcId="{00E8C7D2-AE60-4806-AD84-593A6B60A3CF}" destId="{315C17F9-3BFF-4D69-BE41-BC305B29F372}" srcOrd="0" destOrd="0" presId="urn:microsoft.com/office/officeart/2005/8/layout/bProcess4"/>
    <dgm:cxn modelId="{8BCDCF52-9BDA-4C6A-A0FF-17510EF00897}" type="presOf" srcId="{64EE77EE-0670-40DD-9705-76D41FDFF715}" destId="{9D1957A3-F3DA-41D8-85F7-202C288858A7}" srcOrd="0" destOrd="0" presId="urn:microsoft.com/office/officeart/2005/8/layout/bProcess4"/>
    <dgm:cxn modelId="{17C193C6-C85C-42C0-95C1-A2C8DDD948EB}" srcId="{246895C7-B513-42EC-8AF2-D844028D21DC}" destId="{936E56D1-7761-479E-BA7F-A7DB891C83D9}" srcOrd="4" destOrd="0" parTransId="{754F7DD0-00FD-4CF1-9509-4655ECCB01D8}" sibTransId="{44327450-7E49-4201-88EC-F30FCAF09569}"/>
    <dgm:cxn modelId="{D0775AEF-CD66-4D4C-A784-F353A95237BB}" type="presOf" srcId="{B70A7DB8-41C3-4BED-B71B-F9320B7CDE66}" destId="{D5AC3DDB-E708-448E-9B34-4E7F771C271A}" srcOrd="0" destOrd="0" presId="urn:microsoft.com/office/officeart/2005/8/layout/bProcess4"/>
    <dgm:cxn modelId="{16F828E3-7FD0-44CC-9386-E35A9B10A512}" type="presOf" srcId="{44ED9C0C-7E2C-4410-9B60-A73BCA1DF203}" destId="{5F80BFB7-328F-43FF-9889-0EA434094FC2}" srcOrd="0" destOrd="0" presId="urn:microsoft.com/office/officeart/2005/8/layout/bProcess4"/>
    <dgm:cxn modelId="{FF2995BC-88C6-4F60-88E9-D56836915CAB}" type="presOf" srcId="{45BE21D8-2E13-4374-9554-97559E9E5AB7}" destId="{8FCC4CF4-DC70-4736-8B53-1EDCADCB149F}" srcOrd="0" destOrd="0" presId="urn:microsoft.com/office/officeart/2005/8/layout/bProcess4"/>
    <dgm:cxn modelId="{3EAC4177-ACC9-4D31-954B-45264DF7865A}" srcId="{246895C7-B513-42EC-8AF2-D844028D21DC}" destId="{12441121-14AF-4825-8FE4-F22DC2B1B615}" srcOrd="1" destOrd="0" parTransId="{21316F05-FBB4-449A-AA01-BBCE99FE34B3}" sibTransId="{00E8C7D2-AE60-4806-AD84-593A6B60A3CF}"/>
    <dgm:cxn modelId="{41306F72-041F-4C0F-A110-49B5ED210AF7}" srcId="{246895C7-B513-42EC-8AF2-D844028D21DC}" destId="{DBE76B22-16F0-4D43-AD00-3C5E8480AABF}" srcOrd="2" destOrd="0" parTransId="{EDE401C4-8A40-4E34-9BBE-E380F42F3F2A}" sibTransId="{12FB4B1D-4C51-4AAE-9563-067E2DB27AB0}"/>
    <dgm:cxn modelId="{9669995B-4B78-43D9-A203-9F0FF819C546}" type="presParOf" srcId="{6E00A558-30DB-4CCF-9BB0-032C532C18FF}" destId="{A610A23B-7D4F-4C76-96B4-C6BEF794240C}" srcOrd="0" destOrd="0" presId="urn:microsoft.com/office/officeart/2005/8/layout/bProcess4"/>
    <dgm:cxn modelId="{A703907B-7691-4FA3-B9DB-39B8A9D05BD9}" type="presParOf" srcId="{A610A23B-7D4F-4C76-96B4-C6BEF794240C}" destId="{7B32D306-CBFC-4489-A5B0-F017784C7CF8}" srcOrd="0" destOrd="0" presId="urn:microsoft.com/office/officeart/2005/8/layout/bProcess4"/>
    <dgm:cxn modelId="{EF9D6A43-AF87-4808-A056-689638F45CA0}" type="presParOf" srcId="{A610A23B-7D4F-4C76-96B4-C6BEF794240C}" destId="{8FCC4CF4-DC70-4736-8B53-1EDCADCB149F}" srcOrd="1" destOrd="0" presId="urn:microsoft.com/office/officeart/2005/8/layout/bProcess4"/>
    <dgm:cxn modelId="{8C9BCED5-2EAB-4BB4-8319-0E53303288DF}" type="presParOf" srcId="{6E00A558-30DB-4CCF-9BB0-032C532C18FF}" destId="{9D567F58-9CAF-439B-AD79-ECB266B022E8}" srcOrd="1" destOrd="0" presId="urn:microsoft.com/office/officeart/2005/8/layout/bProcess4"/>
    <dgm:cxn modelId="{FB453C06-9552-43BC-9EE9-2612286D6E7D}" type="presParOf" srcId="{6E00A558-30DB-4CCF-9BB0-032C532C18FF}" destId="{49595966-BABC-4B76-8E99-A812C0EE0D83}" srcOrd="2" destOrd="0" presId="urn:microsoft.com/office/officeart/2005/8/layout/bProcess4"/>
    <dgm:cxn modelId="{1F2B463E-6685-430D-B472-B6DB771BC8D7}" type="presParOf" srcId="{49595966-BABC-4B76-8E99-A812C0EE0D83}" destId="{3D864140-3A30-4E07-BF8C-EC98B737E9E6}" srcOrd="0" destOrd="0" presId="urn:microsoft.com/office/officeart/2005/8/layout/bProcess4"/>
    <dgm:cxn modelId="{7F746B1B-9D71-4C82-83A9-DA1F4EBC63B3}" type="presParOf" srcId="{49595966-BABC-4B76-8E99-A812C0EE0D83}" destId="{153E3606-01B1-4607-89B1-094188292FC5}" srcOrd="1" destOrd="0" presId="urn:microsoft.com/office/officeart/2005/8/layout/bProcess4"/>
    <dgm:cxn modelId="{53DAC171-BE25-410C-9B8F-0AA70D56C243}" type="presParOf" srcId="{6E00A558-30DB-4CCF-9BB0-032C532C18FF}" destId="{315C17F9-3BFF-4D69-BE41-BC305B29F372}" srcOrd="3" destOrd="0" presId="urn:microsoft.com/office/officeart/2005/8/layout/bProcess4"/>
    <dgm:cxn modelId="{9D4C21C2-77C2-4063-96A4-41269E08ABE9}" type="presParOf" srcId="{6E00A558-30DB-4CCF-9BB0-032C532C18FF}" destId="{92358D99-5141-4155-916B-73ADC78DB4C5}" srcOrd="4" destOrd="0" presId="urn:microsoft.com/office/officeart/2005/8/layout/bProcess4"/>
    <dgm:cxn modelId="{21E24AAD-4AB0-438E-A68F-00AE15113839}" type="presParOf" srcId="{92358D99-5141-4155-916B-73ADC78DB4C5}" destId="{8F21818B-E3DF-479C-92F1-D0ABE3239292}" srcOrd="0" destOrd="0" presId="urn:microsoft.com/office/officeart/2005/8/layout/bProcess4"/>
    <dgm:cxn modelId="{807497CE-1B0A-4C6C-9360-F1CF8A735414}" type="presParOf" srcId="{92358D99-5141-4155-916B-73ADC78DB4C5}" destId="{82E0ACF8-1A03-4D02-9D8B-309C9DFA4D1B}" srcOrd="1" destOrd="0" presId="urn:microsoft.com/office/officeart/2005/8/layout/bProcess4"/>
    <dgm:cxn modelId="{E13021B9-F9E4-4308-B922-163936DC247A}" type="presParOf" srcId="{6E00A558-30DB-4CCF-9BB0-032C532C18FF}" destId="{23A6B19A-934C-49CC-BD21-25B1FB94F4BB}" srcOrd="5" destOrd="0" presId="urn:microsoft.com/office/officeart/2005/8/layout/bProcess4"/>
    <dgm:cxn modelId="{AACA81F3-FF67-4231-BFCA-B0166BB8978E}" type="presParOf" srcId="{6E00A558-30DB-4CCF-9BB0-032C532C18FF}" destId="{7C771291-8F69-4B68-A93D-0AB374A6F3B6}" srcOrd="6" destOrd="0" presId="urn:microsoft.com/office/officeart/2005/8/layout/bProcess4"/>
    <dgm:cxn modelId="{444EE123-6DEA-458B-BB92-5A3BE5A791BC}" type="presParOf" srcId="{7C771291-8F69-4B68-A93D-0AB374A6F3B6}" destId="{761E83A9-C039-42F1-93EB-0F86BCB13EF8}" srcOrd="0" destOrd="0" presId="urn:microsoft.com/office/officeart/2005/8/layout/bProcess4"/>
    <dgm:cxn modelId="{2EA875FF-7B54-420A-ADE8-067B2E93E9E8}" type="presParOf" srcId="{7C771291-8F69-4B68-A93D-0AB374A6F3B6}" destId="{123513F6-E055-4511-8C6D-E5A9F6C55903}" srcOrd="1" destOrd="0" presId="urn:microsoft.com/office/officeart/2005/8/layout/bProcess4"/>
    <dgm:cxn modelId="{F6BDA72A-507C-4792-B05D-FF39F0604907}" type="presParOf" srcId="{6E00A558-30DB-4CCF-9BB0-032C532C18FF}" destId="{D304967A-50C4-49AD-9DF5-29FA995D34F9}" srcOrd="7" destOrd="0" presId="urn:microsoft.com/office/officeart/2005/8/layout/bProcess4"/>
    <dgm:cxn modelId="{8CF40378-DB50-443A-8382-C185D2EB9CD8}" type="presParOf" srcId="{6E00A558-30DB-4CCF-9BB0-032C532C18FF}" destId="{37EBEFE3-C044-4CDD-8DB9-D57FF30D4BC1}" srcOrd="8" destOrd="0" presId="urn:microsoft.com/office/officeart/2005/8/layout/bProcess4"/>
    <dgm:cxn modelId="{BB6A49F8-4F13-4BF2-AA8B-2C2784AC3370}" type="presParOf" srcId="{37EBEFE3-C044-4CDD-8DB9-D57FF30D4BC1}" destId="{94F17493-3AAE-4736-BA83-981076CD213D}" srcOrd="0" destOrd="0" presId="urn:microsoft.com/office/officeart/2005/8/layout/bProcess4"/>
    <dgm:cxn modelId="{CEA77FFD-7239-42A8-8DF1-5FB77FE537C3}" type="presParOf" srcId="{37EBEFE3-C044-4CDD-8DB9-D57FF30D4BC1}" destId="{B5869E49-015A-4254-89B6-0DF53ED214B9}" srcOrd="1" destOrd="0" presId="urn:microsoft.com/office/officeart/2005/8/layout/bProcess4"/>
    <dgm:cxn modelId="{A6A8EE6D-A084-4AA9-9DE9-4D96AFB9FC64}" type="presParOf" srcId="{6E00A558-30DB-4CCF-9BB0-032C532C18FF}" destId="{54B7EAEB-2DA0-4FE9-9655-9079B8F860F2}" srcOrd="9" destOrd="0" presId="urn:microsoft.com/office/officeart/2005/8/layout/bProcess4"/>
    <dgm:cxn modelId="{6E4943C8-50CC-4FB3-9DEE-B056A0836532}" type="presParOf" srcId="{6E00A558-30DB-4CCF-9BB0-032C532C18FF}" destId="{7FE67198-FAF9-468E-B129-5D2D58E89EF7}" srcOrd="10" destOrd="0" presId="urn:microsoft.com/office/officeart/2005/8/layout/bProcess4"/>
    <dgm:cxn modelId="{F2790A93-CF5C-4A71-B565-51CBB1C5014D}" type="presParOf" srcId="{7FE67198-FAF9-468E-B129-5D2D58E89EF7}" destId="{D417EB0F-BAE8-4EAD-90DF-059E0640C02D}" srcOrd="0" destOrd="0" presId="urn:microsoft.com/office/officeart/2005/8/layout/bProcess4"/>
    <dgm:cxn modelId="{D7FCFCFF-295B-41DD-AB11-C8141EAFF8C1}" type="presParOf" srcId="{7FE67198-FAF9-468E-B129-5D2D58E89EF7}" destId="{D5AC3DDB-E708-448E-9B34-4E7F771C271A}" srcOrd="1" destOrd="0" presId="urn:microsoft.com/office/officeart/2005/8/layout/bProcess4"/>
    <dgm:cxn modelId="{8E532C5E-3A77-415A-A886-3CA5F0A41909}" type="presParOf" srcId="{6E00A558-30DB-4CCF-9BB0-032C532C18FF}" destId="{5F80BFB7-328F-43FF-9889-0EA434094FC2}" srcOrd="11" destOrd="0" presId="urn:microsoft.com/office/officeart/2005/8/layout/bProcess4"/>
    <dgm:cxn modelId="{99E9834C-991D-4AEB-9D3A-69C55BBD7F9B}" type="presParOf" srcId="{6E00A558-30DB-4CCF-9BB0-032C532C18FF}" destId="{84FAD7D6-0CA5-4A6D-8E81-3A18F765C0F7}" srcOrd="12" destOrd="0" presId="urn:microsoft.com/office/officeart/2005/8/layout/bProcess4"/>
    <dgm:cxn modelId="{C842337E-9DD1-4C7D-B4B8-976076A90F54}" type="presParOf" srcId="{84FAD7D6-0CA5-4A6D-8E81-3A18F765C0F7}" destId="{117C7EC2-115A-4481-943D-84E69B3AB40A}" srcOrd="0" destOrd="0" presId="urn:microsoft.com/office/officeart/2005/8/layout/bProcess4"/>
    <dgm:cxn modelId="{04873E21-E27A-44CA-829D-AA7BF5A43F09}" type="presParOf" srcId="{84FAD7D6-0CA5-4A6D-8E81-3A18F765C0F7}" destId="{176026C3-4A10-444B-96C3-04E3225D1D1D}" srcOrd="1" destOrd="0" presId="urn:microsoft.com/office/officeart/2005/8/layout/bProcess4"/>
    <dgm:cxn modelId="{6FE33AA7-AF9F-49B4-AB6D-00B9A3D40EEB}" type="presParOf" srcId="{6E00A558-30DB-4CCF-9BB0-032C532C18FF}" destId="{A81A8F9D-5BFE-4CE7-B46D-1BC8F890BF3A}" srcOrd="13" destOrd="0" presId="urn:microsoft.com/office/officeart/2005/8/layout/bProcess4"/>
    <dgm:cxn modelId="{4F871BDC-5295-4D06-816E-0A2B085E2632}" type="presParOf" srcId="{6E00A558-30DB-4CCF-9BB0-032C532C18FF}" destId="{E37BF9CA-043D-4498-AE74-7AB235D6BB16}" srcOrd="14" destOrd="0" presId="urn:microsoft.com/office/officeart/2005/8/layout/bProcess4"/>
    <dgm:cxn modelId="{83716810-5D92-487E-A7E3-447EDC452C82}" type="presParOf" srcId="{E37BF9CA-043D-4498-AE74-7AB235D6BB16}" destId="{4C40F777-CED1-4618-BA7F-705D695D8068}" srcOrd="0" destOrd="0" presId="urn:microsoft.com/office/officeart/2005/8/layout/bProcess4"/>
    <dgm:cxn modelId="{8CF7006C-804F-46CD-8336-8EB664543657}" type="presParOf" srcId="{E37BF9CA-043D-4498-AE74-7AB235D6BB16}" destId="{8F84F9E8-41C3-455B-A334-6ED4DD8FF8C0}" srcOrd="1" destOrd="0" presId="urn:microsoft.com/office/officeart/2005/8/layout/bProcess4"/>
    <dgm:cxn modelId="{56CA14A0-EDAD-485C-B644-248807D73A07}" type="presParOf" srcId="{6E00A558-30DB-4CCF-9BB0-032C532C18FF}" destId="{E55398DC-0876-49DC-9276-F1FEAA167F3D}" srcOrd="15" destOrd="0" presId="urn:microsoft.com/office/officeart/2005/8/layout/bProcess4"/>
    <dgm:cxn modelId="{535B20C7-C53E-4C42-9AF9-932D797D1560}" type="presParOf" srcId="{6E00A558-30DB-4CCF-9BB0-032C532C18FF}" destId="{5D53BFD2-0EF5-4DE7-A01C-A45521570A46}" srcOrd="16" destOrd="0" presId="urn:microsoft.com/office/officeart/2005/8/layout/bProcess4"/>
    <dgm:cxn modelId="{3D0B517C-1A11-4A32-85E2-347324697576}" type="presParOf" srcId="{5D53BFD2-0EF5-4DE7-A01C-A45521570A46}" destId="{72B74E8A-B7DA-4BF6-BFB4-726F5A91238B}" srcOrd="0" destOrd="0" presId="urn:microsoft.com/office/officeart/2005/8/layout/bProcess4"/>
    <dgm:cxn modelId="{94827B23-D208-4E08-860F-34E75D0CBC17}" type="presParOf" srcId="{5D53BFD2-0EF5-4DE7-A01C-A45521570A46}" destId="{9D1957A3-F3DA-41D8-85F7-202C288858A7}"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9A2DF2-E2BC-45AA-8EFD-5EB6E04BC4AB}" type="doc">
      <dgm:prSet loTypeId="urn:microsoft.com/office/officeart/2005/8/layout/vList4" loCatId="list" qsTypeId="urn:microsoft.com/office/officeart/2005/8/quickstyle/simple1" qsCatId="simple" csTypeId="urn:microsoft.com/office/officeart/2005/8/colors/accent1_1" csCatId="accent1" phldr="1"/>
      <dgm:spPr/>
      <dgm:t>
        <a:bodyPr/>
        <a:lstStyle/>
        <a:p>
          <a:endParaRPr lang="es-EC"/>
        </a:p>
      </dgm:t>
    </dgm:pt>
    <dgm:pt modelId="{6698803F-2940-4017-8C13-376D50AD98C4}">
      <dgm:prSet phldrT="[Texto]" custT="1"/>
      <dgm:spPr/>
      <dgm:t>
        <a:bodyPr/>
        <a:lstStyle/>
        <a:p>
          <a:r>
            <a:rPr lang="es-EC" sz="1900" dirty="0"/>
            <a:t> </a:t>
          </a:r>
          <a:r>
            <a:rPr lang="es-EC" sz="2400" dirty="0"/>
            <a:t>Aforo Volumétrico</a:t>
          </a:r>
        </a:p>
      </dgm:t>
    </dgm:pt>
    <dgm:pt modelId="{D73A8993-C182-4086-AAF8-6C5ED57E6489}" type="parTrans" cxnId="{C260599F-1176-4701-8DBA-A8C5CA617D1D}">
      <dgm:prSet/>
      <dgm:spPr/>
      <dgm:t>
        <a:bodyPr/>
        <a:lstStyle/>
        <a:p>
          <a:endParaRPr lang="es-EC"/>
        </a:p>
      </dgm:t>
    </dgm:pt>
    <dgm:pt modelId="{1D028D70-A814-430C-BCD1-ACDA56732A55}" type="sibTrans" cxnId="{C260599F-1176-4701-8DBA-A8C5CA617D1D}">
      <dgm:prSet/>
      <dgm:spPr/>
      <dgm:t>
        <a:bodyPr/>
        <a:lstStyle/>
        <a:p>
          <a:endParaRPr lang="es-EC"/>
        </a:p>
      </dgm:t>
    </dgm:pt>
    <dgm:pt modelId="{F0BEDA1B-9330-4AD7-A1AB-723ACD26E365}">
      <dgm:prSet phldrT="[Texto]" custT="1"/>
      <dgm:spPr/>
      <dgm:t>
        <a:bodyPr/>
        <a:lstStyle/>
        <a:p>
          <a:r>
            <a:rPr lang="es-EC" sz="1800" dirty="0"/>
            <a:t>Consiste en medir el tiempo requerido para llenar un recipiente de un volumen conocido (Durán, </a:t>
          </a:r>
          <a:r>
            <a:rPr lang="es-EC" sz="1800" dirty="0" err="1"/>
            <a:t>Gaidos</a:t>
          </a:r>
          <a:r>
            <a:rPr lang="es-EC" sz="1800" dirty="0"/>
            <a:t>, y España, 2008</a:t>
          </a:r>
          <a:r>
            <a:rPr lang="es-EC" sz="1500" dirty="0"/>
            <a:t>) </a:t>
          </a:r>
          <a:endParaRPr lang="es-EC" sz="1800" dirty="0"/>
        </a:p>
      </dgm:t>
    </dgm:pt>
    <dgm:pt modelId="{D1197AC3-CE47-472F-ACE4-7D1605FF0969}" type="parTrans" cxnId="{E08AC4E4-F433-4A2B-8A96-2FC228F02D56}">
      <dgm:prSet/>
      <dgm:spPr/>
      <dgm:t>
        <a:bodyPr/>
        <a:lstStyle/>
        <a:p>
          <a:endParaRPr lang="es-EC"/>
        </a:p>
      </dgm:t>
    </dgm:pt>
    <dgm:pt modelId="{8F743670-948A-45A3-8543-31C99E2CC1C4}" type="sibTrans" cxnId="{E08AC4E4-F433-4A2B-8A96-2FC228F02D56}">
      <dgm:prSet/>
      <dgm:spPr/>
      <dgm:t>
        <a:bodyPr/>
        <a:lstStyle/>
        <a:p>
          <a:endParaRPr lang="es-EC"/>
        </a:p>
      </dgm:t>
    </dgm:pt>
    <dgm:pt modelId="{0643FA50-67BB-472F-9B1C-5A3578FCC99C}">
      <dgm:prSet phldrT="[Texto]" custT="1"/>
      <dgm:spPr/>
      <dgm:t>
        <a:bodyPr/>
        <a:lstStyle/>
        <a:p>
          <a:r>
            <a:rPr lang="es-EC" sz="2400" dirty="0"/>
            <a:t>Aforo con molinete mecánico</a:t>
          </a:r>
        </a:p>
      </dgm:t>
    </dgm:pt>
    <dgm:pt modelId="{B7F0B6FF-B1B6-4F28-801A-1C07E0304489}" type="parTrans" cxnId="{81562EA7-7ED5-4883-846E-2AA4E897AAE0}">
      <dgm:prSet/>
      <dgm:spPr/>
      <dgm:t>
        <a:bodyPr/>
        <a:lstStyle/>
        <a:p>
          <a:endParaRPr lang="es-EC"/>
        </a:p>
      </dgm:t>
    </dgm:pt>
    <dgm:pt modelId="{A6BDFB3B-CE14-4499-9ABE-A53E7C375554}" type="sibTrans" cxnId="{81562EA7-7ED5-4883-846E-2AA4E897AAE0}">
      <dgm:prSet/>
      <dgm:spPr/>
      <dgm:t>
        <a:bodyPr/>
        <a:lstStyle/>
        <a:p>
          <a:endParaRPr lang="es-EC"/>
        </a:p>
      </dgm:t>
    </dgm:pt>
    <dgm:pt modelId="{33D70E92-17CA-4714-AFDB-305B629535D6}">
      <dgm:prSet phldrT="[Texto]" custT="1"/>
      <dgm:spPr/>
      <dgm:t>
        <a:bodyPr/>
        <a:lstStyle/>
        <a:p>
          <a:r>
            <a:rPr lang="es-EC" sz="2000"/>
            <a:t>Aforo con método del flotador</a:t>
          </a:r>
          <a:endParaRPr lang="es-EC" sz="2000" dirty="0"/>
        </a:p>
      </dgm:t>
    </dgm:pt>
    <dgm:pt modelId="{76E036EA-9F67-4C48-B916-5AFDEAAE6E57}" type="parTrans" cxnId="{982684AE-212E-41CE-8366-0D644BA14047}">
      <dgm:prSet/>
      <dgm:spPr/>
      <dgm:t>
        <a:bodyPr/>
        <a:lstStyle/>
        <a:p>
          <a:endParaRPr lang="es-EC"/>
        </a:p>
      </dgm:t>
    </dgm:pt>
    <dgm:pt modelId="{68F28636-B658-4924-A480-5CBC1E8FB4A7}" type="sibTrans" cxnId="{982684AE-212E-41CE-8366-0D644BA14047}">
      <dgm:prSet/>
      <dgm:spPr/>
      <dgm:t>
        <a:bodyPr/>
        <a:lstStyle/>
        <a:p>
          <a:endParaRPr lang="es-EC"/>
        </a:p>
      </dgm:t>
    </dgm:pt>
    <dgm:pt modelId="{D669BC11-4876-458E-86F1-01B0EC34BF0E}">
      <dgm:prSet phldrT="[Texto]" custT="1"/>
      <dgm:spPr/>
      <dgm:t>
        <a:bodyPr/>
        <a:lstStyle/>
        <a:p>
          <a:r>
            <a:rPr lang="es-ES" sz="1800" dirty="0"/>
            <a:t>Consiste en seleccionar un tramo recto en un cauce o canal con una distancia (5 a 10 m), se deja caer el flotador (una hoja o cáscara de naranja) y se mide el tiempo que demora en recorrer del punto A al punto B. (Bustamante, 2006)</a:t>
          </a:r>
          <a:endParaRPr lang="es-EC" sz="1800" dirty="0"/>
        </a:p>
      </dgm:t>
    </dgm:pt>
    <dgm:pt modelId="{903C56BB-D17E-4F27-A893-BA248958A154}" type="parTrans" cxnId="{E15A74A1-2C6A-4A1E-BC86-B333A4E5136D}">
      <dgm:prSet/>
      <dgm:spPr/>
      <dgm:t>
        <a:bodyPr/>
        <a:lstStyle/>
        <a:p>
          <a:endParaRPr lang="es-EC"/>
        </a:p>
      </dgm:t>
    </dgm:pt>
    <dgm:pt modelId="{01295522-8F33-4719-A4BB-A180F20621C8}" type="sibTrans" cxnId="{E15A74A1-2C6A-4A1E-BC86-B333A4E5136D}">
      <dgm:prSet/>
      <dgm:spPr/>
      <dgm:t>
        <a:bodyPr/>
        <a:lstStyle/>
        <a:p>
          <a:endParaRPr lang="es-EC"/>
        </a:p>
      </dgm:t>
    </dgm:pt>
    <dgm:pt modelId="{49EE091A-705F-4981-9D6B-B0EB880D2FF7}">
      <dgm:prSet phldrT="[Texto]" custT="1"/>
      <dgm:spPr/>
      <dgm:t>
        <a:bodyPr/>
        <a:lstStyle/>
        <a:p>
          <a:r>
            <a:rPr lang="es-EC" sz="1800" dirty="0"/>
            <a:t>El molinete tiene la función de medir la velocidad de agua en cauces naturales o artificiales, en función de las revoluciones de la hélice (Tapia, Molina, Pérez, y Torres, 2012)</a:t>
          </a:r>
        </a:p>
      </dgm:t>
    </dgm:pt>
    <dgm:pt modelId="{F48B42C6-981B-443E-B3B3-D6196625D5E1}" type="sibTrans" cxnId="{75FC6128-7E82-42EC-BF91-4B3F281F1F10}">
      <dgm:prSet/>
      <dgm:spPr/>
      <dgm:t>
        <a:bodyPr/>
        <a:lstStyle/>
        <a:p>
          <a:endParaRPr lang="es-EC"/>
        </a:p>
      </dgm:t>
    </dgm:pt>
    <dgm:pt modelId="{E0F21360-FFE7-4E0F-9C64-C25FDF8F7151}" type="parTrans" cxnId="{75FC6128-7E82-42EC-BF91-4B3F281F1F10}">
      <dgm:prSet/>
      <dgm:spPr/>
      <dgm:t>
        <a:bodyPr/>
        <a:lstStyle/>
        <a:p>
          <a:endParaRPr lang="es-EC"/>
        </a:p>
      </dgm:t>
    </dgm:pt>
    <dgm:pt modelId="{CA876D73-F8FD-4A2D-A0B0-A07DFDA6BE29}" type="pres">
      <dgm:prSet presAssocID="{059A2DF2-E2BC-45AA-8EFD-5EB6E04BC4AB}" presName="linear" presStyleCnt="0">
        <dgm:presLayoutVars>
          <dgm:dir/>
          <dgm:resizeHandles val="exact"/>
        </dgm:presLayoutVars>
      </dgm:prSet>
      <dgm:spPr/>
    </dgm:pt>
    <dgm:pt modelId="{4632FBA4-E579-42B6-946D-E62D66C7B0A8}" type="pres">
      <dgm:prSet presAssocID="{6698803F-2940-4017-8C13-376D50AD98C4}" presName="comp" presStyleCnt="0"/>
      <dgm:spPr/>
    </dgm:pt>
    <dgm:pt modelId="{EB81DDE8-6081-4742-8BB1-2AD2009F644D}" type="pres">
      <dgm:prSet presAssocID="{6698803F-2940-4017-8C13-376D50AD98C4}" presName="box" presStyleLbl="node1" presStyleIdx="0" presStyleCnt="3" custScaleY="84468" custLinFactNeighborX="17709" custLinFactNeighborY="-921"/>
      <dgm:spPr/>
    </dgm:pt>
    <dgm:pt modelId="{D5C22DF3-4BA7-49A9-8BC2-CDF9C42CF787}" type="pres">
      <dgm:prSet presAssocID="{6698803F-2940-4017-8C13-376D50AD98C4}" presName="img" presStyleLbl="fgImgPlace1" presStyleIdx="0" presStyleCnt="3" custScaleX="117675" custScaleY="117705" custLinFactNeighborX="-2999" custLinFactNeighborY="-31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0" r="-10000"/>
          </a:stretch>
        </a:blipFill>
      </dgm:spPr>
    </dgm:pt>
    <dgm:pt modelId="{097A4979-5D74-485E-A8B6-C346F2CEE099}" type="pres">
      <dgm:prSet presAssocID="{6698803F-2940-4017-8C13-376D50AD98C4}" presName="text" presStyleLbl="node1" presStyleIdx="0" presStyleCnt="3">
        <dgm:presLayoutVars>
          <dgm:bulletEnabled val="1"/>
        </dgm:presLayoutVars>
      </dgm:prSet>
      <dgm:spPr/>
    </dgm:pt>
    <dgm:pt modelId="{1AAA9604-16B4-4531-8402-B0F33A55472D}" type="pres">
      <dgm:prSet presAssocID="{1D028D70-A814-430C-BCD1-ACDA56732A55}" presName="spacer" presStyleCnt="0"/>
      <dgm:spPr/>
    </dgm:pt>
    <dgm:pt modelId="{5AF6975C-EC40-49F8-89E6-CD863579F218}" type="pres">
      <dgm:prSet presAssocID="{0643FA50-67BB-472F-9B1C-5A3578FCC99C}" presName="comp" presStyleCnt="0"/>
      <dgm:spPr/>
    </dgm:pt>
    <dgm:pt modelId="{0FE3E0BF-71A3-4DC2-AAD3-723A88AD5A39}" type="pres">
      <dgm:prSet presAssocID="{0643FA50-67BB-472F-9B1C-5A3578FCC99C}" presName="box" presStyleLbl="node1" presStyleIdx="1" presStyleCnt="3" custLinFactNeighborX="-137" custLinFactNeighborY="-5621"/>
      <dgm:spPr/>
    </dgm:pt>
    <dgm:pt modelId="{40DB80E1-9122-4D15-88CF-481C525CE508}" type="pres">
      <dgm:prSet presAssocID="{0643FA50-67BB-472F-9B1C-5A3578FCC99C}" presName="img" presStyleLbl="fgImgPlace1" presStyleIdx="1" presStyleCnt="3" custScaleX="113998" custScaleY="128690" custLinFactNeighborX="-5947" custLinFactNeighborY="-4929"/>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000" r="-2000"/>
          </a:stretch>
        </a:blipFill>
      </dgm:spPr>
    </dgm:pt>
    <dgm:pt modelId="{A4F06703-DA44-4675-A463-FA836A0D6E7E}" type="pres">
      <dgm:prSet presAssocID="{0643FA50-67BB-472F-9B1C-5A3578FCC99C}" presName="text" presStyleLbl="node1" presStyleIdx="1" presStyleCnt="3">
        <dgm:presLayoutVars>
          <dgm:bulletEnabled val="1"/>
        </dgm:presLayoutVars>
      </dgm:prSet>
      <dgm:spPr/>
    </dgm:pt>
    <dgm:pt modelId="{574380C7-D60F-41FA-A728-FACD484C82CF}" type="pres">
      <dgm:prSet presAssocID="{A6BDFB3B-CE14-4499-9ABE-A53E7C375554}" presName="spacer" presStyleCnt="0"/>
      <dgm:spPr/>
    </dgm:pt>
    <dgm:pt modelId="{36A97CEE-28BC-412A-90B3-4F27940A4A1D}" type="pres">
      <dgm:prSet presAssocID="{33D70E92-17CA-4714-AFDB-305B629535D6}" presName="comp" presStyleCnt="0"/>
      <dgm:spPr/>
    </dgm:pt>
    <dgm:pt modelId="{686680F2-2E98-4755-90AB-477ECE961B69}" type="pres">
      <dgm:prSet presAssocID="{33D70E92-17CA-4714-AFDB-305B629535D6}" presName="box" presStyleLbl="node1" presStyleIdx="2" presStyleCnt="3" custLinFactNeighborX="273" custLinFactNeighborY="-6183"/>
      <dgm:spPr/>
    </dgm:pt>
    <dgm:pt modelId="{423884B5-F70C-4BDB-AE71-B1470420580A}" type="pres">
      <dgm:prSet presAssocID="{33D70E92-17CA-4714-AFDB-305B629535D6}" presName="img" presStyleLbl="fgImgPlace1" presStyleIdx="2" presStyleCnt="3" custScaleX="116410" custScaleY="119336" custLinFactNeighborX="-6682" custLinFactNeighborY="-7729"/>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22000" b="-22000"/>
          </a:stretch>
        </a:blipFill>
      </dgm:spPr>
    </dgm:pt>
    <dgm:pt modelId="{33E324DC-3D74-4A2C-A45C-450DDF0D519F}" type="pres">
      <dgm:prSet presAssocID="{33D70E92-17CA-4714-AFDB-305B629535D6}" presName="text" presStyleLbl="node1" presStyleIdx="2" presStyleCnt="3">
        <dgm:presLayoutVars>
          <dgm:bulletEnabled val="1"/>
        </dgm:presLayoutVars>
      </dgm:prSet>
      <dgm:spPr/>
    </dgm:pt>
  </dgm:ptLst>
  <dgm:cxnLst>
    <dgm:cxn modelId="{75FC6128-7E82-42EC-BF91-4B3F281F1F10}" srcId="{0643FA50-67BB-472F-9B1C-5A3578FCC99C}" destId="{49EE091A-705F-4981-9D6B-B0EB880D2FF7}" srcOrd="0" destOrd="0" parTransId="{E0F21360-FFE7-4E0F-9C64-C25FDF8F7151}" sibTransId="{F48B42C6-981B-443E-B3B3-D6196625D5E1}"/>
    <dgm:cxn modelId="{89D373BC-BC2C-4852-8790-3299461FF97E}" type="presOf" srcId="{0643FA50-67BB-472F-9B1C-5A3578FCC99C}" destId="{0FE3E0BF-71A3-4DC2-AAD3-723A88AD5A39}" srcOrd="0" destOrd="0" presId="urn:microsoft.com/office/officeart/2005/8/layout/vList4"/>
    <dgm:cxn modelId="{982684AE-212E-41CE-8366-0D644BA14047}" srcId="{059A2DF2-E2BC-45AA-8EFD-5EB6E04BC4AB}" destId="{33D70E92-17CA-4714-AFDB-305B629535D6}" srcOrd="2" destOrd="0" parTransId="{76E036EA-9F67-4C48-B916-5AFDEAAE6E57}" sibTransId="{68F28636-B658-4924-A480-5CBC1E8FB4A7}"/>
    <dgm:cxn modelId="{221E1E04-1CD6-457F-8247-511A923E6906}" type="presOf" srcId="{49EE091A-705F-4981-9D6B-B0EB880D2FF7}" destId="{A4F06703-DA44-4675-A463-FA836A0D6E7E}" srcOrd="1" destOrd="1" presId="urn:microsoft.com/office/officeart/2005/8/layout/vList4"/>
    <dgm:cxn modelId="{5D68B665-B9A0-459F-8818-C967D4F32747}" type="presOf" srcId="{33D70E92-17CA-4714-AFDB-305B629535D6}" destId="{33E324DC-3D74-4A2C-A45C-450DDF0D519F}" srcOrd="1" destOrd="0" presId="urn:microsoft.com/office/officeart/2005/8/layout/vList4"/>
    <dgm:cxn modelId="{9362F426-7DAA-4434-A4C5-D184598166B0}" type="presOf" srcId="{6698803F-2940-4017-8C13-376D50AD98C4}" destId="{EB81DDE8-6081-4742-8BB1-2AD2009F644D}" srcOrd="0" destOrd="0" presId="urn:microsoft.com/office/officeart/2005/8/layout/vList4"/>
    <dgm:cxn modelId="{E08AC4E4-F433-4A2B-8A96-2FC228F02D56}" srcId="{6698803F-2940-4017-8C13-376D50AD98C4}" destId="{F0BEDA1B-9330-4AD7-A1AB-723ACD26E365}" srcOrd="0" destOrd="0" parTransId="{D1197AC3-CE47-472F-ACE4-7D1605FF0969}" sibTransId="{8F743670-948A-45A3-8543-31C99E2CC1C4}"/>
    <dgm:cxn modelId="{EDB4F7E0-EBBC-41B3-BF32-55F67CC1A3A8}" type="presOf" srcId="{33D70E92-17CA-4714-AFDB-305B629535D6}" destId="{686680F2-2E98-4755-90AB-477ECE961B69}" srcOrd="0" destOrd="0" presId="urn:microsoft.com/office/officeart/2005/8/layout/vList4"/>
    <dgm:cxn modelId="{C260599F-1176-4701-8DBA-A8C5CA617D1D}" srcId="{059A2DF2-E2BC-45AA-8EFD-5EB6E04BC4AB}" destId="{6698803F-2940-4017-8C13-376D50AD98C4}" srcOrd="0" destOrd="0" parTransId="{D73A8993-C182-4086-AAF8-6C5ED57E6489}" sibTransId="{1D028D70-A814-430C-BCD1-ACDA56732A55}"/>
    <dgm:cxn modelId="{03B06E75-D5D9-4C6B-BB54-010943773B57}" type="presOf" srcId="{6698803F-2940-4017-8C13-376D50AD98C4}" destId="{097A4979-5D74-485E-A8B6-C346F2CEE099}" srcOrd="1" destOrd="0" presId="urn:microsoft.com/office/officeart/2005/8/layout/vList4"/>
    <dgm:cxn modelId="{6BC05BA0-4023-4A7F-9AF2-3742E4BD9E70}" type="presOf" srcId="{F0BEDA1B-9330-4AD7-A1AB-723ACD26E365}" destId="{097A4979-5D74-485E-A8B6-C346F2CEE099}" srcOrd="1" destOrd="1" presId="urn:microsoft.com/office/officeart/2005/8/layout/vList4"/>
    <dgm:cxn modelId="{CF4B3367-130D-4C4F-BD68-D445CDEABD57}" type="presOf" srcId="{059A2DF2-E2BC-45AA-8EFD-5EB6E04BC4AB}" destId="{CA876D73-F8FD-4A2D-A0B0-A07DFDA6BE29}" srcOrd="0" destOrd="0" presId="urn:microsoft.com/office/officeart/2005/8/layout/vList4"/>
    <dgm:cxn modelId="{82B08D7E-DD48-42DB-9821-C3BD3D778954}" type="presOf" srcId="{F0BEDA1B-9330-4AD7-A1AB-723ACD26E365}" destId="{EB81DDE8-6081-4742-8BB1-2AD2009F644D}" srcOrd="0" destOrd="1" presId="urn:microsoft.com/office/officeart/2005/8/layout/vList4"/>
    <dgm:cxn modelId="{EF7A4802-82EC-4D76-BC07-C34BA8F3D3B8}" type="presOf" srcId="{D669BC11-4876-458E-86F1-01B0EC34BF0E}" destId="{686680F2-2E98-4755-90AB-477ECE961B69}" srcOrd="0" destOrd="1" presId="urn:microsoft.com/office/officeart/2005/8/layout/vList4"/>
    <dgm:cxn modelId="{E6856651-5378-46CD-9B48-CA1D9FC59A9C}" type="presOf" srcId="{49EE091A-705F-4981-9D6B-B0EB880D2FF7}" destId="{0FE3E0BF-71A3-4DC2-AAD3-723A88AD5A39}" srcOrd="0" destOrd="1" presId="urn:microsoft.com/office/officeart/2005/8/layout/vList4"/>
    <dgm:cxn modelId="{81562EA7-7ED5-4883-846E-2AA4E897AAE0}" srcId="{059A2DF2-E2BC-45AA-8EFD-5EB6E04BC4AB}" destId="{0643FA50-67BB-472F-9B1C-5A3578FCC99C}" srcOrd="1" destOrd="0" parTransId="{B7F0B6FF-B1B6-4F28-801A-1C07E0304489}" sibTransId="{A6BDFB3B-CE14-4499-9ABE-A53E7C375554}"/>
    <dgm:cxn modelId="{EF41DB13-E561-4C7F-944C-6944CF5FE2A2}" type="presOf" srcId="{D669BC11-4876-458E-86F1-01B0EC34BF0E}" destId="{33E324DC-3D74-4A2C-A45C-450DDF0D519F}" srcOrd="1" destOrd="1" presId="urn:microsoft.com/office/officeart/2005/8/layout/vList4"/>
    <dgm:cxn modelId="{E15A74A1-2C6A-4A1E-BC86-B333A4E5136D}" srcId="{33D70E92-17CA-4714-AFDB-305B629535D6}" destId="{D669BC11-4876-458E-86F1-01B0EC34BF0E}" srcOrd="0" destOrd="0" parTransId="{903C56BB-D17E-4F27-A893-BA248958A154}" sibTransId="{01295522-8F33-4719-A4BB-A180F20621C8}"/>
    <dgm:cxn modelId="{F056E155-45C2-417E-AB55-F7784C1FEA3B}" type="presOf" srcId="{0643FA50-67BB-472F-9B1C-5A3578FCC99C}" destId="{A4F06703-DA44-4675-A463-FA836A0D6E7E}" srcOrd="1" destOrd="0" presId="urn:microsoft.com/office/officeart/2005/8/layout/vList4"/>
    <dgm:cxn modelId="{B0235414-E15A-4102-A187-0C2759866E6C}" type="presParOf" srcId="{CA876D73-F8FD-4A2D-A0B0-A07DFDA6BE29}" destId="{4632FBA4-E579-42B6-946D-E62D66C7B0A8}" srcOrd="0" destOrd="0" presId="urn:microsoft.com/office/officeart/2005/8/layout/vList4"/>
    <dgm:cxn modelId="{EE081061-FCC8-493D-8C9D-D70272644151}" type="presParOf" srcId="{4632FBA4-E579-42B6-946D-E62D66C7B0A8}" destId="{EB81DDE8-6081-4742-8BB1-2AD2009F644D}" srcOrd="0" destOrd="0" presId="urn:microsoft.com/office/officeart/2005/8/layout/vList4"/>
    <dgm:cxn modelId="{6FAEDB5B-8F69-4F94-9730-1264FF3FCF76}" type="presParOf" srcId="{4632FBA4-E579-42B6-946D-E62D66C7B0A8}" destId="{D5C22DF3-4BA7-49A9-8BC2-CDF9C42CF787}" srcOrd="1" destOrd="0" presId="urn:microsoft.com/office/officeart/2005/8/layout/vList4"/>
    <dgm:cxn modelId="{11AEEE48-820A-4B33-AB64-63B73D1E4BF3}" type="presParOf" srcId="{4632FBA4-E579-42B6-946D-E62D66C7B0A8}" destId="{097A4979-5D74-485E-A8B6-C346F2CEE099}" srcOrd="2" destOrd="0" presId="urn:microsoft.com/office/officeart/2005/8/layout/vList4"/>
    <dgm:cxn modelId="{AE0EF374-EC16-4B6A-94BA-1F4F1865CDA4}" type="presParOf" srcId="{CA876D73-F8FD-4A2D-A0B0-A07DFDA6BE29}" destId="{1AAA9604-16B4-4531-8402-B0F33A55472D}" srcOrd="1" destOrd="0" presId="urn:microsoft.com/office/officeart/2005/8/layout/vList4"/>
    <dgm:cxn modelId="{1FCF7C69-7A63-4F60-8289-8465402B141D}" type="presParOf" srcId="{CA876D73-F8FD-4A2D-A0B0-A07DFDA6BE29}" destId="{5AF6975C-EC40-49F8-89E6-CD863579F218}" srcOrd="2" destOrd="0" presId="urn:microsoft.com/office/officeart/2005/8/layout/vList4"/>
    <dgm:cxn modelId="{588A71CF-05F7-4BF9-9EA9-C0D7874D99B5}" type="presParOf" srcId="{5AF6975C-EC40-49F8-89E6-CD863579F218}" destId="{0FE3E0BF-71A3-4DC2-AAD3-723A88AD5A39}" srcOrd="0" destOrd="0" presId="urn:microsoft.com/office/officeart/2005/8/layout/vList4"/>
    <dgm:cxn modelId="{2AD8D54A-17AF-49F5-A396-5ED011B4D1FB}" type="presParOf" srcId="{5AF6975C-EC40-49F8-89E6-CD863579F218}" destId="{40DB80E1-9122-4D15-88CF-481C525CE508}" srcOrd="1" destOrd="0" presId="urn:microsoft.com/office/officeart/2005/8/layout/vList4"/>
    <dgm:cxn modelId="{9C8BBF72-C5BC-417C-96FE-A04734D5C0C6}" type="presParOf" srcId="{5AF6975C-EC40-49F8-89E6-CD863579F218}" destId="{A4F06703-DA44-4675-A463-FA836A0D6E7E}" srcOrd="2" destOrd="0" presId="urn:microsoft.com/office/officeart/2005/8/layout/vList4"/>
    <dgm:cxn modelId="{9CEEC38D-E58A-4B8D-8DA6-A379BB13ABD1}" type="presParOf" srcId="{CA876D73-F8FD-4A2D-A0B0-A07DFDA6BE29}" destId="{574380C7-D60F-41FA-A728-FACD484C82CF}" srcOrd="3" destOrd="0" presId="urn:microsoft.com/office/officeart/2005/8/layout/vList4"/>
    <dgm:cxn modelId="{71A56E34-4DF9-48C2-8DA7-894B84DCE5A5}" type="presParOf" srcId="{CA876D73-F8FD-4A2D-A0B0-A07DFDA6BE29}" destId="{36A97CEE-28BC-412A-90B3-4F27940A4A1D}" srcOrd="4" destOrd="0" presId="urn:microsoft.com/office/officeart/2005/8/layout/vList4"/>
    <dgm:cxn modelId="{E3C27001-AE26-4ECB-9C4C-7979EB92D2DC}" type="presParOf" srcId="{36A97CEE-28BC-412A-90B3-4F27940A4A1D}" destId="{686680F2-2E98-4755-90AB-477ECE961B69}" srcOrd="0" destOrd="0" presId="urn:microsoft.com/office/officeart/2005/8/layout/vList4"/>
    <dgm:cxn modelId="{0261274B-6B69-4A99-9980-2EF6995180DA}" type="presParOf" srcId="{36A97CEE-28BC-412A-90B3-4F27940A4A1D}" destId="{423884B5-F70C-4BDB-AE71-B1470420580A}" srcOrd="1" destOrd="0" presId="urn:microsoft.com/office/officeart/2005/8/layout/vList4"/>
    <dgm:cxn modelId="{36DB740F-2B86-43CB-8BF9-C79F7B9AFC72}" type="presParOf" srcId="{36A97CEE-28BC-412A-90B3-4F27940A4A1D}" destId="{33E324DC-3D74-4A2C-A45C-450DDF0D519F}"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6DFF84-A388-4513-B9E4-E4AACD731F90}"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s-ES"/>
        </a:p>
      </dgm:t>
    </dgm:pt>
    <dgm:pt modelId="{F247A9EF-1C05-4C34-B67A-701B1CFCDC18}">
      <dgm:prSet phldrT="[Texto]" custT="1"/>
      <dgm:spPr/>
      <dgm:t>
        <a:bodyPr/>
        <a:lstStyle/>
        <a:p>
          <a:r>
            <a:rPr lang="es-ES" sz="1800" dirty="0">
              <a:solidFill>
                <a:schemeClr val="tx1"/>
              </a:solidFill>
            </a:rPr>
            <a:t>Definir asistentes</a:t>
          </a:r>
        </a:p>
      </dgm:t>
    </dgm:pt>
    <dgm:pt modelId="{773B0CB9-D25E-4634-AA51-E6C2780FB329}" type="parTrans" cxnId="{3612D8C6-9BFD-478A-8B04-D5FAA8F5AD48}">
      <dgm:prSet/>
      <dgm:spPr/>
      <dgm:t>
        <a:bodyPr/>
        <a:lstStyle/>
        <a:p>
          <a:endParaRPr lang="es-ES" sz="2400">
            <a:solidFill>
              <a:schemeClr val="tx1"/>
            </a:solidFill>
          </a:endParaRPr>
        </a:p>
      </dgm:t>
    </dgm:pt>
    <dgm:pt modelId="{4982BC76-36EE-4B14-8400-DCFE9DE512EC}" type="sibTrans" cxnId="{3612D8C6-9BFD-478A-8B04-D5FAA8F5AD48}">
      <dgm:prSet custT="1"/>
      <dgm:spPr/>
      <dgm:t>
        <a:bodyPr/>
        <a:lstStyle/>
        <a:p>
          <a:endParaRPr lang="es-ES" sz="1400">
            <a:solidFill>
              <a:schemeClr val="tx1"/>
            </a:solidFill>
          </a:endParaRPr>
        </a:p>
      </dgm:t>
    </dgm:pt>
    <dgm:pt modelId="{B6A1CDB4-EC39-4F82-8662-BB615C06A38A}">
      <dgm:prSet phldrT="[Texto]" custT="1"/>
      <dgm:spPr/>
      <dgm:t>
        <a:bodyPr/>
        <a:lstStyle/>
        <a:p>
          <a:r>
            <a:rPr lang="es-ES" sz="1800" dirty="0">
              <a:solidFill>
                <a:schemeClr val="tx1"/>
              </a:solidFill>
            </a:rPr>
            <a:t>Coordinar equipo trabajo</a:t>
          </a:r>
        </a:p>
      </dgm:t>
    </dgm:pt>
    <dgm:pt modelId="{ED17B16D-53EA-4312-BBDE-4BC82C93B60E}" type="parTrans" cxnId="{DEDB2B17-CE58-4AAD-9F32-07D2E4EBAAF0}">
      <dgm:prSet/>
      <dgm:spPr/>
      <dgm:t>
        <a:bodyPr/>
        <a:lstStyle/>
        <a:p>
          <a:endParaRPr lang="es-ES" sz="2400">
            <a:solidFill>
              <a:schemeClr val="tx1"/>
            </a:solidFill>
          </a:endParaRPr>
        </a:p>
      </dgm:t>
    </dgm:pt>
    <dgm:pt modelId="{A69792A7-3D8A-4889-B4F8-FA0908D4070C}" type="sibTrans" cxnId="{DEDB2B17-CE58-4AAD-9F32-07D2E4EBAAF0}">
      <dgm:prSet custT="1"/>
      <dgm:spPr/>
      <dgm:t>
        <a:bodyPr/>
        <a:lstStyle/>
        <a:p>
          <a:endParaRPr lang="es-ES" sz="1400">
            <a:solidFill>
              <a:schemeClr val="tx1"/>
            </a:solidFill>
          </a:endParaRPr>
        </a:p>
      </dgm:t>
    </dgm:pt>
    <dgm:pt modelId="{008EE00C-2201-4AD5-85F1-EF8ADF956474}">
      <dgm:prSet phldrT="[Texto]" custT="1"/>
      <dgm:spPr/>
      <dgm:t>
        <a:bodyPr/>
        <a:lstStyle/>
        <a:p>
          <a:r>
            <a:rPr lang="es-ES" sz="1800" dirty="0">
              <a:solidFill>
                <a:schemeClr val="tx1"/>
              </a:solidFill>
            </a:rPr>
            <a:t>Lenguaje accesible - participantes</a:t>
          </a:r>
        </a:p>
      </dgm:t>
    </dgm:pt>
    <dgm:pt modelId="{47D1696F-3E72-4D15-A052-16401BF09DC3}" type="parTrans" cxnId="{FD372BA7-A5BF-44D5-9145-C2B73AE80668}">
      <dgm:prSet/>
      <dgm:spPr/>
      <dgm:t>
        <a:bodyPr/>
        <a:lstStyle/>
        <a:p>
          <a:endParaRPr lang="es-ES" sz="2400">
            <a:solidFill>
              <a:schemeClr val="tx1"/>
            </a:solidFill>
          </a:endParaRPr>
        </a:p>
      </dgm:t>
    </dgm:pt>
    <dgm:pt modelId="{299D226D-35E4-474C-909D-039866BE2269}" type="sibTrans" cxnId="{FD372BA7-A5BF-44D5-9145-C2B73AE80668}">
      <dgm:prSet custT="1"/>
      <dgm:spPr/>
      <dgm:t>
        <a:bodyPr/>
        <a:lstStyle/>
        <a:p>
          <a:endParaRPr lang="es-ES" sz="1400">
            <a:solidFill>
              <a:schemeClr val="tx1"/>
            </a:solidFill>
          </a:endParaRPr>
        </a:p>
      </dgm:t>
    </dgm:pt>
    <dgm:pt modelId="{546369D7-E477-4EC8-8E6F-98FAF42776FA}">
      <dgm:prSet phldrT="[Texto]" custT="1"/>
      <dgm:spPr/>
      <dgm:t>
        <a:bodyPr/>
        <a:lstStyle/>
        <a:p>
          <a:r>
            <a:rPr lang="es-ES" sz="1800" dirty="0">
              <a:solidFill>
                <a:schemeClr val="tx1"/>
              </a:solidFill>
            </a:rPr>
            <a:t>Alimentación </a:t>
          </a:r>
        </a:p>
      </dgm:t>
    </dgm:pt>
    <dgm:pt modelId="{89C176AC-46BA-4F28-8A11-E0AE7623126E}" type="parTrans" cxnId="{7A9FFC3F-DFD4-4275-8FAD-F6C22687C27B}">
      <dgm:prSet/>
      <dgm:spPr/>
      <dgm:t>
        <a:bodyPr/>
        <a:lstStyle/>
        <a:p>
          <a:endParaRPr lang="es-ES" sz="2400">
            <a:solidFill>
              <a:schemeClr val="tx1"/>
            </a:solidFill>
          </a:endParaRPr>
        </a:p>
      </dgm:t>
    </dgm:pt>
    <dgm:pt modelId="{5D1402E7-1A34-49A3-AB4D-DB4B1CB8344A}" type="sibTrans" cxnId="{7A9FFC3F-DFD4-4275-8FAD-F6C22687C27B}">
      <dgm:prSet custT="1"/>
      <dgm:spPr/>
      <dgm:t>
        <a:bodyPr/>
        <a:lstStyle/>
        <a:p>
          <a:endParaRPr lang="es-ES" sz="1400">
            <a:solidFill>
              <a:schemeClr val="tx1"/>
            </a:solidFill>
          </a:endParaRPr>
        </a:p>
      </dgm:t>
    </dgm:pt>
    <dgm:pt modelId="{13661331-0CFB-4BDF-A5E7-3C87E9134C66}">
      <dgm:prSet phldrT="[Texto]" custT="1"/>
      <dgm:spPr/>
      <dgm:t>
        <a:bodyPr/>
        <a:lstStyle/>
        <a:p>
          <a:r>
            <a:rPr lang="es-ES" sz="1800" dirty="0">
              <a:solidFill>
                <a:schemeClr val="tx1"/>
              </a:solidFill>
            </a:rPr>
            <a:t>Grabar: audio o video</a:t>
          </a:r>
        </a:p>
      </dgm:t>
    </dgm:pt>
    <dgm:pt modelId="{A1FDE352-43E7-403F-B205-8EDFB49B6C37}" type="parTrans" cxnId="{EBD603A9-84A1-4F6E-82FE-238EAEA695E2}">
      <dgm:prSet/>
      <dgm:spPr/>
      <dgm:t>
        <a:bodyPr/>
        <a:lstStyle/>
        <a:p>
          <a:endParaRPr lang="es-ES" sz="2400">
            <a:solidFill>
              <a:schemeClr val="tx1"/>
            </a:solidFill>
          </a:endParaRPr>
        </a:p>
      </dgm:t>
    </dgm:pt>
    <dgm:pt modelId="{E6C4657A-D920-447A-9506-29F29670D8C5}" type="sibTrans" cxnId="{EBD603A9-84A1-4F6E-82FE-238EAEA695E2}">
      <dgm:prSet custT="1"/>
      <dgm:spPr/>
      <dgm:t>
        <a:bodyPr/>
        <a:lstStyle/>
        <a:p>
          <a:endParaRPr lang="es-ES" sz="1400">
            <a:solidFill>
              <a:schemeClr val="tx1"/>
            </a:solidFill>
          </a:endParaRPr>
        </a:p>
      </dgm:t>
    </dgm:pt>
    <dgm:pt modelId="{EE47C21A-CB01-4EF9-9DF7-B4BF2E64642D}" type="pres">
      <dgm:prSet presAssocID="{E66DFF84-A388-4513-B9E4-E4AACD731F90}" presName="cycle" presStyleCnt="0">
        <dgm:presLayoutVars>
          <dgm:dir/>
          <dgm:resizeHandles val="exact"/>
        </dgm:presLayoutVars>
      </dgm:prSet>
      <dgm:spPr/>
    </dgm:pt>
    <dgm:pt modelId="{8776DCAF-BA24-48A8-8CE8-D10FFD036487}" type="pres">
      <dgm:prSet presAssocID="{F247A9EF-1C05-4C34-B67A-701B1CFCDC18}" presName="node" presStyleLbl="node1" presStyleIdx="0" presStyleCnt="5">
        <dgm:presLayoutVars>
          <dgm:bulletEnabled val="1"/>
        </dgm:presLayoutVars>
      </dgm:prSet>
      <dgm:spPr/>
    </dgm:pt>
    <dgm:pt modelId="{9D2610BC-3FBE-4952-A7F0-3CDA8975F17A}" type="pres">
      <dgm:prSet presAssocID="{4982BC76-36EE-4B14-8400-DCFE9DE512EC}" presName="sibTrans" presStyleLbl="sibTrans2D1" presStyleIdx="0" presStyleCnt="5"/>
      <dgm:spPr/>
    </dgm:pt>
    <dgm:pt modelId="{0AB48E80-ADEE-445B-A739-ABD6AB197891}" type="pres">
      <dgm:prSet presAssocID="{4982BC76-36EE-4B14-8400-DCFE9DE512EC}" presName="connectorText" presStyleLbl="sibTrans2D1" presStyleIdx="0" presStyleCnt="5"/>
      <dgm:spPr/>
    </dgm:pt>
    <dgm:pt modelId="{1F9E80D3-D115-40EE-8642-EEFF6FFC313B}" type="pres">
      <dgm:prSet presAssocID="{B6A1CDB4-EC39-4F82-8662-BB615C06A38A}" presName="node" presStyleLbl="node1" presStyleIdx="1" presStyleCnt="5" custScaleX="114440">
        <dgm:presLayoutVars>
          <dgm:bulletEnabled val="1"/>
        </dgm:presLayoutVars>
      </dgm:prSet>
      <dgm:spPr/>
    </dgm:pt>
    <dgm:pt modelId="{91B4AF59-9BA8-44B0-B0DF-35F548D84041}" type="pres">
      <dgm:prSet presAssocID="{A69792A7-3D8A-4889-B4F8-FA0908D4070C}" presName="sibTrans" presStyleLbl="sibTrans2D1" presStyleIdx="1" presStyleCnt="5"/>
      <dgm:spPr/>
    </dgm:pt>
    <dgm:pt modelId="{B73E1E67-7D25-4F02-A5E3-31A385ED5D5C}" type="pres">
      <dgm:prSet presAssocID="{A69792A7-3D8A-4889-B4F8-FA0908D4070C}" presName="connectorText" presStyleLbl="sibTrans2D1" presStyleIdx="1" presStyleCnt="5"/>
      <dgm:spPr/>
    </dgm:pt>
    <dgm:pt modelId="{BE3AE0E8-C45A-413D-A8C7-63CBE0F587A8}" type="pres">
      <dgm:prSet presAssocID="{008EE00C-2201-4AD5-85F1-EF8ADF956474}" presName="node" presStyleLbl="node1" presStyleIdx="2" presStyleCnt="5" custScaleX="137171" custRadScaleRad="100944" custRadScaleInc="-2031">
        <dgm:presLayoutVars>
          <dgm:bulletEnabled val="1"/>
        </dgm:presLayoutVars>
      </dgm:prSet>
      <dgm:spPr/>
    </dgm:pt>
    <dgm:pt modelId="{FB201FA1-F579-49C7-9C95-1FDCC23B09E2}" type="pres">
      <dgm:prSet presAssocID="{299D226D-35E4-474C-909D-039866BE2269}" presName="sibTrans" presStyleLbl="sibTrans2D1" presStyleIdx="2" presStyleCnt="5"/>
      <dgm:spPr/>
    </dgm:pt>
    <dgm:pt modelId="{AEF24B8E-FA14-43F8-AD55-6F67943B2978}" type="pres">
      <dgm:prSet presAssocID="{299D226D-35E4-474C-909D-039866BE2269}" presName="connectorText" presStyleLbl="sibTrans2D1" presStyleIdx="2" presStyleCnt="5"/>
      <dgm:spPr/>
    </dgm:pt>
    <dgm:pt modelId="{2A204B4A-F1C6-4F99-BA79-9CB026B31849}" type="pres">
      <dgm:prSet presAssocID="{546369D7-E477-4EC8-8E6F-98FAF42776FA}" presName="node" presStyleLbl="node1" presStyleIdx="3" presStyleCnt="5" custScaleX="132227">
        <dgm:presLayoutVars>
          <dgm:bulletEnabled val="1"/>
        </dgm:presLayoutVars>
      </dgm:prSet>
      <dgm:spPr/>
    </dgm:pt>
    <dgm:pt modelId="{6D6A6F77-098E-4EE3-81AB-9F9CEF9AB8B1}" type="pres">
      <dgm:prSet presAssocID="{5D1402E7-1A34-49A3-AB4D-DB4B1CB8344A}" presName="sibTrans" presStyleLbl="sibTrans2D1" presStyleIdx="3" presStyleCnt="5"/>
      <dgm:spPr/>
    </dgm:pt>
    <dgm:pt modelId="{60C443B1-6C96-4B95-8299-0B01C2FE4C7D}" type="pres">
      <dgm:prSet presAssocID="{5D1402E7-1A34-49A3-AB4D-DB4B1CB8344A}" presName="connectorText" presStyleLbl="sibTrans2D1" presStyleIdx="3" presStyleCnt="5"/>
      <dgm:spPr/>
    </dgm:pt>
    <dgm:pt modelId="{663A13DC-F50A-42B4-A897-3F2A2EE496DB}" type="pres">
      <dgm:prSet presAssocID="{13661331-0CFB-4BDF-A5E7-3C87E9134C66}" presName="node" presStyleLbl="node1" presStyleIdx="4" presStyleCnt="5">
        <dgm:presLayoutVars>
          <dgm:bulletEnabled val="1"/>
        </dgm:presLayoutVars>
      </dgm:prSet>
      <dgm:spPr/>
    </dgm:pt>
    <dgm:pt modelId="{0C043106-A7BB-413C-8159-266A92C5E621}" type="pres">
      <dgm:prSet presAssocID="{E6C4657A-D920-447A-9506-29F29670D8C5}" presName="sibTrans" presStyleLbl="sibTrans2D1" presStyleIdx="4" presStyleCnt="5"/>
      <dgm:spPr/>
    </dgm:pt>
    <dgm:pt modelId="{3454D133-DE61-495C-BBF5-F6FFB77B49CA}" type="pres">
      <dgm:prSet presAssocID="{E6C4657A-D920-447A-9506-29F29670D8C5}" presName="connectorText" presStyleLbl="sibTrans2D1" presStyleIdx="4" presStyleCnt="5"/>
      <dgm:spPr/>
    </dgm:pt>
  </dgm:ptLst>
  <dgm:cxnLst>
    <dgm:cxn modelId="{1EF6E86B-A373-49C3-80B9-78D9E5A94A75}" type="presOf" srcId="{B6A1CDB4-EC39-4F82-8662-BB615C06A38A}" destId="{1F9E80D3-D115-40EE-8642-EEFF6FFC313B}" srcOrd="0" destOrd="0" presId="urn:microsoft.com/office/officeart/2005/8/layout/cycle2"/>
    <dgm:cxn modelId="{5C3CDB4B-498D-4297-89E2-9732025890E8}" type="presOf" srcId="{299D226D-35E4-474C-909D-039866BE2269}" destId="{AEF24B8E-FA14-43F8-AD55-6F67943B2978}" srcOrd="1" destOrd="0" presId="urn:microsoft.com/office/officeart/2005/8/layout/cycle2"/>
    <dgm:cxn modelId="{5B8E4EE8-263A-485F-8D6E-C5891E494A9C}" type="presOf" srcId="{546369D7-E477-4EC8-8E6F-98FAF42776FA}" destId="{2A204B4A-F1C6-4F99-BA79-9CB026B31849}" srcOrd="0" destOrd="0" presId="urn:microsoft.com/office/officeart/2005/8/layout/cycle2"/>
    <dgm:cxn modelId="{C002C4CC-4CC2-4DA6-B50C-EAB046F19973}" type="presOf" srcId="{13661331-0CFB-4BDF-A5E7-3C87E9134C66}" destId="{663A13DC-F50A-42B4-A897-3F2A2EE496DB}" srcOrd="0" destOrd="0" presId="urn:microsoft.com/office/officeart/2005/8/layout/cycle2"/>
    <dgm:cxn modelId="{E3D16A50-6577-43B9-91AB-AACE59C890D5}" type="presOf" srcId="{5D1402E7-1A34-49A3-AB4D-DB4B1CB8344A}" destId="{60C443B1-6C96-4B95-8299-0B01C2FE4C7D}" srcOrd="1" destOrd="0" presId="urn:microsoft.com/office/officeart/2005/8/layout/cycle2"/>
    <dgm:cxn modelId="{3612D8C6-9BFD-478A-8B04-D5FAA8F5AD48}" srcId="{E66DFF84-A388-4513-B9E4-E4AACD731F90}" destId="{F247A9EF-1C05-4C34-B67A-701B1CFCDC18}" srcOrd="0" destOrd="0" parTransId="{773B0CB9-D25E-4634-AA51-E6C2780FB329}" sibTransId="{4982BC76-36EE-4B14-8400-DCFE9DE512EC}"/>
    <dgm:cxn modelId="{4E636D9B-11EF-4544-BDD3-E3BB8FAC988E}" type="presOf" srcId="{4982BC76-36EE-4B14-8400-DCFE9DE512EC}" destId="{0AB48E80-ADEE-445B-A739-ABD6AB197891}" srcOrd="1" destOrd="0" presId="urn:microsoft.com/office/officeart/2005/8/layout/cycle2"/>
    <dgm:cxn modelId="{6FD49ABF-64D0-4E0F-ADFF-2CBF6F3D6ABE}" type="presOf" srcId="{008EE00C-2201-4AD5-85F1-EF8ADF956474}" destId="{BE3AE0E8-C45A-413D-A8C7-63CBE0F587A8}" srcOrd="0" destOrd="0" presId="urn:microsoft.com/office/officeart/2005/8/layout/cycle2"/>
    <dgm:cxn modelId="{DD0ECB45-80B4-45E0-B46D-406514F202F7}" type="presOf" srcId="{A69792A7-3D8A-4889-B4F8-FA0908D4070C}" destId="{91B4AF59-9BA8-44B0-B0DF-35F548D84041}" srcOrd="0" destOrd="0" presId="urn:microsoft.com/office/officeart/2005/8/layout/cycle2"/>
    <dgm:cxn modelId="{37D80F62-4CAD-414D-9C28-0EAD5C52A89D}" type="presOf" srcId="{E6C4657A-D920-447A-9506-29F29670D8C5}" destId="{0C043106-A7BB-413C-8159-266A92C5E621}" srcOrd="0" destOrd="0" presId="urn:microsoft.com/office/officeart/2005/8/layout/cycle2"/>
    <dgm:cxn modelId="{CE459088-8773-4763-8891-5142B8B80FE1}" type="presOf" srcId="{5D1402E7-1A34-49A3-AB4D-DB4B1CB8344A}" destId="{6D6A6F77-098E-4EE3-81AB-9F9CEF9AB8B1}" srcOrd="0" destOrd="0" presId="urn:microsoft.com/office/officeart/2005/8/layout/cycle2"/>
    <dgm:cxn modelId="{DEDB2B17-CE58-4AAD-9F32-07D2E4EBAAF0}" srcId="{E66DFF84-A388-4513-B9E4-E4AACD731F90}" destId="{B6A1CDB4-EC39-4F82-8662-BB615C06A38A}" srcOrd="1" destOrd="0" parTransId="{ED17B16D-53EA-4312-BBDE-4BC82C93B60E}" sibTransId="{A69792A7-3D8A-4889-B4F8-FA0908D4070C}"/>
    <dgm:cxn modelId="{1EC1AB09-C7EA-4CD6-A2CD-AC96E901C182}" type="presOf" srcId="{A69792A7-3D8A-4889-B4F8-FA0908D4070C}" destId="{B73E1E67-7D25-4F02-A5E3-31A385ED5D5C}" srcOrd="1" destOrd="0" presId="urn:microsoft.com/office/officeart/2005/8/layout/cycle2"/>
    <dgm:cxn modelId="{503A74C7-BEDD-43D8-93D1-289C41F1EF3F}" type="presOf" srcId="{E6C4657A-D920-447A-9506-29F29670D8C5}" destId="{3454D133-DE61-495C-BBF5-F6FFB77B49CA}" srcOrd="1" destOrd="0" presId="urn:microsoft.com/office/officeart/2005/8/layout/cycle2"/>
    <dgm:cxn modelId="{45ABD84B-B4B9-4142-97CD-2D3655F1D1F7}" type="presOf" srcId="{F247A9EF-1C05-4C34-B67A-701B1CFCDC18}" destId="{8776DCAF-BA24-48A8-8CE8-D10FFD036487}" srcOrd="0" destOrd="0" presId="urn:microsoft.com/office/officeart/2005/8/layout/cycle2"/>
    <dgm:cxn modelId="{7A9FFC3F-DFD4-4275-8FAD-F6C22687C27B}" srcId="{E66DFF84-A388-4513-B9E4-E4AACD731F90}" destId="{546369D7-E477-4EC8-8E6F-98FAF42776FA}" srcOrd="3" destOrd="0" parTransId="{89C176AC-46BA-4F28-8A11-E0AE7623126E}" sibTransId="{5D1402E7-1A34-49A3-AB4D-DB4B1CB8344A}"/>
    <dgm:cxn modelId="{F52137AA-4669-4BFA-BF2E-C222D28BFC52}" type="presOf" srcId="{299D226D-35E4-474C-909D-039866BE2269}" destId="{FB201FA1-F579-49C7-9C95-1FDCC23B09E2}" srcOrd="0" destOrd="0" presId="urn:microsoft.com/office/officeart/2005/8/layout/cycle2"/>
    <dgm:cxn modelId="{FD372BA7-A5BF-44D5-9145-C2B73AE80668}" srcId="{E66DFF84-A388-4513-B9E4-E4AACD731F90}" destId="{008EE00C-2201-4AD5-85F1-EF8ADF956474}" srcOrd="2" destOrd="0" parTransId="{47D1696F-3E72-4D15-A052-16401BF09DC3}" sibTransId="{299D226D-35E4-474C-909D-039866BE2269}"/>
    <dgm:cxn modelId="{2B478ACD-A015-49CA-8AC9-20AAB8B93B69}" type="presOf" srcId="{4982BC76-36EE-4B14-8400-DCFE9DE512EC}" destId="{9D2610BC-3FBE-4952-A7F0-3CDA8975F17A}" srcOrd="0" destOrd="0" presId="urn:microsoft.com/office/officeart/2005/8/layout/cycle2"/>
    <dgm:cxn modelId="{EBD603A9-84A1-4F6E-82FE-238EAEA695E2}" srcId="{E66DFF84-A388-4513-B9E4-E4AACD731F90}" destId="{13661331-0CFB-4BDF-A5E7-3C87E9134C66}" srcOrd="4" destOrd="0" parTransId="{A1FDE352-43E7-403F-B205-8EDFB49B6C37}" sibTransId="{E6C4657A-D920-447A-9506-29F29670D8C5}"/>
    <dgm:cxn modelId="{F9038284-CCF7-483D-B91C-9CC9DEA65D8E}" type="presOf" srcId="{E66DFF84-A388-4513-B9E4-E4AACD731F90}" destId="{EE47C21A-CB01-4EF9-9DF7-B4BF2E64642D}" srcOrd="0" destOrd="0" presId="urn:microsoft.com/office/officeart/2005/8/layout/cycle2"/>
    <dgm:cxn modelId="{5538160E-84C5-44D3-97CF-6F816095E6E4}" type="presParOf" srcId="{EE47C21A-CB01-4EF9-9DF7-B4BF2E64642D}" destId="{8776DCAF-BA24-48A8-8CE8-D10FFD036487}" srcOrd="0" destOrd="0" presId="urn:microsoft.com/office/officeart/2005/8/layout/cycle2"/>
    <dgm:cxn modelId="{1E1BD8EA-662B-4614-A5FB-AEE0F3CB07FF}" type="presParOf" srcId="{EE47C21A-CB01-4EF9-9DF7-B4BF2E64642D}" destId="{9D2610BC-3FBE-4952-A7F0-3CDA8975F17A}" srcOrd="1" destOrd="0" presId="urn:microsoft.com/office/officeart/2005/8/layout/cycle2"/>
    <dgm:cxn modelId="{09C43FD9-7C1E-4C73-9E55-B34E7ACC1E8A}" type="presParOf" srcId="{9D2610BC-3FBE-4952-A7F0-3CDA8975F17A}" destId="{0AB48E80-ADEE-445B-A739-ABD6AB197891}" srcOrd="0" destOrd="0" presId="urn:microsoft.com/office/officeart/2005/8/layout/cycle2"/>
    <dgm:cxn modelId="{4A076727-1E88-4C13-B232-6AE0C1E187EA}" type="presParOf" srcId="{EE47C21A-CB01-4EF9-9DF7-B4BF2E64642D}" destId="{1F9E80D3-D115-40EE-8642-EEFF6FFC313B}" srcOrd="2" destOrd="0" presId="urn:microsoft.com/office/officeart/2005/8/layout/cycle2"/>
    <dgm:cxn modelId="{A7DD404B-D54E-4605-8EBD-62D4AB11FE15}" type="presParOf" srcId="{EE47C21A-CB01-4EF9-9DF7-B4BF2E64642D}" destId="{91B4AF59-9BA8-44B0-B0DF-35F548D84041}" srcOrd="3" destOrd="0" presId="urn:microsoft.com/office/officeart/2005/8/layout/cycle2"/>
    <dgm:cxn modelId="{410D9B9E-34F1-4AE6-A185-DC432A8FCB63}" type="presParOf" srcId="{91B4AF59-9BA8-44B0-B0DF-35F548D84041}" destId="{B73E1E67-7D25-4F02-A5E3-31A385ED5D5C}" srcOrd="0" destOrd="0" presId="urn:microsoft.com/office/officeart/2005/8/layout/cycle2"/>
    <dgm:cxn modelId="{6044B6A1-DD1C-4A91-A7F1-7453E9394F92}" type="presParOf" srcId="{EE47C21A-CB01-4EF9-9DF7-B4BF2E64642D}" destId="{BE3AE0E8-C45A-413D-A8C7-63CBE0F587A8}" srcOrd="4" destOrd="0" presId="urn:microsoft.com/office/officeart/2005/8/layout/cycle2"/>
    <dgm:cxn modelId="{FB712E67-142B-4BF6-A4AF-8CE135CD1958}" type="presParOf" srcId="{EE47C21A-CB01-4EF9-9DF7-B4BF2E64642D}" destId="{FB201FA1-F579-49C7-9C95-1FDCC23B09E2}" srcOrd="5" destOrd="0" presId="urn:microsoft.com/office/officeart/2005/8/layout/cycle2"/>
    <dgm:cxn modelId="{6963C267-459B-416B-A3E0-26CC74D62708}" type="presParOf" srcId="{FB201FA1-F579-49C7-9C95-1FDCC23B09E2}" destId="{AEF24B8E-FA14-43F8-AD55-6F67943B2978}" srcOrd="0" destOrd="0" presId="urn:microsoft.com/office/officeart/2005/8/layout/cycle2"/>
    <dgm:cxn modelId="{FEF66C10-F0AE-42B3-AF1C-948CD3C1CA48}" type="presParOf" srcId="{EE47C21A-CB01-4EF9-9DF7-B4BF2E64642D}" destId="{2A204B4A-F1C6-4F99-BA79-9CB026B31849}" srcOrd="6" destOrd="0" presId="urn:microsoft.com/office/officeart/2005/8/layout/cycle2"/>
    <dgm:cxn modelId="{BC86107F-363D-43E9-A6B0-FE813561A806}" type="presParOf" srcId="{EE47C21A-CB01-4EF9-9DF7-B4BF2E64642D}" destId="{6D6A6F77-098E-4EE3-81AB-9F9CEF9AB8B1}" srcOrd="7" destOrd="0" presId="urn:microsoft.com/office/officeart/2005/8/layout/cycle2"/>
    <dgm:cxn modelId="{083CF09E-7C6C-403E-A977-AFBC8D4FBCF8}" type="presParOf" srcId="{6D6A6F77-098E-4EE3-81AB-9F9CEF9AB8B1}" destId="{60C443B1-6C96-4B95-8299-0B01C2FE4C7D}" srcOrd="0" destOrd="0" presId="urn:microsoft.com/office/officeart/2005/8/layout/cycle2"/>
    <dgm:cxn modelId="{FD534633-C4BD-446D-90E0-2C89ADAC4A20}" type="presParOf" srcId="{EE47C21A-CB01-4EF9-9DF7-B4BF2E64642D}" destId="{663A13DC-F50A-42B4-A897-3F2A2EE496DB}" srcOrd="8" destOrd="0" presId="urn:microsoft.com/office/officeart/2005/8/layout/cycle2"/>
    <dgm:cxn modelId="{E26E271A-F385-4C8B-B081-552A39B106B5}" type="presParOf" srcId="{EE47C21A-CB01-4EF9-9DF7-B4BF2E64642D}" destId="{0C043106-A7BB-413C-8159-266A92C5E621}" srcOrd="9" destOrd="0" presId="urn:microsoft.com/office/officeart/2005/8/layout/cycle2"/>
    <dgm:cxn modelId="{C1430B25-B3A4-4FE1-B676-617779374E29}" type="presParOf" srcId="{0C043106-A7BB-413C-8159-266A92C5E621}" destId="{3454D133-DE61-495C-BBF5-F6FFB77B49CA}"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444C549-AFB9-4820-9D32-0923F03288F9}" type="doc">
      <dgm:prSet loTypeId="urn:microsoft.com/office/officeart/2005/8/layout/hList7" loCatId="list" qsTypeId="urn:microsoft.com/office/officeart/2005/8/quickstyle/simple1" qsCatId="simple" csTypeId="urn:microsoft.com/office/officeart/2005/8/colors/accent1_2" csCatId="accent1" phldr="1"/>
      <dgm:spPr/>
    </dgm:pt>
    <dgm:pt modelId="{3E5E794A-D794-44F3-8713-7F09FCD04B3B}">
      <dgm:prSet phldrT="[Texto]"/>
      <dgm:spPr>
        <a:solidFill>
          <a:srgbClr val="FF9966"/>
        </a:solidFill>
      </dgm:spPr>
      <dgm:t>
        <a:bodyPr/>
        <a:lstStyle/>
        <a:p>
          <a:r>
            <a:rPr lang="es-EC" b="1" dirty="0"/>
            <a:t>Contexto ambiental</a:t>
          </a:r>
          <a:endParaRPr lang="es-EC" dirty="0"/>
        </a:p>
      </dgm:t>
    </dgm:pt>
    <dgm:pt modelId="{6C0C4007-19FD-4D41-90F1-58C616A5F66C}" type="parTrans" cxnId="{F29B657A-089C-4AF3-9184-4832FC9041EF}">
      <dgm:prSet/>
      <dgm:spPr/>
      <dgm:t>
        <a:bodyPr/>
        <a:lstStyle/>
        <a:p>
          <a:endParaRPr lang="es-EC"/>
        </a:p>
      </dgm:t>
    </dgm:pt>
    <dgm:pt modelId="{14A638CF-E3B2-462F-AEC6-CE92EDF3C9E0}" type="sibTrans" cxnId="{F29B657A-089C-4AF3-9184-4832FC9041EF}">
      <dgm:prSet/>
      <dgm:spPr/>
      <dgm:t>
        <a:bodyPr/>
        <a:lstStyle/>
        <a:p>
          <a:endParaRPr lang="es-EC"/>
        </a:p>
      </dgm:t>
    </dgm:pt>
    <dgm:pt modelId="{63CE2167-1C79-494C-B237-9E05771D7439}">
      <dgm:prSet phldrT="[Texto]"/>
      <dgm:spPr>
        <a:solidFill>
          <a:srgbClr val="F5CA2B"/>
        </a:solidFill>
      </dgm:spPr>
      <dgm:t>
        <a:bodyPr/>
        <a:lstStyle/>
        <a:p>
          <a:r>
            <a:rPr lang="es-EC" b="1" dirty="0"/>
            <a:t>Contexto social</a:t>
          </a:r>
          <a:endParaRPr lang="es-EC" dirty="0"/>
        </a:p>
      </dgm:t>
    </dgm:pt>
    <dgm:pt modelId="{9C95F5F5-B820-43F6-9D59-A558E39DD314}" type="parTrans" cxnId="{AEC18C8C-D69B-4C05-8081-B9A210A26143}">
      <dgm:prSet/>
      <dgm:spPr/>
      <dgm:t>
        <a:bodyPr/>
        <a:lstStyle/>
        <a:p>
          <a:endParaRPr lang="es-EC"/>
        </a:p>
      </dgm:t>
    </dgm:pt>
    <dgm:pt modelId="{86292F38-F536-4F0A-BAC9-A4999D80FD4E}" type="sibTrans" cxnId="{AEC18C8C-D69B-4C05-8081-B9A210A26143}">
      <dgm:prSet/>
      <dgm:spPr/>
      <dgm:t>
        <a:bodyPr/>
        <a:lstStyle/>
        <a:p>
          <a:endParaRPr lang="es-EC"/>
        </a:p>
      </dgm:t>
    </dgm:pt>
    <dgm:pt modelId="{42ABFE6A-8BF8-4111-885D-B615B5225408}">
      <dgm:prSet phldrT="[Texto]"/>
      <dgm:spPr>
        <a:solidFill>
          <a:srgbClr val="92D050"/>
        </a:solidFill>
      </dgm:spPr>
      <dgm:t>
        <a:bodyPr/>
        <a:lstStyle/>
        <a:p>
          <a:r>
            <a:rPr lang="es-EC" b="1" dirty="0"/>
            <a:t>Contexto económico </a:t>
          </a:r>
          <a:endParaRPr lang="es-EC" dirty="0"/>
        </a:p>
      </dgm:t>
    </dgm:pt>
    <dgm:pt modelId="{56B0BA7A-B89E-4B68-89B0-E0D1C2E95A4A}" type="parTrans" cxnId="{916012AA-E0A1-414E-A0B7-F799C3A0E238}">
      <dgm:prSet/>
      <dgm:spPr/>
      <dgm:t>
        <a:bodyPr/>
        <a:lstStyle/>
        <a:p>
          <a:endParaRPr lang="es-EC"/>
        </a:p>
      </dgm:t>
    </dgm:pt>
    <dgm:pt modelId="{AB08BA1E-CE7E-4DD7-BAC6-42C0EFAF5010}" type="sibTrans" cxnId="{916012AA-E0A1-414E-A0B7-F799C3A0E238}">
      <dgm:prSet/>
      <dgm:spPr/>
      <dgm:t>
        <a:bodyPr/>
        <a:lstStyle/>
        <a:p>
          <a:endParaRPr lang="es-EC"/>
        </a:p>
      </dgm:t>
    </dgm:pt>
    <dgm:pt modelId="{8F65C42C-B54A-4788-970E-05AEF751EE18}" type="pres">
      <dgm:prSet presAssocID="{2444C549-AFB9-4820-9D32-0923F03288F9}" presName="Name0" presStyleCnt="0">
        <dgm:presLayoutVars>
          <dgm:dir/>
          <dgm:resizeHandles val="exact"/>
        </dgm:presLayoutVars>
      </dgm:prSet>
      <dgm:spPr/>
    </dgm:pt>
    <dgm:pt modelId="{A70F0BA2-3D79-4AD8-B175-F20ECE02DF4D}" type="pres">
      <dgm:prSet presAssocID="{2444C549-AFB9-4820-9D32-0923F03288F9}" presName="fgShape" presStyleLbl="fgShp" presStyleIdx="0" presStyleCnt="1"/>
      <dgm:spPr>
        <a:solidFill>
          <a:srgbClr val="66CCFF"/>
        </a:solidFill>
      </dgm:spPr>
    </dgm:pt>
    <dgm:pt modelId="{60E0809C-5D4D-4D35-A59A-B14FEF41AF45}" type="pres">
      <dgm:prSet presAssocID="{2444C549-AFB9-4820-9D32-0923F03288F9}" presName="linComp" presStyleCnt="0"/>
      <dgm:spPr/>
    </dgm:pt>
    <dgm:pt modelId="{A7CC6F2C-F9E7-4ADA-8CE2-9A6A9D462A6E}" type="pres">
      <dgm:prSet presAssocID="{3E5E794A-D794-44F3-8713-7F09FCD04B3B}" presName="compNode" presStyleCnt="0"/>
      <dgm:spPr/>
    </dgm:pt>
    <dgm:pt modelId="{CF6A2113-9265-4B46-8DB4-DA4ADC9213C1}" type="pres">
      <dgm:prSet presAssocID="{3E5E794A-D794-44F3-8713-7F09FCD04B3B}" presName="bkgdShape" presStyleLbl="node1" presStyleIdx="0" presStyleCnt="3" custLinFactNeighborX="245" custLinFactNeighborY="-215"/>
      <dgm:spPr/>
    </dgm:pt>
    <dgm:pt modelId="{7BDACEE5-83F5-4663-951D-ED4F164BC19A}" type="pres">
      <dgm:prSet presAssocID="{3E5E794A-D794-44F3-8713-7F09FCD04B3B}" presName="nodeTx" presStyleLbl="node1" presStyleIdx="0" presStyleCnt="3">
        <dgm:presLayoutVars>
          <dgm:bulletEnabled val="1"/>
        </dgm:presLayoutVars>
      </dgm:prSet>
      <dgm:spPr/>
    </dgm:pt>
    <dgm:pt modelId="{8A1A0A83-DF7D-4D12-A842-E5D3833BC0BA}" type="pres">
      <dgm:prSet presAssocID="{3E5E794A-D794-44F3-8713-7F09FCD04B3B}" presName="invisiNode" presStyleLbl="node1" presStyleIdx="0" presStyleCnt="3"/>
      <dgm:spPr/>
    </dgm:pt>
    <dgm:pt modelId="{AECA06B2-B29E-456B-A610-8DE2F687B8BF}" type="pres">
      <dgm:prSet presAssocID="{3E5E794A-D794-44F3-8713-7F09FCD04B3B}" presName="imagNode" presStyleLbl="fgImgPlace1" presStyleIdx="0" presStyleCnt="3" custLinFactNeighborX="645" custLinFactNeighborY="-645"/>
      <dgm:spPr>
        <a:blipFill rotWithShape="1">
          <a:blip xmlns:r="http://schemas.openxmlformats.org/officeDocument/2006/relationships" r:embed="rId1"/>
          <a:stretch>
            <a:fillRect/>
          </a:stretch>
        </a:blipFill>
      </dgm:spPr>
    </dgm:pt>
    <dgm:pt modelId="{12E7A186-C598-47BD-B982-79DECE2292C7}" type="pres">
      <dgm:prSet presAssocID="{14A638CF-E3B2-462F-AEC6-CE92EDF3C9E0}" presName="sibTrans" presStyleLbl="sibTrans2D1" presStyleIdx="0" presStyleCnt="0"/>
      <dgm:spPr/>
    </dgm:pt>
    <dgm:pt modelId="{942ADC2E-6677-47B7-A9F7-5C63A4AA20B0}" type="pres">
      <dgm:prSet presAssocID="{63CE2167-1C79-494C-B237-9E05771D7439}" presName="compNode" presStyleCnt="0"/>
      <dgm:spPr/>
    </dgm:pt>
    <dgm:pt modelId="{418FCFE3-53FB-430D-94DD-7A4A1719D692}" type="pres">
      <dgm:prSet presAssocID="{63CE2167-1C79-494C-B237-9E05771D7439}" presName="bkgdShape" presStyleLbl="node1" presStyleIdx="1" presStyleCnt="3"/>
      <dgm:spPr/>
    </dgm:pt>
    <dgm:pt modelId="{681C7E40-5652-4033-9817-0D324BAF71BC}" type="pres">
      <dgm:prSet presAssocID="{63CE2167-1C79-494C-B237-9E05771D7439}" presName="nodeTx" presStyleLbl="node1" presStyleIdx="1" presStyleCnt="3">
        <dgm:presLayoutVars>
          <dgm:bulletEnabled val="1"/>
        </dgm:presLayoutVars>
      </dgm:prSet>
      <dgm:spPr/>
    </dgm:pt>
    <dgm:pt modelId="{0CBD2D49-9C5A-48F8-AA80-1CCDE03BAEDB}" type="pres">
      <dgm:prSet presAssocID="{63CE2167-1C79-494C-B237-9E05771D7439}" presName="invisiNode" presStyleLbl="node1" presStyleIdx="1" presStyleCnt="3"/>
      <dgm:spPr/>
    </dgm:pt>
    <dgm:pt modelId="{99C2336E-8EFC-4BC0-B774-600D896F01D1}" type="pres">
      <dgm:prSet presAssocID="{63CE2167-1C79-494C-B237-9E05771D7439}" presName="imagNode" presStyleLbl="fgImgPlace1" presStyleIdx="1" presStyleCnt="3" custLinFactNeighborY="-9371"/>
      <dgm:spPr>
        <a:blipFill rotWithShape="1">
          <a:blip xmlns:r="http://schemas.openxmlformats.org/officeDocument/2006/relationships" r:embed="rId2"/>
          <a:stretch>
            <a:fillRect/>
          </a:stretch>
        </a:blipFill>
      </dgm:spPr>
    </dgm:pt>
    <dgm:pt modelId="{C8359AA9-9E91-4A45-998B-366BB1FF329C}" type="pres">
      <dgm:prSet presAssocID="{86292F38-F536-4F0A-BAC9-A4999D80FD4E}" presName="sibTrans" presStyleLbl="sibTrans2D1" presStyleIdx="0" presStyleCnt="0"/>
      <dgm:spPr/>
    </dgm:pt>
    <dgm:pt modelId="{E41E4C9F-A420-4B58-BD6F-DC79451F49EA}" type="pres">
      <dgm:prSet presAssocID="{42ABFE6A-8BF8-4111-885D-B615B5225408}" presName="compNode" presStyleCnt="0"/>
      <dgm:spPr/>
    </dgm:pt>
    <dgm:pt modelId="{9B458C9A-7824-49C5-92F6-DEEC8DE8C05D}" type="pres">
      <dgm:prSet presAssocID="{42ABFE6A-8BF8-4111-885D-B615B5225408}" presName="bkgdShape" presStyleLbl="node1" presStyleIdx="2" presStyleCnt="3"/>
      <dgm:spPr/>
    </dgm:pt>
    <dgm:pt modelId="{85ECCA11-AE42-4455-9EAF-93921F233C90}" type="pres">
      <dgm:prSet presAssocID="{42ABFE6A-8BF8-4111-885D-B615B5225408}" presName="nodeTx" presStyleLbl="node1" presStyleIdx="2" presStyleCnt="3">
        <dgm:presLayoutVars>
          <dgm:bulletEnabled val="1"/>
        </dgm:presLayoutVars>
      </dgm:prSet>
      <dgm:spPr/>
    </dgm:pt>
    <dgm:pt modelId="{D309CB0B-11D7-415C-8118-ECBA5296BBFA}" type="pres">
      <dgm:prSet presAssocID="{42ABFE6A-8BF8-4111-885D-B615B5225408}" presName="invisiNode" presStyleLbl="node1" presStyleIdx="2" presStyleCnt="3"/>
      <dgm:spPr/>
    </dgm:pt>
    <dgm:pt modelId="{D0C4DCEF-0568-410D-ADCF-2BC1421C0A8C}" type="pres">
      <dgm:prSet presAssocID="{42ABFE6A-8BF8-4111-885D-B615B5225408}" presName="imagNode" presStyleLbl="fgImgPlace1" presStyleIdx="2" presStyleCnt="3"/>
      <dgm:spPr>
        <a:blipFill rotWithShape="1">
          <a:blip xmlns:r="http://schemas.openxmlformats.org/officeDocument/2006/relationships" r:embed="rId3"/>
          <a:stretch>
            <a:fillRect/>
          </a:stretch>
        </a:blipFill>
      </dgm:spPr>
    </dgm:pt>
  </dgm:ptLst>
  <dgm:cxnLst>
    <dgm:cxn modelId="{916012AA-E0A1-414E-A0B7-F799C3A0E238}" srcId="{2444C549-AFB9-4820-9D32-0923F03288F9}" destId="{42ABFE6A-8BF8-4111-885D-B615B5225408}" srcOrd="2" destOrd="0" parTransId="{56B0BA7A-B89E-4B68-89B0-E0D1C2E95A4A}" sibTransId="{AB08BA1E-CE7E-4DD7-BAC6-42C0EFAF5010}"/>
    <dgm:cxn modelId="{744DB858-2EB2-49DE-8759-E660A2204201}" type="presOf" srcId="{86292F38-F536-4F0A-BAC9-A4999D80FD4E}" destId="{C8359AA9-9E91-4A45-998B-366BB1FF329C}" srcOrd="0" destOrd="0" presId="urn:microsoft.com/office/officeart/2005/8/layout/hList7"/>
    <dgm:cxn modelId="{20496D3F-D6F8-43A9-83CE-72358EE9E83B}" type="presOf" srcId="{3E5E794A-D794-44F3-8713-7F09FCD04B3B}" destId="{CF6A2113-9265-4B46-8DB4-DA4ADC9213C1}" srcOrd="0" destOrd="0" presId="urn:microsoft.com/office/officeart/2005/8/layout/hList7"/>
    <dgm:cxn modelId="{AEC18C8C-D69B-4C05-8081-B9A210A26143}" srcId="{2444C549-AFB9-4820-9D32-0923F03288F9}" destId="{63CE2167-1C79-494C-B237-9E05771D7439}" srcOrd="1" destOrd="0" parTransId="{9C95F5F5-B820-43F6-9D59-A558E39DD314}" sibTransId="{86292F38-F536-4F0A-BAC9-A4999D80FD4E}"/>
    <dgm:cxn modelId="{0CBDEB53-5CFB-40A2-AC34-CC9A2B9CF910}" type="presOf" srcId="{42ABFE6A-8BF8-4111-885D-B615B5225408}" destId="{85ECCA11-AE42-4455-9EAF-93921F233C90}" srcOrd="1" destOrd="0" presId="urn:microsoft.com/office/officeart/2005/8/layout/hList7"/>
    <dgm:cxn modelId="{97604BB4-49AD-4CBA-860C-0B52E4380D6C}" type="presOf" srcId="{42ABFE6A-8BF8-4111-885D-B615B5225408}" destId="{9B458C9A-7824-49C5-92F6-DEEC8DE8C05D}" srcOrd="0" destOrd="0" presId="urn:microsoft.com/office/officeart/2005/8/layout/hList7"/>
    <dgm:cxn modelId="{F29B657A-089C-4AF3-9184-4832FC9041EF}" srcId="{2444C549-AFB9-4820-9D32-0923F03288F9}" destId="{3E5E794A-D794-44F3-8713-7F09FCD04B3B}" srcOrd="0" destOrd="0" parTransId="{6C0C4007-19FD-4D41-90F1-58C616A5F66C}" sibTransId="{14A638CF-E3B2-462F-AEC6-CE92EDF3C9E0}"/>
    <dgm:cxn modelId="{93E0035F-EC7E-44A7-B939-4B42A13FA93B}" type="presOf" srcId="{3E5E794A-D794-44F3-8713-7F09FCD04B3B}" destId="{7BDACEE5-83F5-4663-951D-ED4F164BC19A}" srcOrd="1" destOrd="0" presId="urn:microsoft.com/office/officeart/2005/8/layout/hList7"/>
    <dgm:cxn modelId="{91010C61-FA25-4FE6-ACEA-51FF00B4A156}" type="presOf" srcId="{14A638CF-E3B2-462F-AEC6-CE92EDF3C9E0}" destId="{12E7A186-C598-47BD-B982-79DECE2292C7}" srcOrd="0" destOrd="0" presId="urn:microsoft.com/office/officeart/2005/8/layout/hList7"/>
    <dgm:cxn modelId="{2F778319-0B26-4769-9A2A-C1C61D36A391}" type="presOf" srcId="{63CE2167-1C79-494C-B237-9E05771D7439}" destId="{681C7E40-5652-4033-9817-0D324BAF71BC}" srcOrd="1" destOrd="0" presId="urn:microsoft.com/office/officeart/2005/8/layout/hList7"/>
    <dgm:cxn modelId="{173BB2D3-B3AB-4D8C-A677-752E5D6D7B54}" type="presOf" srcId="{63CE2167-1C79-494C-B237-9E05771D7439}" destId="{418FCFE3-53FB-430D-94DD-7A4A1719D692}" srcOrd="0" destOrd="0" presId="urn:microsoft.com/office/officeart/2005/8/layout/hList7"/>
    <dgm:cxn modelId="{67968B1A-7088-449B-937D-BD681794C8E3}" type="presOf" srcId="{2444C549-AFB9-4820-9D32-0923F03288F9}" destId="{8F65C42C-B54A-4788-970E-05AEF751EE18}" srcOrd="0" destOrd="0" presId="urn:microsoft.com/office/officeart/2005/8/layout/hList7"/>
    <dgm:cxn modelId="{D6D91E1E-D86C-4091-8E5A-A533E106B4ED}" type="presParOf" srcId="{8F65C42C-B54A-4788-970E-05AEF751EE18}" destId="{A70F0BA2-3D79-4AD8-B175-F20ECE02DF4D}" srcOrd="0" destOrd="0" presId="urn:microsoft.com/office/officeart/2005/8/layout/hList7"/>
    <dgm:cxn modelId="{4A08771F-85BA-4241-9F25-E178F24938D0}" type="presParOf" srcId="{8F65C42C-B54A-4788-970E-05AEF751EE18}" destId="{60E0809C-5D4D-4D35-A59A-B14FEF41AF45}" srcOrd="1" destOrd="0" presId="urn:microsoft.com/office/officeart/2005/8/layout/hList7"/>
    <dgm:cxn modelId="{52A42399-60F1-463E-8152-95E0ECC88763}" type="presParOf" srcId="{60E0809C-5D4D-4D35-A59A-B14FEF41AF45}" destId="{A7CC6F2C-F9E7-4ADA-8CE2-9A6A9D462A6E}" srcOrd="0" destOrd="0" presId="urn:microsoft.com/office/officeart/2005/8/layout/hList7"/>
    <dgm:cxn modelId="{E7A159B2-D1F8-4601-8B27-96C554765E38}" type="presParOf" srcId="{A7CC6F2C-F9E7-4ADA-8CE2-9A6A9D462A6E}" destId="{CF6A2113-9265-4B46-8DB4-DA4ADC9213C1}" srcOrd="0" destOrd="0" presId="urn:microsoft.com/office/officeart/2005/8/layout/hList7"/>
    <dgm:cxn modelId="{9077BE0A-3D2D-406F-BD80-36DF66475D2C}" type="presParOf" srcId="{A7CC6F2C-F9E7-4ADA-8CE2-9A6A9D462A6E}" destId="{7BDACEE5-83F5-4663-951D-ED4F164BC19A}" srcOrd="1" destOrd="0" presId="urn:microsoft.com/office/officeart/2005/8/layout/hList7"/>
    <dgm:cxn modelId="{C10A7DB1-BE61-436E-BC1C-839185B39AA8}" type="presParOf" srcId="{A7CC6F2C-F9E7-4ADA-8CE2-9A6A9D462A6E}" destId="{8A1A0A83-DF7D-4D12-A842-E5D3833BC0BA}" srcOrd="2" destOrd="0" presId="urn:microsoft.com/office/officeart/2005/8/layout/hList7"/>
    <dgm:cxn modelId="{274136D0-F622-44C7-8071-083375208A43}" type="presParOf" srcId="{A7CC6F2C-F9E7-4ADA-8CE2-9A6A9D462A6E}" destId="{AECA06B2-B29E-456B-A610-8DE2F687B8BF}" srcOrd="3" destOrd="0" presId="urn:microsoft.com/office/officeart/2005/8/layout/hList7"/>
    <dgm:cxn modelId="{DF3CC5C5-8C5D-4157-8692-90D5D4CECC15}" type="presParOf" srcId="{60E0809C-5D4D-4D35-A59A-B14FEF41AF45}" destId="{12E7A186-C598-47BD-B982-79DECE2292C7}" srcOrd="1" destOrd="0" presId="urn:microsoft.com/office/officeart/2005/8/layout/hList7"/>
    <dgm:cxn modelId="{9A5E4B25-A4F7-46CE-9E6C-19EABE0FFAC1}" type="presParOf" srcId="{60E0809C-5D4D-4D35-A59A-B14FEF41AF45}" destId="{942ADC2E-6677-47B7-A9F7-5C63A4AA20B0}" srcOrd="2" destOrd="0" presId="urn:microsoft.com/office/officeart/2005/8/layout/hList7"/>
    <dgm:cxn modelId="{448EB62E-A6B1-4259-9094-2A0E334E6788}" type="presParOf" srcId="{942ADC2E-6677-47B7-A9F7-5C63A4AA20B0}" destId="{418FCFE3-53FB-430D-94DD-7A4A1719D692}" srcOrd="0" destOrd="0" presId="urn:microsoft.com/office/officeart/2005/8/layout/hList7"/>
    <dgm:cxn modelId="{5789FE94-D8B5-40D8-AD10-0058EE99DEDF}" type="presParOf" srcId="{942ADC2E-6677-47B7-A9F7-5C63A4AA20B0}" destId="{681C7E40-5652-4033-9817-0D324BAF71BC}" srcOrd="1" destOrd="0" presId="urn:microsoft.com/office/officeart/2005/8/layout/hList7"/>
    <dgm:cxn modelId="{DBC58320-DC78-41E6-920B-F898081A30A8}" type="presParOf" srcId="{942ADC2E-6677-47B7-A9F7-5C63A4AA20B0}" destId="{0CBD2D49-9C5A-48F8-AA80-1CCDE03BAEDB}" srcOrd="2" destOrd="0" presId="urn:microsoft.com/office/officeart/2005/8/layout/hList7"/>
    <dgm:cxn modelId="{5DE03B8E-0CAB-4F24-9BC8-0B1084D6F0EE}" type="presParOf" srcId="{942ADC2E-6677-47B7-A9F7-5C63A4AA20B0}" destId="{99C2336E-8EFC-4BC0-B774-600D896F01D1}" srcOrd="3" destOrd="0" presId="urn:microsoft.com/office/officeart/2005/8/layout/hList7"/>
    <dgm:cxn modelId="{19129A60-7A0E-42C9-9E44-9A8295CC4CC9}" type="presParOf" srcId="{60E0809C-5D4D-4D35-A59A-B14FEF41AF45}" destId="{C8359AA9-9E91-4A45-998B-366BB1FF329C}" srcOrd="3" destOrd="0" presId="urn:microsoft.com/office/officeart/2005/8/layout/hList7"/>
    <dgm:cxn modelId="{4616C90F-53DE-4326-BB89-3D7C47A2A478}" type="presParOf" srcId="{60E0809C-5D4D-4D35-A59A-B14FEF41AF45}" destId="{E41E4C9F-A420-4B58-BD6F-DC79451F49EA}" srcOrd="4" destOrd="0" presId="urn:microsoft.com/office/officeart/2005/8/layout/hList7"/>
    <dgm:cxn modelId="{4102B8AD-5CD0-4FF3-A28A-8B630453B9E7}" type="presParOf" srcId="{E41E4C9F-A420-4B58-BD6F-DC79451F49EA}" destId="{9B458C9A-7824-49C5-92F6-DEEC8DE8C05D}" srcOrd="0" destOrd="0" presId="urn:microsoft.com/office/officeart/2005/8/layout/hList7"/>
    <dgm:cxn modelId="{F14D29A2-E292-4983-B7AE-6B568C74CC5B}" type="presParOf" srcId="{E41E4C9F-A420-4B58-BD6F-DC79451F49EA}" destId="{85ECCA11-AE42-4455-9EAF-93921F233C90}" srcOrd="1" destOrd="0" presId="urn:microsoft.com/office/officeart/2005/8/layout/hList7"/>
    <dgm:cxn modelId="{D784AE89-D707-493B-9B6E-3C6E7465288A}" type="presParOf" srcId="{E41E4C9F-A420-4B58-BD6F-DC79451F49EA}" destId="{D309CB0B-11D7-415C-8118-ECBA5296BBFA}" srcOrd="2" destOrd="0" presId="urn:microsoft.com/office/officeart/2005/8/layout/hList7"/>
    <dgm:cxn modelId="{4A75A4EA-1599-4CE2-B6A5-92C077AD1C77}" type="presParOf" srcId="{E41E4C9F-A420-4B58-BD6F-DC79451F49EA}" destId="{D0C4DCEF-0568-410D-ADCF-2BC1421C0A8C}"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43FB7B8-E10C-4982-8E05-B461065EC452}" type="doc">
      <dgm:prSet loTypeId="urn:microsoft.com/office/officeart/2005/8/layout/vList4" loCatId="picture" qsTypeId="urn:microsoft.com/office/officeart/2005/8/quickstyle/simple1" qsCatId="simple" csTypeId="urn:microsoft.com/office/officeart/2005/8/colors/accent1_1" csCatId="accent1" phldr="1"/>
      <dgm:spPr/>
      <dgm:t>
        <a:bodyPr/>
        <a:lstStyle/>
        <a:p>
          <a:endParaRPr lang="es-ES"/>
        </a:p>
      </dgm:t>
    </dgm:pt>
    <dgm:pt modelId="{3B13C40F-6ADD-4153-A451-F4D0B8E8A36A}">
      <dgm:prSet phldrT="[Texto]" custT="1"/>
      <dgm:spPr>
        <a:xfrm>
          <a:off x="0" y="0"/>
          <a:ext cx="8114324" cy="1401196"/>
        </a:xfrm>
        <a:prstGeom prst="roundRect">
          <a:avLst>
            <a:gd name="adj" fmla="val 10000"/>
          </a:avLst>
        </a:prstGeom>
        <a:solidFill>
          <a:sysClr val="window" lastClr="FFFFFF">
            <a:hueOff val="0"/>
            <a:satOff val="0"/>
            <a:lumOff val="0"/>
            <a:alphaOff val="0"/>
          </a:sysClr>
        </a:solidFill>
        <a:ln w="12700" cap="flat" cmpd="sng" algn="ctr">
          <a:solidFill>
            <a:srgbClr val="4472C4">
              <a:shade val="80000"/>
              <a:hueOff val="0"/>
              <a:satOff val="0"/>
              <a:lumOff val="0"/>
              <a:alphaOff val="0"/>
            </a:srgbClr>
          </a:solidFill>
          <a:prstDash val="solid"/>
          <a:miter lim="800000"/>
        </a:ln>
        <a:effectLst/>
      </dgm:spPr>
      <dgm:t>
        <a:bodyPr/>
        <a:lstStyle/>
        <a:p>
          <a:pPr>
            <a:buNone/>
          </a:pPr>
          <a:r>
            <a:rPr lang="es-EC" sz="2800" b="0" dirty="0">
              <a:solidFill>
                <a:sysClr val="windowText" lastClr="000000">
                  <a:hueOff val="0"/>
                  <a:satOff val="0"/>
                  <a:lumOff val="0"/>
                  <a:alphaOff val="0"/>
                </a:sysClr>
              </a:solidFill>
              <a:latin typeface="Calibri" panose="020F0502020204030204"/>
              <a:ea typeface="+mn-ea"/>
              <a:cs typeface="+mn-cs"/>
            </a:rPr>
            <a:t>Protección y conservación de zonas potenciales de recarga hídrica y fuentes de captación</a:t>
          </a:r>
          <a:endParaRPr lang="es-ES" sz="2800" dirty="0">
            <a:solidFill>
              <a:sysClr val="windowText" lastClr="000000">
                <a:hueOff val="0"/>
                <a:satOff val="0"/>
                <a:lumOff val="0"/>
                <a:alphaOff val="0"/>
              </a:sysClr>
            </a:solidFill>
            <a:latin typeface="Calibri" panose="020F0502020204030204"/>
            <a:ea typeface="+mn-ea"/>
            <a:cs typeface="+mn-cs"/>
          </a:endParaRPr>
        </a:p>
      </dgm:t>
    </dgm:pt>
    <dgm:pt modelId="{FEECE039-DA93-4A22-A665-F6F3A06CAD54}" type="parTrans" cxnId="{D529B939-01DA-4583-805B-B61F831BCA2B}">
      <dgm:prSet/>
      <dgm:spPr/>
      <dgm:t>
        <a:bodyPr/>
        <a:lstStyle/>
        <a:p>
          <a:endParaRPr lang="es-ES" sz="2800"/>
        </a:p>
      </dgm:t>
    </dgm:pt>
    <dgm:pt modelId="{63BF17C9-4B15-41CE-A187-90CBBD3CD49C}" type="sibTrans" cxnId="{D529B939-01DA-4583-805B-B61F831BCA2B}">
      <dgm:prSet/>
      <dgm:spPr/>
      <dgm:t>
        <a:bodyPr/>
        <a:lstStyle/>
        <a:p>
          <a:endParaRPr lang="es-ES" sz="2800"/>
        </a:p>
      </dgm:t>
    </dgm:pt>
    <dgm:pt modelId="{49CB79D5-67B8-4F23-93F4-A24B2B27C7E7}">
      <dgm:prSet custT="1"/>
      <dgm:spPr>
        <a:xfrm>
          <a:off x="0" y="1541315"/>
          <a:ext cx="8114324" cy="1401196"/>
        </a:xfrm>
        <a:prstGeom prst="roundRect">
          <a:avLst>
            <a:gd name="adj" fmla="val 10000"/>
          </a:avLst>
        </a:prstGeom>
        <a:solidFill>
          <a:sysClr val="window" lastClr="FFFFFF">
            <a:hueOff val="0"/>
            <a:satOff val="0"/>
            <a:lumOff val="0"/>
            <a:alphaOff val="0"/>
          </a:sysClr>
        </a:solidFill>
        <a:ln w="12700" cap="flat" cmpd="sng" algn="ctr">
          <a:solidFill>
            <a:srgbClr val="4472C4">
              <a:shade val="80000"/>
              <a:hueOff val="0"/>
              <a:satOff val="0"/>
              <a:lumOff val="0"/>
              <a:alphaOff val="0"/>
            </a:srgbClr>
          </a:solidFill>
          <a:prstDash val="solid"/>
          <a:miter lim="800000"/>
        </a:ln>
        <a:effectLst/>
      </dgm:spPr>
      <dgm:t>
        <a:bodyPr/>
        <a:lstStyle/>
        <a:p>
          <a:pPr>
            <a:buNone/>
          </a:pPr>
          <a:r>
            <a:rPr lang="es-EC" sz="2800" b="0">
              <a:solidFill>
                <a:sysClr val="windowText" lastClr="000000">
                  <a:hueOff val="0"/>
                  <a:satOff val="0"/>
                  <a:lumOff val="0"/>
                  <a:alphaOff val="0"/>
                </a:sysClr>
              </a:solidFill>
              <a:latin typeface="Calibri" panose="020F0502020204030204"/>
              <a:ea typeface="+mn-ea"/>
              <a:cs typeface="+mn-cs"/>
            </a:rPr>
            <a:t>Concienciación sobre el manejo del recurso hídrico</a:t>
          </a:r>
          <a:endParaRPr lang="es-ES" sz="2800" b="0" dirty="0">
            <a:solidFill>
              <a:sysClr val="windowText" lastClr="000000">
                <a:hueOff val="0"/>
                <a:satOff val="0"/>
                <a:lumOff val="0"/>
                <a:alphaOff val="0"/>
              </a:sysClr>
            </a:solidFill>
            <a:latin typeface="Calibri" panose="020F0502020204030204"/>
            <a:ea typeface="+mn-ea"/>
            <a:cs typeface="+mn-cs"/>
          </a:endParaRPr>
        </a:p>
      </dgm:t>
    </dgm:pt>
    <dgm:pt modelId="{2A5AEB5B-C6B9-43F4-A534-6F2312ED0618}" type="parTrans" cxnId="{4DD05E9D-A56C-40C8-831B-B75F527C42F4}">
      <dgm:prSet/>
      <dgm:spPr/>
      <dgm:t>
        <a:bodyPr/>
        <a:lstStyle/>
        <a:p>
          <a:endParaRPr lang="es-ES" sz="2800"/>
        </a:p>
      </dgm:t>
    </dgm:pt>
    <dgm:pt modelId="{2D684963-21C7-40FF-B185-065951DAE958}" type="sibTrans" cxnId="{4DD05E9D-A56C-40C8-831B-B75F527C42F4}">
      <dgm:prSet/>
      <dgm:spPr/>
      <dgm:t>
        <a:bodyPr/>
        <a:lstStyle/>
        <a:p>
          <a:endParaRPr lang="es-ES" sz="2800"/>
        </a:p>
      </dgm:t>
    </dgm:pt>
    <dgm:pt modelId="{BC5B01D4-1A45-4F22-96C7-964131A85A88}">
      <dgm:prSet custT="1"/>
      <dgm:spPr>
        <a:xfrm>
          <a:off x="0" y="3082631"/>
          <a:ext cx="8114324" cy="1401196"/>
        </a:xfrm>
        <a:prstGeom prst="roundRect">
          <a:avLst>
            <a:gd name="adj" fmla="val 10000"/>
          </a:avLst>
        </a:prstGeom>
        <a:solidFill>
          <a:sysClr val="window" lastClr="FFFFFF">
            <a:hueOff val="0"/>
            <a:satOff val="0"/>
            <a:lumOff val="0"/>
            <a:alphaOff val="0"/>
          </a:sysClr>
        </a:solidFill>
        <a:ln w="12700" cap="flat" cmpd="sng" algn="ctr">
          <a:solidFill>
            <a:srgbClr val="4472C4">
              <a:shade val="80000"/>
              <a:hueOff val="0"/>
              <a:satOff val="0"/>
              <a:lumOff val="0"/>
              <a:alphaOff val="0"/>
            </a:srgbClr>
          </a:solidFill>
          <a:prstDash val="solid"/>
          <a:miter lim="800000"/>
        </a:ln>
        <a:effectLst/>
      </dgm:spPr>
      <dgm:t>
        <a:bodyPr/>
        <a:lstStyle/>
        <a:p>
          <a:pPr>
            <a:buNone/>
          </a:pPr>
          <a:r>
            <a:rPr lang="es-EC" sz="2800" b="0" dirty="0">
              <a:solidFill>
                <a:sysClr val="windowText" lastClr="000000">
                  <a:hueOff val="0"/>
                  <a:satOff val="0"/>
                  <a:lumOff val="0"/>
                  <a:alphaOff val="0"/>
                </a:sysClr>
              </a:solidFill>
              <a:latin typeface="Calibri" panose="020F0502020204030204"/>
              <a:ea typeface="+mn-ea"/>
              <a:cs typeface="+mn-cs"/>
            </a:rPr>
            <a:t>Conservación de páramos, bosque nativo y área protegida comunal</a:t>
          </a:r>
          <a:endParaRPr lang="es-ES" sz="2800" b="0" dirty="0">
            <a:solidFill>
              <a:sysClr val="windowText" lastClr="000000">
                <a:hueOff val="0"/>
                <a:satOff val="0"/>
                <a:lumOff val="0"/>
                <a:alphaOff val="0"/>
              </a:sysClr>
            </a:solidFill>
            <a:latin typeface="Calibri" panose="020F0502020204030204"/>
            <a:ea typeface="+mn-ea"/>
            <a:cs typeface="+mn-cs"/>
          </a:endParaRPr>
        </a:p>
      </dgm:t>
    </dgm:pt>
    <dgm:pt modelId="{CBD71540-7A31-4DEF-AD72-062F4F6B8323}" type="parTrans" cxnId="{37F75D29-7F5C-4E54-9DF3-0220BB1D8696}">
      <dgm:prSet/>
      <dgm:spPr/>
      <dgm:t>
        <a:bodyPr/>
        <a:lstStyle/>
        <a:p>
          <a:endParaRPr lang="es-ES" sz="2800"/>
        </a:p>
      </dgm:t>
    </dgm:pt>
    <dgm:pt modelId="{A4374079-1AD2-4D54-9C69-264E7B259CDC}" type="sibTrans" cxnId="{37F75D29-7F5C-4E54-9DF3-0220BB1D8696}">
      <dgm:prSet/>
      <dgm:spPr/>
      <dgm:t>
        <a:bodyPr/>
        <a:lstStyle/>
        <a:p>
          <a:endParaRPr lang="es-ES" sz="2800"/>
        </a:p>
      </dgm:t>
    </dgm:pt>
    <dgm:pt modelId="{E4DB8FCF-2AE3-404F-809B-387C68307103}" type="pres">
      <dgm:prSet presAssocID="{443FB7B8-E10C-4982-8E05-B461065EC452}" presName="linear" presStyleCnt="0">
        <dgm:presLayoutVars>
          <dgm:dir/>
          <dgm:resizeHandles val="exact"/>
        </dgm:presLayoutVars>
      </dgm:prSet>
      <dgm:spPr/>
    </dgm:pt>
    <dgm:pt modelId="{D12EC294-815A-4FE4-8DA6-4F90863AA305}" type="pres">
      <dgm:prSet presAssocID="{3B13C40F-6ADD-4153-A451-F4D0B8E8A36A}" presName="comp" presStyleCnt="0"/>
      <dgm:spPr/>
    </dgm:pt>
    <dgm:pt modelId="{A49BF569-87A6-450F-B198-C9E2DE9DF668}" type="pres">
      <dgm:prSet presAssocID="{3B13C40F-6ADD-4153-A451-F4D0B8E8A36A}" presName="box" presStyleLbl="node1" presStyleIdx="0" presStyleCnt="3"/>
      <dgm:spPr/>
    </dgm:pt>
    <dgm:pt modelId="{6AF62FDA-0E41-45EC-9C6E-E0A52842633E}" type="pres">
      <dgm:prSet presAssocID="{3B13C40F-6ADD-4153-A451-F4D0B8E8A36A}" presName="img" presStyleLbl="fgImgPlace1" presStyleIdx="0" presStyleCnt="3"/>
      <dgm:spPr>
        <a:xfrm>
          <a:off x="140119" y="140119"/>
          <a:ext cx="1622864" cy="1120957"/>
        </a:xfrm>
        <a:prstGeom prst="roundRect">
          <a:avLst>
            <a:gd name="adj" fmla="val 10000"/>
          </a:avLst>
        </a:prstGeom>
        <a:blipFill rotWithShape="1">
          <a:blip xmlns:r="http://schemas.openxmlformats.org/officeDocument/2006/relationships" r:embed="rId1"/>
          <a:stretch>
            <a:fillRect/>
          </a:stretch>
        </a:blipFill>
        <a:ln w="12700" cap="flat" cmpd="sng" algn="ctr">
          <a:solidFill>
            <a:srgbClr val="4472C4">
              <a:shade val="80000"/>
              <a:hueOff val="0"/>
              <a:satOff val="0"/>
              <a:lumOff val="0"/>
              <a:alphaOff val="0"/>
            </a:srgbClr>
          </a:solidFill>
          <a:prstDash val="solid"/>
          <a:miter lim="800000"/>
        </a:ln>
        <a:effectLst/>
      </dgm:spPr>
    </dgm:pt>
    <dgm:pt modelId="{D8A0CA7B-3F0C-4AA8-AC6F-B27F3C935628}" type="pres">
      <dgm:prSet presAssocID="{3B13C40F-6ADD-4153-A451-F4D0B8E8A36A}" presName="text" presStyleLbl="node1" presStyleIdx="0" presStyleCnt="3">
        <dgm:presLayoutVars>
          <dgm:bulletEnabled val="1"/>
        </dgm:presLayoutVars>
      </dgm:prSet>
      <dgm:spPr/>
    </dgm:pt>
    <dgm:pt modelId="{9C6FBDF5-0247-4E5E-AD27-8F78651DDC34}" type="pres">
      <dgm:prSet presAssocID="{63BF17C9-4B15-41CE-A187-90CBBD3CD49C}" presName="spacer" presStyleCnt="0"/>
      <dgm:spPr/>
    </dgm:pt>
    <dgm:pt modelId="{3B7E5389-B5DC-40F4-B36B-A29D604C64BE}" type="pres">
      <dgm:prSet presAssocID="{49CB79D5-67B8-4F23-93F4-A24B2B27C7E7}" presName="comp" presStyleCnt="0"/>
      <dgm:spPr/>
    </dgm:pt>
    <dgm:pt modelId="{2FCA11F6-86B3-43A2-86F7-DFE8666719B5}" type="pres">
      <dgm:prSet presAssocID="{49CB79D5-67B8-4F23-93F4-A24B2B27C7E7}" presName="box" presStyleLbl="node1" presStyleIdx="1" presStyleCnt="3"/>
      <dgm:spPr/>
    </dgm:pt>
    <dgm:pt modelId="{62C65140-4A40-4EC3-AEC8-29500F245A0C}" type="pres">
      <dgm:prSet presAssocID="{49CB79D5-67B8-4F23-93F4-A24B2B27C7E7}" presName="img" presStyleLbl="fgImgPlace1" presStyleIdx="1" presStyleCnt="3"/>
      <dgm:spPr>
        <a:xfrm>
          <a:off x="140119" y="1681435"/>
          <a:ext cx="1622864" cy="1120957"/>
        </a:xfrm>
        <a:prstGeom prst="roundRect">
          <a:avLst>
            <a:gd name="adj" fmla="val 10000"/>
          </a:avLst>
        </a:prstGeom>
        <a:blipFill rotWithShape="1">
          <a:blip xmlns:r="http://schemas.openxmlformats.org/officeDocument/2006/relationships" r:embed="rId2"/>
          <a:stretch>
            <a:fillRect/>
          </a:stretch>
        </a:blipFill>
        <a:ln w="12700" cap="flat" cmpd="sng" algn="ctr">
          <a:solidFill>
            <a:srgbClr val="4472C4">
              <a:shade val="80000"/>
              <a:hueOff val="0"/>
              <a:satOff val="0"/>
              <a:lumOff val="0"/>
              <a:alphaOff val="0"/>
            </a:srgbClr>
          </a:solidFill>
          <a:prstDash val="solid"/>
          <a:miter lim="800000"/>
        </a:ln>
        <a:effectLst/>
      </dgm:spPr>
    </dgm:pt>
    <dgm:pt modelId="{935F0302-78C7-4AF0-84F1-6CA825D11FB9}" type="pres">
      <dgm:prSet presAssocID="{49CB79D5-67B8-4F23-93F4-A24B2B27C7E7}" presName="text" presStyleLbl="node1" presStyleIdx="1" presStyleCnt="3">
        <dgm:presLayoutVars>
          <dgm:bulletEnabled val="1"/>
        </dgm:presLayoutVars>
      </dgm:prSet>
      <dgm:spPr/>
    </dgm:pt>
    <dgm:pt modelId="{093C8E35-DAEF-4F65-8B85-C62AED159DDA}" type="pres">
      <dgm:prSet presAssocID="{2D684963-21C7-40FF-B185-065951DAE958}" presName="spacer" presStyleCnt="0"/>
      <dgm:spPr/>
    </dgm:pt>
    <dgm:pt modelId="{8DA419D9-86D5-469A-B837-D0F40E40CA31}" type="pres">
      <dgm:prSet presAssocID="{BC5B01D4-1A45-4F22-96C7-964131A85A88}" presName="comp" presStyleCnt="0"/>
      <dgm:spPr/>
    </dgm:pt>
    <dgm:pt modelId="{983B8F56-C778-4CBC-BF4F-8F076F04ADD6}" type="pres">
      <dgm:prSet presAssocID="{BC5B01D4-1A45-4F22-96C7-964131A85A88}" presName="box" presStyleLbl="node1" presStyleIdx="2" presStyleCnt="3"/>
      <dgm:spPr/>
    </dgm:pt>
    <dgm:pt modelId="{2EE87B86-CEFC-471F-9911-4F3938EB0B15}" type="pres">
      <dgm:prSet presAssocID="{BC5B01D4-1A45-4F22-96C7-964131A85A88}" presName="img" presStyleLbl="fgImgPlace1" presStyleIdx="2" presStyleCnt="3"/>
      <dgm:spPr>
        <a:xfrm>
          <a:off x="140119" y="3222751"/>
          <a:ext cx="1622864" cy="1120957"/>
        </a:xfrm>
        <a:prstGeom prst="roundRect">
          <a:avLst>
            <a:gd name="adj" fmla="val 10000"/>
          </a:avLst>
        </a:prstGeom>
        <a:blipFill rotWithShape="1">
          <a:blip xmlns:r="http://schemas.openxmlformats.org/officeDocument/2006/relationships" r:embed="rId3"/>
          <a:stretch>
            <a:fillRect/>
          </a:stretch>
        </a:blipFill>
        <a:ln w="12700" cap="flat" cmpd="sng" algn="ctr">
          <a:solidFill>
            <a:srgbClr val="4472C4">
              <a:shade val="80000"/>
              <a:hueOff val="0"/>
              <a:satOff val="0"/>
              <a:lumOff val="0"/>
              <a:alphaOff val="0"/>
            </a:srgbClr>
          </a:solidFill>
          <a:prstDash val="solid"/>
          <a:miter lim="800000"/>
        </a:ln>
        <a:effectLst/>
      </dgm:spPr>
    </dgm:pt>
    <dgm:pt modelId="{F4CBBA5E-6F88-43AD-8889-6364ACEDAF0F}" type="pres">
      <dgm:prSet presAssocID="{BC5B01D4-1A45-4F22-96C7-964131A85A88}" presName="text" presStyleLbl="node1" presStyleIdx="2" presStyleCnt="3">
        <dgm:presLayoutVars>
          <dgm:bulletEnabled val="1"/>
        </dgm:presLayoutVars>
      </dgm:prSet>
      <dgm:spPr/>
    </dgm:pt>
  </dgm:ptLst>
  <dgm:cxnLst>
    <dgm:cxn modelId="{C16EE7ED-3FE1-472B-85C1-4E7198E22465}" type="presOf" srcId="{443FB7B8-E10C-4982-8E05-B461065EC452}" destId="{E4DB8FCF-2AE3-404F-809B-387C68307103}" srcOrd="0" destOrd="0" presId="urn:microsoft.com/office/officeart/2005/8/layout/vList4"/>
    <dgm:cxn modelId="{EE64C361-9D79-4B6C-ACF2-D71CBB44BD9B}" type="presOf" srcId="{BC5B01D4-1A45-4F22-96C7-964131A85A88}" destId="{983B8F56-C778-4CBC-BF4F-8F076F04ADD6}" srcOrd="0" destOrd="0" presId="urn:microsoft.com/office/officeart/2005/8/layout/vList4"/>
    <dgm:cxn modelId="{A3624D85-1C6E-4757-A4A0-FF4C9174574D}" type="presOf" srcId="{BC5B01D4-1A45-4F22-96C7-964131A85A88}" destId="{F4CBBA5E-6F88-43AD-8889-6364ACEDAF0F}" srcOrd="1" destOrd="0" presId="urn:microsoft.com/office/officeart/2005/8/layout/vList4"/>
    <dgm:cxn modelId="{4DD05E9D-A56C-40C8-831B-B75F527C42F4}" srcId="{443FB7B8-E10C-4982-8E05-B461065EC452}" destId="{49CB79D5-67B8-4F23-93F4-A24B2B27C7E7}" srcOrd="1" destOrd="0" parTransId="{2A5AEB5B-C6B9-43F4-A534-6F2312ED0618}" sibTransId="{2D684963-21C7-40FF-B185-065951DAE958}"/>
    <dgm:cxn modelId="{AE0D72A5-FE75-4429-B8F7-54141F225286}" type="presOf" srcId="{3B13C40F-6ADD-4153-A451-F4D0B8E8A36A}" destId="{A49BF569-87A6-450F-B198-C9E2DE9DF668}" srcOrd="0" destOrd="0" presId="urn:microsoft.com/office/officeart/2005/8/layout/vList4"/>
    <dgm:cxn modelId="{37F75D29-7F5C-4E54-9DF3-0220BB1D8696}" srcId="{443FB7B8-E10C-4982-8E05-B461065EC452}" destId="{BC5B01D4-1A45-4F22-96C7-964131A85A88}" srcOrd="2" destOrd="0" parTransId="{CBD71540-7A31-4DEF-AD72-062F4F6B8323}" sibTransId="{A4374079-1AD2-4D54-9C69-264E7B259CDC}"/>
    <dgm:cxn modelId="{890ACA18-182B-4AAF-8EA8-CEA81D3C8EC0}" type="presOf" srcId="{49CB79D5-67B8-4F23-93F4-A24B2B27C7E7}" destId="{2FCA11F6-86B3-43A2-86F7-DFE8666719B5}" srcOrd="0" destOrd="0" presId="urn:microsoft.com/office/officeart/2005/8/layout/vList4"/>
    <dgm:cxn modelId="{782A27AC-A92F-47DB-ACCE-537907869265}" type="presOf" srcId="{49CB79D5-67B8-4F23-93F4-A24B2B27C7E7}" destId="{935F0302-78C7-4AF0-84F1-6CA825D11FB9}" srcOrd="1" destOrd="0" presId="urn:microsoft.com/office/officeart/2005/8/layout/vList4"/>
    <dgm:cxn modelId="{445E0B33-4954-41AA-A4AF-AC1E26203D13}" type="presOf" srcId="{3B13C40F-6ADD-4153-A451-F4D0B8E8A36A}" destId="{D8A0CA7B-3F0C-4AA8-AC6F-B27F3C935628}" srcOrd="1" destOrd="0" presId="urn:microsoft.com/office/officeart/2005/8/layout/vList4"/>
    <dgm:cxn modelId="{D529B939-01DA-4583-805B-B61F831BCA2B}" srcId="{443FB7B8-E10C-4982-8E05-B461065EC452}" destId="{3B13C40F-6ADD-4153-A451-F4D0B8E8A36A}" srcOrd="0" destOrd="0" parTransId="{FEECE039-DA93-4A22-A665-F6F3A06CAD54}" sibTransId="{63BF17C9-4B15-41CE-A187-90CBBD3CD49C}"/>
    <dgm:cxn modelId="{5003F291-D4D5-4D79-8336-3FD5CFBE55B5}" type="presParOf" srcId="{E4DB8FCF-2AE3-404F-809B-387C68307103}" destId="{D12EC294-815A-4FE4-8DA6-4F90863AA305}" srcOrd="0" destOrd="0" presId="urn:microsoft.com/office/officeart/2005/8/layout/vList4"/>
    <dgm:cxn modelId="{6C8F12F7-73A9-4114-A203-3669433E75A6}" type="presParOf" srcId="{D12EC294-815A-4FE4-8DA6-4F90863AA305}" destId="{A49BF569-87A6-450F-B198-C9E2DE9DF668}" srcOrd="0" destOrd="0" presId="urn:microsoft.com/office/officeart/2005/8/layout/vList4"/>
    <dgm:cxn modelId="{32E09EB2-99C5-438C-B991-CC5517006531}" type="presParOf" srcId="{D12EC294-815A-4FE4-8DA6-4F90863AA305}" destId="{6AF62FDA-0E41-45EC-9C6E-E0A52842633E}" srcOrd="1" destOrd="0" presId="urn:microsoft.com/office/officeart/2005/8/layout/vList4"/>
    <dgm:cxn modelId="{1CE9B84B-BB17-40C5-B73C-4DC6BC5FFCBB}" type="presParOf" srcId="{D12EC294-815A-4FE4-8DA6-4F90863AA305}" destId="{D8A0CA7B-3F0C-4AA8-AC6F-B27F3C935628}" srcOrd="2" destOrd="0" presId="urn:microsoft.com/office/officeart/2005/8/layout/vList4"/>
    <dgm:cxn modelId="{27D67EAB-82AB-4347-8E31-5A46A0BDC7D9}" type="presParOf" srcId="{E4DB8FCF-2AE3-404F-809B-387C68307103}" destId="{9C6FBDF5-0247-4E5E-AD27-8F78651DDC34}" srcOrd="1" destOrd="0" presId="urn:microsoft.com/office/officeart/2005/8/layout/vList4"/>
    <dgm:cxn modelId="{24CCFFEA-1782-46F4-BB84-81F75C44DA1C}" type="presParOf" srcId="{E4DB8FCF-2AE3-404F-809B-387C68307103}" destId="{3B7E5389-B5DC-40F4-B36B-A29D604C64BE}" srcOrd="2" destOrd="0" presId="urn:microsoft.com/office/officeart/2005/8/layout/vList4"/>
    <dgm:cxn modelId="{BDE3AD60-8CED-4DEB-B776-797C598552D4}" type="presParOf" srcId="{3B7E5389-B5DC-40F4-B36B-A29D604C64BE}" destId="{2FCA11F6-86B3-43A2-86F7-DFE8666719B5}" srcOrd="0" destOrd="0" presId="urn:microsoft.com/office/officeart/2005/8/layout/vList4"/>
    <dgm:cxn modelId="{AD9D336A-0ABC-4FAD-A3DE-2954E6FD3BEA}" type="presParOf" srcId="{3B7E5389-B5DC-40F4-B36B-A29D604C64BE}" destId="{62C65140-4A40-4EC3-AEC8-29500F245A0C}" srcOrd="1" destOrd="0" presId="urn:microsoft.com/office/officeart/2005/8/layout/vList4"/>
    <dgm:cxn modelId="{7669B1DE-2CC2-4F80-A69C-9E827C27F176}" type="presParOf" srcId="{3B7E5389-B5DC-40F4-B36B-A29D604C64BE}" destId="{935F0302-78C7-4AF0-84F1-6CA825D11FB9}" srcOrd="2" destOrd="0" presId="urn:microsoft.com/office/officeart/2005/8/layout/vList4"/>
    <dgm:cxn modelId="{3954117D-8F37-480F-9962-F2B8E01DAC14}" type="presParOf" srcId="{E4DB8FCF-2AE3-404F-809B-387C68307103}" destId="{093C8E35-DAEF-4F65-8B85-C62AED159DDA}" srcOrd="3" destOrd="0" presId="urn:microsoft.com/office/officeart/2005/8/layout/vList4"/>
    <dgm:cxn modelId="{0A56A7AB-6E57-4671-B2B6-E9583522A377}" type="presParOf" srcId="{E4DB8FCF-2AE3-404F-809B-387C68307103}" destId="{8DA419D9-86D5-469A-B837-D0F40E40CA31}" srcOrd="4" destOrd="0" presId="urn:microsoft.com/office/officeart/2005/8/layout/vList4"/>
    <dgm:cxn modelId="{E6831C40-04B7-4640-919F-7028E6A377A2}" type="presParOf" srcId="{8DA419D9-86D5-469A-B837-D0F40E40CA31}" destId="{983B8F56-C778-4CBC-BF4F-8F076F04ADD6}" srcOrd="0" destOrd="0" presId="urn:microsoft.com/office/officeart/2005/8/layout/vList4"/>
    <dgm:cxn modelId="{1DF2D9CB-EC76-41B5-9169-9682A24C06DB}" type="presParOf" srcId="{8DA419D9-86D5-469A-B837-D0F40E40CA31}" destId="{2EE87B86-CEFC-471F-9911-4F3938EB0B15}" srcOrd="1" destOrd="0" presId="urn:microsoft.com/office/officeart/2005/8/layout/vList4"/>
    <dgm:cxn modelId="{4B5088D7-6886-4C21-9ECB-26B37F6922C1}" type="presParOf" srcId="{8DA419D9-86D5-469A-B837-D0F40E40CA31}" destId="{F4CBBA5E-6F88-43AD-8889-6364ACEDAF0F}"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43FB7B8-E10C-4982-8E05-B461065EC452}" type="doc">
      <dgm:prSet loTypeId="urn:microsoft.com/office/officeart/2005/8/layout/vList4" loCatId="picture" qsTypeId="urn:microsoft.com/office/officeart/2005/8/quickstyle/simple1" qsCatId="simple" csTypeId="urn:microsoft.com/office/officeart/2005/8/colors/accent1_1" csCatId="accent1" phldr="1"/>
      <dgm:spPr/>
      <dgm:t>
        <a:bodyPr/>
        <a:lstStyle/>
        <a:p>
          <a:endParaRPr lang="es-ES"/>
        </a:p>
      </dgm:t>
    </dgm:pt>
    <dgm:pt modelId="{3B13C40F-6ADD-4153-A451-F4D0B8E8A36A}">
      <dgm:prSet phldrT="[Texto]" custT="1"/>
      <dgm:spPr>
        <a:xfrm>
          <a:off x="0" y="0"/>
          <a:ext cx="8114324" cy="2134634"/>
        </a:xfrm>
        <a:prstGeom prst="roundRect">
          <a:avLst>
            <a:gd name="adj" fmla="val 10000"/>
          </a:avLst>
        </a:prstGeom>
        <a:solidFill>
          <a:sysClr val="window" lastClr="FFFFFF">
            <a:hueOff val="0"/>
            <a:satOff val="0"/>
            <a:lumOff val="0"/>
            <a:alphaOff val="0"/>
          </a:sysClr>
        </a:solidFill>
        <a:ln w="12700" cap="flat" cmpd="sng" algn="ctr">
          <a:solidFill>
            <a:srgbClr val="4472C4">
              <a:shade val="80000"/>
              <a:hueOff val="0"/>
              <a:satOff val="0"/>
              <a:lumOff val="0"/>
              <a:alphaOff val="0"/>
            </a:srgbClr>
          </a:solidFill>
          <a:prstDash val="solid"/>
          <a:miter lim="800000"/>
        </a:ln>
        <a:effectLst/>
      </dgm:spPr>
      <dgm:t>
        <a:bodyPr/>
        <a:lstStyle/>
        <a:p>
          <a:pPr>
            <a:buNone/>
          </a:pPr>
          <a:r>
            <a:rPr lang="es-EC" sz="2800" b="0" dirty="0">
              <a:solidFill>
                <a:sysClr val="windowText" lastClr="000000">
                  <a:hueOff val="0"/>
                  <a:satOff val="0"/>
                  <a:lumOff val="0"/>
                  <a:alphaOff val="0"/>
                </a:sysClr>
              </a:solidFill>
              <a:latin typeface="Calibri" panose="020F0502020204030204"/>
              <a:ea typeface="+mn-ea"/>
              <a:cs typeface="+mn-cs"/>
            </a:rPr>
            <a:t>Gestión de convenios con instituciones públicas y privadas vinculadas al manejo de los recursos naturales</a:t>
          </a:r>
          <a:endParaRPr lang="es-ES" sz="2800" dirty="0">
            <a:solidFill>
              <a:sysClr val="windowText" lastClr="000000">
                <a:hueOff val="0"/>
                <a:satOff val="0"/>
                <a:lumOff val="0"/>
                <a:alphaOff val="0"/>
              </a:sysClr>
            </a:solidFill>
            <a:latin typeface="Calibri" panose="020F0502020204030204"/>
            <a:ea typeface="+mn-ea"/>
            <a:cs typeface="+mn-cs"/>
          </a:endParaRPr>
        </a:p>
      </dgm:t>
    </dgm:pt>
    <dgm:pt modelId="{FEECE039-DA93-4A22-A665-F6F3A06CAD54}" type="parTrans" cxnId="{D529B939-01DA-4583-805B-B61F831BCA2B}">
      <dgm:prSet/>
      <dgm:spPr/>
      <dgm:t>
        <a:bodyPr/>
        <a:lstStyle/>
        <a:p>
          <a:endParaRPr lang="es-ES" sz="2800"/>
        </a:p>
      </dgm:t>
    </dgm:pt>
    <dgm:pt modelId="{63BF17C9-4B15-41CE-A187-90CBBD3CD49C}" type="sibTrans" cxnId="{D529B939-01DA-4583-805B-B61F831BCA2B}">
      <dgm:prSet/>
      <dgm:spPr/>
      <dgm:t>
        <a:bodyPr/>
        <a:lstStyle/>
        <a:p>
          <a:endParaRPr lang="es-ES" sz="2800"/>
        </a:p>
      </dgm:t>
    </dgm:pt>
    <dgm:pt modelId="{49CB79D5-67B8-4F23-93F4-A24B2B27C7E7}">
      <dgm:prSet custT="1"/>
      <dgm:spPr>
        <a:xfrm>
          <a:off x="0" y="2348098"/>
          <a:ext cx="8114324" cy="2134634"/>
        </a:xfrm>
        <a:prstGeom prst="roundRect">
          <a:avLst>
            <a:gd name="adj" fmla="val 10000"/>
          </a:avLst>
        </a:prstGeom>
        <a:solidFill>
          <a:sysClr val="window" lastClr="FFFFFF">
            <a:hueOff val="0"/>
            <a:satOff val="0"/>
            <a:lumOff val="0"/>
            <a:alphaOff val="0"/>
          </a:sysClr>
        </a:solidFill>
        <a:ln w="12700" cap="flat" cmpd="sng" algn="ctr">
          <a:solidFill>
            <a:srgbClr val="4472C4">
              <a:shade val="80000"/>
              <a:hueOff val="0"/>
              <a:satOff val="0"/>
              <a:lumOff val="0"/>
              <a:alphaOff val="0"/>
            </a:srgbClr>
          </a:solidFill>
          <a:prstDash val="solid"/>
          <a:miter lim="800000"/>
        </a:ln>
        <a:effectLst/>
      </dgm:spPr>
      <dgm:t>
        <a:bodyPr/>
        <a:lstStyle/>
        <a:p>
          <a:pPr>
            <a:buNone/>
          </a:pPr>
          <a:r>
            <a:rPr lang="es-EC" sz="2800" b="0" dirty="0">
              <a:solidFill>
                <a:sysClr val="windowText" lastClr="000000">
                  <a:hueOff val="0"/>
                  <a:satOff val="0"/>
                  <a:lumOff val="0"/>
                  <a:alphaOff val="0"/>
                </a:sysClr>
              </a:solidFill>
              <a:latin typeface="Calibri" panose="020F0502020204030204"/>
              <a:ea typeface="+mn-ea"/>
              <a:cs typeface="+mn-cs"/>
            </a:rPr>
            <a:t>Inclusión del Plan de Desarrollo Comunal en el Plan de Desarrollo y Ordenamiento Territorial de la parroquia Tufiño</a:t>
          </a:r>
          <a:endParaRPr lang="es-ES" sz="2800" b="0" dirty="0">
            <a:solidFill>
              <a:sysClr val="windowText" lastClr="000000">
                <a:hueOff val="0"/>
                <a:satOff val="0"/>
                <a:lumOff val="0"/>
                <a:alphaOff val="0"/>
              </a:sysClr>
            </a:solidFill>
            <a:latin typeface="Calibri" panose="020F0502020204030204"/>
            <a:ea typeface="+mn-ea"/>
            <a:cs typeface="+mn-cs"/>
          </a:endParaRPr>
        </a:p>
      </dgm:t>
    </dgm:pt>
    <dgm:pt modelId="{2A5AEB5B-C6B9-43F4-A534-6F2312ED0618}" type="parTrans" cxnId="{4DD05E9D-A56C-40C8-831B-B75F527C42F4}">
      <dgm:prSet/>
      <dgm:spPr/>
      <dgm:t>
        <a:bodyPr/>
        <a:lstStyle/>
        <a:p>
          <a:endParaRPr lang="es-ES" sz="2800"/>
        </a:p>
      </dgm:t>
    </dgm:pt>
    <dgm:pt modelId="{2D684963-21C7-40FF-B185-065951DAE958}" type="sibTrans" cxnId="{4DD05E9D-A56C-40C8-831B-B75F527C42F4}">
      <dgm:prSet/>
      <dgm:spPr/>
      <dgm:t>
        <a:bodyPr/>
        <a:lstStyle/>
        <a:p>
          <a:endParaRPr lang="es-ES" sz="2800"/>
        </a:p>
      </dgm:t>
    </dgm:pt>
    <dgm:pt modelId="{E4DB8FCF-2AE3-404F-809B-387C68307103}" type="pres">
      <dgm:prSet presAssocID="{443FB7B8-E10C-4982-8E05-B461065EC452}" presName="linear" presStyleCnt="0">
        <dgm:presLayoutVars>
          <dgm:dir/>
          <dgm:resizeHandles val="exact"/>
        </dgm:presLayoutVars>
      </dgm:prSet>
      <dgm:spPr/>
    </dgm:pt>
    <dgm:pt modelId="{D12EC294-815A-4FE4-8DA6-4F90863AA305}" type="pres">
      <dgm:prSet presAssocID="{3B13C40F-6ADD-4153-A451-F4D0B8E8A36A}" presName="comp" presStyleCnt="0"/>
      <dgm:spPr/>
    </dgm:pt>
    <dgm:pt modelId="{A49BF569-87A6-450F-B198-C9E2DE9DF668}" type="pres">
      <dgm:prSet presAssocID="{3B13C40F-6ADD-4153-A451-F4D0B8E8A36A}" presName="box" presStyleLbl="node1" presStyleIdx="0" presStyleCnt="2"/>
      <dgm:spPr/>
    </dgm:pt>
    <dgm:pt modelId="{6AF62FDA-0E41-45EC-9C6E-E0A52842633E}" type="pres">
      <dgm:prSet presAssocID="{3B13C40F-6ADD-4153-A451-F4D0B8E8A36A}" presName="img" presStyleLbl="fgImgPlace1" presStyleIdx="0" presStyleCnt="2"/>
      <dgm:spPr>
        <a:xfrm>
          <a:off x="213463" y="213463"/>
          <a:ext cx="1622864" cy="1707707"/>
        </a:xfrm>
        <a:prstGeom prst="roundRect">
          <a:avLst>
            <a:gd name="adj" fmla="val 10000"/>
          </a:avLst>
        </a:prstGeom>
        <a:blipFill rotWithShape="1">
          <a:blip xmlns:r="http://schemas.openxmlformats.org/officeDocument/2006/relationships" r:embed="rId1"/>
          <a:stretch>
            <a:fillRect/>
          </a:stretch>
        </a:blipFill>
        <a:ln w="12700" cap="flat" cmpd="sng" algn="ctr">
          <a:solidFill>
            <a:srgbClr val="4472C4">
              <a:shade val="80000"/>
              <a:hueOff val="0"/>
              <a:satOff val="0"/>
              <a:lumOff val="0"/>
              <a:alphaOff val="0"/>
            </a:srgbClr>
          </a:solidFill>
          <a:prstDash val="solid"/>
          <a:miter lim="800000"/>
        </a:ln>
        <a:effectLst/>
      </dgm:spPr>
    </dgm:pt>
    <dgm:pt modelId="{D8A0CA7B-3F0C-4AA8-AC6F-B27F3C935628}" type="pres">
      <dgm:prSet presAssocID="{3B13C40F-6ADD-4153-A451-F4D0B8E8A36A}" presName="text" presStyleLbl="node1" presStyleIdx="0" presStyleCnt="2">
        <dgm:presLayoutVars>
          <dgm:bulletEnabled val="1"/>
        </dgm:presLayoutVars>
      </dgm:prSet>
      <dgm:spPr/>
    </dgm:pt>
    <dgm:pt modelId="{9C6FBDF5-0247-4E5E-AD27-8F78651DDC34}" type="pres">
      <dgm:prSet presAssocID="{63BF17C9-4B15-41CE-A187-90CBBD3CD49C}" presName="spacer" presStyleCnt="0"/>
      <dgm:spPr/>
    </dgm:pt>
    <dgm:pt modelId="{3B7E5389-B5DC-40F4-B36B-A29D604C64BE}" type="pres">
      <dgm:prSet presAssocID="{49CB79D5-67B8-4F23-93F4-A24B2B27C7E7}" presName="comp" presStyleCnt="0"/>
      <dgm:spPr/>
    </dgm:pt>
    <dgm:pt modelId="{2FCA11F6-86B3-43A2-86F7-DFE8666719B5}" type="pres">
      <dgm:prSet presAssocID="{49CB79D5-67B8-4F23-93F4-A24B2B27C7E7}" presName="box" presStyleLbl="node1" presStyleIdx="1" presStyleCnt="2"/>
      <dgm:spPr/>
    </dgm:pt>
    <dgm:pt modelId="{62C65140-4A40-4EC3-AEC8-29500F245A0C}" type="pres">
      <dgm:prSet presAssocID="{49CB79D5-67B8-4F23-93F4-A24B2B27C7E7}" presName="img" presStyleLbl="fgImgPlace1" presStyleIdx="1" presStyleCnt="2"/>
      <dgm:spPr>
        <a:xfrm>
          <a:off x="213463" y="2561561"/>
          <a:ext cx="1622864" cy="1707707"/>
        </a:xfrm>
        <a:prstGeom prst="roundRect">
          <a:avLst>
            <a:gd name="adj" fmla="val 10000"/>
          </a:avLst>
        </a:prstGeom>
        <a:blipFill rotWithShape="1">
          <a:blip xmlns:r="http://schemas.openxmlformats.org/officeDocument/2006/relationships" r:embed="rId2"/>
          <a:stretch>
            <a:fillRect/>
          </a:stretch>
        </a:blipFill>
        <a:ln w="12700" cap="flat" cmpd="sng" algn="ctr">
          <a:solidFill>
            <a:srgbClr val="4472C4">
              <a:shade val="80000"/>
              <a:hueOff val="0"/>
              <a:satOff val="0"/>
              <a:lumOff val="0"/>
              <a:alphaOff val="0"/>
            </a:srgbClr>
          </a:solidFill>
          <a:prstDash val="solid"/>
          <a:miter lim="800000"/>
        </a:ln>
        <a:effectLst/>
      </dgm:spPr>
    </dgm:pt>
    <dgm:pt modelId="{935F0302-78C7-4AF0-84F1-6CA825D11FB9}" type="pres">
      <dgm:prSet presAssocID="{49CB79D5-67B8-4F23-93F4-A24B2B27C7E7}" presName="text" presStyleLbl="node1" presStyleIdx="1" presStyleCnt="2">
        <dgm:presLayoutVars>
          <dgm:bulletEnabled val="1"/>
        </dgm:presLayoutVars>
      </dgm:prSet>
      <dgm:spPr/>
    </dgm:pt>
  </dgm:ptLst>
  <dgm:cxnLst>
    <dgm:cxn modelId="{C16EE7ED-3FE1-472B-85C1-4E7198E22465}" type="presOf" srcId="{443FB7B8-E10C-4982-8E05-B461065EC452}" destId="{E4DB8FCF-2AE3-404F-809B-387C68307103}" srcOrd="0" destOrd="0" presId="urn:microsoft.com/office/officeart/2005/8/layout/vList4"/>
    <dgm:cxn modelId="{4DD05E9D-A56C-40C8-831B-B75F527C42F4}" srcId="{443FB7B8-E10C-4982-8E05-B461065EC452}" destId="{49CB79D5-67B8-4F23-93F4-A24B2B27C7E7}" srcOrd="1" destOrd="0" parTransId="{2A5AEB5B-C6B9-43F4-A534-6F2312ED0618}" sibTransId="{2D684963-21C7-40FF-B185-065951DAE958}"/>
    <dgm:cxn modelId="{AE0D72A5-FE75-4429-B8F7-54141F225286}" type="presOf" srcId="{3B13C40F-6ADD-4153-A451-F4D0B8E8A36A}" destId="{A49BF569-87A6-450F-B198-C9E2DE9DF668}" srcOrd="0" destOrd="0" presId="urn:microsoft.com/office/officeart/2005/8/layout/vList4"/>
    <dgm:cxn modelId="{890ACA18-182B-4AAF-8EA8-CEA81D3C8EC0}" type="presOf" srcId="{49CB79D5-67B8-4F23-93F4-A24B2B27C7E7}" destId="{2FCA11F6-86B3-43A2-86F7-DFE8666719B5}" srcOrd="0" destOrd="0" presId="urn:microsoft.com/office/officeart/2005/8/layout/vList4"/>
    <dgm:cxn modelId="{782A27AC-A92F-47DB-ACCE-537907869265}" type="presOf" srcId="{49CB79D5-67B8-4F23-93F4-A24B2B27C7E7}" destId="{935F0302-78C7-4AF0-84F1-6CA825D11FB9}" srcOrd="1" destOrd="0" presId="urn:microsoft.com/office/officeart/2005/8/layout/vList4"/>
    <dgm:cxn modelId="{445E0B33-4954-41AA-A4AF-AC1E26203D13}" type="presOf" srcId="{3B13C40F-6ADD-4153-A451-F4D0B8E8A36A}" destId="{D8A0CA7B-3F0C-4AA8-AC6F-B27F3C935628}" srcOrd="1" destOrd="0" presId="urn:microsoft.com/office/officeart/2005/8/layout/vList4"/>
    <dgm:cxn modelId="{D529B939-01DA-4583-805B-B61F831BCA2B}" srcId="{443FB7B8-E10C-4982-8E05-B461065EC452}" destId="{3B13C40F-6ADD-4153-A451-F4D0B8E8A36A}" srcOrd="0" destOrd="0" parTransId="{FEECE039-DA93-4A22-A665-F6F3A06CAD54}" sibTransId="{63BF17C9-4B15-41CE-A187-90CBBD3CD49C}"/>
    <dgm:cxn modelId="{5003F291-D4D5-4D79-8336-3FD5CFBE55B5}" type="presParOf" srcId="{E4DB8FCF-2AE3-404F-809B-387C68307103}" destId="{D12EC294-815A-4FE4-8DA6-4F90863AA305}" srcOrd="0" destOrd="0" presId="urn:microsoft.com/office/officeart/2005/8/layout/vList4"/>
    <dgm:cxn modelId="{6C8F12F7-73A9-4114-A203-3669433E75A6}" type="presParOf" srcId="{D12EC294-815A-4FE4-8DA6-4F90863AA305}" destId="{A49BF569-87A6-450F-B198-C9E2DE9DF668}" srcOrd="0" destOrd="0" presId="urn:microsoft.com/office/officeart/2005/8/layout/vList4"/>
    <dgm:cxn modelId="{32E09EB2-99C5-438C-B991-CC5517006531}" type="presParOf" srcId="{D12EC294-815A-4FE4-8DA6-4F90863AA305}" destId="{6AF62FDA-0E41-45EC-9C6E-E0A52842633E}" srcOrd="1" destOrd="0" presId="urn:microsoft.com/office/officeart/2005/8/layout/vList4"/>
    <dgm:cxn modelId="{1CE9B84B-BB17-40C5-B73C-4DC6BC5FFCBB}" type="presParOf" srcId="{D12EC294-815A-4FE4-8DA6-4F90863AA305}" destId="{D8A0CA7B-3F0C-4AA8-AC6F-B27F3C935628}" srcOrd="2" destOrd="0" presId="urn:microsoft.com/office/officeart/2005/8/layout/vList4"/>
    <dgm:cxn modelId="{27D67EAB-82AB-4347-8E31-5A46A0BDC7D9}" type="presParOf" srcId="{E4DB8FCF-2AE3-404F-809B-387C68307103}" destId="{9C6FBDF5-0247-4E5E-AD27-8F78651DDC34}" srcOrd="1" destOrd="0" presId="urn:microsoft.com/office/officeart/2005/8/layout/vList4"/>
    <dgm:cxn modelId="{24CCFFEA-1782-46F4-BB84-81F75C44DA1C}" type="presParOf" srcId="{E4DB8FCF-2AE3-404F-809B-387C68307103}" destId="{3B7E5389-B5DC-40F4-B36B-A29D604C64BE}" srcOrd="2" destOrd="0" presId="urn:microsoft.com/office/officeart/2005/8/layout/vList4"/>
    <dgm:cxn modelId="{BDE3AD60-8CED-4DEB-B776-797C598552D4}" type="presParOf" srcId="{3B7E5389-B5DC-40F4-B36B-A29D604C64BE}" destId="{2FCA11F6-86B3-43A2-86F7-DFE8666719B5}" srcOrd="0" destOrd="0" presId="urn:microsoft.com/office/officeart/2005/8/layout/vList4"/>
    <dgm:cxn modelId="{AD9D336A-0ABC-4FAD-A3DE-2954E6FD3BEA}" type="presParOf" srcId="{3B7E5389-B5DC-40F4-B36B-A29D604C64BE}" destId="{62C65140-4A40-4EC3-AEC8-29500F245A0C}" srcOrd="1" destOrd="0" presId="urn:microsoft.com/office/officeart/2005/8/layout/vList4"/>
    <dgm:cxn modelId="{7669B1DE-2CC2-4F80-A69C-9E827C27F176}" type="presParOf" srcId="{3B7E5389-B5DC-40F4-B36B-A29D604C64BE}" destId="{935F0302-78C7-4AF0-84F1-6CA825D11FB9}"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567F58-9CAF-439B-AD79-ECB266B022E8}">
      <dsp:nvSpPr>
        <dsp:cNvPr id="0" name=""/>
        <dsp:cNvSpPr/>
      </dsp:nvSpPr>
      <dsp:spPr>
        <a:xfrm rot="5400000">
          <a:off x="886062" y="1219458"/>
          <a:ext cx="1909545" cy="230065"/>
        </a:xfrm>
        <a:prstGeom prst="rect">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FCC4CF4-DC70-4736-8B53-1EDCADCB149F}">
      <dsp:nvSpPr>
        <dsp:cNvPr id="0" name=""/>
        <dsp:cNvSpPr/>
      </dsp:nvSpPr>
      <dsp:spPr>
        <a:xfrm>
          <a:off x="1325747" y="1393"/>
          <a:ext cx="2556279" cy="1533767"/>
        </a:xfrm>
        <a:prstGeom prst="roundRect">
          <a:avLst>
            <a:gd name="adj" fmla="val 10000"/>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ES" sz="2500" kern="1200" dirty="0">
              <a:solidFill>
                <a:schemeClr val="tx1"/>
              </a:solidFill>
            </a:rPr>
            <a:t>1. Ciclo hidrológico</a:t>
          </a:r>
        </a:p>
      </dsp:txBody>
      <dsp:txXfrm>
        <a:off x="1370670" y="46316"/>
        <a:ext cx="2466433" cy="1443921"/>
      </dsp:txXfrm>
    </dsp:sp>
    <dsp:sp modelId="{315C17F9-3BFF-4D69-BE41-BC305B29F372}">
      <dsp:nvSpPr>
        <dsp:cNvPr id="0" name=""/>
        <dsp:cNvSpPr/>
      </dsp:nvSpPr>
      <dsp:spPr>
        <a:xfrm rot="5400000">
          <a:off x="886062" y="3136668"/>
          <a:ext cx="1909545" cy="230065"/>
        </a:xfrm>
        <a:prstGeom prst="rect">
          <a:avLst/>
        </a:prstGeom>
        <a:solidFill>
          <a:schemeClr val="accent5">
            <a:hueOff val="2198259"/>
            <a:satOff val="-785"/>
            <a:lumOff val="126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53E3606-01B1-4607-89B1-094188292FC5}">
      <dsp:nvSpPr>
        <dsp:cNvPr id="0" name=""/>
        <dsp:cNvSpPr/>
      </dsp:nvSpPr>
      <dsp:spPr>
        <a:xfrm>
          <a:off x="1325747" y="1918603"/>
          <a:ext cx="2556279" cy="1533767"/>
        </a:xfrm>
        <a:prstGeom prst="roundRect">
          <a:avLst>
            <a:gd name="adj" fmla="val 10000"/>
          </a:avLst>
        </a:prstGeom>
        <a:solidFill>
          <a:schemeClr val="accent5">
            <a:hueOff val="1923476"/>
            <a:satOff val="-687"/>
            <a:lumOff val="110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ES" sz="2500" kern="1200" dirty="0">
              <a:solidFill>
                <a:schemeClr val="tx1"/>
              </a:solidFill>
            </a:rPr>
            <a:t>2. Páramos </a:t>
          </a:r>
          <a:r>
            <a:rPr lang="es-EC" sz="2500" kern="1200" dirty="0">
              <a:solidFill>
                <a:schemeClr val="tx1"/>
              </a:solidFill>
            </a:rPr>
            <a:t>como reguladores del ciclo hidrológico</a:t>
          </a:r>
          <a:endParaRPr lang="es-ES" sz="2500" kern="1200" dirty="0">
            <a:solidFill>
              <a:schemeClr val="tx1"/>
            </a:solidFill>
          </a:endParaRPr>
        </a:p>
      </dsp:txBody>
      <dsp:txXfrm>
        <a:off x="1370670" y="1963526"/>
        <a:ext cx="2466433" cy="1443921"/>
      </dsp:txXfrm>
    </dsp:sp>
    <dsp:sp modelId="{23A6B19A-934C-49CC-BD21-25B1FB94F4BB}">
      <dsp:nvSpPr>
        <dsp:cNvPr id="0" name=""/>
        <dsp:cNvSpPr/>
      </dsp:nvSpPr>
      <dsp:spPr>
        <a:xfrm>
          <a:off x="1844667" y="4095273"/>
          <a:ext cx="3392187" cy="230065"/>
        </a:xfrm>
        <a:prstGeom prst="rect">
          <a:avLst/>
        </a:prstGeom>
        <a:solidFill>
          <a:schemeClr val="accent5">
            <a:hueOff val="4396518"/>
            <a:satOff val="-1570"/>
            <a:lumOff val="252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2E0ACF8-1A03-4D02-9D8B-309C9DFA4D1B}">
      <dsp:nvSpPr>
        <dsp:cNvPr id="0" name=""/>
        <dsp:cNvSpPr/>
      </dsp:nvSpPr>
      <dsp:spPr>
        <a:xfrm>
          <a:off x="1325747" y="3835813"/>
          <a:ext cx="2556279" cy="1533767"/>
        </a:xfrm>
        <a:prstGeom prst="roundRect">
          <a:avLst>
            <a:gd name="adj" fmla="val 10000"/>
          </a:avLst>
        </a:prstGeom>
        <a:solidFill>
          <a:schemeClr val="accent5">
            <a:hueOff val="3846953"/>
            <a:satOff val="-1374"/>
            <a:lumOff val="220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ES" sz="2500" kern="1200" dirty="0">
              <a:solidFill>
                <a:schemeClr val="tx1"/>
              </a:solidFill>
            </a:rPr>
            <a:t>3. Balance Hídrico Climático</a:t>
          </a:r>
        </a:p>
      </dsp:txBody>
      <dsp:txXfrm>
        <a:off x="1370670" y="3880736"/>
        <a:ext cx="2466433" cy="1443921"/>
      </dsp:txXfrm>
    </dsp:sp>
    <dsp:sp modelId="{D304967A-50C4-49AD-9DF5-29FA995D34F9}">
      <dsp:nvSpPr>
        <dsp:cNvPr id="0" name=""/>
        <dsp:cNvSpPr/>
      </dsp:nvSpPr>
      <dsp:spPr>
        <a:xfrm rot="16200000">
          <a:off x="4285914" y="3136668"/>
          <a:ext cx="1909545" cy="230065"/>
        </a:xfrm>
        <a:prstGeom prst="rect">
          <a:avLst/>
        </a:prstGeom>
        <a:solidFill>
          <a:schemeClr val="accent5">
            <a:hueOff val="6594776"/>
            <a:satOff val="-2355"/>
            <a:lumOff val="378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23513F6-E055-4511-8C6D-E5A9F6C55903}">
      <dsp:nvSpPr>
        <dsp:cNvPr id="0" name=""/>
        <dsp:cNvSpPr/>
      </dsp:nvSpPr>
      <dsp:spPr>
        <a:xfrm>
          <a:off x="4725599" y="3835813"/>
          <a:ext cx="2556279" cy="1533767"/>
        </a:xfrm>
        <a:prstGeom prst="roundRect">
          <a:avLst>
            <a:gd name="adj" fmla="val 10000"/>
          </a:avLst>
        </a:prstGeom>
        <a:solidFill>
          <a:schemeClr val="accent5">
            <a:hueOff val="5770430"/>
            <a:satOff val="-2061"/>
            <a:lumOff val="330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ES" sz="2500" kern="1200" dirty="0">
              <a:solidFill>
                <a:schemeClr val="tx1"/>
              </a:solidFill>
            </a:rPr>
            <a:t>4. Importancia de aguas subterráneas en el BHC</a:t>
          </a:r>
        </a:p>
      </dsp:txBody>
      <dsp:txXfrm>
        <a:off x="4770522" y="3880736"/>
        <a:ext cx="2466433" cy="1443921"/>
      </dsp:txXfrm>
    </dsp:sp>
    <dsp:sp modelId="{54B7EAEB-2DA0-4FE9-9655-9079B8F860F2}">
      <dsp:nvSpPr>
        <dsp:cNvPr id="0" name=""/>
        <dsp:cNvSpPr/>
      </dsp:nvSpPr>
      <dsp:spPr>
        <a:xfrm rot="16200000">
          <a:off x="4285914" y="1219458"/>
          <a:ext cx="1909545" cy="230065"/>
        </a:xfrm>
        <a:prstGeom prst="rect">
          <a:avLst/>
        </a:prstGeom>
        <a:solidFill>
          <a:schemeClr val="accent5">
            <a:hueOff val="8793036"/>
            <a:satOff val="-3141"/>
            <a:lumOff val="504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5869E49-015A-4254-89B6-0DF53ED214B9}">
      <dsp:nvSpPr>
        <dsp:cNvPr id="0" name=""/>
        <dsp:cNvSpPr/>
      </dsp:nvSpPr>
      <dsp:spPr>
        <a:xfrm>
          <a:off x="4725599" y="1918603"/>
          <a:ext cx="2556279" cy="1533767"/>
        </a:xfrm>
        <a:prstGeom prst="roundRect">
          <a:avLst>
            <a:gd name="adj" fmla="val 10000"/>
          </a:avLst>
        </a:prstGeom>
        <a:solidFill>
          <a:schemeClr val="accent5">
            <a:hueOff val="7693906"/>
            <a:satOff val="-2748"/>
            <a:lumOff val="441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ES" sz="2500" kern="1200" dirty="0">
              <a:solidFill>
                <a:schemeClr val="tx1"/>
              </a:solidFill>
            </a:rPr>
            <a:t>5. Acuíferos</a:t>
          </a:r>
        </a:p>
      </dsp:txBody>
      <dsp:txXfrm>
        <a:off x="4770522" y="1963526"/>
        <a:ext cx="2466433" cy="1443921"/>
      </dsp:txXfrm>
    </dsp:sp>
    <dsp:sp modelId="{5F80BFB7-328F-43FF-9889-0EA434094FC2}">
      <dsp:nvSpPr>
        <dsp:cNvPr id="0" name=""/>
        <dsp:cNvSpPr/>
      </dsp:nvSpPr>
      <dsp:spPr>
        <a:xfrm>
          <a:off x="5244519" y="260853"/>
          <a:ext cx="3392187" cy="230065"/>
        </a:xfrm>
        <a:prstGeom prst="rect">
          <a:avLst/>
        </a:prstGeom>
        <a:solidFill>
          <a:schemeClr val="accent5">
            <a:hueOff val="10991295"/>
            <a:satOff val="-3926"/>
            <a:lumOff val="630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5AC3DDB-E708-448E-9B34-4E7F771C271A}">
      <dsp:nvSpPr>
        <dsp:cNvPr id="0" name=""/>
        <dsp:cNvSpPr/>
      </dsp:nvSpPr>
      <dsp:spPr>
        <a:xfrm>
          <a:off x="4725599" y="1393"/>
          <a:ext cx="2556279" cy="1533767"/>
        </a:xfrm>
        <a:prstGeom prst="roundRect">
          <a:avLst>
            <a:gd name="adj" fmla="val 10000"/>
          </a:avLst>
        </a:prstGeom>
        <a:solidFill>
          <a:schemeClr val="accent5">
            <a:hueOff val="9617382"/>
            <a:satOff val="-3435"/>
            <a:lumOff val="551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ES" sz="2500" kern="1200" dirty="0">
              <a:solidFill>
                <a:schemeClr val="tx1"/>
              </a:solidFill>
            </a:rPr>
            <a:t>6. Recarga Hídrica</a:t>
          </a:r>
        </a:p>
      </dsp:txBody>
      <dsp:txXfrm>
        <a:off x="4770522" y="46316"/>
        <a:ext cx="2466433" cy="1443921"/>
      </dsp:txXfrm>
    </dsp:sp>
    <dsp:sp modelId="{A81A8F9D-5BFE-4CE7-B46D-1BC8F890BF3A}">
      <dsp:nvSpPr>
        <dsp:cNvPr id="0" name=""/>
        <dsp:cNvSpPr/>
      </dsp:nvSpPr>
      <dsp:spPr>
        <a:xfrm rot="5400000">
          <a:off x="7685766" y="1219458"/>
          <a:ext cx="1909545" cy="230065"/>
        </a:xfrm>
        <a:prstGeom prst="rect">
          <a:avLst/>
        </a:prstGeom>
        <a:solidFill>
          <a:schemeClr val="accent5">
            <a:hueOff val="13189553"/>
            <a:satOff val="-4711"/>
            <a:lumOff val="756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76026C3-4A10-444B-96C3-04E3225D1D1D}">
      <dsp:nvSpPr>
        <dsp:cNvPr id="0" name=""/>
        <dsp:cNvSpPr/>
      </dsp:nvSpPr>
      <dsp:spPr>
        <a:xfrm>
          <a:off x="8125451" y="1393"/>
          <a:ext cx="2556279" cy="1533767"/>
        </a:xfrm>
        <a:prstGeom prst="roundRect">
          <a:avLst>
            <a:gd name="adj" fmla="val 10000"/>
          </a:avLst>
        </a:prstGeom>
        <a:solidFill>
          <a:schemeClr val="accent5">
            <a:hueOff val="11540859"/>
            <a:satOff val="-4122"/>
            <a:lumOff val="661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ES" sz="2500" kern="1200" dirty="0">
              <a:solidFill>
                <a:schemeClr val="tx1"/>
              </a:solidFill>
            </a:rPr>
            <a:t>7. Herramientas SIG en la identificación de ZRH</a:t>
          </a:r>
        </a:p>
      </dsp:txBody>
      <dsp:txXfrm>
        <a:off x="8170374" y="46316"/>
        <a:ext cx="2466433" cy="1443921"/>
      </dsp:txXfrm>
    </dsp:sp>
    <dsp:sp modelId="{E55398DC-0876-49DC-9276-F1FEAA167F3D}">
      <dsp:nvSpPr>
        <dsp:cNvPr id="0" name=""/>
        <dsp:cNvSpPr/>
      </dsp:nvSpPr>
      <dsp:spPr>
        <a:xfrm rot="5400000">
          <a:off x="7685766" y="3136668"/>
          <a:ext cx="1909545" cy="230065"/>
        </a:xfrm>
        <a:prstGeom prst="rect">
          <a:avLst/>
        </a:prstGeom>
        <a:solidFill>
          <a:schemeClr val="accent5">
            <a:hueOff val="15387812"/>
            <a:satOff val="-5496"/>
            <a:lumOff val="882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F84F9E8-41C3-455B-A334-6ED4DD8FF8C0}">
      <dsp:nvSpPr>
        <dsp:cNvPr id="0" name=""/>
        <dsp:cNvSpPr/>
      </dsp:nvSpPr>
      <dsp:spPr>
        <a:xfrm>
          <a:off x="8125451" y="1918603"/>
          <a:ext cx="2556279" cy="1533767"/>
        </a:xfrm>
        <a:prstGeom prst="roundRect">
          <a:avLst>
            <a:gd name="adj" fmla="val 10000"/>
          </a:avLst>
        </a:prstGeom>
        <a:solidFill>
          <a:schemeClr val="accent5">
            <a:hueOff val="13464336"/>
            <a:satOff val="-4809"/>
            <a:lumOff val="772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ES" sz="2500" kern="1200" dirty="0">
              <a:solidFill>
                <a:schemeClr val="tx1"/>
              </a:solidFill>
            </a:rPr>
            <a:t>8. Fuentes de abastecimiento de agua</a:t>
          </a:r>
        </a:p>
      </dsp:txBody>
      <dsp:txXfrm>
        <a:off x="8170374" y="1963526"/>
        <a:ext cx="2466433" cy="1443921"/>
      </dsp:txXfrm>
    </dsp:sp>
    <dsp:sp modelId="{9D1957A3-F3DA-41D8-85F7-202C288858A7}">
      <dsp:nvSpPr>
        <dsp:cNvPr id="0" name=""/>
        <dsp:cNvSpPr/>
      </dsp:nvSpPr>
      <dsp:spPr>
        <a:xfrm>
          <a:off x="8125451" y="3835813"/>
          <a:ext cx="2556279" cy="1533767"/>
        </a:xfrm>
        <a:prstGeom prst="roundRect">
          <a:avLst>
            <a:gd name="adj" fmla="val 10000"/>
          </a:avLst>
        </a:prstGeom>
        <a:solidFill>
          <a:schemeClr val="accent5">
            <a:hueOff val="15387812"/>
            <a:satOff val="-5496"/>
            <a:lumOff val="882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ES" sz="2500" kern="1200" dirty="0">
              <a:solidFill>
                <a:schemeClr val="tx1"/>
              </a:solidFill>
            </a:rPr>
            <a:t>9. Estrategias de manejo sustentable de recursos hídricos</a:t>
          </a:r>
        </a:p>
      </dsp:txBody>
      <dsp:txXfrm>
        <a:off x="8170374" y="3880736"/>
        <a:ext cx="2466433" cy="14439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81DDE8-6081-4742-8BB1-2AD2009F644D}">
      <dsp:nvSpPr>
        <dsp:cNvPr id="0" name=""/>
        <dsp:cNvSpPr/>
      </dsp:nvSpPr>
      <dsp:spPr>
        <a:xfrm>
          <a:off x="0" y="61425"/>
          <a:ext cx="6434599" cy="1321233"/>
        </a:xfrm>
        <a:prstGeom prst="roundRect">
          <a:avLst>
            <a:gd name="adj" fmla="val 10000"/>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s-EC" sz="1900" kern="1200" dirty="0"/>
            <a:t> </a:t>
          </a:r>
          <a:r>
            <a:rPr lang="es-EC" sz="2400" kern="1200" dirty="0"/>
            <a:t>Aforo Volumétrico</a:t>
          </a:r>
        </a:p>
        <a:p>
          <a:pPr marL="171450" lvl="1" indent="-171450" algn="l" defTabSz="800100">
            <a:lnSpc>
              <a:spcPct val="90000"/>
            </a:lnSpc>
            <a:spcBef>
              <a:spcPct val="0"/>
            </a:spcBef>
            <a:spcAft>
              <a:spcPct val="15000"/>
            </a:spcAft>
            <a:buChar char="•"/>
          </a:pPr>
          <a:r>
            <a:rPr lang="es-EC" sz="1800" kern="1200" dirty="0"/>
            <a:t>Consiste en medir el tiempo requerido para llenar un recipiente de un volumen conocido (Durán, </a:t>
          </a:r>
          <a:r>
            <a:rPr lang="es-EC" sz="1800" kern="1200" dirty="0" err="1"/>
            <a:t>Gaidos</a:t>
          </a:r>
          <a:r>
            <a:rPr lang="es-EC" sz="1800" kern="1200" dirty="0"/>
            <a:t>, y España, 2008</a:t>
          </a:r>
          <a:r>
            <a:rPr lang="es-EC" sz="1500" kern="1200" dirty="0"/>
            <a:t>) </a:t>
          </a:r>
          <a:endParaRPr lang="es-EC" sz="1800" kern="1200" dirty="0"/>
        </a:p>
      </dsp:txBody>
      <dsp:txXfrm>
        <a:off x="1443338" y="61425"/>
        <a:ext cx="4991260" cy="1321233"/>
      </dsp:txXfrm>
    </dsp:sp>
    <dsp:sp modelId="{D5C22DF3-4BA7-49A9-8BC2-CDF9C42CF787}">
      <dsp:nvSpPr>
        <dsp:cNvPr id="0" name=""/>
        <dsp:cNvSpPr/>
      </dsp:nvSpPr>
      <dsp:spPr>
        <a:xfrm>
          <a:off x="4092" y="0"/>
          <a:ext cx="1514382" cy="1472896"/>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0" r="-10000"/>
          </a:stretch>
        </a:blip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E3E0BF-71A3-4DC2-AAD3-723A88AD5A39}">
      <dsp:nvSpPr>
        <dsp:cNvPr id="0" name=""/>
        <dsp:cNvSpPr/>
      </dsp:nvSpPr>
      <dsp:spPr>
        <a:xfrm>
          <a:off x="0" y="1564479"/>
          <a:ext cx="6434599" cy="1564182"/>
        </a:xfrm>
        <a:prstGeom prst="roundRect">
          <a:avLst>
            <a:gd name="adj" fmla="val 10000"/>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C" sz="2400" kern="1200" dirty="0"/>
            <a:t>Aforo con molinete mecánico</a:t>
          </a:r>
        </a:p>
        <a:p>
          <a:pPr marL="171450" lvl="1" indent="-171450" algn="l" defTabSz="800100">
            <a:lnSpc>
              <a:spcPct val="90000"/>
            </a:lnSpc>
            <a:spcBef>
              <a:spcPct val="0"/>
            </a:spcBef>
            <a:spcAft>
              <a:spcPct val="15000"/>
            </a:spcAft>
            <a:buChar char="•"/>
          </a:pPr>
          <a:r>
            <a:rPr lang="es-EC" sz="1800" kern="1200" dirty="0"/>
            <a:t>El molinete tiene la función de medir la velocidad de agua en cauces naturales o artificiales, en función de las revoluciones de la hélice (Tapia, Molina, Pérez, y Torres, 2012)</a:t>
          </a:r>
        </a:p>
      </dsp:txBody>
      <dsp:txXfrm>
        <a:off x="1443338" y="1564479"/>
        <a:ext cx="4991260" cy="1564182"/>
      </dsp:txXfrm>
    </dsp:sp>
    <dsp:sp modelId="{40DB80E1-9122-4D15-88CF-481C525CE508}">
      <dsp:nvSpPr>
        <dsp:cNvPr id="0" name=""/>
        <dsp:cNvSpPr/>
      </dsp:nvSpPr>
      <dsp:spPr>
        <a:xfrm>
          <a:off x="0" y="1567636"/>
          <a:ext cx="1467062" cy="1610357"/>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000" r="-2000"/>
          </a:stretch>
        </a:blip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6680F2-2E98-4755-90AB-477ECE961B69}">
      <dsp:nvSpPr>
        <dsp:cNvPr id="0" name=""/>
        <dsp:cNvSpPr/>
      </dsp:nvSpPr>
      <dsp:spPr>
        <a:xfrm>
          <a:off x="0" y="3299377"/>
          <a:ext cx="6434599" cy="1564182"/>
        </a:xfrm>
        <a:prstGeom prst="roundRect">
          <a:avLst>
            <a:gd name="adj" fmla="val 10000"/>
          </a:avLst>
        </a:prstGeom>
        <a:solidFill>
          <a:schemeClr val="lt1">
            <a:hueOff val="0"/>
            <a:satOff val="0"/>
            <a:lumOff val="0"/>
            <a:alphaOff val="0"/>
          </a:schemeClr>
        </a:solid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C" sz="2000" kern="1200"/>
            <a:t>Aforo con método del flotador</a:t>
          </a:r>
          <a:endParaRPr lang="es-EC" sz="2000" kern="1200" dirty="0"/>
        </a:p>
        <a:p>
          <a:pPr marL="171450" lvl="1" indent="-171450" algn="l" defTabSz="800100">
            <a:lnSpc>
              <a:spcPct val="90000"/>
            </a:lnSpc>
            <a:spcBef>
              <a:spcPct val="0"/>
            </a:spcBef>
            <a:spcAft>
              <a:spcPct val="15000"/>
            </a:spcAft>
            <a:buChar char="•"/>
          </a:pPr>
          <a:r>
            <a:rPr lang="es-ES" sz="1800" kern="1200" dirty="0"/>
            <a:t>Consiste en seleccionar un tramo recto en un cauce o canal con una distancia (5 a 10 m), se deja caer el flotador (una hoja o cáscara de naranja) y se mide el tiempo que demora en recorrer del punto A al punto B. (Bustamante, 2006)</a:t>
          </a:r>
          <a:endParaRPr lang="es-EC" sz="1800" kern="1200" dirty="0"/>
        </a:p>
      </dsp:txBody>
      <dsp:txXfrm>
        <a:off x="1443338" y="3299377"/>
        <a:ext cx="4991260" cy="1564182"/>
      </dsp:txXfrm>
    </dsp:sp>
    <dsp:sp modelId="{423884B5-F70C-4BDB-AE71-B1470420580A}">
      <dsp:nvSpPr>
        <dsp:cNvPr id="0" name=""/>
        <dsp:cNvSpPr/>
      </dsp:nvSpPr>
      <dsp:spPr>
        <a:xfrm>
          <a:off x="0" y="3334812"/>
          <a:ext cx="1498103" cy="149330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22000" b="-22000"/>
          </a:stretch>
        </a:blipFill>
        <a:ln w="1587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76DCAF-BA24-48A8-8CE8-D10FFD036487}">
      <dsp:nvSpPr>
        <dsp:cNvPr id="0" name=""/>
        <dsp:cNvSpPr/>
      </dsp:nvSpPr>
      <dsp:spPr>
        <a:xfrm>
          <a:off x="3107871" y="1427"/>
          <a:ext cx="1296028" cy="1296028"/>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kern="1200" dirty="0">
              <a:solidFill>
                <a:schemeClr val="tx1"/>
              </a:solidFill>
            </a:rPr>
            <a:t>Definir asistentes</a:t>
          </a:r>
        </a:p>
      </dsp:txBody>
      <dsp:txXfrm>
        <a:off x="3297670" y="191226"/>
        <a:ext cx="916430" cy="916430"/>
      </dsp:txXfrm>
    </dsp:sp>
    <dsp:sp modelId="{9D2610BC-3FBE-4952-A7F0-3CDA8975F17A}">
      <dsp:nvSpPr>
        <dsp:cNvPr id="0" name=""/>
        <dsp:cNvSpPr/>
      </dsp:nvSpPr>
      <dsp:spPr>
        <a:xfrm rot="2160000">
          <a:off x="4355823" y="981016"/>
          <a:ext cx="314915" cy="4374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ES" sz="1400" kern="1200">
            <a:solidFill>
              <a:schemeClr val="tx1"/>
            </a:solidFill>
          </a:endParaRPr>
        </a:p>
      </dsp:txBody>
      <dsp:txXfrm>
        <a:off x="4364844" y="1040733"/>
        <a:ext cx="220441" cy="262445"/>
      </dsp:txXfrm>
    </dsp:sp>
    <dsp:sp modelId="{1F9E80D3-D115-40EE-8642-EEFF6FFC313B}">
      <dsp:nvSpPr>
        <dsp:cNvPr id="0" name=""/>
        <dsp:cNvSpPr/>
      </dsp:nvSpPr>
      <dsp:spPr>
        <a:xfrm>
          <a:off x="4589485" y="1145867"/>
          <a:ext cx="1483174" cy="1296028"/>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kern="1200" dirty="0">
              <a:solidFill>
                <a:schemeClr val="tx1"/>
              </a:solidFill>
            </a:rPr>
            <a:t>Coordinar equipo trabajo</a:t>
          </a:r>
        </a:p>
      </dsp:txBody>
      <dsp:txXfrm>
        <a:off x="4806691" y="1335666"/>
        <a:ext cx="1048762" cy="916430"/>
      </dsp:txXfrm>
    </dsp:sp>
    <dsp:sp modelId="{91B4AF59-9BA8-44B0-B0DF-35F548D84041}">
      <dsp:nvSpPr>
        <dsp:cNvPr id="0" name=""/>
        <dsp:cNvSpPr/>
      </dsp:nvSpPr>
      <dsp:spPr>
        <a:xfrm rot="6435536">
          <a:off x="4882292" y="2488818"/>
          <a:ext cx="329861" cy="4374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ES" sz="1400" kern="1200">
            <a:solidFill>
              <a:schemeClr val="tx1"/>
            </a:solidFill>
          </a:endParaRPr>
        </a:p>
      </dsp:txBody>
      <dsp:txXfrm rot="10800000">
        <a:off x="4946451" y="2529049"/>
        <a:ext cx="230903" cy="262445"/>
      </dsp:txXfrm>
    </dsp:sp>
    <dsp:sp modelId="{BE3AE0E8-C45A-413D-A8C7-63CBE0F587A8}">
      <dsp:nvSpPr>
        <dsp:cNvPr id="0" name=""/>
        <dsp:cNvSpPr/>
      </dsp:nvSpPr>
      <dsp:spPr>
        <a:xfrm>
          <a:off x="3866887" y="2997608"/>
          <a:ext cx="1777774" cy="1296028"/>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kern="1200" dirty="0">
              <a:solidFill>
                <a:schemeClr val="tx1"/>
              </a:solidFill>
            </a:rPr>
            <a:t>Lenguaje accesible - participantes</a:t>
          </a:r>
        </a:p>
      </dsp:txBody>
      <dsp:txXfrm>
        <a:off x="4127236" y="3187407"/>
        <a:ext cx="1257076" cy="916430"/>
      </dsp:txXfrm>
    </dsp:sp>
    <dsp:sp modelId="{FB201FA1-F579-49C7-9C95-1FDCC23B09E2}">
      <dsp:nvSpPr>
        <dsp:cNvPr id="0" name=""/>
        <dsp:cNvSpPr/>
      </dsp:nvSpPr>
      <dsp:spPr>
        <a:xfrm rot="10799998">
          <a:off x="3696134" y="3426918"/>
          <a:ext cx="120665" cy="4374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ES" sz="1400" kern="1200">
            <a:solidFill>
              <a:schemeClr val="tx1"/>
            </a:solidFill>
          </a:endParaRPr>
        </a:p>
      </dsp:txBody>
      <dsp:txXfrm rot="10800000">
        <a:off x="3732333" y="3514400"/>
        <a:ext cx="84466" cy="262445"/>
      </dsp:txXfrm>
    </dsp:sp>
    <dsp:sp modelId="{2A204B4A-F1C6-4F99-BA79-9CB026B31849}">
      <dsp:nvSpPr>
        <dsp:cNvPr id="0" name=""/>
        <dsp:cNvSpPr/>
      </dsp:nvSpPr>
      <dsp:spPr>
        <a:xfrm>
          <a:off x="1925517" y="2997610"/>
          <a:ext cx="1713698" cy="1296028"/>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kern="1200" dirty="0">
              <a:solidFill>
                <a:schemeClr val="tx1"/>
              </a:solidFill>
            </a:rPr>
            <a:t>Alimentación </a:t>
          </a:r>
        </a:p>
      </dsp:txBody>
      <dsp:txXfrm>
        <a:off x="2176482" y="3187409"/>
        <a:ext cx="1211768" cy="916430"/>
      </dsp:txXfrm>
    </dsp:sp>
    <dsp:sp modelId="{6D6A6F77-098E-4EE3-81AB-9F9CEF9AB8B1}">
      <dsp:nvSpPr>
        <dsp:cNvPr id="0" name=""/>
        <dsp:cNvSpPr/>
      </dsp:nvSpPr>
      <dsp:spPr>
        <a:xfrm rot="15120000">
          <a:off x="2313479" y="2503642"/>
          <a:ext cx="337793" cy="4374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ES" sz="1400" kern="1200">
            <a:solidFill>
              <a:schemeClr val="tx1"/>
            </a:solidFill>
          </a:endParaRPr>
        </a:p>
      </dsp:txBody>
      <dsp:txXfrm rot="10800000">
        <a:off x="2379806" y="2639313"/>
        <a:ext cx="236455" cy="262445"/>
      </dsp:txXfrm>
    </dsp:sp>
    <dsp:sp modelId="{663A13DC-F50A-42B4-A897-3F2A2EE496DB}">
      <dsp:nvSpPr>
        <dsp:cNvPr id="0" name=""/>
        <dsp:cNvSpPr/>
      </dsp:nvSpPr>
      <dsp:spPr>
        <a:xfrm>
          <a:off x="1532685" y="1145867"/>
          <a:ext cx="1296028" cy="1296028"/>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s-ES" sz="1800" kern="1200" dirty="0">
              <a:solidFill>
                <a:schemeClr val="tx1"/>
              </a:solidFill>
            </a:rPr>
            <a:t>Grabar: audio o video</a:t>
          </a:r>
        </a:p>
      </dsp:txBody>
      <dsp:txXfrm>
        <a:off x="1722484" y="1335666"/>
        <a:ext cx="916430" cy="916430"/>
      </dsp:txXfrm>
    </dsp:sp>
    <dsp:sp modelId="{0C043106-A7BB-413C-8159-266A92C5E621}">
      <dsp:nvSpPr>
        <dsp:cNvPr id="0" name=""/>
        <dsp:cNvSpPr/>
      </dsp:nvSpPr>
      <dsp:spPr>
        <a:xfrm rot="19440000">
          <a:off x="2787875" y="1008696"/>
          <a:ext cx="345035" cy="43740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ES" sz="1400" kern="1200">
            <a:solidFill>
              <a:schemeClr val="tx1"/>
            </a:solidFill>
          </a:endParaRPr>
        </a:p>
      </dsp:txBody>
      <dsp:txXfrm>
        <a:off x="2797759" y="1126599"/>
        <a:ext cx="241525" cy="2624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6A2113-9265-4B46-8DB4-DA4ADC9213C1}">
      <dsp:nvSpPr>
        <dsp:cNvPr id="0" name=""/>
        <dsp:cNvSpPr/>
      </dsp:nvSpPr>
      <dsp:spPr>
        <a:xfrm>
          <a:off x="10591" y="0"/>
          <a:ext cx="3424680" cy="3633025"/>
        </a:xfrm>
        <a:prstGeom prst="roundRect">
          <a:avLst>
            <a:gd name="adj" fmla="val 10000"/>
          </a:avLst>
        </a:prstGeom>
        <a:solidFill>
          <a:srgbClr val="FF9966"/>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3144" tIns="263144" rIns="263144" bIns="263144" numCol="1" spcCol="1270" anchor="ctr" anchorCtr="0">
          <a:noAutofit/>
        </a:bodyPr>
        <a:lstStyle/>
        <a:p>
          <a:pPr marL="0" lvl="0" indent="0" algn="ctr" defTabSz="1644650">
            <a:lnSpc>
              <a:spcPct val="90000"/>
            </a:lnSpc>
            <a:spcBef>
              <a:spcPct val="0"/>
            </a:spcBef>
            <a:spcAft>
              <a:spcPct val="35000"/>
            </a:spcAft>
            <a:buNone/>
          </a:pPr>
          <a:r>
            <a:rPr lang="es-EC" sz="3700" b="1" kern="1200" dirty="0"/>
            <a:t>Contexto ambiental</a:t>
          </a:r>
          <a:endParaRPr lang="es-EC" sz="3700" kern="1200" dirty="0"/>
        </a:p>
      </dsp:txBody>
      <dsp:txXfrm>
        <a:off x="10591" y="1453210"/>
        <a:ext cx="3424680" cy="1453210"/>
      </dsp:txXfrm>
    </dsp:sp>
    <dsp:sp modelId="{AECA06B2-B29E-456B-A610-8DE2F687B8BF}">
      <dsp:nvSpPr>
        <dsp:cNvPr id="0" name=""/>
        <dsp:cNvSpPr/>
      </dsp:nvSpPr>
      <dsp:spPr>
        <a:xfrm>
          <a:off x="1117446" y="210178"/>
          <a:ext cx="1209797" cy="1209797"/>
        </a:xfrm>
        <a:prstGeom prst="ellipse">
          <a:avLst/>
        </a:prstGeom>
        <a:blipFill rotWithShape="1">
          <a:blip xmlns:r="http://schemas.openxmlformats.org/officeDocument/2006/relationships" r:embed="rId1"/>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8FCFE3-53FB-430D-94DD-7A4A1719D692}">
      <dsp:nvSpPr>
        <dsp:cNvPr id="0" name=""/>
        <dsp:cNvSpPr/>
      </dsp:nvSpPr>
      <dsp:spPr>
        <a:xfrm>
          <a:off x="3529622" y="0"/>
          <a:ext cx="3424680" cy="3633025"/>
        </a:xfrm>
        <a:prstGeom prst="roundRect">
          <a:avLst>
            <a:gd name="adj" fmla="val 10000"/>
          </a:avLst>
        </a:prstGeom>
        <a:solidFill>
          <a:srgbClr val="F5CA2B"/>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3144" tIns="263144" rIns="263144" bIns="263144" numCol="1" spcCol="1270" anchor="ctr" anchorCtr="0">
          <a:noAutofit/>
        </a:bodyPr>
        <a:lstStyle/>
        <a:p>
          <a:pPr marL="0" lvl="0" indent="0" algn="ctr" defTabSz="1644650">
            <a:lnSpc>
              <a:spcPct val="90000"/>
            </a:lnSpc>
            <a:spcBef>
              <a:spcPct val="0"/>
            </a:spcBef>
            <a:spcAft>
              <a:spcPct val="35000"/>
            </a:spcAft>
            <a:buNone/>
          </a:pPr>
          <a:r>
            <a:rPr lang="es-EC" sz="3700" b="1" kern="1200" dirty="0"/>
            <a:t>Contexto social</a:t>
          </a:r>
          <a:endParaRPr lang="es-EC" sz="3700" kern="1200" dirty="0"/>
        </a:p>
      </dsp:txBody>
      <dsp:txXfrm>
        <a:off x="3529622" y="1453210"/>
        <a:ext cx="3424680" cy="1453210"/>
      </dsp:txXfrm>
    </dsp:sp>
    <dsp:sp modelId="{99C2336E-8EFC-4BC0-B774-600D896F01D1}">
      <dsp:nvSpPr>
        <dsp:cNvPr id="0" name=""/>
        <dsp:cNvSpPr/>
      </dsp:nvSpPr>
      <dsp:spPr>
        <a:xfrm>
          <a:off x="4637063" y="104611"/>
          <a:ext cx="1209797" cy="1209797"/>
        </a:xfrm>
        <a:prstGeom prst="ellipse">
          <a:avLst/>
        </a:prstGeom>
        <a:blipFill rotWithShape="1">
          <a:blip xmlns:r="http://schemas.openxmlformats.org/officeDocument/2006/relationships" r:embed="rId2"/>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458C9A-7824-49C5-92F6-DEEC8DE8C05D}">
      <dsp:nvSpPr>
        <dsp:cNvPr id="0" name=""/>
        <dsp:cNvSpPr/>
      </dsp:nvSpPr>
      <dsp:spPr>
        <a:xfrm>
          <a:off x="7057043" y="0"/>
          <a:ext cx="3424680" cy="3633025"/>
        </a:xfrm>
        <a:prstGeom prst="roundRect">
          <a:avLst>
            <a:gd name="adj" fmla="val 10000"/>
          </a:avLst>
        </a:prstGeom>
        <a:solidFill>
          <a:srgbClr val="92D05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3144" tIns="263144" rIns="263144" bIns="263144" numCol="1" spcCol="1270" anchor="ctr" anchorCtr="0">
          <a:noAutofit/>
        </a:bodyPr>
        <a:lstStyle/>
        <a:p>
          <a:pPr marL="0" lvl="0" indent="0" algn="ctr" defTabSz="1644650">
            <a:lnSpc>
              <a:spcPct val="90000"/>
            </a:lnSpc>
            <a:spcBef>
              <a:spcPct val="0"/>
            </a:spcBef>
            <a:spcAft>
              <a:spcPct val="35000"/>
            </a:spcAft>
            <a:buNone/>
          </a:pPr>
          <a:r>
            <a:rPr lang="es-EC" sz="3700" b="1" kern="1200" dirty="0"/>
            <a:t>Contexto económico </a:t>
          </a:r>
          <a:endParaRPr lang="es-EC" sz="3700" kern="1200" dirty="0"/>
        </a:p>
      </dsp:txBody>
      <dsp:txXfrm>
        <a:off x="7057043" y="1453210"/>
        <a:ext cx="3424680" cy="1453210"/>
      </dsp:txXfrm>
    </dsp:sp>
    <dsp:sp modelId="{D0C4DCEF-0568-410D-ADCF-2BC1421C0A8C}">
      <dsp:nvSpPr>
        <dsp:cNvPr id="0" name=""/>
        <dsp:cNvSpPr/>
      </dsp:nvSpPr>
      <dsp:spPr>
        <a:xfrm>
          <a:off x="8164484" y="217981"/>
          <a:ext cx="1209797" cy="1209797"/>
        </a:xfrm>
        <a:prstGeom prst="ellipse">
          <a:avLst/>
        </a:prstGeom>
        <a:blipFill rotWithShape="1">
          <a:blip xmlns:r="http://schemas.openxmlformats.org/officeDocument/2006/relationships" r:embed="rId3"/>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70F0BA2-3D79-4AD8-B175-F20ECE02DF4D}">
      <dsp:nvSpPr>
        <dsp:cNvPr id="0" name=""/>
        <dsp:cNvSpPr/>
      </dsp:nvSpPr>
      <dsp:spPr>
        <a:xfrm>
          <a:off x="419356" y="2906420"/>
          <a:ext cx="9645211" cy="544953"/>
        </a:xfrm>
        <a:prstGeom prst="leftRightArrow">
          <a:avLst/>
        </a:prstGeom>
        <a:solidFill>
          <a:srgbClr val="66CCFF"/>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9BF569-87A6-450F-B198-C9E2DE9DF668}">
      <dsp:nvSpPr>
        <dsp:cNvPr id="0" name=""/>
        <dsp:cNvSpPr/>
      </dsp:nvSpPr>
      <dsp:spPr>
        <a:xfrm>
          <a:off x="0" y="0"/>
          <a:ext cx="9108830" cy="1596353"/>
        </a:xfrm>
        <a:prstGeom prst="roundRect">
          <a:avLst>
            <a:gd name="adj" fmla="val 10000"/>
          </a:avLst>
        </a:prstGeom>
        <a:solidFill>
          <a:sysClr val="window" lastClr="FFFFFF">
            <a:hueOff val="0"/>
            <a:satOff val="0"/>
            <a:lumOff val="0"/>
            <a:alphaOff val="0"/>
          </a:sysClr>
        </a:solidFill>
        <a:ln w="12700" cap="flat" cmpd="sng" algn="ctr">
          <a:solidFill>
            <a:srgbClr val="4472C4">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s-EC" sz="2800" b="0" kern="1200" dirty="0">
              <a:solidFill>
                <a:sysClr val="windowText" lastClr="000000">
                  <a:hueOff val="0"/>
                  <a:satOff val="0"/>
                  <a:lumOff val="0"/>
                  <a:alphaOff val="0"/>
                </a:sysClr>
              </a:solidFill>
              <a:latin typeface="Calibri" panose="020F0502020204030204"/>
              <a:ea typeface="+mn-ea"/>
              <a:cs typeface="+mn-cs"/>
            </a:rPr>
            <a:t>Protección y conservación de zonas potenciales de recarga hídrica y fuentes de captación</a:t>
          </a:r>
          <a:endParaRPr lang="es-ES" sz="2800" kern="1200" dirty="0">
            <a:solidFill>
              <a:sysClr val="windowText" lastClr="000000">
                <a:hueOff val="0"/>
                <a:satOff val="0"/>
                <a:lumOff val="0"/>
                <a:alphaOff val="0"/>
              </a:sysClr>
            </a:solidFill>
            <a:latin typeface="Calibri" panose="020F0502020204030204"/>
            <a:ea typeface="+mn-ea"/>
            <a:cs typeface="+mn-cs"/>
          </a:endParaRPr>
        </a:p>
      </dsp:txBody>
      <dsp:txXfrm>
        <a:off x="2028157" y="46756"/>
        <a:ext cx="7033916" cy="1502841"/>
      </dsp:txXfrm>
    </dsp:sp>
    <dsp:sp modelId="{6AF62FDA-0E41-45EC-9C6E-E0A52842633E}">
      <dsp:nvSpPr>
        <dsp:cNvPr id="0" name=""/>
        <dsp:cNvSpPr/>
      </dsp:nvSpPr>
      <dsp:spPr>
        <a:xfrm>
          <a:off x="159635" y="159635"/>
          <a:ext cx="1821766" cy="1277082"/>
        </a:xfrm>
        <a:prstGeom prst="roundRect">
          <a:avLst>
            <a:gd name="adj" fmla="val 10000"/>
          </a:avLst>
        </a:prstGeom>
        <a:blipFill rotWithShape="1">
          <a:blip xmlns:r="http://schemas.openxmlformats.org/officeDocument/2006/relationships" r:embed="rId1"/>
          <a:stretch>
            <a:fillRect/>
          </a:stretch>
        </a:blipFill>
        <a:ln w="12700" cap="flat" cmpd="sng" algn="ctr">
          <a:solidFill>
            <a:srgbClr val="4472C4">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2FCA11F6-86B3-43A2-86F7-DFE8666719B5}">
      <dsp:nvSpPr>
        <dsp:cNvPr id="0" name=""/>
        <dsp:cNvSpPr/>
      </dsp:nvSpPr>
      <dsp:spPr>
        <a:xfrm>
          <a:off x="0" y="1755988"/>
          <a:ext cx="9108830" cy="1596353"/>
        </a:xfrm>
        <a:prstGeom prst="roundRect">
          <a:avLst>
            <a:gd name="adj" fmla="val 10000"/>
          </a:avLst>
        </a:prstGeom>
        <a:solidFill>
          <a:sysClr val="window" lastClr="FFFFFF">
            <a:hueOff val="0"/>
            <a:satOff val="0"/>
            <a:lumOff val="0"/>
            <a:alphaOff val="0"/>
          </a:sysClr>
        </a:solidFill>
        <a:ln w="12700" cap="flat" cmpd="sng" algn="ctr">
          <a:solidFill>
            <a:srgbClr val="4472C4">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s-EC" sz="2800" b="0" kern="1200">
              <a:solidFill>
                <a:sysClr val="windowText" lastClr="000000">
                  <a:hueOff val="0"/>
                  <a:satOff val="0"/>
                  <a:lumOff val="0"/>
                  <a:alphaOff val="0"/>
                </a:sysClr>
              </a:solidFill>
              <a:latin typeface="Calibri" panose="020F0502020204030204"/>
              <a:ea typeface="+mn-ea"/>
              <a:cs typeface="+mn-cs"/>
            </a:rPr>
            <a:t>Concienciación sobre el manejo del recurso hídrico</a:t>
          </a:r>
          <a:endParaRPr lang="es-ES" sz="2800" b="0" kern="1200" dirty="0">
            <a:solidFill>
              <a:sysClr val="windowText" lastClr="000000">
                <a:hueOff val="0"/>
                <a:satOff val="0"/>
                <a:lumOff val="0"/>
                <a:alphaOff val="0"/>
              </a:sysClr>
            </a:solidFill>
            <a:latin typeface="Calibri" panose="020F0502020204030204"/>
            <a:ea typeface="+mn-ea"/>
            <a:cs typeface="+mn-cs"/>
          </a:endParaRPr>
        </a:p>
      </dsp:txBody>
      <dsp:txXfrm>
        <a:off x="2028157" y="1802744"/>
        <a:ext cx="7033916" cy="1502841"/>
      </dsp:txXfrm>
    </dsp:sp>
    <dsp:sp modelId="{62C65140-4A40-4EC3-AEC8-29500F245A0C}">
      <dsp:nvSpPr>
        <dsp:cNvPr id="0" name=""/>
        <dsp:cNvSpPr/>
      </dsp:nvSpPr>
      <dsp:spPr>
        <a:xfrm>
          <a:off x="159635" y="1915624"/>
          <a:ext cx="1821766" cy="1277082"/>
        </a:xfrm>
        <a:prstGeom prst="roundRect">
          <a:avLst>
            <a:gd name="adj" fmla="val 10000"/>
          </a:avLst>
        </a:prstGeom>
        <a:blipFill rotWithShape="1">
          <a:blip xmlns:r="http://schemas.openxmlformats.org/officeDocument/2006/relationships" r:embed="rId2"/>
          <a:stretch>
            <a:fillRect/>
          </a:stretch>
        </a:blipFill>
        <a:ln w="12700" cap="flat" cmpd="sng" algn="ctr">
          <a:solidFill>
            <a:srgbClr val="4472C4">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83B8F56-C778-4CBC-BF4F-8F076F04ADD6}">
      <dsp:nvSpPr>
        <dsp:cNvPr id="0" name=""/>
        <dsp:cNvSpPr/>
      </dsp:nvSpPr>
      <dsp:spPr>
        <a:xfrm>
          <a:off x="0" y="3511977"/>
          <a:ext cx="9108830" cy="1596353"/>
        </a:xfrm>
        <a:prstGeom prst="roundRect">
          <a:avLst>
            <a:gd name="adj" fmla="val 10000"/>
          </a:avLst>
        </a:prstGeom>
        <a:solidFill>
          <a:sysClr val="window" lastClr="FFFFFF">
            <a:hueOff val="0"/>
            <a:satOff val="0"/>
            <a:lumOff val="0"/>
            <a:alphaOff val="0"/>
          </a:sysClr>
        </a:solidFill>
        <a:ln w="12700" cap="flat" cmpd="sng" algn="ctr">
          <a:solidFill>
            <a:srgbClr val="4472C4">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s-EC" sz="2800" b="0" kern="1200" dirty="0">
              <a:solidFill>
                <a:sysClr val="windowText" lastClr="000000">
                  <a:hueOff val="0"/>
                  <a:satOff val="0"/>
                  <a:lumOff val="0"/>
                  <a:alphaOff val="0"/>
                </a:sysClr>
              </a:solidFill>
              <a:latin typeface="Calibri" panose="020F0502020204030204"/>
              <a:ea typeface="+mn-ea"/>
              <a:cs typeface="+mn-cs"/>
            </a:rPr>
            <a:t>Conservación de páramos, bosque nativo y área protegida comunal</a:t>
          </a:r>
          <a:endParaRPr lang="es-ES" sz="2800" b="0" kern="1200" dirty="0">
            <a:solidFill>
              <a:sysClr val="windowText" lastClr="000000">
                <a:hueOff val="0"/>
                <a:satOff val="0"/>
                <a:lumOff val="0"/>
                <a:alphaOff val="0"/>
              </a:sysClr>
            </a:solidFill>
            <a:latin typeface="Calibri" panose="020F0502020204030204"/>
            <a:ea typeface="+mn-ea"/>
            <a:cs typeface="+mn-cs"/>
          </a:endParaRPr>
        </a:p>
      </dsp:txBody>
      <dsp:txXfrm>
        <a:off x="2028157" y="3558733"/>
        <a:ext cx="7033916" cy="1502841"/>
      </dsp:txXfrm>
    </dsp:sp>
    <dsp:sp modelId="{2EE87B86-CEFC-471F-9911-4F3938EB0B15}">
      <dsp:nvSpPr>
        <dsp:cNvPr id="0" name=""/>
        <dsp:cNvSpPr/>
      </dsp:nvSpPr>
      <dsp:spPr>
        <a:xfrm>
          <a:off x="159635" y="3671612"/>
          <a:ext cx="1821766" cy="1277082"/>
        </a:xfrm>
        <a:prstGeom prst="roundRect">
          <a:avLst>
            <a:gd name="adj" fmla="val 10000"/>
          </a:avLst>
        </a:prstGeom>
        <a:blipFill rotWithShape="1">
          <a:blip xmlns:r="http://schemas.openxmlformats.org/officeDocument/2006/relationships" r:embed="rId3"/>
          <a:stretch>
            <a:fillRect/>
          </a:stretch>
        </a:blipFill>
        <a:ln w="12700" cap="flat" cmpd="sng" algn="ctr">
          <a:solidFill>
            <a:srgbClr val="4472C4">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9BF569-87A6-450F-B198-C9E2DE9DF668}">
      <dsp:nvSpPr>
        <dsp:cNvPr id="0" name=""/>
        <dsp:cNvSpPr/>
      </dsp:nvSpPr>
      <dsp:spPr>
        <a:xfrm>
          <a:off x="0" y="0"/>
          <a:ext cx="9013406" cy="2010509"/>
        </a:xfrm>
        <a:prstGeom prst="roundRect">
          <a:avLst>
            <a:gd name="adj" fmla="val 10000"/>
          </a:avLst>
        </a:prstGeom>
        <a:solidFill>
          <a:sysClr val="window" lastClr="FFFFFF">
            <a:hueOff val="0"/>
            <a:satOff val="0"/>
            <a:lumOff val="0"/>
            <a:alphaOff val="0"/>
          </a:sysClr>
        </a:solidFill>
        <a:ln w="12700" cap="flat" cmpd="sng" algn="ctr">
          <a:solidFill>
            <a:srgbClr val="4472C4">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s-EC" sz="2800" b="0" kern="1200" dirty="0">
              <a:solidFill>
                <a:sysClr val="windowText" lastClr="000000">
                  <a:hueOff val="0"/>
                  <a:satOff val="0"/>
                  <a:lumOff val="0"/>
                  <a:alphaOff val="0"/>
                </a:sysClr>
              </a:solidFill>
              <a:latin typeface="Calibri" panose="020F0502020204030204"/>
              <a:ea typeface="+mn-ea"/>
              <a:cs typeface="+mn-cs"/>
            </a:rPr>
            <a:t>Gestión de convenios con instituciones públicas y privadas vinculadas al manejo de los recursos naturales</a:t>
          </a:r>
          <a:endParaRPr lang="es-ES" sz="2800" kern="1200" dirty="0">
            <a:solidFill>
              <a:sysClr val="windowText" lastClr="000000">
                <a:hueOff val="0"/>
                <a:satOff val="0"/>
                <a:lumOff val="0"/>
                <a:alphaOff val="0"/>
              </a:sysClr>
            </a:solidFill>
            <a:latin typeface="Calibri" panose="020F0502020204030204"/>
            <a:ea typeface="+mn-ea"/>
            <a:cs typeface="+mn-cs"/>
          </a:endParaRPr>
        </a:p>
      </dsp:txBody>
      <dsp:txXfrm>
        <a:off x="2062618" y="58886"/>
        <a:ext cx="6891901" cy="1892737"/>
      </dsp:txXfrm>
    </dsp:sp>
    <dsp:sp modelId="{6AF62FDA-0E41-45EC-9C6E-E0A52842633E}">
      <dsp:nvSpPr>
        <dsp:cNvPr id="0" name=""/>
        <dsp:cNvSpPr/>
      </dsp:nvSpPr>
      <dsp:spPr>
        <a:xfrm>
          <a:off x="201050" y="201050"/>
          <a:ext cx="1802681" cy="1608407"/>
        </a:xfrm>
        <a:prstGeom prst="roundRect">
          <a:avLst>
            <a:gd name="adj" fmla="val 10000"/>
          </a:avLst>
        </a:prstGeom>
        <a:blipFill rotWithShape="1">
          <a:blip xmlns:r="http://schemas.openxmlformats.org/officeDocument/2006/relationships" r:embed="rId1"/>
          <a:stretch>
            <a:fillRect/>
          </a:stretch>
        </a:blipFill>
        <a:ln w="12700" cap="flat" cmpd="sng" algn="ctr">
          <a:solidFill>
            <a:srgbClr val="4472C4">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2FCA11F6-86B3-43A2-86F7-DFE8666719B5}">
      <dsp:nvSpPr>
        <dsp:cNvPr id="0" name=""/>
        <dsp:cNvSpPr/>
      </dsp:nvSpPr>
      <dsp:spPr>
        <a:xfrm>
          <a:off x="0" y="2211560"/>
          <a:ext cx="9013406" cy="2010509"/>
        </a:xfrm>
        <a:prstGeom prst="roundRect">
          <a:avLst>
            <a:gd name="adj" fmla="val 10000"/>
          </a:avLst>
        </a:prstGeom>
        <a:solidFill>
          <a:sysClr val="window" lastClr="FFFFFF">
            <a:hueOff val="0"/>
            <a:satOff val="0"/>
            <a:lumOff val="0"/>
            <a:alphaOff val="0"/>
          </a:sysClr>
        </a:solidFill>
        <a:ln w="12700" cap="flat" cmpd="sng" algn="ctr">
          <a:solidFill>
            <a:srgbClr val="4472C4">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s-EC" sz="2800" b="0" kern="1200" dirty="0">
              <a:solidFill>
                <a:sysClr val="windowText" lastClr="000000">
                  <a:hueOff val="0"/>
                  <a:satOff val="0"/>
                  <a:lumOff val="0"/>
                  <a:alphaOff val="0"/>
                </a:sysClr>
              </a:solidFill>
              <a:latin typeface="Calibri" panose="020F0502020204030204"/>
              <a:ea typeface="+mn-ea"/>
              <a:cs typeface="+mn-cs"/>
            </a:rPr>
            <a:t>Inclusión del Plan de Desarrollo Comunal en el Plan de Desarrollo y Ordenamiento Territorial de la parroquia Tufiño</a:t>
          </a:r>
          <a:endParaRPr lang="es-ES" sz="2800" b="0" kern="1200" dirty="0">
            <a:solidFill>
              <a:sysClr val="windowText" lastClr="000000">
                <a:hueOff val="0"/>
                <a:satOff val="0"/>
                <a:lumOff val="0"/>
                <a:alphaOff val="0"/>
              </a:sysClr>
            </a:solidFill>
            <a:latin typeface="Calibri" panose="020F0502020204030204"/>
            <a:ea typeface="+mn-ea"/>
            <a:cs typeface="+mn-cs"/>
          </a:endParaRPr>
        </a:p>
      </dsp:txBody>
      <dsp:txXfrm>
        <a:off x="2062618" y="2270446"/>
        <a:ext cx="6891901" cy="1892737"/>
      </dsp:txXfrm>
    </dsp:sp>
    <dsp:sp modelId="{62C65140-4A40-4EC3-AEC8-29500F245A0C}">
      <dsp:nvSpPr>
        <dsp:cNvPr id="0" name=""/>
        <dsp:cNvSpPr/>
      </dsp:nvSpPr>
      <dsp:spPr>
        <a:xfrm>
          <a:off x="201050" y="2412611"/>
          <a:ext cx="1802681" cy="1608407"/>
        </a:xfrm>
        <a:prstGeom prst="roundRect">
          <a:avLst>
            <a:gd name="adj" fmla="val 10000"/>
          </a:avLst>
        </a:prstGeom>
        <a:blipFill rotWithShape="1">
          <a:blip xmlns:r="http://schemas.openxmlformats.org/officeDocument/2006/relationships" r:embed="rId2"/>
          <a:stretch>
            <a:fillRect/>
          </a:stretch>
        </a:blipFill>
        <a:ln w="12700" cap="flat" cmpd="sng" algn="ctr">
          <a:solidFill>
            <a:srgbClr val="4472C4">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984E84FB-BEB3-47EB-8AC7-B58E077D361D}" type="datetimeFigureOut">
              <a:rPr lang="es-EC" smtClean="0"/>
              <a:t>10/3/2017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C603B1DF-DBF4-40F2-A2C7-BB7258B4E7F2}" type="slidenum">
              <a:rPr lang="es-EC" smtClean="0"/>
              <a:t>‹Nº›</a:t>
            </a:fld>
            <a:endParaRPr lang="es-EC"/>
          </a:p>
        </p:txBody>
      </p:sp>
    </p:spTree>
    <p:extLst>
      <p:ext uri="{BB962C8B-B14F-4D97-AF65-F5344CB8AC3E}">
        <p14:creationId xmlns:p14="http://schemas.microsoft.com/office/powerpoint/2010/main" val="3979130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984E84FB-BEB3-47EB-8AC7-B58E077D361D}" type="datetimeFigureOut">
              <a:rPr lang="es-EC" smtClean="0"/>
              <a:t>10/3/2017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C603B1DF-DBF4-40F2-A2C7-BB7258B4E7F2}" type="slidenum">
              <a:rPr lang="es-EC" smtClean="0"/>
              <a:t>‹Nº›</a:t>
            </a:fld>
            <a:endParaRPr lang="es-EC"/>
          </a:p>
        </p:txBody>
      </p:sp>
    </p:spTree>
    <p:extLst>
      <p:ext uri="{BB962C8B-B14F-4D97-AF65-F5344CB8AC3E}">
        <p14:creationId xmlns:p14="http://schemas.microsoft.com/office/powerpoint/2010/main" val="2957529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984E84FB-BEB3-47EB-8AC7-B58E077D361D}" type="datetimeFigureOut">
              <a:rPr lang="es-EC" smtClean="0"/>
              <a:t>10/3/2017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C603B1DF-DBF4-40F2-A2C7-BB7258B4E7F2}" type="slidenum">
              <a:rPr lang="es-EC" smtClean="0"/>
              <a:t>‹Nº›</a:t>
            </a:fld>
            <a:endParaRPr lang="es-EC"/>
          </a:p>
        </p:txBody>
      </p:sp>
    </p:spTree>
    <p:extLst>
      <p:ext uri="{BB962C8B-B14F-4D97-AF65-F5344CB8AC3E}">
        <p14:creationId xmlns:p14="http://schemas.microsoft.com/office/powerpoint/2010/main" val="2241939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984E84FB-BEB3-47EB-8AC7-B58E077D361D}" type="datetimeFigureOut">
              <a:rPr lang="es-EC" smtClean="0"/>
              <a:t>10/3/2017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C603B1DF-DBF4-40F2-A2C7-BB7258B4E7F2}" type="slidenum">
              <a:rPr lang="es-EC" smtClean="0"/>
              <a:t>‹Nº›</a:t>
            </a:fld>
            <a:endParaRPr lang="es-EC"/>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2536869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984E84FB-BEB3-47EB-8AC7-B58E077D361D}" type="datetimeFigureOut">
              <a:rPr lang="es-EC" smtClean="0"/>
              <a:t>10/3/2017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C603B1DF-DBF4-40F2-A2C7-BB7258B4E7F2}" type="slidenum">
              <a:rPr lang="es-EC" smtClean="0"/>
              <a:t>‹Nº›</a:t>
            </a:fld>
            <a:endParaRPr lang="es-EC"/>
          </a:p>
        </p:txBody>
      </p:sp>
    </p:spTree>
    <p:extLst>
      <p:ext uri="{BB962C8B-B14F-4D97-AF65-F5344CB8AC3E}">
        <p14:creationId xmlns:p14="http://schemas.microsoft.com/office/powerpoint/2010/main" val="13621543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3" name="Date Placeholder 2"/>
          <p:cNvSpPr>
            <a:spLocks noGrp="1"/>
          </p:cNvSpPr>
          <p:nvPr>
            <p:ph type="dt" sz="half" idx="10"/>
          </p:nvPr>
        </p:nvSpPr>
        <p:spPr/>
        <p:txBody>
          <a:bodyPr/>
          <a:lstStyle/>
          <a:p>
            <a:fld id="{984E84FB-BEB3-47EB-8AC7-B58E077D361D}" type="datetimeFigureOut">
              <a:rPr lang="es-EC" smtClean="0"/>
              <a:t>10/3/2017</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C603B1DF-DBF4-40F2-A2C7-BB7258B4E7F2}" type="slidenum">
              <a:rPr lang="es-EC" smtClean="0"/>
              <a:t>‹Nº›</a:t>
            </a:fld>
            <a:endParaRPr lang="es-EC"/>
          </a:p>
        </p:txBody>
      </p:sp>
    </p:spTree>
    <p:extLst>
      <p:ext uri="{BB962C8B-B14F-4D97-AF65-F5344CB8AC3E}">
        <p14:creationId xmlns:p14="http://schemas.microsoft.com/office/powerpoint/2010/main" val="547146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3" name="Date Placeholder 2"/>
          <p:cNvSpPr>
            <a:spLocks noGrp="1"/>
          </p:cNvSpPr>
          <p:nvPr>
            <p:ph type="dt" sz="half" idx="10"/>
          </p:nvPr>
        </p:nvSpPr>
        <p:spPr/>
        <p:txBody>
          <a:bodyPr/>
          <a:lstStyle/>
          <a:p>
            <a:fld id="{984E84FB-BEB3-47EB-8AC7-B58E077D361D}" type="datetimeFigureOut">
              <a:rPr lang="es-EC" smtClean="0"/>
              <a:t>10/3/2017</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C603B1DF-DBF4-40F2-A2C7-BB7258B4E7F2}" type="slidenum">
              <a:rPr lang="es-EC" smtClean="0"/>
              <a:t>‹Nº›</a:t>
            </a:fld>
            <a:endParaRPr lang="es-EC"/>
          </a:p>
        </p:txBody>
      </p:sp>
    </p:spTree>
    <p:extLst>
      <p:ext uri="{BB962C8B-B14F-4D97-AF65-F5344CB8AC3E}">
        <p14:creationId xmlns:p14="http://schemas.microsoft.com/office/powerpoint/2010/main" val="16028948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84E84FB-BEB3-47EB-8AC7-B58E077D361D}" type="datetimeFigureOut">
              <a:rPr lang="es-EC" smtClean="0"/>
              <a:t>10/3/2017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C603B1DF-DBF4-40F2-A2C7-BB7258B4E7F2}" type="slidenum">
              <a:rPr lang="es-EC" smtClean="0"/>
              <a:t>‹Nº›</a:t>
            </a:fld>
            <a:endParaRPr lang="es-EC"/>
          </a:p>
        </p:txBody>
      </p:sp>
    </p:spTree>
    <p:extLst>
      <p:ext uri="{BB962C8B-B14F-4D97-AF65-F5344CB8AC3E}">
        <p14:creationId xmlns:p14="http://schemas.microsoft.com/office/powerpoint/2010/main" val="3255934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s-ES"/>
              <a:t>Haga clic para modificar el estilo de título del patrón</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84E84FB-BEB3-47EB-8AC7-B58E077D361D}" type="datetimeFigureOut">
              <a:rPr lang="es-EC" smtClean="0"/>
              <a:t>10/3/2017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C603B1DF-DBF4-40F2-A2C7-BB7258B4E7F2}" type="slidenum">
              <a:rPr lang="es-EC" smtClean="0"/>
              <a:t>‹Nº›</a:t>
            </a:fld>
            <a:endParaRPr lang="es-EC"/>
          </a:p>
        </p:txBody>
      </p:sp>
    </p:spTree>
    <p:extLst>
      <p:ext uri="{BB962C8B-B14F-4D97-AF65-F5344CB8AC3E}">
        <p14:creationId xmlns:p14="http://schemas.microsoft.com/office/powerpoint/2010/main" val="2477540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84E84FB-BEB3-47EB-8AC7-B58E077D361D}" type="datetimeFigureOut">
              <a:rPr lang="es-EC" smtClean="0"/>
              <a:t>10/3/2017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C603B1DF-DBF4-40F2-A2C7-BB7258B4E7F2}" type="slidenum">
              <a:rPr lang="es-EC" smtClean="0"/>
              <a:t>‹Nº›</a:t>
            </a:fld>
            <a:endParaRPr lang="es-EC"/>
          </a:p>
        </p:txBody>
      </p:sp>
    </p:spTree>
    <p:extLst>
      <p:ext uri="{BB962C8B-B14F-4D97-AF65-F5344CB8AC3E}">
        <p14:creationId xmlns:p14="http://schemas.microsoft.com/office/powerpoint/2010/main" val="2731685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984E84FB-BEB3-47EB-8AC7-B58E077D361D}" type="datetimeFigureOut">
              <a:rPr lang="es-EC" smtClean="0"/>
              <a:t>10/3/2017</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C603B1DF-DBF4-40F2-A2C7-BB7258B4E7F2}" type="slidenum">
              <a:rPr lang="es-EC" smtClean="0"/>
              <a:t>‹Nº›</a:t>
            </a:fld>
            <a:endParaRPr lang="es-EC"/>
          </a:p>
        </p:txBody>
      </p:sp>
    </p:spTree>
    <p:extLst>
      <p:ext uri="{BB962C8B-B14F-4D97-AF65-F5344CB8AC3E}">
        <p14:creationId xmlns:p14="http://schemas.microsoft.com/office/powerpoint/2010/main" val="2056775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84E84FB-BEB3-47EB-8AC7-B58E077D361D}" type="datetimeFigureOut">
              <a:rPr lang="es-EC" smtClean="0"/>
              <a:t>10/3/2017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C603B1DF-DBF4-40F2-A2C7-BB7258B4E7F2}" type="slidenum">
              <a:rPr lang="es-EC" smtClean="0"/>
              <a:t>‹Nº›</a:t>
            </a:fld>
            <a:endParaRPr lang="es-EC"/>
          </a:p>
        </p:txBody>
      </p:sp>
    </p:spTree>
    <p:extLst>
      <p:ext uri="{BB962C8B-B14F-4D97-AF65-F5344CB8AC3E}">
        <p14:creationId xmlns:p14="http://schemas.microsoft.com/office/powerpoint/2010/main" val="869073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12" name="Content Placeholder 3"/>
          <p:cNvSpPr>
            <a:spLocks noGrp="1"/>
          </p:cNvSpPr>
          <p:nvPr>
            <p:ph sz="quarter" idx="13"/>
          </p:nvPr>
        </p:nvSpPr>
        <p:spPr>
          <a:xfrm>
            <a:off x="913774" y="3051012"/>
            <a:ext cx="5106027" cy="2740187"/>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13" name="Content Placeholder 5"/>
          <p:cNvSpPr>
            <a:spLocks noGrp="1"/>
          </p:cNvSpPr>
          <p:nvPr>
            <p:ph sz="quarter" idx="14"/>
          </p:nvPr>
        </p:nvSpPr>
        <p:spPr>
          <a:xfrm>
            <a:off x="6172200" y="3051012"/>
            <a:ext cx="5105401" cy="2740187"/>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84E84FB-BEB3-47EB-8AC7-B58E077D361D}" type="datetimeFigureOut">
              <a:rPr lang="es-EC" smtClean="0"/>
              <a:t>10/3/2017</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C603B1DF-DBF4-40F2-A2C7-BB7258B4E7F2}" type="slidenum">
              <a:rPr lang="es-EC" smtClean="0"/>
              <a:t>‹Nº›</a:t>
            </a:fld>
            <a:endParaRPr lang="es-EC"/>
          </a:p>
        </p:txBody>
      </p:sp>
    </p:spTree>
    <p:extLst>
      <p:ext uri="{BB962C8B-B14F-4D97-AF65-F5344CB8AC3E}">
        <p14:creationId xmlns:p14="http://schemas.microsoft.com/office/powerpoint/2010/main" val="708996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984E84FB-BEB3-47EB-8AC7-B58E077D361D}" type="datetimeFigureOut">
              <a:rPr lang="es-EC" smtClean="0"/>
              <a:t>10/3/2017</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C603B1DF-DBF4-40F2-A2C7-BB7258B4E7F2}" type="slidenum">
              <a:rPr lang="es-EC" smtClean="0"/>
              <a:t>‹Nº›</a:t>
            </a:fld>
            <a:endParaRPr lang="es-EC"/>
          </a:p>
        </p:txBody>
      </p:sp>
    </p:spTree>
    <p:extLst>
      <p:ext uri="{BB962C8B-B14F-4D97-AF65-F5344CB8AC3E}">
        <p14:creationId xmlns:p14="http://schemas.microsoft.com/office/powerpoint/2010/main" val="1583995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984E84FB-BEB3-47EB-8AC7-B58E077D361D}" type="datetimeFigureOut">
              <a:rPr lang="es-EC" smtClean="0"/>
              <a:t>10/3/2017</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C603B1DF-DBF4-40F2-A2C7-BB7258B4E7F2}" type="slidenum">
              <a:rPr lang="es-EC" smtClean="0"/>
              <a:t>‹Nº›</a:t>
            </a:fld>
            <a:endParaRPr lang="es-EC"/>
          </a:p>
        </p:txBody>
      </p:sp>
    </p:spTree>
    <p:extLst>
      <p:ext uri="{BB962C8B-B14F-4D97-AF65-F5344CB8AC3E}">
        <p14:creationId xmlns:p14="http://schemas.microsoft.com/office/powerpoint/2010/main" val="2907729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s-ES"/>
              <a:t>Haga clic para modificar el estilo de título del patrón</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984E84FB-BEB3-47EB-8AC7-B58E077D361D}" type="datetimeFigureOut">
              <a:rPr lang="es-EC" smtClean="0"/>
              <a:t>10/3/2017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C603B1DF-DBF4-40F2-A2C7-BB7258B4E7F2}" type="slidenum">
              <a:rPr lang="es-EC" smtClean="0"/>
              <a:t>‹Nº›</a:t>
            </a:fld>
            <a:endParaRPr lang="es-EC"/>
          </a:p>
        </p:txBody>
      </p:sp>
    </p:spTree>
    <p:extLst>
      <p:ext uri="{BB962C8B-B14F-4D97-AF65-F5344CB8AC3E}">
        <p14:creationId xmlns:p14="http://schemas.microsoft.com/office/powerpoint/2010/main" val="2658490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Date Placeholder 4"/>
          <p:cNvSpPr>
            <a:spLocks noGrp="1"/>
          </p:cNvSpPr>
          <p:nvPr>
            <p:ph type="dt" sz="half" idx="10"/>
          </p:nvPr>
        </p:nvSpPr>
        <p:spPr/>
        <p:txBody>
          <a:bodyPr/>
          <a:lstStyle/>
          <a:p>
            <a:fld id="{984E84FB-BEB3-47EB-8AC7-B58E077D361D}" type="datetimeFigureOut">
              <a:rPr lang="es-EC" smtClean="0"/>
              <a:t>10/3/2017</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C603B1DF-DBF4-40F2-A2C7-BB7258B4E7F2}" type="slidenum">
              <a:rPr lang="es-EC" smtClean="0"/>
              <a:t>‹Nº›</a:t>
            </a:fld>
            <a:endParaRPr lang="es-EC"/>
          </a:p>
        </p:txBody>
      </p:sp>
    </p:spTree>
    <p:extLst>
      <p:ext uri="{BB962C8B-B14F-4D97-AF65-F5344CB8AC3E}">
        <p14:creationId xmlns:p14="http://schemas.microsoft.com/office/powerpoint/2010/main" val="2400104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984E84FB-BEB3-47EB-8AC7-B58E077D361D}" type="datetimeFigureOut">
              <a:rPr lang="es-EC" smtClean="0"/>
              <a:t>10/3/2017</a:t>
            </a:fld>
            <a:endParaRPr lang="es-EC"/>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s-EC"/>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C603B1DF-DBF4-40F2-A2C7-BB7258B4E7F2}" type="slidenum">
              <a:rPr lang="es-EC" smtClean="0"/>
              <a:t>‹Nº›</a:t>
            </a:fld>
            <a:endParaRPr lang="es-EC"/>
          </a:p>
        </p:txBody>
      </p:sp>
    </p:spTree>
    <p:extLst>
      <p:ext uri="{BB962C8B-B14F-4D97-AF65-F5344CB8AC3E}">
        <p14:creationId xmlns:p14="http://schemas.microsoft.com/office/powerpoint/2010/main" val="380992026"/>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 id="2147483910" r:id="rId13"/>
    <p:sldLayoutId id="2147483911" r:id="rId14"/>
    <p:sldLayoutId id="2147483912" r:id="rId15"/>
    <p:sldLayoutId id="2147483913" r:id="rId16"/>
    <p:sldLayoutId id="2147483914"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25.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Título"/>
          <p:cNvSpPr>
            <a:spLocks noGrp="1"/>
          </p:cNvSpPr>
          <p:nvPr>
            <p:ph type="ctrTitle"/>
          </p:nvPr>
        </p:nvSpPr>
        <p:spPr>
          <a:xfrm>
            <a:off x="401373" y="0"/>
            <a:ext cx="11276132" cy="1575640"/>
          </a:xfrm>
        </p:spPr>
        <p:txBody>
          <a:bodyPr>
            <a:noAutofit/>
          </a:bodyPr>
          <a:lstStyle/>
          <a:p>
            <a:pPr algn="ctr"/>
            <a:r>
              <a:rPr lang="es-EC" sz="3600" b="1" dirty="0"/>
              <a:t>Universidad Técnica del Norte</a:t>
            </a:r>
            <a:br>
              <a:rPr lang="es-EC" sz="2800" b="1" dirty="0"/>
            </a:br>
            <a:r>
              <a:rPr lang="es-EC" sz="2400" b="1" dirty="0"/>
              <a:t>Facultad de Ingeniería en Ciencias Agropecuarias Y Ambientales</a:t>
            </a:r>
            <a:br>
              <a:rPr lang="es-EC" sz="2800" b="1" dirty="0"/>
            </a:br>
            <a:r>
              <a:rPr lang="es-EC" sz="2000" b="1" dirty="0"/>
              <a:t>carrera de Recursos Naturales Renovables</a:t>
            </a:r>
            <a:endParaRPr lang="es-EC" sz="2800" dirty="0"/>
          </a:p>
        </p:txBody>
      </p:sp>
      <p:sp>
        <p:nvSpPr>
          <p:cNvPr id="14" name="Subtítulo 13"/>
          <p:cNvSpPr>
            <a:spLocks noGrp="1"/>
          </p:cNvSpPr>
          <p:nvPr>
            <p:ph type="subTitle" idx="1"/>
          </p:nvPr>
        </p:nvSpPr>
        <p:spPr>
          <a:xfrm>
            <a:off x="3931527" y="4014904"/>
            <a:ext cx="4699126" cy="2026289"/>
          </a:xfrm>
        </p:spPr>
        <p:txBody>
          <a:bodyPr>
            <a:normAutofit/>
          </a:bodyPr>
          <a:lstStyle/>
          <a:p>
            <a:pPr algn="ctr">
              <a:spcBef>
                <a:spcPts val="0"/>
              </a:spcBef>
            </a:pPr>
            <a:r>
              <a:rPr lang="es-EC" sz="2400" b="1" dirty="0">
                <a:solidFill>
                  <a:schemeClr val="tx1"/>
                </a:solidFill>
              </a:rPr>
              <a:t>Autora</a:t>
            </a:r>
          </a:p>
          <a:p>
            <a:pPr algn="ctr">
              <a:spcBef>
                <a:spcPts val="0"/>
              </a:spcBef>
            </a:pPr>
            <a:r>
              <a:rPr lang="es-EC" cap="none" dirty="0">
                <a:solidFill>
                  <a:schemeClr val="tx1"/>
                </a:solidFill>
              </a:rPr>
              <a:t>Katheryne Fernanda Herrera Jiménez</a:t>
            </a:r>
          </a:p>
          <a:p>
            <a:pPr algn="ctr">
              <a:spcBef>
                <a:spcPts val="0"/>
              </a:spcBef>
            </a:pPr>
            <a:r>
              <a:rPr lang="es-EC" sz="2400" b="1" dirty="0">
                <a:solidFill>
                  <a:schemeClr val="tx1"/>
                </a:solidFill>
              </a:rPr>
              <a:t>Director</a:t>
            </a:r>
          </a:p>
          <a:p>
            <a:pPr algn="ctr">
              <a:spcBef>
                <a:spcPts val="0"/>
              </a:spcBef>
            </a:pPr>
            <a:r>
              <a:rPr lang="es-EC" sz="2400" cap="none" dirty="0">
                <a:solidFill>
                  <a:schemeClr val="tx1"/>
                </a:solidFill>
              </a:rPr>
              <a:t>Ing. Oscar Rosales MSc.</a:t>
            </a:r>
          </a:p>
          <a:p>
            <a:pPr algn="ctr"/>
            <a:endParaRPr lang="es-EC" sz="2400" dirty="0">
              <a:solidFill>
                <a:schemeClr val="tx1"/>
              </a:solidFill>
            </a:endParaRPr>
          </a:p>
          <a:p>
            <a:pPr algn="ctr"/>
            <a:endParaRPr lang="es-EC" sz="2400" b="1" dirty="0">
              <a:solidFill>
                <a:schemeClr val="tx1"/>
              </a:solidFill>
            </a:endParaRPr>
          </a:p>
        </p:txBody>
      </p:sp>
      <p:sp>
        <p:nvSpPr>
          <p:cNvPr id="5" name="Título 1"/>
          <p:cNvSpPr txBox="1">
            <a:spLocks/>
          </p:cNvSpPr>
          <p:nvPr/>
        </p:nvSpPr>
        <p:spPr>
          <a:xfrm>
            <a:off x="609521" y="2352533"/>
            <a:ext cx="10753868" cy="130447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4000" b="1" i="1" dirty="0">
                <a:solidFill>
                  <a:schemeClr val="accent1">
                    <a:lumMod val="75000"/>
                  </a:schemeClr>
                </a:solidFill>
              </a:rPr>
              <a:t>Identificación Hidrológica de Zonas de Recarga de las Fuentes de Abastecimiento de Agua en la Comuna Pasto La Esperanza, Provincia del Carchi</a:t>
            </a:r>
          </a:p>
        </p:txBody>
      </p:sp>
      <p:pic>
        <p:nvPicPr>
          <p:cNvPr id="9" name="Picture 2" descr="C:\Users\Toshiba\Desktop\sello-max-ut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1195753" cy="1058942"/>
          </a:xfrm>
          <a:prstGeom prst="rect">
            <a:avLst/>
          </a:prstGeom>
          <a:noFill/>
          <a:extLst>
            <a:ext uri="{909E8E84-426E-40DD-AFC4-6F175D3DCCD1}">
              <a14:hiddenFill xmlns:a14="http://schemas.microsoft.com/office/drawing/2010/main">
                <a:solidFill>
                  <a:srgbClr val="FFFFFF"/>
                </a:solidFill>
              </a14:hiddenFill>
            </a:ext>
          </a:extLst>
        </p:spPr>
      </p:pic>
      <p:pic>
        <p:nvPicPr>
          <p:cNvPr id="10" name="0 Imagen"/>
          <p:cNvPicPr/>
          <p:nvPr/>
        </p:nvPicPr>
        <p:blipFill rotWithShape="1">
          <a:blip r:embed="rId3">
            <a:extLst>
              <a:ext uri="{28A0092B-C50C-407E-A947-70E740481C1C}">
                <a14:useLocalDpi xmlns:a14="http://schemas.microsoft.com/office/drawing/2010/main" val="0"/>
              </a:ext>
            </a:extLst>
          </a:blip>
          <a:srcRect b="7921"/>
          <a:stretch/>
        </p:blipFill>
        <p:spPr>
          <a:xfrm>
            <a:off x="11034346" y="2"/>
            <a:ext cx="1156065" cy="1125413"/>
          </a:xfrm>
          <a:prstGeom prst="rect">
            <a:avLst/>
          </a:prstGeom>
        </p:spPr>
      </p:pic>
      <p:sp>
        <p:nvSpPr>
          <p:cNvPr id="2" name="CuadroTexto 1"/>
          <p:cNvSpPr txBox="1"/>
          <p:nvPr/>
        </p:nvSpPr>
        <p:spPr>
          <a:xfrm>
            <a:off x="4510580" y="6210591"/>
            <a:ext cx="3670893" cy="523220"/>
          </a:xfrm>
          <a:prstGeom prst="rect">
            <a:avLst/>
          </a:prstGeom>
          <a:noFill/>
        </p:spPr>
        <p:txBody>
          <a:bodyPr wrap="square" rtlCol="0">
            <a:spAutoFit/>
          </a:bodyPr>
          <a:lstStyle/>
          <a:p>
            <a:pPr algn="ctr"/>
            <a:r>
              <a:rPr lang="es-EC" sz="2800" dirty="0"/>
              <a:t>Ibarra, Marzo 2017</a:t>
            </a:r>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47" y="3787954"/>
            <a:ext cx="4043744" cy="2779900"/>
          </a:xfrm>
          <a:prstGeom prst="rect">
            <a:avLst/>
          </a:prstGeom>
          <a:ln>
            <a:noFill/>
          </a:ln>
          <a:effectLst>
            <a:outerShdw blurRad="292100" dist="139700" dir="2700000" algn="tl" rotWithShape="0">
              <a:srgbClr val="333333">
                <a:alpha val="65000"/>
              </a:srgbClr>
            </a:outerShdw>
          </a:effectLst>
        </p:spPr>
      </p:pic>
      <p:pic>
        <p:nvPicPr>
          <p:cNvPr id="13" name="Imagen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36106" y="3787954"/>
            <a:ext cx="3706533" cy="27799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384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182674" y="202223"/>
            <a:ext cx="11009326" cy="954107"/>
          </a:xfrm>
          <a:prstGeom prst="rect">
            <a:avLst/>
          </a:prstGeom>
          <a:noFill/>
        </p:spPr>
        <p:txBody>
          <a:bodyPr wrap="square" rtlCol="0">
            <a:spAutoFit/>
          </a:bodyPr>
          <a:lstStyle/>
          <a:p>
            <a:pPr algn="just"/>
            <a:r>
              <a:rPr lang="es-EC" sz="2800" dirty="0">
                <a:solidFill>
                  <a:schemeClr val="accent1">
                    <a:lumMod val="75000"/>
                  </a:schemeClr>
                </a:solidFill>
                <a:latin typeface="Arial Black" panose="020B0A04020102020204" pitchFamily="34" charset="0"/>
              </a:rPr>
              <a:t>OBJETIVO 2. </a:t>
            </a:r>
            <a:r>
              <a:rPr lang="es-VE" sz="2800" dirty="0">
                <a:solidFill>
                  <a:schemeClr val="accent1">
                    <a:lumMod val="75000"/>
                  </a:schemeClr>
                </a:solidFill>
              </a:rPr>
              <a:t>Identificar las zonas potenciales de recarga hídrica de las fuentes de abastecimiento de agua de la comuna Pasto La Esperanza.</a:t>
            </a:r>
          </a:p>
        </p:txBody>
      </p:sp>
      <p:sp>
        <p:nvSpPr>
          <p:cNvPr id="4" name="CuadroTexto 3"/>
          <p:cNvSpPr txBox="1"/>
          <p:nvPr/>
        </p:nvSpPr>
        <p:spPr>
          <a:xfrm>
            <a:off x="272035" y="1748693"/>
            <a:ext cx="5273770" cy="830997"/>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s-EC" sz="2400" dirty="0">
                <a:solidFill>
                  <a:schemeClr val="tx1"/>
                </a:solidFill>
              </a:rPr>
              <a:t>Método RAS (Recarga de Aguas Subterráneas) (</a:t>
            </a:r>
            <a:r>
              <a:rPr lang="es-EC" sz="2400" dirty="0" err="1">
                <a:solidFill>
                  <a:schemeClr val="tx1"/>
                </a:solidFill>
              </a:rPr>
              <a:t>Junker</a:t>
            </a:r>
            <a:r>
              <a:rPr lang="es-EC" sz="2400" dirty="0">
                <a:solidFill>
                  <a:schemeClr val="tx1"/>
                </a:solidFill>
              </a:rPr>
              <a:t>, 2005)</a:t>
            </a:r>
          </a:p>
        </p:txBody>
      </p:sp>
      <mc:AlternateContent xmlns:mc="http://schemas.openxmlformats.org/markup-compatibility/2006" xmlns:a14="http://schemas.microsoft.com/office/drawing/2010/main">
        <mc:Choice Requires="a14">
          <p:sp>
            <p:nvSpPr>
              <p:cNvPr id="5" name="Rectángulo redondeado 1"/>
              <p:cNvSpPr/>
              <p:nvPr/>
            </p:nvSpPr>
            <p:spPr>
              <a:xfrm>
                <a:off x="455209" y="3612284"/>
                <a:ext cx="4907422" cy="2514336"/>
              </a:xfrm>
              <a:prstGeom prst="roundRect">
                <a:avLst/>
              </a:prstGeom>
              <a:ln w="76200"/>
            </p:spPr>
            <p:style>
              <a:lnRef idx="2">
                <a:schemeClr val="accent1"/>
              </a:lnRef>
              <a:fillRef idx="1">
                <a:schemeClr val="lt1"/>
              </a:fillRef>
              <a:effectRef idx="0">
                <a:schemeClr val="accent1"/>
              </a:effectRef>
              <a:fontRef idx="minor">
                <a:schemeClr val="dk1"/>
              </a:fontRef>
            </p:style>
            <p:txBody>
              <a:bodyPr rtlCol="0" anchor="ctr"/>
              <a:lstStyle/>
              <a:p>
                <a:pPr/>
                <a14:m>
                  <m:oMathPara xmlns:m="http://schemas.openxmlformats.org/officeDocument/2006/math">
                    <m:oMathParaPr>
                      <m:jc m:val="centerGroup"/>
                    </m:oMathParaPr>
                    <m:oMath xmlns:m="http://schemas.openxmlformats.org/officeDocument/2006/math">
                      <m:r>
                        <a:rPr lang="es-EC" sz="2400" i="1" smtClean="0">
                          <a:latin typeface="Cambria Math" panose="02040503050406030204" pitchFamily="18" charset="0"/>
                        </a:rPr>
                        <m:t>𝑅</m:t>
                      </m:r>
                      <m:r>
                        <a:rPr lang="es-EC" sz="2400" i="1" smtClean="0">
                          <a:latin typeface="Cambria Math" panose="02040503050406030204" pitchFamily="18" charset="0"/>
                        </a:rPr>
                        <m:t>=</m:t>
                      </m:r>
                      <m:r>
                        <m:rPr>
                          <m:sty m:val="p"/>
                        </m:rPr>
                        <a:rPr lang="es-EC" sz="2400">
                          <a:latin typeface="Cambria Math" panose="02040503050406030204" pitchFamily="18" charset="0"/>
                        </a:rPr>
                        <m:t>BC</m:t>
                      </m:r>
                      <m:r>
                        <a:rPr lang="es-EC" sz="2400" i="1">
                          <a:latin typeface="Cambria Math" panose="02040503050406030204" pitchFamily="18" charset="0"/>
                        </a:rPr>
                        <m:t>∗</m:t>
                      </m:r>
                      <m:r>
                        <a:rPr lang="es-EC" sz="2400">
                          <a:latin typeface="Cambria Math" panose="02040503050406030204" pitchFamily="18" charset="0"/>
                        </a:rPr>
                        <m:t> </m:t>
                      </m:r>
                      <m:r>
                        <m:rPr>
                          <m:sty m:val="p"/>
                        </m:rPr>
                        <a:rPr lang="es-EC" sz="2400">
                          <a:latin typeface="Cambria Math" panose="02040503050406030204" pitchFamily="18" charset="0"/>
                        </a:rPr>
                        <m:t>C</m:t>
                      </m:r>
                      <m:r>
                        <a:rPr lang="es-EC" sz="2400" i="1">
                          <a:latin typeface="Cambria Math" panose="02040503050406030204" pitchFamily="18" charset="0"/>
                        </a:rPr>
                        <m:t> </m:t>
                      </m:r>
                    </m:oMath>
                  </m:oMathPara>
                </a14:m>
                <a:endParaRPr lang="es-EC" sz="2400" dirty="0"/>
              </a:p>
              <a:p>
                <a:r>
                  <a:rPr lang="es-EC" sz="2400" dirty="0"/>
                  <a:t>		</a:t>
                </a:r>
              </a:p>
              <a:p>
                <a:r>
                  <a:rPr lang="es-EC" sz="2400" dirty="0"/>
                  <a:t>Donde:</a:t>
                </a:r>
              </a:p>
              <a:p>
                <a:r>
                  <a:rPr lang="es-EC" sz="2400" dirty="0"/>
                  <a:t>R: Recarga acuífera</a:t>
                </a:r>
              </a:p>
              <a:p>
                <a:r>
                  <a:rPr lang="es-EC" sz="2400" dirty="0"/>
                  <a:t>BC: Balance climático</a:t>
                </a:r>
              </a:p>
              <a:p>
                <a:r>
                  <a:rPr lang="es-EC" sz="2400" dirty="0"/>
                  <a:t>C: Coeficiente de infiltración</a:t>
                </a:r>
              </a:p>
            </p:txBody>
          </p:sp>
        </mc:Choice>
        <mc:Fallback xmlns="">
          <p:sp>
            <p:nvSpPr>
              <p:cNvPr id="5" name="Rectángulo redondeado 1"/>
              <p:cNvSpPr>
                <a:spLocks noRot="1" noChangeAspect="1" noMove="1" noResize="1" noEditPoints="1" noAdjustHandles="1" noChangeArrowheads="1" noChangeShapeType="1" noTextEdit="1"/>
              </p:cNvSpPr>
              <p:nvPr/>
            </p:nvSpPr>
            <p:spPr>
              <a:xfrm>
                <a:off x="455209" y="3612284"/>
                <a:ext cx="4907422" cy="2514336"/>
              </a:xfrm>
              <a:prstGeom prst="roundRect">
                <a:avLst/>
              </a:prstGeom>
              <a:blipFill>
                <a:blip r:embed="rId2"/>
                <a:stretch>
                  <a:fillRect/>
                </a:stretch>
              </a:blipFill>
              <a:ln w="76200"/>
            </p:spPr>
            <p:txBody>
              <a:bodyPr/>
              <a:lstStyle/>
              <a:p>
                <a:r>
                  <a:rPr lang="es-EC">
                    <a:noFill/>
                  </a:rPr>
                  <a:t> </a:t>
                </a:r>
              </a:p>
            </p:txBody>
          </p:sp>
        </mc:Fallback>
      </mc:AlternateContent>
      <p:sp>
        <p:nvSpPr>
          <p:cNvPr id="6" name="Flecha derecha 9"/>
          <p:cNvSpPr/>
          <p:nvPr/>
        </p:nvSpPr>
        <p:spPr>
          <a:xfrm rot="5400000">
            <a:off x="2541451" y="2925657"/>
            <a:ext cx="734938" cy="34066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p>
        </p:txBody>
      </p:sp>
      <p:sp>
        <p:nvSpPr>
          <p:cNvPr id="7" name="Elipse 6"/>
          <p:cNvSpPr/>
          <p:nvPr/>
        </p:nvSpPr>
        <p:spPr>
          <a:xfrm>
            <a:off x="6229118" y="1721424"/>
            <a:ext cx="738553" cy="81066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a:t>1</a:t>
            </a:r>
          </a:p>
        </p:txBody>
      </p:sp>
      <p:sp>
        <p:nvSpPr>
          <p:cNvPr id="8" name="CuadroTexto 7"/>
          <p:cNvSpPr txBox="1"/>
          <p:nvPr/>
        </p:nvSpPr>
        <p:spPr>
          <a:xfrm>
            <a:off x="7256114" y="1712632"/>
            <a:ext cx="3663591" cy="523220"/>
          </a:xfrm>
          <a:prstGeom prst="rect">
            <a:avLst/>
          </a:prstGeom>
          <a:noFill/>
        </p:spPr>
        <p:txBody>
          <a:bodyPr wrap="square" rtlCol="0">
            <a:spAutoFit/>
          </a:bodyPr>
          <a:lstStyle/>
          <a:p>
            <a:r>
              <a:rPr lang="es-EC" sz="2800" b="1" i="1" dirty="0">
                <a:latin typeface="Times New Roman" panose="02020603050405020304" pitchFamily="18" charset="0"/>
                <a:cs typeface="Times New Roman" panose="02020603050405020304" pitchFamily="18" charset="0"/>
              </a:rPr>
              <a:t>Balance climático:</a:t>
            </a:r>
          </a:p>
        </p:txBody>
      </p:sp>
      <p:sp>
        <p:nvSpPr>
          <p:cNvPr id="9" name="CuadroTexto 8"/>
          <p:cNvSpPr txBox="1"/>
          <p:nvPr/>
        </p:nvSpPr>
        <p:spPr>
          <a:xfrm>
            <a:off x="7118368" y="2282102"/>
            <a:ext cx="3663591" cy="1569660"/>
          </a:xfrm>
          <a:prstGeom prst="rect">
            <a:avLst/>
          </a:prstGeom>
          <a:noFill/>
        </p:spPr>
        <p:txBody>
          <a:bodyPr wrap="square" rtlCol="0">
            <a:spAutoFit/>
          </a:bodyPr>
          <a:lstStyle/>
          <a:p>
            <a:pPr marL="457200" indent="-457200">
              <a:buFontTx/>
              <a:buChar char="-"/>
            </a:pPr>
            <a:r>
              <a:rPr lang="es-EC" sz="2400" dirty="0"/>
              <a:t>Precipitación (mm)</a:t>
            </a:r>
          </a:p>
          <a:p>
            <a:pPr marL="457200" indent="-457200">
              <a:buFontTx/>
              <a:buChar char="-"/>
            </a:pPr>
            <a:r>
              <a:rPr lang="es-EC" sz="2400" dirty="0"/>
              <a:t>Temperatura (°C)</a:t>
            </a:r>
          </a:p>
          <a:p>
            <a:pPr marL="457200" indent="-457200">
              <a:buFontTx/>
              <a:buChar char="-"/>
            </a:pPr>
            <a:r>
              <a:rPr lang="es-EC" sz="2400" dirty="0"/>
              <a:t>ETP (mm): Thornthwaite (Montaner, 1988)</a:t>
            </a:r>
          </a:p>
        </p:txBody>
      </p:sp>
      <p:sp>
        <p:nvSpPr>
          <p:cNvPr id="10" name="Elipse 9"/>
          <p:cNvSpPr/>
          <p:nvPr/>
        </p:nvSpPr>
        <p:spPr>
          <a:xfrm>
            <a:off x="6260678" y="4124446"/>
            <a:ext cx="738553" cy="81066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a:t>2</a:t>
            </a:r>
          </a:p>
        </p:txBody>
      </p:sp>
      <p:sp>
        <p:nvSpPr>
          <p:cNvPr id="11" name="CuadroTexto 10"/>
          <p:cNvSpPr txBox="1"/>
          <p:nvPr/>
        </p:nvSpPr>
        <p:spPr>
          <a:xfrm>
            <a:off x="7256113" y="4268167"/>
            <a:ext cx="4261809" cy="523220"/>
          </a:xfrm>
          <a:prstGeom prst="rect">
            <a:avLst/>
          </a:prstGeom>
          <a:noFill/>
        </p:spPr>
        <p:txBody>
          <a:bodyPr wrap="square" rtlCol="0">
            <a:spAutoFit/>
          </a:bodyPr>
          <a:lstStyle/>
          <a:p>
            <a:r>
              <a:rPr lang="es-EC" sz="2800" b="1" i="1" dirty="0">
                <a:latin typeface="Times New Roman" panose="02020603050405020304" pitchFamily="18" charset="0"/>
                <a:cs typeface="Times New Roman" panose="02020603050405020304" pitchFamily="18" charset="0"/>
              </a:rPr>
              <a:t>Coeficiente de infiltración:</a:t>
            </a:r>
          </a:p>
        </p:txBody>
      </p:sp>
      <p:sp>
        <p:nvSpPr>
          <p:cNvPr id="12" name="CuadroTexto 11"/>
          <p:cNvSpPr txBox="1"/>
          <p:nvPr/>
        </p:nvSpPr>
        <p:spPr>
          <a:xfrm>
            <a:off x="7118367" y="4801008"/>
            <a:ext cx="3663591" cy="1200329"/>
          </a:xfrm>
          <a:prstGeom prst="rect">
            <a:avLst/>
          </a:prstGeom>
          <a:noFill/>
        </p:spPr>
        <p:txBody>
          <a:bodyPr wrap="square" rtlCol="0">
            <a:spAutoFit/>
          </a:bodyPr>
          <a:lstStyle/>
          <a:p>
            <a:pPr marL="457200" indent="-457200">
              <a:buFontTx/>
              <a:buChar char="-"/>
            </a:pPr>
            <a:r>
              <a:rPr lang="es-EC" sz="2400" dirty="0"/>
              <a:t>Tipo de suelo (</a:t>
            </a:r>
            <a:r>
              <a:rPr lang="es-EC" sz="2400" dirty="0" err="1"/>
              <a:t>Kfc</a:t>
            </a:r>
            <a:r>
              <a:rPr lang="es-EC" sz="2400" dirty="0"/>
              <a:t>)</a:t>
            </a:r>
          </a:p>
          <a:p>
            <a:pPr marL="457200" indent="-457200">
              <a:buFontTx/>
              <a:buChar char="-"/>
            </a:pPr>
            <a:r>
              <a:rPr lang="es-EC" sz="2400" dirty="0"/>
              <a:t>Pendiente (</a:t>
            </a:r>
            <a:r>
              <a:rPr lang="es-EC" sz="2400" dirty="0" err="1"/>
              <a:t>Kp</a:t>
            </a:r>
            <a:r>
              <a:rPr lang="es-EC" sz="2400" dirty="0"/>
              <a:t>)</a:t>
            </a:r>
          </a:p>
          <a:p>
            <a:pPr marL="457200" indent="-457200">
              <a:buFontTx/>
              <a:buChar char="-"/>
            </a:pPr>
            <a:r>
              <a:rPr lang="es-EC" sz="2400" dirty="0"/>
              <a:t>Uso del suelo (Kv)</a:t>
            </a:r>
          </a:p>
        </p:txBody>
      </p:sp>
    </p:spTree>
    <p:extLst>
      <p:ext uri="{BB962C8B-B14F-4D97-AF65-F5344CB8AC3E}">
        <p14:creationId xmlns:p14="http://schemas.microsoft.com/office/powerpoint/2010/main" val="3831544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182674" y="202223"/>
            <a:ext cx="11009326" cy="954107"/>
          </a:xfrm>
          <a:prstGeom prst="rect">
            <a:avLst/>
          </a:prstGeom>
          <a:noFill/>
        </p:spPr>
        <p:txBody>
          <a:bodyPr wrap="square" rtlCol="0">
            <a:spAutoFit/>
          </a:bodyPr>
          <a:lstStyle/>
          <a:p>
            <a:pPr algn="just"/>
            <a:r>
              <a:rPr lang="es-EC" sz="2800" dirty="0">
                <a:solidFill>
                  <a:schemeClr val="accent1">
                    <a:lumMod val="75000"/>
                  </a:schemeClr>
                </a:solidFill>
                <a:latin typeface="Arial Black" panose="020B0A04020102020204" pitchFamily="34" charset="0"/>
              </a:rPr>
              <a:t>OBJETIVO 2. </a:t>
            </a:r>
            <a:r>
              <a:rPr lang="es-VE" sz="2800" dirty="0">
                <a:solidFill>
                  <a:schemeClr val="accent1">
                    <a:lumMod val="75000"/>
                  </a:schemeClr>
                </a:solidFill>
              </a:rPr>
              <a:t>Identificar las zonas potenciales de recarga hídrica de las fuentes de abastecimiento de agua de la comuna Pasto La Esperanza.</a:t>
            </a:r>
          </a:p>
        </p:txBody>
      </p:sp>
      <p:sp>
        <p:nvSpPr>
          <p:cNvPr id="7" name="Elipse 6"/>
          <p:cNvSpPr/>
          <p:nvPr/>
        </p:nvSpPr>
        <p:spPr>
          <a:xfrm>
            <a:off x="302688" y="1241944"/>
            <a:ext cx="738553" cy="81066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a:t>3</a:t>
            </a:r>
          </a:p>
        </p:txBody>
      </p:sp>
      <p:sp>
        <p:nvSpPr>
          <p:cNvPr id="8" name="CuadroTexto 7"/>
          <p:cNvSpPr txBox="1"/>
          <p:nvPr/>
        </p:nvSpPr>
        <p:spPr>
          <a:xfrm>
            <a:off x="1278427" y="1360093"/>
            <a:ext cx="3663591" cy="1384995"/>
          </a:xfrm>
          <a:prstGeom prst="rect">
            <a:avLst/>
          </a:prstGeom>
          <a:noFill/>
        </p:spPr>
        <p:txBody>
          <a:bodyPr wrap="square" rtlCol="0">
            <a:spAutoFit/>
          </a:bodyPr>
          <a:lstStyle/>
          <a:p>
            <a:r>
              <a:rPr lang="es-EC" sz="2800" b="1" i="1" dirty="0">
                <a:latin typeface="Times New Roman" panose="02020603050405020304" pitchFamily="18" charset="0"/>
                <a:cs typeface="Times New Roman" panose="02020603050405020304" pitchFamily="18" charset="0"/>
              </a:rPr>
              <a:t>Generación de los mapas de recarga hídrica potencial</a:t>
            </a:r>
          </a:p>
        </p:txBody>
      </p:sp>
      <p:sp>
        <p:nvSpPr>
          <p:cNvPr id="14" name="CuadroTexto 13"/>
          <p:cNvSpPr txBox="1"/>
          <p:nvPr/>
        </p:nvSpPr>
        <p:spPr>
          <a:xfrm>
            <a:off x="6054400" y="1473334"/>
            <a:ext cx="4580450" cy="1692771"/>
          </a:xfrm>
          <a:prstGeom prst="rect">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endParaRPr lang="es-EC" sz="2600" dirty="0"/>
          </a:p>
          <a:p>
            <a:pPr algn="ctr"/>
            <a:r>
              <a:rPr lang="es-EC" sz="2600" dirty="0"/>
              <a:t>Técnica de álgebra de mapas con ArcGIS</a:t>
            </a:r>
          </a:p>
          <a:p>
            <a:pPr algn="ctr"/>
            <a:endParaRPr lang="es-EC" sz="2600" dirty="0"/>
          </a:p>
        </p:txBody>
      </p:sp>
      <p:sp>
        <p:nvSpPr>
          <p:cNvPr id="16" name="Flecha: a la derecha 15"/>
          <p:cNvSpPr/>
          <p:nvPr/>
        </p:nvSpPr>
        <p:spPr>
          <a:xfrm>
            <a:off x="4512332" y="1719398"/>
            <a:ext cx="1142469" cy="462621"/>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dirty="0"/>
          </a:p>
        </p:txBody>
      </p:sp>
      <p:sp>
        <p:nvSpPr>
          <p:cNvPr id="12" name="CuadroTexto 11"/>
          <p:cNvSpPr txBox="1"/>
          <p:nvPr/>
        </p:nvSpPr>
        <p:spPr>
          <a:xfrm>
            <a:off x="4533394" y="3979934"/>
            <a:ext cx="4307885" cy="52322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EC" sz="2800" dirty="0"/>
              <a:t>Comuna Pasto La Esperanza</a:t>
            </a:r>
          </a:p>
        </p:txBody>
      </p:sp>
      <p:sp>
        <p:nvSpPr>
          <p:cNvPr id="13" name="CuadroTexto 12"/>
          <p:cNvSpPr txBox="1"/>
          <p:nvPr/>
        </p:nvSpPr>
        <p:spPr>
          <a:xfrm>
            <a:off x="7276421" y="4862145"/>
            <a:ext cx="4689703" cy="95410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r"/>
            <a:r>
              <a:rPr lang="es-EC" sz="2800" dirty="0"/>
              <a:t>Parte alta de la Comuna Pasto La Esperanza</a:t>
            </a:r>
          </a:p>
        </p:txBody>
      </p:sp>
      <p:sp>
        <p:nvSpPr>
          <p:cNvPr id="2" name="Flecha: doblada hacia arriba 1"/>
          <p:cNvSpPr/>
          <p:nvPr/>
        </p:nvSpPr>
        <p:spPr>
          <a:xfrm rot="10800000">
            <a:off x="4631257" y="2745088"/>
            <a:ext cx="1245247" cy="1236983"/>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7" name="Flecha: doblada hacia arriba 16"/>
          <p:cNvSpPr/>
          <p:nvPr/>
        </p:nvSpPr>
        <p:spPr>
          <a:xfrm rot="10800000" flipH="1">
            <a:off x="10812747" y="2810021"/>
            <a:ext cx="1158726" cy="2052124"/>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8" name="Imagen 17" descr="C:\Users\Lenovo_\AppData\Local\Microsoft\Windows\INetCacheContent.Word\IMG-20170214-WA0028.jpg"/>
          <p:cNvPicPr/>
          <p:nvPr/>
        </p:nvPicPr>
        <p:blipFill rotWithShape="1">
          <a:blip r:embed="rId2" cstate="print">
            <a:extLst>
              <a:ext uri="{28A0092B-C50C-407E-A947-70E740481C1C}">
                <a14:useLocalDpi xmlns:a14="http://schemas.microsoft.com/office/drawing/2010/main" val="0"/>
              </a:ext>
            </a:extLst>
          </a:blip>
          <a:srcRect r="17781"/>
          <a:stretch/>
        </p:blipFill>
        <p:spPr bwMode="auto">
          <a:xfrm>
            <a:off x="381270" y="4360985"/>
            <a:ext cx="3584061" cy="2271885"/>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679578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182674" y="202223"/>
            <a:ext cx="11009326" cy="954107"/>
          </a:xfrm>
          <a:prstGeom prst="rect">
            <a:avLst/>
          </a:prstGeom>
          <a:noFill/>
        </p:spPr>
        <p:txBody>
          <a:bodyPr wrap="square" rtlCol="0">
            <a:spAutoFit/>
          </a:bodyPr>
          <a:lstStyle/>
          <a:p>
            <a:pPr algn="just"/>
            <a:r>
              <a:rPr lang="es-EC" sz="2800" dirty="0">
                <a:solidFill>
                  <a:schemeClr val="accent1">
                    <a:lumMod val="75000"/>
                  </a:schemeClr>
                </a:solidFill>
                <a:latin typeface="Arial Black" panose="020B0A04020102020204" pitchFamily="34" charset="0"/>
              </a:rPr>
              <a:t>OBJETIVO 2. </a:t>
            </a:r>
            <a:r>
              <a:rPr lang="es-VE" sz="2800" dirty="0">
                <a:solidFill>
                  <a:schemeClr val="accent1">
                    <a:lumMod val="75000"/>
                  </a:schemeClr>
                </a:solidFill>
              </a:rPr>
              <a:t>Identificar las zonas potenciales de recarga hídrica de las fuentes de abastecimiento de agua de la comuna Pasto La Esperanza.</a:t>
            </a:r>
          </a:p>
        </p:txBody>
      </p:sp>
      <p:sp>
        <p:nvSpPr>
          <p:cNvPr id="10" name="Elipse 9"/>
          <p:cNvSpPr/>
          <p:nvPr/>
        </p:nvSpPr>
        <p:spPr>
          <a:xfrm>
            <a:off x="236395" y="1114914"/>
            <a:ext cx="738553" cy="81066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4</a:t>
            </a:r>
          </a:p>
        </p:txBody>
      </p:sp>
      <p:sp>
        <p:nvSpPr>
          <p:cNvPr id="14" name="Rectángulo 13"/>
          <p:cNvSpPr/>
          <p:nvPr/>
        </p:nvSpPr>
        <p:spPr>
          <a:xfrm>
            <a:off x="974948" y="2081827"/>
            <a:ext cx="3834253" cy="830997"/>
          </a:xfrm>
          <a:prstGeom prst="rect">
            <a:avLst/>
          </a:prstGeom>
        </p:spPr>
        <p:txBody>
          <a:bodyPr wrap="square">
            <a:spAutoFit/>
          </a:bodyPr>
          <a:lstStyle/>
          <a:p>
            <a:pPr marL="285750" indent="-285750">
              <a:buFontTx/>
              <a:buChar char="-"/>
            </a:pPr>
            <a:r>
              <a:rPr lang="es-EC" sz="2400" dirty="0">
                <a:cs typeface="Times New Roman" panose="02020603050405020304" pitchFamily="18" charset="0"/>
              </a:rPr>
              <a:t>Pruebas de infiltración superficial (básica) </a:t>
            </a:r>
          </a:p>
        </p:txBody>
      </p:sp>
      <p:pic>
        <p:nvPicPr>
          <p:cNvPr id="15" name="Imagen 14" descr="C:\Users\Lenovo_\AppData\Local\Microsoft\Windows\INetCacheContent.Word\IMG-20170111-WA0010.jpg"/>
          <p:cNvPicPr/>
          <p:nvPr/>
        </p:nvPicPr>
        <p:blipFill rotWithShape="1">
          <a:blip r:embed="rId2" cstate="print">
            <a:extLst>
              <a:ext uri="{28A0092B-C50C-407E-A947-70E740481C1C}">
                <a14:useLocalDpi xmlns:a14="http://schemas.microsoft.com/office/drawing/2010/main" val="0"/>
              </a:ext>
            </a:extLst>
          </a:blip>
          <a:srcRect b="12470"/>
          <a:stretch/>
        </p:blipFill>
        <p:spPr bwMode="auto">
          <a:xfrm>
            <a:off x="1441750" y="3331943"/>
            <a:ext cx="2334249" cy="3218326"/>
          </a:xfrm>
          <a:prstGeom prst="rect">
            <a:avLst/>
          </a:prstGeom>
          <a:noFill/>
          <a:ln>
            <a:noFill/>
          </a:ln>
          <a:extLst>
            <a:ext uri="{53640926-AAD7-44D8-BBD7-CCE9431645EC}">
              <a14:shadowObscured xmlns:a14="http://schemas.microsoft.com/office/drawing/2010/main"/>
            </a:ext>
          </a:extLst>
        </p:spPr>
      </p:pic>
      <p:sp>
        <p:nvSpPr>
          <p:cNvPr id="5" name="Rectángulo 4"/>
          <p:cNvSpPr/>
          <p:nvPr/>
        </p:nvSpPr>
        <p:spPr>
          <a:xfrm>
            <a:off x="1407506" y="2993391"/>
            <a:ext cx="2402739" cy="338554"/>
          </a:xfrm>
          <a:prstGeom prst="rect">
            <a:avLst/>
          </a:prstGeom>
        </p:spPr>
        <p:txBody>
          <a:bodyPr wrap="square">
            <a:spAutoFit/>
          </a:bodyPr>
          <a:lstStyle/>
          <a:p>
            <a:r>
              <a:rPr lang="es-EC" sz="1600" b="1" dirty="0">
                <a:solidFill>
                  <a:srgbClr val="000000"/>
                </a:solidFill>
                <a:latin typeface="Times New Roman" panose="02020603050405020304" pitchFamily="18" charset="0"/>
                <a:ea typeface="Times New Roman" panose="02020603050405020304" pitchFamily="18" charset="0"/>
              </a:rPr>
              <a:t> Infiltrómetro </a:t>
            </a:r>
            <a:r>
              <a:rPr lang="es-EC" sz="1600" b="1" dirty="0">
                <a:latin typeface="Times New Roman" panose="02020603050405020304" pitchFamily="18" charset="0"/>
                <a:ea typeface="Times New Roman" panose="02020603050405020304" pitchFamily="18" charset="0"/>
              </a:rPr>
              <a:t>Turf- </a:t>
            </a:r>
            <a:r>
              <a:rPr lang="es-EC" sz="1600" b="1" dirty="0" err="1">
                <a:latin typeface="Times New Roman" panose="02020603050405020304" pitchFamily="18" charset="0"/>
                <a:ea typeface="Times New Roman" panose="02020603050405020304" pitchFamily="18" charset="0"/>
              </a:rPr>
              <a:t>Tec</a:t>
            </a:r>
            <a:endParaRPr lang="es-EC" sz="1600" b="1" dirty="0"/>
          </a:p>
        </p:txBody>
      </p:sp>
      <p:graphicFrame>
        <p:nvGraphicFramePr>
          <p:cNvPr id="2" name="Tabla 1"/>
          <p:cNvGraphicFramePr>
            <a:graphicFrameLocks noGrp="1"/>
          </p:cNvGraphicFramePr>
          <p:nvPr>
            <p:extLst>
              <p:ext uri="{D42A27DB-BD31-4B8C-83A1-F6EECF244321}">
                <p14:modId xmlns:p14="http://schemas.microsoft.com/office/powerpoint/2010/main" val="1300453880"/>
              </p:ext>
            </p:extLst>
          </p:nvPr>
        </p:nvGraphicFramePr>
        <p:xfrm>
          <a:off x="7097697" y="3331943"/>
          <a:ext cx="3742614" cy="3218328"/>
        </p:xfrm>
        <a:graphic>
          <a:graphicData uri="http://schemas.openxmlformats.org/drawingml/2006/table">
            <a:tbl>
              <a:tblPr firstRow="1" firstCol="1" bandRow="1">
                <a:tableStyleId>{5C22544A-7EE6-4342-B048-85BDC9FD1C3A}</a:tableStyleId>
              </a:tblPr>
              <a:tblGrid>
                <a:gridCol w="1871307">
                  <a:extLst>
                    <a:ext uri="{9D8B030D-6E8A-4147-A177-3AD203B41FA5}">
                      <a16:colId xmlns:a16="http://schemas.microsoft.com/office/drawing/2014/main" val="3986163445"/>
                    </a:ext>
                  </a:extLst>
                </a:gridCol>
                <a:gridCol w="1871307">
                  <a:extLst>
                    <a:ext uri="{9D8B030D-6E8A-4147-A177-3AD203B41FA5}">
                      <a16:colId xmlns:a16="http://schemas.microsoft.com/office/drawing/2014/main" val="3663053612"/>
                    </a:ext>
                  </a:extLst>
                </a:gridCol>
              </a:tblGrid>
              <a:tr h="402291">
                <a:tc>
                  <a:txBody>
                    <a:bodyPr/>
                    <a:lstStyle/>
                    <a:p>
                      <a:pPr algn="ctr">
                        <a:lnSpc>
                          <a:spcPct val="150000"/>
                        </a:lnSpc>
                        <a:spcAft>
                          <a:spcPts val="0"/>
                        </a:spcAft>
                      </a:pPr>
                      <a:r>
                        <a:rPr lang="es-EC" sz="1600" dirty="0">
                          <a:solidFill>
                            <a:sysClr val="windowText" lastClr="000000"/>
                          </a:solidFill>
                          <a:effectLst/>
                        </a:rPr>
                        <a:t>Coeficiente</a:t>
                      </a:r>
                      <a:endParaRPr lang="es-EC" sz="24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dirty="0">
                          <a:solidFill>
                            <a:sysClr val="windowText" lastClr="000000"/>
                          </a:solidFill>
                          <a:effectLst/>
                        </a:rPr>
                        <a:t>Interpretación </a:t>
                      </a:r>
                      <a:endParaRPr lang="es-EC" sz="24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98024299"/>
                  </a:ext>
                </a:extLst>
              </a:tr>
              <a:tr h="402291">
                <a:tc>
                  <a:txBody>
                    <a:bodyPr/>
                    <a:lstStyle/>
                    <a:p>
                      <a:pPr algn="ctr">
                        <a:lnSpc>
                          <a:spcPct val="150000"/>
                        </a:lnSpc>
                        <a:spcAft>
                          <a:spcPts val="0"/>
                        </a:spcAft>
                      </a:pPr>
                      <a:r>
                        <a:rPr lang="es-EC" sz="1600" b="0" dirty="0">
                          <a:solidFill>
                            <a:sysClr val="windowText" lastClr="000000"/>
                          </a:solidFill>
                          <a:effectLst/>
                        </a:rPr>
                        <a:t>r = 1</a:t>
                      </a:r>
                      <a:endParaRPr lang="es-EC" sz="2400" b="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dirty="0">
                          <a:solidFill>
                            <a:sysClr val="windowText" lastClr="000000"/>
                          </a:solidFill>
                          <a:effectLst/>
                        </a:rPr>
                        <a:t>Correlación perfecta</a:t>
                      </a:r>
                      <a:endParaRPr lang="es-EC" sz="24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15516673"/>
                  </a:ext>
                </a:extLst>
              </a:tr>
              <a:tr h="402291">
                <a:tc>
                  <a:txBody>
                    <a:bodyPr/>
                    <a:lstStyle/>
                    <a:p>
                      <a:pPr algn="ctr">
                        <a:lnSpc>
                          <a:spcPct val="150000"/>
                        </a:lnSpc>
                        <a:spcAft>
                          <a:spcPts val="0"/>
                        </a:spcAft>
                      </a:pPr>
                      <a:r>
                        <a:rPr lang="es-EC" sz="1600" b="0" dirty="0">
                          <a:solidFill>
                            <a:sysClr val="windowText" lastClr="000000"/>
                          </a:solidFill>
                          <a:effectLst/>
                        </a:rPr>
                        <a:t>0.80 &lt; r &lt; 1</a:t>
                      </a:r>
                      <a:endParaRPr lang="es-EC" sz="2400" b="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dirty="0">
                          <a:solidFill>
                            <a:sysClr val="windowText" lastClr="000000"/>
                          </a:solidFill>
                          <a:effectLst/>
                        </a:rPr>
                        <a:t>Muy alta</a:t>
                      </a:r>
                      <a:endParaRPr lang="es-EC" sz="24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26137866"/>
                  </a:ext>
                </a:extLst>
              </a:tr>
              <a:tr h="402291">
                <a:tc>
                  <a:txBody>
                    <a:bodyPr/>
                    <a:lstStyle/>
                    <a:p>
                      <a:pPr algn="ctr">
                        <a:lnSpc>
                          <a:spcPct val="150000"/>
                        </a:lnSpc>
                        <a:spcAft>
                          <a:spcPts val="0"/>
                        </a:spcAft>
                      </a:pPr>
                      <a:r>
                        <a:rPr lang="es-EC" sz="1600" b="0" dirty="0">
                          <a:solidFill>
                            <a:sysClr val="windowText" lastClr="000000"/>
                          </a:solidFill>
                          <a:effectLst/>
                        </a:rPr>
                        <a:t>0.60 &lt; r &lt; 0.80</a:t>
                      </a:r>
                      <a:endParaRPr lang="es-EC" sz="2400" b="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solidFill>
                  </a:tcPr>
                </a:tc>
                <a:tc>
                  <a:txBody>
                    <a:bodyPr/>
                    <a:lstStyle/>
                    <a:p>
                      <a:pPr algn="ctr">
                        <a:lnSpc>
                          <a:spcPct val="150000"/>
                        </a:lnSpc>
                        <a:spcAft>
                          <a:spcPts val="0"/>
                        </a:spcAft>
                      </a:pPr>
                      <a:r>
                        <a:rPr lang="es-EC" sz="1600" dirty="0">
                          <a:solidFill>
                            <a:sysClr val="windowText" lastClr="000000"/>
                          </a:solidFill>
                          <a:effectLst/>
                        </a:rPr>
                        <a:t>Alta</a:t>
                      </a:r>
                      <a:endParaRPr lang="es-EC" sz="24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2"/>
                    </a:solidFill>
                  </a:tcPr>
                </a:tc>
                <a:extLst>
                  <a:ext uri="{0D108BD9-81ED-4DB2-BD59-A6C34878D82A}">
                    <a16:rowId xmlns:a16="http://schemas.microsoft.com/office/drawing/2014/main" val="1172353718"/>
                  </a:ext>
                </a:extLst>
              </a:tr>
              <a:tr h="402291">
                <a:tc>
                  <a:txBody>
                    <a:bodyPr/>
                    <a:lstStyle/>
                    <a:p>
                      <a:pPr algn="ctr">
                        <a:lnSpc>
                          <a:spcPct val="150000"/>
                        </a:lnSpc>
                        <a:spcAft>
                          <a:spcPts val="0"/>
                        </a:spcAft>
                      </a:pPr>
                      <a:r>
                        <a:rPr lang="es-EC" sz="1600" b="0" dirty="0">
                          <a:solidFill>
                            <a:sysClr val="windowText" lastClr="000000"/>
                          </a:solidFill>
                          <a:effectLst/>
                        </a:rPr>
                        <a:t>0.40 &lt; r &lt; 0.60</a:t>
                      </a:r>
                      <a:endParaRPr lang="es-EC" sz="2400" b="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solidFill>
                            <a:sysClr val="windowText" lastClr="000000"/>
                          </a:solidFill>
                          <a:effectLst/>
                        </a:rPr>
                        <a:t>Moderada</a:t>
                      </a:r>
                      <a:endParaRPr lang="es-EC" sz="240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6974105"/>
                  </a:ext>
                </a:extLst>
              </a:tr>
              <a:tr h="402291">
                <a:tc>
                  <a:txBody>
                    <a:bodyPr/>
                    <a:lstStyle/>
                    <a:p>
                      <a:pPr algn="ctr">
                        <a:lnSpc>
                          <a:spcPct val="150000"/>
                        </a:lnSpc>
                        <a:spcAft>
                          <a:spcPts val="0"/>
                        </a:spcAft>
                      </a:pPr>
                      <a:r>
                        <a:rPr lang="es-EC" sz="1600" b="0" dirty="0">
                          <a:solidFill>
                            <a:sysClr val="windowText" lastClr="000000"/>
                          </a:solidFill>
                          <a:effectLst/>
                        </a:rPr>
                        <a:t>0.20 &lt; r &lt; 0.40</a:t>
                      </a:r>
                      <a:endParaRPr lang="es-EC" sz="2400" b="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solidFill>
                            <a:sysClr val="windowText" lastClr="000000"/>
                          </a:solidFill>
                          <a:effectLst/>
                        </a:rPr>
                        <a:t>Baja</a:t>
                      </a:r>
                      <a:endParaRPr lang="es-EC" sz="240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85060558"/>
                  </a:ext>
                </a:extLst>
              </a:tr>
              <a:tr h="402291">
                <a:tc>
                  <a:txBody>
                    <a:bodyPr/>
                    <a:lstStyle/>
                    <a:p>
                      <a:pPr algn="ctr">
                        <a:lnSpc>
                          <a:spcPct val="150000"/>
                        </a:lnSpc>
                        <a:spcAft>
                          <a:spcPts val="0"/>
                        </a:spcAft>
                      </a:pPr>
                      <a:r>
                        <a:rPr lang="es-EC" sz="1600" b="0" dirty="0">
                          <a:solidFill>
                            <a:sysClr val="windowText" lastClr="000000"/>
                          </a:solidFill>
                          <a:effectLst/>
                        </a:rPr>
                        <a:t>0 &lt; r &lt; 0.20</a:t>
                      </a:r>
                      <a:endParaRPr lang="es-EC" sz="2400" b="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a:solidFill>
                            <a:sysClr val="windowText" lastClr="000000"/>
                          </a:solidFill>
                          <a:effectLst/>
                        </a:rPr>
                        <a:t>Muy Baja</a:t>
                      </a:r>
                      <a:endParaRPr lang="es-EC" sz="240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18053579"/>
                  </a:ext>
                </a:extLst>
              </a:tr>
              <a:tr h="402291">
                <a:tc>
                  <a:txBody>
                    <a:bodyPr/>
                    <a:lstStyle/>
                    <a:p>
                      <a:pPr algn="ctr">
                        <a:lnSpc>
                          <a:spcPct val="150000"/>
                        </a:lnSpc>
                        <a:spcAft>
                          <a:spcPts val="0"/>
                        </a:spcAft>
                      </a:pPr>
                      <a:r>
                        <a:rPr lang="es-EC" sz="1600" b="0" dirty="0">
                          <a:solidFill>
                            <a:sysClr val="windowText" lastClr="000000"/>
                          </a:solidFill>
                          <a:effectLst/>
                        </a:rPr>
                        <a:t>r = 0</a:t>
                      </a:r>
                      <a:endParaRPr lang="es-EC" sz="2400" b="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600" dirty="0">
                          <a:solidFill>
                            <a:sysClr val="windowText" lastClr="000000"/>
                          </a:solidFill>
                          <a:effectLst/>
                        </a:rPr>
                        <a:t>Nula</a:t>
                      </a:r>
                      <a:endParaRPr lang="es-EC" sz="2400" dirty="0">
                        <a:solidFill>
                          <a:sysClr val="windowText" lastClr="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92147198"/>
                  </a:ext>
                </a:extLst>
              </a:tr>
            </a:tbl>
          </a:graphicData>
        </a:graphic>
      </p:graphicFrame>
      <p:sp>
        <p:nvSpPr>
          <p:cNvPr id="16" name="Rectángulo 15"/>
          <p:cNvSpPr/>
          <p:nvPr/>
        </p:nvSpPr>
        <p:spPr>
          <a:xfrm>
            <a:off x="7097697" y="2993391"/>
            <a:ext cx="3742614" cy="338554"/>
          </a:xfrm>
          <a:prstGeom prst="rect">
            <a:avLst/>
          </a:prstGeom>
        </p:spPr>
        <p:txBody>
          <a:bodyPr wrap="square">
            <a:spAutoFit/>
          </a:bodyPr>
          <a:lstStyle/>
          <a:p>
            <a:r>
              <a:rPr lang="es-EC" sz="1600" b="1" dirty="0">
                <a:solidFill>
                  <a:srgbClr val="000000"/>
                </a:solidFill>
                <a:latin typeface="Times New Roman" panose="02020603050405020304" pitchFamily="18" charset="0"/>
                <a:ea typeface="Times New Roman" panose="02020603050405020304" pitchFamily="18" charset="0"/>
              </a:rPr>
              <a:t> Coeficientes de correlación de Pearson</a:t>
            </a:r>
            <a:endParaRPr lang="es-EC" sz="1600" b="1" dirty="0"/>
          </a:p>
        </p:txBody>
      </p:sp>
      <p:sp>
        <p:nvSpPr>
          <p:cNvPr id="17" name="CuadroTexto 16"/>
          <p:cNvSpPr txBox="1"/>
          <p:nvPr/>
        </p:nvSpPr>
        <p:spPr>
          <a:xfrm>
            <a:off x="1042695" y="1258635"/>
            <a:ext cx="6413182" cy="523220"/>
          </a:xfrm>
          <a:prstGeom prst="rect">
            <a:avLst/>
          </a:prstGeom>
          <a:noFill/>
        </p:spPr>
        <p:txBody>
          <a:bodyPr wrap="square" rtlCol="0">
            <a:spAutoFit/>
          </a:bodyPr>
          <a:lstStyle/>
          <a:p>
            <a:r>
              <a:rPr lang="es-EC" sz="2800" b="1" i="1" dirty="0">
                <a:latin typeface="Times New Roman" panose="02020603050405020304" pitchFamily="18" charset="0"/>
                <a:cs typeface="Times New Roman" panose="02020603050405020304" pitchFamily="18" charset="0"/>
              </a:rPr>
              <a:t>Correlación de datos de infiltración</a:t>
            </a:r>
          </a:p>
        </p:txBody>
      </p:sp>
      <p:sp>
        <p:nvSpPr>
          <p:cNvPr id="4" name="Rectángulo 3"/>
          <p:cNvSpPr/>
          <p:nvPr/>
        </p:nvSpPr>
        <p:spPr>
          <a:xfrm>
            <a:off x="6843924" y="2081826"/>
            <a:ext cx="3903924" cy="830997"/>
          </a:xfrm>
          <a:prstGeom prst="rect">
            <a:avLst/>
          </a:prstGeom>
        </p:spPr>
        <p:txBody>
          <a:bodyPr wrap="square">
            <a:spAutoFit/>
          </a:bodyPr>
          <a:lstStyle/>
          <a:p>
            <a:pPr marL="285750" indent="-285750">
              <a:buFontTx/>
              <a:buChar char="-"/>
            </a:pPr>
            <a:r>
              <a:rPr lang="es-EC" sz="2400" dirty="0">
                <a:cs typeface="Times New Roman" panose="02020603050405020304" pitchFamily="18" charset="0"/>
              </a:rPr>
              <a:t>Coeficientes de correlación de Pearson (Jiménez, 2016)</a:t>
            </a:r>
          </a:p>
        </p:txBody>
      </p:sp>
    </p:spTree>
    <p:extLst>
      <p:ext uri="{BB962C8B-B14F-4D97-AF65-F5344CB8AC3E}">
        <p14:creationId xmlns:p14="http://schemas.microsoft.com/office/powerpoint/2010/main" val="2596557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182674" y="211015"/>
            <a:ext cx="10845203" cy="1815882"/>
          </a:xfrm>
          <a:prstGeom prst="rect">
            <a:avLst/>
          </a:prstGeom>
          <a:noFill/>
        </p:spPr>
        <p:txBody>
          <a:bodyPr wrap="square" rtlCol="0">
            <a:spAutoFit/>
          </a:bodyPr>
          <a:lstStyle/>
          <a:p>
            <a:pPr algn="just"/>
            <a:r>
              <a:rPr lang="es-EC" sz="2800" dirty="0">
                <a:solidFill>
                  <a:schemeClr val="accent1">
                    <a:lumMod val="75000"/>
                  </a:schemeClr>
                </a:solidFill>
                <a:latin typeface="Arial Black" panose="020B0A04020102020204" pitchFamily="34" charset="0"/>
              </a:rPr>
              <a:t>OBJETIVO 3. </a:t>
            </a:r>
            <a:r>
              <a:rPr lang="es-VE" sz="2800" dirty="0">
                <a:solidFill>
                  <a:schemeClr val="accent1">
                    <a:lumMod val="75000"/>
                  </a:schemeClr>
                </a:solidFill>
              </a:rPr>
              <a:t>Definir, de manera participativa, las estrategias de manejo sustentable que permitan proteger las zonas de recarga hídrica y las fuente de abastecimiento de agua en la parte alta y zona de amortiguamiento de la comuna Pasto La Esperanza. </a:t>
            </a:r>
            <a:endParaRPr lang="es-ES" sz="2800" dirty="0">
              <a:solidFill>
                <a:schemeClr val="accent1">
                  <a:lumMod val="75000"/>
                </a:schemeClr>
              </a:solidFill>
            </a:endParaRPr>
          </a:p>
        </p:txBody>
      </p:sp>
      <p:graphicFrame>
        <p:nvGraphicFramePr>
          <p:cNvPr id="4" name="Diagrama 3"/>
          <p:cNvGraphicFramePr/>
          <p:nvPr>
            <p:extLst>
              <p:ext uri="{D42A27DB-BD31-4B8C-83A1-F6EECF244321}">
                <p14:modId xmlns:p14="http://schemas.microsoft.com/office/powerpoint/2010/main" val="3777752440"/>
              </p:ext>
            </p:extLst>
          </p:nvPr>
        </p:nvGraphicFramePr>
        <p:xfrm>
          <a:off x="4299438" y="2083778"/>
          <a:ext cx="7605345" cy="42950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p:cNvSpPr txBox="1"/>
          <p:nvPr/>
        </p:nvSpPr>
        <p:spPr>
          <a:xfrm>
            <a:off x="793768" y="2229833"/>
            <a:ext cx="3663591" cy="523220"/>
          </a:xfrm>
          <a:prstGeom prst="rect">
            <a:avLst/>
          </a:prstGeom>
          <a:noFill/>
        </p:spPr>
        <p:txBody>
          <a:bodyPr wrap="square" rtlCol="0">
            <a:spAutoFit/>
          </a:bodyPr>
          <a:lstStyle/>
          <a:p>
            <a:r>
              <a:rPr lang="es-EC" sz="2800" b="1" i="1" dirty="0">
                <a:latin typeface="Times New Roman" panose="02020603050405020304" pitchFamily="18" charset="0"/>
                <a:cs typeface="Times New Roman" panose="02020603050405020304" pitchFamily="18" charset="0"/>
              </a:rPr>
              <a:t>Taller participativo</a:t>
            </a:r>
          </a:p>
        </p:txBody>
      </p:sp>
      <p:sp>
        <p:nvSpPr>
          <p:cNvPr id="6" name="Rectángulo 5"/>
          <p:cNvSpPr/>
          <p:nvPr/>
        </p:nvSpPr>
        <p:spPr>
          <a:xfrm>
            <a:off x="9598567" y="6235284"/>
            <a:ext cx="2306216" cy="523220"/>
          </a:xfrm>
          <a:prstGeom prst="rect">
            <a:avLst/>
          </a:prstGeom>
        </p:spPr>
        <p:txBody>
          <a:bodyPr wrap="square">
            <a:spAutoFit/>
          </a:bodyPr>
          <a:lstStyle/>
          <a:p>
            <a:r>
              <a:rPr lang="es-ES" sz="1400" dirty="0">
                <a:latin typeface="Times New Roman" panose="02020603050405020304" pitchFamily="18" charset="0"/>
                <a:ea typeface="Times New Roman" panose="02020603050405020304" pitchFamily="18" charset="0"/>
              </a:rPr>
              <a:t>Castillo y Peña-</a:t>
            </a:r>
            <a:r>
              <a:rPr lang="es-ES" sz="1400" dirty="0" err="1">
                <a:latin typeface="Times New Roman" panose="02020603050405020304" pitchFamily="18" charset="0"/>
                <a:ea typeface="Times New Roman" panose="02020603050405020304" pitchFamily="18" charset="0"/>
              </a:rPr>
              <a:t>Modragón</a:t>
            </a:r>
            <a:r>
              <a:rPr lang="es-ES" sz="1400" dirty="0">
                <a:latin typeface="Times New Roman" panose="02020603050405020304" pitchFamily="18" charset="0"/>
                <a:ea typeface="Times New Roman" panose="02020603050405020304" pitchFamily="18" charset="0"/>
              </a:rPr>
              <a:t> (2015) </a:t>
            </a:r>
            <a:endParaRPr lang="es-EC" sz="1400" dirty="0"/>
          </a:p>
        </p:txBody>
      </p:sp>
      <p:pic>
        <p:nvPicPr>
          <p:cNvPr id="4098" name="Picture 2" descr="Imagen relacionad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991" y="2964782"/>
            <a:ext cx="4950071" cy="37125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17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787020" y="-116424"/>
            <a:ext cx="10515600" cy="1325563"/>
          </a:xfrm>
        </p:spPr>
        <p:txBody>
          <a:bodyPr/>
          <a:lstStyle/>
          <a:p>
            <a:r>
              <a:rPr lang="es-EC" b="1" dirty="0">
                <a:solidFill>
                  <a:schemeClr val="accent1">
                    <a:lumMod val="75000"/>
                  </a:schemeClr>
                </a:solidFill>
                <a:latin typeface="Arial Black" panose="020B0A04020102020204" pitchFamily="34" charset="0"/>
              </a:rPr>
              <a:t>resultados</a:t>
            </a:r>
          </a:p>
        </p:txBody>
      </p:sp>
      <p:sp>
        <p:nvSpPr>
          <p:cNvPr id="5" name="CuadroTexto 4"/>
          <p:cNvSpPr txBox="1"/>
          <p:nvPr/>
        </p:nvSpPr>
        <p:spPr>
          <a:xfrm>
            <a:off x="672720" y="828801"/>
            <a:ext cx="11009326" cy="954107"/>
          </a:xfrm>
          <a:prstGeom prst="rect">
            <a:avLst/>
          </a:prstGeom>
          <a:noFill/>
        </p:spPr>
        <p:txBody>
          <a:bodyPr wrap="square" rtlCol="0">
            <a:spAutoFit/>
          </a:bodyPr>
          <a:lstStyle/>
          <a:p>
            <a:pPr algn="ctr"/>
            <a:r>
              <a:rPr lang="es-VE" sz="2800" dirty="0">
                <a:solidFill>
                  <a:schemeClr val="accent1">
                    <a:lumMod val="75000"/>
                  </a:schemeClr>
                </a:solidFill>
              </a:rPr>
              <a:t>Caracterización de las condiciones biofísicas e hídricas de la comuna Pasto La Esperanza. </a:t>
            </a:r>
            <a:endParaRPr lang="es-EC" sz="2800" dirty="0">
              <a:solidFill>
                <a:srgbClr val="FF0000"/>
              </a:solidFill>
              <a:latin typeface="Arial Black" panose="020B0A04020102020204" pitchFamily="34" charset="0"/>
            </a:endParaRPr>
          </a:p>
        </p:txBody>
      </p:sp>
      <p:pic>
        <p:nvPicPr>
          <p:cNvPr id="12" name="Imagen 11"/>
          <p:cNvPicPr/>
          <p:nvPr/>
        </p:nvPicPr>
        <p:blipFill rotWithShape="1">
          <a:blip r:embed="rId2" cstate="print">
            <a:extLst>
              <a:ext uri="{28A0092B-C50C-407E-A947-70E740481C1C}">
                <a14:useLocalDpi xmlns:a14="http://schemas.microsoft.com/office/drawing/2010/main" val="0"/>
              </a:ext>
            </a:extLst>
          </a:blip>
          <a:srcRect l="4441" t="20635" r="26534" b="5225"/>
          <a:stretch/>
        </p:blipFill>
        <p:spPr bwMode="auto">
          <a:xfrm>
            <a:off x="219808" y="2339030"/>
            <a:ext cx="4929857" cy="4001533"/>
          </a:xfrm>
          <a:prstGeom prst="rect">
            <a:avLst/>
          </a:prstGeom>
          <a:ln>
            <a:noFill/>
          </a:ln>
          <a:extLst>
            <a:ext uri="{53640926-AAD7-44D8-BBD7-CCE9431645EC}">
              <a14:shadowObscured xmlns:a14="http://schemas.microsoft.com/office/drawing/2010/main"/>
            </a:ext>
          </a:extLst>
        </p:spPr>
      </p:pic>
      <p:graphicFrame>
        <p:nvGraphicFramePr>
          <p:cNvPr id="11" name="Tabla 10"/>
          <p:cNvGraphicFramePr>
            <a:graphicFrameLocks noGrp="1"/>
          </p:cNvGraphicFramePr>
          <p:nvPr>
            <p:extLst>
              <p:ext uri="{D42A27DB-BD31-4B8C-83A1-F6EECF244321}">
                <p14:modId xmlns:p14="http://schemas.microsoft.com/office/powerpoint/2010/main" val="835669489"/>
              </p:ext>
            </p:extLst>
          </p:nvPr>
        </p:nvGraphicFramePr>
        <p:xfrm>
          <a:off x="5405117" y="2421305"/>
          <a:ext cx="5897503" cy="3979494"/>
        </p:xfrm>
        <a:graphic>
          <a:graphicData uri="http://schemas.openxmlformats.org/drawingml/2006/table">
            <a:tbl>
              <a:tblPr firstRow="1" firstCol="1" bandRow="1">
                <a:tableStyleId>{5C22544A-7EE6-4342-B048-85BDC9FD1C3A}</a:tableStyleId>
              </a:tblPr>
              <a:tblGrid>
                <a:gridCol w="2753487">
                  <a:extLst>
                    <a:ext uri="{9D8B030D-6E8A-4147-A177-3AD203B41FA5}">
                      <a16:colId xmlns:a16="http://schemas.microsoft.com/office/drawing/2014/main" val="3144794851"/>
                    </a:ext>
                  </a:extLst>
                </a:gridCol>
                <a:gridCol w="1149221">
                  <a:extLst>
                    <a:ext uri="{9D8B030D-6E8A-4147-A177-3AD203B41FA5}">
                      <a16:colId xmlns:a16="http://schemas.microsoft.com/office/drawing/2014/main" val="69015375"/>
                    </a:ext>
                  </a:extLst>
                </a:gridCol>
                <a:gridCol w="1033956">
                  <a:extLst>
                    <a:ext uri="{9D8B030D-6E8A-4147-A177-3AD203B41FA5}">
                      <a16:colId xmlns:a16="http://schemas.microsoft.com/office/drawing/2014/main" val="3528761901"/>
                    </a:ext>
                  </a:extLst>
                </a:gridCol>
                <a:gridCol w="960839">
                  <a:extLst>
                    <a:ext uri="{9D8B030D-6E8A-4147-A177-3AD203B41FA5}">
                      <a16:colId xmlns:a16="http://schemas.microsoft.com/office/drawing/2014/main" val="1264643262"/>
                    </a:ext>
                  </a:extLst>
                </a:gridCol>
              </a:tblGrid>
              <a:tr h="870534">
                <a:tc>
                  <a:txBody>
                    <a:bodyPr/>
                    <a:lstStyle/>
                    <a:p>
                      <a:pPr algn="ctr">
                        <a:lnSpc>
                          <a:spcPct val="100000"/>
                        </a:lnSpc>
                        <a:spcAft>
                          <a:spcPts val="0"/>
                        </a:spcAft>
                        <a:tabLst>
                          <a:tab pos="8858250" algn="l"/>
                        </a:tabLst>
                      </a:pPr>
                      <a:r>
                        <a:rPr lang="es-EC" sz="1500" dirty="0">
                          <a:solidFill>
                            <a:schemeClr val="tx1"/>
                          </a:solidFill>
                          <a:effectLst/>
                        </a:rPr>
                        <a:t>Cobertura y uso</a:t>
                      </a:r>
                    </a:p>
                    <a:p>
                      <a:pPr algn="ctr">
                        <a:lnSpc>
                          <a:spcPct val="100000"/>
                        </a:lnSpc>
                        <a:spcAft>
                          <a:spcPts val="0"/>
                        </a:spcAft>
                        <a:tabLst>
                          <a:tab pos="8858250" algn="l"/>
                        </a:tabLst>
                      </a:pPr>
                      <a:r>
                        <a:rPr lang="es-EC" sz="1500" dirty="0">
                          <a:solidFill>
                            <a:schemeClr val="tx1"/>
                          </a:solidFill>
                          <a:effectLst/>
                        </a:rPr>
                        <a:t>Categorías </a:t>
                      </a:r>
                    </a:p>
                    <a:p>
                      <a:pPr algn="ctr">
                        <a:lnSpc>
                          <a:spcPct val="100000"/>
                        </a:lnSpc>
                        <a:spcAft>
                          <a:spcPts val="0"/>
                        </a:spcAft>
                        <a:tabLst>
                          <a:tab pos="8858250" algn="l"/>
                        </a:tabLst>
                      </a:pPr>
                      <a:r>
                        <a:rPr lang="es-EC" sz="1500" dirty="0">
                          <a:solidFill>
                            <a:schemeClr val="tx1"/>
                          </a:solidFill>
                          <a:effectLst/>
                        </a:rPr>
                        <a:t>Método RAS/MAGAP-MAE</a:t>
                      </a:r>
                      <a:endParaRPr lang="es-EC" sz="15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0"/>
                        </a:spcAft>
                        <a:tabLst>
                          <a:tab pos="8858250" algn="l"/>
                        </a:tabLst>
                      </a:pPr>
                      <a:r>
                        <a:rPr lang="es-EC" sz="1500" dirty="0">
                          <a:solidFill>
                            <a:schemeClr val="tx1"/>
                          </a:solidFill>
                          <a:effectLst/>
                        </a:rPr>
                        <a:t>Simbología</a:t>
                      </a:r>
                      <a:endParaRPr lang="es-EC" sz="15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tabLst>
                          <a:tab pos="8858250" algn="l"/>
                        </a:tabLst>
                      </a:pPr>
                      <a:r>
                        <a:rPr lang="es-EC" sz="1500" dirty="0">
                          <a:solidFill>
                            <a:schemeClr val="tx1"/>
                          </a:solidFill>
                          <a:effectLst/>
                        </a:rPr>
                        <a:t>Área (ha)</a:t>
                      </a:r>
                      <a:endParaRPr lang="es-EC" sz="15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tabLst>
                          <a:tab pos="8858250" algn="l"/>
                        </a:tabLst>
                      </a:pPr>
                      <a:r>
                        <a:rPr lang="es-EC" sz="1500" dirty="0">
                          <a:solidFill>
                            <a:schemeClr val="tx1"/>
                          </a:solidFill>
                          <a:effectLst/>
                        </a:rPr>
                        <a:t>Área (%)</a:t>
                      </a:r>
                      <a:endParaRPr lang="es-EC" sz="15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53275574"/>
                  </a:ext>
                </a:extLst>
              </a:tr>
              <a:tr h="677155">
                <a:tc>
                  <a:txBody>
                    <a:bodyPr/>
                    <a:lstStyle/>
                    <a:p>
                      <a:pPr algn="l">
                        <a:lnSpc>
                          <a:spcPct val="150000"/>
                        </a:lnSpc>
                        <a:spcAft>
                          <a:spcPts val="0"/>
                        </a:spcAft>
                        <a:tabLst>
                          <a:tab pos="8858250" algn="l"/>
                        </a:tabLst>
                      </a:pPr>
                      <a:r>
                        <a:rPr lang="es-EC" sz="1500" b="0" dirty="0">
                          <a:solidFill>
                            <a:schemeClr val="tx1"/>
                          </a:solidFill>
                          <a:effectLst/>
                        </a:rPr>
                        <a:t>Bosque </a:t>
                      </a:r>
                      <a:r>
                        <a:rPr lang="es-EC" sz="1500" b="0" dirty="0" err="1">
                          <a:solidFill>
                            <a:schemeClr val="tx1"/>
                          </a:solidFill>
                          <a:effectLst/>
                        </a:rPr>
                        <a:t>latifoliado</a:t>
                      </a:r>
                      <a:r>
                        <a:rPr lang="es-EC" sz="1500" b="0" dirty="0">
                          <a:solidFill>
                            <a:schemeClr val="tx1"/>
                          </a:solidFill>
                          <a:effectLst/>
                        </a:rPr>
                        <a:t> / Bosque nativo</a:t>
                      </a:r>
                      <a:endParaRPr lang="es-EC" sz="15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tabLst>
                          <a:tab pos="8858250" algn="l"/>
                        </a:tabLst>
                      </a:pPr>
                      <a:r>
                        <a:rPr lang="es-EC" sz="1500">
                          <a:solidFill>
                            <a:schemeClr val="tx1"/>
                          </a:solidFill>
                          <a:effectLst/>
                        </a:rPr>
                        <a:t>B</a:t>
                      </a:r>
                      <a:endParaRPr lang="es-EC" sz="15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spcAft>
                          <a:spcPts val="0"/>
                        </a:spcAft>
                        <a:tabLst>
                          <a:tab pos="8858250" algn="l"/>
                        </a:tabLst>
                      </a:pPr>
                      <a:r>
                        <a:rPr lang="es-EC" sz="1500" dirty="0">
                          <a:solidFill>
                            <a:schemeClr val="tx1"/>
                          </a:solidFill>
                          <a:effectLst/>
                        </a:rPr>
                        <a:t>5490,66</a:t>
                      </a:r>
                      <a:endParaRPr lang="es-EC" sz="15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spcAft>
                          <a:spcPts val="0"/>
                        </a:spcAft>
                        <a:tabLst>
                          <a:tab pos="8858250" algn="l"/>
                        </a:tabLst>
                      </a:pPr>
                      <a:r>
                        <a:rPr lang="es-EC" sz="1500" dirty="0">
                          <a:solidFill>
                            <a:schemeClr val="tx1"/>
                          </a:solidFill>
                          <a:effectLst/>
                        </a:rPr>
                        <a:t>37,02</a:t>
                      </a:r>
                      <a:endParaRPr lang="es-EC" sz="15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930338317"/>
                  </a:ext>
                </a:extLst>
              </a:tr>
              <a:tr h="677155">
                <a:tc>
                  <a:txBody>
                    <a:bodyPr/>
                    <a:lstStyle/>
                    <a:p>
                      <a:pPr algn="l">
                        <a:lnSpc>
                          <a:spcPct val="150000"/>
                        </a:lnSpc>
                        <a:spcAft>
                          <a:spcPts val="0"/>
                        </a:spcAft>
                        <a:tabLst>
                          <a:tab pos="8858250" algn="l"/>
                        </a:tabLst>
                      </a:pPr>
                      <a:r>
                        <a:rPr lang="es-EC" sz="1500" b="0" dirty="0">
                          <a:solidFill>
                            <a:schemeClr val="tx1"/>
                          </a:solidFill>
                          <a:effectLst/>
                        </a:rPr>
                        <a:t>Plantaciones de bosques / Bosque plantado</a:t>
                      </a:r>
                      <a:endParaRPr lang="es-EC" sz="15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tabLst>
                          <a:tab pos="8858250" algn="l"/>
                        </a:tabLst>
                      </a:pPr>
                      <a:r>
                        <a:rPr lang="es-EC" sz="1500">
                          <a:solidFill>
                            <a:schemeClr val="tx1"/>
                          </a:solidFill>
                          <a:effectLst/>
                        </a:rPr>
                        <a:t>BP</a:t>
                      </a:r>
                      <a:endParaRPr lang="es-EC" sz="15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spcAft>
                          <a:spcPts val="0"/>
                        </a:spcAft>
                        <a:tabLst>
                          <a:tab pos="8858250" algn="l"/>
                        </a:tabLst>
                      </a:pPr>
                      <a:r>
                        <a:rPr lang="es-EC" sz="1500">
                          <a:solidFill>
                            <a:schemeClr val="tx1"/>
                          </a:solidFill>
                          <a:effectLst/>
                        </a:rPr>
                        <a:t>94,42</a:t>
                      </a:r>
                      <a:endParaRPr lang="es-EC" sz="15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spcAft>
                          <a:spcPts val="0"/>
                        </a:spcAft>
                        <a:tabLst>
                          <a:tab pos="8858250" algn="l"/>
                        </a:tabLst>
                      </a:pPr>
                      <a:r>
                        <a:rPr lang="es-EC" sz="1500">
                          <a:solidFill>
                            <a:schemeClr val="tx1"/>
                          </a:solidFill>
                          <a:effectLst/>
                        </a:rPr>
                        <a:t>0,64</a:t>
                      </a:r>
                      <a:endParaRPr lang="es-EC" sz="15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550824218"/>
                  </a:ext>
                </a:extLst>
              </a:tr>
              <a:tr h="677155">
                <a:tc>
                  <a:txBody>
                    <a:bodyPr/>
                    <a:lstStyle/>
                    <a:p>
                      <a:pPr algn="l">
                        <a:lnSpc>
                          <a:spcPct val="150000"/>
                        </a:lnSpc>
                        <a:spcAft>
                          <a:spcPts val="0"/>
                        </a:spcAft>
                        <a:tabLst>
                          <a:tab pos="8858250" algn="l"/>
                        </a:tabLst>
                      </a:pPr>
                      <a:r>
                        <a:rPr lang="es-EC" sz="1500" b="0" dirty="0">
                          <a:solidFill>
                            <a:schemeClr val="tx1"/>
                          </a:solidFill>
                          <a:effectLst/>
                        </a:rPr>
                        <a:t>Sistemas agroforestales / Mosaico agropecuario</a:t>
                      </a:r>
                      <a:endParaRPr lang="es-EC" sz="15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tabLst>
                          <a:tab pos="8858250" algn="l"/>
                        </a:tabLst>
                      </a:pPr>
                      <a:r>
                        <a:rPr lang="es-EC" sz="1500">
                          <a:solidFill>
                            <a:schemeClr val="tx1"/>
                          </a:solidFill>
                          <a:effectLst/>
                        </a:rPr>
                        <a:t>TA</a:t>
                      </a:r>
                      <a:endParaRPr lang="es-EC" sz="15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spcAft>
                          <a:spcPts val="0"/>
                        </a:spcAft>
                        <a:tabLst>
                          <a:tab pos="8858250" algn="l"/>
                        </a:tabLst>
                      </a:pPr>
                      <a:r>
                        <a:rPr lang="es-EC" sz="1500">
                          <a:solidFill>
                            <a:schemeClr val="tx1"/>
                          </a:solidFill>
                          <a:effectLst/>
                        </a:rPr>
                        <a:t>2137,55</a:t>
                      </a:r>
                      <a:endParaRPr lang="es-EC" sz="15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spcAft>
                          <a:spcPts val="0"/>
                        </a:spcAft>
                        <a:tabLst>
                          <a:tab pos="8858250" algn="l"/>
                        </a:tabLst>
                      </a:pPr>
                      <a:r>
                        <a:rPr lang="es-EC" sz="1500">
                          <a:solidFill>
                            <a:schemeClr val="tx1"/>
                          </a:solidFill>
                          <a:effectLst/>
                        </a:rPr>
                        <a:t>14,41</a:t>
                      </a:r>
                      <a:endParaRPr lang="es-EC" sz="15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310253220"/>
                  </a:ext>
                </a:extLst>
              </a:tr>
              <a:tr h="677155">
                <a:tc>
                  <a:txBody>
                    <a:bodyPr/>
                    <a:lstStyle/>
                    <a:p>
                      <a:pPr algn="l">
                        <a:lnSpc>
                          <a:spcPct val="150000"/>
                        </a:lnSpc>
                        <a:spcAft>
                          <a:spcPts val="0"/>
                        </a:spcAft>
                        <a:tabLst>
                          <a:tab pos="8858250" algn="l"/>
                        </a:tabLst>
                      </a:pPr>
                      <a:r>
                        <a:rPr lang="es-EC" sz="1500" b="0" dirty="0">
                          <a:solidFill>
                            <a:schemeClr val="tx1"/>
                          </a:solidFill>
                          <a:effectLst/>
                        </a:rPr>
                        <a:t>Vegetación arbustiva baja / Vegetación arbustiva y páramo</a:t>
                      </a:r>
                      <a:endParaRPr lang="es-EC" sz="15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tabLst>
                          <a:tab pos="8858250" algn="l"/>
                        </a:tabLst>
                      </a:pPr>
                      <a:r>
                        <a:rPr lang="es-EC" sz="1500">
                          <a:solidFill>
                            <a:schemeClr val="tx1"/>
                          </a:solidFill>
                          <a:effectLst/>
                        </a:rPr>
                        <a:t>VA</a:t>
                      </a:r>
                      <a:endParaRPr lang="es-EC" sz="15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spcAft>
                          <a:spcPts val="0"/>
                        </a:spcAft>
                        <a:tabLst>
                          <a:tab pos="8858250" algn="l"/>
                        </a:tabLst>
                      </a:pPr>
                      <a:r>
                        <a:rPr lang="es-EC" sz="1500">
                          <a:solidFill>
                            <a:schemeClr val="tx1"/>
                          </a:solidFill>
                          <a:effectLst/>
                        </a:rPr>
                        <a:t>7108,20</a:t>
                      </a:r>
                      <a:endParaRPr lang="es-EC" sz="15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spcAft>
                          <a:spcPts val="0"/>
                        </a:spcAft>
                        <a:tabLst>
                          <a:tab pos="8858250" algn="l"/>
                        </a:tabLst>
                      </a:pPr>
                      <a:r>
                        <a:rPr lang="es-EC" sz="1500" dirty="0">
                          <a:solidFill>
                            <a:schemeClr val="tx1"/>
                          </a:solidFill>
                          <a:effectLst/>
                        </a:rPr>
                        <a:t>47,93</a:t>
                      </a:r>
                      <a:endParaRPr lang="es-EC" sz="15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4044395"/>
                  </a:ext>
                </a:extLst>
              </a:tr>
              <a:tr h="340103">
                <a:tc>
                  <a:txBody>
                    <a:bodyPr/>
                    <a:lstStyle/>
                    <a:p>
                      <a:pPr algn="ctr">
                        <a:lnSpc>
                          <a:spcPct val="150000"/>
                        </a:lnSpc>
                        <a:spcAft>
                          <a:spcPts val="0"/>
                        </a:spcAft>
                        <a:tabLst>
                          <a:tab pos="947420" algn="ctr"/>
                        </a:tabLst>
                      </a:pPr>
                      <a:r>
                        <a:rPr lang="es-EC" sz="1600" dirty="0">
                          <a:solidFill>
                            <a:schemeClr val="tx1"/>
                          </a:solidFill>
                          <a:effectLst/>
                        </a:rPr>
                        <a:t>TOTAL</a:t>
                      </a:r>
                      <a:endParaRPr lang="es-EC"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tabLst>
                          <a:tab pos="8858250" algn="l"/>
                        </a:tabLst>
                      </a:pPr>
                      <a:r>
                        <a:rPr lang="es-EC" sz="1500">
                          <a:solidFill>
                            <a:schemeClr val="tx1"/>
                          </a:solidFill>
                          <a:effectLst/>
                        </a:rPr>
                        <a:t> </a:t>
                      </a:r>
                      <a:endParaRPr lang="es-EC" sz="15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spcAft>
                          <a:spcPts val="0"/>
                        </a:spcAft>
                        <a:tabLst>
                          <a:tab pos="8858250" algn="l"/>
                        </a:tabLst>
                      </a:pPr>
                      <a:r>
                        <a:rPr lang="es-EC" sz="1500">
                          <a:solidFill>
                            <a:schemeClr val="tx1"/>
                          </a:solidFill>
                          <a:effectLst/>
                        </a:rPr>
                        <a:t>14830,83</a:t>
                      </a:r>
                      <a:endParaRPr lang="es-EC" sz="15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50000"/>
                        </a:lnSpc>
                        <a:spcAft>
                          <a:spcPts val="0"/>
                        </a:spcAft>
                        <a:tabLst>
                          <a:tab pos="8858250" algn="l"/>
                        </a:tabLst>
                      </a:pPr>
                      <a:r>
                        <a:rPr lang="es-EC" sz="1500" dirty="0">
                          <a:solidFill>
                            <a:schemeClr val="tx1"/>
                          </a:solidFill>
                          <a:effectLst/>
                        </a:rPr>
                        <a:t>100</a:t>
                      </a:r>
                      <a:endParaRPr lang="es-EC" sz="15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157553629"/>
                  </a:ext>
                </a:extLst>
              </a:tr>
            </a:tbl>
          </a:graphicData>
        </a:graphic>
      </p:graphicFrame>
      <p:sp>
        <p:nvSpPr>
          <p:cNvPr id="13" name="Rectángulo 12"/>
          <p:cNvSpPr/>
          <p:nvPr/>
        </p:nvSpPr>
        <p:spPr>
          <a:xfrm>
            <a:off x="5450712" y="1969698"/>
            <a:ext cx="5656420" cy="369332"/>
          </a:xfrm>
          <a:prstGeom prst="rect">
            <a:avLst/>
          </a:prstGeom>
        </p:spPr>
        <p:txBody>
          <a:bodyPr wrap="none">
            <a:spAutoFit/>
          </a:bodyPr>
          <a:lstStyle/>
          <a:p>
            <a:pPr algn="ctr">
              <a:spcAft>
                <a:spcPts val="1000"/>
              </a:spcAft>
            </a:pPr>
            <a:r>
              <a:rPr lang="es-EC" b="1" dirty="0">
                <a:solidFill>
                  <a:srgbClr val="000000"/>
                </a:solidFill>
                <a:latin typeface="+mj-lt"/>
                <a:ea typeface="Times New Roman" panose="02020603050405020304" pitchFamily="18" charset="0"/>
              </a:rPr>
              <a:t>Tabla 1</a:t>
            </a:r>
            <a:r>
              <a:rPr lang="es-EC" dirty="0">
                <a:solidFill>
                  <a:srgbClr val="000000"/>
                </a:solidFill>
                <a:latin typeface="+mj-lt"/>
                <a:ea typeface="Times New Roman" panose="02020603050405020304" pitchFamily="18" charset="0"/>
              </a:rPr>
              <a:t>. Categorías de cobertura vegetal y usos del suelo  </a:t>
            </a:r>
            <a:endParaRPr lang="es-EC" sz="1600" i="1" dirty="0">
              <a:solidFill>
                <a:srgbClr val="44546A"/>
              </a:solidFill>
              <a:effectLst/>
              <a:latin typeface="+mj-lt"/>
              <a:ea typeface="Times New Roman" panose="02020603050405020304" pitchFamily="18" charset="0"/>
            </a:endParaRPr>
          </a:p>
        </p:txBody>
      </p:sp>
      <p:sp>
        <p:nvSpPr>
          <p:cNvPr id="8" name="Rectángulo 7"/>
          <p:cNvSpPr/>
          <p:nvPr/>
        </p:nvSpPr>
        <p:spPr>
          <a:xfrm>
            <a:off x="751964" y="1978711"/>
            <a:ext cx="3865545" cy="400110"/>
          </a:xfrm>
          <a:prstGeom prst="rect">
            <a:avLst/>
          </a:prstGeom>
        </p:spPr>
        <p:txBody>
          <a:bodyPr wrap="none">
            <a:spAutoFit/>
          </a:bodyPr>
          <a:lstStyle/>
          <a:p>
            <a:pPr algn="ctr">
              <a:spcAft>
                <a:spcPts val="1000"/>
              </a:spcAft>
            </a:pPr>
            <a:r>
              <a:rPr lang="es-EC" sz="2000" dirty="0">
                <a:solidFill>
                  <a:srgbClr val="000000"/>
                </a:solidFill>
                <a:latin typeface="+mj-lt"/>
                <a:ea typeface="Times New Roman" panose="02020603050405020304" pitchFamily="18" charset="0"/>
              </a:rPr>
              <a:t>Cobertura vegetal y usos del suelo  </a:t>
            </a:r>
            <a:endParaRPr lang="es-EC" i="1" dirty="0">
              <a:solidFill>
                <a:srgbClr val="44546A"/>
              </a:solidFill>
              <a:effectLst/>
              <a:latin typeface="+mj-lt"/>
              <a:ea typeface="Times New Roman" panose="02020603050405020304" pitchFamily="18" charset="0"/>
            </a:endParaRPr>
          </a:p>
        </p:txBody>
      </p:sp>
    </p:spTree>
    <p:extLst>
      <p:ext uri="{BB962C8B-B14F-4D97-AF65-F5344CB8AC3E}">
        <p14:creationId xmlns:p14="http://schemas.microsoft.com/office/powerpoint/2010/main" val="4154223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787020" y="-116424"/>
            <a:ext cx="10515600" cy="1325563"/>
          </a:xfrm>
        </p:spPr>
        <p:txBody>
          <a:bodyPr/>
          <a:lstStyle/>
          <a:p>
            <a:r>
              <a:rPr lang="es-EC" b="1" dirty="0">
                <a:solidFill>
                  <a:schemeClr val="accent1">
                    <a:lumMod val="75000"/>
                  </a:schemeClr>
                </a:solidFill>
                <a:latin typeface="Arial Black" panose="020B0A04020102020204" pitchFamily="34" charset="0"/>
              </a:rPr>
              <a:t>resultados</a:t>
            </a:r>
          </a:p>
        </p:txBody>
      </p:sp>
      <p:sp>
        <p:nvSpPr>
          <p:cNvPr id="5" name="CuadroTexto 4"/>
          <p:cNvSpPr txBox="1"/>
          <p:nvPr/>
        </p:nvSpPr>
        <p:spPr>
          <a:xfrm>
            <a:off x="672720" y="828801"/>
            <a:ext cx="11009326" cy="954107"/>
          </a:xfrm>
          <a:prstGeom prst="rect">
            <a:avLst/>
          </a:prstGeom>
          <a:noFill/>
        </p:spPr>
        <p:txBody>
          <a:bodyPr wrap="square" rtlCol="0">
            <a:spAutoFit/>
          </a:bodyPr>
          <a:lstStyle/>
          <a:p>
            <a:pPr algn="just"/>
            <a:r>
              <a:rPr lang="es-VE" sz="2800" dirty="0">
                <a:solidFill>
                  <a:schemeClr val="accent1">
                    <a:lumMod val="75000"/>
                  </a:schemeClr>
                </a:solidFill>
              </a:rPr>
              <a:t>Caracterización de las condiciones biofísicas e hídricas de la comuna Pasto La Esperanza</a:t>
            </a:r>
            <a:r>
              <a:rPr lang="es-EC" sz="2800" dirty="0">
                <a:solidFill>
                  <a:schemeClr val="accent1">
                    <a:lumMod val="75000"/>
                  </a:schemeClr>
                </a:solidFill>
              </a:rPr>
              <a:t>.</a:t>
            </a:r>
            <a:r>
              <a:rPr lang="es-EC" sz="2800" dirty="0">
                <a:solidFill>
                  <a:schemeClr val="accent1">
                    <a:lumMod val="75000"/>
                  </a:schemeClr>
                </a:solidFill>
                <a:latin typeface="Arial Black" panose="020B0A04020102020204" pitchFamily="34" charset="0"/>
              </a:rPr>
              <a:t> </a:t>
            </a:r>
          </a:p>
        </p:txBody>
      </p:sp>
      <p:graphicFrame>
        <p:nvGraphicFramePr>
          <p:cNvPr id="3" name="Tabla 2"/>
          <p:cNvGraphicFramePr>
            <a:graphicFrameLocks noGrp="1"/>
          </p:cNvGraphicFramePr>
          <p:nvPr>
            <p:extLst>
              <p:ext uri="{D42A27DB-BD31-4B8C-83A1-F6EECF244321}">
                <p14:modId xmlns:p14="http://schemas.microsoft.com/office/powerpoint/2010/main" val="876648466"/>
              </p:ext>
            </p:extLst>
          </p:nvPr>
        </p:nvGraphicFramePr>
        <p:xfrm>
          <a:off x="5372099" y="2004646"/>
          <a:ext cx="6752493" cy="4703968"/>
        </p:xfrm>
        <a:graphic>
          <a:graphicData uri="http://schemas.openxmlformats.org/drawingml/2006/table">
            <a:tbl>
              <a:tblPr firstRow="1" firstCol="1" bandRow="1">
                <a:tableStyleId>{5C22544A-7EE6-4342-B048-85BDC9FD1C3A}</a:tableStyleId>
              </a:tblPr>
              <a:tblGrid>
                <a:gridCol w="1272208">
                  <a:extLst>
                    <a:ext uri="{9D8B030D-6E8A-4147-A177-3AD203B41FA5}">
                      <a16:colId xmlns:a16="http://schemas.microsoft.com/office/drawing/2014/main" val="3387872098"/>
                    </a:ext>
                  </a:extLst>
                </a:gridCol>
                <a:gridCol w="1047171">
                  <a:extLst>
                    <a:ext uri="{9D8B030D-6E8A-4147-A177-3AD203B41FA5}">
                      <a16:colId xmlns:a16="http://schemas.microsoft.com/office/drawing/2014/main" val="1744994566"/>
                    </a:ext>
                  </a:extLst>
                </a:gridCol>
                <a:gridCol w="251727">
                  <a:extLst>
                    <a:ext uri="{9D8B030D-6E8A-4147-A177-3AD203B41FA5}">
                      <a16:colId xmlns:a16="http://schemas.microsoft.com/office/drawing/2014/main" val="1799463242"/>
                    </a:ext>
                  </a:extLst>
                </a:gridCol>
                <a:gridCol w="1657995">
                  <a:extLst>
                    <a:ext uri="{9D8B030D-6E8A-4147-A177-3AD203B41FA5}">
                      <a16:colId xmlns:a16="http://schemas.microsoft.com/office/drawing/2014/main" val="1540989497"/>
                    </a:ext>
                  </a:extLst>
                </a:gridCol>
                <a:gridCol w="1067333">
                  <a:extLst>
                    <a:ext uri="{9D8B030D-6E8A-4147-A177-3AD203B41FA5}">
                      <a16:colId xmlns:a16="http://schemas.microsoft.com/office/drawing/2014/main" val="376885407"/>
                    </a:ext>
                  </a:extLst>
                </a:gridCol>
                <a:gridCol w="784376">
                  <a:extLst>
                    <a:ext uri="{9D8B030D-6E8A-4147-A177-3AD203B41FA5}">
                      <a16:colId xmlns:a16="http://schemas.microsoft.com/office/drawing/2014/main" val="1827415337"/>
                    </a:ext>
                  </a:extLst>
                </a:gridCol>
                <a:gridCol w="671683">
                  <a:extLst>
                    <a:ext uri="{9D8B030D-6E8A-4147-A177-3AD203B41FA5}">
                      <a16:colId xmlns:a16="http://schemas.microsoft.com/office/drawing/2014/main" val="2115823615"/>
                    </a:ext>
                  </a:extLst>
                </a:gridCol>
              </a:tblGrid>
              <a:tr h="397790">
                <a:tc>
                  <a:txBody>
                    <a:bodyPr/>
                    <a:lstStyle/>
                    <a:p>
                      <a:pPr algn="ctr">
                        <a:lnSpc>
                          <a:spcPct val="100000"/>
                        </a:lnSpc>
                        <a:spcAft>
                          <a:spcPts val="0"/>
                        </a:spcAft>
                      </a:pPr>
                      <a:r>
                        <a:rPr lang="es-EC" sz="1300" dirty="0">
                          <a:solidFill>
                            <a:schemeClr val="tx1"/>
                          </a:solidFill>
                          <a:effectLst/>
                        </a:rPr>
                        <a:t>Orden</a:t>
                      </a:r>
                      <a:endParaRPr lang="es-EC" sz="1300" dirty="0">
                        <a:solidFill>
                          <a:schemeClr val="tx1"/>
                        </a:solidFill>
                        <a:effectLst/>
                        <a:latin typeface="+mj-lt"/>
                        <a:ea typeface="Times New Roman" panose="02020603050405020304" pitchFamily="18" charset="0"/>
                        <a:cs typeface="Times New Roman" panose="02020603050405020304" pitchFamily="18" charset="0"/>
                      </a:endParaRPr>
                    </a:p>
                  </a:txBody>
                  <a:tcPr marL="33200" marR="33200" marT="0" marB="0" anchor="ctr"/>
                </a:tc>
                <a:tc gridSpan="2">
                  <a:txBody>
                    <a:bodyPr/>
                    <a:lstStyle/>
                    <a:p>
                      <a:pPr algn="ctr">
                        <a:lnSpc>
                          <a:spcPct val="100000"/>
                        </a:lnSpc>
                        <a:spcAft>
                          <a:spcPts val="0"/>
                        </a:spcAft>
                      </a:pPr>
                      <a:r>
                        <a:rPr lang="es-EC" sz="1300" dirty="0">
                          <a:solidFill>
                            <a:schemeClr val="tx1"/>
                          </a:solidFill>
                          <a:effectLst/>
                        </a:rPr>
                        <a:t>Suborden</a:t>
                      </a:r>
                      <a:endParaRPr lang="es-EC" sz="1300" dirty="0">
                        <a:solidFill>
                          <a:schemeClr val="tx1"/>
                        </a:solidFill>
                        <a:effectLst/>
                        <a:latin typeface="+mj-lt"/>
                        <a:ea typeface="Times New Roman" panose="02020603050405020304" pitchFamily="18" charset="0"/>
                        <a:cs typeface="Times New Roman" panose="02020603050405020304" pitchFamily="18" charset="0"/>
                      </a:endParaRPr>
                    </a:p>
                  </a:txBody>
                  <a:tcPr marL="33200" marR="33200" marT="0" marB="0" anchor="ctr"/>
                </a:tc>
                <a:tc hMerge="1">
                  <a:txBody>
                    <a:bodyPr/>
                    <a:lstStyle/>
                    <a:p>
                      <a:endParaRPr lang="es-EC"/>
                    </a:p>
                  </a:txBody>
                  <a:tcPr/>
                </a:tc>
                <a:tc>
                  <a:txBody>
                    <a:bodyPr/>
                    <a:lstStyle/>
                    <a:p>
                      <a:pPr algn="ctr">
                        <a:lnSpc>
                          <a:spcPct val="100000"/>
                        </a:lnSpc>
                        <a:spcAft>
                          <a:spcPts val="0"/>
                        </a:spcAft>
                      </a:pPr>
                      <a:r>
                        <a:rPr lang="es-EC" sz="1300" dirty="0">
                          <a:solidFill>
                            <a:schemeClr val="tx1"/>
                          </a:solidFill>
                          <a:effectLst/>
                        </a:rPr>
                        <a:t>Sub-Grupo</a:t>
                      </a:r>
                      <a:endParaRPr lang="es-EC" sz="1300" dirty="0">
                        <a:solidFill>
                          <a:schemeClr val="tx1"/>
                        </a:solidFill>
                        <a:effectLst/>
                        <a:latin typeface="+mj-lt"/>
                        <a:ea typeface="Times New Roman" panose="02020603050405020304" pitchFamily="18" charset="0"/>
                        <a:cs typeface="Times New Roman" panose="02020603050405020304" pitchFamily="18" charset="0"/>
                      </a:endParaRPr>
                    </a:p>
                  </a:txBody>
                  <a:tcPr marL="33200" marR="33200" marT="0" marB="0" anchor="ctr"/>
                </a:tc>
                <a:tc>
                  <a:txBody>
                    <a:bodyPr/>
                    <a:lstStyle/>
                    <a:p>
                      <a:pPr algn="ctr">
                        <a:lnSpc>
                          <a:spcPct val="100000"/>
                        </a:lnSpc>
                        <a:spcAft>
                          <a:spcPts val="0"/>
                        </a:spcAft>
                      </a:pPr>
                      <a:r>
                        <a:rPr lang="es-EC" sz="1300" dirty="0">
                          <a:solidFill>
                            <a:schemeClr val="tx1"/>
                          </a:solidFill>
                          <a:effectLst/>
                        </a:rPr>
                        <a:t>Profundidad</a:t>
                      </a:r>
                    </a:p>
                    <a:p>
                      <a:pPr algn="ctr">
                        <a:lnSpc>
                          <a:spcPct val="100000"/>
                        </a:lnSpc>
                        <a:spcAft>
                          <a:spcPts val="0"/>
                        </a:spcAft>
                      </a:pPr>
                      <a:r>
                        <a:rPr lang="es-EC" sz="1300" dirty="0">
                          <a:solidFill>
                            <a:schemeClr val="tx1"/>
                          </a:solidFill>
                          <a:effectLst/>
                        </a:rPr>
                        <a:t>(cm)</a:t>
                      </a:r>
                      <a:endParaRPr lang="es-EC" sz="1300" dirty="0">
                        <a:solidFill>
                          <a:schemeClr val="tx1"/>
                        </a:solidFill>
                        <a:effectLst/>
                        <a:latin typeface="+mj-lt"/>
                        <a:ea typeface="Times New Roman" panose="02020603050405020304" pitchFamily="18" charset="0"/>
                        <a:cs typeface="Times New Roman" panose="02020603050405020304" pitchFamily="18" charset="0"/>
                      </a:endParaRPr>
                    </a:p>
                  </a:txBody>
                  <a:tcPr marL="33200" marR="33200" marT="0" marB="0" anchor="ctr"/>
                </a:tc>
                <a:tc>
                  <a:txBody>
                    <a:bodyPr/>
                    <a:lstStyle/>
                    <a:p>
                      <a:pPr algn="ctr">
                        <a:lnSpc>
                          <a:spcPct val="100000"/>
                        </a:lnSpc>
                        <a:spcAft>
                          <a:spcPts val="0"/>
                        </a:spcAft>
                      </a:pPr>
                      <a:r>
                        <a:rPr lang="es-EC" sz="1300" dirty="0">
                          <a:solidFill>
                            <a:schemeClr val="tx1"/>
                          </a:solidFill>
                          <a:effectLst/>
                        </a:rPr>
                        <a:t>Área (ha)</a:t>
                      </a:r>
                      <a:endParaRPr lang="es-EC" sz="1300" dirty="0">
                        <a:solidFill>
                          <a:schemeClr val="tx1"/>
                        </a:solidFill>
                        <a:effectLst/>
                        <a:latin typeface="+mj-lt"/>
                        <a:ea typeface="Times New Roman" panose="02020603050405020304" pitchFamily="18" charset="0"/>
                        <a:cs typeface="Times New Roman" panose="02020603050405020304" pitchFamily="18" charset="0"/>
                      </a:endParaRPr>
                    </a:p>
                  </a:txBody>
                  <a:tcPr marL="33200" marR="33200" marT="0" marB="0" anchor="ctr"/>
                </a:tc>
                <a:tc>
                  <a:txBody>
                    <a:bodyPr/>
                    <a:lstStyle/>
                    <a:p>
                      <a:pPr algn="ctr">
                        <a:lnSpc>
                          <a:spcPct val="100000"/>
                        </a:lnSpc>
                        <a:spcAft>
                          <a:spcPts val="0"/>
                        </a:spcAft>
                      </a:pPr>
                      <a:r>
                        <a:rPr lang="es-EC" sz="1300" dirty="0">
                          <a:solidFill>
                            <a:schemeClr val="tx1"/>
                          </a:solidFill>
                          <a:effectLst/>
                        </a:rPr>
                        <a:t>Área (%)</a:t>
                      </a:r>
                      <a:endParaRPr lang="es-EC" sz="1300" dirty="0">
                        <a:solidFill>
                          <a:schemeClr val="tx1"/>
                        </a:solidFill>
                        <a:effectLst/>
                        <a:latin typeface="+mj-lt"/>
                        <a:ea typeface="Times New Roman" panose="02020603050405020304" pitchFamily="18" charset="0"/>
                        <a:cs typeface="Times New Roman" panose="02020603050405020304" pitchFamily="18" charset="0"/>
                      </a:endParaRPr>
                    </a:p>
                  </a:txBody>
                  <a:tcPr marL="33200" marR="33200" marT="0" marB="0" anchor="ctr"/>
                </a:tc>
                <a:extLst>
                  <a:ext uri="{0D108BD9-81ED-4DB2-BD59-A6C34878D82A}">
                    <a16:rowId xmlns:a16="http://schemas.microsoft.com/office/drawing/2014/main" val="2272028310"/>
                  </a:ext>
                </a:extLst>
              </a:tr>
              <a:tr h="1459690">
                <a:tc rowSpan="2">
                  <a:txBody>
                    <a:bodyPr/>
                    <a:lstStyle/>
                    <a:p>
                      <a:pPr algn="l">
                        <a:lnSpc>
                          <a:spcPct val="150000"/>
                        </a:lnSpc>
                        <a:spcAft>
                          <a:spcPts val="0"/>
                        </a:spcAft>
                      </a:pPr>
                      <a:r>
                        <a:rPr lang="es-EC" sz="1300" b="0" dirty="0">
                          <a:solidFill>
                            <a:schemeClr val="tx1"/>
                          </a:solidFill>
                          <a:effectLst/>
                        </a:rPr>
                        <a:t>ANDISOL</a:t>
                      </a:r>
                      <a:endParaRPr lang="es-EC" sz="1300" b="0" dirty="0">
                        <a:solidFill>
                          <a:schemeClr val="tx1"/>
                        </a:solidFill>
                        <a:effectLst/>
                        <a:latin typeface="+mj-lt"/>
                        <a:ea typeface="Times New Roman" panose="02020603050405020304" pitchFamily="18" charset="0"/>
                        <a:cs typeface="Times New Roman" panose="02020603050405020304" pitchFamily="18" charset="0"/>
                      </a:endParaRPr>
                    </a:p>
                  </a:txBody>
                  <a:tcPr marL="33200" marR="33200" marT="0" marB="0" anchor="ctr"/>
                </a:tc>
                <a:tc gridSpan="2">
                  <a:txBody>
                    <a:bodyPr/>
                    <a:lstStyle/>
                    <a:p>
                      <a:pPr algn="l">
                        <a:lnSpc>
                          <a:spcPct val="150000"/>
                        </a:lnSpc>
                        <a:spcAft>
                          <a:spcPts val="0"/>
                        </a:spcAft>
                      </a:pPr>
                      <a:r>
                        <a:rPr lang="es-EC" sz="1300">
                          <a:solidFill>
                            <a:schemeClr val="tx1"/>
                          </a:solidFill>
                          <a:effectLst/>
                        </a:rPr>
                        <a:t> </a:t>
                      </a:r>
                    </a:p>
                    <a:p>
                      <a:pPr algn="l">
                        <a:lnSpc>
                          <a:spcPct val="150000"/>
                        </a:lnSpc>
                        <a:spcAft>
                          <a:spcPts val="0"/>
                        </a:spcAft>
                      </a:pPr>
                      <a:r>
                        <a:rPr lang="es-EC" sz="1300">
                          <a:solidFill>
                            <a:schemeClr val="tx1"/>
                          </a:solidFill>
                          <a:effectLst/>
                        </a:rPr>
                        <a:t>Udans</a:t>
                      </a:r>
                    </a:p>
                    <a:p>
                      <a:pPr algn="l">
                        <a:lnSpc>
                          <a:spcPct val="150000"/>
                        </a:lnSpc>
                        <a:spcAft>
                          <a:spcPts val="0"/>
                        </a:spcAft>
                      </a:pPr>
                      <a:r>
                        <a:rPr lang="es-EC" sz="1300">
                          <a:solidFill>
                            <a:schemeClr val="tx1"/>
                          </a:solidFill>
                          <a:effectLst/>
                        </a:rPr>
                        <a:t> </a:t>
                      </a:r>
                      <a:endParaRPr lang="es-EC" sz="1300">
                        <a:solidFill>
                          <a:schemeClr val="tx1"/>
                        </a:solidFill>
                        <a:effectLst/>
                        <a:latin typeface="+mj-lt"/>
                        <a:ea typeface="Times New Roman" panose="02020603050405020304" pitchFamily="18" charset="0"/>
                        <a:cs typeface="Times New Roman" panose="02020603050405020304" pitchFamily="18" charset="0"/>
                      </a:endParaRPr>
                    </a:p>
                  </a:txBody>
                  <a:tcPr marL="33200" marR="33200" marT="0" marB="0" anchor="ctr"/>
                </a:tc>
                <a:tc hMerge="1">
                  <a:txBody>
                    <a:bodyPr/>
                    <a:lstStyle/>
                    <a:p>
                      <a:endParaRPr lang="es-EC" dirty="0"/>
                    </a:p>
                  </a:txBody>
                  <a:tcPr/>
                </a:tc>
                <a:tc>
                  <a:txBody>
                    <a:bodyPr/>
                    <a:lstStyle/>
                    <a:p>
                      <a:pPr algn="just">
                        <a:lnSpc>
                          <a:spcPct val="150000"/>
                        </a:lnSpc>
                        <a:spcAft>
                          <a:spcPts val="0"/>
                        </a:spcAft>
                      </a:pPr>
                      <a:r>
                        <a:rPr lang="es-EC" sz="1300">
                          <a:solidFill>
                            <a:schemeClr val="tx1"/>
                          </a:solidFill>
                          <a:effectLst/>
                        </a:rPr>
                        <a:t>Typic Hydrudands</a:t>
                      </a:r>
                    </a:p>
                    <a:p>
                      <a:pPr algn="just">
                        <a:lnSpc>
                          <a:spcPct val="150000"/>
                        </a:lnSpc>
                        <a:spcAft>
                          <a:spcPts val="0"/>
                        </a:spcAft>
                      </a:pPr>
                      <a:r>
                        <a:rPr lang="es-EC" sz="1300">
                          <a:solidFill>
                            <a:schemeClr val="tx1"/>
                          </a:solidFill>
                          <a:effectLst/>
                        </a:rPr>
                        <a:t>Thaptic Hapludands</a:t>
                      </a:r>
                    </a:p>
                    <a:p>
                      <a:pPr algn="just">
                        <a:lnSpc>
                          <a:spcPct val="150000"/>
                        </a:lnSpc>
                        <a:spcAft>
                          <a:spcPts val="0"/>
                        </a:spcAft>
                      </a:pPr>
                      <a:r>
                        <a:rPr lang="es-EC" sz="1300">
                          <a:solidFill>
                            <a:schemeClr val="tx1"/>
                          </a:solidFill>
                          <a:effectLst/>
                        </a:rPr>
                        <a:t>Typic Hapludands</a:t>
                      </a:r>
                    </a:p>
                    <a:p>
                      <a:pPr algn="just">
                        <a:lnSpc>
                          <a:spcPct val="150000"/>
                        </a:lnSpc>
                        <a:spcAft>
                          <a:spcPts val="0"/>
                        </a:spcAft>
                      </a:pPr>
                      <a:r>
                        <a:rPr lang="es-EC" sz="1300">
                          <a:solidFill>
                            <a:schemeClr val="tx1"/>
                          </a:solidFill>
                          <a:effectLst/>
                        </a:rPr>
                        <a:t>Typic Hydrudands</a:t>
                      </a:r>
                    </a:p>
                    <a:p>
                      <a:pPr algn="just">
                        <a:lnSpc>
                          <a:spcPct val="150000"/>
                        </a:lnSpc>
                        <a:spcAft>
                          <a:spcPts val="0"/>
                        </a:spcAft>
                      </a:pPr>
                      <a:r>
                        <a:rPr lang="es-EC" sz="1300">
                          <a:solidFill>
                            <a:schemeClr val="tx1"/>
                          </a:solidFill>
                          <a:effectLst/>
                        </a:rPr>
                        <a:t>Typic Melanudands</a:t>
                      </a:r>
                      <a:endParaRPr lang="es-EC" sz="1300">
                        <a:solidFill>
                          <a:schemeClr val="tx1"/>
                        </a:solidFill>
                        <a:effectLst/>
                        <a:latin typeface="+mj-lt"/>
                        <a:ea typeface="Times New Roman" panose="02020603050405020304" pitchFamily="18" charset="0"/>
                        <a:cs typeface="Times New Roman" panose="02020603050405020304" pitchFamily="18" charset="0"/>
                      </a:endParaRPr>
                    </a:p>
                  </a:txBody>
                  <a:tcPr marL="33200" marR="33200" marT="0" marB="0" anchor="ctr"/>
                </a:tc>
                <a:tc>
                  <a:txBody>
                    <a:bodyPr/>
                    <a:lstStyle/>
                    <a:p>
                      <a:pPr algn="ctr">
                        <a:lnSpc>
                          <a:spcPct val="150000"/>
                        </a:lnSpc>
                        <a:spcAft>
                          <a:spcPts val="0"/>
                        </a:spcAft>
                      </a:pPr>
                      <a:r>
                        <a:rPr lang="es-EC" sz="1300">
                          <a:solidFill>
                            <a:schemeClr val="tx1"/>
                          </a:solidFill>
                          <a:effectLst/>
                        </a:rPr>
                        <a:t>50-100</a:t>
                      </a:r>
                      <a:endParaRPr lang="es-EC" sz="1300">
                        <a:solidFill>
                          <a:schemeClr val="tx1"/>
                        </a:solidFill>
                        <a:effectLst/>
                        <a:latin typeface="+mj-lt"/>
                        <a:ea typeface="Times New Roman" panose="02020603050405020304" pitchFamily="18" charset="0"/>
                        <a:cs typeface="Times New Roman" panose="02020603050405020304" pitchFamily="18" charset="0"/>
                      </a:endParaRPr>
                    </a:p>
                  </a:txBody>
                  <a:tcPr marL="33200" marR="33200" marT="0" marB="0" anchor="ctr"/>
                </a:tc>
                <a:tc>
                  <a:txBody>
                    <a:bodyPr/>
                    <a:lstStyle/>
                    <a:p>
                      <a:pPr algn="r">
                        <a:lnSpc>
                          <a:spcPct val="150000"/>
                        </a:lnSpc>
                        <a:spcAft>
                          <a:spcPts val="0"/>
                        </a:spcAft>
                      </a:pPr>
                      <a:r>
                        <a:rPr lang="es-EC" sz="1300">
                          <a:solidFill>
                            <a:schemeClr val="tx1"/>
                          </a:solidFill>
                          <a:effectLst/>
                        </a:rPr>
                        <a:t>7794,51</a:t>
                      </a:r>
                      <a:endParaRPr lang="es-EC" sz="1300">
                        <a:solidFill>
                          <a:schemeClr val="tx1"/>
                        </a:solidFill>
                        <a:effectLst/>
                        <a:latin typeface="+mj-lt"/>
                        <a:ea typeface="Times New Roman" panose="02020603050405020304" pitchFamily="18" charset="0"/>
                        <a:cs typeface="Times New Roman" panose="02020603050405020304" pitchFamily="18" charset="0"/>
                      </a:endParaRPr>
                    </a:p>
                  </a:txBody>
                  <a:tcPr marL="33200" marR="33200" marT="0" marB="0" anchor="ctr"/>
                </a:tc>
                <a:tc>
                  <a:txBody>
                    <a:bodyPr/>
                    <a:lstStyle/>
                    <a:p>
                      <a:pPr algn="r">
                        <a:lnSpc>
                          <a:spcPct val="150000"/>
                        </a:lnSpc>
                        <a:spcAft>
                          <a:spcPts val="0"/>
                        </a:spcAft>
                      </a:pPr>
                      <a:r>
                        <a:rPr lang="es-EC" sz="1300">
                          <a:solidFill>
                            <a:schemeClr val="tx1"/>
                          </a:solidFill>
                          <a:effectLst/>
                        </a:rPr>
                        <a:t>52,56</a:t>
                      </a:r>
                      <a:endParaRPr lang="es-EC" sz="1300">
                        <a:solidFill>
                          <a:schemeClr val="tx1"/>
                        </a:solidFill>
                        <a:effectLst/>
                        <a:latin typeface="+mj-lt"/>
                        <a:ea typeface="Times New Roman" panose="02020603050405020304" pitchFamily="18" charset="0"/>
                        <a:cs typeface="Times New Roman" panose="02020603050405020304" pitchFamily="18" charset="0"/>
                      </a:endParaRPr>
                    </a:p>
                  </a:txBody>
                  <a:tcPr marL="33200" marR="33200" marT="0" marB="0" anchor="ctr"/>
                </a:tc>
                <a:extLst>
                  <a:ext uri="{0D108BD9-81ED-4DB2-BD59-A6C34878D82A}">
                    <a16:rowId xmlns:a16="http://schemas.microsoft.com/office/drawing/2014/main" val="2352382865"/>
                  </a:ext>
                </a:extLst>
              </a:tr>
              <a:tr h="1459690">
                <a:tc vMerge="1">
                  <a:txBody>
                    <a:bodyPr/>
                    <a:lstStyle/>
                    <a:p>
                      <a:endParaRPr lang="es-EC"/>
                    </a:p>
                  </a:txBody>
                  <a:tcPr/>
                </a:tc>
                <a:tc gridSpan="2">
                  <a:txBody>
                    <a:bodyPr/>
                    <a:lstStyle/>
                    <a:p>
                      <a:pPr algn="l">
                        <a:lnSpc>
                          <a:spcPct val="150000"/>
                        </a:lnSpc>
                        <a:spcAft>
                          <a:spcPts val="0"/>
                        </a:spcAft>
                      </a:pPr>
                      <a:r>
                        <a:rPr lang="es-EC" sz="1300">
                          <a:solidFill>
                            <a:schemeClr val="tx1"/>
                          </a:solidFill>
                          <a:effectLst/>
                        </a:rPr>
                        <a:t>Cryands</a:t>
                      </a:r>
                      <a:endParaRPr lang="es-EC" sz="1300">
                        <a:solidFill>
                          <a:schemeClr val="tx1"/>
                        </a:solidFill>
                        <a:effectLst/>
                        <a:latin typeface="+mj-lt"/>
                        <a:ea typeface="Times New Roman" panose="02020603050405020304" pitchFamily="18" charset="0"/>
                        <a:cs typeface="Times New Roman" panose="02020603050405020304" pitchFamily="18" charset="0"/>
                      </a:endParaRPr>
                    </a:p>
                  </a:txBody>
                  <a:tcPr marL="33200" marR="33200" marT="0" marB="0" anchor="ctr"/>
                </a:tc>
                <a:tc hMerge="1">
                  <a:txBody>
                    <a:bodyPr/>
                    <a:lstStyle/>
                    <a:p>
                      <a:endParaRPr lang="es-EC"/>
                    </a:p>
                  </a:txBody>
                  <a:tcPr/>
                </a:tc>
                <a:tc>
                  <a:txBody>
                    <a:bodyPr/>
                    <a:lstStyle/>
                    <a:p>
                      <a:pPr algn="just">
                        <a:lnSpc>
                          <a:spcPct val="150000"/>
                        </a:lnSpc>
                        <a:spcAft>
                          <a:spcPts val="0"/>
                        </a:spcAft>
                      </a:pPr>
                      <a:r>
                        <a:rPr lang="es-EC" sz="1300">
                          <a:solidFill>
                            <a:schemeClr val="tx1"/>
                          </a:solidFill>
                          <a:effectLst/>
                        </a:rPr>
                        <a:t>Typic Hydrocryands</a:t>
                      </a:r>
                    </a:p>
                    <a:p>
                      <a:pPr algn="just">
                        <a:lnSpc>
                          <a:spcPct val="150000"/>
                        </a:lnSpc>
                        <a:spcAft>
                          <a:spcPts val="0"/>
                        </a:spcAft>
                      </a:pPr>
                      <a:r>
                        <a:rPr lang="es-EC" sz="1300">
                          <a:solidFill>
                            <a:schemeClr val="tx1"/>
                          </a:solidFill>
                          <a:effectLst/>
                        </a:rPr>
                        <a:t>Typic Melanocryands</a:t>
                      </a:r>
                    </a:p>
                    <a:p>
                      <a:pPr algn="just">
                        <a:lnSpc>
                          <a:spcPct val="150000"/>
                        </a:lnSpc>
                        <a:spcAft>
                          <a:spcPts val="0"/>
                        </a:spcAft>
                      </a:pPr>
                      <a:r>
                        <a:rPr lang="es-EC" sz="1300">
                          <a:solidFill>
                            <a:schemeClr val="tx1"/>
                          </a:solidFill>
                          <a:effectLst/>
                        </a:rPr>
                        <a:t>Thaptic Haplocryands</a:t>
                      </a:r>
                    </a:p>
                    <a:p>
                      <a:pPr algn="just">
                        <a:lnSpc>
                          <a:spcPct val="150000"/>
                        </a:lnSpc>
                        <a:spcAft>
                          <a:spcPts val="0"/>
                        </a:spcAft>
                      </a:pPr>
                      <a:r>
                        <a:rPr lang="es-EC" sz="1300">
                          <a:solidFill>
                            <a:schemeClr val="tx1"/>
                          </a:solidFill>
                          <a:effectLst/>
                        </a:rPr>
                        <a:t>Typic Fulvicryands</a:t>
                      </a:r>
                    </a:p>
                    <a:p>
                      <a:pPr algn="just">
                        <a:lnSpc>
                          <a:spcPct val="150000"/>
                        </a:lnSpc>
                        <a:spcAft>
                          <a:spcPts val="0"/>
                        </a:spcAft>
                      </a:pPr>
                      <a:r>
                        <a:rPr lang="es-EC" sz="1300">
                          <a:solidFill>
                            <a:schemeClr val="tx1"/>
                          </a:solidFill>
                          <a:effectLst/>
                        </a:rPr>
                        <a:t>Vitric Melanocryands</a:t>
                      </a:r>
                      <a:endParaRPr lang="es-EC" sz="1300">
                        <a:solidFill>
                          <a:schemeClr val="tx1"/>
                        </a:solidFill>
                        <a:effectLst/>
                        <a:latin typeface="+mj-lt"/>
                        <a:ea typeface="Times New Roman" panose="02020603050405020304" pitchFamily="18" charset="0"/>
                        <a:cs typeface="Times New Roman" panose="02020603050405020304" pitchFamily="18" charset="0"/>
                      </a:endParaRPr>
                    </a:p>
                  </a:txBody>
                  <a:tcPr marL="33200" marR="33200" marT="0" marB="0" anchor="ctr"/>
                </a:tc>
                <a:tc>
                  <a:txBody>
                    <a:bodyPr/>
                    <a:lstStyle/>
                    <a:p>
                      <a:pPr marL="243205">
                        <a:lnSpc>
                          <a:spcPct val="115000"/>
                        </a:lnSpc>
                        <a:spcAft>
                          <a:spcPts val="1000"/>
                        </a:spcAft>
                      </a:pPr>
                      <a:r>
                        <a:rPr lang="es-EC" sz="1300">
                          <a:solidFill>
                            <a:schemeClr val="tx1"/>
                          </a:solidFill>
                          <a:effectLst/>
                        </a:rPr>
                        <a:t>&gt;100</a:t>
                      </a:r>
                      <a:endParaRPr lang="es-EC" sz="1300">
                        <a:solidFill>
                          <a:schemeClr val="tx1"/>
                        </a:solidFill>
                        <a:effectLst/>
                        <a:latin typeface="+mj-lt"/>
                        <a:ea typeface="Calibri" panose="020F0502020204030204" pitchFamily="34" charset="0"/>
                        <a:cs typeface="Times New Roman" panose="02020603050405020304" pitchFamily="18" charset="0"/>
                      </a:endParaRPr>
                    </a:p>
                  </a:txBody>
                  <a:tcPr marL="33200" marR="33200" marT="0" marB="0" anchor="ctr"/>
                </a:tc>
                <a:tc>
                  <a:txBody>
                    <a:bodyPr/>
                    <a:lstStyle/>
                    <a:p>
                      <a:pPr algn="r">
                        <a:lnSpc>
                          <a:spcPct val="150000"/>
                        </a:lnSpc>
                        <a:spcAft>
                          <a:spcPts val="0"/>
                        </a:spcAft>
                      </a:pPr>
                      <a:r>
                        <a:rPr lang="es-EC" sz="1300">
                          <a:solidFill>
                            <a:schemeClr val="tx1"/>
                          </a:solidFill>
                          <a:effectLst/>
                        </a:rPr>
                        <a:t>6432,52</a:t>
                      </a:r>
                      <a:endParaRPr lang="es-EC" sz="1300">
                        <a:solidFill>
                          <a:schemeClr val="tx1"/>
                        </a:solidFill>
                        <a:effectLst/>
                        <a:latin typeface="+mj-lt"/>
                        <a:ea typeface="Times New Roman" panose="02020603050405020304" pitchFamily="18" charset="0"/>
                        <a:cs typeface="Times New Roman" panose="02020603050405020304" pitchFamily="18" charset="0"/>
                      </a:endParaRPr>
                    </a:p>
                  </a:txBody>
                  <a:tcPr marL="33200" marR="33200" marT="0" marB="0" anchor="ctr"/>
                </a:tc>
                <a:tc>
                  <a:txBody>
                    <a:bodyPr/>
                    <a:lstStyle/>
                    <a:p>
                      <a:pPr algn="r">
                        <a:lnSpc>
                          <a:spcPct val="150000"/>
                        </a:lnSpc>
                        <a:spcAft>
                          <a:spcPts val="0"/>
                        </a:spcAft>
                      </a:pPr>
                      <a:r>
                        <a:rPr lang="es-EC" sz="1300">
                          <a:solidFill>
                            <a:schemeClr val="tx1"/>
                          </a:solidFill>
                          <a:effectLst/>
                        </a:rPr>
                        <a:t>43,37</a:t>
                      </a:r>
                      <a:endParaRPr lang="es-EC" sz="1300">
                        <a:solidFill>
                          <a:schemeClr val="tx1"/>
                        </a:solidFill>
                        <a:effectLst/>
                        <a:latin typeface="+mj-lt"/>
                        <a:ea typeface="Times New Roman" panose="02020603050405020304" pitchFamily="18" charset="0"/>
                        <a:cs typeface="Times New Roman" panose="02020603050405020304" pitchFamily="18" charset="0"/>
                      </a:endParaRPr>
                    </a:p>
                  </a:txBody>
                  <a:tcPr marL="33200" marR="33200" marT="0" marB="0" anchor="ctr"/>
                </a:tc>
                <a:extLst>
                  <a:ext uri="{0D108BD9-81ED-4DB2-BD59-A6C34878D82A}">
                    <a16:rowId xmlns:a16="http://schemas.microsoft.com/office/drawing/2014/main" val="35481494"/>
                  </a:ext>
                </a:extLst>
              </a:tr>
              <a:tr h="266319">
                <a:tc>
                  <a:txBody>
                    <a:bodyPr/>
                    <a:lstStyle/>
                    <a:p>
                      <a:pPr algn="l">
                        <a:lnSpc>
                          <a:spcPct val="150000"/>
                        </a:lnSpc>
                        <a:spcAft>
                          <a:spcPts val="0"/>
                        </a:spcAft>
                      </a:pPr>
                      <a:r>
                        <a:rPr lang="es-EC" sz="1300" b="0" dirty="0">
                          <a:solidFill>
                            <a:schemeClr val="tx1"/>
                          </a:solidFill>
                          <a:effectLst/>
                        </a:rPr>
                        <a:t>INCEPTISOL</a:t>
                      </a:r>
                      <a:endParaRPr lang="es-EC" sz="1300" b="0" dirty="0">
                        <a:solidFill>
                          <a:schemeClr val="tx1"/>
                        </a:solidFill>
                        <a:effectLst/>
                        <a:latin typeface="+mj-lt"/>
                        <a:ea typeface="Times New Roman" panose="02020603050405020304" pitchFamily="18" charset="0"/>
                        <a:cs typeface="Times New Roman" panose="02020603050405020304" pitchFamily="18" charset="0"/>
                      </a:endParaRPr>
                    </a:p>
                  </a:txBody>
                  <a:tcPr marL="33200" marR="33200" marT="0" marB="0"/>
                </a:tc>
                <a:tc gridSpan="2">
                  <a:txBody>
                    <a:bodyPr/>
                    <a:lstStyle/>
                    <a:p>
                      <a:pPr algn="l">
                        <a:lnSpc>
                          <a:spcPct val="150000"/>
                        </a:lnSpc>
                        <a:spcAft>
                          <a:spcPts val="0"/>
                        </a:spcAft>
                      </a:pPr>
                      <a:r>
                        <a:rPr lang="es-EC" sz="1300">
                          <a:solidFill>
                            <a:schemeClr val="tx1"/>
                          </a:solidFill>
                          <a:effectLst/>
                        </a:rPr>
                        <a:t>Hydrandept </a:t>
                      </a:r>
                      <a:endParaRPr lang="es-EC" sz="1300">
                        <a:solidFill>
                          <a:schemeClr val="tx1"/>
                        </a:solidFill>
                        <a:effectLst/>
                        <a:latin typeface="+mj-lt"/>
                        <a:ea typeface="Times New Roman" panose="02020603050405020304" pitchFamily="18" charset="0"/>
                        <a:cs typeface="Times New Roman" panose="02020603050405020304" pitchFamily="18" charset="0"/>
                      </a:endParaRPr>
                    </a:p>
                  </a:txBody>
                  <a:tcPr marL="33200" marR="33200" marT="0" marB="0" anchor="ctr"/>
                </a:tc>
                <a:tc hMerge="1">
                  <a:txBody>
                    <a:bodyPr/>
                    <a:lstStyle/>
                    <a:p>
                      <a:endParaRPr lang="es-EC"/>
                    </a:p>
                  </a:txBody>
                  <a:tcPr/>
                </a:tc>
                <a:tc>
                  <a:txBody>
                    <a:bodyPr/>
                    <a:lstStyle/>
                    <a:p>
                      <a:pPr algn="just">
                        <a:lnSpc>
                          <a:spcPct val="150000"/>
                        </a:lnSpc>
                        <a:spcAft>
                          <a:spcPts val="0"/>
                        </a:spcAft>
                      </a:pPr>
                      <a:r>
                        <a:rPr lang="es-EC" sz="1300">
                          <a:solidFill>
                            <a:schemeClr val="tx1"/>
                          </a:solidFill>
                          <a:effectLst/>
                        </a:rPr>
                        <a:t>Andic Eutrudepts</a:t>
                      </a:r>
                      <a:endParaRPr lang="es-EC" sz="1300">
                        <a:solidFill>
                          <a:schemeClr val="tx1"/>
                        </a:solidFill>
                        <a:effectLst/>
                        <a:latin typeface="+mj-lt"/>
                        <a:ea typeface="Times New Roman" panose="02020603050405020304" pitchFamily="18" charset="0"/>
                        <a:cs typeface="Times New Roman" panose="02020603050405020304" pitchFamily="18" charset="0"/>
                      </a:endParaRPr>
                    </a:p>
                  </a:txBody>
                  <a:tcPr marL="33200" marR="33200" marT="0" marB="0" anchor="ctr"/>
                </a:tc>
                <a:tc>
                  <a:txBody>
                    <a:bodyPr/>
                    <a:lstStyle/>
                    <a:p>
                      <a:pPr algn="ctr">
                        <a:lnSpc>
                          <a:spcPct val="150000"/>
                        </a:lnSpc>
                        <a:spcAft>
                          <a:spcPts val="0"/>
                        </a:spcAft>
                      </a:pPr>
                      <a:r>
                        <a:rPr lang="es-EC" sz="1300">
                          <a:solidFill>
                            <a:schemeClr val="tx1"/>
                          </a:solidFill>
                          <a:effectLst/>
                        </a:rPr>
                        <a:t>&gt;100</a:t>
                      </a:r>
                      <a:endParaRPr lang="es-EC" sz="1300">
                        <a:solidFill>
                          <a:schemeClr val="tx1"/>
                        </a:solidFill>
                        <a:effectLst/>
                        <a:latin typeface="+mj-lt"/>
                        <a:ea typeface="Times New Roman" panose="02020603050405020304" pitchFamily="18" charset="0"/>
                        <a:cs typeface="Times New Roman" panose="02020603050405020304" pitchFamily="18" charset="0"/>
                      </a:endParaRPr>
                    </a:p>
                  </a:txBody>
                  <a:tcPr marL="33200" marR="33200" marT="0" marB="0" anchor="ctr"/>
                </a:tc>
                <a:tc>
                  <a:txBody>
                    <a:bodyPr/>
                    <a:lstStyle/>
                    <a:p>
                      <a:pPr algn="r">
                        <a:lnSpc>
                          <a:spcPct val="150000"/>
                        </a:lnSpc>
                        <a:spcAft>
                          <a:spcPts val="0"/>
                        </a:spcAft>
                      </a:pPr>
                      <a:r>
                        <a:rPr lang="es-EC" sz="1300">
                          <a:solidFill>
                            <a:schemeClr val="tx1"/>
                          </a:solidFill>
                          <a:effectLst/>
                        </a:rPr>
                        <a:t>103,99</a:t>
                      </a:r>
                      <a:endParaRPr lang="es-EC" sz="1300">
                        <a:solidFill>
                          <a:schemeClr val="tx1"/>
                        </a:solidFill>
                        <a:effectLst/>
                        <a:latin typeface="+mj-lt"/>
                        <a:ea typeface="Times New Roman" panose="02020603050405020304" pitchFamily="18" charset="0"/>
                        <a:cs typeface="Times New Roman" panose="02020603050405020304" pitchFamily="18" charset="0"/>
                      </a:endParaRPr>
                    </a:p>
                  </a:txBody>
                  <a:tcPr marL="33200" marR="33200" marT="0" marB="0" anchor="ctr"/>
                </a:tc>
                <a:tc>
                  <a:txBody>
                    <a:bodyPr/>
                    <a:lstStyle/>
                    <a:p>
                      <a:pPr algn="r">
                        <a:lnSpc>
                          <a:spcPct val="150000"/>
                        </a:lnSpc>
                        <a:spcAft>
                          <a:spcPts val="0"/>
                        </a:spcAft>
                      </a:pPr>
                      <a:r>
                        <a:rPr lang="es-EC" sz="1300">
                          <a:solidFill>
                            <a:schemeClr val="tx1"/>
                          </a:solidFill>
                          <a:effectLst/>
                        </a:rPr>
                        <a:t>0,70</a:t>
                      </a:r>
                      <a:endParaRPr lang="es-EC" sz="1300">
                        <a:solidFill>
                          <a:schemeClr val="tx1"/>
                        </a:solidFill>
                        <a:effectLst/>
                        <a:latin typeface="+mj-lt"/>
                        <a:ea typeface="Times New Roman" panose="02020603050405020304" pitchFamily="18" charset="0"/>
                        <a:cs typeface="Times New Roman" panose="02020603050405020304" pitchFamily="18" charset="0"/>
                      </a:endParaRPr>
                    </a:p>
                  </a:txBody>
                  <a:tcPr marL="33200" marR="33200" marT="0" marB="0" anchor="ctr"/>
                </a:tc>
                <a:extLst>
                  <a:ext uri="{0D108BD9-81ED-4DB2-BD59-A6C34878D82A}">
                    <a16:rowId xmlns:a16="http://schemas.microsoft.com/office/drawing/2014/main" val="1530551109"/>
                  </a:ext>
                </a:extLst>
              </a:tr>
              <a:tr h="594303">
                <a:tc>
                  <a:txBody>
                    <a:bodyPr/>
                    <a:lstStyle/>
                    <a:p>
                      <a:pPr algn="just">
                        <a:lnSpc>
                          <a:spcPct val="150000"/>
                        </a:lnSpc>
                        <a:spcAft>
                          <a:spcPts val="0"/>
                        </a:spcAft>
                      </a:pPr>
                      <a:r>
                        <a:rPr lang="es-EC" sz="1300" b="0" dirty="0">
                          <a:solidFill>
                            <a:schemeClr val="tx1"/>
                          </a:solidFill>
                          <a:effectLst/>
                        </a:rPr>
                        <a:t>TIERRAS MISCELÁNEAS</a:t>
                      </a:r>
                      <a:endParaRPr lang="es-EC" sz="1300" b="0" dirty="0">
                        <a:solidFill>
                          <a:schemeClr val="tx1"/>
                        </a:solidFill>
                        <a:effectLst/>
                        <a:latin typeface="+mj-lt"/>
                        <a:ea typeface="Times New Roman" panose="02020603050405020304" pitchFamily="18" charset="0"/>
                        <a:cs typeface="Times New Roman" panose="02020603050405020304" pitchFamily="18" charset="0"/>
                      </a:endParaRPr>
                    </a:p>
                  </a:txBody>
                  <a:tcPr marL="33200" marR="33200" marT="0" marB="0"/>
                </a:tc>
                <a:tc gridSpan="2">
                  <a:txBody>
                    <a:bodyPr/>
                    <a:lstStyle/>
                    <a:p>
                      <a:endParaRPr lang="es-EC" sz="1300">
                        <a:solidFill>
                          <a:schemeClr val="tx1"/>
                        </a:solidFill>
                        <a:latin typeface="+mj-lt"/>
                      </a:endParaRPr>
                    </a:p>
                  </a:txBody>
                  <a:tcPr/>
                </a:tc>
                <a:tc hMerge="1">
                  <a:txBody>
                    <a:bodyPr/>
                    <a:lstStyle/>
                    <a:p>
                      <a:pPr algn="l">
                        <a:lnSpc>
                          <a:spcPct val="150000"/>
                        </a:lnSpc>
                        <a:spcAft>
                          <a:spcPts val="0"/>
                        </a:spcAft>
                      </a:pPr>
                      <a:r>
                        <a:rPr lang="es-EC" sz="1500">
                          <a:effectLst/>
                          <a:latin typeface="+mj-lt"/>
                        </a:rPr>
                        <a:t>Asociación de dos o más tipos de suelos</a:t>
                      </a:r>
                      <a:endParaRPr lang="es-EC" sz="1500">
                        <a:effectLst/>
                        <a:latin typeface="+mj-lt"/>
                        <a:ea typeface="Times New Roman" panose="02020603050405020304" pitchFamily="18" charset="0"/>
                        <a:cs typeface="Times New Roman" panose="02020603050405020304" pitchFamily="18" charset="0"/>
                      </a:endParaRPr>
                    </a:p>
                  </a:txBody>
                  <a:tcPr marL="33200" marR="33200" marT="0" marB="0"/>
                </a:tc>
                <a:tc>
                  <a:txBody>
                    <a:bodyPr/>
                    <a:lstStyle/>
                    <a:p>
                      <a:pPr algn="l">
                        <a:lnSpc>
                          <a:spcPct val="150000"/>
                        </a:lnSpc>
                        <a:spcAft>
                          <a:spcPts val="0"/>
                        </a:spcAft>
                      </a:pPr>
                      <a:r>
                        <a:rPr lang="es-EC" sz="1300">
                          <a:solidFill>
                            <a:schemeClr val="tx1"/>
                          </a:solidFill>
                          <a:effectLst/>
                        </a:rPr>
                        <a:t>No aplica</a:t>
                      </a:r>
                      <a:endParaRPr lang="es-EC" sz="1300">
                        <a:solidFill>
                          <a:schemeClr val="tx1"/>
                        </a:solidFill>
                        <a:effectLst/>
                        <a:latin typeface="+mj-lt"/>
                        <a:ea typeface="Times New Roman" panose="02020603050405020304" pitchFamily="18" charset="0"/>
                        <a:cs typeface="Times New Roman" panose="02020603050405020304" pitchFamily="18" charset="0"/>
                      </a:endParaRPr>
                    </a:p>
                  </a:txBody>
                  <a:tcPr marL="33200" marR="33200" marT="0" marB="0" anchor="ctr"/>
                </a:tc>
                <a:tc>
                  <a:txBody>
                    <a:bodyPr/>
                    <a:lstStyle/>
                    <a:p>
                      <a:pPr algn="ctr">
                        <a:lnSpc>
                          <a:spcPct val="150000"/>
                        </a:lnSpc>
                        <a:spcAft>
                          <a:spcPts val="0"/>
                        </a:spcAft>
                      </a:pPr>
                      <a:r>
                        <a:rPr lang="es-EC" sz="1300">
                          <a:solidFill>
                            <a:schemeClr val="tx1"/>
                          </a:solidFill>
                          <a:effectLst/>
                        </a:rPr>
                        <a:t>No aplica</a:t>
                      </a:r>
                      <a:endParaRPr lang="es-EC" sz="1300">
                        <a:solidFill>
                          <a:schemeClr val="tx1"/>
                        </a:solidFill>
                        <a:effectLst/>
                        <a:latin typeface="+mj-lt"/>
                        <a:ea typeface="Times New Roman" panose="02020603050405020304" pitchFamily="18" charset="0"/>
                        <a:cs typeface="Times New Roman" panose="02020603050405020304" pitchFamily="18" charset="0"/>
                      </a:endParaRPr>
                    </a:p>
                  </a:txBody>
                  <a:tcPr marL="33200" marR="33200" marT="0" marB="0" anchor="ctr"/>
                </a:tc>
                <a:tc>
                  <a:txBody>
                    <a:bodyPr/>
                    <a:lstStyle/>
                    <a:p>
                      <a:pPr algn="r">
                        <a:lnSpc>
                          <a:spcPct val="150000"/>
                        </a:lnSpc>
                        <a:spcAft>
                          <a:spcPts val="0"/>
                        </a:spcAft>
                      </a:pPr>
                      <a:r>
                        <a:rPr lang="es-EC" sz="1300">
                          <a:solidFill>
                            <a:schemeClr val="tx1"/>
                          </a:solidFill>
                          <a:effectLst/>
                        </a:rPr>
                        <a:t>499,76</a:t>
                      </a:r>
                      <a:endParaRPr lang="es-EC" sz="1300">
                        <a:solidFill>
                          <a:schemeClr val="tx1"/>
                        </a:solidFill>
                        <a:effectLst/>
                        <a:latin typeface="+mj-lt"/>
                        <a:ea typeface="Times New Roman" panose="02020603050405020304" pitchFamily="18" charset="0"/>
                        <a:cs typeface="Times New Roman" panose="02020603050405020304" pitchFamily="18" charset="0"/>
                      </a:endParaRPr>
                    </a:p>
                  </a:txBody>
                  <a:tcPr marL="33200" marR="33200" marT="0" marB="0" anchor="ctr"/>
                </a:tc>
                <a:tc>
                  <a:txBody>
                    <a:bodyPr/>
                    <a:lstStyle/>
                    <a:p>
                      <a:pPr algn="r">
                        <a:lnSpc>
                          <a:spcPct val="150000"/>
                        </a:lnSpc>
                        <a:spcAft>
                          <a:spcPts val="0"/>
                        </a:spcAft>
                      </a:pPr>
                      <a:r>
                        <a:rPr lang="es-EC" sz="1300">
                          <a:solidFill>
                            <a:schemeClr val="tx1"/>
                          </a:solidFill>
                          <a:effectLst/>
                        </a:rPr>
                        <a:t>3,37</a:t>
                      </a:r>
                      <a:endParaRPr lang="es-EC" sz="1300">
                        <a:solidFill>
                          <a:schemeClr val="tx1"/>
                        </a:solidFill>
                        <a:effectLst/>
                        <a:latin typeface="+mj-lt"/>
                        <a:ea typeface="Times New Roman" panose="02020603050405020304" pitchFamily="18" charset="0"/>
                        <a:cs typeface="Times New Roman" panose="02020603050405020304" pitchFamily="18" charset="0"/>
                      </a:endParaRPr>
                    </a:p>
                  </a:txBody>
                  <a:tcPr marL="33200" marR="33200" marT="0" marB="0" anchor="ctr"/>
                </a:tc>
                <a:extLst>
                  <a:ext uri="{0D108BD9-81ED-4DB2-BD59-A6C34878D82A}">
                    <a16:rowId xmlns:a16="http://schemas.microsoft.com/office/drawing/2014/main" val="1388152833"/>
                  </a:ext>
                </a:extLst>
              </a:tr>
              <a:tr h="442838">
                <a:tc gridSpan="5">
                  <a:txBody>
                    <a:bodyPr/>
                    <a:lstStyle/>
                    <a:p>
                      <a:pPr algn="ctr">
                        <a:lnSpc>
                          <a:spcPct val="115000"/>
                        </a:lnSpc>
                        <a:spcAft>
                          <a:spcPts val="0"/>
                        </a:spcAft>
                      </a:pPr>
                      <a:r>
                        <a:rPr lang="es-EC" sz="1600" dirty="0">
                          <a:solidFill>
                            <a:schemeClr val="tx1"/>
                          </a:solidFill>
                          <a:effectLst/>
                        </a:rPr>
                        <a:t>TOTAL</a:t>
                      </a:r>
                      <a:endParaRPr lang="es-EC" sz="1600" dirty="0">
                        <a:solidFill>
                          <a:schemeClr val="tx1"/>
                        </a:solidFill>
                        <a:effectLst/>
                        <a:latin typeface="+mj-lt"/>
                        <a:ea typeface="Times New Roman" panose="02020603050405020304" pitchFamily="18" charset="0"/>
                        <a:cs typeface="Times New Roman" panose="02020603050405020304" pitchFamily="18" charset="0"/>
                      </a:endParaRPr>
                    </a:p>
                  </a:txBody>
                  <a:tcPr marL="33200" marR="33200"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r">
                        <a:lnSpc>
                          <a:spcPct val="115000"/>
                        </a:lnSpc>
                        <a:spcAft>
                          <a:spcPts val="0"/>
                        </a:spcAft>
                      </a:pPr>
                      <a:r>
                        <a:rPr lang="es-EC" sz="1300">
                          <a:solidFill>
                            <a:schemeClr val="tx1"/>
                          </a:solidFill>
                          <a:effectLst/>
                        </a:rPr>
                        <a:t>14830,78</a:t>
                      </a:r>
                      <a:endParaRPr lang="es-EC" sz="1300">
                        <a:solidFill>
                          <a:schemeClr val="tx1"/>
                        </a:solidFill>
                        <a:effectLst/>
                        <a:latin typeface="+mj-lt"/>
                        <a:ea typeface="Times New Roman" panose="02020603050405020304" pitchFamily="18" charset="0"/>
                        <a:cs typeface="Times New Roman" panose="02020603050405020304" pitchFamily="18" charset="0"/>
                      </a:endParaRPr>
                    </a:p>
                  </a:txBody>
                  <a:tcPr marL="33200" marR="33200" marT="0" marB="0" anchor="ctr"/>
                </a:tc>
                <a:tc>
                  <a:txBody>
                    <a:bodyPr/>
                    <a:lstStyle/>
                    <a:p>
                      <a:pPr algn="ctr">
                        <a:lnSpc>
                          <a:spcPct val="115000"/>
                        </a:lnSpc>
                        <a:spcAft>
                          <a:spcPts val="0"/>
                        </a:spcAft>
                      </a:pPr>
                      <a:r>
                        <a:rPr lang="es-EC" sz="1300" dirty="0">
                          <a:solidFill>
                            <a:schemeClr val="tx1"/>
                          </a:solidFill>
                          <a:effectLst/>
                        </a:rPr>
                        <a:t>100</a:t>
                      </a:r>
                      <a:endParaRPr lang="es-EC" sz="1300" dirty="0">
                        <a:solidFill>
                          <a:schemeClr val="tx1"/>
                        </a:solidFill>
                        <a:effectLst/>
                        <a:latin typeface="+mj-lt"/>
                        <a:ea typeface="Times New Roman" panose="02020603050405020304" pitchFamily="18" charset="0"/>
                        <a:cs typeface="Times New Roman" panose="02020603050405020304" pitchFamily="18" charset="0"/>
                      </a:endParaRPr>
                    </a:p>
                  </a:txBody>
                  <a:tcPr marL="33200" marR="33200" marT="0" marB="0" anchor="ctr"/>
                </a:tc>
                <a:extLst>
                  <a:ext uri="{0D108BD9-81ED-4DB2-BD59-A6C34878D82A}">
                    <a16:rowId xmlns:a16="http://schemas.microsoft.com/office/drawing/2014/main" val="1388104527"/>
                  </a:ext>
                </a:extLst>
              </a:tr>
            </a:tbl>
          </a:graphicData>
        </a:graphic>
      </p:graphicFrame>
      <p:sp>
        <p:nvSpPr>
          <p:cNvPr id="8" name="Rectángulo 7"/>
          <p:cNvSpPr/>
          <p:nvPr/>
        </p:nvSpPr>
        <p:spPr>
          <a:xfrm>
            <a:off x="7006959" y="1635314"/>
            <a:ext cx="3739678" cy="369332"/>
          </a:xfrm>
          <a:prstGeom prst="rect">
            <a:avLst/>
          </a:prstGeom>
        </p:spPr>
        <p:txBody>
          <a:bodyPr wrap="none">
            <a:spAutoFit/>
          </a:bodyPr>
          <a:lstStyle/>
          <a:p>
            <a:pPr algn="ctr">
              <a:spcAft>
                <a:spcPts val="1000"/>
              </a:spcAft>
            </a:pPr>
            <a:r>
              <a:rPr lang="es-EC" b="1" dirty="0">
                <a:solidFill>
                  <a:srgbClr val="000000"/>
                </a:solidFill>
                <a:latin typeface="+mj-lt"/>
                <a:ea typeface="Times New Roman" panose="02020603050405020304" pitchFamily="18" charset="0"/>
              </a:rPr>
              <a:t>Tabla 2</a:t>
            </a:r>
            <a:r>
              <a:rPr lang="es-EC" dirty="0">
                <a:solidFill>
                  <a:srgbClr val="000000"/>
                </a:solidFill>
                <a:latin typeface="+mj-lt"/>
                <a:ea typeface="Times New Roman" panose="02020603050405020304" pitchFamily="18" charset="0"/>
              </a:rPr>
              <a:t>. Categorías de t</a:t>
            </a:r>
            <a:r>
              <a:rPr lang="es-EC" dirty="0"/>
              <a:t>ipos de suelos</a:t>
            </a:r>
            <a:endParaRPr lang="es-EC" sz="1600" i="1" dirty="0">
              <a:solidFill>
                <a:srgbClr val="44546A"/>
              </a:solidFill>
              <a:effectLst/>
              <a:latin typeface="+mj-lt"/>
              <a:ea typeface="Times New Roman" panose="02020603050405020304" pitchFamily="18" charset="0"/>
            </a:endParaRPr>
          </a:p>
        </p:txBody>
      </p:sp>
      <p:sp>
        <p:nvSpPr>
          <p:cNvPr id="9" name="Rectángulo 8"/>
          <p:cNvSpPr/>
          <p:nvPr/>
        </p:nvSpPr>
        <p:spPr>
          <a:xfrm>
            <a:off x="1830119" y="1847535"/>
            <a:ext cx="1712328" cy="400110"/>
          </a:xfrm>
          <a:prstGeom prst="rect">
            <a:avLst/>
          </a:prstGeom>
        </p:spPr>
        <p:txBody>
          <a:bodyPr wrap="none">
            <a:spAutoFit/>
          </a:bodyPr>
          <a:lstStyle/>
          <a:p>
            <a:pPr algn="ctr">
              <a:spcAft>
                <a:spcPts val="1000"/>
              </a:spcAft>
            </a:pPr>
            <a:r>
              <a:rPr lang="es-EC" sz="2000" dirty="0"/>
              <a:t>Tipos de suelos</a:t>
            </a:r>
            <a:endParaRPr lang="es-EC" i="1" dirty="0">
              <a:solidFill>
                <a:srgbClr val="44546A"/>
              </a:solidFill>
              <a:effectLst/>
              <a:latin typeface="+mj-lt"/>
              <a:ea typeface="Times New Roman" panose="02020603050405020304" pitchFamily="18" charset="0"/>
            </a:endParaRPr>
          </a:p>
        </p:txBody>
      </p:sp>
      <p:pic>
        <p:nvPicPr>
          <p:cNvPr id="11" name="Imagen 10"/>
          <p:cNvPicPr/>
          <p:nvPr/>
        </p:nvPicPr>
        <p:blipFill rotWithShape="1">
          <a:blip r:embed="rId2" cstate="print">
            <a:extLst>
              <a:ext uri="{28A0092B-C50C-407E-A947-70E740481C1C}">
                <a14:useLocalDpi xmlns:a14="http://schemas.microsoft.com/office/drawing/2010/main" val="0"/>
              </a:ext>
            </a:extLst>
          </a:blip>
          <a:srcRect l="4598" t="20391" r="26574" b="5254"/>
          <a:stretch/>
        </p:blipFill>
        <p:spPr bwMode="auto">
          <a:xfrm>
            <a:off x="221354" y="2312272"/>
            <a:ext cx="4929857" cy="400153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49235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787020" y="-116424"/>
            <a:ext cx="10515600" cy="1325563"/>
          </a:xfrm>
        </p:spPr>
        <p:txBody>
          <a:bodyPr/>
          <a:lstStyle/>
          <a:p>
            <a:r>
              <a:rPr lang="es-EC" b="1" dirty="0">
                <a:solidFill>
                  <a:schemeClr val="accent1">
                    <a:lumMod val="75000"/>
                  </a:schemeClr>
                </a:solidFill>
                <a:latin typeface="Arial Black" panose="020B0A04020102020204" pitchFamily="34" charset="0"/>
              </a:rPr>
              <a:t>resultados</a:t>
            </a:r>
          </a:p>
        </p:txBody>
      </p:sp>
      <p:sp>
        <p:nvSpPr>
          <p:cNvPr id="5" name="CuadroTexto 4"/>
          <p:cNvSpPr txBox="1"/>
          <p:nvPr/>
        </p:nvSpPr>
        <p:spPr>
          <a:xfrm>
            <a:off x="672720" y="828801"/>
            <a:ext cx="11009326" cy="954107"/>
          </a:xfrm>
          <a:prstGeom prst="rect">
            <a:avLst/>
          </a:prstGeom>
          <a:noFill/>
        </p:spPr>
        <p:txBody>
          <a:bodyPr wrap="square" rtlCol="0">
            <a:spAutoFit/>
          </a:bodyPr>
          <a:lstStyle/>
          <a:p>
            <a:pPr algn="just"/>
            <a:r>
              <a:rPr lang="es-VE" sz="2800" dirty="0">
                <a:solidFill>
                  <a:schemeClr val="accent1">
                    <a:lumMod val="75000"/>
                  </a:schemeClr>
                </a:solidFill>
              </a:rPr>
              <a:t>Caracterización de las condiciones biofísicas e hídricas de la comuna Pasto La Esperanza</a:t>
            </a:r>
            <a:r>
              <a:rPr lang="es-EC" sz="2800" dirty="0">
                <a:solidFill>
                  <a:schemeClr val="accent1">
                    <a:lumMod val="75000"/>
                  </a:schemeClr>
                </a:solidFill>
              </a:rPr>
              <a:t>.</a:t>
            </a:r>
            <a:r>
              <a:rPr lang="es-EC" sz="2800" dirty="0">
                <a:solidFill>
                  <a:schemeClr val="accent1">
                    <a:lumMod val="75000"/>
                  </a:schemeClr>
                </a:solidFill>
                <a:latin typeface="Arial Black" panose="020B0A04020102020204" pitchFamily="34" charset="0"/>
              </a:rPr>
              <a:t> </a:t>
            </a:r>
          </a:p>
        </p:txBody>
      </p:sp>
      <p:sp>
        <p:nvSpPr>
          <p:cNvPr id="8" name="Rectángulo 7"/>
          <p:cNvSpPr/>
          <p:nvPr/>
        </p:nvSpPr>
        <p:spPr>
          <a:xfrm>
            <a:off x="6193492" y="2051972"/>
            <a:ext cx="4477059" cy="369332"/>
          </a:xfrm>
          <a:prstGeom prst="rect">
            <a:avLst/>
          </a:prstGeom>
        </p:spPr>
        <p:txBody>
          <a:bodyPr wrap="none">
            <a:spAutoFit/>
          </a:bodyPr>
          <a:lstStyle/>
          <a:p>
            <a:pPr algn="ctr">
              <a:spcAft>
                <a:spcPts val="1000"/>
              </a:spcAft>
            </a:pPr>
            <a:r>
              <a:rPr lang="es-EC" b="1" dirty="0">
                <a:solidFill>
                  <a:srgbClr val="000000"/>
                </a:solidFill>
                <a:latin typeface="+mj-lt"/>
                <a:ea typeface="Times New Roman" panose="02020603050405020304" pitchFamily="18" charset="0"/>
              </a:rPr>
              <a:t>Tabla 3</a:t>
            </a:r>
            <a:r>
              <a:rPr lang="es-EC" dirty="0">
                <a:solidFill>
                  <a:srgbClr val="000000"/>
                </a:solidFill>
                <a:latin typeface="+mj-lt"/>
                <a:ea typeface="Times New Roman" panose="02020603050405020304" pitchFamily="18" charset="0"/>
              </a:rPr>
              <a:t>. Categorías de p</a:t>
            </a:r>
            <a:r>
              <a:rPr lang="es-EC" dirty="0"/>
              <a:t>endientes del terreno</a:t>
            </a:r>
            <a:endParaRPr lang="es-EC" sz="1600" i="1" dirty="0">
              <a:solidFill>
                <a:srgbClr val="44546A"/>
              </a:solidFill>
              <a:effectLst/>
              <a:latin typeface="+mj-lt"/>
              <a:ea typeface="Times New Roman" panose="02020603050405020304" pitchFamily="18" charset="0"/>
            </a:endParaRPr>
          </a:p>
        </p:txBody>
      </p:sp>
      <p:graphicFrame>
        <p:nvGraphicFramePr>
          <p:cNvPr id="6" name="Tabla 5"/>
          <p:cNvGraphicFramePr>
            <a:graphicFrameLocks noGrp="1"/>
          </p:cNvGraphicFramePr>
          <p:nvPr>
            <p:extLst>
              <p:ext uri="{D42A27DB-BD31-4B8C-83A1-F6EECF244321}">
                <p14:modId xmlns:p14="http://schemas.microsoft.com/office/powerpoint/2010/main" val="2144662561"/>
              </p:ext>
            </p:extLst>
          </p:nvPr>
        </p:nvGraphicFramePr>
        <p:xfrm>
          <a:off x="5557128" y="2430819"/>
          <a:ext cx="5899250" cy="4001534"/>
        </p:xfrm>
        <a:graphic>
          <a:graphicData uri="http://schemas.openxmlformats.org/drawingml/2006/table">
            <a:tbl>
              <a:tblPr firstRow="1" firstCol="1" bandRow="1">
                <a:tableStyleId>{5C22544A-7EE6-4342-B048-85BDC9FD1C3A}</a:tableStyleId>
              </a:tblPr>
              <a:tblGrid>
                <a:gridCol w="931591">
                  <a:extLst>
                    <a:ext uri="{9D8B030D-6E8A-4147-A177-3AD203B41FA5}">
                      <a16:colId xmlns:a16="http://schemas.microsoft.com/office/drawing/2014/main" val="447355255"/>
                    </a:ext>
                  </a:extLst>
                </a:gridCol>
                <a:gridCol w="1777688">
                  <a:extLst>
                    <a:ext uri="{9D8B030D-6E8A-4147-A177-3AD203B41FA5}">
                      <a16:colId xmlns:a16="http://schemas.microsoft.com/office/drawing/2014/main" val="1226545815"/>
                    </a:ext>
                  </a:extLst>
                </a:gridCol>
                <a:gridCol w="1082670">
                  <a:extLst>
                    <a:ext uri="{9D8B030D-6E8A-4147-A177-3AD203B41FA5}">
                      <a16:colId xmlns:a16="http://schemas.microsoft.com/office/drawing/2014/main" val="576926213"/>
                    </a:ext>
                  </a:extLst>
                </a:gridCol>
                <a:gridCol w="1075973">
                  <a:extLst>
                    <a:ext uri="{9D8B030D-6E8A-4147-A177-3AD203B41FA5}">
                      <a16:colId xmlns:a16="http://schemas.microsoft.com/office/drawing/2014/main" val="3485162513"/>
                    </a:ext>
                  </a:extLst>
                </a:gridCol>
                <a:gridCol w="1031328">
                  <a:extLst>
                    <a:ext uri="{9D8B030D-6E8A-4147-A177-3AD203B41FA5}">
                      <a16:colId xmlns:a16="http://schemas.microsoft.com/office/drawing/2014/main" val="1404719898"/>
                    </a:ext>
                  </a:extLst>
                </a:gridCol>
              </a:tblGrid>
              <a:tr h="472264">
                <a:tc>
                  <a:txBody>
                    <a:bodyPr/>
                    <a:lstStyle/>
                    <a:p>
                      <a:pPr algn="ctr">
                        <a:lnSpc>
                          <a:spcPct val="115000"/>
                        </a:lnSpc>
                        <a:spcAft>
                          <a:spcPts val="0"/>
                        </a:spcAft>
                      </a:pPr>
                      <a:r>
                        <a:rPr lang="es-EC" sz="1500" dirty="0">
                          <a:solidFill>
                            <a:schemeClr val="tx1"/>
                          </a:solidFill>
                          <a:effectLst/>
                        </a:rPr>
                        <a:t>Número</a:t>
                      </a:r>
                      <a:endParaRPr lang="es-EC" sz="150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500" dirty="0">
                          <a:solidFill>
                            <a:schemeClr val="tx1"/>
                          </a:solidFill>
                          <a:effectLst/>
                        </a:rPr>
                        <a:t>Relieve</a:t>
                      </a:r>
                      <a:endParaRPr lang="es-EC" sz="150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500" dirty="0">
                          <a:solidFill>
                            <a:schemeClr val="tx1"/>
                          </a:solidFill>
                          <a:effectLst/>
                        </a:rPr>
                        <a:t>Pendiente</a:t>
                      </a:r>
                      <a:endParaRPr lang="es-EC" sz="150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500" dirty="0">
                          <a:solidFill>
                            <a:schemeClr val="tx1"/>
                          </a:solidFill>
                          <a:effectLst/>
                        </a:rPr>
                        <a:t>Área (ha)</a:t>
                      </a:r>
                      <a:endParaRPr lang="es-EC" sz="150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s-EC" sz="1500" dirty="0">
                          <a:solidFill>
                            <a:schemeClr val="tx1"/>
                          </a:solidFill>
                          <a:effectLst/>
                        </a:rPr>
                        <a:t>Área (%)</a:t>
                      </a:r>
                      <a:endParaRPr lang="es-EC" sz="150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866644865"/>
                  </a:ext>
                </a:extLst>
              </a:tr>
              <a:tr h="451842">
                <a:tc>
                  <a:txBody>
                    <a:bodyPr/>
                    <a:lstStyle/>
                    <a:p>
                      <a:pPr algn="ctr">
                        <a:lnSpc>
                          <a:spcPct val="150000"/>
                        </a:lnSpc>
                        <a:spcAft>
                          <a:spcPts val="0"/>
                        </a:spcAft>
                      </a:pPr>
                      <a:r>
                        <a:rPr lang="es-EC" sz="1500" b="0" dirty="0">
                          <a:solidFill>
                            <a:schemeClr val="tx1"/>
                          </a:solidFill>
                          <a:effectLst/>
                        </a:rPr>
                        <a:t>1</a:t>
                      </a:r>
                      <a:endParaRPr lang="es-EC" sz="1500" b="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50000"/>
                        </a:lnSpc>
                        <a:spcAft>
                          <a:spcPts val="0"/>
                        </a:spcAft>
                      </a:pPr>
                      <a:r>
                        <a:rPr lang="es-EC" sz="1500" dirty="0">
                          <a:solidFill>
                            <a:schemeClr val="tx1"/>
                          </a:solidFill>
                          <a:effectLst/>
                        </a:rPr>
                        <a:t>Muy plano</a:t>
                      </a:r>
                      <a:endParaRPr lang="es-EC" sz="150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500">
                          <a:solidFill>
                            <a:schemeClr val="tx1"/>
                          </a:solidFill>
                          <a:effectLst/>
                        </a:rPr>
                        <a:t>&lt; 0 -5%</a:t>
                      </a:r>
                      <a:endParaRPr lang="es-EC" sz="150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500">
                          <a:solidFill>
                            <a:schemeClr val="tx1"/>
                          </a:solidFill>
                          <a:effectLst/>
                        </a:rPr>
                        <a:t>6,21</a:t>
                      </a:r>
                      <a:endParaRPr lang="es-EC" sz="150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s-EC" sz="1500">
                          <a:solidFill>
                            <a:schemeClr val="tx1"/>
                          </a:solidFill>
                          <a:effectLst/>
                        </a:rPr>
                        <a:t>0,04</a:t>
                      </a:r>
                      <a:endParaRPr lang="es-EC" sz="150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70249522"/>
                  </a:ext>
                </a:extLst>
              </a:tr>
              <a:tr h="736530">
                <a:tc>
                  <a:txBody>
                    <a:bodyPr/>
                    <a:lstStyle/>
                    <a:p>
                      <a:pPr algn="ctr">
                        <a:lnSpc>
                          <a:spcPct val="150000"/>
                        </a:lnSpc>
                        <a:spcAft>
                          <a:spcPts val="0"/>
                        </a:spcAft>
                      </a:pPr>
                      <a:r>
                        <a:rPr lang="es-EC" sz="1500" b="0" dirty="0">
                          <a:solidFill>
                            <a:schemeClr val="tx1"/>
                          </a:solidFill>
                          <a:effectLst/>
                        </a:rPr>
                        <a:t>2</a:t>
                      </a:r>
                      <a:endParaRPr lang="es-EC" sz="1500" b="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50000"/>
                        </a:lnSpc>
                        <a:spcAft>
                          <a:spcPts val="0"/>
                        </a:spcAft>
                      </a:pPr>
                      <a:r>
                        <a:rPr lang="es-EC" sz="1500">
                          <a:solidFill>
                            <a:schemeClr val="tx1"/>
                          </a:solidFill>
                          <a:effectLst/>
                        </a:rPr>
                        <a:t>Plano y ligeramente ondulado</a:t>
                      </a:r>
                      <a:endParaRPr lang="es-EC" sz="150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500">
                          <a:solidFill>
                            <a:schemeClr val="tx1"/>
                          </a:solidFill>
                          <a:effectLst/>
                        </a:rPr>
                        <a:t>5 – 12%</a:t>
                      </a:r>
                      <a:endParaRPr lang="es-EC" sz="150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500" dirty="0">
                          <a:solidFill>
                            <a:schemeClr val="tx1"/>
                          </a:solidFill>
                          <a:effectLst/>
                        </a:rPr>
                        <a:t>171,13</a:t>
                      </a:r>
                      <a:endParaRPr lang="es-EC" sz="150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s-EC" sz="1500">
                          <a:solidFill>
                            <a:schemeClr val="tx1"/>
                          </a:solidFill>
                          <a:effectLst/>
                        </a:rPr>
                        <a:t>1,15</a:t>
                      </a:r>
                      <a:endParaRPr lang="es-EC" sz="150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943386124"/>
                  </a:ext>
                </a:extLst>
              </a:tr>
              <a:tr h="472264">
                <a:tc>
                  <a:txBody>
                    <a:bodyPr/>
                    <a:lstStyle/>
                    <a:p>
                      <a:pPr algn="ctr">
                        <a:lnSpc>
                          <a:spcPct val="150000"/>
                        </a:lnSpc>
                        <a:spcAft>
                          <a:spcPts val="0"/>
                        </a:spcAft>
                      </a:pPr>
                      <a:r>
                        <a:rPr lang="es-EC" sz="1500" b="0" dirty="0">
                          <a:solidFill>
                            <a:schemeClr val="tx1"/>
                          </a:solidFill>
                          <a:effectLst/>
                        </a:rPr>
                        <a:t>3</a:t>
                      </a:r>
                      <a:endParaRPr lang="es-EC" sz="1500" b="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50000"/>
                        </a:lnSpc>
                        <a:spcAft>
                          <a:spcPts val="0"/>
                        </a:spcAft>
                      </a:pPr>
                      <a:r>
                        <a:rPr lang="es-EC" sz="1500">
                          <a:solidFill>
                            <a:schemeClr val="tx1"/>
                          </a:solidFill>
                          <a:effectLst/>
                        </a:rPr>
                        <a:t>Ondulado</a:t>
                      </a:r>
                      <a:endParaRPr lang="es-EC" sz="150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500">
                          <a:solidFill>
                            <a:schemeClr val="tx1"/>
                          </a:solidFill>
                          <a:effectLst/>
                        </a:rPr>
                        <a:t>12 – 25%</a:t>
                      </a:r>
                      <a:endParaRPr lang="es-EC" sz="150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500">
                          <a:solidFill>
                            <a:schemeClr val="tx1"/>
                          </a:solidFill>
                          <a:effectLst/>
                        </a:rPr>
                        <a:t>609,06</a:t>
                      </a:r>
                      <a:endParaRPr lang="es-EC" sz="150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s-EC" sz="1500">
                          <a:solidFill>
                            <a:schemeClr val="tx1"/>
                          </a:solidFill>
                          <a:effectLst/>
                        </a:rPr>
                        <a:t>4,11</a:t>
                      </a:r>
                      <a:endParaRPr lang="es-EC" sz="150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526930098"/>
                  </a:ext>
                </a:extLst>
              </a:tr>
              <a:tr h="451842">
                <a:tc>
                  <a:txBody>
                    <a:bodyPr/>
                    <a:lstStyle/>
                    <a:p>
                      <a:pPr algn="ctr">
                        <a:lnSpc>
                          <a:spcPct val="150000"/>
                        </a:lnSpc>
                        <a:spcAft>
                          <a:spcPts val="0"/>
                        </a:spcAft>
                      </a:pPr>
                      <a:r>
                        <a:rPr lang="es-EC" sz="1500" b="0" dirty="0">
                          <a:solidFill>
                            <a:schemeClr val="tx1"/>
                          </a:solidFill>
                          <a:effectLst/>
                        </a:rPr>
                        <a:t>4</a:t>
                      </a:r>
                      <a:endParaRPr lang="es-EC" sz="1500" b="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50000"/>
                        </a:lnSpc>
                        <a:spcAft>
                          <a:spcPts val="0"/>
                        </a:spcAft>
                      </a:pPr>
                      <a:r>
                        <a:rPr lang="es-EC" sz="1500">
                          <a:solidFill>
                            <a:schemeClr val="tx1"/>
                          </a:solidFill>
                          <a:effectLst/>
                        </a:rPr>
                        <a:t>Montañoso</a:t>
                      </a:r>
                      <a:endParaRPr lang="es-EC" sz="150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500">
                          <a:solidFill>
                            <a:schemeClr val="tx1"/>
                          </a:solidFill>
                          <a:effectLst/>
                        </a:rPr>
                        <a:t>25 - 50%</a:t>
                      </a:r>
                      <a:endParaRPr lang="es-EC" sz="150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500">
                          <a:solidFill>
                            <a:schemeClr val="tx1"/>
                          </a:solidFill>
                          <a:effectLst/>
                        </a:rPr>
                        <a:t>1698,57</a:t>
                      </a:r>
                      <a:endParaRPr lang="es-EC" sz="150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15000"/>
                        </a:lnSpc>
                        <a:spcAft>
                          <a:spcPts val="0"/>
                        </a:spcAft>
                      </a:pPr>
                      <a:r>
                        <a:rPr lang="es-EC" sz="1500">
                          <a:solidFill>
                            <a:schemeClr val="tx1"/>
                          </a:solidFill>
                          <a:effectLst/>
                        </a:rPr>
                        <a:t>11,45</a:t>
                      </a:r>
                      <a:endParaRPr lang="es-EC" sz="150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73999697"/>
                  </a:ext>
                </a:extLst>
              </a:tr>
              <a:tr h="472264">
                <a:tc>
                  <a:txBody>
                    <a:bodyPr/>
                    <a:lstStyle/>
                    <a:p>
                      <a:pPr algn="ctr">
                        <a:lnSpc>
                          <a:spcPct val="150000"/>
                        </a:lnSpc>
                        <a:spcAft>
                          <a:spcPts val="0"/>
                        </a:spcAft>
                      </a:pPr>
                      <a:r>
                        <a:rPr lang="es-EC" sz="1500" b="0" dirty="0">
                          <a:solidFill>
                            <a:schemeClr val="tx1"/>
                          </a:solidFill>
                          <a:effectLst/>
                        </a:rPr>
                        <a:t>5</a:t>
                      </a:r>
                      <a:endParaRPr lang="es-EC" sz="1500" b="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50000"/>
                        </a:lnSpc>
                        <a:spcAft>
                          <a:spcPts val="0"/>
                        </a:spcAft>
                      </a:pPr>
                      <a:r>
                        <a:rPr lang="es-EC" sz="1500">
                          <a:solidFill>
                            <a:schemeClr val="tx1"/>
                          </a:solidFill>
                          <a:effectLst/>
                        </a:rPr>
                        <a:t>Muy montañoso</a:t>
                      </a:r>
                      <a:endParaRPr lang="es-EC" sz="150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500">
                          <a:solidFill>
                            <a:schemeClr val="tx1"/>
                          </a:solidFill>
                          <a:effectLst/>
                        </a:rPr>
                        <a:t>50 – 70%</a:t>
                      </a:r>
                      <a:endParaRPr lang="es-EC" sz="150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500">
                          <a:solidFill>
                            <a:schemeClr val="tx1"/>
                          </a:solidFill>
                          <a:effectLst/>
                        </a:rPr>
                        <a:t>1818,41</a:t>
                      </a:r>
                      <a:endParaRPr lang="es-EC" sz="150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s-EC" sz="1500">
                          <a:solidFill>
                            <a:schemeClr val="tx1"/>
                          </a:solidFill>
                          <a:effectLst/>
                        </a:rPr>
                        <a:t>12,26</a:t>
                      </a:r>
                      <a:endParaRPr lang="es-EC" sz="150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39465331"/>
                  </a:ext>
                </a:extLst>
              </a:tr>
              <a:tr h="472264">
                <a:tc>
                  <a:txBody>
                    <a:bodyPr/>
                    <a:lstStyle/>
                    <a:p>
                      <a:pPr algn="ctr">
                        <a:lnSpc>
                          <a:spcPct val="150000"/>
                        </a:lnSpc>
                        <a:spcAft>
                          <a:spcPts val="0"/>
                        </a:spcAft>
                      </a:pPr>
                      <a:r>
                        <a:rPr lang="es-EC" sz="1500" b="0" dirty="0">
                          <a:solidFill>
                            <a:schemeClr val="tx1"/>
                          </a:solidFill>
                          <a:effectLst/>
                        </a:rPr>
                        <a:t>6</a:t>
                      </a:r>
                      <a:endParaRPr lang="es-EC" sz="1500" b="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l">
                        <a:lnSpc>
                          <a:spcPct val="150000"/>
                        </a:lnSpc>
                        <a:spcAft>
                          <a:spcPts val="0"/>
                        </a:spcAft>
                      </a:pPr>
                      <a:r>
                        <a:rPr lang="es-EC" sz="1500">
                          <a:solidFill>
                            <a:schemeClr val="tx1"/>
                          </a:solidFill>
                          <a:effectLst/>
                        </a:rPr>
                        <a:t>Escarpado</a:t>
                      </a:r>
                      <a:endParaRPr lang="es-EC" sz="150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500">
                          <a:solidFill>
                            <a:schemeClr val="tx1"/>
                          </a:solidFill>
                          <a:effectLst/>
                        </a:rPr>
                        <a:t>&gt;70%</a:t>
                      </a:r>
                      <a:endParaRPr lang="es-EC" sz="150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tc>
                <a:tc>
                  <a:txBody>
                    <a:bodyPr/>
                    <a:lstStyle/>
                    <a:p>
                      <a:pPr algn="r">
                        <a:lnSpc>
                          <a:spcPct val="150000"/>
                        </a:lnSpc>
                        <a:spcAft>
                          <a:spcPts val="0"/>
                        </a:spcAft>
                      </a:pPr>
                      <a:r>
                        <a:rPr lang="es-EC" sz="1500" dirty="0">
                          <a:solidFill>
                            <a:schemeClr val="tx1"/>
                          </a:solidFill>
                          <a:effectLst/>
                        </a:rPr>
                        <a:t>10527,44</a:t>
                      </a:r>
                      <a:endParaRPr lang="es-EC" sz="150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s-EC" sz="1500">
                          <a:solidFill>
                            <a:schemeClr val="tx1"/>
                          </a:solidFill>
                          <a:effectLst/>
                        </a:rPr>
                        <a:t>70,98</a:t>
                      </a:r>
                      <a:endParaRPr lang="es-EC" sz="150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821227607"/>
                  </a:ext>
                </a:extLst>
              </a:tr>
              <a:tr h="472264">
                <a:tc>
                  <a:txBody>
                    <a:bodyPr/>
                    <a:lstStyle/>
                    <a:p>
                      <a:pPr algn="ctr">
                        <a:lnSpc>
                          <a:spcPct val="115000"/>
                        </a:lnSpc>
                        <a:spcAft>
                          <a:spcPts val="0"/>
                        </a:spcAft>
                      </a:pPr>
                      <a:r>
                        <a:rPr lang="es-EC" sz="1500">
                          <a:solidFill>
                            <a:schemeClr val="tx1"/>
                          </a:solidFill>
                          <a:effectLst/>
                        </a:rPr>
                        <a:t> </a:t>
                      </a:r>
                      <a:endParaRPr lang="es-EC" sz="150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tc>
                <a:tc gridSpan="2">
                  <a:txBody>
                    <a:bodyPr/>
                    <a:lstStyle/>
                    <a:p>
                      <a:pPr algn="ctr">
                        <a:lnSpc>
                          <a:spcPct val="115000"/>
                        </a:lnSpc>
                        <a:spcAft>
                          <a:spcPts val="0"/>
                        </a:spcAft>
                      </a:pPr>
                      <a:r>
                        <a:rPr lang="es-EC" sz="1500" b="1" dirty="0">
                          <a:solidFill>
                            <a:schemeClr val="tx1"/>
                          </a:solidFill>
                          <a:effectLst/>
                        </a:rPr>
                        <a:t>TOTAL</a:t>
                      </a:r>
                      <a:endParaRPr lang="es-EC" sz="1500" b="1"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tc>
                <a:tc hMerge="1">
                  <a:txBody>
                    <a:bodyPr/>
                    <a:lstStyle/>
                    <a:p>
                      <a:endParaRPr lang="es-EC"/>
                    </a:p>
                  </a:txBody>
                  <a:tcPr/>
                </a:tc>
                <a:tc>
                  <a:txBody>
                    <a:bodyPr/>
                    <a:lstStyle/>
                    <a:p>
                      <a:pPr algn="r">
                        <a:lnSpc>
                          <a:spcPct val="115000"/>
                        </a:lnSpc>
                        <a:spcAft>
                          <a:spcPts val="0"/>
                        </a:spcAft>
                      </a:pPr>
                      <a:r>
                        <a:rPr lang="es-EC" sz="1500">
                          <a:solidFill>
                            <a:schemeClr val="tx1"/>
                          </a:solidFill>
                          <a:effectLst/>
                        </a:rPr>
                        <a:t>14830,83</a:t>
                      </a:r>
                      <a:endParaRPr lang="es-EC" sz="150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tc>
                  <a:txBody>
                    <a:bodyPr/>
                    <a:lstStyle/>
                    <a:p>
                      <a:pPr algn="r">
                        <a:lnSpc>
                          <a:spcPct val="115000"/>
                        </a:lnSpc>
                        <a:spcAft>
                          <a:spcPts val="0"/>
                        </a:spcAft>
                      </a:pPr>
                      <a:r>
                        <a:rPr lang="es-EC" sz="1500" dirty="0">
                          <a:solidFill>
                            <a:schemeClr val="tx1"/>
                          </a:solidFill>
                          <a:effectLst/>
                        </a:rPr>
                        <a:t>100%</a:t>
                      </a:r>
                      <a:endParaRPr lang="es-EC" sz="1500" dirty="0">
                        <a:solidFill>
                          <a:schemeClr val="tx1"/>
                        </a:solidFill>
                        <a:effectLst/>
                        <a:latin typeface="+mj-lt"/>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83230359"/>
                  </a:ext>
                </a:extLst>
              </a:tr>
            </a:tbl>
          </a:graphicData>
        </a:graphic>
      </p:graphicFrame>
      <p:pic>
        <p:nvPicPr>
          <p:cNvPr id="7" name="Imagen 6"/>
          <p:cNvPicPr/>
          <p:nvPr/>
        </p:nvPicPr>
        <p:blipFill rotWithShape="1">
          <a:blip r:embed="rId2" cstate="print">
            <a:extLst>
              <a:ext uri="{28A0092B-C50C-407E-A947-70E740481C1C}">
                <a14:useLocalDpi xmlns:a14="http://schemas.microsoft.com/office/drawing/2010/main" val="0"/>
              </a:ext>
            </a:extLst>
          </a:blip>
          <a:srcRect l="4480" t="20433" r="26538" b="5100"/>
          <a:stretch/>
        </p:blipFill>
        <p:spPr bwMode="auto">
          <a:xfrm>
            <a:off x="326862" y="2430820"/>
            <a:ext cx="4929857" cy="4001533"/>
          </a:xfrm>
          <a:prstGeom prst="rect">
            <a:avLst/>
          </a:prstGeom>
          <a:ln>
            <a:noFill/>
          </a:ln>
          <a:extLst>
            <a:ext uri="{53640926-AAD7-44D8-BBD7-CCE9431645EC}">
              <a14:shadowObscured xmlns:a14="http://schemas.microsoft.com/office/drawing/2010/main"/>
            </a:ext>
          </a:extLst>
        </p:spPr>
      </p:pic>
      <p:sp>
        <p:nvSpPr>
          <p:cNvPr id="10" name="Rectángulo 9"/>
          <p:cNvSpPr/>
          <p:nvPr/>
        </p:nvSpPr>
        <p:spPr>
          <a:xfrm>
            <a:off x="1561805" y="2051972"/>
            <a:ext cx="2459969" cy="400110"/>
          </a:xfrm>
          <a:prstGeom prst="rect">
            <a:avLst/>
          </a:prstGeom>
        </p:spPr>
        <p:txBody>
          <a:bodyPr wrap="none">
            <a:spAutoFit/>
          </a:bodyPr>
          <a:lstStyle/>
          <a:p>
            <a:pPr algn="ctr">
              <a:spcAft>
                <a:spcPts val="1000"/>
              </a:spcAft>
            </a:pPr>
            <a:r>
              <a:rPr lang="es-EC" sz="2000" dirty="0"/>
              <a:t>Pendientes del terreno</a:t>
            </a:r>
            <a:endParaRPr lang="es-EC" i="1" dirty="0">
              <a:solidFill>
                <a:srgbClr val="44546A"/>
              </a:solidFill>
              <a:effectLst/>
              <a:latin typeface="+mj-lt"/>
              <a:ea typeface="Times New Roman" panose="02020603050405020304" pitchFamily="18" charset="0"/>
            </a:endParaRPr>
          </a:p>
        </p:txBody>
      </p:sp>
    </p:spTree>
    <p:extLst>
      <p:ext uri="{BB962C8B-B14F-4D97-AF65-F5344CB8AC3E}">
        <p14:creationId xmlns:p14="http://schemas.microsoft.com/office/powerpoint/2010/main" val="24729244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778227" y="-257101"/>
            <a:ext cx="10515600" cy="1325563"/>
          </a:xfrm>
        </p:spPr>
        <p:txBody>
          <a:bodyPr/>
          <a:lstStyle/>
          <a:p>
            <a:r>
              <a:rPr lang="es-EC" b="1" dirty="0">
                <a:solidFill>
                  <a:schemeClr val="accent1">
                    <a:lumMod val="75000"/>
                  </a:schemeClr>
                </a:solidFill>
                <a:latin typeface="Arial Black" panose="020B0A04020102020204" pitchFamily="34" charset="0"/>
              </a:rPr>
              <a:t>resultados</a:t>
            </a:r>
          </a:p>
        </p:txBody>
      </p:sp>
      <p:sp>
        <p:nvSpPr>
          <p:cNvPr id="5" name="CuadroTexto 4"/>
          <p:cNvSpPr txBox="1"/>
          <p:nvPr/>
        </p:nvSpPr>
        <p:spPr>
          <a:xfrm>
            <a:off x="672719" y="645286"/>
            <a:ext cx="11009326" cy="461665"/>
          </a:xfrm>
          <a:prstGeom prst="rect">
            <a:avLst/>
          </a:prstGeom>
          <a:noFill/>
        </p:spPr>
        <p:txBody>
          <a:bodyPr wrap="square" rtlCol="0">
            <a:spAutoFit/>
          </a:bodyPr>
          <a:lstStyle/>
          <a:p>
            <a:pPr algn="just"/>
            <a:r>
              <a:rPr lang="es-VE" sz="2400" dirty="0">
                <a:solidFill>
                  <a:schemeClr val="accent1">
                    <a:lumMod val="75000"/>
                  </a:schemeClr>
                </a:solidFill>
              </a:rPr>
              <a:t>Caracterización de las condiciones biofísicas e hídricas de la comuna Pasto La Esperanza</a:t>
            </a:r>
            <a:endParaRPr lang="es-EC" sz="2400" dirty="0">
              <a:solidFill>
                <a:schemeClr val="accent1">
                  <a:lumMod val="75000"/>
                </a:schemeClr>
              </a:solidFill>
              <a:latin typeface="Arial Black" panose="020B0A04020102020204" pitchFamily="34" charset="0"/>
            </a:endParaRPr>
          </a:p>
        </p:txBody>
      </p:sp>
      <p:graphicFrame>
        <p:nvGraphicFramePr>
          <p:cNvPr id="6" name="Tabla 5"/>
          <p:cNvGraphicFramePr>
            <a:graphicFrameLocks noGrp="1"/>
          </p:cNvGraphicFramePr>
          <p:nvPr>
            <p:extLst>
              <p:ext uri="{D42A27DB-BD31-4B8C-83A1-F6EECF244321}">
                <p14:modId xmlns:p14="http://schemas.microsoft.com/office/powerpoint/2010/main" val="956994996"/>
              </p:ext>
            </p:extLst>
          </p:nvPr>
        </p:nvGraphicFramePr>
        <p:xfrm>
          <a:off x="6132410" y="1591911"/>
          <a:ext cx="5968148" cy="5103528"/>
        </p:xfrm>
        <a:graphic>
          <a:graphicData uri="http://schemas.openxmlformats.org/drawingml/2006/table">
            <a:tbl>
              <a:tblPr firstRow="1" firstCol="1" bandRow="1">
                <a:tableStyleId>{5C22544A-7EE6-4342-B048-85BDC9FD1C3A}</a:tableStyleId>
              </a:tblPr>
              <a:tblGrid>
                <a:gridCol w="1773460">
                  <a:extLst>
                    <a:ext uri="{9D8B030D-6E8A-4147-A177-3AD203B41FA5}">
                      <a16:colId xmlns:a16="http://schemas.microsoft.com/office/drawing/2014/main" val="1343790565"/>
                    </a:ext>
                  </a:extLst>
                </a:gridCol>
                <a:gridCol w="839991">
                  <a:extLst>
                    <a:ext uri="{9D8B030D-6E8A-4147-A177-3AD203B41FA5}">
                      <a16:colId xmlns:a16="http://schemas.microsoft.com/office/drawing/2014/main" val="2553265809"/>
                    </a:ext>
                  </a:extLst>
                </a:gridCol>
                <a:gridCol w="839991">
                  <a:extLst>
                    <a:ext uri="{9D8B030D-6E8A-4147-A177-3AD203B41FA5}">
                      <a16:colId xmlns:a16="http://schemas.microsoft.com/office/drawing/2014/main" val="945104929"/>
                    </a:ext>
                  </a:extLst>
                </a:gridCol>
                <a:gridCol w="839991">
                  <a:extLst>
                    <a:ext uri="{9D8B030D-6E8A-4147-A177-3AD203B41FA5}">
                      <a16:colId xmlns:a16="http://schemas.microsoft.com/office/drawing/2014/main" val="825589751"/>
                    </a:ext>
                  </a:extLst>
                </a:gridCol>
                <a:gridCol w="839991">
                  <a:extLst>
                    <a:ext uri="{9D8B030D-6E8A-4147-A177-3AD203B41FA5}">
                      <a16:colId xmlns:a16="http://schemas.microsoft.com/office/drawing/2014/main" val="133260084"/>
                    </a:ext>
                  </a:extLst>
                </a:gridCol>
                <a:gridCol w="834724">
                  <a:extLst>
                    <a:ext uri="{9D8B030D-6E8A-4147-A177-3AD203B41FA5}">
                      <a16:colId xmlns:a16="http://schemas.microsoft.com/office/drawing/2014/main" val="2433428854"/>
                    </a:ext>
                  </a:extLst>
                </a:gridCol>
              </a:tblGrid>
              <a:tr h="310710">
                <a:tc rowSpan="2">
                  <a:txBody>
                    <a:bodyPr/>
                    <a:lstStyle/>
                    <a:p>
                      <a:pPr algn="ctr">
                        <a:lnSpc>
                          <a:spcPct val="150000"/>
                        </a:lnSpc>
                        <a:spcAft>
                          <a:spcPts val="0"/>
                        </a:spcAft>
                      </a:pPr>
                      <a:r>
                        <a:rPr lang="es-EC" sz="1100" dirty="0">
                          <a:solidFill>
                            <a:schemeClr val="tx1"/>
                          </a:solidFill>
                          <a:effectLst/>
                        </a:rPr>
                        <a:t>Sitios de aforo</a:t>
                      </a:r>
                      <a:endParaRPr lang="es-EC"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tc>
                <a:tc gridSpan="2">
                  <a:txBody>
                    <a:bodyPr/>
                    <a:lstStyle/>
                    <a:p>
                      <a:pPr algn="ctr">
                        <a:lnSpc>
                          <a:spcPct val="150000"/>
                        </a:lnSpc>
                        <a:spcAft>
                          <a:spcPts val="0"/>
                        </a:spcAft>
                      </a:pPr>
                      <a:r>
                        <a:rPr lang="es-EC" sz="1100">
                          <a:solidFill>
                            <a:schemeClr val="tx1"/>
                          </a:solidFill>
                          <a:effectLst/>
                        </a:rPr>
                        <a:t>Caudal (m</a:t>
                      </a:r>
                      <a:r>
                        <a:rPr lang="es-EC" sz="1100" baseline="30000">
                          <a:solidFill>
                            <a:schemeClr val="tx1"/>
                          </a:solidFill>
                          <a:effectLst/>
                        </a:rPr>
                        <a:t>3</a:t>
                      </a:r>
                      <a:r>
                        <a:rPr lang="es-EC" sz="1100">
                          <a:solidFill>
                            <a:schemeClr val="tx1"/>
                          </a:solidFill>
                          <a:effectLst/>
                        </a:rPr>
                        <a:t>/s)</a:t>
                      </a:r>
                      <a:endParaRPr lang="es-EC"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tc>
                <a:tc hMerge="1">
                  <a:txBody>
                    <a:bodyPr/>
                    <a:lstStyle/>
                    <a:p>
                      <a:endParaRPr lang="es-EC"/>
                    </a:p>
                  </a:txBody>
                  <a:tcPr/>
                </a:tc>
                <a:tc gridSpan="2">
                  <a:txBody>
                    <a:bodyPr/>
                    <a:lstStyle/>
                    <a:p>
                      <a:pPr algn="ctr">
                        <a:lnSpc>
                          <a:spcPct val="150000"/>
                        </a:lnSpc>
                        <a:spcAft>
                          <a:spcPts val="0"/>
                        </a:spcAft>
                      </a:pPr>
                      <a:r>
                        <a:rPr lang="es-EC" sz="1100" dirty="0">
                          <a:solidFill>
                            <a:schemeClr val="tx1"/>
                          </a:solidFill>
                          <a:effectLst/>
                        </a:rPr>
                        <a:t>Caudal (l/s)</a:t>
                      </a:r>
                      <a:endParaRPr lang="es-EC"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tc>
                <a:tc hMerge="1">
                  <a:txBody>
                    <a:bodyPr/>
                    <a:lstStyle/>
                    <a:p>
                      <a:endParaRPr lang="es-EC"/>
                    </a:p>
                  </a:txBody>
                  <a:tcPr/>
                </a:tc>
                <a:tc rowSpan="2">
                  <a:txBody>
                    <a:bodyPr/>
                    <a:lstStyle/>
                    <a:p>
                      <a:pPr algn="ctr">
                        <a:lnSpc>
                          <a:spcPct val="150000"/>
                        </a:lnSpc>
                        <a:spcAft>
                          <a:spcPts val="0"/>
                        </a:spcAft>
                      </a:pPr>
                      <a:r>
                        <a:rPr lang="es-EC" sz="1100" dirty="0">
                          <a:solidFill>
                            <a:schemeClr val="tx1"/>
                          </a:solidFill>
                          <a:effectLst/>
                        </a:rPr>
                        <a:t>Potencial de recarga</a:t>
                      </a:r>
                      <a:endParaRPr lang="es-EC"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tc>
                <a:extLst>
                  <a:ext uri="{0D108BD9-81ED-4DB2-BD59-A6C34878D82A}">
                    <a16:rowId xmlns:a16="http://schemas.microsoft.com/office/drawing/2014/main" val="1339039268"/>
                  </a:ext>
                </a:extLst>
              </a:tr>
              <a:tr h="310710">
                <a:tc vMerge="1">
                  <a:txBody>
                    <a:bodyPr/>
                    <a:lstStyle/>
                    <a:p>
                      <a:endParaRPr lang="es-EC"/>
                    </a:p>
                  </a:txBody>
                  <a:tcPr/>
                </a:tc>
                <a:tc>
                  <a:txBody>
                    <a:bodyPr/>
                    <a:lstStyle/>
                    <a:p>
                      <a:pPr algn="ctr">
                        <a:lnSpc>
                          <a:spcPct val="150000"/>
                        </a:lnSpc>
                        <a:spcAft>
                          <a:spcPts val="0"/>
                        </a:spcAft>
                      </a:pPr>
                      <a:r>
                        <a:rPr lang="es-EC" sz="1100" dirty="0">
                          <a:solidFill>
                            <a:schemeClr val="tx1"/>
                          </a:solidFill>
                          <a:effectLst/>
                        </a:rPr>
                        <a:t>E. lluviosa</a:t>
                      </a:r>
                      <a:endParaRPr lang="es-EC"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tc>
                <a:tc>
                  <a:txBody>
                    <a:bodyPr/>
                    <a:lstStyle/>
                    <a:p>
                      <a:pPr algn="ctr">
                        <a:lnSpc>
                          <a:spcPct val="150000"/>
                        </a:lnSpc>
                        <a:spcAft>
                          <a:spcPts val="0"/>
                        </a:spcAft>
                      </a:pPr>
                      <a:r>
                        <a:rPr lang="es-EC" sz="1100" dirty="0">
                          <a:solidFill>
                            <a:schemeClr val="tx1"/>
                          </a:solidFill>
                          <a:effectLst/>
                        </a:rPr>
                        <a:t>E. seca</a:t>
                      </a:r>
                      <a:endParaRPr lang="es-EC"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tc>
                <a:tc>
                  <a:txBody>
                    <a:bodyPr/>
                    <a:lstStyle/>
                    <a:p>
                      <a:pPr algn="ctr">
                        <a:lnSpc>
                          <a:spcPct val="150000"/>
                        </a:lnSpc>
                        <a:spcAft>
                          <a:spcPts val="0"/>
                        </a:spcAft>
                      </a:pPr>
                      <a:r>
                        <a:rPr lang="es-EC" sz="1100" dirty="0">
                          <a:solidFill>
                            <a:schemeClr val="tx1"/>
                          </a:solidFill>
                          <a:effectLst/>
                        </a:rPr>
                        <a:t>E. lluviosa</a:t>
                      </a:r>
                      <a:endParaRPr lang="es-EC"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tc>
                <a:tc>
                  <a:txBody>
                    <a:bodyPr/>
                    <a:lstStyle/>
                    <a:p>
                      <a:pPr algn="ctr">
                        <a:lnSpc>
                          <a:spcPct val="150000"/>
                        </a:lnSpc>
                        <a:spcAft>
                          <a:spcPts val="0"/>
                        </a:spcAft>
                      </a:pPr>
                      <a:r>
                        <a:rPr lang="es-EC" sz="1100" dirty="0">
                          <a:solidFill>
                            <a:schemeClr val="tx1"/>
                          </a:solidFill>
                          <a:effectLst/>
                        </a:rPr>
                        <a:t>E. seca</a:t>
                      </a:r>
                      <a:endParaRPr lang="es-EC"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tc>
                <a:tc vMerge="1">
                  <a:txBody>
                    <a:bodyPr/>
                    <a:lstStyle/>
                    <a:p>
                      <a:endParaRPr lang="es-EC"/>
                    </a:p>
                  </a:txBody>
                  <a:tcPr/>
                </a:tc>
                <a:extLst>
                  <a:ext uri="{0D108BD9-81ED-4DB2-BD59-A6C34878D82A}">
                    <a16:rowId xmlns:a16="http://schemas.microsoft.com/office/drawing/2014/main" val="3993246086"/>
                  </a:ext>
                </a:extLst>
              </a:tr>
              <a:tr h="639805">
                <a:tc>
                  <a:txBody>
                    <a:bodyPr/>
                    <a:lstStyle/>
                    <a:p>
                      <a:pPr algn="l">
                        <a:lnSpc>
                          <a:spcPct val="115000"/>
                        </a:lnSpc>
                        <a:spcAft>
                          <a:spcPts val="0"/>
                        </a:spcAft>
                      </a:pPr>
                      <a:r>
                        <a:rPr lang="es-EC" sz="1100" b="0" dirty="0">
                          <a:solidFill>
                            <a:schemeClr val="tx1"/>
                          </a:solidFill>
                          <a:effectLst/>
                        </a:rPr>
                        <a:t>Cucurucho, en la quebrada Capote (antes de la captación)</a:t>
                      </a:r>
                      <a:endParaRPr lang="es-EC"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tc>
                <a:tc>
                  <a:txBody>
                    <a:bodyPr/>
                    <a:lstStyle/>
                    <a:p>
                      <a:pPr algn="ctr">
                        <a:lnSpc>
                          <a:spcPct val="150000"/>
                        </a:lnSpc>
                        <a:spcAft>
                          <a:spcPts val="0"/>
                        </a:spcAft>
                      </a:pPr>
                      <a:r>
                        <a:rPr lang="es-EC" sz="1100" dirty="0">
                          <a:solidFill>
                            <a:schemeClr val="tx1"/>
                          </a:solidFill>
                          <a:effectLst/>
                        </a:rPr>
                        <a:t>0,332 m</a:t>
                      </a:r>
                      <a:r>
                        <a:rPr lang="es-EC" sz="1100" baseline="30000" dirty="0">
                          <a:solidFill>
                            <a:schemeClr val="tx1"/>
                          </a:solidFill>
                          <a:effectLst/>
                        </a:rPr>
                        <a:t>3</a:t>
                      </a:r>
                      <a:r>
                        <a:rPr lang="es-EC" sz="1100" dirty="0">
                          <a:solidFill>
                            <a:schemeClr val="tx1"/>
                          </a:solidFill>
                          <a:effectLst/>
                        </a:rPr>
                        <a:t>/s</a:t>
                      </a:r>
                      <a:endParaRPr lang="es-EC"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tc>
                <a:tc>
                  <a:txBody>
                    <a:bodyPr/>
                    <a:lstStyle/>
                    <a:p>
                      <a:pPr algn="ctr">
                        <a:lnSpc>
                          <a:spcPct val="150000"/>
                        </a:lnSpc>
                        <a:spcAft>
                          <a:spcPts val="0"/>
                        </a:spcAft>
                      </a:pPr>
                      <a:r>
                        <a:rPr lang="es-EC" sz="1100" dirty="0">
                          <a:solidFill>
                            <a:schemeClr val="tx1"/>
                          </a:solidFill>
                          <a:effectLst/>
                        </a:rPr>
                        <a:t>0,051 m</a:t>
                      </a:r>
                      <a:r>
                        <a:rPr lang="es-EC" sz="1100" baseline="30000" dirty="0">
                          <a:solidFill>
                            <a:schemeClr val="tx1"/>
                          </a:solidFill>
                          <a:effectLst/>
                        </a:rPr>
                        <a:t>3</a:t>
                      </a:r>
                      <a:r>
                        <a:rPr lang="es-EC" sz="1100" dirty="0">
                          <a:solidFill>
                            <a:schemeClr val="tx1"/>
                          </a:solidFill>
                          <a:effectLst/>
                        </a:rPr>
                        <a:t>/s</a:t>
                      </a:r>
                      <a:endParaRPr lang="es-EC"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tc>
                <a:tc>
                  <a:txBody>
                    <a:bodyPr/>
                    <a:lstStyle/>
                    <a:p>
                      <a:pPr algn="ctr">
                        <a:lnSpc>
                          <a:spcPct val="150000"/>
                        </a:lnSpc>
                        <a:spcAft>
                          <a:spcPts val="0"/>
                        </a:spcAft>
                      </a:pPr>
                      <a:r>
                        <a:rPr lang="es-EC" sz="1100">
                          <a:solidFill>
                            <a:schemeClr val="tx1"/>
                          </a:solidFill>
                          <a:effectLst/>
                        </a:rPr>
                        <a:t>332,03 l/s</a:t>
                      </a:r>
                      <a:endParaRPr lang="es-EC"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tc>
                <a:tc>
                  <a:txBody>
                    <a:bodyPr/>
                    <a:lstStyle/>
                    <a:p>
                      <a:pPr algn="ctr">
                        <a:lnSpc>
                          <a:spcPct val="150000"/>
                        </a:lnSpc>
                        <a:spcAft>
                          <a:spcPts val="0"/>
                        </a:spcAft>
                      </a:pPr>
                      <a:r>
                        <a:rPr lang="es-EC" sz="1100">
                          <a:solidFill>
                            <a:schemeClr val="tx1"/>
                          </a:solidFill>
                          <a:effectLst/>
                        </a:rPr>
                        <a:t>51,15 l/s</a:t>
                      </a:r>
                      <a:endParaRPr lang="es-EC"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tc>
                <a:tc>
                  <a:txBody>
                    <a:bodyPr/>
                    <a:lstStyle/>
                    <a:p>
                      <a:pPr algn="ctr">
                        <a:lnSpc>
                          <a:spcPct val="150000"/>
                        </a:lnSpc>
                        <a:spcAft>
                          <a:spcPts val="0"/>
                        </a:spcAft>
                      </a:pPr>
                      <a:r>
                        <a:rPr lang="es-EC" sz="1100">
                          <a:solidFill>
                            <a:schemeClr val="tx1"/>
                          </a:solidFill>
                          <a:effectLst/>
                        </a:rPr>
                        <a:t>BAJA</a:t>
                      </a:r>
                      <a:endParaRPr lang="es-EC"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tc>
                <a:extLst>
                  <a:ext uri="{0D108BD9-81ED-4DB2-BD59-A6C34878D82A}">
                    <a16:rowId xmlns:a16="http://schemas.microsoft.com/office/drawing/2014/main" val="3085900622"/>
                  </a:ext>
                </a:extLst>
              </a:tr>
              <a:tr h="433111">
                <a:tc>
                  <a:txBody>
                    <a:bodyPr/>
                    <a:lstStyle/>
                    <a:p>
                      <a:pPr algn="l">
                        <a:lnSpc>
                          <a:spcPct val="115000"/>
                        </a:lnSpc>
                        <a:spcAft>
                          <a:spcPts val="0"/>
                        </a:spcAft>
                      </a:pPr>
                      <a:r>
                        <a:rPr lang="es-EC" sz="1100" b="0" dirty="0">
                          <a:solidFill>
                            <a:schemeClr val="tx1"/>
                          </a:solidFill>
                          <a:effectLst/>
                        </a:rPr>
                        <a:t>Cucurucho, luego de la estructura de captación</a:t>
                      </a:r>
                      <a:endParaRPr lang="es-EC"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tc>
                <a:tc>
                  <a:txBody>
                    <a:bodyPr/>
                    <a:lstStyle/>
                    <a:p>
                      <a:pPr algn="ctr">
                        <a:lnSpc>
                          <a:spcPct val="150000"/>
                        </a:lnSpc>
                        <a:spcAft>
                          <a:spcPts val="0"/>
                        </a:spcAft>
                      </a:pPr>
                      <a:r>
                        <a:rPr lang="es-EC" sz="1100" dirty="0">
                          <a:solidFill>
                            <a:schemeClr val="tx1"/>
                          </a:solidFill>
                          <a:effectLst/>
                        </a:rPr>
                        <a:t>0,938 m</a:t>
                      </a:r>
                      <a:r>
                        <a:rPr lang="es-EC" sz="1100" baseline="30000" dirty="0">
                          <a:solidFill>
                            <a:schemeClr val="tx1"/>
                          </a:solidFill>
                          <a:effectLst/>
                        </a:rPr>
                        <a:t>3</a:t>
                      </a:r>
                      <a:r>
                        <a:rPr lang="es-EC" sz="1100" dirty="0">
                          <a:solidFill>
                            <a:schemeClr val="tx1"/>
                          </a:solidFill>
                          <a:effectLst/>
                        </a:rPr>
                        <a:t>/s</a:t>
                      </a:r>
                      <a:endParaRPr lang="es-EC"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tc>
                <a:tc>
                  <a:txBody>
                    <a:bodyPr/>
                    <a:lstStyle/>
                    <a:p>
                      <a:pPr algn="ctr">
                        <a:lnSpc>
                          <a:spcPct val="150000"/>
                        </a:lnSpc>
                        <a:spcAft>
                          <a:spcPts val="0"/>
                        </a:spcAft>
                      </a:pPr>
                      <a:r>
                        <a:rPr lang="es-EC" sz="1100">
                          <a:solidFill>
                            <a:schemeClr val="tx1"/>
                          </a:solidFill>
                          <a:effectLst/>
                        </a:rPr>
                        <a:t>0,305 m</a:t>
                      </a:r>
                      <a:r>
                        <a:rPr lang="es-EC" sz="1100" baseline="30000">
                          <a:solidFill>
                            <a:schemeClr val="tx1"/>
                          </a:solidFill>
                          <a:effectLst/>
                        </a:rPr>
                        <a:t>3</a:t>
                      </a:r>
                      <a:r>
                        <a:rPr lang="es-EC" sz="1100">
                          <a:solidFill>
                            <a:schemeClr val="tx1"/>
                          </a:solidFill>
                          <a:effectLst/>
                        </a:rPr>
                        <a:t>/s</a:t>
                      </a:r>
                      <a:endParaRPr lang="es-EC"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tc>
                <a:tc>
                  <a:txBody>
                    <a:bodyPr/>
                    <a:lstStyle/>
                    <a:p>
                      <a:pPr algn="ctr">
                        <a:lnSpc>
                          <a:spcPct val="150000"/>
                        </a:lnSpc>
                        <a:spcAft>
                          <a:spcPts val="0"/>
                        </a:spcAft>
                      </a:pPr>
                      <a:r>
                        <a:rPr lang="es-EC" sz="1100">
                          <a:solidFill>
                            <a:schemeClr val="tx1"/>
                          </a:solidFill>
                          <a:effectLst/>
                        </a:rPr>
                        <a:t>938, 46 l/s</a:t>
                      </a:r>
                      <a:endParaRPr lang="es-EC"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tc>
                <a:tc>
                  <a:txBody>
                    <a:bodyPr/>
                    <a:lstStyle/>
                    <a:p>
                      <a:pPr algn="ctr">
                        <a:lnSpc>
                          <a:spcPct val="150000"/>
                        </a:lnSpc>
                        <a:spcAft>
                          <a:spcPts val="0"/>
                        </a:spcAft>
                      </a:pPr>
                      <a:r>
                        <a:rPr lang="es-EC" sz="1100">
                          <a:solidFill>
                            <a:schemeClr val="tx1"/>
                          </a:solidFill>
                          <a:effectLst/>
                        </a:rPr>
                        <a:t>305,29 l/s</a:t>
                      </a:r>
                      <a:endParaRPr lang="es-EC"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tc>
                <a:tc>
                  <a:txBody>
                    <a:bodyPr/>
                    <a:lstStyle/>
                    <a:p>
                      <a:pPr algn="ctr">
                        <a:lnSpc>
                          <a:spcPct val="150000"/>
                        </a:lnSpc>
                        <a:spcAft>
                          <a:spcPts val="0"/>
                        </a:spcAft>
                      </a:pPr>
                      <a:r>
                        <a:rPr lang="es-EC" sz="1100">
                          <a:solidFill>
                            <a:schemeClr val="tx1"/>
                          </a:solidFill>
                          <a:effectLst/>
                        </a:rPr>
                        <a:t>BAJA</a:t>
                      </a:r>
                      <a:endParaRPr lang="es-EC"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tc>
                <a:extLst>
                  <a:ext uri="{0D108BD9-81ED-4DB2-BD59-A6C34878D82A}">
                    <a16:rowId xmlns:a16="http://schemas.microsoft.com/office/drawing/2014/main" val="898526695"/>
                  </a:ext>
                </a:extLst>
              </a:tr>
              <a:tr h="593973">
                <a:tc>
                  <a:txBody>
                    <a:bodyPr/>
                    <a:lstStyle/>
                    <a:p>
                      <a:pPr algn="l">
                        <a:lnSpc>
                          <a:spcPct val="115000"/>
                        </a:lnSpc>
                        <a:spcAft>
                          <a:spcPts val="0"/>
                        </a:spcAft>
                      </a:pPr>
                      <a:r>
                        <a:rPr lang="es-EC" sz="1100" b="0" dirty="0">
                          <a:solidFill>
                            <a:schemeClr val="tx1"/>
                          </a:solidFill>
                          <a:effectLst/>
                        </a:rPr>
                        <a:t>Monte Redondo (en el canal y tubería de la captación)</a:t>
                      </a:r>
                      <a:endParaRPr lang="es-EC"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solidFill>
                      <a:schemeClr val="accent2"/>
                    </a:solidFill>
                  </a:tcPr>
                </a:tc>
                <a:tc>
                  <a:txBody>
                    <a:bodyPr/>
                    <a:lstStyle/>
                    <a:p>
                      <a:pPr algn="ctr">
                        <a:lnSpc>
                          <a:spcPct val="150000"/>
                        </a:lnSpc>
                        <a:spcAft>
                          <a:spcPts val="0"/>
                        </a:spcAft>
                      </a:pPr>
                      <a:r>
                        <a:rPr lang="es-EC" sz="1100" dirty="0">
                          <a:solidFill>
                            <a:schemeClr val="tx1"/>
                          </a:solidFill>
                          <a:effectLst/>
                        </a:rPr>
                        <a:t>0,005 m</a:t>
                      </a:r>
                      <a:r>
                        <a:rPr lang="es-EC" sz="1100" baseline="30000" dirty="0">
                          <a:solidFill>
                            <a:schemeClr val="tx1"/>
                          </a:solidFill>
                          <a:effectLst/>
                        </a:rPr>
                        <a:t>3</a:t>
                      </a:r>
                      <a:r>
                        <a:rPr lang="es-EC" sz="1100" dirty="0">
                          <a:solidFill>
                            <a:schemeClr val="tx1"/>
                          </a:solidFill>
                          <a:effectLst/>
                        </a:rPr>
                        <a:t>/s</a:t>
                      </a:r>
                      <a:endParaRPr lang="es-EC"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solidFill>
                      <a:schemeClr val="accent2"/>
                    </a:solidFill>
                  </a:tcPr>
                </a:tc>
                <a:tc>
                  <a:txBody>
                    <a:bodyPr/>
                    <a:lstStyle/>
                    <a:p>
                      <a:pPr algn="ctr">
                        <a:lnSpc>
                          <a:spcPct val="150000"/>
                        </a:lnSpc>
                        <a:spcAft>
                          <a:spcPts val="0"/>
                        </a:spcAft>
                      </a:pPr>
                      <a:r>
                        <a:rPr lang="es-EC" sz="1100" dirty="0">
                          <a:solidFill>
                            <a:schemeClr val="tx1"/>
                          </a:solidFill>
                          <a:effectLst/>
                        </a:rPr>
                        <a:t>0,003 m</a:t>
                      </a:r>
                      <a:r>
                        <a:rPr lang="es-EC" sz="1100" baseline="30000" dirty="0">
                          <a:solidFill>
                            <a:schemeClr val="tx1"/>
                          </a:solidFill>
                          <a:effectLst/>
                        </a:rPr>
                        <a:t>3</a:t>
                      </a:r>
                      <a:r>
                        <a:rPr lang="es-EC" sz="1100" dirty="0">
                          <a:solidFill>
                            <a:schemeClr val="tx1"/>
                          </a:solidFill>
                          <a:effectLst/>
                        </a:rPr>
                        <a:t>/s</a:t>
                      </a:r>
                      <a:endParaRPr lang="es-EC"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solidFill>
                      <a:schemeClr val="accent2"/>
                    </a:solidFill>
                  </a:tcPr>
                </a:tc>
                <a:tc>
                  <a:txBody>
                    <a:bodyPr/>
                    <a:lstStyle/>
                    <a:p>
                      <a:pPr algn="ctr">
                        <a:lnSpc>
                          <a:spcPct val="150000"/>
                        </a:lnSpc>
                        <a:spcAft>
                          <a:spcPts val="0"/>
                        </a:spcAft>
                      </a:pPr>
                      <a:r>
                        <a:rPr lang="es-EC" sz="1100" b="1" dirty="0">
                          <a:solidFill>
                            <a:srgbClr val="FF0000"/>
                          </a:solidFill>
                          <a:effectLst/>
                        </a:rPr>
                        <a:t>5,19 l/s</a:t>
                      </a:r>
                      <a:endParaRPr lang="es-EC" sz="11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solidFill>
                      <a:schemeClr val="accent2"/>
                    </a:solidFill>
                  </a:tcPr>
                </a:tc>
                <a:tc>
                  <a:txBody>
                    <a:bodyPr/>
                    <a:lstStyle/>
                    <a:p>
                      <a:pPr algn="ctr">
                        <a:lnSpc>
                          <a:spcPct val="150000"/>
                        </a:lnSpc>
                        <a:spcAft>
                          <a:spcPts val="0"/>
                        </a:spcAft>
                      </a:pPr>
                      <a:r>
                        <a:rPr lang="es-EC" sz="1100" b="1" dirty="0">
                          <a:solidFill>
                            <a:srgbClr val="FF0000"/>
                          </a:solidFill>
                          <a:effectLst/>
                        </a:rPr>
                        <a:t>3,52 l/s</a:t>
                      </a:r>
                      <a:endParaRPr lang="es-EC" sz="11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solidFill>
                      <a:schemeClr val="accent2"/>
                    </a:solidFill>
                  </a:tcPr>
                </a:tc>
                <a:tc>
                  <a:txBody>
                    <a:bodyPr/>
                    <a:lstStyle/>
                    <a:p>
                      <a:pPr algn="ctr">
                        <a:lnSpc>
                          <a:spcPct val="150000"/>
                        </a:lnSpc>
                        <a:spcAft>
                          <a:spcPts val="0"/>
                        </a:spcAft>
                      </a:pPr>
                      <a:r>
                        <a:rPr lang="es-EC" sz="1100" dirty="0">
                          <a:solidFill>
                            <a:schemeClr val="tx1"/>
                          </a:solidFill>
                          <a:effectLst/>
                        </a:rPr>
                        <a:t>BAJA</a:t>
                      </a:r>
                      <a:endParaRPr lang="es-EC"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solidFill>
                      <a:schemeClr val="accent2"/>
                    </a:solidFill>
                  </a:tcPr>
                </a:tc>
                <a:extLst>
                  <a:ext uri="{0D108BD9-81ED-4DB2-BD59-A6C34878D82A}">
                    <a16:rowId xmlns:a16="http://schemas.microsoft.com/office/drawing/2014/main" val="3282094536"/>
                  </a:ext>
                </a:extLst>
              </a:tr>
              <a:tr h="433111">
                <a:tc>
                  <a:txBody>
                    <a:bodyPr/>
                    <a:lstStyle/>
                    <a:p>
                      <a:pPr algn="l">
                        <a:lnSpc>
                          <a:spcPct val="115000"/>
                        </a:lnSpc>
                        <a:spcAft>
                          <a:spcPts val="0"/>
                        </a:spcAft>
                      </a:pPr>
                      <a:r>
                        <a:rPr lang="es-EC" sz="1100" b="0" dirty="0">
                          <a:solidFill>
                            <a:schemeClr val="tx1"/>
                          </a:solidFill>
                          <a:effectLst/>
                        </a:rPr>
                        <a:t>Rio Chiquito (en el río antes de la captación 1)</a:t>
                      </a:r>
                      <a:endParaRPr lang="es-EC"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b"/>
                </a:tc>
                <a:tc>
                  <a:txBody>
                    <a:bodyPr/>
                    <a:lstStyle/>
                    <a:p>
                      <a:pPr algn="ctr">
                        <a:lnSpc>
                          <a:spcPct val="150000"/>
                        </a:lnSpc>
                        <a:spcAft>
                          <a:spcPts val="0"/>
                        </a:spcAft>
                      </a:pPr>
                      <a:r>
                        <a:rPr lang="es-EC" sz="1100">
                          <a:solidFill>
                            <a:schemeClr val="tx1"/>
                          </a:solidFill>
                          <a:effectLst/>
                        </a:rPr>
                        <a:t>0,396 m</a:t>
                      </a:r>
                      <a:r>
                        <a:rPr lang="es-EC" sz="1100" baseline="30000">
                          <a:solidFill>
                            <a:schemeClr val="tx1"/>
                          </a:solidFill>
                          <a:effectLst/>
                        </a:rPr>
                        <a:t>3</a:t>
                      </a:r>
                      <a:r>
                        <a:rPr lang="es-EC" sz="1100">
                          <a:solidFill>
                            <a:schemeClr val="tx1"/>
                          </a:solidFill>
                          <a:effectLst/>
                        </a:rPr>
                        <a:t>/s</a:t>
                      </a:r>
                      <a:endParaRPr lang="es-EC"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tc>
                <a:tc>
                  <a:txBody>
                    <a:bodyPr/>
                    <a:lstStyle/>
                    <a:p>
                      <a:pPr algn="ctr">
                        <a:lnSpc>
                          <a:spcPct val="150000"/>
                        </a:lnSpc>
                        <a:spcAft>
                          <a:spcPts val="0"/>
                        </a:spcAft>
                      </a:pPr>
                      <a:r>
                        <a:rPr lang="es-EC" sz="1100" dirty="0">
                          <a:solidFill>
                            <a:schemeClr val="tx1"/>
                          </a:solidFill>
                          <a:effectLst/>
                        </a:rPr>
                        <a:t>0,021 m</a:t>
                      </a:r>
                      <a:r>
                        <a:rPr lang="es-EC" sz="1100" baseline="30000" dirty="0">
                          <a:solidFill>
                            <a:schemeClr val="tx1"/>
                          </a:solidFill>
                          <a:effectLst/>
                        </a:rPr>
                        <a:t>3</a:t>
                      </a:r>
                      <a:r>
                        <a:rPr lang="es-EC" sz="1100" dirty="0">
                          <a:solidFill>
                            <a:schemeClr val="tx1"/>
                          </a:solidFill>
                          <a:effectLst/>
                        </a:rPr>
                        <a:t>/s</a:t>
                      </a:r>
                      <a:endParaRPr lang="es-EC"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tc>
                <a:tc>
                  <a:txBody>
                    <a:bodyPr/>
                    <a:lstStyle/>
                    <a:p>
                      <a:pPr algn="ctr">
                        <a:lnSpc>
                          <a:spcPct val="150000"/>
                        </a:lnSpc>
                        <a:spcAft>
                          <a:spcPts val="0"/>
                        </a:spcAft>
                      </a:pPr>
                      <a:r>
                        <a:rPr lang="es-EC" sz="1100">
                          <a:solidFill>
                            <a:schemeClr val="tx1"/>
                          </a:solidFill>
                          <a:effectLst/>
                        </a:rPr>
                        <a:t>396,42 l/s</a:t>
                      </a:r>
                      <a:endParaRPr lang="es-EC"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tc>
                <a:tc>
                  <a:txBody>
                    <a:bodyPr/>
                    <a:lstStyle/>
                    <a:p>
                      <a:pPr algn="ctr">
                        <a:lnSpc>
                          <a:spcPct val="150000"/>
                        </a:lnSpc>
                        <a:spcAft>
                          <a:spcPts val="0"/>
                        </a:spcAft>
                      </a:pPr>
                      <a:r>
                        <a:rPr lang="es-EC" sz="1100">
                          <a:solidFill>
                            <a:schemeClr val="tx1"/>
                          </a:solidFill>
                          <a:effectLst/>
                        </a:rPr>
                        <a:t>21,57 l/s</a:t>
                      </a:r>
                      <a:endParaRPr lang="es-EC"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tc>
                <a:tc>
                  <a:txBody>
                    <a:bodyPr/>
                    <a:lstStyle/>
                    <a:p>
                      <a:pPr algn="ctr">
                        <a:lnSpc>
                          <a:spcPct val="150000"/>
                        </a:lnSpc>
                        <a:spcAft>
                          <a:spcPts val="0"/>
                        </a:spcAft>
                      </a:pPr>
                      <a:r>
                        <a:rPr lang="es-EC" sz="1100">
                          <a:solidFill>
                            <a:schemeClr val="tx1"/>
                          </a:solidFill>
                          <a:effectLst/>
                        </a:rPr>
                        <a:t>BAJA</a:t>
                      </a:r>
                      <a:endParaRPr lang="es-EC"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tc>
                <a:extLst>
                  <a:ext uri="{0D108BD9-81ED-4DB2-BD59-A6C34878D82A}">
                    <a16:rowId xmlns:a16="http://schemas.microsoft.com/office/drawing/2014/main" val="1728292660"/>
                  </a:ext>
                </a:extLst>
              </a:tr>
              <a:tr h="433111">
                <a:tc>
                  <a:txBody>
                    <a:bodyPr/>
                    <a:lstStyle/>
                    <a:p>
                      <a:pPr algn="l">
                        <a:lnSpc>
                          <a:spcPct val="115000"/>
                        </a:lnSpc>
                        <a:spcAft>
                          <a:spcPts val="0"/>
                        </a:spcAft>
                      </a:pPr>
                      <a:r>
                        <a:rPr lang="es-EC" sz="1100" b="0" dirty="0">
                          <a:solidFill>
                            <a:schemeClr val="tx1"/>
                          </a:solidFill>
                          <a:effectLst/>
                        </a:rPr>
                        <a:t>Rio Chiquito (en el canal luego de la captación 1)</a:t>
                      </a:r>
                      <a:endParaRPr lang="es-EC"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b"/>
                </a:tc>
                <a:tc>
                  <a:txBody>
                    <a:bodyPr/>
                    <a:lstStyle/>
                    <a:p>
                      <a:pPr algn="ctr">
                        <a:lnSpc>
                          <a:spcPct val="150000"/>
                        </a:lnSpc>
                        <a:spcAft>
                          <a:spcPts val="0"/>
                        </a:spcAft>
                      </a:pPr>
                      <a:r>
                        <a:rPr lang="es-EC" sz="1100">
                          <a:solidFill>
                            <a:schemeClr val="tx1"/>
                          </a:solidFill>
                          <a:effectLst/>
                        </a:rPr>
                        <a:t>0,095 m</a:t>
                      </a:r>
                      <a:r>
                        <a:rPr lang="es-EC" sz="1100" baseline="30000">
                          <a:solidFill>
                            <a:schemeClr val="tx1"/>
                          </a:solidFill>
                          <a:effectLst/>
                        </a:rPr>
                        <a:t>3</a:t>
                      </a:r>
                      <a:r>
                        <a:rPr lang="es-EC" sz="1100">
                          <a:solidFill>
                            <a:schemeClr val="tx1"/>
                          </a:solidFill>
                          <a:effectLst/>
                        </a:rPr>
                        <a:t>/s</a:t>
                      </a:r>
                      <a:endParaRPr lang="es-EC"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tc>
                <a:tc>
                  <a:txBody>
                    <a:bodyPr/>
                    <a:lstStyle/>
                    <a:p>
                      <a:pPr algn="ctr">
                        <a:lnSpc>
                          <a:spcPct val="150000"/>
                        </a:lnSpc>
                        <a:spcAft>
                          <a:spcPts val="0"/>
                        </a:spcAft>
                      </a:pPr>
                      <a:r>
                        <a:rPr lang="es-EC" sz="1100" dirty="0">
                          <a:solidFill>
                            <a:schemeClr val="tx1"/>
                          </a:solidFill>
                          <a:effectLst/>
                        </a:rPr>
                        <a:t>0,042 m</a:t>
                      </a:r>
                      <a:r>
                        <a:rPr lang="es-EC" sz="1100" baseline="30000" dirty="0">
                          <a:solidFill>
                            <a:schemeClr val="tx1"/>
                          </a:solidFill>
                          <a:effectLst/>
                        </a:rPr>
                        <a:t>3</a:t>
                      </a:r>
                      <a:r>
                        <a:rPr lang="es-EC" sz="1100" dirty="0">
                          <a:solidFill>
                            <a:schemeClr val="tx1"/>
                          </a:solidFill>
                          <a:effectLst/>
                        </a:rPr>
                        <a:t>/s</a:t>
                      </a:r>
                      <a:endParaRPr lang="es-EC"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tc>
                <a:tc>
                  <a:txBody>
                    <a:bodyPr/>
                    <a:lstStyle/>
                    <a:p>
                      <a:pPr algn="ctr">
                        <a:lnSpc>
                          <a:spcPct val="150000"/>
                        </a:lnSpc>
                        <a:spcAft>
                          <a:spcPts val="0"/>
                        </a:spcAft>
                      </a:pPr>
                      <a:r>
                        <a:rPr lang="es-EC" sz="1100" dirty="0">
                          <a:solidFill>
                            <a:schemeClr val="tx1"/>
                          </a:solidFill>
                          <a:effectLst/>
                        </a:rPr>
                        <a:t>95,67 l/s</a:t>
                      </a:r>
                      <a:endParaRPr lang="es-EC"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tc>
                <a:tc>
                  <a:txBody>
                    <a:bodyPr/>
                    <a:lstStyle/>
                    <a:p>
                      <a:pPr algn="ctr">
                        <a:lnSpc>
                          <a:spcPct val="150000"/>
                        </a:lnSpc>
                        <a:spcAft>
                          <a:spcPts val="0"/>
                        </a:spcAft>
                      </a:pPr>
                      <a:r>
                        <a:rPr lang="es-EC" sz="1100">
                          <a:solidFill>
                            <a:schemeClr val="tx1"/>
                          </a:solidFill>
                          <a:effectLst/>
                        </a:rPr>
                        <a:t>42,04 l/s</a:t>
                      </a:r>
                      <a:endParaRPr lang="es-EC"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tc>
                <a:tc>
                  <a:txBody>
                    <a:bodyPr/>
                    <a:lstStyle/>
                    <a:p>
                      <a:pPr algn="ctr">
                        <a:lnSpc>
                          <a:spcPct val="150000"/>
                        </a:lnSpc>
                        <a:spcAft>
                          <a:spcPts val="0"/>
                        </a:spcAft>
                      </a:pPr>
                      <a:r>
                        <a:rPr lang="es-EC" sz="1100">
                          <a:solidFill>
                            <a:schemeClr val="tx1"/>
                          </a:solidFill>
                          <a:effectLst/>
                        </a:rPr>
                        <a:t>BAJA</a:t>
                      </a:r>
                      <a:endParaRPr lang="es-EC"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tc>
                <a:extLst>
                  <a:ext uri="{0D108BD9-81ED-4DB2-BD59-A6C34878D82A}">
                    <a16:rowId xmlns:a16="http://schemas.microsoft.com/office/drawing/2014/main" val="814513554"/>
                  </a:ext>
                </a:extLst>
              </a:tr>
              <a:tr h="433111">
                <a:tc>
                  <a:txBody>
                    <a:bodyPr/>
                    <a:lstStyle/>
                    <a:p>
                      <a:pPr algn="l">
                        <a:lnSpc>
                          <a:spcPct val="115000"/>
                        </a:lnSpc>
                        <a:spcAft>
                          <a:spcPts val="0"/>
                        </a:spcAft>
                      </a:pPr>
                      <a:r>
                        <a:rPr lang="es-EC" sz="1100" b="0" dirty="0">
                          <a:solidFill>
                            <a:schemeClr val="tx1"/>
                          </a:solidFill>
                          <a:effectLst/>
                        </a:rPr>
                        <a:t>Rio Chiquito (en el río antes de la captación 2)</a:t>
                      </a:r>
                      <a:endParaRPr lang="es-EC"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b"/>
                </a:tc>
                <a:tc>
                  <a:txBody>
                    <a:bodyPr/>
                    <a:lstStyle/>
                    <a:p>
                      <a:pPr algn="ctr">
                        <a:lnSpc>
                          <a:spcPct val="150000"/>
                        </a:lnSpc>
                        <a:spcAft>
                          <a:spcPts val="0"/>
                        </a:spcAft>
                      </a:pPr>
                      <a:r>
                        <a:rPr lang="es-EC" sz="1100">
                          <a:solidFill>
                            <a:schemeClr val="tx1"/>
                          </a:solidFill>
                          <a:effectLst/>
                        </a:rPr>
                        <a:t>0,533 m</a:t>
                      </a:r>
                      <a:r>
                        <a:rPr lang="es-EC" sz="1100" baseline="30000">
                          <a:solidFill>
                            <a:schemeClr val="tx1"/>
                          </a:solidFill>
                          <a:effectLst/>
                        </a:rPr>
                        <a:t>3</a:t>
                      </a:r>
                      <a:r>
                        <a:rPr lang="es-EC" sz="1100">
                          <a:solidFill>
                            <a:schemeClr val="tx1"/>
                          </a:solidFill>
                          <a:effectLst/>
                        </a:rPr>
                        <a:t>/s</a:t>
                      </a:r>
                      <a:endParaRPr lang="es-EC"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tc>
                <a:tc>
                  <a:txBody>
                    <a:bodyPr/>
                    <a:lstStyle/>
                    <a:p>
                      <a:pPr algn="ctr">
                        <a:lnSpc>
                          <a:spcPct val="150000"/>
                        </a:lnSpc>
                        <a:spcAft>
                          <a:spcPts val="0"/>
                        </a:spcAft>
                      </a:pPr>
                      <a:r>
                        <a:rPr lang="es-EC" sz="1100">
                          <a:solidFill>
                            <a:schemeClr val="tx1"/>
                          </a:solidFill>
                          <a:effectLst/>
                        </a:rPr>
                        <a:t>0,419 m</a:t>
                      </a:r>
                      <a:r>
                        <a:rPr lang="es-EC" sz="1100" baseline="30000">
                          <a:solidFill>
                            <a:schemeClr val="tx1"/>
                          </a:solidFill>
                          <a:effectLst/>
                        </a:rPr>
                        <a:t>3</a:t>
                      </a:r>
                      <a:r>
                        <a:rPr lang="es-EC" sz="1100">
                          <a:solidFill>
                            <a:schemeClr val="tx1"/>
                          </a:solidFill>
                          <a:effectLst/>
                        </a:rPr>
                        <a:t>/s</a:t>
                      </a:r>
                      <a:endParaRPr lang="es-EC"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tc>
                <a:tc>
                  <a:txBody>
                    <a:bodyPr/>
                    <a:lstStyle/>
                    <a:p>
                      <a:pPr algn="ctr">
                        <a:lnSpc>
                          <a:spcPct val="150000"/>
                        </a:lnSpc>
                        <a:spcAft>
                          <a:spcPts val="0"/>
                        </a:spcAft>
                      </a:pPr>
                      <a:r>
                        <a:rPr lang="es-EC" sz="1100" dirty="0">
                          <a:solidFill>
                            <a:schemeClr val="tx1"/>
                          </a:solidFill>
                          <a:effectLst/>
                        </a:rPr>
                        <a:t>533,15 l/s</a:t>
                      </a:r>
                      <a:endParaRPr lang="es-EC"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tc>
                <a:tc>
                  <a:txBody>
                    <a:bodyPr/>
                    <a:lstStyle/>
                    <a:p>
                      <a:pPr algn="ctr">
                        <a:lnSpc>
                          <a:spcPct val="150000"/>
                        </a:lnSpc>
                        <a:spcAft>
                          <a:spcPts val="0"/>
                        </a:spcAft>
                      </a:pPr>
                      <a:r>
                        <a:rPr lang="es-EC" sz="1100">
                          <a:solidFill>
                            <a:schemeClr val="tx1"/>
                          </a:solidFill>
                          <a:effectLst/>
                        </a:rPr>
                        <a:t>419,72 l/s</a:t>
                      </a:r>
                      <a:endParaRPr lang="es-EC"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tc>
                <a:tc>
                  <a:txBody>
                    <a:bodyPr/>
                    <a:lstStyle/>
                    <a:p>
                      <a:pPr algn="ctr">
                        <a:lnSpc>
                          <a:spcPct val="150000"/>
                        </a:lnSpc>
                        <a:spcAft>
                          <a:spcPts val="0"/>
                        </a:spcAft>
                      </a:pPr>
                      <a:r>
                        <a:rPr lang="es-EC" sz="1100">
                          <a:solidFill>
                            <a:schemeClr val="tx1"/>
                          </a:solidFill>
                          <a:effectLst/>
                        </a:rPr>
                        <a:t>BAJA</a:t>
                      </a:r>
                      <a:endParaRPr lang="es-EC"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tc>
                <a:extLst>
                  <a:ext uri="{0D108BD9-81ED-4DB2-BD59-A6C34878D82A}">
                    <a16:rowId xmlns:a16="http://schemas.microsoft.com/office/drawing/2014/main" val="114778423"/>
                  </a:ext>
                </a:extLst>
              </a:tr>
              <a:tr h="433111">
                <a:tc>
                  <a:txBody>
                    <a:bodyPr/>
                    <a:lstStyle/>
                    <a:p>
                      <a:pPr algn="l">
                        <a:lnSpc>
                          <a:spcPct val="115000"/>
                        </a:lnSpc>
                        <a:spcAft>
                          <a:spcPts val="0"/>
                        </a:spcAft>
                      </a:pPr>
                      <a:r>
                        <a:rPr lang="es-EC" sz="1100" b="0" dirty="0">
                          <a:solidFill>
                            <a:schemeClr val="tx1"/>
                          </a:solidFill>
                          <a:effectLst/>
                        </a:rPr>
                        <a:t>Rio Chiquito (en el tanque luego de la captación 2)</a:t>
                      </a:r>
                      <a:endParaRPr lang="es-EC"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b">
                    <a:solidFill>
                      <a:schemeClr val="accent2"/>
                    </a:solidFill>
                  </a:tcPr>
                </a:tc>
                <a:tc>
                  <a:txBody>
                    <a:bodyPr/>
                    <a:lstStyle/>
                    <a:p>
                      <a:pPr algn="ctr">
                        <a:lnSpc>
                          <a:spcPct val="150000"/>
                        </a:lnSpc>
                        <a:spcAft>
                          <a:spcPts val="0"/>
                        </a:spcAft>
                      </a:pPr>
                      <a:r>
                        <a:rPr lang="es-EC" sz="1100" dirty="0">
                          <a:solidFill>
                            <a:schemeClr val="tx1"/>
                          </a:solidFill>
                          <a:effectLst/>
                        </a:rPr>
                        <a:t>1,630 m</a:t>
                      </a:r>
                      <a:r>
                        <a:rPr lang="es-EC" sz="1100" baseline="30000" dirty="0">
                          <a:solidFill>
                            <a:schemeClr val="tx1"/>
                          </a:solidFill>
                          <a:effectLst/>
                        </a:rPr>
                        <a:t>3</a:t>
                      </a:r>
                      <a:r>
                        <a:rPr lang="es-EC" sz="1100" dirty="0">
                          <a:solidFill>
                            <a:schemeClr val="tx1"/>
                          </a:solidFill>
                          <a:effectLst/>
                        </a:rPr>
                        <a:t>/s</a:t>
                      </a:r>
                      <a:endParaRPr lang="es-EC"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solidFill>
                      <a:schemeClr val="accent2"/>
                    </a:solidFill>
                  </a:tcPr>
                </a:tc>
                <a:tc>
                  <a:txBody>
                    <a:bodyPr/>
                    <a:lstStyle/>
                    <a:p>
                      <a:pPr algn="ctr">
                        <a:lnSpc>
                          <a:spcPct val="150000"/>
                        </a:lnSpc>
                        <a:spcAft>
                          <a:spcPts val="0"/>
                        </a:spcAft>
                      </a:pPr>
                      <a:r>
                        <a:rPr lang="es-EC" sz="1100" dirty="0">
                          <a:solidFill>
                            <a:schemeClr val="tx1"/>
                          </a:solidFill>
                          <a:effectLst/>
                        </a:rPr>
                        <a:t>0,885 m</a:t>
                      </a:r>
                      <a:r>
                        <a:rPr lang="es-EC" sz="1100" baseline="30000" dirty="0">
                          <a:solidFill>
                            <a:schemeClr val="tx1"/>
                          </a:solidFill>
                          <a:effectLst/>
                        </a:rPr>
                        <a:t>3</a:t>
                      </a:r>
                      <a:r>
                        <a:rPr lang="es-EC" sz="1100" dirty="0">
                          <a:solidFill>
                            <a:schemeClr val="tx1"/>
                          </a:solidFill>
                          <a:effectLst/>
                        </a:rPr>
                        <a:t>/s</a:t>
                      </a:r>
                      <a:endParaRPr lang="es-EC"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solidFill>
                      <a:schemeClr val="accent2"/>
                    </a:solidFill>
                  </a:tcPr>
                </a:tc>
                <a:tc>
                  <a:txBody>
                    <a:bodyPr/>
                    <a:lstStyle/>
                    <a:p>
                      <a:pPr algn="ctr">
                        <a:lnSpc>
                          <a:spcPct val="150000"/>
                        </a:lnSpc>
                        <a:spcAft>
                          <a:spcPts val="0"/>
                        </a:spcAft>
                      </a:pPr>
                      <a:r>
                        <a:rPr lang="es-EC" sz="1100" b="1" dirty="0">
                          <a:solidFill>
                            <a:srgbClr val="FF0000"/>
                          </a:solidFill>
                          <a:effectLst/>
                        </a:rPr>
                        <a:t>1630,91 l/s</a:t>
                      </a:r>
                      <a:endParaRPr lang="es-EC" sz="11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solidFill>
                      <a:schemeClr val="accent2"/>
                    </a:solidFill>
                  </a:tcPr>
                </a:tc>
                <a:tc>
                  <a:txBody>
                    <a:bodyPr/>
                    <a:lstStyle/>
                    <a:p>
                      <a:pPr algn="ctr">
                        <a:lnSpc>
                          <a:spcPct val="150000"/>
                        </a:lnSpc>
                        <a:spcAft>
                          <a:spcPts val="0"/>
                        </a:spcAft>
                      </a:pPr>
                      <a:r>
                        <a:rPr lang="es-EC" sz="1100" b="1" dirty="0">
                          <a:solidFill>
                            <a:srgbClr val="FF0000"/>
                          </a:solidFill>
                          <a:effectLst/>
                        </a:rPr>
                        <a:t>885,04 l/s</a:t>
                      </a:r>
                      <a:endParaRPr lang="es-EC" sz="11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solidFill>
                      <a:schemeClr val="accent2"/>
                    </a:solidFill>
                  </a:tcPr>
                </a:tc>
                <a:tc>
                  <a:txBody>
                    <a:bodyPr/>
                    <a:lstStyle/>
                    <a:p>
                      <a:pPr algn="ctr">
                        <a:lnSpc>
                          <a:spcPct val="150000"/>
                        </a:lnSpc>
                        <a:spcAft>
                          <a:spcPts val="0"/>
                        </a:spcAft>
                      </a:pPr>
                      <a:r>
                        <a:rPr lang="es-EC" sz="1100" dirty="0">
                          <a:solidFill>
                            <a:schemeClr val="tx1"/>
                          </a:solidFill>
                          <a:effectLst/>
                        </a:rPr>
                        <a:t>BAJA</a:t>
                      </a:r>
                      <a:endParaRPr lang="es-EC"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solidFill>
                      <a:schemeClr val="accent2"/>
                    </a:solidFill>
                  </a:tcPr>
                </a:tc>
                <a:extLst>
                  <a:ext uri="{0D108BD9-81ED-4DB2-BD59-A6C34878D82A}">
                    <a16:rowId xmlns:a16="http://schemas.microsoft.com/office/drawing/2014/main" val="1719854862"/>
                  </a:ext>
                </a:extLst>
              </a:tr>
              <a:tr h="649664">
                <a:tc>
                  <a:txBody>
                    <a:bodyPr/>
                    <a:lstStyle/>
                    <a:p>
                      <a:pPr algn="l">
                        <a:lnSpc>
                          <a:spcPct val="115000"/>
                        </a:lnSpc>
                        <a:spcAft>
                          <a:spcPts val="0"/>
                        </a:spcAft>
                      </a:pPr>
                      <a:r>
                        <a:rPr lang="es-EC" sz="1100" b="0" dirty="0">
                          <a:solidFill>
                            <a:schemeClr val="tx1"/>
                          </a:solidFill>
                          <a:effectLst/>
                        </a:rPr>
                        <a:t>Los Tablones (en las 2 quebradas antes del tanque de captación arriba)</a:t>
                      </a:r>
                      <a:endParaRPr lang="es-EC"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b"/>
                </a:tc>
                <a:tc>
                  <a:txBody>
                    <a:bodyPr/>
                    <a:lstStyle/>
                    <a:p>
                      <a:pPr algn="ctr">
                        <a:lnSpc>
                          <a:spcPct val="150000"/>
                        </a:lnSpc>
                        <a:spcAft>
                          <a:spcPts val="0"/>
                        </a:spcAft>
                      </a:pPr>
                      <a:r>
                        <a:rPr lang="es-EC" sz="1100">
                          <a:solidFill>
                            <a:schemeClr val="tx1"/>
                          </a:solidFill>
                          <a:effectLst/>
                        </a:rPr>
                        <a:t>0,0001 m</a:t>
                      </a:r>
                      <a:r>
                        <a:rPr lang="es-EC" sz="1100" baseline="30000">
                          <a:solidFill>
                            <a:schemeClr val="tx1"/>
                          </a:solidFill>
                          <a:effectLst/>
                        </a:rPr>
                        <a:t>3</a:t>
                      </a:r>
                      <a:r>
                        <a:rPr lang="es-EC" sz="1100">
                          <a:solidFill>
                            <a:schemeClr val="tx1"/>
                          </a:solidFill>
                          <a:effectLst/>
                        </a:rPr>
                        <a:t>/s</a:t>
                      </a:r>
                      <a:endParaRPr lang="es-EC"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tc>
                <a:tc>
                  <a:txBody>
                    <a:bodyPr/>
                    <a:lstStyle/>
                    <a:p>
                      <a:pPr algn="ctr">
                        <a:lnSpc>
                          <a:spcPct val="150000"/>
                        </a:lnSpc>
                        <a:spcAft>
                          <a:spcPts val="0"/>
                        </a:spcAft>
                      </a:pPr>
                      <a:r>
                        <a:rPr lang="es-EC" sz="1100">
                          <a:solidFill>
                            <a:schemeClr val="tx1"/>
                          </a:solidFill>
                          <a:effectLst/>
                        </a:rPr>
                        <a:t>0,00002 m</a:t>
                      </a:r>
                      <a:r>
                        <a:rPr lang="es-EC" sz="1100" baseline="30000">
                          <a:solidFill>
                            <a:schemeClr val="tx1"/>
                          </a:solidFill>
                          <a:effectLst/>
                        </a:rPr>
                        <a:t>3</a:t>
                      </a:r>
                      <a:r>
                        <a:rPr lang="es-EC" sz="1100">
                          <a:solidFill>
                            <a:schemeClr val="tx1"/>
                          </a:solidFill>
                          <a:effectLst/>
                        </a:rPr>
                        <a:t>/s</a:t>
                      </a:r>
                      <a:endParaRPr lang="es-EC"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tc>
                <a:tc>
                  <a:txBody>
                    <a:bodyPr/>
                    <a:lstStyle/>
                    <a:p>
                      <a:pPr algn="ctr">
                        <a:lnSpc>
                          <a:spcPct val="150000"/>
                        </a:lnSpc>
                        <a:spcAft>
                          <a:spcPts val="0"/>
                        </a:spcAft>
                      </a:pPr>
                      <a:r>
                        <a:rPr lang="es-EC" sz="1100" dirty="0">
                          <a:solidFill>
                            <a:schemeClr val="tx1"/>
                          </a:solidFill>
                          <a:effectLst/>
                        </a:rPr>
                        <a:t>0,15 l/s</a:t>
                      </a:r>
                    </a:p>
                    <a:p>
                      <a:pPr algn="ctr">
                        <a:lnSpc>
                          <a:spcPct val="150000"/>
                        </a:lnSpc>
                        <a:spcAft>
                          <a:spcPts val="0"/>
                        </a:spcAft>
                      </a:pPr>
                      <a:r>
                        <a:rPr lang="es-EC" sz="1100" dirty="0">
                          <a:solidFill>
                            <a:schemeClr val="tx1"/>
                          </a:solidFill>
                          <a:effectLst/>
                        </a:rPr>
                        <a:t> </a:t>
                      </a:r>
                      <a:endParaRPr lang="es-EC"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tc>
                <a:tc>
                  <a:txBody>
                    <a:bodyPr/>
                    <a:lstStyle/>
                    <a:p>
                      <a:pPr algn="ctr">
                        <a:lnSpc>
                          <a:spcPct val="150000"/>
                        </a:lnSpc>
                        <a:spcAft>
                          <a:spcPts val="0"/>
                        </a:spcAft>
                      </a:pPr>
                      <a:r>
                        <a:rPr lang="es-EC" sz="1100" dirty="0">
                          <a:solidFill>
                            <a:schemeClr val="tx1"/>
                          </a:solidFill>
                          <a:effectLst/>
                        </a:rPr>
                        <a:t>0,02 l/s</a:t>
                      </a:r>
                    </a:p>
                    <a:p>
                      <a:pPr algn="ctr">
                        <a:lnSpc>
                          <a:spcPct val="150000"/>
                        </a:lnSpc>
                        <a:spcAft>
                          <a:spcPts val="0"/>
                        </a:spcAft>
                      </a:pPr>
                      <a:r>
                        <a:rPr lang="es-EC" sz="1100" dirty="0">
                          <a:solidFill>
                            <a:schemeClr val="tx1"/>
                          </a:solidFill>
                          <a:effectLst/>
                        </a:rPr>
                        <a:t> </a:t>
                      </a:r>
                      <a:endParaRPr lang="es-EC"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tc>
                <a:tc>
                  <a:txBody>
                    <a:bodyPr/>
                    <a:lstStyle/>
                    <a:p>
                      <a:pPr algn="ctr">
                        <a:lnSpc>
                          <a:spcPct val="150000"/>
                        </a:lnSpc>
                        <a:spcAft>
                          <a:spcPts val="0"/>
                        </a:spcAft>
                      </a:pPr>
                      <a:r>
                        <a:rPr lang="es-EC" sz="1100">
                          <a:solidFill>
                            <a:schemeClr val="tx1"/>
                          </a:solidFill>
                          <a:effectLst/>
                        </a:rPr>
                        <a:t>BAJA</a:t>
                      </a:r>
                      <a:endParaRPr lang="es-EC"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tc>
                <a:extLst>
                  <a:ext uri="{0D108BD9-81ED-4DB2-BD59-A6C34878D82A}">
                    <a16:rowId xmlns:a16="http://schemas.microsoft.com/office/drawing/2014/main" val="46228194"/>
                  </a:ext>
                </a:extLst>
              </a:tr>
              <a:tr h="433111">
                <a:tc>
                  <a:txBody>
                    <a:bodyPr/>
                    <a:lstStyle/>
                    <a:p>
                      <a:pPr algn="l">
                        <a:lnSpc>
                          <a:spcPct val="115000"/>
                        </a:lnSpc>
                        <a:spcAft>
                          <a:spcPts val="0"/>
                        </a:spcAft>
                      </a:pPr>
                      <a:r>
                        <a:rPr lang="es-EC" sz="1100" b="0" dirty="0">
                          <a:solidFill>
                            <a:schemeClr val="tx1"/>
                          </a:solidFill>
                          <a:effectLst/>
                        </a:rPr>
                        <a:t>Los Tablones (en el tanque de captación abajo)</a:t>
                      </a:r>
                      <a:endParaRPr lang="es-EC" sz="11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tc>
                <a:tc>
                  <a:txBody>
                    <a:bodyPr/>
                    <a:lstStyle/>
                    <a:p>
                      <a:pPr algn="ctr">
                        <a:lnSpc>
                          <a:spcPct val="150000"/>
                        </a:lnSpc>
                        <a:spcAft>
                          <a:spcPts val="0"/>
                        </a:spcAft>
                      </a:pPr>
                      <a:r>
                        <a:rPr lang="es-EC" sz="1100">
                          <a:solidFill>
                            <a:schemeClr val="tx1"/>
                          </a:solidFill>
                          <a:effectLst/>
                        </a:rPr>
                        <a:t>0,006 m</a:t>
                      </a:r>
                      <a:r>
                        <a:rPr lang="es-EC" sz="1100" baseline="30000">
                          <a:solidFill>
                            <a:schemeClr val="tx1"/>
                          </a:solidFill>
                          <a:effectLst/>
                        </a:rPr>
                        <a:t>3</a:t>
                      </a:r>
                      <a:r>
                        <a:rPr lang="es-EC" sz="1100">
                          <a:solidFill>
                            <a:schemeClr val="tx1"/>
                          </a:solidFill>
                          <a:effectLst/>
                        </a:rPr>
                        <a:t>/s</a:t>
                      </a:r>
                      <a:endParaRPr lang="es-EC"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tc>
                <a:tc>
                  <a:txBody>
                    <a:bodyPr/>
                    <a:lstStyle/>
                    <a:p>
                      <a:pPr algn="ctr">
                        <a:lnSpc>
                          <a:spcPct val="150000"/>
                        </a:lnSpc>
                        <a:spcAft>
                          <a:spcPts val="0"/>
                        </a:spcAft>
                      </a:pPr>
                      <a:r>
                        <a:rPr lang="es-EC" sz="1100" dirty="0">
                          <a:solidFill>
                            <a:schemeClr val="tx1"/>
                          </a:solidFill>
                          <a:effectLst/>
                        </a:rPr>
                        <a:t>0,002 m</a:t>
                      </a:r>
                      <a:r>
                        <a:rPr lang="es-EC" sz="1100" baseline="30000" dirty="0">
                          <a:solidFill>
                            <a:schemeClr val="tx1"/>
                          </a:solidFill>
                          <a:effectLst/>
                        </a:rPr>
                        <a:t>3</a:t>
                      </a:r>
                      <a:r>
                        <a:rPr lang="es-EC" sz="1100" dirty="0">
                          <a:solidFill>
                            <a:schemeClr val="tx1"/>
                          </a:solidFill>
                          <a:effectLst/>
                        </a:rPr>
                        <a:t>/s</a:t>
                      </a:r>
                      <a:endParaRPr lang="es-EC"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tc>
                <a:tc>
                  <a:txBody>
                    <a:bodyPr/>
                    <a:lstStyle/>
                    <a:p>
                      <a:pPr algn="ctr">
                        <a:lnSpc>
                          <a:spcPct val="150000"/>
                        </a:lnSpc>
                        <a:spcAft>
                          <a:spcPts val="0"/>
                        </a:spcAft>
                      </a:pPr>
                      <a:r>
                        <a:rPr lang="es-EC" sz="1100">
                          <a:solidFill>
                            <a:schemeClr val="tx1"/>
                          </a:solidFill>
                          <a:effectLst/>
                        </a:rPr>
                        <a:t>6,90 l/s</a:t>
                      </a:r>
                      <a:endParaRPr lang="es-EC" sz="11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tc>
                <a:tc>
                  <a:txBody>
                    <a:bodyPr/>
                    <a:lstStyle/>
                    <a:p>
                      <a:pPr algn="ctr">
                        <a:lnSpc>
                          <a:spcPct val="150000"/>
                        </a:lnSpc>
                        <a:spcAft>
                          <a:spcPts val="0"/>
                        </a:spcAft>
                      </a:pPr>
                      <a:r>
                        <a:rPr lang="es-EC" sz="1100" dirty="0">
                          <a:solidFill>
                            <a:schemeClr val="tx1"/>
                          </a:solidFill>
                          <a:effectLst/>
                        </a:rPr>
                        <a:t>2,36 l/s</a:t>
                      </a:r>
                      <a:endParaRPr lang="es-EC"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tc>
                <a:tc>
                  <a:txBody>
                    <a:bodyPr/>
                    <a:lstStyle/>
                    <a:p>
                      <a:pPr algn="ctr">
                        <a:lnSpc>
                          <a:spcPct val="150000"/>
                        </a:lnSpc>
                        <a:spcAft>
                          <a:spcPts val="0"/>
                        </a:spcAft>
                      </a:pPr>
                      <a:r>
                        <a:rPr lang="es-EC" sz="1100" dirty="0">
                          <a:solidFill>
                            <a:schemeClr val="tx1"/>
                          </a:solidFill>
                          <a:effectLst/>
                        </a:rPr>
                        <a:t>BAJA</a:t>
                      </a:r>
                      <a:endParaRPr lang="es-EC"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1269" marR="61269" marT="0" marB="0" anchor="ctr"/>
                </a:tc>
                <a:extLst>
                  <a:ext uri="{0D108BD9-81ED-4DB2-BD59-A6C34878D82A}">
                    <a16:rowId xmlns:a16="http://schemas.microsoft.com/office/drawing/2014/main" val="47821035"/>
                  </a:ext>
                </a:extLst>
              </a:tr>
            </a:tbl>
          </a:graphicData>
        </a:graphic>
      </p:graphicFrame>
      <p:sp>
        <p:nvSpPr>
          <p:cNvPr id="7" name="Rectangle 1"/>
          <p:cNvSpPr>
            <a:spLocks noChangeArrowheads="1"/>
          </p:cNvSpPr>
          <p:nvPr/>
        </p:nvSpPr>
        <p:spPr bwMode="auto">
          <a:xfrm>
            <a:off x="6758049" y="1184724"/>
            <a:ext cx="471686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altLang="es-EC" sz="1600" b="1" i="0" u="none" strike="noStrike" cap="none" normalizeH="0" baseline="0" dirty="0">
                <a:ln>
                  <a:noFill/>
                </a:ln>
                <a:solidFill>
                  <a:schemeClr val="tx1"/>
                </a:solidFill>
                <a:effectLst/>
                <a:latin typeface="+mj-lt"/>
                <a:ea typeface="Times New Roman" panose="02020603050405020304" pitchFamily="18" charset="0"/>
              </a:rPr>
              <a:t>Tabla </a:t>
            </a:r>
            <a:r>
              <a:rPr lang="es-EC" altLang="es-EC" sz="1600" b="1" dirty="0">
                <a:latin typeface="+mj-lt"/>
                <a:ea typeface="Times New Roman" panose="02020603050405020304" pitchFamily="18" charset="0"/>
              </a:rPr>
              <a:t>4</a:t>
            </a:r>
            <a:r>
              <a:rPr kumimoji="0" lang="es-EC" altLang="es-EC" sz="1600" b="1" i="0" u="none" strike="noStrike" cap="none" normalizeH="0" baseline="0" dirty="0">
                <a:ln>
                  <a:noFill/>
                </a:ln>
                <a:solidFill>
                  <a:schemeClr val="tx1"/>
                </a:solidFill>
                <a:effectLst/>
                <a:latin typeface="+mj-lt"/>
                <a:ea typeface="Times New Roman" panose="02020603050405020304" pitchFamily="18" charset="0"/>
              </a:rPr>
              <a:t>. Sitios de aforo en la parte alta de la comuna</a:t>
            </a:r>
            <a:endParaRPr kumimoji="0" lang="es-EC" altLang="es-EC" sz="1100" b="1" i="0" u="none" strike="noStrike" cap="none" normalizeH="0" baseline="0" dirty="0">
              <a:ln>
                <a:noFill/>
              </a:ln>
              <a:solidFill>
                <a:schemeClr val="tx1"/>
              </a:solidFill>
              <a:effectLst/>
              <a:latin typeface="+mj-lt"/>
              <a:ea typeface="Times New Roman" panose="02020603050405020304" pitchFamily="18" charset="0"/>
            </a:endParaRPr>
          </a:p>
        </p:txBody>
      </p:sp>
      <p:sp>
        <p:nvSpPr>
          <p:cNvPr id="13" name="Rectángulo 12"/>
          <p:cNvSpPr/>
          <p:nvPr/>
        </p:nvSpPr>
        <p:spPr>
          <a:xfrm>
            <a:off x="915017" y="1487930"/>
            <a:ext cx="4317383" cy="830997"/>
          </a:xfrm>
          <a:prstGeom prst="rect">
            <a:avLst/>
          </a:prstGeom>
        </p:spPr>
        <p:txBody>
          <a:bodyPr wrap="square">
            <a:spAutoFit/>
          </a:bodyPr>
          <a:lstStyle/>
          <a:p>
            <a:r>
              <a:rPr lang="es-EC"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Caudales puntuales aforados en la parte alta de la comuna</a:t>
            </a:r>
            <a:endParaRPr lang="es-EC" sz="2400" b="1" i="1" dirty="0">
              <a:latin typeface="Times New Roman" panose="02020603050405020304" pitchFamily="18" charset="0"/>
              <a:cs typeface="Times New Roman" panose="02020603050405020304" pitchFamily="18" charset="0"/>
            </a:endParaRPr>
          </a:p>
        </p:txBody>
      </p:sp>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562362"/>
            <a:ext cx="2475847" cy="1856885"/>
          </a:xfrm>
          <a:prstGeom prst="rect">
            <a:avLst/>
          </a:prstGeom>
        </p:spPr>
      </p:pic>
      <p:pic>
        <p:nvPicPr>
          <p:cNvPr id="14" name="Imagen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9321" y="2671008"/>
            <a:ext cx="2385646" cy="1789235"/>
          </a:xfrm>
          <a:prstGeom prst="rect">
            <a:avLst/>
          </a:prstGeom>
        </p:spPr>
      </p:pic>
      <p:pic>
        <p:nvPicPr>
          <p:cNvPr id="17" name="Imagen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1683" y="4562362"/>
            <a:ext cx="2483215" cy="1862411"/>
          </a:xfrm>
          <a:prstGeom prst="rect">
            <a:avLst/>
          </a:prstGeom>
        </p:spPr>
      </p:pic>
    </p:spTree>
    <p:extLst>
      <p:ext uri="{BB962C8B-B14F-4D97-AF65-F5344CB8AC3E}">
        <p14:creationId xmlns:p14="http://schemas.microsoft.com/office/powerpoint/2010/main" val="2447239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787020" y="-116424"/>
            <a:ext cx="10515600" cy="1325563"/>
          </a:xfrm>
        </p:spPr>
        <p:txBody>
          <a:bodyPr>
            <a:normAutofit/>
          </a:bodyPr>
          <a:lstStyle/>
          <a:p>
            <a:r>
              <a:rPr lang="es-EC" sz="2800" b="1" dirty="0">
                <a:solidFill>
                  <a:schemeClr val="accent1">
                    <a:lumMod val="75000"/>
                  </a:schemeClr>
                </a:solidFill>
                <a:latin typeface="Arial Black" panose="020B0A04020102020204" pitchFamily="34" charset="0"/>
              </a:rPr>
              <a:t>resultados</a:t>
            </a:r>
          </a:p>
        </p:txBody>
      </p:sp>
      <p:sp>
        <p:nvSpPr>
          <p:cNvPr id="5" name="CuadroTexto 4"/>
          <p:cNvSpPr txBox="1"/>
          <p:nvPr/>
        </p:nvSpPr>
        <p:spPr>
          <a:xfrm>
            <a:off x="213254" y="847459"/>
            <a:ext cx="11720148" cy="461665"/>
          </a:xfrm>
          <a:prstGeom prst="rect">
            <a:avLst/>
          </a:prstGeom>
          <a:noFill/>
        </p:spPr>
        <p:txBody>
          <a:bodyPr wrap="square" rtlCol="0">
            <a:spAutoFit/>
          </a:bodyPr>
          <a:lstStyle/>
          <a:p>
            <a:pPr algn="just"/>
            <a:r>
              <a:rPr lang="es-VE" sz="2400" dirty="0">
                <a:solidFill>
                  <a:schemeClr val="accent1">
                    <a:lumMod val="75000"/>
                  </a:schemeClr>
                </a:solidFill>
              </a:rPr>
              <a:t>Zonas potenciales de recarga hídrica de las fuentes de abastecimiento de agua de la comuna</a:t>
            </a:r>
            <a:endParaRPr lang="es-EC" sz="2400" dirty="0">
              <a:solidFill>
                <a:schemeClr val="accent1">
                  <a:lumMod val="75000"/>
                </a:schemeClr>
              </a:solidFill>
              <a:latin typeface="Arial Black" panose="020B0A04020102020204" pitchFamily="34" charset="0"/>
            </a:endParaRPr>
          </a:p>
        </p:txBody>
      </p:sp>
      <p:sp>
        <p:nvSpPr>
          <p:cNvPr id="8" name="Rectángulo 7"/>
          <p:cNvSpPr/>
          <p:nvPr/>
        </p:nvSpPr>
        <p:spPr>
          <a:xfrm>
            <a:off x="4039561" y="6075482"/>
            <a:ext cx="3682039" cy="707886"/>
          </a:xfrm>
          <a:prstGeom prst="rect">
            <a:avLst/>
          </a:prstGeom>
        </p:spPr>
        <p:txBody>
          <a:bodyPr wrap="square">
            <a:spAutoFit/>
          </a:bodyPr>
          <a:lstStyle/>
          <a:p>
            <a:pPr algn="ctr"/>
            <a:r>
              <a:rPr lang="es-EC" sz="2000" dirty="0"/>
              <a:t>Cuatro categorías de recarga: </a:t>
            </a:r>
          </a:p>
          <a:p>
            <a:pPr algn="ctr"/>
            <a:r>
              <a:rPr lang="es-EC" sz="2000" dirty="0"/>
              <a:t>Muy Alta, Alta, Moderada y Baja</a:t>
            </a:r>
            <a:endParaRPr lang="es-EC" sz="4800" dirty="0">
              <a:cs typeface="Times New Roman" panose="02020603050405020304" pitchFamily="18" charset="0"/>
            </a:endParaRPr>
          </a:p>
        </p:txBody>
      </p:sp>
      <p:sp>
        <p:nvSpPr>
          <p:cNvPr id="9" name="CuadroTexto 8"/>
          <p:cNvSpPr txBox="1"/>
          <p:nvPr/>
        </p:nvSpPr>
        <p:spPr>
          <a:xfrm>
            <a:off x="1099975" y="2011505"/>
            <a:ext cx="3666392" cy="430887"/>
          </a:xfrm>
          <a:prstGeom prst="rect">
            <a:avLst/>
          </a:prstGeom>
          <a:noFill/>
        </p:spPr>
        <p:txBody>
          <a:bodyPr wrap="square" rtlCol="0">
            <a:spAutoFit/>
          </a:bodyPr>
          <a:lstStyle/>
          <a:p>
            <a:r>
              <a:rPr lang="es-EC" sz="2200" dirty="0"/>
              <a:t>Comuna Pasto La Esperanza</a:t>
            </a:r>
          </a:p>
        </p:txBody>
      </p:sp>
      <p:sp>
        <p:nvSpPr>
          <p:cNvPr id="11" name="CuadroTexto 10"/>
          <p:cNvSpPr txBox="1"/>
          <p:nvPr/>
        </p:nvSpPr>
        <p:spPr>
          <a:xfrm>
            <a:off x="6073328" y="2000497"/>
            <a:ext cx="5143499" cy="430887"/>
          </a:xfrm>
          <a:prstGeom prst="rect">
            <a:avLst/>
          </a:prstGeom>
          <a:noFill/>
        </p:spPr>
        <p:txBody>
          <a:bodyPr wrap="square" rtlCol="0">
            <a:spAutoFit/>
          </a:bodyPr>
          <a:lstStyle/>
          <a:p>
            <a:r>
              <a:rPr lang="es-EC" sz="2200" dirty="0"/>
              <a:t>Parte alta Comuna Pasto La Esperanza</a:t>
            </a:r>
          </a:p>
        </p:txBody>
      </p:sp>
      <p:pic>
        <p:nvPicPr>
          <p:cNvPr id="13" name="Imagen 12"/>
          <p:cNvPicPr/>
          <p:nvPr/>
        </p:nvPicPr>
        <p:blipFill rotWithShape="1">
          <a:blip r:embed="rId2" cstate="print">
            <a:extLst>
              <a:ext uri="{28A0092B-C50C-407E-A947-70E740481C1C}">
                <a14:useLocalDpi xmlns:a14="http://schemas.microsoft.com/office/drawing/2010/main" val="0"/>
              </a:ext>
            </a:extLst>
          </a:blip>
          <a:srcRect l="4560" t="20591" r="26711" b="5417"/>
          <a:stretch/>
        </p:blipFill>
        <p:spPr bwMode="auto">
          <a:xfrm>
            <a:off x="6200091" y="2514933"/>
            <a:ext cx="4623239" cy="3606800"/>
          </a:xfrm>
          <a:prstGeom prst="rect">
            <a:avLst/>
          </a:prstGeom>
          <a:ln>
            <a:noFill/>
          </a:ln>
          <a:extLst>
            <a:ext uri="{53640926-AAD7-44D8-BBD7-CCE9431645EC}">
              <a14:shadowObscured xmlns:a14="http://schemas.microsoft.com/office/drawing/2010/main"/>
            </a:ext>
          </a:extLst>
        </p:spPr>
      </p:pic>
      <p:pic>
        <p:nvPicPr>
          <p:cNvPr id="14" name="Imagen 13"/>
          <p:cNvPicPr/>
          <p:nvPr/>
        </p:nvPicPr>
        <p:blipFill rotWithShape="1">
          <a:blip r:embed="rId3" cstate="print">
            <a:extLst>
              <a:ext uri="{28A0092B-C50C-407E-A947-70E740481C1C}">
                <a14:useLocalDpi xmlns:a14="http://schemas.microsoft.com/office/drawing/2010/main" val="0"/>
              </a:ext>
            </a:extLst>
          </a:blip>
          <a:srcRect l="4413" t="20284" r="26574" b="5320"/>
          <a:stretch/>
        </p:blipFill>
        <p:spPr bwMode="auto">
          <a:xfrm>
            <a:off x="640458" y="2514933"/>
            <a:ext cx="4617342" cy="3606800"/>
          </a:xfrm>
          <a:prstGeom prst="rect">
            <a:avLst/>
          </a:prstGeom>
          <a:ln>
            <a:noFill/>
          </a:ln>
          <a:extLst>
            <a:ext uri="{53640926-AAD7-44D8-BBD7-CCE9431645EC}">
              <a14:shadowObscured xmlns:a14="http://schemas.microsoft.com/office/drawing/2010/main"/>
            </a:ext>
          </a:extLst>
        </p:spPr>
      </p:pic>
      <p:sp>
        <p:nvSpPr>
          <p:cNvPr id="10" name="CuadroTexto 9"/>
          <p:cNvSpPr txBox="1"/>
          <p:nvPr/>
        </p:nvSpPr>
        <p:spPr>
          <a:xfrm>
            <a:off x="2852577" y="1340145"/>
            <a:ext cx="5860602" cy="461665"/>
          </a:xfrm>
          <a:prstGeom prst="rect">
            <a:avLst/>
          </a:prstGeom>
          <a:noFill/>
        </p:spPr>
        <p:txBody>
          <a:bodyPr wrap="square" rtlCol="0">
            <a:spAutoFit/>
          </a:bodyPr>
          <a:lstStyle/>
          <a:p>
            <a:r>
              <a:rPr lang="es-EC" sz="2400" b="1" i="1" dirty="0">
                <a:latin typeface="Times New Roman" panose="02020603050405020304" pitchFamily="18" charset="0"/>
                <a:cs typeface="Times New Roman" panose="02020603050405020304" pitchFamily="18" charset="0"/>
              </a:rPr>
              <a:t>Mapas zonas potenciales de recarga hídrica</a:t>
            </a:r>
          </a:p>
        </p:txBody>
      </p:sp>
    </p:spTree>
    <p:extLst>
      <p:ext uri="{BB962C8B-B14F-4D97-AF65-F5344CB8AC3E}">
        <p14:creationId xmlns:p14="http://schemas.microsoft.com/office/powerpoint/2010/main" val="4216672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787020" y="-116424"/>
            <a:ext cx="10515600" cy="1325563"/>
          </a:xfrm>
        </p:spPr>
        <p:txBody>
          <a:bodyPr/>
          <a:lstStyle/>
          <a:p>
            <a:r>
              <a:rPr lang="es-EC" b="1" dirty="0">
                <a:solidFill>
                  <a:schemeClr val="accent1">
                    <a:lumMod val="75000"/>
                  </a:schemeClr>
                </a:solidFill>
                <a:latin typeface="Arial Black" panose="020B0A04020102020204" pitchFamily="34" charset="0"/>
              </a:rPr>
              <a:t>resultados</a:t>
            </a:r>
          </a:p>
        </p:txBody>
      </p:sp>
      <p:sp>
        <p:nvSpPr>
          <p:cNvPr id="5" name="CuadroTexto 4"/>
          <p:cNvSpPr txBox="1"/>
          <p:nvPr/>
        </p:nvSpPr>
        <p:spPr>
          <a:xfrm>
            <a:off x="672720" y="828801"/>
            <a:ext cx="11009326" cy="954107"/>
          </a:xfrm>
          <a:prstGeom prst="rect">
            <a:avLst/>
          </a:prstGeom>
          <a:noFill/>
        </p:spPr>
        <p:txBody>
          <a:bodyPr wrap="square" rtlCol="0">
            <a:spAutoFit/>
          </a:bodyPr>
          <a:lstStyle/>
          <a:p>
            <a:pPr algn="just"/>
            <a:r>
              <a:rPr lang="es-VE" sz="2800" dirty="0">
                <a:solidFill>
                  <a:schemeClr val="accent1">
                    <a:lumMod val="75000"/>
                  </a:schemeClr>
                </a:solidFill>
              </a:rPr>
              <a:t>Zonas potenciales de recarga hídrica de las fuentes de abastecimiento de agua de la comuna Pasto La Esperanza.</a:t>
            </a:r>
            <a:endParaRPr lang="es-EC" sz="2800" dirty="0">
              <a:solidFill>
                <a:schemeClr val="accent1">
                  <a:lumMod val="75000"/>
                </a:schemeClr>
              </a:solidFill>
              <a:latin typeface="Arial Black" panose="020B0A04020102020204" pitchFamily="34" charset="0"/>
            </a:endParaRPr>
          </a:p>
        </p:txBody>
      </p:sp>
      <p:sp>
        <p:nvSpPr>
          <p:cNvPr id="2" name="Rectángulo 1"/>
          <p:cNvSpPr/>
          <p:nvPr/>
        </p:nvSpPr>
        <p:spPr>
          <a:xfrm>
            <a:off x="2351526" y="1800701"/>
            <a:ext cx="6080511" cy="579967"/>
          </a:xfrm>
          <a:prstGeom prst="rect">
            <a:avLst/>
          </a:prstGeom>
        </p:spPr>
        <p:txBody>
          <a:bodyPr wrap="none">
            <a:spAutoFit/>
          </a:bodyPr>
          <a:lstStyle/>
          <a:p>
            <a:pPr lvl="3">
              <a:lnSpc>
                <a:spcPct val="150000"/>
              </a:lnSpc>
              <a:spcBef>
                <a:spcPts val="200"/>
              </a:spcBef>
              <a:spcAft>
                <a:spcPts val="0"/>
              </a:spcAft>
            </a:pPr>
            <a:r>
              <a:rPr lang="es-EC" sz="24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Correlación de datos de infiltración</a:t>
            </a:r>
            <a:endParaRPr lang="es-EC"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3" name="Tabla 2"/>
          <p:cNvGraphicFramePr>
            <a:graphicFrameLocks noGrp="1"/>
          </p:cNvGraphicFramePr>
          <p:nvPr>
            <p:extLst>
              <p:ext uri="{D42A27DB-BD31-4B8C-83A1-F6EECF244321}">
                <p14:modId xmlns:p14="http://schemas.microsoft.com/office/powerpoint/2010/main" val="2895704402"/>
              </p:ext>
            </p:extLst>
          </p:nvPr>
        </p:nvGraphicFramePr>
        <p:xfrm>
          <a:off x="380394" y="3217434"/>
          <a:ext cx="5796989" cy="3160086"/>
        </p:xfrm>
        <a:graphic>
          <a:graphicData uri="http://schemas.openxmlformats.org/drawingml/2006/table">
            <a:tbl>
              <a:tblPr firstRow="1" firstCol="1" bandRow="1">
                <a:tableStyleId>{5C22544A-7EE6-4342-B048-85BDC9FD1C3A}</a:tableStyleId>
              </a:tblPr>
              <a:tblGrid>
                <a:gridCol w="1269071">
                  <a:extLst>
                    <a:ext uri="{9D8B030D-6E8A-4147-A177-3AD203B41FA5}">
                      <a16:colId xmlns:a16="http://schemas.microsoft.com/office/drawing/2014/main" val="4117661661"/>
                    </a:ext>
                  </a:extLst>
                </a:gridCol>
                <a:gridCol w="1051683">
                  <a:extLst>
                    <a:ext uri="{9D8B030D-6E8A-4147-A177-3AD203B41FA5}">
                      <a16:colId xmlns:a16="http://schemas.microsoft.com/office/drawing/2014/main" val="1282912324"/>
                    </a:ext>
                  </a:extLst>
                </a:gridCol>
                <a:gridCol w="1094769">
                  <a:extLst>
                    <a:ext uri="{9D8B030D-6E8A-4147-A177-3AD203B41FA5}">
                      <a16:colId xmlns:a16="http://schemas.microsoft.com/office/drawing/2014/main" val="3785151828"/>
                    </a:ext>
                  </a:extLst>
                </a:gridCol>
                <a:gridCol w="1190733">
                  <a:extLst>
                    <a:ext uri="{9D8B030D-6E8A-4147-A177-3AD203B41FA5}">
                      <a16:colId xmlns:a16="http://schemas.microsoft.com/office/drawing/2014/main" val="4169827078"/>
                    </a:ext>
                  </a:extLst>
                </a:gridCol>
                <a:gridCol w="1190733">
                  <a:extLst>
                    <a:ext uri="{9D8B030D-6E8A-4147-A177-3AD203B41FA5}">
                      <a16:colId xmlns:a16="http://schemas.microsoft.com/office/drawing/2014/main" val="3541060678"/>
                    </a:ext>
                  </a:extLst>
                </a:gridCol>
              </a:tblGrid>
              <a:tr h="1456246">
                <a:tc>
                  <a:txBody>
                    <a:bodyPr/>
                    <a:lstStyle/>
                    <a:p>
                      <a:pPr algn="ctr">
                        <a:lnSpc>
                          <a:spcPct val="150000"/>
                        </a:lnSpc>
                        <a:spcAft>
                          <a:spcPts val="0"/>
                        </a:spcAft>
                      </a:pPr>
                      <a:r>
                        <a:rPr lang="es-EC" sz="1600" dirty="0">
                          <a:solidFill>
                            <a:schemeClr val="tx1"/>
                          </a:solidFill>
                          <a:effectLst/>
                        </a:rPr>
                        <a:t>Zonas potenciales de recarga</a:t>
                      </a:r>
                      <a:endParaRPr lang="es-EC"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600" dirty="0">
                          <a:solidFill>
                            <a:schemeClr val="tx1"/>
                          </a:solidFill>
                          <a:effectLst/>
                        </a:rPr>
                        <a:t>Recarga potencial (mm/año)</a:t>
                      </a:r>
                      <a:endParaRPr lang="es-EC"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600" dirty="0">
                          <a:solidFill>
                            <a:schemeClr val="tx1"/>
                          </a:solidFill>
                          <a:effectLst/>
                        </a:rPr>
                        <a:t>Infiltración medida en campo (mm/día)</a:t>
                      </a:r>
                      <a:endParaRPr lang="es-EC"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600" dirty="0">
                          <a:solidFill>
                            <a:schemeClr val="tx1"/>
                          </a:solidFill>
                          <a:effectLst/>
                        </a:rPr>
                        <a:t>Infiltración medida en campo (mm/mes)</a:t>
                      </a:r>
                      <a:endParaRPr lang="es-EC"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50000"/>
                        </a:lnSpc>
                        <a:spcAft>
                          <a:spcPts val="0"/>
                        </a:spcAft>
                      </a:pPr>
                      <a:r>
                        <a:rPr lang="es-EC" sz="1600" dirty="0">
                          <a:solidFill>
                            <a:schemeClr val="tx1"/>
                          </a:solidFill>
                          <a:effectLst/>
                        </a:rPr>
                        <a:t>Infiltración medida en campo (mm/año)</a:t>
                      </a:r>
                      <a:endParaRPr lang="es-EC"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2051817171"/>
                  </a:ext>
                </a:extLst>
              </a:tr>
              <a:tr h="364062">
                <a:tc>
                  <a:txBody>
                    <a:bodyPr/>
                    <a:lstStyle/>
                    <a:p>
                      <a:pPr algn="l">
                        <a:lnSpc>
                          <a:spcPct val="150000"/>
                        </a:lnSpc>
                        <a:spcAft>
                          <a:spcPts val="0"/>
                        </a:spcAft>
                      </a:pPr>
                      <a:r>
                        <a:rPr lang="es-EC" sz="1600" b="0" dirty="0">
                          <a:solidFill>
                            <a:schemeClr val="tx1"/>
                          </a:solidFill>
                          <a:effectLst/>
                        </a:rPr>
                        <a:t>MUY ALTA</a:t>
                      </a:r>
                      <a:endParaRPr lang="es-EC" sz="1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r">
                        <a:lnSpc>
                          <a:spcPct val="150000"/>
                        </a:lnSpc>
                        <a:spcAft>
                          <a:spcPts val="0"/>
                        </a:spcAft>
                      </a:pPr>
                      <a:r>
                        <a:rPr lang="es-EC" sz="1600">
                          <a:effectLst/>
                        </a:rPr>
                        <a:t>508,15</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r">
                        <a:lnSpc>
                          <a:spcPct val="150000"/>
                        </a:lnSpc>
                        <a:spcAft>
                          <a:spcPts val="0"/>
                        </a:spcAft>
                      </a:pPr>
                      <a:r>
                        <a:rPr lang="es-EC" sz="1600">
                          <a:effectLst/>
                        </a:rPr>
                        <a:t>7</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r">
                        <a:lnSpc>
                          <a:spcPct val="150000"/>
                        </a:lnSpc>
                        <a:spcAft>
                          <a:spcPts val="0"/>
                        </a:spcAft>
                      </a:pPr>
                      <a:r>
                        <a:rPr lang="es-EC" sz="1600">
                          <a:effectLst/>
                        </a:rPr>
                        <a:t>112</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r">
                        <a:lnSpc>
                          <a:spcPct val="150000"/>
                        </a:lnSpc>
                        <a:spcAft>
                          <a:spcPts val="0"/>
                        </a:spcAft>
                      </a:pPr>
                      <a:r>
                        <a:rPr lang="es-EC" sz="1600">
                          <a:effectLst/>
                        </a:rPr>
                        <a:t>896</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3197644865"/>
                  </a:ext>
                </a:extLst>
              </a:tr>
              <a:tr h="364062">
                <a:tc>
                  <a:txBody>
                    <a:bodyPr/>
                    <a:lstStyle/>
                    <a:p>
                      <a:pPr algn="l">
                        <a:lnSpc>
                          <a:spcPct val="150000"/>
                        </a:lnSpc>
                        <a:spcAft>
                          <a:spcPts val="0"/>
                        </a:spcAft>
                      </a:pPr>
                      <a:r>
                        <a:rPr lang="es-EC" sz="1600" b="0" dirty="0">
                          <a:solidFill>
                            <a:schemeClr val="tx1"/>
                          </a:solidFill>
                          <a:effectLst/>
                        </a:rPr>
                        <a:t>ALTA</a:t>
                      </a:r>
                      <a:endParaRPr lang="es-EC" sz="1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r">
                        <a:lnSpc>
                          <a:spcPct val="150000"/>
                        </a:lnSpc>
                        <a:spcAft>
                          <a:spcPts val="0"/>
                        </a:spcAft>
                      </a:pPr>
                      <a:r>
                        <a:rPr lang="es-EC" sz="1600">
                          <a:effectLst/>
                        </a:rPr>
                        <a:t>408,45</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r">
                        <a:lnSpc>
                          <a:spcPct val="150000"/>
                        </a:lnSpc>
                        <a:spcAft>
                          <a:spcPts val="0"/>
                        </a:spcAft>
                      </a:pPr>
                      <a:r>
                        <a:rPr lang="es-EC" sz="1600">
                          <a:effectLst/>
                        </a:rPr>
                        <a:t>7</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r">
                        <a:lnSpc>
                          <a:spcPct val="150000"/>
                        </a:lnSpc>
                        <a:spcAft>
                          <a:spcPts val="0"/>
                        </a:spcAft>
                      </a:pPr>
                      <a:r>
                        <a:rPr lang="es-EC" sz="1600">
                          <a:effectLst/>
                        </a:rPr>
                        <a:t>112</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r">
                        <a:lnSpc>
                          <a:spcPct val="150000"/>
                        </a:lnSpc>
                        <a:spcAft>
                          <a:spcPts val="0"/>
                        </a:spcAft>
                      </a:pPr>
                      <a:r>
                        <a:rPr lang="es-EC" sz="1600">
                          <a:effectLst/>
                        </a:rPr>
                        <a:t>896</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2131457164"/>
                  </a:ext>
                </a:extLst>
              </a:tr>
              <a:tr h="599766">
                <a:tc>
                  <a:txBody>
                    <a:bodyPr/>
                    <a:lstStyle/>
                    <a:p>
                      <a:pPr algn="l">
                        <a:lnSpc>
                          <a:spcPct val="150000"/>
                        </a:lnSpc>
                        <a:spcAft>
                          <a:spcPts val="0"/>
                        </a:spcAft>
                      </a:pPr>
                      <a:r>
                        <a:rPr lang="es-EC" sz="1600" b="0" dirty="0">
                          <a:solidFill>
                            <a:schemeClr val="tx1"/>
                          </a:solidFill>
                          <a:effectLst/>
                        </a:rPr>
                        <a:t>MODERADA</a:t>
                      </a:r>
                      <a:endParaRPr lang="es-EC" sz="1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r">
                        <a:lnSpc>
                          <a:spcPct val="150000"/>
                        </a:lnSpc>
                        <a:spcAft>
                          <a:spcPts val="0"/>
                        </a:spcAft>
                      </a:pPr>
                      <a:r>
                        <a:rPr lang="es-EC" sz="1600">
                          <a:effectLst/>
                        </a:rPr>
                        <a:t>307,24</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r">
                        <a:lnSpc>
                          <a:spcPct val="150000"/>
                        </a:lnSpc>
                        <a:spcAft>
                          <a:spcPts val="0"/>
                        </a:spcAft>
                      </a:pPr>
                      <a:r>
                        <a:rPr lang="es-EC" sz="1600">
                          <a:effectLst/>
                        </a:rPr>
                        <a:t>11</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r">
                        <a:lnSpc>
                          <a:spcPct val="150000"/>
                        </a:lnSpc>
                        <a:spcAft>
                          <a:spcPts val="0"/>
                        </a:spcAft>
                      </a:pPr>
                      <a:r>
                        <a:rPr lang="es-EC" sz="1600">
                          <a:effectLst/>
                        </a:rPr>
                        <a:t>176</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r">
                        <a:lnSpc>
                          <a:spcPct val="150000"/>
                        </a:lnSpc>
                        <a:spcAft>
                          <a:spcPts val="0"/>
                        </a:spcAft>
                      </a:pPr>
                      <a:r>
                        <a:rPr lang="es-EC" sz="1600">
                          <a:effectLst/>
                        </a:rPr>
                        <a:t>1408</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3702329440"/>
                  </a:ext>
                </a:extLst>
              </a:tr>
              <a:tr h="364062">
                <a:tc>
                  <a:txBody>
                    <a:bodyPr/>
                    <a:lstStyle/>
                    <a:p>
                      <a:pPr algn="l">
                        <a:lnSpc>
                          <a:spcPct val="150000"/>
                        </a:lnSpc>
                        <a:spcAft>
                          <a:spcPts val="0"/>
                        </a:spcAft>
                      </a:pPr>
                      <a:r>
                        <a:rPr lang="es-EC" sz="1600" b="0" dirty="0">
                          <a:solidFill>
                            <a:schemeClr val="tx1"/>
                          </a:solidFill>
                          <a:effectLst/>
                        </a:rPr>
                        <a:t>BAJA</a:t>
                      </a:r>
                      <a:endParaRPr lang="es-EC" sz="1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r">
                        <a:lnSpc>
                          <a:spcPct val="150000"/>
                        </a:lnSpc>
                        <a:spcAft>
                          <a:spcPts val="0"/>
                        </a:spcAft>
                      </a:pPr>
                      <a:r>
                        <a:rPr lang="es-EC" sz="1600">
                          <a:effectLst/>
                        </a:rPr>
                        <a:t>250,43</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r">
                        <a:lnSpc>
                          <a:spcPct val="150000"/>
                        </a:lnSpc>
                        <a:spcAft>
                          <a:spcPts val="0"/>
                        </a:spcAft>
                      </a:pPr>
                      <a:r>
                        <a:rPr lang="es-EC" sz="1600">
                          <a:effectLst/>
                        </a:rPr>
                        <a:t>11</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r">
                        <a:lnSpc>
                          <a:spcPct val="150000"/>
                        </a:lnSpc>
                        <a:spcAft>
                          <a:spcPts val="0"/>
                        </a:spcAft>
                      </a:pPr>
                      <a:r>
                        <a:rPr lang="es-EC" sz="1600">
                          <a:effectLst/>
                        </a:rPr>
                        <a:t>176</a:t>
                      </a:r>
                      <a:endParaRPr lang="es-EC"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r">
                        <a:lnSpc>
                          <a:spcPct val="150000"/>
                        </a:lnSpc>
                        <a:spcAft>
                          <a:spcPts val="0"/>
                        </a:spcAft>
                      </a:pPr>
                      <a:r>
                        <a:rPr lang="es-EC" sz="1600" dirty="0">
                          <a:effectLst/>
                        </a:rPr>
                        <a:t>1408</a:t>
                      </a:r>
                      <a:endParaRPr lang="es-EC"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729735880"/>
                  </a:ext>
                </a:extLst>
              </a:tr>
            </a:tbl>
          </a:graphicData>
        </a:graphic>
      </p:graphicFrame>
      <p:pic>
        <p:nvPicPr>
          <p:cNvPr id="6" name="Imagen 5"/>
          <p:cNvPicPr>
            <a:picLocks noChangeAspect="1"/>
          </p:cNvPicPr>
          <p:nvPr/>
        </p:nvPicPr>
        <p:blipFill>
          <a:blip r:embed="rId2"/>
          <a:stretch>
            <a:fillRect/>
          </a:stretch>
        </p:blipFill>
        <p:spPr>
          <a:xfrm>
            <a:off x="6403569" y="3217434"/>
            <a:ext cx="5383985" cy="3236119"/>
          </a:xfrm>
          <a:prstGeom prst="rect">
            <a:avLst/>
          </a:prstGeom>
        </p:spPr>
      </p:pic>
      <p:sp>
        <p:nvSpPr>
          <p:cNvPr id="7" name="Rectángulo 6"/>
          <p:cNvSpPr/>
          <p:nvPr/>
        </p:nvSpPr>
        <p:spPr>
          <a:xfrm>
            <a:off x="307569" y="2536997"/>
            <a:ext cx="6096000" cy="646331"/>
          </a:xfrm>
          <a:prstGeom prst="rect">
            <a:avLst/>
          </a:prstGeom>
        </p:spPr>
        <p:txBody>
          <a:bodyPr>
            <a:spAutoFit/>
          </a:bodyPr>
          <a:lstStyle/>
          <a:p>
            <a:pPr algn="ctr"/>
            <a:r>
              <a:rPr lang="es-EC" b="1" dirty="0">
                <a:solidFill>
                  <a:srgbClr val="000000"/>
                </a:solidFill>
                <a:latin typeface="Times New Roman" panose="02020603050405020304" pitchFamily="18" charset="0"/>
                <a:ea typeface="Times New Roman" panose="02020603050405020304" pitchFamily="18" charset="0"/>
              </a:rPr>
              <a:t>Infiltración obtenida en campo y valores de infiltración estimados en zonas de recarga</a:t>
            </a:r>
            <a:endParaRPr lang="es-EC" dirty="0"/>
          </a:p>
        </p:txBody>
      </p:sp>
    </p:spTree>
    <p:extLst>
      <p:ext uri="{BB962C8B-B14F-4D97-AF65-F5344CB8AC3E}">
        <p14:creationId xmlns:p14="http://schemas.microsoft.com/office/powerpoint/2010/main" val="2060241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6004" y="0"/>
            <a:ext cx="10515600" cy="1325563"/>
          </a:xfrm>
        </p:spPr>
        <p:txBody>
          <a:bodyPr/>
          <a:lstStyle/>
          <a:p>
            <a:r>
              <a:rPr lang="es-EC" b="1" dirty="0">
                <a:solidFill>
                  <a:schemeClr val="accent1">
                    <a:lumMod val="75000"/>
                  </a:schemeClr>
                </a:solidFill>
                <a:latin typeface="Arial Black" panose="020B0A04020102020204" pitchFamily="34" charset="0"/>
              </a:rPr>
              <a:t>OBJETIVOS</a:t>
            </a:r>
          </a:p>
        </p:txBody>
      </p:sp>
      <p:sp>
        <p:nvSpPr>
          <p:cNvPr id="3" name="Marcador de contenido 2"/>
          <p:cNvSpPr>
            <a:spLocks noGrp="1"/>
          </p:cNvSpPr>
          <p:nvPr>
            <p:ph sz="quarter" idx="13"/>
          </p:nvPr>
        </p:nvSpPr>
        <p:spPr>
          <a:xfrm>
            <a:off x="951076" y="2572283"/>
            <a:ext cx="10241532" cy="2237109"/>
          </a:xfrm>
        </p:spPr>
        <p:txBody>
          <a:bodyPr>
            <a:normAutofit/>
          </a:bodyPr>
          <a:lstStyle/>
          <a:p>
            <a:pPr algn="ctr"/>
            <a:r>
              <a:rPr lang="es-VE" sz="2800" cap="none" dirty="0"/>
              <a:t>Identificar las zonas de recarga hídrica y fuentes de abastecimiento de agua en la comuna Pasto La Esperanza, provincia del Carchi, para establecer estrategias de manejo sustentable.</a:t>
            </a:r>
            <a:endParaRPr lang="es-EC" sz="2800" cap="none" dirty="0"/>
          </a:p>
        </p:txBody>
      </p:sp>
      <p:sp>
        <p:nvSpPr>
          <p:cNvPr id="5" name="Título 1"/>
          <p:cNvSpPr txBox="1">
            <a:spLocks/>
          </p:cNvSpPr>
          <p:nvPr/>
        </p:nvSpPr>
        <p:spPr>
          <a:xfrm>
            <a:off x="838200" y="1403795"/>
            <a:ext cx="3011905" cy="6105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800" b="1" dirty="0"/>
              <a:t>Objetivo General:</a:t>
            </a:r>
          </a:p>
        </p:txBody>
      </p:sp>
      <p:sp>
        <p:nvSpPr>
          <p:cNvPr id="6" name="Rectángulo redondeado 5"/>
          <p:cNvSpPr/>
          <p:nvPr/>
        </p:nvSpPr>
        <p:spPr>
          <a:xfrm>
            <a:off x="667285" y="2293722"/>
            <a:ext cx="11083183" cy="3372139"/>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bg1"/>
              </a:solidFill>
            </a:endParaRPr>
          </a:p>
        </p:txBody>
      </p:sp>
    </p:spTree>
    <p:extLst>
      <p:ext uri="{BB962C8B-B14F-4D97-AF65-F5344CB8AC3E}">
        <p14:creationId xmlns:p14="http://schemas.microsoft.com/office/powerpoint/2010/main" val="2052542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787020" y="-116424"/>
            <a:ext cx="10515600" cy="1325563"/>
          </a:xfrm>
        </p:spPr>
        <p:txBody>
          <a:bodyPr/>
          <a:lstStyle/>
          <a:p>
            <a:r>
              <a:rPr lang="es-EC" b="1" dirty="0">
                <a:solidFill>
                  <a:schemeClr val="accent1">
                    <a:lumMod val="75000"/>
                  </a:schemeClr>
                </a:solidFill>
                <a:latin typeface="Arial Black" panose="020B0A04020102020204" pitchFamily="34" charset="0"/>
              </a:rPr>
              <a:t>resultados</a:t>
            </a:r>
          </a:p>
        </p:txBody>
      </p:sp>
      <p:sp>
        <p:nvSpPr>
          <p:cNvPr id="5" name="CuadroTexto 4"/>
          <p:cNvSpPr txBox="1"/>
          <p:nvPr/>
        </p:nvSpPr>
        <p:spPr>
          <a:xfrm>
            <a:off x="672720" y="828801"/>
            <a:ext cx="11009326" cy="954107"/>
          </a:xfrm>
          <a:prstGeom prst="rect">
            <a:avLst/>
          </a:prstGeom>
          <a:noFill/>
        </p:spPr>
        <p:txBody>
          <a:bodyPr wrap="square" rtlCol="0">
            <a:spAutoFit/>
          </a:bodyPr>
          <a:lstStyle/>
          <a:p>
            <a:pPr algn="just"/>
            <a:r>
              <a:rPr lang="es-VE" sz="2800" dirty="0">
                <a:solidFill>
                  <a:schemeClr val="accent1">
                    <a:lumMod val="75000"/>
                  </a:schemeClr>
                </a:solidFill>
              </a:rPr>
              <a:t>Estrategias de manejo sustentable que permitan proteger las zonas de recarga hídrica y las fuente de abastecimiento de agua</a:t>
            </a:r>
            <a:endParaRPr lang="es-EC" sz="2800" dirty="0">
              <a:solidFill>
                <a:schemeClr val="accent1">
                  <a:lumMod val="75000"/>
                </a:schemeClr>
              </a:solidFill>
              <a:latin typeface="Arial Black" panose="020B0A04020102020204" pitchFamily="34" charset="0"/>
            </a:endParaRPr>
          </a:p>
        </p:txBody>
      </p:sp>
      <p:graphicFrame>
        <p:nvGraphicFramePr>
          <p:cNvPr id="9" name="4 Marcador de contenido"/>
          <p:cNvGraphicFramePr>
            <a:graphicFrameLocks noGrp="1"/>
          </p:cNvGraphicFramePr>
          <p:nvPr>
            <p:ph idx="4294967295"/>
            <p:extLst>
              <p:ext uri="{D42A27DB-BD31-4B8C-83A1-F6EECF244321}">
                <p14:modId xmlns:p14="http://schemas.microsoft.com/office/powerpoint/2010/main" val="3814386897"/>
              </p:ext>
            </p:extLst>
          </p:nvPr>
        </p:nvGraphicFramePr>
        <p:xfrm>
          <a:off x="937282" y="2310574"/>
          <a:ext cx="10483925" cy="36330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45907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graphicEl>
                                              <a:dgm id="{A70F0BA2-3D79-4AD8-B175-F20ECE02DF4D}"/>
                                            </p:graphicEl>
                                          </p:spTgt>
                                        </p:tgtEl>
                                        <p:attrNameLst>
                                          <p:attrName>style.visibility</p:attrName>
                                        </p:attrNameLst>
                                      </p:cBhvr>
                                      <p:to>
                                        <p:strVal val="visible"/>
                                      </p:to>
                                    </p:set>
                                    <p:anim calcmode="lin" valueType="num">
                                      <p:cBhvr additive="base">
                                        <p:cTn id="7" dur="500" fill="hold"/>
                                        <p:tgtEl>
                                          <p:spTgt spid="9">
                                            <p:graphicEl>
                                              <a:dgm id="{A70F0BA2-3D79-4AD8-B175-F20ECE02DF4D}"/>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
                                            <p:graphicEl>
                                              <a:dgm id="{A70F0BA2-3D79-4AD8-B175-F20ECE02DF4D}"/>
                                            </p:graphic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graphicEl>
                                              <a:dgm id="{AECA06B2-B29E-456B-A610-8DE2F687B8BF}"/>
                                            </p:graphicEl>
                                          </p:spTgt>
                                        </p:tgtEl>
                                        <p:attrNameLst>
                                          <p:attrName>style.visibility</p:attrName>
                                        </p:attrNameLst>
                                      </p:cBhvr>
                                      <p:to>
                                        <p:strVal val="visible"/>
                                      </p:to>
                                    </p:set>
                                    <p:anim calcmode="lin" valueType="num">
                                      <p:cBhvr additive="base">
                                        <p:cTn id="13" dur="500" fill="hold"/>
                                        <p:tgtEl>
                                          <p:spTgt spid="9">
                                            <p:graphicEl>
                                              <a:dgm id="{AECA06B2-B29E-456B-A610-8DE2F687B8BF}"/>
                                            </p:graphic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
                                            <p:graphicEl>
                                              <a:dgm id="{AECA06B2-B29E-456B-A610-8DE2F687B8BF}"/>
                                            </p:graphic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9">
                                            <p:graphicEl>
                                              <a:dgm id="{CF6A2113-9265-4B46-8DB4-DA4ADC9213C1}"/>
                                            </p:graphicEl>
                                          </p:spTgt>
                                        </p:tgtEl>
                                        <p:attrNameLst>
                                          <p:attrName>style.visibility</p:attrName>
                                        </p:attrNameLst>
                                      </p:cBhvr>
                                      <p:to>
                                        <p:strVal val="visible"/>
                                      </p:to>
                                    </p:set>
                                    <p:anim calcmode="lin" valueType="num">
                                      <p:cBhvr additive="base">
                                        <p:cTn id="17" dur="500" fill="hold"/>
                                        <p:tgtEl>
                                          <p:spTgt spid="9">
                                            <p:graphicEl>
                                              <a:dgm id="{CF6A2113-9265-4B46-8DB4-DA4ADC9213C1}"/>
                                            </p:graphic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9">
                                            <p:graphicEl>
                                              <a:dgm id="{CF6A2113-9265-4B46-8DB4-DA4ADC9213C1}"/>
                                            </p:graphic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9">
                                            <p:graphicEl>
                                              <a:dgm id="{99C2336E-8EFC-4BC0-B774-600D896F01D1}"/>
                                            </p:graphicEl>
                                          </p:spTgt>
                                        </p:tgtEl>
                                        <p:attrNameLst>
                                          <p:attrName>style.visibility</p:attrName>
                                        </p:attrNameLst>
                                      </p:cBhvr>
                                      <p:to>
                                        <p:strVal val="visible"/>
                                      </p:to>
                                    </p:set>
                                    <p:anim calcmode="lin" valueType="num">
                                      <p:cBhvr additive="base">
                                        <p:cTn id="23" dur="500" fill="hold"/>
                                        <p:tgtEl>
                                          <p:spTgt spid="9">
                                            <p:graphicEl>
                                              <a:dgm id="{99C2336E-8EFC-4BC0-B774-600D896F01D1}"/>
                                            </p:graphic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9">
                                            <p:graphicEl>
                                              <a:dgm id="{99C2336E-8EFC-4BC0-B774-600D896F01D1}"/>
                                            </p:graphic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9">
                                            <p:graphicEl>
                                              <a:dgm id="{418FCFE3-53FB-430D-94DD-7A4A1719D692}"/>
                                            </p:graphicEl>
                                          </p:spTgt>
                                        </p:tgtEl>
                                        <p:attrNameLst>
                                          <p:attrName>style.visibility</p:attrName>
                                        </p:attrNameLst>
                                      </p:cBhvr>
                                      <p:to>
                                        <p:strVal val="visible"/>
                                      </p:to>
                                    </p:set>
                                    <p:anim calcmode="lin" valueType="num">
                                      <p:cBhvr additive="base">
                                        <p:cTn id="27" dur="500" fill="hold"/>
                                        <p:tgtEl>
                                          <p:spTgt spid="9">
                                            <p:graphicEl>
                                              <a:dgm id="{418FCFE3-53FB-430D-94DD-7A4A1719D692}"/>
                                            </p:graphic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9">
                                            <p:graphicEl>
                                              <a:dgm id="{418FCFE3-53FB-430D-94DD-7A4A1719D692}"/>
                                            </p:graphic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9">
                                            <p:graphicEl>
                                              <a:dgm id="{D0C4DCEF-0568-410D-ADCF-2BC1421C0A8C}"/>
                                            </p:graphicEl>
                                          </p:spTgt>
                                        </p:tgtEl>
                                        <p:attrNameLst>
                                          <p:attrName>style.visibility</p:attrName>
                                        </p:attrNameLst>
                                      </p:cBhvr>
                                      <p:to>
                                        <p:strVal val="visible"/>
                                      </p:to>
                                    </p:set>
                                    <p:anim calcmode="lin" valueType="num">
                                      <p:cBhvr additive="base">
                                        <p:cTn id="33" dur="500" fill="hold"/>
                                        <p:tgtEl>
                                          <p:spTgt spid="9">
                                            <p:graphicEl>
                                              <a:dgm id="{D0C4DCEF-0568-410D-ADCF-2BC1421C0A8C}"/>
                                            </p:graphic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9">
                                            <p:graphicEl>
                                              <a:dgm id="{D0C4DCEF-0568-410D-ADCF-2BC1421C0A8C}"/>
                                            </p:graphic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9">
                                            <p:graphicEl>
                                              <a:dgm id="{9B458C9A-7824-49C5-92F6-DEEC8DE8C05D}"/>
                                            </p:graphicEl>
                                          </p:spTgt>
                                        </p:tgtEl>
                                        <p:attrNameLst>
                                          <p:attrName>style.visibility</p:attrName>
                                        </p:attrNameLst>
                                      </p:cBhvr>
                                      <p:to>
                                        <p:strVal val="visible"/>
                                      </p:to>
                                    </p:set>
                                    <p:anim calcmode="lin" valueType="num">
                                      <p:cBhvr additive="base">
                                        <p:cTn id="37" dur="500" fill="hold"/>
                                        <p:tgtEl>
                                          <p:spTgt spid="9">
                                            <p:graphicEl>
                                              <a:dgm id="{9B458C9A-7824-49C5-92F6-DEEC8DE8C05D}"/>
                                            </p:graphic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9">
                                            <p:graphicEl>
                                              <a:dgm id="{9B458C9A-7824-49C5-92F6-DEEC8DE8C05D}"/>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a 5"/>
          <p:cNvGraphicFramePr/>
          <p:nvPr>
            <p:extLst>
              <p:ext uri="{D42A27DB-BD31-4B8C-83A1-F6EECF244321}">
                <p14:modId xmlns:p14="http://schemas.microsoft.com/office/powerpoint/2010/main" val="954893447"/>
              </p:ext>
            </p:extLst>
          </p:nvPr>
        </p:nvGraphicFramePr>
        <p:xfrm>
          <a:off x="1459524" y="1670538"/>
          <a:ext cx="9108830" cy="51083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CuadroTexto 8"/>
          <p:cNvSpPr txBox="1"/>
          <p:nvPr/>
        </p:nvSpPr>
        <p:spPr>
          <a:xfrm>
            <a:off x="804605" y="626578"/>
            <a:ext cx="11009326" cy="954107"/>
          </a:xfrm>
          <a:prstGeom prst="rect">
            <a:avLst/>
          </a:prstGeom>
          <a:noFill/>
        </p:spPr>
        <p:txBody>
          <a:bodyPr wrap="square" rtlCol="0">
            <a:spAutoFit/>
          </a:bodyPr>
          <a:lstStyle/>
          <a:p>
            <a:pPr algn="just"/>
            <a:r>
              <a:rPr lang="es-VE" sz="2800" dirty="0">
                <a:solidFill>
                  <a:schemeClr val="accent1">
                    <a:lumMod val="75000"/>
                  </a:schemeClr>
                </a:solidFill>
              </a:rPr>
              <a:t>Estrategias de manejo sustentable que permitan proteger las zonas de recarga hídrica y las fuente de abastecimiento de agua</a:t>
            </a:r>
            <a:endParaRPr lang="es-EC" sz="2800" dirty="0">
              <a:solidFill>
                <a:schemeClr val="accent1">
                  <a:lumMod val="75000"/>
                </a:schemeClr>
              </a:solidFill>
              <a:latin typeface="Arial Black" panose="020B0A04020102020204" pitchFamily="34" charset="0"/>
            </a:endParaRPr>
          </a:p>
        </p:txBody>
      </p:sp>
    </p:spTree>
    <p:extLst>
      <p:ext uri="{BB962C8B-B14F-4D97-AF65-F5344CB8AC3E}">
        <p14:creationId xmlns:p14="http://schemas.microsoft.com/office/powerpoint/2010/main" val="38811134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p:cNvGraphicFramePr/>
          <p:nvPr>
            <p:extLst>
              <p:ext uri="{D42A27DB-BD31-4B8C-83A1-F6EECF244321}">
                <p14:modId xmlns:p14="http://schemas.microsoft.com/office/powerpoint/2010/main" val="2820321883"/>
              </p:ext>
            </p:extLst>
          </p:nvPr>
        </p:nvGraphicFramePr>
        <p:xfrm>
          <a:off x="1546155" y="1869968"/>
          <a:ext cx="9013406" cy="42231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p:cNvSpPr txBox="1"/>
          <p:nvPr/>
        </p:nvSpPr>
        <p:spPr>
          <a:xfrm>
            <a:off x="945281" y="573824"/>
            <a:ext cx="11009326" cy="954107"/>
          </a:xfrm>
          <a:prstGeom prst="rect">
            <a:avLst/>
          </a:prstGeom>
          <a:noFill/>
        </p:spPr>
        <p:txBody>
          <a:bodyPr wrap="square" rtlCol="0">
            <a:spAutoFit/>
          </a:bodyPr>
          <a:lstStyle/>
          <a:p>
            <a:pPr algn="just"/>
            <a:r>
              <a:rPr lang="es-VE" sz="2800" dirty="0">
                <a:solidFill>
                  <a:schemeClr val="accent1">
                    <a:lumMod val="75000"/>
                  </a:schemeClr>
                </a:solidFill>
              </a:rPr>
              <a:t>Estrategias de manejo sustentable que permitan proteger las zonas de recarga hídrica y las fuente de abastecimiento de agua</a:t>
            </a:r>
            <a:endParaRPr lang="es-EC" sz="2800" dirty="0">
              <a:solidFill>
                <a:schemeClr val="accent1">
                  <a:lumMod val="75000"/>
                </a:schemeClr>
              </a:solidFill>
              <a:latin typeface="Arial Black" panose="020B0A04020102020204" pitchFamily="34" charset="0"/>
            </a:endParaRPr>
          </a:p>
        </p:txBody>
      </p:sp>
    </p:spTree>
    <p:extLst>
      <p:ext uri="{BB962C8B-B14F-4D97-AF65-F5344CB8AC3E}">
        <p14:creationId xmlns:p14="http://schemas.microsoft.com/office/powerpoint/2010/main" val="31195143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856004" y="208891"/>
            <a:ext cx="10515600" cy="1325563"/>
          </a:xfrm>
        </p:spPr>
        <p:txBody>
          <a:bodyPr/>
          <a:lstStyle/>
          <a:p>
            <a:r>
              <a:rPr lang="es-EC" b="1" dirty="0">
                <a:solidFill>
                  <a:schemeClr val="accent1">
                    <a:lumMod val="75000"/>
                  </a:schemeClr>
                </a:solidFill>
                <a:latin typeface="Arial Black" panose="020B0A04020102020204" pitchFamily="34" charset="0"/>
              </a:rPr>
              <a:t>discusión</a:t>
            </a:r>
          </a:p>
        </p:txBody>
      </p:sp>
      <p:sp>
        <p:nvSpPr>
          <p:cNvPr id="2" name="Rectángulo 1"/>
          <p:cNvSpPr/>
          <p:nvPr/>
        </p:nvSpPr>
        <p:spPr>
          <a:xfrm>
            <a:off x="856004" y="1314648"/>
            <a:ext cx="10871826" cy="1323439"/>
          </a:xfrm>
          <a:prstGeom prst="rect">
            <a:avLst/>
          </a:prstGeom>
        </p:spPr>
        <p:txBody>
          <a:bodyPr wrap="square">
            <a:spAutoFit/>
          </a:bodyPr>
          <a:lstStyle/>
          <a:p>
            <a:pPr algn="just"/>
            <a:r>
              <a:rPr lang="es-EC" sz="2000" dirty="0">
                <a:latin typeface="+mj-lt"/>
                <a:ea typeface="Times New Roman" panose="02020603050405020304" pitchFamily="18" charset="0"/>
              </a:rPr>
              <a:t>En la parte alta de la comuna Pasto La Esperanza, se determinó que los componentes biofísicos con mayor influencia en la potencialidad de las zonas de recarga son la cobertura vegetal y el uso del suelo, concordando con los resultados obtenidos por Matus (2007), sin embargo, en el presente estudio se encontró que la profundidad del suelo influye significativamente en el aumento de la recarga. </a:t>
            </a:r>
            <a:endParaRPr lang="es-EC" sz="2000" dirty="0">
              <a:latin typeface="+mj-lt"/>
            </a:endParaRPr>
          </a:p>
        </p:txBody>
      </p:sp>
      <p:sp>
        <p:nvSpPr>
          <p:cNvPr id="7" name="Rectángulo 6"/>
          <p:cNvSpPr/>
          <p:nvPr/>
        </p:nvSpPr>
        <p:spPr>
          <a:xfrm>
            <a:off x="856004" y="2819827"/>
            <a:ext cx="10871826" cy="1631216"/>
          </a:xfrm>
          <a:prstGeom prst="rect">
            <a:avLst/>
          </a:prstGeom>
        </p:spPr>
        <p:txBody>
          <a:bodyPr wrap="square">
            <a:spAutoFit/>
          </a:bodyPr>
          <a:lstStyle/>
          <a:p>
            <a:pPr algn="just">
              <a:spcAft>
                <a:spcPts val="0"/>
              </a:spcAft>
            </a:pPr>
            <a:r>
              <a:rPr lang="es-EC" sz="2000" dirty="0">
                <a:latin typeface="+mj-lt"/>
                <a:ea typeface="Times New Roman" panose="02020603050405020304" pitchFamily="18" charset="0"/>
              </a:rPr>
              <a:t>El método desarrollado por Matus (2007) no determina valores de cantidad de recarga, más bien determina los factores que pueden favorecer en mayor o menor grado la recarga hídrica; situación contraria a la del método RAS, elaborado por </a:t>
            </a:r>
            <a:r>
              <a:rPr lang="es-EC" sz="2000" dirty="0" err="1">
                <a:latin typeface="+mj-lt"/>
                <a:ea typeface="Times New Roman" panose="02020603050405020304" pitchFamily="18" charset="0"/>
              </a:rPr>
              <a:t>Junker</a:t>
            </a:r>
            <a:r>
              <a:rPr lang="es-EC" sz="2000" dirty="0">
                <a:latin typeface="+mj-lt"/>
                <a:ea typeface="Times New Roman" panose="02020603050405020304" pitchFamily="18" charset="0"/>
              </a:rPr>
              <a:t> (2005), el mismo que calcula los valores de</a:t>
            </a:r>
            <a:r>
              <a:rPr lang="es-EC" sz="2000" dirty="0">
                <a:solidFill>
                  <a:srgbClr val="000000"/>
                </a:solidFill>
                <a:latin typeface="+mj-lt"/>
                <a:ea typeface="Times New Roman" panose="02020603050405020304" pitchFamily="18" charset="0"/>
              </a:rPr>
              <a:t> cantidad de agua que se infiltra en el subsuelo, y en función de ello, se identifican las zonas potenciales de recarga.</a:t>
            </a:r>
            <a:endParaRPr lang="es-EC" sz="2000" dirty="0">
              <a:latin typeface="+mj-lt"/>
              <a:ea typeface="Times New Roman" panose="02020603050405020304" pitchFamily="18" charset="0"/>
            </a:endParaRPr>
          </a:p>
        </p:txBody>
      </p:sp>
      <p:sp>
        <p:nvSpPr>
          <p:cNvPr id="8" name="Rectángulo 7"/>
          <p:cNvSpPr/>
          <p:nvPr/>
        </p:nvSpPr>
        <p:spPr>
          <a:xfrm>
            <a:off x="856004" y="4650367"/>
            <a:ext cx="10871826" cy="1938992"/>
          </a:xfrm>
          <a:prstGeom prst="rect">
            <a:avLst/>
          </a:prstGeom>
        </p:spPr>
        <p:txBody>
          <a:bodyPr wrap="square">
            <a:spAutoFit/>
          </a:bodyPr>
          <a:lstStyle/>
          <a:p>
            <a:pPr algn="just"/>
            <a:r>
              <a:rPr lang="es-EC" sz="2000" dirty="0">
                <a:latin typeface="+mj-lt"/>
                <a:ea typeface="Times New Roman" panose="02020603050405020304" pitchFamily="18" charset="0"/>
              </a:rPr>
              <a:t>Las estrategias del presente estudio concuerdan con Gonzáles (2011) en: establecer medidas para mejorar las condiciones de protección de las ZPRH, coordinación interinstitucional tanto con entidades locales como externas. Aunque no se propone mejorar las leyes sobre las ZRPH vigentes en Ecuador como en el estudio de </a:t>
            </a:r>
            <a:r>
              <a:rPr lang="es-EC" sz="2000" dirty="0">
                <a:ea typeface="Times New Roman" panose="02020603050405020304" pitchFamily="18" charset="0"/>
              </a:rPr>
              <a:t>Gonzáles (2011)</a:t>
            </a:r>
            <a:r>
              <a:rPr lang="es-EC" sz="2000" dirty="0">
                <a:latin typeface="+mj-lt"/>
                <a:ea typeface="Times New Roman" panose="02020603050405020304" pitchFamily="18" charset="0"/>
              </a:rPr>
              <a:t>, se determinó que los pobladores de Tufiño no tienen conocimiento sobre la función hidrológica de las zonas de recarga, tampoco conocen la localización en el territorio comunal y la existencia de leyes o normas para la protección de zonas de recarga. </a:t>
            </a:r>
            <a:endParaRPr lang="es-EC" sz="2000" dirty="0">
              <a:latin typeface="+mj-lt"/>
            </a:endParaRPr>
          </a:p>
        </p:txBody>
      </p:sp>
    </p:spTree>
    <p:extLst>
      <p:ext uri="{BB962C8B-B14F-4D97-AF65-F5344CB8AC3E}">
        <p14:creationId xmlns:p14="http://schemas.microsoft.com/office/powerpoint/2010/main" val="2880203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940777" y="262969"/>
            <a:ext cx="10515600" cy="1325563"/>
          </a:xfrm>
        </p:spPr>
        <p:txBody>
          <a:bodyPr/>
          <a:lstStyle/>
          <a:p>
            <a:r>
              <a:rPr lang="es-EC" b="1" dirty="0">
                <a:solidFill>
                  <a:schemeClr val="accent1">
                    <a:lumMod val="75000"/>
                  </a:schemeClr>
                </a:solidFill>
                <a:latin typeface="Arial Black" panose="020B0A04020102020204" pitchFamily="34" charset="0"/>
              </a:rPr>
              <a:t>conclusiones</a:t>
            </a:r>
          </a:p>
        </p:txBody>
      </p:sp>
      <p:sp>
        <p:nvSpPr>
          <p:cNvPr id="2" name="Rectángulo: esquinas redondeadas 1"/>
          <p:cNvSpPr/>
          <p:nvPr/>
        </p:nvSpPr>
        <p:spPr>
          <a:xfrm>
            <a:off x="940777" y="1778545"/>
            <a:ext cx="10568354" cy="170633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r>
              <a:rPr lang="es-EC" sz="2400" dirty="0"/>
              <a:t>Las condiciones biofísicas que influyeron en las condiciones hídricas del territorio de la comuna Pasto La Esperanza y zona de amortiguamiento, fueron: formaciones geológicas, tipo de suelo, uso del suelo y cobertura vegetal y la pendiente del terreno.</a:t>
            </a:r>
          </a:p>
        </p:txBody>
      </p:sp>
      <p:sp>
        <p:nvSpPr>
          <p:cNvPr id="5" name="Rectángulo: esquinas redondeadas 4"/>
          <p:cNvSpPr/>
          <p:nvPr/>
        </p:nvSpPr>
        <p:spPr>
          <a:xfrm>
            <a:off x="940777" y="4068106"/>
            <a:ext cx="10568354" cy="169085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r>
              <a:rPr lang="es-ES" sz="2400" dirty="0"/>
              <a:t>Se determinaron nueve sitios de medición de caudales, cuatro drenajes menores o quebradas y cinco obras civiles o estructuras para captación de agua. Durante las épocas lluviosa (abril y mayo) y seca (agosto y septiembre) alcanzaron valores máximos promedios de 375,1 l/s y mínimos de 192,3 l/s, respectivamente.</a:t>
            </a:r>
            <a:endParaRPr lang="es-EC" sz="2400" dirty="0"/>
          </a:p>
        </p:txBody>
      </p:sp>
    </p:spTree>
    <p:extLst>
      <p:ext uri="{BB962C8B-B14F-4D97-AF65-F5344CB8AC3E}">
        <p14:creationId xmlns:p14="http://schemas.microsoft.com/office/powerpoint/2010/main" val="31603730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856004" y="208891"/>
            <a:ext cx="10515600" cy="1325563"/>
          </a:xfrm>
        </p:spPr>
        <p:txBody>
          <a:bodyPr/>
          <a:lstStyle/>
          <a:p>
            <a:r>
              <a:rPr lang="es-EC" b="1" dirty="0">
                <a:solidFill>
                  <a:schemeClr val="accent1">
                    <a:lumMod val="75000"/>
                  </a:schemeClr>
                </a:solidFill>
                <a:latin typeface="Arial Black" panose="020B0A04020102020204" pitchFamily="34" charset="0"/>
              </a:rPr>
              <a:t>conclusiones</a:t>
            </a:r>
          </a:p>
        </p:txBody>
      </p:sp>
      <p:sp>
        <p:nvSpPr>
          <p:cNvPr id="5" name="Rectángulo: esquinas redondeadas 4"/>
          <p:cNvSpPr/>
          <p:nvPr/>
        </p:nvSpPr>
        <p:spPr>
          <a:xfrm>
            <a:off x="1028700" y="4004938"/>
            <a:ext cx="10568354" cy="198054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r>
              <a:rPr lang="es-ES" sz="2400" dirty="0"/>
              <a:t>Las altas precipitaciones de la zona baja de la comuna y el tipo de suelo arcilloso, favorecen la infiltración hacia los acuíferos confinados y superficiales, especialmente en los sectores de Maldonado, Chilmá Bajo y El Laurel. </a:t>
            </a:r>
            <a:endParaRPr lang="es-EC" sz="2400" dirty="0"/>
          </a:p>
        </p:txBody>
      </p:sp>
      <p:sp>
        <p:nvSpPr>
          <p:cNvPr id="6" name="Rectángulo: esquinas redondeadas 5"/>
          <p:cNvSpPr/>
          <p:nvPr/>
        </p:nvSpPr>
        <p:spPr>
          <a:xfrm>
            <a:off x="1028700" y="1590469"/>
            <a:ext cx="10568354" cy="195307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r>
              <a:rPr lang="es-ES" sz="2400" dirty="0"/>
              <a:t>La metodología Recarga de Agua Subterránea (RAS) permitió identificar cuatro zonas potenciales de recarga hídrica, dentro del territorio comunal: zona de recarga Muy Alta, zona de recarga Alta, zona de recarga Moderada, y zona de recarga Baja las mismas que se localizan en las partes baja y alta del territorio, todas de importancia, porque permiten el almacenamiento de agua.</a:t>
            </a:r>
            <a:endParaRPr lang="es-EC" sz="2400" dirty="0"/>
          </a:p>
        </p:txBody>
      </p:sp>
    </p:spTree>
    <p:extLst>
      <p:ext uri="{BB962C8B-B14F-4D97-AF65-F5344CB8AC3E}">
        <p14:creationId xmlns:p14="http://schemas.microsoft.com/office/powerpoint/2010/main" val="30384285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856004" y="208891"/>
            <a:ext cx="10515600" cy="1325563"/>
          </a:xfrm>
        </p:spPr>
        <p:txBody>
          <a:bodyPr/>
          <a:lstStyle/>
          <a:p>
            <a:r>
              <a:rPr lang="es-EC" b="1" dirty="0">
                <a:solidFill>
                  <a:schemeClr val="accent1">
                    <a:lumMod val="75000"/>
                  </a:schemeClr>
                </a:solidFill>
                <a:latin typeface="Arial Black" panose="020B0A04020102020204" pitchFamily="34" charset="0"/>
              </a:rPr>
              <a:t>conclusiones</a:t>
            </a:r>
          </a:p>
        </p:txBody>
      </p:sp>
      <p:sp>
        <p:nvSpPr>
          <p:cNvPr id="2" name="Rectángulo: esquinas redondeadas 1"/>
          <p:cNvSpPr/>
          <p:nvPr/>
        </p:nvSpPr>
        <p:spPr>
          <a:xfrm>
            <a:off x="1028700" y="3818482"/>
            <a:ext cx="10568354" cy="232734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r>
              <a:rPr lang="es-ES" sz="2400" dirty="0"/>
              <a:t>Las estrategias de manejo sustentable propuestas de manera participativa, permitirán manejar el recurso hídrico de manera organizada con participación comunitaria. Las mismas fueron las siguientes: Protección y conservación de zonas potenciales de recarga hídrica y fuentes de captación, Concienciación sobre el manejo del recurso agua y Conservación de páramos, bosque nativo y área protegida comunal.</a:t>
            </a:r>
            <a:endParaRPr lang="es-EC" sz="2400" dirty="0"/>
          </a:p>
        </p:txBody>
      </p:sp>
      <p:sp>
        <p:nvSpPr>
          <p:cNvPr id="5" name="Rectángulo: esquinas redondeadas 4"/>
          <p:cNvSpPr/>
          <p:nvPr/>
        </p:nvSpPr>
        <p:spPr>
          <a:xfrm>
            <a:off x="1028700" y="1534454"/>
            <a:ext cx="10568354" cy="1980542"/>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just"/>
            <a:r>
              <a:rPr lang="es-ES" sz="2400" dirty="0"/>
              <a:t>En la parte alta de la comuna se identificaron cuatro zonas potenciales de recarga hídrica con cuatro categorías de recarga: Muy Alta, Alta, Moderada, y Baja; siendo la última la más extensa en superficie y donde se localizan las fuentes de abastecimiento de agua y estructuras de captación.</a:t>
            </a:r>
            <a:endParaRPr lang="es-EC" sz="2400" dirty="0"/>
          </a:p>
        </p:txBody>
      </p:sp>
    </p:spTree>
    <p:extLst>
      <p:ext uri="{BB962C8B-B14F-4D97-AF65-F5344CB8AC3E}">
        <p14:creationId xmlns:p14="http://schemas.microsoft.com/office/powerpoint/2010/main" val="33562685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856004" y="208891"/>
            <a:ext cx="10515600" cy="1325563"/>
          </a:xfrm>
        </p:spPr>
        <p:txBody>
          <a:bodyPr/>
          <a:lstStyle/>
          <a:p>
            <a:r>
              <a:rPr lang="es-EC" b="1" dirty="0">
                <a:solidFill>
                  <a:schemeClr val="accent1">
                    <a:lumMod val="75000"/>
                  </a:schemeClr>
                </a:solidFill>
                <a:latin typeface="Arial Black" panose="020B0A04020102020204" pitchFamily="34" charset="0"/>
              </a:rPr>
              <a:t>recomendaciones</a:t>
            </a:r>
          </a:p>
        </p:txBody>
      </p:sp>
      <p:sp>
        <p:nvSpPr>
          <p:cNvPr id="2" name="Rectángulo: esquinas redondeadas 1"/>
          <p:cNvSpPr/>
          <p:nvPr/>
        </p:nvSpPr>
        <p:spPr>
          <a:xfrm>
            <a:off x="750494" y="1843356"/>
            <a:ext cx="10424527" cy="142281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es-ES" sz="2400" dirty="0"/>
              <a:t>Difundir entre los pobladores de la comunidad Pasto La Esperanza, la influencia de las condiciones biofísicas de la zona en la recarga hídrica potencial, mediante las capacitaciones propuestas en </a:t>
            </a:r>
            <a:r>
              <a:rPr lang="es-VE" sz="2400" dirty="0"/>
              <a:t>el presente estudio.</a:t>
            </a:r>
            <a:endParaRPr lang="es-EC" sz="2400" dirty="0"/>
          </a:p>
        </p:txBody>
      </p:sp>
      <p:sp>
        <p:nvSpPr>
          <p:cNvPr id="5" name="Rectángulo: esquinas redondeadas 4"/>
          <p:cNvSpPr/>
          <p:nvPr/>
        </p:nvSpPr>
        <p:spPr>
          <a:xfrm>
            <a:off x="750495" y="3575072"/>
            <a:ext cx="10424527" cy="216800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es-ES" sz="2400" dirty="0"/>
              <a:t>Debido a que las zonas con recarga Baja permiten el abastecimiento del recurso agua a la ciudad de Tulcán y pobladores de la comuna Pasto La Esperanza se requiere aplicar </a:t>
            </a:r>
            <a:r>
              <a:rPr lang="es-VE" sz="2400" dirty="0"/>
              <a:t>estrategias de manejo sustentable de las zonas potenciales de recarga y fuentes de captación, de forma participativa, para garantizar el suministro de agua a los pobladores beneficiarios.</a:t>
            </a:r>
            <a:endParaRPr lang="es-EC" sz="2400" dirty="0"/>
          </a:p>
        </p:txBody>
      </p:sp>
    </p:spTree>
    <p:extLst>
      <p:ext uri="{BB962C8B-B14F-4D97-AF65-F5344CB8AC3E}">
        <p14:creationId xmlns:p14="http://schemas.microsoft.com/office/powerpoint/2010/main" val="31326062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856004" y="208891"/>
            <a:ext cx="10515600" cy="1325563"/>
          </a:xfrm>
        </p:spPr>
        <p:txBody>
          <a:bodyPr/>
          <a:lstStyle/>
          <a:p>
            <a:r>
              <a:rPr lang="es-EC" b="1" dirty="0">
                <a:solidFill>
                  <a:schemeClr val="accent1">
                    <a:lumMod val="75000"/>
                  </a:schemeClr>
                </a:solidFill>
                <a:latin typeface="Arial Black" panose="020B0A04020102020204" pitchFamily="34" charset="0"/>
              </a:rPr>
              <a:t>recomendaciones</a:t>
            </a:r>
          </a:p>
        </p:txBody>
      </p:sp>
      <p:sp>
        <p:nvSpPr>
          <p:cNvPr id="5" name="Rectángulo: esquinas redondeadas 4"/>
          <p:cNvSpPr/>
          <p:nvPr/>
        </p:nvSpPr>
        <p:spPr>
          <a:xfrm>
            <a:off x="750495" y="3962400"/>
            <a:ext cx="10424527" cy="165800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lvl="0"/>
            <a:r>
              <a:rPr lang="es-VE" sz="2400" dirty="0"/>
              <a:t>Considerar las estrategias de manejo sustentable del recurso hídrico obtenidas de forma participativa en el presente estudio, para fortalecer el Plan de Desarrollo y Ordenamiento Territorial del cantón Tulcán y la provincia del Carchi.</a:t>
            </a:r>
            <a:endParaRPr lang="es-EC" sz="2400" dirty="0"/>
          </a:p>
        </p:txBody>
      </p:sp>
      <p:sp>
        <p:nvSpPr>
          <p:cNvPr id="6" name="Rectángulo: esquinas redondeadas 5"/>
          <p:cNvSpPr/>
          <p:nvPr/>
        </p:nvSpPr>
        <p:spPr>
          <a:xfrm>
            <a:off x="750494" y="1995218"/>
            <a:ext cx="10424527" cy="159821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es-ES" sz="2400" dirty="0"/>
              <a:t>Para manejar adecuadamente los caudales superficiales generados durante la época lluviosa, se debe mantener la cantidad de agua captada para evitar escasez en el suministro del recurso, especialmente en la época seca. </a:t>
            </a:r>
            <a:endParaRPr lang="es-EC" sz="2400" dirty="0"/>
          </a:p>
        </p:txBody>
      </p:sp>
    </p:spTree>
    <p:extLst>
      <p:ext uri="{BB962C8B-B14F-4D97-AF65-F5344CB8AC3E}">
        <p14:creationId xmlns:p14="http://schemas.microsoft.com/office/powerpoint/2010/main" val="26411043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592327" y="704067"/>
            <a:ext cx="4742048" cy="2104608"/>
          </a:xfrm>
        </p:spPr>
        <p:txBody>
          <a:bodyPr>
            <a:normAutofit/>
          </a:bodyPr>
          <a:lstStyle/>
          <a:p>
            <a:r>
              <a:rPr lang="es-EC" sz="6000" b="1" dirty="0">
                <a:solidFill>
                  <a:schemeClr val="accent1">
                    <a:lumMod val="75000"/>
                  </a:schemeClr>
                </a:solidFill>
              </a:rPr>
              <a:t>GRACIAS!! </a:t>
            </a: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4375" y="0"/>
            <a:ext cx="3857625" cy="6858000"/>
          </a:xfrm>
          <a:prstGeom prst="rect">
            <a:avLst/>
          </a:prstGeom>
          <a:ln>
            <a:noFill/>
          </a:ln>
          <a:effectLst>
            <a:outerShdw blurRad="292100" dist="139700" dir="2700000" algn="tl" rotWithShape="0">
              <a:srgbClr val="333333">
                <a:alpha val="65000"/>
              </a:srgbClr>
            </a:outerShdw>
          </a:effectLst>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286000"/>
            <a:ext cx="3249724" cy="4572000"/>
          </a:xfrm>
          <a:prstGeom prst="rect">
            <a:avLst/>
          </a:prstGeom>
          <a:ln>
            <a:noFill/>
          </a:ln>
          <a:effectLst>
            <a:outerShdw blurRad="292100" dist="139700" dir="2700000" algn="tl" rotWithShape="0">
              <a:srgbClr val="333333">
                <a:alpha val="65000"/>
              </a:srgbClr>
            </a:outerShdw>
          </a:effectLst>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3249724" cy="2230033"/>
          </a:xfrm>
          <a:prstGeom prst="rect">
            <a:avLst/>
          </a:prstGeom>
          <a:ln>
            <a:noFill/>
          </a:ln>
          <a:effectLst>
            <a:outerShdw blurRad="292100" dist="139700" dir="2700000" algn="tl" rotWithShape="0">
              <a:srgbClr val="333333">
                <a:alpha val="65000"/>
              </a:srgbClr>
            </a:outerShdw>
          </a:effectLst>
        </p:spPr>
      </p:pic>
      <p:pic>
        <p:nvPicPr>
          <p:cNvPr id="9" name="Imagen 8"/>
          <p:cNvPicPr>
            <a:picLocks noChangeAspect="1"/>
          </p:cNvPicPr>
          <p:nvPr/>
        </p:nvPicPr>
        <p:blipFill rotWithShape="1">
          <a:blip r:embed="rId5" cstate="print">
            <a:extLst>
              <a:ext uri="{28A0092B-C50C-407E-A947-70E740481C1C}">
                <a14:useLocalDpi xmlns:a14="http://schemas.microsoft.com/office/drawing/2010/main" val="0"/>
              </a:ext>
            </a:extLst>
          </a:blip>
          <a:srcRect r="20761"/>
          <a:stretch/>
        </p:blipFill>
        <p:spPr>
          <a:xfrm>
            <a:off x="5792945" y="3119212"/>
            <a:ext cx="2482172" cy="3677242"/>
          </a:xfrm>
          <a:prstGeom prst="rect">
            <a:avLst/>
          </a:prstGeom>
          <a:ln>
            <a:noFill/>
          </a:ln>
          <a:effectLst>
            <a:outerShdw blurRad="292100" dist="139700" dir="2700000" algn="tl" rotWithShape="0">
              <a:srgbClr val="333333">
                <a:alpha val="65000"/>
              </a:srgbClr>
            </a:outerShdw>
          </a:effectLst>
        </p:spPr>
      </p:pic>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3015" y="3119212"/>
            <a:ext cx="2403088" cy="37387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37037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6004" y="208891"/>
            <a:ext cx="10515600" cy="1325563"/>
          </a:xfrm>
        </p:spPr>
        <p:txBody>
          <a:bodyPr/>
          <a:lstStyle/>
          <a:p>
            <a:r>
              <a:rPr lang="es-EC" b="1" dirty="0">
                <a:solidFill>
                  <a:schemeClr val="accent1">
                    <a:lumMod val="75000"/>
                  </a:schemeClr>
                </a:solidFill>
                <a:latin typeface="Arial Black" panose="020B0A04020102020204" pitchFamily="34" charset="0"/>
              </a:rPr>
              <a:t>OBJETIVOS</a:t>
            </a:r>
          </a:p>
        </p:txBody>
      </p:sp>
      <p:sp>
        <p:nvSpPr>
          <p:cNvPr id="3" name="Marcador de contenido 2"/>
          <p:cNvSpPr>
            <a:spLocks noGrp="1"/>
          </p:cNvSpPr>
          <p:nvPr>
            <p:ph sz="quarter" idx="13"/>
          </p:nvPr>
        </p:nvSpPr>
        <p:spPr>
          <a:xfrm>
            <a:off x="304800" y="2053389"/>
            <a:ext cx="11445668" cy="4620126"/>
          </a:xfrm>
        </p:spPr>
        <p:txBody>
          <a:bodyPr>
            <a:normAutofit fontScale="92500" lnSpcReduction="20000"/>
          </a:bodyPr>
          <a:lstStyle/>
          <a:p>
            <a:pPr algn="just"/>
            <a:r>
              <a:rPr lang="es-VE" sz="2800" cap="none" dirty="0"/>
              <a:t>Caracterizar las condiciones biofísicas e hídricas de la comuna Pasto La Esperanza, para establecer áreas de recarga hídrica</a:t>
            </a:r>
            <a:r>
              <a:rPr lang="es-EC" sz="2800" cap="none" dirty="0"/>
              <a:t>.</a:t>
            </a:r>
          </a:p>
          <a:p>
            <a:pPr marL="0" indent="0" algn="just">
              <a:buNone/>
            </a:pPr>
            <a:endParaRPr lang="es-EC" sz="2800" cap="none" dirty="0">
              <a:solidFill>
                <a:schemeClr val="bg1"/>
              </a:solidFill>
            </a:endParaRPr>
          </a:p>
          <a:p>
            <a:pPr lvl="0" algn="just"/>
            <a:r>
              <a:rPr lang="es-VE" sz="2800" cap="none" dirty="0"/>
              <a:t>Identificar las zonas potenciales de recarga hídrica de las fuentes de abastecimiento de agua de la comuna Pasto La Esperanza.</a:t>
            </a:r>
          </a:p>
          <a:p>
            <a:pPr lvl="0" algn="just"/>
            <a:endParaRPr lang="es-ES" sz="2800" cap="none" dirty="0"/>
          </a:p>
          <a:p>
            <a:pPr lvl="0" algn="just"/>
            <a:r>
              <a:rPr lang="es-VE" sz="2800" dirty="0"/>
              <a:t>D</a:t>
            </a:r>
            <a:r>
              <a:rPr lang="es-VE" sz="2800" cap="none" dirty="0"/>
              <a:t>efinir, de manera participativa, las estrategias de manejo sustentable que permitan proteger las zonas de recarga hídrica y las fuente de abastecimiento de agua en la parte alta y zona de amortiguamiento de la comuna Pasto La Esperanza. </a:t>
            </a:r>
            <a:endParaRPr lang="es-ES" sz="2800" dirty="0"/>
          </a:p>
        </p:txBody>
      </p:sp>
      <p:sp>
        <p:nvSpPr>
          <p:cNvPr id="5" name="Título 1"/>
          <p:cNvSpPr txBox="1">
            <a:spLocks/>
          </p:cNvSpPr>
          <p:nvPr/>
        </p:nvSpPr>
        <p:spPr>
          <a:xfrm>
            <a:off x="856004" y="1157272"/>
            <a:ext cx="3320562" cy="61051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2800" b="1" dirty="0"/>
              <a:t>Objetivo Específicos:</a:t>
            </a:r>
          </a:p>
        </p:txBody>
      </p:sp>
      <p:sp>
        <p:nvSpPr>
          <p:cNvPr id="6" name="Rectángulo redondeado 5"/>
          <p:cNvSpPr/>
          <p:nvPr/>
        </p:nvSpPr>
        <p:spPr>
          <a:xfrm>
            <a:off x="667285" y="2293722"/>
            <a:ext cx="11083183" cy="3372139"/>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bg1"/>
              </a:solidFill>
            </a:endParaRPr>
          </a:p>
        </p:txBody>
      </p:sp>
    </p:spTree>
    <p:extLst>
      <p:ext uri="{BB962C8B-B14F-4D97-AF65-F5344CB8AC3E}">
        <p14:creationId xmlns:p14="http://schemas.microsoft.com/office/powerpoint/2010/main" val="1109872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6004" y="208891"/>
            <a:ext cx="10515600" cy="1325563"/>
          </a:xfrm>
        </p:spPr>
        <p:txBody>
          <a:bodyPr/>
          <a:lstStyle/>
          <a:p>
            <a:r>
              <a:rPr lang="es-EC" b="1" dirty="0">
                <a:solidFill>
                  <a:schemeClr val="accent1">
                    <a:lumMod val="75000"/>
                  </a:schemeClr>
                </a:solidFill>
                <a:latin typeface="Arial Black" panose="020B0A04020102020204" pitchFamily="34" charset="0"/>
              </a:rPr>
              <a:t>Pregunta directriz</a:t>
            </a:r>
          </a:p>
        </p:txBody>
      </p:sp>
      <p:sp>
        <p:nvSpPr>
          <p:cNvPr id="3" name="Marcador de contenido 2"/>
          <p:cNvSpPr>
            <a:spLocks noGrp="1"/>
          </p:cNvSpPr>
          <p:nvPr>
            <p:ph sz="quarter" idx="13"/>
          </p:nvPr>
        </p:nvSpPr>
        <p:spPr>
          <a:xfrm>
            <a:off x="304800" y="1534454"/>
            <a:ext cx="11598442" cy="1706051"/>
          </a:xfrm>
        </p:spPr>
        <p:txBody>
          <a:bodyPr>
            <a:normAutofit/>
          </a:bodyPr>
          <a:lstStyle/>
          <a:p>
            <a:pPr marL="0" indent="0" algn="ctr">
              <a:buNone/>
            </a:pPr>
            <a:r>
              <a:rPr lang="es-VE" sz="2800" cap="none" dirty="0"/>
              <a:t>¿Dónde se localizan y cuál es el potencial de recarga de las principales zonas de recarga hídrica de las fuentes de abastecimiento de agua de la comuna Pasto La Esperanza?</a:t>
            </a:r>
            <a:endParaRPr lang="es-EC" sz="2800" cap="none" dirty="0"/>
          </a:p>
        </p:txBody>
      </p:sp>
      <p:sp>
        <p:nvSpPr>
          <p:cNvPr id="6" name="Rectángulo redondeado 5"/>
          <p:cNvSpPr/>
          <p:nvPr/>
        </p:nvSpPr>
        <p:spPr>
          <a:xfrm>
            <a:off x="667285" y="2293722"/>
            <a:ext cx="11083183" cy="3372139"/>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bg1"/>
              </a:solidFill>
            </a:endParaRP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99539" y="3240505"/>
            <a:ext cx="4404991" cy="3275180"/>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511" y="3252912"/>
            <a:ext cx="5822543" cy="3275180"/>
          </a:xfrm>
          <a:prstGeom prst="rect">
            <a:avLst/>
          </a:prstGeom>
        </p:spPr>
      </p:pic>
      <p:sp>
        <p:nvSpPr>
          <p:cNvPr id="9" name="CuadroTexto 8"/>
          <p:cNvSpPr txBox="1"/>
          <p:nvPr/>
        </p:nvSpPr>
        <p:spPr>
          <a:xfrm>
            <a:off x="1136369" y="6515685"/>
            <a:ext cx="1698029" cy="276999"/>
          </a:xfrm>
          <a:prstGeom prst="rect">
            <a:avLst/>
          </a:prstGeom>
          <a:noFill/>
        </p:spPr>
        <p:txBody>
          <a:bodyPr wrap="none" rtlCol="0">
            <a:spAutoFit/>
          </a:bodyPr>
          <a:lstStyle/>
          <a:p>
            <a:r>
              <a:rPr lang="es-EC" sz="1200" b="1" dirty="0"/>
              <a:t>Fuente: </a:t>
            </a:r>
            <a:r>
              <a:rPr lang="es-EC" sz="1200" dirty="0"/>
              <a:t>La autora, 2016</a:t>
            </a:r>
          </a:p>
        </p:txBody>
      </p:sp>
    </p:spTree>
    <p:extLst>
      <p:ext uri="{BB962C8B-B14F-4D97-AF65-F5344CB8AC3E}">
        <p14:creationId xmlns:p14="http://schemas.microsoft.com/office/powerpoint/2010/main" val="4110423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6004" y="208891"/>
            <a:ext cx="10515600" cy="1325563"/>
          </a:xfrm>
        </p:spPr>
        <p:txBody>
          <a:bodyPr/>
          <a:lstStyle/>
          <a:p>
            <a:r>
              <a:rPr lang="es-EC" b="1" dirty="0">
                <a:solidFill>
                  <a:schemeClr val="accent1">
                    <a:lumMod val="75000"/>
                  </a:schemeClr>
                </a:solidFill>
                <a:latin typeface="Arial Black" panose="020B0A04020102020204" pitchFamily="34" charset="0"/>
              </a:rPr>
              <a:t>Marco teórico</a:t>
            </a:r>
          </a:p>
        </p:txBody>
      </p:sp>
      <p:sp>
        <p:nvSpPr>
          <p:cNvPr id="6" name="Rectángulo redondeado 5"/>
          <p:cNvSpPr/>
          <p:nvPr/>
        </p:nvSpPr>
        <p:spPr>
          <a:xfrm>
            <a:off x="667285" y="2293722"/>
            <a:ext cx="11083183" cy="3372139"/>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bg1"/>
              </a:solidFill>
            </a:endParaRPr>
          </a:p>
        </p:txBody>
      </p:sp>
      <p:graphicFrame>
        <p:nvGraphicFramePr>
          <p:cNvPr id="3" name="Diagrama 2"/>
          <p:cNvGraphicFramePr/>
          <p:nvPr>
            <p:extLst>
              <p:ext uri="{D42A27DB-BD31-4B8C-83A1-F6EECF244321}">
                <p14:modId xmlns:p14="http://schemas.microsoft.com/office/powerpoint/2010/main" val="544867437"/>
              </p:ext>
            </p:extLst>
          </p:nvPr>
        </p:nvGraphicFramePr>
        <p:xfrm>
          <a:off x="205136" y="1294303"/>
          <a:ext cx="12007479" cy="53709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37508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6004" y="217683"/>
            <a:ext cx="10515600" cy="1325563"/>
          </a:xfrm>
        </p:spPr>
        <p:txBody>
          <a:bodyPr/>
          <a:lstStyle/>
          <a:p>
            <a:r>
              <a:rPr lang="es-EC" b="1" dirty="0">
                <a:solidFill>
                  <a:schemeClr val="accent1">
                    <a:lumMod val="75000"/>
                  </a:schemeClr>
                </a:solidFill>
                <a:latin typeface="Arial Black" panose="020B0A04020102020204" pitchFamily="34" charset="0"/>
              </a:rPr>
              <a:t>METODOLOGÍA</a:t>
            </a:r>
          </a:p>
        </p:txBody>
      </p:sp>
      <p:sp>
        <p:nvSpPr>
          <p:cNvPr id="6" name="Rectángulo redondeado 5"/>
          <p:cNvSpPr/>
          <p:nvPr/>
        </p:nvSpPr>
        <p:spPr>
          <a:xfrm>
            <a:off x="667285" y="2302514"/>
            <a:ext cx="11083183" cy="3372139"/>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bg1"/>
              </a:solidFill>
            </a:endParaRPr>
          </a:p>
        </p:txBody>
      </p:sp>
      <p:sp>
        <p:nvSpPr>
          <p:cNvPr id="4" name="CuadroTexto 3"/>
          <p:cNvSpPr txBox="1"/>
          <p:nvPr/>
        </p:nvSpPr>
        <p:spPr>
          <a:xfrm>
            <a:off x="1179991" y="1861171"/>
            <a:ext cx="2124588" cy="1384995"/>
          </a:xfrm>
          <a:prstGeom prst="rect">
            <a:avLst/>
          </a:prstGeom>
          <a:noFill/>
        </p:spPr>
        <p:txBody>
          <a:bodyPr wrap="square" rtlCol="0">
            <a:spAutoFit/>
          </a:bodyPr>
          <a:lstStyle/>
          <a:p>
            <a:r>
              <a:rPr lang="es-EC" sz="2800" b="1" i="1" dirty="0">
                <a:latin typeface="Times New Roman" panose="02020603050405020304" pitchFamily="18" charset="0"/>
                <a:cs typeface="Times New Roman" panose="02020603050405020304" pitchFamily="18" charset="0"/>
              </a:rPr>
              <a:t>Materiales, equipos y recursos </a:t>
            </a:r>
          </a:p>
        </p:txBody>
      </p:sp>
      <p:graphicFrame>
        <p:nvGraphicFramePr>
          <p:cNvPr id="5" name="Tabla 4"/>
          <p:cNvGraphicFramePr>
            <a:graphicFrameLocks noGrp="1"/>
          </p:cNvGraphicFramePr>
          <p:nvPr>
            <p:extLst>
              <p:ext uri="{D42A27DB-BD31-4B8C-83A1-F6EECF244321}">
                <p14:modId xmlns:p14="http://schemas.microsoft.com/office/powerpoint/2010/main" val="1837756832"/>
              </p:ext>
            </p:extLst>
          </p:nvPr>
        </p:nvGraphicFramePr>
        <p:xfrm>
          <a:off x="4132386" y="1408041"/>
          <a:ext cx="7763606" cy="5013960"/>
        </p:xfrm>
        <a:graphic>
          <a:graphicData uri="http://schemas.openxmlformats.org/drawingml/2006/table">
            <a:tbl>
              <a:tblPr firstRow="1" firstCol="1" bandRow="1">
                <a:tableStyleId>{69012ECD-51FC-41F1-AA8D-1B2483CD663E}</a:tableStyleId>
              </a:tblPr>
              <a:tblGrid>
                <a:gridCol w="3104528">
                  <a:extLst>
                    <a:ext uri="{9D8B030D-6E8A-4147-A177-3AD203B41FA5}">
                      <a16:colId xmlns:a16="http://schemas.microsoft.com/office/drawing/2014/main" val="3733312399"/>
                    </a:ext>
                  </a:extLst>
                </a:gridCol>
                <a:gridCol w="2462055">
                  <a:extLst>
                    <a:ext uri="{9D8B030D-6E8A-4147-A177-3AD203B41FA5}">
                      <a16:colId xmlns:a16="http://schemas.microsoft.com/office/drawing/2014/main" val="796879020"/>
                    </a:ext>
                  </a:extLst>
                </a:gridCol>
                <a:gridCol w="2197023">
                  <a:extLst>
                    <a:ext uri="{9D8B030D-6E8A-4147-A177-3AD203B41FA5}">
                      <a16:colId xmlns:a16="http://schemas.microsoft.com/office/drawing/2014/main" val="4069479867"/>
                    </a:ext>
                  </a:extLst>
                </a:gridCol>
              </a:tblGrid>
              <a:tr h="374413">
                <a:tc>
                  <a:txBody>
                    <a:bodyPr/>
                    <a:lstStyle/>
                    <a:p>
                      <a:pPr algn="ctr">
                        <a:lnSpc>
                          <a:spcPct val="150000"/>
                        </a:lnSpc>
                        <a:spcAft>
                          <a:spcPts val="0"/>
                        </a:spcAft>
                      </a:pPr>
                      <a:r>
                        <a:rPr lang="es-EC" sz="2000" dirty="0">
                          <a:effectLst/>
                        </a:rPr>
                        <a:t>Materiales</a:t>
                      </a:r>
                      <a:endParaRPr lang="es-EC" sz="2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2000" dirty="0">
                          <a:effectLst/>
                        </a:rPr>
                        <a:t>Equipos</a:t>
                      </a:r>
                      <a:endParaRPr lang="es-EC" sz="2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2000" dirty="0">
                          <a:effectLst/>
                        </a:rPr>
                        <a:t>Recurso Humano</a:t>
                      </a:r>
                      <a:endParaRPr lang="es-EC" sz="2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967849313"/>
                  </a:ext>
                </a:extLst>
              </a:tr>
              <a:tr h="4305746">
                <a:tc>
                  <a:txBody>
                    <a:bodyPr/>
                    <a:lstStyle/>
                    <a:p>
                      <a:pPr marL="342900" lvl="0" indent="-342900" algn="l">
                        <a:lnSpc>
                          <a:spcPct val="115000"/>
                        </a:lnSpc>
                        <a:spcAft>
                          <a:spcPts val="0"/>
                        </a:spcAft>
                        <a:buFont typeface="Symbol" panose="05050102010706020507" pitchFamily="18" charset="2"/>
                        <a:buChar char=""/>
                      </a:pPr>
                      <a:r>
                        <a:rPr lang="es-EC" sz="2000" b="0" dirty="0">
                          <a:effectLst/>
                        </a:rPr>
                        <a:t>Software </a:t>
                      </a:r>
                      <a:r>
                        <a:rPr lang="es-EC" sz="2000" b="0" dirty="0" err="1">
                          <a:effectLst/>
                        </a:rPr>
                        <a:t>ArcGis</a:t>
                      </a:r>
                      <a:r>
                        <a:rPr lang="es-EC" sz="2000" b="0" dirty="0">
                          <a:effectLst/>
                        </a:rPr>
                        <a:t> 10.4, </a:t>
                      </a:r>
                      <a:r>
                        <a:rPr lang="es-EC" sz="2000" b="0" dirty="0" err="1">
                          <a:effectLst/>
                        </a:rPr>
                        <a:t>ArcMap</a:t>
                      </a:r>
                      <a:r>
                        <a:rPr lang="es-EC" sz="2000" b="0" dirty="0">
                          <a:effectLst/>
                        </a:rPr>
                        <a:t> con licencia del Laboratorio de Geomática</a:t>
                      </a:r>
                    </a:p>
                    <a:p>
                      <a:pPr marL="342900" lvl="0" indent="-342900" algn="l">
                        <a:lnSpc>
                          <a:spcPct val="115000"/>
                        </a:lnSpc>
                        <a:spcAft>
                          <a:spcPts val="0"/>
                        </a:spcAft>
                        <a:buFont typeface="Symbol" panose="05050102010706020507" pitchFamily="18" charset="2"/>
                        <a:buChar char=""/>
                      </a:pPr>
                      <a:r>
                        <a:rPr lang="es-EC" sz="2000" b="0" dirty="0">
                          <a:effectLst/>
                        </a:rPr>
                        <a:t>Datos de Estaciones Meteorológicas (INAMHI)</a:t>
                      </a:r>
                    </a:p>
                    <a:p>
                      <a:pPr marL="342900" lvl="0" indent="-342900" algn="l">
                        <a:lnSpc>
                          <a:spcPct val="115000"/>
                        </a:lnSpc>
                        <a:spcAft>
                          <a:spcPts val="0"/>
                        </a:spcAft>
                        <a:buFont typeface="Symbol" panose="05050102010706020507" pitchFamily="18" charset="2"/>
                        <a:buChar char=""/>
                      </a:pPr>
                      <a:r>
                        <a:rPr lang="es-EC" sz="2000" b="0" dirty="0">
                          <a:effectLst/>
                        </a:rPr>
                        <a:t>Libreta de campo</a:t>
                      </a:r>
                    </a:p>
                    <a:p>
                      <a:pPr marL="342900" lvl="0" indent="-342900" algn="l">
                        <a:lnSpc>
                          <a:spcPct val="115000"/>
                        </a:lnSpc>
                        <a:spcAft>
                          <a:spcPts val="0"/>
                        </a:spcAft>
                        <a:buFont typeface="Symbol" panose="05050102010706020507" pitchFamily="18" charset="2"/>
                        <a:buChar char=""/>
                      </a:pPr>
                      <a:r>
                        <a:rPr lang="es-EC" sz="2000" b="0" dirty="0">
                          <a:effectLst/>
                        </a:rPr>
                        <a:t>Cuerda de 15 m</a:t>
                      </a:r>
                    </a:p>
                    <a:p>
                      <a:pPr marL="342900" lvl="0" indent="-342900" algn="l">
                        <a:lnSpc>
                          <a:spcPct val="115000"/>
                        </a:lnSpc>
                        <a:spcAft>
                          <a:spcPts val="0"/>
                        </a:spcAft>
                        <a:buFont typeface="Symbol" panose="05050102010706020507" pitchFamily="18" charset="2"/>
                        <a:buChar char=""/>
                      </a:pPr>
                      <a:r>
                        <a:rPr lang="es-EC" sz="2000" b="0" dirty="0">
                          <a:effectLst/>
                        </a:rPr>
                        <a:t>Balde de 12 L</a:t>
                      </a:r>
                      <a:endParaRPr lang="es-EC"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gn="l">
                        <a:lnSpc>
                          <a:spcPct val="115000"/>
                        </a:lnSpc>
                        <a:spcAft>
                          <a:spcPts val="0"/>
                        </a:spcAft>
                        <a:buFont typeface="Symbol" panose="05050102010706020507" pitchFamily="18" charset="2"/>
                        <a:buChar char=""/>
                      </a:pPr>
                      <a:r>
                        <a:rPr lang="es-EC" sz="2000" dirty="0">
                          <a:effectLst/>
                        </a:rPr>
                        <a:t>GPS GARMIN 64CSx</a:t>
                      </a:r>
                    </a:p>
                    <a:p>
                      <a:pPr marL="342900" lvl="0" indent="-342900" algn="l">
                        <a:lnSpc>
                          <a:spcPct val="115000"/>
                        </a:lnSpc>
                        <a:spcAft>
                          <a:spcPts val="0"/>
                        </a:spcAft>
                        <a:buFont typeface="Symbol" panose="05050102010706020507" pitchFamily="18" charset="2"/>
                        <a:buChar char=""/>
                      </a:pPr>
                      <a:r>
                        <a:rPr lang="es-EC" sz="2000" dirty="0">
                          <a:effectLst/>
                        </a:rPr>
                        <a:t>Molinete Global </a:t>
                      </a:r>
                      <a:r>
                        <a:rPr lang="es-EC" sz="2000" dirty="0" err="1">
                          <a:effectLst/>
                        </a:rPr>
                        <a:t>Water</a:t>
                      </a:r>
                      <a:r>
                        <a:rPr lang="es-EC" sz="2000" dirty="0">
                          <a:effectLst/>
                        </a:rPr>
                        <a:t> 800-876-1172</a:t>
                      </a:r>
                    </a:p>
                    <a:p>
                      <a:pPr marL="342900" lvl="0" indent="-342900" algn="l">
                        <a:lnSpc>
                          <a:spcPct val="115000"/>
                        </a:lnSpc>
                        <a:spcAft>
                          <a:spcPts val="0"/>
                        </a:spcAft>
                        <a:buFont typeface="Symbol" panose="05050102010706020507" pitchFamily="18" charset="2"/>
                        <a:buChar char=""/>
                      </a:pPr>
                      <a:r>
                        <a:rPr lang="es-EC" sz="2000" dirty="0">
                          <a:effectLst/>
                        </a:rPr>
                        <a:t>Infiltrómetro Turf- </a:t>
                      </a:r>
                      <a:r>
                        <a:rPr lang="es-EC" sz="2000" dirty="0" err="1">
                          <a:effectLst/>
                        </a:rPr>
                        <a:t>Tec</a:t>
                      </a:r>
                      <a:r>
                        <a:rPr lang="es-EC" sz="2000" dirty="0">
                          <a:effectLst/>
                        </a:rPr>
                        <a:t> </a:t>
                      </a:r>
                    </a:p>
                    <a:p>
                      <a:pPr marL="342900" lvl="0" indent="-342900" algn="l">
                        <a:lnSpc>
                          <a:spcPct val="115000"/>
                        </a:lnSpc>
                        <a:spcAft>
                          <a:spcPts val="0"/>
                        </a:spcAft>
                        <a:buFont typeface="Symbol" panose="05050102010706020507" pitchFamily="18" charset="2"/>
                        <a:buChar char=""/>
                      </a:pPr>
                      <a:r>
                        <a:rPr lang="es-EC" sz="2000" dirty="0">
                          <a:effectLst/>
                        </a:rPr>
                        <a:t>Cronómetro </a:t>
                      </a:r>
                    </a:p>
                    <a:p>
                      <a:pPr marL="342900" lvl="0" indent="-342900" algn="l">
                        <a:lnSpc>
                          <a:spcPct val="115000"/>
                        </a:lnSpc>
                        <a:spcAft>
                          <a:spcPts val="0"/>
                        </a:spcAft>
                        <a:buFont typeface="Symbol" panose="05050102010706020507" pitchFamily="18" charset="2"/>
                        <a:buChar char=""/>
                      </a:pPr>
                      <a:r>
                        <a:rPr lang="es-EC" sz="2000" dirty="0">
                          <a:effectLst/>
                        </a:rPr>
                        <a:t>Cámara digital</a:t>
                      </a:r>
                    </a:p>
                    <a:p>
                      <a:pPr marL="342900" lvl="0" indent="-342900" algn="l">
                        <a:lnSpc>
                          <a:spcPct val="115000"/>
                        </a:lnSpc>
                        <a:spcAft>
                          <a:spcPts val="0"/>
                        </a:spcAft>
                        <a:buFont typeface="Symbol" panose="05050102010706020507" pitchFamily="18" charset="2"/>
                        <a:buChar char=""/>
                      </a:pPr>
                      <a:r>
                        <a:rPr lang="es-EC" sz="2000" dirty="0">
                          <a:effectLst/>
                        </a:rPr>
                        <a:t>Transporte (vehículo)</a:t>
                      </a:r>
                    </a:p>
                    <a:p>
                      <a:pPr marL="342900" lvl="0" indent="-342900" algn="l">
                        <a:lnSpc>
                          <a:spcPct val="115000"/>
                        </a:lnSpc>
                        <a:spcAft>
                          <a:spcPts val="0"/>
                        </a:spcAft>
                        <a:buFont typeface="Symbol" panose="05050102010706020507" pitchFamily="18" charset="2"/>
                        <a:buChar char=""/>
                      </a:pPr>
                      <a:r>
                        <a:rPr lang="es-EC" sz="2000" dirty="0">
                          <a:effectLst/>
                        </a:rPr>
                        <a:t>Cinta métrica de 30 </a:t>
                      </a:r>
                      <a:endParaRPr lang="es-EC"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nSpc>
                          <a:spcPct val="115000"/>
                        </a:lnSpc>
                        <a:spcAft>
                          <a:spcPts val="0"/>
                        </a:spcAft>
                        <a:buFont typeface="Symbol" panose="05050102010706020507" pitchFamily="18" charset="2"/>
                        <a:buChar char=""/>
                      </a:pPr>
                      <a:r>
                        <a:rPr lang="es-EC" sz="2000" dirty="0">
                          <a:effectLst/>
                        </a:rPr>
                        <a:t>Tesista</a:t>
                      </a:r>
                    </a:p>
                    <a:p>
                      <a:pPr marL="342900" lvl="0" indent="-342900">
                        <a:lnSpc>
                          <a:spcPct val="115000"/>
                        </a:lnSpc>
                        <a:spcAft>
                          <a:spcPts val="0"/>
                        </a:spcAft>
                        <a:buFont typeface="Symbol" panose="05050102010706020507" pitchFamily="18" charset="2"/>
                        <a:buChar char=""/>
                      </a:pPr>
                      <a:r>
                        <a:rPr lang="es-EC" sz="2000" dirty="0">
                          <a:effectLst/>
                        </a:rPr>
                        <a:t>Director</a:t>
                      </a:r>
                    </a:p>
                    <a:p>
                      <a:pPr marL="342900" lvl="0" indent="-342900">
                        <a:lnSpc>
                          <a:spcPct val="115000"/>
                        </a:lnSpc>
                        <a:spcAft>
                          <a:spcPts val="0"/>
                        </a:spcAft>
                        <a:buFont typeface="Symbol" panose="05050102010706020507" pitchFamily="18" charset="2"/>
                        <a:buChar char=""/>
                      </a:pPr>
                      <a:r>
                        <a:rPr lang="es-EC" sz="2000" dirty="0">
                          <a:effectLst/>
                        </a:rPr>
                        <a:t>Asesores</a:t>
                      </a:r>
                    </a:p>
                    <a:p>
                      <a:pPr marL="342900" lvl="0" indent="-342900">
                        <a:lnSpc>
                          <a:spcPct val="115000"/>
                        </a:lnSpc>
                        <a:spcAft>
                          <a:spcPts val="0"/>
                        </a:spcAft>
                        <a:buFont typeface="Symbol" panose="05050102010706020507" pitchFamily="18" charset="2"/>
                        <a:buChar char=""/>
                      </a:pPr>
                      <a:r>
                        <a:rPr lang="es-EC" sz="2000" dirty="0">
                          <a:effectLst/>
                        </a:rPr>
                        <a:t>Guías de campo</a:t>
                      </a:r>
                    </a:p>
                    <a:p>
                      <a:pPr marL="342900" lvl="0" indent="-342900">
                        <a:lnSpc>
                          <a:spcPct val="115000"/>
                        </a:lnSpc>
                        <a:spcAft>
                          <a:spcPts val="0"/>
                        </a:spcAft>
                        <a:buFont typeface="Symbol" panose="05050102010706020507" pitchFamily="18" charset="2"/>
                        <a:buChar char=""/>
                      </a:pPr>
                      <a:r>
                        <a:rPr lang="es-EC" sz="2000" dirty="0">
                          <a:effectLst/>
                        </a:rPr>
                        <a:t>Dirigentes de la comuna</a:t>
                      </a:r>
                    </a:p>
                    <a:p>
                      <a:pPr marL="342900" lvl="0" indent="-342900">
                        <a:lnSpc>
                          <a:spcPct val="115000"/>
                        </a:lnSpc>
                        <a:spcAft>
                          <a:spcPts val="1000"/>
                        </a:spcAft>
                        <a:buFont typeface="Symbol" panose="05050102010706020507" pitchFamily="18" charset="2"/>
                        <a:buChar char=""/>
                      </a:pPr>
                      <a:r>
                        <a:rPr lang="es-EC" sz="2000" dirty="0">
                          <a:effectLst/>
                        </a:rPr>
                        <a:t>Pobladores de la parroquia Tufiño</a:t>
                      </a:r>
                    </a:p>
                    <a:p>
                      <a:pPr marL="228600" algn="just">
                        <a:lnSpc>
                          <a:spcPct val="150000"/>
                        </a:lnSpc>
                        <a:spcAft>
                          <a:spcPts val="0"/>
                        </a:spcAft>
                      </a:pPr>
                      <a:r>
                        <a:rPr lang="es-EC" sz="2000" dirty="0">
                          <a:effectLst/>
                        </a:rPr>
                        <a:t> </a:t>
                      </a:r>
                    </a:p>
                    <a:p>
                      <a:pPr marL="228600" algn="just">
                        <a:lnSpc>
                          <a:spcPct val="150000"/>
                        </a:lnSpc>
                        <a:spcAft>
                          <a:spcPts val="0"/>
                        </a:spcAft>
                      </a:pPr>
                      <a:r>
                        <a:rPr lang="es-EC" sz="2000" dirty="0">
                          <a:effectLst/>
                        </a:rPr>
                        <a:t> </a:t>
                      </a:r>
                    </a:p>
                    <a:p>
                      <a:pPr marL="457200">
                        <a:lnSpc>
                          <a:spcPct val="115000"/>
                        </a:lnSpc>
                        <a:spcAft>
                          <a:spcPts val="1000"/>
                        </a:spcAft>
                      </a:pPr>
                      <a:r>
                        <a:rPr lang="es-EC" sz="2000" dirty="0">
                          <a:effectLst/>
                        </a:rPr>
                        <a:t> </a:t>
                      </a:r>
                      <a:endParaRPr lang="es-EC" sz="20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04386265"/>
                  </a:ext>
                </a:extLst>
              </a:tr>
            </a:tbl>
          </a:graphicData>
        </a:graphic>
      </p:graphicFrame>
      <p:pic>
        <p:nvPicPr>
          <p:cNvPr id="10" name="Imagen 9"/>
          <p:cNvPicPr>
            <a:picLocks noChangeAspect="1"/>
          </p:cNvPicPr>
          <p:nvPr/>
        </p:nvPicPr>
        <p:blipFill rotWithShape="1">
          <a:blip r:embed="rId2"/>
          <a:srcRect l="22370" r="25160"/>
          <a:stretch/>
        </p:blipFill>
        <p:spPr>
          <a:xfrm>
            <a:off x="232446" y="3427203"/>
            <a:ext cx="1016147" cy="2464098"/>
          </a:xfrm>
          <a:prstGeom prst="rect">
            <a:avLst/>
          </a:prstGeom>
        </p:spPr>
      </p:pic>
      <p:pic>
        <p:nvPicPr>
          <p:cNvPr id="11" name="Imagen 10"/>
          <p:cNvPicPr>
            <a:picLocks noChangeAspect="1"/>
          </p:cNvPicPr>
          <p:nvPr/>
        </p:nvPicPr>
        <p:blipFill rotWithShape="1">
          <a:blip r:embed="rId3"/>
          <a:srcRect l="9269" t="13548" r="5618" b="13980"/>
          <a:stretch/>
        </p:blipFill>
        <p:spPr>
          <a:xfrm>
            <a:off x="1277642" y="5217467"/>
            <a:ext cx="771231" cy="656689"/>
          </a:xfrm>
          <a:prstGeom prst="rect">
            <a:avLst/>
          </a:prstGeom>
        </p:spPr>
      </p:pic>
      <p:pic>
        <p:nvPicPr>
          <p:cNvPr id="12" name="Imagen 11" descr="C:\Users\Lenovo_\AppData\Local\Microsoft\Windows\INetCacheContent.Word\IMG-20170111-WA0010.jpg"/>
          <p:cNvPicPr/>
          <p:nvPr/>
        </p:nvPicPr>
        <p:blipFill rotWithShape="1">
          <a:blip r:embed="rId4" cstate="print">
            <a:extLst>
              <a:ext uri="{28A0092B-C50C-407E-A947-70E740481C1C}">
                <a14:useLocalDpi xmlns:a14="http://schemas.microsoft.com/office/drawing/2010/main" val="0"/>
              </a:ext>
            </a:extLst>
          </a:blip>
          <a:srcRect b="12470"/>
          <a:stretch/>
        </p:blipFill>
        <p:spPr bwMode="auto">
          <a:xfrm>
            <a:off x="1300495" y="3444347"/>
            <a:ext cx="736779" cy="1727885"/>
          </a:xfrm>
          <a:prstGeom prst="rect">
            <a:avLst/>
          </a:prstGeom>
          <a:noFill/>
          <a:ln>
            <a:noFill/>
          </a:ln>
          <a:extLst>
            <a:ext uri="{53640926-AAD7-44D8-BBD7-CCE9431645EC}">
              <a14:shadowObscured xmlns:a14="http://schemas.microsoft.com/office/drawing/2010/main"/>
            </a:ext>
          </a:extLst>
        </p:spPr>
      </p:pic>
      <p:pic>
        <p:nvPicPr>
          <p:cNvPr id="14" name="Imagen 13"/>
          <p:cNvPicPr>
            <a:picLocks noChangeAspect="1"/>
          </p:cNvPicPr>
          <p:nvPr/>
        </p:nvPicPr>
        <p:blipFill>
          <a:blip r:embed="rId5"/>
          <a:stretch>
            <a:fillRect/>
          </a:stretch>
        </p:blipFill>
        <p:spPr>
          <a:xfrm>
            <a:off x="2952679" y="3444347"/>
            <a:ext cx="1073374" cy="781344"/>
          </a:xfrm>
          <a:prstGeom prst="rect">
            <a:avLst/>
          </a:prstGeom>
        </p:spPr>
      </p:pic>
      <p:pic>
        <p:nvPicPr>
          <p:cNvPr id="15" name="Imagen 14"/>
          <p:cNvPicPr>
            <a:picLocks noChangeAspect="1"/>
          </p:cNvPicPr>
          <p:nvPr/>
        </p:nvPicPr>
        <p:blipFill>
          <a:blip r:embed="rId6"/>
          <a:stretch>
            <a:fillRect/>
          </a:stretch>
        </p:blipFill>
        <p:spPr>
          <a:xfrm>
            <a:off x="2089176" y="3444347"/>
            <a:ext cx="830370" cy="2429809"/>
          </a:xfrm>
          <a:prstGeom prst="rect">
            <a:avLst/>
          </a:prstGeom>
        </p:spPr>
      </p:pic>
      <p:pic>
        <p:nvPicPr>
          <p:cNvPr id="16" name="Imagen 15"/>
          <p:cNvPicPr>
            <a:picLocks noChangeAspect="1"/>
          </p:cNvPicPr>
          <p:nvPr/>
        </p:nvPicPr>
        <p:blipFill>
          <a:blip r:embed="rId7"/>
          <a:stretch>
            <a:fillRect/>
          </a:stretch>
        </p:blipFill>
        <p:spPr>
          <a:xfrm>
            <a:off x="2954310" y="4250609"/>
            <a:ext cx="1073374" cy="704393"/>
          </a:xfrm>
          <a:prstGeom prst="rect">
            <a:avLst/>
          </a:prstGeom>
        </p:spPr>
      </p:pic>
      <p:pic>
        <p:nvPicPr>
          <p:cNvPr id="18" name="Imagen 17"/>
          <p:cNvPicPr>
            <a:picLocks noChangeAspect="1"/>
          </p:cNvPicPr>
          <p:nvPr/>
        </p:nvPicPr>
        <p:blipFill>
          <a:blip r:embed="rId8"/>
          <a:stretch>
            <a:fillRect/>
          </a:stretch>
        </p:blipFill>
        <p:spPr>
          <a:xfrm>
            <a:off x="2952679" y="4979920"/>
            <a:ext cx="949976" cy="949976"/>
          </a:xfrm>
          <a:prstGeom prst="rect">
            <a:avLst/>
          </a:prstGeom>
        </p:spPr>
      </p:pic>
    </p:spTree>
    <p:extLst>
      <p:ext uri="{BB962C8B-B14F-4D97-AF65-F5344CB8AC3E}">
        <p14:creationId xmlns:p14="http://schemas.microsoft.com/office/powerpoint/2010/main" val="35692873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25650" y="213483"/>
            <a:ext cx="10515600" cy="1325563"/>
          </a:xfrm>
        </p:spPr>
        <p:txBody>
          <a:bodyPr/>
          <a:lstStyle/>
          <a:p>
            <a:r>
              <a:rPr lang="es-EC" b="1" dirty="0">
                <a:solidFill>
                  <a:schemeClr val="accent1">
                    <a:lumMod val="75000"/>
                  </a:schemeClr>
                </a:solidFill>
                <a:latin typeface="Arial Black" panose="020B0A04020102020204" pitchFamily="34" charset="0"/>
              </a:rPr>
              <a:t>METODOLOGÍA</a:t>
            </a:r>
          </a:p>
        </p:txBody>
      </p:sp>
      <p:sp>
        <p:nvSpPr>
          <p:cNvPr id="7" name="CuadroTexto 6"/>
          <p:cNvSpPr txBox="1"/>
          <p:nvPr/>
        </p:nvSpPr>
        <p:spPr>
          <a:xfrm>
            <a:off x="1412733" y="1955182"/>
            <a:ext cx="3083085" cy="523220"/>
          </a:xfrm>
          <a:prstGeom prst="rect">
            <a:avLst/>
          </a:prstGeom>
          <a:noFill/>
        </p:spPr>
        <p:txBody>
          <a:bodyPr wrap="square" rtlCol="0">
            <a:spAutoFit/>
          </a:bodyPr>
          <a:lstStyle/>
          <a:p>
            <a:r>
              <a:rPr lang="es-EC" sz="2800" dirty="0"/>
              <a:t>Área de estudio:</a:t>
            </a:r>
          </a:p>
        </p:txBody>
      </p:sp>
      <p:sp>
        <p:nvSpPr>
          <p:cNvPr id="8" name="CuadroTexto 7"/>
          <p:cNvSpPr txBox="1"/>
          <p:nvPr/>
        </p:nvSpPr>
        <p:spPr>
          <a:xfrm>
            <a:off x="158262" y="2832992"/>
            <a:ext cx="6185497" cy="1785104"/>
          </a:xfrm>
          <a:prstGeom prst="rect">
            <a:avLst/>
          </a:prstGeom>
          <a:noFill/>
        </p:spPr>
        <p:txBody>
          <a:bodyPr wrap="square" rtlCol="0">
            <a:spAutoFit/>
          </a:bodyPr>
          <a:lstStyle/>
          <a:p>
            <a:r>
              <a:rPr lang="es-EC" sz="2200" dirty="0"/>
              <a:t>Ubicación: Provincia del Carchi</a:t>
            </a:r>
          </a:p>
          <a:p>
            <a:r>
              <a:rPr lang="es-EC" sz="2200" dirty="0"/>
              <a:t>Superficie: 14.380 Ha </a:t>
            </a:r>
          </a:p>
          <a:p>
            <a:r>
              <a:rPr lang="es-EC" sz="2200" dirty="0"/>
              <a:t>Población: 2.339 hab.</a:t>
            </a:r>
          </a:p>
          <a:p>
            <a:r>
              <a:rPr lang="es-EC" sz="2200" dirty="0"/>
              <a:t>Rango altitudinal: 1.640 hasta 4.720 msnm</a:t>
            </a:r>
          </a:p>
          <a:p>
            <a:r>
              <a:rPr lang="es-EC" sz="2200" dirty="0"/>
              <a:t>Precipitación media anual: 1149,92 – 2916,82 mm</a:t>
            </a:r>
          </a:p>
        </p:txBody>
      </p:sp>
      <p:pic>
        <p:nvPicPr>
          <p:cNvPr id="10" name="Imagen 9" descr="D:\MAPA_UBICACION\MAPA_UBICACION_COMUNA.jpg"/>
          <p:cNvPicPr/>
          <p:nvPr/>
        </p:nvPicPr>
        <p:blipFill rotWithShape="1">
          <a:blip r:embed="rId2" cstate="print">
            <a:extLst>
              <a:ext uri="{28A0092B-C50C-407E-A947-70E740481C1C}">
                <a14:useLocalDpi xmlns:a14="http://schemas.microsoft.com/office/drawing/2010/main" val="0"/>
              </a:ext>
            </a:extLst>
          </a:blip>
          <a:srcRect l="2628" t="3724" r="3381" b="674"/>
          <a:stretch/>
        </p:blipFill>
        <p:spPr bwMode="auto">
          <a:xfrm>
            <a:off x="6439989" y="91440"/>
            <a:ext cx="5584371" cy="672084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99631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182674" y="202223"/>
            <a:ext cx="11009326" cy="954107"/>
          </a:xfrm>
          <a:prstGeom prst="rect">
            <a:avLst/>
          </a:prstGeom>
          <a:noFill/>
        </p:spPr>
        <p:txBody>
          <a:bodyPr wrap="square" rtlCol="0">
            <a:spAutoFit/>
          </a:bodyPr>
          <a:lstStyle/>
          <a:p>
            <a:pPr algn="just"/>
            <a:r>
              <a:rPr lang="es-EC" sz="2800" dirty="0">
                <a:solidFill>
                  <a:schemeClr val="accent1">
                    <a:lumMod val="75000"/>
                  </a:schemeClr>
                </a:solidFill>
                <a:latin typeface="Arial Black" panose="020B0A04020102020204" pitchFamily="34" charset="0"/>
              </a:rPr>
              <a:t>OBJETIVO 1. </a:t>
            </a:r>
            <a:r>
              <a:rPr lang="es-VE" sz="2800" dirty="0">
                <a:solidFill>
                  <a:schemeClr val="accent1">
                    <a:lumMod val="75000"/>
                  </a:schemeClr>
                </a:solidFill>
              </a:rPr>
              <a:t>Caracterizar las condiciones biofísicas e hídricas de la comuna Pasto La Esperanza, para establecer áreas de recarga hídrica</a:t>
            </a:r>
            <a:r>
              <a:rPr lang="es-EC" sz="2800" dirty="0">
                <a:solidFill>
                  <a:schemeClr val="accent1">
                    <a:lumMod val="75000"/>
                  </a:schemeClr>
                </a:solidFill>
              </a:rPr>
              <a:t>.</a:t>
            </a:r>
            <a:r>
              <a:rPr lang="es-EC" sz="2800" dirty="0">
                <a:solidFill>
                  <a:schemeClr val="accent1">
                    <a:lumMod val="75000"/>
                  </a:schemeClr>
                </a:solidFill>
                <a:latin typeface="Arial Black" panose="020B0A04020102020204" pitchFamily="34" charset="0"/>
              </a:rPr>
              <a:t> </a:t>
            </a:r>
          </a:p>
        </p:txBody>
      </p:sp>
      <p:sp>
        <p:nvSpPr>
          <p:cNvPr id="4" name="Elipse 3"/>
          <p:cNvSpPr/>
          <p:nvPr/>
        </p:nvSpPr>
        <p:spPr>
          <a:xfrm>
            <a:off x="320688" y="1341265"/>
            <a:ext cx="738553" cy="81066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a:t>1</a:t>
            </a:r>
          </a:p>
        </p:txBody>
      </p:sp>
      <p:sp>
        <p:nvSpPr>
          <p:cNvPr id="7" name="CuadroTexto 6"/>
          <p:cNvSpPr txBox="1"/>
          <p:nvPr/>
        </p:nvSpPr>
        <p:spPr>
          <a:xfrm>
            <a:off x="1347685" y="1341265"/>
            <a:ext cx="2134070" cy="1384995"/>
          </a:xfrm>
          <a:prstGeom prst="rect">
            <a:avLst/>
          </a:prstGeom>
          <a:noFill/>
        </p:spPr>
        <p:txBody>
          <a:bodyPr wrap="square" rtlCol="0">
            <a:spAutoFit/>
          </a:bodyPr>
          <a:lstStyle/>
          <a:p>
            <a:r>
              <a:rPr lang="es-EC" sz="2800" b="1" i="1" dirty="0">
                <a:latin typeface="Times New Roman" panose="02020603050405020304" pitchFamily="18" charset="0"/>
                <a:cs typeface="Times New Roman" panose="02020603050405020304" pitchFamily="18" charset="0"/>
              </a:rPr>
              <a:t>Delimitación del área de estudio</a:t>
            </a:r>
          </a:p>
        </p:txBody>
      </p:sp>
      <p:sp>
        <p:nvSpPr>
          <p:cNvPr id="8" name="Elipse 7"/>
          <p:cNvSpPr/>
          <p:nvPr/>
        </p:nvSpPr>
        <p:spPr>
          <a:xfrm>
            <a:off x="472735" y="4388522"/>
            <a:ext cx="671499" cy="73739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a:t>2</a:t>
            </a:r>
          </a:p>
        </p:txBody>
      </p:sp>
      <p:sp>
        <p:nvSpPr>
          <p:cNvPr id="9" name="CuadroTexto 8"/>
          <p:cNvSpPr txBox="1"/>
          <p:nvPr/>
        </p:nvSpPr>
        <p:spPr>
          <a:xfrm>
            <a:off x="1347684" y="4388522"/>
            <a:ext cx="2538516" cy="1384995"/>
          </a:xfrm>
          <a:prstGeom prst="rect">
            <a:avLst/>
          </a:prstGeom>
          <a:noFill/>
        </p:spPr>
        <p:txBody>
          <a:bodyPr wrap="square" rtlCol="0">
            <a:spAutoFit/>
          </a:bodyPr>
          <a:lstStyle/>
          <a:p>
            <a:r>
              <a:rPr lang="es-EC" sz="2800" b="1" i="1" dirty="0">
                <a:latin typeface="Times New Roman" panose="02020603050405020304" pitchFamily="18" charset="0"/>
                <a:cs typeface="Times New Roman" panose="02020603050405020304" pitchFamily="18" charset="0"/>
              </a:rPr>
              <a:t>Elaboración de cartografía temática</a:t>
            </a:r>
          </a:p>
        </p:txBody>
      </p:sp>
      <p:sp>
        <p:nvSpPr>
          <p:cNvPr id="12" name="Rectángulo 11"/>
          <p:cNvSpPr/>
          <p:nvPr/>
        </p:nvSpPr>
        <p:spPr>
          <a:xfrm>
            <a:off x="8181000" y="3809073"/>
            <a:ext cx="4271046" cy="2677656"/>
          </a:xfrm>
          <a:prstGeom prst="rect">
            <a:avLst/>
          </a:prstGeom>
        </p:spPr>
        <p:txBody>
          <a:bodyPr wrap="square">
            <a:spAutoFit/>
          </a:bodyPr>
          <a:lstStyle/>
          <a:p>
            <a:pPr marL="342900" lvl="0" indent="-342900">
              <a:spcAft>
                <a:spcPts val="0"/>
              </a:spcAft>
              <a:buFont typeface="Symbol" panose="05050102010706020507" pitchFamily="18" charset="2"/>
              <a:buChar char=""/>
            </a:pPr>
            <a:r>
              <a:rPr lang="es-ES" sz="2400" dirty="0">
                <a:ea typeface="Calibri" panose="020F0502020204030204" pitchFamily="34" charset="0"/>
                <a:cs typeface="Times New Roman" panose="02020603050405020304" pitchFamily="18" charset="0"/>
              </a:rPr>
              <a:t>Mapa hidrológico</a:t>
            </a:r>
            <a:endParaRPr lang="es-EC" sz="2400" dirty="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es-ES" sz="2400" dirty="0">
                <a:ea typeface="Calibri" panose="020F0502020204030204" pitchFamily="34" charset="0"/>
                <a:cs typeface="Times New Roman" panose="02020603050405020304" pitchFamily="18" charset="0"/>
              </a:rPr>
              <a:t>Mapa geológico</a:t>
            </a:r>
            <a:endParaRPr lang="es-EC" sz="2400" dirty="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es-ES" sz="2400" dirty="0">
                <a:ea typeface="Calibri" panose="020F0502020204030204" pitchFamily="34" charset="0"/>
                <a:cs typeface="Times New Roman" panose="02020603050405020304" pitchFamily="18" charset="0"/>
              </a:rPr>
              <a:t>Mapa de pendientes</a:t>
            </a:r>
            <a:endParaRPr lang="es-EC" sz="2400" dirty="0">
              <a:ea typeface="Calibri" panose="020F0502020204030204" pitchFamily="34" charset="0"/>
              <a:cs typeface="Times New Roman" panose="02020603050405020304" pitchFamily="18" charset="0"/>
            </a:endParaRPr>
          </a:p>
          <a:p>
            <a:pPr marL="342900" lvl="0" indent="-342900">
              <a:spcAft>
                <a:spcPts val="0"/>
              </a:spcAft>
              <a:buFont typeface="Symbol" panose="05050102010706020507" pitchFamily="18" charset="2"/>
              <a:buChar char=""/>
            </a:pPr>
            <a:r>
              <a:rPr lang="es-ES" sz="2400" dirty="0">
                <a:ea typeface="Calibri" panose="020F0502020204030204" pitchFamily="34" charset="0"/>
                <a:cs typeface="Times New Roman" panose="02020603050405020304" pitchFamily="18" charset="0"/>
              </a:rPr>
              <a:t>Mapa de tipos de suelo (textura)</a:t>
            </a:r>
            <a:endParaRPr lang="es-EC" sz="2400" dirty="0">
              <a:ea typeface="Calibri" panose="020F0502020204030204" pitchFamily="34" charset="0"/>
              <a:cs typeface="Times New Roman" panose="02020603050405020304" pitchFamily="18" charset="0"/>
            </a:endParaRPr>
          </a:p>
          <a:p>
            <a:pPr marL="342900" lvl="0" indent="-342900">
              <a:spcAft>
                <a:spcPts val="1000"/>
              </a:spcAft>
              <a:buFont typeface="Symbol" panose="05050102010706020507" pitchFamily="18" charset="2"/>
              <a:buChar char=""/>
            </a:pPr>
            <a:r>
              <a:rPr lang="es-ES" sz="2400" dirty="0">
                <a:ea typeface="Calibri" panose="020F0502020204030204" pitchFamily="34" charset="0"/>
                <a:cs typeface="Times New Roman" panose="02020603050405020304" pitchFamily="18" charset="0"/>
              </a:rPr>
              <a:t>Mapa de uso actual del suelo y cobertura vegetal.</a:t>
            </a:r>
            <a:endParaRPr lang="es-EC" sz="2400" dirty="0">
              <a:effectLst/>
              <a:ea typeface="Calibri" panose="020F0502020204030204" pitchFamily="34" charset="0"/>
              <a:cs typeface="Times New Roman" panose="02020603050405020304" pitchFamily="18" charset="0"/>
            </a:endParaRPr>
          </a:p>
        </p:txBody>
      </p:sp>
      <p:sp>
        <p:nvSpPr>
          <p:cNvPr id="16" name="CuadroTexto 15"/>
          <p:cNvSpPr txBox="1"/>
          <p:nvPr/>
        </p:nvSpPr>
        <p:spPr>
          <a:xfrm>
            <a:off x="8298230" y="1484985"/>
            <a:ext cx="3615347" cy="830997"/>
          </a:xfrm>
          <a:prstGeom prst="rect">
            <a:avLst/>
          </a:prstGeom>
          <a:noFill/>
        </p:spPr>
        <p:txBody>
          <a:bodyPr wrap="square" rtlCol="0">
            <a:spAutoFit/>
          </a:bodyPr>
          <a:lstStyle/>
          <a:p>
            <a:pPr marL="342900" indent="-342900">
              <a:buFont typeface="Arial" panose="020B0604020202020204" pitchFamily="34" charset="0"/>
              <a:buChar char="•"/>
            </a:pPr>
            <a:r>
              <a:rPr lang="es-EC" sz="2400" dirty="0"/>
              <a:t>Comuna Pasto La Esperanza</a:t>
            </a:r>
          </a:p>
        </p:txBody>
      </p:sp>
      <p:pic>
        <p:nvPicPr>
          <p:cNvPr id="14" name="Imagen 13"/>
          <p:cNvPicPr/>
          <p:nvPr/>
        </p:nvPicPr>
        <p:blipFill rotWithShape="1">
          <a:blip r:embed="rId2" cstate="print">
            <a:extLst>
              <a:ext uri="{28A0092B-C50C-407E-A947-70E740481C1C}">
                <a14:useLocalDpi xmlns:a14="http://schemas.microsoft.com/office/drawing/2010/main" val="0"/>
              </a:ext>
            </a:extLst>
          </a:blip>
          <a:srcRect l="4481" t="20405" r="26563" b="5222"/>
          <a:stretch/>
        </p:blipFill>
        <p:spPr bwMode="auto">
          <a:xfrm>
            <a:off x="4088423" y="4016257"/>
            <a:ext cx="3947747" cy="2613143"/>
          </a:xfrm>
          <a:prstGeom prst="rect">
            <a:avLst/>
          </a:prstGeom>
          <a:ln>
            <a:noFill/>
          </a:ln>
          <a:extLst>
            <a:ext uri="{53640926-AAD7-44D8-BBD7-CCE9431645EC}">
              <a14:shadowObscured xmlns:a14="http://schemas.microsoft.com/office/drawing/2010/main"/>
            </a:ext>
          </a:extLst>
        </p:spPr>
      </p:pic>
      <p:pic>
        <p:nvPicPr>
          <p:cNvPr id="15" name="Imagen 14"/>
          <p:cNvPicPr/>
          <p:nvPr/>
        </p:nvPicPr>
        <p:blipFill rotWithShape="1">
          <a:blip r:embed="rId3" cstate="print">
            <a:extLst>
              <a:ext uri="{28A0092B-C50C-407E-A947-70E740481C1C}">
                <a14:useLocalDpi xmlns:a14="http://schemas.microsoft.com/office/drawing/2010/main" val="0"/>
              </a:ext>
            </a:extLst>
          </a:blip>
          <a:srcRect l="4479" t="20433" r="26654" b="5273"/>
          <a:stretch/>
        </p:blipFill>
        <p:spPr bwMode="auto">
          <a:xfrm>
            <a:off x="4088423" y="1180639"/>
            <a:ext cx="3930823" cy="274072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31146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182674" y="211015"/>
            <a:ext cx="11009326" cy="954107"/>
          </a:xfrm>
          <a:prstGeom prst="rect">
            <a:avLst/>
          </a:prstGeom>
          <a:noFill/>
        </p:spPr>
        <p:txBody>
          <a:bodyPr wrap="square" rtlCol="0">
            <a:spAutoFit/>
          </a:bodyPr>
          <a:lstStyle/>
          <a:p>
            <a:pPr algn="just"/>
            <a:r>
              <a:rPr lang="es-EC" sz="2800" dirty="0">
                <a:solidFill>
                  <a:schemeClr val="accent1">
                    <a:lumMod val="75000"/>
                  </a:schemeClr>
                </a:solidFill>
                <a:latin typeface="Arial Black" panose="020B0A04020102020204" pitchFamily="34" charset="0"/>
              </a:rPr>
              <a:t>OBJETIVO 1. </a:t>
            </a:r>
            <a:r>
              <a:rPr lang="es-VE" sz="2800" dirty="0">
                <a:solidFill>
                  <a:schemeClr val="accent1">
                    <a:lumMod val="75000"/>
                  </a:schemeClr>
                </a:solidFill>
              </a:rPr>
              <a:t>Caracterizar las condiciones biofísicas e hídricas de la comuna Pasto La Esperanza, para establecer áreas de recarga hídrica</a:t>
            </a:r>
            <a:r>
              <a:rPr lang="es-EC" sz="2800" dirty="0">
                <a:solidFill>
                  <a:schemeClr val="accent1">
                    <a:lumMod val="75000"/>
                  </a:schemeClr>
                </a:solidFill>
              </a:rPr>
              <a:t>.</a:t>
            </a:r>
            <a:r>
              <a:rPr lang="es-EC" sz="2800" dirty="0">
                <a:solidFill>
                  <a:schemeClr val="accent1">
                    <a:lumMod val="75000"/>
                  </a:schemeClr>
                </a:solidFill>
                <a:latin typeface="Arial Black" panose="020B0A04020102020204" pitchFamily="34" charset="0"/>
              </a:rPr>
              <a:t> </a:t>
            </a:r>
          </a:p>
        </p:txBody>
      </p:sp>
      <p:sp>
        <p:nvSpPr>
          <p:cNvPr id="4" name="Elipse 3"/>
          <p:cNvSpPr/>
          <p:nvPr/>
        </p:nvSpPr>
        <p:spPr>
          <a:xfrm>
            <a:off x="745643" y="1040384"/>
            <a:ext cx="738553" cy="810662"/>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dirty="0"/>
              <a:t>3</a:t>
            </a:r>
          </a:p>
        </p:txBody>
      </p:sp>
      <p:sp>
        <p:nvSpPr>
          <p:cNvPr id="5" name="CuadroTexto 4"/>
          <p:cNvSpPr txBox="1"/>
          <p:nvPr/>
        </p:nvSpPr>
        <p:spPr>
          <a:xfrm>
            <a:off x="1624874" y="1184105"/>
            <a:ext cx="4050792" cy="523220"/>
          </a:xfrm>
          <a:prstGeom prst="rect">
            <a:avLst/>
          </a:prstGeom>
          <a:noFill/>
        </p:spPr>
        <p:txBody>
          <a:bodyPr wrap="square" rtlCol="0">
            <a:spAutoFit/>
          </a:bodyPr>
          <a:lstStyle/>
          <a:p>
            <a:r>
              <a:rPr lang="es-EC" sz="2800" b="1" i="1" dirty="0">
                <a:latin typeface="Times New Roman" panose="02020603050405020304" pitchFamily="18" charset="0"/>
                <a:cs typeface="Times New Roman" panose="02020603050405020304" pitchFamily="18" charset="0"/>
              </a:rPr>
              <a:t>Caracterización hídrica</a:t>
            </a:r>
          </a:p>
        </p:txBody>
      </p:sp>
      <p:graphicFrame>
        <p:nvGraphicFramePr>
          <p:cNvPr id="6" name="Marcador de contenido 5"/>
          <p:cNvGraphicFramePr>
            <a:graphicFrameLocks noGrp="1"/>
          </p:cNvGraphicFramePr>
          <p:nvPr>
            <p:ph sz="quarter" idx="13"/>
            <p:extLst>
              <p:ext uri="{D42A27DB-BD31-4B8C-83A1-F6EECF244321}">
                <p14:modId xmlns:p14="http://schemas.microsoft.com/office/powerpoint/2010/main" val="3804006770"/>
              </p:ext>
            </p:extLst>
          </p:nvPr>
        </p:nvGraphicFramePr>
        <p:xfrm>
          <a:off x="5609565" y="1938086"/>
          <a:ext cx="6434599" cy="49665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Tabla 1"/>
          <p:cNvGraphicFramePr>
            <a:graphicFrameLocks noGrp="1"/>
          </p:cNvGraphicFramePr>
          <p:nvPr>
            <p:extLst>
              <p:ext uri="{D42A27DB-BD31-4B8C-83A1-F6EECF244321}">
                <p14:modId xmlns:p14="http://schemas.microsoft.com/office/powerpoint/2010/main" val="3225097909"/>
              </p:ext>
            </p:extLst>
          </p:nvPr>
        </p:nvGraphicFramePr>
        <p:xfrm>
          <a:off x="674132" y="2040130"/>
          <a:ext cx="4698163" cy="4817870"/>
        </p:xfrm>
        <a:graphic>
          <a:graphicData uri="http://schemas.openxmlformats.org/drawingml/2006/table">
            <a:tbl>
              <a:tblPr firstRow="1" firstCol="1" bandRow="1">
                <a:tableStyleId>{5C22544A-7EE6-4342-B048-85BDC9FD1C3A}</a:tableStyleId>
              </a:tblPr>
              <a:tblGrid>
                <a:gridCol w="710204">
                  <a:extLst>
                    <a:ext uri="{9D8B030D-6E8A-4147-A177-3AD203B41FA5}">
                      <a16:colId xmlns:a16="http://schemas.microsoft.com/office/drawing/2014/main" val="359414078"/>
                    </a:ext>
                  </a:extLst>
                </a:gridCol>
                <a:gridCol w="2065540">
                  <a:extLst>
                    <a:ext uri="{9D8B030D-6E8A-4147-A177-3AD203B41FA5}">
                      <a16:colId xmlns:a16="http://schemas.microsoft.com/office/drawing/2014/main" val="2207354848"/>
                    </a:ext>
                  </a:extLst>
                </a:gridCol>
                <a:gridCol w="1922419">
                  <a:extLst>
                    <a:ext uri="{9D8B030D-6E8A-4147-A177-3AD203B41FA5}">
                      <a16:colId xmlns:a16="http://schemas.microsoft.com/office/drawing/2014/main" val="3804697858"/>
                    </a:ext>
                  </a:extLst>
                </a:gridCol>
              </a:tblGrid>
              <a:tr h="428650">
                <a:tc>
                  <a:txBody>
                    <a:bodyPr/>
                    <a:lstStyle/>
                    <a:p>
                      <a:pPr algn="ctr">
                        <a:lnSpc>
                          <a:spcPct val="150000"/>
                        </a:lnSpc>
                        <a:spcAft>
                          <a:spcPts val="0"/>
                        </a:spcAft>
                        <a:tabLst>
                          <a:tab pos="8858250" algn="l"/>
                        </a:tabLst>
                      </a:pPr>
                      <a:r>
                        <a:rPr lang="es-EC" sz="1400" dirty="0">
                          <a:solidFill>
                            <a:schemeClr val="tx1"/>
                          </a:solidFill>
                          <a:effectLst/>
                        </a:rPr>
                        <a:t>Número </a:t>
                      </a:r>
                      <a:endParaRPr lang="es-EC"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79" marR="52479" marT="0" marB="0"/>
                </a:tc>
                <a:tc>
                  <a:txBody>
                    <a:bodyPr/>
                    <a:lstStyle/>
                    <a:p>
                      <a:pPr algn="ctr">
                        <a:lnSpc>
                          <a:spcPct val="150000"/>
                        </a:lnSpc>
                        <a:spcAft>
                          <a:spcPts val="0"/>
                        </a:spcAft>
                        <a:tabLst>
                          <a:tab pos="8858250" algn="l"/>
                        </a:tabLst>
                      </a:pPr>
                      <a:r>
                        <a:rPr lang="es-EC" sz="1400" dirty="0">
                          <a:solidFill>
                            <a:schemeClr val="tx1"/>
                          </a:solidFill>
                          <a:effectLst/>
                        </a:rPr>
                        <a:t>Nombre </a:t>
                      </a:r>
                      <a:endParaRPr lang="es-EC"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79" marR="52479" marT="0" marB="0"/>
                </a:tc>
                <a:tc>
                  <a:txBody>
                    <a:bodyPr/>
                    <a:lstStyle/>
                    <a:p>
                      <a:pPr algn="ctr">
                        <a:lnSpc>
                          <a:spcPct val="150000"/>
                        </a:lnSpc>
                        <a:spcAft>
                          <a:spcPts val="0"/>
                        </a:spcAft>
                        <a:tabLst>
                          <a:tab pos="8858250" algn="l"/>
                        </a:tabLst>
                      </a:pPr>
                      <a:r>
                        <a:rPr lang="es-EC" sz="1400" dirty="0">
                          <a:solidFill>
                            <a:schemeClr val="tx1"/>
                          </a:solidFill>
                          <a:effectLst/>
                        </a:rPr>
                        <a:t>Tipo</a:t>
                      </a:r>
                      <a:endParaRPr lang="es-EC"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79" marR="52479" marT="0" marB="0"/>
                </a:tc>
                <a:extLst>
                  <a:ext uri="{0D108BD9-81ED-4DB2-BD59-A6C34878D82A}">
                    <a16:rowId xmlns:a16="http://schemas.microsoft.com/office/drawing/2014/main" val="2063229574"/>
                  </a:ext>
                </a:extLst>
              </a:tr>
              <a:tr h="214325">
                <a:tc>
                  <a:txBody>
                    <a:bodyPr/>
                    <a:lstStyle/>
                    <a:p>
                      <a:pPr algn="ctr">
                        <a:lnSpc>
                          <a:spcPct val="150000"/>
                        </a:lnSpc>
                        <a:spcAft>
                          <a:spcPts val="0"/>
                        </a:spcAft>
                        <a:tabLst>
                          <a:tab pos="8858250" algn="l"/>
                        </a:tabLst>
                      </a:pPr>
                      <a:r>
                        <a:rPr lang="es-EC" sz="1300" b="0" dirty="0">
                          <a:solidFill>
                            <a:schemeClr val="tx1"/>
                          </a:solidFill>
                          <a:effectLst/>
                        </a:rPr>
                        <a:t>1</a:t>
                      </a:r>
                      <a:endParaRPr lang="es-EC" sz="13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79" marR="52479" marT="0" marB="0"/>
                </a:tc>
                <a:tc>
                  <a:txBody>
                    <a:bodyPr/>
                    <a:lstStyle/>
                    <a:p>
                      <a:pPr algn="l">
                        <a:lnSpc>
                          <a:spcPct val="150000"/>
                        </a:lnSpc>
                        <a:spcAft>
                          <a:spcPts val="0"/>
                        </a:spcAft>
                        <a:tabLst>
                          <a:tab pos="8858250" algn="l"/>
                        </a:tabLst>
                      </a:pPr>
                      <a:r>
                        <a:rPr lang="es-EC" sz="1300" dirty="0">
                          <a:solidFill>
                            <a:schemeClr val="tx1"/>
                          </a:solidFill>
                          <a:effectLst/>
                        </a:rPr>
                        <a:t>Río Chilmá</a:t>
                      </a:r>
                      <a:endParaRPr lang="es-EC"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79" marR="52479" marT="0" marB="0"/>
                </a:tc>
                <a:tc>
                  <a:txBody>
                    <a:bodyPr/>
                    <a:lstStyle/>
                    <a:p>
                      <a:pPr algn="ctr">
                        <a:lnSpc>
                          <a:spcPct val="150000"/>
                        </a:lnSpc>
                        <a:spcAft>
                          <a:spcPts val="0"/>
                        </a:spcAft>
                        <a:tabLst>
                          <a:tab pos="8858250" algn="l"/>
                        </a:tabLst>
                      </a:pPr>
                      <a:r>
                        <a:rPr lang="es-EC" sz="1300" dirty="0">
                          <a:solidFill>
                            <a:schemeClr val="tx1"/>
                          </a:solidFill>
                          <a:effectLst/>
                        </a:rPr>
                        <a:t>Perenne</a:t>
                      </a:r>
                      <a:endParaRPr lang="es-EC"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79" marR="52479" marT="0" marB="0"/>
                </a:tc>
                <a:extLst>
                  <a:ext uri="{0D108BD9-81ED-4DB2-BD59-A6C34878D82A}">
                    <a16:rowId xmlns:a16="http://schemas.microsoft.com/office/drawing/2014/main" val="3815982180"/>
                  </a:ext>
                </a:extLst>
              </a:tr>
              <a:tr h="217897">
                <a:tc>
                  <a:txBody>
                    <a:bodyPr/>
                    <a:lstStyle/>
                    <a:p>
                      <a:pPr algn="ctr">
                        <a:lnSpc>
                          <a:spcPct val="150000"/>
                        </a:lnSpc>
                        <a:spcAft>
                          <a:spcPts val="0"/>
                        </a:spcAft>
                        <a:tabLst>
                          <a:tab pos="8858250" algn="l"/>
                        </a:tabLst>
                      </a:pPr>
                      <a:r>
                        <a:rPr lang="es-EC" sz="1300" b="0" dirty="0">
                          <a:solidFill>
                            <a:schemeClr val="tx1"/>
                          </a:solidFill>
                          <a:effectLst/>
                        </a:rPr>
                        <a:t>2</a:t>
                      </a:r>
                      <a:endParaRPr lang="es-EC" sz="13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79" marR="52479" marT="0" marB="0"/>
                </a:tc>
                <a:tc>
                  <a:txBody>
                    <a:bodyPr/>
                    <a:lstStyle/>
                    <a:p>
                      <a:pPr algn="l">
                        <a:lnSpc>
                          <a:spcPct val="150000"/>
                        </a:lnSpc>
                        <a:spcAft>
                          <a:spcPts val="0"/>
                        </a:spcAft>
                        <a:tabLst>
                          <a:tab pos="8858250" algn="l"/>
                        </a:tabLst>
                      </a:pPr>
                      <a:r>
                        <a:rPr lang="es-EC" sz="1300" dirty="0">
                          <a:solidFill>
                            <a:schemeClr val="tx1"/>
                          </a:solidFill>
                          <a:effectLst/>
                        </a:rPr>
                        <a:t>Río Grande</a:t>
                      </a:r>
                      <a:endParaRPr lang="es-EC"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79" marR="52479" marT="0" marB="0"/>
                </a:tc>
                <a:tc>
                  <a:txBody>
                    <a:bodyPr/>
                    <a:lstStyle/>
                    <a:p>
                      <a:pPr algn="ctr">
                        <a:lnSpc>
                          <a:spcPct val="150000"/>
                        </a:lnSpc>
                        <a:spcAft>
                          <a:spcPts val="0"/>
                        </a:spcAft>
                        <a:tabLst>
                          <a:tab pos="8858250" algn="l"/>
                        </a:tabLst>
                      </a:pPr>
                      <a:r>
                        <a:rPr lang="es-EC" sz="1300">
                          <a:solidFill>
                            <a:schemeClr val="tx1"/>
                          </a:solidFill>
                          <a:effectLst/>
                        </a:rPr>
                        <a:t>Perenne</a:t>
                      </a:r>
                      <a:endParaRPr lang="es-EC"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79" marR="52479" marT="0" marB="0"/>
                </a:tc>
                <a:extLst>
                  <a:ext uri="{0D108BD9-81ED-4DB2-BD59-A6C34878D82A}">
                    <a16:rowId xmlns:a16="http://schemas.microsoft.com/office/drawing/2014/main" val="183300868"/>
                  </a:ext>
                </a:extLst>
              </a:tr>
              <a:tr h="217897">
                <a:tc>
                  <a:txBody>
                    <a:bodyPr/>
                    <a:lstStyle/>
                    <a:p>
                      <a:pPr algn="ctr">
                        <a:lnSpc>
                          <a:spcPct val="150000"/>
                        </a:lnSpc>
                        <a:spcAft>
                          <a:spcPts val="0"/>
                        </a:spcAft>
                        <a:tabLst>
                          <a:tab pos="8858250" algn="l"/>
                        </a:tabLst>
                      </a:pPr>
                      <a:r>
                        <a:rPr lang="es-EC" sz="1300" b="0" dirty="0">
                          <a:solidFill>
                            <a:schemeClr val="tx1"/>
                          </a:solidFill>
                          <a:effectLst/>
                        </a:rPr>
                        <a:t>3</a:t>
                      </a:r>
                      <a:endParaRPr lang="es-EC" sz="13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79" marR="52479" marT="0" marB="0"/>
                </a:tc>
                <a:tc>
                  <a:txBody>
                    <a:bodyPr/>
                    <a:lstStyle/>
                    <a:p>
                      <a:pPr algn="l">
                        <a:lnSpc>
                          <a:spcPct val="150000"/>
                        </a:lnSpc>
                        <a:spcAft>
                          <a:spcPts val="0"/>
                        </a:spcAft>
                        <a:tabLst>
                          <a:tab pos="8858250" algn="l"/>
                        </a:tabLst>
                      </a:pPr>
                      <a:r>
                        <a:rPr lang="es-EC" sz="1300" dirty="0">
                          <a:solidFill>
                            <a:schemeClr val="tx1"/>
                          </a:solidFill>
                          <a:effectLst/>
                        </a:rPr>
                        <a:t>Río Chiquito</a:t>
                      </a:r>
                      <a:endParaRPr lang="es-EC"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79" marR="52479" marT="0" marB="0"/>
                </a:tc>
                <a:tc>
                  <a:txBody>
                    <a:bodyPr/>
                    <a:lstStyle/>
                    <a:p>
                      <a:pPr algn="ctr">
                        <a:lnSpc>
                          <a:spcPct val="150000"/>
                        </a:lnSpc>
                        <a:spcAft>
                          <a:spcPts val="0"/>
                        </a:spcAft>
                        <a:tabLst>
                          <a:tab pos="8858250" algn="l"/>
                        </a:tabLst>
                      </a:pPr>
                      <a:r>
                        <a:rPr lang="es-EC" sz="1300">
                          <a:solidFill>
                            <a:schemeClr val="tx1"/>
                          </a:solidFill>
                          <a:effectLst/>
                        </a:rPr>
                        <a:t>Perenne</a:t>
                      </a:r>
                      <a:endParaRPr lang="es-EC"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79" marR="52479" marT="0" marB="0"/>
                </a:tc>
                <a:extLst>
                  <a:ext uri="{0D108BD9-81ED-4DB2-BD59-A6C34878D82A}">
                    <a16:rowId xmlns:a16="http://schemas.microsoft.com/office/drawing/2014/main" val="3917730943"/>
                  </a:ext>
                </a:extLst>
              </a:tr>
              <a:tr h="214325">
                <a:tc>
                  <a:txBody>
                    <a:bodyPr/>
                    <a:lstStyle/>
                    <a:p>
                      <a:pPr algn="ctr">
                        <a:lnSpc>
                          <a:spcPct val="150000"/>
                        </a:lnSpc>
                        <a:spcAft>
                          <a:spcPts val="0"/>
                        </a:spcAft>
                        <a:tabLst>
                          <a:tab pos="8858250" algn="l"/>
                        </a:tabLst>
                      </a:pPr>
                      <a:r>
                        <a:rPr lang="es-EC" sz="1300" b="0" dirty="0">
                          <a:solidFill>
                            <a:schemeClr val="tx1"/>
                          </a:solidFill>
                          <a:effectLst/>
                        </a:rPr>
                        <a:t>4</a:t>
                      </a:r>
                      <a:endParaRPr lang="es-EC" sz="13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79" marR="52479" marT="0" marB="0"/>
                </a:tc>
                <a:tc>
                  <a:txBody>
                    <a:bodyPr/>
                    <a:lstStyle/>
                    <a:p>
                      <a:pPr algn="l">
                        <a:lnSpc>
                          <a:spcPct val="150000"/>
                        </a:lnSpc>
                        <a:spcAft>
                          <a:spcPts val="0"/>
                        </a:spcAft>
                        <a:tabLst>
                          <a:tab pos="8858250" algn="l"/>
                        </a:tabLst>
                      </a:pPr>
                      <a:r>
                        <a:rPr lang="es-EC" sz="1300" dirty="0">
                          <a:solidFill>
                            <a:schemeClr val="tx1"/>
                          </a:solidFill>
                          <a:effectLst/>
                        </a:rPr>
                        <a:t>Río </a:t>
                      </a:r>
                      <a:r>
                        <a:rPr lang="es-EC" sz="1300" dirty="0" err="1">
                          <a:solidFill>
                            <a:schemeClr val="tx1"/>
                          </a:solidFill>
                          <a:effectLst/>
                        </a:rPr>
                        <a:t>Cainacán</a:t>
                      </a:r>
                      <a:endParaRPr lang="es-EC"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79" marR="52479" marT="0" marB="0"/>
                </a:tc>
                <a:tc>
                  <a:txBody>
                    <a:bodyPr/>
                    <a:lstStyle/>
                    <a:p>
                      <a:pPr algn="ctr">
                        <a:lnSpc>
                          <a:spcPct val="150000"/>
                        </a:lnSpc>
                        <a:spcAft>
                          <a:spcPts val="0"/>
                        </a:spcAft>
                        <a:tabLst>
                          <a:tab pos="8858250" algn="l"/>
                        </a:tabLst>
                      </a:pPr>
                      <a:r>
                        <a:rPr lang="es-EC" sz="1300">
                          <a:solidFill>
                            <a:schemeClr val="tx1"/>
                          </a:solidFill>
                          <a:effectLst/>
                        </a:rPr>
                        <a:t>Perenne</a:t>
                      </a:r>
                      <a:endParaRPr lang="es-EC"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79" marR="52479" marT="0" marB="0"/>
                </a:tc>
                <a:extLst>
                  <a:ext uri="{0D108BD9-81ED-4DB2-BD59-A6C34878D82A}">
                    <a16:rowId xmlns:a16="http://schemas.microsoft.com/office/drawing/2014/main" val="3925167073"/>
                  </a:ext>
                </a:extLst>
              </a:tr>
              <a:tr h="237544">
                <a:tc>
                  <a:txBody>
                    <a:bodyPr/>
                    <a:lstStyle/>
                    <a:p>
                      <a:pPr algn="ctr">
                        <a:lnSpc>
                          <a:spcPct val="150000"/>
                        </a:lnSpc>
                        <a:spcAft>
                          <a:spcPts val="0"/>
                        </a:spcAft>
                        <a:tabLst>
                          <a:tab pos="8858250" algn="l"/>
                        </a:tabLst>
                      </a:pPr>
                      <a:r>
                        <a:rPr lang="es-EC" sz="1300" b="0" dirty="0">
                          <a:solidFill>
                            <a:schemeClr val="tx1"/>
                          </a:solidFill>
                          <a:effectLst/>
                        </a:rPr>
                        <a:t>5</a:t>
                      </a:r>
                      <a:endParaRPr lang="es-EC" sz="13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79" marR="52479" marT="0" marB="0"/>
                </a:tc>
                <a:tc>
                  <a:txBody>
                    <a:bodyPr/>
                    <a:lstStyle/>
                    <a:p>
                      <a:pPr algn="l">
                        <a:lnSpc>
                          <a:spcPct val="150000"/>
                        </a:lnSpc>
                        <a:spcAft>
                          <a:spcPts val="0"/>
                        </a:spcAft>
                        <a:tabLst>
                          <a:tab pos="8858250" algn="l"/>
                        </a:tabLst>
                      </a:pPr>
                      <a:r>
                        <a:rPr lang="es-EC" sz="1300">
                          <a:solidFill>
                            <a:schemeClr val="tx1"/>
                          </a:solidFill>
                          <a:effectLst/>
                        </a:rPr>
                        <a:t>Río de la Plata</a:t>
                      </a:r>
                      <a:endParaRPr lang="es-EC"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79" marR="52479" marT="0" marB="0"/>
                </a:tc>
                <a:tc>
                  <a:txBody>
                    <a:bodyPr/>
                    <a:lstStyle/>
                    <a:p>
                      <a:pPr algn="ctr">
                        <a:lnSpc>
                          <a:spcPct val="150000"/>
                        </a:lnSpc>
                        <a:spcAft>
                          <a:spcPts val="0"/>
                        </a:spcAft>
                        <a:tabLst>
                          <a:tab pos="8858250" algn="l"/>
                        </a:tabLst>
                      </a:pPr>
                      <a:r>
                        <a:rPr lang="es-EC" sz="1300">
                          <a:solidFill>
                            <a:schemeClr val="tx1"/>
                          </a:solidFill>
                          <a:effectLst/>
                        </a:rPr>
                        <a:t>Perenne</a:t>
                      </a:r>
                      <a:endParaRPr lang="es-EC"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79" marR="52479" marT="0" marB="0"/>
                </a:tc>
                <a:extLst>
                  <a:ext uri="{0D108BD9-81ED-4DB2-BD59-A6C34878D82A}">
                    <a16:rowId xmlns:a16="http://schemas.microsoft.com/office/drawing/2014/main" val="4102475833"/>
                  </a:ext>
                </a:extLst>
              </a:tr>
              <a:tr h="428650">
                <a:tc>
                  <a:txBody>
                    <a:bodyPr/>
                    <a:lstStyle/>
                    <a:p>
                      <a:pPr algn="ctr">
                        <a:lnSpc>
                          <a:spcPct val="150000"/>
                        </a:lnSpc>
                        <a:spcAft>
                          <a:spcPts val="0"/>
                        </a:spcAft>
                        <a:tabLst>
                          <a:tab pos="8858250" algn="l"/>
                        </a:tabLst>
                      </a:pPr>
                      <a:r>
                        <a:rPr lang="es-EC" sz="1300" b="0" dirty="0">
                          <a:solidFill>
                            <a:schemeClr val="tx1"/>
                          </a:solidFill>
                          <a:effectLst/>
                        </a:rPr>
                        <a:t>6</a:t>
                      </a:r>
                      <a:endParaRPr lang="es-EC" sz="13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79" marR="52479" marT="0" marB="0"/>
                </a:tc>
                <a:tc>
                  <a:txBody>
                    <a:bodyPr/>
                    <a:lstStyle/>
                    <a:p>
                      <a:pPr algn="l">
                        <a:lnSpc>
                          <a:spcPct val="150000"/>
                        </a:lnSpc>
                        <a:spcAft>
                          <a:spcPts val="0"/>
                        </a:spcAft>
                        <a:tabLst>
                          <a:tab pos="8858250" algn="l"/>
                        </a:tabLst>
                      </a:pPr>
                      <a:r>
                        <a:rPr lang="es-EC" sz="1300">
                          <a:solidFill>
                            <a:schemeClr val="tx1"/>
                          </a:solidFill>
                          <a:effectLst/>
                        </a:rPr>
                        <a:t>Río Játiva o Alumbre</a:t>
                      </a:r>
                      <a:endParaRPr lang="es-EC"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79" marR="52479" marT="0" marB="0"/>
                </a:tc>
                <a:tc>
                  <a:txBody>
                    <a:bodyPr/>
                    <a:lstStyle/>
                    <a:p>
                      <a:pPr algn="ctr">
                        <a:lnSpc>
                          <a:spcPct val="150000"/>
                        </a:lnSpc>
                        <a:spcAft>
                          <a:spcPts val="0"/>
                        </a:spcAft>
                        <a:tabLst>
                          <a:tab pos="8858250" algn="l"/>
                        </a:tabLst>
                      </a:pPr>
                      <a:r>
                        <a:rPr lang="es-EC" sz="1300">
                          <a:solidFill>
                            <a:schemeClr val="tx1"/>
                          </a:solidFill>
                          <a:effectLst/>
                        </a:rPr>
                        <a:t>Perenne</a:t>
                      </a:r>
                      <a:endParaRPr lang="es-EC"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79" marR="52479" marT="0" marB="0"/>
                </a:tc>
                <a:extLst>
                  <a:ext uri="{0D108BD9-81ED-4DB2-BD59-A6C34878D82A}">
                    <a16:rowId xmlns:a16="http://schemas.microsoft.com/office/drawing/2014/main" val="1449838978"/>
                  </a:ext>
                </a:extLst>
              </a:tr>
              <a:tr h="237544">
                <a:tc>
                  <a:txBody>
                    <a:bodyPr/>
                    <a:lstStyle/>
                    <a:p>
                      <a:pPr algn="ctr">
                        <a:lnSpc>
                          <a:spcPct val="150000"/>
                        </a:lnSpc>
                        <a:spcAft>
                          <a:spcPts val="0"/>
                        </a:spcAft>
                        <a:tabLst>
                          <a:tab pos="8858250" algn="l"/>
                        </a:tabLst>
                      </a:pPr>
                      <a:r>
                        <a:rPr lang="es-EC" sz="1300" b="0" dirty="0">
                          <a:solidFill>
                            <a:schemeClr val="tx1"/>
                          </a:solidFill>
                          <a:effectLst/>
                        </a:rPr>
                        <a:t>7</a:t>
                      </a:r>
                      <a:endParaRPr lang="es-EC" sz="13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79" marR="52479" marT="0" marB="0"/>
                </a:tc>
                <a:tc>
                  <a:txBody>
                    <a:bodyPr/>
                    <a:lstStyle/>
                    <a:p>
                      <a:pPr algn="l">
                        <a:lnSpc>
                          <a:spcPct val="150000"/>
                        </a:lnSpc>
                        <a:spcAft>
                          <a:spcPts val="0"/>
                        </a:spcAft>
                        <a:tabLst>
                          <a:tab pos="8858250" algn="l"/>
                        </a:tabLst>
                      </a:pPr>
                      <a:r>
                        <a:rPr lang="es-EC" sz="1300">
                          <a:solidFill>
                            <a:schemeClr val="tx1"/>
                          </a:solidFill>
                          <a:effectLst/>
                        </a:rPr>
                        <a:t>Quebrada Cuatza</a:t>
                      </a:r>
                      <a:endParaRPr lang="es-EC"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79" marR="52479" marT="0" marB="0"/>
                </a:tc>
                <a:tc>
                  <a:txBody>
                    <a:bodyPr/>
                    <a:lstStyle/>
                    <a:p>
                      <a:pPr algn="ctr">
                        <a:lnSpc>
                          <a:spcPct val="150000"/>
                        </a:lnSpc>
                        <a:spcAft>
                          <a:spcPts val="0"/>
                        </a:spcAft>
                        <a:tabLst>
                          <a:tab pos="8858250" algn="l"/>
                        </a:tabLst>
                      </a:pPr>
                      <a:r>
                        <a:rPr lang="es-EC" sz="1300">
                          <a:solidFill>
                            <a:schemeClr val="tx1"/>
                          </a:solidFill>
                          <a:effectLst/>
                        </a:rPr>
                        <a:t>Perenne</a:t>
                      </a:r>
                      <a:endParaRPr lang="es-EC"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79" marR="52479" marT="0" marB="0"/>
                </a:tc>
                <a:extLst>
                  <a:ext uri="{0D108BD9-81ED-4DB2-BD59-A6C34878D82A}">
                    <a16:rowId xmlns:a16="http://schemas.microsoft.com/office/drawing/2014/main" val="3886330968"/>
                  </a:ext>
                </a:extLst>
              </a:tr>
              <a:tr h="237544">
                <a:tc>
                  <a:txBody>
                    <a:bodyPr/>
                    <a:lstStyle/>
                    <a:p>
                      <a:pPr algn="ctr">
                        <a:lnSpc>
                          <a:spcPct val="150000"/>
                        </a:lnSpc>
                        <a:spcAft>
                          <a:spcPts val="0"/>
                        </a:spcAft>
                        <a:tabLst>
                          <a:tab pos="8858250" algn="l"/>
                        </a:tabLst>
                      </a:pPr>
                      <a:r>
                        <a:rPr lang="es-EC" sz="1300" b="0" dirty="0">
                          <a:solidFill>
                            <a:schemeClr val="tx1"/>
                          </a:solidFill>
                          <a:effectLst/>
                        </a:rPr>
                        <a:t>8</a:t>
                      </a:r>
                      <a:endParaRPr lang="es-EC" sz="13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79" marR="52479" marT="0" marB="0"/>
                </a:tc>
                <a:tc>
                  <a:txBody>
                    <a:bodyPr/>
                    <a:lstStyle/>
                    <a:p>
                      <a:pPr algn="l">
                        <a:lnSpc>
                          <a:spcPct val="150000"/>
                        </a:lnSpc>
                        <a:spcAft>
                          <a:spcPts val="0"/>
                        </a:spcAft>
                        <a:tabLst>
                          <a:tab pos="8858250" algn="l"/>
                        </a:tabLst>
                      </a:pPr>
                      <a:r>
                        <a:rPr lang="es-EC" sz="1300">
                          <a:solidFill>
                            <a:schemeClr val="tx1"/>
                          </a:solidFill>
                          <a:effectLst/>
                        </a:rPr>
                        <a:t>Quebrada Capote</a:t>
                      </a:r>
                      <a:endParaRPr lang="es-EC"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79" marR="52479" marT="0" marB="0"/>
                </a:tc>
                <a:tc>
                  <a:txBody>
                    <a:bodyPr/>
                    <a:lstStyle/>
                    <a:p>
                      <a:pPr algn="ctr">
                        <a:lnSpc>
                          <a:spcPct val="150000"/>
                        </a:lnSpc>
                        <a:spcAft>
                          <a:spcPts val="0"/>
                        </a:spcAft>
                        <a:tabLst>
                          <a:tab pos="8858250" algn="l"/>
                        </a:tabLst>
                      </a:pPr>
                      <a:r>
                        <a:rPr lang="es-EC" sz="1300" dirty="0">
                          <a:solidFill>
                            <a:schemeClr val="tx1"/>
                          </a:solidFill>
                          <a:effectLst/>
                        </a:rPr>
                        <a:t>Perenne</a:t>
                      </a:r>
                      <a:endParaRPr lang="es-EC"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79" marR="52479" marT="0" marB="0"/>
                </a:tc>
                <a:extLst>
                  <a:ext uri="{0D108BD9-81ED-4DB2-BD59-A6C34878D82A}">
                    <a16:rowId xmlns:a16="http://schemas.microsoft.com/office/drawing/2014/main" val="2787102251"/>
                  </a:ext>
                </a:extLst>
              </a:tr>
              <a:tr h="428650">
                <a:tc>
                  <a:txBody>
                    <a:bodyPr/>
                    <a:lstStyle/>
                    <a:p>
                      <a:pPr algn="ctr">
                        <a:lnSpc>
                          <a:spcPct val="150000"/>
                        </a:lnSpc>
                        <a:spcAft>
                          <a:spcPts val="0"/>
                        </a:spcAft>
                        <a:tabLst>
                          <a:tab pos="8858250" algn="l"/>
                        </a:tabLst>
                      </a:pPr>
                      <a:r>
                        <a:rPr lang="es-EC" sz="1300" b="0" dirty="0">
                          <a:solidFill>
                            <a:schemeClr val="tx1"/>
                          </a:solidFill>
                          <a:effectLst/>
                        </a:rPr>
                        <a:t>9</a:t>
                      </a:r>
                      <a:endParaRPr lang="es-EC" sz="13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79" marR="52479" marT="0" marB="0"/>
                </a:tc>
                <a:tc>
                  <a:txBody>
                    <a:bodyPr/>
                    <a:lstStyle/>
                    <a:p>
                      <a:pPr algn="l">
                        <a:lnSpc>
                          <a:spcPct val="150000"/>
                        </a:lnSpc>
                        <a:spcAft>
                          <a:spcPts val="0"/>
                        </a:spcAft>
                        <a:tabLst>
                          <a:tab pos="8858250" algn="l"/>
                        </a:tabLst>
                      </a:pPr>
                      <a:r>
                        <a:rPr lang="es-EC" sz="1300">
                          <a:solidFill>
                            <a:schemeClr val="tx1"/>
                          </a:solidFill>
                          <a:effectLst/>
                        </a:rPr>
                        <a:t>Quebrada de Piedras</a:t>
                      </a:r>
                      <a:endParaRPr lang="es-EC"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79" marR="52479" marT="0" marB="0"/>
                </a:tc>
                <a:tc>
                  <a:txBody>
                    <a:bodyPr/>
                    <a:lstStyle/>
                    <a:p>
                      <a:pPr algn="ctr">
                        <a:lnSpc>
                          <a:spcPct val="150000"/>
                        </a:lnSpc>
                        <a:spcAft>
                          <a:spcPts val="0"/>
                        </a:spcAft>
                        <a:tabLst>
                          <a:tab pos="8858250" algn="l"/>
                        </a:tabLst>
                      </a:pPr>
                      <a:r>
                        <a:rPr lang="es-EC" sz="1300" dirty="0">
                          <a:solidFill>
                            <a:schemeClr val="tx1"/>
                          </a:solidFill>
                          <a:effectLst/>
                        </a:rPr>
                        <a:t>Perenne</a:t>
                      </a:r>
                      <a:endParaRPr lang="es-EC"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79" marR="52479" marT="0" marB="0"/>
                </a:tc>
                <a:extLst>
                  <a:ext uri="{0D108BD9-81ED-4DB2-BD59-A6C34878D82A}">
                    <a16:rowId xmlns:a16="http://schemas.microsoft.com/office/drawing/2014/main" val="1014256243"/>
                  </a:ext>
                </a:extLst>
              </a:tr>
              <a:tr h="237544">
                <a:tc>
                  <a:txBody>
                    <a:bodyPr/>
                    <a:lstStyle/>
                    <a:p>
                      <a:pPr algn="ctr">
                        <a:lnSpc>
                          <a:spcPct val="150000"/>
                        </a:lnSpc>
                        <a:spcAft>
                          <a:spcPts val="0"/>
                        </a:spcAft>
                        <a:tabLst>
                          <a:tab pos="8858250" algn="l"/>
                        </a:tabLst>
                      </a:pPr>
                      <a:r>
                        <a:rPr lang="es-EC" sz="1300" b="0" dirty="0">
                          <a:solidFill>
                            <a:schemeClr val="tx1"/>
                          </a:solidFill>
                          <a:effectLst/>
                        </a:rPr>
                        <a:t>10</a:t>
                      </a:r>
                      <a:endParaRPr lang="es-EC" sz="13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79" marR="52479" marT="0" marB="0"/>
                </a:tc>
                <a:tc>
                  <a:txBody>
                    <a:bodyPr/>
                    <a:lstStyle/>
                    <a:p>
                      <a:pPr algn="l">
                        <a:lnSpc>
                          <a:spcPct val="150000"/>
                        </a:lnSpc>
                        <a:spcAft>
                          <a:spcPts val="0"/>
                        </a:spcAft>
                        <a:tabLst>
                          <a:tab pos="8858250" algn="l"/>
                        </a:tabLst>
                      </a:pPr>
                      <a:r>
                        <a:rPr lang="es-EC" sz="1300">
                          <a:solidFill>
                            <a:schemeClr val="tx1"/>
                          </a:solidFill>
                          <a:effectLst/>
                        </a:rPr>
                        <a:t>Quebrada Buitrera</a:t>
                      </a:r>
                      <a:endParaRPr lang="es-EC"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79" marR="52479" marT="0" marB="0"/>
                </a:tc>
                <a:tc>
                  <a:txBody>
                    <a:bodyPr/>
                    <a:lstStyle/>
                    <a:p>
                      <a:pPr algn="ctr">
                        <a:lnSpc>
                          <a:spcPct val="150000"/>
                        </a:lnSpc>
                        <a:spcAft>
                          <a:spcPts val="0"/>
                        </a:spcAft>
                        <a:tabLst>
                          <a:tab pos="8858250" algn="l"/>
                        </a:tabLst>
                      </a:pPr>
                      <a:r>
                        <a:rPr lang="es-EC" sz="1300" dirty="0">
                          <a:solidFill>
                            <a:schemeClr val="tx1"/>
                          </a:solidFill>
                          <a:effectLst/>
                        </a:rPr>
                        <a:t>Perenne</a:t>
                      </a:r>
                      <a:endParaRPr lang="es-EC"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79" marR="52479" marT="0" marB="0"/>
                </a:tc>
                <a:extLst>
                  <a:ext uri="{0D108BD9-81ED-4DB2-BD59-A6C34878D82A}">
                    <a16:rowId xmlns:a16="http://schemas.microsoft.com/office/drawing/2014/main" val="1726480803"/>
                  </a:ext>
                </a:extLst>
              </a:tr>
              <a:tr h="237544">
                <a:tc>
                  <a:txBody>
                    <a:bodyPr/>
                    <a:lstStyle/>
                    <a:p>
                      <a:pPr algn="ctr">
                        <a:lnSpc>
                          <a:spcPct val="150000"/>
                        </a:lnSpc>
                        <a:spcAft>
                          <a:spcPts val="0"/>
                        </a:spcAft>
                        <a:tabLst>
                          <a:tab pos="8858250" algn="l"/>
                        </a:tabLst>
                      </a:pPr>
                      <a:r>
                        <a:rPr lang="es-EC" sz="1300" b="0" dirty="0">
                          <a:solidFill>
                            <a:schemeClr val="tx1"/>
                          </a:solidFill>
                          <a:effectLst/>
                        </a:rPr>
                        <a:t>11</a:t>
                      </a:r>
                      <a:endParaRPr lang="es-EC" sz="13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79" marR="52479" marT="0" marB="0"/>
                </a:tc>
                <a:tc>
                  <a:txBody>
                    <a:bodyPr/>
                    <a:lstStyle/>
                    <a:p>
                      <a:pPr algn="l">
                        <a:lnSpc>
                          <a:spcPct val="150000"/>
                        </a:lnSpc>
                        <a:spcAft>
                          <a:spcPts val="0"/>
                        </a:spcAft>
                        <a:tabLst>
                          <a:tab pos="8858250" algn="l"/>
                        </a:tabLst>
                      </a:pPr>
                      <a:r>
                        <a:rPr lang="es-EC" sz="1300">
                          <a:solidFill>
                            <a:schemeClr val="tx1"/>
                          </a:solidFill>
                          <a:effectLst/>
                        </a:rPr>
                        <a:t>Quebrada Negra</a:t>
                      </a:r>
                      <a:endParaRPr lang="es-EC"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79" marR="52479" marT="0" marB="0"/>
                </a:tc>
                <a:tc>
                  <a:txBody>
                    <a:bodyPr/>
                    <a:lstStyle/>
                    <a:p>
                      <a:pPr algn="ctr">
                        <a:lnSpc>
                          <a:spcPct val="150000"/>
                        </a:lnSpc>
                        <a:spcAft>
                          <a:spcPts val="0"/>
                        </a:spcAft>
                        <a:tabLst>
                          <a:tab pos="8858250" algn="l"/>
                        </a:tabLst>
                      </a:pPr>
                      <a:r>
                        <a:rPr lang="es-EC" sz="1300" dirty="0">
                          <a:solidFill>
                            <a:schemeClr val="tx1"/>
                          </a:solidFill>
                          <a:effectLst/>
                        </a:rPr>
                        <a:t>Perenne</a:t>
                      </a:r>
                      <a:endParaRPr lang="es-EC"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79" marR="52479" marT="0" marB="0"/>
                </a:tc>
                <a:extLst>
                  <a:ext uri="{0D108BD9-81ED-4DB2-BD59-A6C34878D82A}">
                    <a16:rowId xmlns:a16="http://schemas.microsoft.com/office/drawing/2014/main" val="218482939"/>
                  </a:ext>
                </a:extLst>
              </a:tr>
              <a:tr h="428650">
                <a:tc>
                  <a:txBody>
                    <a:bodyPr/>
                    <a:lstStyle/>
                    <a:p>
                      <a:pPr algn="ctr">
                        <a:lnSpc>
                          <a:spcPct val="150000"/>
                        </a:lnSpc>
                        <a:spcAft>
                          <a:spcPts val="0"/>
                        </a:spcAft>
                        <a:tabLst>
                          <a:tab pos="8858250" algn="l"/>
                        </a:tabLst>
                      </a:pPr>
                      <a:r>
                        <a:rPr lang="es-EC" sz="1300" b="0" dirty="0">
                          <a:solidFill>
                            <a:schemeClr val="tx1"/>
                          </a:solidFill>
                          <a:effectLst/>
                        </a:rPr>
                        <a:t>12</a:t>
                      </a:r>
                      <a:endParaRPr lang="es-EC" sz="13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79" marR="52479" marT="0" marB="0"/>
                </a:tc>
                <a:tc>
                  <a:txBody>
                    <a:bodyPr/>
                    <a:lstStyle/>
                    <a:p>
                      <a:pPr algn="l">
                        <a:lnSpc>
                          <a:spcPct val="150000"/>
                        </a:lnSpc>
                        <a:spcAft>
                          <a:spcPts val="0"/>
                        </a:spcAft>
                        <a:tabLst>
                          <a:tab pos="8858250" algn="l"/>
                        </a:tabLst>
                      </a:pPr>
                      <a:r>
                        <a:rPr lang="es-EC" sz="1300">
                          <a:solidFill>
                            <a:schemeClr val="tx1"/>
                          </a:solidFill>
                          <a:effectLst/>
                        </a:rPr>
                        <a:t>Quebrada Brincadero</a:t>
                      </a:r>
                      <a:endParaRPr lang="es-EC"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79" marR="52479" marT="0" marB="0"/>
                </a:tc>
                <a:tc>
                  <a:txBody>
                    <a:bodyPr/>
                    <a:lstStyle/>
                    <a:p>
                      <a:pPr algn="ctr">
                        <a:lnSpc>
                          <a:spcPct val="150000"/>
                        </a:lnSpc>
                        <a:spcAft>
                          <a:spcPts val="0"/>
                        </a:spcAft>
                        <a:tabLst>
                          <a:tab pos="8858250" algn="l"/>
                        </a:tabLst>
                      </a:pPr>
                      <a:r>
                        <a:rPr lang="es-EC" sz="1300" dirty="0">
                          <a:solidFill>
                            <a:schemeClr val="tx1"/>
                          </a:solidFill>
                          <a:effectLst/>
                        </a:rPr>
                        <a:t>Perenne</a:t>
                      </a:r>
                      <a:endParaRPr lang="es-EC"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79" marR="52479" marT="0" marB="0"/>
                </a:tc>
                <a:extLst>
                  <a:ext uri="{0D108BD9-81ED-4DB2-BD59-A6C34878D82A}">
                    <a16:rowId xmlns:a16="http://schemas.microsoft.com/office/drawing/2014/main" val="1760690093"/>
                  </a:ext>
                </a:extLst>
              </a:tr>
              <a:tr h="428650">
                <a:tc>
                  <a:txBody>
                    <a:bodyPr/>
                    <a:lstStyle/>
                    <a:p>
                      <a:pPr algn="ctr">
                        <a:lnSpc>
                          <a:spcPct val="150000"/>
                        </a:lnSpc>
                        <a:spcAft>
                          <a:spcPts val="0"/>
                        </a:spcAft>
                        <a:tabLst>
                          <a:tab pos="8858250" algn="l"/>
                        </a:tabLst>
                      </a:pPr>
                      <a:r>
                        <a:rPr lang="es-EC" sz="1300" b="0" dirty="0">
                          <a:solidFill>
                            <a:schemeClr val="tx1"/>
                          </a:solidFill>
                          <a:effectLst/>
                        </a:rPr>
                        <a:t>13</a:t>
                      </a:r>
                      <a:endParaRPr lang="es-EC" sz="13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79" marR="52479" marT="0" marB="0"/>
                </a:tc>
                <a:tc>
                  <a:txBody>
                    <a:bodyPr/>
                    <a:lstStyle/>
                    <a:p>
                      <a:pPr algn="l">
                        <a:lnSpc>
                          <a:spcPct val="150000"/>
                        </a:lnSpc>
                        <a:spcAft>
                          <a:spcPts val="0"/>
                        </a:spcAft>
                        <a:tabLst>
                          <a:tab pos="8858250" algn="l"/>
                        </a:tabLst>
                      </a:pPr>
                      <a:r>
                        <a:rPr lang="es-EC" sz="1300">
                          <a:solidFill>
                            <a:schemeClr val="tx1"/>
                          </a:solidFill>
                          <a:effectLst/>
                        </a:rPr>
                        <a:t>Quebrada Agua Caliente</a:t>
                      </a:r>
                      <a:endParaRPr lang="es-EC" sz="13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79" marR="52479" marT="0" marB="0"/>
                </a:tc>
                <a:tc>
                  <a:txBody>
                    <a:bodyPr/>
                    <a:lstStyle/>
                    <a:p>
                      <a:pPr algn="ctr">
                        <a:lnSpc>
                          <a:spcPct val="150000"/>
                        </a:lnSpc>
                        <a:spcAft>
                          <a:spcPts val="0"/>
                        </a:spcAft>
                        <a:tabLst>
                          <a:tab pos="8858250" algn="l"/>
                        </a:tabLst>
                      </a:pPr>
                      <a:r>
                        <a:rPr lang="es-EC" sz="1300" dirty="0">
                          <a:solidFill>
                            <a:schemeClr val="tx1"/>
                          </a:solidFill>
                          <a:effectLst/>
                        </a:rPr>
                        <a:t>Perenne</a:t>
                      </a:r>
                      <a:endParaRPr lang="es-EC" sz="13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2479" marR="52479" marT="0" marB="0"/>
                </a:tc>
                <a:extLst>
                  <a:ext uri="{0D108BD9-81ED-4DB2-BD59-A6C34878D82A}">
                    <a16:rowId xmlns:a16="http://schemas.microsoft.com/office/drawing/2014/main" val="3103487505"/>
                  </a:ext>
                </a:extLst>
              </a:tr>
            </a:tbl>
          </a:graphicData>
        </a:graphic>
      </p:graphicFrame>
    </p:spTree>
    <p:extLst>
      <p:ext uri="{BB962C8B-B14F-4D97-AF65-F5344CB8AC3E}">
        <p14:creationId xmlns:p14="http://schemas.microsoft.com/office/powerpoint/2010/main" val="1503465883"/>
      </p:ext>
    </p:extLst>
  </p:cSld>
  <p:clrMapOvr>
    <a:masterClrMapping/>
  </p:clrMapOvr>
</p:sld>
</file>

<file path=ppt/theme/theme1.xml><?xml version="1.0" encoding="utf-8"?>
<a:theme xmlns:a="http://schemas.openxmlformats.org/drawingml/2006/main" name="Gota">
  <a:themeElements>
    <a:clrScheme name="Gota">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Gota">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ota">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TM04033925[[fn=Gota]]</Template>
  <TotalTime>3567</TotalTime>
  <Words>2562</Words>
  <Application>Microsoft Office PowerPoint</Application>
  <PresentationFormat>Panorámica</PresentationFormat>
  <Paragraphs>436</Paragraphs>
  <Slides>29</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29</vt:i4>
      </vt:variant>
    </vt:vector>
  </HeadingPairs>
  <TitlesOfParts>
    <vt:vector size="37" baseType="lpstr">
      <vt:lpstr>Arial</vt:lpstr>
      <vt:lpstr>Arial Black</vt:lpstr>
      <vt:lpstr>Calibri</vt:lpstr>
      <vt:lpstr>Cambria Math</vt:lpstr>
      <vt:lpstr>Symbol</vt:lpstr>
      <vt:lpstr>Times New Roman</vt:lpstr>
      <vt:lpstr>Tw Cen MT</vt:lpstr>
      <vt:lpstr>Gota</vt:lpstr>
      <vt:lpstr>Universidad Técnica del Norte Facultad de Ingeniería en Ciencias Agropecuarias Y Ambientales carrera de Recursos Naturales Renovables</vt:lpstr>
      <vt:lpstr>OBJETIVOS</vt:lpstr>
      <vt:lpstr>OBJETIVOS</vt:lpstr>
      <vt:lpstr>Pregunta directriz</vt:lpstr>
      <vt:lpstr>Marco teórico</vt:lpstr>
      <vt:lpstr>METODOLOGÍA</vt:lpstr>
      <vt:lpstr>METODOLOGÍA</vt:lpstr>
      <vt:lpstr>Presentación de PowerPoint</vt:lpstr>
      <vt:lpstr>Presentación de PowerPoint</vt:lpstr>
      <vt:lpstr>Presentación de PowerPoint</vt:lpstr>
      <vt:lpstr>Presentación de PowerPoint</vt:lpstr>
      <vt:lpstr>Presentación de PowerPoint</vt:lpstr>
      <vt:lpstr>Presentación de PowerPoint</vt:lpstr>
      <vt:lpstr>resultados</vt:lpstr>
      <vt:lpstr>resultados</vt:lpstr>
      <vt:lpstr>resultados</vt:lpstr>
      <vt:lpstr>resultados</vt:lpstr>
      <vt:lpstr>resultados</vt:lpstr>
      <vt:lpstr>resultados</vt:lpstr>
      <vt:lpstr>resultados</vt:lpstr>
      <vt:lpstr>Presentación de PowerPoint</vt:lpstr>
      <vt:lpstr>Presentación de PowerPoint</vt:lpstr>
      <vt:lpstr>discusión</vt:lpstr>
      <vt:lpstr>conclusiones</vt:lpstr>
      <vt:lpstr>conclusiones</vt:lpstr>
      <vt:lpstr>conclusiones</vt:lpstr>
      <vt:lpstr>recomendaciones</vt:lpstr>
      <vt:lpstr>recomendaciones</vt:lpstr>
      <vt:lpstr>GRACIAS!!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UNIVERSIDAD TÉCNICA DEL NORTE </dc:title>
  <dc:creator>Fer</dc:creator>
  <cp:lastModifiedBy>Lenovo_</cp:lastModifiedBy>
  <cp:revision>203</cp:revision>
  <dcterms:created xsi:type="dcterms:W3CDTF">2016-02-15T15:16:47Z</dcterms:created>
  <dcterms:modified xsi:type="dcterms:W3CDTF">2017-03-10T20:20:40Z</dcterms:modified>
</cp:coreProperties>
</file>