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6E80218-9377-4111-906A-6EA349B3B58A}" type="datetimeFigureOut">
              <a:rPr lang="es-EC" smtClean="0"/>
              <a:t>20/01/2016</a:t>
            </a:fld>
            <a:endParaRPr lang="es-EC"/>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EC"/>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E56B9D2-40DC-4D48-8BE2-0E541EBCC394}" type="slidenum">
              <a:rPr lang="es-EC" smtClean="0"/>
              <a:t>‹Nº›</a:t>
            </a:fld>
            <a:endParaRPr lang="es-EC"/>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6E80218-9377-4111-906A-6EA349B3B58A}" type="datetimeFigureOut">
              <a:rPr lang="es-EC" smtClean="0"/>
              <a:t>20/01/2016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E56B9D2-40DC-4D48-8BE2-0E541EBCC394}" type="slidenum">
              <a:rPr lang="es-EC" smtClean="0"/>
              <a:t>‹Nº›</a:t>
            </a:fld>
            <a:endParaRPr lang="es-EC"/>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6E80218-9377-4111-906A-6EA349B3B58A}" type="datetimeFigureOut">
              <a:rPr lang="es-EC" smtClean="0"/>
              <a:t>20/01/2016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E56B9D2-40DC-4D48-8BE2-0E541EBCC394}" type="slidenum">
              <a:rPr lang="es-EC" smtClean="0"/>
              <a:t>‹Nº›</a:t>
            </a:fld>
            <a:endParaRPr lang="es-EC"/>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6E80218-9377-4111-906A-6EA349B3B58A}" type="datetimeFigureOut">
              <a:rPr lang="es-EC" smtClean="0"/>
              <a:t>20/01/2016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E56B9D2-40DC-4D48-8BE2-0E541EBCC394}" type="slidenum">
              <a:rPr lang="es-EC" smtClean="0"/>
              <a:t>‹Nº›</a:t>
            </a:fld>
            <a:endParaRPr lang="es-EC"/>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6E80218-9377-4111-906A-6EA349B3B58A}" type="datetimeFigureOut">
              <a:rPr lang="es-EC" smtClean="0"/>
              <a:t>20/01/2016</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CE56B9D2-40DC-4D48-8BE2-0E541EBCC394}" type="slidenum">
              <a:rPr lang="es-EC" smtClean="0"/>
              <a:t>‹Nº›</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6E80218-9377-4111-906A-6EA349B3B58A}" type="datetimeFigureOut">
              <a:rPr lang="es-EC" smtClean="0"/>
              <a:t>20/01/2016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E56B9D2-40DC-4D48-8BE2-0E541EBCC394}" type="slidenum">
              <a:rPr lang="es-EC" smtClean="0"/>
              <a:t>‹Nº›</a:t>
            </a:fld>
            <a:endParaRPr lang="es-EC"/>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6E80218-9377-4111-906A-6EA349B3B58A}" type="datetimeFigureOut">
              <a:rPr lang="es-EC" smtClean="0"/>
              <a:t>20/01/2016</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CE56B9D2-40DC-4D48-8BE2-0E541EBCC394}" type="slidenum">
              <a:rPr lang="es-EC" smtClean="0"/>
              <a:t>‹Nº›</a:t>
            </a:fld>
            <a:endParaRPr lang="es-EC"/>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6E80218-9377-4111-906A-6EA349B3B58A}" type="datetimeFigureOut">
              <a:rPr lang="es-EC" smtClean="0"/>
              <a:t>20/01/2016</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CE56B9D2-40DC-4D48-8BE2-0E541EBCC394}" type="slidenum">
              <a:rPr lang="es-EC" smtClean="0"/>
              <a:t>‹Nº›</a:t>
            </a:fld>
            <a:endParaRPr lang="es-EC"/>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E80218-9377-4111-906A-6EA349B3B58A}" type="datetimeFigureOut">
              <a:rPr lang="es-EC" smtClean="0"/>
              <a:t>20/01/2016</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CE56B9D2-40DC-4D48-8BE2-0E541EBCC394}" type="slidenum">
              <a:rPr lang="es-EC" smtClean="0"/>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6E80218-9377-4111-906A-6EA349B3B58A}" type="datetimeFigureOut">
              <a:rPr lang="es-EC" smtClean="0"/>
              <a:t>20/01/2016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E56B9D2-40DC-4D48-8BE2-0E541EBCC394}" type="slidenum">
              <a:rPr lang="es-EC" smtClean="0"/>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6E80218-9377-4111-906A-6EA349B3B58A}" type="datetimeFigureOut">
              <a:rPr lang="es-EC" smtClean="0"/>
              <a:t>20/01/2016</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CE56B9D2-40DC-4D48-8BE2-0E541EBCC394}" type="slidenum">
              <a:rPr lang="es-EC" smtClean="0"/>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6E80218-9377-4111-906A-6EA349B3B58A}" type="datetimeFigureOut">
              <a:rPr lang="es-EC" smtClean="0"/>
              <a:t>20/01/2016</a:t>
            </a:fld>
            <a:endParaRPr lang="es-EC"/>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C"/>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E56B9D2-40DC-4D48-8BE2-0E541EBCC394}" type="slidenum">
              <a:rPr lang="es-EC" smtClean="0"/>
              <a:t>‹Nº›</a:t>
            </a:fld>
            <a:endParaRPr lang="es-EC"/>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052736"/>
            <a:ext cx="7772400" cy="1470025"/>
          </a:xfrm>
        </p:spPr>
        <p:txBody>
          <a:bodyPr/>
          <a:lstStyle/>
          <a:p>
            <a:r>
              <a:rPr lang="es-EC" dirty="0" smtClean="0"/>
              <a:t>UNIVERSIDAD TECNICA DEL NORTE</a:t>
            </a:r>
            <a:endParaRPr lang="es-EC" dirty="0"/>
          </a:p>
        </p:txBody>
      </p:sp>
      <p:sp>
        <p:nvSpPr>
          <p:cNvPr id="3" name="2 Subtítulo"/>
          <p:cNvSpPr>
            <a:spLocks noGrp="1"/>
          </p:cNvSpPr>
          <p:nvPr>
            <p:ph type="subTitle" idx="1"/>
          </p:nvPr>
        </p:nvSpPr>
        <p:spPr>
          <a:xfrm>
            <a:off x="1371600" y="2852936"/>
            <a:ext cx="6400800" cy="2785864"/>
          </a:xfrm>
        </p:spPr>
        <p:txBody>
          <a:bodyPr>
            <a:normAutofit/>
          </a:bodyPr>
          <a:lstStyle/>
          <a:p>
            <a:r>
              <a:rPr lang="es-EC" dirty="0" smtClean="0"/>
              <a:t>JORGE ROSERO</a:t>
            </a:r>
          </a:p>
          <a:p>
            <a:r>
              <a:rPr lang="es-EC" dirty="0" smtClean="0"/>
              <a:t>DIAGNÓSTICO SITUACIONAL DE LAS ASOCIACIONES AGRICOLAS DEL CANTON URCUQUÍ ANTE LA IMPLEMENTACION DEL PROYECTO YACHAY</a:t>
            </a:r>
            <a:endParaRPr lang="es-EC" dirty="0"/>
          </a:p>
        </p:txBody>
      </p:sp>
    </p:spTree>
    <p:extLst>
      <p:ext uri="{BB962C8B-B14F-4D97-AF65-F5344CB8AC3E}">
        <p14:creationId xmlns:p14="http://schemas.microsoft.com/office/powerpoint/2010/main" val="33019232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620688"/>
            <a:ext cx="7704856" cy="4968552"/>
          </a:xfrm>
        </p:spPr>
        <p:txBody>
          <a:bodyPr>
            <a:normAutofit fontScale="62500" lnSpcReduction="20000"/>
          </a:bodyPr>
          <a:lstStyle/>
          <a:p>
            <a:r>
              <a:rPr lang="es-EC" b="1" cap="all" dirty="0" smtClean="0"/>
              <a:t> </a:t>
            </a:r>
            <a:r>
              <a:rPr lang="es-EC" b="1" cap="all" dirty="0"/>
              <a:t>Conclusiones</a:t>
            </a:r>
          </a:p>
          <a:p>
            <a:pPr lvl="0" algn="just"/>
            <a:r>
              <a:rPr lang="es-EC" dirty="0"/>
              <a:t>La producción agropecuaria se ve afectada por la falta de organización existente en cada una de las asociaciones entrevistadas; lo que hace difícil producir de la mejor manera y al no existir una adecuada comunicación entre ganaderos y agricultores no podrán conseguir acceso a capacitaciones. </a:t>
            </a:r>
          </a:p>
          <a:p>
            <a:pPr lvl="0" algn="just"/>
            <a:r>
              <a:rPr lang="es-EC" dirty="0"/>
              <a:t>Se pudo observar lo mucho que se puede diversificar la producción agrícola ya que tiene tierras aptas para la ganadería,  para la planteles avícolas y como en el sector de Buenos Aires han incursionado en el cultivo de peces.</a:t>
            </a:r>
          </a:p>
          <a:p>
            <a:pPr lvl="0" algn="just"/>
            <a:r>
              <a:rPr lang="es-EC" dirty="0"/>
              <a:t> De acuerdo al estudio de campo realizado, se observó que la producción agrícola es apta para la comercialización y distribución; preferentemente en los sectores de Cahuasquí, Buenos Aires  y Pablo Arenas; ya que su clima ofrece las condiciones pertinentes para el cultivo de aguacate, frejol, tomate de árbol, granadilla, café, entre otros.</a:t>
            </a:r>
          </a:p>
          <a:p>
            <a:r>
              <a:rPr lang="es-EC" b="1" cap="all" dirty="0" smtClean="0"/>
              <a:t>Recomendaciones</a:t>
            </a:r>
            <a:endParaRPr lang="es-EC" b="1" cap="all" dirty="0"/>
          </a:p>
          <a:p>
            <a:pPr lvl="0" algn="just"/>
            <a:r>
              <a:rPr lang="es-EC" dirty="0"/>
              <a:t>Promover reuniones entre las diferentes directivas de las asociaciones y la “Ciudad del Conocimiento”  para compartir información sobre lo que se puede hacer,  y así  crear un vínculo entre ambos entes para lograr  objetivos en común, que nos permitirían  crear proyectos productivos, mejorando  la producción del campo, con productos de mejor calidad para ser comercializados en cualquier lugar del cantón y  fuera del mismo.</a:t>
            </a:r>
          </a:p>
          <a:p>
            <a:pPr lvl="0" algn="just"/>
            <a:r>
              <a:rPr lang="es-EC" dirty="0"/>
              <a:t>Se propondrá al MAGAP socializar los diferentes proyectos que están impulsando  en cuanto a la producción agrícola, conjuntamente ligadas a las políticas gubernamentales que buscan implementar planes de desarrollo y crecimiento económico de la población; basados en una agricultura sustentable. </a:t>
            </a:r>
          </a:p>
        </p:txBody>
      </p:sp>
    </p:spTree>
    <p:extLst>
      <p:ext uri="{BB962C8B-B14F-4D97-AF65-F5344CB8AC3E}">
        <p14:creationId xmlns:p14="http://schemas.microsoft.com/office/powerpoint/2010/main" val="2439494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836713"/>
            <a:ext cx="7774632" cy="2763738"/>
          </a:xfrm>
        </p:spPr>
        <p:txBody>
          <a:bodyPr>
            <a:normAutofit fontScale="90000"/>
          </a:bodyPr>
          <a:lstStyle/>
          <a:p>
            <a:r>
              <a:rPr lang="es-EC" dirty="0" smtClean="0"/>
              <a:t>MUCHAS GRACIAS </a:t>
            </a:r>
            <a:br>
              <a:rPr lang="es-EC" dirty="0" smtClean="0"/>
            </a:br>
            <a:r>
              <a:rPr lang="es-EC" dirty="0" smtClean="0"/>
              <a:t>QUE TENGAN UNA LINDA TARDE</a:t>
            </a:r>
            <a:br>
              <a:rPr lang="es-EC" dirty="0" smtClean="0"/>
            </a:br>
            <a:endParaRPr lang="es-EC" dirty="0"/>
          </a:p>
        </p:txBody>
      </p:sp>
    </p:spTree>
    <p:extLst>
      <p:ext uri="{BB962C8B-B14F-4D97-AF65-F5344CB8AC3E}">
        <p14:creationId xmlns:p14="http://schemas.microsoft.com/office/powerpoint/2010/main" val="1193615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64705"/>
            <a:ext cx="7772400" cy="5112568"/>
          </a:xfrm>
        </p:spPr>
        <p:txBody>
          <a:bodyPr>
            <a:noAutofit/>
          </a:bodyPr>
          <a:lstStyle/>
          <a:p>
            <a:r>
              <a:rPr lang="es-EC" sz="2400" b="1" dirty="0"/>
              <a:t>Asociaciones de productores: </a:t>
            </a:r>
            <a:r>
              <a:rPr lang="es-EC" sz="2400" dirty="0"/>
              <a:t>Según el Art. 7, de la Codificación de la Ley de Centros Agrícolas, Cámaras de Agricultura y Asociaciones, emitida el 17 de marzo de 2004: “Las Asociaciones de Productores se constituirán con el carácter de nacionales, regionales o zonales, aplicando para las dos últimas la división que caracteriza al Ecuador en las regiones Litoral, Interandina, Amazónica e Insular o la que corresponde a las Cámaras Zonales que establece la presente Ley, respectivamente. Reunirán en su seno a todos los productores de un producto agropecuario determinado. Se regirán por sus propios estatutos aprobados por el Ministerio de Agricultura y Ganadería”. </a:t>
            </a:r>
            <a:r>
              <a:rPr lang="es-ES" sz="2400" dirty="0"/>
              <a:t>(derechoecuador.com, 2006)</a:t>
            </a:r>
            <a:r>
              <a:rPr lang="es-EC" sz="2400" dirty="0"/>
              <a:t/>
            </a:r>
            <a:br>
              <a:rPr lang="es-EC" sz="2400" dirty="0"/>
            </a:br>
            <a:endParaRPr lang="es-EC" sz="2400" dirty="0"/>
          </a:p>
        </p:txBody>
      </p:sp>
    </p:spTree>
    <p:extLst>
      <p:ext uri="{BB962C8B-B14F-4D97-AF65-F5344CB8AC3E}">
        <p14:creationId xmlns:p14="http://schemas.microsoft.com/office/powerpoint/2010/main" val="4040782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620688"/>
            <a:ext cx="7772400" cy="1470025"/>
          </a:xfrm>
        </p:spPr>
        <p:txBody>
          <a:bodyPr/>
          <a:lstStyle/>
          <a:p>
            <a:r>
              <a:rPr lang="es-EC" sz="3200" cap="all" dirty="0"/>
              <a:t>Definición de estructura y diseño de la organización</a:t>
            </a:r>
            <a:endParaRPr lang="es-EC" sz="3200" dirty="0"/>
          </a:p>
        </p:txBody>
      </p:sp>
      <p:sp>
        <p:nvSpPr>
          <p:cNvPr id="3" name="2 Subtítulo"/>
          <p:cNvSpPr>
            <a:spLocks noGrp="1"/>
          </p:cNvSpPr>
          <p:nvPr>
            <p:ph type="subTitle" idx="1"/>
          </p:nvPr>
        </p:nvSpPr>
        <p:spPr>
          <a:xfrm>
            <a:off x="1259632" y="2636912"/>
            <a:ext cx="6768752" cy="3384376"/>
          </a:xfrm>
        </p:spPr>
        <p:txBody>
          <a:bodyPr>
            <a:normAutofit fontScale="92500" lnSpcReduction="10000"/>
          </a:bodyPr>
          <a:lstStyle/>
          <a:p>
            <a:r>
              <a:rPr lang="es-EC" dirty="0"/>
              <a:t>La estructura será entonces, la herramienta que le permita a la organización alcanzar sus objetivos.</a:t>
            </a:r>
          </a:p>
          <a:p>
            <a:pPr lvl="0"/>
            <a:r>
              <a:rPr lang="es-EC" dirty="0"/>
              <a:t>Permite lograr una determinada disposición de sus recursos</a:t>
            </a:r>
          </a:p>
          <a:p>
            <a:pPr lvl="0"/>
            <a:r>
              <a:rPr lang="es-EC" dirty="0"/>
              <a:t>Facilita la realización de las actividades.</a:t>
            </a:r>
          </a:p>
          <a:p>
            <a:pPr lvl="0"/>
            <a:r>
              <a:rPr lang="es-EC" dirty="0"/>
              <a:t>Coordina su </a:t>
            </a:r>
            <a:r>
              <a:rPr lang="es-EC" dirty="0" smtClean="0"/>
              <a:t>funcionamiento.</a:t>
            </a:r>
          </a:p>
          <a:p>
            <a:r>
              <a:rPr lang="es-EC" dirty="0"/>
              <a:t>“La estructura organizacional puede definirse como el conjunto de medios que maneja la organización con el objeto de dividir el trabajo en diferentes tareas y lograr la coordinación efectiva de las mismas”.</a:t>
            </a:r>
          </a:p>
          <a:p>
            <a:pPr lvl="0"/>
            <a:endParaRPr lang="es-EC" dirty="0"/>
          </a:p>
          <a:p>
            <a:endParaRPr lang="es-EC" dirty="0"/>
          </a:p>
        </p:txBody>
      </p:sp>
    </p:spTree>
    <p:extLst>
      <p:ext uri="{BB962C8B-B14F-4D97-AF65-F5344CB8AC3E}">
        <p14:creationId xmlns:p14="http://schemas.microsoft.com/office/powerpoint/2010/main" val="2027174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620688"/>
            <a:ext cx="7772400" cy="1512167"/>
          </a:xfrm>
        </p:spPr>
        <p:txBody>
          <a:bodyPr>
            <a:noAutofit/>
          </a:bodyPr>
          <a:lstStyle/>
          <a:p>
            <a:r>
              <a:rPr lang="es-EC" sz="1800" dirty="0"/>
              <a:t>La estructura de una organización describe el marco de la misma. Así como los seres humanos tienen esqueletos que definen su forma, las organizaciones tienen estructuras que definen la suya. La estructura organizacional puede analizarse en tres </a:t>
            </a:r>
            <a:r>
              <a:rPr lang="es-EC" sz="1800" dirty="0" smtClean="0"/>
              <a:t>dimensiones: Complejidad, Formalización, Centralización</a:t>
            </a:r>
            <a:r>
              <a:rPr lang="es-EC" sz="1800" dirty="0"/>
              <a:t/>
            </a:r>
            <a:br>
              <a:rPr lang="es-EC" sz="1800" dirty="0"/>
            </a:br>
            <a:endParaRPr lang="es-EC" sz="1800" dirty="0"/>
          </a:p>
        </p:txBody>
      </p:sp>
      <p:sp>
        <p:nvSpPr>
          <p:cNvPr id="3" name="2 Subtítulo"/>
          <p:cNvSpPr>
            <a:spLocks noGrp="1"/>
          </p:cNvSpPr>
          <p:nvPr>
            <p:ph type="subTitle" idx="1"/>
          </p:nvPr>
        </p:nvSpPr>
        <p:spPr>
          <a:xfrm>
            <a:off x="1371600" y="2564904"/>
            <a:ext cx="6400800" cy="3073896"/>
          </a:xfrm>
        </p:spPr>
        <p:txBody>
          <a:bodyPr>
            <a:normAutofit fontScale="77500" lnSpcReduction="20000"/>
          </a:bodyPr>
          <a:lstStyle/>
          <a:p>
            <a:r>
              <a:rPr lang="es-EC" dirty="0"/>
              <a:t>La complejidad razona el grado de diferencia en una estructura. Mientras mayor sea la segmentación de la responsabilidad en  una organización, mayor cifra de niveles habrá en la jerarquía; y mientras más estén ubicadas dispersas en las unidades de la empresa, más difícil es clasificar a la gente y sus actividades. El grado en que una organización se basa en reglas y procedimientos para dirigir la conducta de los empleados es la formalización. </a:t>
            </a:r>
            <a:endParaRPr lang="es-EC" dirty="0" smtClean="0"/>
          </a:p>
          <a:p>
            <a:r>
              <a:rPr lang="es-EC" dirty="0"/>
              <a:t>Cuando los administradores construyen o cambian la estructura de una organización, se involucran en el diseño organizacional. </a:t>
            </a:r>
          </a:p>
          <a:p>
            <a:endParaRPr lang="es-EC" dirty="0"/>
          </a:p>
          <a:p>
            <a:endParaRPr lang="es-EC" dirty="0"/>
          </a:p>
        </p:txBody>
      </p:sp>
    </p:spTree>
    <p:extLst>
      <p:ext uri="{BB962C8B-B14F-4D97-AF65-F5344CB8AC3E}">
        <p14:creationId xmlns:p14="http://schemas.microsoft.com/office/powerpoint/2010/main" val="296468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r>
              <a:rPr lang="es-EC" sz="2600" cap="all" dirty="0"/>
              <a:t>Autoridad y </a:t>
            </a:r>
            <a:r>
              <a:rPr lang="es-EC" sz="2600" cap="all" dirty="0" smtClean="0"/>
              <a:t>responsabilidad</a:t>
            </a:r>
          </a:p>
          <a:p>
            <a:r>
              <a:rPr lang="es-EC" sz="2600" b="1" dirty="0"/>
              <a:t>La autoridad se refiere a los derechos inherentes a un puesto administrativo de dar órdenes y esperar que se obedezcan</a:t>
            </a:r>
            <a:r>
              <a:rPr lang="es-EC" sz="2600" b="1" dirty="0" smtClean="0"/>
              <a:t>.</a:t>
            </a:r>
          </a:p>
          <a:p>
            <a:r>
              <a:rPr lang="es-EC" sz="2600" dirty="0"/>
              <a:t>Cuando se delega autoridad, se delega una responsabilidad recíproca, es decir, la necesidad de librar las actividades otorgadas. Los clásicos se pusieron de acuerdo en dos formas de responsabilidad: </a:t>
            </a:r>
          </a:p>
          <a:p>
            <a:pPr lvl="0"/>
            <a:r>
              <a:rPr lang="es-EC" sz="2600" dirty="0"/>
              <a:t>Operativa</a:t>
            </a:r>
          </a:p>
          <a:p>
            <a:pPr lvl="0"/>
            <a:r>
              <a:rPr lang="es-EC" sz="2600" dirty="0"/>
              <a:t>Final</a:t>
            </a:r>
          </a:p>
          <a:p>
            <a:endParaRPr lang="es-EC" dirty="0"/>
          </a:p>
        </p:txBody>
      </p:sp>
    </p:spTree>
    <p:extLst>
      <p:ext uri="{BB962C8B-B14F-4D97-AF65-F5344CB8AC3E}">
        <p14:creationId xmlns:p14="http://schemas.microsoft.com/office/powerpoint/2010/main" val="3799389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EC" dirty="0"/>
              <a:t> La estructura de una organización es un medio para ayudar a la administración a alcanzar sus metas. La estructura debe seguir a la estrategia. Si la administración lleva a cabo un cambio significativo en la estrategia de su organización, necesitará modificar la estructura, para dar lugar a ese cambio</a:t>
            </a:r>
            <a:r>
              <a:rPr lang="es-EC" dirty="0" smtClean="0"/>
              <a:t>.</a:t>
            </a:r>
          </a:p>
          <a:p>
            <a:r>
              <a:rPr lang="es-EC" b="1" cap="all" dirty="0"/>
              <a:t>Tecnología y estructura</a:t>
            </a:r>
          </a:p>
          <a:p>
            <a:r>
              <a:rPr lang="es-EC" dirty="0"/>
              <a:t>  Toda organización utiliza alguna forma de tecnología para convertir sus insumos en productos. </a:t>
            </a:r>
            <a:r>
              <a:rPr lang="es-EC" dirty="0" err="1"/>
              <a:t>Woodward</a:t>
            </a:r>
            <a:r>
              <a:rPr lang="es-EC" dirty="0"/>
              <a:t>, J. </a:t>
            </a:r>
            <a:r>
              <a:rPr lang="es-EC" dirty="0" smtClean="0"/>
              <a:t> </a:t>
            </a:r>
            <a:r>
              <a:rPr lang="es-EC" dirty="0"/>
              <a:t>dirigió sus estudios a la tecnología de producción y encontró que existían claras relaciones entre clasificaciones tecnológicas (producción unitaria, en serie, por procesos) y  la estructura subsecuente de las empresas; que la eficacia de las organizaciones se relacionaba con la adaptación entre tecnología y estructura</a:t>
            </a:r>
            <a:r>
              <a:rPr lang="es-EC" dirty="0" smtClean="0"/>
              <a:t>.</a:t>
            </a:r>
            <a:endParaRPr lang="es-EC" dirty="0"/>
          </a:p>
        </p:txBody>
      </p:sp>
      <p:sp>
        <p:nvSpPr>
          <p:cNvPr id="2" name="1 Título"/>
          <p:cNvSpPr>
            <a:spLocks noGrp="1"/>
          </p:cNvSpPr>
          <p:nvPr>
            <p:ph type="title"/>
          </p:nvPr>
        </p:nvSpPr>
        <p:spPr/>
        <p:txBody>
          <a:bodyPr/>
          <a:lstStyle/>
          <a:p>
            <a:r>
              <a:rPr lang="es-EC" cap="all" dirty="0"/>
              <a:t>Estrategia y estructura</a:t>
            </a:r>
            <a:endParaRPr lang="es-EC" dirty="0"/>
          </a:p>
        </p:txBody>
      </p:sp>
    </p:spTree>
    <p:extLst>
      <p:ext uri="{BB962C8B-B14F-4D97-AF65-F5344CB8AC3E}">
        <p14:creationId xmlns:p14="http://schemas.microsoft.com/office/powerpoint/2010/main" val="1201171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908720"/>
            <a:ext cx="6400800" cy="4730080"/>
          </a:xfrm>
        </p:spPr>
        <p:txBody>
          <a:bodyPr>
            <a:normAutofit/>
          </a:bodyPr>
          <a:lstStyle/>
          <a:p>
            <a:r>
              <a:rPr lang="es-EC" b="1" cap="all" dirty="0" smtClean="0"/>
              <a:t> Asociación</a:t>
            </a:r>
            <a:endParaRPr lang="es-EC" b="1" cap="all" dirty="0"/>
          </a:p>
          <a:p>
            <a:r>
              <a:rPr lang="es-EC" dirty="0" smtClean="0"/>
              <a:t>Se  </a:t>
            </a:r>
            <a:r>
              <a:rPr lang="es-EC" dirty="0"/>
              <a:t>considera una asociación como: “Acción y efecto de aunar actividades o esfuerzos, colaboración, unión, junta, reunión, compañía, sociedad. Relación que une a los hombres en grupos y entidades organizadas; donde al simple contacto, conocimiento o coincidencia, se agrega un propósito, más o menos duradero, de proceder unidos para uno o más objetivos”. </a:t>
            </a:r>
          </a:p>
          <a:p>
            <a:endParaRPr lang="es-EC" dirty="0"/>
          </a:p>
        </p:txBody>
      </p:sp>
    </p:spTree>
    <p:extLst>
      <p:ext uri="{BB962C8B-B14F-4D97-AF65-F5344CB8AC3E}">
        <p14:creationId xmlns:p14="http://schemas.microsoft.com/office/powerpoint/2010/main" val="2245071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15616" y="692696"/>
            <a:ext cx="7272808" cy="4946104"/>
          </a:xfrm>
        </p:spPr>
        <p:txBody>
          <a:bodyPr>
            <a:normAutofit fontScale="92500" lnSpcReduction="20000"/>
          </a:bodyPr>
          <a:lstStyle/>
          <a:p>
            <a:r>
              <a:rPr lang="es-EC" b="1" dirty="0"/>
              <a:t>Tipos de </a:t>
            </a:r>
            <a:r>
              <a:rPr lang="es-EC" b="1" dirty="0" smtClean="0"/>
              <a:t>asociaciones</a:t>
            </a:r>
            <a:endParaRPr lang="es-EC" dirty="0"/>
          </a:p>
          <a:p>
            <a:r>
              <a:rPr lang="es-EC" b="1" dirty="0"/>
              <a:t>Asociación Civil</a:t>
            </a:r>
            <a:r>
              <a:rPr lang="es-EC" dirty="0"/>
              <a:t>: “La regida por la ley de asociaciones, destinada a los organismos colectivos sin fines lucrativos. (y. Derecho de asociación.) Más estrictamente, la que no es religiosa (como las Órdenes de cualquiera religión), ni profesional (cual los sindicatos), ni oficial (la creada o sostenida por el Poder público, y con regulación especial); o sea, la de índole cultural, artístico, científico, deportivo, altruista”.</a:t>
            </a:r>
            <a:r>
              <a:rPr lang="es-ES" dirty="0"/>
              <a:t> (Luis E. , 2003)</a:t>
            </a:r>
            <a:endParaRPr lang="es-EC" dirty="0"/>
          </a:p>
          <a:p>
            <a:r>
              <a:rPr lang="es-EC" b="1" dirty="0"/>
              <a:t>Asociación ilícita</a:t>
            </a:r>
            <a:r>
              <a:rPr lang="es-EC" dirty="0"/>
              <a:t>: “La constituida por varias personas cuando está prohibida por la ley, por razón de los fines que se proponen quienes la constituyen”.</a:t>
            </a:r>
          </a:p>
          <a:p>
            <a:r>
              <a:rPr lang="es-EC" b="1" dirty="0" smtClean="0"/>
              <a:t>Asociación </a:t>
            </a:r>
            <a:r>
              <a:rPr lang="es-EC" b="1" dirty="0"/>
              <a:t>de Hecho</a:t>
            </a:r>
            <a:r>
              <a:rPr lang="es-EC" dirty="0"/>
              <a:t>: “En materia de sindicación, el núcleo coherente de trabajadores, organizado al modo de un sindicato; pero que carece del reconocimiento legal, por no haberlo solicitado o por no haberlo obtenido. </a:t>
            </a:r>
            <a:endParaRPr lang="es-EC" dirty="0"/>
          </a:p>
        </p:txBody>
      </p:sp>
    </p:spTree>
    <p:extLst>
      <p:ext uri="{BB962C8B-B14F-4D97-AF65-F5344CB8AC3E}">
        <p14:creationId xmlns:p14="http://schemas.microsoft.com/office/powerpoint/2010/main" val="759573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764704"/>
            <a:ext cx="6944816" cy="4874096"/>
          </a:xfrm>
        </p:spPr>
        <p:txBody>
          <a:bodyPr>
            <a:normAutofit fontScale="85000" lnSpcReduction="20000"/>
          </a:bodyPr>
          <a:lstStyle/>
          <a:p>
            <a:r>
              <a:rPr lang="es-EC" b="1" cap="all" dirty="0"/>
              <a:t>2.2.5.2 Estrategia y estructura</a:t>
            </a:r>
          </a:p>
          <a:p>
            <a:r>
              <a:rPr lang="es-EC" dirty="0"/>
              <a:t>  La estructura de una organización es un medio para ayudar a la administración a alcanzar sus metas. La estructura debe seguir a la estrategia. Si la administración lleva a cabo un cambio significativo en la estrategia de su organización, necesitará modificar la estructura, para dar lugar a ese cambio.</a:t>
            </a:r>
          </a:p>
          <a:p>
            <a:r>
              <a:rPr lang="es-EC" b="1" cap="all" dirty="0"/>
              <a:t>2.2.6.1 Estructura sencilla</a:t>
            </a:r>
          </a:p>
          <a:p>
            <a:r>
              <a:rPr lang="es-EC" b="1" dirty="0"/>
              <a:t>Organización que tiene baja complejidad y formalidad, pero con una alta centralización. Es más frecuente encontrar estructuras sencillas en las pequeñas empresas en donde el administrador y el dueño son la misma persona. La ventaja: es rápida, flexible, poco costosa de mantener, y las responsabilidades quedan claras. La desventaja: es efectiva sólo en pequeñas organizaciones porque su baja formalidad y su alta centralización se traduce en una sobrecarga de información en la cima</a:t>
            </a:r>
            <a:r>
              <a:rPr lang="es-EC" b="1" dirty="0" smtClean="0"/>
              <a:t>.</a:t>
            </a:r>
            <a:endParaRPr lang="es-EC" b="1" dirty="0"/>
          </a:p>
          <a:p>
            <a:endParaRPr lang="es-EC" dirty="0"/>
          </a:p>
        </p:txBody>
      </p:sp>
    </p:spTree>
    <p:extLst>
      <p:ext uri="{BB962C8B-B14F-4D97-AF65-F5344CB8AC3E}">
        <p14:creationId xmlns:p14="http://schemas.microsoft.com/office/powerpoint/2010/main" val="179223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100</TotalTime>
  <Words>1204</Words>
  <Application>Microsoft Office PowerPoint</Application>
  <PresentationFormat>Presentación en pantalla (4:3)</PresentationFormat>
  <Paragraphs>40</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Cartoné</vt:lpstr>
      <vt:lpstr>UNIVERSIDAD TECNICA DEL NORTE</vt:lpstr>
      <vt:lpstr>Asociaciones de productores: Según el Art. 7, de la Codificación de la Ley de Centros Agrícolas, Cámaras de Agricultura y Asociaciones, emitida el 17 de marzo de 2004: “Las Asociaciones de Productores se constituirán con el carácter de nacionales, regionales o zonales, aplicando para las dos últimas la división que caracteriza al Ecuador en las regiones Litoral, Interandina, Amazónica e Insular o la que corresponde a las Cámaras Zonales que establece la presente Ley, respectivamente. Reunirán en su seno a todos los productores de un producto agropecuario determinado. Se regirán por sus propios estatutos aprobados por el Ministerio de Agricultura y Ganadería”. (derechoecuador.com, 2006) </vt:lpstr>
      <vt:lpstr>Definición de estructura y diseño de la organización</vt:lpstr>
      <vt:lpstr>La estructura de una organización describe el marco de la misma. Así como los seres humanos tienen esqueletos que definen su forma, las organizaciones tienen estructuras que definen la suya. La estructura organizacional puede analizarse en tres dimensiones: Complejidad, Formalización, Centralización </vt:lpstr>
      <vt:lpstr>Presentación de PowerPoint</vt:lpstr>
      <vt:lpstr>Estrategia y estructura</vt:lpstr>
      <vt:lpstr>Presentación de PowerPoint</vt:lpstr>
      <vt:lpstr>Presentación de PowerPoint</vt:lpstr>
      <vt:lpstr>Presentación de PowerPoint</vt:lpstr>
      <vt:lpstr>Presentación de PowerPoint</vt:lpstr>
      <vt:lpstr>MUCHAS GRACIAS  QUE TENGAN UNA LINDA TARDE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TECNICA DEL NORTE</dc:title>
  <dc:creator>JORGE</dc:creator>
  <cp:lastModifiedBy>JORGE</cp:lastModifiedBy>
  <cp:revision>9</cp:revision>
  <dcterms:created xsi:type="dcterms:W3CDTF">2016-01-14T23:33:56Z</dcterms:created>
  <dcterms:modified xsi:type="dcterms:W3CDTF">2016-01-21T02:57:57Z</dcterms:modified>
</cp:coreProperties>
</file>