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theme/themeOverride2.xml" ContentType="application/vnd.openxmlformats-officedocument.themeOverride+xml"/>
  <Override PartName="/ppt/charts/chart3.xml" ContentType="application/vnd.openxmlformats-officedocument.drawingml.chart+xml"/>
  <Override PartName="/ppt/theme/themeOverride3.xml" ContentType="application/vnd.openxmlformats-officedocument.themeOverride+xml"/>
  <Override PartName="/ppt/charts/chart4.xml" ContentType="application/vnd.openxmlformats-officedocument.drawingml.chart+xml"/>
  <Override PartName="/ppt/theme/themeOverride4.xml" ContentType="application/vnd.openxmlformats-officedocument.themeOverride+xml"/>
  <Override PartName="/ppt/charts/chart5.xml" ContentType="application/vnd.openxmlformats-officedocument.drawingml.chart+xml"/>
  <Override PartName="/ppt/theme/themeOverride5.xml" ContentType="application/vnd.openxmlformats-officedocument.themeOverride+xml"/>
  <Override PartName="/ppt/charts/chart6.xml" ContentType="application/vnd.openxmlformats-officedocument.drawingml.chart+xml"/>
  <Override PartName="/ppt/theme/themeOverride6.xml" ContentType="application/vnd.openxmlformats-officedocument.themeOverride+xml"/>
  <Override PartName="/ppt/charts/chart7.xml" ContentType="application/vnd.openxmlformats-officedocument.drawingml.chart+xml"/>
  <Override PartName="/ppt/theme/themeOverride7.xml" ContentType="application/vnd.openxmlformats-officedocument.themeOverride+xml"/>
  <Override PartName="/ppt/charts/chart8.xml" ContentType="application/vnd.openxmlformats-officedocument.drawingml.chart+xml"/>
  <Override PartName="/ppt/theme/themeOverride8.xml" ContentType="application/vnd.openxmlformats-officedocument.themeOverride+xml"/>
  <Override PartName="/ppt/charts/chart9.xml" ContentType="application/vnd.openxmlformats-officedocument.drawingml.chart+xml"/>
  <Override PartName="/ppt/theme/themeOverride9.xml" ContentType="application/vnd.openxmlformats-officedocument.themeOverride+xml"/>
  <Override PartName="/ppt/charts/chart10.xml" ContentType="application/vnd.openxmlformats-officedocument.drawingml.chart+xml"/>
  <Override PartName="/ppt/theme/themeOverride10.xml" ContentType="application/vnd.openxmlformats-officedocument.themeOverride+xml"/>
  <Override PartName="/ppt/charts/chart11.xml" ContentType="application/vnd.openxmlformats-officedocument.drawingml.chart+xml"/>
  <Override PartName="/ppt/theme/themeOverride11.xml" ContentType="application/vnd.openxmlformats-officedocument.themeOverride+xml"/>
  <Override PartName="/ppt/charts/chart12.xml" ContentType="application/vnd.openxmlformats-officedocument.drawingml.chart+xml"/>
  <Override PartName="/ppt/theme/themeOverride12.xml" ContentType="application/vnd.openxmlformats-officedocument.themeOverride+xml"/>
  <Override PartName="/ppt/drawings/drawing1.xml" ContentType="application/vnd.openxmlformats-officedocument.drawingml.chartshapes+xml"/>
  <Override PartName="/ppt/charts/chart13.xml" ContentType="application/vnd.openxmlformats-officedocument.drawingml.chart+xml"/>
  <Override PartName="/ppt/theme/themeOverride13.xml" ContentType="application/vnd.openxmlformats-officedocument.themeOverride+xml"/>
  <Override PartName="/ppt/charts/chart14.xml" ContentType="application/vnd.openxmlformats-officedocument.drawingml.chart+xml"/>
  <Override PartName="/ppt/theme/themeOverride14.xml" ContentType="application/vnd.openxmlformats-officedocument.themeOverride+xml"/>
  <Override PartName="/ppt/charts/chart15.xml" ContentType="application/vnd.openxmlformats-officedocument.drawingml.chart+xml"/>
  <Override PartName="/ppt/theme/themeOverride15.xml" ContentType="application/vnd.openxmlformats-officedocument.themeOverride+xml"/>
  <Override PartName="/ppt/charts/chart16.xml" ContentType="application/vnd.openxmlformats-officedocument.drawingml.chart+xml"/>
  <Override PartName="/ppt/theme/themeOverride16.xml" ContentType="application/vnd.openxmlformats-officedocument.themeOverride+xml"/>
  <Override PartName="/ppt/charts/chart17.xml" ContentType="application/vnd.openxmlformats-officedocument.drawingml.chart+xml"/>
  <Override PartName="/ppt/charts/chart18.xml" ContentType="application/vnd.openxmlformats-officedocument.drawingml.chart+xml"/>
  <Override PartName="/ppt/charts/chart19.xml" ContentType="application/vnd.openxmlformats-officedocument.drawingml.chart+xml"/>
  <Override PartName="/ppt/theme/themeOverride17.xml" ContentType="application/vnd.openxmlformats-officedocument.themeOverride+xml"/>
  <Override PartName="/ppt/charts/chart20.xml" ContentType="application/vnd.openxmlformats-officedocument.drawingml.chart+xml"/>
  <Override PartName="/ppt/theme/themeOverride18.xml" ContentType="application/vnd.openxmlformats-officedocument.themeOverride+xml"/>
  <Override PartName="/ppt/charts/chart21.xml" ContentType="application/vnd.openxmlformats-officedocument.drawingml.chart+xml"/>
  <Override PartName="/ppt/theme/themeOverride19.xml" ContentType="application/vnd.openxmlformats-officedocument.themeOverride+xml"/>
  <Override PartName="/ppt/charts/chart22.xml" ContentType="application/vnd.openxmlformats-officedocument.drawingml.chart+xml"/>
  <Override PartName="/ppt/charts/chart23.xml" ContentType="application/vnd.openxmlformats-officedocument.drawingml.chart+xml"/>
  <Override PartName="/ppt/theme/themeOverride20.xml" ContentType="application/vnd.openxmlformats-officedocument.themeOverride+xml"/>
  <Override PartName="/ppt/charts/chart24.xml" ContentType="application/vnd.openxmlformats-officedocument.drawingml.chart+xml"/>
  <Override PartName="/ppt/charts/chart25.xml" ContentType="application/vnd.openxmlformats-officedocument.drawingml.chart+xml"/>
  <Override PartName="/ppt/theme/themeOverride21.xml" ContentType="application/vnd.openxmlformats-officedocument.themeOverride+xml"/>
  <Override PartName="/ppt/charts/chart26.xml" ContentType="application/vnd.openxmlformats-officedocument.drawingml.chart+xml"/>
  <Override PartName="/ppt/theme/themeOverride22.xml" ContentType="application/vnd.openxmlformats-officedocument.themeOverride+xml"/>
  <Override PartName="/ppt/charts/chart27.xml" ContentType="application/vnd.openxmlformats-officedocument.drawingml.chart+xml"/>
  <Override PartName="/ppt/theme/themeOverride23.xml" ContentType="application/vnd.openxmlformats-officedocument.themeOverride+xml"/>
  <Override PartName="/ppt/charts/chart28.xml" ContentType="application/vnd.openxmlformats-officedocument.drawingml.chart+xml"/>
  <Override PartName="/ppt/theme/themeOverride24.xml" ContentType="application/vnd.openxmlformats-officedocument.themeOverride+xml"/>
  <Override PartName="/ppt/charts/chart29.xml" ContentType="application/vnd.openxmlformats-officedocument.drawingml.chart+xml"/>
  <Override PartName="/ppt/theme/themeOverride25.xml" ContentType="application/vnd.openxmlformats-officedocument.themeOverride+xml"/>
  <Override PartName="/ppt/charts/chart30.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713" r:id="rId1"/>
  </p:sldMasterIdLst>
  <p:notesMasterIdLst>
    <p:notesMasterId r:id="rId42"/>
  </p:notesMasterIdLst>
  <p:handoutMasterIdLst>
    <p:handoutMasterId r:id="rId43"/>
  </p:handoutMasterIdLst>
  <p:sldIdLst>
    <p:sldId id="256" r:id="rId2"/>
    <p:sldId id="275" r:id="rId3"/>
    <p:sldId id="265" r:id="rId4"/>
    <p:sldId id="259" r:id="rId5"/>
    <p:sldId id="262" r:id="rId6"/>
    <p:sldId id="277" r:id="rId7"/>
    <p:sldId id="276" r:id="rId8"/>
    <p:sldId id="278" r:id="rId9"/>
    <p:sldId id="263" r:id="rId10"/>
    <p:sldId id="288" r:id="rId11"/>
    <p:sldId id="290" r:id="rId12"/>
    <p:sldId id="280" r:id="rId13"/>
    <p:sldId id="282" r:id="rId14"/>
    <p:sldId id="283" r:id="rId15"/>
    <p:sldId id="289" r:id="rId16"/>
    <p:sldId id="279" r:id="rId17"/>
    <p:sldId id="284" r:id="rId18"/>
    <p:sldId id="301" r:id="rId19"/>
    <p:sldId id="268" r:id="rId20"/>
    <p:sldId id="269" r:id="rId21"/>
    <p:sldId id="271" r:id="rId22"/>
    <p:sldId id="285" r:id="rId23"/>
    <p:sldId id="287" r:id="rId24"/>
    <p:sldId id="291" r:id="rId25"/>
    <p:sldId id="292" r:id="rId26"/>
    <p:sldId id="293" r:id="rId27"/>
    <p:sldId id="294" r:id="rId28"/>
    <p:sldId id="295" r:id="rId29"/>
    <p:sldId id="296" r:id="rId30"/>
    <p:sldId id="297" r:id="rId31"/>
    <p:sldId id="298" r:id="rId32"/>
    <p:sldId id="304" r:id="rId33"/>
    <p:sldId id="302" r:id="rId34"/>
    <p:sldId id="306" r:id="rId35"/>
    <p:sldId id="305" r:id="rId36"/>
    <p:sldId id="286" r:id="rId37"/>
    <p:sldId id="303" r:id="rId38"/>
    <p:sldId id="299" r:id="rId39"/>
    <p:sldId id="300" r:id="rId40"/>
    <p:sldId id="273"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F9EC"/>
    <a:srgbClr val="66FFFF"/>
    <a:srgbClr val="00FFFF"/>
    <a:srgbClr val="FFCC99"/>
    <a:srgbClr val="CCCCFF"/>
    <a:srgbClr val="CCECFF"/>
    <a:srgbClr val="FFFF99"/>
    <a:srgbClr val="FFCCFF"/>
    <a:srgbClr val="CCFFCC"/>
    <a:srgbClr val="FF7C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2833802-FEF1-4C79-8D5D-14CF1EAF98D9}" styleName="Estilo claro 2 - Acento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726" autoAdjust="0"/>
    <p:restoredTop sz="94660" autoAdjust="0"/>
  </p:normalViewPr>
  <p:slideViewPr>
    <p:cSldViewPr snapToGrid="0">
      <p:cViewPr>
        <p:scale>
          <a:sx n="77" d="100"/>
          <a:sy n="77" d="100"/>
        </p:scale>
        <p:origin x="-432" y="-72"/>
      </p:cViewPr>
      <p:guideLst>
        <p:guide orient="horz" pos="2160"/>
        <p:guide pos="3840"/>
      </p:guideLst>
    </p:cSldViewPr>
  </p:slideViewPr>
  <p:outlineViewPr>
    <p:cViewPr>
      <p:scale>
        <a:sx n="33" d="100"/>
        <a:sy n="33" d="100"/>
      </p:scale>
      <p:origin x="0" y="966"/>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2" Type="http://schemas.openxmlformats.org/officeDocument/2006/relationships/oleObject" Target="../embeddings/oleObject1.bin"/><Relationship Id="rId1" Type="http://schemas.openxmlformats.org/officeDocument/2006/relationships/themeOverride" Target="../theme/themeOverride1.xml"/></Relationships>
</file>

<file path=ppt/charts/_rels/chart10.xml.rels><?xml version="1.0" encoding="UTF-8" standalone="yes"?>
<Relationships xmlns="http://schemas.openxmlformats.org/package/2006/relationships"><Relationship Id="rId2" Type="http://schemas.openxmlformats.org/officeDocument/2006/relationships/oleObject" Target="../embeddings/oleObject10.bin"/><Relationship Id="rId1" Type="http://schemas.openxmlformats.org/officeDocument/2006/relationships/themeOverride" Target="../theme/themeOverride10.xml"/></Relationships>
</file>

<file path=ppt/charts/_rels/chart11.xml.rels><?xml version="1.0" encoding="UTF-8" standalone="yes"?>
<Relationships xmlns="http://schemas.openxmlformats.org/package/2006/relationships"><Relationship Id="rId2" Type="http://schemas.openxmlformats.org/officeDocument/2006/relationships/oleObject" Target="../embeddings/oleObject11.bin"/><Relationship Id="rId1" Type="http://schemas.openxmlformats.org/officeDocument/2006/relationships/themeOverride" Target="../theme/themeOverride11.xml"/></Relationships>
</file>

<file path=ppt/charts/_rels/chart12.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embeddings/oleObject12.bin"/><Relationship Id="rId1" Type="http://schemas.openxmlformats.org/officeDocument/2006/relationships/themeOverride" Target="../theme/themeOverride12.xml"/></Relationships>
</file>

<file path=ppt/charts/_rels/chart13.xml.rels><?xml version="1.0" encoding="UTF-8" standalone="yes"?>
<Relationships xmlns="http://schemas.openxmlformats.org/package/2006/relationships"><Relationship Id="rId2" Type="http://schemas.openxmlformats.org/officeDocument/2006/relationships/oleObject" Target="../embeddings/oleObject13.bin"/><Relationship Id="rId1" Type="http://schemas.openxmlformats.org/officeDocument/2006/relationships/themeOverride" Target="../theme/themeOverride13.xml"/></Relationships>
</file>

<file path=ppt/charts/_rels/chart14.xml.rels><?xml version="1.0" encoding="UTF-8" standalone="yes"?>
<Relationships xmlns="http://schemas.openxmlformats.org/package/2006/relationships"><Relationship Id="rId2" Type="http://schemas.openxmlformats.org/officeDocument/2006/relationships/oleObject" Target="../embeddings/oleObject14.bin"/><Relationship Id="rId1" Type="http://schemas.openxmlformats.org/officeDocument/2006/relationships/themeOverride" Target="../theme/themeOverride14.xml"/></Relationships>
</file>

<file path=ppt/charts/_rels/chart15.xml.rels><?xml version="1.0" encoding="UTF-8" standalone="yes"?>
<Relationships xmlns="http://schemas.openxmlformats.org/package/2006/relationships"><Relationship Id="rId2" Type="http://schemas.openxmlformats.org/officeDocument/2006/relationships/oleObject" Target="../embeddings/oleObject15.bin"/><Relationship Id="rId1" Type="http://schemas.openxmlformats.org/officeDocument/2006/relationships/themeOverride" Target="../theme/themeOverride15.xml"/></Relationships>
</file>

<file path=ppt/charts/_rels/chart16.xml.rels><?xml version="1.0" encoding="UTF-8" standalone="yes"?>
<Relationships xmlns="http://schemas.openxmlformats.org/package/2006/relationships"><Relationship Id="rId2" Type="http://schemas.openxmlformats.org/officeDocument/2006/relationships/oleObject" Target="../embeddings/oleObject16.bin"/><Relationship Id="rId1" Type="http://schemas.openxmlformats.org/officeDocument/2006/relationships/themeOverride" Target="../theme/themeOverride16.xml"/></Relationships>
</file>

<file path=ppt/charts/_rels/chart17.xml.rels><?xml version="1.0" encoding="UTF-8" standalone="yes"?>
<Relationships xmlns="http://schemas.openxmlformats.org/package/2006/relationships"><Relationship Id="rId1" Type="http://schemas.openxmlformats.org/officeDocument/2006/relationships/oleObject" Target="file:///C:\Users\paul\Documents\TESIS\avances%20TESIS\graficos%20de%20suelos%20antes%20de%20la%20implementaci&#243;n%20de%20las%20t&#233;cnicas%20agroecol&#243;gicas..xlsx" TargetMode="External"/></Relationships>
</file>

<file path=ppt/charts/_rels/chart18.xml.rels><?xml version="1.0" encoding="UTF-8" standalone="yes"?>
<Relationships xmlns="http://schemas.openxmlformats.org/package/2006/relationships"><Relationship Id="rId1" Type="http://schemas.openxmlformats.org/officeDocument/2006/relationships/oleObject" Target="file:///C:\Users\paul\Documents\TESIS\avances%20TESIS\graficos%20de%20suelos%20antes%20de%20la%20implementaci&#243;n%20de%20las%20t&#233;cnicas%20agroecol&#243;gicas..xlsx" TargetMode="External"/></Relationships>
</file>

<file path=ppt/charts/_rels/chart19.xml.rels><?xml version="1.0" encoding="UTF-8" standalone="yes"?>
<Relationships xmlns="http://schemas.openxmlformats.org/package/2006/relationships"><Relationship Id="rId2" Type="http://schemas.openxmlformats.org/officeDocument/2006/relationships/oleObject" Target="../embeddings/oleObject17.bin"/><Relationship Id="rId1" Type="http://schemas.openxmlformats.org/officeDocument/2006/relationships/themeOverride" Target="../theme/themeOverride17.xml"/></Relationships>
</file>

<file path=ppt/charts/_rels/chart2.xml.rels><?xml version="1.0" encoding="UTF-8" standalone="yes"?>
<Relationships xmlns="http://schemas.openxmlformats.org/package/2006/relationships"><Relationship Id="rId2" Type="http://schemas.openxmlformats.org/officeDocument/2006/relationships/oleObject" Target="../embeddings/oleObject2.bin"/><Relationship Id="rId1" Type="http://schemas.openxmlformats.org/officeDocument/2006/relationships/themeOverride" Target="../theme/themeOverride2.xml"/></Relationships>
</file>

<file path=ppt/charts/_rels/chart20.xml.rels><?xml version="1.0" encoding="UTF-8" standalone="yes"?>
<Relationships xmlns="http://schemas.openxmlformats.org/package/2006/relationships"><Relationship Id="rId2" Type="http://schemas.openxmlformats.org/officeDocument/2006/relationships/oleObject" Target="../embeddings/oleObject18.bin"/><Relationship Id="rId1" Type="http://schemas.openxmlformats.org/officeDocument/2006/relationships/themeOverride" Target="../theme/themeOverride18.xml"/></Relationships>
</file>

<file path=ppt/charts/_rels/chart21.xml.rels><?xml version="1.0" encoding="UTF-8" standalone="yes"?>
<Relationships xmlns="http://schemas.openxmlformats.org/package/2006/relationships"><Relationship Id="rId2" Type="http://schemas.openxmlformats.org/officeDocument/2006/relationships/oleObject" Target="../embeddings/oleObject19.bin"/><Relationship Id="rId1" Type="http://schemas.openxmlformats.org/officeDocument/2006/relationships/themeOverride" Target="../theme/themeOverride19.xml"/></Relationships>
</file>

<file path=ppt/charts/_rels/chart22.xml.rels><?xml version="1.0" encoding="UTF-8" standalone="yes"?>
<Relationships xmlns="http://schemas.openxmlformats.org/package/2006/relationships"><Relationship Id="rId1" Type="http://schemas.openxmlformats.org/officeDocument/2006/relationships/oleObject" Target="file:///C:\Users\paul\Documents\TESIS\avances%20TESIS\graficos%20de%20suelos%20antes%20de%20la%20implementaci&#243;n%20de%20las%20t&#233;cnicas%20agroecol&#243;gicas..xlsx" TargetMode="External"/></Relationships>
</file>

<file path=ppt/charts/_rels/chart23.xml.rels><?xml version="1.0" encoding="UTF-8" standalone="yes"?>
<Relationships xmlns="http://schemas.openxmlformats.org/package/2006/relationships"><Relationship Id="rId2" Type="http://schemas.openxmlformats.org/officeDocument/2006/relationships/oleObject" Target="../embeddings/oleObject20.bin"/><Relationship Id="rId1" Type="http://schemas.openxmlformats.org/officeDocument/2006/relationships/themeOverride" Target="../theme/themeOverride20.xml"/></Relationships>
</file>

<file path=ppt/charts/_rels/chart24.xml.rels><?xml version="1.0" encoding="UTF-8" standalone="yes"?>
<Relationships xmlns="http://schemas.openxmlformats.org/package/2006/relationships"><Relationship Id="rId1" Type="http://schemas.openxmlformats.org/officeDocument/2006/relationships/oleObject" Target="file:///C:\Users\paul\Documents\TESIS\avances%20TESIS\graficos%20de%20suelos%20antes%20de%20la%20implementaci&#243;n%20de%20las%20t&#233;cnicas%20agroecol&#243;gicas..xlsx" TargetMode="External"/></Relationships>
</file>

<file path=ppt/charts/_rels/chart25.xml.rels><?xml version="1.0" encoding="UTF-8" standalone="yes"?>
<Relationships xmlns="http://schemas.openxmlformats.org/package/2006/relationships"><Relationship Id="rId2" Type="http://schemas.openxmlformats.org/officeDocument/2006/relationships/oleObject" Target="../embeddings/oleObject21.bin"/><Relationship Id="rId1" Type="http://schemas.openxmlformats.org/officeDocument/2006/relationships/themeOverride" Target="../theme/themeOverride21.xml"/></Relationships>
</file>

<file path=ppt/charts/_rels/chart26.xml.rels><?xml version="1.0" encoding="UTF-8" standalone="yes"?>
<Relationships xmlns="http://schemas.openxmlformats.org/package/2006/relationships"><Relationship Id="rId2" Type="http://schemas.openxmlformats.org/officeDocument/2006/relationships/oleObject" Target="../embeddings/oleObject22.bin"/><Relationship Id="rId1" Type="http://schemas.openxmlformats.org/officeDocument/2006/relationships/themeOverride" Target="../theme/themeOverride22.xml"/></Relationships>
</file>

<file path=ppt/charts/_rels/chart27.xml.rels><?xml version="1.0" encoding="UTF-8" standalone="yes"?>
<Relationships xmlns="http://schemas.openxmlformats.org/package/2006/relationships"><Relationship Id="rId2" Type="http://schemas.openxmlformats.org/officeDocument/2006/relationships/oleObject" Target="../embeddings/oleObject23.bin"/><Relationship Id="rId1" Type="http://schemas.openxmlformats.org/officeDocument/2006/relationships/themeOverride" Target="../theme/themeOverride23.xml"/></Relationships>
</file>

<file path=ppt/charts/_rels/chart28.xml.rels><?xml version="1.0" encoding="UTF-8" standalone="yes"?>
<Relationships xmlns="http://schemas.openxmlformats.org/package/2006/relationships"><Relationship Id="rId2" Type="http://schemas.openxmlformats.org/officeDocument/2006/relationships/oleObject" Target="../embeddings/oleObject24.bin"/><Relationship Id="rId1" Type="http://schemas.openxmlformats.org/officeDocument/2006/relationships/themeOverride" Target="../theme/themeOverride24.xml"/></Relationships>
</file>

<file path=ppt/charts/_rels/chart29.xml.rels><?xml version="1.0" encoding="UTF-8" standalone="yes"?>
<Relationships xmlns="http://schemas.openxmlformats.org/package/2006/relationships"><Relationship Id="rId2" Type="http://schemas.openxmlformats.org/officeDocument/2006/relationships/oleObject" Target="../embeddings/oleObject25.bin"/><Relationship Id="rId1" Type="http://schemas.openxmlformats.org/officeDocument/2006/relationships/themeOverride" Target="../theme/themeOverride25.xml"/></Relationships>
</file>

<file path=ppt/charts/_rels/chart3.xml.rels><?xml version="1.0" encoding="UTF-8" standalone="yes"?>
<Relationships xmlns="http://schemas.openxmlformats.org/package/2006/relationships"><Relationship Id="rId2" Type="http://schemas.openxmlformats.org/officeDocument/2006/relationships/oleObject" Target="../embeddings/oleObject3.bin"/><Relationship Id="rId1" Type="http://schemas.openxmlformats.org/officeDocument/2006/relationships/themeOverride" Target="../theme/themeOverride3.xml"/></Relationships>
</file>

<file path=ppt/charts/_rels/chart30.xml.rels><?xml version="1.0" encoding="UTF-8" standalone="yes"?>
<Relationships xmlns="http://schemas.openxmlformats.org/package/2006/relationships"><Relationship Id="rId1" Type="http://schemas.openxmlformats.org/officeDocument/2006/relationships/oleObject" Target="file:///D:\TRABAJO%20DE%20TITULACI&#211;N\avances%20TESIS\Complemento\graficos-de-suelos-despues-de-la-implementaci&#243;n-de-las-t&#233;cnicas-agroecol&#243;gicas..xlsx" TargetMode="External"/></Relationships>
</file>

<file path=ppt/charts/_rels/chart4.xml.rels><?xml version="1.0" encoding="UTF-8" standalone="yes"?>
<Relationships xmlns="http://schemas.openxmlformats.org/package/2006/relationships"><Relationship Id="rId2" Type="http://schemas.openxmlformats.org/officeDocument/2006/relationships/oleObject" Target="../embeddings/oleObject4.bin"/><Relationship Id="rId1" Type="http://schemas.openxmlformats.org/officeDocument/2006/relationships/themeOverride" Target="../theme/themeOverride4.xml"/></Relationships>
</file>

<file path=ppt/charts/_rels/chart5.xml.rels><?xml version="1.0" encoding="UTF-8" standalone="yes"?>
<Relationships xmlns="http://schemas.openxmlformats.org/package/2006/relationships"><Relationship Id="rId2" Type="http://schemas.openxmlformats.org/officeDocument/2006/relationships/oleObject" Target="../embeddings/oleObject5.bin"/><Relationship Id="rId1" Type="http://schemas.openxmlformats.org/officeDocument/2006/relationships/themeOverride" Target="../theme/themeOverride5.xml"/></Relationships>
</file>

<file path=ppt/charts/_rels/chart6.xml.rels><?xml version="1.0" encoding="UTF-8" standalone="yes"?>
<Relationships xmlns="http://schemas.openxmlformats.org/package/2006/relationships"><Relationship Id="rId2" Type="http://schemas.openxmlformats.org/officeDocument/2006/relationships/oleObject" Target="../embeddings/oleObject6.bin"/><Relationship Id="rId1" Type="http://schemas.openxmlformats.org/officeDocument/2006/relationships/themeOverride" Target="../theme/themeOverride6.xml"/></Relationships>
</file>

<file path=ppt/charts/_rels/chart7.xml.rels><?xml version="1.0" encoding="UTF-8" standalone="yes"?>
<Relationships xmlns="http://schemas.openxmlformats.org/package/2006/relationships"><Relationship Id="rId2" Type="http://schemas.openxmlformats.org/officeDocument/2006/relationships/oleObject" Target="../embeddings/oleObject7.bin"/><Relationship Id="rId1" Type="http://schemas.openxmlformats.org/officeDocument/2006/relationships/themeOverride" Target="../theme/themeOverride7.xml"/></Relationships>
</file>

<file path=ppt/charts/_rels/chart8.xml.rels><?xml version="1.0" encoding="UTF-8" standalone="yes"?>
<Relationships xmlns="http://schemas.openxmlformats.org/package/2006/relationships"><Relationship Id="rId2" Type="http://schemas.openxmlformats.org/officeDocument/2006/relationships/oleObject" Target="../embeddings/oleObject8.bin"/><Relationship Id="rId1" Type="http://schemas.openxmlformats.org/officeDocument/2006/relationships/themeOverride" Target="../theme/themeOverride8.xml"/></Relationships>
</file>

<file path=ppt/charts/_rels/chart9.xml.rels><?xml version="1.0" encoding="UTF-8" standalone="yes"?>
<Relationships xmlns="http://schemas.openxmlformats.org/package/2006/relationships"><Relationship Id="rId2" Type="http://schemas.openxmlformats.org/officeDocument/2006/relationships/oleObject" Target="../embeddings/oleObject9.bin"/><Relationship Id="rId1" Type="http://schemas.openxmlformats.org/officeDocument/2006/relationships/themeOverride" Target="../theme/themeOverride9.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1100"/>
            </a:pPr>
            <a:r>
              <a:rPr lang="es-ES" sz="1100"/>
              <a:t>N inicial</a:t>
            </a:r>
          </a:p>
        </c:rich>
      </c:tx>
      <c:layout/>
      <c:overlay val="0"/>
    </c:title>
    <c:autoTitleDeleted val="0"/>
    <c:plotArea>
      <c:layout>
        <c:manualLayout>
          <c:layoutTarget val="inner"/>
          <c:xMode val="edge"/>
          <c:yMode val="edge"/>
          <c:x val="0.13180342112408364"/>
          <c:y val="0.19042584434654919"/>
          <c:w val="0.60339383485945985"/>
          <c:h val="0.68145871633887178"/>
        </c:manualLayout>
      </c:layout>
      <c:barChart>
        <c:barDir val="col"/>
        <c:grouping val="clustered"/>
        <c:varyColors val="0"/>
        <c:ser>
          <c:idx val="0"/>
          <c:order val="0"/>
          <c:tx>
            <c:strRef>
              <c:f>Cuadros!$B$3</c:f>
              <c:strCache>
                <c:ptCount val="1"/>
                <c:pt idx="0">
                  <c:v>NITROGENO </c:v>
                </c:pt>
              </c:strCache>
            </c:strRef>
          </c:tx>
          <c:spPr>
            <a:solidFill>
              <a:srgbClr val="C96765"/>
            </a:solidFill>
            <a:ln w="25400" cap="flat" cmpd="sng" algn="ctr">
              <a:solidFill>
                <a:srgbClr val="C96765"/>
              </a:solidFill>
              <a:prstDash val="solid"/>
            </a:ln>
            <a:effectLst/>
          </c:spPr>
          <c:invertIfNegative val="0"/>
          <c:dLbls>
            <c:dLbl>
              <c:idx val="1"/>
              <c:layout>
                <c:manualLayout>
                  <c:x val="9.6212121212121207E-3"/>
                  <c:y val="-2.3518518518518518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6.4141414141414138E-3"/>
                  <c:y val="-3.5277777777777776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9.6212121212121797E-3"/>
                  <c:y val="-3.9197530864197534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1.2828282828282828E-2"/>
                  <c:y val="-3.5277777777777776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a:lstStyle/>
              <a:p>
                <a:pPr>
                  <a:defRPr sz="1050" b="1" i="0">
                    <a:solidFill>
                      <a:sysClr val="windowText" lastClr="000000"/>
                    </a:solidFill>
                  </a:defRPr>
                </a:pPr>
                <a:endParaRPr lang="es-EC"/>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Cuadros!$A$4:$A$8</c:f>
              <c:strCache>
                <c:ptCount val="5"/>
                <c:pt idx="0">
                  <c:v>Parcela 1</c:v>
                </c:pt>
                <c:pt idx="1">
                  <c:v>Parcela 2</c:v>
                </c:pt>
                <c:pt idx="2">
                  <c:v>Parcela 3</c:v>
                </c:pt>
                <c:pt idx="3">
                  <c:v>Parcela 4</c:v>
                </c:pt>
                <c:pt idx="4">
                  <c:v>Parcela 5</c:v>
                </c:pt>
              </c:strCache>
            </c:strRef>
          </c:cat>
          <c:val>
            <c:numRef>
              <c:f>Cuadros!$B$4:$B$8</c:f>
              <c:numCache>
                <c:formatCode>General</c:formatCode>
                <c:ptCount val="5"/>
                <c:pt idx="0">
                  <c:v>29.8</c:v>
                </c:pt>
                <c:pt idx="1">
                  <c:v>27.5</c:v>
                </c:pt>
                <c:pt idx="2">
                  <c:v>26.4</c:v>
                </c:pt>
                <c:pt idx="3">
                  <c:v>24.31</c:v>
                </c:pt>
                <c:pt idx="4">
                  <c:v>25.51</c:v>
                </c:pt>
              </c:numCache>
            </c:numRef>
          </c:val>
        </c:ser>
        <c:dLbls>
          <c:dLblPos val="ctr"/>
          <c:showLegendKey val="0"/>
          <c:showVal val="1"/>
          <c:showCatName val="0"/>
          <c:showSerName val="0"/>
          <c:showPercent val="0"/>
          <c:showBubbleSize val="0"/>
        </c:dLbls>
        <c:gapWidth val="150"/>
        <c:axId val="37322112"/>
        <c:axId val="37340672"/>
      </c:barChart>
      <c:lineChart>
        <c:grouping val="standard"/>
        <c:varyColors val="0"/>
        <c:ser>
          <c:idx val="2"/>
          <c:order val="1"/>
          <c:tx>
            <c:strRef>
              <c:f>Cuadros!$C$3</c:f>
              <c:strCache>
                <c:ptCount val="1"/>
                <c:pt idx="0">
                  <c:v>Bajo</c:v>
                </c:pt>
              </c:strCache>
            </c:strRef>
          </c:tx>
          <c:spPr>
            <a:ln>
              <a:solidFill>
                <a:srgbClr val="FF0000"/>
              </a:solidFill>
            </a:ln>
          </c:spPr>
          <c:marker>
            <c:spPr>
              <a:solidFill>
                <a:srgbClr val="FF0000"/>
              </a:solidFill>
              <a:ln>
                <a:solidFill>
                  <a:srgbClr val="FF0000"/>
                </a:solidFill>
              </a:ln>
            </c:spPr>
          </c:marker>
          <c:dLbls>
            <c:delete val="1"/>
          </c:dLbls>
          <c:cat>
            <c:strRef>
              <c:f>Cuadros!$A$4:$A$8</c:f>
              <c:strCache>
                <c:ptCount val="5"/>
                <c:pt idx="0">
                  <c:v>Parcela 1</c:v>
                </c:pt>
                <c:pt idx="1">
                  <c:v>Parcela 2</c:v>
                </c:pt>
                <c:pt idx="2">
                  <c:v>Parcela 3</c:v>
                </c:pt>
                <c:pt idx="3">
                  <c:v>Parcela 4</c:v>
                </c:pt>
                <c:pt idx="4">
                  <c:v>Parcela 5</c:v>
                </c:pt>
              </c:strCache>
            </c:strRef>
          </c:cat>
          <c:val>
            <c:numRef>
              <c:f>Cuadros!$C$4:$C$8</c:f>
              <c:numCache>
                <c:formatCode>General</c:formatCode>
                <c:ptCount val="5"/>
                <c:pt idx="0">
                  <c:v>30</c:v>
                </c:pt>
                <c:pt idx="1">
                  <c:v>30</c:v>
                </c:pt>
                <c:pt idx="2">
                  <c:v>30</c:v>
                </c:pt>
                <c:pt idx="3">
                  <c:v>30</c:v>
                </c:pt>
                <c:pt idx="4">
                  <c:v>30</c:v>
                </c:pt>
              </c:numCache>
            </c:numRef>
          </c:val>
          <c:smooth val="0"/>
        </c:ser>
        <c:ser>
          <c:idx val="4"/>
          <c:order val="2"/>
          <c:tx>
            <c:strRef>
              <c:f>Cuadros!$D$3</c:f>
              <c:strCache>
                <c:ptCount val="1"/>
                <c:pt idx="0">
                  <c:v>Medio</c:v>
                </c:pt>
              </c:strCache>
            </c:strRef>
          </c:tx>
          <c:spPr>
            <a:ln>
              <a:solidFill>
                <a:schemeClr val="accent1"/>
              </a:solidFill>
            </a:ln>
          </c:spPr>
          <c:marker>
            <c:spPr>
              <a:solidFill>
                <a:srgbClr val="0070C0">
                  <a:alpha val="0"/>
                </a:srgbClr>
              </a:solidFill>
              <a:ln>
                <a:solidFill>
                  <a:schemeClr val="accent1"/>
                </a:solidFill>
              </a:ln>
            </c:spPr>
          </c:marker>
          <c:dLbls>
            <c:delete val="1"/>
          </c:dLbls>
          <c:cat>
            <c:strRef>
              <c:f>Cuadros!$A$4:$A$8</c:f>
              <c:strCache>
                <c:ptCount val="5"/>
                <c:pt idx="0">
                  <c:v>Parcela 1</c:v>
                </c:pt>
                <c:pt idx="1">
                  <c:v>Parcela 2</c:v>
                </c:pt>
                <c:pt idx="2">
                  <c:v>Parcela 3</c:v>
                </c:pt>
                <c:pt idx="3">
                  <c:v>Parcela 4</c:v>
                </c:pt>
                <c:pt idx="4">
                  <c:v>Parcela 5</c:v>
                </c:pt>
              </c:strCache>
            </c:strRef>
          </c:cat>
          <c:val>
            <c:numRef>
              <c:f>Cuadros!$D$4:$D$8</c:f>
              <c:numCache>
                <c:formatCode>General</c:formatCode>
                <c:ptCount val="5"/>
                <c:pt idx="0">
                  <c:v>60</c:v>
                </c:pt>
                <c:pt idx="1">
                  <c:v>60</c:v>
                </c:pt>
                <c:pt idx="2">
                  <c:v>60</c:v>
                </c:pt>
                <c:pt idx="3">
                  <c:v>60</c:v>
                </c:pt>
                <c:pt idx="4">
                  <c:v>60</c:v>
                </c:pt>
              </c:numCache>
            </c:numRef>
          </c:val>
          <c:smooth val="0"/>
        </c:ser>
        <c:ser>
          <c:idx val="1"/>
          <c:order val="3"/>
          <c:tx>
            <c:strRef>
              <c:f>Cuadros!$E$3</c:f>
              <c:strCache>
                <c:ptCount val="1"/>
                <c:pt idx="0">
                  <c:v>Alto</c:v>
                </c:pt>
              </c:strCache>
            </c:strRef>
          </c:tx>
          <c:spPr>
            <a:ln>
              <a:solidFill>
                <a:srgbClr val="00B050"/>
              </a:solidFill>
            </a:ln>
          </c:spPr>
          <c:marker>
            <c:spPr>
              <a:solidFill>
                <a:srgbClr val="00B050"/>
              </a:solidFill>
              <a:ln>
                <a:solidFill>
                  <a:srgbClr val="00B050"/>
                </a:solidFill>
              </a:ln>
            </c:spPr>
          </c:marker>
          <c:dLbls>
            <c:delete val="1"/>
          </c:dLbls>
          <c:cat>
            <c:strRef>
              <c:f>Cuadros!$A$4:$A$8</c:f>
              <c:strCache>
                <c:ptCount val="5"/>
                <c:pt idx="0">
                  <c:v>Parcela 1</c:v>
                </c:pt>
                <c:pt idx="1">
                  <c:v>Parcela 2</c:v>
                </c:pt>
                <c:pt idx="2">
                  <c:v>Parcela 3</c:v>
                </c:pt>
                <c:pt idx="3">
                  <c:v>Parcela 4</c:v>
                </c:pt>
                <c:pt idx="4">
                  <c:v>Parcela 5</c:v>
                </c:pt>
              </c:strCache>
            </c:strRef>
          </c:cat>
          <c:val>
            <c:numRef>
              <c:f>Cuadros!$E$4:$E$8</c:f>
              <c:numCache>
                <c:formatCode>General</c:formatCode>
                <c:ptCount val="5"/>
                <c:pt idx="0">
                  <c:v>90</c:v>
                </c:pt>
                <c:pt idx="1">
                  <c:v>90</c:v>
                </c:pt>
                <c:pt idx="2">
                  <c:v>90</c:v>
                </c:pt>
                <c:pt idx="3">
                  <c:v>90</c:v>
                </c:pt>
                <c:pt idx="4">
                  <c:v>90</c:v>
                </c:pt>
              </c:numCache>
            </c:numRef>
          </c:val>
          <c:smooth val="0"/>
        </c:ser>
        <c:dLbls>
          <c:dLblPos val="ctr"/>
          <c:showLegendKey val="0"/>
          <c:showVal val="1"/>
          <c:showCatName val="0"/>
          <c:showSerName val="0"/>
          <c:showPercent val="0"/>
          <c:showBubbleSize val="0"/>
        </c:dLbls>
        <c:marker val="1"/>
        <c:smooth val="0"/>
        <c:axId val="37322112"/>
        <c:axId val="37340672"/>
      </c:lineChart>
      <c:catAx>
        <c:axId val="37322112"/>
        <c:scaling>
          <c:orientation val="minMax"/>
        </c:scaling>
        <c:delete val="0"/>
        <c:axPos val="b"/>
        <c:numFmt formatCode="General" sourceLinked="1"/>
        <c:majorTickMark val="none"/>
        <c:minorTickMark val="none"/>
        <c:tickLblPos val="nextTo"/>
        <c:crossAx val="37340672"/>
        <c:crosses val="autoZero"/>
        <c:auto val="1"/>
        <c:lblAlgn val="ctr"/>
        <c:lblOffset val="100"/>
        <c:noMultiLvlLbl val="0"/>
      </c:catAx>
      <c:valAx>
        <c:axId val="37340672"/>
        <c:scaling>
          <c:orientation val="minMax"/>
        </c:scaling>
        <c:delete val="0"/>
        <c:axPos val="l"/>
        <c:majorGridlines>
          <c:spPr>
            <a:ln>
              <a:solidFill>
                <a:srgbClr val="00B050"/>
              </a:solidFill>
            </a:ln>
          </c:spPr>
        </c:majorGridlines>
        <c:title>
          <c:tx>
            <c:rich>
              <a:bodyPr/>
              <a:lstStyle/>
              <a:p>
                <a:pPr>
                  <a:defRPr/>
                </a:pPr>
                <a:r>
                  <a:rPr lang="en-US"/>
                  <a:t>ppm</a:t>
                </a:r>
              </a:p>
            </c:rich>
          </c:tx>
          <c:layout>
            <c:manualLayout>
              <c:xMode val="edge"/>
              <c:yMode val="edge"/>
              <c:x val="1.840773124712379E-2"/>
              <c:y val="0.46207993480379789"/>
            </c:manualLayout>
          </c:layout>
          <c:overlay val="0"/>
        </c:title>
        <c:numFmt formatCode="General" sourceLinked="1"/>
        <c:majorTickMark val="out"/>
        <c:minorTickMark val="none"/>
        <c:tickLblPos val="nextTo"/>
        <c:crossAx val="37322112"/>
        <c:crosses val="autoZero"/>
        <c:crossBetween val="between"/>
      </c:valAx>
    </c:plotArea>
    <c:legend>
      <c:legendPos val="r"/>
      <c:layout>
        <c:manualLayout>
          <c:xMode val="edge"/>
          <c:yMode val="edge"/>
          <c:x val="0.74022964370832955"/>
          <c:y val="0.37697296070863823"/>
          <c:w val="0.25977035629167045"/>
          <c:h val="0.37275428677142231"/>
        </c:manualLayout>
      </c:layout>
      <c:overlay val="0"/>
    </c:legend>
    <c:plotVisOnly val="1"/>
    <c:dispBlanksAs val="gap"/>
    <c:showDLblsOverMax val="0"/>
  </c:chart>
  <c:spPr>
    <a:ln>
      <a:solidFill>
        <a:sysClr val="windowText" lastClr="000000"/>
      </a:solidFill>
    </a:ln>
  </c:spPr>
  <c:txPr>
    <a:bodyPr/>
    <a:lstStyle/>
    <a:p>
      <a:pPr>
        <a:defRPr sz="900">
          <a:latin typeface="Times New Roman" pitchFamily="18" charset="0"/>
          <a:cs typeface="Times New Roman" pitchFamily="18" charset="0"/>
        </a:defRPr>
      </a:pPr>
      <a:endParaRPr lang="es-EC"/>
    </a:p>
  </c:txPr>
  <c:externalData r:id="rId2">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1100"/>
            </a:pPr>
            <a:r>
              <a:rPr lang="es-ES" sz="1100"/>
              <a:t>Fe inicial</a:t>
            </a:r>
          </a:p>
        </c:rich>
      </c:tx>
      <c:layout/>
      <c:overlay val="0"/>
    </c:title>
    <c:autoTitleDeleted val="0"/>
    <c:plotArea>
      <c:layout/>
      <c:barChart>
        <c:barDir val="col"/>
        <c:grouping val="clustered"/>
        <c:varyColors val="0"/>
        <c:ser>
          <c:idx val="0"/>
          <c:order val="0"/>
          <c:tx>
            <c:strRef>
              <c:f>Cuadros!$B$59</c:f>
              <c:strCache>
                <c:ptCount val="1"/>
                <c:pt idx="0">
                  <c:v>HIERRO</c:v>
                </c:pt>
              </c:strCache>
            </c:strRef>
          </c:tx>
          <c:spPr>
            <a:solidFill>
              <a:srgbClr val="C96765"/>
            </a:solidFill>
            <a:ln w="25400" cap="flat" cmpd="sng" algn="ctr">
              <a:solidFill>
                <a:srgbClr val="C96765"/>
              </a:solidFill>
              <a:prstDash val="solid"/>
            </a:ln>
            <a:effectLst/>
          </c:spPr>
          <c:invertIfNegative val="0"/>
          <c:dLbls>
            <c:spPr>
              <a:noFill/>
              <a:ln>
                <a:noFill/>
              </a:ln>
              <a:effectLst/>
            </c:spPr>
            <c:txPr>
              <a:bodyPr/>
              <a:lstStyle/>
              <a:p>
                <a:pPr>
                  <a:defRPr sz="1050" b="1"/>
                </a:pPr>
                <a:endParaRPr lang="es-EC"/>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Cuadros!$A$60:$A$64</c:f>
              <c:strCache>
                <c:ptCount val="5"/>
                <c:pt idx="0">
                  <c:v>Parcela 1</c:v>
                </c:pt>
                <c:pt idx="1">
                  <c:v>Parcela 2</c:v>
                </c:pt>
                <c:pt idx="2">
                  <c:v>Parcela 3</c:v>
                </c:pt>
                <c:pt idx="3">
                  <c:v>Parcela 4</c:v>
                </c:pt>
                <c:pt idx="4">
                  <c:v>Parcela 5</c:v>
                </c:pt>
              </c:strCache>
            </c:strRef>
          </c:cat>
          <c:val>
            <c:numRef>
              <c:f>Cuadros!$B$60:$B$64</c:f>
              <c:numCache>
                <c:formatCode>General</c:formatCode>
                <c:ptCount val="5"/>
                <c:pt idx="0">
                  <c:v>70.959999999999994</c:v>
                </c:pt>
                <c:pt idx="1">
                  <c:v>71.22</c:v>
                </c:pt>
                <c:pt idx="2">
                  <c:v>73.19</c:v>
                </c:pt>
                <c:pt idx="3">
                  <c:v>69.680000000000007</c:v>
                </c:pt>
                <c:pt idx="4">
                  <c:v>74.650000000000006</c:v>
                </c:pt>
              </c:numCache>
            </c:numRef>
          </c:val>
        </c:ser>
        <c:dLbls>
          <c:dLblPos val="ctr"/>
          <c:showLegendKey val="0"/>
          <c:showVal val="1"/>
          <c:showCatName val="0"/>
          <c:showSerName val="0"/>
          <c:showPercent val="0"/>
          <c:showBubbleSize val="0"/>
        </c:dLbls>
        <c:gapWidth val="150"/>
        <c:axId val="38160256"/>
        <c:axId val="38166528"/>
      </c:barChart>
      <c:lineChart>
        <c:grouping val="standard"/>
        <c:varyColors val="0"/>
        <c:ser>
          <c:idx val="2"/>
          <c:order val="1"/>
          <c:tx>
            <c:strRef>
              <c:f>Cuadros!$C$59</c:f>
              <c:strCache>
                <c:ptCount val="1"/>
                <c:pt idx="0">
                  <c:v>Bajo</c:v>
                </c:pt>
              </c:strCache>
            </c:strRef>
          </c:tx>
          <c:spPr>
            <a:ln>
              <a:solidFill>
                <a:srgbClr val="FF0000"/>
              </a:solidFill>
            </a:ln>
          </c:spPr>
          <c:marker>
            <c:spPr>
              <a:solidFill>
                <a:srgbClr val="FF0000"/>
              </a:solidFill>
              <a:ln>
                <a:solidFill>
                  <a:srgbClr val="FF0000"/>
                </a:solidFill>
              </a:ln>
            </c:spPr>
          </c:marker>
          <c:dLbls>
            <c:delete val="1"/>
          </c:dLbls>
          <c:cat>
            <c:strRef>
              <c:f>Cuadros!$A$60:$A$64</c:f>
              <c:strCache>
                <c:ptCount val="5"/>
                <c:pt idx="0">
                  <c:v>Parcela 1</c:v>
                </c:pt>
                <c:pt idx="1">
                  <c:v>Parcela 2</c:v>
                </c:pt>
                <c:pt idx="2">
                  <c:v>Parcela 3</c:v>
                </c:pt>
                <c:pt idx="3">
                  <c:v>Parcela 4</c:v>
                </c:pt>
                <c:pt idx="4">
                  <c:v>Parcela 5</c:v>
                </c:pt>
              </c:strCache>
            </c:strRef>
          </c:cat>
          <c:val>
            <c:numRef>
              <c:f>Cuadros!$C$60:$C$64</c:f>
              <c:numCache>
                <c:formatCode>General</c:formatCode>
                <c:ptCount val="5"/>
                <c:pt idx="0">
                  <c:v>20</c:v>
                </c:pt>
                <c:pt idx="1">
                  <c:v>20</c:v>
                </c:pt>
                <c:pt idx="2">
                  <c:v>20</c:v>
                </c:pt>
                <c:pt idx="3">
                  <c:v>20</c:v>
                </c:pt>
                <c:pt idx="4">
                  <c:v>20</c:v>
                </c:pt>
              </c:numCache>
            </c:numRef>
          </c:val>
          <c:smooth val="0"/>
        </c:ser>
        <c:ser>
          <c:idx val="4"/>
          <c:order val="2"/>
          <c:tx>
            <c:strRef>
              <c:f>Cuadros!$D$59</c:f>
              <c:strCache>
                <c:ptCount val="1"/>
                <c:pt idx="0">
                  <c:v>Medio</c:v>
                </c:pt>
              </c:strCache>
            </c:strRef>
          </c:tx>
          <c:spPr>
            <a:ln>
              <a:solidFill>
                <a:schemeClr val="accent1"/>
              </a:solidFill>
            </a:ln>
          </c:spPr>
          <c:marker>
            <c:spPr>
              <a:solidFill>
                <a:srgbClr val="0070C0">
                  <a:alpha val="0"/>
                </a:srgbClr>
              </a:solidFill>
              <a:ln>
                <a:solidFill>
                  <a:schemeClr val="accent1"/>
                </a:solidFill>
              </a:ln>
            </c:spPr>
          </c:marker>
          <c:dLbls>
            <c:delete val="1"/>
          </c:dLbls>
          <c:cat>
            <c:strRef>
              <c:f>Cuadros!$A$60:$A$64</c:f>
              <c:strCache>
                <c:ptCount val="5"/>
                <c:pt idx="0">
                  <c:v>Parcela 1</c:v>
                </c:pt>
                <c:pt idx="1">
                  <c:v>Parcela 2</c:v>
                </c:pt>
                <c:pt idx="2">
                  <c:v>Parcela 3</c:v>
                </c:pt>
                <c:pt idx="3">
                  <c:v>Parcela 4</c:v>
                </c:pt>
                <c:pt idx="4">
                  <c:v>Parcela 5</c:v>
                </c:pt>
              </c:strCache>
            </c:strRef>
          </c:cat>
          <c:val>
            <c:numRef>
              <c:f>Cuadros!$D$60:$D$64</c:f>
              <c:numCache>
                <c:formatCode>General</c:formatCode>
                <c:ptCount val="5"/>
                <c:pt idx="0">
                  <c:v>40</c:v>
                </c:pt>
                <c:pt idx="1">
                  <c:v>40</c:v>
                </c:pt>
                <c:pt idx="2">
                  <c:v>40</c:v>
                </c:pt>
                <c:pt idx="3">
                  <c:v>40</c:v>
                </c:pt>
                <c:pt idx="4">
                  <c:v>40</c:v>
                </c:pt>
              </c:numCache>
            </c:numRef>
          </c:val>
          <c:smooth val="0"/>
        </c:ser>
        <c:ser>
          <c:idx val="1"/>
          <c:order val="3"/>
          <c:tx>
            <c:strRef>
              <c:f>Cuadros!$E$59</c:f>
              <c:strCache>
                <c:ptCount val="1"/>
                <c:pt idx="0">
                  <c:v>Alto</c:v>
                </c:pt>
              </c:strCache>
            </c:strRef>
          </c:tx>
          <c:spPr>
            <a:ln>
              <a:solidFill>
                <a:srgbClr val="00B050"/>
              </a:solidFill>
            </a:ln>
          </c:spPr>
          <c:marker>
            <c:spPr>
              <a:solidFill>
                <a:srgbClr val="00B050"/>
              </a:solidFill>
              <a:ln>
                <a:solidFill>
                  <a:srgbClr val="00B050"/>
                </a:solidFill>
              </a:ln>
            </c:spPr>
          </c:marker>
          <c:dLbls>
            <c:delete val="1"/>
          </c:dLbls>
          <c:cat>
            <c:strRef>
              <c:f>Cuadros!$A$60:$A$64</c:f>
              <c:strCache>
                <c:ptCount val="5"/>
                <c:pt idx="0">
                  <c:v>Parcela 1</c:v>
                </c:pt>
                <c:pt idx="1">
                  <c:v>Parcela 2</c:v>
                </c:pt>
                <c:pt idx="2">
                  <c:v>Parcela 3</c:v>
                </c:pt>
                <c:pt idx="3">
                  <c:v>Parcela 4</c:v>
                </c:pt>
                <c:pt idx="4">
                  <c:v>Parcela 5</c:v>
                </c:pt>
              </c:strCache>
            </c:strRef>
          </c:cat>
          <c:val>
            <c:numRef>
              <c:f>Cuadros!$E$60:$E$64</c:f>
              <c:numCache>
                <c:formatCode>General</c:formatCode>
                <c:ptCount val="5"/>
                <c:pt idx="0">
                  <c:v>60</c:v>
                </c:pt>
                <c:pt idx="1">
                  <c:v>60</c:v>
                </c:pt>
                <c:pt idx="2">
                  <c:v>60</c:v>
                </c:pt>
                <c:pt idx="3">
                  <c:v>60</c:v>
                </c:pt>
                <c:pt idx="4">
                  <c:v>60</c:v>
                </c:pt>
              </c:numCache>
            </c:numRef>
          </c:val>
          <c:smooth val="0"/>
        </c:ser>
        <c:dLbls>
          <c:dLblPos val="ctr"/>
          <c:showLegendKey val="0"/>
          <c:showVal val="1"/>
          <c:showCatName val="0"/>
          <c:showSerName val="0"/>
          <c:showPercent val="0"/>
          <c:showBubbleSize val="0"/>
        </c:dLbls>
        <c:marker val="1"/>
        <c:smooth val="0"/>
        <c:axId val="38160256"/>
        <c:axId val="38166528"/>
      </c:lineChart>
      <c:catAx>
        <c:axId val="38160256"/>
        <c:scaling>
          <c:orientation val="minMax"/>
        </c:scaling>
        <c:delete val="0"/>
        <c:axPos val="b"/>
        <c:numFmt formatCode="General" sourceLinked="1"/>
        <c:majorTickMark val="none"/>
        <c:minorTickMark val="none"/>
        <c:tickLblPos val="nextTo"/>
        <c:crossAx val="38166528"/>
        <c:crosses val="autoZero"/>
        <c:auto val="1"/>
        <c:lblAlgn val="ctr"/>
        <c:lblOffset val="100"/>
        <c:noMultiLvlLbl val="0"/>
      </c:catAx>
      <c:valAx>
        <c:axId val="38166528"/>
        <c:scaling>
          <c:orientation val="minMax"/>
          <c:max val="80"/>
        </c:scaling>
        <c:delete val="0"/>
        <c:axPos val="l"/>
        <c:majorGridlines>
          <c:spPr>
            <a:ln>
              <a:solidFill>
                <a:srgbClr val="00B050"/>
              </a:solidFill>
            </a:ln>
          </c:spPr>
        </c:majorGridlines>
        <c:title>
          <c:tx>
            <c:rich>
              <a:bodyPr/>
              <a:lstStyle/>
              <a:p>
                <a:pPr>
                  <a:defRPr b="1"/>
                </a:pPr>
                <a:r>
                  <a:rPr lang="en-US" b="1"/>
                  <a:t>ppm</a:t>
                </a:r>
              </a:p>
            </c:rich>
          </c:tx>
          <c:layout/>
          <c:overlay val="0"/>
        </c:title>
        <c:numFmt formatCode="General" sourceLinked="1"/>
        <c:majorTickMark val="out"/>
        <c:minorTickMark val="none"/>
        <c:tickLblPos val="nextTo"/>
        <c:crossAx val="38160256"/>
        <c:crosses val="autoZero"/>
        <c:crossBetween val="between"/>
      </c:valAx>
    </c:plotArea>
    <c:legend>
      <c:legendPos val="r"/>
      <c:layout/>
      <c:overlay val="0"/>
    </c:legend>
    <c:plotVisOnly val="1"/>
    <c:dispBlanksAs val="gap"/>
    <c:showDLblsOverMax val="0"/>
  </c:chart>
  <c:spPr>
    <a:ln>
      <a:solidFill>
        <a:sysClr val="windowText" lastClr="000000"/>
      </a:solidFill>
    </a:ln>
  </c:spPr>
  <c:txPr>
    <a:bodyPr/>
    <a:lstStyle/>
    <a:p>
      <a:pPr>
        <a:defRPr sz="900">
          <a:latin typeface="Times New Roman" pitchFamily="18" charset="0"/>
          <a:cs typeface="Times New Roman" pitchFamily="18" charset="0"/>
        </a:defRPr>
      </a:pPr>
      <a:endParaRPr lang="es-EC"/>
    </a:p>
  </c:txPr>
  <c:externalData r:id="rId2">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1100"/>
            </a:pPr>
            <a:r>
              <a:rPr lang="es-ES" sz="1100"/>
              <a:t>Mn inicial</a:t>
            </a:r>
          </a:p>
        </c:rich>
      </c:tx>
      <c:layout>
        <c:manualLayout>
          <c:xMode val="edge"/>
          <c:yMode val="edge"/>
          <c:x val="0.42194608446250553"/>
          <c:y val="0"/>
        </c:manualLayout>
      </c:layout>
      <c:overlay val="0"/>
    </c:title>
    <c:autoTitleDeleted val="0"/>
    <c:plotArea>
      <c:layout>
        <c:manualLayout>
          <c:layoutTarget val="inner"/>
          <c:xMode val="edge"/>
          <c:yMode val="edge"/>
          <c:x val="0.12481899013724607"/>
          <c:y val="0.15357042845141416"/>
          <c:w val="0.59175945517823492"/>
          <c:h val="0.7239784732790755"/>
        </c:manualLayout>
      </c:layout>
      <c:barChart>
        <c:barDir val="col"/>
        <c:grouping val="clustered"/>
        <c:varyColors val="0"/>
        <c:ser>
          <c:idx val="0"/>
          <c:order val="0"/>
          <c:tx>
            <c:strRef>
              <c:f>Cuadros!$B$66</c:f>
              <c:strCache>
                <c:ptCount val="1"/>
                <c:pt idx="0">
                  <c:v>MANGANESO</c:v>
                </c:pt>
              </c:strCache>
            </c:strRef>
          </c:tx>
          <c:spPr>
            <a:solidFill>
              <a:srgbClr val="C96765"/>
            </a:solidFill>
            <a:ln w="25400" cap="flat" cmpd="sng" algn="ctr">
              <a:solidFill>
                <a:srgbClr val="C96765"/>
              </a:solidFill>
              <a:prstDash val="solid"/>
            </a:ln>
            <a:effectLst/>
          </c:spPr>
          <c:invertIfNegative val="0"/>
          <c:dLbls>
            <c:dLbl>
              <c:idx val="1"/>
              <c:layout>
                <c:manualLayout>
                  <c:x val="9.6212121212121207E-3"/>
                  <c:y val="-6.6635802469135808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6.4141414141414728E-3"/>
                  <c:y val="-5.0956790123456788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spPr>
              <a:noFill/>
            </c:spPr>
            <c:txPr>
              <a:bodyPr/>
              <a:lstStyle/>
              <a:p>
                <a:pPr>
                  <a:defRPr sz="1050" b="1"/>
                </a:pPr>
                <a:endParaRPr lang="es-EC"/>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Cuadros!$A$67:$A$71</c:f>
              <c:strCache>
                <c:ptCount val="5"/>
                <c:pt idx="0">
                  <c:v>Parcela 1</c:v>
                </c:pt>
                <c:pt idx="1">
                  <c:v>Parcela 2</c:v>
                </c:pt>
                <c:pt idx="2">
                  <c:v>Parcela 3</c:v>
                </c:pt>
                <c:pt idx="3">
                  <c:v>Parcela 4</c:v>
                </c:pt>
                <c:pt idx="4">
                  <c:v>Parcela 5</c:v>
                </c:pt>
              </c:strCache>
            </c:strRef>
          </c:cat>
          <c:val>
            <c:numRef>
              <c:f>Cuadros!$B$67:$B$71</c:f>
              <c:numCache>
                <c:formatCode>General</c:formatCode>
                <c:ptCount val="5"/>
                <c:pt idx="0">
                  <c:v>10.42</c:v>
                </c:pt>
                <c:pt idx="1">
                  <c:v>13.32</c:v>
                </c:pt>
                <c:pt idx="2">
                  <c:v>12.29</c:v>
                </c:pt>
                <c:pt idx="3">
                  <c:v>13.22</c:v>
                </c:pt>
                <c:pt idx="4">
                  <c:v>14.84</c:v>
                </c:pt>
              </c:numCache>
            </c:numRef>
          </c:val>
        </c:ser>
        <c:dLbls>
          <c:dLblPos val="ctr"/>
          <c:showLegendKey val="0"/>
          <c:showVal val="1"/>
          <c:showCatName val="0"/>
          <c:showSerName val="0"/>
          <c:showPercent val="0"/>
          <c:showBubbleSize val="0"/>
        </c:dLbls>
        <c:gapWidth val="150"/>
        <c:axId val="38244352"/>
        <c:axId val="38246272"/>
      </c:barChart>
      <c:lineChart>
        <c:grouping val="standard"/>
        <c:varyColors val="0"/>
        <c:ser>
          <c:idx val="2"/>
          <c:order val="1"/>
          <c:tx>
            <c:strRef>
              <c:f>Cuadros!$C$66</c:f>
              <c:strCache>
                <c:ptCount val="1"/>
                <c:pt idx="0">
                  <c:v>Bajo</c:v>
                </c:pt>
              </c:strCache>
            </c:strRef>
          </c:tx>
          <c:spPr>
            <a:ln>
              <a:solidFill>
                <a:srgbClr val="FF0000"/>
              </a:solidFill>
            </a:ln>
          </c:spPr>
          <c:marker>
            <c:spPr>
              <a:solidFill>
                <a:srgbClr val="FF0000"/>
              </a:solidFill>
              <a:ln>
                <a:solidFill>
                  <a:srgbClr val="FF0000"/>
                </a:solidFill>
              </a:ln>
            </c:spPr>
          </c:marker>
          <c:dLbls>
            <c:delete val="1"/>
          </c:dLbls>
          <c:cat>
            <c:strRef>
              <c:f>Cuadros!$A$67:$A$71</c:f>
              <c:strCache>
                <c:ptCount val="5"/>
                <c:pt idx="0">
                  <c:v>Parcela 1</c:v>
                </c:pt>
                <c:pt idx="1">
                  <c:v>Parcela 2</c:v>
                </c:pt>
                <c:pt idx="2">
                  <c:v>Parcela 3</c:v>
                </c:pt>
                <c:pt idx="3">
                  <c:v>Parcela 4</c:v>
                </c:pt>
                <c:pt idx="4">
                  <c:v>Parcela 5</c:v>
                </c:pt>
              </c:strCache>
            </c:strRef>
          </c:cat>
          <c:val>
            <c:numRef>
              <c:f>Cuadros!$C$67:$C$71</c:f>
              <c:numCache>
                <c:formatCode>General</c:formatCode>
                <c:ptCount val="5"/>
                <c:pt idx="0">
                  <c:v>5</c:v>
                </c:pt>
                <c:pt idx="1">
                  <c:v>5</c:v>
                </c:pt>
                <c:pt idx="2">
                  <c:v>5</c:v>
                </c:pt>
                <c:pt idx="3">
                  <c:v>5</c:v>
                </c:pt>
                <c:pt idx="4">
                  <c:v>5</c:v>
                </c:pt>
              </c:numCache>
            </c:numRef>
          </c:val>
          <c:smooth val="0"/>
        </c:ser>
        <c:ser>
          <c:idx val="4"/>
          <c:order val="2"/>
          <c:tx>
            <c:strRef>
              <c:f>Cuadros!$D$66</c:f>
              <c:strCache>
                <c:ptCount val="1"/>
                <c:pt idx="0">
                  <c:v>Medio</c:v>
                </c:pt>
              </c:strCache>
            </c:strRef>
          </c:tx>
          <c:spPr>
            <a:ln>
              <a:solidFill>
                <a:schemeClr val="accent1"/>
              </a:solidFill>
            </a:ln>
          </c:spPr>
          <c:marker>
            <c:spPr>
              <a:solidFill>
                <a:srgbClr val="0070C0">
                  <a:alpha val="0"/>
                </a:srgbClr>
              </a:solidFill>
              <a:ln>
                <a:solidFill>
                  <a:schemeClr val="accent1"/>
                </a:solidFill>
              </a:ln>
            </c:spPr>
          </c:marker>
          <c:dLbls>
            <c:delete val="1"/>
          </c:dLbls>
          <c:cat>
            <c:strRef>
              <c:f>Cuadros!$A$67:$A$71</c:f>
              <c:strCache>
                <c:ptCount val="5"/>
                <c:pt idx="0">
                  <c:v>Parcela 1</c:v>
                </c:pt>
                <c:pt idx="1">
                  <c:v>Parcela 2</c:v>
                </c:pt>
                <c:pt idx="2">
                  <c:v>Parcela 3</c:v>
                </c:pt>
                <c:pt idx="3">
                  <c:v>Parcela 4</c:v>
                </c:pt>
                <c:pt idx="4">
                  <c:v>Parcela 5</c:v>
                </c:pt>
              </c:strCache>
            </c:strRef>
          </c:cat>
          <c:val>
            <c:numRef>
              <c:f>Cuadros!$D$67:$D$71</c:f>
              <c:numCache>
                <c:formatCode>General</c:formatCode>
                <c:ptCount val="5"/>
                <c:pt idx="0">
                  <c:v>15</c:v>
                </c:pt>
                <c:pt idx="1">
                  <c:v>15</c:v>
                </c:pt>
                <c:pt idx="2">
                  <c:v>15</c:v>
                </c:pt>
                <c:pt idx="3">
                  <c:v>15</c:v>
                </c:pt>
                <c:pt idx="4">
                  <c:v>15</c:v>
                </c:pt>
              </c:numCache>
            </c:numRef>
          </c:val>
          <c:smooth val="0"/>
        </c:ser>
        <c:ser>
          <c:idx val="1"/>
          <c:order val="3"/>
          <c:tx>
            <c:strRef>
              <c:f>Cuadros!$E$66</c:f>
              <c:strCache>
                <c:ptCount val="1"/>
                <c:pt idx="0">
                  <c:v>Alto</c:v>
                </c:pt>
              </c:strCache>
            </c:strRef>
          </c:tx>
          <c:spPr>
            <a:ln>
              <a:solidFill>
                <a:srgbClr val="00B050"/>
              </a:solidFill>
            </a:ln>
          </c:spPr>
          <c:marker>
            <c:spPr>
              <a:solidFill>
                <a:srgbClr val="00B050"/>
              </a:solidFill>
              <a:ln>
                <a:solidFill>
                  <a:srgbClr val="00B050"/>
                </a:solidFill>
              </a:ln>
            </c:spPr>
          </c:marker>
          <c:dLbls>
            <c:delete val="1"/>
          </c:dLbls>
          <c:cat>
            <c:strRef>
              <c:f>Cuadros!$A$67:$A$71</c:f>
              <c:strCache>
                <c:ptCount val="5"/>
                <c:pt idx="0">
                  <c:v>Parcela 1</c:v>
                </c:pt>
                <c:pt idx="1">
                  <c:v>Parcela 2</c:v>
                </c:pt>
                <c:pt idx="2">
                  <c:v>Parcela 3</c:v>
                </c:pt>
                <c:pt idx="3">
                  <c:v>Parcela 4</c:v>
                </c:pt>
                <c:pt idx="4">
                  <c:v>Parcela 5</c:v>
                </c:pt>
              </c:strCache>
            </c:strRef>
          </c:cat>
          <c:val>
            <c:numRef>
              <c:f>Cuadros!$E$67:$E$71</c:f>
              <c:numCache>
                <c:formatCode>General</c:formatCode>
                <c:ptCount val="5"/>
                <c:pt idx="0">
                  <c:v>25</c:v>
                </c:pt>
                <c:pt idx="1">
                  <c:v>25</c:v>
                </c:pt>
                <c:pt idx="2">
                  <c:v>25</c:v>
                </c:pt>
                <c:pt idx="3">
                  <c:v>25</c:v>
                </c:pt>
                <c:pt idx="4">
                  <c:v>25</c:v>
                </c:pt>
              </c:numCache>
            </c:numRef>
          </c:val>
          <c:smooth val="0"/>
        </c:ser>
        <c:dLbls>
          <c:dLblPos val="ctr"/>
          <c:showLegendKey val="0"/>
          <c:showVal val="1"/>
          <c:showCatName val="0"/>
          <c:showSerName val="0"/>
          <c:showPercent val="0"/>
          <c:showBubbleSize val="0"/>
        </c:dLbls>
        <c:marker val="1"/>
        <c:smooth val="0"/>
        <c:axId val="38244352"/>
        <c:axId val="38246272"/>
      </c:lineChart>
      <c:catAx>
        <c:axId val="38244352"/>
        <c:scaling>
          <c:orientation val="minMax"/>
        </c:scaling>
        <c:delete val="0"/>
        <c:axPos val="b"/>
        <c:numFmt formatCode="General" sourceLinked="1"/>
        <c:majorTickMark val="none"/>
        <c:minorTickMark val="none"/>
        <c:tickLblPos val="nextTo"/>
        <c:crossAx val="38246272"/>
        <c:crosses val="autoZero"/>
        <c:auto val="1"/>
        <c:lblAlgn val="ctr"/>
        <c:lblOffset val="100"/>
        <c:noMultiLvlLbl val="0"/>
      </c:catAx>
      <c:valAx>
        <c:axId val="38246272"/>
        <c:scaling>
          <c:orientation val="minMax"/>
          <c:max val="25"/>
        </c:scaling>
        <c:delete val="0"/>
        <c:axPos val="l"/>
        <c:majorGridlines>
          <c:spPr>
            <a:ln>
              <a:solidFill>
                <a:srgbClr val="00B050"/>
              </a:solidFill>
            </a:ln>
          </c:spPr>
        </c:majorGridlines>
        <c:title>
          <c:tx>
            <c:rich>
              <a:bodyPr/>
              <a:lstStyle/>
              <a:p>
                <a:pPr>
                  <a:defRPr/>
                </a:pPr>
                <a:r>
                  <a:rPr lang="en-US"/>
                  <a:t>ppm</a:t>
                </a:r>
              </a:p>
            </c:rich>
          </c:tx>
          <c:layout>
            <c:manualLayout>
              <c:xMode val="edge"/>
              <c:yMode val="edge"/>
              <c:x val="2.936857562408223E-3"/>
              <c:y val="0.4634856025242714"/>
            </c:manualLayout>
          </c:layout>
          <c:overlay val="0"/>
        </c:title>
        <c:numFmt formatCode="General" sourceLinked="1"/>
        <c:majorTickMark val="out"/>
        <c:minorTickMark val="none"/>
        <c:tickLblPos val="nextTo"/>
        <c:crossAx val="38244352"/>
        <c:crosses val="autoZero"/>
        <c:crossBetween val="between"/>
      </c:valAx>
    </c:plotArea>
    <c:legend>
      <c:legendPos val="r"/>
      <c:layout>
        <c:manualLayout>
          <c:xMode val="edge"/>
          <c:yMode val="edge"/>
          <c:x val="0.72697474747474744"/>
          <c:y val="0.3821301013843858"/>
          <c:w val="0.2730252525252525"/>
          <c:h val="0.35552614746686079"/>
        </c:manualLayout>
      </c:layout>
      <c:overlay val="0"/>
    </c:legend>
    <c:plotVisOnly val="1"/>
    <c:dispBlanksAs val="gap"/>
    <c:showDLblsOverMax val="0"/>
  </c:chart>
  <c:spPr>
    <a:ln>
      <a:solidFill>
        <a:sysClr val="windowText" lastClr="000000"/>
      </a:solidFill>
    </a:ln>
  </c:spPr>
  <c:txPr>
    <a:bodyPr/>
    <a:lstStyle/>
    <a:p>
      <a:pPr>
        <a:defRPr sz="900">
          <a:latin typeface="Times New Roman" pitchFamily="18" charset="0"/>
          <a:cs typeface="Times New Roman" pitchFamily="18" charset="0"/>
        </a:defRPr>
      </a:pPr>
      <a:endParaRPr lang="es-EC"/>
    </a:p>
  </c:txPr>
  <c:externalData r:id="rId2">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1100"/>
            </a:pPr>
            <a:r>
              <a:rPr lang="es-ES" sz="1100"/>
              <a:t>Contenido de pH inicial</a:t>
            </a:r>
          </a:p>
        </c:rich>
      </c:tx>
      <c:layout/>
      <c:overlay val="0"/>
    </c:title>
    <c:autoTitleDeleted val="0"/>
    <c:plotArea>
      <c:layout/>
      <c:barChart>
        <c:barDir val="col"/>
        <c:grouping val="clustered"/>
        <c:varyColors val="0"/>
        <c:ser>
          <c:idx val="0"/>
          <c:order val="0"/>
          <c:tx>
            <c:strRef>
              <c:f>Cuadros!$B$80</c:f>
              <c:strCache>
                <c:ptCount val="1"/>
                <c:pt idx="0">
                  <c:v>Ph</c:v>
                </c:pt>
              </c:strCache>
            </c:strRef>
          </c:tx>
          <c:spPr>
            <a:solidFill>
              <a:srgbClr val="C96765"/>
            </a:solidFill>
            <a:ln w="25400" cap="flat" cmpd="sng" algn="ctr">
              <a:solidFill>
                <a:srgbClr val="C96765"/>
              </a:solidFill>
              <a:prstDash val="solid"/>
            </a:ln>
            <a:effectLst/>
          </c:spPr>
          <c:invertIfNegative val="0"/>
          <c:dLbls>
            <c:spPr>
              <a:noFill/>
              <a:ln>
                <a:noFill/>
              </a:ln>
              <a:effectLst/>
            </c:spPr>
            <c:txPr>
              <a:bodyPr/>
              <a:lstStyle/>
              <a:p>
                <a:pPr>
                  <a:defRPr sz="1050" b="1"/>
                </a:pPr>
                <a:endParaRPr lang="es-EC"/>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Cuadros!$A$81:$A$85</c:f>
              <c:strCache>
                <c:ptCount val="5"/>
                <c:pt idx="0">
                  <c:v>Parcela 1</c:v>
                </c:pt>
                <c:pt idx="1">
                  <c:v>Parcela 2</c:v>
                </c:pt>
                <c:pt idx="2">
                  <c:v>Parcela 3</c:v>
                </c:pt>
                <c:pt idx="3">
                  <c:v>Parcela 4</c:v>
                </c:pt>
                <c:pt idx="4">
                  <c:v>Parcela 5</c:v>
                </c:pt>
              </c:strCache>
            </c:strRef>
          </c:cat>
          <c:val>
            <c:numRef>
              <c:f>Cuadros!$B$81:$B$85</c:f>
              <c:numCache>
                <c:formatCode>General</c:formatCode>
                <c:ptCount val="5"/>
                <c:pt idx="0">
                  <c:v>7.54</c:v>
                </c:pt>
                <c:pt idx="1">
                  <c:v>7.1</c:v>
                </c:pt>
                <c:pt idx="2">
                  <c:v>7.02</c:v>
                </c:pt>
                <c:pt idx="3">
                  <c:v>7.32</c:v>
                </c:pt>
                <c:pt idx="4">
                  <c:v>7.18</c:v>
                </c:pt>
              </c:numCache>
            </c:numRef>
          </c:val>
        </c:ser>
        <c:dLbls>
          <c:dLblPos val="ctr"/>
          <c:showLegendKey val="0"/>
          <c:showVal val="1"/>
          <c:showCatName val="0"/>
          <c:showSerName val="0"/>
          <c:showPercent val="0"/>
          <c:showBubbleSize val="0"/>
        </c:dLbls>
        <c:gapWidth val="150"/>
        <c:axId val="39335808"/>
        <c:axId val="39354368"/>
      </c:barChart>
      <c:lineChart>
        <c:grouping val="standard"/>
        <c:varyColors val="0"/>
        <c:ser>
          <c:idx val="2"/>
          <c:order val="1"/>
          <c:tx>
            <c:strRef>
              <c:f>Cuadros!$C$80</c:f>
              <c:strCache>
                <c:ptCount val="1"/>
                <c:pt idx="0">
                  <c:v>Acidez</c:v>
                </c:pt>
              </c:strCache>
            </c:strRef>
          </c:tx>
          <c:spPr>
            <a:ln>
              <a:solidFill>
                <a:srgbClr val="FF0000"/>
              </a:solidFill>
            </a:ln>
          </c:spPr>
          <c:marker>
            <c:spPr>
              <a:solidFill>
                <a:srgbClr val="FF0000"/>
              </a:solidFill>
              <a:ln>
                <a:solidFill>
                  <a:srgbClr val="FF0000"/>
                </a:solidFill>
              </a:ln>
            </c:spPr>
          </c:marker>
          <c:dLbls>
            <c:delete val="1"/>
          </c:dLbls>
          <c:cat>
            <c:strRef>
              <c:f>Cuadros!$A$81:$A$85</c:f>
              <c:strCache>
                <c:ptCount val="5"/>
                <c:pt idx="0">
                  <c:v>Parcela 1</c:v>
                </c:pt>
                <c:pt idx="1">
                  <c:v>Parcela 2</c:v>
                </c:pt>
                <c:pt idx="2">
                  <c:v>Parcela 3</c:v>
                </c:pt>
                <c:pt idx="3">
                  <c:v>Parcela 4</c:v>
                </c:pt>
                <c:pt idx="4">
                  <c:v>Parcela 5</c:v>
                </c:pt>
              </c:strCache>
            </c:strRef>
          </c:cat>
          <c:val>
            <c:numRef>
              <c:f>Cuadros!$C$81:$C$85</c:f>
              <c:numCache>
                <c:formatCode>General</c:formatCode>
                <c:ptCount val="5"/>
                <c:pt idx="0">
                  <c:v>5</c:v>
                </c:pt>
                <c:pt idx="1">
                  <c:v>5</c:v>
                </c:pt>
                <c:pt idx="2">
                  <c:v>5</c:v>
                </c:pt>
                <c:pt idx="3">
                  <c:v>5</c:v>
                </c:pt>
                <c:pt idx="4">
                  <c:v>5</c:v>
                </c:pt>
              </c:numCache>
            </c:numRef>
          </c:val>
          <c:smooth val="0"/>
        </c:ser>
        <c:ser>
          <c:idx val="4"/>
          <c:order val="2"/>
          <c:tx>
            <c:strRef>
              <c:f>Cuadros!$D$80</c:f>
              <c:strCache>
                <c:ptCount val="1"/>
                <c:pt idx="0">
                  <c:v>Neutro</c:v>
                </c:pt>
              </c:strCache>
            </c:strRef>
          </c:tx>
          <c:spPr>
            <a:ln>
              <a:solidFill>
                <a:schemeClr val="accent1"/>
              </a:solidFill>
            </a:ln>
          </c:spPr>
          <c:marker>
            <c:spPr>
              <a:solidFill>
                <a:srgbClr val="0070C0">
                  <a:alpha val="12000"/>
                </a:srgbClr>
              </a:solidFill>
              <a:ln>
                <a:solidFill>
                  <a:schemeClr val="accent1"/>
                </a:solidFill>
              </a:ln>
            </c:spPr>
          </c:marker>
          <c:dLbls>
            <c:delete val="1"/>
          </c:dLbls>
          <c:cat>
            <c:strRef>
              <c:f>Cuadros!$A$81:$A$85</c:f>
              <c:strCache>
                <c:ptCount val="5"/>
                <c:pt idx="0">
                  <c:v>Parcela 1</c:v>
                </c:pt>
                <c:pt idx="1">
                  <c:v>Parcela 2</c:v>
                </c:pt>
                <c:pt idx="2">
                  <c:v>Parcela 3</c:v>
                </c:pt>
                <c:pt idx="3">
                  <c:v>Parcela 4</c:v>
                </c:pt>
                <c:pt idx="4">
                  <c:v>Parcela 5</c:v>
                </c:pt>
              </c:strCache>
            </c:strRef>
          </c:cat>
          <c:val>
            <c:numRef>
              <c:f>Cuadros!$D$81:$D$85</c:f>
              <c:numCache>
                <c:formatCode>General</c:formatCode>
                <c:ptCount val="5"/>
                <c:pt idx="0">
                  <c:v>7</c:v>
                </c:pt>
                <c:pt idx="1">
                  <c:v>7</c:v>
                </c:pt>
                <c:pt idx="2">
                  <c:v>7</c:v>
                </c:pt>
                <c:pt idx="3">
                  <c:v>7</c:v>
                </c:pt>
                <c:pt idx="4">
                  <c:v>7</c:v>
                </c:pt>
              </c:numCache>
            </c:numRef>
          </c:val>
          <c:smooth val="0"/>
        </c:ser>
        <c:ser>
          <c:idx val="1"/>
          <c:order val="3"/>
          <c:tx>
            <c:strRef>
              <c:f>Cuadros!$E$80</c:f>
              <c:strCache>
                <c:ptCount val="1"/>
                <c:pt idx="0">
                  <c:v>Alcalinidad</c:v>
                </c:pt>
              </c:strCache>
            </c:strRef>
          </c:tx>
          <c:spPr>
            <a:ln>
              <a:solidFill>
                <a:srgbClr val="00B050"/>
              </a:solidFill>
            </a:ln>
          </c:spPr>
          <c:marker>
            <c:spPr>
              <a:solidFill>
                <a:srgbClr val="00B050"/>
              </a:solidFill>
              <a:ln>
                <a:solidFill>
                  <a:srgbClr val="00B050"/>
                </a:solidFill>
              </a:ln>
            </c:spPr>
          </c:marker>
          <c:dLbls>
            <c:delete val="1"/>
          </c:dLbls>
          <c:cat>
            <c:strRef>
              <c:f>Cuadros!$A$81:$A$85</c:f>
              <c:strCache>
                <c:ptCount val="5"/>
                <c:pt idx="0">
                  <c:v>Parcela 1</c:v>
                </c:pt>
                <c:pt idx="1">
                  <c:v>Parcela 2</c:v>
                </c:pt>
                <c:pt idx="2">
                  <c:v>Parcela 3</c:v>
                </c:pt>
                <c:pt idx="3">
                  <c:v>Parcela 4</c:v>
                </c:pt>
                <c:pt idx="4">
                  <c:v>Parcela 5</c:v>
                </c:pt>
              </c:strCache>
            </c:strRef>
          </c:cat>
          <c:val>
            <c:numRef>
              <c:f>Cuadros!$E$81:$E$85</c:f>
              <c:numCache>
                <c:formatCode>General</c:formatCode>
                <c:ptCount val="5"/>
                <c:pt idx="0">
                  <c:v>9</c:v>
                </c:pt>
                <c:pt idx="1">
                  <c:v>9</c:v>
                </c:pt>
                <c:pt idx="2">
                  <c:v>9</c:v>
                </c:pt>
                <c:pt idx="3">
                  <c:v>9</c:v>
                </c:pt>
                <c:pt idx="4">
                  <c:v>9</c:v>
                </c:pt>
              </c:numCache>
            </c:numRef>
          </c:val>
          <c:smooth val="0"/>
        </c:ser>
        <c:dLbls>
          <c:dLblPos val="ctr"/>
          <c:showLegendKey val="0"/>
          <c:showVal val="1"/>
          <c:showCatName val="0"/>
          <c:showSerName val="0"/>
          <c:showPercent val="0"/>
          <c:showBubbleSize val="0"/>
        </c:dLbls>
        <c:marker val="1"/>
        <c:smooth val="0"/>
        <c:axId val="39335808"/>
        <c:axId val="39354368"/>
      </c:lineChart>
      <c:catAx>
        <c:axId val="39335808"/>
        <c:scaling>
          <c:orientation val="minMax"/>
        </c:scaling>
        <c:delete val="0"/>
        <c:axPos val="b"/>
        <c:numFmt formatCode="General" sourceLinked="1"/>
        <c:majorTickMark val="none"/>
        <c:minorTickMark val="none"/>
        <c:tickLblPos val="nextTo"/>
        <c:crossAx val="39354368"/>
        <c:crosses val="autoZero"/>
        <c:auto val="1"/>
        <c:lblAlgn val="ctr"/>
        <c:lblOffset val="100"/>
        <c:noMultiLvlLbl val="0"/>
      </c:catAx>
      <c:valAx>
        <c:axId val="39354368"/>
        <c:scaling>
          <c:orientation val="minMax"/>
        </c:scaling>
        <c:delete val="0"/>
        <c:axPos val="l"/>
        <c:majorGridlines>
          <c:spPr>
            <a:ln>
              <a:solidFill>
                <a:srgbClr val="00B050"/>
              </a:solidFill>
            </a:ln>
          </c:spPr>
        </c:majorGridlines>
        <c:numFmt formatCode="General" sourceLinked="1"/>
        <c:majorTickMark val="out"/>
        <c:minorTickMark val="none"/>
        <c:tickLblPos val="nextTo"/>
        <c:crossAx val="39335808"/>
        <c:crosses val="autoZero"/>
        <c:crossBetween val="between"/>
      </c:valAx>
    </c:plotArea>
    <c:legend>
      <c:legendPos val="r"/>
      <c:layout/>
      <c:overlay val="0"/>
    </c:legend>
    <c:plotVisOnly val="1"/>
    <c:dispBlanksAs val="gap"/>
    <c:showDLblsOverMax val="0"/>
  </c:chart>
  <c:spPr>
    <a:ln>
      <a:solidFill>
        <a:sysClr val="windowText" lastClr="000000"/>
      </a:solidFill>
    </a:ln>
  </c:spPr>
  <c:txPr>
    <a:bodyPr/>
    <a:lstStyle/>
    <a:p>
      <a:pPr>
        <a:defRPr sz="900">
          <a:latin typeface="Times New Roman" pitchFamily="18" charset="0"/>
          <a:cs typeface="Times New Roman" pitchFamily="18" charset="0"/>
        </a:defRPr>
      </a:pPr>
      <a:endParaRPr lang="es-EC"/>
    </a:p>
  </c:txPr>
  <c:externalData r:id="rId2">
    <c:autoUpdate val="0"/>
  </c:externalData>
  <c:userShapes r:id="rId3"/>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1100"/>
            </a:pPr>
            <a:r>
              <a:rPr lang="es-ES" sz="1100"/>
              <a:t>CE inicial</a:t>
            </a:r>
          </a:p>
        </c:rich>
      </c:tx>
      <c:layout>
        <c:manualLayout>
          <c:xMode val="edge"/>
          <c:yMode val="edge"/>
          <c:x val="0.26782660977950445"/>
          <c:y val="3.9195443610713601E-2"/>
        </c:manualLayout>
      </c:layout>
      <c:overlay val="0"/>
    </c:title>
    <c:autoTitleDeleted val="0"/>
    <c:plotArea>
      <c:layout>
        <c:manualLayout>
          <c:layoutTarget val="inner"/>
          <c:xMode val="edge"/>
          <c:yMode val="edge"/>
          <c:x val="0.11086891671580699"/>
          <c:y val="0.18162464985994398"/>
          <c:w val="0.55920095465062314"/>
          <c:h val="0.69618121264253729"/>
        </c:manualLayout>
      </c:layout>
      <c:barChart>
        <c:barDir val="col"/>
        <c:grouping val="clustered"/>
        <c:varyColors val="0"/>
        <c:ser>
          <c:idx val="0"/>
          <c:order val="0"/>
          <c:tx>
            <c:strRef>
              <c:f>Cuadros!$B$87</c:f>
              <c:strCache>
                <c:ptCount val="1"/>
                <c:pt idx="0">
                  <c:v>CONDUCTIVIDAD
 ELECTRICA</c:v>
                </c:pt>
              </c:strCache>
            </c:strRef>
          </c:tx>
          <c:spPr>
            <a:solidFill>
              <a:schemeClr val="accent2"/>
            </a:solidFill>
            <a:ln w="25400" cap="flat" cmpd="sng" algn="ctr">
              <a:solidFill>
                <a:schemeClr val="accent2"/>
              </a:solidFill>
              <a:prstDash val="solid"/>
            </a:ln>
            <a:effectLst/>
          </c:spPr>
          <c:invertIfNegative val="0"/>
          <c:dLbls>
            <c:spPr>
              <a:noFill/>
              <a:ln>
                <a:noFill/>
              </a:ln>
              <a:effectLst/>
            </c:spPr>
            <c:txPr>
              <a:bodyPr/>
              <a:lstStyle/>
              <a:p>
                <a:pPr>
                  <a:defRPr sz="1050" b="1"/>
                </a:pPr>
                <a:endParaRPr lang="es-EC"/>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Cuadros!$A$88:$A$92</c:f>
              <c:strCache>
                <c:ptCount val="5"/>
                <c:pt idx="0">
                  <c:v>Parcela 1</c:v>
                </c:pt>
                <c:pt idx="1">
                  <c:v>Parcela 2</c:v>
                </c:pt>
                <c:pt idx="2">
                  <c:v>Parcela 3</c:v>
                </c:pt>
                <c:pt idx="3">
                  <c:v>Parcela 4</c:v>
                </c:pt>
                <c:pt idx="4">
                  <c:v>Parcela 5</c:v>
                </c:pt>
              </c:strCache>
            </c:strRef>
          </c:cat>
          <c:val>
            <c:numRef>
              <c:f>Cuadros!$B$88:$B$92</c:f>
              <c:numCache>
                <c:formatCode>General</c:formatCode>
                <c:ptCount val="5"/>
                <c:pt idx="0">
                  <c:v>0.33900000000000002</c:v>
                </c:pt>
                <c:pt idx="1">
                  <c:v>0.36699999999999999</c:v>
                </c:pt>
                <c:pt idx="2">
                  <c:v>0.29099999999999998</c:v>
                </c:pt>
                <c:pt idx="3">
                  <c:v>0.33800000000000002</c:v>
                </c:pt>
                <c:pt idx="4">
                  <c:v>0.42</c:v>
                </c:pt>
              </c:numCache>
            </c:numRef>
          </c:val>
        </c:ser>
        <c:dLbls>
          <c:dLblPos val="ctr"/>
          <c:showLegendKey val="0"/>
          <c:showVal val="1"/>
          <c:showCatName val="0"/>
          <c:showSerName val="0"/>
          <c:showPercent val="0"/>
          <c:showBubbleSize val="0"/>
        </c:dLbls>
        <c:gapWidth val="150"/>
        <c:axId val="39473152"/>
        <c:axId val="39475072"/>
      </c:barChart>
      <c:lineChart>
        <c:grouping val="standard"/>
        <c:varyColors val="0"/>
        <c:ser>
          <c:idx val="2"/>
          <c:order val="1"/>
          <c:tx>
            <c:strRef>
              <c:f>Cuadros!$C$87</c:f>
              <c:strCache>
                <c:ptCount val="1"/>
                <c:pt idx="0">
                  <c:v>Sin problema de sales</c:v>
                </c:pt>
              </c:strCache>
            </c:strRef>
          </c:tx>
          <c:spPr>
            <a:ln>
              <a:solidFill>
                <a:srgbClr val="FF0000"/>
              </a:solidFill>
            </a:ln>
          </c:spPr>
          <c:marker>
            <c:spPr>
              <a:solidFill>
                <a:srgbClr val="FF0000"/>
              </a:solidFill>
              <a:ln>
                <a:solidFill>
                  <a:srgbClr val="FF0000"/>
                </a:solidFill>
              </a:ln>
            </c:spPr>
          </c:marker>
          <c:dLbls>
            <c:delete val="1"/>
          </c:dLbls>
          <c:cat>
            <c:strRef>
              <c:f>Cuadros!$A$88:$A$92</c:f>
              <c:strCache>
                <c:ptCount val="5"/>
                <c:pt idx="0">
                  <c:v>Parcela 1</c:v>
                </c:pt>
                <c:pt idx="1">
                  <c:v>Parcela 2</c:v>
                </c:pt>
                <c:pt idx="2">
                  <c:v>Parcela 3</c:v>
                </c:pt>
                <c:pt idx="3">
                  <c:v>Parcela 4</c:v>
                </c:pt>
                <c:pt idx="4">
                  <c:v>Parcela 5</c:v>
                </c:pt>
              </c:strCache>
            </c:strRef>
          </c:cat>
          <c:val>
            <c:numRef>
              <c:f>Cuadros!$C$88:$C$92</c:f>
              <c:numCache>
                <c:formatCode>General</c:formatCode>
                <c:ptCount val="5"/>
                <c:pt idx="0">
                  <c:v>2</c:v>
                </c:pt>
                <c:pt idx="1">
                  <c:v>2</c:v>
                </c:pt>
                <c:pt idx="2">
                  <c:v>2</c:v>
                </c:pt>
                <c:pt idx="3">
                  <c:v>2</c:v>
                </c:pt>
                <c:pt idx="4">
                  <c:v>2</c:v>
                </c:pt>
              </c:numCache>
            </c:numRef>
          </c:val>
          <c:smooth val="0"/>
        </c:ser>
        <c:dLbls>
          <c:dLblPos val="ctr"/>
          <c:showLegendKey val="0"/>
          <c:showVal val="1"/>
          <c:showCatName val="0"/>
          <c:showSerName val="0"/>
          <c:showPercent val="0"/>
          <c:showBubbleSize val="0"/>
        </c:dLbls>
        <c:marker val="1"/>
        <c:smooth val="0"/>
        <c:axId val="39473152"/>
        <c:axId val="39475072"/>
      </c:lineChart>
      <c:catAx>
        <c:axId val="39473152"/>
        <c:scaling>
          <c:orientation val="minMax"/>
        </c:scaling>
        <c:delete val="0"/>
        <c:axPos val="b"/>
        <c:numFmt formatCode="General" sourceLinked="1"/>
        <c:majorTickMark val="none"/>
        <c:minorTickMark val="none"/>
        <c:tickLblPos val="nextTo"/>
        <c:crossAx val="39475072"/>
        <c:crosses val="autoZero"/>
        <c:auto val="1"/>
        <c:lblAlgn val="ctr"/>
        <c:lblOffset val="100"/>
        <c:noMultiLvlLbl val="0"/>
      </c:catAx>
      <c:valAx>
        <c:axId val="39475072"/>
        <c:scaling>
          <c:orientation val="minMax"/>
        </c:scaling>
        <c:delete val="0"/>
        <c:axPos val="l"/>
        <c:majorGridlines>
          <c:spPr>
            <a:ln>
              <a:solidFill>
                <a:srgbClr val="00B050"/>
              </a:solidFill>
            </a:ln>
          </c:spPr>
        </c:majorGridlines>
        <c:title>
          <c:tx>
            <c:rich>
              <a:bodyPr/>
              <a:lstStyle/>
              <a:p>
                <a:pPr>
                  <a:defRPr/>
                </a:pPr>
                <a:r>
                  <a:rPr lang="es-ES"/>
                  <a:t>mS/cm </a:t>
                </a:r>
                <a:endParaRPr lang="en-US"/>
              </a:p>
            </c:rich>
          </c:tx>
          <c:layout>
            <c:manualLayout>
              <c:xMode val="edge"/>
              <c:yMode val="edge"/>
              <c:x val="5.8737151248164461E-3"/>
              <c:y val="0.4385837796598584"/>
            </c:manualLayout>
          </c:layout>
          <c:overlay val="0"/>
        </c:title>
        <c:numFmt formatCode="General" sourceLinked="1"/>
        <c:majorTickMark val="out"/>
        <c:minorTickMark val="none"/>
        <c:tickLblPos val="nextTo"/>
        <c:crossAx val="39473152"/>
        <c:crosses val="autoZero"/>
        <c:crossBetween val="between"/>
      </c:valAx>
    </c:plotArea>
    <c:legend>
      <c:legendPos val="r"/>
      <c:layout>
        <c:manualLayout>
          <c:xMode val="edge"/>
          <c:yMode val="edge"/>
          <c:x val="0.66148636363636359"/>
          <c:y val="0.41013324748576135"/>
          <c:w val="0.33594166666666669"/>
          <c:h val="0.28829925671055823"/>
        </c:manualLayout>
      </c:layout>
      <c:overlay val="0"/>
    </c:legend>
    <c:plotVisOnly val="1"/>
    <c:dispBlanksAs val="gap"/>
    <c:showDLblsOverMax val="0"/>
  </c:chart>
  <c:spPr>
    <a:ln>
      <a:solidFill>
        <a:sysClr val="windowText" lastClr="000000"/>
      </a:solidFill>
    </a:ln>
  </c:spPr>
  <c:txPr>
    <a:bodyPr/>
    <a:lstStyle/>
    <a:p>
      <a:pPr>
        <a:defRPr sz="900">
          <a:latin typeface="Times New Roman" pitchFamily="18" charset="0"/>
          <a:cs typeface="Times New Roman" pitchFamily="18" charset="0"/>
        </a:defRPr>
      </a:pPr>
      <a:endParaRPr lang="es-EC"/>
    </a:p>
  </c:txPr>
  <c:externalData r:id="rId2">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1100"/>
            </a:pPr>
            <a:r>
              <a:rPr lang="es-ES" sz="1100"/>
              <a:t>MO inicial</a:t>
            </a:r>
          </a:p>
        </c:rich>
      </c:tx>
      <c:layout>
        <c:manualLayout>
          <c:xMode val="edge"/>
          <c:yMode val="edge"/>
          <c:x val="0.41842563667488059"/>
          <c:y val="0"/>
        </c:manualLayout>
      </c:layout>
      <c:overlay val="0"/>
    </c:title>
    <c:autoTitleDeleted val="0"/>
    <c:plotArea>
      <c:layout>
        <c:manualLayout>
          <c:layoutTarget val="inner"/>
          <c:xMode val="edge"/>
          <c:yMode val="edge"/>
          <c:x val="0.10117104111986"/>
          <c:y val="0.14841892551041738"/>
          <c:w val="0.60436914579990297"/>
          <c:h val="0.72713633437329772"/>
        </c:manualLayout>
      </c:layout>
      <c:barChart>
        <c:barDir val="col"/>
        <c:grouping val="clustered"/>
        <c:varyColors val="0"/>
        <c:ser>
          <c:idx val="0"/>
          <c:order val="0"/>
          <c:tx>
            <c:strRef>
              <c:f>Cuadros!$B$94</c:f>
              <c:strCache>
                <c:ptCount val="1"/>
                <c:pt idx="0">
                  <c:v>MATERIA ORGANICA</c:v>
                </c:pt>
              </c:strCache>
            </c:strRef>
          </c:tx>
          <c:spPr>
            <a:solidFill>
              <a:srgbClr val="C96765"/>
            </a:solidFill>
            <a:ln w="25400" cap="flat" cmpd="sng" algn="ctr">
              <a:solidFill>
                <a:srgbClr val="C96765"/>
              </a:solidFill>
              <a:prstDash val="solid"/>
            </a:ln>
            <a:effectLst/>
          </c:spPr>
          <c:invertIfNegative val="0"/>
          <c:dLbls>
            <c:dLbl>
              <c:idx val="0"/>
              <c:layout>
                <c:manualLayout>
                  <c:x val="-9.6212121212121207E-3"/>
                  <c:y val="-2.7438271604938273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9242424242424241E-2"/>
                  <c:y val="-4.3117283950617209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9.6212121212121207E-3"/>
                  <c:y val="-6.271604938271598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1.6035353535353535E-2"/>
                  <c:y val="-7.447530864197538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9.6212121212121207E-3"/>
                  <c:y val="-4.3117283950617209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a:lstStyle/>
              <a:p>
                <a:pPr>
                  <a:defRPr sz="1050" b="1"/>
                </a:pPr>
                <a:endParaRPr lang="es-EC"/>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Cuadros!$A$95:$A$99</c:f>
              <c:strCache>
                <c:ptCount val="5"/>
                <c:pt idx="0">
                  <c:v>Parcela 1</c:v>
                </c:pt>
                <c:pt idx="1">
                  <c:v>Parcela 2</c:v>
                </c:pt>
                <c:pt idx="2">
                  <c:v>Parcela 3</c:v>
                </c:pt>
                <c:pt idx="3">
                  <c:v>Parcela 4</c:v>
                </c:pt>
                <c:pt idx="4">
                  <c:v>Parcela 5</c:v>
                </c:pt>
              </c:strCache>
            </c:strRef>
          </c:cat>
          <c:val>
            <c:numRef>
              <c:f>Cuadros!$B$95:$B$99</c:f>
              <c:numCache>
                <c:formatCode>General</c:formatCode>
                <c:ptCount val="5"/>
                <c:pt idx="0">
                  <c:v>2.86</c:v>
                </c:pt>
                <c:pt idx="1">
                  <c:v>2.73</c:v>
                </c:pt>
                <c:pt idx="2">
                  <c:v>2.52</c:v>
                </c:pt>
                <c:pt idx="3">
                  <c:v>2.41</c:v>
                </c:pt>
                <c:pt idx="4">
                  <c:v>2.67</c:v>
                </c:pt>
              </c:numCache>
            </c:numRef>
          </c:val>
        </c:ser>
        <c:dLbls>
          <c:dLblPos val="ctr"/>
          <c:showLegendKey val="0"/>
          <c:showVal val="1"/>
          <c:showCatName val="0"/>
          <c:showSerName val="0"/>
          <c:showPercent val="0"/>
          <c:showBubbleSize val="0"/>
        </c:dLbls>
        <c:gapWidth val="150"/>
        <c:axId val="39527936"/>
        <c:axId val="39529856"/>
      </c:barChart>
      <c:lineChart>
        <c:grouping val="standard"/>
        <c:varyColors val="0"/>
        <c:ser>
          <c:idx val="2"/>
          <c:order val="1"/>
          <c:tx>
            <c:strRef>
              <c:f>Cuadros!$C$94</c:f>
              <c:strCache>
                <c:ptCount val="1"/>
                <c:pt idx="0">
                  <c:v>Bajo</c:v>
                </c:pt>
              </c:strCache>
            </c:strRef>
          </c:tx>
          <c:spPr>
            <a:ln>
              <a:solidFill>
                <a:srgbClr val="FF0000"/>
              </a:solidFill>
            </a:ln>
          </c:spPr>
          <c:marker>
            <c:spPr>
              <a:solidFill>
                <a:srgbClr val="FF0000"/>
              </a:solidFill>
              <a:ln>
                <a:solidFill>
                  <a:srgbClr val="FF0000"/>
                </a:solidFill>
              </a:ln>
            </c:spPr>
          </c:marker>
          <c:dLbls>
            <c:delete val="1"/>
          </c:dLbls>
          <c:cat>
            <c:strRef>
              <c:f>Cuadros!$A$95:$A$99</c:f>
              <c:strCache>
                <c:ptCount val="5"/>
                <c:pt idx="0">
                  <c:v>Parcela 1</c:v>
                </c:pt>
                <c:pt idx="1">
                  <c:v>Parcela 2</c:v>
                </c:pt>
                <c:pt idx="2">
                  <c:v>Parcela 3</c:v>
                </c:pt>
                <c:pt idx="3">
                  <c:v>Parcela 4</c:v>
                </c:pt>
                <c:pt idx="4">
                  <c:v>Parcela 5</c:v>
                </c:pt>
              </c:strCache>
            </c:strRef>
          </c:cat>
          <c:val>
            <c:numRef>
              <c:f>Cuadros!$C$95:$C$99</c:f>
              <c:numCache>
                <c:formatCode>General</c:formatCode>
                <c:ptCount val="5"/>
                <c:pt idx="0">
                  <c:v>3</c:v>
                </c:pt>
                <c:pt idx="1">
                  <c:v>3</c:v>
                </c:pt>
                <c:pt idx="2">
                  <c:v>3</c:v>
                </c:pt>
                <c:pt idx="3">
                  <c:v>3</c:v>
                </c:pt>
                <c:pt idx="4">
                  <c:v>3</c:v>
                </c:pt>
              </c:numCache>
            </c:numRef>
          </c:val>
          <c:smooth val="0"/>
        </c:ser>
        <c:ser>
          <c:idx val="4"/>
          <c:order val="2"/>
          <c:tx>
            <c:strRef>
              <c:f>Cuadros!$D$94</c:f>
              <c:strCache>
                <c:ptCount val="1"/>
                <c:pt idx="0">
                  <c:v>Medio</c:v>
                </c:pt>
              </c:strCache>
            </c:strRef>
          </c:tx>
          <c:spPr>
            <a:ln>
              <a:solidFill>
                <a:schemeClr val="accent1"/>
              </a:solidFill>
            </a:ln>
          </c:spPr>
          <c:marker>
            <c:spPr>
              <a:solidFill>
                <a:srgbClr val="0070C0">
                  <a:alpha val="0"/>
                </a:srgbClr>
              </a:solidFill>
              <a:ln>
                <a:solidFill>
                  <a:schemeClr val="accent1"/>
                </a:solidFill>
              </a:ln>
            </c:spPr>
          </c:marker>
          <c:dLbls>
            <c:delete val="1"/>
          </c:dLbls>
          <c:cat>
            <c:strRef>
              <c:f>Cuadros!$A$95:$A$99</c:f>
              <c:strCache>
                <c:ptCount val="5"/>
                <c:pt idx="0">
                  <c:v>Parcela 1</c:v>
                </c:pt>
                <c:pt idx="1">
                  <c:v>Parcela 2</c:v>
                </c:pt>
                <c:pt idx="2">
                  <c:v>Parcela 3</c:v>
                </c:pt>
                <c:pt idx="3">
                  <c:v>Parcela 4</c:v>
                </c:pt>
                <c:pt idx="4">
                  <c:v>Parcela 5</c:v>
                </c:pt>
              </c:strCache>
            </c:strRef>
          </c:cat>
          <c:val>
            <c:numRef>
              <c:f>Cuadros!$D$95:$D$99</c:f>
              <c:numCache>
                <c:formatCode>General</c:formatCode>
                <c:ptCount val="5"/>
                <c:pt idx="0">
                  <c:v>5</c:v>
                </c:pt>
                <c:pt idx="1">
                  <c:v>5</c:v>
                </c:pt>
                <c:pt idx="2">
                  <c:v>5</c:v>
                </c:pt>
                <c:pt idx="3">
                  <c:v>5</c:v>
                </c:pt>
                <c:pt idx="4">
                  <c:v>5</c:v>
                </c:pt>
              </c:numCache>
            </c:numRef>
          </c:val>
          <c:smooth val="0"/>
        </c:ser>
        <c:ser>
          <c:idx val="1"/>
          <c:order val="3"/>
          <c:tx>
            <c:strRef>
              <c:f>Cuadros!$E$94</c:f>
              <c:strCache>
                <c:ptCount val="1"/>
                <c:pt idx="0">
                  <c:v>Alto</c:v>
                </c:pt>
              </c:strCache>
            </c:strRef>
          </c:tx>
          <c:spPr>
            <a:ln>
              <a:solidFill>
                <a:srgbClr val="00B050"/>
              </a:solidFill>
            </a:ln>
          </c:spPr>
          <c:marker>
            <c:spPr>
              <a:solidFill>
                <a:srgbClr val="00B050"/>
              </a:solidFill>
              <a:ln>
                <a:solidFill>
                  <a:srgbClr val="00B050"/>
                </a:solidFill>
              </a:ln>
            </c:spPr>
          </c:marker>
          <c:dLbls>
            <c:delete val="1"/>
          </c:dLbls>
          <c:cat>
            <c:strRef>
              <c:f>Cuadros!$A$95:$A$99</c:f>
              <c:strCache>
                <c:ptCount val="5"/>
                <c:pt idx="0">
                  <c:v>Parcela 1</c:v>
                </c:pt>
                <c:pt idx="1">
                  <c:v>Parcela 2</c:v>
                </c:pt>
                <c:pt idx="2">
                  <c:v>Parcela 3</c:v>
                </c:pt>
                <c:pt idx="3">
                  <c:v>Parcela 4</c:v>
                </c:pt>
                <c:pt idx="4">
                  <c:v>Parcela 5</c:v>
                </c:pt>
              </c:strCache>
            </c:strRef>
          </c:cat>
          <c:val>
            <c:numRef>
              <c:f>Cuadros!$E$95:$E$99</c:f>
              <c:numCache>
                <c:formatCode>General</c:formatCode>
                <c:ptCount val="5"/>
                <c:pt idx="0">
                  <c:v>7</c:v>
                </c:pt>
                <c:pt idx="1">
                  <c:v>7</c:v>
                </c:pt>
                <c:pt idx="2">
                  <c:v>7</c:v>
                </c:pt>
                <c:pt idx="3">
                  <c:v>7</c:v>
                </c:pt>
                <c:pt idx="4">
                  <c:v>7</c:v>
                </c:pt>
              </c:numCache>
            </c:numRef>
          </c:val>
          <c:smooth val="0"/>
        </c:ser>
        <c:dLbls>
          <c:dLblPos val="ctr"/>
          <c:showLegendKey val="0"/>
          <c:showVal val="1"/>
          <c:showCatName val="0"/>
          <c:showSerName val="0"/>
          <c:showPercent val="0"/>
          <c:showBubbleSize val="0"/>
        </c:dLbls>
        <c:marker val="1"/>
        <c:smooth val="0"/>
        <c:axId val="39527936"/>
        <c:axId val="39529856"/>
      </c:lineChart>
      <c:catAx>
        <c:axId val="39527936"/>
        <c:scaling>
          <c:orientation val="minMax"/>
        </c:scaling>
        <c:delete val="0"/>
        <c:axPos val="b"/>
        <c:numFmt formatCode="General" sourceLinked="1"/>
        <c:majorTickMark val="none"/>
        <c:minorTickMark val="none"/>
        <c:tickLblPos val="nextTo"/>
        <c:crossAx val="39529856"/>
        <c:crosses val="autoZero"/>
        <c:auto val="1"/>
        <c:lblAlgn val="ctr"/>
        <c:lblOffset val="100"/>
        <c:noMultiLvlLbl val="0"/>
      </c:catAx>
      <c:valAx>
        <c:axId val="39529856"/>
        <c:scaling>
          <c:orientation val="minMax"/>
          <c:max val="7"/>
        </c:scaling>
        <c:delete val="0"/>
        <c:axPos val="l"/>
        <c:majorGridlines>
          <c:spPr>
            <a:ln>
              <a:solidFill>
                <a:srgbClr val="00B050"/>
              </a:solidFill>
            </a:ln>
          </c:spPr>
        </c:majorGridlines>
        <c:title>
          <c:tx>
            <c:rich>
              <a:bodyPr/>
              <a:lstStyle/>
              <a:p>
                <a:pPr>
                  <a:defRPr sz="1050"/>
                </a:pPr>
                <a:r>
                  <a:rPr lang="en-US" sz="1050"/>
                  <a:t>%</a:t>
                </a:r>
              </a:p>
            </c:rich>
          </c:tx>
          <c:layout>
            <c:manualLayout>
              <c:xMode val="edge"/>
              <c:yMode val="edge"/>
              <c:x val="3.0651340996168583E-3"/>
              <c:y val="0.48099361823723646"/>
            </c:manualLayout>
          </c:layout>
          <c:overlay val="0"/>
        </c:title>
        <c:numFmt formatCode="General" sourceLinked="1"/>
        <c:majorTickMark val="out"/>
        <c:minorTickMark val="none"/>
        <c:tickLblPos val="nextTo"/>
        <c:crossAx val="39527936"/>
        <c:crosses val="autoZero"/>
        <c:crossBetween val="between"/>
      </c:valAx>
    </c:plotArea>
    <c:legend>
      <c:legendPos val="r"/>
      <c:layout>
        <c:manualLayout>
          <c:xMode val="edge"/>
          <c:yMode val="edge"/>
          <c:x val="0.73379955467651847"/>
          <c:y val="0.295481374687319"/>
          <c:w val="0.24973840355263649"/>
          <c:h val="0.57659851342111645"/>
        </c:manualLayout>
      </c:layout>
      <c:overlay val="0"/>
    </c:legend>
    <c:plotVisOnly val="1"/>
    <c:dispBlanksAs val="gap"/>
    <c:showDLblsOverMax val="0"/>
  </c:chart>
  <c:spPr>
    <a:ln>
      <a:solidFill>
        <a:sysClr val="windowText" lastClr="000000"/>
      </a:solidFill>
    </a:ln>
  </c:spPr>
  <c:txPr>
    <a:bodyPr/>
    <a:lstStyle/>
    <a:p>
      <a:pPr>
        <a:defRPr sz="900">
          <a:latin typeface="Times New Roman" pitchFamily="18" charset="0"/>
          <a:cs typeface="Times New Roman" pitchFamily="18" charset="0"/>
        </a:defRPr>
      </a:pPr>
      <a:endParaRPr lang="es-EC"/>
    </a:p>
  </c:txPr>
  <c:externalData r:id="rId2">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1100"/>
            </a:pPr>
            <a:r>
              <a:rPr lang="es-ES" sz="1100"/>
              <a:t>DA inicial</a:t>
            </a:r>
          </a:p>
        </c:rich>
      </c:tx>
      <c:layout>
        <c:manualLayout>
          <c:xMode val="edge"/>
          <c:yMode val="edge"/>
          <c:x val="0.40114930461278542"/>
          <c:y val="2.0161290322580645E-2"/>
        </c:manualLayout>
      </c:layout>
      <c:overlay val="0"/>
    </c:title>
    <c:autoTitleDeleted val="0"/>
    <c:plotArea>
      <c:layout>
        <c:manualLayout>
          <c:layoutTarget val="inner"/>
          <c:xMode val="edge"/>
          <c:yMode val="edge"/>
          <c:x val="0.1204426068922701"/>
          <c:y val="0.16311949685534591"/>
          <c:w val="0.63874450176486564"/>
          <c:h val="0.72713633437329772"/>
        </c:manualLayout>
      </c:layout>
      <c:barChart>
        <c:barDir val="col"/>
        <c:grouping val="clustered"/>
        <c:varyColors val="0"/>
        <c:ser>
          <c:idx val="0"/>
          <c:order val="0"/>
          <c:tx>
            <c:strRef>
              <c:f>Cuadros!$B$101</c:f>
              <c:strCache>
                <c:ptCount val="1"/>
                <c:pt idx="0">
                  <c:v>DENSIDAD APARENTE</c:v>
                </c:pt>
              </c:strCache>
            </c:strRef>
          </c:tx>
          <c:spPr>
            <a:solidFill>
              <a:srgbClr val="C96765"/>
            </a:solidFill>
            <a:ln w="25400" cap="flat" cmpd="sng" algn="ctr">
              <a:solidFill>
                <a:srgbClr val="C96765"/>
              </a:solidFill>
              <a:prstDash val="solid"/>
            </a:ln>
            <a:effectLst/>
          </c:spPr>
          <c:invertIfNegative val="0"/>
          <c:dLbls>
            <c:spPr>
              <a:noFill/>
              <a:ln>
                <a:noFill/>
              </a:ln>
              <a:effectLst/>
            </c:spPr>
            <c:txPr>
              <a:bodyPr/>
              <a:lstStyle/>
              <a:p>
                <a:pPr>
                  <a:defRPr sz="1050" b="1"/>
                </a:pPr>
                <a:endParaRPr lang="es-EC"/>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Cuadros!$A$102:$A$106</c:f>
              <c:strCache>
                <c:ptCount val="5"/>
                <c:pt idx="0">
                  <c:v>Parcela 1</c:v>
                </c:pt>
                <c:pt idx="1">
                  <c:v>Parcela 2</c:v>
                </c:pt>
                <c:pt idx="2">
                  <c:v>Parcela 3</c:v>
                </c:pt>
                <c:pt idx="3">
                  <c:v>Parcela 4</c:v>
                </c:pt>
                <c:pt idx="4">
                  <c:v>Parcela 5</c:v>
                </c:pt>
              </c:strCache>
            </c:strRef>
          </c:cat>
          <c:val>
            <c:numRef>
              <c:f>Cuadros!$B$102:$B$106</c:f>
              <c:numCache>
                <c:formatCode>General</c:formatCode>
                <c:ptCount val="5"/>
                <c:pt idx="0">
                  <c:v>1.64</c:v>
                </c:pt>
                <c:pt idx="1">
                  <c:v>1.69</c:v>
                </c:pt>
                <c:pt idx="2">
                  <c:v>1.66</c:v>
                </c:pt>
                <c:pt idx="3">
                  <c:v>1.71</c:v>
                </c:pt>
                <c:pt idx="4">
                  <c:v>1.68</c:v>
                </c:pt>
              </c:numCache>
            </c:numRef>
          </c:val>
        </c:ser>
        <c:dLbls>
          <c:dLblPos val="ctr"/>
          <c:showLegendKey val="0"/>
          <c:showVal val="1"/>
          <c:showCatName val="0"/>
          <c:showSerName val="0"/>
          <c:showPercent val="0"/>
          <c:showBubbleSize val="0"/>
        </c:dLbls>
        <c:gapWidth val="150"/>
        <c:axId val="39667584"/>
        <c:axId val="39682048"/>
      </c:barChart>
      <c:lineChart>
        <c:grouping val="standard"/>
        <c:varyColors val="0"/>
        <c:ser>
          <c:idx val="2"/>
          <c:order val="1"/>
          <c:tx>
            <c:strRef>
              <c:f>Cuadros!$C$101</c:f>
              <c:strCache>
                <c:ptCount val="1"/>
                <c:pt idx="0">
                  <c:v>Problemas de compactación</c:v>
                </c:pt>
              </c:strCache>
            </c:strRef>
          </c:tx>
          <c:spPr>
            <a:ln>
              <a:solidFill>
                <a:srgbClr val="FF0000"/>
              </a:solidFill>
            </a:ln>
          </c:spPr>
          <c:marker>
            <c:spPr>
              <a:solidFill>
                <a:schemeClr val="bg1"/>
              </a:solidFill>
              <a:ln>
                <a:solidFill>
                  <a:srgbClr val="FF0000"/>
                </a:solidFill>
              </a:ln>
            </c:spPr>
          </c:marker>
          <c:dLbls>
            <c:delete val="1"/>
          </c:dLbls>
          <c:cat>
            <c:strRef>
              <c:f>Cuadros!$A$102:$A$106</c:f>
              <c:strCache>
                <c:ptCount val="5"/>
                <c:pt idx="0">
                  <c:v>Parcela 1</c:v>
                </c:pt>
                <c:pt idx="1">
                  <c:v>Parcela 2</c:v>
                </c:pt>
                <c:pt idx="2">
                  <c:v>Parcela 3</c:v>
                </c:pt>
                <c:pt idx="3">
                  <c:v>Parcela 4</c:v>
                </c:pt>
                <c:pt idx="4">
                  <c:v>Parcela 5</c:v>
                </c:pt>
              </c:strCache>
            </c:strRef>
          </c:cat>
          <c:val>
            <c:numRef>
              <c:f>Cuadros!$C$102:$C$106</c:f>
              <c:numCache>
                <c:formatCode>General</c:formatCode>
                <c:ptCount val="5"/>
                <c:pt idx="0">
                  <c:v>1.6</c:v>
                </c:pt>
                <c:pt idx="1">
                  <c:v>1.6</c:v>
                </c:pt>
                <c:pt idx="2">
                  <c:v>1.6</c:v>
                </c:pt>
                <c:pt idx="3">
                  <c:v>1.6</c:v>
                </c:pt>
                <c:pt idx="4">
                  <c:v>1.6</c:v>
                </c:pt>
              </c:numCache>
            </c:numRef>
          </c:val>
          <c:smooth val="0"/>
        </c:ser>
        <c:dLbls>
          <c:dLblPos val="ctr"/>
          <c:showLegendKey val="0"/>
          <c:showVal val="1"/>
          <c:showCatName val="0"/>
          <c:showSerName val="0"/>
          <c:showPercent val="0"/>
          <c:showBubbleSize val="0"/>
        </c:dLbls>
        <c:marker val="1"/>
        <c:smooth val="0"/>
        <c:axId val="39667584"/>
        <c:axId val="39682048"/>
      </c:lineChart>
      <c:catAx>
        <c:axId val="39667584"/>
        <c:scaling>
          <c:orientation val="minMax"/>
        </c:scaling>
        <c:delete val="0"/>
        <c:axPos val="b"/>
        <c:numFmt formatCode="General" sourceLinked="1"/>
        <c:majorTickMark val="none"/>
        <c:minorTickMark val="none"/>
        <c:tickLblPos val="nextTo"/>
        <c:crossAx val="39682048"/>
        <c:crosses val="autoZero"/>
        <c:auto val="1"/>
        <c:lblAlgn val="ctr"/>
        <c:lblOffset val="100"/>
        <c:noMultiLvlLbl val="0"/>
      </c:catAx>
      <c:valAx>
        <c:axId val="39682048"/>
        <c:scaling>
          <c:orientation val="minMax"/>
          <c:max val="1.71"/>
        </c:scaling>
        <c:delete val="0"/>
        <c:axPos val="l"/>
        <c:majorGridlines>
          <c:spPr>
            <a:ln>
              <a:solidFill>
                <a:srgbClr val="00B050"/>
              </a:solidFill>
            </a:ln>
          </c:spPr>
        </c:majorGridlines>
        <c:title>
          <c:tx>
            <c:rich>
              <a:bodyPr/>
              <a:lstStyle/>
              <a:p>
                <a:pPr>
                  <a:defRPr/>
                </a:pPr>
                <a:r>
                  <a:rPr lang="en-US"/>
                  <a:t>g/cm3</a:t>
                </a:r>
              </a:p>
            </c:rich>
          </c:tx>
          <c:layout>
            <c:manualLayout>
              <c:xMode val="edge"/>
              <c:yMode val="edge"/>
              <c:x val="3.0651340996168583E-3"/>
              <c:y val="0.45616268732537463"/>
            </c:manualLayout>
          </c:layout>
          <c:overlay val="0"/>
        </c:title>
        <c:numFmt formatCode="General" sourceLinked="1"/>
        <c:majorTickMark val="out"/>
        <c:minorTickMark val="none"/>
        <c:tickLblPos val="nextTo"/>
        <c:crossAx val="39667584"/>
        <c:crosses val="autoZero"/>
        <c:crossBetween val="between"/>
      </c:valAx>
    </c:plotArea>
    <c:legend>
      <c:legendPos val="r"/>
      <c:layout>
        <c:manualLayout>
          <c:xMode val="edge"/>
          <c:yMode val="edge"/>
          <c:x val="0.75486529701028748"/>
          <c:y val="0.42592273622047244"/>
          <c:w val="0.23511743892516154"/>
          <c:h val="0.28821852323066172"/>
        </c:manualLayout>
      </c:layout>
      <c:overlay val="0"/>
    </c:legend>
    <c:plotVisOnly val="1"/>
    <c:dispBlanksAs val="gap"/>
    <c:showDLblsOverMax val="0"/>
  </c:chart>
  <c:spPr>
    <a:ln>
      <a:solidFill>
        <a:sysClr val="windowText" lastClr="000000"/>
      </a:solidFill>
    </a:ln>
  </c:spPr>
  <c:txPr>
    <a:bodyPr/>
    <a:lstStyle/>
    <a:p>
      <a:pPr>
        <a:defRPr sz="900">
          <a:latin typeface="Times New Roman" pitchFamily="18" charset="0"/>
          <a:cs typeface="Times New Roman" pitchFamily="18" charset="0"/>
        </a:defRPr>
      </a:pPr>
      <a:endParaRPr lang="es-EC"/>
    </a:p>
  </c:txPr>
  <c:externalData r:id="rId2">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1400"/>
            </a:pPr>
            <a:r>
              <a:rPr lang="es-ES" sz="1400"/>
              <a:t>Contenido de N final</a:t>
            </a:r>
          </a:p>
        </c:rich>
      </c:tx>
      <c:layout>
        <c:manualLayout>
          <c:xMode val="edge"/>
          <c:yMode val="edge"/>
          <c:x val="0.30476021483230087"/>
          <c:y val="6.2327631000439641E-3"/>
        </c:manualLayout>
      </c:layout>
      <c:overlay val="0"/>
      <c:spPr>
        <a:ln>
          <a:noFill/>
        </a:ln>
      </c:spPr>
    </c:title>
    <c:autoTitleDeleted val="0"/>
    <c:plotArea>
      <c:layout>
        <c:manualLayout>
          <c:layoutTarget val="inner"/>
          <c:xMode val="edge"/>
          <c:yMode val="edge"/>
          <c:x val="8.7657986111111114E-2"/>
          <c:y val="0.11882916666666667"/>
          <c:w val="0.74762743055555558"/>
          <c:h val="0.79175416666666665"/>
        </c:manualLayout>
      </c:layout>
      <c:barChart>
        <c:barDir val="col"/>
        <c:grouping val="clustered"/>
        <c:varyColors val="0"/>
        <c:ser>
          <c:idx val="0"/>
          <c:order val="0"/>
          <c:tx>
            <c:strRef>
              <c:f>Cuadros!$B$3</c:f>
              <c:strCache>
                <c:ptCount val="1"/>
                <c:pt idx="0">
                  <c:v>N inicial </c:v>
                </c:pt>
              </c:strCache>
            </c:strRef>
          </c:tx>
          <c:spPr>
            <a:solidFill>
              <a:srgbClr val="CC706E"/>
            </a:solidFill>
            <a:ln w="25400" cap="flat" cmpd="sng" algn="ctr">
              <a:solidFill>
                <a:srgbClr val="CC706E"/>
              </a:solidFill>
              <a:prstDash val="solid"/>
            </a:ln>
            <a:effectLst/>
          </c:spPr>
          <c:invertIfNegative val="0"/>
          <c:dLbls>
            <c:spPr>
              <a:noFill/>
              <a:ln>
                <a:noFill/>
              </a:ln>
              <a:effectLst/>
            </c:spPr>
            <c:txPr>
              <a:bodyPr/>
              <a:lstStyle/>
              <a:p>
                <a:pPr>
                  <a:defRPr sz="1100" b="1"/>
                </a:pPr>
                <a:endParaRPr lang="es-EC"/>
              </a:p>
            </c:txPr>
            <c:dLblPos val="inEnd"/>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Cuadros!$A$4:$A$8</c:f>
              <c:strCache>
                <c:ptCount val="5"/>
                <c:pt idx="0">
                  <c:v>Parcela 1</c:v>
                </c:pt>
                <c:pt idx="1">
                  <c:v>Parcela 2</c:v>
                </c:pt>
                <c:pt idx="2">
                  <c:v>Parcela 3</c:v>
                </c:pt>
                <c:pt idx="3">
                  <c:v>Parcela 4</c:v>
                </c:pt>
                <c:pt idx="4">
                  <c:v>Parcela 5</c:v>
                </c:pt>
              </c:strCache>
            </c:strRef>
          </c:cat>
          <c:val>
            <c:numRef>
              <c:f>Cuadros!$B$4:$B$8</c:f>
              <c:numCache>
                <c:formatCode>General</c:formatCode>
                <c:ptCount val="5"/>
                <c:pt idx="0">
                  <c:v>29.8</c:v>
                </c:pt>
                <c:pt idx="1">
                  <c:v>27.5</c:v>
                </c:pt>
                <c:pt idx="2">
                  <c:v>26.4</c:v>
                </c:pt>
                <c:pt idx="3">
                  <c:v>24.31</c:v>
                </c:pt>
                <c:pt idx="4">
                  <c:v>25.51</c:v>
                </c:pt>
              </c:numCache>
            </c:numRef>
          </c:val>
        </c:ser>
        <c:ser>
          <c:idx val="3"/>
          <c:order val="4"/>
          <c:tx>
            <c:strRef>
              <c:f>Cuadros!$C$3</c:f>
              <c:strCache>
                <c:ptCount val="1"/>
                <c:pt idx="0">
                  <c:v>N final</c:v>
                </c:pt>
              </c:strCache>
            </c:strRef>
          </c:tx>
          <c:spPr>
            <a:solidFill>
              <a:srgbClr val="FFFF66"/>
            </a:solidFill>
            <a:ln>
              <a:solidFill>
                <a:schemeClr val="tx1"/>
              </a:solidFill>
            </a:ln>
          </c:spPr>
          <c:invertIfNegative val="0"/>
          <c:dLbls>
            <c:spPr>
              <a:noFill/>
              <a:ln>
                <a:noFill/>
              </a:ln>
              <a:effectLst/>
            </c:spPr>
            <c:txPr>
              <a:bodyPr/>
              <a:lstStyle/>
              <a:p>
                <a:pPr>
                  <a:defRPr sz="1100" b="1"/>
                </a:pPr>
                <a:endParaRPr lang="es-EC"/>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val>
            <c:numRef>
              <c:f>Cuadros!$C$4:$C$8</c:f>
              <c:numCache>
                <c:formatCode>General</c:formatCode>
                <c:ptCount val="5"/>
                <c:pt idx="0">
                  <c:v>77.989999999999995</c:v>
                </c:pt>
                <c:pt idx="1">
                  <c:v>108.65</c:v>
                </c:pt>
                <c:pt idx="2">
                  <c:v>67.78</c:v>
                </c:pt>
                <c:pt idx="3">
                  <c:v>112.06</c:v>
                </c:pt>
                <c:pt idx="4">
                  <c:v>74.59</c:v>
                </c:pt>
              </c:numCache>
            </c:numRef>
          </c:val>
        </c:ser>
        <c:dLbls>
          <c:dLblPos val="ctr"/>
          <c:showLegendKey val="0"/>
          <c:showVal val="1"/>
          <c:showCatName val="0"/>
          <c:showSerName val="0"/>
          <c:showPercent val="0"/>
          <c:showBubbleSize val="0"/>
        </c:dLbls>
        <c:gapWidth val="150"/>
        <c:axId val="96429568"/>
        <c:axId val="96431488"/>
      </c:barChart>
      <c:lineChart>
        <c:grouping val="standard"/>
        <c:varyColors val="0"/>
        <c:ser>
          <c:idx val="2"/>
          <c:order val="1"/>
          <c:tx>
            <c:strRef>
              <c:f>Cuadros!$D$3</c:f>
              <c:strCache>
                <c:ptCount val="1"/>
                <c:pt idx="0">
                  <c:v>Bajo</c:v>
                </c:pt>
              </c:strCache>
            </c:strRef>
          </c:tx>
          <c:spPr>
            <a:ln>
              <a:solidFill>
                <a:srgbClr val="FF0000"/>
              </a:solidFill>
            </a:ln>
          </c:spPr>
          <c:marker>
            <c:spPr>
              <a:solidFill>
                <a:srgbClr val="FF0000"/>
              </a:solidFill>
              <a:ln>
                <a:solidFill>
                  <a:srgbClr val="FF0000"/>
                </a:solidFill>
              </a:ln>
            </c:spPr>
          </c:marker>
          <c:dLbls>
            <c:delete val="1"/>
          </c:dLbls>
          <c:cat>
            <c:strRef>
              <c:f>Cuadros!$A$4:$A$8</c:f>
              <c:strCache>
                <c:ptCount val="5"/>
                <c:pt idx="0">
                  <c:v>Parcela 1</c:v>
                </c:pt>
                <c:pt idx="1">
                  <c:v>Parcela 2</c:v>
                </c:pt>
                <c:pt idx="2">
                  <c:v>Parcela 3</c:v>
                </c:pt>
                <c:pt idx="3">
                  <c:v>Parcela 4</c:v>
                </c:pt>
                <c:pt idx="4">
                  <c:v>Parcela 5</c:v>
                </c:pt>
              </c:strCache>
            </c:strRef>
          </c:cat>
          <c:val>
            <c:numRef>
              <c:f>Cuadros!$D$4:$D$8</c:f>
              <c:numCache>
                <c:formatCode>General</c:formatCode>
                <c:ptCount val="5"/>
                <c:pt idx="0">
                  <c:v>30</c:v>
                </c:pt>
                <c:pt idx="1">
                  <c:v>30</c:v>
                </c:pt>
                <c:pt idx="2">
                  <c:v>30</c:v>
                </c:pt>
                <c:pt idx="3">
                  <c:v>30</c:v>
                </c:pt>
                <c:pt idx="4">
                  <c:v>30</c:v>
                </c:pt>
              </c:numCache>
            </c:numRef>
          </c:val>
          <c:smooth val="0"/>
        </c:ser>
        <c:ser>
          <c:idx val="4"/>
          <c:order val="2"/>
          <c:tx>
            <c:strRef>
              <c:f>Cuadros!$E$3</c:f>
              <c:strCache>
                <c:ptCount val="1"/>
                <c:pt idx="0">
                  <c:v>Medio</c:v>
                </c:pt>
              </c:strCache>
            </c:strRef>
          </c:tx>
          <c:spPr>
            <a:ln>
              <a:solidFill>
                <a:srgbClr val="0070C0"/>
              </a:solidFill>
            </a:ln>
          </c:spPr>
          <c:marker>
            <c:spPr>
              <a:solidFill>
                <a:srgbClr val="0070C0"/>
              </a:solidFill>
              <a:ln>
                <a:solidFill>
                  <a:srgbClr val="0070C0"/>
                </a:solidFill>
              </a:ln>
            </c:spPr>
          </c:marker>
          <c:dLbls>
            <c:delete val="1"/>
          </c:dLbls>
          <c:cat>
            <c:strRef>
              <c:f>Cuadros!$A$4:$A$8</c:f>
              <c:strCache>
                <c:ptCount val="5"/>
                <c:pt idx="0">
                  <c:v>Parcela 1</c:v>
                </c:pt>
                <c:pt idx="1">
                  <c:v>Parcela 2</c:v>
                </c:pt>
                <c:pt idx="2">
                  <c:v>Parcela 3</c:v>
                </c:pt>
                <c:pt idx="3">
                  <c:v>Parcela 4</c:v>
                </c:pt>
                <c:pt idx="4">
                  <c:v>Parcela 5</c:v>
                </c:pt>
              </c:strCache>
            </c:strRef>
          </c:cat>
          <c:val>
            <c:numRef>
              <c:f>Cuadros!$E$4:$E$8</c:f>
              <c:numCache>
                <c:formatCode>General</c:formatCode>
                <c:ptCount val="5"/>
                <c:pt idx="0">
                  <c:v>60</c:v>
                </c:pt>
                <c:pt idx="1">
                  <c:v>60</c:v>
                </c:pt>
                <c:pt idx="2">
                  <c:v>60</c:v>
                </c:pt>
                <c:pt idx="3">
                  <c:v>60</c:v>
                </c:pt>
                <c:pt idx="4">
                  <c:v>60</c:v>
                </c:pt>
              </c:numCache>
            </c:numRef>
          </c:val>
          <c:smooth val="0"/>
        </c:ser>
        <c:ser>
          <c:idx val="1"/>
          <c:order val="3"/>
          <c:tx>
            <c:strRef>
              <c:f>Cuadros!$F$3</c:f>
              <c:strCache>
                <c:ptCount val="1"/>
                <c:pt idx="0">
                  <c:v>Alto</c:v>
                </c:pt>
              </c:strCache>
            </c:strRef>
          </c:tx>
          <c:spPr>
            <a:ln>
              <a:solidFill>
                <a:srgbClr val="00B050"/>
              </a:solidFill>
            </a:ln>
          </c:spPr>
          <c:marker>
            <c:symbol val="x"/>
            <c:size val="7"/>
            <c:spPr>
              <a:noFill/>
              <a:ln>
                <a:solidFill>
                  <a:srgbClr val="00B050"/>
                </a:solidFill>
              </a:ln>
            </c:spPr>
          </c:marker>
          <c:dLbls>
            <c:delete val="1"/>
          </c:dLbls>
          <c:cat>
            <c:strRef>
              <c:f>Cuadros!$A$4:$A$8</c:f>
              <c:strCache>
                <c:ptCount val="5"/>
                <c:pt idx="0">
                  <c:v>Parcela 1</c:v>
                </c:pt>
                <c:pt idx="1">
                  <c:v>Parcela 2</c:v>
                </c:pt>
                <c:pt idx="2">
                  <c:v>Parcela 3</c:v>
                </c:pt>
                <c:pt idx="3">
                  <c:v>Parcela 4</c:v>
                </c:pt>
                <c:pt idx="4">
                  <c:v>Parcela 5</c:v>
                </c:pt>
              </c:strCache>
            </c:strRef>
          </c:cat>
          <c:val>
            <c:numRef>
              <c:f>Cuadros!$F$4:$F$8</c:f>
              <c:numCache>
                <c:formatCode>General</c:formatCode>
                <c:ptCount val="5"/>
                <c:pt idx="0">
                  <c:v>90</c:v>
                </c:pt>
                <c:pt idx="1">
                  <c:v>90</c:v>
                </c:pt>
                <c:pt idx="2">
                  <c:v>90</c:v>
                </c:pt>
                <c:pt idx="3">
                  <c:v>90</c:v>
                </c:pt>
                <c:pt idx="4">
                  <c:v>90</c:v>
                </c:pt>
              </c:numCache>
            </c:numRef>
          </c:val>
          <c:smooth val="0"/>
        </c:ser>
        <c:dLbls>
          <c:dLblPos val="ctr"/>
          <c:showLegendKey val="0"/>
          <c:showVal val="1"/>
          <c:showCatName val="0"/>
          <c:showSerName val="0"/>
          <c:showPercent val="0"/>
          <c:showBubbleSize val="0"/>
        </c:dLbls>
        <c:marker val="1"/>
        <c:smooth val="0"/>
        <c:axId val="96429568"/>
        <c:axId val="96431488"/>
      </c:lineChart>
      <c:catAx>
        <c:axId val="96429568"/>
        <c:scaling>
          <c:orientation val="minMax"/>
        </c:scaling>
        <c:delete val="0"/>
        <c:axPos val="b"/>
        <c:numFmt formatCode="General" sourceLinked="1"/>
        <c:majorTickMark val="none"/>
        <c:minorTickMark val="none"/>
        <c:tickLblPos val="nextTo"/>
        <c:txPr>
          <a:bodyPr/>
          <a:lstStyle/>
          <a:p>
            <a:pPr>
              <a:defRPr sz="1000"/>
            </a:pPr>
            <a:endParaRPr lang="es-EC"/>
          </a:p>
        </c:txPr>
        <c:crossAx val="96431488"/>
        <c:crosses val="autoZero"/>
        <c:auto val="1"/>
        <c:lblAlgn val="ctr"/>
        <c:lblOffset val="100"/>
        <c:noMultiLvlLbl val="0"/>
      </c:catAx>
      <c:valAx>
        <c:axId val="96431488"/>
        <c:scaling>
          <c:orientation val="minMax"/>
        </c:scaling>
        <c:delete val="0"/>
        <c:axPos val="l"/>
        <c:majorGridlines>
          <c:spPr>
            <a:ln>
              <a:solidFill>
                <a:srgbClr val="00B050"/>
              </a:solidFill>
            </a:ln>
          </c:spPr>
        </c:majorGridlines>
        <c:title>
          <c:tx>
            <c:rich>
              <a:bodyPr/>
              <a:lstStyle/>
              <a:p>
                <a:pPr>
                  <a:defRPr sz="1050" b="0"/>
                </a:pPr>
                <a:r>
                  <a:rPr lang="en-US" sz="1050" b="0"/>
                  <a:t>ppm</a:t>
                </a:r>
              </a:p>
            </c:rich>
          </c:tx>
          <c:layout>
            <c:manualLayout>
              <c:xMode val="edge"/>
              <c:yMode val="edge"/>
              <c:x val="0"/>
              <c:y val="0.53365972222222224"/>
            </c:manualLayout>
          </c:layout>
          <c:overlay val="0"/>
        </c:title>
        <c:numFmt formatCode="General" sourceLinked="1"/>
        <c:majorTickMark val="none"/>
        <c:minorTickMark val="none"/>
        <c:tickLblPos val="nextTo"/>
        <c:crossAx val="96429568"/>
        <c:crosses val="autoZero"/>
        <c:crossBetween val="between"/>
      </c:valAx>
    </c:plotArea>
    <c:legend>
      <c:legendPos val="r"/>
      <c:layout>
        <c:manualLayout>
          <c:xMode val="edge"/>
          <c:yMode val="edge"/>
          <c:x val="0.83759062500000003"/>
          <c:y val="0.37088777777777776"/>
          <c:w val="0.15942267103617697"/>
          <c:h val="0.42648801964270594"/>
        </c:manualLayout>
      </c:layout>
      <c:overlay val="0"/>
      <c:txPr>
        <a:bodyPr/>
        <a:lstStyle/>
        <a:p>
          <a:pPr>
            <a:defRPr sz="1000"/>
          </a:pPr>
          <a:endParaRPr lang="es-EC"/>
        </a:p>
      </c:txPr>
    </c:legend>
    <c:plotVisOnly val="1"/>
    <c:dispBlanksAs val="gap"/>
    <c:showDLblsOverMax val="0"/>
  </c:chart>
  <c:spPr>
    <a:ln>
      <a:solidFill>
        <a:sysClr val="windowText" lastClr="000000"/>
      </a:solidFill>
    </a:ln>
  </c:spPr>
  <c:txPr>
    <a:bodyPr/>
    <a:lstStyle/>
    <a:p>
      <a:pPr>
        <a:defRPr sz="900">
          <a:latin typeface="Times New Roman" pitchFamily="18" charset="0"/>
          <a:cs typeface="Times New Roman" pitchFamily="18" charset="0"/>
        </a:defRPr>
      </a:pPr>
      <a:endParaRPr lang="es-EC"/>
    </a:p>
  </c:txPr>
  <c:externalData r:id="rId2">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pPr>
            <a:r>
              <a:rPr lang="es-ES" sz="1400"/>
              <a:t>Contenido de P final</a:t>
            </a:r>
          </a:p>
        </c:rich>
      </c:tx>
      <c:layout>
        <c:manualLayout>
          <c:xMode val="edge"/>
          <c:yMode val="edge"/>
          <c:x val="0.28872552083333336"/>
          <c:y val="3.5224999999999979E-3"/>
        </c:manualLayout>
      </c:layout>
      <c:overlay val="0"/>
    </c:title>
    <c:autoTitleDeleted val="0"/>
    <c:plotArea>
      <c:layout>
        <c:manualLayout>
          <c:layoutTarget val="inner"/>
          <c:xMode val="edge"/>
          <c:yMode val="edge"/>
          <c:x val="9.4513541666666673E-2"/>
          <c:y val="0.11870750000000002"/>
          <c:w val="0.70459328659866882"/>
          <c:h val="0.77955527777777778"/>
        </c:manualLayout>
      </c:layout>
      <c:barChart>
        <c:barDir val="col"/>
        <c:grouping val="clustered"/>
        <c:varyColors val="0"/>
        <c:ser>
          <c:idx val="0"/>
          <c:order val="0"/>
          <c:tx>
            <c:strRef>
              <c:f>Cuadros!$B$10</c:f>
              <c:strCache>
                <c:ptCount val="1"/>
                <c:pt idx="0">
                  <c:v> P inicial </c:v>
                </c:pt>
              </c:strCache>
            </c:strRef>
          </c:tx>
          <c:spPr>
            <a:solidFill>
              <a:srgbClr val="CC706E"/>
            </a:solidFill>
            <a:ln w="25400" cap="flat" cmpd="sng" algn="ctr">
              <a:solidFill>
                <a:srgbClr val="CC706E"/>
              </a:solidFill>
              <a:prstDash val="solid"/>
            </a:ln>
            <a:effectLst/>
          </c:spPr>
          <c:invertIfNegative val="0"/>
          <c:dLbls>
            <c:dLbl>
              <c:idx val="0"/>
              <c:layout>
                <c:manualLayout>
                  <c:x val="-1.1024305555555556E-2"/>
                  <c:y val="0"/>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0"/>
                  <c:y val="-2.1166666666666667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0"/>
                  <c:y val="-2.4694444444444446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4.409722222222222E-3"/>
                  <c:y val="-3.5277777777777776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a:lstStyle/>
              <a:p>
                <a:pPr>
                  <a:defRPr sz="1150" b="1"/>
                </a:pPr>
                <a:endParaRPr lang="es-EC"/>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Cuadros!$A$11:$A$15</c:f>
              <c:strCache>
                <c:ptCount val="5"/>
                <c:pt idx="0">
                  <c:v>Parcela 1</c:v>
                </c:pt>
                <c:pt idx="1">
                  <c:v>Parcela 2</c:v>
                </c:pt>
                <c:pt idx="2">
                  <c:v>Parcela 3</c:v>
                </c:pt>
                <c:pt idx="3">
                  <c:v>Parcela 4</c:v>
                </c:pt>
                <c:pt idx="4">
                  <c:v>Parcela 5</c:v>
                </c:pt>
              </c:strCache>
            </c:strRef>
          </c:cat>
          <c:val>
            <c:numRef>
              <c:f>Cuadros!$B$11:$B$15</c:f>
              <c:numCache>
                <c:formatCode>General</c:formatCode>
                <c:ptCount val="5"/>
                <c:pt idx="0">
                  <c:v>7.21</c:v>
                </c:pt>
                <c:pt idx="1">
                  <c:v>9.52</c:v>
                </c:pt>
                <c:pt idx="2">
                  <c:v>9.4600000000000009</c:v>
                </c:pt>
                <c:pt idx="3">
                  <c:v>5.34</c:v>
                </c:pt>
                <c:pt idx="4">
                  <c:v>8.26</c:v>
                </c:pt>
              </c:numCache>
            </c:numRef>
          </c:val>
        </c:ser>
        <c:ser>
          <c:idx val="2"/>
          <c:order val="1"/>
          <c:tx>
            <c:strRef>
              <c:f>Cuadros!$C$10</c:f>
              <c:strCache>
                <c:ptCount val="1"/>
                <c:pt idx="0">
                  <c:v>P final</c:v>
                </c:pt>
              </c:strCache>
            </c:strRef>
          </c:tx>
          <c:spPr>
            <a:solidFill>
              <a:srgbClr val="FFFF66"/>
            </a:solidFill>
            <a:ln>
              <a:solidFill>
                <a:schemeClr val="tx1"/>
              </a:solidFill>
            </a:ln>
          </c:spPr>
          <c:invertIfNegative val="0"/>
          <c:dLbls>
            <c:dLbl>
              <c:idx val="0"/>
              <c:layout>
                <c:manualLayout>
                  <c:x val="-1.1024305555555556E-2"/>
                  <c:y val="-4.5861111111111109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2.204861111111111E-3"/>
                  <c:y val="-3.175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8.819444444444444E-3"/>
                  <c:y val="-2.469444444444446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4.409722222222222E-3"/>
                  <c:y val="-3.5277777777777776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3.5277777777777776E-2"/>
                  <c:y val="0"/>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spPr>
              <a:noFill/>
            </c:spPr>
            <c:txPr>
              <a:bodyPr/>
              <a:lstStyle/>
              <a:p>
                <a:pPr>
                  <a:defRPr sz="1200" b="1"/>
                </a:pPr>
                <a:endParaRPr lang="es-EC"/>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Cuadros!$A$11:$A$15</c:f>
              <c:strCache>
                <c:ptCount val="5"/>
                <c:pt idx="0">
                  <c:v>Parcela 1</c:v>
                </c:pt>
                <c:pt idx="1">
                  <c:v>Parcela 2</c:v>
                </c:pt>
                <c:pt idx="2">
                  <c:v>Parcela 3</c:v>
                </c:pt>
                <c:pt idx="3">
                  <c:v>Parcela 4</c:v>
                </c:pt>
                <c:pt idx="4">
                  <c:v>Parcela 5</c:v>
                </c:pt>
              </c:strCache>
            </c:strRef>
          </c:cat>
          <c:val>
            <c:numRef>
              <c:f>Cuadros!$C$11:$C$15</c:f>
              <c:numCache>
                <c:formatCode>General</c:formatCode>
                <c:ptCount val="5"/>
                <c:pt idx="0">
                  <c:v>18.68</c:v>
                </c:pt>
                <c:pt idx="1">
                  <c:v>28.71</c:v>
                </c:pt>
                <c:pt idx="2">
                  <c:v>29.25</c:v>
                </c:pt>
                <c:pt idx="3">
                  <c:v>18.5</c:v>
                </c:pt>
                <c:pt idx="4">
                  <c:v>16.89</c:v>
                </c:pt>
              </c:numCache>
            </c:numRef>
          </c:val>
        </c:ser>
        <c:dLbls>
          <c:dLblPos val="ctr"/>
          <c:showLegendKey val="0"/>
          <c:showVal val="1"/>
          <c:showCatName val="0"/>
          <c:showSerName val="0"/>
          <c:showPercent val="0"/>
          <c:showBubbleSize val="0"/>
        </c:dLbls>
        <c:gapWidth val="150"/>
        <c:axId val="96490240"/>
        <c:axId val="96492160"/>
      </c:barChart>
      <c:lineChart>
        <c:grouping val="standard"/>
        <c:varyColors val="0"/>
        <c:ser>
          <c:idx val="4"/>
          <c:order val="2"/>
          <c:tx>
            <c:strRef>
              <c:f>Cuadros!$D$10</c:f>
              <c:strCache>
                <c:ptCount val="1"/>
                <c:pt idx="0">
                  <c:v>Bajo</c:v>
                </c:pt>
              </c:strCache>
            </c:strRef>
          </c:tx>
          <c:spPr>
            <a:ln>
              <a:solidFill>
                <a:srgbClr val="FF0000"/>
              </a:solidFill>
            </a:ln>
          </c:spPr>
          <c:marker>
            <c:symbol val="triangle"/>
            <c:size val="7"/>
            <c:spPr>
              <a:solidFill>
                <a:srgbClr val="FF0000"/>
              </a:solidFill>
              <a:ln>
                <a:solidFill>
                  <a:srgbClr val="FF0000"/>
                </a:solidFill>
              </a:ln>
            </c:spPr>
          </c:marker>
          <c:dLbls>
            <c:delete val="1"/>
          </c:dLbls>
          <c:cat>
            <c:strRef>
              <c:f>Cuadros!$A$11:$A$15</c:f>
              <c:strCache>
                <c:ptCount val="5"/>
                <c:pt idx="0">
                  <c:v>Parcela 1</c:v>
                </c:pt>
                <c:pt idx="1">
                  <c:v>Parcela 2</c:v>
                </c:pt>
                <c:pt idx="2">
                  <c:v>Parcela 3</c:v>
                </c:pt>
                <c:pt idx="3">
                  <c:v>Parcela 4</c:v>
                </c:pt>
                <c:pt idx="4">
                  <c:v>Parcela 5</c:v>
                </c:pt>
              </c:strCache>
            </c:strRef>
          </c:cat>
          <c:val>
            <c:numRef>
              <c:f>Cuadros!$D$11:$D$15</c:f>
              <c:numCache>
                <c:formatCode>General</c:formatCode>
                <c:ptCount val="5"/>
                <c:pt idx="0">
                  <c:v>10</c:v>
                </c:pt>
                <c:pt idx="1">
                  <c:v>10</c:v>
                </c:pt>
                <c:pt idx="2">
                  <c:v>10</c:v>
                </c:pt>
                <c:pt idx="3">
                  <c:v>10</c:v>
                </c:pt>
                <c:pt idx="4">
                  <c:v>10</c:v>
                </c:pt>
              </c:numCache>
            </c:numRef>
          </c:val>
          <c:smooth val="0"/>
        </c:ser>
        <c:ser>
          <c:idx val="1"/>
          <c:order val="3"/>
          <c:tx>
            <c:strRef>
              <c:f>Cuadros!$E$10</c:f>
              <c:strCache>
                <c:ptCount val="1"/>
                <c:pt idx="0">
                  <c:v>Medio</c:v>
                </c:pt>
              </c:strCache>
            </c:strRef>
          </c:tx>
          <c:spPr>
            <a:ln>
              <a:solidFill>
                <a:srgbClr val="0070C0"/>
              </a:solidFill>
            </a:ln>
          </c:spPr>
          <c:marker>
            <c:spPr>
              <a:solidFill>
                <a:srgbClr val="0070C0"/>
              </a:solidFill>
              <a:ln>
                <a:solidFill>
                  <a:srgbClr val="0070C0"/>
                </a:solidFill>
              </a:ln>
            </c:spPr>
          </c:marker>
          <c:dLbls>
            <c:delete val="1"/>
          </c:dLbls>
          <c:cat>
            <c:strRef>
              <c:f>Cuadros!$A$11:$A$15</c:f>
              <c:strCache>
                <c:ptCount val="5"/>
                <c:pt idx="0">
                  <c:v>Parcela 1</c:v>
                </c:pt>
                <c:pt idx="1">
                  <c:v>Parcela 2</c:v>
                </c:pt>
                <c:pt idx="2">
                  <c:v>Parcela 3</c:v>
                </c:pt>
                <c:pt idx="3">
                  <c:v>Parcela 4</c:v>
                </c:pt>
                <c:pt idx="4">
                  <c:v>Parcela 5</c:v>
                </c:pt>
              </c:strCache>
            </c:strRef>
          </c:cat>
          <c:val>
            <c:numRef>
              <c:f>Cuadros!$E$11:$E$15</c:f>
              <c:numCache>
                <c:formatCode>General</c:formatCode>
                <c:ptCount val="5"/>
                <c:pt idx="0">
                  <c:v>20</c:v>
                </c:pt>
                <c:pt idx="1">
                  <c:v>20</c:v>
                </c:pt>
                <c:pt idx="2">
                  <c:v>20</c:v>
                </c:pt>
                <c:pt idx="3">
                  <c:v>20</c:v>
                </c:pt>
                <c:pt idx="4">
                  <c:v>20</c:v>
                </c:pt>
              </c:numCache>
            </c:numRef>
          </c:val>
          <c:smooth val="0"/>
        </c:ser>
        <c:ser>
          <c:idx val="3"/>
          <c:order val="4"/>
          <c:tx>
            <c:strRef>
              <c:f>Cuadros!$F$10</c:f>
              <c:strCache>
                <c:ptCount val="1"/>
                <c:pt idx="0">
                  <c:v>Alto</c:v>
                </c:pt>
              </c:strCache>
            </c:strRef>
          </c:tx>
          <c:spPr>
            <a:ln>
              <a:solidFill>
                <a:srgbClr val="00B050"/>
              </a:solidFill>
            </a:ln>
          </c:spPr>
          <c:marker>
            <c:spPr>
              <a:ln>
                <a:solidFill>
                  <a:srgbClr val="00B050"/>
                </a:solidFill>
              </a:ln>
            </c:spPr>
          </c:marker>
          <c:dLbls>
            <c:delete val="1"/>
          </c:dLbls>
          <c:cat>
            <c:strRef>
              <c:f>Cuadros!$A$11:$A$15</c:f>
              <c:strCache>
                <c:ptCount val="5"/>
                <c:pt idx="0">
                  <c:v>Parcela 1</c:v>
                </c:pt>
                <c:pt idx="1">
                  <c:v>Parcela 2</c:v>
                </c:pt>
                <c:pt idx="2">
                  <c:v>Parcela 3</c:v>
                </c:pt>
                <c:pt idx="3">
                  <c:v>Parcela 4</c:v>
                </c:pt>
                <c:pt idx="4">
                  <c:v>Parcela 5</c:v>
                </c:pt>
              </c:strCache>
            </c:strRef>
          </c:cat>
          <c:val>
            <c:numRef>
              <c:f>Cuadros!$F$11:$F$15</c:f>
              <c:numCache>
                <c:formatCode>General</c:formatCode>
                <c:ptCount val="5"/>
                <c:pt idx="0">
                  <c:v>30</c:v>
                </c:pt>
                <c:pt idx="1">
                  <c:v>30</c:v>
                </c:pt>
                <c:pt idx="2">
                  <c:v>30</c:v>
                </c:pt>
                <c:pt idx="3">
                  <c:v>30</c:v>
                </c:pt>
                <c:pt idx="4">
                  <c:v>30</c:v>
                </c:pt>
              </c:numCache>
            </c:numRef>
          </c:val>
          <c:smooth val="0"/>
        </c:ser>
        <c:dLbls>
          <c:dLblPos val="ctr"/>
          <c:showLegendKey val="0"/>
          <c:showVal val="1"/>
          <c:showCatName val="0"/>
          <c:showSerName val="0"/>
          <c:showPercent val="0"/>
          <c:showBubbleSize val="0"/>
        </c:dLbls>
        <c:marker val="1"/>
        <c:smooth val="0"/>
        <c:axId val="96490240"/>
        <c:axId val="96492160"/>
      </c:lineChart>
      <c:catAx>
        <c:axId val="96490240"/>
        <c:scaling>
          <c:orientation val="minMax"/>
        </c:scaling>
        <c:delete val="0"/>
        <c:axPos val="b"/>
        <c:numFmt formatCode="General" sourceLinked="1"/>
        <c:majorTickMark val="none"/>
        <c:minorTickMark val="none"/>
        <c:tickLblPos val="nextTo"/>
        <c:txPr>
          <a:bodyPr/>
          <a:lstStyle/>
          <a:p>
            <a:pPr>
              <a:defRPr sz="1000"/>
            </a:pPr>
            <a:endParaRPr lang="es-EC"/>
          </a:p>
        </c:txPr>
        <c:crossAx val="96492160"/>
        <c:crosses val="autoZero"/>
        <c:auto val="1"/>
        <c:lblAlgn val="ctr"/>
        <c:lblOffset val="100"/>
        <c:noMultiLvlLbl val="0"/>
      </c:catAx>
      <c:valAx>
        <c:axId val="96492160"/>
        <c:scaling>
          <c:orientation val="minMax"/>
        </c:scaling>
        <c:delete val="0"/>
        <c:axPos val="l"/>
        <c:majorGridlines>
          <c:spPr>
            <a:ln>
              <a:solidFill>
                <a:srgbClr val="00B050"/>
              </a:solidFill>
            </a:ln>
          </c:spPr>
        </c:majorGridlines>
        <c:title>
          <c:tx>
            <c:rich>
              <a:bodyPr/>
              <a:lstStyle/>
              <a:p>
                <a:pPr>
                  <a:defRPr sz="1000" b="0"/>
                </a:pPr>
                <a:r>
                  <a:rPr lang="en-US" sz="1000" b="0"/>
                  <a:t>ppm</a:t>
                </a:r>
              </a:p>
            </c:rich>
          </c:tx>
          <c:layout>
            <c:manualLayout>
              <c:xMode val="edge"/>
              <c:yMode val="edge"/>
              <c:x val="4.6767361111111107E-3"/>
              <c:y val="0.4734855555555556"/>
            </c:manualLayout>
          </c:layout>
          <c:overlay val="0"/>
        </c:title>
        <c:numFmt formatCode="General" sourceLinked="1"/>
        <c:majorTickMark val="none"/>
        <c:minorTickMark val="none"/>
        <c:tickLblPos val="nextTo"/>
        <c:crossAx val="96490240"/>
        <c:crosses val="autoZero"/>
        <c:crossBetween val="between"/>
      </c:valAx>
    </c:plotArea>
    <c:legend>
      <c:legendPos val="r"/>
      <c:layout>
        <c:manualLayout>
          <c:xMode val="edge"/>
          <c:yMode val="edge"/>
          <c:x val="0.81928236818498956"/>
          <c:y val="0.37744581927259091"/>
          <c:w val="0.18071767544208489"/>
          <c:h val="0.4700845727617381"/>
        </c:manualLayout>
      </c:layout>
      <c:overlay val="0"/>
      <c:txPr>
        <a:bodyPr/>
        <a:lstStyle/>
        <a:p>
          <a:pPr>
            <a:defRPr sz="1000"/>
          </a:pPr>
          <a:endParaRPr lang="es-EC"/>
        </a:p>
      </c:txPr>
    </c:legend>
    <c:plotVisOnly val="1"/>
    <c:dispBlanksAs val="gap"/>
    <c:showDLblsOverMax val="0"/>
  </c:chart>
  <c:spPr>
    <a:ln>
      <a:solidFill>
        <a:schemeClr val="tx1"/>
      </a:solidFill>
    </a:ln>
  </c:spPr>
  <c:txPr>
    <a:bodyPr/>
    <a:lstStyle/>
    <a:p>
      <a:pPr>
        <a:defRPr sz="900">
          <a:latin typeface="Times New Roman" pitchFamily="18" charset="0"/>
          <a:cs typeface="Times New Roman" pitchFamily="18" charset="0"/>
        </a:defRPr>
      </a:pPr>
      <a:endParaRPr lang="es-EC"/>
    </a:p>
  </c:txPr>
  <c:externalData r:id="rId1">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s-ES"/>
              <a:t>Contenido de K final</a:t>
            </a:r>
          </a:p>
        </c:rich>
      </c:tx>
      <c:layout>
        <c:manualLayout>
          <c:xMode val="edge"/>
          <c:yMode val="edge"/>
          <c:x val="0.31963877754717279"/>
          <c:y val="5.0971261841000846E-3"/>
        </c:manualLayout>
      </c:layout>
      <c:overlay val="0"/>
    </c:title>
    <c:autoTitleDeleted val="0"/>
    <c:plotArea>
      <c:layout>
        <c:manualLayout>
          <c:layoutTarget val="inner"/>
          <c:xMode val="edge"/>
          <c:yMode val="edge"/>
          <c:x val="0.11149564050972502"/>
          <c:y val="0.14718563891442504"/>
          <c:w val="0.69603553076992131"/>
          <c:h val="0.72744646738162255"/>
        </c:manualLayout>
      </c:layout>
      <c:barChart>
        <c:barDir val="col"/>
        <c:grouping val="clustered"/>
        <c:varyColors val="0"/>
        <c:ser>
          <c:idx val="0"/>
          <c:order val="0"/>
          <c:tx>
            <c:strRef>
              <c:f>Cuadros!$B$24</c:f>
              <c:strCache>
                <c:ptCount val="1"/>
                <c:pt idx="0">
                  <c:v>K inicial </c:v>
                </c:pt>
              </c:strCache>
            </c:strRef>
          </c:tx>
          <c:spPr>
            <a:solidFill>
              <a:srgbClr val="CC706E"/>
            </a:solidFill>
            <a:ln w="25400" cap="flat" cmpd="sng" algn="ctr">
              <a:solidFill>
                <a:srgbClr val="CC706E"/>
              </a:solidFill>
              <a:prstDash val="solid"/>
            </a:ln>
            <a:effectLst/>
          </c:spPr>
          <c:invertIfNegative val="0"/>
          <c:dLbls>
            <c:dLbl>
              <c:idx val="2"/>
              <c:layout>
                <c:manualLayout>
                  <c:x val="-1.1024305555555556E-2"/>
                  <c:y val="-3.5277777777777777E-3"/>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a:lstStyle/>
              <a:p>
                <a:pPr>
                  <a:defRPr b="1"/>
                </a:pPr>
                <a:endParaRPr lang="es-EC"/>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Cuadros!$A$25:$A$29</c:f>
              <c:strCache>
                <c:ptCount val="5"/>
                <c:pt idx="0">
                  <c:v>Parcela 1</c:v>
                </c:pt>
                <c:pt idx="1">
                  <c:v>Parcela 2</c:v>
                </c:pt>
                <c:pt idx="2">
                  <c:v>Parcela 3</c:v>
                </c:pt>
                <c:pt idx="3">
                  <c:v>Parcela 4</c:v>
                </c:pt>
                <c:pt idx="4">
                  <c:v>Parcela 5</c:v>
                </c:pt>
              </c:strCache>
            </c:strRef>
          </c:cat>
          <c:val>
            <c:numRef>
              <c:f>Cuadros!$B$25:$B$29</c:f>
              <c:numCache>
                <c:formatCode>General</c:formatCode>
                <c:ptCount val="5"/>
                <c:pt idx="0">
                  <c:v>1</c:v>
                </c:pt>
                <c:pt idx="1">
                  <c:v>0.81</c:v>
                </c:pt>
                <c:pt idx="2">
                  <c:v>0.71</c:v>
                </c:pt>
                <c:pt idx="3">
                  <c:v>0.78</c:v>
                </c:pt>
                <c:pt idx="4">
                  <c:v>1.06</c:v>
                </c:pt>
              </c:numCache>
            </c:numRef>
          </c:val>
        </c:ser>
        <c:ser>
          <c:idx val="2"/>
          <c:order val="1"/>
          <c:tx>
            <c:strRef>
              <c:f>Cuadros!$C$24</c:f>
              <c:strCache>
                <c:ptCount val="1"/>
                <c:pt idx="0">
                  <c:v>K final</c:v>
                </c:pt>
              </c:strCache>
            </c:strRef>
          </c:tx>
          <c:spPr>
            <a:solidFill>
              <a:srgbClr val="FFFF66"/>
            </a:solidFill>
            <a:ln>
              <a:solidFill>
                <a:schemeClr val="tx1"/>
              </a:solidFill>
            </a:ln>
          </c:spPr>
          <c:invertIfNegative val="0"/>
          <c:dLbls>
            <c:dLbl>
              <c:idx val="1"/>
              <c:layout>
                <c:manualLayout>
                  <c:x val="1.3229166666666667E-2"/>
                  <c:y val="-7.0555555555555554E-3"/>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2.8663194444444446E-2"/>
                  <c:y val="1.4111111111111111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a:lstStyle/>
              <a:p>
                <a:pPr>
                  <a:defRPr b="1"/>
                </a:pPr>
                <a:endParaRPr lang="es-EC"/>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Cuadros!$A$25:$A$29</c:f>
              <c:strCache>
                <c:ptCount val="5"/>
                <c:pt idx="0">
                  <c:v>Parcela 1</c:v>
                </c:pt>
                <c:pt idx="1">
                  <c:v>Parcela 2</c:v>
                </c:pt>
                <c:pt idx="2">
                  <c:v>Parcela 3</c:v>
                </c:pt>
                <c:pt idx="3">
                  <c:v>Parcela 4</c:v>
                </c:pt>
                <c:pt idx="4">
                  <c:v>Parcela 5</c:v>
                </c:pt>
              </c:strCache>
            </c:strRef>
          </c:cat>
          <c:val>
            <c:numRef>
              <c:f>Cuadros!$C$25:$C$29</c:f>
              <c:numCache>
                <c:formatCode>General</c:formatCode>
                <c:ptCount val="5"/>
                <c:pt idx="0">
                  <c:v>0.89</c:v>
                </c:pt>
                <c:pt idx="1">
                  <c:v>0.72</c:v>
                </c:pt>
                <c:pt idx="2">
                  <c:v>0.71</c:v>
                </c:pt>
                <c:pt idx="3">
                  <c:v>0.5</c:v>
                </c:pt>
                <c:pt idx="4">
                  <c:v>0.71</c:v>
                </c:pt>
              </c:numCache>
            </c:numRef>
          </c:val>
        </c:ser>
        <c:dLbls>
          <c:dLblPos val="ctr"/>
          <c:showLegendKey val="0"/>
          <c:showVal val="1"/>
          <c:showCatName val="0"/>
          <c:showSerName val="0"/>
          <c:showPercent val="0"/>
          <c:showBubbleSize val="0"/>
        </c:dLbls>
        <c:gapWidth val="150"/>
        <c:axId val="99047296"/>
        <c:axId val="99078144"/>
      </c:barChart>
      <c:lineChart>
        <c:grouping val="standard"/>
        <c:varyColors val="0"/>
        <c:ser>
          <c:idx val="4"/>
          <c:order val="2"/>
          <c:tx>
            <c:strRef>
              <c:f>Cuadros!$D$24</c:f>
              <c:strCache>
                <c:ptCount val="1"/>
                <c:pt idx="0">
                  <c:v>Bajo</c:v>
                </c:pt>
              </c:strCache>
            </c:strRef>
          </c:tx>
          <c:spPr>
            <a:ln>
              <a:solidFill>
                <a:srgbClr val="FF0000"/>
              </a:solidFill>
            </a:ln>
          </c:spPr>
          <c:marker>
            <c:symbol val="triangle"/>
            <c:size val="7"/>
            <c:spPr>
              <a:solidFill>
                <a:srgbClr val="FF0000"/>
              </a:solidFill>
              <a:ln>
                <a:solidFill>
                  <a:srgbClr val="FF0000"/>
                </a:solidFill>
              </a:ln>
            </c:spPr>
          </c:marker>
          <c:dLbls>
            <c:delete val="1"/>
          </c:dLbls>
          <c:cat>
            <c:strRef>
              <c:f>Cuadros!$A$25:$A$29</c:f>
              <c:strCache>
                <c:ptCount val="5"/>
                <c:pt idx="0">
                  <c:v>Parcela 1</c:v>
                </c:pt>
                <c:pt idx="1">
                  <c:v>Parcela 2</c:v>
                </c:pt>
                <c:pt idx="2">
                  <c:v>Parcela 3</c:v>
                </c:pt>
                <c:pt idx="3">
                  <c:v>Parcela 4</c:v>
                </c:pt>
                <c:pt idx="4">
                  <c:v>Parcela 5</c:v>
                </c:pt>
              </c:strCache>
            </c:strRef>
          </c:cat>
          <c:val>
            <c:numRef>
              <c:f>Cuadros!$D$25:$D$29</c:f>
              <c:numCache>
                <c:formatCode>General</c:formatCode>
                <c:ptCount val="5"/>
                <c:pt idx="0">
                  <c:v>0.2</c:v>
                </c:pt>
                <c:pt idx="1">
                  <c:v>0.2</c:v>
                </c:pt>
                <c:pt idx="2">
                  <c:v>0.2</c:v>
                </c:pt>
                <c:pt idx="3">
                  <c:v>0.2</c:v>
                </c:pt>
                <c:pt idx="4">
                  <c:v>0.2</c:v>
                </c:pt>
              </c:numCache>
            </c:numRef>
          </c:val>
          <c:smooth val="0"/>
        </c:ser>
        <c:ser>
          <c:idx val="1"/>
          <c:order val="3"/>
          <c:tx>
            <c:strRef>
              <c:f>Cuadros!$E$24</c:f>
              <c:strCache>
                <c:ptCount val="1"/>
                <c:pt idx="0">
                  <c:v>Medio</c:v>
                </c:pt>
              </c:strCache>
            </c:strRef>
          </c:tx>
          <c:spPr>
            <a:ln>
              <a:solidFill>
                <a:srgbClr val="0070C0"/>
              </a:solidFill>
            </a:ln>
          </c:spPr>
          <c:marker>
            <c:spPr>
              <a:solidFill>
                <a:srgbClr val="0070C0"/>
              </a:solidFill>
              <a:ln>
                <a:solidFill>
                  <a:srgbClr val="0070C0"/>
                </a:solidFill>
              </a:ln>
            </c:spPr>
          </c:marker>
          <c:dLbls>
            <c:delete val="1"/>
          </c:dLbls>
          <c:cat>
            <c:strRef>
              <c:f>Cuadros!$A$25:$A$29</c:f>
              <c:strCache>
                <c:ptCount val="5"/>
                <c:pt idx="0">
                  <c:v>Parcela 1</c:v>
                </c:pt>
                <c:pt idx="1">
                  <c:v>Parcela 2</c:v>
                </c:pt>
                <c:pt idx="2">
                  <c:v>Parcela 3</c:v>
                </c:pt>
                <c:pt idx="3">
                  <c:v>Parcela 4</c:v>
                </c:pt>
                <c:pt idx="4">
                  <c:v>Parcela 5</c:v>
                </c:pt>
              </c:strCache>
            </c:strRef>
          </c:cat>
          <c:val>
            <c:numRef>
              <c:f>Cuadros!$E$25:$E$29</c:f>
              <c:numCache>
                <c:formatCode>General</c:formatCode>
                <c:ptCount val="5"/>
                <c:pt idx="0">
                  <c:v>0.4</c:v>
                </c:pt>
                <c:pt idx="1">
                  <c:v>0.4</c:v>
                </c:pt>
                <c:pt idx="2">
                  <c:v>0.4</c:v>
                </c:pt>
                <c:pt idx="3">
                  <c:v>0.4</c:v>
                </c:pt>
                <c:pt idx="4">
                  <c:v>0.4</c:v>
                </c:pt>
              </c:numCache>
            </c:numRef>
          </c:val>
          <c:smooth val="0"/>
        </c:ser>
        <c:ser>
          <c:idx val="3"/>
          <c:order val="4"/>
          <c:tx>
            <c:strRef>
              <c:f>Cuadros!$F$24</c:f>
              <c:strCache>
                <c:ptCount val="1"/>
                <c:pt idx="0">
                  <c:v>Alto</c:v>
                </c:pt>
              </c:strCache>
            </c:strRef>
          </c:tx>
          <c:spPr>
            <a:ln>
              <a:solidFill>
                <a:srgbClr val="00B050"/>
              </a:solidFill>
            </a:ln>
          </c:spPr>
          <c:marker>
            <c:spPr>
              <a:ln>
                <a:solidFill>
                  <a:srgbClr val="00B050"/>
                </a:solidFill>
              </a:ln>
            </c:spPr>
          </c:marker>
          <c:dLbls>
            <c:delete val="1"/>
          </c:dLbls>
          <c:cat>
            <c:strRef>
              <c:f>Cuadros!$A$25:$A$29</c:f>
              <c:strCache>
                <c:ptCount val="5"/>
                <c:pt idx="0">
                  <c:v>Parcela 1</c:v>
                </c:pt>
                <c:pt idx="1">
                  <c:v>Parcela 2</c:v>
                </c:pt>
                <c:pt idx="2">
                  <c:v>Parcela 3</c:v>
                </c:pt>
                <c:pt idx="3">
                  <c:v>Parcela 4</c:v>
                </c:pt>
                <c:pt idx="4">
                  <c:v>Parcela 5</c:v>
                </c:pt>
              </c:strCache>
            </c:strRef>
          </c:cat>
          <c:val>
            <c:numRef>
              <c:f>Cuadros!$F$25:$F$29</c:f>
              <c:numCache>
                <c:formatCode>General</c:formatCode>
                <c:ptCount val="5"/>
                <c:pt idx="0">
                  <c:v>0.6</c:v>
                </c:pt>
                <c:pt idx="1">
                  <c:v>0.6</c:v>
                </c:pt>
                <c:pt idx="2">
                  <c:v>0.6</c:v>
                </c:pt>
                <c:pt idx="3">
                  <c:v>0.6</c:v>
                </c:pt>
                <c:pt idx="4">
                  <c:v>0.6</c:v>
                </c:pt>
              </c:numCache>
            </c:numRef>
          </c:val>
          <c:smooth val="0"/>
        </c:ser>
        <c:dLbls>
          <c:dLblPos val="ctr"/>
          <c:showLegendKey val="0"/>
          <c:showVal val="1"/>
          <c:showCatName val="0"/>
          <c:showSerName val="0"/>
          <c:showPercent val="0"/>
          <c:showBubbleSize val="0"/>
        </c:dLbls>
        <c:marker val="1"/>
        <c:smooth val="0"/>
        <c:axId val="99047296"/>
        <c:axId val="99078144"/>
      </c:lineChart>
      <c:catAx>
        <c:axId val="99047296"/>
        <c:scaling>
          <c:orientation val="minMax"/>
        </c:scaling>
        <c:delete val="0"/>
        <c:axPos val="b"/>
        <c:numFmt formatCode="General" sourceLinked="1"/>
        <c:majorTickMark val="none"/>
        <c:minorTickMark val="none"/>
        <c:tickLblPos val="nextTo"/>
        <c:crossAx val="99078144"/>
        <c:crosses val="autoZero"/>
        <c:auto val="1"/>
        <c:lblAlgn val="ctr"/>
        <c:lblOffset val="100"/>
        <c:noMultiLvlLbl val="0"/>
      </c:catAx>
      <c:valAx>
        <c:axId val="99078144"/>
        <c:scaling>
          <c:orientation val="minMax"/>
        </c:scaling>
        <c:delete val="0"/>
        <c:axPos val="l"/>
        <c:majorGridlines>
          <c:spPr>
            <a:ln>
              <a:solidFill>
                <a:srgbClr val="00B050"/>
              </a:solidFill>
            </a:ln>
          </c:spPr>
        </c:majorGridlines>
        <c:title>
          <c:tx>
            <c:rich>
              <a:bodyPr/>
              <a:lstStyle/>
              <a:p>
                <a:pPr algn="ctr" rtl="0">
                  <a:defRPr b="0"/>
                </a:pPr>
                <a:r>
                  <a:rPr lang="es-ES" b="0"/>
                  <a:t>meq/100 ml </a:t>
                </a:r>
                <a:endParaRPr lang="es-EC" b="0"/>
              </a:p>
              <a:p>
                <a:pPr algn="ctr" rtl="0">
                  <a:defRPr b="0"/>
                </a:pPr>
                <a:endParaRPr lang="en-US" b="0"/>
              </a:p>
            </c:rich>
          </c:tx>
          <c:layout>
            <c:manualLayout>
              <c:xMode val="edge"/>
              <c:yMode val="edge"/>
              <c:x val="8.0482897384305842E-3"/>
              <c:y val="0.37883958191774247"/>
            </c:manualLayout>
          </c:layout>
          <c:overlay val="0"/>
        </c:title>
        <c:numFmt formatCode="General" sourceLinked="1"/>
        <c:majorTickMark val="none"/>
        <c:minorTickMark val="none"/>
        <c:tickLblPos val="nextTo"/>
        <c:crossAx val="99047296"/>
        <c:crosses val="autoZero"/>
        <c:crossBetween val="between"/>
      </c:valAx>
    </c:plotArea>
    <c:legend>
      <c:legendPos val="r"/>
      <c:layout>
        <c:manualLayout>
          <c:xMode val="edge"/>
          <c:yMode val="edge"/>
          <c:x val="0.80063645377661119"/>
          <c:y val="0.33255852068265224"/>
          <c:w val="0.19936359499005618"/>
          <c:h val="0.54520117974943849"/>
        </c:manualLayout>
      </c:layout>
      <c:overlay val="0"/>
    </c:legend>
    <c:plotVisOnly val="1"/>
    <c:dispBlanksAs val="gap"/>
    <c:showDLblsOverMax val="0"/>
  </c:chart>
  <c:spPr>
    <a:ln>
      <a:solidFill>
        <a:schemeClr val="tx1"/>
      </a:solidFill>
    </a:ln>
  </c:spPr>
  <c:txPr>
    <a:bodyPr/>
    <a:lstStyle/>
    <a:p>
      <a:pPr>
        <a:defRPr sz="1150">
          <a:latin typeface="Times New Roman" pitchFamily="18" charset="0"/>
          <a:cs typeface="Times New Roman" pitchFamily="18" charset="0"/>
        </a:defRPr>
      </a:pPr>
      <a:endParaRPr lang="es-EC"/>
    </a:p>
  </c:txPr>
  <c:externalData r:id="rId1">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s-ES"/>
              <a:t>Contenido de Ca final</a:t>
            </a:r>
          </a:p>
        </c:rich>
      </c:tx>
      <c:layout>
        <c:manualLayout>
          <c:xMode val="edge"/>
          <c:yMode val="edge"/>
          <c:x val="0.27489262472327947"/>
          <c:y val="2.3311858744929619E-3"/>
        </c:manualLayout>
      </c:layout>
      <c:overlay val="0"/>
    </c:title>
    <c:autoTitleDeleted val="0"/>
    <c:plotArea>
      <c:layout>
        <c:manualLayout>
          <c:layoutTarget val="inner"/>
          <c:xMode val="edge"/>
          <c:yMode val="edge"/>
          <c:x val="0.10529208686927093"/>
          <c:y val="0.10779503331314355"/>
          <c:w val="0.67927676917600044"/>
          <c:h val="0.78343468604885924"/>
        </c:manualLayout>
      </c:layout>
      <c:barChart>
        <c:barDir val="col"/>
        <c:grouping val="clustered"/>
        <c:varyColors val="0"/>
        <c:ser>
          <c:idx val="0"/>
          <c:order val="0"/>
          <c:tx>
            <c:strRef>
              <c:f>Cuadros!$B$31</c:f>
              <c:strCache>
                <c:ptCount val="1"/>
                <c:pt idx="0">
                  <c:v>Ca inicial </c:v>
                </c:pt>
              </c:strCache>
            </c:strRef>
          </c:tx>
          <c:spPr>
            <a:solidFill>
              <a:srgbClr val="CC706E"/>
            </a:solidFill>
            <a:ln w="25400" cap="flat" cmpd="sng" algn="ctr">
              <a:solidFill>
                <a:srgbClr val="CC706E"/>
              </a:solidFill>
              <a:prstDash val="solid"/>
            </a:ln>
            <a:effectLst/>
          </c:spPr>
          <c:invertIfNegative val="0"/>
          <c:dLbls>
            <c:spPr>
              <a:noFill/>
              <a:ln>
                <a:noFill/>
              </a:ln>
              <a:effectLst/>
            </c:spPr>
            <c:txPr>
              <a:bodyPr/>
              <a:lstStyle/>
              <a:p>
                <a:pPr>
                  <a:defRPr b="1"/>
                </a:pPr>
                <a:endParaRPr lang="es-EC"/>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Cuadros!$A$32:$A$36</c:f>
              <c:strCache>
                <c:ptCount val="5"/>
                <c:pt idx="0">
                  <c:v>Parcela 1</c:v>
                </c:pt>
                <c:pt idx="1">
                  <c:v>Parcela 2</c:v>
                </c:pt>
                <c:pt idx="2">
                  <c:v>Parcela 3</c:v>
                </c:pt>
                <c:pt idx="3">
                  <c:v>Parcela 4</c:v>
                </c:pt>
                <c:pt idx="4">
                  <c:v>Parcela 5</c:v>
                </c:pt>
              </c:strCache>
            </c:strRef>
          </c:cat>
          <c:val>
            <c:numRef>
              <c:f>Cuadros!$B$32:$B$36</c:f>
              <c:numCache>
                <c:formatCode>General</c:formatCode>
                <c:ptCount val="5"/>
                <c:pt idx="0">
                  <c:v>13.49</c:v>
                </c:pt>
                <c:pt idx="1">
                  <c:v>13.8</c:v>
                </c:pt>
                <c:pt idx="2">
                  <c:v>14.71</c:v>
                </c:pt>
                <c:pt idx="3">
                  <c:v>14.12</c:v>
                </c:pt>
                <c:pt idx="4">
                  <c:v>15.3</c:v>
                </c:pt>
              </c:numCache>
            </c:numRef>
          </c:val>
        </c:ser>
        <c:ser>
          <c:idx val="2"/>
          <c:order val="1"/>
          <c:tx>
            <c:strRef>
              <c:f>Cuadros!$C$31</c:f>
              <c:strCache>
                <c:ptCount val="1"/>
                <c:pt idx="0">
                  <c:v>Ca final</c:v>
                </c:pt>
              </c:strCache>
            </c:strRef>
          </c:tx>
          <c:spPr>
            <a:solidFill>
              <a:srgbClr val="FFFF66"/>
            </a:solidFill>
            <a:ln>
              <a:solidFill>
                <a:schemeClr val="tx1"/>
              </a:solidFill>
            </a:ln>
          </c:spPr>
          <c:invertIfNegative val="0"/>
          <c:dLbls>
            <c:dLbl>
              <c:idx val="0"/>
              <c:layout>
                <c:manualLayout>
                  <c:x val="1.7638888888888909E-2"/>
                  <c:y val="0"/>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2.2048611111111113E-2"/>
                  <c:y val="-1.0583333333333333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1.1024305555555556E-2"/>
                  <c:y val="-2.4694444444444446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2.2048611111111113E-2"/>
                  <c:y val="7.0555555555555554E-3"/>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2.6458333333333334E-2"/>
                  <c:y val="-7.0555555555555554E-3"/>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a:lstStyle/>
              <a:p>
                <a:pPr>
                  <a:defRPr b="1"/>
                </a:pPr>
                <a:endParaRPr lang="es-EC"/>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Cuadros!$A$32:$A$36</c:f>
              <c:strCache>
                <c:ptCount val="5"/>
                <c:pt idx="0">
                  <c:v>Parcela 1</c:v>
                </c:pt>
                <c:pt idx="1">
                  <c:v>Parcela 2</c:v>
                </c:pt>
                <c:pt idx="2">
                  <c:v>Parcela 3</c:v>
                </c:pt>
                <c:pt idx="3">
                  <c:v>Parcela 4</c:v>
                </c:pt>
                <c:pt idx="4">
                  <c:v>Parcela 5</c:v>
                </c:pt>
              </c:strCache>
            </c:strRef>
          </c:cat>
          <c:val>
            <c:numRef>
              <c:f>Cuadros!$C$32:$C$36</c:f>
              <c:numCache>
                <c:formatCode>General</c:formatCode>
                <c:ptCount val="5"/>
                <c:pt idx="0">
                  <c:v>10.65</c:v>
                </c:pt>
                <c:pt idx="1">
                  <c:v>10.09</c:v>
                </c:pt>
                <c:pt idx="2">
                  <c:v>9.4</c:v>
                </c:pt>
                <c:pt idx="3">
                  <c:v>10.96</c:v>
                </c:pt>
                <c:pt idx="4">
                  <c:v>11.13</c:v>
                </c:pt>
              </c:numCache>
            </c:numRef>
          </c:val>
        </c:ser>
        <c:dLbls>
          <c:dLblPos val="ctr"/>
          <c:showLegendKey val="0"/>
          <c:showVal val="1"/>
          <c:showCatName val="0"/>
          <c:showSerName val="0"/>
          <c:showPercent val="0"/>
          <c:showBubbleSize val="0"/>
        </c:dLbls>
        <c:gapWidth val="150"/>
        <c:axId val="99656832"/>
        <c:axId val="99658752"/>
      </c:barChart>
      <c:lineChart>
        <c:grouping val="standard"/>
        <c:varyColors val="0"/>
        <c:ser>
          <c:idx val="4"/>
          <c:order val="2"/>
          <c:tx>
            <c:strRef>
              <c:f>Cuadros!$D$31</c:f>
              <c:strCache>
                <c:ptCount val="1"/>
                <c:pt idx="0">
                  <c:v>Bajo</c:v>
                </c:pt>
              </c:strCache>
            </c:strRef>
          </c:tx>
          <c:spPr>
            <a:ln>
              <a:solidFill>
                <a:srgbClr val="FF0000"/>
              </a:solidFill>
            </a:ln>
          </c:spPr>
          <c:marker>
            <c:symbol val="triangle"/>
            <c:size val="7"/>
            <c:spPr>
              <a:solidFill>
                <a:srgbClr val="FF0000"/>
              </a:solidFill>
              <a:ln>
                <a:solidFill>
                  <a:srgbClr val="FF0000"/>
                </a:solidFill>
              </a:ln>
            </c:spPr>
          </c:marker>
          <c:dLbls>
            <c:delete val="1"/>
          </c:dLbls>
          <c:cat>
            <c:strRef>
              <c:f>Cuadros!$A$32:$A$36</c:f>
              <c:strCache>
                <c:ptCount val="5"/>
                <c:pt idx="0">
                  <c:v>Parcela 1</c:v>
                </c:pt>
                <c:pt idx="1">
                  <c:v>Parcela 2</c:v>
                </c:pt>
                <c:pt idx="2">
                  <c:v>Parcela 3</c:v>
                </c:pt>
                <c:pt idx="3">
                  <c:v>Parcela 4</c:v>
                </c:pt>
                <c:pt idx="4">
                  <c:v>Parcela 5</c:v>
                </c:pt>
              </c:strCache>
            </c:strRef>
          </c:cat>
          <c:val>
            <c:numRef>
              <c:f>Cuadros!$D$32:$D$36</c:f>
              <c:numCache>
                <c:formatCode>General</c:formatCode>
                <c:ptCount val="5"/>
                <c:pt idx="0">
                  <c:v>5</c:v>
                </c:pt>
                <c:pt idx="1">
                  <c:v>5</c:v>
                </c:pt>
                <c:pt idx="2">
                  <c:v>5</c:v>
                </c:pt>
                <c:pt idx="3">
                  <c:v>5</c:v>
                </c:pt>
                <c:pt idx="4">
                  <c:v>5</c:v>
                </c:pt>
              </c:numCache>
            </c:numRef>
          </c:val>
          <c:smooth val="0"/>
        </c:ser>
        <c:ser>
          <c:idx val="1"/>
          <c:order val="3"/>
          <c:tx>
            <c:strRef>
              <c:f>Cuadros!$E$31</c:f>
              <c:strCache>
                <c:ptCount val="1"/>
                <c:pt idx="0">
                  <c:v>Medio</c:v>
                </c:pt>
              </c:strCache>
            </c:strRef>
          </c:tx>
          <c:spPr>
            <a:ln>
              <a:solidFill>
                <a:srgbClr val="0070C0"/>
              </a:solidFill>
            </a:ln>
          </c:spPr>
          <c:marker>
            <c:spPr>
              <a:solidFill>
                <a:srgbClr val="0070C0"/>
              </a:solidFill>
              <a:ln>
                <a:solidFill>
                  <a:srgbClr val="0070C0"/>
                </a:solidFill>
              </a:ln>
            </c:spPr>
          </c:marker>
          <c:dLbls>
            <c:delete val="1"/>
          </c:dLbls>
          <c:cat>
            <c:strRef>
              <c:f>Cuadros!$A$32:$A$36</c:f>
              <c:strCache>
                <c:ptCount val="5"/>
                <c:pt idx="0">
                  <c:v>Parcela 1</c:v>
                </c:pt>
                <c:pt idx="1">
                  <c:v>Parcela 2</c:v>
                </c:pt>
                <c:pt idx="2">
                  <c:v>Parcela 3</c:v>
                </c:pt>
                <c:pt idx="3">
                  <c:v>Parcela 4</c:v>
                </c:pt>
                <c:pt idx="4">
                  <c:v>Parcela 5</c:v>
                </c:pt>
              </c:strCache>
            </c:strRef>
          </c:cat>
          <c:val>
            <c:numRef>
              <c:f>Cuadros!$E$32:$E$36</c:f>
              <c:numCache>
                <c:formatCode>General</c:formatCode>
                <c:ptCount val="5"/>
                <c:pt idx="0">
                  <c:v>9</c:v>
                </c:pt>
                <c:pt idx="1">
                  <c:v>9</c:v>
                </c:pt>
                <c:pt idx="2">
                  <c:v>9</c:v>
                </c:pt>
                <c:pt idx="3">
                  <c:v>9</c:v>
                </c:pt>
                <c:pt idx="4">
                  <c:v>9</c:v>
                </c:pt>
              </c:numCache>
            </c:numRef>
          </c:val>
          <c:smooth val="0"/>
        </c:ser>
        <c:ser>
          <c:idx val="3"/>
          <c:order val="4"/>
          <c:tx>
            <c:strRef>
              <c:f>Cuadros!$F$31</c:f>
              <c:strCache>
                <c:ptCount val="1"/>
                <c:pt idx="0">
                  <c:v>Alto</c:v>
                </c:pt>
              </c:strCache>
            </c:strRef>
          </c:tx>
          <c:spPr>
            <a:ln>
              <a:solidFill>
                <a:srgbClr val="00B050"/>
              </a:solidFill>
            </a:ln>
          </c:spPr>
          <c:marker>
            <c:spPr>
              <a:ln>
                <a:solidFill>
                  <a:srgbClr val="00B050"/>
                </a:solidFill>
              </a:ln>
            </c:spPr>
          </c:marker>
          <c:dLbls>
            <c:delete val="1"/>
          </c:dLbls>
          <c:cat>
            <c:strRef>
              <c:f>Cuadros!$A$32:$A$36</c:f>
              <c:strCache>
                <c:ptCount val="5"/>
                <c:pt idx="0">
                  <c:v>Parcela 1</c:v>
                </c:pt>
                <c:pt idx="1">
                  <c:v>Parcela 2</c:v>
                </c:pt>
                <c:pt idx="2">
                  <c:v>Parcela 3</c:v>
                </c:pt>
                <c:pt idx="3">
                  <c:v>Parcela 4</c:v>
                </c:pt>
                <c:pt idx="4">
                  <c:v>Parcela 5</c:v>
                </c:pt>
              </c:strCache>
            </c:strRef>
          </c:cat>
          <c:val>
            <c:numRef>
              <c:f>Cuadros!$F$32:$F$36</c:f>
              <c:numCache>
                <c:formatCode>General</c:formatCode>
                <c:ptCount val="5"/>
                <c:pt idx="0">
                  <c:v>13</c:v>
                </c:pt>
                <c:pt idx="1">
                  <c:v>13</c:v>
                </c:pt>
                <c:pt idx="2">
                  <c:v>13</c:v>
                </c:pt>
                <c:pt idx="3">
                  <c:v>13</c:v>
                </c:pt>
                <c:pt idx="4">
                  <c:v>13</c:v>
                </c:pt>
              </c:numCache>
            </c:numRef>
          </c:val>
          <c:smooth val="0"/>
        </c:ser>
        <c:dLbls>
          <c:dLblPos val="ctr"/>
          <c:showLegendKey val="0"/>
          <c:showVal val="1"/>
          <c:showCatName val="0"/>
          <c:showSerName val="0"/>
          <c:showPercent val="0"/>
          <c:showBubbleSize val="0"/>
        </c:dLbls>
        <c:marker val="1"/>
        <c:smooth val="0"/>
        <c:axId val="99656832"/>
        <c:axId val="99658752"/>
      </c:lineChart>
      <c:catAx>
        <c:axId val="99656832"/>
        <c:scaling>
          <c:orientation val="minMax"/>
        </c:scaling>
        <c:delete val="0"/>
        <c:axPos val="b"/>
        <c:numFmt formatCode="General" sourceLinked="1"/>
        <c:majorTickMark val="none"/>
        <c:minorTickMark val="none"/>
        <c:tickLblPos val="nextTo"/>
        <c:crossAx val="99658752"/>
        <c:crosses val="autoZero"/>
        <c:auto val="1"/>
        <c:lblAlgn val="ctr"/>
        <c:lblOffset val="100"/>
        <c:noMultiLvlLbl val="0"/>
      </c:catAx>
      <c:valAx>
        <c:axId val="99658752"/>
        <c:scaling>
          <c:orientation val="minMax"/>
        </c:scaling>
        <c:delete val="0"/>
        <c:axPos val="l"/>
        <c:majorGridlines>
          <c:spPr>
            <a:ln>
              <a:solidFill>
                <a:srgbClr val="00B050"/>
              </a:solidFill>
            </a:ln>
          </c:spPr>
        </c:majorGridlines>
        <c:title>
          <c:tx>
            <c:rich>
              <a:bodyPr/>
              <a:lstStyle/>
              <a:p>
                <a:pPr>
                  <a:defRPr b="0"/>
                </a:pPr>
                <a:r>
                  <a:rPr lang="es-ES" b="0"/>
                  <a:t>meq/100 ml </a:t>
                </a:r>
                <a:endParaRPr lang="es-EC" b="0"/>
              </a:p>
            </c:rich>
          </c:tx>
          <c:layout>
            <c:manualLayout>
              <c:xMode val="edge"/>
              <c:yMode val="edge"/>
              <c:x val="5.9809027777777777E-3"/>
              <c:y val="0.43264277777777777"/>
            </c:manualLayout>
          </c:layout>
          <c:overlay val="0"/>
        </c:title>
        <c:numFmt formatCode="General" sourceLinked="1"/>
        <c:majorTickMark val="none"/>
        <c:minorTickMark val="none"/>
        <c:tickLblPos val="nextTo"/>
        <c:crossAx val="99656832"/>
        <c:crosses val="autoZero"/>
        <c:crossBetween val="between"/>
      </c:valAx>
    </c:plotArea>
    <c:legend>
      <c:legendPos val="r"/>
      <c:layout>
        <c:manualLayout>
          <c:xMode val="edge"/>
          <c:yMode val="edge"/>
          <c:x val="0.80390152094919021"/>
          <c:y val="0.35929319604280235"/>
          <c:w val="0.19609859411137964"/>
          <c:h val="0.48076831305177764"/>
        </c:manualLayout>
      </c:layout>
      <c:overlay val="0"/>
    </c:legend>
    <c:plotVisOnly val="1"/>
    <c:dispBlanksAs val="gap"/>
    <c:showDLblsOverMax val="0"/>
  </c:chart>
  <c:spPr>
    <a:ln>
      <a:solidFill>
        <a:sysClr val="windowText" lastClr="000000"/>
      </a:solidFill>
    </a:ln>
  </c:spPr>
  <c:txPr>
    <a:bodyPr/>
    <a:lstStyle/>
    <a:p>
      <a:pPr>
        <a:defRPr sz="1150">
          <a:latin typeface="Times New Roman" pitchFamily="18" charset="0"/>
          <a:cs typeface="Times New Roman" pitchFamily="18" charset="0"/>
        </a:defRPr>
      </a:pPr>
      <a:endParaRPr lang="es-EC"/>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1100"/>
            </a:pPr>
            <a:r>
              <a:rPr lang="es-ES" sz="1100"/>
              <a:t>P inicial</a:t>
            </a:r>
          </a:p>
        </c:rich>
      </c:tx>
      <c:layout>
        <c:manualLayout>
          <c:xMode val="edge"/>
          <c:yMode val="edge"/>
          <c:x val="0.42574712643678159"/>
          <c:y val="3.2071840923669021E-2"/>
        </c:manualLayout>
      </c:layout>
      <c:overlay val="0"/>
    </c:title>
    <c:autoTitleDeleted val="0"/>
    <c:plotArea>
      <c:layout>
        <c:manualLayout>
          <c:layoutTarget val="inner"/>
          <c:xMode val="edge"/>
          <c:yMode val="edge"/>
          <c:x val="0.13027085407427519"/>
          <c:y val="0.20557692307692307"/>
          <c:w val="0.63499369475367307"/>
          <c:h val="0.6546047849788007"/>
        </c:manualLayout>
      </c:layout>
      <c:barChart>
        <c:barDir val="col"/>
        <c:grouping val="clustered"/>
        <c:varyColors val="0"/>
        <c:ser>
          <c:idx val="0"/>
          <c:order val="0"/>
          <c:tx>
            <c:strRef>
              <c:f>Cuadros!$B$10</c:f>
              <c:strCache>
                <c:ptCount val="1"/>
                <c:pt idx="0">
                  <c:v>FOSFORO </c:v>
                </c:pt>
              </c:strCache>
            </c:strRef>
          </c:tx>
          <c:spPr>
            <a:solidFill>
              <a:srgbClr val="C96765"/>
            </a:solidFill>
            <a:ln w="25400" cap="flat" cmpd="sng" algn="ctr">
              <a:solidFill>
                <a:srgbClr val="C96765"/>
              </a:solidFill>
              <a:prstDash val="solid"/>
            </a:ln>
            <a:effectLst/>
          </c:spPr>
          <c:invertIfNegative val="0"/>
          <c:dLbls>
            <c:dLbl>
              <c:idx val="0"/>
              <c:layout>
                <c:manualLayout>
                  <c:x val="-9.6212121212121207E-3"/>
                  <c:y val="1.9598765432098767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0"/>
                  <c:y val="-1.9598765432098837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1.6035353535353535E-2"/>
                  <c:y val="-1.9598765432098767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9.6212121212121207E-3"/>
                  <c:y val="-4.3117283950617286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a:lstStyle/>
              <a:p>
                <a:pPr>
                  <a:defRPr sz="1050" b="1"/>
                </a:pPr>
                <a:endParaRPr lang="es-EC"/>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Cuadros!$A$11:$A$15</c:f>
              <c:strCache>
                <c:ptCount val="5"/>
                <c:pt idx="0">
                  <c:v>Parcela 1</c:v>
                </c:pt>
                <c:pt idx="1">
                  <c:v>Parcela 2</c:v>
                </c:pt>
                <c:pt idx="2">
                  <c:v>Parcela 3</c:v>
                </c:pt>
                <c:pt idx="3">
                  <c:v>Parcela 4</c:v>
                </c:pt>
                <c:pt idx="4">
                  <c:v>Parcela 5</c:v>
                </c:pt>
              </c:strCache>
            </c:strRef>
          </c:cat>
          <c:val>
            <c:numRef>
              <c:f>Cuadros!$B$11:$B$15</c:f>
              <c:numCache>
                <c:formatCode>General</c:formatCode>
                <c:ptCount val="5"/>
                <c:pt idx="0">
                  <c:v>7.21</c:v>
                </c:pt>
                <c:pt idx="1">
                  <c:v>9.52</c:v>
                </c:pt>
                <c:pt idx="2">
                  <c:v>9.4600000000000009</c:v>
                </c:pt>
                <c:pt idx="3">
                  <c:v>5.34</c:v>
                </c:pt>
                <c:pt idx="4">
                  <c:v>8.26</c:v>
                </c:pt>
              </c:numCache>
            </c:numRef>
          </c:val>
        </c:ser>
        <c:dLbls>
          <c:dLblPos val="ctr"/>
          <c:showLegendKey val="0"/>
          <c:showVal val="1"/>
          <c:showCatName val="0"/>
          <c:showSerName val="0"/>
          <c:showPercent val="0"/>
          <c:showBubbleSize val="0"/>
        </c:dLbls>
        <c:gapWidth val="150"/>
        <c:axId val="37258752"/>
        <c:axId val="37260672"/>
      </c:barChart>
      <c:lineChart>
        <c:grouping val="standard"/>
        <c:varyColors val="0"/>
        <c:ser>
          <c:idx val="2"/>
          <c:order val="1"/>
          <c:tx>
            <c:strRef>
              <c:f>Cuadros!$C$10</c:f>
              <c:strCache>
                <c:ptCount val="1"/>
                <c:pt idx="0">
                  <c:v>Bajo</c:v>
                </c:pt>
              </c:strCache>
            </c:strRef>
          </c:tx>
          <c:spPr>
            <a:ln>
              <a:solidFill>
                <a:srgbClr val="FF0000"/>
              </a:solidFill>
            </a:ln>
          </c:spPr>
          <c:marker>
            <c:spPr>
              <a:solidFill>
                <a:srgbClr val="FF0000"/>
              </a:solidFill>
              <a:ln>
                <a:solidFill>
                  <a:srgbClr val="FF0000"/>
                </a:solidFill>
              </a:ln>
            </c:spPr>
          </c:marker>
          <c:dLbls>
            <c:delete val="1"/>
          </c:dLbls>
          <c:cat>
            <c:strRef>
              <c:f>Cuadros!$A$11:$A$15</c:f>
              <c:strCache>
                <c:ptCount val="5"/>
                <c:pt idx="0">
                  <c:v>Parcela 1</c:v>
                </c:pt>
                <c:pt idx="1">
                  <c:v>Parcela 2</c:v>
                </c:pt>
                <c:pt idx="2">
                  <c:v>Parcela 3</c:v>
                </c:pt>
                <c:pt idx="3">
                  <c:v>Parcela 4</c:v>
                </c:pt>
                <c:pt idx="4">
                  <c:v>Parcela 5</c:v>
                </c:pt>
              </c:strCache>
            </c:strRef>
          </c:cat>
          <c:val>
            <c:numRef>
              <c:f>Cuadros!$C$11:$C$15</c:f>
              <c:numCache>
                <c:formatCode>General</c:formatCode>
                <c:ptCount val="5"/>
                <c:pt idx="0">
                  <c:v>10</c:v>
                </c:pt>
                <c:pt idx="1">
                  <c:v>10</c:v>
                </c:pt>
                <c:pt idx="2">
                  <c:v>10</c:v>
                </c:pt>
                <c:pt idx="3">
                  <c:v>10</c:v>
                </c:pt>
                <c:pt idx="4">
                  <c:v>10</c:v>
                </c:pt>
              </c:numCache>
            </c:numRef>
          </c:val>
          <c:smooth val="0"/>
        </c:ser>
        <c:ser>
          <c:idx val="4"/>
          <c:order val="2"/>
          <c:tx>
            <c:strRef>
              <c:f>Cuadros!$D$10</c:f>
              <c:strCache>
                <c:ptCount val="1"/>
                <c:pt idx="0">
                  <c:v>Medio</c:v>
                </c:pt>
              </c:strCache>
            </c:strRef>
          </c:tx>
          <c:spPr>
            <a:ln>
              <a:solidFill>
                <a:schemeClr val="accent1"/>
              </a:solidFill>
            </a:ln>
          </c:spPr>
          <c:marker>
            <c:spPr>
              <a:solidFill>
                <a:srgbClr val="0070C0">
                  <a:alpha val="0"/>
                </a:srgbClr>
              </a:solidFill>
              <a:ln>
                <a:solidFill>
                  <a:schemeClr val="accent1"/>
                </a:solidFill>
              </a:ln>
            </c:spPr>
          </c:marker>
          <c:dLbls>
            <c:delete val="1"/>
          </c:dLbls>
          <c:cat>
            <c:strRef>
              <c:f>Cuadros!$A$11:$A$15</c:f>
              <c:strCache>
                <c:ptCount val="5"/>
                <c:pt idx="0">
                  <c:v>Parcela 1</c:v>
                </c:pt>
                <c:pt idx="1">
                  <c:v>Parcela 2</c:v>
                </c:pt>
                <c:pt idx="2">
                  <c:v>Parcela 3</c:v>
                </c:pt>
                <c:pt idx="3">
                  <c:v>Parcela 4</c:v>
                </c:pt>
                <c:pt idx="4">
                  <c:v>Parcela 5</c:v>
                </c:pt>
              </c:strCache>
            </c:strRef>
          </c:cat>
          <c:val>
            <c:numRef>
              <c:f>Cuadros!$D$11:$D$15</c:f>
              <c:numCache>
                <c:formatCode>General</c:formatCode>
                <c:ptCount val="5"/>
                <c:pt idx="0">
                  <c:v>20</c:v>
                </c:pt>
                <c:pt idx="1">
                  <c:v>20</c:v>
                </c:pt>
                <c:pt idx="2">
                  <c:v>20</c:v>
                </c:pt>
                <c:pt idx="3">
                  <c:v>20</c:v>
                </c:pt>
                <c:pt idx="4">
                  <c:v>20</c:v>
                </c:pt>
              </c:numCache>
            </c:numRef>
          </c:val>
          <c:smooth val="0"/>
        </c:ser>
        <c:ser>
          <c:idx val="1"/>
          <c:order val="3"/>
          <c:tx>
            <c:strRef>
              <c:f>Cuadros!$E$10</c:f>
              <c:strCache>
                <c:ptCount val="1"/>
                <c:pt idx="0">
                  <c:v>Alto</c:v>
                </c:pt>
              </c:strCache>
            </c:strRef>
          </c:tx>
          <c:spPr>
            <a:ln>
              <a:solidFill>
                <a:srgbClr val="00B050"/>
              </a:solidFill>
            </a:ln>
          </c:spPr>
          <c:marker>
            <c:spPr>
              <a:solidFill>
                <a:srgbClr val="00B050"/>
              </a:solidFill>
              <a:ln>
                <a:solidFill>
                  <a:srgbClr val="00B050"/>
                </a:solidFill>
              </a:ln>
            </c:spPr>
          </c:marker>
          <c:dLbls>
            <c:delete val="1"/>
          </c:dLbls>
          <c:cat>
            <c:strRef>
              <c:f>Cuadros!$A$11:$A$15</c:f>
              <c:strCache>
                <c:ptCount val="5"/>
                <c:pt idx="0">
                  <c:v>Parcela 1</c:v>
                </c:pt>
                <c:pt idx="1">
                  <c:v>Parcela 2</c:v>
                </c:pt>
                <c:pt idx="2">
                  <c:v>Parcela 3</c:v>
                </c:pt>
                <c:pt idx="3">
                  <c:v>Parcela 4</c:v>
                </c:pt>
                <c:pt idx="4">
                  <c:v>Parcela 5</c:v>
                </c:pt>
              </c:strCache>
            </c:strRef>
          </c:cat>
          <c:val>
            <c:numRef>
              <c:f>Cuadros!$E$11:$E$15</c:f>
              <c:numCache>
                <c:formatCode>General</c:formatCode>
                <c:ptCount val="5"/>
                <c:pt idx="0">
                  <c:v>30</c:v>
                </c:pt>
                <c:pt idx="1">
                  <c:v>30</c:v>
                </c:pt>
                <c:pt idx="2">
                  <c:v>30</c:v>
                </c:pt>
                <c:pt idx="3">
                  <c:v>30</c:v>
                </c:pt>
                <c:pt idx="4">
                  <c:v>30</c:v>
                </c:pt>
              </c:numCache>
            </c:numRef>
          </c:val>
          <c:smooth val="0"/>
        </c:ser>
        <c:dLbls>
          <c:dLblPos val="ctr"/>
          <c:showLegendKey val="0"/>
          <c:showVal val="1"/>
          <c:showCatName val="0"/>
          <c:showSerName val="0"/>
          <c:showPercent val="0"/>
          <c:showBubbleSize val="0"/>
        </c:dLbls>
        <c:marker val="1"/>
        <c:smooth val="0"/>
        <c:axId val="37258752"/>
        <c:axId val="37260672"/>
      </c:lineChart>
      <c:catAx>
        <c:axId val="37258752"/>
        <c:scaling>
          <c:orientation val="minMax"/>
        </c:scaling>
        <c:delete val="0"/>
        <c:axPos val="b"/>
        <c:numFmt formatCode="General" sourceLinked="1"/>
        <c:majorTickMark val="none"/>
        <c:minorTickMark val="none"/>
        <c:tickLblPos val="nextTo"/>
        <c:crossAx val="37260672"/>
        <c:crosses val="autoZero"/>
        <c:auto val="1"/>
        <c:lblAlgn val="ctr"/>
        <c:lblOffset val="100"/>
        <c:noMultiLvlLbl val="0"/>
      </c:catAx>
      <c:valAx>
        <c:axId val="37260672"/>
        <c:scaling>
          <c:orientation val="minMax"/>
          <c:max val="30"/>
        </c:scaling>
        <c:delete val="0"/>
        <c:axPos val="l"/>
        <c:majorGridlines>
          <c:spPr>
            <a:ln>
              <a:solidFill>
                <a:srgbClr val="00B050"/>
              </a:solidFill>
            </a:ln>
          </c:spPr>
        </c:majorGridlines>
        <c:title>
          <c:tx>
            <c:rich>
              <a:bodyPr/>
              <a:lstStyle/>
              <a:p>
                <a:pPr>
                  <a:defRPr/>
                </a:pPr>
                <a:r>
                  <a:rPr lang="en-US"/>
                  <a:t>ppm</a:t>
                </a:r>
              </a:p>
            </c:rich>
          </c:tx>
          <c:layout>
            <c:manualLayout>
              <c:xMode val="edge"/>
              <c:yMode val="edge"/>
              <c:x val="1.6894439919147461E-5"/>
              <c:y val="0.39572611152919546"/>
            </c:manualLayout>
          </c:layout>
          <c:overlay val="0"/>
        </c:title>
        <c:numFmt formatCode="General" sourceLinked="1"/>
        <c:majorTickMark val="out"/>
        <c:minorTickMark val="none"/>
        <c:tickLblPos val="nextTo"/>
        <c:crossAx val="37258752"/>
        <c:crosses val="autoZero"/>
        <c:crossBetween val="between"/>
      </c:valAx>
      <c:spPr>
        <a:ln>
          <a:solidFill>
            <a:schemeClr val="tx1">
              <a:lumMod val="50000"/>
              <a:lumOff val="50000"/>
            </a:schemeClr>
          </a:solidFill>
        </a:ln>
      </c:spPr>
    </c:plotArea>
    <c:legend>
      <c:legendPos val="r"/>
      <c:layout>
        <c:manualLayout>
          <c:xMode val="edge"/>
          <c:yMode val="edge"/>
          <c:x val="0.77694970887259784"/>
          <c:y val="0.36436338658437417"/>
          <c:w val="0.21393549163696887"/>
          <c:h val="0.35542658819845785"/>
        </c:manualLayout>
      </c:layout>
      <c:overlay val="0"/>
    </c:legend>
    <c:plotVisOnly val="1"/>
    <c:dispBlanksAs val="gap"/>
    <c:showDLblsOverMax val="0"/>
  </c:chart>
  <c:spPr>
    <a:ln>
      <a:solidFill>
        <a:sysClr val="windowText" lastClr="000000"/>
      </a:solidFill>
    </a:ln>
  </c:spPr>
  <c:txPr>
    <a:bodyPr/>
    <a:lstStyle/>
    <a:p>
      <a:pPr>
        <a:defRPr sz="900">
          <a:latin typeface="Times New Roman" pitchFamily="18" charset="0"/>
          <a:cs typeface="Times New Roman" pitchFamily="18" charset="0"/>
        </a:defRPr>
      </a:pPr>
      <a:endParaRPr lang="es-EC"/>
    </a:p>
  </c:txPr>
  <c:externalData r:id="rId2">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s-ES"/>
              <a:t>Contenido de Mg final</a:t>
            </a:r>
          </a:p>
        </c:rich>
      </c:tx>
      <c:layout>
        <c:manualLayout>
          <c:xMode val="edge"/>
          <c:yMode val="edge"/>
          <c:x val="0.30639211922368165"/>
          <c:y val="5.197050241816218E-3"/>
        </c:manualLayout>
      </c:layout>
      <c:overlay val="0"/>
    </c:title>
    <c:autoTitleDeleted val="0"/>
    <c:plotArea>
      <c:layout>
        <c:manualLayout>
          <c:layoutTarget val="inner"/>
          <c:xMode val="edge"/>
          <c:yMode val="edge"/>
          <c:x val="0.12257070457985408"/>
          <c:y val="0.1447181102362205"/>
          <c:w val="0.67927676917600044"/>
          <c:h val="0.76702442963860284"/>
        </c:manualLayout>
      </c:layout>
      <c:barChart>
        <c:barDir val="col"/>
        <c:grouping val="clustered"/>
        <c:varyColors val="0"/>
        <c:ser>
          <c:idx val="0"/>
          <c:order val="0"/>
          <c:tx>
            <c:strRef>
              <c:f>Cuadros!$B$38</c:f>
              <c:strCache>
                <c:ptCount val="1"/>
                <c:pt idx="0">
                  <c:v>Mg inicial </c:v>
                </c:pt>
              </c:strCache>
            </c:strRef>
          </c:tx>
          <c:spPr>
            <a:solidFill>
              <a:schemeClr val="accent2"/>
            </a:solidFill>
            <a:ln w="25400" cap="flat" cmpd="sng" algn="ctr">
              <a:solidFill>
                <a:schemeClr val="accent2"/>
              </a:solidFill>
              <a:prstDash val="solid"/>
            </a:ln>
            <a:effectLst/>
          </c:spPr>
          <c:invertIfNegative val="0"/>
          <c:dLbls>
            <c:spPr>
              <a:noFill/>
              <a:ln>
                <a:noFill/>
              </a:ln>
              <a:effectLst/>
            </c:spPr>
            <c:txPr>
              <a:bodyPr/>
              <a:lstStyle/>
              <a:p>
                <a:pPr>
                  <a:defRPr b="1"/>
                </a:pPr>
                <a:endParaRPr lang="es-EC"/>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Cuadros!$A$39:$A$43</c:f>
              <c:strCache>
                <c:ptCount val="5"/>
                <c:pt idx="0">
                  <c:v>Parcela 1</c:v>
                </c:pt>
                <c:pt idx="1">
                  <c:v>Parcela 2</c:v>
                </c:pt>
                <c:pt idx="2">
                  <c:v>Parcela 3</c:v>
                </c:pt>
                <c:pt idx="3">
                  <c:v>Parcela 4</c:v>
                </c:pt>
                <c:pt idx="4">
                  <c:v>Parcela 5</c:v>
                </c:pt>
              </c:strCache>
            </c:strRef>
          </c:cat>
          <c:val>
            <c:numRef>
              <c:f>Cuadros!$B$39:$B$43</c:f>
              <c:numCache>
                <c:formatCode>General</c:formatCode>
                <c:ptCount val="5"/>
                <c:pt idx="0">
                  <c:v>4</c:v>
                </c:pt>
                <c:pt idx="1">
                  <c:v>3.34</c:v>
                </c:pt>
                <c:pt idx="2">
                  <c:v>4.37</c:v>
                </c:pt>
                <c:pt idx="3">
                  <c:v>4.6900000000000004</c:v>
                </c:pt>
                <c:pt idx="4">
                  <c:v>4.63</c:v>
                </c:pt>
              </c:numCache>
            </c:numRef>
          </c:val>
        </c:ser>
        <c:ser>
          <c:idx val="2"/>
          <c:order val="1"/>
          <c:tx>
            <c:strRef>
              <c:f>Cuadros!$C$38</c:f>
              <c:strCache>
                <c:ptCount val="1"/>
                <c:pt idx="0">
                  <c:v>Mg final</c:v>
                </c:pt>
              </c:strCache>
            </c:strRef>
          </c:tx>
          <c:spPr>
            <a:solidFill>
              <a:srgbClr val="FFFF66"/>
            </a:solidFill>
            <a:ln>
              <a:solidFill>
                <a:schemeClr val="tx1"/>
              </a:solidFill>
            </a:ln>
          </c:spPr>
          <c:invertIfNegative val="0"/>
          <c:dLbls>
            <c:dLbl>
              <c:idx val="0"/>
              <c:layout>
                <c:manualLayout>
                  <c:x val="1.3229166666666667E-2"/>
                  <c:y val="-3.175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5434027777777777E-2"/>
                  <c:y val="-5.2916666666666667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1.984375E-2"/>
                  <c:y val="-3.5277777777777777E-3"/>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1.7638888888888888E-2"/>
                  <c:y val="-8.1138888888888885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a:lstStyle/>
              <a:p>
                <a:pPr>
                  <a:defRPr b="1"/>
                </a:pPr>
                <a:endParaRPr lang="es-EC"/>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Cuadros!$A$39:$A$43</c:f>
              <c:strCache>
                <c:ptCount val="5"/>
                <c:pt idx="0">
                  <c:v>Parcela 1</c:v>
                </c:pt>
                <c:pt idx="1">
                  <c:v>Parcela 2</c:v>
                </c:pt>
                <c:pt idx="2">
                  <c:v>Parcela 3</c:v>
                </c:pt>
                <c:pt idx="3">
                  <c:v>Parcela 4</c:v>
                </c:pt>
                <c:pt idx="4">
                  <c:v>Parcela 5</c:v>
                </c:pt>
              </c:strCache>
            </c:strRef>
          </c:cat>
          <c:val>
            <c:numRef>
              <c:f>Cuadros!$C$39:$C$43</c:f>
              <c:numCache>
                <c:formatCode>General</c:formatCode>
                <c:ptCount val="5"/>
                <c:pt idx="0">
                  <c:v>2.79</c:v>
                </c:pt>
                <c:pt idx="1">
                  <c:v>2.64</c:v>
                </c:pt>
                <c:pt idx="2">
                  <c:v>3.06</c:v>
                </c:pt>
                <c:pt idx="3">
                  <c:v>2.54</c:v>
                </c:pt>
                <c:pt idx="4">
                  <c:v>2.91</c:v>
                </c:pt>
              </c:numCache>
            </c:numRef>
          </c:val>
        </c:ser>
        <c:dLbls>
          <c:dLblPos val="ctr"/>
          <c:showLegendKey val="0"/>
          <c:showVal val="1"/>
          <c:showCatName val="0"/>
          <c:showSerName val="0"/>
          <c:showPercent val="0"/>
          <c:showBubbleSize val="0"/>
        </c:dLbls>
        <c:gapWidth val="150"/>
        <c:axId val="39636352"/>
        <c:axId val="39638528"/>
      </c:barChart>
      <c:lineChart>
        <c:grouping val="standard"/>
        <c:varyColors val="0"/>
        <c:ser>
          <c:idx val="4"/>
          <c:order val="2"/>
          <c:tx>
            <c:strRef>
              <c:f>Cuadros!$D$38</c:f>
              <c:strCache>
                <c:ptCount val="1"/>
                <c:pt idx="0">
                  <c:v>Bajo</c:v>
                </c:pt>
              </c:strCache>
            </c:strRef>
          </c:tx>
          <c:spPr>
            <a:ln>
              <a:solidFill>
                <a:srgbClr val="FF0000"/>
              </a:solidFill>
            </a:ln>
          </c:spPr>
          <c:marker>
            <c:symbol val="triangle"/>
            <c:size val="7"/>
            <c:spPr>
              <a:solidFill>
                <a:srgbClr val="FF0000"/>
              </a:solidFill>
              <a:ln>
                <a:solidFill>
                  <a:srgbClr val="FF0000"/>
                </a:solidFill>
              </a:ln>
            </c:spPr>
          </c:marker>
          <c:dLbls>
            <c:delete val="1"/>
          </c:dLbls>
          <c:cat>
            <c:strRef>
              <c:f>Cuadros!$A$39:$A$43</c:f>
              <c:strCache>
                <c:ptCount val="5"/>
                <c:pt idx="0">
                  <c:v>Parcela 1</c:v>
                </c:pt>
                <c:pt idx="1">
                  <c:v>Parcela 2</c:v>
                </c:pt>
                <c:pt idx="2">
                  <c:v>Parcela 3</c:v>
                </c:pt>
                <c:pt idx="3">
                  <c:v>Parcela 4</c:v>
                </c:pt>
                <c:pt idx="4">
                  <c:v>Parcela 5</c:v>
                </c:pt>
              </c:strCache>
            </c:strRef>
          </c:cat>
          <c:val>
            <c:numRef>
              <c:f>Cuadros!$D$39:$D$43</c:f>
              <c:numCache>
                <c:formatCode>General</c:formatCode>
                <c:ptCount val="5"/>
                <c:pt idx="0">
                  <c:v>1.6</c:v>
                </c:pt>
                <c:pt idx="1">
                  <c:v>1.6</c:v>
                </c:pt>
                <c:pt idx="2">
                  <c:v>1.6</c:v>
                </c:pt>
                <c:pt idx="3">
                  <c:v>1.6</c:v>
                </c:pt>
                <c:pt idx="4">
                  <c:v>1.6</c:v>
                </c:pt>
              </c:numCache>
            </c:numRef>
          </c:val>
          <c:smooth val="0"/>
        </c:ser>
        <c:ser>
          <c:idx val="1"/>
          <c:order val="3"/>
          <c:tx>
            <c:strRef>
              <c:f>Cuadros!$E$38</c:f>
              <c:strCache>
                <c:ptCount val="1"/>
                <c:pt idx="0">
                  <c:v>Medio</c:v>
                </c:pt>
              </c:strCache>
            </c:strRef>
          </c:tx>
          <c:spPr>
            <a:ln>
              <a:solidFill>
                <a:srgbClr val="0070C0"/>
              </a:solidFill>
            </a:ln>
          </c:spPr>
          <c:marker>
            <c:spPr>
              <a:solidFill>
                <a:srgbClr val="0070C0"/>
              </a:solidFill>
              <a:ln>
                <a:solidFill>
                  <a:srgbClr val="0070C0"/>
                </a:solidFill>
              </a:ln>
            </c:spPr>
          </c:marker>
          <c:dLbls>
            <c:delete val="1"/>
          </c:dLbls>
          <c:cat>
            <c:strRef>
              <c:f>Cuadros!$A$39:$A$43</c:f>
              <c:strCache>
                <c:ptCount val="5"/>
                <c:pt idx="0">
                  <c:v>Parcela 1</c:v>
                </c:pt>
                <c:pt idx="1">
                  <c:v>Parcela 2</c:v>
                </c:pt>
                <c:pt idx="2">
                  <c:v>Parcela 3</c:v>
                </c:pt>
                <c:pt idx="3">
                  <c:v>Parcela 4</c:v>
                </c:pt>
                <c:pt idx="4">
                  <c:v>Parcela 5</c:v>
                </c:pt>
              </c:strCache>
            </c:strRef>
          </c:cat>
          <c:val>
            <c:numRef>
              <c:f>Cuadros!$E$39:$E$43</c:f>
              <c:numCache>
                <c:formatCode>General</c:formatCode>
                <c:ptCount val="5"/>
                <c:pt idx="0">
                  <c:v>2.2999999999999998</c:v>
                </c:pt>
                <c:pt idx="1">
                  <c:v>2.2999999999999998</c:v>
                </c:pt>
                <c:pt idx="2">
                  <c:v>2.2999999999999998</c:v>
                </c:pt>
                <c:pt idx="3">
                  <c:v>2.2999999999999998</c:v>
                </c:pt>
                <c:pt idx="4">
                  <c:v>2.2999999999999998</c:v>
                </c:pt>
              </c:numCache>
            </c:numRef>
          </c:val>
          <c:smooth val="0"/>
        </c:ser>
        <c:ser>
          <c:idx val="3"/>
          <c:order val="4"/>
          <c:tx>
            <c:strRef>
              <c:f>Cuadros!$F$38</c:f>
              <c:strCache>
                <c:ptCount val="1"/>
                <c:pt idx="0">
                  <c:v>Alto</c:v>
                </c:pt>
              </c:strCache>
            </c:strRef>
          </c:tx>
          <c:spPr>
            <a:ln>
              <a:solidFill>
                <a:srgbClr val="00B050"/>
              </a:solidFill>
            </a:ln>
          </c:spPr>
          <c:marker>
            <c:spPr>
              <a:ln>
                <a:solidFill>
                  <a:srgbClr val="00B050"/>
                </a:solidFill>
              </a:ln>
            </c:spPr>
          </c:marker>
          <c:dLbls>
            <c:delete val="1"/>
          </c:dLbls>
          <c:cat>
            <c:strRef>
              <c:f>Cuadros!$A$39:$A$43</c:f>
              <c:strCache>
                <c:ptCount val="5"/>
                <c:pt idx="0">
                  <c:v>Parcela 1</c:v>
                </c:pt>
                <c:pt idx="1">
                  <c:v>Parcela 2</c:v>
                </c:pt>
                <c:pt idx="2">
                  <c:v>Parcela 3</c:v>
                </c:pt>
                <c:pt idx="3">
                  <c:v>Parcela 4</c:v>
                </c:pt>
                <c:pt idx="4">
                  <c:v>Parcela 5</c:v>
                </c:pt>
              </c:strCache>
            </c:strRef>
          </c:cat>
          <c:val>
            <c:numRef>
              <c:f>Cuadros!$F$39:$F$43</c:f>
              <c:numCache>
                <c:formatCode>General</c:formatCode>
                <c:ptCount val="5"/>
                <c:pt idx="0">
                  <c:v>3</c:v>
                </c:pt>
                <c:pt idx="1">
                  <c:v>3</c:v>
                </c:pt>
                <c:pt idx="2">
                  <c:v>3</c:v>
                </c:pt>
                <c:pt idx="3">
                  <c:v>3</c:v>
                </c:pt>
                <c:pt idx="4">
                  <c:v>3</c:v>
                </c:pt>
              </c:numCache>
            </c:numRef>
          </c:val>
          <c:smooth val="0"/>
        </c:ser>
        <c:dLbls>
          <c:dLblPos val="ctr"/>
          <c:showLegendKey val="0"/>
          <c:showVal val="1"/>
          <c:showCatName val="0"/>
          <c:showSerName val="0"/>
          <c:showPercent val="0"/>
          <c:showBubbleSize val="0"/>
        </c:dLbls>
        <c:marker val="1"/>
        <c:smooth val="0"/>
        <c:axId val="39636352"/>
        <c:axId val="39638528"/>
      </c:lineChart>
      <c:catAx>
        <c:axId val="39636352"/>
        <c:scaling>
          <c:orientation val="minMax"/>
        </c:scaling>
        <c:delete val="0"/>
        <c:axPos val="b"/>
        <c:numFmt formatCode="General" sourceLinked="1"/>
        <c:majorTickMark val="none"/>
        <c:minorTickMark val="none"/>
        <c:tickLblPos val="nextTo"/>
        <c:crossAx val="39638528"/>
        <c:crosses val="autoZero"/>
        <c:auto val="1"/>
        <c:lblAlgn val="ctr"/>
        <c:lblOffset val="100"/>
        <c:noMultiLvlLbl val="0"/>
      </c:catAx>
      <c:valAx>
        <c:axId val="39638528"/>
        <c:scaling>
          <c:orientation val="minMax"/>
        </c:scaling>
        <c:delete val="0"/>
        <c:axPos val="l"/>
        <c:majorGridlines>
          <c:spPr>
            <a:ln>
              <a:solidFill>
                <a:srgbClr val="00B050"/>
              </a:solidFill>
            </a:ln>
          </c:spPr>
        </c:majorGridlines>
        <c:title>
          <c:tx>
            <c:rich>
              <a:bodyPr/>
              <a:lstStyle/>
              <a:p>
                <a:pPr algn="ctr" rtl="0">
                  <a:defRPr b="0"/>
                </a:pPr>
                <a:r>
                  <a:rPr lang="es-ES" b="0"/>
                  <a:t>meq/100 ml </a:t>
                </a:r>
                <a:endParaRPr lang="es-EC" b="0"/>
              </a:p>
              <a:p>
                <a:pPr algn="ctr" rtl="0">
                  <a:defRPr b="0"/>
                </a:pPr>
                <a:endParaRPr lang="en-US" b="0"/>
              </a:p>
            </c:rich>
          </c:tx>
          <c:layout>
            <c:manualLayout>
              <c:xMode val="edge"/>
              <c:yMode val="edge"/>
              <c:x val="1.5711750933940954E-3"/>
              <c:y val="0.33441841308297998"/>
            </c:manualLayout>
          </c:layout>
          <c:overlay val="0"/>
        </c:title>
        <c:numFmt formatCode="General" sourceLinked="1"/>
        <c:majorTickMark val="none"/>
        <c:minorTickMark val="none"/>
        <c:tickLblPos val="nextTo"/>
        <c:crossAx val="39636352"/>
        <c:crosses val="autoZero"/>
        <c:crossBetween val="between"/>
      </c:valAx>
    </c:plotArea>
    <c:legend>
      <c:legendPos val="r"/>
      <c:layout>
        <c:manualLayout>
          <c:xMode val="edge"/>
          <c:yMode val="edge"/>
          <c:x val="0.79487332981865388"/>
          <c:y val="0.35929319604280235"/>
          <c:w val="0.20512654905478586"/>
          <c:h val="0.48296360215247069"/>
        </c:manualLayout>
      </c:layout>
      <c:overlay val="0"/>
    </c:legend>
    <c:plotVisOnly val="1"/>
    <c:dispBlanksAs val="gap"/>
    <c:showDLblsOverMax val="0"/>
  </c:chart>
  <c:spPr>
    <a:ln>
      <a:solidFill>
        <a:sysClr val="windowText" lastClr="000000"/>
      </a:solidFill>
    </a:ln>
  </c:spPr>
  <c:txPr>
    <a:bodyPr/>
    <a:lstStyle/>
    <a:p>
      <a:pPr>
        <a:defRPr sz="1150">
          <a:latin typeface="Times New Roman" pitchFamily="18" charset="0"/>
          <a:cs typeface="Times New Roman" pitchFamily="18" charset="0"/>
        </a:defRPr>
      </a:pPr>
      <a:endParaRPr lang="es-EC"/>
    </a:p>
  </c:txPr>
  <c:externalData r:id="rId2">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s-ES"/>
              <a:t>Contenido de S final</a:t>
            </a:r>
          </a:p>
        </c:rich>
      </c:tx>
      <c:layout>
        <c:manualLayout>
          <c:xMode val="edge"/>
          <c:yMode val="edge"/>
          <c:x val="0.3123297018040343"/>
          <c:y val="5.050663487781157E-3"/>
        </c:manualLayout>
      </c:layout>
      <c:overlay val="0"/>
    </c:title>
    <c:autoTitleDeleted val="0"/>
    <c:plotArea>
      <c:layout>
        <c:manualLayout>
          <c:layoutTarget val="inner"/>
          <c:xMode val="edge"/>
          <c:yMode val="edge"/>
          <c:x val="9.5756076388888889E-2"/>
          <c:y val="0.11784588679403123"/>
          <c:w val="0.7098668402777778"/>
          <c:h val="0.77691292572492188"/>
        </c:manualLayout>
      </c:layout>
      <c:barChart>
        <c:barDir val="col"/>
        <c:grouping val="clustered"/>
        <c:varyColors val="0"/>
        <c:ser>
          <c:idx val="0"/>
          <c:order val="0"/>
          <c:tx>
            <c:strRef>
              <c:f>Cuadros!$B$17</c:f>
              <c:strCache>
                <c:ptCount val="1"/>
                <c:pt idx="0">
                  <c:v>S inicial </c:v>
                </c:pt>
              </c:strCache>
            </c:strRef>
          </c:tx>
          <c:spPr>
            <a:solidFill>
              <a:schemeClr val="accent2"/>
            </a:solidFill>
            <a:ln w="25400" cap="flat" cmpd="sng" algn="ctr">
              <a:solidFill>
                <a:schemeClr val="accent2"/>
              </a:solidFill>
              <a:prstDash val="solid"/>
            </a:ln>
            <a:effectLst/>
          </c:spPr>
          <c:invertIfNegative val="0"/>
          <c:dLbls>
            <c:dLbl>
              <c:idx val="0"/>
              <c:layout>
                <c:manualLayout>
                  <c:x val="-1.1024305555555556E-2"/>
                  <c:y val="0"/>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1.1024305555555556E-2"/>
                  <c:y val="0"/>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1.5434027777777777E-2"/>
                  <c:y val="0"/>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1.5434027777777859E-2"/>
                  <c:y val="0"/>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a:lstStyle/>
              <a:p>
                <a:pPr>
                  <a:defRPr b="1"/>
                </a:pPr>
                <a:endParaRPr lang="es-EC"/>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Cuadros!$A$18:$A$22</c:f>
              <c:strCache>
                <c:ptCount val="5"/>
                <c:pt idx="0">
                  <c:v>Parcela 1</c:v>
                </c:pt>
                <c:pt idx="1">
                  <c:v>Parcela 2</c:v>
                </c:pt>
                <c:pt idx="2">
                  <c:v>Parcela 3</c:v>
                </c:pt>
                <c:pt idx="3">
                  <c:v>Parcela 4</c:v>
                </c:pt>
                <c:pt idx="4">
                  <c:v>Parcela 5</c:v>
                </c:pt>
              </c:strCache>
            </c:strRef>
          </c:cat>
          <c:val>
            <c:numRef>
              <c:f>Cuadros!$B$18:$B$22</c:f>
              <c:numCache>
                <c:formatCode>General</c:formatCode>
                <c:ptCount val="5"/>
                <c:pt idx="0">
                  <c:v>4.24</c:v>
                </c:pt>
                <c:pt idx="1">
                  <c:v>4.7</c:v>
                </c:pt>
                <c:pt idx="2">
                  <c:v>3.95</c:v>
                </c:pt>
                <c:pt idx="3">
                  <c:v>2.82</c:v>
                </c:pt>
                <c:pt idx="4">
                  <c:v>6.36</c:v>
                </c:pt>
              </c:numCache>
            </c:numRef>
          </c:val>
        </c:ser>
        <c:ser>
          <c:idx val="2"/>
          <c:order val="1"/>
          <c:tx>
            <c:strRef>
              <c:f>Cuadros!$C$17</c:f>
              <c:strCache>
                <c:ptCount val="1"/>
                <c:pt idx="0">
                  <c:v>S final</c:v>
                </c:pt>
              </c:strCache>
            </c:strRef>
          </c:tx>
          <c:spPr>
            <a:solidFill>
              <a:srgbClr val="FFFF66"/>
            </a:solidFill>
            <a:ln>
              <a:solidFill>
                <a:schemeClr val="tx1"/>
              </a:solidFill>
            </a:ln>
          </c:spPr>
          <c:invertIfNegative val="0"/>
          <c:dLbls>
            <c:spPr>
              <a:noFill/>
              <a:ln>
                <a:noFill/>
              </a:ln>
              <a:effectLst/>
            </c:spPr>
            <c:txPr>
              <a:bodyPr/>
              <a:lstStyle/>
              <a:p>
                <a:pPr>
                  <a:defRPr b="1"/>
                </a:pPr>
                <a:endParaRPr lang="es-EC"/>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Cuadros!$A$18:$A$22</c:f>
              <c:strCache>
                <c:ptCount val="5"/>
                <c:pt idx="0">
                  <c:v>Parcela 1</c:v>
                </c:pt>
                <c:pt idx="1">
                  <c:v>Parcela 2</c:v>
                </c:pt>
                <c:pt idx="2">
                  <c:v>Parcela 3</c:v>
                </c:pt>
                <c:pt idx="3">
                  <c:v>Parcela 4</c:v>
                </c:pt>
                <c:pt idx="4">
                  <c:v>Parcela 5</c:v>
                </c:pt>
              </c:strCache>
            </c:strRef>
          </c:cat>
          <c:val>
            <c:numRef>
              <c:f>Cuadros!$C$18:$C$22</c:f>
              <c:numCache>
                <c:formatCode>General</c:formatCode>
                <c:ptCount val="5"/>
                <c:pt idx="0">
                  <c:v>13.01</c:v>
                </c:pt>
                <c:pt idx="1">
                  <c:v>25.1</c:v>
                </c:pt>
                <c:pt idx="2">
                  <c:v>13.15</c:v>
                </c:pt>
                <c:pt idx="3">
                  <c:v>12.94</c:v>
                </c:pt>
                <c:pt idx="4">
                  <c:v>13.26</c:v>
                </c:pt>
              </c:numCache>
            </c:numRef>
          </c:val>
        </c:ser>
        <c:dLbls>
          <c:dLblPos val="ctr"/>
          <c:showLegendKey val="0"/>
          <c:showVal val="1"/>
          <c:showCatName val="0"/>
          <c:showSerName val="0"/>
          <c:showPercent val="0"/>
          <c:showBubbleSize val="0"/>
        </c:dLbls>
        <c:gapWidth val="150"/>
        <c:axId val="37469184"/>
        <c:axId val="37500032"/>
      </c:barChart>
      <c:lineChart>
        <c:grouping val="standard"/>
        <c:varyColors val="0"/>
        <c:ser>
          <c:idx val="4"/>
          <c:order val="2"/>
          <c:tx>
            <c:strRef>
              <c:f>Cuadros!$D$17</c:f>
              <c:strCache>
                <c:ptCount val="1"/>
                <c:pt idx="0">
                  <c:v>Bajo</c:v>
                </c:pt>
              </c:strCache>
            </c:strRef>
          </c:tx>
          <c:spPr>
            <a:ln>
              <a:solidFill>
                <a:srgbClr val="FF0000"/>
              </a:solidFill>
            </a:ln>
          </c:spPr>
          <c:marker>
            <c:symbol val="triangle"/>
            <c:size val="7"/>
            <c:spPr>
              <a:solidFill>
                <a:srgbClr val="FF0000"/>
              </a:solidFill>
              <a:ln>
                <a:solidFill>
                  <a:srgbClr val="FF0000"/>
                </a:solidFill>
              </a:ln>
            </c:spPr>
          </c:marker>
          <c:dLbls>
            <c:delete val="1"/>
          </c:dLbls>
          <c:cat>
            <c:strRef>
              <c:f>Cuadros!$A$18:$A$22</c:f>
              <c:strCache>
                <c:ptCount val="5"/>
                <c:pt idx="0">
                  <c:v>Parcela 1</c:v>
                </c:pt>
                <c:pt idx="1">
                  <c:v>Parcela 2</c:v>
                </c:pt>
                <c:pt idx="2">
                  <c:v>Parcela 3</c:v>
                </c:pt>
                <c:pt idx="3">
                  <c:v>Parcela 4</c:v>
                </c:pt>
                <c:pt idx="4">
                  <c:v>Parcela 5</c:v>
                </c:pt>
              </c:strCache>
            </c:strRef>
          </c:cat>
          <c:val>
            <c:numRef>
              <c:f>Cuadros!$D$18:$D$22</c:f>
              <c:numCache>
                <c:formatCode>General</c:formatCode>
                <c:ptCount val="5"/>
                <c:pt idx="0">
                  <c:v>12</c:v>
                </c:pt>
                <c:pt idx="1">
                  <c:v>12</c:v>
                </c:pt>
                <c:pt idx="2">
                  <c:v>12</c:v>
                </c:pt>
                <c:pt idx="3">
                  <c:v>12</c:v>
                </c:pt>
                <c:pt idx="4">
                  <c:v>12</c:v>
                </c:pt>
              </c:numCache>
            </c:numRef>
          </c:val>
          <c:smooth val="0"/>
        </c:ser>
        <c:ser>
          <c:idx val="1"/>
          <c:order val="3"/>
          <c:tx>
            <c:strRef>
              <c:f>Cuadros!$E$17</c:f>
              <c:strCache>
                <c:ptCount val="1"/>
                <c:pt idx="0">
                  <c:v>Medio</c:v>
                </c:pt>
              </c:strCache>
            </c:strRef>
          </c:tx>
          <c:spPr>
            <a:ln>
              <a:solidFill>
                <a:srgbClr val="0070C0"/>
              </a:solidFill>
            </a:ln>
          </c:spPr>
          <c:marker>
            <c:spPr>
              <a:solidFill>
                <a:srgbClr val="0070C0"/>
              </a:solidFill>
              <a:ln>
                <a:solidFill>
                  <a:srgbClr val="0070C0"/>
                </a:solidFill>
              </a:ln>
            </c:spPr>
          </c:marker>
          <c:dLbls>
            <c:delete val="1"/>
          </c:dLbls>
          <c:cat>
            <c:strRef>
              <c:f>Cuadros!$A$18:$A$22</c:f>
              <c:strCache>
                <c:ptCount val="5"/>
                <c:pt idx="0">
                  <c:v>Parcela 1</c:v>
                </c:pt>
                <c:pt idx="1">
                  <c:v>Parcela 2</c:v>
                </c:pt>
                <c:pt idx="2">
                  <c:v>Parcela 3</c:v>
                </c:pt>
                <c:pt idx="3">
                  <c:v>Parcela 4</c:v>
                </c:pt>
                <c:pt idx="4">
                  <c:v>Parcela 5</c:v>
                </c:pt>
              </c:strCache>
            </c:strRef>
          </c:cat>
          <c:val>
            <c:numRef>
              <c:f>Cuadros!$E$18:$E$22</c:f>
              <c:numCache>
                <c:formatCode>General</c:formatCode>
                <c:ptCount val="5"/>
                <c:pt idx="0">
                  <c:v>24</c:v>
                </c:pt>
                <c:pt idx="1">
                  <c:v>24</c:v>
                </c:pt>
                <c:pt idx="2">
                  <c:v>24</c:v>
                </c:pt>
                <c:pt idx="3">
                  <c:v>24</c:v>
                </c:pt>
                <c:pt idx="4">
                  <c:v>24</c:v>
                </c:pt>
              </c:numCache>
            </c:numRef>
          </c:val>
          <c:smooth val="0"/>
        </c:ser>
        <c:ser>
          <c:idx val="3"/>
          <c:order val="4"/>
          <c:tx>
            <c:strRef>
              <c:f>Cuadros!$F$17</c:f>
              <c:strCache>
                <c:ptCount val="1"/>
                <c:pt idx="0">
                  <c:v>Alto</c:v>
                </c:pt>
              </c:strCache>
            </c:strRef>
          </c:tx>
          <c:spPr>
            <a:ln>
              <a:solidFill>
                <a:srgbClr val="00B050"/>
              </a:solidFill>
            </a:ln>
          </c:spPr>
          <c:marker>
            <c:spPr>
              <a:ln>
                <a:solidFill>
                  <a:srgbClr val="00B050"/>
                </a:solidFill>
              </a:ln>
            </c:spPr>
          </c:marker>
          <c:dLbls>
            <c:delete val="1"/>
          </c:dLbls>
          <c:cat>
            <c:strRef>
              <c:f>Cuadros!$A$18:$A$22</c:f>
              <c:strCache>
                <c:ptCount val="5"/>
                <c:pt idx="0">
                  <c:v>Parcela 1</c:v>
                </c:pt>
                <c:pt idx="1">
                  <c:v>Parcela 2</c:v>
                </c:pt>
                <c:pt idx="2">
                  <c:v>Parcela 3</c:v>
                </c:pt>
                <c:pt idx="3">
                  <c:v>Parcela 4</c:v>
                </c:pt>
                <c:pt idx="4">
                  <c:v>Parcela 5</c:v>
                </c:pt>
              </c:strCache>
            </c:strRef>
          </c:cat>
          <c:val>
            <c:numRef>
              <c:f>Cuadros!$F$18:$F$22</c:f>
              <c:numCache>
                <c:formatCode>General</c:formatCode>
                <c:ptCount val="5"/>
                <c:pt idx="0">
                  <c:v>36</c:v>
                </c:pt>
                <c:pt idx="1">
                  <c:v>36</c:v>
                </c:pt>
                <c:pt idx="2">
                  <c:v>36</c:v>
                </c:pt>
                <c:pt idx="3">
                  <c:v>36</c:v>
                </c:pt>
                <c:pt idx="4">
                  <c:v>36</c:v>
                </c:pt>
              </c:numCache>
            </c:numRef>
          </c:val>
          <c:smooth val="0"/>
        </c:ser>
        <c:dLbls>
          <c:dLblPos val="ctr"/>
          <c:showLegendKey val="0"/>
          <c:showVal val="1"/>
          <c:showCatName val="0"/>
          <c:showSerName val="0"/>
          <c:showPercent val="0"/>
          <c:showBubbleSize val="0"/>
        </c:dLbls>
        <c:marker val="1"/>
        <c:smooth val="0"/>
        <c:axId val="37469184"/>
        <c:axId val="37500032"/>
      </c:lineChart>
      <c:catAx>
        <c:axId val="37469184"/>
        <c:scaling>
          <c:orientation val="minMax"/>
        </c:scaling>
        <c:delete val="0"/>
        <c:axPos val="b"/>
        <c:numFmt formatCode="General" sourceLinked="1"/>
        <c:majorTickMark val="none"/>
        <c:minorTickMark val="none"/>
        <c:tickLblPos val="nextTo"/>
        <c:crossAx val="37500032"/>
        <c:crosses val="autoZero"/>
        <c:auto val="1"/>
        <c:lblAlgn val="ctr"/>
        <c:lblOffset val="100"/>
        <c:noMultiLvlLbl val="0"/>
      </c:catAx>
      <c:valAx>
        <c:axId val="37500032"/>
        <c:scaling>
          <c:orientation val="minMax"/>
        </c:scaling>
        <c:delete val="0"/>
        <c:axPos val="l"/>
        <c:majorGridlines>
          <c:spPr>
            <a:ln>
              <a:solidFill>
                <a:srgbClr val="00B050"/>
              </a:solidFill>
            </a:ln>
          </c:spPr>
        </c:majorGridlines>
        <c:title>
          <c:tx>
            <c:rich>
              <a:bodyPr/>
              <a:lstStyle/>
              <a:p>
                <a:pPr>
                  <a:defRPr b="0"/>
                </a:pPr>
                <a:r>
                  <a:rPr lang="en-US" b="0"/>
                  <a:t>ppm</a:t>
                </a:r>
              </a:p>
            </c:rich>
          </c:tx>
          <c:layout>
            <c:manualLayout>
              <c:xMode val="edge"/>
              <c:yMode val="edge"/>
              <c:x val="1.5711750933941032E-3"/>
              <c:y val="0.48621328487785181"/>
            </c:manualLayout>
          </c:layout>
          <c:overlay val="0"/>
        </c:title>
        <c:numFmt formatCode="General" sourceLinked="1"/>
        <c:majorTickMark val="none"/>
        <c:minorTickMark val="none"/>
        <c:tickLblPos val="nextTo"/>
        <c:crossAx val="37469184"/>
        <c:crosses val="autoZero"/>
        <c:crossBetween val="between"/>
      </c:valAx>
    </c:plotArea>
    <c:legend>
      <c:legendPos val="r"/>
      <c:layout>
        <c:manualLayout>
          <c:xMode val="edge"/>
          <c:yMode val="edge"/>
          <c:x val="0.81981213471426218"/>
          <c:y val="0.36054431657581265"/>
          <c:w val="0.18018799374216155"/>
          <c:h val="0.44817385114996217"/>
        </c:manualLayout>
      </c:layout>
      <c:overlay val="0"/>
    </c:legend>
    <c:plotVisOnly val="1"/>
    <c:dispBlanksAs val="gap"/>
    <c:showDLblsOverMax val="0"/>
  </c:chart>
  <c:spPr>
    <a:ln>
      <a:solidFill>
        <a:sysClr val="windowText" lastClr="000000"/>
      </a:solidFill>
    </a:ln>
  </c:spPr>
  <c:txPr>
    <a:bodyPr/>
    <a:lstStyle/>
    <a:p>
      <a:pPr>
        <a:defRPr sz="1150">
          <a:latin typeface="Times New Roman" pitchFamily="18" charset="0"/>
          <a:cs typeface="Times New Roman" pitchFamily="18" charset="0"/>
        </a:defRPr>
      </a:pPr>
      <a:endParaRPr lang="es-EC"/>
    </a:p>
  </c:txPr>
  <c:externalData r:id="rId2">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s-ES"/>
              <a:t>Contenido de B final</a:t>
            </a:r>
          </a:p>
        </c:rich>
      </c:tx>
      <c:layout>
        <c:manualLayout>
          <c:xMode val="edge"/>
          <c:yMode val="edge"/>
          <c:x val="0.312329608906878"/>
          <c:y val="0"/>
        </c:manualLayout>
      </c:layout>
      <c:overlay val="0"/>
    </c:title>
    <c:autoTitleDeleted val="0"/>
    <c:plotArea>
      <c:layout>
        <c:manualLayout>
          <c:layoutTarget val="inner"/>
          <c:xMode val="edge"/>
          <c:yMode val="edge"/>
          <c:x val="0.11969093496142356"/>
          <c:y val="0.12576444444444446"/>
          <c:w val="0.67927676917600044"/>
          <c:h val="0.76614916666666666"/>
        </c:manualLayout>
      </c:layout>
      <c:barChart>
        <c:barDir val="col"/>
        <c:grouping val="clustered"/>
        <c:varyColors val="0"/>
        <c:ser>
          <c:idx val="0"/>
          <c:order val="0"/>
          <c:tx>
            <c:strRef>
              <c:f>Cuadros!$B$73</c:f>
              <c:strCache>
                <c:ptCount val="1"/>
                <c:pt idx="0">
                  <c:v>B inicial </c:v>
                </c:pt>
              </c:strCache>
            </c:strRef>
          </c:tx>
          <c:spPr>
            <a:solidFill>
              <a:srgbClr val="CC706E"/>
            </a:solidFill>
            <a:ln w="25400" cap="flat" cmpd="sng" algn="ctr">
              <a:solidFill>
                <a:srgbClr val="CC706E"/>
              </a:solidFill>
              <a:prstDash val="solid"/>
            </a:ln>
            <a:effectLst/>
          </c:spPr>
          <c:invertIfNegative val="0"/>
          <c:dLbls>
            <c:dLbl>
              <c:idx val="0"/>
              <c:layout>
                <c:manualLayout>
                  <c:x val="-2.4253472222222221E-2"/>
                  <c:y val="3.5277777777777777E-3"/>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3229166666666667E-2"/>
                  <c:y val="0"/>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3.9687500000000001E-2"/>
                  <c:y val="2.4694444444444446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4.6302083333333334E-2"/>
                  <c:y val="8.819444444444445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2.2048611111111113E-2"/>
                  <c:y val="1.4111111111111111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a:lstStyle/>
              <a:p>
                <a:pPr>
                  <a:defRPr b="1"/>
                </a:pPr>
                <a:endParaRPr lang="es-EC"/>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Cuadros!$A$74:$A$78</c:f>
              <c:strCache>
                <c:ptCount val="5"/>
                <c:pt idx="0">
                  <c:v>Parcela 1</c:v>
                </c:pt>
                <c:pt idx="1">
                  <c:v>Parcela 2</c:v>
                </c:pt>
                <c:pt idx="2">
                  <c:v>Parcela 3</c:v>
                </c:pt>
                <c:pt idx="3">
                  <c:v>Parcela 4</c:v>
                </c:pt>
                <c:pt idx="4">
                  <c:v>Parcela 5</c:v>
                </c:pt>
              </c:strCache>
            </c:strRef>
          </c:cat>
          <c:val>
            <c:numRef>
              <c:f>Cuadros!$B$74:$B$78</c:f>
              <c:numCache>
                <c:formatCode>General</c:formatCode>
                <c:ptCount val="5"/>
                <c:pt idx="0">
                  <c:v>0.86</c:v>
                </c:pt>
                <c:pt idx="1">
                  <c:v>0.67</c:v>
                </c:pt>
                <c:pt idx="2">
                  <c:v>0.75</c:v>
                </c:pt>
                <c:pt idx="3">
                  <c:v>0.92</c:v>
                </c:pt>
                <c:pt idx="4">
                  <c:v>0.78</c:v>
                </c:pt>
              </c:numCache>
            </c:numRef>
          </c:val>
        </c:ser>
        <c:ser>
          <c:idx val="2"/>
          <c:order val="1"/>
          <c:tx>
            <c:strRef>
              <c:f>Cuadros!$C$73</c:f>
              <c:strCache>
                <c:ptCount val="1"/>
                <c:pt idx="0">
                  <c:v>B final </c:v>
                </c:pt>
              </c:strCache>
            </c:strRef>
          </c:tx>
          <c:spPr>
            <a:solidFill>
              <a:srgbClr val="FFFF66"/>
            </a:solidFill>
            <a:ln>
              <a:solidFill>
                <a:schemeClr val="tx1"/>
              </a:solidFill>
            </a:ln>
          </c:spPr>
          <c:invertIfNegative val="0"/>
          <c:dLbls>
            <c:dLbl>
              <c:idx val="1"/>
              <c:layout>
                <c:manualLayout>
                  <c:x val="0"/>
                  <c:y val="-2.8222222222222221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2.204861111111111E-3"/>
                  <c:y val="-2.1166666666666667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8.0843973490926958E-17"/>
                  <c:y val="-1.7638888888888888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4.409722222222222E-3"/>
                  <c:y val="-2.4694444444444446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a:lstStyle/>
              <a:p>
                <a:pPr>
                  <a:defRPr b="1"/>
                </a:pPr>
                <a:endParaRPr lang="es-EC"/>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Cuadros!$A$74:$A$78</c:f>
              <c:strCache>
                <c:ptCount val="5"/>
                <c:pt idx="0">
                  <c:v>Parcela 1</c:v>
                </c:pt>
                <c:pt idx="1">
                  <c:v>Parcela 2</c:v>
                </c:pt>
                <c:pt idx="2">
                  <c:v>Parcela 3</c:v>
                </c:pt>
                <c:pt idx="3">
                  <c:v>Parcela 4</c:v>
                </c:pt>
                <c:pt idx="4">
                  <c:v>Parcela 5</c:v>
                </c:pt>
              </c:strCache>
            </c:strRef>
          </c:cat>
          <c:val>
            <c:numRef>
              <c:f>Cuadros!$C$74:$C$78</c:f>
              <c:numCache>
                <c:formatCode>General</c:formatCode>
                <c:ptCount val="5"/>
                <c:pt idx="0">
                  <c:v>0.98</c:v>
                </c:pt>
                <c:pt idx="1">
                  <c:v>0.96</c:v>
                </c:pt>
                <c:pt idx="2">
                  <c:v>0.95</c:v>
                </c:pt>
                <c:pt idx="3">
                  <c:v>0.97</c:v>
                </c:pt>
                <c:pt idx="4">
                  <c:v>0.94</c:v>
                </c:pt>
              </c:numCache>
            </c:numRef>
          </c:val>
        </c:ser>
        <c:dLbls>
          <c:dLblPos val="ctr"/>
          <c:showLegendKey val="0"/>
          <c:showVal val="1"/>
          <c:showCatName val="0"/>
          <c:showSerName val="0"/>
          <c:showPercent val="0"/>
          <c:showBubbleSize val="0"/>
        </c:dLbls>
        <c:gapWidth val="150"/>
        <c:axId val="99408128"/>
        <c:axId val="99430784"/>
      </c:barChart>
      <c:lineChart>
        <c:grouping val="standard"/>
        <c:varyColors val="0"/>
        <c:ser>
          <c:idx val="4"/>
          <c:order val="2"/>
          <c:tx>
            <c:strRef>
              <c:f>Cuadros!$D$73</c:f>
              <c:strCache>
                <c:ptCount val="1"/>
                <c:pt idx="0">
                  <c:v>Bajo</c:v>
                </c:pt>
              </c:strCache>
            </c:strRef>
          </c:tx>
          <c:spPr>
            <a:ln>
              <a:solidFill>
                <a:srgbClr val="FF0000"/>
              </a:solidFill>
            </a:ln>
          </c:spPr>
          <c:marker>
            <c:symbol val="triangle"/>
            <c:size val="7"/>
            <c:spPr>
              <a:solidFill>
                <a:srgbClr val="FF0000"/>
              </a:solidFill>
              <a:ln>
                <a:solidFill>
                  <a:srgbClr val="FF0000"/>
                </a:solidFill>
              </a:ln>
            </c:spPr>
          </c:marker>
          <c:dLbls>
            <c:spPr>
              <a:noFill/>
              <a:ln>
                <a:noFill/>
              </a:ln>
              <a:effectLst/>
            </c:sp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Cuadros!$A$74:$A$78</c:f>
              <c:strCache>
                <c:ptCount val="5"/>
                <c:pt idx="0">
                  <c:v>Parcela 1</c:v>
                </c:pt>
                <c:pt idx="1">
                  <c:v>Parcela 2</c:v>
                </c:pt>
                <c:pt idx="2">
                  <c:v>Parcela 3</c:v>
                </c:pt>
                <c:pt idx="3">
                  <c:v>Parcela 4</c:v>
                </c:pt>
                <c:pt idx="4">
                  <c:v>Parcela 5</c:v>
                </c:pt>
              </c:strCache>
            </c:strRef>
          </c:cat>
          <c:val>
            <c:numRef>
              <c:f>Cuadros!$D$74:$D$78</c:f>
              <c:numCache>
                <c:formatCode>General</c:formatCode>
                <c:ptCount val="5"/>
                <c:pt idx="0">
                  <c:v>1</c:v>
                </c:pt>
                <c:pt idx="1">
                  <c:v>1</c:v>
                </c:pt>
                <c:pt idx="2">
                  <c:v>1</c:v>
                </c:pt>
                <c:pt idx="3">
                  <c:v>1</c:v>
                </c:pt>
                <c:pt idx="4">
                  <c:v>1</c:v>
                </c:pt>
              </c:numCache>
            </c:numRef>
          </c:val>
          <c:smooth val="0"/>
        </c:ser>
        <c:ser>
          <c:idx val="1"/>
          <c:order val="3"/>
          <c:tx>
            <c:strRef>
              <c:f>Cuadros!$E$73</c:f>
              <c:strCache>
                <c:ptCount val="1"/>
                <c:pt idx="0">
                  <c:v>Medio</c:v>
                </c:pt>
              </c:strCache>
            </c:strRef>
          </c:tx>
          <c:spPr>
            <a:ln>
              <a:solidFill>
                <a:srgbClr val="0070C0"/>
              </a:solidFill>
            </a:ln>
          </c:spPr>
          <c:marker>
            <c:spPr>
              <a:solidFill>
                <a:srgbClr val="0070C0"/>
              </a:solidFill>
              <a:ln>
                <a:solidFill>
                  <a:srgbClr val="0070C0"/>
                </a:solidFill>
              </a:ln>
            </c:spPr>
          </c:marker>
          <c:dLbls>
            <c:delete val="1"/>
          </c:dLbls>
          <c:cat>
            <c:strRef>
              <c:f>Cuadros!$A$74:$A$78</c:f>
              <c:strCache>
                <c:ptCount val="5"/>
                <c:pt idx="0">
                  <c:v>Parcela 1</c:v>
                </c:pt>
                <c:pt idx="1">
                  <c:v>Parcela 2</c:v>
                </c:pt>
                <c:pt idx="2">
                  <c:v>Parcela 3</c:v>
                </c:pt>
                <c:pt idx="3">
                  <c:v>Parcela 4</c:v>
                </c:pt>
                <c:pt idx="4">
                  <c:v>Parcela 5</c:v>
                </c:pt>
              </c:strCache>
            </c:strRef>
          </c:cat>
          <c:val>
            <c:numRef>
              <c:f>Cuadros!$E$74:$E$78</c:f>
              <c:numCache>
                <c:formatCode>General</c:formatCode>
                <c:ptCount val="5"/>
                <c:pt idx="0">
                  <c:v>2</c:v>
                </c:pt>
                <c:pt idx="1">
                  <c:v>2</c:v>
                </c:pt>
                <c:pt idx="2">
                  <c:v>2</c:v>
                </c:pt>
                <c:pt idx="3">
                  <c:v>2</c:v>
                </c:pt>
                <c:pt idx="4">
                  <c:v>2</c:v>
                </c:pt>
              </c:numCache>
            </c:numRef>
          </c:val>
          <c:smooth val="0"/>
        </c:ser>
        <c:ser>
          <c:idx val="3"/>
          <c:order val="4"/>
          <c:tx>
            <c:strRef>
              <c:f>Cuadros!$F$73</c:f>
              <c:strCache>
                <c:ptCount val="1"/>
                <c:pt idx="0">
                  <c:v>Alto</c:v>
                </c:pt>
              </c:strCache>
            </c:strRef>
          </c:tx>
          <c:spPr>
            <a:ln>
              <a:solidFill>
                <a:srgbClr val="00B050"/>
              </a:solidFill>
            </a:ln>
          </c:spPr>
          <c:marker>
            <c:spPr>
              <a:ln>
                <a:solidFill>
                  <a:srgbClr val="00B050"/>
                </a:solidFill>
              </a:ln>
            </c:spPr>
          </c:marker>
          <c:dLbls>
            <c:delete val="1"/>
          </c:dLbls>
          <c:cat>
            <c:strRef>
              <c:f>Cuadros!$A$74:$A$78</c:f>
              <c:strCache>
                <c:ptCount val="5"/>
                <c:pt idx="0">
                  <c:v>Parcela 1</c:v>
                </c:pt>
                <c:pt idx="1">
                  <c:v>Parcela 2</c:v>
                </c:pt>
                <c:pt idx="2">
                  <c:v>Parcela 3</c:v>
                </c:pt>
                <c:pt idx="3">
                  <c:v>Parcela 4</c:v>
                </c:pt>
                <c:pt idx="4">
                  <c:v>Parcela 5</c:v>
                </c:pt>
              </c:strCache>
            </c:strRef>
          </c:cat>
          <c:val>
            <c:numRef>
              <c:f>Cuadros!$F$74:$F$78</c:f>
              <c:numCache>
                <c:formatCode>General</c:formatCode>
                <c:ptCount val="5"/>
                <c:pt idx="0">
                  <c:v>3</c:v>
                </c:pt>
                <c:pt idx="1">
                  <c:v>3</c:v>
                </c:pt>
                <c:pt idx="2">
                  <c:v>3</c:v>
                </c:pt>
                <c:pt idx="3">
                  <c:v>3</c:v>
                </c:pt>
                <c:pt idx="4">
                  <c:v>3</c:v>
                </c:pt>
              </c:numCache>
            </c:numRef>
          </c:val>
          <c:smooth val="0"/>
        </c:ser>
        <c:dLbls>
          <c:dLblPos val="ctr"/>
          <c:showLegendKey val="0"/>
          <c:showVal val="1"/>
          <c:showCatName val="0"/>
          <c:showSerName val="0"/>
          <c:showPercent val="0"/>
          <c:showBubbleSize val="0"/>
        </c:dLbls>
        <c:marker val="1"/>
        <c:smooth val="0"/>
        <c:axId val="99408128"/>
        <c:axId val="99430784"/>
      </c:lineChart>
      <c:catAx>
        <c:axId val="99408128"/>
        <c:scaling>
          <c:orientation val="minMax"/>
        </c:scaling>
        <c:delete val="0"/>
        <c:axPos val="b"/>
        <c:numFmt formatCode="General" sourceLinked="1"/>
        <c:majorTickMark val="none"/>
        <c:minorTickMark val="none"/>
        <c:tickLblPos val="nextTo"/>
        <c:crossAx val="99430784"/>
        <c:crosses val="autoZero"/>
        <c:auto val="1"/>
        <c:lblAlgn val="ctr"/>
        <c:lblOffset val="100"/>
        <c:noMultiLvlLbl val="0"/>
      </c:catAx>
      <c:valAx>
        <c:axId val="99430784"/>
        <c:scaling>
          <c:orientation val="minMax"/>
        </c:scaling>
        <c:delete val="0"/>
        <c:axPos val="l"/>
        <c:majorGridlines>
          <c:spPr>
            <a:ln>
              <a:solidFill>
                <a:srgbClr val="00B050"/>
              </a:solidFill>
            </a:ln>
          </c:spPr>
        </c:majorGridlines>
        <c:title>
          <c:tx>
            <c:rich>
              <a:bodyPr/>
              <a:lstStyle/>
              <a:p>
                <a:pPr>
                  <a:defRPr b="0"/>
                </a:pPr>
                <a:r>
                  <a:rPr lang="en-US" b="0"/>
                  <a:t>ppm</a:t>
                </a:r>
              </a:p>
            </c:rich>
          </c:tx>
          <c:layout>
            <c:manualLayout>
              <c:xMode val="edge"/>
              <c:yMode val="edge"/>
              <c:x val="1.5711750933940954E-3"/>
              <c:y val="0.39595687462144152"/>
            </c:manualLayout>
          </c:layout>
          <c:overlay val="0"/>
        </c:title>
        <c:numFmt formatCode="General" sourceLinked="1"/>
        <c:majorTickMark val="none"/>
        <c:minorTickMark val="none"/>
        <c:tickLblPos val="nextTo"/>
        <c:crossAx val="99408128"/>
        <c:crosses val="autoZero"/>
        <c:crossBetween val="between"/>
      </c:valAx>
    </c:plotArea>
    <c:legend>
      <c:legendPos val="r"/>
      <c:layout>
        <c:manualLayout>
          <c:xMode val="edge"/>
          <c:yMode val="edge"/>
          <c:x val="0.81858857275669916"/>
          <c:y val="0.31616897887764028"/>
          <c:w val="0.18141142724330084"/>
          <c:h val="0.50366204224471944"/>
        </c:manualLayout>
      </c:layout>
      <c:overlay val="0"/>
    </c:legend>
    <c:plotVisOnly val="1"/>
    <c:dispBlanksAs val="gap"/>
    <c:showDLblsOverMax val="0"/>
  </c:chart>
  <c:spPr>
    <a:ln>
      <a:solidFill>
        <a:schemeClr val="tx1"/>
      </a:solidFill>
    </a:ln>
  </c:spPr>
  <c:txPr>
    <a:bodyPr/>
    <a:lstStyle/>
    <a:p>
      <a:pPr>
        <a:defRPr sz="1150">
          <a:latin typeface="Times New Roman" pitchFamily="18" charset="0"/>
          <a:cs typeface="Times New Roman" pitchFamily="18" charset="0"/>
        </a:defRPr>
      </a:pPr>
      <a:endParaRPr lang="es-EC"/>
    </a:p>
  </c:txPr>
  <c:externalData r:id="rId1">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s-ES"/>
              <a:t>Contenido de Zn final</a:t>
            </a:r>
          </a:p>
        </c:rich>
      </c:tx>
      <c:layout>
        <c:manualLayout>
          <c:xMode val="edge"/>
          <c:yMode val="edge"/>
          <c:x val="0.28065214310414222"/>
          <c:y val="0"/>
        </c:manualLayout>
      </c:layout>
      <c:overlay val="0"/>
    </c:title>
    <c:autoTitleDeleted val="0"/>
    <c:plotArea>
      <c:layout>
        <c:manualLayout>
          <c:layoutTarget val="inner"/>
          <c:xMode val="edge"/>
          <c:yMode val="edge"/>
          <c:x val="8.8971492424833029E-2"/>
          <c:y val="0.13907246763646069"/>
          <c:w val="0.71167838673631145"/>
          <c:h val="0.74334756884203035"/>
        </c:manualLayout>
      </c:layout>
      <c:barChart>
        <c:barDir val="col"/>
        <c:grouping val="clustered"/>
        <c:varyColors val="0"/>
        <c:ser>
          <c:idx val="0"/>
          <c:order val="0"/>
          <c:tx>
            <c:strRef>
              <c:f>Cuadros!$B$45</c:f>
              <c:strCache>
                <c:ptCount val="1"/>
                <c:pt idx="0">
                  <c:v>Zn inicial </c:v>
                </c:pt>
              </c:strCache>
            </c:strRef>
          </c:tx>
          <c:spPr>
            <a:solidFill>
              <a:schemeClr val="accent2"/>
            </a:solidFill>
            <a:ln w="25400" cap="flat" cmpd="sng" algn="ctr">
              <a:solidFill>
                <a:schemeClr val="accent2"/>
              </a:solidFill>
              <a:prstDash val="solid"/>
            </a:ln>
            <a:effectLst/>
          </c:spPr>
          <c:invertIfNegative val="0"/>
          <c:dLbls>
            <c:dLbl>
              <c:idx val="0"/>
              <c:layout>
                <c:manualLayout>
                  <c:x val="-8.819444444444444E-3"/>
                  <c:y val="-1.0583333333333333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3229166666666667E-2"/>
                  <c:y val="0"/>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6.6145833333333334E-3"/>
                  <c:y val="-2.4694444444444446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1.984375E-2"/>
                  <c:y val="-3.5277777777777777E-3"/>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1.1024305555555556E-2"/>
                  <c:y val="-1.0583333333333333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a:lstStyle/>
              <a:p>
                <a:pPr>
                  <a:defRPr b="1"/>
                </a:pPr>
                <a:endParaRPr lang="es-EC"/>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Cuadros!$A$46:$A$50</c:f>
              <c:strCache>
                <c:ptCount val="5"/>
                <c:pt idx="0">
                  <c:v>Parcela 1</c:v>
                </c:pt>
                <c:pt idx="1">
                  <c:v>Parcela 2</c:v>
                </c:pt>
                <c:pt idx="2">
                  <c:v>Parcela 3</c:v>
                </c:pt>
                <c:pt idx="3">
                  <c:v>Parcela 4</c:v>
                </c:pt>
                <c:pt idx="4">
                  <c:v>Parcela 5</c:v>
                </c:pt>
              </c:strCache>
            </c:strRef>
          </c:cat>
          <c:val>
            <c:numRef>
              <c:f>Cuadros!$B$46:$B$50</c:f>
              <c:numCache>
                <c:formatCode>General</c:formatCode>
                <c:ptCount val="5"/>
                <c:pt idx="0">
                  <c:v>2.68</c:v>
                </c:pt>
                <c:pt idx="1">
                  <c:v>2.8</c:v>
                </c:pt>
                <c:pt idx="2">
                  <c:v>2.58</c:v>
                </c:pt>
                <c:pt idx="3">
                  <c:v>1.76</c:v>
                </c:pt>
                <c:pt idx="4">
                  <c:v>2.95</c:v>
                </c:pt>
              </c:numCache>
            </c:numRef>
          </c:val>
        </c:ser>
        <c:ser>
          <c:idx val="2"/>
          <c:order val="1"/>
          <c:tx>
            <c:strRef>
              <c:f>Cuadros!$C$45</c:f>
              <c:strCache>
                <c:ptCount val="1"/>
                <c:pt idx="0">
                  <c:v>Zn final</c:v>
                </c:pt>
              </c:strCache>
            </c:strRef>
          </c:tx>
          <c:spPr>
            <a:solidFill>
              <a:srgbClr val="FFFF66"/>
            </a:solidFill>
            <a:ln>
              <a:solidFill>
                <a:schemeClr val="tx1"/>
              </a:solidFill>
            </a:ln>
          </c:spPr>
          <c:invertIfNegative val="0"/>
          <c:dLbls>
            <c:dLbl>
              <c:idx val="1"/>
              <c:layout>
                <c:manualLayout>
                  <c:x val="6.6145833333333334E-3"/>
                  <c:y val="7.0555555555555554E-3"/>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4.409722222222222E-3"/>
                  <c:y val="-1.0583333333333333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4.4095486111111115E-3"/>
                  <c:y val="-7.0555555555555554E-3"/>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4"/>
              <c:spPr/>
              <c:txPr>
                <a:bodyPr/>
                <a:lstStyle/>
                <a:p>
                  <a:pPr>
                    <a:defRPr b="1"/>
                  </a:pPr>
                  <a:endParaRPr lang="es-EC"/>
                </a:p>
              </c:txPr>
              <c:dLblPos val="outEnd"/>
              <c:showLegendKey val="0"/>
              <c:showVal val="1"/>
              <c:showCatName val="0"/>
              <c:showSerName val="0"/>
              <c:showPercent val="0"/>
              <c:showBubbleSize val="0"/>
            </c:dLbl>
            <c:spPr>
              <a:noFill/>
              <a:ln>
                <a:noFill/>
              </a:ln>
              <a:effectLst/>
            </c:spPr>
            <c:txPr>
              <a:bodyPr/>
              <a:lstStyle/>
              <a:p>
                <a:pPr>
                  <a:defRPr b="1"/>
                </a:pPr>
                <a:endParaRPr lang="es-EC"/>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Cuadros!$A$46:$A$50</c:f>
              <c:strCache>
                <c:ptCount val="5"/>
                <c:pt idx="0">
                  <c:v>Parcela 1</c:v>
                </c:pt>
                <c:pt idx="1">
                  <c:v>Parcela 2</c:v>
                </c:pt>
                <c:pt idx="2">
                  <c:v>Parcela 3</c:v>
                </c:pt>
                <c:pt idx="3">
                  <c:v>Parcela 4</c:v>
                </c:pt>
                <c:pt idx="4">
                  <c:v>Parcela 5</c:v>
                </c:pt>
              </c:strCache>
            </c:strRef>
          </c:cat>
          <c:val>
            <c:numRef>
              <c:f>Cuadros!$C$46:$C$50</c:f>
              <c:numCache>
                <c:formatCode>General</c:formatCode>
                <c:ptCount val="5"/>
                <c:pt idx="0">
                  <c:v>3.88</c:v>
                </c:pt>
                <c:pt idx="1">
                  <c:v>5.2</c:v>
                </c:pt>
                <c:pt idx="2">
                  <c:v>5.73</c:v>
                </c:pt>
                <c:pt idx="3">
                  <c:v>5.83</c:v>
                </c:pt>
                <c:pt idx="4">
                  <c:v>4.01</c:v>
                </c:pt>
              </c:numCache>
            </c:numRef>
          </c:val>
        </c:ser>
        <c:dLbls>
          <c:dLblPos val="ctr"/>
          <c:showLegendKey val="0"/>
          <c:showVal val="1"/>
          <c:showCatName val="0"/>
          <c:showSerName val="0"/>
          <c:showPercent val="0"/>
          <c:showBubbleSize val="0"/>
        </c:dLbls>
        <c:gapWidth val="150"/>
        <c:axId val="99481472"/>
        <c:axId val="99573760"/>
      </c:barChart>
      <c:lineChart>
        <c:grouping val="standard"/>
        <c:varyColors val="0"/>
        <c:ser>
          <c:idx val="4"/>
          <c:order val="2"/>
          <c:tx>
            <c:strRef>
              <c:f>Cuadros!$D$45</c:f>
              <c:strCache>
                <c:ptCount val="1"/>
                <c:pt idx="0">
                  <c:v>Bajo</c:v>
                </c:pt>
              </c:strCache>
            </c:strRef>
          </c:tx>
          <c:spPr>
            <a:ln>
              <a:solidFill>
                <a:srgbClr val="FF0000"/>
              </a:solidFill>
            </a:ln>
          </c:spPr>
          <c:marker>
            <c:symbol val="triangle"/>
            <c:size val="7"/>
            <c:spPr>
              <a:solidFill>
                <a:srgbClr val="FF0000"/>
              </a:solidFill>
              <a:ln>
                <a:solidFill>
                  <a:srgbClr val="FF0000"/>
                </a:solidFill>
              </a:ln>
            </c:spPr>
          </c:marker>
          <c:dLbls>
            <c:delete val="1"/>
          </c:dLbls>
          <c:cat>
            <c:strRef>
              <c:f>Cuadros!$A$46:$A$50</c:f>
              <c:strCache>
                <c:ptCount val="5"/>
                <c:pt idx="0">
                  <c:v>Parcela 1</c:v>
                </c:pt>
                <c:pt idx="1">
                  <c:v>Parcela 2</c:v>
                </c:pt>
                <c:pt idx="2">
                  <c:v>Parcela 3</c:v>
                </c:pt>
                <c:pt idx="3">
                  <c:v>Parcela 4</c:v>
                </c:pt>
                <c:pt idx="4">
                  <c:v>Parcela 5</c:v>
                </c:pt>
              </c:strCache>
            </c:strRef>
          </c:cat>
          <c:val>
            <c:numRef>
              <c:f>Cuadros!$D$46:$D$50</c:f>
              <c:numCache>
                <c:formatCode>General</c:formatCode>
                <c:ptCount val="5"/>
                <c:pt idx="0">
                  <c:v>3</c:v>
                </c:pt>
                <c:pt idx="1">
                  <c:v>3</c:v>
                </c:pt>
                <c:pt idx="2">
                  <c:v>3</c:v>
                </c:pt>
                <c:pt idx="3">
                  <c:v>3</c:v>
                </c:pt>
                <c:pt idx="4">
                  <c:v>3</c:v>
                </c:pt>
              </c:numCache>
            </c:numRef>
          </c:val>
          <c:smooth val="0"/>
        </c:ser>
        <c:ser>
          <c:idx val="1"/>
          <c:order val="3"/>
          <c:tx>
            <c:strRef>
              <c:f>Cuadros!$E$45</c:f>
              <c:strCache>
                <c:ptCount val="1"/>
                <c:pt idx="0">
                  <c:v>Medio</c:v>
                </c:pt>
              </c:strCache>
            </c:strRef>
          </c:tx>
          <c:spPr>
            <a:ln>
              <a:solidFill>
                <a:srgbClr val="0070C0"/>
              </a:solidFill>
            </a:ln>
          </c:spPr>
          <c:marker>
            <c:spPr>
              <a:solidFill>
                <a:srgbClr val="0070C0"/>
              </a:solidFill>
              <a:ln>
                <a:solidFill>
                  <a:srgbClr val="0070C0"/>
                </a:solidFill>
              </a:ln>
            </c:spPr>
          </c:marker>
          <c:dLbls>
            <c:delete val="1"/>
          </c:dLbls>
          <c:cat>
            <c:strRef>
              <c:f>Cuadros!$A$46:$A$50</c:f>
              <c:strCache>
                <c:ptCount val="5"/>
                <c:pt idx="0">
                  <c:v>Parcela 1</c:v>
                </c:pt>
                <c:pt idx="1">
                  <c:v>Parcela 2</c:v>
                </c:pt>
                <c:pt idx="2">
                  <c:v>Parcela 3</c:v>
                </c:pt>
                <c:pt idx="3">
                  <c:v>Parcela 4</c:v>
                </c:pt>
                <c:pt idx="4">
                  <c:v>Parcela 5</c:v>
                </c:pt>
              </c:strCache>
            </c:strRef>
          </c:cat>
          <c:val>
            <c:numRef>
              <c:f>Cuadros!$E$46:$E$50</c:f>
              <c:numCache>
                <c:formatCode>General</c:formatCode>
                <c:ptCount val="5"/>
                <c:pt idx="0">
                  <c:v>6</c:v>
                </c:pt>
                <c:pt idx="1">
                  <c:v>6</c:v>
                </c:pt>
                <c:pt idx="2">
                  <c:v>6</c:v>
                </c:pt>
                <c:pt idx="3">
                  <c:v>6</c:v>
                </c:pt>
                <c:pt idx="4">
                  <c:v>6</c:v>
                </c:pt>
              </c:numCache>
            </c:numRef>
          </c:val>
          <c:smooth val="0"/>
        </c:ser>
        <c:ser>
          <c:idx val="3"/>
          <c:order val="4"/>
          <c:tx>
            <c:strRef>
              <c:f>Cuadros!$F$45</c:f>
              <c:strCache>
                <c:ptCount val="1"/>
                <c:pt idx="0">
                  <c:v>Alto</c:v>
                </c:pt>
              </c:strCache>
            </c:strRef>
          </c:tx>
          <c:spPr>
            <a:ln>
              <a:solidFill>
                <a:srgbClr val="00B050"/>
              </a:solidFill>
            </a:ln>
          </c:spPr>
          <c:marker>
            <c:spPr>
              <a:ln>
                <a:solidFill>
                  <a:srgbClr val="00B050"/>
                </a:solidFill>
              </a:ln>
            </c:spPr>
          </c:marker>
          <c:dLbls>
            <c:delete val="1"/>
          </c:dLbls>
          <c:cat>
            <c:strRef>
              <c:f>Cuadros!$A$46:$A$50</c:f>
              <c:strCache>
                <c:ptCount val="5"/>
                <c:pt idx="0">
                  <c:v>Parcela 1</c:v>
                </c:pt>
                <c:pt idx="1">
                  <c:v>Parcela 2</c:v>
                </c:pt>
                <c:pt idx="2">
                  <c:v>Parcela 3</c:v>
                </c:pt>
                <c:pt idx="3">
                  <c:v>Parcela 4</c:v>
                </c:pt>
                <c:pt idx="4">
                  <c:v>Parcela 5</c:v>
                </c:pt>
              </c:strCache>
            </c:strRef>
          </c:cat>
          <c:val>
            <c:numRef>
              <c:f>Cuadros!$F$46:$F$50</c:f>
              <c:numCache>
                <c:formatCode>General</c:formatCode>
                <c:ptCount val="5"/>
                <c:pt idx="0">
                  <c:v>9</c:v>
                </c:pt>
                <c:pt idx="1">
                  <c:v>9</c:v>
                </c:pt>
                <c:pt idx="2">
                  <c:v>9</c:v>
                </c:pt>
                <c:pt idx="3">
                  <c:v>9</c:v>
                </c:pt>
                <c:pt idx="4">
                  <c:v>9</c:v>
                </c:pt>
              </c:numCache>
            </c:numRef>
          </c:val>
          <c:smooth val="0"/>
        </c:ser>
        <c:dLbls>
          <c:dLblPos val="ctr"/>
          <c:showLegendKey val="0"/>
          <c:showVal val="1"/>
          <c:showCatName val="0"/>
          <c:showSerName val="0"/>
          <c:showPercent val="0"/>
          <c:showBubbleSize val="0"/>
        </c:dLbls>
        <c:marker val="1"/>
        <c:smooth val="0"/>
        <c:axId val="99481472"/>
        <c:axId val="99573760"/>
      </c:lineChart>
      <c:catAx>
        <c:axId val="99481472"/>
        <c:scaling>
          <c:orientation val="minMax"/>
        </c:scaling>
        <c:delete val="0"/>
        <c:axPos val="b"/>
        <c:numFmt formatCode="General" sourceLinked="1"/>
        <c:majorTickMark val="none"/>
        <c:minorTickMark val="none"/>
        <c:tickLblPos val="nextTo"/>
        <c:crossAx val="99573760"/>
        <c:crosses val="autoZero"/>
        <c:auto val="1"/>
        <c:lblAlgn val="ctr"/>
        <c:lblOffset val="100"/>
        <c:noMultiLvlLbl val="0"/>
      </c:catAx>
      <c:valAx>
        <c:axId val="99573760"/>
        <c:scaling>
          <c:orientation val="minMax"/>
        </c:scaling>
        <c:delete val="0"/>
        <c:axPos val="l"/>
        <c:majorGridlines>
          <c:spPr>
            <a:ln>
              <a:solidFill>
                <a:srgbClr val="00B050"/>
              </a:solidFill>
            </a:ln>
          </c:spPr>
        </c:majorGridlines>
        <c:title>
          <c:tx>
            <c:rich>
              <a:bodyPr/>
              <a:lstStyle/>
              <a:p>
                <a:pPr>
                  <a:defRPr b="0"/>
                </a:pPr>
                <a:r>
                  <a:rPr lang="en-US" b="0"/>
                  <a:t>ppm</a:t>
                </a:r>
              </a:p>
            </c:rich>
          </c:tx>
          <c:layout>
            <c:manualLayout>
              <c:xMode val="edge"/>
              <c:yMode val="edge"/>
              <c:x val="1.5711750933940954E-3"/>
              <c:y val="0.40826456692913388"/>
            </c:manualLayout>
          </c:layout>
          <c:overlay val="0"/>
        </c:title>
        <c:numFmt formatCode="General" sourceLinked="1"/>
        <c:majorTickMark val="none"/>
        <c:minorTickMark val="none"/>
        <c:tickLblPos val="nextTo"/>
        <c:crossAx val="99481472"/>
        <c:crosses val="autoZero"/>
        <c:crossBetween val="between"/>
      </c:valAx>
    </c:plotArea>
    <c:legend>
      <c:legendPos val="r"/>
      <c:layout>
        <c:manualLayout>
          <c:xMode val="edge"/>
          <c:yMode val="edge"/>
          <c:x val="0.80441965272699445"/>
          <c:y val="0.35929319604280235"/>
          <c:w val="0.19558037063548875"/>
          <c:h val="0.61493621436855272"/>
        </c:manualLayout>
      </c:layout>
      <c:overlay val="0"/>
    </c:legend>
    <c:plotVisOnly val="1"/>
    <c:dispBlanksAs val="gap"/>
    <c:showDLblsOverMax val="0"/>
  </c:chart>
  <c:spPr>
    <a:ln>
      <a:solidFill>
        <a:sysClr val="windowText" lastClr="000000"/>
      </a:solidFill>
    </a:ln>
  </c:spPr>
  <c:txPr>
    <a:bodyPr/>
    <a:lstStyle/>
    <a:p>
      <a:pPr>
        <a:defRPr sz="1150">
          <a:latin typeface="Times New Roman" pitchFamily="18" charset="0"/>
          <a:cs typeface="Times New Roman" pitchFamily="18" charset="0"/>
        </a:defRPr>
      </a:pPr>
      <a:endParaRPr lang="es-EC"/>
    </a:p>
  </c:txPr>
  <c:externalData r:id="rId2">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s-ES"/>
              <a:t>Contenido de Cu final</a:t>
            </a:r>
          </a:p>
        </c:rich>
      </c:tx>
      <c:layout>
        <c:manualLayout>
          <c:xMode val="edge"/>
          <c:yMode val="edge"/>
          <c:x val="0.24191929133858261"/>
          <c:y val="0"/>
        </c:manualLayout>
      </c:layout>
      <c:overlay val="0"/>
    </c:title>
    <c:autoTitleDeleted val="0"/>
    <c:plotArea>
      <c:layout>
        <c:manualLayout>
          <c:layoutTarget val="inner"/>
          <c:xMode val="edge"/>
          <c:yMode val="edge"/>
          <c:x val="9.3772965879265105E-2"/>
          <c:y val="0.1111506223012446"/>
          <c:w val="0.69943504362170716"/>
          <c:h val="0.78555196729441079"/>
        </c:manualLayout>
      </c:layout>
      <c:barChart>
        <c:barDir val="col"/>
        <c:grouping val="clustered"/>
        <c:varyColors val="0"/>
        <c:ser>
          <c:idx val="0"/>
          <c:order val="0"/>
          <c:tx>
            <c:strRef>
              <c:f>Cuadros!$B$52</c:f>
              <c:strCache>
                <c:ptCount val="1"/>
                <c:pt idx="0">
                  <c:v>Cu inicial </c:v>
                </c:pt>
              </c:strCache>
            </c:strRef>
          </c:tx>
          <c:spPr>
            <a:solidFill>
              <a:srgbClr val="CC706E"/>
            </a:solidFill>
            <a:ln w="25400" cap="flat" cmpd="sng" algn="ctr">
              <a:solidFill>
                <a:srgbClr val="CC706E"/>
              </a:solidFill>
              <a:prstDash val="solid"/>
            </a:ln>
            <a:effectLst/>
          </c:spPr>
          <c:invertIfNegative val="0"/>
          <c:dLbls>
            <c:dLbl>
              <c:idx val="0"/>
              <c:layout>
                <c:manualLayout>
                  <c:x val="-8.819444444444444E-3"/>
                  <c:y val="6.3407038032099568E-17"/>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1024305555555556E-2"/>
                  <c:y val="-2.075163398692817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1.3229166666666667E-2"/>
                  <c:y val="-3.4586056644880176E-3"/>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1.5434027777777777E-2"/>
                  <c:y val="6.3407038032099568E-17"/>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1.3229166666666667E-2"/>
                  <c:y val="-3.4586056644880174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a:lstStyle/>
              <a:p>
                <a:pPr>
                  <a:defRPr b="1"/>
                </a:pPr>
                <a:endParaRPr lang="es-EC"/>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Cuadros!$A$53:$A$57</c:f>
              <c:strCache>
                <c:ptCount val="5"/>
                <c:pt idx="0">
                  <c:v>Parcela 1</c:v>
                </c:pt>
                <c:pt idx="1">
                  <c:v>Parcela 2</c:v>
                </c:pt>
                <c:pt idx="2">
                  <c:v>Parcela 3</c:v>
                </c:pt>
                <c:pt idx="3">
                  <c:v>Parcela 4</c:v>
                </c:pt>
                <c:pt idx="4">
                  <c:v>Parcela 5</c:v>
                </c:pt>
              </c:strCache>
            </c:strRef>
          </c:cat>
          <c:val>
            <c:numRef>
              <c:f>Cuadros!$B$53:$B$57</c:f>
              <c:numCache>
                <c:formatCode>General</c:formatCode>
                <c:ptCount val="5"/>
                <c:pt idx="0">
                  <c:v>3.01</c:v>
                </c:pt>
                <c:pt idx="1">
                  <c:v>3.67</c:v>
                </c:pt>
                <c:pt idx="2">
                  <c:v>2.2400000000000002</c:v>
                </c:pt>
                <c:pt idx="3">
                  <c:v>3.86</c:v>
                </c:pt>
                <c:pt idx="4">
                  <c:v>3.48</c:v>
                </c:pt>
              </c:numCache>
            </c:numRef>
          </c:val>
        </c:ser>
        <c:ser>
          <c:idx val="2"/>
          <c:order val="1"/>
          <c:tx>
            <c:strRef>
              <c:f>Cuadros!$C$52</c:f>
              <c:strCache>
                <c:ptCount val="1"/>
                <c:pt idx="0">
                  <c:v>Cu final</c:v>
                </c:pt>
              </c:strCache>
            </c:strRef>
          </c:tx>
          <c:spPr>
            <a:solidFill>
              <a:srgbClr val="FFFF66"/>
            </a:solidFill>
            <a:ln>
              <a:solidFill>
                <a:schemeClr val="tx1"/>
              </a:solidFill>
            </a:ln>
          </c:spPr>
          <c:invertIfNegative val="0"/>
          <c:dLbls>
            <c:dLbl>
              <c:idx val="2"/>
              <c:layout>
                <c:manualLayout>
                  <c:x val="0"/>
                  <c:y val="-4.1503267973856207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a:lstStyle/>
              <a:p>
                <a:pPr>
                  <a:defRPr b="1"/>
                </a:pPr>
                <a:endParaRPr lang="es-EC"/>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Cuadros!$A$53:$A$57</c:f>
              <c:strCache>
                <c:ptCount val="5"/>
                <c:pt idx="0">
                  <c:v>Parcela 1</c:v>
                </c:pt>
                <c:pt idx="1">
                  <c:v>Parcela 2</c:v>
                </c:pt>
                <c:pt idx="2">
                  <c:v>Parcela 3</c:v>
                </c:pt>
                <c:pt idx="3">
                  <c:v>Parcela 4</c:v>
                </c:pt>
                <c:pt idx="4">
                  <c:v>Parcela 5</c:v>
                </c:pt>
              </c:strCache>
            </c:strRef>
          </c:cat>
          <c:val>
            <c:numRef>
              <c:f>Cuadros!$C$53:$C$57</c:f>
              <c:numCache>
                <c:formatCode>General</c:formatCode>
                <c:ptCount val="5"/>
                <c:pt idx="0">
                  <c:v>7.5</c:v>
                </c:pt>
                <c:pt idx="1">
                  <c:v>7.77</c:v>
                </c:pt>
                <c:pt idx="2">
                  <c:v>6.53</c:v>
                </c:pt>
                <c:pt idx="3">
                  <c:v>4.32</c:v>
                </c:pt>
                <c:pt idx="4">
                  <c:v>4.8499999999999996</c:v>
                </c:pt>
              </c:numCache>
            </c:numRef>
          </c:val>
        </c:ser>
        <c:dLbls>
          <c:dLblPos val="ctr"/>
          <c:showLegendKey val="0"/>
          <c:showVal val="1"/>
          <c:showCatName val="0"/>
          <c:showSerName val="0"/>
          <c:showPercent val="0"/>
          <c:showBubbleSize val="0"/>
        </c:dLbls>
        <c:gapWidth val="150"/>
        <c:axId val="99752960"/>
        <c:axId val="99787904"/>
      </c:barChart>
      <c:lineChart>
        <c:grouping val="standard"/>
        <c:varyColors val="0"/>
        <c:ser>
          <c:idx val="4"/>
          <c:order val="2"/>
          <c:tx>
            <c:strRef>
              <c:f>Cuadros!$D$52</c:f>
              <c:strCache>
                <c:ptCount val="1"/>
                <c:pt idx="0">
                  <c:v>Bajo</c:v>
                </c:pt>
              </c:strCache>
            </c:strRef>
          </c:tx>
          <c:spPr>
            <a:ln>
              <a:solidFill>
                <a:srgbClr val="FF0000"/>
              </a:solidFill>
            </a:ln>
          </c:spPr>
          <c:marker>
            <c:symbol val="triangle"/>
            <c:size val="7"/>
            <c:spPr>
              <a:solidFill>
                <a:srgbClr val="FF0000"/>
              </a:solidFill>
              <a:ln>
                <a:solidFill>
                  <a:srgbClr val="FF0000"/>
                </a:solidFill>
              </a:ln>
            </c:spPr>
          </c:marker>
          <c:dLbls>
            <c:spPr>
              <a:noFill/>
              <a:ln>
                <a:noFill/>
              </a:ln>
              <a:effectLst/>
            </c:sp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Cuadros!$A$53:$A$57</c:f>
              <c:strCache>
                <c:ptCount val="5"/>
                <c:pt idx="0">
                  <c:v>Parcela 1</c:v>
                </c:pt>
                <c:pt idx="1">
                  <c:v>Parcela 2</c:v>
                </c:pt>
                <c:pt idx="2">
                  <c:v>Parcela 3</c:v>
                </c:pt>
                <c:pt idx="3">
                  <c:v>Parcela 4</c:v>
                </c:pt>
                <c:pt idx="4">
                  <c:v>Parcela 5</c:v>
                </c:pt>
              </c:strCache>
            </c:strRef>
          </c:cat>
          <c:val>
            <c:numRef>
              <c:f>Cuadros!$D$53:$D$57</c:f>
              <c:numCache>
                <c:formatCode>General</c:formatCode>
                <c:ptCount val="5"/>
                <c:pt idx="0">
                  <c:v>1</c:v>
                </c:pt>
                <c:pt idx="1">
                  <c:v>1</c:v>
                </c:pt>
                <c:pt idx="2">
                  <c:v>1</c:v>
                </c:pt>
                <c:pt idx="3">
                  <c:v>1</c:v>
                </c:pt>
                <c:pt idx="4">
                  <c:v>1</c:v>
                </c:pt>
              </c:numCache>
            </c:numRef>
          </c:val>
          <c:smooth val="0"/>
        </c:ser>
        <c:ser>
          <c:idx val="1"/>
          <c:order val="3"/>
          <c:tx>
            <c:strRef>
              <c:f>Cuadros!$E$52</c:f>
              <c:strCache>
                <c:ptCount val="1"/>
                <c:pt idx="0">
                  <c:v>Medio</c:v>
                </c:pt>
              </c:strCache>
            </c:strRef>
          </c:tx>
          <c:spPr>
            <a:ln>
              <a:solidFill>
                <a:srgbClr val="0070C0"/>
              </a:solidFill>
            </a:ln>
          </c:spPr>
          <c:marker>
            <c:spPr>
              <a:solidFill>
                <a:srgbClr val="0070C0"/>
              </a:solidFill>
              <a:ln>
                <a:solidFill>
                  <a:srgbClr val="0070C0"/>
                </a:solidFill>
              </a:ln>
            </c:spPr>
          </c:marker>
          <c:dLbls>
            <c:delete val="1"/>
          </c:dLbls>
          <c:cat>
            <c:strRef>
              <c:f>Cuadros!$A$53:$A$57</c:f>
              <c:strCache>
                <c:ptCount val="5"/>
                <c:pt idx="0">
                  <c:v>Parcela 1</c:v>
                </c:pt>
                <c:pt idx="1">
                  <c:v>Parcela 2</c:v>
                </c:pt>
                <c:pt idx="2">
                  <c:v>Parcela 3</c:v>
                </c:pt>
                <c:pt idx="3">
                  <c:v>Parcela 4</c:v>
                </c:pt>
                <c:pt idx="4">
                  <c:v>Parcela 5</c:v>
                </c:pt>
              </c:strCache>
            </c:strRef>
          </c:cat>
          <c:val>
            <c:numRef>
              <c:f>Cuadros!$E$53:$E$57</c:f>
              <c:numCache>
                <c:formatCode>General</c:formatCode>
                <c:ptCount val="5"/>
                <c:pt idx="0">
                  <c:v>4</c:v>
                </c:pt>
                <c:pt idx="1">
                  <c:v>4</c:v>
                </c:pt>
                <c:pt idx="2">
                  <c:v>4</c:v>
                </c:pt>
                <c:pt idx="3">
                  <c:v>4</c:v>
                </c:pt>
                <c:pt idx="4">
                  <c:v>4</c:v>
                </c:pt>
              </c:numCache>
            </c:numRef>
          </c:val>
          <c:smooth val="0"/>
        </c:ser>
        <c:ser>
          <c:idx val="3"/>
          <c:order val="4"/>
          <c:tx>
            <c:strRef>
              <c:f>Cuadros!$F$52</c:f>
              <c:strCache>
                <c:ptCount val="1"/>
                <c:pt idx="0">
                  <c:v>Alto</c:v>
                </c:pt>
              </c:strCache>
            </c:strRef>
          </c:tx>
          <c:spPr>
            <a:ln>
              <a:solidFill>
                <a:srgbClr val="00B050"/>
              </a:solidFill>
            </a:ln>
          </c:spPr>
          <c:marker>
            <c:spPr>
              <a:ln>
                <a:solidFill>
                  <a:srgbClr val="00B050"/>
                </a:solidFill>
              </a:ln>
            </c:spPr>
          </c:marker>
          <c:dLbls>
            <c:delete val="1"/>
          </c:dLbls>
          <c:cat>
            <c:strRef>
              <c:f>Cuadros!$A$53:$A$57</c:f>
              <c:strCache>
                <c:ptCount val="5"/>
                <c:pt idx="0">
                  <c:v>Parcela 1</c:v>
                </c:pt>
                <c:pt idx="1">
                  <c:v>Parcela 2</c:v>
                </c:pt>
                <c:pt idx="2">
                  <c:v>Parcela 3</c:v>
                </c:pt>
                <c:pt idx="3">
                  <c:v>Parcela 4</c:v>
                </c:pt>
                <c:pt idx="4">
                  <c:v>Parcela 5</c:v>
                </c:pt>
              </c:strCache>
            </c:strRef>
          </c:cat>
          <c:val>
            <c:numRef>
              <c:f>Cuadros!$F$53:$F$57</c:f>
              <c:numCache>
                <c:formatCode>General</c:formatCode>
                <c:ptCount val="5"/>
                <c:pt idx="0">
                  <c:v>7</c:v>
                </c:pt>
                <c:pt idx="1">
                  <c:v>7</c:v>
                </c:pt>
                <c:pt idx="2">
                  <c:v>7</c:v>
                </c:pt>
                <c:pt idx="3">
                  <c:v>7</c:v>
                </c:pt>
                <c:pt idx="4">
                  <c:v>7</c:v>
                </c:pt>
              </c:numCache>
            </c:numRef>
          </c:val>
          <c:smooth val="0"/>
        </c:ser>
        <c:dLbls>
          <c:dLblPos val="ctr"/>
          <c:showLegendKey val="0"/>
          <c:showVal val="1"/>
          <c:showCatName val="0"/>
          <c:showSerName val="0"/>
          <c:showPercent val="0"/>
          <c:showBubbleSize val="0"/>
        </c:dLbls>
        <c:marker val="1"/>
        <c:smooth val="0"/>
        <c:axId val="99752960"/>
        <c:axId val="99787904"/>
      </c:lineChart>
      <c:catAx>
        <c:axId val="99752960"/>
        <c:scaling>
          <c:orientation val="minMax"/>
        </c:scaling>
        <c:delete val="0"/>
        <c:axPos val="b"/>
        <c:numFmt formatCode="General" sourceLinked="1"/>
        <c:majorTickMark val="none"/>
        <c:minorTickMark val="none"/>
        <c:tickLblPos val="nextTo"/>
        <c:crossAx val="99787904"/>
        <c:crosses val="autoZero"/>
        <c:auto val="1"/>
        <c:lblAlgn val="ctr"/>
        <c:lblOffset val="100"/>
        <c:noMultiLvlLbl val="0"/>
      </c:catAx>
      <c:valAx>
        <c:axId val="99787904"/>
        <c:scaling>
          <c:orientation val="minMax"/>
        </c:scaling>
        <c:delete val="0"/>
        <c:axPos val="l"/>
        <c:majorGridlines>
          <c:spPr>
            <a:ln>
              <a:solidFill>
                <a:srgbClr val="00B050"/>
              </a:solidFill>
            </a:ln>
          </c:spPr>
        </c:majorGridlines>
        <c:title>
          <c:tx>
            <c:rich>
              <a:bodyPr/>
              <a:lstStyle/>
              <a:p>
                <a:pPr>
                  <a:defRPr/>
                </a:pPr>
                <a:r>
                  <a:rPr lang="en-US"/>
                  <a:t>ppm</a:t>
                </a:r>
              </a:p>
            </c:rich>
          </c:tx>
          <c:layout>
            <c:manualLayout>
              <c:xMode val="edge"/>
              <c:yMode val="edge"/>
              <c:x val="1.5711750933940954E-3"/>
              <c:y val="0.32211072077528768"/>
            </c:manualLayout>
          </c:layout>
          <c:overlay val="0"/>
        </c:title>
        <c:numFmt formatCode="General" sourceLinked="1"/>
        <c:majorTickMark val="none"/>
        <c:minorTickMark val="none"/>
        <c:tickLblPos val="nextTo"/>
        <c:crossAx val="99752960"/>
        <c:crosses val="autoZero"/>
        <c:crossBetween val="between"/>
      </c:valAx>
    </c:plotArea>
    <c:legend>
      <c:legendPos val="r"/>
      <c:layout>
        <c:manualLayout>
          <c:xMode val="edge"/>
          <c:yMode val="edge"/>
          <c:x val="0.80256231469986328"/>
          <c:y val="0.35929319604280235"/>
          <c:w val="0.19743777717440492"/>
          <c:h val="0.46594285846427785"/>
        </c:manualLayout>
      </c:layout>
      <c:overlay val="0"/>
    </c:legend>
    <c:plotVisOnly val="1"/>
    <c:dispBlanksAs val="gap"/>
    <c:showDLblsOverMax val="0"/>
  </c:chart>
  <c:spPr>
    <a:ln>
      <a:solidFill>
        <a:schemeClr val="tx1"/>
      </a:solidFill>
    </a:ln>
  </c:spPr>
  <c:txPr>
    <a:bodyPr/>
    <a:lstStyle/>
    <a:p>
      <a:pPr>
        <a:defRPr sz="1150">
          <a:latin typeface="Times New Roman" pitchFamily="18" charset="0"/>
          <a:cs typeface="Times New Roman" pitchFamily="18" charset="0"/>
        </a:defRPr>
      </a:pPr>
      <a:endParaRPr lang="es-EC"/>
    </a:p>
  </c:txPr>
  <c:externalData r:id="rId1">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s-ES"/>
              <a:t>Contenido de Fe final</a:t>
            </a:r>
          </a:p>
        </c:rich>
      </c:tx>
      <c:layout>
        <c:manualLayout>
          <c:xMode val="edge"/>
          <c:yMode val="edge"/>
          <c:x val="0.29097586072181231"/>
          <c:y val="0"/>
        </c:manualLayout>
      </c:layout>
      <c:overlay val="0"/>
    </c:title>
    <c:autoTitleDeleted val="0"/>
    <c:plotArea>
      <c:layout>
        <c:manualLayout>
          <c:layoutTarget val="inner"/>
          <c:xMode val="edge"/>
          <c:yMode val="edge"/>
          <c:x val="0.11976343221747565"/>
          <c:y val="9.5726359893086754E-2"/>
          <c:w val="0.67927676917600044"/>
          <c:h val="0.80586048444824165"/>
        </c:manualLayout>
      </c:layout>
      <c:barChart>
        <c:barDir val="col"/>
        <c:grouping val="clustered"/>
        <c:varyColors val="0"/>
        <c:ser>
          <c:idx val="0"/>
          <c:order val="0"/>
          <c:tx>
            <c:strRef>
              <c:f>Cuadros!$B$59</c:f>
              <c:strCache>
                <c:ptCount val="1"/>
                <c:pt idx="0">
                  <c:v>Fe inicial </c:v>
                </c:pt>
              </c:strCache>
            </c:strRef>
          </c:tx>
          <c:spPr>
            <a:solidFill>
              <a:schemeClr val="accent2"/>
            </a:solidFill>
            <a:ln w="25400" cap="flat" cmpd="sng" algn="ctr">
              <a:solidFill>
                <a:schemeClr val="accent2"/>
              </a:solidFill>
              <a:prstDash val="solid"/>
            </a:ln>
            <a:effectLst/>
          </c:spPr>
          <c:invertIfNegative val="0"/>
          <c:dLbls>
            <c:dLbl>
              <c:idx val="0"/>
              <c:layout>
                <c:manualLayout>
                  <c:x val="-1.7638888888888888E-2"/>
                  <c:y val="6.9172113289760351E-3"/>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7638888888888888E-2"/>
                  <c:y val="3.4586056644880176E-3"/>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2.2048611111111113E-2"/>
                  <c:y val="0"/>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1.3229166666666667E-2"/>
                  <c:y val="0"/>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2.8663194444444446E-2"/>
                  <c:y val="3.4586056644880176E-3"/>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a:lstStyle/>
              <a:p>
                <a:pPr>
                  <a:defRPr b="1"/>
                </a:pPr>
                <a:endParaRPr lang="es-EC"/>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Cuadros!$A$60:$A$64</c:f>
              <c:strCache>
                <c:ptCount val="5"/>
                <c:pt idx="0">
                  <c:v>Parcela 1</c:v>
                </c:pt>
                <c:pt idx="1">
                  <c:v>Parcela 2</c:v>
                </c:pt>
                <c:pt idx="2">
                  <c:v>Parcela 3</c:v>
                </c:pt>
                <c:pt idx="3">
                  <c:v>Parcela 4</c:v>
                </c:pt>
                <c:pt idx="4">
                  <c:v>Parcela 5</c:v>
                </c:pt>
              </c:strCache>
            </c:strRef>
          </c:cat>
          <c:val>
            <c:numRef>
              <c:f>Cuadros!$B$60:$B$64</c:f>
              <c:numCache>
                <c:formatCode>General</c:formatCode>
                <c:ptCount val="5"/>
                <c:pt idx="0">
                  <c:v>70.959999999999994</c:v>
                </c:pt>
                <c:pt idx="1">
                  <c:v>71.22</c:v>
                </c:pt>
                <c:pt idx="2">
                  <c:v>73.19</c:v>
                </c:pt>
                <c:pt idx="3">
                  <c:v>69.680000000000007</c:v>
                </c:pt>
                <c:pt idx="4">
                  <c:v>74.650000000000006</c:v>
                </c:pt>
              </c:numCache>
            </c:numRef>
          </c:val>
        </c:ser>
        <c:ser>
          <c:idx val="2"/>
          <c:order val="1"/>
          <c:tx>
            <c:strRef>
              <c:f>Cuadros!$C$59</c:f>
              <c:strCache>
                <c:ptCount val="1"/>
                <c:pt idx="0">
                  <c:v>Fe final</c:v>
                </c:pt>
              </c:strCache>
            </c:strRef>
          </c:tx>
          <c:spPr>
            <a:solidFill>
              <a:srgbClr val="FFFF66"/>
            </a:solidFill>
            <a:ln>
              <a:solidFill>
                <a:schemeClr val="tx1"/>
              </a:solidFill>
            </a:ln>
          </c:spPr>
          <c:invertIfNegative val="0"/>
          <c:dLbls>
            <c:spPr>
              <a:noFill/>
              <a:ln>
                <a:noFill/>
              </a:ln>
              <a:effectLst/>
            </c:spPr>
            <c:txPr>
              <a:bodyPr/>
              <a:lstStyle/>
              <a:p>
                <a:pPr>
                  <a:defRPr b="1"/>
                </a:pPr>
                <a:endParaRPr lang="es-EC"/>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Cuadros!$A$60:$A$64</c:f>
              <c:strCache>
                <c:ptCount val="5"/>
                <c:pt idx="0">
                  <c:v>Parcela 1</c:v>
                </c:pt>
                <c:pt idx="1">
                  <c:v>Parcela 2</c:v>
                </c:pt>
                <c:pt idx="2">
                  <c:v>Parcela 3</c:v>
                </c:pt>
                <c:pt idx="3">
                  <c:v>Parcela 4</c:v>
                </c:pt>
                <c:pt idx="4">
                  <c:v>Parcela 5</c:v>
                </c:pt>
              </c:strCache>
            </c:strRef>
          </c:cat>
          <c:val>
            <c:numRef>
              <c:f>Cuadros!$C$60:$C$64</c:f>
              <c:numCache>
                <c:formatCode>General</c:formatCode>
                <c:ptCount val="5"/>
                <c:pt idx="0">
                  <c:v>138.6</c:v>
                </c:pt>
                <c:pt idx="1">
                  <c:v>125.5</c:v>
                </c:pt>
                <c:pt idx="2">
                  <c:v>138.30000000000001</c:v>
                </c:pt>
                <c:pt idx="3">
                  <c:v>124.46</c:v>
                </c:pt>
                <c:pt idx="4">
                  <c:v>120.9</c:v>
                </c:pt>
              </c:numCache>
            </c:numRef>
          </c:val>
        </c:ser>
        <c:dLbls>
          <c:dLblPos val="ctr"/>
          <c:showLegendKey val="0"/>
          <c:showVal val="1"/>
          <c:showCatName val="0"/>
          <c:showSerName val="0"/>
          <c:showPercent val="0"/>
          <c:showBubbleSize val="0"/>
        </c:dLbls>
        <c:gapWidth val="150"/>
        <c:axId val="100354304"/>
        <c:axId val="100364672"/>
      </c:barChart>
      <c:lineChart>
        <c:grouping val="standard"/>
        <c:varyColors val="0"/>
        <c:ser>
          <c:idx val="4"/>
          <c:order val="2"/>
          <c:tx>
            <c:strRef>
              <c:f>Cuadros!$D$59</c:f>
              <c:strCache>
                <c:ptCount val="1"/>
                <c:pt idx="0">
                  <c:v>Bajo</c:v>
                </c:pt>
              </c:strCache>
            </c:strRef>
          </c:tx>
          <c:spPr>
            <a:ln>
              <a:solidFill>
                <a:srgbClr val="FF0000"/>
              </a:solidFill>
            </a:ln>
          </c:spPr>
          <c:marker>
            <c:symbol val="triangle"/>
            <c:size val="7"/>
            <c:spPr>
              <a:solidFill>
                <a:srgbClr val="FF0000"/>
              </a:solidFill>
              <a:ln>
                <a:solidFill>
                  <a:srgbClr val="FF0000"/>
                </a:solidFill>
              </a:ln>
            </c:spPr>
          </c:marker>
          <c:dLbls>
            <c:delete val="1"/>
          </c:dLbls>
          <c:cat>
            <c:strRef>
              <c:f>Cuadros!$A$60:$A$64</c:f>
              <c:strCache>
                <c:ptCount val="5"/>
                <c:pt idx="0">
                  <c:v>Parcela 1</c:v>
                </c:pt>
                <c:pt idx="1">
                  <c:v>Parcela 2</c:v>
                </c:pt>
                <c:pt idx="2">
                  <c:v>Parcela 3</c:v>
                </c:pt>
                <c:pt idx="3">
                  <c:v>Parcela 4</c:v>
                </c:pt>
                <c:pt idx="4">
                  <c:v>Parcela 5</c:v>
                </c:pt>
              </c:strCache>
            </c:strRef>
          </c:cat>
          <c:val>
            <c:numRef>
              <c:f>Cuadros!$D$60:$D$64</c:f>
              <c:numCache>
                <c:formatCode>General</c:formatCode>
                <c:ptCount val="5"/>
                <c:pt idx="0">
                  <c:v>20</c:v>
                </c:pt>
                <c:pt idx="1">
                  <c:v>20</c:v>
                </c:pt>
                <c:pt idx="2">
                  <c:v>20</c:v>
                </c:pt>
                <c:pt idx="3">
                  <c:v>20</c:v>
                </c:pt>
                <c:pt idx="4">
                  <c:v>20</c:v>
                </c:pt>
              </c:numCache>
            </c:numRef>
          </c:val>
          <c:smooth val="0"/>
        </c:ser>
        <c:ser>
          <c:idx val="1"/>
          <c:order val="3"/>
          <c:tx>
            <c:strRef>
              <c:f>Cuadros!$E$59</c:f>
              <c:strCache>
                <c:ptCount val="1"/>
                <c:pt idx="0">
                  <c:v>Medio</c:v>
                </c:pt>
              </c:strCache>
            </c:strRef>
          </c:tx>
          <c:spPr>
            <a:ln>
              <a:solidFill>
                <a:srgbClr val="0070C0"/>
              </a:solidFill>
            </a:ln>
          </c:spPr>
          <c:marker>
            <c:spPr>
              <a:solidFill>
                <a:srgbClr val="0070C0"/>
              </a:solidFill>
              <a:ln>
                <a:solidFill>
                  <a:srgbClr val="0070C0"/>
                </a:solidFill>
              </a:ln>
            </c:spPr>
          </c:marker>
          <c:dLbls>
            <c:delete val="1"/>
          </c:dLbls>
          <c:cat>
            <c:strRef>
              <c:f>Cuadros!$A$60:$A$64</c:f>
              <c:strCache>
                <c:ptCount val="5"/>
                <c:pt idx="0">
                  <c:v>Parcela 1</c:v>
                </c:pt>
                <c:pt idx="1">
                  <c:v>Parcela 2</c:v>
                </c:pt>
                <c:pt idx="2">
                  <c:v>Parcela 3</c:v>
                </c:pt>
                <c:pt idx="3">
                  <c:v>Parcela 4</c:v>
                </c:pt>
                <c:pt idx="4">
                  <c:v>Parcela 5</c:v>
                </c:pt>
              </c:strCache>
            </c:strRef>
          </c:cat>
          <c:val>
            <c:numRef>
              <c:f>Cuadros!$E$60:$E$64</c:f>
              <c:numCache>
                <c:formatCode>General</c:formatCode>
                <c:ptCount val="5"/>
                <c:pt idx="0">
                  <c:v>40</c:v>
                </c:pt>
                <c:pt idx="1">
                  <c:v>40</c:v>
                </c:pt>
                <c:pt idx="2">
                  <c:v>40</c:v>
                </c:pt>
                <c:pt idx="3">
                  <c:v>40</c:v>
                </c:pt>
                <c:pt idx="4">
                  <c:v>40</c:v>
                </c:pt>
              </c:numCache>
            </c:numRef>
          </c:val>
          <c:smooth val="0"/>
        </c:ser>
        <c:ser>
          <c:idx val="3"/>
          <c:order val="4"/>
          <c:tx>
            <c:strRef>
              <c:f>Cuadros!$F$59</c:f>
              <c:strCache>
                <c:ptCount val="1"/>
                <c:pt idx="0">
                  <c:v>Alto</c:v>
                </c:pt>
              </c:strCache>
            </c:strRef>
          </c:tx>
          <c:spPr>
            <a:ln>
              <a:solidFill>
                <a:srgbClr val="00B050"/>
              </a:solidFill>
            </a:ln>
          </c:spPr>
          <c:marker>
            <c:spPr>
              <a:ln>
                <a:solidFill>
                  <a:srgbClr val="00B050"/>
                </a:solidFill>
              </a:ln>
            </c:spPr>
          </c:marker>
          <c:dLbls>
            <c:delete val="1"/>
          </c:dLbls>
          <c:cat>
            <c:strRef>
              <c:f>Cuadros!$A$60:$A$64</c:f>
              <c:strCache>
                <c:ptCount val="5"/>
                <c:pt idx="0">
                  <c:v>Parcela 1</c:v>
                </c:pt>
                <c:pt idx="1">
                  <c:v>Parcela 2</c:v>
                </c:pt>
                <c:pt idx="2">
                  <c:v>Parcela 3</c:v>
                </c:pt>
                <c:pt idx="3">
                  <c:v>Parcela 4</c:v>
                </c:pt>
                <c:pt idx="4">
                  <c:v>Parcela 5</c:v>
                </c:pt>
              </c:strCache>
            </c:strRef>
          </c:cat>
          <c:val>
            <c:numRef>
              <c:f>Cuadros!$F$60:$F$64</c:f>
              <c:numCache>
                <c:formatCode>General</c:formatCode>
                <c:ptCount val="5"/>
                <c:pt idx="0">
                  <c:v>60</c:v>
                </c:pt>
                <c:pt idx="1">
                  <c:v>60</c:v>
                </c:pt>
                <c:pt idx="2">
                  <c:v>60</c:v>
                </c:pt>
                <c:pt idx="3">
                  <c:v>60</c:v>
                </c:pt>
                <c:pt idx="4">
                  <c:v>60</c:v>
                </c:pt>
              </c:numCache>
            </c:numRef>
          </c:val>
          <c:smooth val="0"/>
        </c:ser>
        <c:dLbls>
          <c:dLblPos val="ctr"/>
          <c:showLegendKey val="0"/>
          <c:showVal val="1"/>
          <c:showCatName val="0"/>
          <c:showSerName val="0"/>
          <c:showPercent val="0"/>
          <c:showBubbleSize val="0"/>
        </c:dLbls>
        <c:marker val="1"/>
        <c:smooth val="0"/>
        <c:axId val="100354304"/>
        <c:axId val="100364672"/>
      </c:lineChart>
      <c:catAx>
        <c:axId val="100354304"/>
        <c:scaling>
          <c:orientation val="minMax"/>
        </c:scaling>
        <c:delete val="0"/>
        <c:axPos val="b"/>
        <c:numFmt formatCode="General" sourceLinked="1"/>
        <c:majorTickMark val="none"/>
        <c:minorTickMark val="none"/>
        <c:tickLblPos val="nextTo"/>
        <c:crossAx val="100364672"/>
        <c:crosses val="autoZero"/>
        <c:auto val="1"/>
        <c:lblAlgn val="ctr"/>
        <c:lblOffset val="100"/>
        <c:noMultiLvlLbl val="0"/>
      </c:catAx>
      <c:valAx>
        <c:axId val="100364672"/>
        <c:scaling>
          <c:orientation val="minMax"/>
        </c:scaling>
        <c:delete val="0"/>
        <c:axPos val="l"/>
        <c:majorGridlines>
          <c:spPr>
            <a:ln>
              <a:solidFill>
                <a:srgbClr val="00B050"/>
              </a:solidFill>
            </a:ln>
          </c:spPr>
        </c:majorGridlines>
        <c:title>
          <c:tx>
            <c:rich>
              <a:bodyPr/>
              <a:lstStyle/>
              <a:p>
                <a:pPr>
                  <a:defRPr/>
                </a:pPr>
                <a:r>
                  <a:rPr lang="en-US"/>
                  <a:t>ppm</a:t>
                </a:r>
              </a:p>
            </c:rich>
          </c:tx>
          <c:layout>
            <c:manualLayout>
              <c:xMode val="edge"/>
              <c:yMode val="edge"/>
              <c:x val="1.2211052234823042E-3"/>
              <c:y val="0.41537488165885422"/>
            </c:manualLayout>
          </c:layout>
          <c:overlay val="0"/>
        </c:title>
        <c:numFmt formatCode="General" sourceLinked="1"/>
        <c:majorTickMark val="none"/>
        <c:minorTickMark val="none"/>
        <c:tickLblPos val="nextTo"/>
        <c:crossAx val="100354304"/>
        <c:crosses val="autoZero"/>
        <c:crossBetween val="between"/>
      </c:valAx>
    </c:plotArea>
    <c:legend>
      <c:legendPos val="r"/>
      <c:layout>
        <c:manualLayout>
          <c:xMode val="edge"/>
          <c:yMode val="edge"/>
          <c:x val="0.81119419820950056"/>
          <c:y val="0.36980534324705011"/>
          <c:w val="0.18880580179049947"/>
          <c:h val="0.35352714341792318"/>
        </c:manualLayout>
      </c:layout>
      <c:overlay val="0"/>
    </c:legend>
    <c:plotVisOnly val="1"/>
    <c:dispBlanksAs val="gap"/>
    <c:showDLblsOverMax val="0"/>
  </c:chart>
  <c:spPr>
    <a:ln>
      <a:solidFill>
        <a:sysClr val="windowText" lastClr="000000"/>
      </a:solidFill>
    </a:ln>
  </c:spPr>
  <c:txPr>
    <a:bodyPr/>
    <a:lstStyle/>
    <a:p>
      <a:pPr>
        <a:defRPr sz="1150">
          <a:latin typeface="Times New Roman" pitchFamily="18" charset="0"/>
          <a:cs typeface="Times New Roman" pitchFamily="18" charset="0"/>
        </a:defRPr>
      </a:pPr>
      <a:endParaRPr lang="es-EC"/>
    </a:p>
  </c:txPr>
  <c:externalData r:id="rId2">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s-ES"/>
              <a:t>Contenido de Mn final</a:t>
            </a:r>
          </a:p>
        </c:rich>
      </c:tx>
      <c:layout>
        <c:manualLayout>
          <c:xMode val="edge"/>
          <c:yMode val="edge"/>
          <c:x val="0.26625329501198958"/>
          <c:y val="1.641025641025641E-2"/>
        </c:manualLayout>
      </c:layout>
      <c:overlay val="0"/>
    </c:title>
    <c:autoTitleDeleted val="0"/>
    <c:plotArea>
      <c:layout>
        <c:manualLayout>
          <c:layoutTarget val="inner"/>
          <c:xMode val="edge"/>
          <c:yMode val="edge"/>
          <c:x val="0.11393139572456251"/>
          <c:y val="0.11189759741570765"/>
          <c:w val="0.68215642591112391"/>
          <c:h val="0.79574237835655159"/>
        </c:manualLayout>
      </c:layout>
      <c:barChart>
        <c:barDir val="col"/>
        <c:grouping val="clustered"/>
        <c:varyColors val="0"/>
        <c:ser>
          <c:idx val="0"/>
          <c:order val="0"/>
          <c:tx>
            <c:strRef>
              <c:f>Cuadros!$B$66</c:f>
              <c:strCache>
                <c:ptCount val="1"/>
                <c:pt idx="0">
                  <c:v>Mn inicial </c:v>
                </c:pt>
              </c:strCache>
            </c:strRef>
          </c:tx>
          <c:spPr>
            <a:solidFill>
              <a:srgbClr val="CC706E"/>
            </a:solidFill>
            <a:ln w="25400" cap="flat" cmpd="sng" algn="ctr">
              <a:solidFill>
                <a:srgbClr val="CC706E"/>
              </a:solidFill>
              <a:prstDash val="solid"/>
            </a:ln>
            <a:effectLst/>
          </c:spPr>
          <c:invertIfNegative val="0"/>
          <c:dLbls>
            <c:dLbl>
              <c:idx val="0"/>
              <c:layout>
                <c:manualLayout>
                  <c:x val="-1.5434027777777777E-2"/>
                  <c:y val="3.5277777777777777E-3"/>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3229166666666667E-2"/>
                  <c:y val="-1.0583333333333333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1.5434027777777777E-2"/>
                  <c:y val="-2.4694444444444446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2.4253472222222221E-2"/>
                  <c:y val="-7.0555555555555554E-3"/>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2.2048611111111113E-2"/>
                  <c:y val="0"/>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a:lstStyle/>
              <a:p>
                <a:pPr>
                  <a:defRPr b="1"/>
                </a:pPr>
                <a:endParaRPr lang="es-EC"/>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Cuadros!$A$67:$A$71</c:f>
              <c:strCache>
                <c:ptCount val="5"/>
                <c:pt idx="0">
                  <c:v>Parcela 1</c:v>
                </c:pt>
                <c:pt idx="1">
                  <c:v>Parcela 2</c:v>
                </c:pt>
                <c:pt idx="2">
                  <c:v>Parcela 3</c:v>
                </c:pt>
                <c:pt idx="3">
                  <c:v>Parcela 4</c:v>
                </c:pt>
                <c:pt idx="4">
                  <c:v>Parcela 5</c:v>
                </c:pt>
              </c:strCache>
            </c:strRef>
          </c:cat>
          <c:val>
            <c:numRef>
              <c:f>Cuadros!$B$67:$B$71</c:f>
              <c:numCache>
                <c:formatCode>General</c:formatCode>
                <c:ptCount val="5"/>
                <c:pt idx="0">
                  <c:v>10.42</c:v>
                </c:pt>
                <c:pt idx="1">
                  <c:v>13.32</c:v>
                </c:pt>
                <c:pt idx="2">
                  <c:v>12.29</c:v>
                </c:pt>
                <c:pt idx="3">
                  <c:v>13.22</c:v>
                </c:pt>
                <c:pt idx="4">
                  <c:v>14.84</c:v>
                </c:pt>
              </c:numCache>
            </c:numRef>
          </c:val>
        </c:ser>
        <c:ser>
          <c:idx val="2"/>
          <c:order val="1"/>
          <c:tx>
            <c:strRef>
              <c:f>Cuadros!$C$66</c:f>
              <c:strCache>
                <c:ptCount val="1"/>
                <c:pt idx="0">
                  <c:v>Mn final </c:v>
                </c:pt>
              </c:strCache>
            </c:strRef>
          </c:tx>
          <c:spPr>
            <a:solidFill>
              <a:srgbClr val="FFFF66"/>
            </a:solidFill>
            <a:ln>
              <a:solidFill>
                <a:schemeClr val="tx1"/>
              </a:solidFill>
            </a:ln>
          </c:spPr>
          <c:invertIfNegative val="0"/>
          <c:dLbls>
            <c:dLbl>
              <c:idx val="4"/>
              <c:layout>
                <c:manualLayout>
                  <c:x val="1.3229166666666747E-2"/>
                  <c:y val="0"/>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a:lstStyle/>
              <a:p>
                <a:pPr>
                  <a:defRPr b="1"/>
                </a:pPr>
                <a:endParaRPr lang="es-EC"/>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Cuadros!$A$67:$A$71</c:f>
              <c:strCache>
                <c:ptCount val="5"/>
                <c:pt idx="0">
                  <c:v>Parcela 1</c:v>
                </c:pt>
                <c:pt idx="1">
                  <c:v>Parcela 2</c:v>
                </c:pt>
                <c:pt idx="2">
                  <c:v>Parcela 3</c:v>
                </c:pt>
                <c:pt idx="3">
                  <c:v>Parcela 4</c:v>
                </c:pt>
                <c:pt idx="4">
                  <c:v>Parcela 5</c:v>
                </c:pt>
              </c:strCache>
            </c:strRef>
          </c:cat>
          <c:val>
            <c:numRef>
              <c:f>Cuadros!$C$67:$C$71</c:f>
              <c:numCache>
                <c:formatCode>General</c:formatCode>
                <c:ptCount val="5"/>
                <c:pt idx="0">
                  <c:v>37.19</c:v>
                </c:pt>
                <c:pt idx="1">
                  <c:v>58.8</c:v>
                </c:pt>
                <c:pt idx="2">
                  <c:v>32.1</c:v>
                </c:pt>
                <c:pt idx="3">
                  <c:v>18.399999999999999</c:v>
                </c:pt>
                <c:pt idx="4">
                  <c:v>17.43</c:v>
                </c:pt>
              </c:numCache>
            </c:numRef>
          </c:val>
        </c:ser>
        <c:dLbls>
          <c:dLblPos val="ctr"/>
          <c:showLegendKey val="0"/>
          <c:showVal val="1"/>
          <c:showCatName val="0"/>
          <c:showSerName val="0"/>
          <c:showPercent val="0"/>
          <c:showBubbleSize val="0"/>
        </c:dLbls>
        <c:gapWidth val="150"/>
        <c:axId val="37650432"/>
        <c:axId val="37652352"/>
      </c:barChart>
      <c:lineChart>
        <c:grouping val="standard"/>
        <c:varyColors val="0"/>
        <c:ser>
          <c:idx val="4"/>
          <c:order val="2"/>
          <c:tx>
            <c:strRef>
              <c:f>Cuadros!$D$66</c:f>
              <c:strCache>
                <c:ptCount val="1"/>
                <c:pt idx="0">
                  <c:v>Bajo</c:v>
                </c:pt>
              </c:strCache>
            </c:strRef>
          </c:tx>
          <c:spPr>
            <a:ln>
              <a:solidFill>
                <a:srgbClr val="FF0000"/>
              </a:solidFill>
            </a:ln>
          </c:spPr>
          <c:marker>
            <c:symbol val="triangle"/>
            <c:size val="7"/>
            <c:spPr>
              <a:solidFill>
                <a:srgbClr val="FF0000"/>
              </a:solidFill>
              <a:ln>
                <a:solidFill>
                  <a:srgbClr val="FF0000"/>
                </a:solidFill>
              </a:ln>
            </c:spPr>
          </c:marker>
          <c:dLbls>
            <c:delete val="1"/>
          </c:dLbls>
          <c:cat>
            <c:strRef>
              <c:f>Cuadros!$A$67:$A$71</c:f>
              <c:strCache>
                <c:ptCount val="5"/>
                <c:pt idx="0">
                  <c:v>Parcela 1</c:v>
                </c:pt>
                <c:pt idx="1">
                  <c:v>Parcela 2</c:v>
                </c:pt>
                <c:pt idx="2">
                  <c:v>Parcela 3</c:v>
                </c:pt>
                <c:pt idx="3">
                  <c:v>Parcela 4</c:v>
                </c:pt>
                <c:pt idx="4">
                  <c:v>Parcela 5</c:v>
                </c:pt>
              </c:strCache>
            </c:strRef>
          </c:cat>
          <c:val>
            <c:numRef>
              <c:f>Cuadros!$D$67:$D$71</c:f>
              <c:numCache>
                <c:formatCode>General</c:formatCode>
                <c:ptCount val="5"/>
                <c:pt idx="0">
                  <c:v>5</c:v>
                </c:pt>
                <c:pt idx="1">
                  <c:v>5</c:v>
                </c:pt>
                <c:pt idx="2">
                  <c:v>5</c:v>
                </c:pt>
                <c:pt idx="3">
                  <c:v>5</c:v>
                </c:pt>
                <c:pt idx="4">
                  <c:v>5</c:v>
                </c:pt>
              </c:numCache>
            </c:numRef>
          </c:val>
          <c:smooth val="0"/>
        </c:ser>
        <c:ser>
          <c:idx val="1"/>
          <c:order val="3"/>
          <c:tx>
            <c:strRef>
              <c:f>Cuadros!$E$66</c:f>
              <c:strCache>
                <c:ptCount val="1"/>
                <c:pt idx="0">
                  <c:v>Medio</c:v>
                </c:pt>
              </c:strCache>
            </c:strRef>
          </c:tx>
          <c:spPr>
            <a:ln>
              <a:solidFill>
                <a:srgbClr val="0070C0"/>
              </a:solidFill>
            </a:ln>
          </c:spPr>
          <c:marker>
            <c:spPr>
              <a:solidFill>
                <a:srgbClr val="0070C0"/>
              </a:solidFill>
              <a:ln>
                <a:solidFill>
                  <a:srgbClr val="0070C0"/>
                </a:solidFill>
              </a:ln>
            </c:spPr>
          </c:marker>
          <c:dLbls>
            <c:delete val="1"/>
          </c:dLbls>
          <c:cat>
            <c:strRef>
              <c:f>Cuadros!$A$67:$A$71</c:f>
              <c:strCache>
                <c:ptCount val="5"/>
                <c:pt idx="0">
                  <c:v>Parcela 1</c:v>
                </c:pt>
                <c:pt idx="1">
                  <c:v>Parcela 2</c:v>
                </c:pt>
                <c:pt idx="2">
                  <c:v>Parcela 3</c:v>
                </c:pt>
                <c:pt idx="3">
                  <c:v>Parcela 4</c:v>
                </c:pt>
                <c:pt idx="4">
                  <c:v>Parcela 5</c:v>
                </c:pt>
              </c:strCache>
            </c:strRef>
          </c:cat>
          <c:val>
            <c:numRef>
              <c:f>Cuadros!$E$67:$E$71</c:f>
              <c:numCache>
                <c:formatCode>General</c:formatCode>
                <c:ptCount val="5"/>
                <c:pt idx="0">
                  <c:v>15</c:v>
                </c:pt>
                <c:pt idx="1">
                  <c:v>15</c:v>
                </c:pt>
                <c:pt idx="2">
                  <c:v>15</c:v>
                </c:pt>
                <c:pt idx="3">
                  <c:v>15</c:v>
                </c:pt>
                <c:pt idx="4">
                  <c:v>15</c:v>
                </c:pt>
              </c:numCache>
            </c:numRef>
          </c:val>
          <c:smooth val="0"/>
        </c:ser>
        <c:ser>
          <c:idx val="3"/>
          <c:order val="4"/>
          <c:tx>
            <c:strRef>
              <c:f>Cuadros!$F$66</c:f>
              <c:strCache>
                <c:ptCount val="1"/>
                <c:pt idx="0">
                  <c:v>Alto</c:v>
                </c:pt>
              </c:strCache>
            </c:strRef>
          </c:tx>
          <c:spPr>
            <a:ln>
              <a:solidFill>
                <a:srgbClr val="00B050"/>
              </a:solidFill>
            </a:ln>
          </c:spPr>
          <c:marker>
            <c:spPr>
              <a:ln>
                <a:solidFill>
                  <a:srgbClr val="00B050"/>
                </a:solidFill>
              </a:ln>
            </c:spPr>
          </c:marker>
          <c:dLbls>
            <c:delete val="1"/>
          </c:dLbls>
          <c:cat>
            <c:strRef>
              <c:f>Cuadros!$A$67:$A$71</c:f>
              <c:strCache>
                <c:ptCount val="5"/>
                <c:pt idx="0">
                  <c:v>Parcela 1</c:v>
                </c:pt>
                <c:pt idx="1">
                  <c:v>Parcela 2</c:v>
                </c:pt>
                <c:pt idx="2">
                  <c:v>Parcela 3</c:v>
                </c:pt>
                <c:pt idx="3">
                  <c:v>Parcela 4</c:v>
                </c:pt>
                <c:pt idx="4">
                  <c:v>Parcela 5</c:v>
                </c:pt>
              </c:strCache>
            </c:strRef>
          </c:cat>
          <c:val>
            <c:numRef>
              <c:f>Cuadros!$F$67:$F$71</c:f>
              <c:numCache>
                <c:formatCode>General</c:formatCode>
                <c:ptCount val="5"/>
                <c:pt idx="0">
                  <c:v>25</c:v>
                </c:pt>
                <c:pt idx="1">
                  <c:v>25</c:v>
                </c:pt>
                <c:pt idx="2">
                  <c:v>25</c:v>
                </c:pt>
                <c:pt idx="3">
                  <c:v>25</c:v>
                </c:pt>
                <c:pt idx="4">
                  <c:v>25</c:v>
                </c:pt>
              </c:numCache>
            </c:numRef>
          </c:val>
          <c:smooth val="0"/>
        </c:ser>
        <c:dLbls>
          <c:dLblPos val="ctr"/>
          <c:showLegendKey val="0"/>
          <c:showVal val="1"/>
          <c:showCatName val="0"/>
          <c:showSerName val="0"/>
          <c:showPercent val="0"/>
          <c:showBubbleSize val="0"/>
        </c:dLbls>
        <c:marker val="1"/>
        <c:smooth val="0"/>
        <c:axId val="37650432"/>
        <c:axId val="37652352"/>
      </c:lineChart>
      <c:catAx>
        <c:axId val="37650432"/>
        <c:scaling>
          <c:orientation val="minMax"/>
        </c:scaling>
        <c:delete val="0"/>
        <c:axPos val="b"/>
        <c:numFmt formatCode="General" sourceLinked="1"/>
        <c:majorTickMark val="none"/>
        <c:minorTickMark val="none"/>
        <c:tickLblPos val="nextTo"/>
        <c:crossAx val="37652352"/>
        <c:crosses val="autoZero"/>
        <c:auto val="1"/>
        <c:lblAlgn val="ctr"/>
        <c:lblOffset val="100"/>
        <c:noMultiLvlLbl val="0"/>
      </c:catAx>
      <c:valAx>
        <c:axId val="37652352"/>
        <c:scaling>
          <c:orientation val="minMax"/>
        </c:scaling>
        <c:delete val="0"/>
        <c:axPos val="l"/>
        <c:majorGridlines>
          <c:spPr>
            <a:ln>
              <a:solidFill>
                <a:srgbClr val="00B050"/>
              </a:solidFill>
            </a:ln>
          </c:spPr>
        </c:majorGridlines>
        <c:title>
          <c:tx>
            <c:rich>
              <a:bodyPr/>
              <a:lstStyle/>
              <a:p>
                <a:pPr>
                  <a:defRPr b="0"/>
                </a:pPr>
                <a:r>
                  <a:rPr lang="en-US" b="0"/>
                  <a:t>ppm</a:t>
                </a:r>
              </a:p>
            </c:rich>
          </c:tx>
          <c:layout>
            <c:manualLayout>
              <c:xMode val="edge"/>
              <c:yMode val="edge"/>
              <c:x val="1.5711750933941032E-3"/>
              <c:y val="0.46570046436503132"/>
            </c:manualLayout>
          </c:layout>
          <c:overlay val="0"/>
        </c:title>
        <c:numFmt formatCode="General" sourceLinked="1"/>
        <c:majorTickMark val="none"/>
        <c:minorTickMark val="none"/>
        <c:tickLblPos val="nextTo"/>
        <c:crossAx val="37650432"/>
        <c:crosses val="autoZero"/>
        <c:crossBetween val="between"/>
      </c:valAx>
    </c:plotArea>
    <c:legend>
      <c:legendPos val="r"/>
      <c:layout>
        <c:manualLayout>
          <c:xMode val="edge"/>
          <c:yMode val="edge"/>
          <c:x val="0.79328945652851712"/>
          <c:y val="0.36339576014536645"/>
          <c:w val="0.20318736473730259"/>
          <c:h val="0.48076831305177764"/>
        </c:manualLayout>
      </c:layout>
      <c:overlay val="0"/>
    </c:legend>
    <c:plotVisOnly val="1"/>
    <c:dispBlanksAs val="gap"/>
    <c:showDLblsOverMax val="0"/>
  </c:chart>
  <c:spPr>
    <a:ln>
      <a:solidFill>
        <a:sysClr val="windowText" lastClr="000000"/>
      </a:solidFill>
    </a:ln>
  </c:spPr>
  <c:txPr>
    <a:bodyPr/>
    <a:lstStyle/>
    <a:p>
      <a:pPr>
        <a:defRPr sz="1150">
          <a:latin typeface="Times New Roman" pitchFamily="18" charset="0"/>
          <a:cs typeface="Times New Roman" pitchFamily="18" charset="0"/>
        </a:defRPr>
      </a:pPr>
      <a:endParaRPr lang="es-EC"/>
    </a:p>
  </c:txPr>
  <c:externalData r:id="rId2">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s-ES" dirty="0"/>
              <a:t>Contenido de pH </a:t>
            </a:r>
            <a:r>
              <a:rPr lang="es-ES" dirty="0" smtClean="0"/>
              <a:t>final</a:t>
            </a:r>
            <a:endParaRPr lang="es-ES" dirty="0"/>
          </a:p>
        </c:rich>
      </c:tx>
      <c:layout>
        <c:manualLayout>
          <c:xMode val="edge"/>
          <c:yMode val="edge"/>
          <c:x val="0.22593650126383069"/>
          <c:y val="0"/>
        </c:manualLayout>
      </c:layout>
      <c:overlay val="0"/>
    </c:title>
    <c:autoTitleDeleted val="0"/>
    <c:plotArea>
      <c:layout>
        <c:manualLayout>
          <c:layoutTarget val="inner"/>
          <c:xMode val="edge"/>
          <c:yMode val="edge"/>
          <c:x val="8.5843263431906736E-2"/>
          <c:y val="0.14040511240442771"/>
          <c:w val="0.67927676917600044"/>
          <c:h val="0.73777131119479633"/>
        </c:manualLayout>
      </c:layout>
      <c:barChart>
        <c:barDir val="col"/>
        <c:grouping val="clustered"/>
        <c:varyColors val="0"/>
        <c:ser>
          <c:idx val="0"/>
          <c:order val="0"/>
          <c:tx>
            <c:strRef>
              <c:f>'[graficos-de-suelos-despues-de-la-implementación-de-las-técnicas-agroecológicas..xlsx]Cuadros'!$B$80</c:f>
              <c:strCache>
                <c:ptCount val="1"/>
                <c:pt idx="0">
                  <c:v>pH inicial</c:v>
                </c:pt>
              </c:strCache>
            </c:strRef>
          </c:tx>
          <c:spPr>
            <a:solidFill>
              <a:schemeClr val="accent2"/>
            </a:solidFill>
            <a:ln w="25400" cap="flat" cmpd="sng" algn="ctr">
              <a:solidFill>
                <a:schemeClr val="accent2"/>
              </a:solidFill>
              <a:prstDash val="solid"/>
            </a:ln>
            <a:effectLst/>
          </c:spPr>
          <c:invertIfNegative val="0"/>
          <c:dLbls>
            <c:dLbl>
              <c:idx val="0"/>
              <c:layout>
                <c:manualLayout>
                  <c:x val="0"/>
                  <c:y val="-1.4111111111111111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a:lstStyle/>
              <a:p>
                <a:pPr>
                  <a:defRPr b="1"/>
                </a:pPr>
                <a:endParaRPr lang="es-EC"/>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'[graficos-de-suelos-despues-de-la-implementación-de-las-técnicas-agroecológicas..xlsx]Cuadros'!$A$81:$A$85</c:f>
              <c:strCache>
                <c:ptCount val="5"/>
                <c:pt idx="0">
                  <c:v>Parcela 1</c:v>
                </c:pt>
                <c:pt idx="1">
                  <c:v>Parcela 2</c:v>
                </c:pt>
                <c:pt idx="2">
                  <c:v>Parcela 3</c:v>
                </c:pt>
                <c:pt idx="3">
                  <c:v>Parcela 4</c:v>
                </c:pt>
                <c:pt idx="4">
                  <c:v>Parcela 5</c:v>
                </c:pt>
              </c:strCache>
            </c:strRef>
          </c:cat>
          <c:val>
            <c:numRef>
              <c:f>'[graficos-de-suelos-despues-de-la-implementación-de-las-técnicas-agroecológicas..xlsx]Cuadros'!$B$81:$B$85</c:f>
              <c:numCache>
                <c:formatCode>General</c:formatCode>
                <c:ptCount val="5"/>
                <c:pt idx="0">
                  <c:v>7.54</c:v>
                </c:pt>
                <c:pt idx="1">
                  <c:v>7.1</c:v>
                </c:pt>
                <c:pt idx="2">
                  <c:v>7.02</c:v>
                </c:pt>
                <c:pt idx="3">
                  <c:v>7.32</c:v>
                </c:pt>
                <c:pt idx="4">
                  <c:v>7.18</c:v>
                </c:pt>
              </c:numCache>
            </c:numRef>
          </c:val>
        </c:ser>
        <c:ser>
          <c:idx val="2"/>
          <c:order val="1"/>
          <c:tx>
            <c:strRef>
              <c:f>'[graficos-de-suelos-despues-de-la-implementación-de-las-técnicas-agroecológicas..xlsx]Cuadros'!$C$80</c:f>
              <c:strCache>
                <c:ptCount val="1"/>
                <c:pt idx="0">
                  <c:v>pH final</c:v>
                </c:pt>
              </c:strCache>
            </c:strRef>
          </c:tx>
          <c:spPr>
            <a:solidFill>
              <a:srgbClr val="FFFF66"/>
            </a:solidFill>
            <a:ln>
              <a:solidFill>
                <a:schemeClr val="tx1"/>
              </a:solidFill>
            </a:ln>
          </c:spPr>
          <c:invertIfNegative val="0"/>
          <c:dLbls>
            <c:dLbl>
              <c:idx val="0"/>
              <c:layout>
                <c:manualLayout>
                  <c:x val="1.5434027777777798E-2"/>
                  <c:y val="-3.5277777777777777E-3"/>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7638888888888888E-2"/>
                  <c:y val="-3.5277777777778102E-3"/>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1.984375E-2"/>
                  <c:y val="-3.5277777777777777E-3"/>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1.7638888888888888E-2"/>
                  <c:y val="-7.0555555555555554E-3"/>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2.6458159722222221E-2"/>
                  <c:y val="-3.5277777777777777E-3"/>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a:lstStyle/>
              <a:p>
                <a:pPr>
                  <a:defRPr b="1"/>
                </a:pPr>
                <a:endParaRPr lang="es-EC"/>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'[graficos-de-suelos-despues-de-la-implementación-de-las-técnicas-agroecológicas..xlsx]Cuadros'!$A$81:$A$85</c:f>
              <c:strCache>
                <c:ptCount val="5"/>
                <c:pt idx="0">
                  <c:v>Parcela 1</c:v>
                </c:pt>
                <c:pt idx="1">
                  <c:v>Parcela 2</c:v>
                </c:pt>
                <c:pt idx="2">
                  <c:v>Parcela 3</c:v>
                </c:pt>
                <c:pt idx="3">
                  <c:v>Parcela 4</c:v>
                </c:pt>
                <c:pt idx="4">
                  <c:v>Parcela 5</c:v>
                </c:pt>
              </c:strCache>
            </c:strRef>
          </c:cat>
          <c:val>
            <c:numRef>
              <c:f>'[graficos-de-suelos-despues-de-la-implementación-de-las-técnicas-agroecológicas..xlsx]Cuadros'!$C$81:$C$85</c:f>
              <c:numCache>
                <c:formatCode>General</c:formatCode>
                <c:ptCount val="5"/>
                <c:pt idx="0">
                  <c:v>7.03</c:v>
                </c:pt>
                <c:pt idx="1">
                  <c:v>7.01</c:v>
                </c:pt>
                <c:pt idx="2">
                  <c:v>6.9</c:v>
                </c:pt>
                <c:pt idx="3">
                  <c:v>6.8</c:v>
                </c:pt>
                <c:pt idx="4">
                  <c:v>6.9</c:v>
                </c:pt>
              </c:numCache>
            </c:numRef>
          </c:val>
        </c:ser>
        <c:dLbls>
          <c:dLblPos val="ctr"/>
          <c:showLegendKey val="0"/>
          <c:showVal val="1"/>
          <c:showCatName val="0"/>
          <c:showSerName val="0"/>
          <c:showPercent val="0"/>
          <c:showBubbleSize val="0"/>
        </c:dLbls>
        <c:gapWidth val="150"/>
        <c:axId val="39984128"/>
        <c:axId val="39998592"/>
      </c:barChart>
      <c:lineChart>
        <c:grouping val="standard"/>
        <c:varyColors val="0"/>
        <c:ser>
          <c:idx val="4"/>
          <c:order val="2"/>
          <c:tx>
            <c:strRef>
              <c:f>'[graficos-de-suelos-despues-de-la-implementación-de-las-técnicas-agroecológicas..xlsx]Cuadros'!$D$80</c:f>
              <c:strCache>
                <c:ptCount val="1"/>
                <c:pt idx="0">
                  <c:v>Acidez</c:v>
                </c:pt>
              </c:strCache>
            </c:strRef>
          </c:tx>
          <c:spPr>
            <a:ln>
              <a:solidFill>
                <a:srgbClr val="FF0000"/>
              </a:solidFill>
            </a:ln>
          </c:spPr>
          <c:marker>
            <c:symbol val="triangle"/>
            <c:size val="7"/>
            <c:spPr>
              <a:solidFill>
                <a:srgbClr val="FF0000"/>
              </a:solidFill>
              <a:ln>
                <a:solidFill>
                  <a:srgbClr val="FF0000"/>
                </a:solidFill>
              </a:ln>
            </c:spPr>
          </c:marker>
          <c:dLbls>
            <c:delete val="1"/>
          </c:dLbls>
          <c:cat>
            <c:strRef>
              <c:f>'[graficos-de-suelos-despues-de-la-implementación-de-las-técnicas-agroecológicas..xlsx]Cuadros'!$A$81:$A$85</c:f>
              <c:strCache>
                <c:ptCount val="5"/>
                <c:pt idx="0">
                  <c:v>Parcela 1</c:v>
                </c:pt>
                <c:pt idx="1">
                  <c:v>Parcela 2</c:v>
                </c:pt>
                <c:pt idx="2">
                  <c:v>Parcela 3</c:v>
                </c:pt>
                <c:pt idx="3">
                  <c:v>Parcela 4</c:v>
                </c:pt>
                <c:pt idx="4">
                  <c:v>Parcela 5</c:v>
                </c:pt>
              </c:strCache>
            </c:strRef>
          </c:cat>
          <c:val>
            <c:numRef>
              <c:f>'[graficos-de-suelos-despues-de-la-implementación-de-las-técnicas-agroecológicas..xlsx]Cuadros'!$D$81:$D$85</c:f>
              <c:numCache>
                <c:formatCode>General</c:formatCode>
                <c:ptCount val="5"/>
                <c:pt idx="0">
                  <c:v>5</c:v>
                </c:pt>
                <c:pt idx="1">
                  <c:v>5</c:v>
                </c:pt>
                <c:pt idx="2">
                  <c:v>5</c:v>
                </c:pt>
                <c:pt idx="3">
                  <c:v>5</c:v>
                </c:pt>
                <c:pt idx="4">
                  <c:v>5</c:v>
                </c:pt>
              </c:numCache>
            </c:numRef>
          </c:val>
          <c:smooth val="0"/>
        </c:ser>
        <c:ser>
          <c:idx val="1"/>
          <c:order val="3"/>
          <c:tx>
            <c:strRef>
              <c:f>'[graficos-de-suelos-despues-de-la-implementación-de-las-técnicas-agroecológicas..xlsx]Cuadros'!$E$80</c:f>
              <c:strCache>
                <c:ptCount val="1"/>
                <c:pt idx="0">
                  <c:v>Neutro</c:v>
                </c:pt>
              </c:strCache>
            </c:strRef>
          </c:tx>
          <c:spPr>
            <a:ln>
              <a:solidFill>
                <a:srgbClr val="0070C0"/>
              </a:solidFill>
            </a:ln>
          </c:spPr>
          <c:marker>
            <c:spPr>
              <a:solidFill>
                <a:srgbClr val="0070C0"/>
              </a:solidFill>
              <a:ln>
                <a:solidFill>
                  <a:srgbClr val="0070C0"/>
                </a:solidFill>
              </a:ln>
            </c:spPr>
          </c:marker>
          <c:dLbls>
            <c:delete val="1"/>
          </c:dLbls>
          <c:cat>
            <c:strRef>
              <c:f>'[graficos-de-suelos-despues-de-la-implementación-de-las-técnicas-agroecológicas..xlsx]Cuadros'!$A$81:$A$85</c:f>
              <c:strCache>
                <c:ptCount val="5"/>
                <c:pt idx="0">
                  <c:v>Parcela 1</c:v>
                </c:pt>
                <c:pt idx="1">
                  <c:v>Parcela 2</c:v>
                </c:pt>
                <c:pt idx="2">
                  <c:v>Parcela 3</c:v>
                </c:pt>
                <c:pt idx="3">
                  <c:v>Parcela 4</c:v>
                </c:pt>
                <c:pt idx="4">
                  <c:v>Parcela 5</c:v>
                </c:pt>
              </c:strCache>
            </c:strRef>
          </c:cat>
          <c:val>
            <c:numRef>
              <c:f>'[graficos-de-suelos-despues-de-la-implementación-de-las-técnicas-agroecológicas..xlsx]Cuadros'!$E$81:$E$85</c:f>
              <c:numCache>
                <c:formatCode>General</c:formatCode>
                <c:ptCount val="5"/>
                <c:pt idx="0">
                  <c:v>7</c:v>
                </c:pt>
                <c:pt idx="1">
                  <c:v>7</c:v>
                </c:pt>
                <c:pt idx="2">
                  <c:v>7</c:v>
                </c:pt>
                <c:pt idx="3">
                  <c:v>7</c:v>
                </c:pt>
                <c:pt idx="4">
                  <c:v>7</c:v>
                </c:pt>
              </c:numCache>
            </c:numRef>
          </c:val>
          <c:smooth val="0"/>
        </c:ser>
        <c:ser>
          <c:idx val="3"/>
          <c:order val="4"/>
          <c:tx>
            <c:strRef>
              <c:f>'[graficos-de-suelos-despues-de-la-implementación-de-las-técnicas-agroecológicas..xlsx]Cuadros'!$F$80</c:f>
              <c:strCache>
                <c:ptCount val="1"/>
                <c:pt idx="0">
                  <c:v>Alcalinidad</c:v>
                </c:pt>
              </c:strCache>
            </c:strRef>
          </c:tx>
          <c:spPr>
            <a:ln>
              <a:solidFill>
                <a:srgbClr val="00B050"/>
              </a:solidFill>
            </a:ln>
          </c:spPr>
          <c:marker>
            <c:spPr>
              <a:ln>
                <a:solidFill>
                  <a:srgbClr val="00B050"/>
                </a:solidFill>
              </a:ln>
            </c:spPr>
          </c:marker>
          <c:dLbls>
            <c:delete val="1"/>
          </c:dLbls>
          <c:cat>
            <c:strRef>
              <c:f>'[graficos-de-suelos-despues-de-la-implementación-de-las-técnicas-agroecológicas..xlsx]Cuadros'!$A$81:$A$85</c:f>
              <c:strCache>
                <c:ptCount val="5"/>
                <c:pt idx="0">
                  <c:v>Parcela 1</c:v>
                </c:pt>
                <c:pt idx="1">
                  <c:v>Parcela 2</c:v>
                </c:pt>
                <c:pt idx="2">
                  <c:v>Parcela 3</c:v>
                </c:pt>
                <c:pt idx="3">
                  <c:v>Parcela 4</c:v>
                </c:pt>
                <c:pt idx="4">
                  <c:v>Parcela 5</c:v>
                </c:pt>
              </c:strCache>
            </c:strRef>
          </c:cat>
          <c:val>
            <c:numRef>
              <c:f>'[graficos-de-suelos-despues-de-la-implementación-de-las-técnicas-agroecológicas..xlsx]Cuadros'!$F$81:$F$85</c:f>
              <c:numCache>
                <c:formatCode>General</c:formatCode>
                <c:ptCount val="5"/>
                <c:pt idx="0">
                  <c:v>9</c:v>
                </c:pt>
                <c:pt idx="1">
                  <c:v>9</c:v>
                </c:pt>
                <c:pt idx="2">
                  <c:v>9</c:v>
                </c:pt>
                <c:pt idx="3">
                  <c:v>9</c:v>
                </c:pt>
                <c:pt idx="4">
                  <c:v>9</c:v>
                </c:pt>
              </c:numCache>
            </c:numRef>
          </c:val>
          <c:smooth val="0"/>
        </c:ser>
        <c:dLbls>
          <c:dLblPos val="ctr"/>
          <c:showLegendKey val="0"/>
          <c:showVal val="1"/>
          <c:showCatName val="0"/>
          <c:showSerName val="0"/>
          <c:showPercent val="0"/>
          <c:showBubbleSize val="0"/>
        </c:dLbls>
        <c:marker val="1"/>
        <c:smooth val="0"/>
        <c:axId val="39984128"/>
        <c:axId val="39998592"/>
      </c:lineChart>
      <c:catAx>
        <c:axId val="39984128"/>
        <c:scaling>
          <c:orientation val="minMax"/>
        </c:scaling>
        <c:delete val="0"/>
        <c:axPos val="b"/>
        <c:numFmt formatCode="General" sourceLinked="1"/>
        <c:majorTickMark val="none"/>
        <c:minorTickMark val="none"/>
        <c:tickLblPos val="nextTo"/>
        <c:crossAx val="39998592"/>
        <c:crosses val="autoZero"/>
        <c:auto val="1"/>
        <c:lblAlgn val="ctr"/>
        <c:lblOffset val="100"/>
        <c:noMultiLvlLbl val="0"/>
      </c:catAx>
      <c:valAx>
        <c:axId val="39998592"/>
        <c:scaling>
          <c:orientation val="minMax"/>
        </c:scaling>
        <c:delete val="0"/>
        <c:axPos val="l"/>
        <c:majorGridlines>
          <c:spPr>
            <a:ln>
              <a:solidFill>
                <a:srgbClr val="00B050"/>
              </a:solidFill>
            </a:ln>
          </c:spPr>
        </c:majorGridlines>
        <c:numFmt formatCode="General" sourceLinked="1"/>
        <c:majorTickMark val="none"/>
        <c:minorTickMark val="none"/>
        <c:tickLblPos val="nextTo"/>
        <c:crossAx val="39984128"/>
        <c:crosses val="autoZero"/>
        <c:crossBetween val="between"/>
      </c:valAx>
    </c:plotArea>
    <c:legend>
      <c:legendPos val="r"/>
      <c:layout>
        <c:manualLayout>
          <c:xMode val="edge"/>
          <c:yMode val="edge"/>
          <c:x val="0.78534106562813555"/>
          <c:y val="0.36805200888350492"/>
          <c:w val="0.21465893686366128"/>
          <c:h val="0.5288451443569554"/>
        </c:manualLayout>
      </c:layout>
      <c:overlay val="0"/>
    </c:legend>
    <c:plotVisOnly val="1"/>
    <c:dispBlanksAs val="gap"/>
    <c:showDLblsOverMax val="0"/>
  </c:chart>
  <c:spPr>
    <a:ln>
      <a:solidFill>
        <a:sysClr val="windowText" lastClr="000000"/>
      </a:solidFill>
    </a:ln>
  </c:spPr>
  <c:txPr>
    <a:bodyPr/>
    <a:lstStyle/>
    <a:p>
      <a:pPr>
        <a:defRPr sz="1150">
          <a:latin typeface="Times New Roman" pitchFamily="18" charset="0"/>
          <a:cs typeface="Times New Roman" pitchFamily="18" charset="0"/>
        </a:defRPr>
      </a:pPr>
      <a:endParaRPr lang="es-EC"/>
    </a:p>
  </c:txPr>
  <c:externalData r:id="rId2">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s-ES" dirty="0" smtClean="0"/>
              <a:t>CE </a:t>
            </a:r>
            <a:r>
              <a:rPr lang="es-ES" dirty="0"/>
              <a:t>final</a:t>
            </a:r>
          </a:p>
        </c:rich>
      </c:tx>
      <c:layout>
        <c:manualLayout>
          <c:xMode val="edge"/>
          <c:yMode val="edge"/>
          <c:x val="0.42302413194444444"/>
          <c:y val="1.4111111111111111E-2"/>
        </c:manualLayout>
      </c:layout>
      <c:overlay val="0"/>
    </c:title>
    <c:autoTitleDeleted val="0"/>
    <c:plotArea>
      <c:layout>
        <c:manualLayout>
          <c:layoutTarget val="inner"/>
          <c:xMode val="edge"/>
          <c:yMode val="edge"/>
          <c:x val="9.8497395833333334E-2"/>
          <c:y val="0.10292846372926788"/>
          <c:w val="0.67167256944444453"/>
          <c:h val="0.79163981425398744"/>
        </c:manualLayout>
      </c:layout>
      <c:barChart>
        <c:barDir val="col"/>
        <c:grouping val="clustered"/>
        <c:varyColors val="0"/>
        <c:ser>
          <c:idx val="0"/>
          <c:order val="0"/>
          <c:tx>
            <c:strRef>
              <c:f>'[graficos-de-suelos-despues-de-la-implementación-de-las-técnicas-agroecológicas..xlsx]Cuadros'!$B$87</c:f>
              <c:strCache>
                <c:ptCount val="1"/>
                <c:pt idx="0">
                  <c:v>C.E. Inicial</c:v>
                </c:pt>
              </c:strCache>
            </c:strRef>
          </c:tx>
          <c:spPr>
            <a:solidFill>
              <a:schemeClr val="accent2"/>
            </a:solidFill>
            <a:ln w="25400" cap="flat" cmpd="sng" algn="ctr">
              <a:solidFill>
                <a:schemeClr val="accent2"/>
              </a:solidFill>
              <a:prstDash val="solid"/>
            </a:ln>
            <a:effectLst/>
          </c:spPr>
          <c:invertIfNegative val="0"/>
          <c:dLbls>
            <c:dLbl>
              <c:idx val="0"/>
              <c:layout>
                <c:manualLayout>
                  <c:x val="0"/>
                  <c:y val="-2.8222222222222221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3229166666666667E-2"/>
                  <c:y val="-2.1166666666666667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2.204861111111111E-3"/>
                  <c:y val="-1.7638888888888888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1.3229166666666667E-2"/>
                  <c:y val="-1.4111111111111111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1.5434027777777777E-2"/>
                  <c:y val="0"/>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a:lstStyle/>
              <a:p>
                <a:pPr>
                  <a:defRPr b="1"/>
                </a:pPr>
                <a:endParaRPr lang="es-EC"/>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'[graficos-de-suelos-despues-de-la-implementación-de-las-técnicas-agroecológicas..xlsx]Cuadros'!$A$88:$A$92</c:f>
              <c:strCache>
                <c:ptCount val="5"/>
                <c:pt idx="0">
                  <c:v>P 1</c:v>
                </c:pt>
                <c:pt idx="1">
                  <c:v>P 2</c:v>
                </c:pt>
                <c:pt idx="2">
                  <c:v>P 3</c:v>
                </c:pt>
                <c:pt idx="3">
                  <c:v>P 4</c:v>
                </c:pt>
                <c:pt idx="4">
                  <c:v>P 5</c:v>
                </c:pt>
              </c:strCache>
            </c:strRef>
          </c:cat>
          <c:val>
            <c:numRef>
              <c:f>'[graficos-de-suelos-despues-de-la-implementación-de-las-técnicas-agroecológicas..xlsx]Cuadros'!$B$88:$B$92</c:f>
              <c:numCache>
                <c:formatCode>General</c:formatCode>
                <c:ptCount val="5"/>
                <c:pt idx="0">
                  <c:v>0.33900000000000002</c:v>
                </c:pt>
                <c:pt idx="1">
                  <c:v>0.36699999999999999</c:v>
                </c:pt>
                <c:pt idx="2">
                  <c:v>0.29099999999999998</c:v>
                </c:pt>
                <c:pt idx="3">
                  <c:v>0.33800000000000002</c:v>
                </c:pt>
                <c:pt idx="4">
                  <c:v>0.42</c:v>
                </c:pt>
              </c:numCache>
            </c:numRef>
          </c:val>
        </c:ser>
        <c:ser>
          <c:idx val="2"/>
          <c:order val="1"/>
          <c:tx>
            <c:strRef>
              <c:f>'[graficos-de-suelos-despues-de-la-implementación-de-las-técnicas-agroecológicas..xlsx]Cuadros'!$C$87</c:f>
              <c:strCache>
                <c:ptCount val="1"/>
                <c:pt idx="0">
                  <c:v>C.E. final</c:v>
                </c:pt>
              </c:strCache>
            </c:strRef>
          </c:tx>
          <c:spPr>
            <a:solidFill>
              <a:srgbClr val="FFFF66"/>
            </a:solidFill>
            <a:ln>
              <a:solidFill>
                <a:schemeClr val="tx1"/>
              </a:solidFill>
            </a:ln>
          </c:spPr>
          <c:invertIfNegative val="0"/>
          <c:dLbls>
            <c:dLbl>
              <c:idx val="0"/>
              <c:layout>
                <c:manualLayout>
                  <c:x val="1.7638888888888888E-2"/>
                  <c:y val="0"/>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5434027777777777E-2"/>
                  <c:y val="1.0583333333333333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1.984375E-2"/>
                  <c:y val="7.0555555555555554E-3"/>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2.4253472222222142E-2"/>
                  <c:y val="0"/>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1.5434027777777859E-2"/>
                  <c:y val="0"/>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a:lstStyle/>
              <a:p>
                <a:pPr>
                  <a:defRPr b="1"/>
                </a:pPr>
                <a:endParaRPr lang="es-EC"/>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'[graficos-de-suelos-despues-de-la-implementación-de-las-técnicas-agroecológicas..xlsx]Cuadros'!$A$88:$A$92</c:f>
              <c:strCache>
                <c:ptCount val="5"/>
                <c:pt idx="0">
                  <c:v>P 1</c:v>
                </c:pt>
                <c:pt idx="1">
                  <c:v>P 2</c:v>
                </c:pt>
                <c:pt idx="2">
                  <c:v>P 3</c:v>
                </c:pt>
                <c:pt idx="3">
                  <c:v>P 4</c:v>
                </c:pt>
                <c:pt idx="4">
                  <c:v>P 5</c:v>
                </c:pt>
              </c:strCache>
            </c:strRef>
          </c:cat>
          <c:val>
            <c:numRef>
              <c:f>'[graficos-de-suelos-despues-de-la-implementación-de-las-técnicas-agroecológicas..xlsx]Cuadros'!$C$88:$C$92</c:f>
              <c:numCache>
                <c:formatCode>General</c:formatCode>
                <c:ptCount val="5"/>
                <c:pt idx="0">
                  <c:v>0.25900000000000001</c:v>
                </c:pt>
                <c:pt idx="1">
                  <c:v>0.38700000000000001</c:v>
                </c:pt>
                <c:pt idx="2">
                  <c:v>0.26600000000000001</c:v>
                </c:pt>
                <c:pt idx="3">
                  <c:v>0.23400000000000001</c:v>
                </c:pt>
                <c:pt idx="4">
                  <c:v>0.23599999999999999</c:v>
                </c:pt>
              </c:numCache>
            </c:numRef>
          </c:val>
        </c:ser>
        <c:dLbls>
          <c:dLblPos val="ctr"/>
          <c:showLegendKey val="0"/>
          <c:showVal val="1"/>
          <c:showCatName val="0"/>
          <c:showSerName val="0"/>
          <c:showPercent val="0"/>
          <c:showBubbleSize val="0"/>
        </c:dLbls>
        <c:gapWidth val="150"/>
        <c:axId val="39757696"/>
        <c:axId val="39759232"/>
      </c:barChart>
      <c:lineChart>
        <c:grouping val="standard"/>
        <c:varyColors val="0"/>
        <c:ser>
          <c:idx val="1"/>
          <c:order val="2"/>
          <c:tx>
            <c:strRef>
              <c:f>'[graficos-de-suelos-despues-de-la-implementación-de-las-técnicas-agroecológicas..xlsx]Cuadros'!$D$87</c:f>
              <c:strCache>
                <c:ptCount val="1"/>
                <c:pt idx="0">
                  <c:v>Sin problema de sales</c:v>
                </c:pt>
              </c:strCache>
            </c:strRef>
          </c:tx>
          <c:dLbls>
            <c:delete val="1"/>
          </c:dLbls>
          <c:cat>
            <c:strRef>
              <c:f>'[graficos-de-suelos-despues-de-la-implementación-de-las-técnicas-agroecológicas..xlsx]Cuadros'!$A$88:$A$92</c:f>
              <c:strCache>
                <c:ptCount val="5"/>
                <c:pt idx="0">
                  <c:v>P 1</c:v>
                </c:pt>
                <c:pt idx="1">
                  <c:v>P 2</c:v>
                </c:pt>
                <c:pt idx="2">
                  <c:v>P 3</c:v>
                </c:pt>
                <c:pt idx="3">
                  <c:v>P 4</c:v>
                </c:pt>
                <c:pt idx="4">
                  <c:v>P 5</c:v>
                </c:pt>
              </c:strCache>
            </c:strRef>
          </c:cat>
          <c:val>
            <c:numRef>
              <c:f>'[graficos-de-suelos-despues-de-la-implementación-de-las-técnicas-agroecológicas..xlsx]Cuadros'!$D$88:$D$92</c:f>
              <c:numCache>
                <c:formatCode>General</c:formatCode>
                <c:ptCount val="5"/>
                <c:pt idx="0">
                  <c:v>2</c:v>
                </c:pt>
                <c:pt idx="1">
                  <c:v>2</c:v>
                </c:pt>
                <c:pt idx="2">
                  <c:v>2</c:v>
                </c:pt>
                <c:pt idx="3">
                  <c:v>2</c:v>
                </c:pt>
                <c:pt idx="4">
                  <c:v>2</c:v>
                </c:pt>
              </c:numCache>
            </c:numRef>
          </c:val>
          <c:smooth val="0"/>
        </c:ser>
        <c:dLbls>
          <c:dLblPos val="ctr"/>
          <c:showLegendKey val="0"/>
          <c:showVal val="1"/>
          <c:showCatName val="0"/>
          <c:showSerName val="0"/>
          <c:showPercent val="0"/>
          <c:showBubbleSize val="0"/>
        </c:dLbls>
        <c:marker val="1"/>
        <c:smooth val="0"/>
        <c:axId val="39757696"/>
        <c:axId val="39759232"/>
      </c:lineChart>
      <c:catAx>
        <c:axId val="39757696"/>
        <c:scaling>
          <c:orientation val="minMax"/>
        </c:scaling>
        <c:delete val="0"/>
        <c:axPos val="b"/>
        <c:numFmt formatCode="General" sourceLinked="1"/>
        <c:majorTickMark val="none"/>
        <c:minorTickMark val="none"/>
        <c:tickLblPos val="nextTo"/>
        <c:crossAx val="39759232"/>
        <c:crosses val="autoZero"/>
        <c:auto val="1"/>
        <c:lblAlgn val="ctr"/>
        <c:lblOffset val="100"/>
        <c:noMultiLvlLbl val="0"/>
      </c:catAx>
      <c:valAx>
        <c:axId val="39759232"/>
        <c:scaling>
          <c:orientation val="minMax"/>
        </c:scaling>
        <c:delete val="0"/>
        <c:axPos val="l"/>
        <c:majorGridlines>
          <c:spPr>
            <a:ln>
              <a:solidFill>
                <a:srgbClr val="00B050"/>
              </a:solidFill>
            </a:ln>
          </c:spPr>
        </c:majorGridlines>
        <c:title>
          <c:tx>
            <c:rich>
              <a:bodyPr/>
              <a:lstStyle/>
              <a:p>
                <a:pPr>
                  <a:defRPr b="0"/>
                </a:pPr>
                <a:r>
                  <a:rPr lang="es-EC" b="0"/>
                  <a:t>dS/m</a:t>
                </a:r>
                <a:endParaRPr lang="en-US" b="0"/>
              </a:p>
            </c:rich>
          </c:tx>
          <c:layout>
            <c:manualLayout>
              <c:xMode val="edge"/>
              <c:yMode val="edge"/>
              <c:x val="1.5711750933940954E-3"/>
              <c:y val="0.37954661821118513"/>
            </c:manualLayout>
          </c:layout>
          <c:overlay val="0"/>
        </c:title>
        <c:numFmt formatCode="General" sourceLinked="1"/>
        <c:majorTickMark val="none"/>
        <c:minorTickMark val="none"/>
        <c:tickLblPos val="nextTo"/>
        <c:crossAx val="39757696"/>
        <c:crosses val="autoZero"/>
        <c:crossBetween val="between"/>
      </c:valAx>
      <c:spPr>
        <a:ln>
          <a:noFill/>
        </a:ln>
      </c:spPr>
    </c:plotArea>
    <c:legend>
      <c:legendPos val="r"/>
      <c:layout>
        <c:manualLayout>
          <c:xMode val="edge"/>
          <c:yMode val="edge"/>
          <c:x val="0.76283509917631787"/>
          <c:y val="0.44223832020997378"/>
          <c:w val="0.2342851312052516"/>
          <c:h val="0.31281534423581669"/>
        </c:manualLayout>
      </c:layout>
      <c:overlay val="0"/>
    </c:legend>
    <c:plotVisOnly val="1"/>
    <c:dispBlanksAs val="gap"/>
    <c:showDLblsOverMax val="0"/>
  </c:chart>
  <c:spPr>
    <a:ln>
      <a:solidFill>
        <a:sysClr val="windowText" lastClr="000000"/>
      </a:solidFill>
    </a:ln>
  </c:spPr>
  <c:txPr>
    <a:bodyPr/>
    <a:lstStyle/>
    <a:p>
      <a:pPr>
        <a:defRPr sz="1150">
          <a:latin typeface="Times New Roman" pitchFamily="18" charset="0"/>
          <a:cs typeface="Times New Roman" pitchFamily="18" charset="0"/>
        </a:defRPr>
      </a:pPr>
      <a:endParaRPr lang="es-EC"/>
    </a:p>
  </c:txPr>
  <c:externalData r:id="rId2">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s-ES"/>
              <a:t>DA final</a:t>
            </a:r>
          </a:p>
        </c:rich>
      </c:tx>
      <c:layout>
        <c:manualLayout>
          <c:xMode val="edge"/>
          <c:yMode val="edge"/>
          <c:x val="0.44191923888656126"/>
          <c:y val="0"/>
        </c:manualLayout>
      </c:layout>
      <c:overlay val="0"/>
    </c:title>
    <c:autoTitleDeleted val="0"/>
    <c:plotArea>
      <c:layout>
        <c:manualLayout>
          <c:layoutTarget val="inner"/>
          <c:xMode val="edge"/>
          <c:yMode val="edge"/>
          <c:x val="0.10624635416666667"/>
          <c:y val="0.16523791918142211"/>
          <c:w val="0.65185329861111119"/>
          <c:h val="0.7024906071385747"/>
        </c:manualLayout>
      </c:layout>
      <c:barChart>
        <c:barDir val="col"/>
        <c:grouping val="clustered"/>
        <c:varyColors val="0"/>
        <c:ser>
          <c:idx val="0"/>
          <c:order val="0"/>
          <c:tx>
            <c:strRef>
              <c:f>'[graficos-de-suelos-despues-de-la-implementación-de-las-técnicas-agroecológicas..xlsx]Cuadros'!$B$101</c:f>
              <c:strCache>
                <c:ptCount val="1"/>
                <c:pt idx="0">
                  <c:v>D.A Inicial</c:v>
                </c:pt>
              </c:strCache>
            </c:strRef>
          </c:tx>
          <c:spPr>
            <a:solidFill>
              <a:schemeClr val="accent2"/>
            </a:solidFill>
            <a:ln w="25400" cap="flat" cmpd="sng" algn="ctr">
              <a:solidFill>
                <a:schemeClr val="accent2"/>
              </a:solidFill>
              <a:prstDash val="solid"/>
            </a:ln>
            <a:effectLst/>
          </c:spPr>
          <c:invertIfNegative val="0"/>
          <c:dLbls>
            <c:spPr>
              <a:noFill/>
              <a:ln>
                <a:noFill/>
              </a:ln>
              <a:effectLst/>
            </c:spPr>
            <c:txPr>
              <a:bodyPr/>
              <a:lstStyle/>
              <a:p>
                <a:pPr>
                  <a:defRPr b="1"/>
                </a:pPr>
                <a:endParaRPr lang="es-EC"/>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'[graficos-de-suelos-despues-de-la-implementación-de-las-técnicas-agroecológicas..xlsx]Cuadros'!$A$102:$A$106</c:f>
              <c:strCache>
                <c:ptCount val="5"/>
                <c:pt idx="0">
                  <c:v>Parcela 1</c:v>
                </c:pt>
                <c:pt idx="1">
                  <c:v>Parcela 2</c:v>
                </c:pt>
                <c:pt idx="2">
                  <c:v>Parcela 3</c:v>
                </c:pt>
                <c:pt idx="3">
                  <c:v>Parcela 4</c:v>
                </c:pt>
                <c:pt idx="4">
                  <c:v>Parcela 5</c:v>
                </c:pt>
              </c:strCache>
            </c:strRef>
          </c:cat>
          <c:val>
            <c:numRef>
              <c:f>'[graficos-de-suelos-despues-de-la-implementación-de-las-técnicas-agroecológicas..xlsx]Cuadros'!$B$102:$B$106</c:f>
              <c:numCache>
                <c:formatCode>General</c:formatCode>
                <c:ptCount val="5"/>
                <c:pt idx="0">
                  <c:v>1.64</c:v>
                </c:pt>
                <c:pt idx="1">
                  <c:v>1.69</c:v>
                </c:pt>
                <c:pt idx="2">
                  <c:v>1.66</c:v>
                </c:pt>
                <c:pt idx="3">
                  <c:v>1.71</c:v>
                </c:pt>
                <c:pt idx="4">
                  <c:v>1.68</c:v>
                </c:pt>
              </c:numCache>
            </c:numRef>
          </c:val>
        </c:ser>
        <c:ser>
          <c:idx val="2"/>
          <c:order val="1"/>
          <c:tx>
            <c:strRef>
              <c:f>'[graficos-de-suelos-despues-de-la-implementación-de-las-técnicas-agroecológicas..xlsx]Cuadros'!$C$101</c:f>
              <c:strCache>
                <c:ptCount val="1"/>
                <c:pt idx="0">
                  <c:v>D.A Final</c:v>
                </c:pt>
              </c:strCache>
            </c:strRef>
          </c:tx>
          <c:spPr>
            <a:solidFill>
              <a:srgbClr val="FFFF66"/>
            </a:solidFill>
            <a:ln>
              <a:solidFill>
                <a:schemeClr val="tx1"/>
              </a:solidFill>
            </a:ln>
          </c:spPr>
          <c:invertIfNegative val="0"/>
          <c:dLbls>
            <c:dLbl>
              <c:idx val="0"/>
              <c:layout>
                <c:manualLayout>
                  <c:x val="1.7638888888888888E-2"/>
                  <c:y val="1.0583333333333333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5434027777777777E-2"/>
                  <c:y val="-3.5277777777777777E-3"/>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2.2048611111111113E-2"/>
                  <c:y val="3.233758939637078E-17"/>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1.984375000000008E-2"/>
                  <c:y val="3.5277777777777456E-3"/>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2.2048611111111113E-2"/>
                  <c:y val="0"/>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a:lstStyle/>
              <a:p>
                <a:pPr>
                  <a:defRPr b="1"/>
                </a:pPr>
                <a:endParaRPr lang="es-EC"/>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'[graficos-de-suelos-despues-de-la-implementación-de-las-técnicas-agroecológicas..xlsx]Cuadros'!$A$102:$A$106</c:f>
              <c:strCache>
                <c:ptCount val="5"/>
                <c:pt idx="0">
                  <c:v>Parcela 1</c:v>
                </c:pt>
                <c:pt idx="1">
                  <c:v>Parcela 2</c:v>
                </c:pt>
                <c:pt idx="2">
                  <c:v>Parcela 3</c:v>
                </c:pt>
                <c:pt idx="3">
                  <c:v>Parcela 4</c:v>
                </c:pt>
                <c:pt idx="4">
                  <c:v>Parcela 5</c:v>
                </c:pt>
              </c:strCache>
            </c:strRef>
          </c:cat>
          <c:val>
            <c:numRef>
              <c:f>'[graficos-de-suelos-despues-de-la-implementación-de-las-técnicas-agroecológicas..xlsx]Cuadros'!$C$102:$C$106</c:f>
              <c:numCache>
                <c:formatCode>General</c:formatCode>
                <c:ptCount val="5"/>
                <c:pt idx="0">
                  <c:v>1.32</c:v>
                </c:pt>
                <c:pt idx="1">
                  <c:v>1.29</c:v>
                </c:pt>
                <c:pt idx="2">
                  <c:v>1.37</c:v>
                </c:pt>
                <c:pt idx="3">
                  <c:v>1.4</c:v>
                </c:pt>
                <c:pt idx="4">
                  <c:v>1.33</c:v>
                </c:pt>
              </c:numCache>
            </c:numRef>
          </c:val>
        </c:ser>
        <c:dLbls>
          <c:dLblPos val="ctr"/>
          <c:showLegendKey val="0"/>
          <c:showVal val="1"/>
          <c:showCatName val="0"/>
          <c:showSerName val="0"/>
          <c:showPercent val="0"/>
          <c:showBubbleSize val="0"/>
        </c:dLbls>
        <c:gapWidth val="150"/>
        <c:axId val="39828480"/>
        <c:axId val="39851136"/>
      </c:barChart>
      <c:lineChart>
        <c:grouping val="standard"/>
        <c:varyColors val="0"/>
        <c:ser>
          <c:idx val="1"/>
          <c:order val="2"/>
          <c:tx>
            <c:strRef>
              <c:f>'[graficos-de-suelos-despues-de-la-implementación-de-las-técnicas-agroecológicas..xlsx]Cuadros'!$D$101</c:f>
              <c:strCache>
                <c:ptCount val="1"/>
                <c:pt idx="0">
                  <c:v>Problemas de compactación</c:v>
                </c:pt>
              </c:strCache>
            </c:strRef>
          </c:tx>
          <c:spPr>
            <a:ln>
              <a:solidFill>
                <a:srgbClr val="FF0000"/>
              </a:solidFill>
            </a:ln>
          </c:spPr>
          <c:marker>
            <c:spPr>
              <a:solidFill>
                <a:schemeClr val="bg1"/>
              </a:solidFill>
            </c:spPr>
          </c:marker>
          <c:dLbls>
            <c:delete val="1"/>
          </c:dLbls>
          <c:cat>
            <c:strRef>
              <c:f>'[graficos-de-suelos-despues-de-la-implementación-de-las-técnicas-agroecológicas..xlsx]Cuadros'!$A$102:$A$106</c:f>
              <c:strCache>
                <c:ptCount val="5"/>
                <c:pt idx="0">
                  <c:v>Parcela 1</c:v>
                </c:pt>
                <c:pt idx="1">
                  <c:v>Parcela 2</c:v>
                </c:pt>
                <c:pt idx="2">
                  <c:v>Parcela 3</c:v>
                </c:pt>
                <c:pt idx="3">
                  <c:v>Parcela 4</c:v>
                </c:pt>
                <c:pt idx="4">
                  <c:v>Parcela 5</c:v>
                </c:pt>
              </c:strCache>
            </c:strRef>
          </c:cat>
          <c:val>
            <c:numRef>
              <c:f>'[graficos-de-suelos-despues-de-la-implementación-de-las-técnicas-agroecológicas..xlsx]Cuadros'!$D$102:$D$106</c:f>
              <c:numCache>
                <c:formatCode>General</c:formatCode>
                <c:ptCount val="5"/>
                <c:pt idx="0">
                  <c:v>1.6</c:v>
                </c:pt>
                <c:pt idx="1">
                  <c:v>1.6</c:v>
                </c:pt>
                <c:pt idx="2">
                  <c:v>1.6</c:v>
                </c:pt>
                <c:pt idx="3">
                  <c:v>1.6</c:v>
                </c:pt>
                <c:pt idx="4">
                  <c:v>1.6</c:v>
                </c:pt>
              </c:numCache>
            </c:numRef>
          </c:val>
          <c:smooth val="0"/>
        </c:ser>
        <c:dLbls>
          <c:dLblPos val="ctr"/>
          <c:showLegendKey val="0"/>
          <c:showVal val="1"/>
          <c:showCatName val="0"/>
          <c:showSerName val="0"/>
          <c:showPercent val="0"/>
          <c:showBubbleSize val="0"/>
        </c:dLbls>
        <c:marker val="1"/>
        <c:smooth val="0"/>
        <c:axId val="39828480"/>
        <c:axId val="39851136"/>
      </c:lineChart>
      <c:catAx>
        <c:axId val="39828480"/>
        <c:scaling>
          <c:orientation val="minMax"/>
        </c:scaling>
        <c:delete val="0"/>
        <c:axPos val="b"/>
        <c:numFmt formatCode="General" sourceLinked="1"/>
        <c:majorTickMark val="none"/>
        <c:minorTickMark val="none"/>
        <c:tickLblPos val="nextTo"/>
        <c:crossAx val="39851136"/>
        <c:crosses val="autoZero"/>
        <c:auto val="1"/>
        <c:lblAlgn val="ctr"/>
        <c:lblOffset val="100"/>
        <c:noMultiLvlLbl val="0"/>
      </c:catAx>
      <c:valAx>
        <c:axId val="39851136"/>
        <c:scaling>
          <c:orientation val="minMax"/>
        </c:scaling>
        <c:delete val="0"/>
        <c:axPos val="l"/>
        <c:majorGridlines>
          <c:spPr>
            <a:ln>
              <a:solidFill>
                <a:srgbClr val="00B050"/>
              </a:solidFill>
            </a:ln>
          </c:spPr>
        </c:majorGridlines>
        <c:title>
          <c:tx>
            <c:rich>
              <a:bodyPr/>
              <a:lstStyle/>
              <a:p>
                <a:pPr>
                  <a:defRPr/>
                </a:pPr>
                <a:r>
                  <a:rPr lang="en-US"/>
                  <a:t>g/cm3</a:t>
                </a:r>
              </a:p>
            </c:rich>
          </c:tx>
          <c:layout>
            <c:manualLayout>
              <c:xMode val="edge"/>
              <c:yMode val="edge"/>
              <c:x val="1.5711750933940954E-3"/>
              <c:y val="0.37134149000605693"/>
            </c:manualLayout>
          </c:layout>
          <c:overlay val="0"/>
        </c:title>
        <c:numFmt formatCode="General" sourceLinked="1"/>
        <c:majorTickMark val="none"/>
        <c:minorTickMark val="none"/>
        <c:tickLblPos val="nextTo"/>
        <c:crossAx val="39828480"/>
        <c:crosses val="autoZero"/>
        <c:crossBetween val="between"/>
      </c:valAx>
    </c:plotArea>
    <c:legend>
      <c:legendPos val="r"/>
      <c:layout>
        <c:manualLayout>
          <c:xMode val="edge"/>
          <c:yMode val="edge"/>
          <c:x val="0.74956024305555558"/>
          <c:y val="0.37141000000000002"/>
          <c:w val="0.25043973175059381"/>
          <c:h val="0.37127171411265897"/>
        </c:manualLayout>
      </c:layout>
      <c:overlay val="0"/>
    </c:legend>
    <c:plotVisOnly val="1"/>
    <c:dispBlanksAs val="gap"/>
    <c:showDLblsOverMax val="0"/>
  </c:chart>
  <c:spPr>
    <a:ln>
      <a:solidFill>
        <a:sysClr val="windowText" lastClr="000000"/>
      </a:solidFill>
    </a:ln>
  </c:spPr>
  <c:txPr>
    <a:bodyPr/>
    <a:lstStyle/>
    <a:p>
      <a:pPr>
        <a:defRPr sz="1150">
          <a:latin typeface="Times New Roman" pitchFamily="18" charset="0"/>
          <a:cs typeface="Times New Roman" pitchFamily="18" charset="0"/>
        </a:defRPr>
      </a:pPr>
      <a:endParaRPr lang="es-EC"/>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1100"/>
            </a:pPr>
            <a:r>
              <a:rPr lang="es-ES" sz="1100"/>
              <a:t>K inicial</a:t>
            </a:r>
          </a:p>
        </c:rich>
      </c:tx>
      <c:layout/>
      <c:overlay val="0"/>
    </c:title>
    <c:autoTitleDeleted val="0"/>
    <c:plotArea>
      <c:layout>
        <c:manualLayout>
          <c:layoutTarget val="inner"/>
          <c:xMode val="edge"/>
          <c:yMode val="edge"/>
          <c:x val="0.13716740579841313"/>
          <c:y val="0.18162464985994398"/>
          <c:w val="0.64271825662841386"/>
          <c:h val="0.69618121264253729"/>
        </c:manualLayout>
      </c:layout>
      <c:barChart>
        <c:barDir val="col"/>
        <c:grouping val="clustered"/>
        <c:varyColors val="0"/>
        <c:ser>
          <c:idx val="0"/>
          <c:order val="0"/>
          <c:tx>
            <c:strRef>
              <c:f>Cuadros!$B$24</c:f>
              <c:strCache>
                <c:ptCount val="1"/>
                <c:pt idx="0">
                  <c:v>POTASIO</c:v>
                </c:pt>
              </c:strCache>
            </c:strRef>
          </c:tx>
          <c:spPr>
            <a:solidFill>
              <a:schemeClr val="accent2"/>
            </a:solidFill>
            <a:ln w="25400" cap="flat" cmpd="sng" algn="ctr">
              <a:solidFill>
                <a:schemeClr val="accent2"/>
              </a:solidFill>
              <a:prstDash val="solid"/>
            </a:ln>
            <a:effectLst/>
          </c:spPr>
          <c:invertIfNegative val="0"/>
          <c:dLbls>
            <c:spPr>
              <a:noFill/>
              <a:ln>
                <a:noFill/>
              </a:ln>
              <a:effectLst/>
            </c:spPr>
            <c:txPr>
              <a:bodyPr/>
              <a:lstStyle/>
              <a:p>
                <a:pPr>
                  <a:defRPr sz="1050" b="1"/>
                </a:pPr>
                <a:endParaRPr lang="es-EC"/>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Cuadros!$A$25:$A$29</c:f>
              <c:strCache>
                <c:ptCount val="5"/>
                <c:pt idx="0">
                  <c:v>Parcela 1</c:v>
                </c:pt>
                <c:pt idx="1">
                  <c:v>Parcela 2</c:v>
                </c:pt>
                <c:pt idx="2">
                  <c:v>Parcela 3</c:v>
                </c:pt>
                <c:pt idx="3">
                  <c:v>Parcela 4</c:v>
                </c:pt>
                <c:pt idx="4">
                  <c:v>Parcela 5</c:v>
                </c:pt>
              </c:strCache>
            </c:strRef>
          </c:cat>
          <c:val>
            <c:numRef>
              <c:f>Cuadros!$B$25:$B$29</c:f>
              <c:numCache>
                <c:formatCode>General</c:formatCode>
                <c:ptCount val="5"/>
                <c:pt idx="0">
                  <c:v>1</c:v>
                </c:pt>
                <c:pt idx="1">
                  <c:v>0.81</c:v>
                </c:pt>
                <c:pt idx="2">
                  <c:v>0.71</c:v>
                </c:pt>
                <c:pt idx="3">
                  <c:v>0.78</c:v>
                </c:pt>
                <c:pt idx="4">
                  <c:v>1.06</c:v>
                </c:pt>
              </c:numCache>
            </c:numRef>
          </c:val>
        </c:ser>
        <c:dLbls>
          <c:dLblPos val="ctr"/>
          <c:showLegendKey val="0"/>
          <c:showVal val="1"/>
          <c:showCatName val="0"/>
          <c:showSerName val="0"/>
          <c:showPercent val="0"/>
          <c:showBubbleSize val="0"/>
        </c:dLbls>
        <c:gapWidth val="150"/>
        <c:axId val="37772672"/>
        <c:axId val="37795328"/>
      </c:barChart>
      <c:lineChart>
        <c:grouping val="standard"/>
        <c:varyColors val="0"/>
        <c:ser>
          <c:idx val="2"/>
          <c:order val="1"/>
          <c:tx>
            <c:strRef>
              <c:f>Cuadros!$C$24</c:f>
              <c:strCache>
                <c:ptCount val="1"/>
                <c:pt idx="0">
                  <c:v>Bajo</c:v>
                </c:pt>
              </c:strCache>
            </c:strRef>
          </c:tx>
          <c:spPr>
            <a:ln>
              <a:solidFill>
                <a:srgbClr val="FF0000"/>
              </a:solidFill>
            </a:ln>
          </c:spPr>
          <c:marker>
            <c:spPr>
              <a:solidFill>
                <a:srgbClr val="FF0000"/>
              </a:solidFill>
              <a:ln>
                <a:solidFill>
                  <a:srgbClr val="FF0000"/>
                </a:solidFill>
              </a:ln>
            </c:spPr>
          </c:marker>
          <c:dLbls>
            <c:delete val="1"/>
          </c:dLbls>
          <c:cat>
            <c:strRef>
              <c:f>Cuadros!$A$25:$A$29</c:f>
              <c:strCache>
                <c:ptCount val="5"/>
                <c:pt idx="0">
                  <c:v>Parcela 1</c:v>
                </c:pt>
                <c:pt idx="1">
                  <c:v>Parcela 2</c:v>
                </c:pt>
                <c:pt idx="2">
                  <c:v>Parcela 3</c:v>
                </c:pt>
                <c:pt idx="3">
                  <c:v>Parcela 4</c:v>
                </c:pt>
                <c:pt idx="4">
                  <c:v>Parcela 5</c:v>
                </c:pt>
              </c:strCache>
            </c:strRef>
          </c:cat>
          <c:val>
            <c:numRef>
              <c:f>Cuadros!$C$25:$C$29</c:f>
              <c:numCache>
                <c:formatCode>General</c:formatCode>
                <c:ptCount val="5"/>
                <c:pt idx="0">
                  <c:v>0.2</c:v>
                </c:pt>
                <c:pt idx="1">
                  <c:v>0.2</c:v>
                </c:pt>
                <c:pt idx="2">
                  <c:v>0.2</c:v>
                </c:pt>
                <c:pt idx="3">
                  <c:v>0.2</c:v>
                </c:pt>
                <c:pt idx="4">
                  <c:v>0.2</c:v>
                </c:pt>
              </c:numCache>
            </c:numRef>
          </c:val>
          <c:smooth val="0"/>
        </c:ser>
        <c:ser>
          <c:idx val="4"/>
          <c:order val="2"/>
          <c:tx>
            <c:strRef>
              <c:f>Cuadros!$D$24</c:f>
              <c:strCache>
                <c:ptCount val="1"/>
                <c:pt idx="0">
                  <c:v>Medio</c:v>
                </c:pt>
              </c:strCache>
            </c:strRef>
          </c:tx>
          <c:spPr>
            <a:ln>
              <a:solidFill>
                <a:schemeClr val="accent1"/>
              </a:solidFill>
            </a:ln>
          </c:spPr>
          <c:marker>
            <c:spPr>
              <a:solidFill>
                <a:srgbClr val="0070C0">
                  <a:alpha val="0"/>
                </a:srgbClr>
              </a:solidFill>
              <a:ln>
                <a:solidFill>
                  <a:schemeClr val="accent1"/>
                </a:solidFill>
              </a:ln>
            </c:spPr>
          </c:marker>
          <c:dLbls>
            <c:delete val="1"/>
          </c:dLbls>
          <c:cat>
            <c:strRef>
              <c:f>Cuadros!$A$25:$A$29</c:f>
              <c:strCache>
                <c:ptCount val="5"/>
                <c:pt idx="0">
                  <c:v>Parcela 1</c:v>
                </c:pt>
                <c:pt idx="1">
                  <c:v>Parcela 2</c:v>
                </c:pt>
                <c:pt idx="2">
                  <c:v>Parcela 3</c:v>
                </c:pt>
                <c:pt idx="3">
                  <c:v>Parcela 4</c:v>
                </c:pt>
                <c:pt idx="4">
                  <c:v>Parcela 5</c:v>
                </c:pt>
              </c:strCache>
            </c:strRef>
          </c:cat>
          <c:val>
            <c:numRef>
              <c:f>Cuadros!$D$25:$D$29</c:f>
              <c:numCache>
                <c:formatCode>General</c:formatCode>
                <c:ptCount val="5"/>
                <c:pt idx="0">
                  <c:v>0.4</c:v>
                </c:pt>
                <c:pt idx="1">
                  <c:v>0.4</c:v>
                </c:pt>
                <c:pt idx="2">
                  <c:v>0.4</c:v>
                </c:pt>
                <c:pt idx="3">
                  <c:v>0.4</c:v>
                </c:pt>
                <c:pt idx="4">
                  <c:v>0.4</c:v>
                </c:pt>
              </c:numCache>
            </c:numRef>
          </c:val>
          <c:smooth val="0"/>
        </c:ser>
        <c:ser>
          <c:idx val="1"/>
          <c:order val="3"/>
          <c:tx>
            <c:strRef>
              <c:f>Cuadros!$E$24</c:f>
              <c:strCache>
                <c:ptCount val="1"/>
                <c:pt idx="0">
                  <c:v>Alto</c:v>
                </c:pt>
              </c:strCache>
            </c:strRef>
          </c:tx>
          <c:spPr>
            <a:ln>
              <a:solidFill>
                <a:srgbClr val="00B050"/>
              </a:solidFill>
            </a:ln>
          </c:spPr>
          <c:marker>
            <c:spPr>
              <a:solidFill>
                <a:srgbClr val="00B050"/>
              </a:solidFill>
              <a:ln>
                <a:solidFill>
                  <a:srgbClr val="00B050"/>
                </a:solidFill>
              </a:ln>
            </c:spPr>
          </c:marker>
          <c:dLbls>
            <c:delete val="1"/>
          </c:dLbls>
          <c:cat>
            <c:strRef>
              <c:f>Cuadros!$A$25:$A$29</c:f>
              <c:strCache>
                <c:ptCount val="5"/>
                <c:pt idx="0">
                  <c:v>Parcela 1</c:v>
                </c:pt>
                <c:pt idx="1">
                  <c:v>Parcela 2</c:v>
                </c:pt>
                <c:pt idx="2">
                  <c:v>Parcela 3</c:v>
                </c:pt>
                <c:pt idx="3">
                  <c:v>Parcela 4</c:v>
                </c:pt>
                <c:pt idx="4">
                  <c:v>Parcela 5</c:v>
                </c:pt>
              </c:strCache>
            </c:strRef>
          </c:cat>
          <c:val>
            <c:numRef>
              <c:f>Cuadros!$E$25:$E$29</c:f>
              <c:numCache>
                <c:formatCode>General</c:formatCode>
                <c:ptCount val="5"/>
                <c:pt idx="0">
                  <c:v>0.6</c:v>
                </c:pt>
                <c:pt idx="1">
                  <c:v>0.6</c:v>
                </c:pt>
                <c:pt idx="2">
                  <c:v>0.6</c:v>
                </c:pt>
                <c:pt idx="3">
                  <c:v>0.6</c:v>
                </c:pt>
                <c:pt idx="4">
                  <c:v>0.6</c:v>
                </c:pt>
              </c:numCache>
            </c:numRef>
          </c:val>
          <c:smooth val="0"/>
        </c:ser>
        <c:dLbls>
          <c:dLblPos val="ctr"/>
          <c:showLegendKey val="0"/>
          <c:showVal val="1"/>
          <c:showCatName val="0"/>
          <c:showSerName val="0"/>
          <c:showPercent val="0"/>
          <c:showBubbleSize val="0"/>
        </c:dLbls>
        <c:marker val="1"/>
        <c:smooth val="0"/>
        <c:axId val="37772672"/>
        <c:axId val="37795328"/>
      </c:lineChart>
      <c:catAx>
        <c:axId val="37772672"/>
        <c:scaling>
          <c:orientation val="minMax"/>
        </c:scaling>
        <c:delete val="0"/>
        <c:axPos val="b"/>
        <c:numFmt formatCode="General" sourceLinked="1"/>
        <c:majorTickMark val="none"/>
        <c:minorTickMark val="none"/>
        <c:tickLblPos val="nextTo"/>
        <c:crossAx val="37795328"/>
        <c:crosses val="autoZero"/>
        <c:auto val="1"/>
        <c:lblAlgn val="ctr"/>
        <c:lblOffset val="100"/>
        <c:noMultiLvlLbl val="0"/>
      </c:catAx>
      <c:valAx>
        <c:axId val="37795328"/>
        <c:scaling>
          <c:orientation val="minMax"/>
        </c:scaling>
        <c:delete val="0"/>
        <c:axPos val="l"/>
        <c:majorGridlines>
          <c:spPr>
            <a:ln>
              <a:solidFill>
                <a:srgbClr val="00B050"/>
              </a:solidFill>
            </a:ln>
          </c:spPr>
        </c:majorGridlines>
        <c:title>
          <c:tx>
            <c:rich>
              <a:bodyPr/>
              <a:lstStyle/>
              <a:p>
                <a:pPr>
                  <a:defRPr/>
                </a:pPr>
                <a:r>
                  <a:rPr lang="es-ES" sz="900" b="1" i="0" u="none" strike="noStrike" baseline="0">
                    <a:effectLst/>
                  </a:rPr>
                  <a:t>meq/100 ml </a:t>
                </a:r>
                <a:endParaRPr lang="en-US"/>
              </a:p>
            </c:rich>
          </c:tx>
          <c:layout>
            <c:manualLayout>
              <c:xMode val="edge"/>
              <c:yMode val="edge"/>
              <c:x val="1.8390804597701149E-2"/>
              <c:y val="0.46374490923162748"/>
            </c:manualLayout>
          </c:layout>
          <c:overlay val="0"/>
        </c:title>
        <c:numFmt formatCode="General" sourceLinked="1"/>
        <c:majorTickMark val="out"/>
        <c:minorTickMark val="none"/>
        <c:tickLblPos val="nextTo"/>
        <c:crossAx val="37772672"/>
        <c:crosses val="autoZero"/>
        <c:crossBetween val="between"/>
      </c:valAx>
    </c:plotArea>
    <c:legend>
      <c:legendPos val="r"/>
      <c:layout>
        <c:manualLayout>
          <c:xMode val="edge"/>
          <c:yMode val="edge"/>
          <c:x val="0.76570681818181818"/>
          <c:y val="0.38226968338562833"/>
          <c:w val="0.22558333333333333"/>
          <c:h val="0.35542658819845785"/>
        </c:manualLayout>
      </c:layout>
      <c:overlay val="0"/>
    </c:legend>
    <c:plotVisOnly val="1"/>
    <c:dispBlanksAs val="gap"/>
    <c:showDLblsOverMax val="0"/>
  </c:chart>
  <c:spPr>
    <a:ln>
      <a:solidFill>
        <a:sysClr val="windowText" lastClr="000000"/>
      </a:solidFill>
    </a:ln>
  </c:spPr>
  <c:txPr>
    <a:bodyPr/>
    <a:lstStyle/>
    <a:p>
      <a:pPr>
        <a:defRPr sz="900">
          <a:latin typeface="Times New Roman" pitchFamily="18" charset="0"/>
          <a:cs typeface="Times New Roman" pitchFamily="18" charset="0"/>
        </a:defRPr>
      </a:pPr>
      <a:endParaRPr lang="es-EC"/>
    </a:p>
  </c:txPr>
  <c:externalData r:id="rId2">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s-ES"/>
              <a:t>Contenido de MO inicial</a:t>
            </a:r>
          </a:p>
        </c:rich>
      </c:tx>
      <c:layout>
        <c:manualLayout>
          <c:xMode val="edge"/>
          <c:yMode val="edge"/>
          <c:x val="0.28929145195943379"/>
          <c:y val="0"/>
        </c:manualLayout>
      </c:layout>
      <c:overlay val="0"/>
    </c:title>
    <c:autoTitleDeleted val="0"/>
    <c:plotArea>
      <c:layout>
        <c:manualLayout>
          <c:layoutTarget val="inner"/>
          <c:xMode val="edge"/>
          <c:yMode val="edge"/>
          <c:x val="8.9134374999999988E-2"/>
          <c:y val="8.8583055555555554E-2"/>
          <c:w val="0.70443401178626253"/>
          <c:h val="0.82079527777777783"/>
        </c:manualLayout>
      </c:layout>
      <c:barChart>
        <c:barDir val="col"/>
        <c:grouping val="clustered"/>
        <c:varyColors val="0"/>
        <c:ser>
          <c:idx val="0"/>
          <c:order val="0"/>
          <c:tx>
            <c:strRef>
              <c:f>'[graficos-de-suelos-despues-de-la-implementación-de-las-técnicas-agroecológicas..xlsx]Cuadros'!$B$94</c:f>
              <c:strCache>
                <c:ptCount val="1"/>
                <c:pt idx="0">
                  <c:v>M.O Inicial</c:v>
                </c:pt>
              </c:strCache>
            </c:strRef>
          </c:tx>
          <c:spPr>
            <a:solidFill>
              <a:srgbClr val="CC706E"/>
            </a:solidFill>
            <a:ln w="25400" cap="flat" cmpd="sng" algn="ctr">
              <a:solidFill>
                <a:srgbClr val="CC706E"/>
              </a:solidFill>
              <a:prstDash val="solid"/>
            </a:ln>
            <a:effectLst/>
          </c:spPr>
          <c:invertIfNegative val="0"/>
          <c:dLbls>
            <c:dLbl>
              <c:idx val="0"/>
              <c:layout>
                <c:manualLayout>
                  <c:x val="-1.7638888888888888E-2"/>
                  <c:y val="1.0583333333333333E-2"/>
                </c:manualLayout>
              </c:layout>
              <c:dLblPos val="outEnd"/>
              <c:showLegendKey val="0"/>
              <c:showVal val="1"/>
              <c:showCatName val="0"/>
              <c:showSerName val="0"/>
              <c:showPercent val="0"/>
              <c:showBubbleSize val="0"/>
            </c:dLbl>
            <c:dLbl>
              <c:idx val="1"/>
              <c:layout>
                <c:manualLayout>
                  <c:x val="-6.6145833333333334E-3"/>
                  <c:y val="-1.7638888888888888E-2"/>
                </c:manualLayout>
              </c:layout>
              <c:dLblPos val="outEnd"/>
              <c:showLegendKey val="0"/>
              <c:showVal val="1"/>
              <c:showCatName val="0"/>
              <c:showSerName val="0"/>
              <c:showPercent val="0"/>
              <c:showBubbleSize val="0"/>
            </c:dLbl>
            <c:dLbl>
              <c:idx val="2"/>
              <c:layout>
                <c:manualLayout>
                  <c:x val="-8.819444444444444E-3"/>
                  <c:y val="-3.175E-2"/>
                </c:manualLayout>
              </c:layout>
              <c:dLblPos val="outEnd"/>
              <c:showLegendKey val="0"/>
              <c:showVal val="1"/>
              <c:showCatName val="0"/>
              <c:showSerName val="0"/>
              <c:showPercent val="0"/>
              <c:showBubbleSize val="0"/>
            </c:dLbl>
            <c:dLbl>
              <c:idx val="3"/>
              <c:layout>
                <c:manualLayout>
                  <c:x val="-4.409722222222222E-3"/>
                  <c:y val="-4.5861388888888889E-2"/>
                </c:manualLayout>
              </c:layout>
              <c:dLblPos val="outEnd"/>
              <c:showLegendKey val="0"/>
              <c:showVal val="1"/>
              <c:showCatName val="0"/>
              <c:showSerName val="0"/>
              <c:showPercent val="0"/>
              <c:showBubbleSize val="0"/>
            </c:dLbl>
            <c:dLbl>
              <c:idx val="4"/>
              <c:layout>
                <c:manualLayout>
                  <c:x val="-2.2048611111110303E-3"/>
                  <c:y val="-1.7638888888888954E-2"/>
                </c:manualLayout>
              </c:layout>
              <c:dLblPos val="outEnd"/>
              <c:showLegendKey val="0"/>
              <c:showVal val="1"/>
              <c:showCatName val="0"/>
              <c:showSerName val="0"/>
              <c:showPercent val="0"/>
              <c:showBubbleSize val="0"/>
            </c:dLbl>
            <c:spPr>
              <a:noFill/>
              <a:ln>
                <a:noFill/>
              </a:ln>
              <a:effectLst/>
            </c:spPr>
            <c:txPr>
              <a:bodyPr/>
              <a:lstStyle/>
              <a:p>
                <a:pPr>
                  <a:defRPr b="1"/>
                </a:pPr>
                <a:endParaRPr lang="es-EC"/>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'[graficos-de-suelos-despues-de-la-implementación-de-las-técnicas-agroecológicas..xlsx]Cuadros'!$A$95:$A$99</c:f>
              <c:strCache>
                <c:ptCount val="5"/>
                <c:pt idx="0">
                  <c:v>Parcela 1</c:v>
                </c:pt>
                <c:pt idx="1">
                  <c:v>Parcela 2</c:v>
                </c:pt>
                <c:pt idx="2">
                  <c:v>Parcela 3</c:v>
                </c:pt>
                <c:pt idx="3">
                  <c:v>Parcela 4</c:v>
                </c:pt>
                <c:pt idx="4">
                  <c:v>Parcela 5</c:v>
                </c:pt>
              </c:strCache>
            </c:strRef>
          </c:cat>
          <c:val>
            <c:numRef>
              <c:f>'[graficos-de-suelos-despues-de-la-implementación-de-las-técnicas-agroecológicas..xlsx]Cuadros'!$B$95:$B$99</c:f>
              <c:numCache>
                <c:formatCode>General</c:formatCode>
                <c:ptCount val="5"/>
                <c:pt idx="0">
                  <c:v>2.86</c:v>
                </c:pt>
                <c:pt idx="1">
                  <c:v>2.73</c:v>
                </c:pt>
                <c:pt idx="2">
                  <c:v>2.52</c:v>
                </c:pt>
                <c:pt idx="3">
                  <c:v>2.41</c:v>
                </c:pt>
                <c:pt idx="4">
                  <c:v>2.67</c:v>
                </c:pt>
              </c:numCache>
            </c:numRef>
          </c:val>
        </c:ser>
        <c:ser>
          <c:idx val="2"/>
          <c:order val="1"/>
          <c:tx>
            <c:strRef>
              <c:f>'[graficos-de-suelos-despues-de-la-implementación-de-las-técnicas-agroecológicas..xlsx]Cuadros'!$C$94</c:f>
              <c:strCache>
                <c:ptCount val="1"/>
                <c:pt idx="0">
                  <c:v>M.O Final</c:v>
                </c:pt>
              </c:strCache>
            </c:strRef>
          </c:tx>
          <c:spPr>
            <a:solidFill>
              <a:srgbClr val="FFFF66"/>
            </a:solidFill>
            <a:ln>
              <a:solidFill>
                <a:schemeClr val="tx1"/>
              </a:solidFill>
            </a:ln>
          </c:spPr>
          <c:invertIfNegative val="0"/>
          <c:dLbls>
            <c:dLbl>
              <c:idx val="1"/>
              <c:layout>
                <c:manualLayout>
                  <c:x val="2.8663194444444446E-2"/>
                  <c:y val="1.0583333333333333E-2"/>
                </c:manualLayout>
              </c:layout>
              <c:dLblPos val="outEnd"/>
              <c:showLegendKey val="0"/>
              <c:showVal val="1"/>
              <c:showCatName val="0"/>
              <c:showSerName val="0"/>
              <c:showPercent val="0"/>
              <c:showBubbleSize val="0"/>
            </c:dLbl>
            <c:dLbl>
              <c:idx val="2"/>
              <c:layout>
                <c:manualLayout>
                  <c:x val="3.3072916666666667E-2"/>
                  <c:y val="7.0555555555555554E-3"/>
                </c:manualLayout>
              </c:layout>
              <c:dLblPos val="outEnd"/>
              <c:showLegendKey val="0"/>
              <c:showVal val="1"/>
              <c:showCatName val="0"/>
              <c:showSerName val="0"/>
              <c:showPercent val="0"/>
              <c:showBubbleSize val="0"/>
            </c:dLbl>
            <c:dLbl>
              <c:idx val="3"/>
              <c:layout>
                <c:manualLayout>
                  <c:x val="3.307291666666675E-2"/>
                  <c:y val="1.7638888888888888E-2"/>
                </c:manualLayout>
              </c:layout>
              <c:dLblPos val="outEnd"/>
              <c:showLegendKey val="0"/>
              <c:showVal val="1"/>
              <c:showCatName val="0"/>
              <c:showSerName val="0"/>
              <c:showPercent val="0"/>
              <c:showBubbleSize val="0"/>
            </c:dLbl>
            <c:dLbl>
              <c:idx val="4"/>
              <c:layout>
                <c:manualLayout>
                  <c:x val="1.5434027777777859E-2"/>
                  <c:y val="1.0583333333333333E-2"/>
                </c:manualLayout>
              </c:layout>
              <c:dLblPos val="outEnd"/>
              <c:showLegendKey val="0"/>
              <c:showVal val="1"/>
              <c:showCatName val="0"/>
              <c:showSerName val="0"/>
              <c:showPercent val="0"/>
              <c:showBubbleSize val="0"/>
            </c:dLbl>
            <c:spPr>
              <a:noFill/>
              <a:ln>
                <a:noFill/>
              </a:ln>
              <a:effectLst/>
            </c:spPr>
            <c:txPr>
              <a:bodyPr/>
              <a:lstStyle/>
              <a:p>
                <a:pPr>
                  <a:defRPr b="1"/>
                </a:pPr>
                <a:endParaRPr lang="es-EC"/>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'[graficos-de-suelos-despues-de-la-implementación-de-las-técnicas-agroecológicas..xlsx]Cuadros'!$A$95:$A$99</c:f>
              <c:strCache>
                <c:ptCount val="5"/>
                <c:pt idx="0">
                  <c:v>Parcela 1</c:v>
                </c:pt>
                <c:pt idx="1">
                  <c:v>Parcela 2</c:v>
                </c:pt>
                <c:pt idx="2">
                  <c:v>Parcela 3</c:v>
                </c:pt>
                <c:pt idx="3">
                  <c:v>Parcela 4</c:v>
                </c:pt>
                <c:pt idx="4">
                  <c:v>Parcela 5</c:v>
                </c:pt>
              </c:strCache>
            </c:strRef>
          </c:cat>
          <c:val>
            <c:numRef>
              <c:f>'[graficos-de-suelos-despues-de-la-implementación-de-las-técnicas-agroecológicas..xlsx]Cuadros'!$C$95:$C$99</c:f>
              <c:numCache>
                <c:formatCode>General</c:formatCode>
                <c:ptCount val="5"/>
                <c:pt idx="0">
                  <c:v>3.15</c:v>
                </c:pt>
                <c:pt idx="1">
                  <c:v>4.38</c:v>
                </c:pt>
                <c:pt idx="2">
                  <c:v>4.38</c:v>
                </c:pt>
                <c:pt idx="3">
                  <c:v>4.49</c:v>
                </c:pt>
                <c:pt idx="4">
                  <c:v>4.62</c:v>
                </c:pt>
              </c:numCache>
            </c:numRef>
          </c:val>
        </c:ser>
        <c:dLbls>
          <c:dLblPos val="ctr"/>
          <c:showLegendKey val="0"/>
          <c:showVal val="1"/>
          <c:showCatName val="0"/>
          <c:showSerName val="0"/>
          <c:showPercent val="0"/>
          <c:showBubbleSize val="0"/>
        </c:dLbls>
        <c:gapWidth val="150"/>
        <c:axId val="100155392"/>
        <c:axId val="100157312"/>
      </c:barChart>
      <c:lineChart>
        <c:grouping val="standard"/>
        <c:varyColors val="0"/>
        <c:ser>
          <c:idx val="4"/>
          <c:order val="2"/>
          <c:tx>
            <c:strRef>
              <c:f>'[graficos-de-suelos-despues-de-la-implementación-de-las-técnicas-agroecológicas..xlsx]Cuadros'!$D$94</c:f>
              <c:strCache>
                <c:ptCount val="1"/>
                <c:pt idx="0">
                  <c:v>Bajo</c:v>
                </c:pt>
              </c:strCache>
            </c:strRef>
          </c:tx>
          <c:spPr>
            <a:ln>
              <a:solidFill>
                <a:srgbClr val="FF0000"/>
              </a:solidFill>
            </a:ln>
          </c:spPr>
          <c:marker>
            <c:symbol val="triangle"/>
            <c:size val="7"/>
            <c:spPr>
              <a:solidFill>
                <a:srgbClr val="FF0000"/>
              </a:solidFill>
              <a:ln>
                <a:solidFill>
                  <a:srgbClr val="FF0000"/>
                </a:solidFill>
              </a:ln>
            </c:spPr>
          </c:marker>
          <c:dLbls>
            <c:delete val="1"/>
          </c:dLbls>
          <c:cat>
            <c:strRef>
              <c:f>'[graficos-de-suelos-despues-de-la-implementación-de-las-técnicas-agroecológicas..xlsx]Cuadros'!$A$95:$A$99</c:f>
              <c:strCache>
                <c:ptCount val="5"/>
                <c:pt idx="0">
                  <c:v>Parcela 1</c:v>
                </c:pt>
                <c:pt idx="1">
                  <c:v>Parcela 2</c:v>
                </c:pt>
                <c:pt idx="2">
                  <c:v>Parcela 3</c:v>
                </c:pt>
                <c:pt idx="3">
                  <c:v>Parcela 4</c:v>
                </c:pt>
                <c:pt idx="4">
                  <c:v>Parcela 5</c:v>
                </c:pt>
              </c:strCache>
            </c:strRef>
          </c:cat>
          <c:val>
            <c:numRef>
              <c:f>'[graficos-de-suelos-despues-de-la-implementación-de-las-técnicas-agroecológicas..xlsx]Cuadros'!$D$95:$D$99</c:f>
              <c:numCache>
                <c:formatCode>General</c:formatCode>
                <c:ptCount val="5"/>
                <c:pt idx="0">
                  <c:v>3</c:v>
                </c:pt>
                <c:pt idx="1">
                  <c:v>3</c:v>
                </c:pt>
                <c:pt idx="2">
                  <c:v>3</c:v>
                </c:pt>
                <c:pt idx="3">
                  <c:v>3</c:v>
                </c:pt>
                <c:pt idx="4">
                  <c:v>3</c:v>
                </c:pt>
              </c:numCache>
            </c:numRef>
          </c:val>
          <c:smooth val="0"/>
        </c:ser>
        <c:ser>
          <c:idx val="1"/>
          <c:order val="3"/>
          <c:tx>
            <c:strRef>
              <c:f>'[graficos-de-suelos-despues-de-la-implementación-de-las-técnicas-agroecológicas..xlsx]Cuadros'!$E$94</c:f>
              <c:strCache>
                <c:ptCount val="1"/>
                <c:pt idx="0">
                  <c:v>Medio</c:v>
                </c:pt>
              </c:strCache>
            </c:strRef>
          </c:tx>
          <c:spPr>
            <a:ln>
              <a:solidFill>
                <a:srgbClr val="0070C0"/>
              </a:solidFill>
            </a:ln>
          </c:spPr>
          <c:marker>
            <c:spPr>
              <a:solidFill>
                <a:srgbClr val="0070C0"/>
              </a:solidFill>
              <a:ln>
                <a:solidFill>
                  <a:srgbClr val="0070C0"/>
                </a:solidFill>
              </a:ln>
            </c:spPr>
          </c:marker>
          <c:dLbls>
            <c:delete val="1"/>
          </c:dLbls>
          <c:cat>
            <c:strRef>
              <c:f>'[graficos-de-suelos-despues-de-la-implementación-de-las-técnicas-agroecológicas..xlsx]Cuadros'!$A$95:$A$99</c:f>
              <c:strCache>
                <c:ptCount val="5"/>
                <c:pt idx="0">
                  <c:v>Parcela 1</c:v>
                </c:pt>
                <c:pt idx="1">
                  <c:v>Parcela 2</c:v>
                </c:pt>
                <c:pt idx="2">
                  <c:v>Parcela 3</c:v>
                </c:pt>
                <c:pt idx="3">
                  <c:v>Parcela 4</c:v>
                </c:pt>
                <c:pt idx="4">
                  <c:v>Parcela 5</c:v>
                </c:pt>
              </c:strCache>
            </c:strRef>
          </c:cat>
          <c:val>
            <c:numRef>
              <c:f>'[graficos-de-suelos-despues-de-la-implementación-de-las-técnicas-agroecológicas..xlsx]Cuadros'!$E$95:$E$99</c:f>
              <c:numCache>
                <c:formatCode>General</c:formatCode>
                <c:ptCount val="5"/>
                <c:pt idx="0">
                  <c:v>5</c:v>
                </c:pt>
                <c:pt idx="1">
                  <c:v>5</c:v>
                </c:pt>
                <c:pt idx="2">
                  <c:v>5</c:v>
                </c:pt>
                <c:pt idx="3">
                  <c:v>5</c:v>
                </c:pt>
                <c:pt idx="4">
                  <c:v>5</c:v>
                </c:pt>
              </c:numCache>
            </c:numRef>
          </c:val>
          <c:smooth val="0"/>
        </c:ser>
        <c:ser>
          <c:idx val="3"/>
          <c:order val="4"/>
          <c:tx>
            <c:strRef>
              <c:f>'[graficos-de-suelos-despues-de-la-implementación-de-las-técnicas-agroecológicas..xlsx]Cuadros'!$F$94</c:f>
              <c:strCache>
                <c:ptCount val="1"/>
                <c:pt idx="0">
                  <c:v>Alto</c:v>
                </c:pt>
              </c:strCache>
            </c:strRef>
          </c:tx>
          <c:spPr>
            <a:ln>
              <a:solidFill>
                <a:srgbClr val="00B050"/>
              </a:solidFill>
            </a:ln>
          </c:spPr>
          <c:marker>
            <c:spPr>
              <a:ln>
                <a:solidFill>
                  <a:srgbClr val="00B050"/>
                </a:solidFill>
              </a:ln>
            </c:spPr>
          </c:marker>
          <c:dLbls>
            <c:delete val="1"/>
          </c:dLbls>
          <c:cat>
            <c:strRef>
              <c:f>'[graficos-de-suelos-despues-de-la-implementación-de-las-técnicas-agroecológicas..xlsx]Cuadros'!$A$95:$A$99</c:f>
              <c:strCache>
                <c:ptCount val="5"/>
                <c:pt idx="0">
                  <c:v>Parcela 1</c:v>
                </c:pt>
                <c:pt idx="1">
                  <c:v>Parcela 2</c:v>
                </c:pt>
                <c:pt idx="2">
                  <c:v>Parcela 3</c:v>
                </c:pt>
                <c:pt idx="3">
                  <c:v>Parcela 4</c:v>
                </c:pt>
                <c:pt idx="4">
                  <c:v>Parcela 5</c:v>
                </c:pt>
              </c:strCache>
            </c:strRef>
          </c:cat>
          <c:val>
            <c:numRef>
              <c:f>'[graficos-de-suelos-despues-de-la-implementación-de-las-técnicas-agroecológicas..xlsx]Cuadros'!$F$95:$F$99</c:f>
              <c:numCache>
                <c:formatCode>General</c:formatCode>
                <c:ptCount val="5"/>
                <c:pt idx="0">
                  <c:v>7</c:v>
                </c:pt>
                <c:pt idx="1">
                  <c:v>7</c:v>
                </c:pt>
                <c:pt idx="2">
                  <c:v>7</c:v>
                </c:pt>
                <c:pt idx="3">
                  <c:v>7</c:v>
                </c:pt>
                <c:pt idx="4">
                  <c:v>7</c:v>
                </c:pt>
              </c:numCache>
            </c:numRef>
          </c:val>
          <c:smooth val="0"/>
        </c:ser>
        <c:dLbls>
          <c:dLblPos val="ctr"/>
          <c:showLegendKey val="0"/>
          <c:showVal val="1"/>
          <c:showCatName val="0"/>
          <c:showSerName val="0"/>
          <c:showPercent val="0"/>
          <c:showBubbleSize val="0"/>
        </c:dLbls>
        <c:marker val="1"/>
        <c:smooth val="0"/>
        <c:axId val="100155392"/>
        <c:axId val="100157312"/>
      </c:lineChart>
      <c:catAx>
        <c:axId val="100155392"/>
        <c:scaling>
          <c:orientation val="minMax"/>
        </c:scaling>
        <c:delete val="0"/>
        <c:axPos val="b"/>
        <c:numFmt formatCode="General" sourceLinked="1"/>
        <c:majorTickMark val="none"/>
        <c:minorTickMark val="none"/>
        <c:tickLblPos val="nextTo"/>
        <c:crossAx val="100157312"/>
        <c:crosses val="autoZero"/>
        <c:auto val="1"/>
        <c:lblAlgn val="ctr"/>
        <c:lblOffset val="100"/>
        <c:noMultiLvlLbl val="0"/>
      </c:catAx>
      <c:valAx>
        <c:axId val="100157312"/>
        <c:scaling>
          <c:orientation val="minMax"/>
        </c:scaling>
        <c:delete val="0"/>
        <c:axPos val="l"/>
        <c:majorGridlines>
          <c:spPr>
            <a:ln>
              <a:solidFill>
                <a:srgbClr val="00B050"/>
              </a:solidFill>
            </a:ln>
          </c:spPr>
        </c:majorGridlines>
        <c:title>
          <c:tx>
            <c:rich>
              <a:bodyPr/>
              <a:lstStyle/>
              <a:p>
                <a:pPr>
                  <a:defRPr/>
                </a:pPr>
                <a:r>
                  <a:rPr lang="en-US"/>
                  <a:t>%</a:t>
                </a:r>
              </a:p>
            </c:rich>
          </c:tx>
          <c:layout>
            <c:manualLayout>
              <c:xMode val="edge"/>
              <c:yMode val="edge"/>
              <c:x val="1.5711750933940954E-3"/>
              <c:y val="0.45749533615990307"/>
            </c:manualLayout>
          </c:layout>
          <c:overlay val="0"/>
        </c:title>
        <c:numFmt formatCode="General" sourceLinked="1"/>
        <c:majorTickMark val="none"/>
        <c:minorTickMark val="none"/>
        <c:tickLblPos val="nextTo"/>
        <c:crossAx val="100155392"/>
        <c:crosses val="autoZero"/>
        <c:crossBetween val="between"/>
      </c:valAx>
    </c:plotArea>
    <c:legend>
      <c:legendPos val="r"/>
      <c:layout>
        <c:manualLayout>
          <c:xMode val="edge"/>
          <c:yMode val="edge"/>
          <c:x val="0.78794759726308505"/>
          <c:y val="0.36805200888350492"/>
          <c:w val="0.20248978371374463"/>
          <c:h val="0.4334796265220946"/>
        </c:manualLayout>
      </c:layout>
      <c:overlay val="0"/>
    </c:legend>
    <c:plotVisOnly val="1"/>
    <c:dispBlanksAs val="gap"/>
    <c:showDLblsOverMax val="0"/>
  </c:chart>
  <c:spPr>
    <a:ln>
      <a:solidFill>
        <a:schemeClr val="tx1"/>
      </a:solidFill>
    </a:ln>
  </c:spPr>
  <c:txPr>
    <a:bodyPr/>
    <a:lstStyle/>
    <a:p>
      <a:pPr>
        <a:defRPr sz="1200">
          <a:latin typeface="Times New Roman" pitchFamily="18" charset="0"/>
          <a:cs typeface="Times New Roman" pitchFamily="18" charset="0"/>
        </a:defRPr>
      </a:pPr>
      <a:endParaRPr lang="es-EC"/>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1200"/>
            </a:pPr>
            <a:r>
              <a:rPr lang="es-ES" sz="1200"/>
              <a:t>Ca inicial</a:t>
            </a:r>
          </a:p>
        </c:rich>
      </c:tx>
      <c:layout/>
      <c:overlay val="0"/>
    </c:title>
    <c:autoTitleDeleted val="0"/>
    <c:plotArea>
      <c:layout>
        <c:manualLayout>
          <c:layoutTarget val="inner"/>
          <c:xMode val="edge"/>
          <c:yMode val="edge"/>
          <c:x val="0.12203475666863228"/>
          <c:y val="0.18157378885466255"/>
          <c:w val="0.66586510582987357"/>
          <c:h val="0.69618121264253729"/>
        </c:manualLayout>
      </c:layout>
      <c:barChart>
        <c:barDir val="col"/>
        <c:grouping val="clustered"/>
        <c:varyColors val="0"/>
        <c:ser>
          <c:idx val="0"/>
          <c:order val="0"/>
          <c:tx>
            <c:strRef>
              <c:f>Cuadros!$B$31</c:f>
              <c:strCache>
                <c:ptCount val="1"/>
                <c:pt idx="0">
                  <c:v>CALCIO</c:v>
                </c:pt>
              </c:strCache>
            </c:strRef>
          </c:tx>
          <c:spPr>
            <a:solidFill>
              <a:schemeClr val="accent2"/>
            </a:solidFill>
            <a:ln w="25400" cap="flat" cmpd="sng" algn="ctr">
              <a:solidFill>
                <a:schemeClr val="accent2"/>
              </a:solidFill>
              <a:prstDash val="solid"/>
            </a:ln>
            <a:effectLst/>
          </c:spPr>
          <c:invertIfNegative val="0"/>
          <c:dLbls>
            <c:spPr>
              <a:noFill/>
              <a:ln>
                <a:noFill/>
              </a:ln>
              <a:effectLst/>
            </c:spPr>
            <c:txPr>
              <a:bodyPr/>
              <a:lstStyle/>
              <a:p>
                <a:pPr>
                  <a:defRPr sz="1000" b="1"/>
                </a:pPr>
                <a:endParaRPr lang="es-EC"/>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Cuadros!$A$32:$A$36</c:f>
              <c:strCache>
                <c:ptCount val="5"/>
                <c:pt idx="0">
                  <c:v>Parcela 1</c:v>
                </c:pt>
                <c:pt idx="1">
                  <c:v>Parcela 2</c:v>
                </c:pt>
                <c:pt idx="2">
                  <c:v>Parcela 3</c:v>
                </c:pt>
                <c:pt idx="3">
                  <c:v>Parcela 4</c:v>
                </c:pt>
                <c:pt idx="4">
                  <c:v>Parcela 5</c:v>
                </c:pt>
              </c:strCache>
            </c:strRef>
          </c:cat>
          <c:val>
            <c:numRef>
              <c:f>Cuadros!$B$32:$B$36</c:f>
              <c:numCache>
                <c:formatCode>General</c:formatCode>
                <c:ptCount val="5"/>
                <c:pt idx="0">
                  <c:v>13.49</c:v>
                </c:pt>
                <c:pt idx="1">
                  <c:v>13.8</c:v>
                </c:pt>
                <c:pt idx="2">
                  <c:v>14.71</c:v>
                </c:pt>
                <c:pt idx="3">
                  <c:v>14.12</c:v>
                </c:pt>
                <c:pt idx="4">
                  <c:v>15.3</c:v>
                </c:pt>
              </c:numCache>
            </c:numRef>
          </c:val>
        </c:ser>
        <c:dLbls>
          <c:dLblPos val="ctr"/>
          <c:showLegendKey val="0"/>
          <c:showVal val="1"/>
          <c:showCatName val="0"/>
          <c:showSerName val="0"/>
          <c:showPercent val="0"/>
          <c:showBubbleSize val="0"/>
        </c:dLbls>
        <c:gapWidth val="150"/>
        <c:axId val="37707776"/>
        <c:axId val="37709312"/>
      </c:barChart>
      <c:lineChart>
        <c:grouping val="standard"/>
        <c:varyColors val="0"/>
        <c:ser>
          <c:idx val="2"/>
          <c:order val="1"/>
          <c:tx>
            <c:strRef>
              <c:f>Cuadros!$C$31</c:f>
              <c:strCache>
                <c:ptCount val="1"/>
                <c:pt idx="0">
                  <c:v>Bajo</c:v>
                </c:pt>
              </c:strCache>
            </c:strRef>
          </c:tx>
          <c:spPr>
            <a:ln>
              <a:solidFill>
                <a:srgbClr val="FF0000"/>
              </a:solidFill>
            </a:ln>
          </c:spPr>
          <c:marker>
            <c:spPr>
              <a:solidFill>
                <a:srgbClr val="FF0000"/>
              </a:solidFill>
              <a:ln>
                <a:solidFill>
                  <a:srgbClr val="FF0000"/>
                </a:solidFill>
              </a:ln>
            </c:spPr>
          </c:marker>
          <c:dLbls>
            <c:delete val="1"/>
          </c:dLbls>
          <c:cat>
            <c:strRef>
              <c:f>Cuadros!$A$32:$A$36</c:f>
              <c:strCache>
                <c:ptCount val="5"/>
                <c:pt idx="0">
                  <c:v>Parcela 1</c:v>
                </c:pt>
                <c:pt idx="1">
                  <c:v>Parcela 2</c:v>
                </c:pt>
                <c:pt idx="2">
                  <c:v>Parcela 3</c:v>
                </c:pt>
                <c:pt idx="3">
                  <c:v>Parcela 4</c:v>
                </c:pt>
                <c:pt idx="4">
                  <c:v>Parcela 5</c:v>
                </c:pt>
              </c:strCache>
            </c:strRef>
          </c:cat>
          <c:val>
            <c:numRef>
              <c:f>Cuadros!$C$32:$C$36</c:f>
              <c:numCache>
                <c:formatCode>General</c:formatCode>
                <c:ptCount val="5"/>
                <c:pt idx="0">
                  <c:v>5</c:v>
                </c:pt>
                <c:pt idx="1">
                  <c:v>5</c:v>
                </c:pt>
                <c:pt idx="2">
                  <c:v>5</c:v>
                </c:pt>
                <c:pt idx="3">
                  <c:v>5</c:v>
                </c:pt>
                <c:pt idx="4">
                  <c:v>5</c:v>
                </c:pt>
              </c:numCache>
            </c:numRef>
          </c:val>
          <c:smooth val="0"/>
        </c:ser>
        <c:ser>
          <c:idx val="4"/>
          <c:order val="2"/>
          <c:tx>
            <c:strRef>
              <c:f>Cuadros!$D$31</c:f>
              <c:strCache>
                <c:ptCount val="1"/>
                <c:pt idx="0">
                  <c:v>Medio</c:v>
                </c:pt>
              </c:strCache>
            </c:strRef>
          </c:tx>
          <c:spPr>
            <a:ln>
              <a:solidFill>
                <a:schemeClr val="accent1"/>
              </a:solidFill>
            </a:ln>
          </c:spPr>
          <c:marker>
            <c:spPr>
              <a:solidFill>
                <a:srgbClr val="0070C0">
                  <a:alpha val="0"/>
                </a:srgbClr>
              </a:solidFill>
              <a:ln>
                <a:solidFill>
                  <a:schemeClr val="accent1"/>
                </a:solidFill>
              </a:ln>
            </c:spPr>
          </c:marker>
          <c:dLbls>
            <c:delete val="1"/>
          </c:dLbls>
          <c:cat>
            <c:strRef>
              <c:f>Cuadros!$A$32:$A$36</c:f>
              <c:strCache>
                <c:ptCount val="5"/>
                <c:pt idx="0">
                  <c:v>Parcela 1</c:v>
                </c:pt>
                <c:pt idx="1">
                  <c:v>Parcela 2</c:v>
                </c:pt>
                <c:pt idx="2">
                  <c:v>Parcela 3</c:v>
                </c:pt>
                <c:pt idx="3">
                  <c:v>Parcela 4</c:v>
                </c:pt>
                <c:pt idx="4">
                  <c:v>Parcela 5</c:v>
                </c:pt>
              </c:strCache>
            </c:strRef>
          </c:cat>
          <c:val>
            <c:numRef>
              <c:f>Cuadros!$D$32:$D$36</c:f>
              <c:numCache>
                <c:formatCode>General</c:formatCode>
                <c:ptCount val="5"/>
                <c:pt idx="0">
                  <c:v>9</c:v>
                </c:pt>
                <c:pt idx="1">
                  <c:v>9</c:v>
                </c:pt>
                <c:pt idx="2">
                  <c:v>9</c:v>
                </c:pt>
                <c:pt idx="3">
                  <c:v>9</c:v>
                </c:pt>
                <c:pt idx="4">
                  <c:v>9</c:v>
                </c:pt>
              </c:numCache>
            </c:numRef>
          </c:val>
          <c:smooth val="0"/>
        </c:ser>
        <c:ser>
          <c:idx val="1"/>
          <c:order val="3"/>
          <c:tx>
            <c:strRef>
              <c:f>Cuadros!$E$31</c:f>
              <c:strCache>
                <c:ptCount val="1"/>
                <c:pt idx="0">
                  <c:v>Alto</c:v>
                </c:pt>
              </c:strCache>
            </c:strRef>
          </c:tx>
          <c:spPr>
            <a:ln>
              <a:solidFill>
                <a:srgbClr val="00B050"/>
              </a:solidFill>
            </a:ln>
          </c:spPr>
          <c:marker>
            <c:spPr>
              <a:solidFill>
                <a:srgbClr val="00B050"/>
              </a:solidFill>
              <a:ln>
                <a:solidFill>
                  <a:srgbClr val="00B050"/>
                </a:solidFill>
              </a:ln>
            </c:spPr>
          </c:marker>
          <c:dLbls>
            <c:delete val="1"/>
          </c:dLbls>
          <c:cat>
            <c:strRef>
              <c:f>Cuadros!$A$32:$A$36</c:f>
              <c:strCache>
                <c:ptCount val="5"/>
                <c:pt idx="0">
                  <c:v>Parcela 1</c:v>
                </c:pt>
                <c:pt idx="1">
                  <c:v>Parcela 2</c:v>
                </c:pt>
                <c:pt idx="2">
                  <c:v>Parcela 3</c:v>
                </c:pt>
                <c:pt idx="3">
                  <c:v>Parcela 4</c:v>
                </c:pt>
                <c:pt idx="4">
                  <c:v>Parcela 5</c:v>
                </c:pt>
              </c:strCache>
            </c:strRef>
          </c:cat>
          <c:val>
            <c:numRef>
              <c:f>Cuadros!$E$32:$E$36</c:f>
              <c:numCache>
                <c:formatCode>General</c:formatCode>
                <c:ptCount val="5"/>
                <c:pt idx="0">
                  <c:v>13</c:v>
                </c:pt>
                <c:pt idx="1">
                  <c:v>13</c:v>
                </c:pt>
                <c:pt idx="2">
                  <c:v>13</c:v>
                </c:pt>
                <c:pt idx="3">
                  <c:v>13</c:v>
                </c:pt>
                <c:pt idx="4">
                  <c:v>13</c:v>
                </c:pt>
              </c:numCache>
            </c:numRef>
          </c:val>
          <c:smooth val="0"/>
        </c:ser>
        <c:dLbls>
          <c:dLblPos val="ctr"/>
          <c:showLegendKey val="0"/>
          <c:showVal val="1"/>
          <c:showCatName val="0"/>
          <c:showSerName val="0"/>
          <c:showPercent val="0"/>
          <c:showBubbleSize val="0"/>
        </c:dLbls>
        <c:marker val="1"/>
        <c:smooth val="0"/>
        <c:axId val="37707776"/>
        <c:axId val="37709312"/>
      </c:lineChart>
      <c:catAx>
        <c:axId val="37707776"/>
        <c:scaling>
          <c:orientation val="minMax"/>
        </c:scaling>
        <c:delete val="0"/>
        <c:axPos val="b"/>
        <c:numFmt formatCode="General" sourceLinked="1"/>
        <c:majorTickMark val="none"/>
        <c:minorTickMark val="none"/>
        <c:tickLblPos val="nextTo"/>
        <c:crossAx val="37709312"/>
        <c:crosses val="autoZero"/>
        <c:auto val="1"/>
        <c:lblAlgn val="ctr"/>
        <c:lblOffset val="100"/>
        <c:noMultiLvlLbl val="0"/>
      </c:catAx>
      <c:valAx>
        <c:axId val="37709312"/>
        <c:scaling>
          <c:orientation val="minMax"/>
        </c:scaling>
        <c:delete val="0"/>
        <c:axPos val="l"/>
        <c:majorGridlines>
          <c:spPr>
            <a:ln>
              <a:solidFill>
                <a:srgbClr val="00B050"/>
              </a:solidFill>
            </a:ln>
          </c:spPr>
        </c:majorGridlines>
        <c:title>
          <c:tx>
            <c:rich>
              <a:bodyPr/>
              <a:lstStyle/>
              <a:p>
                <a:pPr>
                  <a:defRPr/>
                </a:pPr>
                <a:r>
                  <a:rPr lang="es-ES"/>
                  <a:t>meq/100 ml </a:t>
                </a:r>
                <a:endParaRPr lang="en-US"/>
              </a:p>
            </c:rich>
          </c:tx>
          <c:layout>
            <c:manualLayout>
              <c:xMode val="edge"/>
              <c:yMode val="edge"/>
              <c:x val="1.4836911905835559E-2"/>
              <c:y val="0.38731866721644392"/>
            </c:manualLayout>
          </c:layout>
          <c:overlay val="0"/>
        </c:title>
        <c:numFmt formatCode="General" sourceLinked="1"/>
        <c:majorTickMark val="out"/>
        <c:minorTickMark val="none"/>
        <c:tickLblPos val="nextTo"/>
        <c:crossAx val="37707776"/>
        <c:crosses val="autoZero"/>
        <c:crossBetween val="between"/>
      </c:valAx>
    </c:plotArea>
    <c:legend>
      <c:legendPos val="r"/>
      <c:layout>
        <c:manualLayout>
          <c:xMode val="edge"/>
          <c:yMode val="edge"/>
          <c:x val="0.80066616161616166"/>
          <c:y val="0.38212988708251294"/>
          <c:w val="0.19933383838383839"/>
          <c:h val="0.35542658819845785"/>
        </c:manualLayout>
      </c:layout>
      <c:overlay val="0"/>
    </c:legend>
    <c:plotVisOnly val="1"/>
    <c:dispBlanksAs val="gap"/>
    <c:showDLblsOverMax val="0"/>
  </c:chart>
  <c:spPr>
    <a:ln>
      <a:solidFill>
        <a:sysClr val="windowText" lastClr="000000"/>
      </a:solidFill>
    </a:ln>
  </c:spPr>
  <c:txPr>
    <a:bodyPr/>
    <a:lstStyle/>
    <a:p>
      <a:pPr>
        <a:defRPr sz="900">
          <a:latin typeface="Times New Roman" pitchFamily="18" charset="0"/>
          <a:cs typeface="Times New Roman" pitchFamily="18" charset="0"/>
        </a:defRPr>
      </a:pPr>
      <a:endParaRPr lang="es-EC"/>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1200"/>
            </a:pPr>
            <a:r>
              <a:rPr lang="es-ES" sz="1200"/>
              <a:t>Mg inicial</a:t>
            </a:r>
          </a:p>
        </c:rich>
      </c:tx>
      <c:layout>
        <c:manualLayout>
          <c:xMode val="edge"/>
          <c:yMode val="edge"/>
          <c:x val="0.37544763952964028"/>
          <c:y val="0"/>
        </c:manualLayout>
      </c:layout>
      <c:overlay val="0"/>
    </c:title>
    <c:autoTitleDeleted val="0"/>
    <c:plotArea>
      <c:layout>
        <c:manualLayout>
          <c:layoutTarget val="inner"/>
          <c:xMode val="edge"/>
          <c:yMode val="edge"/>
          <c:x val="0.13959545454545455"/>
          <c:y val="0.14136327160493828"/>
          <c:w val="0.62121833608008303"/>
          <c:h val="0.72464763490466777"/>
        </c:manualLayout>
      </c:layout>
      <c:barChart>
        <c:barDir val="col"/>
        <c:grouping val="clustered"/>
        <c:varyColors val="0"/>
        <c:ser>
          <c:idx val="0"/>
          <c:order val="0"/>
          <c:tx>
            <c:strRef>
              <c:f>Cuadros!$B$38</c:f>
              <c:strCache>
                <c:ptCount val="1"/>
                <c:pt idx="0">
                  <c:v>MAGNESIO</c:v>
                </c:pt>
              </c:strCache>
            </c:strRef>
          </c:tx>
          <c:spPr>
            <a:solidFill>
              <a:schemeClr val="accent2"/>
            </a:solidFill>
            <a:ln w="25400" cap="flat" cmpd="sng" algn="ctr">
              <a:solidFill>
                <a:schemeClr val="accent2"/>
              </a:solidFill>
              <a:prstDash val="solid"/>
            </a:ln>
            <a:effectLst/>
          </c:spPr>
          <c:invertIfNegative val="0"/>
          <c:dLbls>
            <c:spPr>
              <a:noFill/>
              <a:ln>
                <a:noFill/>
              </a:ln>
              <a:effectLst/>
            </c:spPr>
            <c:txPr>
              <a:bodyPr/>
              <a:lstStyle/>
              <a:p>
                <a:pPr>
                  <a:defRPr sz="1000" b="1"/>
                </a:pPr>
                <a:endParaRPr lang="es-EC"/>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Cuadros!$A$39:$A$43</c:f>
              <c:strCache>
                <c:ptCount val="5"/>
                <c:pt idx="0">
                  <c:v>Parcela 1</c:v>
                </c:pt>
                <c:pt idx="1">
                  <c:v>Parcela 2</c:v>
                </c:pt>
                <c:pt idx="2">
                  <c:v>Parcela 3</c:v>
                </c:pt>
                <c:pt idx="3">
                  <c:v>Parcela 4</c:v>
                </c:pt>
                <c:pt idx="4">
                  <c:v>Parcela 5</c:v>
                </c:pt>
              </c:strCache>
            </c:strRef>
          </c:cat>
          <c:val>
            <c:numRef>
              <c:f>Cuadros!$B$39:$B$43</c:f>
              <c:numCache>
                <c:formatCode>General</c:formatCode>
                <c:ptCount val="5"/>
                <c:pt idx="0">
                  <c:v>4</c:v>
                </c:pt>
                <c:pt idx="1">
                  <c:v>3.34</c:v>
                </c:pt>
                <c:pt idx="2">
                  <c:v>4.37</c:v>
                </c:pt>
                <c:pt idx="3">
                  <c:v>4.6900000000000004</c:v>
                </c:pt>
                <c:pt idx="4">
                  <c:v>4.63</c:v>
                </c:pt>
              </c:numCache>
            </c:numRef>
          </c:val>
        </c:ser>
        <c:dLbls>
          <c:dLblPos val="ctr"/>
          <c:showLegendKey val="0"/>
          <c:showVal val="1"/>
          <c:showCatName val="0"/>
          <c:showSerName val="0"/>
          <c:showPercent val="0"/>
          <c:showBubbleSize val="0"/>
        </c:dLbls>
        <c:gapWidth val="150"/>
        <c:axId val="37835904"/>
        <c:axId val="37837824"/>
      </c:barChart>
      <c:lineChart>
        <c:grouping val="standard"/>
        <c:varyColors val="0"/>
        <c:ser>
          <c:idx val="2"/>
          <c:order val="1"/>
          <c:tx>
            <c:strRef>
              <c:f>Cuadros!$C$38</c:f>
              <c:strCache>
                <c:ptCount val="1"/>
                <c:pt idx="0">
                  <c:v>Bajo</c:v>
                </c:pt>
              </c:strCache>
            </c:strRef>
          </c:tx>
          <c:spPr>
            <a:ln>
              <a:solidFill>
                <a:srgbClr val="FF0000"/>
              </a:solidFill>
            </a:ln>
          </c:spPr>
          <c:marker>
            <c:spPr>
              <a:solidFill>
                <a:srgbClr val="FF0000"/>
              </a:solidFill>
              <a:ln>
                <a:solidFill>
                  <a:srgbClr val="FF0000"/>
                </a:solidFill>
              </a:ln>
            </c:spPr>
          </c:marker>
          <c:dLbls>
            <c:delete val="1"/>
          </c:dLbls>
          <c:cat>
            <c:strRef>
              <c:f>Cuadros!$A$39:$A$43</c:f>
              <c:strCache>
                <c:ptCount val="5"/>
                <c:pt idx="0">
                  <c:v>Parcela 1</c:v>
                </c:pt>
                <c:pt idx="1">
                  <c:v>Parcela 2</c:v>
                </c:pt>
                <c:pt idx="2">
                  <c:v>Parcela 3</c:v>
                </c:pt>
                <c:pt idx="3">
                  <c:v>Parcela 4</c:v>
                </c:pt>
                <c:pt idx="4">
                  <c:v>Parcela 5</c:v>
                </c:pt>
              </c:strCache>
            </c:strRef>
          </c:cat>
          <c:val>
            <c:numRef>
              <c:f>Cuadros!$C$39:$C$43</c:f>
              <c:numCache>
                <c:formatCode>General</c:formatCode>
                <c:ptCount val="5"/>
                <c:pt idx="0">
                  <c:v>1.6</c:v>
                </c:pt>
                <c:pt idx="1">
                  <c:v>1.6</c:v>
                </c:pt>
                <c:pt idx="2">
                  <c:v>1.6</c:v>
                </c:pt>
                <c:pt idx="3">
                  <c:v>1.6</c:v>
                </c:pt>
                <c:pt idx="4">
                  <c:v>1.6</c:v>
                </c:pt>
              </c:numCache>
            </c:numRef>
          </c:val>
          <c:smooth val="0"/>
        </c:ser>
        <c:ser>
          <c:idx val="4"/>
          <c:order val="2"/>
          <c:tx>
            <c:strRef>
              <c:f>Cuadros!$D$38</c:f>
              <c:strCache>
                <c:ptCount val="1"/>
                <c:pt idx="0">
                  <c:v>Medio</c:v>
                </c:pt>
              </c:strCache>
            </c:strRef>
          </c:tx>
          <c:spPr>
            <a:ln>
              <a:solidFill>
                <a:schemeClr val="accent1"/>
              </a:solidFill>
            </a:ln>
          </c:spPr>
          <c:marker>
            <c:spPr>
              <a:solidFill>
                <a:srgbClr val="0070C0">
                  <a:alpha val="0"/>
                </a:srgbClr>
              </a:solidFill>
              <a:ln>
                <a:solidFill>
                  <a:schemeClr val="accent1"/>
                </a:solidFill>
              </a:ln>
            </c:spPr>
          </c:marker>
          <c:dLbls>
            <c:delete val="1"/>
          </c:dLbls>
          <c:cat>
            <c:strRef>
              <c:f>Cuadros!$A$39:$A$43</c:f>
              <c:strCache>
                <c:ptCount val="5"/>
                <c:pt idx="0">
                  <c:v>Parcela 1</c:v>
                </c:pt>
                <c:pt idx="1">
                  <c:v>Parcela 2</c:v>
                </c:pt>
                <c:pt idx="2">
                  <c:v>Parcela 3</c:v>
                </c:pt>
                <c:pt idx="3">
                  <c:v>Parcela 4</c:v>
                </c:pt>
                <c:pt idx="4">
                  <c:v>Parcela 5</c:v>
                </c:pt>
              </c:strCache>
            </c:strRef>
          </c:cat>
          <c:val>
            <c:numRef>
              <c:f>Cuadros!$D$39:$D$43</c:f>
              <c:numCache>
                <c:formatCode>General</c:formatCode>
                <c:ptCount val="5"/>
                <c:pt idx="0">
                  <c:v>2.2999999999999998</c:v>
                </c:pt>
                <c:pt idx="1">
                  <c:v>2.2999999999999998</c:v>
                </c:pt>
                <c:pt idx="2">
                  <c:v>2.2999999999999998</c:v>
                </c:pt>
                <c:pt idx="3">
                  <c:v>2.2999999999999998</c:v>
                </c:pt>
                <c:pt idx="4">
                  <c:v>2.2999999999999998</c:v>
                </c:pt>
              </c:numCache>
            </c:numRef>
          </c:val>
          <c:smooth val="0"/>
        </c:ser>
        <c:ser>
          <c:idx val="1"/>
          <c:order val="3"/>
          <c:tx>
            <c:strRef>
              <c:f>Cuadros!$E$38</c:f>
              <c:strCache>
                <c:ptCount val="1"/>
                <c:pt idx="0">
                  <c:v>Alto</c:v>
                </c:pt>
              </c:strCache>
            </c:strRef>
          </c:tx>
          <c:spPr>
            <a:ln>
              <a:solidFill>
                <a:srgbClr val="00B050"/>
              </a:solidFill>
            </a:ln>
          </c:spPr>
          <c:marker>
            <c:spPr>
              <a:solidFill>
                <a:srgbClr val="00B050"/>
              </a:solidFill>
              <a:ln>
                <a:solidFill>
                  <a:srgbClr val="00B050"/>
                </a:solidFill>
              </a:ln>
            </c:spPr>
          </c:marker>
          <c:dLbls>
            <c:delete val="1"/>
          </c:dLbls>
          <c:cat>
            <c:strRef>
              <c:f>Cuadros!$A$39:$A$43</c:f>
              <c:strCache>
                <c:ptCount val="5"/>
                <c:pt idx="0">
                  <c:v>Parcela 1</c:v>
                </c:pt>
                <c:pt idx="1">
                  <c:v>Parcela 2</c:v>
                </c:pt>
                <c:pt idx="2">
                  <c:v>Parcela 3</c:v>
                </c:pt>
                <c:pt idx="3">
                  <c:v>Parcela 4</c:v>
                </c:pt>
                <c:pt idx="4">
                  <c:v>Parcela 5</c:v>
                </c:pt>
              </c:strCache>
            </c:strRef>
          </c:cat>
          <c:val>
            <c:numRef>
              <c:f>Cuadros!$E$39:$E$43</c:f>
              <c:numCache>
                <c:formatCode>General</c:formatCode>
                <c:ptCount val="5"/>
                <c:pt idx="0">
                  <c:v>3</c:v>
                </c:pt>
                <c:pt idx="1">
                  <c:v>3</c:v>
                </c:pt>
                <c:pt idx="2">
                  <c:v>3</c:v>
                </c:pt>
                <c:pt idx="3">
                  <c:v>3</c:v>
                </c:pt>
                <c:pt idx="4">
                  <c:v>3</c:v>
                </c:pt>
              </c:numCache>
            </c:numRef>
          </c:val>
          <c:smooth val="0"/>
        </c:ser>
        <c:dLbls>
          <c:dLblPos val="ctr"/>
          <c:showLegendKey val="0"/>
          <c:showVal val="1"/>
          <c:showCatName val="0"/>
          <c:showSerName val="0"/>
          <c:showPercent val="0"/>
          <c:showBubbleSize val="0"/>
        </c:dLbls>
        <c:marker val="1"/>
        <c:smooth val="0"/>
        <c:axId val="37835904"/>
        <c:axId val="37837824"/>
      </c:lineChart>
      <c:catAx>
        <c:axId val="37835904"/>
        <c:scaling>
          <c:orientation val="minMax"/>
        </c:scaling>
        <c:delete val="0"/>
        <c:axPos val="b"/>
        <c:numFmt formatCode="General" sourceLinked="1"/>
        <c:majorTickMark val="none"/>
        <c:minorTickMark val="none"/>
        <c:tickLblPos val="nextTo"/>
        <c:crossAx val="37837824"/>
        <c:crosses val="autoZero"/>
        <c:auto val="1"/>
        <c:lblAlgn val="ctr"/>
        <c:lblOffset val="100"/>
        <c:noMultiLvlLbl val="0"/>
      </c:catAx>
      <c:valAx>
        <c:axId val="37837824"/>
        <c:scaling>
          <c:orientation val="minMax"/>
        </c:scaling>
        <c:delete val="0"/>
        <c:axPos val="l"/>
        <c:majorGridlines>
          <c:spPr>
            <a:ln>
              <a:solidFill>
                <a:srgbClr val="00B050"/>
              </a:solidFill>
            </a:ln>
          </c:spPr>
        </c:majorGridlines>
        <c:title>
          <c:tx>
            <c:rich>
              <a:bodyPr/>
              <a:lstStyle/>
              <a:p>
                <a:pPr>
                  <a:defRPr/>
                </a:pPr>
                <a:r>
                  <a:rPr lang="es-ES"/>
                  <a:t>meq/100 ml </a:t>
                </a:r>
                <a:endParaRPr lang="en-US"/>
              </a:p>
            </c:rich>
          </c:tx>
          <c:layout>
            <c:manualLayout>
              <c:xMode val="edge"/>
              <c:yMode val="edge"/>
              <c:x val="1.1519078473722102E-2"/>
              <c:y val="0.41767849788007266"/>
            </c:manualLayout>
          </c:layout>
          <c:overlay val="0"/>
        </c:title>
        <c:numFmt formatCode="General" sourceLinked="1"/>
        <c:majorTickMark val="out"/>
        <c:minorTickMark val="none"/>
        <c:tickLblPos val="nextTo"/>
        <c:crossAx val="37835904"/>
        <c:crosses val="autoZero"/>
        <c:crossBetween val="between"/>
      </c:valAx>
    </c:plotArea>
    <c:legend>
      <c:legendPos val="r"/>
      <c:layout>
        <c:manualLayout>
          <c:xMode val="edge"/>
          <c:yMode val="edge"/>
          <c:x val="0.757575"/>
          <c:y val="0.41376103371693923"/>
          <c:w val="0.242425"/>
          <c:h val="0.35542658819845785"/>
        </c:manualLayout>
      </c:layout>
      <c:overlay val="0"/>
    </c:legend>
    <c:plotVisOnly val="1"/>
    <c:dispBlanksAs val="gap"/>
    <c:showDLblsOverMax val="0"/>
  </c:chart>
  <c:spPr>
    <a:ln>
      <a:solidFill>
        <a:sysClr val="windowText" lastClr="000000"/>
      </a:solidFill>
    </a:ln>
  </c:spPr>
  <c:txPr>
    <a:bodyPr/>
    <a:lstStyle/>
    <a:p>
      <a:pPr>
        <a:defRPr sz="900">
          <a:latin typeface="Times New Roman" pitchFamily="18" charset="0"/>
          <a:cs typeface="Times New Roman" pitchFamily="18" charset="0"/>
        </a:defRPr>
      </a:pPr>
      <a:endParaRPr lang="es-EC"/>
    </a:p>
  </c:tx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1200"/>
            </a:pPr>
            <a:r>
              <a:rPr lang="es-ES" sz="1200"/>
              <a:t>S inicial</a:t>
            </a:r>
          </a:p>
        </c:rich>
      </c:tx>
      <c:layout/>
      <c:overlay val="0"/>
    </c:title>
    <c:autoTitleDeleted val="0"/>
    <c:plotArea>
      <c:layout>
        <c:manualLayout>
          <c:layoutTarget val="inner"/>
          <c:xMode val="edge"/>
          <c:yMode val="edge"/>
          <c:x val="0.13027085407427519"/>
          <c:y val="0.17966386554621849"/>
          <c:w val="0.65880980247924603"/>
          <c:h val="0.69814199695626278"/>
        </c:manualLayout>
      </c:layout>
      <c:barChart>
        <c:barDir val="col"/>
        <c:grouping val="clustered"/>
        <c:varyColors val="0"/>
        <c:ser>
          <c:idx val="0"/>
          <c:order val="0"/>
          <c:tx>
            <c:strRef>
              <c:f>Cuadros!$B$17</c:f>
              <c:strCache>
                <c:ptCount val="1"/>
                <c:pt idx="0">
                  <c:v>AZUFRE</c:v>
                </c:pt>
              </c:strCache>
            </c:strRef>
          </c:tx>
          <c:spPr>
            <a:solidFill>
              <a:schemeClr val="accent2"/>
            </a:solidFill>
            <a:ln w="25400" cap="flat" cmpd="sng" algn="ctr">
              <a:solidFill>
                <a:schemeClr val="accent2"/>
              </a:solidFill>
              <a:prstDash val="solid"/>
            </a:ln>
            <a:effectLst/>
          </c:spPr>
          <c:invertIfNegative val="0"/>
          <c:dLbls>
            <c:spPr>
              <a:noFill/>
              <a:ln>
                <a:noFill/>
              </a:ln>
              <a:effectLst/>
            </c:spPr>
            <c:txPr>
              <a:bodyPr/>
              <a:lstStyle/>
              <a:p>
                <a:pPr>
                  <a:defRPr sz="1050" b="1"/>
                </a:pPr>
                <a:endParaRPr lang="es-EC"/>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Cuadros!$A$18:$A$22</c:f>
              <c:strCache>
                <c:ptCount val="5"/>
                <c:pt idx="0">
                  <c:v>Parcela 1</c:v>
                </c:pt>
                <c:pt idx="1">
                  <c:v>Parcela 2</c:v>
                </c:pt>
                <c:pt idx="2">
                  <c:v>Parcela 3</c:v>
                </c:pt>
                <c:pt idx="3">
                  <c:v>Parcela 4</c:v>
                </c:pt>
                <c:pt idx="4">
                  <c:v>Parcela 5</c:v>
                </c:pt>
              </c:strCache>
            </c:strRef>
          </c:cat>
          <c:val>
            <c:numRef>
              <c:f>Cuadros!$B$18:$B$22</c:f>
              <c:numCache>
                <c:formatCode>General</c:formatCode>
                <c:ptCount val="5"/>
                <c:pt idx="0">
                  <c:v>4.24</c:v>
                </c:pt>
                <c:pt idx="1">
                  <c:v>4.7</c:v>
                </c:pt>
                <c:pt idx="2">
                  <c:v>3.95</c:v>
                </c:pt>
                <c:pt idx="3">
                  <c:v>2.82</c:v>
                </c:pt>
                <c:pt idx="4">
                  <c:v>6.36</c:v>
                </c:pt>
              </c:numCache>
            </c:numRef>
          </c:val>
        </c:ser>
        <c:dLbls>
          <c:dLblPos val="ctr"/>
          <c:showLegendKey val="0"/>
          <c:showVal val="1"/>
          <c:showCatName val="0"/>
          <c:showSerName val="0"/>
          <c:showPercent val="0"/>
          <c:showBubbleSize val="0"/>
        </c:dLbls>
        <c:gapWidth val="150"/>
        <c:axId val="37882880"/>
        <c:axId val="37889152"/>
      </c:barChart>
      <c:lineChart>
        <c:grouping val="standard"/>
        <c:varyColors val="0"/>
        <c:ser>
          <c:idx val="2"/>
          <c:order val="1"/>
          <c:tx>
            <c:strRef>
              <c:f>Cuadros!$C$17</c:f>
              <c:strCache>
                <c:ptCount val="1"/>
                <c:pt idx="0">
                  <c:v>Bajo</c:v>
                </c:pt>
              </c:strCache>
            </c:strRef>
          </c:tx>
          <c:spPr>
            <a:ln>
              <a:solidFill>
                <a:srgbClr val="FF0000"/>
              </a:solidFill>
            </a:ln>
          </c:spPr>
          <c:marker>
            <c:spPr>
              <a:solidFill>
                <a:srgbClr val="FF0000"/>
              </a:solidFill>
              <a:ln>
                <a:solidFill>
                  <a:srgbClr val="FF0000"/>
                </a:solidFill>
              </a:ln>
            </c:spPr>
          </c:marker>
          <c:dLbls>
            <c:delete val="1"/>
          </c:dLbls>
          <c:cat>
            <c:strRef>
              <c:f>Cuadros!$A$18:$A$22</c:f>
              <c:strCache>
                <c:ptCount val="5"/>
                <c:pt idx="0">
                  <c:v>Parcela 1</c:v>
                </c:pt>
                <c:pt idx="1">
                  <c:v>Parcela 2</c:v>
                </c:pt>
                <c:pt idx="2">
                  <c:v>Parcela 3</c:v>
                </c:pt>
                <c:pt idx="3">
                  <c:v>Parcela 4</c:v>
                </c:pt>
                <c:pt idx="4">
                  <c:v>Parcela 5</c:v>
                </c:pt>
              </c:strCache>
            </c:strRef>
          </c:cat>
          <c:val>
            <c:numRef>
              <c:f>Cuadros!$C$18:$C$22</c:f>
              <c:numCache>
                <c:formatCode>General</c:formatCode>
                <c:ptCount val="5"/>
                <c:pt idx="0">
                  <c:v>12</c:v>
                </c:pt>
                <c:pt idx="1">
                  <c:v>12</c:v>
                </c:pt>
                <c:pt idx="2">
                  <c:v>12</c:v>
                </c:pt>
                <c:pt idx="3">
                  <c:v>12</c:v>
                </c:pt>
                <c:pt idx="4">
                  <c:v>12</c:v>
                </c:pt>
              </c:numCache>
            </c:numRef>
          </c:val>
          <c:smooth val="0"/>
        </c:ser>
        <c:ser>
          <c:idx val="4"/>
          <c:order val="2"/>
          <c:tx>
            <c:strRef>
              <c:f>Cuadros!$D$17</c:f>
              <c:strCache>
                <c:ptCount val="1"/>
                <c:pt idx="0">
                  <c:v>Medio</c:v>
                </c:pt>
              </c:strCache>
            </c:strRef>
          </c:tx>
          <c:spPr>
            <a:ln>
              <a:solidFill>
                <a:schemeClr val="accent1"/>
              </a:solidFill>
            </a:ln>
          </c:spPr>
          <c:marker>
            <c:spPr>
              <a:solidFill>
                <a:srgbClr val="0070C0">
                  <a:alpha val="0"/>
                </a:srgbClr>
              </a:solidFill>
              <a:ln>
                <a:solidFill>
                  <a:schemeClr val="accent1"/>
                </a:solidFill>
              </a:ln>
            </c:spPr>
          </c:marker>
          <c:dLbls>
            <c:delete val="1"/>
          </c:dLbls>
          <c:cat>
            <c:strRef>
              <c:f>Cuadros!$A$18:$A$22</c:f>
              <c:strCache>
                <c:ptCount val="5"/>
                <c:pt idx="0">
                  <c:v>Parcela 1</c:v>
                </c:pt>
                <c:pt idx="1">
                  <c:v>Parcela 2</c:v>
                </c:pt>
                <c:pt idx="2">
                  <c:v>Parcela 3</c:v>
                </c:pt>
                <c:pt idx="3">
                  <c:v>Parcela 4</c:v>
                </c:pt>
                <c:pt idx="4">
                  <c:v>Parcela 5</c:v>
                </c:pt>
              </c:strCache>
            </c:strRef>
          </c:cat>
          <c:val>
            <c:numRef>
              <c:f>Cuadros!$D$18:$D$22</c:f>
              <c:numCache>
                <c:formatCode>General</c:formatCode>
                <c:ptCount val="5"/>
                <c:pt idx="0">
                  <c:v>24</c:v>
                </c:pt>
                <c:pt idx="1">
                  <c:v>24</c:v>
                </c:pt>
                <c:pt idx="2">
                  <c:v>24</c:v>
                </c:pt>
                <c:pt idx="3">
                  <c:v>24</c:v>
                </c:pt>
                <c:pt idx="4">
                  <c:v>24</c:v>
                </c:pt>
              </c:numCache>
            </c:numRef>
          </c:val>
          <c:smooth val="0"/>
        </c:ser>
        <c:ser>
          <c:idx val="1"/>
          <c:order val="3"/>
          <c:tx>
            <c:strRef>
              <c:f>Cuadros!$E$17</c:f>
              <c:strCache>
                <c:ptCount val="1"/>
                <c:pt idx="0">
                  <c:v>Alto</c:v>
                </c:pt>
              </c:strCache>
            </c:strRef>
          </c:tx>
          <c:spPr>
            <a:ln>
              <a:solidFill>
                <a:srgbClr val="00B050"/>
              </a:solidFill>
            </a:ln>
          </c:spPr>
          <c:marker>
            <c:spPr>
              <a:solidFill>
                <a:srgbClr val="00B050"/>
              </a:solidFill>
              <a:ln>
                <a:solidFill>
                  <a:srgbClr val="00B050"/>
                </a:solidFill>
              </a:ln>
            </c:spPr>
          </c:marker>
          <c:dLbls>
            <c:delete val="1"/>
          </c:dLbls>
          <c:cat>
            <c:strRef>
              <c:f>Cuadros!$A$18:$A$22</c:f>
              <c:strCache>
                <c:ptCount val="5"/>
                <c:pt idx="0">
                  <c:v>Parcela 1</c:v>
                </c:pt>
                <c:pt idx="1">
                  <c:v>Parcela 2</c:v>
                </c:pt>
                <c:pt idx="2">
                  <c:v>Parcela 3</c:v>
                </c:pt>
                <c:pt idx="3">
                  <c:v>Parcela 4</c:v>
                </c:pt>
                <c:pt idx="4">
                  <c:v>Parcela 5</c:v>
                </c:pt>
              </c:strCache>
            </c:strRef>
          </c:cat>
          <c:val>
            <c:numRef>
              <c:f>Cuadros!$E$18:$E$22</c:f>
              <c:numCache>
                <c:formatCode>General</c:formatCode>
                <c:ptCount val="5"/>
                <c:pt idx="0">
                  <c:v>36</c:v>
                </c:pt>
                <c:pt idx="1">
                  <c:v>36</c:v>
                </c:pt>
                <c:pt idx="2">
                  <c:v>36</c:v>
                </c:pt>
                <c:pt idx="3">
                  <c:v>36</c:v>
                </c:pt>
                <c:pt idx="4">
                  <c:v>36</c:v>
                </c:pt>
              </c:numCache>
            </c:numRef>
          </c:val>
          <c:smooth val="0"/>
        </c:ser>
        <c:dLbls>
          <c:dLblPos val="ctr"/>
          <c:showLegendKey val="0"/>
          <c:showVal val="1"/>
          <c:showCatName val="0"/>
          <c:showSerName val="0"/>
          <c:showPercent val="0"/>
          <c:showBubbleSize val="0"/>
        </c:dLbls>
        <c:marker val="1"/>
        <c:smooth val="0"/>
        <c:axId val="37882880"/>
        <c:axId val="37889152"/>
      </c:lineChart>
      <c:catAx>
        <c:axId val="37882880"/>
        <c:scaling>
          <c:orientation val="minMax"/>
        </c:scaling>
        <c:delete val="0"/>
        <c:axPos val="b"/>
        <c:numFmt formatCode="General" sourceLinked="1"/>
        <c:majorTickMark val="none"/>
        <c:minorTickMark val="none"/>
        <c:tickLblPos val="nextTo"/>
        <c:crossAx val="37889152"/>
        <c:crosses val="autoZero"/>
        <c:auto val="1"/>
        <c:lblAlgn val="ctr"/>
        <c:lblOffset val="100"/>
        <c:noMultiLvlLbl val="0"/>
      </c:catAx>
      <c:valAx>
        <c:axId val="37889152"/>
        <c:scaling>
          <c:orientation val="minMax"/>
          <c:max val="40"/>
        </c:scaling>
        <c:delete val="0"/>
        <c:axPos val="l"/>
        <c:majorGridlines>
          <c:spPr>
            <a:ln>
              <a:solidFill>
                <a:srgbClr val="00B050"/>
              </a:solidFill>
            </a:ln>
          </c:spPr>
        </c:majorGridlines>
        <c:title>
          <c:tx>
            <c:rich>
              <a:bodyPr/>
              <a:lstStyle/>
              <a:p>
                <a:pPr>
                  <a:defRPr/>
                </a:pPr>
                <a:r>
                  <a:rPr lang="en-US"/>
                  <a:t>ppm</a:t>
                </a:r>
              </a:p>
            </c:rich>
          </c:tx>
          <c:layout>
            <c:manualLayout>
              <c:xMode val="edge"/>
              <c:yMode val="edge"/>
              <c:x val="1.8390804597701149E-2"/>
              <c:y val="0.46276501211641458"/>
            </c:manualLayout>
          </c:layout>
          <c:overlay val="0"/>
        </c:title>
        <c:numFmt formatCode="General" sourceLinked="1"/>
        <c:majorTickMark val="out"/>
        <c:minorTickMark val="none"/>
        <c:tickLblPos val="nextTo"/>
        <c:crossAx val="37882880"/>
        <c:crosses val="autoZero"/>
        <c:crossBetween val="between"/>
      </c:valAx>
    </c:plotArea>
    <c:legend>
      <c:legendPos val="r"/>
      <c:layout>
        <c:manualLayout>
          <c:xMode val="edge"/>
          <c:yMode val="edge"/>
          <c:x val="0.7700840498385978"/>
          <c:y val="0.37544215542085524"/>
          <c:w val="0.19926460916523367"/>
          <c:h val="0.35552614746686079"/>
        </c:manualLayout>
      </c:layout>
      <c:overlay val="0"/>
    </c:legend>
    <c:plotVisOnly val="1"/>
    <c:dispBlanksAs val="gap"/>
    <c:showDLblsOverMax val="0"/>
  </c:chart>
  <c:spPr>
    <a:ln>
      <a:solidFill>
        <a:sysClr val="windowText" lastClr="000000"/>
      </a:solidFill>
    </a:ln>
  </c:spPr>
  <c:txPr>
    <a:bodyPr/>
    <a:lstStyle/>
    <a:p>
      <a:pPr>
        <a:defRPr sz="900">
          <a:latin typeface="Times New Roman" pitchFamily="18" charset="0"/>
          <a:cs typeface="Times New Roman" pitchFamily="18" charset="0"/>
        </a:defRPr>
      </a:pPr>
      <a:endParaRPr lang="es-EC"/>
    </a:p>
  </c:txPr>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1100"/>
            </a:pPr>
            <a:r>
              <a:rPr lang="es-EC" sz="1100"/>
              <a:t>B</a:t>
            </a:r>
            <a:r>
              <a:rPr lang="es-EC" sz="1100" baseline="0"/>
              <a:t> inicial</a:t>
            </a:r>
            <a:endParaRPr lang="es-EC" sz="1100"/>
          </a:p>
        </c:rich>
      </c:tx>
      <c:layout/>
      <c:overlay val="0"/>
    </c:title>
    <c:autoTitleDeleted val="0"/>
    <c:plotArea>
      <c:layout>
        <c:manualLayout>
          <c:layoutTarget val="inner"/>
          <c:xMode val="edge"/>
          <c:yMode val="edge"/>
          <c:x val="0.12810426865655877"/>
          <c:y val="0.17939308398023995"/>
          <c:w val="0.68675802848587586"/>
          <c:h val="0.61727838007546165"/>
        </c:manualLayout>
      </c:layout>
      <c:barChart>
        <c:barDir val="col"/>
        <c:grouping val="clustered"/>
        <c:varyColors val="0"/>
        <c:ser>
          <c:idx val="0"/>
          <c:order val="0"/>
          <c:tx>
            <c:strRef>
              <c:f>Cuadros!$B$73</c:f>
              <c:strCache>
                <c:ptCount val="1"/>
                <c:pt idx="0">
                  <c:v>BORO</c:v>
                </c:pt>
              </c:strCache>
            </c:strRef>
          </c:tx>
          <c:spPr>
            <a:solidFill>
              <a:srgbClr val="C96765"/>
            </a:solidFill>
            <a:ln w="25400" cap="flat" cmpd="sng" algn="ctr">
              <a:solidFill>
                <a:srgbClr val="C96765"/>
              </a:solidFill>
              <a:prstDash val="solid"/>
            </a:ln>
            <a:effectLst/>
          </c:spPr>
          <c:invertIfNegative val="0"/>
          <c:dLbls>
            <c:dLbl>
              <c:idx val="0"/>
              <c:layout>
                <c:manualLayout>
                  <c:x val="3.2070707070707069E-3"/>
                  <c:y val="-3.5277777777777776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6.4141414141414138E-3"/>
                  <c:y val="-7.447530864197531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0"/>
                  <c:y val="-5.0956790123456788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3.2070707070707069E-3"/>
                  <c:y val="-2.3518518518518518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3.2070707070707069E-3"/>
                  <c:y val="-4.7037037037037037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a:lstStyle/>
              <a:p>
                <a:pPr>
                  <a:defRPr sz="1050" b="1"/>
                </a:pPr>
                <a:endParaRPr lang="es-EC"/>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Cuadros!$A$74:$A$78</c:f>
              <c:strCache>
                <c:ptCount val="5"/>
                <c:pt idx="0">
                  <c:v>Parcela 1</c:v>
                </c:pt>
                <c:pt idx="1">
                  <c:v>Parcela 2</c:v>
                </c:pt>
                <c:pt idx="2">
                  <c:v>Parcela 3</c:v>
                </c:pt>
                <c:pt idx="3">
                  <c:v>Parcela 4</c:v>
                </c:pt>
                <c:pt idx="4">
                  <c:v>Parcela 5</c:v>
                </c:pt>
              </c:strCache>
            </c:strRef>
          </c:cat>
          <c:val>
            <c:numRef>
              <c:f>Cuadros!$B$74:$B$78</c:f>
              <c:numCache>
                <c:formatCode>General</c:formatCode>
                <c:ptCount val="5"/>
                <c:pt idx="0">
                  <c:v>0.86</c:v>
                </c:pt>
                <c:pt idx="1">
                  <c:v>0.67</c:v>
                </c:pt>
                <c:pt idx="2">
                  <c:v>0.75</c:v>
                </c:pt>
                <c:pt idx="3">
                  <c:v>0.92</c:v>
                </c:pt>
                <c:pt idx="4">
                  <c:v>0.78</c:v>
                </c:pt>
              </c:numCache>
            </c:numRef>
          </c:val>
        </c:ser>
        <c:dLbls>
          <c:dLblPos val="ctr"/>
          <c:showLegendKey val="0"/>
          <c:showVal val="1"/>
          <c:showCatName val="0"/>
          <c:showSerName val="0"/>
          <c:showPercent val="0"/>
          <c:showBubbleSize val="0"/>
        </c:dLbls>
        <c:gapWidth val="150"/>
        <c:axId val="38045952"/>
        <c:axId val="38060416"/>
      </c:barChart>
      <c:lineChart>
        <c:grouping val="standard"/>
        <c:varyColors val="0"/>
        <c:ser>
          <c:idx val="2"/>
          <c:order val="1"/>
          <c:tx>
            <c:strRef>
              <c:f>Cuadros!$C$73</c:f>
              <c:strCache>
                <c:ptCount val="1"/>
                <c:pt idx="0">
                  <c:v>Bajo</c:v>
                </c:pt>
              </c:strCache>
            </c:strRef>
          </c:tx>
          <c:spPr>
            <a:ln>
              <a:solidFill>
                <a:srgbClr val="FF0000"/>
              </a:solidFill>
            </a:ln>
          </c:spPr>
          <c:marker>
            <c:spPr>
              <a:solidFill>
                <a:srgbClr val="FF0000"/>
              </a:solidFill>
              <a:ln>
                <a:solidFill>
                  <a:srgbClr val="FF0000"/>
                </a:solidFill>
              </a:ln>
            </c:spPr>
          </c:marker>
          <c:dLbls>
            <c:delete val="1"/>
          </c:dLbls>
          <c:cat>
            <c:strRef>
              <c:f>Cuadros!$A$74:$A$78</c:f>
              <c:strCache>
                <c:ptCount val="5"/>
                <c:pt idx="0">
                  <c:v>Parcela 1</c:v>
                </c:pt>
                <c:pt idx="1">
                  <c:v>Parcela 2</c:v>
                </c:pt>
                <c:pt idx="2">
                  <c:v>Parcela 3</c:v>
                </c:pt>
                <c:pt idx="3">
                  <c:v>Parcela 4</c:v>
                </c:pt>
                <c:pt idx="4">
                  <c:v>Parcela 5</c:v>
                </c:pt>
              </c:strCache>
            </c:strRef>
          </c:cat>
          <c:val>
            <c:numRef>
              <c:f>Cuadros!$C$74:$C$78</c:f>
              <c:numCache>
                <c:formatCode>General</c:formatCode>
                <c:ptCount val="5"/>
                <c:pt idx="0">
                  <c:v>1</c:v>
                </c:pt>
                <c:pt idx="1">
                  <c:v>1</c:v>
                </c:pt>
                <c:pt idx="2">
                  <c:v>1</c:v>
                </c:pt>
                <c:pt idx="3">
                  <c:v>1</c:v>
                </c:pt>
                <c:pt idx="4">
                  <c:v>1</c:v>
                </c:pt>
              </c:numCache>
            </c:numRef>
          </c:val>
          <c:smooth val="0"/>
        </c:ser>
        <c:ser>
          <c:idx val="4"/>
          <c:order val="2"/>
          <c:tx>
            <c:strRef>
              <c:f>Cuadros!$D$73</c:f>
              <c:strCache>
                <c:ptCount val="1"/>
                <c:pt idx="0">
                  <c:v>Medio</c:v>
                </c:pt>
              </c:strCache>
            </c:strRef>
          </c:tx>
          <c:spPr>
            <a:ln>
              <a:solidFill>
                <a:schemeClr val="accent1"/>
              </a:solidFill>
            </a:ln>
          </c:spPr>
          <c:marker>
            <c:spPr>
              <a:solidFill>
                <a:srgbClr val="0070C0">
                  <a:alpha val="0"/>
                </a:srgbClr>
              </a:solidFill>
              <a:ln>
                <a:solidFill>
                  <a:schemeClr val="accent1"/>
                </a:solidFill>
              </a:ln>
            </c:spPr>
          </c:marker>
          <c:dLbls>
            <c:delete val="1"/>
          </c:dLbls>
          <c:cat>
            <c:strRef>
              <c:f>Cuadros!$A$74:$A$78</c:f>
              <c:strCache>
                <c:ptCount val="5"/>
                <c:pt idx="0">
                  <c:v>Parcela 1</c:v>
                </c:pt>
                <c:pt idx="1">
                  <c:v>Parcela 2</c:v>
                </c:pt>
                <c:pt idx="2">
                  <c:v>Parcela 3</c:v>
                </c:pt>
                <c:pt idx="3">
                  <c:v>Parcela 4</c:v>
                </c:pt>
                <c:pt idx="4">
                  <c:v>Parcela 5</c:v>
                </c:pt>
              </c:strCache>
            </c:strRef>
          </c:cat>
          <c:val>
            <c:numRef>
              <c:f>Cuadros!$D$74:$D$78</c:f>
              <c:numCache>
                <c:formatCode>General</c:formatCode>
                <c:ptCount val="5"/>
                <c:pt idx="0">
                  <c:v>2</c:v>
                </c:pt>
                <c:pt idx="1">
                  <c:v>2</c:v>
                </c:pt>
                <c:pt idx="2">
                  <c:v>2</c:v>
                </c:pt>
                <c:pt idx="3">
                  <c:v>2</c:v>
                </c:pt>
                <c:pt idx="4">
                  <c:v>2</c:v>
                </c:pt>
              </c:numCache>
            </c:numRef>
          </c:val>
          <c:smooth val="0"/>
        </c:ser>
        <c:ser>
          <c:idx val="1"/>
          <c:order val="3"/>
          <c:tx>
            <c:strRef>
              <c:f>Cuadros!$E$73</c:f>
              <c:strCache>
                <c:ptCount val="1"/>
                <c:pt idx="0">
                  <c:v>Alto</c:v>
                </c:pt>
              </c:strCache>
            </c:strRef>
          </c:tx>
          <c:spPr>
            <a:ln>
              <a:solidFill>
                <a:srgbClr val="00B050"/>
              </a:solidFill>
            </a:ln>
          </c:spPr>
          <c:marker>
            <c:spPr>
              <a:solidFill>
                <a:srgbClr val="00B050"/>
              </a:solidFill>
              <a:ln>
                <a:solidFill>
                  <a:srgbClr val="00B050"/>
                </a:solidFill>
              </a:ln>
            </c:spPr>
          </c:marker>
          <c:dLbls>
            <c:delete val="1"/>
          </c:dLbls>
          <c:cat>
            <c:strRef>
              <c:f>Cuadros!$A$74:$A$78</c:f>
              <c:strCache>
                <c:ptCount val="5"/>
                <c:pt idx="0">
                  <c:v>Parcela 1</c:v>
                </c:pt>
                <c:pt idx="1">
                  <c:v>Parcela 2</c:v>
                </c:pt>
                <c:pt idx="2">
                  <c:v>Parcela 3</c:v>
                </c:pt>
                <c:pt idx="3">
                  <c:v>Parcela 4</c:v>
                </c:pt>
                <c:pt idx="4">
                  <c:v>Parcela 5</c:v>
                </c:pt>
              </c:strCache>
            </c:strRef>
          </c:cat>
          <c:val>
            <c:numRef>
              <c:f>Cuadros!$E$74:$E$78</c:f>
              <c:numCache>
                <c:formatCode>General</c:formatCode>
                <c:ptCount val="5"/>
                <c:pt idx="0">
                  <c:v>3</c:v>
                </c:pt>
                <c:pt idx="1">
                  <c:v>3</c:v>
                </c:pt>
                <c:pt idx="2">
                  <c:v>3</c:v>
                </c:pt>
                <c:pt idx="3">
                  <c:v>3</c:v>
                </c:pt>
                <c:pt idx="4">
                  <c:v>3</c:v>
                </c:pt>
              </c:numCache>
            </c:numRef>
          </c:val>
          <c:smooth val="0"/>
        </c:ser>
        <c:dLbls>
          <c:dLblPos val="ctr"/>
          <c:showLegendKey val="0"/>
          <c:showVal val="1"/>
          <c:showCatName val="0"/>
          <c:showSerName val="0"/>
          <c:showPercent val="0"/>
          <c:showBubbleSize val="0"/>
        </c:dLbls>
        <c:marker val="1"/>
        <c:smooth val="0"/>
        <c:axId val="38045952"/>
        <c:axId val="38060416"/>
      </c:lineChart>
      <c:catAx>
        <c:axId val="38045952"/>
        <c:scaling>
          <c:orientation val="minMax"/>
        </c:scaling>
        <c:delete val="0"/>
        <c:axPos val="b"/>
        <c:numFmt formatCode="General" sourceLinked="1"/>
        <c:majorTickMark val="none"/>
        <c:minorTickMark val="none"/>
        <c:tickLblPos val="nextTo"/>
        <c:crossAx val="38060416"/>
        <c:crosses val="autoZero"/>
        <c:auto val="1"/>
        <c:lblAlgn val="ctr"/>
        <c:lblOffset val="100"/>
        <c:noMultiLvlLbl val="0"/>
      </c:catAx>
      <c:valAx>
        <c:axId val="38060416"/>
        <c:scaling>
          <c:orientation val="minMax"/>
          <c:max val="3"/>
        </c:scaling>
        <c:delete val="0"/>
        <c:axPos val="l"/>
        <c:majorGridlines>
          <c:spPr>
            <a:ln>
              <a:solidFill>
                <a:srgbClr val="00B050"/>
              </a:solidFill>
            </a:ln>
          </c:spPr>
        </c:majorGridlines>
        <c:title>
          <c:tx>
            <c:rich>
              <a:bodyPr/>
              <a:lstStyle/>
              <a:p>
                <a:pPr>
                  <a:defRPr/>
                </a:pPr>
                <a:r>
                  <a:rPr lang="es-EC"/>
                  <a:t>ppm</a:t>
                </a:r>
              </a:p>
            </c:rich>
          </c:tx>
          <c:layout>
            <c:manualLayout>
              <c:xMode val="edge"/>
              <c:yMode val="edge"/>
              <c:x val="1.8390804597701149E-2"/>
              <c:y val="0.42036806261112525"/>
            </c:manualLayout>
          </c:layout>
          <c:overlay val="0"/>
        </c:title>
        <c:numFmt formatCode="General" sourceLinked="1"/>
        <c:majorTickMark val="out"/>
        <c:minorTickMark val="none"/>
        <c:tickLblPos val="nextTo"/>
        <c:crossAx val="38045952"/>
        <c:crosses val="autoZero"/>
        <c:crossBetween val="between"/>
      </c:valAx>
      <c:spPr>
        <a:noFill/>
        <a:ln w="25400">
          <a:noFill/>
        </a:ln>
      </c:spPr>
    </c:plotArea>
    <c:legend>
      <c:legendPos val="r"/>
      <c:layout/>
      <c:overlay val="0"/>
    </c:legend>
    <c:plotVisOnly val="1"/>
    <c:dispBlanksAs val="gap"/>
    <c:showDLblsOverMax val="0"/>
  </c:chart>
  <c:spPr>
    <a:ln>
      <a:solidFill>
        <a:sysClr val="windowText" lastClr="000000"/>
      </a:solidFill>
    </a:ln>
  </c:spPr>
  <c:txPr>
    <a:bodyPr/>
    <a:lstStyle/>
    <a:p>
      <a:pPr>
        <a:defRPr sz="900">
          <a:latin typeface="Times New Roman" pitchFamily="18" charset="0"/>
          <a:cs typeface="Times New Roman" pitchFamily="18" charset="0"/>
        </a:defRPr>
      </a:pPr>
      <a:endParaRPr lang="es-EC"/>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1100"/>
            </a:pPr>
            <a:r>
              <a:rPr lang="es-ES" sz="1100"/>
              <a:t>Zn inicial</a:t>
            </a:r>
          </a:p>
        </c:rich>
      </c:tx>
      <c:layout/>
      <c:overlay val="0"/>
    </c:title>
    <c:autoTitleDeleted val="0"/>
    <c:plotArea>
      <c:layout/>
      <c:barChart>
        <c:barDir val="col"/>
        <c:grouping val="clustered"/>
        <c:varyColors val="0"/>
        <c:ser>
          <c:idx val="0"/>
          <c:order val="0"/>
          <c:tx>
            <c:strRef>
              <c:f>Cuadros!$B$45</c:f>
              <c:strCache>
                <c:ptCount val="1"/>
                <c:pt idx="0">
                  <c:v>ZINC</c:v>
                </c:pt>
              </c:strCache>
            </c:strRef>
          </c:tx>
          <c:spPr>
            <a:solidFill>
              <a:srgbClr val="C96765"/>
            </a:solidFill>
            <a:ln w="25400" cap="flat" cmpd="sng" algn="ctr">
              <a:solidFill>
                <a:srgbClr val="C96765"/>
              </a:solidFill>
              <a:prstDash val="solid"/>
            </a:ln>
            <a:effectLst/>
          </c:spPr>
          <c:invertIfNegative val="0"/>
          <c:dLbls>
            <c:dLbl>
              <c:idx val="0"/>
              <c:layout>
                <c:manualLayout>
                  <c:x val="0"/>
                  <c:y val="-3.1358024691357955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3.2070707070707069E-3"/>
                  <c:y val="-1.5679012345678939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5.8795617084310512E-17"/>
                  <c:y val="-3.1358024691357955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0"/>
                  <c:y val="-3.9197530864197531E-3"/>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a:lstStyle/>
              <a:p>
                <a:pPr>
                  <a:defRPr sz="1050" b="1"/>
                </a:pPr>
                <a:endParaRPr lang="es-EC"/>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Cuadros!$A$46:$A$50</c:f>
              <c:strCache>
                <c:ptCount val="5"/>
                <c:pt idx="0">
                  <c:v>Parcela 1</c:v>
                </c:pt>
                <c:pt idx="1">
                  <c:v>Parcela 2</c:v>
                </c:pt>
                <c:pt idx="2">
                  <c:v>Parcela 3</c:v>
                </c:pt>
                <c:pt idx="3">
                  <c:v>Parcela 4</c:v>
                </c:pt>
                <c:pt idx="4">
                  <c:v>Parcela 5</c:v>
                </c:pt>
              </c:strCache>
            </c:strRef>
          </c:cat>
          <c:val>
            <c:numRef>
              <c:f>Cuadros!$B$46:$B$50</c:f>
              <c:numCache>
                <c:formatCode>General</c:formatCode>
                <c:ptCount val="5"/>
                <c:pt idx="0">
                  <c:v>2.68</c:v>
                </c:pt>
                <c:pt idx="1">
                  <c:v>2.8</c:v>
                </c:pt>
                <c:pt idx="2">
                  <c:v>2.58</c:v>
                </c:pt>
                <c:pt idx="3">
                  <c:v>1.76</c:v>
                </c:pt>
                <c:pt idx="4">
                  <c:v>2.95</c:v>
                </c:pt>
              </c:numCache>
            </c:numRef>
          </c:val>
        </c:ser>
        <c:dLbls>
          <c:dLblPos val="ctr"/>
          <c:showLegendKey val="0"/>
          <c:showVal val="1"/>
          <c:showCatName val="0"/>
          <c:showSerName val="0"/>
          <c:showPercent val="0"/>
          <c:showBubbleSize val="0"/>
        </c:dLbls>
        <c:gapWidth val="150"/>
        <c:axId val="37998976"/>
        <c:axId val="38000896"/>
      </c:barChart>
      <c:lineChart>
        <c:grouping val="standard"/>
        <c:varyColors val="0"/>
        <c:ser>
          <c:idx val="2"/>
          <c:order val="1"/>
          <c:tx>
            <c:strRef>
              <c:f>Cuadros!$C$45</c:f>
              <c:strCache>
                <c:ptCount val="1"/>
                <c:pt idx="0">
                  <c:v>Bajo</c:v>
                </c:pt>
              </c:strCache>
            </c:strRef>
          </c:tx>
          <c:spPr>
            <a:ln>
              <a:solidFill>
                <a:srgbClr val="FF0000"/>
              </a:solidFill>
            </a:ln>
          </c:spPr>
          <c:marker>
            <c:spPr>
              <a:solidFill>
                <a:srgbClr val="FF0000"/>
              </a:solidFill>
              <a:ln>
                <a:solidFill>
                  <a:srgbClr val="FF0000"/>
                </a:solidFill>
              </a:ln>
            </c:spPr>
          </c:marker>
          <c:dLbls>
            <c:delete val="1"/>
          </c:dLbls>
          <c:cat>
            <c:strRef>
              <c:f>Cuadros!$A$46:$A$50</c:f>
              <c:strCache>
                <c:ptCount val="5"/>
                <c:pt idx="0">
                  <c:v>Parcela 1</c:v>
                </c:pt>
                <c:pt idx="1">
                  <c:v>Parcela 2</c:v>
                </c:pt>
                <c:pt idx="2">
                  <c:v>Parcela 3</c:v>
                </c:pt>
                <c:pt idx="3">
                  <c:v>Parcela 4</c:v>
                </c:pt>
                <c:pt idx="4">
                  <c:v>Parcela 5</c:v>
                </c:pt>
              </c:strCache>
            </c:strRef>
          </c:cat>
          <c:val>
            <c:numRef>
              <c:f>Cuadros!$C$46:$C$50</c:f>
              <c:numCache>
                <c:formatCode>General</c:formatCode>
                <c:ptCount val="5"/>
                <c:pt idx="0">
                  <c:v>3</c:v>
                </c:pt>
                <c:pt idx="1">
                  <c:v>3</c:v>
                </c:pt>
                <c:pt idx="2">
                  <c:v>3</c:v>
                </c:pt>
                <c:pt idx="3">
                  <c:v>3</c:v>
                </c:pt>
                <c:pt idx="4">
                  <c:v>3</c:v>
                </c:pt>
              </c:numCache>
            </c:numRef>
          </c:val>
          <c:smooth val="0"/>
        </c:ser>
        <c:ser>
          <c:idx val="4"/>
          <c:order val="2"/>
          <c:tx>
            <c:strRef>
              <c:f>Cuadros!$D$45</c:f>
              <c:strCache>
                <c:ptCount val="1"/>
                <c:pt idx="0">
                  <c:v>Medio</c:v>
                </c:pt>
              </c:strCache>
            </c:strRef>
          </c:tx>
          <c:spPr>
            <a:ln>
              <a:solidFill>
                <a:schemeClr val="accent1"/>
              </a:solidFill>
            </a:ln>
          </c:spPr>
          <c:marker>
            <c:spPr>
              <a:solidFill>
                <a:srgbClr val="0070C0">
                  <a:alpha val="1000"/>
                </a:srgbClr>
              </a:solidFill>
              <a:ln>
                <a:solidFill>
                  <a:schemeClr val="accent1"/>
                </a:solidFill>
              </a:ln>
            </c:spPr>
          </c:marker>
          <c:dLbls>
            <c:delete val="1"/>
          </c:dLbls>
          <c:cat>
            <c:strRef>
              <c:f>Cuadros!$A$46:$A$50</c:f>
              <c:strCache>
                <c:ptCount val="5"/>
                <c:pt idx="0">
                  <c:v>Parcela 1</c:v>
                </c:pt>
                <c:pt idx="1">
                  <c:v>Parcela 2</c:v>
                </c:pt>
                <c:pt idx="2">
                  <c:v>Parcela 3</c:v>
                </c:pt>
                <c:pt idx="3">
                  <c:v>Parcela 4</c:v>
                </c:pt>
                <c:pt idx="4">
                  <c:v>Parcela 5</c:v>
                </c:pt>
              </c:strCache>
            </c:strRef>
          </c:cat>
          <c:val>
            <c:numRef>
              <c:f>Cuadros!$D$46:$D$50</c:f>
              <c:numCache>
                <c:formatCode>General</c:formatCode>
                <c:ptCount val="5"/>
                <c:pt idx="0">
                  <c:v>6</c:v>
                </c:pt>
                <c:pt idx="1">
                  <c:v>6</c:v>
                </c:pt>
                <c:pt idx="2">
                  <c:v>6</c:v>
                </c:pt>
                <c:pt idx="3">
                  <c:v>6</c:v>
                </c:pt>
                <c:pt idx="4">
                  <c:v>6</c:v>
                </c:pt>
              </c:numCache>
            </c:numRef>
          </c:val>
          <c:smooth val="0"/>
        </c:ser>
        <c:ser>
          <c:idx val="1"/>
          <c:order val="3"/>
          <c:tx>
            <c:strRef>
              <c:f>Cuadros!$E$45</c:f>
              <c:strCache>
                <c:ptCount val="1"/>
                <c:pt idx="0">
                  <c:v>Alto</c:v>
                </c:pt>
              </c:strCache>
            </c:strRef>
          </c:tx>
          <c:spPr>
            <a:ln>
              <a:solidFill>
                <a:srgbClr val="00B050"/>
              </a:solidFill>
            </a:ln>
          </c:spPr>
          <c:marker>
            <c:spPr>
              <a:solidFill>
                <a:srgbClr val="00B050"/>
              </a:solidFill>
              <a:ln>
                <a:solidFill>
                  <a:srgbClr val="00B050"/>
                </a:solidFill>
              </a:ln>
            </c:spPr>
          </c:marker>
          <c:dLbls>
            <c:delete val="1"/>
          </c:dLbls>
          <c:cat>
            <c:strRef>
              <c:f>Cuadros!$A$46:$A$50</c:f>
              <c:strCache>
                <c:ptCount val="5"/>
                <c:pt idx="0">
                  <c:v>Parcela 1</c:v>
                </c:pt>
                <c:pt idx="1">
                  <c:v>Parcela 2</c:v>
                </c:pt>
                <c:pt idx="2">
                  <c:v>Parcela 3</c:v>
                </c:pt>
                <c:pt idx="3">
                  <c:v>Parcela 4</c:v>
                </c:pt>
                <c:pt idx="4">
                  <c:v>Parcela 5</c:v>
                </c:pt>
              </c:strCache>
            </c:strRef>
          </c:cat>
          <c:val>
            <c:numRef>
              <c:f>Cuadros!$E$46:$E$50</c:f>
              <c:numCache>
                <c:formatCode>General</c:formatCode>
                <c:ptCount val="5"/>
                <c:pt idx="0">
                  <c:v>9</c:v>
                </c:pt>
                <c:pt idx="1">
                  <c:v>9</c:v>
                </c:pt>
                <c:pt idx="2">
                  <c:v>9</c:v>
                </c:pt>
                <c:pt idx="3">
                  <c:v>9</c:v>
                </c:pt>
                <c:pt idx="4">
                  <c:v>9</c:v>
                </c:pt>
              </c:numCache>
            </c:numRef>
          </c:val>
          <c:smooth val="0"/>
        </c:ser>
        <c:dLbls>
          <c:dLblPos val="ctr"/>
          <c:showLegendKey val="0"/>
          <c:showVal val="1"/>
          <c:showCatName val="0"/>
          <c:showSerName val="0"/>
          <c:showPercent val="0"/>
          <c:showBubbleSize val="0"/>
        </c:dLbls>
        <c:marker val="1"/>
        <c:smooth val="0"/>
        <c:axId val="37998976"/>
        <c:axId val="38000896"/>
      </c:lineChart>
      <c:catAx>
        <c:axId val="37998976"/>
        <c:scaling>
          <c:orientation val="minMax"/>
        </c:scaling>
        <c:delete val="0"/>
        <c:axPos val="b"/>
        <c:numFmt formatCode="General" sourceLinked="1"/>
        <c:majorTickMark val="none"/>
        <c:minorTickMark val="none"/>
        <c:tickLblPos val="nextTo"/>
        <c:crossAx val="38000896"/>
        <c:crosses val="autoZero"/>
        <c:auto val="1"/>
        <c:lblAlgn val="ctr"/>
        <c:lblOffset val="100"/>
        <c:noMultiLvlLbl val="0"/>
      </c:catAx>
      <c:valAx>
        <c:axId val="38000896"/>
        <c:scaling>
          <c:orientation val="minMax"/>
        </c:scaling>
        <c:delete val="0"/>
        <c:axPos val="l"/>
        <c:majorGridlines>
          <c:spPr>
            <a:ln>
              <a:solidFill>
                <a:srgbClr val="00B050"/>
              </a:solidFill>
            </a:ln>
          </c:spPr>
        </c:majorGridlines>
        <c:title>
          <c:tx>
            <c:rich>
              <a:bodyPr/>
              <a:lstStyle/>
              <a:p>
                <a:pPr>
                  <a:defRPr/>
                </a:pPr>
                <a:r>
                  <a:rPr lang="en-US"/>
                  <a:t>ppm</a:t>
                </a:r>
              </a:p>
            </c:rich>
          </c:tx>
          <c:layout/>
          <c:overlay val="0"/>
        </c:title>
        <c:numFmt formatCode="General" sourceLinked="1"/>
        <c:majorTickMark val="out"/>
        <c:minorTickMark val="none"/>
        <c:tickLblPos val="nextTo"/>
        <c:crossAx val="37998976"/>
        <c:crosses val="autoZero"/>
        <c:crossBetween val="between"/>
      </c:valAx>
    </c:plotArea>
    <c:legend>
      <c:legendPos val="r"/>
      <c:layout/>
      <c:overlay val="0"/>
    </c:legend>
    <c:plotVisOnly val="1"/>
    <c:dispBlanksAs val="gap"/>
    <c:showDLblsOverMax val="0"/>
  </c:chart>
  <c:spPr>
    <a:ln>
      <a:solidFill>
        <a:sysClr val="windowText" lastClr="000000"/>
      </a:solidFill>
    </a:ln>
  </c:spPr>
  <c:txPr>
    <a:bodyPr/>
    <a:lstStyle/>
    <a:p>
      <a:pPr>
        <a:defRPr sz="900">
          <a:latin typeface="Times New Roman" pitchFamily="18" charset="0"/>
          <a:cs typeface="Times New Roman" pitchFamily="18" charset="0"/>
        </a:defRPr>
      </a:pPr>
      <a:endParaRPr lang="es-EC"/>
    </a:p>
  </c:txPr>
  <c:externalData r:id="rId2">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1100"/>
            </a:pPr>
            <a:r>
              <a:rPr lang="es-ES" sz="1100"/>
              <a:t>Cu inicial</a:t>
            </a:r>
          </a:p>
        </c:rich>
      </c:tx>
      <c:layout/>
      <c:overlay val="0"/>
    </c:title>
    <c:autoTitleDeleted val="0"/>
    <c:plotArea>
      <c:layout/>
      <c:barChart>
        <c:barDir val="col"/>
        <c:grouping val="clustered"/>
        <c:varyColors val="0"/>
        <c:ser>
          <c:idx val="0"/>
          <c:order val="0"/>
          <c:tx>
            <c:strRef>
              <c:f>Cuadros!$B$52</c:f>
              <c:strCache>
                <c:ptCount val="1"/>
                <c:pt idx="0">
                  <c:v>COBRE</c:v>
                </c:pt>
              </c:strCache>
            </c:strRef>
          </c:tx>
          <c:spPr>
            <a:solidFill>
              <a:srgbClr val="C96765"/>
            </a:solidFill>
            <a:ln w="25400" cap="flat" cmpd="sng" algn="ctr">
              <a:solidFill>
                <a:srgbClr val="C96765"/>
              </a:solidFill>
              <a:prstDash val="solid"/>
            </a:ln>
            <a:effectLst/>
          </c:spPr>
          <c:invertIfNegative val="0"/>
          <c:dLbls>
            <c:dLbl>
              <c:idx val="1"/>
              <c:layout>
                <c:manualLayout>
                  <c:x val="3.2070707070707069E-3"/>
                  <c:y val="-4.7037037037037037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6.4141414141414138E-3"/>
                  <c:y val="-2.7438271604938273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0"/>
                  <c:y val="-6.6635802469135808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a:lstStyle/>
              <a:p>
                <a:pPr>
                  <a:defRPr sz="1050" b="1"/>
                </a:pPr>
                <a:endParaRPr lang="es-EC"/>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Cuadros!$A$53:$A$57</c:f>
              <c:strCache>
                <c:ptCount val="5"/>
                <c:pt idx="0">
                  <c:v>Parcela 1</c:v>
                </c:pt>
                <c:pt idx="1">
                  <c:v>Parcela 2</c:v>
                </c:pt>
                <c:pt idx="2">
                  <c:v>Parcela 3</c:v>
                </c:pt>
                <c:pt idx="3">
                  <c:v>Parcela 4</c:v>
                </c:pt>
                <c:pt idx="4">
                  <c:v>Parcela 5</c:v>
                </c:pt>
              </c:strCache>
            </c:strRef>
          </c:cat>
          <c:val>
            <c:numRef>
              <c:f>Cuadros!$B$53:$B$57</c:f>
              <c:numCache>
                <c:formatCode>General</c:formatCode>
                <c:ptCount val="5"/>
                <c:pt idx="0">
                  <c:v>3.01</c:v>
                </c:pt>
                <c:pt idx="1">
                  <c:v>3.67</c:v>
                </c:pt>
                <c:pt idx="2">
                  <c:v>2.2400000000000002</c:v>
                </c:pt>
                <c:pt idx="3">
                  <c:v>3.86</c:v>
                </c:pt>
                <c:pt idx="4">
                  <c:v>3.48</c:v>
                </c:pt>
              </c:numCache>
            </c:numRef>
          </c:val>
        </c:ser>
        <c:dLbls>
          <c:dLblPos val="ctr"/>
          <c:showLegendKey val="0"/>
          <c:showVal val="1"/>
          <c:showCatName val="0"/>
          <c:showSerName val="0"/>
          <c:showPercent val="0"/>
          <c:showBubbleSize val="0"/>
        </c:dLbls>
        <c:gapWidth val="150"/>
        <c:axId val="38103296"/>
        <c:axId val="38117760"/>
      </c:barChart>
      <c:lineChart>
        <c:grouping val="standard"/>
        <c:varyColors val="0"/>
        <c:ser>
          <c:idx val="2"/>
          <c:order val="1"/>
          <c:tx>
            <c:strRef>
              <c:f>Cuadros!$C$52</c:f>
              <c:strCache>
                <c:ptCount val="1"/>
                <c:pt idx="0">
                  <c:v>Bajo</c:v>
                </c:pt>
              </c:strCache>
            </c:strRef>
          </c:tx>
          <c:spPr>
            <a:ln>
              <a:solidFill>
                <a:srgbClr val="FF0000"/>
              </a:solidFill>
            </a:ln>
          </c:spPr>
          <c:marker>
            <c:spPr>
              <a:solidFill>
                <a:srgbClr val="FF0000"/>
              </a:solidFill>
              <a:ln>
                <a:solidFill>
                  <a:srgbClr val="FF0000"/>
                </a:solidFill>
              </a:ln>
            </c:spPr>
          </c:marker>
          <c:dLbls>
            <c:delete val="1"/>
          </c:dLbls>
          <c:cat>
            <c:strRef>
              <c:f>Cuadros!$A$53:$A$57</c:f>
              <c:strCache>
                <c:ptCount val="5"/>
                <c:pt idx="0">
                  <c:v>Parcela 1</c:v>
                </c:pt>
                <c:pt idx="1">
                  <c:v>Parcela 2</c:v>
                </c:pt>
                <c:pt idx="2">
                  <c:v>Parcela 3</c:v>
                </c:pt>
                <c:pt idx="3">
                  <c:v>Parcela 4</c:v>
                </c:pt>
                <c:pt idx="4">
                  <c:v>Parcela 5</c:v>
                </c:pt>
              </c:strCache>
            </c:strRef>
          </c:cat>
          <c:val>
            <c:numRef>
              <c:f>Cuadros!$C$53:$C$57</c:f>
              <c:numCache>
                <c:formatCode>General</c:formatCode>
                <c:ptCount val="5"/>
                <c:pt idx="0">
                  <c:v>1</c:v>
                </c:pt>
                <c:pt idx="1">
                  <c:v>1</c:v>
                </c:pt>
                <c:pt idx="2">
                  <c:v>1</c:v>
                </c:pt>
                <c:pt idx="3">
                  <c:v>1</c:v>
                </c:pt>
                <c:pt idx="4">
                  <c:v>1</c:v>
                </c:pt>
              </c:numCache>
            </c:numRef>
          </c:val>
          <c:smooth val="0"/>
        </c:ser>
        <c:ser>
          <c:idx val="4"/>
          <c:order val="2"/>
          <c:tx>
            <c:strRef>
              <c:f>Cuadros!$D$52</c:f>
              <c:strCache>
                <c:ptCount val="1"/>
                <c:pt idx="0">
                  <c:v>Medio</c:v>
                </c:pt>
              </c:strCache>
            </c:strRef>
          </c:tx>
          <c:spPr>
            <a:ln>
              <a:solidFill>
                <a:schemeClr val="accent1"/>
              </a:solidFill>
            </a:ln>
          </c:spPr>
          <c:marker>
            <c:spPr>
              <a:solidFill>
                <a:srgbClr val="0070C0">
                  <a:alpha val="11000"/>
                </a:srgbClr>
              </a:solidFill>
              <a:ln>
                <a:solidFill>
                  <a:schemeClr val="accent1"/>
                </a:solidFill>
              </a:ln>
            </c:spPr>
          </c:marker>
          <c:dLbls>
            <c:delete val="1"/>
          </c:dLbls>
          <c:cat>
            <c:strRef>
              <c:f>Cuadros!$A$53:$A$57</c:f>
              <c:strCache>
                <c:ptCount val="5"/>
                <c:pt idx="0">
                  <c:v>Parcela 1</c:v>
                </c:pt>
                <c:pt idx="1">
                  <c:v>Parcela 2</c:v>
                </c:pt>
                <c:pt idx="2">
                  <c:v>Parcela 3</c:v>
                </c:pt>
                <c:pt idx="3">
                  <c:v>Parcela 4</c:v>
                </c:pt>
                <c:pt idx="4">
                  <c:v>Parcela 5</c:v>
                </c:pt>
              </c:strCache>
            </c:strRef>
          </c:cat>
          <c:val>
            <c:numRef>
              <c:f>Cuadros!$D$53:$D$57</c:f>
              <c:numCache>
                <c:formatCode>General</c:formatCode>
                <c:ptCount val="5"/>
                <c:pt idx="0">
                  <c:v>4</c:v>
                </c:pt>
                <c:pt idx="1">
                  <c:v>4</c:v>
                </c:pt>
                <c:pt idx="2">
                  <c:v>4</c:v>
                </c:pt>
                <c:pt idx="3">
                  <c:v>4</c:v>
                </c:pt>
                <c:pt idx="4">
                  <c:v>4</c:v>
                </c:pt>
              </c:numCache>
            </c:numRef>
          </c:val>
          <c:smooth val="0"/>
        </c:ser>
        <c:ser>
          <c:idx val="1"/>
          <c:order val="3"/>
          <c:tx>
            <c:strRef>
              <c:f>Cuadros!$E$52</c:f>
              <c:strCache>
                <c:ptCount val="1"/>
                <c:pt idx="0">
                  <c:v>Alto</c:v>
                </c:pt>
              </c:strCache>
            </c:strRef>
          </c:tx>
          <c:spPr>
            <a:ln>
              <a:solidFill>
                <a:srgbClr val="00B050"/>
              </a:solidFill>
            </a:ln>
          </c:spPr>
          <c:marker>
            <c:spPr>
              <a:solidFill>
                <a:srgbClr val="00B050"/>
              </a:solidFill>
              <a:ln>
                <a:solidFill>
                  <a:srgbClr val="00B050"/>
                </a:solidFill>
              </a:ln>
            </c:spPr>
          </c:marker>
          <c:dLbls>
            <c:delete val="1"/>
          </c:dLbls>
          <c:cat>
            <c:strRef>
              <c:f>Cuadros!$A$53:$A$57</c:f>
              <c:strCache>
                <c:ptCount val="5"/>
                <c:pt idx="0">
                  <c:v>Parcela 1</c:v>
                </c:pt>
                <c:pt idx="1">
                  <c:v>Parcela 2</c:v>
                </c:pt>
                <c:pt idx="2">
                  <c:v>Parcela 3</c:v>
                </c:pt>
                <c:pt idx="3">
                  <c:v>Parcela 4</c:v>
                </c:pt>
                <c:pt idx="4">
                  <c:v>Parcela 5</c:v>
                </c:pt>
              </c:strCache>
            </c:strRef>
          </c:cat>
          <c:val>
            <c:numRef>
              <c:f>Cuadros!$E$53:$E$57</c:f>
              <c:numCache>
                <c:formatCode>General</c:formatCode>
                <c:ptCount val="5"/>
                <c:pt idx="0">
                  <c:v>7</c:v>
                </c:pt>
                <c:pt idx="1">
                  <c:v>7</c:v>
                </c:pt>
                <c:pt idx="2">
                  <c:v>7</c:v>
                </c:pt>
                <c:pt idx="3">
                  <c:v>7</c:v>
                </c:pt>
                <c:pt idx="4">
                  <c:v>7</c:v>
                </c:pt>
              </c:numCache>
            </c:numRef>
          </c:val>
          <c:smooth val="0"/>
        </c:ser>
        <c:dLbls>
          <c:dLblPos val="ctr"/>
          <c:showLegendKey val="0"/>
          <c:showVal val="1"/>
          <c:showCatName val="0"/>
          <c:showSerName val="0"/>
          <c:showPercent val="0"/>
          <c:showBubbleSize val="0"/>
        </c:dLbls>
        <c:marker val="1"/>
        <c:smooth val="0"/>
        <c:axId val="38103296"/>
        <c:axId val="38117760"/>
      </c:lineChart>
      <c:catAx>
        <c:axId val="38103296"/>
        <c:scaling>
          <c:orientation val="minMax"/>
        </c:scaling>
        <c:delete val="0"/>
        <c:axPos val="b"/>
        <c:numFmt formatCode="General" sourceLinked="1"/>
        <c:majorTickMark val="none"/>
        <c:minorTickMark val="none"/>
        <c:tickLblPos val="nextTo"/>
        <c:crossAx val="38117760"/>
        <c:crosses val="autoZero"/>
        <c:auto val="1"/>
        <c:lblAlgn val="ctr"/>
        <c:lblOffset val="100"/>
        <c:noMultiLvlLbl val="0"/>
      </c:catAx>
      <c:valAx>
        <c:axId val="38117760"/>
        <c:scaling>
          <c:orientation val="minMax"/>
          <c:max val="7"/>
        </c:scaling>
        <c:delete val="0"/>
        <c:axPos val="l"/>
        <c:majorGridlines>
          <c:spPr>
            <a:ln>
              <a:solidFill>
                <a:srgbClr val="00B050"/>
              </a:solidFill>
            </a:ln>
          </c:spPr>
        </c:majorGridlines>
        <c:title>
          <c:tx>
            <c:rich>
              <a:bodyPr/>
              <a:lstStyle/>
              <a:p>
                <a:pPr>
                  <a:defRPr/>
                </a:pPr>
                <a:r>
                  <a:rPr lang="en-US"/>
                  <a:t>ppm</a:t>
                </a:r>
              </a:p>
            </c:rich>
          </c:tx>
          <c:layout>
            <c:manualLayout>
              <c:xMode val="edge"/>
              <c:yMode val="edge"/>
              <c:x val="1.8390804597701149E-2"/>
              <c:y val="0.46838050863601727"/>
            </c:manualLayout>
          </c:layout>
          <c:overlay val="0"/>
        </c:title>
        <c:numFmt formatCode="General" sourceLinked="1"/>
        <c:majorTickMark val="out"/>
        <c:minorTickMark val="none"/>
        <c:tickLblPos val="nextTo"/>
        <c:crossAx val="38103296"/>
        <c:crosses val="autoZero"/>
        <c:crossBetween val="between"/>
      </c:valAx>
    </c:plotArea>
    <c:legend>
      <c:legendPos val="r"/>
      <c:layout/>
      <c:overlay val="0"/>
    </c:legend>
    <c:plotVisOnly val="1"/>
    <c:dispBlanksAs val="gap"/>
    <c:showDLblsOverMax val="0"/>
  </c:chart>
  <c:spPr>
    <a:ln>
      <a:solidFill>
        <a:sysClr val="windowText" lastClr="000000"/>
      </a:solidFill>
    </a:ln>
  </c:spPr>
  <c:txPr>
    <a:bodyPr/>
    <a:lstStyle/>
    <a:p>
      <a:pPr>
        <a:defRPr sz="900">
          <a:latin typeface="Times New Roman" pitchFamily="18" charset="0"/>
          <a:cs typeface="Times New Roman" pitchFamily="18" charset="0"/>
        </a:defRPr>
      </a:pPr>
      <a:endParaRPr lang="es-EC"/>
    </a:p>
  </c:txPr>
  <c:externalData r:id="rId2">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3A20E92-C129-42AC-BA39-1607443CA79F}" type="doc">
      <dgm:prSet loTypeId="urn:microsoft.com/office/officeart/2005/8/layout/hierarchy2" loCatId="hierarchy" qsTypeId="urn:microsoft.com/office/officeart/2005/8/quickstyle/simple1" qsCatId="simple" csTypeId="urn:microsoft.com/office/officeart/2005/8/colors/accent1_1" csCatId="accent1" phldr="1"/>
      <dgm:spPr/>
      <dgm:t>
        <a:bodyPr/>
        <a:lstStyle/>
        <a:p>
          <a:endParaRPr lang="es-EC"/>
        </a:p>
      </dgm:t>
    </dgm:pt>
    <dgm:pt modelId="{B00AEDED-B916-4F60-9BE6-3308159A7925}">
      <dgm:prSet phldrT="[Texto]" custT="1"/>
      <dgm:spPr/>
      <dgm:t>
        <a:bodyPr/>
        <a:lstStyle/>
        <a:p>
          <a:r>
            <a:rPr lang="es-EC" sz="1800" b="1" dirty="0" smtClean="0">
              <a:latin typeface="Times New Roman" pitchFamily="18" charset="0"/>
              <a:cs typeface="Times New Roman" pitchFamily="18" charset="0"/>
            </a:rPr>
            <a:t>Suelos agrícolas</a:t>
          </a:r>
          <a:endParaRPr lang="es-EC" sz="1800" b="1" dirty="0">
            <a:latin typeface="Times New Roman" pitchFamily="18" charset="0"/>
            <a:cs typeface="Times New Roman" pitchFamily="18" charset="0"/>
          </a:endParaRPr>
        </a:p>
      </dgm:t>
    </dgm:pt>
    <dgm:pt modelId="{0FDF715E-6FA2-4913-9E47-1D12A32AE8B6}" type="parTrans" cxnId="{2ACF2A92-E83E-4D8D-AF65-0F66DB749203}">
      <dgm:prSet/>
      <dgm:spPr/>
      <dgm:t>
        <a:bodyPr/>
        <a:lstStyle/>
        <a:p>
          <a:endParaRPr lang="es-EC" sz="1800">
            <a:latin typeface="Times New Roman" pitchFamily="18" charset="0"/>
            <a:cs typeface="Times New Roman" pitchFamily="18" charset="0"/>
          </a:endParaRPr>
        </a:p>
      </dgm:t>
    </dgm:pt>
    <dgm:pt modelId="{AF245557-FB47-48FD-A718-1402473E5E3F}" type="sibTrans" cxnId="{2ACF2A92-E83E-4D8D-AF65-0F66DB749203}">
      <dgm:prSet/>
      <dgm:spPr/>
      <dgm:t>
        <a:bodyPr/>
        <a:lstStyle/>
        <a:p>
          <a:endParaRPr lang="es-EC" sz="1800">
            <a:latin typeface="Times New Roman" pitchFamily="18" charset="0"/>
            <a:cs typeface="Times New Roman" pitchFamily="18" charset="0"/>
          </a:endParaRPr>
        </a:p>
      </dgm:t>
    </dgm:pt>
    <dgm:pt modelId="{15F664C0-A511-4F28-98FB-FB5867148558}">
      <dgm:prSet phldrT="[Texto]" custT="1"/>
      <dgm:spPr/>
      <dgm:t>
        <a:bodyPr/>
        <a:lstStyle/>
        <a:p>
          <a:r>
            <a:rPr lang="es-EC" sz="1800" dirty="0" smtClean="0">
              <a:latin typeface="Times New Roman" pitchFamily="18" charset="0"/>
              <a:cs typeface="Times New Roman" pitchFamily="18" charset="0"/>
            </a:rPr>
            <a:t>Degradación</a:t>
          </a:r>
          <a:endParaRPr lang="es-EC" sz="1800" dirty="0">
            <a:latin typeface="Times New Roman" pitchFamily="18" charset="0"/>
            <a:cs typeface="Times New Roman" pitchFamily="18" charset="0"/>
          </a:endParaRPr>
        </a:p>
      </dgm:t>
    </dgm:pt>
    <dgm:pt modelId="{8F4D613E-EA55-4832-B016-1A73631DBF7E}" type="parTrans" cxnId="{4A25010D-C2AE-40A0-A623-C5DB1C1A7D76}">
      <dgm:prSet custT="1"/>
      <dgm:spPr/>
      <dgm:t>
        <a:bodyPr/>
        <a:lstStyle/>
        <a:p>
          <a:endParaRPr lang="es-EC" sz="1800">
            <a:latin typeface="Times New Roman" pitchFamily="18" charset="0"/>
            <a:cs typeface="Times New Roman" pitchFamily="18" charset="0"/>
          </a:endParaRPr>
        </a:p>
      </dgm:t>
    </dgm:pt>
    <dgm:pt modelId="{FC56560B-C98B-40B6-9DAD-47B11DDAA346}" type="sibTrans" cxnId="{4A25010D-C2AE-40A0-A623-C5DB1C1A7D76}">
      <dgm:prSet/>
      <dgm:spPr/>
      <dgm:t>
        <a:bodyPr/>
        <a:lstStyle/>
        <a:p>
          <a:endParaRPr lang="es-EC" sz="1800">
            <a:latin typeface="Times New Roman" pitchFamily="18" charset="0"/>
            <a:cs typeface="Times New Roman" pitchFamily="18" charset="0"/>
          </a:endParaRPr>
        </a:p>
      </dgm:t>
    </dgm:pt>
    <dgm:pt modelId="{98241F7F-AF8F-4615-AF59-886E08D0E7C3}">
      <dgm:prSet phldrT="[Texto]" custT="1"/>
      <dgm:spPr/>
      <dgm:t>
        <a:bodyPr/>
        <a:lstStyle/>
        <a:p>
          <a:pPr defTabSz="844550">
            <a:lnSpc>
              <a:spcPct val="90000"/>
            </a:lnSpc>
            <a:spcBef>
              <a:spcPct val="0"/>
            </a:spcBef>
            <a:spcAft>
              <a:spcPct val="35000"/>
            </a:spcAft>
          </a:pPr>
          <a:r>
            <a:rPr lang="es-EC" sz="1800" dirty="0" smtClean="0">
              <a:latin typeface="Times New Roman" pitchFamily="18" charset="0"/>
              <a:cs typeface="Times New Roman" pitchFamily="18" charset="0"/>
            </a:rPr>
            <a:t>Empeora por  malas prácticas de manejo </a:t>
          </a:r>
          <a:endParaRPr lang="es-EC" sz="1800" dirty="0">
            <a:latin typeface="Times New Roman" pitchFamily="18" charset="0"/>
            <a:cs typeface="Times New Roman" pitchFamily="18" charset="0"/>
          </a:endParaRPr>
        </a:p>
      </dgm:t>
    </dgm:pt>
    <dgm:pt modelId="{C28F8C69-3D3D-458D-B7B6-96247379F496}" type="parTrans" cxnId="{BB42C536-2FD7-4D57-983E-0932DCB8C580}">
      <dgm:prSet custT="1"/>
      <dgm:spPr/>
      <dgm:t>
        <a:bodyPr/>
        <a:lstStyle/>
        <a:p>
          <a:endParaRPr lang="es-EC" sz="1800">
            <a:latin typeface="Times New Roman" pitchFamily="18" charset="0"/>
            <a:cs typeface="Times New Roman" pitchFamily="18" charset="0"/>
          </a:endParaRPr>
        </a:p>
      </dgm:t>
    </dgm:pt>
    <dgm:pt modelId="{35CB9838-D029-44E1-B285-2AEAC1D6E8C2}" type="sibTrans" cxnId="{BB42C536-2FD7-4D57-983E-0932DCB8C580}">
      <dgm:prSet/>
      <dgm:spPr/>
      <dgm:t>
        <a:bodyPr/>
        <a:lstStyle/>
        <a:p>
          <a:endParaRPr lang="es-EC" sz="1800">
            <a:latin typeface="Times New Roman" pitchFamily="18" charset="0"/>
            <a:cs typeface="Times New Roman" pitchFamily="18" charset="0"/>
          </a:endParaRPr>
        </a:p>
      </dgm:t>
    </dgm:pt>
    <dgm:pt modelId="{E703F5E2-A46C-4131-B0BE-5B739A9CD6C5}">
      <dgm:prSet phldrT="[Texto]" custT="1"/>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es-EC" sz="1800" dirty="0" smtClean="0">
              <a:latin typeface="Times New Roman" pitchFamily="18" charset="0"/>
              <a:cs typeface="Times New Roman" pitchFamily="18" charset="0"/>
            </a:rPr>
            <a:t>Disminución de las cosechas</a:t>
          </a:r>
        </a:p>
      </dgm:t>
    </dgm:pt>
    <dgm:pt modelId="{4A94A077-7F6B-415A-99B0-0491EF4AF42A}" type="parTrans" cxnId="{09CEEBBE-7E8D-43C1-9908-AFD93F2CA7DC}">
      <dgm:prSet custT="1"/>
      <dgm:spPr/>
      <dgm:t>
        <a:bodyPr/>
        <a:lstStyle/>
        <a:p>
          <a:endParaRPr lang="es-EC" sz="1800">
            <a:latin typeface="Times New Roman" pitchFamily="18" charset="0"/>
            <a:cs typeface="Times New Roman" pitchFamily="18" charset="0"/>
          </a:endParaRPr>
        </a:p>
      </dgm:t>
    </dgm:pt>
    <dgm:pt modelId="{0B7E4517-D5D8-4A61-9127-28CCF6957B14}" type="sibTrans" cxnId="{09CEEBBE-7E8D-43C1-9908-AFD93F2CA7DC}">
      <dgm:prSet/>
      <dgm:spPr/>
      <dgm:t>
        <a:bodyPr/>
        <a:lstStyle/>
        <a:p>
          <a:endParaRPr lang="es-EC" sz="1800">
            <a:latin typeface="Times New Roman" pitchFamily="18" charset="0"/>
            <a:cs typeface="Times New Roman" pitchFamily="18" charset="0"/>
          </a:endParaRPr>
        </a:p>
      </dgm:t>
    </dgm:pt>
    <dgm:pt modelId="{A358B93C-4495-415D-A2CE-EF6DB7A3693E}">
      <dgm:prSet phldrT="[Texto]" custT="1"/>
      <dgm:spPr/>
      <dgm:t>
        <a:bodyPr/>
        <a:lstStyle/>
        <a:p>
          <a:r>
            <a:rPr lang="es-EC" sz="1800" dirty="0" smtClean="0">
              <a:latin typeface="Times New Roman" pitchFamily="18" charset="0"/>
              <a:cs typeface="Times New Roman" pitchFamily="18" charset="0"/>
            </a:rPr>
            <a:t>Empobrecimiento de las familias</a:t>
          </a:r>
          <a:endParaRPr lang="es-EC" sz="1800" dirty="0">
            <a:latin typeface="Times New Roman" pitchFamily="18" charset="0"/>
            <a:cs typeface="Times New Roman" pitchFamily="18" charset="0"/>
          </a:endParaRPr>
        </a:p>
      </dgm:t>
    </dgm:pt>
    <dgm:pt modelId="{B4CAA169-389B-41C2-86B1-616908B11CDC}" type="parTrans" cxnId="{25FDB211-5AF2-4459-B7E6-84E42C0E2FE1}">
      <dgm:prSet custT="1"/>
      <dgm:spPr/>
      <dgm:t>
        <a:bodyPr/>
        <a:lstStyle/>
        <a:p>
          <a:endParaRPr lang="es-EC" sz="1800">
            <a:latin typeface="Times New Roman" pitchFamily="18" charset="0"/>
            <a:cs typeface="Times New Roman" pitchFamily="18" charset="0"/>
          </a:endParaRPr>
        </a:p>
      </dgm:t>
    </dgm:pt>
    <dgm:pt modelId="{1F072778-9369-4B87-88D3-1934C5048CC4}" type="sibTrans" cxnId="{25FDB211-5AF2-4459-B7E6-84E42C0E2FE1}">
      <dgm:prSet/>
      <dgm:spPr/>
      <dgm:t>
        <a:bodyPr/>
        <a:lstStyle/>
        <a:p>
          <a:endParaRPr lang="es-EC" sz="1800">
            <a:latin typeface="Times New Roman" pitchFamily="18" charset="0"/>
            <a:cs typeface="Times New Roman" pitchFamily="18" charset="0"/>
          </a:endParaRPr>
        </a:p>
      </dgm:t>
    </dgm:pt>
    <dgm:pt modelId="{ADD86735-4DAE-4E42-A123-CBD53EDB67ED}">
      <dgm:prSet custT="1"/>
      <dgm:spPr/>
      <dgm:t>
        <a:bodyPr/>
        <a:lstStyle/>
        <a:p>
          <a:r>
            <a:rPr lang="es-EC" sz="1800" dirty="0" smtClean="0">
              <a:latin typeface="Times New Roman" pitchFamily="18" charset="0"/>
              <a:cs typeface="Times New Roman" pitchFamily="18" charset="0"/>
            </a:rPr>
            <a:t>Pérdida de la capacidad productiva</a:t>
          </a:r>
          <a:endParaRPr lang="es-EC" sz="1800" dirty="0">
            <a:latin typeface="Times New Roman" pitchFamily="18" charset="0"/>
            <a:cs typeface="Times New Roman" pitchFamily="18" charset="0"/>
          </a:endParaRPr>
        </a:p>
      </dgm:t>
    </dgm:pt>
    <dgm:pt modelId="{F070E94F-4BA4-4C52-9044-1DA54EE41E14}" type="parTrans" cxnId="{D8BCF45F-54F0-4660-90D8-08A541AD5470}">
      <dgm:prSet custT="1"/>
      <dgm:spPr/>
      <dgm:t>
        <a:bodyPr/>
        <a:lstStyle/>
        <a:p>
          <a:endParaRPr lang="es-EC" sz="1800">
            <a:latin typeface="Times New Roman" pitchFamily="18" charset="0"/>
            <a:cs typeface="Times New Roman" pitchFamily="18" charset="0"/>
          </a:endParaRPr>
        </a:p>
      </dgm:t>
    </dgm:pt>
    <dgm:pt modelId="{41658871-FDE5-4BBB-AE3C-2508EF2CE645}" type="sibTrans" cxnId="{D8BCF45F-54F0-4660-90D8-08A541AD5470}">
      <dgm:prSet/>
      <dgm:spPr/>
      <dgm:t>
        <a:bodyPr/>
        <a:lstStyle/>
        <a:p>
          <a:endParaRPr lang="es-EC" sz="1800">
            <a:latin typeface="Times New Roman" pitchFamily="18" charset="0"/>
            <a:cs typeface="Times New Roman" pitchFamily="18" charset="0"/>
          </a:endParaRPr>
        </a:p>
      </dgm:t>
    </dgm:pt>
    <dgm:pt modelId="{2A7C4832-E390-4BBE-BABA-FE005C76EC68}">
      <dgm:prSet custT="1"/>
      <dgm:spPr/>
      <dgm:t>
        <a:bodyPr/>
        <a:lstStyle/>
        <a:p>
          <a:r>
            <a:rPr lang="es-EC" sz="1800" dirty="0" smtClean="0">
              <a:latin typeface="Times New Roman" pitchFamily="18" charset="0"/>
              <a:cs typeface="Times New Roman" pitchFamily="18" charset="0"/>
            </a:rPr>
            <a:t>Erosión hídrica, agotamiento y pérdida de elementos nutritivos</a:t>
          </a:r>
          <a:endParaRPr lang="es-EC" sz="1800" dirty="0">
            <a:latin typeface="Times New Roman" pitchFamily="18" charset="0"/>
            <a:cs typeface="Times New Roman" pitchFamily="18" charset="0"/>
          </a:endParaRPr>
        </a:p>
      </dgm:t>
    </dgm:pt>
    <dgm:pt modelId="{FE9042F5-33D7-455D-9C67-7ED501DA5B36}" type="parTrans" cxnId="{8EA5DD0A-F815-40AD-B499-D8DA39661488}">
      <dgm:prSet custT="1"/>
      <dgm:spPr/>
      <dgm:t>
        <a:bodyPr/>
        <a:lstStyle/>
        <a:p>
          <a:endParaRPr lang="es-EC" sz="1800">
            <a:latin typeface="Times New Roman" pitchFamily="18" charset="0"/>
            <a:cs typeface="Times New Roman" pitchFamily="18" charset="0"/>
          </a:endParaRPr>
        </a:p>
      </dgm:t>
    </dgm:pt>
    <dgm:pt modelId="{BE0A97CA-F777-4FF6-AAC1-2D65F8294481}" type="sibTrans" cxnId="{8EA5DD0A-F815-40AD-B499-D8DA39661488}">
      <dgm:prSet/>
      <dgm:spPr/>
      <dgm:t>
        <a:bodyPr/>
        <a:lstStyle/>
        <a:p>
          <a:endParaRPr lang="es-EC" sz="1800">
            <a:latin typeface="Times New Roman" pitchFamily="18" charset="0"/>
            <a:cs typeface="Times New Roman" pitchFamily="18" charset="0"/>
          </a:endParaRPr>
        </a:p>
      </dgm:t>
    </dgm:pt>
    <dgm:pt modelId="{A3A68A8A-59E2-48A5-BFEB-A988AF8DE346}" type="pres">
      <dgm:prSet presAssocID="{53A20E92-C129-42AC-BA39-1607443CA79F}" presName="diagram" presStyleCnt="0">
        <dgm:presLayoutVars>
          <dgm:chPref val="1"/>
          <dgm:dir/>
          <dgm:animOne val="branch"/>
          <dgm:animLvl val="lvl"/>
          <dgm:resizeHandles val="exact"/>
        </dgm:presLayoutVars>
      </dgm:prSet>
      <dgm:spPr/>
      <dgm:t>
        <a:bodyPr/>
        <a:lstStyle/>
        <a:p>
          <a:endParaRPr lang="es-ES"/>
        </a:p>
      </dgm:t>
    </dgm:pt>
    <dgm:pt modelId="{2C895AB9-5EB4-4DBC-9DDC-8D1B503FBB87}" type="pres">
      <dgm:prSet presAssocID="{B00AEDED-B916-4F60-9BE6-3308159A7925}" presName="root1" presStyleCnt="0"/>
      <dgm:spPr/>
    </dgm:pt>
    <dgm:pt modelId="{096AC11A-1D88-4DDD-BFE5-C27F90DCEC32}" type="pres">
      <dgm:prSet presAssocID="{B00AEDED-B916-4F60-9BE6-3308159A7925}" presName="LevelOneTextNode" presStyleLbl="node0" presStyleIdx="0" presStyleCnt="1">
        <dgm:presLayoutVars>
          <dgm:chPref val="3"/>
        </dgm:presLayoutVars>
      </dgm:prSet>
      <dgm:spPr/>
      <dgm:t>
        <a:bodyPr/>
        <a:lstStyle/>
        <a:p>
          <a:endParaRPr lang="es-ES"/>
        </a:p>
      </dgm:t>
    </dgm:pt>
    <dgm:pt modelId="{52834998-6E80-4163-8CCA-633D345E7712}" type="pres">
      <dgm:prSet presAssocID="{B00AEDED-B916-4F60-9BE6-3308159A7925}" presName="level2hierChild" presStyleCnt="0"/>
      <dgm:spPr/>
    </dgm:pt>
    <dgm:pt modelId="{13EC1B55-BC87-4A1E-8A77-1067E189D163}" type="pres">
      <dgm:prSet presAssocID="{8F4D613E-EA55-4832-B016-1A73631DBF7E}" presName="conn2-1" presStyleLbl="parChTrans1D2" presStyleIdx="0" presStyleCnt="3"/>
      <dgm:spPr/>
      <dgm:t>
        <a:bodyPr/>
        <a:lstStyle/>
        <a:p>
          <a:endParaRPr lang="es-ES"/>
        </a:p>
      </dgm:t>
    </dgm:pt>
    <dgm:pt modelId="{5D608442-6E8B-4FEF-AE2D-586C3FADD728}" type="pres">
      <dgm:prSet presAssocID="{8F4D613E-EA55-4832-B016-1A73631DBF7E}" presName="connTx" presStyleLbl="parChTrans1D2" presStyleIdx="0" presStyleCnt="3"/>
      <dgm:spPr/>
      <dgm:t>
        <a:bodyPr/>
        <a:lstStyle/>
        <a:p>
          <a:endParaRPr lang="es-ES"/>
        </a:p>
      </dgm:t>
    </dgm:pt>
    <dgm:pt modelId="{1D23E412-4B3A-40A9-96D4-97F2FD308052}" type="pres">
      <dgm:prSet presAssocID="{15F664C0-A511-4F28-98FB-FB5867148558}" presName="root2" presStyleCnt="0"/>
      <dgm:spPr/>
    </dgm:pt>
    <dgm:pt modelId="{4F6C8A46-9F2C-4C3F-A6A2-28E0AB4EC3B5}" type="pres">
      <dgm:prSet presAssocID="{15F664C0-A511-4F28-98FB-FB5867148558}" presName="LevelTwoTextNode" presStyleLbl="node2" presStyleIdx="0" presStyleCnt="3">
        <dgm:presLayoutVars>
          <dgm:chPref val="3"/>
        </dgm:presLayoutVars>
      </dgm:prSet>
      <dgm:spPr/>
      <dgm:t>
        <a:bodyPr/>
        <a:lstStyle/>
        <a:p>
          <a:endParaRPr lang="es-EC"/>
        </a:p>
      </dgm:t>
    </dgm:pt>
    <dgm:pt modelId="{38135DEE-9A85-437E-B36F-DA1752C15FB2}" type="pres">
      <dgm:prSet presAssocID="{15F664C0-A511-4F28-98FB-FB5867148558}" presName="level3hierChild" presStyleCnt="0"/>
      <dgm:spPr/>
    </dgm:pt>
    <dgm:pt modelId="{28162AF1-FD08-474C-9823-0CB67AF83841}" type="pres">
      <dgm:prSet presAssocID="{FE9042F5-33D7-455D-9C67-7ED501DA5B36}" presName="conn2-1" presStyleLbl="parChTrans1D3" presStyleIdx="0" presStyleCnt="3"/>
      <dgm:spPr/>
      <dgm:t>
        <a:bodyPr/>
        <a:lstStyle/>
        <a:p>
          <a:endParaRPr lang="es-ES"/>
        </a:p>
      </dgm:t>
    </dgm:pt>
    <dgm:pt modelId="{0A1C9E64-DAF3-45F1-9EA9-CEC2138D9FD6}" type="pres">
      <dgm:prSet presAssocID="{FE9042F5-33D7-455D-9C67-7ED501DA5B36}" presName="connTx" presStyleLbl="parChTrans1D3" presStyleIdx="0" presStyleCnt="3"/>
      <dgm:spPr/>
      <dgm:t>
        <a:bodyPr/>
        <a:lstStyle/>
        <a:p>
          <a:endParaRPr lang="es-ES"/>
        </a:p>
      </dgm:t>
    </dgm:pt>
    <dgm:pt modelId="{2DED4F07-6A90-4873-9BE4-FF4108417D56}" type="pres">
      <dgm:prSet presAssocID="{2A7C4832-E390-4BBE-BABA-FE005C76EC68}" presName="root2" presStyleCnt="0"/>
      <dgm:spPr/>
    </dgm:pt>
    <dgm:pt modelId="{313ABC94-B991-4EA9-93A0-9E72AACAA393}" type="pres">
      <dgm:prSet presAssocID="{2A7C4832-E390-4BBE-BABA-FE005C76EC68}" presName="LevelTwoTextNode" presStyleLbl="node3" presStyleIdx="0" presStyleCnt="3" custScaleX="120817" custLinFactNeighborX="748" custLinFactNeighborY="-2440">
        <dgm:presLayoutVars>
          <dgm:chPref val="3"/>
        </dgm:presLayoutVars>
      </dgm:prSet>
      <dgm:spPr/>
      <dgm:t>
        <a:bodyPr/>
        <a:lstStyle/>
        <a:p>
          <a:endParaRPr lang="es-ES"/>
        </a:p>
      </dgm:t>
    </dgm:pt>
    <dgm:pt modelId="{C4B89DDC-E7E6-42BD-B23C-825FB3BB68F0}" type="pres">
      <dgm:prSet presAssocID="{2A7C4832-E390-4BBE-BABA-FE005C76EC68}" presName="level3hierChild" presStyleCnt="0"/>
      <dgm:spPr/>
    </dgm:pt>
    <dgm:pt modelId="{07F000F2-4ACF-4788-B4E7-D5DFADA39D12}" type="pres">
      <dgm:prSet presAssocID="{C28F8C69-3D3D-458D-B7B6-96247379F496}" presName="conn2-1" presStyleLbl="parChTrans1D3" presStyleIdx="1" presStyleCnt="3"/>
      <dgm:spPr/>
      <dgm:t>
        <a:bodyPr/>
        <a:lstStyle/>
        <a:p>
          <a:endParaRPr lang="es-ES"/>
        </a:p>
      </dgm:t>
    </dgm:pt>
    <dgm:pt modelId="{8AE53DCE-4B41-47BF-AE78-1285D0CFB6EC}" type="pres">
      <dgm:prSet presAssocID="{C28F8C69-3D3D-458D-B7B6-96247379F496}" presName="connTx" presStyleLbl="parChTrans1D3" presStyleIdx="1" presStyleCnt="3"/>
      <dgm:spPr/>
      <dgm:t>
        <a:bodyPr/>
        <a:lstStyle/>
        <a:p>
          <a:endParaRPr lang="es-ES"/>
        </a:p>
      </dgm:t>
    </dgm:pt>
    <dgm:pt modelId="{C4195A1D-A9AF-4A18-A052-98C3F5DB8FE4}" type="pres">
      <dgm:prSet presAssocID="{98241F7F-AF8F-4615-AF59-886E08D0E7C3}" presName="root2" presStyleCnt="0"/>
      <dgm:spPr/>
    </dgm:pt>
    <dgm:pt modelId="{97BF4263-77B5-49DC-8D46-E511C5DBAD75}" type="pres">
      <dgm:prSet presAssocID="{98241F7F-AF8F-4615-AF59-886E08D0E7C3}" presName="LevelTwoTextNode" presStyleLbl="node3" presStyleIdx="1" presStyleCnt="3" custLinFactNeighborX="4749" custLinFactNeighborY="13567">
        <dgm:presLayoutVars>
          <dgm:chPref val="3"/>
        </dgm:presLayoutVars>
      </dgm:prSet>
      <dgm:spPr/>
      <dgm:t>
        <a:bodyPr/>
        <a:lstStyle/>
        <a:p>
          <a:endParaRPr lang="es-EC"/>
        </a:p>
      </dgm:t>
    </dgm:pt>
    <dgm:pt modelId="{D9B95FFC-144A-41E8-AC59-FAAC70ABBE1E}" type="pres">
      <dgm:prSet presAssocID="{98241F7F-AF8F-4615-AF59-886E08D0E7C3}" presName="level3hierChild" presStyleCnt="0"/>
      <dgm:spPr/>
    </dgm:pt>
    <dgm:pt modelId="{32812874-C24B-411C-B47B-3F3C5DC03232}" type="pres">
      <dgm:prSet presAssocID="{F070E94F-4BA4-4C52-9044-1DA54EE41E14}" presName="conn2-1" presStyleLbl="parChTrans1D2" presStyleIdx="1" presStyleCnt="3"/>
      <dgm:spPr/>
      <dgm:t>
        <a:bodyPr/>
        <a:lstStyle/>
        <a:p>
          <a:endParaRPr lang="es-ES"/>
        </a:p>
      </dgm:t>
    </dgm:pt>
    <dgm:pt modelId="{F4DFD719-4E83-47F6-BEC9-3981ABE8D5A6}" type="pres">
      <dgm:prSet presAssocID="{F070E94F-4BA4-4C52-9044-1DA54EE41E14}" presName="connTx" presStyleLbl="parChTrans1D2" presStyleIdx="1" presStyleCnt="3"/>
      <dgm:spPr/>
      <dgm:t>
        <a:bodyPr/>
        <a:lstStyle/>
        <a:p>
          <a:endParaRPr lang="es-ES"/>
        </a:p>
      </dgm:t>
    </dgm:pt>
    <dgm:pt modelId="{8826A0B8-348A-4B19-90AE-4FF8EA6E7CA0}" type="pres">
      <dgm:prSet presAssocID="{ADD86735-4DAE-4E42-A123-CBD53EDB67ED}" presName="root2" presStyleCnt="0"/>
      <dgm:spPr/>
    </dgm:pt>
    <dgm:pt modelId="{14C263F6-7A12-4235-95F9-D1969E8D9ABE}" type="pres">
      <dgm:prSet presAssocID="{ADD86735-4DAE-4E42-A123-CBD53EDB67ED}" presName="LevelTwoTextNode" presStyleLbl="node2" presStyleIdx="1" presStyleCnt="3">
        <dgm:presLayoutVars>
          <dgm:chPref val="3"/>
        </dgm:presLayoutVars>
      </dgm:prSet>
      <dgm:spPr/>
      <dgm:t>
        <a:bodyPr/>
        <a:lstStyle/>
        <a:p>
          <a:endParaRPr lang="es-EC"/>
        </a:p>
      </dgm:t>
    </dgm:pt>
    <dgm:pt modelId="{D8F97ED5-FA94-468C-A14E-ABE440854B50}" type="pres">
      <dgm:prSet presAssocID="{ADD86735-4DAE-4E42-A123-CBD53EDB67ED}" presName="level3hierChild" presStyleCnt="0"/>
      <dgm:spPr/>
    </dgm:pt>
    <dgm:pt modelId="{94063686-AA8C-4D04-8E5A-1BDF5618E530}" type="pres">
      <dgm:prSet presAssocID="{4A94A077-7F6B-415A-99B0-0491EF4AF42A}" presName="conn2-1" presStyleLbl="parChTrans1D2" presStyleIdx="2" presStyleCnt="3"/>
      <dgm:spPr/>
      <dgm:t>
        <a:bodyPr/>
        <a:lstStyle/>
        <a:p>
          <a:endParaRPr lang="es-ES"/>
        </a:p>
      </dgm:t>
    </dgm:pt>
    <dgm:pt modelId="{66C39F17-5478-4286-A33F-A75F96F63072}" type="pres">
      <dgm:prSet presAssocID="{4A94A077-7F6B-415A-99B0-0491EF4AF42A}" presName="connTx" presStyleLbl="parChTrans1D2" presStyleIdx="2" presStyleCnt="3"/>
      <dgm:spPr/>
      <dgm:t>
        <a:bodyPr/>
        <a:lstStyle/>
        <a:p>
          <a:endParaRPr lang="es-ES"/>
        </a:p>
      </dgm:t>
    </dgm:pt>
    <dgm:pt modelId="{73BB4869-9E7B-4220-BB6F-DD843C3B1871}" type="pres">
      <dgm:prSet presAssocID="{E703F5E2-A46C-4131-B0BE-5B739A9CD6C5}" presName="root2" presStyleCnt="0"/>
      <dgm:spPr/>
    </dgm:pt>
    <dgm:pt modelId="{85D56F0A-5051-4280-A32A-F7EB926AE38A}" type="pres">
      <dgm:prSet presAssocID="{E703F5E2-A46C-4131-B0BE-5B739A9CD6C5}" presName="LevelTwoTextNode" presStyleLbl="node2" presStyleIdx="2" presStyleCnt="3">
        <dgm:presLayoutVars>
          <dgm:chPref val="3"/>
        </dgm:presLayoutVars>
      </dgm:prSet>
      <dgm:spPr/>
      <dgm:t>
        <a:bodyPr/>
        <a:lstStyle/>
        <a:p>
          <a:endParaRPr lang="es-EC"/>
        </a:p>
      </dgm:t>
    </dgm:pt>
    <dgm:pt modelId="{D73406DF-03EA-453B-A091-C6A5DE136707}" type="pres">
      <dgm:prSet presAssocID="{E703F5E2-A46C-4131-B0BE-5B739A9CD6C5}" presName="level3hierChild" presStyleCnt="0"/>
      <dgm:spPr/>
    </dgm:pt>
    <dgm:pt modelId="{004B8F7D-B40D-495F-97DC-9A8CED38D69E}" type="pres">
      <dgm:prSet presAssocID="{B4CAA169-389B-41C2-86B1-616908B11CDC}" presName="conn2-1" presStyleLbl="parChTrans1D3" presStyleIdx="2" presStyleCnt="3"/>
      <dgm:spPr/>
      <dgm:t>
        <a:bodyPr/>
        <a:lstStyle/>
        <a:p>
          <a:endParaRPr lang="es-ES"/>
        </a:p>
      </dgm:t>
    </dgm:pt>
    <dgm:pt modelId="{13F1B013-946B-452F-806C-83E1B9E3CC2E}" type="pres">
      <dgm:prSet presAssocID="{B4CAA169-389B-41C2-86B1-616908B11CDC}" presName="connTx" presStyleLbl="parChTrans1D3" presStyleIdx="2" presStyleCnt="3"/>
      <dgm:spPr/>
      <dgm:t>
        <a:bodyPr/>
        <a:lstStyle/>
        <a:p>
          <a:endParaRPr lang="es-ES"/>
        </a:p>
      </dgm:t>
    </dgm:pt>
    <dgm:pt modelId="{B44F26EE-D77E-441A-979C-61577B895E6A}" type="pres">
      <dgm:prSet presAssocID="{A358B93C-4495-415D-A2CE-EF6DB7A3693E}" presName="root2" presStyleCnt="0"/>
      <dgm:spPr/>
    </dgm:pt>
    <dgm:pt modelId="{9ADEF3B4-C3BB-499B-961B-06857116E08E}" type="pres">
      <dgm:prSet presAssocID="{A358B93C-4495-415D-A2CE-EF6DB7A3693E}" presName="LevelTwoTextNode" presStyleLbl="node3" presStyleIdx="2" presStyleCnt="3">
        <dgm:presLayoutVars>
          <dgm:chPref val="3"/>
        </dgm:presLayoutVars>
      </dgm:prSet>
      <dgm:spPr/>
      <dgm:t>
        <a:bodyPr/>
        <a:lstStyle/>
        <a:p>
          <a:endParaRPr lang="es-ES"/>
        </a:p>
      </dgm:t>
    </dgm:pt>
    <dgm:pt modelId="{10566246-DE76-43F6-8699-AF8CE8669BDE}" type="pres">
      <dgm:prSet presAssocID="{A358B93C-4495-415D-A2CE-EF6DB7A3693E}" presName="level3hierChild" presStyleCnt="0"/>
      <dgm:spPr/>
    </dgm:pt>
  </dgm:ptLst>
  <dgm:cxnLst>
    <dgm:cxn modelId="{F9E22D7F-63A3-4E7F-8539-8963A7E55E76}" type="presOf" srcId="{C28F8C69-3D3D-458D-B7B6-96247379F496}" destId="{8AE53DCE-4B41-47BF-AE78-1285D0CFB6EC}" srcOrd="1" destOrd="0" presId="urn:microsoft.com/office/officeart/2005/8/layout/hierarchy2"/>
    <dgm:cxn modelId="{C0392F5F-EA84-4EDE-AE0D-618DF6D61B71}" type="presOf" srcId="{F070E94F-4BA4-4C52-9044-1DA54EE41E14}" destId="{F4DFD719-4E83-47F6-BEC9-3981ABE8D5A6}" srcOrd="1" destOrd="0" presId="urn:microsoft.com/office/officeart/2005/8/layout/hierarchy2"/>
    <dgm:cxn modelId="{09CEEBBE-7E8D-43C1-9908-AFD93F2CA7DC}" srcId="{B00AEDED-B916-4F60-9BE6-3308159A7925}" destId="{E703F5E2-A46C-4131-B0BE-5B739A9CD6C5}" srcOrd="2" destOrd="0" parTransId="{4A94A077-7F6B-415A-99B0-0491EF4AF42A}" sibTransId="{0B7E4517-D5D8-4A61-9127-28CCF6957B14}"/>
    <dgm:cxn modelId="{F2FE5819-07CA-4EA8-982F-AF09CD1D2FCF}" type="presOf" srcId="{4A94A077-7F6B-415A-99B0-0491EF4AF42A}" destId="{94063686-AA8C-4D04-8E5A-1BDF5618E530}" srcOrd="0" destOrd="0" presId="urn:microsoft.com/office/officeart/2005/8/layout/hierarchy2"/>
    <dgm:cxn modelId="{EB703CD9-F611-4194-89FD-9E34F3C267D0}" type="presOf" srcId="{FE9042F5-33D7-455D-9C67-7ED501DA5B36}" destId="{28162AF1-FD08-474C-9823-0CB67AF83841}" srcOrd="0" destOrd="0" presId="urn:microsoft.com/office/officeart/2005/8/layout/hierarchy2"/>
    <dgm:cxn modelId="{C6F4FA30-01BE-43B0-A2A3-177164B59E08}" type="presOf" srcId="{B00AEDED-B916-4F60-9BE6-3308159A7925}" destId="{096AC11A-1D88-4DDD-BFE5-C27F90DCEC32}" srcOrd="0" destOrd="0" presId="urn:microsoft.com/office/officeart/2005/8/layout/hierarchy2"/>
    <dgm:cxn modelId="{81D29604-49B7-4BFA-80CA-72E26C9600CA}" type="presOf" srcId="{A358B93C-4495-415D-A2CE-EF6DB7A3693E}" destId="{9ADEF3B4-C3BB-499B-961B-06857116E08E}" srcOrd="0" destOrd="0" presId="urn:microsoft.com/office/officeart/2005/8/layout/hierarchy2"/>
    <dgm:cxn modelId="{22E14D5A-4031-4F22-8209-156CE6920A7C}" type="presOf" srcId="{ADD86735-4DAE-4E42-A123-CBD53EDB67ED}" destId="{14C263F6-7A12-4235-95F9-D1969E8D9ABE}" srcOrd="0" destOrd="0" presId="urn:microsoft.com/office/officeart/2005/8/layout/hierarchy2"/>
    <dgm:cxn modelId="{EEE66544-8C7C-4FFD-8940-2CC9B25EB586}" type="presOf" srcId="{F070E94F-4BA4-4C52-9044-1DA54EE41E14}" destId="{32812874-C24B-411C-B47B-3F3C5DC03232}" srcOrd="0" destOrd="0" presId="urn:microsoft.com/office/officeart/2005/8/layout/hierarchy2"/>
    <dgm:cxn modelId="{F9AE3ED2-3B85-4DFC-9795-08AA944895C9}" type="presOf" srcId="{15F664C0-A511-4F28-98FB-FB5867148558}" destId="{4F6C8A46-9F2C-4C3F-A6A2-28E0AB4EC3B5}" srcOrd="0" destOrd="0" presId="urn:microsoft.com/office/officeart/2005/8/layout/hierarchy2"/>
    <dgm:cxn modelId="{A0A20B53-EE69-4A6E-BABB-C1087CB18FA1}" type="presOf" srcId="{B4CAA169-389B-41C2-86B1-616908B11CDC}" destId="{13F1B013-946B-452F-806C-83E1B9E3CC2E}" srcOrd="1" destOrd="0" presId="urn:microsoft.com/office/officeart/2005/8/layout/hierarchy2"/>
    <dgm:cxn modelId="{D8BCF45F-54F0-4660-90D8-08A541AD5470}" srcId="{B00AEDED-B916-4F60-9BE6-3308159A7925}" destId="{ADD86735-4DAE-4E42-A123-CBD53EDB67ED}" srcOrd="1" destOrd="0" parTransId="{F070E94F-4BA4-4C52-9044-1DA54EE41E14}" sibTransId="{41658871-FDE5-4BBB-AE3C-2508EF2CE645}"/>
    <dgm:cxn modelId="{2ACF2A92-E83E-4D8D-AF65-0F66DB749203}" srcId="{53A20E92-C129-42AC-BA39-1607443CA79F}" destId="{B00AEDED-B916-4F60-9BE6-3308159A7925}" srcOrd="0" destOrd="0" parTransId="{0FDF715E-6FA2-4913-9E47-1D12A32AE8B6}" sibTransId="{AF245557-FB47-48FD-A718-1402473E5E3F}"/>
    <dgm:cxn modelId="{3188CE02-1C07-4FE3-928B-A1CFCF638889}" type="presOf" srcId="{98241F7F-AF8F-4615-AF59-886E08D0E7C3}" destId="{97BF4263-77B5-49DC-8D46-E511C5DBAD75}" srcOrd="0" destOrd="0" presId="urn:microsoft.com/office/officeart/2005/8/layout/hierarchy2"/>
    <dgm:cxn modelId="{BB42C536-2FD7-4D57-983E-0932DCB8C580}" srcId="{15F664C0-A511-4F28-98FB-FB5867148558}" destId="{98241F7F-AF8F-4615-AF59-886E08D0E7C3}" srcOrd="1" destOrd="0" parTransId="{C28F8C69-3D3D-458D-B7B6-96247379F496}" sibTransId="{35CB9838-D029-44E1-B285-2AEAC1D6E8C2}"/>
    <dgm:cxn modelId="{2C175A0F-63DD-4DC6-A5D2-52BE2AA953C3}" type="presOf" srcId="{E703F5E2-A46C-4131-B0BE-5B739A9CD6C5}" destId="{85D56F0A-5051-4280-A32A-F7EB926AE38A}" srcOrd="0" destOrd="0" presId="urn:microsoft.com/office/officeart/2005/8/layout/hierarchy2"/>
    <dgm:cxn modelId="{B1DC427F-1570-4903-982B-46F6AB88FE30}" type="presOf" srcId="{53A20E92-C129-42AC-BA39-1607443CA79F}" destId="{A3A68A8A-59E2-48A5-BFEB-A988AF8DE346}" srcOrd="0" destOrd="0" presId="urn:microsoft.com/office/officeart/2005/8/layout/hierarchy2"/>
    <dgm:cxn modelId="{1B477EEE-7C70-4942-8478-C1840A21E096}" type="presOf" srcId="{B4CAA169-389B-41C2-86B1-616908B11CDC}" destId="{004B8F7D-B40D-495F-97DC-9A8CED38D69E}" srcOrd="0" destOrd="0" presId="urn:microsoft.com/office/officeart/2005/8/layout/hierarchy2"/>
    <dgm:cxn modelId="{991A259E-2EDD-4F92-9735-C6004DF11A8D}" type="presOf" srcId="{FE9042F5-33D7-455D-9C67-7ED501DA5B36}" destId="{0A1C9E64-DAF3-45F1-9EA9-CEC2138D9FD6}" srcOrd="1" destOrd="0" presId="urn:microsoft.com/office/officeart/2005/8/layout/hierarchy2"/>
    <dgm:cxn modelId="{04CB8AED-9E8C-416A-8074-52261DBE89A5}" type="presOf" srcId="{8F4D613E-EA55-4832-B016-1A73631DBF7E}" destId="{13EC1B55-BC87-4A1E-8A77-1067E189D163}" srcOrd="0" destOrd="0" presId="urn:microsoft.com/office/officeart/2005/8/layout/hierarchy2"/>
    <dgm:cxn modelId="{718F145D-E8BF-4E7C-B1CD-2E8D804B7DD9}" type="presOf" srcId="{C28F8C69-3D3D-458D-B7B6-96247379F496}" destId="{07F000F2-4ACF-4788-B4E7-D5DFADA39D12}" srcOrd="0" destOrd="0" presId="urn:microsoft.com/office/officeart/2005/8/layout/hierarchy2"/>
    <dgm:cxn modelId="{4A25010D-C2AE-40A0-A623-C5DB1C1A7D76}" srcId="{B00AEDED-B916-4F60-9BE6-3308159A7925}" destId="{15F664C0-A511-4F28-98FB-FB5867148558}" srcOrd="0" destOrd="0" parTransId="{8F4D613E-EA55-4832-B016-1A73631DBF7E}" sibTransId="{FC56560B-C98B-40B6-9DAD-47B11DDAA346}"/>
    <dgm:cxn modelId="{50A32559-25F1-4155-8974-5ACF627E8B99}" type="presOf" srcId="{4A94A077-7F6B-415A-99B0-0491EF4AF42A}" destId="{66C39F17-5478-4286-A33F-A75F96F63072}" srcOrd="1" destOrd="0" presId="urn:microsoft.com/office/officeart/2005/8/layout/hierarchy2"/>
    <dgm:cxn modelId="{DDE29F6E-ACDA-471F-8FD8-E55C50965F8D}" type="presOf" srcId="{8F4D613E-EA55-4832-B016-1A73631DBF7E}" destId="{5D608442-6E8B-4FEF-AE2D-586C3FADD728}" srcOrd="1" destOrd="0" presId="urn:microsoft.com/office/officeart/2005/8/layout/hierarchy2"/>
    <dgm:cxn modelId="{AFCB75B6-92A8-4B2E-BBED-869DF7CF1B55}" type="presOf" srcId="{2A7C4832-E390-4BBE-BABA-FE005C76EC68}" destId="{313ABC94-B991-4EA9-93A0-9E72AACAA393}" srcOrd="0" destOrd="0" presId="urn:microsoft.com/office/officeart/2005/8/layout/hierarchy2"/>
    <dgm:cxn modelId="{8EA5DD0A-F815-40AD-B499-D8DA39661488}" srcId="{15F664C0-A511-4F28-98FB-FB5867148558}" destId="{2A7C4832-E390-4BBE-BABA-FE005C76EC68}" srcOrd="0" destOrd="0" parTransId="{FE9042F5-33D7-455D-9C67-7ED501DA5B36}" sibTransId="{BE0A97CA-F777-4FF6-AAC1-2D65F8294481}"/>
    <dgm:cxn modelId="{25FDB211-5AF2-4459-B7E6-84E42C0E2FE1}" srcId="{E703F5E2-A46C-4131-B0BE-5B739A9CD6C5}" destId="{A358B93C-4495-415D-A2CE-EF6DB7A3693E}" srcOrd="0" destOrd="0" parTransId="{B4CAA169-389B-41C2-86B1-616908B11CDC}" sibTransId="{1F072778-9369-4B87-88D3-1934C5048CC4}"/>
    <dgm:cxn modelId="{6F12FB3F-3A4C-4D59-AC0B-03930C685A3F}" type="presParOf" srcId="{A3A68A8A-59E2-48A5-BFEB-A988AF8DE346}" destId="{2C895AB9-5EB4-4DBC-9DDC-8D1B503FBB87}" srcOrd="0" destOrd="0" presId="urn:microsoft.com/office/officeart/2005/8/layout/hierarchy2"/>
    <dgm:cxn modelId="{36E4536D-56DB-4F43-A57D-3AE07F7BDC6C}" type="presParOf" srcId="{2C895AB9-5EB4-4DBC-9DDC-8D1B503FBB87}" destId="{096AC11A-1D88-4DDD-BFE5-C27F90DCEC32}" srcOrd="0" destOrd="0" presId="urn:microsoft.com/office/officeart/2005/8/layout/hierarchy2"/>
    <dgm:cxn modelId="{8F7538C6-074F-40A3-97A3-EB3E26CCD6FB}" type="presParOf" srcId="{2C895AB9-5EB4-4DBC-9DDC-8D1B503FBB87}" destId="{52834998-6E80-4163-8CCA-633D345E7712}" srcOrd="1" destOrd="0" presId="urn:microsoft.com/office/officeart/2005/8/layout/hierarchy2"/>
    <dgm:cxn modelId="{7C54C1D8-8311-46E3-80C7-F5D958E25DD7}" type="presParOf" srcId="{52834998-6E80-4163-8CCA-633D345E7712}" destId="{13EC1B55-BC87-4A1E-8A77-1067E189D163}" srcOrd="0" destOrd="0" presId="urn:microsoft.com/office/officeart/2005/8/layout/hierarchy2"/>
    <dgm:cxn modelId="{2FF16A83-5D46-4740-B1CF-6BB2142597A2}" type="presParOf" srcId="{13EC1B55-BC87-4A1E-8A77-1067E189D163}" destId="{5D608442-6E8B-4FEF-AE2D-586C3FADD728}" srcOrd="0" destOrd="0" presId="urn:microsoft.com/office/officeart/2005/8/layout/hierarchy2"/>
    <dgm:cxn modelId="{0FADCABA-854C-418B-83B8-D00B6AB59888}" type="presParOf" srcId="{52834998-6E80-4163-8CCA-633D345E7712}" destId="{1D23E412-4B3A-40A9-96D4-97F2FD308052}" srcOrd="1" destOrd="0" presId="urn:microsoft.com/office/officeart/2005/8/layout/hierarchy2"/>
    <dgm:cxn modelId="{B5B06AB2-53B6-4A04-98A8-C27C6887FE1F}" type="presParOf" srcId="{1D23E412-4B3A-40A9-96D4-97F2FD308052}" destId="{4F6C8A46-9F2C-4C3F-A6A2-28E0AB4EC3B5}" srcOrd="0" destOrd="0" presId="urn:microsoft.com/office/officeart/2005/8/layout/hierarchy2"/>
    <dgm:cxn modelId="{C1D68C44-95C9-41EA-AFC6-3EBB606CEE6D}" type="presParOf" srcId="{1D23E412-4B3A-40A9-96D4-97F2FD308052}" destId="{38135DEE-9A85-437E-B36F-DA1752C15FB2}" srcOrd="1" destOrd="0" presId="urn:microsoft.com/office/officeart/2005/8/layout/hierarchy2"/>
    <dgm:cxn modelId="{A1295E42-5580-45B3-95C5-3E393C61E9B4}" type="presParOf" srcId="{38135DEE-9A85-437E-B36F-DA1752C15FB2}" destId="{28162AF1-FD08-474C-9823-0CB67AF83841}" srcOrd="0" destOrd="0" presId="urn:microsoft.com/office/officeart/2005/8/layout/hierarchy2"/>
    <dgm:cxn modelId="{C9FF1160-1F6F-4D3C-8E98-35D313552F8B}" type="presParOf" srcId="{28162AF1-FD08-474C-9823-0CB67AF83841}" destId="{0A1C9E64-DAF3-45F1-9EA9-CEC2138D9FD6}" srcOrd="0" destOrd="0" presId="urn:microsoft.com/office/officeart/2005/8/layout/hierarchy2"/>
    <dgm:cxn modelId="{C4A75796-5E9A-42BE-95F8-DCF6D87ACCEB}" type="presParOf" srcId="{38135DEE-9A85-437E-B36F-DA1752C15FB2}" destId="{2DED4F07-6A90-4873-9BE4-FF4108417D56}" srcOrd="1" destOrd="0" presId="urn:microsoft.com/office/officeart/2005/8/layout/hierarchy2"/>
    <dgm:cxn modelId="{5DE714BA-9B90-4819-B3B9-6F6F9EFE94EC}" type="presParOf" srcId="{2DED4F07-6A90-4873-9BE4-FF4108417D56}" destId="{313ABC94-B991-4EA9-93A0-9E72AACAA393}" srcOrd="0" destOrd="0" presId="urn:microsoft.com/office/officeart/2005/8/layout/hierarchy2"/>
    <dgm:cxn modelId="{5746DD9E-17D6-4ADB-BCDB-38EC3CD38E6F}" type="presParOf" srcId="{2DED4F07-6A90-4873-9BE4-FF4108417D56}" destId="{C4B89DDC-E7E6-42BD-B23C-825FB3BB68F0}" srcOrd="1" destOrd="0" presId="urn:microsoft.com/office/officeart/2005/8/layout/hierarchy2"/>
    <dgm:cxn modelId="{7EB89345-902E-4546-A9B7-F7865AB5292D}" type="presParOf" srcId="{38135DEE-9A85-437E-B36F-DA1752C15FB2}" destId="{07F000F2-4ACF-4788-B4E7-D5DFADA39D12}" srcOrd="2" destOrd="0" presId="urn:microsoft.com/office/officeart/2005/8/layout/hierarchy2"/>
    <dgm:cxn modelId="{80952E35-9BFF-4CAB-A690-57D3679AE9A8}" type="presParOf" srcId="{07F000F2-4ACF-4788-B4E7-D5DFADA39D12}" destId="{8AE53DCE-4B41-47BF-AE78-1285D0CFB6EC}" srcOrd="0" destOrd="0" presId="urn:microsoft.com/office/officeart/2005/8/layout/hierarchy2"/>
    <dgm:cxn modelId="{F364ECDA-429B-4951-B506-333083977441}" type="presParOf" srcId="{38135DEE-9A85-437E-B36F-DA1752C15FB2}" destId="{C4195A1D-A9AF-4A18-A052-98C3F5DB8FE4}" srcOrd="3" destOrd="0" presId="urn:microsoft.com/office/officeart/2005/8/layout/hierarchy2"/>
    <dgm:cxn modelId="{78337249-AD84-4D03-914F-58225B089FD3}" type="presParOf" srcId="{C4195A1D-A9AF-4A18-A052-98C3F5DB8FE4}" destId="{97BF4263-77B5-49DC-8D46-E511C5DBAD75}" srcOrd="0" destOrd="0" presId="urn:microsoft.com/office/officeart/2005/8/layout/hierarchy2"/>
    <dgm:cxn modelId="{54BCDB11-A20F-4031-B8EB-A8BF1D8D9519}" type="presParOf" srcId="{C4195A1D-A9AF-4A18-A052-98C3F5DB8FE4}" destId="{D9B95FFC-144A-41E8-AC59-FAAC70ABBE1E}" srcOrd="1" destOrd="0" presId="urn:microsoft.com/office/officeart/2005/8/layout/hierarchy2"/>
    <dgm:cxn modelId="{2599387C-8866-4D48-A55A-579D2F5B51F3}" type="presParOf" srcId="{52834998-6E80-4163-8CCA-633D345E7712}" destId="{32812874-C24B-411C-B47B-3F3C5DC03232}" srcOrd="2" destOrd="0" presId="urn:microsoft.com/office/officeart/2005/8/layout/hierarchy2"/>
    <dgm:cxn modelId="{F4B4F32C-6455-41CE-92ED-F4A4C63783BB}" type="presParOf" srcId="{32812874-C24B-411C-B47B-3F3C5DC03232}" destId="{F4DFD719-4E83-47F6-BEC9-3981ABE8D5A6}" srcOrd="0" destOrd="0" presId="urn:microsoft.com/office/officeart/2005/8/layout/hierarchy2"/>
    <dgm:cxn modelId="{CA8B8C7A-67E3-418E-857D-DCD769B73787}" type="presParOf" srcId="{52834998-6E80-4163-8CCA-633D345E7712}" destId="{8826A0B8-348A-4B19-90AE-4FF8EA6E7CA0}" srcOrd="3" destOrd="0" presId="urn:microsoft.com/office/officeart/2005/8/layout/hierarchy2"/>
    <dgm:cxn modelId="{BBBDA89C-0BF8-4878-AEDB-F95D71A5B5C4}" type="presParOf" srcId="{8826A0B8-348A-4B19-90AE-4FF8EA6E7CA0}" destId="{14C263F6-7A12-4235-95F9-D1969E8D9ABE}" srcOrd="0" destOrd="0" presId="urn:microsoft.com/office/officeart/2005/8/layout/hierarchy2"/>
    <dgm:cxn modelId="{16FDF6EB-393E-4290-8CA8-EB24A1E59234}" type="presParOf" srcId="{8826A0B8-348A-4B19-90AE-4FF8EA6E7CA0}" destId="{D8F97ED5-FA94-468C-A14E-ABE440854B50}" srcOrd="1" destOrd="0" presId="urn:microsoft.com/office/officeart/2005/8/layout/hierarchy2"/>
    <dgm:cxn modelId="{F4B50D2F-D961-4726-80FF-6F3EC0A3B146}" type="presParOf" srcId="{52834998-6E80-4163-8CCA-633D345E7712}" destId="{94063686-AA8C-4D04-8E5A-1BDF5618E530}" srcOrd="4" destOrd="0" presId="urn:microsoft.com/office/officeart/2005/8/layout/hierarchy2"/>
    <dgm:cxn modelId="{9E688B82-8533-4405-8FC4-E2EDB1B223E3}" type="presParOf" srcId="{94063686-AA8C-4D04-8E5A-1BDF5618E530}" destId="{66C39F17-5478-4286-A33F-A75F96F63072}" srcOrd="0" destOrd="0" presId="urn:microsoft.com/office/officeart/2005/8/layout/hierarchy2"/>
    <dgm:cxn modelId="{D4820556-AA53-4D32-93BC-79486A8F63E9}" type="presParOf" srcId="{52834998-6E80-4163-8CCA-633D345E7712}" destId="{73BB4869-9E7B-4220-BB6F-DD843C3B1871}" srcOrd="5" destOrd="0" presId="urn:microsoft.com/office/officeart/2005/8/layout/hierarchy2"/>
    <dgm:cxn modelId="{F519295B-F973-42C6-882B-0CB846753978}" type="presParOf" srcId="{73BB4869-9E7B-4220-BB6F-DD843C3B1871}" destId="{85D56F0A-5051-4280-A32A-F7EB926AE38A}" srcOrd="0" destOrd="0" presId="urn:microsoft.com/office/officeart/2005/8/layout/hierarchy2"/>
    <dgm:cxn modelId="{D1750506-761D-4306-9D09-87F7821A4520}" type="presParOf" srcId="{73BB4869-9E7B-4220-BB6F-DD843C3B1871}" destId="{D73406DF-03EA-453B-A091-C6A5DE136707}" srcOrd="1" destOrd="0" presId="urn:microsoft.com/office/officeart/2005/8/layout/hierarchy2"/>
    <dgm:cxn modelId="{C285C2CC-62F7-4CA1-BA2D-E299145237B3}" type="presParOf" srcId="{D73406DF-03EA-453B-A091-C6A5DE136707}" destId="{004B8F7D-B40D-495F-97DC-9A8CED38D69E}" srcOrd="0" destOrd="0" presId="urn:microsoft.com/office/officeart/2005/8/layout/hierarchy2"/>
    <dgm:cxn modelId="{FB1A37C5-C956-4CA2-9ED5-3DA883BAB408}" type="presParOf" srcId="{004B8F7D-B40D-495F-97DC-9A8CED38D69E}" destId="{13F1B013-946B-452F-806C-83E1B9E3CC2E}" srcOrd="0" destOrd="0" presId="urn:microsoft.com/office/officeart/2005/8/layout/hierarchy2"/>
    <dgm:cxn modelId="{2D4C3988-CD4B-4434-BF97-D1FB734A0910}" type="presParOf" srcId="{D73406DF-03EA-453B-A091-C6A5DE136707}" destId="{B44F26EE-D77E-441A-979C-61577B895E6A}" srcOrd="1" destOrd="0" presId="urn:microsoft.com/office/officeart/2005/8/layout/hierarchy2"/>
    <dgm:cxn modelId="{B68F2A16-01BD-43C3-9746-C88DC88775D7}" type="presParOf" srcId="{B44F26EE-D77E-441A-979C-61577B895E6A}" destId="{9ADEF3B4-C3BB-499B-961B-06857116E08E}" srcOrd="0" destOrd="0" presId="urn:microsoft.com/office/officeart/2005/8/layout/hierarchy2"/>
    <dgm:cxn modelId="{27E1089E-70F1-4AF1-9D10-816AB11379AF}" type="presParOf" srcId="{B44F26EE-D77E-441A-979C-61577B895E6A}" destId="{10566246-DE76-43F6-8699-AF8CE8669BDE}"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7BA81FB-DD03-4C65-8756-707A12A7A63B}" type="doc">
      <dgm:prSet loTypeId="urn:microsoft.com/office/officeart/2005/8/layout/hList6" loCatId="list" qsTypeId="urn:microsoft.com/office/officeart/2005/8/quickstyle/simple2" qsCatId="simple" csTypeId="urn:microsoft.com/office/officeart/2005/8/colors/accent2_1" csCatId="accent2" phldr="1"/>
      <dgm:spPr/>
      <dgm:t>
        <a:bodyPr/>
        <a:lstStyle/>
        <a:p>
          <a:endParaRPr lang="es-EC"/>
        </a:p>
      </dgm:t>
    </dgm:pt>
    <dgm:pt modelId="{B374BDDF-CCC5-4735-A6ED-19114A50FD32}">
      <dgm:prSet phldrT="[Texto]" custT="1"/>
      <dgm:spPr>
        <a:ln>
          <a:solidFill>
            <a:schemeClr val="accent1"/>
          </a:solidFill>
        </a:ln>
      </dgm:spPr>
      <dgm:t>
        <a:bodyPr/>
        <a:lstStyle/>
        <a:p>
          <a:r>
            <a:rPr lang="es-ES_tradnl" sz="1900" dirty="0" smtClean="0">
              <a:latin typeface="Times New Roman" pitchFamily="18" charset="0"/>
              <a:cs typeface="Times New Roman" pitchFamily="18" charset="0"/>
            </a:rPr>
            <a:t>Las familias en un10% se dedican a la ganadería y en un  90% se dedican a la agricultura para subsistir.</a:t>
          </a:r>
          <a:endParaRPr lang="es-EC" sz="1900" dirty="0"/>
        </a:p>
      </dgm:t>
    </dgm:pt>
    <dgm:pt modelId="{F0AB3D52-84B8-4373-A237-49BBD4764949}" type="parTrans" cxnId="{ADAD2367-80B1-4998-A79A-55BA1A4A1D16}">
      <dgm:prSet/>
      <dgm:spPr/>
      <dgm:t>
        <a:bodyPr/>
        <a:lstStyle/>
        <a:p>
          <a:endParaRPr lang="es-EC" sz="1900"/>
        </a:p>
      </dgm:t>
    </dgm:pt>
    <dgm:pt modelId="{E5E113DB-4B77-4A9B-8348-229DB8FFD793}" type="sibTrans" cxnId="{ADAD2367-80B1-4998-A79A-55BA1A4A1D16}">
      <dgm:prSet/>
      <dgm:spPr/>
      <dgm:t>
        <a:bodyPr/>
        <a:lstStyle/>
        <a:p>
          <a:endParaRPr lang="es-EC" sz="1900"/>
        </a:p>
      </dgm:t>
    </dgm:pt>
    <dgm:pt modelId="{A6791BA7-6848-400E-8AB1-713755894D1A}">
      <dgm:prSet phldrT="[Texto]" custT="1"/>
      <dgm:spPr>
        <a:ln>
          <a:solidFill>
            <a:schemeClr val="accent1"/>
          </a:solidFill>
        </a:ln>
      </dgm:spPr>
      <dgm:t>
        <a:bodyPr/>
        <a:lstStyle/>
        <a:p>
          <a:r>
            <a:rPr lang="es-ES_tradnl" sz="1900" dirty="0" smtClean="0">
              <a:latin typeface="Times New Roman" pitchFamily="18" charset="0"/>
              <a:cs typeface="Times New Roman" pitchFamily="18" charset="0"/>
            </a:rPr>
            <a:t>Desconocen de procesos agrícolas que permitan hacer uso eficiente de los suelos  así como también la recuperación de los mismos </a:t>
          </a:r>
          <a:endParaRPr lang="es-EC" sz="1900" dirty="0"/>
        </a:p>
      </dgm:t>
    </dgm:pt>
    <dgm:pt modelId="{B1972301-67BB-421F-8C7D-445489803EC4}" type="parTrans" cxnId="{60F6A5DF-2A5E-4348-9A73-FC17FD9E9314}">
      <dgm:prSet/>
      <dgm:spPr/>
      <dgm:t>
        <a:bodyPr/>
        <a:lstStyle/>
        <a:p>
          <a:endParaRPr lang="es-EC" sz="1900"/>
        </a:p>
      </dgm:t>
    </dgm:pt>
    <dgm:pt modelId="{213E04AB-0D43-4518-BF5C-F92D8AA004BC}" type="sibTrans" cxnId="{60F6A5DF-2A5E-4348-9A73-FC17FD9E9314}">
      <dgm:prSet/>
      <dgm:spPr/>
      <dgm:t>
        <a:bodyPr/>
        <a:lstStyle/>
        <a:p>
          <a:endParaRPr lang="es-EC" sz="1900"/>
        </a:p>
      </dgm:t>
    </dgm:pt>
    <dgm:pt modelId="{7B0DF344-2805-4DC2-B951-CBF7FFE0DF4D}">
      <dgm:prSet phldrT="[Texto]" custT="1"/>
      <dgm:spPr>
        <a:ln>
          <a:solidFill>
            <a:schemeClr val="accent1"/>
          </a:solidFill>
        </a:ln>
      </dgm:spPr>
      <dgm:t>
        <a:bodyPr/>
        <a:lstStyle/>
        <a:p>
          <a:r>
            <a:rPr lang="es-ES_tradnl" sz="1900" dirty="0" smtClean="0">
              <a:latin typeface="Times New Roman" pitchFamily="18" charset="0"/>
              <a:cs typeface="Times New Roman" pitchFamily="18" charset="0"/>
            </a:rPr>
            <a:t>No se ha contado con asistencia técnica oportuna para hacer un efectivo cambio de los patrones de producción.</a:t>
          </a:r>
          <a:endParaRPr lang="es-EC" sz="1900" dirty="0"/>
        </a:p>
      </dgm:t>
    </dgm:pt>
    <dgm:pt modelId="{A21E08AB-2EB9-4858-A272-6E207646BAC5}" type="parTrans" cxnId="{F7011F83-E5A5-47D9-97BC-F2012EDE94DC}">
      <dgm:prSet/>
      <dgm:spPr/>
      <dgm:t>
        <a:bodyPr/>
        <a:lstStyle/>
        <a:p>
          <a:endParaRPr lang="es-EC" sz="1900"/>
        </a:p>
      </dgm:t>
    </dgm:pt>
    <dgm:pt modelId="{9F76CC05-A572-412D-8750-ACD67454969F}" type="sibTrans" cxnId="{F7011F83-E5A5-47D9-97BC-F2012EDE94DC}">
      <dgm:prSet/>
      <dgm:spPr/>
      <dgm:t>
        <a:bodyPr/>
        <a:lstStyle/>
        <a:p>
          <a:endParaRPr lang="es-EC" sz="1900"/>
        </a:p>
      </dgm:t>
    </dgm:pt>
    <dgm:pt modelId="{61652DA9-1111-41A9-8C8F-5234F8CF7325}" type="pres">
      <dgm:prSet presAssocID="{F7BA81FB-DD03-4C65-8756-707A12A7A63B}" presName="Name0" presStyleCnt="0">
        <dgm:presLayoutVars>
          <dgm:dir/>
          <dgm:resizeHandles val="exact"/>
        </dgm:presLayoutVars>
      </dgm:prSet>
      <dgm:spPr/>
      <dgm:t>
        <a:bodyPr/>
        <a:lstStyle/>
        <a:p>
          <a:endParaRPr lang="es-ES"/>
        </a:p>
      </dgm:t>
    </dgm:pt>
    <dgm:pt modelId="{41A579A3-0307-4B01-90FF-0A33CE80E110}" type="pres">
      <dgm:prSet presAssocID="{B374BDDF-CCC5-4735-A6ED-19114A50FD32}" presName="node" presStyleLbl="node1" presStyleIdx="0" presStyleCnt="3">
        <dgm:presLayoutVars>
          <dgm:bulletEnabled val="1"/>
        </dgm:presLayoutVars>
      </dgm:prSet>
      <dgm:spPr/>
      <dgm:t>
        <a:bodyPr/>
        <a:lstStyle/>
        <a:p>
          <a:endParaRPr lang="es-EC"/>
        </a:p>
      </dgm:t>
    </dgm:pt>
    <dgm:pt modelId="{77E6D8B3-04F3-46E8-99FB-595C858919E5}" type="pres">
      <dgm:prSet presAssocID="{E5E113DB-4B77-4A9B-8348-229DB8FFD793}" presName="sibTrans" presStyleCnt="0"/>
      <dgm:spPr/>
    </dgm:pt>
    <dgm:pt modelId="{363B35AB-5E20-4986-8E61-5B9693165855}" type="pres">
      <dgm:prSet presAssocID="{A6791BA7-6848-400E-8AB1-713755894D1A}" presName="node" presStyleLbl="node1" presStyleIdx="1" presStyleCnt="3">
        <dgm:presLayoutVars>
          <dgm:bulletEnabled val="1"/>
        </dgm:presLayoutVars>
      </dgm:prSet>
      <dgm:spPr/>
      <dgm:t>
        <a:bodyPr/>
        <a:lstStyle/>
        <a:p>
          <a:endParaRPr lang="es-EC"/>
        </a:p>
      </dgm:t>
    </dgm:pt>
    <dgm:pt modelId="{60C3975C-DA29-4442-BC82-682F0015E693}" type="pres">
      <dgm:prSet presAssocID="{213E04AB-0D43-4518-BF5C-F92D8AA004BC}" presName="sibTrans" presStyleCnt="0"/>
      <dgm:spPr/>
    </dgm:pt>
    <dgm:pt modelId="{E27A6EE0-9A27-4314-9236-141478F3A04A}" type="pres">
      <dgm:prSet presAssocID="{7B0DF344-2805-4DC2-B951-CBF7FFE0DF4D}" presName="node" presStyleLbl="node1" presStyleIdx="2" presStyleCnt="3">
        <dgm:presLayoutVars>
          <dgm:bulletEnabled val="1"/>
        </dgm:presLayoutVars>
      </dgm:prSet>
      <dgm:spPr/>
      <dgm:t>
        <a:bodyPr/>
        <a:lstStyle/>
        <a:p>
          <a:endParaRPr lang="es-EC"/>
        </a:p>
      </dgm:t>
    </dgm:pt>
  </dgm:ptLst>
  <dgm:cxnLst>
    <dgm:cxn modelId="{015081F9-D5EB-4E03-A418-11892E368B8B}" type="presOf" srcId="{B374BDDF-CCC5-4735-A6ED-19114A50FD32}" destId="{41A579A3-0307-4B01-90FF-0A33CE80E110}" srcOrd="0" destOrd="0" presId="urn:microsoft.com/office/officeart/2005/8/layout/hList6"/>
    <dgm:cxn modelId="{EE9F8742-F4F6-4C15-8510-4634001AEA50}" type="presOf" srcId="{F7BA81FB-DD03-4C65-8756-707A12A7A63B}" destId="{61652DA9-1111-41A9-8C8F-5234F8CF7325}" srcOrd="0" destOrd="0" presId="urn:microsoft.com/office/officeart/2005/8/layout/hList6"/>
    <dgm:cxn modelId="{27AD6F27-9CD1-43F7-8FBF-FC7E8BC9DE05}" type="presOf" srcId="{7B0DF344-2805-4DC2-B951-CBF7FFE0DF4D}" destId="{E27A6EE0-9A27-4314-9236-141478F3A04A}" srcOrd="0" destOrd="0" presId="urn:microsoft.com/office/officeart/2005/8/layout/hList6"/>
    <dgm:cxn modelId="{F7011F83-E5A5-47D9-97BC-F2012EDE94DC}" srcId="{F7BA81FB-DD03-4C65-8756-707A12A7A63B}" destId="{7B0DF344-2805-4DC2-B951-CBF7FFE0DF4D}" srcOrd="2" destOrd="0" parTransId="{A21E08AB-2EB9-4858-A272-6E207646BAC5}" sibTransId="{9F76CC05-A572-412D-8750-ACD67454969F}"/>
    <dgm:cxn modelId="{60F6A5DF-2A5E-4348-9A73-FC17FD9E9314}" srcId="{F7BA81FB-DD03-4C65-8756-707A12A7A63B}" destId="{A6791BA7-6848-400E-8AB1-713755894D1A}" srcOrd="1" destOrd="0" parTransId="{B1972301-67BB-421F-8C7D-445489803EC4}" sibTransId="{213E04AB-0D43-4518-BF5C-F92D8AA004BC}"/>
    <dgm:cxn modelId="{1A670F2E-95C9-4C60-A63F-A9478793AE76}" type="presOf" srcId="{A6791BA7-6848-400E-8AB1-713755894D1A}" destId="{363B35AB-5E20-4986-8E61-5B9693165855}" srcOrd="0" destOrd="0" presId="urn:microsoft.com/office/officeart/2005/8/layout/hList6"/>
    <dgm:cxn modelId="{ADAD2367-80B1-4998-A79A-55BA1A4A1D16}" srcId="{F7BA81FB-DD03-4C65-8756-707A12A7A63B}" destId="{B374BDDF-CCC5-4735-A6ED-19114A50FD32}" srcOrd="0" destOrd="0" parTransId="{F0AB3D52-84B8-4373-A237-49BBD4764949}" sibTransId="{E5E113DB-4B77-4A9B-8348-229DB8FFD793}"/>
    <dgm:cxn modelId="{3E4AD047-9820-431D-A280-72FD2D2AC4D8}" type="presParOf" srcId="{61652DA9-1111-41A9-8C8F-5234F8CF7325}" destId="{41A579A3-0307-4B01-90FF-0A33CE80E110}" srcOrd="0" destOrd="0" presId="urn:microsoft.com/office/officeart/2005/8/layout/hList6"/>
    <dgm:cxn modelId="{0462F9BC-062F-47CA-B402-41AE708741CA}" type="presParOf" srcId="{61652DA9-1111-41A9-8C8F-5234F8CF7325}" destId="{77E6D8B3-04F3-46E8-99FB-595C858919E5}" srcOrd="1" destOrd="0" presId="urn:microsoft.com/office/officeart/2005/8/layout/hList6"/>
    <dgm:cxn modelId="{68F0B6DD-C8B9-4925-B5B9-D6957FCDADC7}" type="presParOf" srcId="{61652DA9-1111-41A9-8C8F-5234F8CF7325}" destId="{363B35AB-5E20-4986-8E61-5B9693165855}" srcOrd="2" destOrd="0" presId="urn:microsoft.com/office/officeart/2005/8/layout/hList6"/>
    <dgm:cxn modelId="{194D1E4B-5447-4BD2-9AB8-5F1D5ABF25B7}" type="presParOf" srcId="{61652DA9-1111-41A9-8C8F-5234F8CF7325}" destId="{60C3975C-DA29-4442-BC82-682F0015E693}" srcOrd="3" destOrd="0" presId="urn:microsoft.com/office/officeart/2005/8/layout/hList6"/>
    <dgm:cxn modelId="{64B18D97-BE82-4B6F-851D-DB762609701C}" type="presParOf" srcId="{61652DA9-1111-41A9-8C8F-5234F8CF7325}" destId="{E27A6EE0-9A27-4314-9236-141478F3A04A}" srcOrd="4" destOrd="0" presId="urn:microsoft.com/office/officeart/2005/8/layout/h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6AC11A-1D88-4DDD-BFE5-C27F90DCEC32}">
      <dsp:nvSpPr>
        <dsp:cNvPr id="0" name=""/>
        <dsp:cNvSpPr/>
      </dsp:nvSpPr>
      <dsp:spPr>
        <a:xfrm>
          <a:off x="827775" y="1739152"/>
          <a:ext cx="2011988" cy="1005994"/>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s-EC" sz="1800" b="1" kern="1200" dirty="0" smtClean="0">
              <a:latin typeface="Times New Roman" pitchFamily="18" charset="0"/>
              <a:cs typeface="Times New Roman" pitchFamily="18" charset="0"/>
            </a:rPr>
            <a:t>Suelos agrícolas</a:t>
          </a:r>
          <a:endParaRPr lang="es-EC" sz="1800" b="1" kern="1200" dirty="0">
            <a:latin typeface="Times New Roman" pitchFamily="18" charset="0"/>
            <a:cs typeface="Times New Roman" pitchFamily="18" charset="0"/>
          </a:endParaRPr>
        </a:p>
      </dsp:txBody>
      <dsp:txXfrm>
        <a:off x="857240" y="1768617"/>
        <a:ext cx="1953058" cy="947064"/>
      </dsp:txXfrm>
    </dsp:sp>
    <dsp:sp modelId="{13EC1B55-BC87-4A1E-8A77-1067E189D163}">
      <dsp:nvSpPr>
        <dsp:cNvPr id="0" name=""/>
        <dsp:cNvSpPr/>
      </dsp:nvSpPr>
      <dsp:spPr>
        <a:xfrm rot="18289469">
          <a:off x="2537516" y="1640522"/>
          <a:ext cx="1409289" cy="46360"/>
        </a:xfrm>
        <a:custGeom>
          <a:avLst/>
          <a:gdLst/>
          <a:ahLst/>
          <a:cxnLst/>
          <a:rect l="0" t="0" r="0" b="0"/>
          <a:pathLst>
            <a:path>
              <a:moveTo>
                <a:pt x="0" y="23180"/>
              </a:moveTo>
              <a:lnTo>
                <a:pt x="1409289" y="2318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800100">
            <a:lnSpc>
              <a:spcPct val="90000"/>
            </a:lnSpc>
            <a:spcBef>
              <a:spcPct val="0"/>
            </a:spcBef>
            <a:spcAft>
              <a:spcPct val="35000"/>
            </a:spcAft>
          </a:pPr>
          <a:endParaRPr lang="es-EC" sz="1800" kern="1200">
            <a:latin typeface="Times New Roman" pitchFamily="18" charset="0"/>
            <a:cs typeface="Times New Roman" pitchFamily="18" charset="0"/>
          </a:endParaRPr>
        </a:p>
      </dsp:txBody>
      <dsp:txXfrm>
        <a:off x="3206929" y="1628470"/>
        <a:ext cx="70464" cy="70464"/>
      </dsp:txXfrm>
    </dsp:sp>
    <dsp:sp modelId="{4F6C8A46-9F2C-4C3F-A6A2-28E0AB4EC3B5}">
      <dsp:nvSpPr>
        <dsp:cNvPr id="0" name=""/>
        <dsp:cNvSpPr/>
      </dsp:nvSpPr>
      <dsp:spPr>
        <a:xfrm>
          <a:off x="3644559" y="582259"/>
          <a:ext cx="2011988" cy="1005994"/>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s-EC" sz="1800" kern="1200" dirty="0" smtClean="0">
              <a:latin typeface="Times New Roman" pitchFamily="18" charset="0"/>
              <a:cs typeface="Times New Roman" pitchFamily="18" charset="0"/>
            </a:rPr>
            <a:t>Degradación</a:t>
          </a:r>
          <a:endParaRPr lang="es-EC" sz="1800" kern="1200" dirty="0">
            <a:latin typeface="Times New Roman" pitchFamily="18" charset="0"/>
            <a:cs typeface="Times New Roman" pitchFamily="18" charset="0"/>
          </a:endParaRPr>
        </a:p>
      </dsp:txBody>
      <dsp:txXfrm>
        <a:off x="3674024" y="611724"/>
        <a:ext cx="1953058" cy="947064"/>
      </dsp:txXfrm>
    </dsp:sp>
    <dsp:sp modelId="{28162AF1-FD08-474C-9823-0CB67AF83841}">
      <dsp:nvSpPr>
        <dsp:cNvPr id="0" name=""/>
        <dsp:cNvSpPr/>
      </dsp:nvSpPr>
      <dsp:spPr>
        <a:xfrm rot="19477043">
          <a:off x="5563684" y="770946"/>
          <a:ext cx="1005570" cy="46360"/>
        </a:xfrm>
        <a:custGeom>
          <a:avLst/>
          <a:gdLst/>
          <a:ahLst/>
          <a:cxnLst/>
          <a:rect l="0" t="0" r="0" b="0"/>
          <a:pathLst>
            <a:path>
              <a:moveTo>
                <a:pt x="0" y="23180"/>
              </a:moveTo>
              <a:lnTo>
                <a:pt x="1005570" y="2318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800100">
            <a:lnSpc>
              <a:spcPct val="90000"/>
            </a:lnSpc>
            <a:spcBef>
              <a:spcPct val="0"/>
            </a:spcBef>
            <a:spcAft>
              <a:spcPct val="35000"/>
            </a:spcAft>
          </a:pPr>
          <a:endParaRPr lang="es-EC" sz="1800" kern="1200">
            <a:latin typeface="Times New Roman" pitchFamily="18" charset="0"/>
            <a:cs typeface="Times New Roman" pitchFamily="18" charset="0"/>
          </a:endParaRPr>
        </a:p>
      </dsp:txBody>
      <dsp:txXfrm>
        <a:off x="6041330" y="768987"/>
        <a:ext cx="50278" cy="50278"/>
      </dsp:txXfrm>
    </dsp:sp>
    <dsp:sp modelId="{313ABC94-B991-4EA9-93A0-9E72AACAA393}">
      <dsp:nvSpPr>
        <dsp:cNvPr id="0" name=""/>
        <dsp:cNvSpPr/>
      </dsp:nvSpPr>
      <dsp:spPr>
        <a:xfrm>
          <a:off x="6476392" y="0"/>
          <a:ext cx="2430823" cy="1005994"/>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s-EC" sz="1800" kern="1200" dirty="0" smtClean="0">
              <a:latin typeface="Times New Roman" pitchFamily="18" charset="0"/>
              <a:cs typeface="Times New Roman" pitchFamily="18" charset="0"/>
            </a:rPr>
            <a:t>Erosión hídrica, agotamiento y pérdida de elementos nutritivos</a:t>
          </a:r>
          <a:endParaRPr lang="es-EC" sz="1800" kern="1200" dirty="0">
            <a:latin typeface="Times New Roman" pitchFamily="18" charset="0"/>
            <a:cs typeface="Times New Roman" pitchFamily="18" charset="0"/>
          </a:endParaRPr>
        </a:p>
      </dsp:txBody>
      <dsp:txXfrm>
        <a:off x="6505857" y="29465"/>
        <a:ext cx="2371893" cy="947064"/>
      </dsp:txXfrm>
    </dsp:sp>
    <dsp:sp modelId="{07F000F2-4ACF-4788-B4E7-D5DFADA39D12}">
      <dsp:nvSpPr>
        <dsp:cNvPr id="0" name=""/>
        <dsp:cNvSpPr/>
      </dsp:nvSpPr>
      <dsp:spPr>
        <a:xfrm rot="2307106">
          <a:off x="5531883" y="1419540"/>
          <a:ext cx="1149671" cy="46360"/>
        </a:xfrm>
        <a:custGeom>
          <a:avLst/>
          <a:gdLst/>
          <a:ahLst/>
          <a:cxnLst/>
          <a:rect l="0" t="0" r="0" b="0"/>
          <a:pathLst>
            <a:path>
              <a:moveTo>
                <a:pt x="0" y="23180"/>
              </a:moveTo>
              <a:lnTo>
                <a:pt x="1149671" y="2318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800100">
            <a:lnSpc>
              <a:spcPct val="90000"/>
            </a:lnSpc>
            <a:spcBef>
              <a:spcPct val="0"/>
            </a:spcBef>
            <a:spcAft>
              <a:spcPct val="35000"/>
            </a:spcAft>
          </a:pPr>
          <a:endParaRPr lang="es-EC" sz="1800" kern="1200">
            <a:latin typeface="Times New Roman" pitchFamily="18" charset="0"/>
            <a:cs typeface="Times New Roman" pitchFamily="18" charset="0"/>
          </a:endParaRPr>
        </a:p>
      </dsp:txBody>
      <dsp:txXfrm>
        <a:off x="6077977" y="1413979"/>
        <a:ext cx="57483" cy="57483"/>
      </dsp:txXfrm>
    </dsp:sp>
    <dsp:sp modelId="{97BF4263-77B5-49DC-8D46-E511C5DBAD75}">
      <dsp:nvSpPr>
        <dsp:cNvPr id="0" name=""/>
        <dsp:cNvSpPr/>
      </dsp:nvSpPr>
      <dsp:spPr>
        <a:xfrm>
          <a:off x="6556891" y="1297188"/>
          <a:ext cx="2011988" cy="1005994"/>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44550">
            <a:lnSpc>
              <a:spcPct val="90000"/>
            </a:lnSpc>
            <a:spcBef>
              <a:spcPct val="0"/>
            </a:spcBef>
            <a:spcAft>
              <a:spcPct val="35000"/>
            </a:spcAft>
          </a:pPr>
          <a:r>
            <a:rPr lang="es-EC" sz="1800" kern="1200" dirty="0" smtClean="0">
              <a:latin typeface="Times New Roman" pitchFamily="18" charset="0"/>
              <a:cs typeface="Times New Roman" pitchFamily="18" charset="0"/>
            </a:rPr>
            <a:t>Empeora por  malas prácticas de manejo </a:t>
          </a:r>
          <a:endParaRPr lang="es-EC" sz="1800" kern="1200" dirty="0">
            <a:latin typeface="Times New Roman" pitchFamily="18" charset="0"/>
            <a:cs typeface="Times New Roman" pitchFamily="18" charset="0"/>
          </a:endParaRPr>
        </a:p>
      </dsp:txBody>
      <dsp:txXfrm>
        <a:off x="6586356" y="1326653"/>
        <a:ext cx="1953058" cy="947064"/>
      </dsp:txXfrm>
    </dsp:sp>
    <dsp:sp modelId="{32812874-C24B-411C-B47B-3F3C5DC03232}">
      <dsp:nvSpPr>
        <dsp:cNvPr id="0" name=""/>
        <dsp:cNvSpPr/>
      </dsp:nvSpPr>
      <dsp:spPr>
        <a:xfrm>
          <a:off x="2839763" y="2218968"/>
          <a:ext cx="804795" cy="46360"/>
        </a:xfrm>
        <a:custGeom>
          <a:avLst/>
          <a:gdLst/>
          <a:ahLst/>
          <a:cxnLst/>
          <a:rect l="0" t="0" r="0" b="0"/>
          <a:pathLst>
            <a:path>
              <a:moveTo>
                <a:pt x="0" y="23180"/>
              </a:moveTo>
              <a:lnTo>
                <a:pt x="804795" y="2318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800100">
            <a:lnSpc>
              <a:spcPct val="90000"/>
            </a:lnSpc>
            <a:spcBef>
              <a:spcPct val="0"/>
            </a:spcBef>
            <a:spcAft>
              <a:spcPct val="35000"/>
            </a:spcAft>
          </a:pPr>
          <a:endParaRPr lang="es-EC" sz="1800" kern="1200">
            <a:latin typeface="Times New Roman" pitchFamily="18" charset="0"/>
            <a:cs typeface="Times New Roman" pitchFamily="18" charset="0"/>
          </a:endParaRPr>
        </a:p>
      </dsp:txBody>
      <dsp:txXfrm>
        <a:off x="3222041" y="2222029"/>
        <a:ext cx="40239" cy="40239"/>
      </dsp:txXfrm>
    </dsp:sp>
    <dsp:sp modelId="{14C263F6-7A12-4235-95F9-D1969E8D9ABE}">
      <dsp:nvSpPr>
        <dsp:cNvPr id="0" name=""/>
        <dsp:cNvSpPr/>
      </dsp:nvSpPr>
      <dsp:spPr>
        <a:xfrm>
          <a:off x="3644559" y="1739152"/>
          <a:ext cx="2011988" cy="1005994"/>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s-EC" sz="1800" kern="1200" dirty="0" smtClean="0">
              <a:latin typeface="Times New Roman" pitchFamily="18" charset="0"/>
              <a:cs typeface="Times New Roman" pitchFamily="18" charset="0"/>
            </a:rPr>
            <a:t>Pérdida de la capacidad productiva</a:t>
          </a:r>
          <a:endParaRPr lang="es-EC" sz="1800" kern="1200" dirty="0">
            <a:latin typeface="Times New Roman" pitchFamily="18" charset="0"/>
            <a:cs typeface="Times New Roman" pitchFamily="18" charset="0"/>
          </a:endParaRPr>
        </a:p>
      </dsp:txBody>
      <dsp:txXfrm>
        <a:off x="3674024" y="1768617"/>
        <a:ext cx="1953058" cy="947064"/>
      </dsp:txXfrm>
    </dsp:sp>
    <dsp:sp modelId="{94063686-AA8C-4D04-8E5A-1BDF5618E530}">
      <dsp:nvSpPr>
        <dsp:cNvPr id="0" name=""/>
        <dsp:cNvSpPr/>
      </dsp:nvSpPr>
      <dsp:spPr>
        <a:xfrm rot="3310531">
          <a:off x="2537516" y="2797415"/>
          <a:ext cx="1409289" cy="46360"/>
        </a:xfrm>
        <a:custGeom>
          <a:avLst/>
          <a:gdLst/>
          <a:ahLst/>
          <a:cxnLst/>
          <a:rect l="0" t="0" r="0" b="0"/>
          <a:pathLst>
            <a:path>
              <a:moveTo>
                <a:pt x="0" y="23180"/>
              </a:moveTo>
              <a:lnTo>
                <a:pt x="1409289" y="2318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800100">
            <a:lnSpc>
              <a:spcPct val="90000"/>
            </a:lnSpc>
            <a:spcBef>
              <a:spcPct val="0"/>
            </a:spcBef>
            <a:spcAft>
              <a:spcPct val="35000"/>
            </a:spcAft>
          </a:pPr>
          <a:endParaRPr lang="es-EC" sz="1800" kern="1200">
            <a:latin typeface="Times New Roman" pitchFamily="18" charset="0"/>
            <a:cs typeface="Times New Roman" pitchFamily="18" charset="0"/>
          </a:endParaRPr>
        </a:p>
      </dsp:txBody>
      <dsp:txXfrm>
        <a:off x="3206929" y="2785363"/>
        <a:ext cx="70464" cy="70464"/>
      </dsp:txXfrm>
    </dsp:sp>
    <dsp:sp modelId="{85D56F0A-5051-4280-A32A-F7EB926AE38A}">
      <dsp:nvSpPr>
        <dsp:cNvPr id="0" name=""/>
        <dsp:cNvSpPr/>
      </dsp:nvSpPr>
      <dsp:spPr>
        <a:xfrm>
          <a:off x="3644559" y="2896045"/>
          <a:ext cx="2011988" cy="1005994"/>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s-EC" sz="1800" kern="1200" dirty="0" smtClean="0">
              <a:latin typeface="Times New Roman" pitchFamily="18" charset="0"/>
              <a:cs typeface="Times New Roman" pitchFamily="18" charset="0"/>
            </a:rPr>
            <a:t>Disminución de las cosechas</a:t>
          </a:r>
        </a:p>
      </dsp:txBody>
      <dsp:txXfrm>
        <a:off x="3674024" y="2925510"/>
        <a:ext cx="1953058" cy="947064"/>
      </dsp:txXfrm>
    </dsp:sp>
    <dsp:sp modelId="{004B8F7D-B40D-495F-97DC-9A8CED38D69E}">
      <dsp:nvSpPr>
        <dsp:cNvPr id="0" name=""/>
        <dsp:cNvSpPr/>
      </dsp:nvSpPr>
      <dsp:spPr>
        <a:xfrm>
          <a:off x="5656547" y="3375862"/>
          <a:ext cx="804795" cy="46360"/>
        </a:xfrm>
        <a:custGeom>
          <a:avLst/>
          <a:gdLst/>
          <a:ahLst/>
          <a:cxnLst/>
          <a:rect l="0" t="0" r="0" b="0"/>
          <a:pathLst>
            <a:path>
              <a:moveTo>
                <a:pt x="0" y="23180"/>
              </a:moveTo>
              <a:lnTo>
                <a:pt x="804795" y="2318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800100">
            <a:lnSpc>
              <a:spcPct val="90000"/>
            </a:lnSpc>
            <a:spcBef>
              <a:spcPct val="0"/>
            </a:spcBef>
            <a:spcAft>
              <a:spcPct val="35000"/>
            </a:spcAft>
          </a:pPr>
          <a:endParaRPr lang="es-EC" sz="1800" kern="1200">
            <a:latin typeface="Times New Roman" pitchFamily="18" charset="0"/>
            <a:cs typeface="Times New Roman" pitchFamily="18" charset="0"/>
          </a:endParaRPr>
        </a:p>
      </dsp:txBody>
      <dsp:txXfrm>
        <a:off x="6038825" y="3378922"/>
        <a:ext cx="40239" cy="40239"/>
      </dsp:txXfrm>
    </dsp:sp>
    <dsp:sp modelId="{9ADEF3B4-C3BB-499B-961B-06857116E08E}">
      <dsp:nvSpPr>
        <dsp:cNvPr id="0" name=""/>
        <dsp:cNvSpPr/>
      </dsp:nvSpPr>
      <dsp:spPr>
        <a:xfrm>
          <a:off x="6461342" y="2896045"/>
          <a:ext cx="2011988" cy="1005994"/>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s-EC" sz="1800" kern="1200" dirty="0" smtClean="0">
              <a:latin typeface="Times New Roman" pitchFamily="18" charset="0"/>
              <a:cs typeface="Times New Roman" pitchFamily="18" charset="0"/>
            </a:rPr>
            <a:t>Empobrecimiento de las familias</a:t>
          </a:r>
          <a:endParaRPr lang="es-EC" sz="1800" kern="1200" dirty="0">
            <a:latin typeface="Times New Roman" pitchFamily="18" charset="0"/>
            <a:cs typeface="Times New Roman" pitchFamily="18" charset="0"/>
          </a:endParaRPr>
        </a:p>
      </dsp:txBody>
      <dsp:txXfrm>
        <a:off x="6490807" y="2925510"/>
        <a:ext cx="1953058" cy="94706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A579A3-0307-4B01-90FF-0A33CE80E110}">
      <dsp:nvSpPr>
        <dsp:cNvPr id="0" name=""/>
        <dsp:cNvSpPr/>
      </dsp:nvSpPr>
      <dsp:spPr>
        <a:xfrm rot="16200000">
          <a:off x="-793976" y="794897"/>
          <a:ext cx="3985150" cy="2395355"/>
        </a:xfrm>
        <a:prstGeom prst="flowChartManualOperation">
          <a:avLst/>
        </a:prstGeom>
        <a:solidFill>
          <a:schemeClr val="lt1">
            <a:hueOff val="0"/>
            <a:satOff val="0"/>
            <a:lumOff val="0"/>
            <a:alphaOff val="0"/>
          </a:schemeClr>
        </a:solidFill>
        <a:ln w="38100" cap="flat" cmpd="sng" algn="ctr">
          <a:solidFill>
            <a:schemeClr val="accent1"/>
          </a:solidFill>
          <a:prstDash val="solid"/>
        </a:ln>
        <a:effectLst>
          <a:outerShdw blurRad="76200" dist="50800" dir="5400000" rotWithShape="0">
            <a:srgbClr val="4E3B30">
              <a:alpha val="60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20650" tIns="0" rIns="120650" bIns="0" numCol="1" spcCol="1270" anchor="ctr" anchorCtr="0">
          <a:noAutofit/>
        </a:bodyPr>
        <a:lstStyle/>
        <a:p>
          <a:pPr lvl="0" algn="ctr" defTabSz="844550">
            <a:lnSpc>
              <a:spcPct val="90000"/>
            </a:lnSpc>
            <a:spcBef>
              <a:spcPct val="0"/>
            </a:spcBef>
            <a:spcAft>
              <a:spcPct val="35000"/>
            </a:spcAft>
          </a:pPr>
          <a:r>
            <a:rPr lang="es-ES_tradnl" sz="1900" kern="1200" dirty="0" smtClean="0">
              <a:latin typeface="Times New Roman" pitchFamily="18" charset="0"/>
              <a:cs typeface="Times New Roman" pitchFamily="18" charset="0"/>
            </a:rPr>
            <a:t>Las familias en un10% se dedican a la ganadería y en un  90% se dedican a la agricultura para subsistir.</a:t>
          </a:r>
          <a:endParaRPr lang="es-EC" sz="1900" kern="1200" dirty="0"/>
        </a:p>
      </dsp:txBody>
      <dsp:txXfrm rot="5400000">
        <a:off x="922" y="797029"/>
        <a:ext cx="2395355" cy="2391090"/>
      </dsp:txXfrm>
    </dsp:sp>
    <dsp:sp modelId="{363B35AB-5E20-4986-8E61-5B9693165855}">
      <dsp:nvSpPr>
        <dsp:cNvPr id="0" name=""/>
        <dsp:cNvSpPr/>
      </dsp:nvSpPr>
      <dsp:spPr>
        <a:xfrm rot="16200000">
          <a:off x="1781030" y="794897"/>
          <a:ext cx="3985150" cy="2395355"/>
        </a:xfrm>
        <a:prstGeom prst="flowChartManualOperation">
          <a:avLst/>
        </a:prstGeom>
        <a:solidFill>
          <a:schemeClr val="lt1">
            <a:hueOff val="0"/>
            <a:satOff val="0"/>
            <a:lumOff val="0"/>
            <a:alphaOff val="0"/>
          </a:schemeClr>
        </a:solidFill>
        <a:ln w="38100" cap="flat" cmpd="sng" algn="ctr">
          <a:solidFill>
            <a:schemeClr val="accent1"/>
          </a:solidFill>
          <a:prstDash val="solid"/>
        </a:ln>
        <a:effectLst>
          <a:outerShdw blurRad="76200" dist="50800" dir="5400000" rotWithShape="0">
            <a:srgbClr val="4E3B30">
              <a:alpha val="60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20650" tIns="0" rIns="120650" bIns="0" numCol="1" spcCol="1270" anchor="ctr" anchorCtr="0">
          <a:noAutofit/>
        </a:bodyPr>
        <a:lstStyle/>
        <a:p>
          <a:pPr lvl="0" algn="ctr" defTabSz="844550">
            <a:lnSpc>
              <a:spcPct val="90000"/>
            </a:lnSpc>
            <a:spcBef>
              <a:spcPct val="0"/>
            </a:spcBef>
            <a:spcAft>
              <a:spcPct val="35000"/>
            </a:spcAft>
          </a:pPr>
          <a:r>
            <a:rPr lang="es-ES_tradnl" sz="1900" kern="1200" dirty="0" smtClean="0">
              <a:latin typeface="Times New Roman" pitchFamily="18" charset="0"/>
              <a:cs typeface="Times New Roman" pitchFamily="18" charset="0"/>
            </a:rPr>
            <a:t>Desconocen de procesos agrícolas que permitan hacer uso eficiente de los suelos  así como también la recuperación de los mismos </a:t>
          </a:r>
          <a:endParaRPr lang="es-EC" sz="1900" kern="1200" dirty="0"/>
        </a:p>
      </dsp:txBody>
      <dsp:txXfrm rot="5400000">
        <a:off x="2575928" y="797029"/>
        <a:ext cx="2395355" cy="2391090"/>
      </dsp:txXfrm>
    </dsp:sp>
    <dsp:sp modelId="{E27A6EE0-9A27-4314-9236-141478F3A04A}">
      <dsp:nvSpPr>
        <dsp:cNvPr id="0" name=""/>
        <dsp:cNvSpPr/>
      </dsp:nvSpPr>
      <dsp:spPr>
        <a:xfrm rot="16200000">
          <a:off x="4356037" y="794897"/>
          <a:ext cx="3985150" cy="2395355"/>
        </a:xfrm>
        <a:prstGeom prst="flowChartManualOperation">
          <a:avLst/>
        </a:prstGeom>
        <a:solidFill>
          <a:schemeClr val="lt1">
            <a:hueOff val="0"/>
            <a:satOff val="0"/>
            <a:lumOff val="0"/>
            <a:alphaOff val="0"/>
          </a:schemeClr>
        </a:solidFill>
        <a:ln w="38100" cap="flat" cmpd="sng" algn="ctr">
          <a:solidFill>
            <a:schemeClr val="accent1"/>
          </a:solidFill>
          <a:prstDash val="solid"/>
        </a:ln>
        <a:effectLst>
          <a:outerShdw blurRad="76200" dist="50800" dir="5400000" rotWithShape="0">
            <a:srgbClr val="4E3B30">
              <a:alpha val="60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20650" tIns="0" rIns="120650" bIns="0" numCol="1" spcCol="1270" anchor="ctr" anchorCtr="0">
          <a:noAutofit/>
        </a:bodyPr>
        <a:lstStyle/>
        <a:p>
          <a:pPr lvl="0" algn="ctr" defTabSz="844550">
            <a:lnSpc>
              <a:spcPct val="90000"/>
            </a:lnSpc>
            <a:spcBef>
              <a:spcPct val="0"/>
            </a:spcBef>
            <a:spcAft>
              <a:spcPct val="35000"/>
            </a:spcAft>
          </a:pPr>
          <a:r>
            <a:rPr lang="es-ES_tradnl" sz="1900" kern="1200" dirty="0" smtClean="0">
              <a:latin typeface="Times New Roman" pitchFamily="18" charset="0"/>
              <a:cs typeface="Times New Roman" pitchFamily="18" charset="0"/>
            </a:rPr>
            <a:t>No se ha contado con asistencia técnica oportuna para hacer un efectivo cambio de los patrones de producción.</a:t>
          </a:r>
          <a:endParaRPr lang="es-EC" sz="1900" kern="1200" dirty="0"/>
        </a:p>
      </dsp:txBody>
      <dsp:txXfrm rot="5400000">
        <a:off x="5150935" y="797029"/>
        <a:ext cx="2395355" cy="2391090"/>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0.813</cdr:x>
      <cdr:y>0.39984</cdr:y>
    </cdr:from>
    <cdr:to>
      <cdr:x>0.90904</cdr:x>
      <cdr:y>0.50159</cdr:y>
    </cdr:to>
    <cdr:sp macro="" textlink="">
      <cdr:nvSpPr>
        <cdr:cNvPr id="3" name="2 Cuadro de texto"/>
        <cdr:cNvSpPr txBox="1"/>
      </cdr:nvSpPr>
      <cdr:spPr>
        <a:xfrm xmlns:a="http://schemas.openxmlformats.org/drawingml/2006/main">
          <a:off x="3219471" y="1295483"/>
          <a:ext cx="380338" cy="329661"/>
        </a:xfrm>
        <a:prstGeom xmlns:a="http://schemas.openxmlformats.org/drawingml/2006/main" prst="rect">
          <a:avLst/>
        </a:prstGeom>
        <a:solidFill xmlns:a="http://schemas.openxmlformats.org/drawingml/2006/main">
          <a:schemeClr val="bg1"/>
        </a:solidFill>
      </cdr:spPr>
      <cdr:txBody>
        <a:bodyPr xmlns:a="http://schemas.openxmlformats.org/drawingml/2006/main" vertOverflow="clip" wrap="square" rtlCol="0"/>
        <a:lstStyle xmlns:a="http://schemas.openxmlformats.org/drawingml/2006/main"/>
        <a:p xmlns:a="http://schemas.openxmlformats.org/drawingml/2006/main">
          <a:r>
            <a:rPr lang="es-EC" sz="900" dirty="0">
              <a:latin typeface="Times New Roman" pitchFamily="18" charset="0"/>
              <a:cs typeface="Times New Roman" pitchFamily="18" charset="0"/>
            </a:rPr>
            <a:t>pH</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en-US" smtClean="0"/>
              <a:t>UNIVERSIDAD TÉCNICA DEL NORTE</a:t>
            </a:r>
            <a:endParaRPr lang="en-US"/>
          </a:p>
        </p:txBody>
      </p:sp>
      <p:sp>
        <p:nvSpPr>
          <p:cNvPr id="3" name="Marcador de fecha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86FB63A-AE4F-47F8-A0D1-1968ABFC4497}" type="datetimeFigureOut">
              <a:rPr lang="en-US" smtClean="0"/>
              <a:t>5/23/2017</a:t>
            </a:fld>
            <a:endParaRPr lang="en-US"/>
          </a:p>
        </p:txBody>
      </p:sp>
      <p:sp>
        <p:nvSpPr>
          <p:cNvPr id="4" name="Marcador de pie de página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Marcador de número de diapositiva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56B7792-AF45-4CE8-8D8D-074558C13408}" type="slidenum">
              <a:rPr lang="en-US" smtClean="0"/>
              <a:t>‹Nº›</a:t>
            </a:fld>
            <a:endParaRPr lang="en-US"/>
          </a:p>
        </p:txBody>
      </p:sp>
    </p:spTree>
    <p:extLst>
      <p:ext uri="{BB962C8B-B14F-4D97-AF65-F5344CB8AC3E}">
        <p14:creationId xmlns:p14="http://schemas.microsoft.com/office/powerpoint/2010/main" val="3965359233"/>
      </p:ext>
    </p:extLst>
  </p:cSld>
  <p:clrMap bg1="lt1" tx1="dk1" bg2="lt2" tx2="dk2" accent1="accent1" accent2="accent2" accent3="accent3" accent4="accent4" accent5="accent5" accent6="accent6" hlink="hlink" folHlink="folHlink"/>
  <p:hf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en-US" smtClean="0"/>
              <a:t>UNIVERSIDAD TÉCNICA DEL NORTE</a:t>
            </a:r>
            <a:endParaRPr lang="en-U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449E62-02E1-4F2D-A08E-F4DB6F9DDEB5}" type="datetimeFigureOut">
              <a:rPr lang="en-US" smtClean="0"/>
              <a:t>5/23/2017</a:t>
            </a:fld>
            <a:endParaRPr lang="en-U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4FBD594-1CBB-4D8C-BC1D-5F961AED7F25}" type="slidenum">
              <a:rPr lang="en-US" smtClean="0"/>
              <a:t>‹Nº›</a:t>
            </a:fld>
            <a:endParaRPr lang="en-US"/>
          </a:p>
        </p:txBody>
      </p:sp>
    </p:spTree>
    <p:extLst>
      <p:ext uri="{BB962C8B-B14F-4D97-AF65-F5344CB8AC3E}">
        <p14:creationId xmlns:p14="http://schemas.microsoft.com/office/powerpoint/2010/main" val="4096258691"/>
      </p:ext>
    </p:extLst>
  </p:cSld>
  <p:clrMap bg1="lt1" tx1="dk1" bg2="lt2" tx2="dk2" accent1="accent1" accent2="accent2" accent3="accent3" accent4="accent4" accent5="accent5" accent6="accent6" hlink="hlink" folHlink="folHlink"/>
  <p:hf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endParaRPr lang="en-US"/>
          </a:p>
        </p:txBody>
      </p:sp>
      <p:sp>
        <p:nvSpPr>
          <p:cNvPr id="4" name="Marcador de número de diapositiva 3"/>
          <p:cNvSpPr>
            <a:spLocks noGrp="1"/>
          </p:cNvSpPr>
          <p:nvPr>
            <p:ph type="sldNum" sz="quarter" idx="10"/>
          </p:nvPr>
        </p:nvSpPr>
        <p:spPr/>
        <p:txBody>
          <a:bodyPr/>
          <a:lstStyle/>
          <a:p>
            <a:fld id="{64FBD594-1CBB-4D8C-BC1D-5F961AED7F25}" type="slidenum">
              <a:rPr lang="en-US" smtClean="0"/>
              <a:t>1</a:t>
            </a:fld>
            <a:endParaRPr lang="en-US"/>
          </a:p>
        </p:txBody>
      </p:sp>
      <p:sp>
        <p:nvSpPr>
          <p:cNvPr id="5" name="Marcador de encabezado 4"/>
          <p:cNvSpPr>
            <a:spLocks noGrp="1"/>
          </p:cNvSpPr>
          <p:nvPr>
            <p:ph type="hdr" sz="quarter" idx="11"/>
          </p:nvPr>
        </p:nvSpPr>
        <p:spPr/>
        <p:txBody>
          <a:bodyPr/>
          <a:lstStyle/>
          <a:p>
            <a:r>
              <a:rPr lang="en-US" smtClean="0"/>
              <a:t>UNIVERSIDAD TÉCNICA DEL NORTE</a:t>
            </a:r>
            <a:endParaRPr lang="en-US"/>
          </a:p>
        </p:txBody>
      </p:sp>
    </p:spTree>
    <p:extLst>
      <p:ext uri="{BB962C8B-B14F-4D97-AF65-F5344CB8AC3E}">
        <p14:creationId xmlns:p14="http://schemas.microsoft.com/office/powerpoint/2010/main" val="18707539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7" name="6 Conector recto"/>
          <p:cNvSpPr>
            <a:spLocks noChangeShapeType="1"/>
          </p:cNvSpPr>
          <p:nvPr/>
        </p:nvSpPr>
        <p:spPr bwMode="auto">
          <a:xfrm>
            <a:off x="685800" y="5349903"/>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9" name="28 Título"/>
          <p:cNvSpPr>
            <a:spLocks noGrp="1"/>
          </p:cNvSpPr>
          <p:nvPr>
            <p:ph type="ctrTitle"/>
          </p:nvPr>
        </p:nvSpPr>
        <p:spPr>
          <a:xfrm>
            <a:off x="508000" y="4853412"/>
            <a:ext cx="11277600" cy="1222375"/>
          </a:xfrm>
        </p:spPr>
        <p:txBody>
          <a:bodyPr anchor="t"/>
          <a:lstStyle/>
          <a:p>
            <a:r>
              <a:rPr kumimoji="0" lang="es-ES" smtClean="0"/>
              <a:t>Haga clic para modificar el estilo de título del patrón</a:t>
            </a:r>
            <a:endParaRPr kumimoji="0" lang="en-US"/>
          </a:p>
        </p:txBody>
      </p:sp>
      <p:sp>
        <p:nvSpPr>
          <p:cNvPr id="9" name="8 Subtítulo"/>
          <p:cNvSpPr>
            <a:spLocks noGrp="1"/>
          </p:cNvSpPr>
          <p:nvPr>
            <p:ph type="subTitle" idx="1"/>
          </p:nvPr>
        </p:nvSpPr>
        <p:spPr>
          <a:xfrm>
            <a:off x="508000" y="3886200"/>
            <a:ext cx="112776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s-ES" smtClean="0"/>
              <a:t>Haga clic para modificar el estilo de subtítulo del patrón</a:t>
            </a:r>
            <a:endParaRPr kumimoji="0" lang="en-US"/>
          </a:p>
        </p:txBody>
      </p:sp>
      <p:sp>
        <p:nvSpPr>
          <p:cNvPr id="16" name="15 Marcador de fecha"/>
          <p:cNvSpPr>
            <a:spLocks noGrp="1"/>
          </p:cNvSpPr>
          <p:nvPr>
            <p:ph type="dt" sz="half" idx="10"/>
          </p:nvPr>
        </p:nvSpPr>
        <p:spPr/>
        <p:txBody>
          <a:bodyPr/>
          <a:lstStyle/>
          <a:p>
            <a:fld id="{6B7A10B5-7109-40E7-B0EB-76D1E95CE479}" type="datetime1">
              <a:rPr lang="en-US" smtClean="0">
                <a:solidFill>
                  <a:srgbClr val="F0A22E">
                    <a:shade val="75000"/>
                  </a:srgbClr>
                </a:solidFill>
              </a:rPr>
              <a:pPr/>
              <a:t>5/23/2017</a:t>
            </a:fld>
            <a:endParaRPr lang="en-US">
              <a:solidFill>
                <a:srgbClr val="F0A22E">
                  <a:shade val="75000"/>
                </a:srgbClr>
              </a:solidFill>
            </a:endParaRPr>
          </a:p>
        </p:txBody>
      </p:sp>
      <p:sp>
        <p:nvSpPr>
          <p:cNvPr id="2" name="1 Marcador de pie de página"/>
          <p:cNvSpPr>
            <a:spLocks noGrp="1"/>
          </p:cNvSpPr>
          <p:nvPr>
            <p:ph type="ftr" sz="quarter" idx="11"/>
          </p:nvPr>
        </p:nvSpPr>
        <p:spPr/>
        <p:txBody>
          <a:bodyPr/>
          <a:lstStyle/>
          <a:p>
            <a:endParaRPr lang="en-US">
              <a:solidFill>
                <a:srgbClr val="F0A22E">
                  <a:shade val="75000"/>
                </a:srgbClr>
              </a:solidFill>
            </a:endParaRPr>
          </a:p>
        </p:txBody>
      </p:sp>
      <p:sp>
        <p:nvSpPr>
          <p:cNvPr id="15" name="14 Marcador de número de diapositiva"/>
          <p:cNvSpPr>
            <a:spLocks noGrp="1"/>
          </p:cNvSpPr>
          <p:nvPr>
            <p:ph type="sldNum" sz="quarter" idx="12"/>
          </p:nvPr>
        </p:nvSpPr>
        <p:spPr>
          <a:xfrm>
            <a:off x="10972800" y="6473952"/>
            <a:ext cx="1011936" cy="246888"/>
          </a:xfrm>
        </p:spPr>
        <p:txBody>
          <a:bodyPr/>
          <a:lstStyle/>
          <a:p>
            <a:fld id="{00426CC9-39B8-443D-A87B-A0969DEF053C}" type="slidenum">
              <a:rPr lang="en-US" smtClean="0">
                <a:solidFill>
                  <a:srgbClr val="F0A22E">
                    <a:shade val="75000"/>
                  </a:srgbClr>
                </a:solidFill>
              </a:rPr>
              <a:pPr/>
              <a:t>‹Nº›</a:t>
            </a:fld>
            <a:endParaRPr lang="en-US">
              <a:solidFill>
                <a:srgbClr val="F0A22E">
                  <a:shade val="75000"/>
                </a:srgbClr>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smtClean="0"/>
              <a:t>Haga clic para modificar el estilo de título del patrón</a:t>
            </a:r>
            <a:endParaRPr kumimoji="0" lang="en-US"/>
          </a:p>
        </p:txBody>
      </p:sp>
      <p:sp>
        <p:nvSpPr>
          <p:cNvPr id="3" name="2 Marcador de texto vertical"/>
          <p:cNvSpPr>
            <a:spLocks noGrp="1"/>
          </p:cNvSpPr>
          <p:nvPr>
            <p:ph type="body" orient="vert" idx="1"/>
          </p:nvPr>
        </p:nvSpPr>
        <p:spPr/>
        <p:txBody>
          <a:bodyPr vert="eaVer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p>
            <a:fld id="{77E4B378-ADB9-4D14-8CBB-9DCA3E0AACCB}" type="datetime1">
              <a:rPr lang="en-US" smtClean="0">
                <a:solidFill>
                  <a:srgbClr val="F0A22E">
                    <a:shade val="75000"/>
                  </a:srgbClr>
                </a:solidFill>
              </a:rPr>
              <a:pPr/>
              <a:t>5/23/2017</a:t>
            </a:fld>
            <a:endParaRPr lang="en-US">
              <a:solidFill>
                <a:srgbClr val="F0A22E">
                  <a:shade val="75000"/>
                </a:srgbClr>
              </a:solidFill>
            </a:endParaRPr>
          </a:p>
        </p:txBody>
      </p:sp>
      <p:sp>
        <p:nvSpPr>
          <p:cNvPr id="5" name="4 Marcador de pie de página"/>
          <p:cNvSpPr>
            <a:spLocks noGrp="1"/>
          </p:cNvSpPr>
          <p:nvPr>
            <p:ph type="ftr" sz="quarter" idx="11"/>
          </p:nvPr>
        </p:nvSpPr>
        <p:spPr/>
        <p:txBody>
          <a:bodyPr/>
          <a:lstStyle/>
          <a:p>
            <a:endParaRPr lang="en-US">
              <a:solidFill>
                <a:srgbClr val="F0A22E">
                  <a:shade val="75000"/>
                </a:srgbClr>
              </a:solidFill>
            </a:endParaRPr>
          </a:p>
        </p:txBody>
      </p:sp>
      <p:sp>
        <p:nvSpPr>
          <p:cNvPr id="6" name="5 Marcador de número de diapositiva"/>
          <p:cNvSpPr>
            <a:spLocks noGrp="1"/>
          </p:cNvSpPr>
          <p:nvPr>
            <p:ph type="sldNum" sz="quarter" idx="12"/>
          </p:nvPr>
        </p:nvSpPr>
        <p:spPr/>
        <p:txBody>
          <a:bodyPr/>
          <a:lstStyle/>
          <a:p>
            <a:fld id="{00426CC9-39B8-443D-A87B-A0969DEF053C}" type="slidenum">
              <a:rPr lang="en-US" smtClean="0">
                <a:solidFill>
                  <a:srgbClr val="F0A22E">
                    <a:shade val="75000"/>
                  </a:srgbClr>
                </a:solidFill>
              </a:rPr>
              <a:pPr/>
              <a:t>‹Nº›</a:t>
            </a:fld>
            <a:endParaRPr lang="en-US">
              <a:solidFill>
                <a:srgbClr val="F0A22E">
                  <a:shade val="75000"/>
                </a:srgbClr>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9144000" y="549277"/>
            <a:ext cx="2438400" cy="5851525"/>
          </a:xfrm>
        </p:spPr>
        <p:txBody>
          <a:bodyPr vert="eaVert"/>
          <a:lstStyle/>
          <a:p>
            <a:r>
              <a:rPr kumimoji="0" lang="es-ES" smtClean="0"/>
              <a:t>Haga clic para modificar el estilo de título del patrón</a:t>
            </a:r>
            <a:endParaRPr kumimoji="0" lang="en-US"/>
          </a:p>
        </p:txBody>
      </p:sp>
      <p:sp>
        <p:nvSpPr>
          <p:cNvPr id="3" name="2 Marcador de texto vertical"/>
          <p:cNvSpPr>
            <a:spLocks noGrp="1"/>
          </p:cNvSpPr>
          <p:nvPr>
            <p:ph type="body" orient="vert" idx="1"/>
          </p:nvPr>
        </p:nvSpPr>
        <p:spPr>
          <a:xfrm>
            <a:off x="609600" y="549277"/>
            <a:ext cx="8331200" cy="5851525"/>
          </a:xfrm>
        </p:spPr>
        <p:txBody>
          <a:bodyPr vert="eaVer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p>
            <a:fld id="{BD06CCAA-1DED-4D64-BD9B-22BA024B7C3E}" type="datetime1">
              <a:rPr lang="en-US" smtClean="0">
                <a:solidFill>
                  <a:srgbClr val="F0A22E">
                    <a:shade val="75000"/>
                  </a:srgbClr>
                </a:solidFill>
              </a:rPr>
              <a:pPr/>
              <a:t>5/23/2017</a:t>
            </a:fld>
            <a:endParaRPr lang="en-US">
              <a:solidFill>
                <a:srgbClr val="F0A22E">
                  <a:shade val="75000"/>
                </a:srgbClr>
              </a:solidFill>
            </a:endParaRPr>
          </a:p>
        </p:txBody>
      </p:sp>
      <p:sp>
        <p:nvSpPr>
          <p:cNvPr id="5" name="4 Marcador de pie de página"/>
          <p:cNvSpPr>
            <a:spLocks noGrp="1"/>
          </p:cNvSpPr>
          <p:nvPr>
            <p:ph type="ftr" sz="quarter" idx="11"/>
          </p:nvPr>
        </p:nvSpPr>
        <p:spPr/>
        <p:txBody>
          <a:bodyPr/>
          <a:lstStyle/>
          <a:p>
            <a:endParaRPr lang="en-US">
              <a:solidFill>
                <a:srgbClr val="F0A22E">
                  <a:shade val="75000"/>
                </a:srgbClr>
              </a:solidFill>
            </a:endParaRPr>
          </a:p>
        </p:txBody>
      </p:sp>
      <p:sp>
        <p:nvSpPr>
          <p:cNvPr id="6" name="5 Marcador de número de diapositiva"/>
          <p:cNvSpPr>
            <a:spLocks noGrp="1"/>
          </p:cNvSpPr>
          <p:nvPr>
            <p:ph type="sldNum" sz="quarter" idx="12"/>
          </p:nvPr>
        </p:nvSpPr>
        <p:spPr/>
        <p:txBody>
          <a:bodyPr/>
          <a:lstStyle/>
          <a:p>
            <a:fld id="{00426CC9-39B8-443D-A87B-A0969DEF053C}" type="slidenum">
              <a:rPr lang="en-US" smtClean="0">
                <a:solidFill>
                  <a:srgbClr val="F0A22E">
                    <a:shade val="75000"/>
                  </a:srgbClr>
                </a:solidFill>
              </a:rPr>
              <a:pPr/>
              <a:t>‹Nº›</a:t>
            </a:fld>
            <a:endParaRPr lang="en-US">
              <a:solidFill>
                <a:srgbClr val="F0A22E">
                  <a:shade val="75000"/>
                </a:srgbClr>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2" name="21 Título"/>
          <p:cNvSpPr>
            <a:spLocks noGrp="1"/>
          </p:cNvSpPr>
          <p:nvPr>
            <p:ph type="title"/>
          </p:nvPr>
        </p:nvSpPr>
        <p:spPr/>
        <p:txBody>
          <a:bodyPr/>
          <a:lstStyle/>
          <a:p>
            <a:r>
              <a:rPr kumimoji="0" lang="es-ES" smtClean="0"/>
              <a:t>Haga clic para modificar el estilo de título del patrón</a:t>
            </a:r>
            <a:endParaRPr kumimoji="0" lang="en-US"/>
          </a:p>
        </p:txBody>
      </p:sp>
      <p:sp>
        <p:nvSpPr>
          <p:cNvPr id="27" name="26 Marcador de contenido"/>
          <p:cNvSpPr>
            <a:spLocks noGrp="1"/>
          </p:cNvSpPr>
          <p:nvPr>
            <p:ph idx="1"/>
          </p:nvPr>
        </p:nvSpPr>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25" name="24 Marcador de fecha"/>
          <p:cNvSpPr>
            <a:spLocks noGrp="1"/>
          </p:cNvSpPr>
          <p:nvPr>
            <p:ph type="dt" sz="half" idx="10"/>
          </p:nvPr>
        </p:nvSpPr>
        <p:spPr/>
        <p:txBody>
          <a:bodyPr/>
          <a:lstStyle/>
          <a:p>
            <a:fld id="{1503957D-CC40-4DE2-A926-719F4F06E8DE}" type="datetime1">
              <a:rPr lang="en-US" smtClean="0">
                <a:solidFill>
                  <a:srgbClr val="F0A22E">
                    <a:shade val="75000"/>
                  </a:srgbClr>
                </a:solidFill>
              </a:rPr>
              <a:pPr/>
              <a:t>5/23/2017</a:t>
            </a:fld>
            <a:endParaRPr lang="en-US">
              <a:solidFill>
                <a:srgbClr val="F0A22E">
                  <a:shade val="75000"/>
                </a:srgbClr>
              </a:solidFill>
            </a:endParaRPr>
          </a:p>
        </p:txBody>
      </p:sp>
      <p:sp>
        <p:nvSpPr>
          <p:cNvPr id="19" name="18 Marcador de pie de página"/>
          <p:cNvSpPr>
            <a:spLocks noGrp="1"/>
          </p:cNvSpPr>
          <p:nvPr>
            <p:ph type="ftr" sz="quarter" idx="11"/>
          </p:nvPr>
        </p:nvSpPr>
        <p:spPr>
          <a:xfrm>
            <a:off x="4775200" y="76201"/>
            <a:ext cx="3860800" cy="288925"/>
          </a:xfrm>
        </p:spPr>
        <p:txBody>
          <a:bodyPr/>
          <a:lstStyle/>
          <a:p>
            <a:endParaRPr lang="en-US">
              <a:solidFill>
                <a:srgbClr val="F0A22E">
                  <a:shade val="75000"/>
                </a:srgbClr>
              </a:solidFill>
            </a:endParaRPr>
          </a:p>
        </p:txBody>
      </p:sp>
      <p:sp>
        <p:nvSpPr>
          <p:cNvPr id="16" name="15 Marcador de número de diapositiva"/>
          <p:cNvSpPr>
            <a:spLocks noGrp="1"/>
          </p:cNvSpPr>
          <p:nvPr>
            <p:ph type="sldNum" sz="quarter" idx="12"/>
          </p:nvPr>
        </p:nvSpPr>
        <p:spPr>
          <a:xfrm>
            <a:off x="10972800" y="6473952"/>
            <a:ext cx="1011936" cy="246888"/>
          </a:xfrm>
        </p:spPr>
        <p:txBody>
          <a:bodyPr/>
          <a:lstStyle/>
          <a:p>
            <a:fld id="{00426CC9-39B8-443D-A87B-A0969DEF053C}" type="slidenum">
              <a:rPr lang="en-US" smtClean="0">
                <a:solidFill>
                  <a:srgbClr val="F0A22E">
                    <a:shade val="75000"/>
                  </a:srgbClr>
                </a:solidFill>
              </a:rPr>
              <a:pPr/>
              <a:t>‹Nº›</a:t>
            </a:fld>
            <a:endParaRPr lang="en-US">
              <a:solidFill>
                <a:srgbClr val="F0A22E">
                  <a:shade val="75000"/>
                </a:srgbClr>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spTree>
      <p:nvGrpSpPr>
        <p:cNvPr id="1" name=""/>
        <p:cNvGrpSpPr/>
        <p:nvPr/>
      </p:nvGrpSpPr>
      <p:grpSpPr>
        <a:xfrm>
          <a:off x="0" y="0"/>
          <a:ext cx="0" cy="0"/>
          <a:chOff x="0" y="0"/>
          <a:chExt cx="0" cy="0"/>
        </a:xfrm>
      </p:grpSpPr>
      <p:sp>
        <p:nvSpPr>
          <p:cNvPr id="7" name="6 Conector recto"/>
          <p:cNvSpPr>
            <a:spLocks noChangeShapeType="1"/>
          </p:cNvSpPr>
          <p:nvPr/>
        </p:nvSpPr>
        <p:spPr bwMode="auto">
          <a:xfrm>
            <a:off x="685800" y="3444903"/>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5 Marcador de texto"/>
          <p:cNvSpPr>
            <a:spLocks noGrp="1"/>
          </p:cNvSpPr>
          <p:nvPr>
            <p:ph type="body" idx="1"/>
          </p:nvPr>
        </p:nvSpPr>
        <p:spPr>
          <a:xfrm>
            <a:off x="508000" y="1676400"/>
            <a:ext cx="112776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s-ES" smtClean="0"/>
              <a:t>Haga clic para modificar el estilo de texto del patrón</a:t>
            </a:r>
          </a:p>
        </p:txBody>
      </p:sp>
      <p:sp>
        <p:nvSpPr>
          <p:cNvPr id="19" name="18 Marcador de fecha"/>
          <p:cNvSpPr>
            <a:spLocks noGrp="1"/>
          </p:cNvSpPr>
          <p:nvPr>
            <p:ph type="dt" sz="half" idx="10"/>
          </p:nvPr>
        </p:nvSpPr>
        <p:spPr/>
        <p:txBody>
          <a:bodyPr/>
          <a:lstStyle/>
          <a:p>
            <a:fld id="{E4DA2B4E-5451-451B-A939-109A0091964F}" type="datetime1">
              <a:rPr lang="en-US" smtClean="0">
                <a:solidFill>
                  <a:srgbClr val="F0A22E">
                    <a:shade val="75000"/>
                  </a:srgbClr>
                </a:solidFill>
              </a:rPr>
              <a:pPr/>
              <a:t>5/23/2017</a:t>
            </a:fld>
            <a:endParaRPr lang="en-US">
              <a:solidFill>
                <a:srgbClr val="F0A22E">
                  <a:shade val="75000"/>
                </a:srgbClr>
              </a:solidFill>
            </a:endParaRPr>
          </a:p>
        </p:txBody>
      </p:sp>
      <p:sp>
        <p:nvSpPr>
          <p:cNvPr id="11" name="10 Marcador de pie de página"/>
          <p:cNvSpPr>
            <a:spLocks noGrp="1"/>
          </p:cNvSpPr>
          <p:nvPr>
            <p:ph type="ftr" sz="quarter" idx="11"/>
          </p:nvPr>
        </p:nvSpPr>
        <p:spPr/>
        <p:txBody>
          <a:bodyPr/>
          <a:lstStyle/>
          <a:p>
            <a:endParaRPr lang="en-US">
              <a:solidFill>
                <a:srgbClr val="F0A22E">
                  <a:shade val="75000"/>
                </a:srgbClr>
              </a:solidFill>
            </a:endParaRPr>
          </a:p>
        </p:txBody>
      </p:sp>
      <p:sp>
        <p:nvSpPr>
          <p:cNvPr id="16" name="15 Marcador de número de diapositiva"/>
          <p:cNvSpPr>
            <a:spLocks noGrp="1"/>
          </p:cNvSpPr>
          <p:nvPr>
            <p:ph type="sldNum" sz="quarter" idx="12"/>
          </p:nvPr>
        </p:nvSpPr>
        <p:spPr/>
        <p:txBody>
          <a:bodyPr/>
          <a:lstStyle/>
          <a:p>
            <a:fld id="{00426CC9-39B8-443D-A87B-A0969DEF053C}" type="slidenum">
              <a:rPr lang="en-US" smtClean="0">
                <a:solidFill>
                  <a:srgbClr val="F0A22E">
                    <a:shade val="75000"/>
                  </a:srgbClr>
                </a:solidFill>
              </a:rPr>
              <a:pPr/>
              <a:t>‹Nº›</a:t>
            </a:fld>
            <a:endParaRPr lang="en-US">
              <a:solidFill>
                <a:srgbClr val="F0A22E">
                  <a:shade val="75000"/>
                </a:srgbClr>
              </a:solidFill>
            </a:endParaRPr>
          </a:p>
        </p:txBody>
      </p:sp>
      <p:sp>
        <p:nvSpPr>
          <p:cNvPr id="8" name="7 Título"/>
          <p:cNvSpPr>
            <a:spLocks noGrp="1"/>
          </p:cNvSpPr>
          <p:nvPr>
            <p:ph type="title"/>
          </p:nvPr>
        </p:nvSpPr>
        <p:spPr>
          <a:xfrm>
            <a:off x="240633" y="2947086"/>
            <a:ext cx="11582400" cy="1184825"/>
          </a:xfrm>
        </p:spPr>
        <p:txBody>
          <a:bodyPr rtlCol="0" anchor="t"/>
          <a:lstStyle>
            <a:lvl1pPr algn="r">
              <a:defRPr/>
            </a:lvl1pPr>
          </a:lstStyle>
          <a:p>
            <a:r>
              <a:rPr kumimoji="0" lang="es-ES" smtClean="0"/>
              <a:t>Haga clic para modificar el estilo de título del patrón</a:t>
            </a:r>
            <a:endParaRPr kumimoji="0"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0" name="19 Título"/>
          <p:cNvSpPr>
            <a:spLocks noGrp="1"/>
          </p:cNvSpPr>
          <p:nvPr>
            <p:ph type="title"/>
          </p:nvPr>
        </p:nvSpPr>
        <p:spPr>
          <a:xfrm>
            <a:off x="402336" y="457200"/>
            <a:ext cx="11582400" cy="841248"/>
          </a:xfrm>
        </p:spPr>
        <p:txBody>
          <a:bodyPr/>
          <a:lstStyle/>
          <a:p>
            <a:r>
              <a:rPr kumimoji="0" lang="es-ES" smtClean="0"/>
              <a:t>Haga clic para modificar el estilo de título del patrón</a:t>
            </a:r>
            <a:endParaRPr kumimoji="0" lang="en-US"/>
          </a:p>
        </p:txBody>
      </p:sp>
      <p:sp>
        <p:nvSpPr>
          <p:cNvPr id="14" name="13 Marcador de contenido"/>
          <p:cNvSpPr>
            <a:spLocks noGrp="1"/>
          </p:cNvSpPr>
          <p:nvPr>
            <p:ph sz="half" idx="1"/>
          </p:nvPr>
        </p:nvSpPr>
        <p:spPr>
          <a:xfrm>
            <a:off x="406400" y="1600200"/>
            <a:ext cx="5588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13" name="12 Marcador de contenido"/>
          <p:cNvSpPr>
            <a:spLocks noGrp="1"/>
          </p:cNvSpPr>
          <p:nvPr>
            <p:ph sz="half" idx="2"/>
          </p:nvPr>
        </p:nvSpPr>
        <p:spPr>
          <a:xfrm>
            <a:off x="6197600" y="1600200"/>
            <a:ext cx="57912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21" name="20 Marcador de fecha"/>
          <p:cNvSpPr>
            <a:spLocks noGrp="1"/>
          </p:cNvSpPr>
          <p:nvPr>
            <p:ph type="dt" sz="half" idx="10"/>
          </p:nvPr>
        </p:nvSpPr>
        <p:spPr/>
        <p:txBody>
          <a:bodyPr/>
          <a:lstStyle/>
          <a:p>
            <a:fld id="{608B11A1-B841-46B4-9775-4540976E87BF}" type="datetime1">
              <a:rPr lang="en-US" smtClean="0">
                <a:solidFill>
                  <a:srgbClr val="F0A22E">
                    <a:shade val="75000"/>
                  </a:srgbClr>
                </a:solidFill>
              </a:rPr>
              <a:pPr/>
              <a:t>5/23/2017</a:t>
            </a:fld>
            <a:endParaRPr lang="en-US">
              <a:solidFill>
                <a:srgbClr val="F0A22E">
                  <a:shade val="75000"/>
                </a:srgbClr>
              </a:solidFill>
            </a:endParaRPr>
          </a:p>
        </p:txBody>
      </p:sp>
      <p:sp>
        <p:nvSpPr>
          <p:cNvPr id="10" name="9 Marcador de pie de página"/>
          <p:cNvSpPr>
            <a:spLocks noGrp="1"/>
          </p:cNvSpPr>
          <p:nvPr>
            <p:ph type="ftr" sz="quarter" idx="11"/>
          </p:nvPr>
        </p:nvSpPr>
        <p:spPr/>
        <p:txBody>
          <a:bodyPr/>
          <a:lstStyle/>
          <a:p>
            <a:endParaRPr lang="en-US">
              <a:solidFill>
                <a:srgbClr val="F0A22E">
                  <a:shade val="75000"/>
                </a:srgbClr>
              </a:solidFill>
            </a:endParaRPr>
          </a:p>
        </p:txBody>
      </p:sp>
      <p:sp>
        <p:nvSpPr>
          <p:cNvPr id="31" name="30 Marcador de número de diapositiva"/>
          <p:cNvSpPr>
            <a:spLocks noGrp="1"/>
          </p:cNvSpPr>
          <p:nvPr>
            <p:ph type="sldNum" sz="quarter" idx="12"/>
          </p:nvPr>
        </p:nvSpPr>
        <p:spPr/>
        <p:txBody>
          <a:bodyPr/>
          <a:lstStyle/>
          <a:p>
            <a:fld id="{00426CC9-39B8-443D-A87B-A0969DEF053C}" type="slidenum">
              <a:rPr lang="en-US" smtClean="0">
                <a:solidFill>
                  <a:srgbClr val="F0A22E">
                    <a:shade val="75000"/>
                  </a:srgbClr>
                </a:solidFill>
              </a:rPr>
              <a:pPr/>
              <a:t>‹Nº›</a:t>
            </a:fld>
            <a:endParaRPr lang="en-US">
              <a:solidFill>
                <a:srgbClr val="F0A22E">
                  <a:shade val="75000"/>
                </a:srgbClr>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ación">
    <p:spTree>
      <p:nvGrpSpPr>
        <p:cNvPr id="1" name=""/>
        <p:cNvGrpSpPr/>
        <p:nvPr/>
      </p:nvGrpSpPr>
      <p:grpSpPr>
        <a:xfrm>
          <a:off x="0" y="0"/>
          <a:ext cx="0" cy="0"/>
          <a:chOff x="0" y="0"/>
          <a:chExt cx="0" cy="0"/>
        </a:xfrm>
      </p:grpSpPr>
      <p:sp>
        <p:nvSpPr>
          <p:cNvPr id="29" name="28 Título"/>
          <p:cNvSpPr>
            <a:spLocks noGrp="1"/>
          </p:cNvSpPr>
          <p:nvPr>
            <p:ph type="title"/>
          </p:nvPr>
        </p:nvSpPr>
        <p:spPr>
          <a:xfrm>
            <a:off x="406400" y="5410200"/>
            <a:ext cx="11480800" cy="882650"/>
          </a:xfrm>
        </p:spPr>
        <p:txBody>
          <a:bodyPr anchor="ctr"/>
          <a:lstStyle>
            <a:lvl1pPr>
              <a:defRPr/>
            </a:lvl1pPr>
          </a:lstStyle>
          <a:p>
            <a:r>
              <a:rPr kumimoji="0" lang="es-ES" smtClean="0"/>
              <a:t>Haga clic para modificar el estilo de título del patrón</a:t>
            </a:r>
            <a:endParaRPr kumimoji="0" lang="en-US"/>
          </a:p>
        </p:txBody>
      </p:sp>
      <p:sp>
        <p:nvSpPr>
          <p:cNvPr id="13" name="12 Marcador de texto"/>
          <p:cNvSpPr>
            <a:spLocks noGrp="1"/>
          </p:cNvSpPr>
          <p:nvPr>
            <p:ph type="body" idx="1"/>
          </p:nvPr>
        </p:nvSpPr>
        <p:spPr>
          <a:xfrm>
            <a:off x="375259" y="666750"/>
            <a:ext cx="57207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s-ES" smtClean="0"/>
              <a:t>Haga clic para modificar el estilo de texto del patrón</a:t>
            </a:r>
          </a:p>
        </p:txBody>
      </p:sp>
      <p:sp>
        <p:nvSpPr>
          <p:cNvPr id="25" name="24 Marcador de texto"/>
          <p:cNvSpPr>
            <a:spLocks noGrp="1"/>
          </p:cNvSpPr>
          <p:nvPr>
            <p:ph type="body" sz="half" idx="3"/>
          </p:nvPr>
        </p:nvSpPr>
        <p:spPr>
          <a:xfrm>
            <a:off x="6193367" y="666750"/>
            <a:ext cx="5722988"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s-ES" smtClean="0"/>
              <a:t>Haga clic para modificar el estilo de texto del patrón</a:t>
            </a:r>
          </a:p>
        </p:txBody>
      </p:sp>
      <p:sp>
        <p:nvSpPr>
          <p:cNvPr id="4" name="3 Marcador de contenido"/>
          <p:cNvSpPr>
            <a:spLocks noGrp="1"/>
          </p:cNvSpPr>
          <p:nvPr>
            <p:ph sz="quarter" idx="2"/>
          </p:nvPr>
        </p:nvSpPr>
        <p:spPr>
          <a:xfrm>
            <a:off x="375259" y="1316038"/>
            <a:ext cx="5720741"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28" name="27 Marcador de contenido"/>
          <p:cNvSpPr>
            <a:spLocks noGrp="1"/>
          </p:cNvSpPr>
          <p:nvPr>
            <p:ph sz="quarter" idx="4"/>
          </p:nvPr>
        </p:nvSpPr>
        <p:spPr>
          <a:xfrm>
            <a:off x="6198307" y="1316038"/>
            <a:ext cx="5718048"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10" name="9 Marcador de fecha"/>
          <p:cNvSpPr>
            <a:spLocks noGrp="1"/>
          </p:cNvSpPr>
          <p:nvPr>
            <p:ph type="dt" sz="half" idx="10"/>
          </p:nvPr>
        </p:nvSpPr>
        <p:spPr/>
        <p:txBody>
          <a:bodyPr/>
          <a:lstStyle/>
          <a:p>
            <a:fld id="{9EEEF217-C83F-4D01-877F-8B5E095B2634}" type="datetime1">
              <a:rPr lang="en-US" smtClean="0">
                <a:solidFill>
                  <a:srgbClr val="F0A22E">
                    <a:shade val="75000"/>
                  </a:srgbClr>
                </a:solidFill>
              </a:rPr>
              <a:pPr/>
              <a:t>5/23/2017</a:t>
            </a:fld>
            <a:endParaRPr lang="en-US">
              <a:solidFill>
                <a:srgbClr val="F0A22E">
                  <a:shade val="75000"/>
                </a:srgbClr>
              </a:solidFill>
            </a:endParaRPr>
          </a:p>
        </p:txBody>
      </p:sp>
      <p:sp>
        <p:nvSpPr>
          <p:cNvPr id="6" name="5 Marcador de pie de página"/>
          <p:cNvSpPr>
            <a:spLocks noGrp="1"/>
          </p:cNvSpPr>
          <p:nvPr>
            <p:ph type="ftr" sz="quarter" idx="11"/>
          </p:nvPr>
        </p:nvSpPr>
        <p:spPr/>
        <p:txBody>
          <a:bodyPr/>
          <a:lstStyle/>
          <a:p>
            <a:endParaRPr lang="en-US">
              <a:solidFill>
                <a:srgbClr val="F0A22E">
                  <a:shade val="75000"/>
                </a:srgbClr>
              </a:solidFill>
            </a:endParaRPr>
          </a:p>
        </p:txBody>
      </p:sp>
      <p:sp>
        <p:nvSpPr>
          <p:cNvPr id="7" name="6 Marcador de número de diapositiva"/>
          <p:cNvSpPr>
            <a:spLocks noGrp="1"/>
          </p:cNvSpPr>
          <p:nvPr>
            <p:ph type="sldNum" sz="quarter" idx="12"/>
          </p:nvPr>
        </p:nvSpPr>
        <p:spPr>
          <a:xfrm>
            <a:off x="10972800" y="6477000"/>
            <a:ext cx="1016000" cy="246888"/>
          </a:xfrm>
        </p:spPr>
        <p:txBody>
          <a:bodyPr/>
          <a:lstStyle/>
          <a:p>
            <a:fld id="{00426CC9-39B8-443D-A87B-A0969DEF053C}" type="slidenum">
              <a:rPr lang="en-US" smtClean="0">
                <a:solidFill>
                  <a:srgbClr val="F0A22E">
                    <a:shade val="75000"/>
                  </a:srgbClr>
                </a:solidFill>
              </a:rPr>
              <a:pPr/>
              <a:t>‹Nº›</a:t>
            </a:fld>
            <a:endParaRPr lang="en-US">
              <a:solidFill>
                <a:srgbClr val="F0A22E">
                  <a:shade val="75000"/>
                </a:srgbClr>
              </a:solidFill>
            </a:endParaRPr>
          </a:p>
        </p:txBody>
      </p:sp>
      <p:sp>
        <p:nvSpPr>
          <p:cNvPr id="11" name="10 Conector recto"/>
          <p:cNvSpPr>
            <a:spLocks noChangeShapeType="1"/>
          </p:cNvSpPr>
          <p:nvPr/>
        </p:nvSpPr>
        <p:spPr bwMode="auto">
          <a:xfrm>
            <a:off x="685800" y="6019801"/>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30" name="29 Título"/>
          <p:cNvSpPr>
            <a:spLocks noGrp="1"/>
          </p:cNvSpPr>
          <p:nvPr>
            <p:ph type="title"/>
          </p:nvPr>
        </p:nvSpPr>
        <p:spPr>
          <a:xfrm>
            <a:off x="402336" y="457200"/>
            <a:ext cx="11582400" cy="841248"/>
          </a:xfrm>
        </p:spPr>
        <p:txBody>
          <a:bodyPr/>
          <a:lstStyle/>
          <a:p>
            <a:r>
              <a:rPr kumimoji="0" lang="es-ES" smtClean="0"/>
              <a:t>Haga clic para modificar el estilo de título del patrón</a:t>
            </a:r>
            <a:endParaRPr kumimoji="0" lang="en-US"/>
          </a:p>
        </p:txBody>
      </p:sp>
      <p:sp>
        <p:nvSpPr>
          <p:cNvPr id="12" name="11 Marcador de fecha"/>
          <p:cNvSpPr>
            <a:spLocks noGrp="1"/>
          </p:cNvSpPr>
          <p:nvPr>
            <p:ph type="dt" sz="half" idx="10"/>
          </p:nvPr>
        </p:nvSpPr>
        <p:spPr/>
        <p:txBody>
          <a:bodyPr/>
          <a:lstStyle/>
          <a:p>
            <a:fld id="{4BB44E82-2641-4446-BEE3-BC46BBBB36CF}" type="datetime1">
              <a:rPr lang="en-US" smtClean="0">
                <a:solidFill>
                  <a:srgbClr val="F0A22E">
                    <a:shade val="75000"/>
                  </a:srgbClr>
                </a:solidFill>
              </a:rPr>
              <a:pPr/>
              <a:t>5/23/2017</a:t>
            </a:fld>
            <a:endParaRPr lang="en-US">
              <a:solidFill>
                <a:srgbClr val="F0A22E">
                  <a:shade val="75000"/>
                </a:srgbClr>
              </a:solidFill>
            </a:endParaRPr>
          </a:p>
        </p:txBody>
      </p:sp>
      <p:sp>
        <p:nvSpPr>
          <p:cNvPr id="21" name="20 Marcador de pie de página"/>
          <p:cNvSpPr>
            <a:spLocks noGrp="1"/>
          </p:cNvSpPr>
          <p:nvPr>
            <p:ph type="ftr" sz="quarter" idx="11"/>
          </p:nvPr>
        </p:nvSpPr>
        <p:spPr/>
        <p:txBody>
          <a:bodyPr/>
          <a:lstStyle/>
          <a:p>
            <a:endParaRPr lang="en-US">
              <a:solidFill>
                <a:srgbClr val="F0A22E">
                  <a:shade val="75000"/>
                </a:srgbClr>
              </a:solidFill>
            </a:endParaRPr>
          </a:p>
        </p:txBody>
      </p:sp>
      <p:sp>
        <p:nvSpPr>
          <p:cNvPr id="6" name="5 Marcador de número de diapositiva"/>
          <p:cNvSpPr>
            <a:spLocks noGrp="1"/>
          </p:cNvSpPr>
          <p:nvPr>
            <p:ph type="sldNum" sz="quarter" idx="12"/>
          </p:nvPr>
        </p:nvSpPr>
        <p:spPr/>
        <p:txBody>
          <a:bodyPr/>
          <a:lstStyle/>
          <a:p>
            <a:fld id="{00426CC9-39B8-443D-A87B-A0969DEF053C}" type="slidenum">
              <a:rPr lang="en-US" smtClean="0">
                <a:solidFill>
                  <a:srgbClr val="F0A22E">
                    <a:shade val="75000"/>
                  </a:srgbClr>
                </a:solidFill>
              </a:rPr>
              <a:pPr/>
              <a:t>‹Nº›</a:t>
            </a:fld>
            <a:endParaRPr lang="en-US">
              <a:solidFill>
                <a:srgbClr val="F0A22E">
                  <a:shade val="75000"/>
                </a:srgbClr>
              </a:solidFill>
            </a:endParaRPr>
          </a:p>
        </p:txBody>
      </p:sp>
    </p:spTree>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3" name="2 Marcador de fecha"/>
          <p:cNvSpPr>
            <a:spLocks noGrp="1"/>
          </p:cNvSpPr>
          <p:nvPr>
            <p:ph type="dt" sz="half" idx="10"/>
          </p:nvPr>
        </p:nvSpPr>
        <p:spPr/>
        <p:txBody>
          <a:bodyPr/>
          <a:lstStyle/>
          <a:p>
            <a:fld id="{67F10E27-B7AF-4D31-B65F-8DC1DEDC21C9}" type="datetime1">
              <a:rPr lang="en-US" smtClean="0">
                <a:solidFill>
                  <a:srgbClr val="F0A22E">
                    <a:shade val="75000"/>
                  </a:srgbClr>
                </a:solidFill>
              </a:rPr>
              <a:pPr/>
              <a:t>5/23/2017</a:t>
            </a:fld>
            <a:endParaRPr lang="en-US">
              <a:solidFill>
                <a:srgbClr val="F0A22E">
                  <a:shade val="75000"/>
                </a:srgbClr>
              </a:solidFill>
            </a:endParaRPr>
          </a:p>
        </p:txBody>
      </p:sp>
      <p:sp>
        <p:nvSpPr>
          <p:cNvPr id="24" name="23 Marcador de pie de página"/>
          <p:cNvSpPr>
            <a:spLocks noGrp="1"/>
          </p:cNvSpPr>
          <p:nvPr>
            <p:ph type="ftr" sz="quarter" idx="11"/>
          </p:nvPr>
        </p:nvSpPr>
        <p:spPr/>
        <p:txBody>
          <a:bodyPr/>
          <a:lstStyle/>
          <a:p>
            <a:endParaRPr lang="en-US">
              <a:solidFill>
                <a:srgbClr val="F0A22E">
                  <a:shade val="75000"/>
                </a:srgbClr>
              </a:solidFill>
            </a:endParaRPr>
          </a:p>
        </p:txBody>
      </p:sp>
      <p:sp>
        <p:nvSpPr>
          <p:cNvPr id="7" name="6 Marcador de número de diapositiva"/>
          <p:cNvSpPr>
            <a:spLocks noGrp="1"/>
          </p:cNvSpPr>
          <p:nvPr>
            <p:ph type="sldNum" sz="quarter" idx="12"/>
          </p:nvPr>
        </p:nvSpPr>
        <p:spPr/>
        <p:txBody>
          <a:bodyPr/>
          <a:lstStyle/>
          <a:p>
            <a:fld id="{00426CC9-39B8-443D-A87B-A0969DEF053C}" type="slidenum">
              <a:rPr lang="en-US" smtClean="0">
                <a:solidFill>
                  <a:srgbClr val="F0A22E">
                    <a:shade val="75000"/>
                  </a:srgbClr>
                </a:solidFill>
              </a:rPr>
              <a:pPr/>
              <a:t>‹Nº›</a:t>
            </a:fld>
            <a:endParaRPr lang="en-US">
              <a:solidFill>
                <a:srgbClr val="F0A22E">
                  <a:shade val="75000"/>
                </a:srgbClr>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sp>
        <p:nvSpPr>
          <p:cNvPr id="8" name="7 Conector recto"/>
          <p:cNvSpPr>
            <a:spLocks noChangeShapeType="1"/>
          </p:cNvSpPr>
          <p:nvPr/>
        </p:nvSpPr>
        <p:spPr bwMode="auto">
          <a:xfrm>
            <a:off x="685800" y="5849118"/>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11 Título"/>
          <p:cNvSpPr>
            <a:spLocks noGrp="1"/>
          </p:cNvSpPr>
          <p:nvPr>
            <p:ph type="title"/>
          </p:nvPr>
        </p:nvSpPr>
        <p:spPr>
          <a:xfrm>
            <a:off x="609600" y="5486400"/>
            <a:ext cx="11277600" cy="520700"/>
          </a:xfrm>
        </p:spPr>
        <p:txBody>
          <a:bodyPr anchor="ctr"/>
          <a:lstStyle>
            <a:lvl1pPr algn="l">
              <a:buNone/>
              <a:defRPr sz="2000" b="1"/>
            </a:lvl1pPr>
          </a:lstStyle>
          <a:p>
            <a:r>
              <a:rPr kumimoji="0" lang="es-ES" smtClean="0"/>
              <a:t>Haga clic para modificar el estilo de título del patrón</a:t>
            </a:r>
            <a:endParaRPr kumimoji="0" lang="en-US"/>
          </a:p>
        </p:txBody>
      </p:sp>
      <p:sp>
        <p:nvSpPr>
          <p:cNvPr id="26" name="25 Marcador de texto"/>
          <p:cNvSpPr>
            <a:spLocks noGrp="1"/>
          </p:cNvSpPr>
          <p:nvPr>
            <p:ph type="body" idx="2"/>
          </p:nvPr>
        </p:nvSpPr>
        <p:spPr>
          <a:xfrm>
            <a:off x="609601" y="609600"/>
            <a:ext cx="4011084"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s-ES" smtClean="0"/>
              <a:t>Haga clic para modificar el estilo de texto del patrón</a:t>
            </a:r>
          </a:p>
        </p:txBody>
      </p:sp>
      <p:sp>
        <p:nvSpPr>
          <p:cNvPr id="14" name="13 Marcador de contenido"/>
          <p:cNvSpPr>
            <a:spLocks noGrp="1"/>
          </p:cNvSpPr>
          <p:nvPr>
            <p:ph sz="half" idx="1"/>
          </p:nvPr>
        </p:nvSpPr>
        <p:spPr>
          <a:xfrm>
            <a:off x="4766733" y="609600"/>
            <a:ext cx="7120467"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25" name="24 Marcador de fecha"/>
          <p:cNvSpPr>
            <a:spLocks noGrp="1"/>
          </p:cNvSpPr>
          <p:nvPr>
            <p:ph type="dt" sz="half" idx="10"/>
          </p:nvPr>
        </p:nvSpPr>
        <p:spPr/>
        <p:txBody>
          <a:bodyPr/>
          <a:lstStyle/>
          <a:p>
            <a:fld id="{1CA070EF-925A-4D86-B75D-0BEEA1660962}" type="datetime1">
              <a:rPr lang="en-US" smtClean="0">
                <a:solidFill>
                  <a:srgbClr val="F0A22E">
                    <a:shade val="75000"/>
                  </a:srgbClr>
                </a:solidFill>
              </a:rPr>
              <a:pPr/>
              <a:t>5/23/2017</a:t>
            </a:fld>
            <a:endParaRPr lang="en-US">
              <a:solidFill>
                <a:srgbClr val="F0A22E">
                  <a:shade val="75000"/>
                </a:srgbClr>
              </a:solidFill>
            </a:endParaRPr>
          </a:p>
        </p:txBody>
      </p:sp>
      <p:sp>
        <p:nvSpPr>
          <p:cNvPr id="29" name="28 Marcador de pie de página"/>
          <p:cNvSpPr>
            <a:spLocks noGrp="1"/>
          </p:cNvSpPr>
          <p:nvPr>
            <p:ph type="ftr" sz="quarter" idx="11"/>
          </p:nvPr>
        </p:nvSpPr>
        <p:spPr/>
        <p:txBody>
          <a:bodyPr/>
          <a:lstStyle/>
          <a:p>
            <a:endParaRPr lang="en-US">
              <a:solidFill>
                <a:srgbClr val="F0A22E">
                  <a:shade val="75000"/>
                </a:srgbClr>
              </a:solidFill>
            </a:endParaRPr>
          </a:p>
        </p:txBody>
      </p:sp>
      <p:sp>
        <p:nvSpPr>
          <p:cNvPr id="7" name="6 Marcador de número de diapositiva"/>
          <p:cNvSpPr>
            <a:spLocks noGrp="1"/>
          </p:cNvSpPr>
          <p:nvPr>
            <p:ph type="sldNum" sz="quarter" idx="12"/>
          </p:nvPr>
        </p:nvSpPr>
        <p:spPr/>
        <p:txBody>
          <a:bodyPr/>
          <a:lstStyle/>
          <a:p>
            <a:fld id="{00426CC9-39B8-443D-A87B-A0969DEF053C}" type="slidenum">
              <a:rPr lang="en-US" smtClean="0">
                <a:solidFill>
                  <a:srgbClr val="F0A22E">
                    <a:shade val="75000"/>
                  </a:srgbClr>
                </a:solidFill>
              </a:rPr>
              <a:pPr/>
              <a:t>‹Nº›</a:t>
            </a:fld>
            <a:endParaRPr lang="en-US">
              <a:solidFill>
                <a:srgbClr val="F0A22E">
                  <a:shade val="75000"/>
                </a:srgbClr>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13" name="12 Marcador de posición de imagen"/>
          <p:cNvSpPr>
            <a:spLocks noGrp="1"/>
          </p:cNvSpPr>
          <p:nvPr>
            <p:ph type="pic" idx="1"/>
          </p:nvPr>
        </p:nvSpPr>
        <p:spPr>
          <a:xfrm>
            <a:off x="4673600" y="616634"/>
            <a:ext cx="67056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es-ES" smtClean="0"/>
              <a:t>Haga clic en el icono para agregar una imagen</a:t>
            </a:r>
            <a:endParaRPr kumimoji="0" lang="en-US" dirty="0"/>
          </a:p>
        </p:txBody>
      </p:sp>
      <p:sp>
        <p:nvSpPr>
          <p:cNvPr id="7" name="6 Marcador de fecha"/>
          <p:cNvSpPr>
            <a:spLocks noGrp="1"/>
          </p:cNvSpPr>
          <p:nvPr>
            <p:ph type="dt" sz="half" idx="10"/>
          </p:nvPr>
        </p:nvSpPr>
        <p:spPr/>
        <p:txBody>
          <a:bodyPr/>
          <a:lstStyle/>
          <a:p>
            <a:fld id="{70C7256B-B123-4DF1-8BE2-DEDDF50BFCC2}" type="datetime1">
              <a:rPr lang="en-US" smtClean="0">
                <a:solidFill>
                  <a:srgbClr val="F0A22E">
                    <a:shade val="75000"/>
                  </a:srgbClr>
                </a:solidFill>
              </a:rPr>
              <a:pPr/>
              <a:t>5/23/2017</a:t>
            </a:fld>
            <a:endParaRPr lang="en-US">
              <a:solidFill>
                <a:srgbClr val="F0A22E">
                  <a:shade val="75000"/>
                </a:srgbClr>
              </a:solidFill>
            </a:endParaRPr>
          </a:p>
        </p:txBody>
      </p:sp>
      <p:sp>
        <p:nvSpPr>
          <p:cNvPr id="5" name="4 Marcador de pie de página"/>
          <p:cNvSpPr>
            <a:spLocks noGrp="1"/>
          </p:cNvSpPr>
          <p:nvPr>
            <p:ph type="ftr" sz="quarter" idx="11"/>
          </p:nvPr>
        </p:nvSpPr>
        <p:spPr/>
        <p:txBody>
          <a:bodyPr/>
          <a:lstStyle/>
          <a:p>
            <a:endParaRPr lang="en-US">
              <a:solidFill>
                <a:srgbClr val="F0A22E">
                  <a:shade val="75000"/>
                </a:srgbClr>
              </a:solidFill>
            </a:endParaRPr>
          </a:p>
        </p:txBody>
      </p:sp>
      <p:sp>
        <p:nvSpPr>
          <p:cNvPr id="31" name="30 Marcador de número de diapositiva"/>
          <p:cNvSpPr>
            <a:spLocks noGrp="1"/>
          </p:cNvSpPr>
          <p:nvPr>
            <p:ph type="sldNum" sz="quarter" idx="12"/>
          </p:nvPr>
        </p:nvSpPr>
        <p:spPr/>
        <p:txBody>
          <a:bodyPr/>
          <a:lstStyle/>
          <a:p>
            <a:fld id="{00426CC9-39B8-443D-A87B-A0969DEF053C}" type="slidenum">
              <a:rPr lang="en-US" smtClean="0">
                <a:solidFill>
                  <a:srgbClr val="F0A22E">
                    <a:shade val="75000"/>
                  </a:srgbClr>
                </a:solidFill>
              </a:rPr>
              <a:pPr/>
              <a:t>‹Nº›</a:t>
            </a:fld>
            <a:endParaRPr lang="en-US">
              <a:solidFill>
                <a:srgbClr val="F0A22E">
                  <a:shade val="75000"/>
                </a:srgbClr>
              </a:solidFill>
            </a:endParaRPr>
          </a:p>
        </p:txBody>
      </p:sp>
      <p:sp>
        <p:nvSpPr>
          <p:cNvPr id="17" name="16 Título"/>
          <p:cNvSpPr>
            <a:spLocks noGrp="1"/>
          </p:cNvSpPr>
          <p:nvPr>
            <p:ph type="title"/>
          </p:nvPr>
        </p:nvSpPr>
        <p:spPr>
          <a:xfrm>
            <a:off x="508000" y="4993760"/>
            <a:ext cx="7823200" cy="522288"/>
          </a:xfrm>
        </p:spPr>
        <p:txBody>
          <a:bodyPr anchor="ctr"/>
          <a:lstStyle>
            <a:lvl1pPr algn="l">
              <a:buNone/>
              <a:defRPr sz="2000" b="1"/>
            </a:lvl1pPr>
          </a:lstStyle>
          <a:p>
            <a:r>
              <a:rPr kumimoji="0" lang="es-ES" smtClean="0"/>
              <a:t>Haga clic para modificar el estilo de título del patrón</a:t>
            </a:r>
            <a:endParaRPr kumimoji="0" lang="en-US"/>
          </a:p>
        </p:txBody>
      </p:sp>
      <p:sp>
        <p:nvSpPr>
          <p:cNvPr id="26" name="25 Marcador de texto"/>
          <p:cNvSpPr>
            <a:spLocks noGrp="1"/>
          </p:cNvSpPr>
          <p:nvPr>
            <p:ph type="body" sz="half" idx="2"/>
          </p:nvPr>
        </p:nvSpPr>
        <p:spPr>
          <a:xfrm>
            <a:off x="508000" y="5533218"/>
            <a:ext cx="78232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es-ES" smtClean="0"/>
              <a:t>Haga clic para modificar el estilo de texto del patrón</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6 Conector recto"/>
          <p:cNvSpPr>
            <a:spLocks noChangeShapeType="1"/>
          </p:cNvSpPr>
          <p:nvPr/>
        </p:nvSpPr>
        <p:spPr bwMode="auto">
          <a:xfrm>
            <a:off x="685800" y="1050899"/>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7 Marcador de texto"/>
          <p:cNvSpPr>
            <a:spLocks noGrp="1"/>
          </p:cNvSpPr>
          <p:nvPr>
            <p:ph type="body" idx="1"/>
          </p:nvPr>
        </p:nvSpPr>
        <p:spPr>
          <a:xfrm>
            <a:off x="406400" y="1554163"/>
            <a:ext cx="11582400" cy="4525963"/>
          </a:xfrm>
          <a:prstGeom prst="rect">
            <a:avLst/>
          </a:prstGeom>
        </p:spPr>
        <p:txBody>
          <a:bodyPr vert="horz">
            <a:normAutofit/>
          </a:bodyPr>
          <a:lstStyle/>
          <a:p>
            <a:pPr lvl="0" eaLnBrk="1" latinLnBrk="0" hangingPunct="1"/>
            <a:r>
              <a:rPr kumimoji="0" lang="es-ES" smtClean="0"/>
              <a:t>Haga clic para modificar el estilo de texto del patrón</a:t>
            </a:r>
          </a:p>
          <a:p>
            <a:pPr lvl="1" eaLnBrk="1" latinLnBrk="0" hangingPunct="1"/>
            <a:r>
              <a:rPr kumimoji="0" lang="es-ES" smtClean="0"/>
              <a:t>Segundo nivel</a:t>
            </a:r>
          </a:p>
          <a:p>
            <a:pPr lvl="2" eaLnBrk="1" latinLnBrk="0" hangingPunct="1"/>
            <a:r>
              <a:rPr kumimoji="0" lang="es-ES" smtClean="0"/>
              <a:t>Tercer nivel</a:t>
            </a:r>
          </a:p>
          <a:p>
            <a:pPr lvl="3" eaLnBrk="1" latinLnBrk="0" hangingPunct="1"/>
            <a:r>
              <a:rPr kumimoji="0" lang="es-ES" smtClean="0"/>
              <a:t>Cuarto nivel</a:t>
            </a:r>
          </a:p>
          <a:p>
            <a:pPr lvl="4" eaLnBrk="1" latinLnBrk="0" hangingPunct="1"/>
            <a:r>
              <a:rPr kumimoji="0" lang="es-ES" smtClean="0"/>
              <a:t>Quinto nivel</a:t>
            </a:r>
            <a:endParaRPr kumimoji="0" lang="en-US"/>
          </a:p>
        </p:txBody>
      </p:sp>
      <p:sp>
        <p:nvSpPr>
          <p:cNvPr id="11" name="10 Marcador de fecha"/>
          <p:cNvSpPr>
            <a:spLocks noGrp="1"/>
          </p:cNvSpPr>
          <p:nvPr>
            <p:ph type="dt" sz="half" idx="2"/>
          </p:nvPr>
        </p:nvSpPr>
        <p:spPr>
          <a:xfrm>
            <a:off x="8636000" y="76201"/>
            <a:ext cx="3352800" cy="288925"/>
          </a:xfrm>
          <a:prstGeom prst="rect">
            <a:avLst/>
          </a:prstGeom>
        </p:spPr>
        <p:txBody>
          <a:bodyPr vert="horz"/>
          <a:lstStyle>
            <a:lvl1pPr algn="l" eaLnBrk="1" latinLnBrk="0" hangingPunct="1">
              <a:defRPr kumimoji="0" sz="1200">
                <a:solidFill>
                  <a:schemeClr val="accent1">
                    <a:shade val="75000"/>
                  </a:schemeClr>
                </a:solidFill>
              </a:defRPr>
            </a:lvl1pPr>
          </a:lstStyle>
          <a:p>
            <a:fld id="{4BB44E82-2641-4446-BEE3-BC46BBBB36CF}" type="datetime1">
              <a:rPr lang="en-US" smtClean="0">
                <a:solidFill>
                  <a:srgbClr val="F0A22E">
                    <a:shade val="75000"/>
                  </a:srgbClr>
                </a:solidFill>
              </a:rPr>
              <a:pPr/>
              <a:t>5/23/2017</a:t>
            </a:fld>
            <a:endParaRPr lang="en-US">
              <a:solidFill>
                <a:srgbClr val="F0A22E">
                  <a:shade val="75000"/>
                </a:srgbClr>
              </a:solidFill>
            </a:endParaRPr>
          </a:p>
        </p:txBody>
      </p:sp>
      <p:sp>
        <p:nvSpPr>
          <p:cNvPr id="28" name="27 Marcador de pie de página"/>
          <p:cNvSpPr>
            <a:spLocks noGrp="1"/>
          </p:cNvSpPr>
          <p:nvPr>
            <p:ph type="ftr" sz="quarter" idx="3"/>
          </p:nvPr>
        </p:nvSpPr>
        <p:spPr>
          <a:xfrm>
            <a:off x="4165600" y="76201"/>
            <a:ext cx="4470400" cy="288925"/>
          </a:xfrm>
          <a:prstGeom prst="rect">
            <a:avLst/>
          </a:prstGeom>
        </p:spPr>
        <p:txBody>
          <a:bodyPr vert="horz"/>
          <a:lstStyle>
            <a:lvl1pPr algn="r" eaLnBrk="1" latinLnBrk="0" hangingPunct="1">
              <a:defRPr kumimoji="0" sz="1200">
                <a:solidFill>
                  <a:schemeClr val="accent1">
                    <a:shade val="75000"/>
                  </a:schemeClr>
                </a:solidFill>
              </a:defRPr>
            </a:lvl1pPr>
          </a:lstStyle>
          <a:p>
            <a:endParaRPr lang="en-US">
              <a:solidFill>
                <a:srgbClr val="F0A22E">
                  <a:shade val="75000"/>
                </a:srgbClr>
              </a:solidFill>
            </a:endParaRPr>
          </a:p>
        </p:txBody>
      </p:sp>
      <p:sp>
        <p:nvSpPr>
          <p:cNvPr id="5" name="4 Marcador de número de diapositiva"/>
          <p:cNvSpPr>
            <a:spLocks noGrp="1"/>
          </p:cNvSpPr>
          <p:nvPr>
            <p:ph type="sldNum" sz="quarter" idx="4"/>
          </p:nvPr>
        </p:nvSpPr>
        <p:spPr>
          <a:xfrm>
            <a:off x="10972800" y="6477001"/>
            <a:ext cx="1016000" cy="244475"/>
          </a:xfrm>
          <a:prstGeom prst="rect">
            <a:avLst/>
          </a:prstGeom>
        </p:spPr>
        <p:txBody>
          <a:bodyPr vert="horz"/>
          <a:lstStyle>
            <a:lvl1pPr algn="r" eaLnBrk="1" latinLnBrk="0" hangingPunct="1">
              <a:defRPr kumimoji="0" sz="1200">
                <a:solidFill>
                  <a:schemeClr val="accent1">
                    <a:shade val="75000"/>
                  </a:schemeClr>
                </a:solidFill>
              </a:defRPr>
            </a:lvl1pPr>
          </a:lstStyle>
          <a:p>
            <a:fld id="{00426CC9-39B8-443D-A87B-A0969DEF053C}" type="slidenum">
              <a:rPr lang="en-US" smtClean="0">
                <a:solidFill>
                  <a:srgbClr val="F0A22E">
                    <a:shade val="75000"/>
                  </a:srgbClr>
                </a:solidFill>
              </a:rPr>
              <a:pPr/>
              <a:t>‹Nº›</a:t>
            </a:fld>
            <a:endParaRPr lang="en-US">
              <a:solidFill>
                <a:srgbClr val="F0A22E">
                  <a:shade val="75000"/>
                </a:srgbClr>
              </a:solidFill>
            </a:endParaRPr>
          </a:p>
        </p:txBody>
      </p:sp>
      <p:sp>
        <p:nvSpPr>
          <p:cNvPr id="10" name="9 Marcador de título"/>
          <p:cNvSpPr>
            <a:spLocks noGrp="1"/>
          </p:cNvSpPr>
          <p:nvPr>
            <p:ph type="title"/>
          </p:nvPr>
        </p:nvSpPr>
        <p:spPr>
          <a:xfrm>
            <a:off x="406400" y="457200"/>
            <a:ext cx="11582400" cy="838200"/>
          </a:xfrm>
          <a:prstGeom prst="rect">
            <a:avLst/>
          </a:prstGeom>
        </p:spPr>
        <p:txBody>
          <a:bodyPr vert="horz" anchor="ctr">
            <a:normAutofit/>
          </a:bodyPr>
          <a:lstStyle/>
          <a:p>
            <a:r>
              <a:rPr kumimoji="0" lang="es-ES" smtClean="0"/>
              <a:t>Haga clic para modificar el estilo de título del patrón</a:t>
            </a:r>
            <a:endParaRPr kumimoji="0" lang="en-US"/>
          </a:p>
        </p:txBody>
      </p:sp>
      <p:sp>
        <p:nvSpPr>
          <p:cNvPr id="9" name="8 Conector recto"/>
          <p:cNvSpPr>
            <a:spLocks noChangeShapeType="1"/>
          </p:cNvSpPr>
          <p:nvPr/>
        </p:nvSpPr>
        <p:spPr bwMode="auto">
          <a:xfrm>
            <a:off x="685800" y="1050899"/>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11 Conector recto"/>
          <p:cNvSpPr>
            <a:spLocks noChangeShapeType="1"/>
          </p:cNvSpPr>
          <p:nvPr/>
        </p:nvSpPr>
        <p:spPr bwMode="auto">
          <a:xfrm>
            <a:off x="685800" y="1057987"/>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hf hdr="0" ftr="0" dt="0"/>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1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xml"/><Relationship Id="rId4" Type="http://schemas.openxmlformats.org/officeDocument/2006/relationships/chart" Target="../charts/chart3.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2.xml"/><Relationship Id="rId4" Type="http://schemas.openxmlformats.org/officeDocument/2006/relationships/chart" Target="../charts/chart6.xml"/></Relationships>
</file>

<file path=ppt/slides/_rels/slide21.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chart" Target="../charts/chart7.xml"/><Relationship Id="rId1" Type="http://schemas.openxmlformats.org/officeDocument/2006/relationships/slideLayout" Target="../slideLayouts/slideLayout2.xml"/><Relationship Id="rId4" Type="http://schemas.openxmlformats.org/officeDocument/2006/relationships/chart" Target="../charts/chart9.xml"/></Relationships>
</file>

<file path=ppt/slides/_rels/slide22.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chart" Target="../charts/chart10.xml"/><Relationship Id="rId1" Type="http://schemas.openxmlformats.org/officeDocument/2006/relationships/slideLayout" Target="../slideLayouts/slideLayout2.xml"/><Relationship Id="rId4" Type="http://schemas.openxmlformats.org/officeDocument/2006/relationships/chart" Target="../charts/chart12.xml"/></Relationships>
</file>

<file path=ppt/slides/_rels/slide23.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chart" Target="../charts/chart13.xml"/><Relationship Id="rId1" Type="http://schemas.openxmlformats.org/officeDocument/2006/relationships/slideLayout" Target="../slideLayouts/slideLayout2.xml"/><Relationship Id="rId4" Type="http://schemas.openxmlformats.org/officeDocument/2006/relationships/chart" Target="../charts/chart15.xml"/></Relationships>
</file>

<file path=ppt/slides/_rels/slide24.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chart" Target="../charts/chart16.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chart" Target="../charts/chart1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chart" Target="../charts/chart2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chart" Target="../charts/chart23.xml"/><Relationship Id="rId2" Type="http://schemas.openxmlformats.org/officeDocument/2006/relationships/chart" Target="../charts/chart2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chart" Target="../charts/chart25.xml"/><Relationship Id="rId2" Type="http://schemas.openxmlformats.org/officeDocument/2006/relationships/chart" Target="../charts/chart2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chart" Target="../charts/chart27.xml"/><Relationship Id="rId2" Type="http://schemas.openxmlformats.org/officeDocument/2006/relationships/chart" Target="../charts/chart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0.xml.rels><?xml version="1.0" encoding="UTF-8" standalone="yes"?>
<Relationships xmlns="http://schemas.openxmlformats.org/package/2006/relationships"><Relationship Id="rId3" Type="http://schemas.openxmlformats.org/officeDocument/2006/relationships/chart" Target="../charts/chart29.xml"/><Relationship Id="rId2" Type="http://schemas.openxmlformats.org/officeDocument/2006/relationships/chart" Target="../charts/chart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chart" Target="../charts/chart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 Id="rId5" Type="http://schemas.openxmlformats.org/officeDocument/2006/relationships/image" Target="../media/image39.jpeg"/><Relationship Id="rId4" Type="http://schemas.openxmlformats.org/officeDocument/2006/relationships/image" Target="../media/image38.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hyperlink" Target="https://www.youtube.com/watch?v=xmU2oikM_EI"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1426791" y="3335732"/>
            <a:ext cx="8966061" cy="1646302"/>
          </a:xfrm>
        </p:spPr>
        <p:txBody>
          <a:bodyPr anchor="t"/>
          <a:lstStyle/>
          <a:p>
            <a:pPr algn="ctr"/>
            <a:r>
              <a:rPr lang="es-EC" sz="1900" b="1" cap="none" dirty="0" smtClean="0">
                <a:solidFill>
                  <a:schemeClr val="tx1"/>
                </a:solidFill>
                <a:effectLst/>
                <a:latin typeface="Times New Roman" pitchFamily="18" charset="0"/>
                <a:cs typeface="Times New Roman" pitchFamily="18" charset="0"/>
              </a:rPr>
              <a:t>RECUPERACIÓN DE SUELOS DEGRADADOS EN </a:t>
            </a:r>
            <a:r>
              <a:rPr lang="es-EC" sz="1900" b="1" cap="none" dirty="0">
                <a:solidFill>
                  <a:schemeClr val="tx1"/>
                </a:solidFill>
                <a:effectLst/>
                <a:latin typeface="Times New Roman" pitchFamily="18" charset="0"/>
                <a:cs typeface="Times New Roman" pitchFamily="18" charset="0"/>
              </a:rPr>
              <a:t>LAS PARCELAS AGRÍCOLAS </a:t>
            </a:r>
            <a:r>
              <a:rPr lang="es-EC" sz="1900" b="1" cap="none" dirty="0" smtClean="0">
                <a:solidFill>
                  <a:schemeClr val="tx1"/>
                </a:solidFill>
                <a:effectLst/>
                <a:latin typeface="Times New Roman" pitchFamily="18" charset="0"/>
                <a:cs typeface="Times New Roman" pitchFamily="18" charset="0"/>
              </a:rPr>
              <a:t>DE LA COMUNIDAD RANCHO CHICO, </a:t>
            </a:r>
            <a:r>
              <a:rPr lang="es-EC" sz="1900" b="1" cap="none" dirty="0">
                <a:solidFill>
                  <a:schemeClr val="tx1"/>
                </a:solidFill>
                <a:effectLst/>
                <a:latin typeface="Times New Roman" pitchFamily="18" charset="0"/>
                <a:cs typeface="Times New Roman" pitchFamily="18" charset="0"/>
              </a:rPr>
              <a:t>SECTOR COCHAPAMBA</a:t>
            </a:r>
            <a:r>
              <a:rPr lang="es-EC" sz="1900" b="1" cap="none" dirty="0" smtClean="0">
                <a:solidFill>
                  <a:schemeClr val="tx1"/>
                </a:solidFill>
                <a:effectLst/>
                <a:latin typeface="Times New Roman" pitchFamily="18" charset="0"/>
                <a:cs typeface="Times New Roman" pitchFamily="18" charset="0"/>
              </a:rPr>
              <a:t>, CANTÓN </a:t>
            </a:r>
            <a:r>
              <a:rPr lang="es-EC" sz="1900" b="1" cap="none" dirty="0" smtClean="0">
                <a:solidFill>
                  <a:schemeClr val="tx1"/>
                </a:solidFill>
                <a:effectLst/>
                <a:latin typeface="Times New Roman" pitchFamily="18" charset="0"/>
                <a:cs typeface="Times New Roman" pitchFamily="18" charset="0"/>
              </a:rPr>
              <a:t>IBARRA</a:t>
            </a:r>
            <a:r>
              <a:rPr lang="es-EC" sz="1900" b="1" cap="none" dirty="0">
                <a:solidFill>
                  <a:schemeClr val="tx1"/>
                </a:solidFill>
                <a:effectLst/>
                <a:latin typeface="Times New Roman" pitchFamily="18" charset="0"/>
                <a:cs typeface="Times New Roman" pitchFamily="18" charset="0"/>
              </a:rPr>
              <a:t>, PROVINCIA DE </a:t>
            </a:r>
            <a:r>
              <a:rPr lang="es-EC" sz="1900" b="1" cap="none" dirty="0" smtClean="0">
                <a:solidFill>
                  <a:schemeClr val="tx1"/>
                </a:solidFill>
                <a:effectLst/>
                <a:latin typeface="Times New Roman" pitchFamily="18" charset="0"/>
                <a:cs typeface="Times New Roman" pitchFamily="18" charset="0"/>
              </a:rPr>
              <a:t>IMBABURA</a:t>
            </a:r>
            <a:r>
              <a:rPr lang="es-EC" sz="1900" b="1" cap="none" dirty="0">
                <a:solidFill>
                  <a:schemeClr val="tx1"/>
                </a:solidFill>
                <a:effectLst/>
                <a:latin typeface="Times New Roman" pitchFamily="18" charset="0"/>
                <a:cs typeface="Times New Roman" pitchFamily="18" charset="0"/>
              </a:rPr>
              <a:t/>
            </a:r>
            <a:br>
              <a:rPr lang="es-EC" sz="1900" b="1" cap="none" dirty="0">
                <a:solidFill>
                  <a:schemeClr val="tx1"/>
                </a:solidFill>
                <a:effectLst/>
                <a:latin typeface="Times New Roman" pitchFamily="18" charset="0"/>
                <a:cs typeface="Times New Roman" pitchFamily="18" charset="0"/>
              </a:rPr>
            </a:br>
            <a:endParaRPr lang="en-US" sz="1900" b="1" cap="none" dirty="0">
              <a:solidFill>
                <a:schemeClr val="tx1"/>
              </a:solidFill>
              <a:effectLst/>
              <a:latin typeface="Times New Roman" pitchFamily="18" charset="0"/>
              <a:cs typeface="Times New Roman" pitchFamily="18" charset="0"/>
            </a:endParaRPr>
          </a:p>
        </p:txBody>
      </p:sp>
      <p:sp>
        <p:nvSpPr>
          <p:cNvPr id="3" name="Subtítulo 2"/>
          <p:cNvSpPr>
            <a:spLocks noGrp="1"/>
          </p:cNvSpPr>
          <p:nvPr>
            <p:ph type="subTitle" idx="1"/>
          </p:nvPr>
        </p:nvSpPr>
        <p:spPr>
          <a:xfrm>
            <a:off x="371564" y="5882188"/>
            <a:ext cx="4282325" cy="511791"/>
          </a:xfrm>
        </p:spPr>
        <p:txBody>
          <a:bodyPr>
            <a:noAutofit/>
          </a:bodyPr>
          <a:lstStyle/>
          <a:p>
            <a:pPr algn="l"/>
            <a:r>
              <a:rPr lang="es-EC" sz="1600" b="1" dirty="0" smtClean="0">
                <a:solidFill>
                  <a:schemeClr val="tx1"/>
                </a:solidFill>
                <a:latin typeface="Times New Roman" pitchFamily="18" charset="0"/>
                <a:cs typeface="Times New Roman" pitchFamily="18" charset="0"/>
              </a:rPr>
              <a:t>GISELA ZENEIDA VILCA GUACHALÁ</a:t>
            </a:r>
          </a:p>
          <a:p>
            <a:pPr algn="l"/>
            <a:r>
              <a:rPr lang="es-EC" sz="1600" b="1" dirty="0" smtClean="0">
                <a:solidFill>
                  <a:schemeClr val="tx1"/>
                </a:solidFill>
                <a:latin typeface="Times New Roman" pitchFamily="18" charset="0"/>
                <a:cs typeface="Times New Roman" pitchFamily="18" charset="0"/>
              </a:rPr>
              <a:t>EDISON PAÚL PÉREZ MÉNDEZ</a:t>
            </a:r>
            <a:endParaRPr lang="en-US" sz="1600" b="1" dirty="0">
              <a:solidFill>
                <a:schemeClr val="tx1"/>
              </a:solidFill>
              <a:latin typeface="Times New Roman" pitchFamily="18" charset="0"/>
              <a:cs typeface="Times New Roman" pitchFamily="18" charset="0"/>
            </a:endParaRPr>
          </a:p>
        </p:txBody>
      </p:sp>
      <p:sp>
        <p:nvSpPr>
          <p:cNvPr id="6" name="Marcador de número de diapositiva 5"/>
          <p:cNvSpPr>
            <a:spLocks noGrp="1"/>
          </p:cNvSpPr>
          <p:nvPr>
            <p:ph type="sldNum" sz="quarter" idx="12"/>
          </p:nvPr>
        </p:nvSpPr>
        <p:spPr/>
        <p:txBody>
          <a:bodyPr/>
          <a:lstStyle/>
          <a:p>
            <a:fld id="{00426CC9-39B8-443D-A87B-A0969DEF053C}" type="slidenum">
              <a:rPr lang="en-US" smtClean="0"/>
              <a:t>1</a:t>
            </a:fld>
            <a:endParaRPr lang="en-US"/>
          </a:p>
        </p:txBody>
      </p:sp>
      <p:sp>
        <p:nvSpPr>
          <p:cNvPr id="4" name="CuadroTexto 3"/>
          <p:cNvSpPr txBox="1"/>
          <p:nvPr/>
        </p:nvSpPr>
        <p:spPr>
          <a:xfrm>
            <a:off x="2226365" y="974035"/>
            <a:ext cx="1371600" cy="369332"/>
          </a:xfrm>
          <a:prstGeom prst="rect">
            <a:avLst/>
          </a:prstGeom>
          <a:noFill/>
        </p:spPr>
        <p:txBody>
          <a:bodyPr wrap="square" rtlCol="0">
            <a:spAutoFit/>
          </a:bodyPr>
          <a:lstStyle/>
          <a:p>
            <a:endParaRPr lang="en-US" dirty="0"/>
          </a:p>
        </p:txBody>
      </p:sp>
      <p:pic>
        <p:nvPicPr>
          <p:cNvPr id="5" name="Imagen 4"/>
          <p:cNvPicPr>
            <a:picLocks noChangeAspect="1"/>
          </p:cNvPicPr>
          <p:nvPr/>
        </p:nvPicPr>
        <p:blipFill>
          <a:blip r:embed="rId3"/>
          <a:stretch>
            <a:fillRect/>
          </a:stretch>
        </p:blipFill>
        <p:spPr>
          <a:xfrm>
            <a:off x="236032" y="21558"/>
            <a:ext cx="1785619" cy="1790559"/>
          </a:xfrm>
          <a:prstGeom prst="rect">
            <a:avLst/>
          </a:prstGeom>
        </p:spPr>
      </p:pic>
      <p:sp>
        <p:nvSpPr>
          <p:cNvPr id="7" name="CuadroTexto 6"/>
          <p:cNvSpPr txBox="1"/>
          <p:nvPr/>
        </p:nvSpPr>
        <p:spPr>
          <a:xfrm>
            <a:off x="2359601" y="927871"/>
            <a:ext cx="6063134" cy="830997"/>
          </a:xfrm>
          <a:prstGeom prst="rect">
            <a:avLst/>
          </a:prstGeom>
          <a:noFill/>
        </p:spPr>
        <p:txBody>
          <a:bodyPr wrap="none" rtlCol="0">
            <a:spAutoFit/>
          </a:bodyPr>
          <a:lstStyle/>
          <a:p>
            <a:pPr algn="ctr"/>
            <a:r>
              <a:rPr lang="es-EC" sz="2400" dirty="0" smtClean="0">
                <a:latin typeface="Times New Roman" pitchFamily="18" charset="0"/>
                <a:cs typeface="Times New Roman" pitchFamily="18" charset="0"/>
              </a:rPr>
              <a:t>FACULTAD DE INGENIERÍA EN CIENCIAS</a:t>
            </a:r>
          </a:p>
          <a:p>
            <a:pPr algn="ctr"/>
            <a:r>
              <a:rPr lang="es-EC" sz="2400" dirty="0" smtClean="0">
                <a:latin typeface="Times New Roman" pitchFamily="18" charset="0"/>
                <a:cs typeface="Times New Roman" pitchFamily="18" charset="0"/>
              </a:rPr>
              <a:t> AGROPECUARIAS Y AMBIENTALES</a:t>
            </a:r>
            <a:endParaRPr lang="en-US" sz="2400" dirty="0">
              <a:latin typeface="Times New Roman" pitchFamily="18" charset="0"/>
              <a:cs typeface="Times New Roman" pitchFamily="18" charset="0"/>
            </a:endParaRPr>
          </a:p>
        </p:txBody>
      </p:sp>
      <p:sp>
        <p:nvSpPr>
          <p:cNvPr id="8" name="CuadroTexto 7"/>
          <p:cNvSpPr txBox="1"/>
          <p:nvPr/>
        </p:nvSpPr>
        <p:spPr>
          <a:xfrm>
            <a:off x="2021651" y="2277701"/>
            <a:ext cx="7776343" cy="677108"/>
          </a:xfrm>
          <a:prstGeom prst="rect">
            <a:avLst/>
          </a:prstGeom>
          <a:noFill/>
        </p:spPr>
        <p:txBody>
          <a:bodyPr wrap="square" rtlCol="0">
            <a:spAutoFit/>
          </a:bodyPr>
          <a:lstStyle/>
          <a:p>
            <a:pPr algn="ctr"/>
            <a:r>
              <a:rPr lang="es-EC" sz="1900" dirty="0" smtClean="0">
                <a:latin typeface="Times New Roman" pitchFamily="18" charset="0"/>
                <a:cs typeface="Times New Roman" pitchFamily="18" charset="0"/>
              </a:rPr>
              <a:t>CARRERA DE INGENIERÍA EN RECURSOS NATURALES RENOVABLES</a:t>
            </a:r>
            <a:endParaRPr lang="en-US" sz="1900" dirty="0">
              <a:latin typeface="Times New Roman" pitchFamily="18" charset="0"/>
              <a:cs typeface="Times New Roman" pitchFamily="18" charset="0"/>
            </a:endParaRPr>
          </a:p>
        </p:txBody>
      </p:sp>
      <p:grpSp>
        <p:nvGrpSpPr>
          <p:cNvPr id="15" name="14 Grupo"/>
          <p:cNvGrpSpPr/>
          <p:nvPr/>
        </p:nvGrpSpPr>
        <p:grpSpPr>
          <a:xfrm>
            <a:off x="8422733" y="27319"/>
            <a:ext cx="3796563" cy="1377658"/>
            <a:chOff x="4890294" y="3041650"/>
            <a:chExt cx="2411412" cy="674159"/>
          </a:xfrm>
        </p:grpSpPr>
        <p:pic>
          <p:nvPicPr>
            <p:cNvPr id="12" name="Picture 4"/>
            <p:cNvPicPr>
              <a:picLocks noChangeAspect="1" noChangeArrowheads="1"/>
            </p:cNvPicPr>
            <p:nvPr/>
          </p:nvPicPr>
          <p:blipFill>
            <a:blip r:embed="rId4"/>
            <a:srcRect/>
            <a:stretch>
              <a:fillRect/>
            </a:stretch>
          </p:blipFill>
          <p:spPr bwMode="auto">
            <a:xfrm>
              <a:off x="4890294" y="3041650"/>
              <a:ext cx="935037" cy="590550"/>
            </a:xfrm>
            <a:prstGeom prst="rect">
              <a:avLst/>
            </a:prstGeom>
            <a:noFill/>
            <a:ln w="9525">
              <a:noFill/>
              <a:miter lim="800000"/>
              <a:headEnd/>
              <a:tailEnd/>
            </a:ln>
          </p:spPr>
        </p:pic>
        <p:pic>
          <p:nvPicPr>
            <p:cNvPr id="13" name="Picture 5"/>
            <p:cNvPicPr>
              <a:picLocks noChangeAspect="1" noChangeArrowheads="1"/>
            </p:cNvPicPr>
            <p:nvPr/>
          </p:nvPicPr>
          <p:blipFill>
            <a:blip r:embed="rId5">
              <a:lum bright="12000"/>
            </a:blip>
            <a:srcRect/>
            <a:stretch>
              <a:fillRect/>
            </a:stretch>
          </p:blipFill>
          <p:spPr bwMode="auto">
            <a:xfrm>
              <a:off x="5825331" y="3113087"/>
              <a:ext cx="1476375" cy="508000"/>
            </a:xfrm>
            <a:prstGeom prst="rect">
              <a:avLst/>
            </a:prstGeom>
            <a:noFill/>
            <a:ln w="9525">
              <a:noFill/>
              <a:miter lim="800000"/>
              <a:headEnd/>
              <a:tailEnd/>
            </a:ln>
          </p:spPr>
        </p:pic>
        <p:sp>
          <p:nvSpPr>
            <p:cNvPr id="14" name="Rectangle 8"/>
            <p:cNvSpPr>
              <a:spLocks noChangeArrowheads="1"/>
            </p:cNvSpPr>
            <p:nvPr/>
          </p:nvSpPr>
          <p:spPr bwMode="auto">
            <a:xfrm>
              <a:off x="4915694" y="3617912"/>
              <a:ext cx="1529477" cy="97897"/>
            </a:xfrm>
            <a:prstGeom prst="rect">
              <a:avLst/>
            </a:prstGeom>
            <a:noFill/>
            <a:ln w="9525">
              <a:noFill/>
              <a:miter lim="800000"/>
              <a:headEnd/>
              <a:tailEnd/>
            </a:ln>
          </p:spPr>
          <p:txBody>
            <a:bodyPr wrap="none">
              <a:spAutoFit/>
            </a:bodyPr>
            <a:lstStyle>
              <a:defPPr>
                <a:defRPr lang="es-ES_tradnl"/>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eaLnBrk="0" hangingPunct="0"/>
              <a:r>
                <a:rPr lang="es-ES" sz="700"/>
                <a:t> </a:t>
              </a:r>
              <a:r>
                <a:rPr lang="es-ES" sz="700" b="1">
                  <a:solidFill>
                    <a:srgbClr val="0000FF"/>
                  </a:solidFill>
                </a:rPr>
                <a:t>¡Nuestro  Desarrollo  es  Nuestra  Responsabilidad!</a:t>
              </a:r>
            </a:p>
          </p:txBody>
        </p:sp>
      </p:grpSp>
    </p:spTree>
    <p:extLst>
      <p:ext uri="{BB962C8B-B14F-4D97-AF65-F5344CB8AC3E}">
        <p14:creationId xmlns:p14="http://schemas.microsoft.com/office/powerpoint/2010/main" val="387848710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Título"/>
          <p:cNvSpPr>
            <a:spLocks noGrp="1"/>
          </p:cNvSpPr>
          <p:nvPr>
            <p:ph type="title"/>
          </p:nvPr>
        </p:nvSpPr>
        <p:spPr>
          <a:xfrm>
            <a:off x="423080" y="170597"/>
            <a:ext cx="4540303" cy="841248"/>
          </a:xfrm>
        </p:spPr>
        <p:txBody>
          <a:bodyPr>
            <a:normAutofit/>
          </a:bodyPr>
          <a:lstStyle/>
          <a:p>
            <a:r>
              <a:rPr lang="es-EC" sz="2400" b="1" cap="none" dirty="0">
                <a:effectLst/>
                <a:latin typeface="Times New Roman" pitchFamily="18" charset="0"/>
                <a:cs typeface="Times New Roman" pitchFamily="18" charset="0"/>
              </a:rPr>
              <a:t>METODOLOGÍA</a:t>
            </a:r>
          </a:p>
        </p:txBody>
      </p:sp>
      <p:sp>
        <p:nvSpPr>
          <p:cNvPr id="4" name="3 Marcador de número de diapositiva"/>
          <p:cNvSpPr>
            <a:spLocks noGrp="1"/>
          </p:cNvSpPr>
          <p:nvPr>
            <p:ph type="sldNum" sz="quarter" idx="12"/>
          </p:nvPr>
        </p:nvSpPr>
        <p:spPr/>
        <p:txBody>
          <a:bodyPr/>
          <a:lstStyle/>
          <a:p>
            <a:fld id="{00426CC9-39B8-443D-A87B-A0969DEF053C}" type="slidenum">
              <a:rPr lang="en-US" smtClean="0">
                <a:solidFill>
                  <a:srgbClr val="F0A22E">
                    <a:shade val="75000"/>
                  </a:srgbClr>
                </a:solidFill>
              </a:rPr>
              <a:pPr/>
              <a:t>10</a:t>
            </a:fld>
            <a:endParaRPr lang="en-US">
              <a:solidFill>
                <a:srgbClr val="F0A22E">
                  <a:shade val="75000"/>
                </a:srgbClr>
              </a:solidFill>
            </a:endParaRPr>
          </a:p>
        </p:txBody>
      </p:sp>
      <p:sp>
        <p:nvSpPr>
          <p:cNvPr id="3" name="2 Rectángulo"/>
          <p:cNvSpPr/>
          <p:nvPr/>
        </p:nvSpPr>
        <p:spPr>
          <a:xfrm>
            <a:off x="423080" y="998081"/>
            <a:ext cx="11768919" cy="646331"/>
          </a:xfrm>
          <a:prstGeom prst="rect">
            <a:avLst/>
          </a:prstGeom>
        </p:spPr>
        <p:txBody>
          <a:bodyPr wrap="square">
            <a:spAutoFit/>
          </a:bodyPr>
          <a:lstStyle/>
          <a:p>
            <a:r>
              <a:rPr lang="es-EC" b="1" dirty="0" smtClean="0">
                <a:latin typeface="Times New Roman" pitchFamily="18" charset="0"/>
                <a:cs typeface="Times New Roman" pitchFamily="18" charset="0"/>
              </a:rPr>
              <a:t>Ejecución de las estrategias de recuperación de suelos, basadas en el proceso de roturación e implementación de humus y abonos verdes</a:t>
            </a:r>
            <a:endParaRPr lang="es-EC" b="1" dirty="0">
              <a:latin typeface="Times New Roman" pitchFamily="18" charset="0"/>
              <a:cs typeface="Times New Roman" pitchFamily="18" charset="0"/>
            </a:endParaRPr>
          </a:p>
        </p:txBody>
      </p:sp>
      <p:sp>
        <p:nvSpPr>
          <p:cNvPr id="7" name="6 Rectángulo"/>
          <p:cNvSpPr/>
          <p:nvPr/>
        </p:nvSpPr>
        <p:spPr>
          <a:xfrm>
            <a:off x="181967" y="1713252"/>
            <a:ext cx="11568753" cy="923330"/>
          </a:xfrm>
          <a:prstGeom prst="rect">
            <a:avLst/>
          </a:prstGeom>
        </p:spPr>
        <p:txBody>
          <a:bodyPr wrap="square">
            <a:spAutoFit/>
          </a:bodyPr>
          <a:lstStyle/>
          <a:p>
            <a:pPr marL="342900" indent="-342900">
              <a:buFont typeface="Wingdings" pitchFamily="2" charset="2"/>
              <a:buChar char="v"/>
            </a:pPr>
            <a:r>
              <a:rPr lang="es-EC" dirty="0">
                <a:latin typeface="Times New Roman" pitchFamily="18" charset="0"/>
                <a:cs typeface="Times New Roman" pitchFamily="18" charset="0"/>
              </a:rPr>
              <a:t> Incorporación de </a:t>
            </a:r>
            <a:r>
              <a:rPr lang="es-EC" dirty="0" smtClean="0">
                <a:latin typeface="Times New Roman" pitchFamily="18" charset="0"/>
                <a:cs typeface="Times New Roman" pitchFamily="18" charset="0"/>
              </a:rPr>
              <a:t>humus:  la materia orgánica requerida por cada parcela agrícola en estudio, se incorporó realizando cálculos basados en la siguiente formula:</a:t>
            </a:r>
          </a:p>
          <a:p>
            <a:endParaRPr lang="es-EC" dirty="0">
              <a:latin typeface="Times New Roman" pitchFamily="18" charset="0"/>
              <a:cs typeface="Times New Roman" pitchFamily="18" charset="0"/>
            </a:endParaRPr>
          </a:p>
        </p:txBody>
      </p:sp>
      <p:graphicFrame>
        <p:nvGraphicFramePr>
          <p:cNvPr id="11" name="10 Tabla"/>
          <p:cNvGraphicFramePr>
            <a:graphicFrameLocks noGrp="1"/>
          </p:cNvGraphicFramePr>
          <p:nvPr>
            <p:extLst>
              <p:ext uri="{D42A27DB-BD31-4B8C-83A1-F6EECF244321}">
                <p14:modId xmlns:p14="http://schemas.microsoft.com/office/powerpoint/2010/main" val="318636263"/>
              </p:ext>
            </p:extLst>
          </p:nvPr>
        </p:nvGraphicFramePr>
        <p:xfrm>
          <a:off x="1348143" y="4049433"/>
          <a:ext cx="4411210" cy="2560320"/>
        </p:xfrm>
        <a:graphic>
          <a:graphicData uri="http://schemas.openxmlformats.org/drawingml/2006/table">
            <a:tbl>
              <a:tblPr firstRow="1" firstCol="1" bandRow="1"/>
              <a:tblGrid>
                <a:gridCol w="1092387"/>
                <a:gridCol w="1092387"/>
                <a:gridCol w="1119220"/>
                <a:gridCol w="1107216"/>
              </a:tblGrid>
              <a:tr h="190500">
                <a:tc>
                  <a:txBody>
                    <a:bodyPr/>
                    <a:lstStyle/>
                    <a:p>
                      <a:pPr algn="ctr">
                        <a:lnSpc>
                          <a:spcPct val="150000"/>
                        </a:lnSpc>
                        <a:spcAft>
                          <a:spcPts val="0"/>
                        </a:spcAft>
                      </a:pPr>
                      <a:r>
                        <a:rPr lang="es-EC" sz="1600" b="1" dirty="0">
                          <a:solidFill>
                            <a:srgbClr val="000000"/>
                          </a:solidFill>
                          <a:effectLst/>
                          <a:latin typeface="Times New Roman"/>
                          <a:ea typeface="Times New Roman"/>
                          <a:cs typeface="Times New Roman"/>
                        </a:rPr>
                        <a:t>Parcela</a:t>
                      </a:r>
                      <a:endParaRPr lang="es-EC" sz="1600" dirty="0">
                        <a:effectLst/>
                        <a:latin typeface="Times New Roman"/>
                        <a:ea typeface="Times New Roman"/>
                        <a:cs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s-EC" sz="1600" b="1" dirty="0">
                          <a:solidFill>
                            <a:srgbClr val="000000"/>
                          </a:solidFill>
                          <a:effectLst/>
                          <a:latin typeface="Times New Roman"/>
                          <a:ea typeface="Times New Roman"/>
                          <a:cs typeface="Times New Roman"/>
                        </a:rPr>
                        <a:t>T/100m2</a:t>
                      </a:r>
                      <a:endParaRPr lang="es-EC" sz="1600" dirty="0">
                        <a:effectLst/>
                        <a:latin typeface="Times New Roman"/>
                        <a:ea typeface="Times New Roman"/>
                        <a:cs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600" b="1">
                          <a:solidFill>
                            <a:srgbClr val="000000"/>
                          </a:solidFill>
                          <a:effectLst/>
                          <a:latin typeface="Times New Roman"/>
                          <a:ea typeface="Times New Roman"/>
                          <a:cs typeface="Times New Roman"/>
                        </a:rPr>
                        <a:t>qq/100m2</a:t>
                      </a:r>
                      <a:endParaRPr lang="es-EC" sz="1600">
                        <a:effectLst/>
                        <a:latin typeface="Times New Roman"/>
                        <a:ea typeface="Times New Roman"/>
                        <a:cs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600" b="1" dirty="0">
                          <a:solidFill>
                            <a:srgbClr val="000000"/>
                          </a:solidFill>
                          <a:effectLst/>
                          <a:latin typeface="Times New Roman"/>
                          <a:ea typeface="Times New Roman"/>
                          <a:cs typeface="Times New Roman"/>
                        </a:rPr>
                        <a:t>kg/100m2</a:t>
                      </a:r>
                      <a:endParaRPr lang="es-EC" sz="1600" dirty="0">
                        <a:effectLst/>
                        <a:latin typeface="Times New Roman"/>
                        <a:ea typeface="Times New Roman"/>
                        <a:cs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0500">
                <a:tc>
                  <a:txBody>
                    <a:bodyPr/>
                    <a:lstStyle/>
                    <a:p>
                      <a:pPr algn="ctr">
                        <a:lnSpc>
                          <a:spcPct val="150000"/>
                        </a:lnSpc>
                        <a:spcAft>
                          <a:spcPts val="0"/>
                        </a:spcAft>
                      </a:pPr>
                      <a:r>
                        <a:rPr lang="es-EC" sz="1600">
                          <a:solidFill>
                            <a:srgbClr val="000000"/>
                          </a:solidFill>
                          <a:effectLst/>
                          <a:latin typeface="Times New Roman"/>
                          <a:ea typeface="Times New Roman"/>
                          <a:cs typeface="Times New Roman"/>
                        </a:rPr>
                        <a:t>1</a:t>
                      </a:r>
                      <a:endParaRPr lang="es-EC" sz="1600">
                        <a:effectLst/>
                        <a:latin typeface="Times New Roman"/>
                        <a:ea typeface="Times New Roman"/>
                        <a:cs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50000"/>
                        </a:lnSpc>
                        <a:spcAft>
                          <a:spcPts val="0"/>
                        </a:spcAft>
                      </a:pPr>
                      <a:r>
                        <a:rPr lang="es-EC" sz="1600" dirty="0">
                          <a:solidFill>
                            <a:srgbClr val="000000"/>
                          </a:solidFill>
                          <a:effectLst/>
                          <a:latin typeface="Times New Roman"/>
                          <a:ea typeface="Times New Roman"/>
                          <a:cs typeface="Times New Roman"/>
                        </a:rPr>
                        <a:t>0,56</a:t>
                      </a:r>
                      <a:endParaRPr lang="es-EC" sz="1600" dirty="0">
                        <a:effectLst/>
                        <a:latin typeface="Times New Roman"/>
                        <a:ea typeface="Times New Roman"/>
                        <a:cs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50000"/>
                        </a:lnSpc>
                        <a:spcAft>
                          <a:spcPts val="0"/>
                        </a:spcAft>
                      </a:pPr>
                      <a:r>
                        <a:rPr lang="es-EC" sz="1600" dirty="0">
                          <a:solidFill>
                            <a:srgbClr val="000000"/>
                          </a:solidFill>
                          <a:effectLst/>
                          <a:latin typeface="Times New Roman"/>
                          <a:ea typeface="Times New Roman"/>
                          <a:cs typeface="Times New Roman"/>
                        </a:rPr>
                        <a:t>5,61</a:t>
                      </a:r>
                      <a:endParaRPr lang="es-EC" sz="1600" dirty="0">
                        <a:effectLst/>
                        <a:latin typeface="Times New Roman"/>
                        <a:ea typeface="Times New Roman"/>
                        <a:cs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50000"/>
                        </a:lnSpc>
                        <a:spcAft>
                          <a:spcPts val="0"/>
                        </a:spcAft>
                      </a:pPr>
                      <a:r>
                        <a:rPr lang="es-EC" sz="1600">
                          <a:solidFill>
                            <a:srgbClr val="000000"/>
                          </a:solidFill>
                          <a:effectLst/>
                          <a:latin typeface="Times New Roman"/>
                          <a:ea typeface="Times New Roman"/>
                          <a:cs typeface="Times New Roman"/>
                        </a:rPr>
                        <a:t>254,95</a:t>
                      </a:r>
                      <a:endParaRPr lang="es-EC" sz="1600">
                        <a:effectLst/>
                        <a:latin typeface="Times New Roman"/>
                        <a:ea typeface="Times New Roman"/>
                        <a:cs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r>
              <a:tr h="190500">
                <a:tc>
                  <a:txBody>
                    <a:bodyPr/>
                    <a:lstStyle/>
                    <a:p>
                      <a:pPr algn="ctr">
                        <a:lnSpc>
                          <a:spcPct val="150000"/>
                        </a:lnSpc>
                        <a:spcAft>
                          <a:spcPts val="0"/>
                        </a:spcAft>
                      </a:pPr>
                      <a:r>
                        <a:rPr lang="es-EC" sz="1600">
                          <a:solidFill>
                            <a:srgbClr val="000000"/>
                          </a:solidFill>
                          <a:effectLst/>
                          <a:latin typeface="Times New Roman"/>
                          <a:ea typeface="Times New Roman"/>
                          <a:cs typeface="Times New Roman"/>
                        </a:rPr>
                        <a:t>2</a:t>
                      </a:r>
                      <a:endParaRPr lang="es-EC" sz="1600">
                        <a:effectLst/>
                        <a:latin typeface="Times New Roman"/>
                        <a:ea typeface="Times New Roman"/>
                        <a:cs typeface="Times New Roman"/>
                      </a:endParaRPr>
                    </a:p>
                  </a:txBody>
                  <a:tcPr marL="68580" marR="68580" marT="0" marB="0" anchor="ctr">
                    <a:lnL>
                      <a:noFill/>
                    </a:lnL>
                    <a:lnR>
                      <a:noFill/>
                    </a:lnR>
                    <a:lnT>
                      <a:noFill/>
                    </a:lnT>
                    <a:lnB>
                      <a:noFill/>
                    </a:lnB>
                  </a:tcPr>
                </a:tc>
                <a:tc>
                  <a:txBody>
                    <a:bodyPr/>
                    <a:lstStyle/>
                    <a:p>
                      <a:pPr algn="ctr">
                        <a:lnSpc>
                          <a:spcPct val="150000"/>
                        </a:lnSpc>
                        <a:spcAft>
                          <a:spcPts val="0"/>
                        </a:spcAft>
                      </a:pPr>
                      <a:r>
                        <a:rPr lang="es-EC" sz="1600" dirty="0">
                          <a:solidFill>
                            <a:srgbClr val="000000"/>
                          </a:solidFill>
                          <a:effectLst/>
                          <a:latin typeface="Times New Roman"/>
                          <a:ea typeface="Times New Roman"/>
                          <a:cs typeface="Times New Roman"/>
                        </a:rPr>
                        <a:t>0,64</a:t>
                      </a:r>
                      <a:endParaRPr lang="es-EC" sz="1600" dirty="0">
                        <a:effectLst/>
                        <a:latin typeface="Times New Roman"/>
                        <a:ea typeface="Times New Roman"/>
                        <a:cs typeface="Times New Roman"/>
                      </a:endParaRPr>
                    </a:p>
                  </a:txBody>
                  <a:tcPr marL="68580" marR="68580" marT="0" marB="0" anchor="ctr">
                    <a:lnL>
                      <a:noFill/>
                    </a:lnL>
                    <a:lnR>
                      <a:noFill/>
                    </a:lnR>
                    <a:lnT>
                      <a:noFill/>
                    </a:lnT>
                    <a:lnB>
                      <a:noFill/>
                    </a:lnB>
                  </a:tcPr>
                </a:tc>
                <a:tc>
                  <a:txBody>
                    <a:bodyPr/>
                    <a:lstStyle/>
                    <a:p>
                      <a:pPr algn="ctr">
                        <a:lnSpc>
                          <a:spcPct val="150000"/>
                        </a:lnSpc>
                        <a:spcAft>
                          <a:spcPts val="0"/>
                        </a:spcAft>
                      </a:pPr>
                      <a:r>
                        <a:rPr lang="es-EC" sz="1600" dirty="0">
                          <a:solidFill>
                            <a:srgbClr val="000000"/>
                          </a:solidFill>
                          <a:effectLst/>
                          <a:latin typeface="Times New Roman"/>
                          <a:ea typeface="Times New Roman"/>
                          <a:cs typeface="Times New Roman"/>
                        </a:rPr>
                        <a:t>6,44</a:t>
                      </a:r>
                      <a:endParaRPr lang="es-EC" sz="1600" dirty="0">
                        <a:effectLst/>
                        <a:latin typeface="Times New Roman"/>
                        <a:ea typeface="Times New Roman"/>
                        <a:cs typeface="Times New Roman"/>
                      </a:endParaRPr>
                    </a:p>
                  </a:txBody>
                  <a:tcPr marL="68580" marR="68580" marT="0" marB="0" anchor="ctr">
                    <a:lnL>
                      <a:noFill/>
                    </a:lnL>
                    <a:lnR>
                      <a:noFill/>
                    </a:lnR>
                    <a:lnT>
                      <a:noFill/>
                    </a:lnT>
                    <a:lnB>
                      <a:noFill/>
                    </a:lnB>
                  </a:tcPr>
                </a:tc>
                <a:tc>
                  <a:txBody>
                    <a:bodyPr/>
                    <a:lstStyle/>
                    <a:p>
                      <a:pPr algn="ctr">
                        <a:lnSpc>
                          <a:spcPct val="150000"/>
                        </a:lnSpc>
                        <a:spcAft>
                          <a:spcPts val="0"/>
                        </a:spcAft>
                      </a:pPr>
                      <a:r>
                        <a:rPr lang="es-EC" sz="1600">
                          <a:solidFill>
                            <a:srgbClr val="000000"/>
                          </a:solidFill>
                          <a:effectLst/>
                          <a:latin typeface="Times New Roman"/>
                          <a:ea typeface="Times New Roman"/>
                          <a:cs typeface="Times New Roman"/>
                        </a:rPr>
                        <a:t>292,68</a:t>
                      </a:r>
                      <a:endParaRPr lang="es-EC" sz="1600">
                        <a:effectLst/>
                        <a:latin typeface="Times New Roman"/>
                        <a:ea typeface="Times New Roman"/>
                        <a:cs typeface="Times New Roman"/>
                      </a:endParaRPr>
                    </a:p>
                  </a:txBody>
                  <a:tcPr marL="68580" marR="68580" marT="0" marB="0" anchor="ctr">
                    <a:lnL>
                      <a:noFill/>
                    </a:lnL>
                    <a:lnR>
                      <a:noFill/>
                    </a:lnR>
                    <a:lnT>
                      <a:noFill/>
                    </a:lnT>
                    <a:lnB>
                      <a:noFill/>
                    </a:lnB>
                  </a:tcPr>
                </a:tc>
              </a:tr>
              <a:tr h="190500">
                <a:tc>
                  <a:txBody>
                    <a:bodyPr/>
                    <a:lstStyle/>
                    <a:p>
                      <a:pPr algn="ctr">
                        <a:lnSpc>
                          <a:spcPct val="150000"/>
                        </a:lnSpc>
                        <a:spcAft>
                          <a:spcPts val="0"/>
                        </a:spcAft>
                      </a:pPr>
                      <a:r>
                        <a:rPr lang="es-EC" sz="1600">
                          <a:solidFill>
                            <a:srgbClr val="000000"/>
                          </a:solidFill>
                          <a:effectLst/>
                          <a:latin typeface="Times New Roman"/>
                          <a:ea typeface="Times New Roman"/>
                          <a:cs typeface="Times New Roman"/>
                        </a:rPr>
                        <a:t>3</a:t>
                      </a:r>
                      <a:endParaRPr lang="es-EC" sz="1600">
                        <a:effectLst/>
                        <a:latin typeface="Times New Roman"/>
                        <a:ea typeface="Times New Roman"/>
                        <a:cs typeface="Times New Roman"/>
                      </a:endParaRPr>
                    </a:p>
                  </a:txBody>
                  <a:tcPr marL="68580" marR="68580" marT="0" marB="0" anchor="ctr">
                    <a:lnL>
                      <a:noFill/>
                    </a:lnL>
                    <a:lnR>
                      <a:noFill/>
                    </a:lnR>
                    <a:lnT>
                      <a:noFill/>
                    </a:lnT>
                    <a:lnB>
                      <a:noFill/>
                    </a:lnB>
                  </a:tcPr>
                </a:tc>
                <a:tc>
                  <a:txBody>
                    <a:bodyPr/>
                    <a:lstStyle/>
                    <a:p>
                      <a:pPr algn="ctr">
                        <a:lnSpc>
                          <a:spcPct val="150000"/>
                        </a:lnSpc>
                        <a:spcAft>
                          <a:spcPts val="0"/>
                        </a:spcAft>
                      </a:pPr>
                      <a:r>
                        <a:rPr lang="es-EC" sz="1600" dirty="0">
                          <a:solidFill>
                            <a:srgbClr val="000000"/>
                          </a:solidFill>
                          <a:effectLst/>
                          <a:latin typeface="Times New Roman"/>
                          <a:ea typeface="Times New Roman"/>
                          <a:cs typeface="Times New Roman"/>
                        </a:rPr>
                        <a:t>0,74</a:t>
                      </a:r>
                      <a:endParaRPr lang="es-EC" sz="1600" dirty="0">
                        <a:effectLst/>
                        <a:latin typeface="Times New Roman"/>
                        <a:ea typeface="Times New Roman"/>
                        <a:cs typeface="Times New Roman"/>
                      </a:endParaRPr>
                    </a:p>
                  </a:txBody>
                  <a:tcPr marL="68580" marR="68580" marT="0" marB="0" anchor="ctr">
                    <a:lnL>
                      <a:noFill/>
                    </a:lnL>
                    <a:lnR>
                      <a:noFill/>
                    </a:lnR>
                    <a:lnT>
                      <a:noFill/>
                    </a:lnT>
                    <a:lnB>
                      <a:noFill/>
                    </a:lnB>
                  </a:tcPr>
                </a:tc>
                <a:tc>
                  <a:txBody>
                    <a:bodyPr/>
                    <a:lstStyle/>
                    <a:p>
                      <a:pPr algn="ctr">
                        <a:lnSpc>
                          <a:spcPct val="150000"/>
                        </a:lnSpc>
                        <a:spcAft>
                          <a:spcPts val="0"/>
                        </a:spcAft>
                      </a:pPr>
                      <a:r>
                        <a:rPr lang="es-EC" sz="1600" dirty="0">
                          <a:solidFill>
                            <a:srgbClr val="000000"/>
                          </a:solidFill>
                          <a:effectLst/>
                          <a:latin typeface="Times New Roman"/>
                          <a:ea typeface="Times New Roman"/>
                          <a:cs typeface="Times New Roman"/>
                        </a:rPr>
                        <a:t>7,37</a:t>
                      </a:r>
                      <a:endParaRPr lang="es-EC" sz="1600" dirty="0">
                        <a:effectLst/>
                        <a:latin typeface="Times New Roman"/>
                        <a:ea typeface="Times New Roman"/>
                        <a:cs typeface="Times New Roman"/>
                      </a:endParaRPr>
                    </a:p>
                  </a:txBody>
                  <a:tcPr marL="68580" marR="68580" marT="0" marB="0" anchor="ctr">
                    <a:lnL>
                      <a:noFill/>
                    </a:lnL>
                    <a:lnR>
                      <a:noFill/>
                    </a:lnR>
                    <a:lnT>
                      <a:noFill/>
                    </a:lnT>
                    <a:lnB>
                      <a:noFill/>
                    </a:lnB>
                  </a:tcPr>
                </a:tc>
                <a:tc>
                  <a:txBody>
                    <a:bodyPr/>
                    <a:lstStyle/>
                    <a:p>
                      <a:pPr algn="ctr">
                        <a:lnSpc>
                          <a:spcPct val="150000"/>
                        </a:lnSpc>
                        <a:spcAft>
                          <a:spcPts val="0"/>
                        </a:spcAft>
                      </a:pPr>
                      <a:r>
                        <a:rPr lang="es-EC" sz="1600">
                          <a:solidFill>
                            <a:srgbClr val="000000"/>
                          </a:solidFill>
                          <a:effectLst/>
                          <a:latin typeface="Times New Roman"/>
                          <a:ea typeface="Times New Roman"/>
                          <a:cs typeface="Times New Roman"/>
                        </a:rPr>
                        <a:t>335,02</a:t>
                      </a:r>
                      <a:endParaRPr lang="es-EC" sz="1600">
                        <a:effectLst/>
                        <a:latin typeface="Times New Roman"/>
                        <a:ea typeface="Times New Roman"/>
                        <a:cs typeface="Times New Roman"/>
                      </a:endParaRPr>
                    </a:p>
                  </a:txBody>
                  <a:tcPr marL="68580" marR="68580" marT="0" marB="0" anchor="ctr">
                    <a:lnL>
                      <a:noFill/>
                    </a:lnL>
                    <a:lnR>
                      <a:noFill/>
                    </a:lnR>
                    <a:lnT>
                      <a:noFill/>
                    </a:lnT>
                    <a:lnB>
                      <a:noFill/>
                    </a:lnB>
                  </a:tcPr>
                </a:tc>
              </a:tr>
              <a:tr h="190500">
                <a:tc>
                  <a:txBody>
                    <a:bodyPr/>
                    <a:lstStyle/>
                    <a:p>
                      <a:pPr algn="ctr">
                        <a:lnSpc>
                          <a:spcPct val="150000"/>
                        </a:lnSpc>
                        <a:spcAft>
                          <a:spcPts val="0"/>
                        </a:spcAft>
                      </a:pPr>
                      <a:r>
                        <a:rPr lang="es-EC" sz="1600" dirty="0">
                          <a:solidFill>
                            <a:srgbClr val="000000"/>
                          </a:solidFill>
                          <a:effectLst/>
                          <a:latin typeface="Times New Roman"/>
                          <a:ea typeface="Times New Roman"/>
                          <a:cs typeface="Times New Roman"/>
                        </a:rPr>
                        <a:t>4</a:t>
                      </a:r>
                      <a:endParaRPr lang="es-EC" sz="1600" dirty="0">
                        <a:effectLst/>
                        <a:latin typeface="Times New Roman"/>
                        <a:ea typeface="Times New Roman"/>
                        <a:cs typeface="Times New Roman"/>
                      </a:endParaRPr>
                    </a:p>
                  </a:txBody>
                  <a:tcPr marL="68580" marR="68580" marT="0" marB="0" anchor="ctr">
                    <a:lnL>
                      <a:noFill/>
                    </a:lnL>
                    <a:lnR>
                      <a:noFill/>
                    </a:lnR>
                    <a:lnT>
                      <a:noFill/>
                    </a:lnT>
                    <a:lnB>
                      <a:noFill/>
                    </a:lnB>
                  </a:tcPr>
                </a:tc>
                <a:tc>
                  <a:txBody>
                    <a:bodyPr/>
                    <a:lstStyle/>
                    <a:p>
                      <a:pPr algn="ctr">
                        <a:lnSpc>
                          <a:spcPct val="150000"/>
                        </a:lnSpc>
                        <a:spcAft>
                          <a:spcPts val="0"/>
                        </a:spcAft>
                      </a:pPr>
                      <a:r>
                        <a:rPr lang="es-EC" sz="1600">
                          <a:solidFill>
                            <a:srgbClr val="000000"/>
                          </a:solidFill>
                          <a:effectLst/>
                          <a:latin typeface="Times New Roman"/>
                          <a:ea typeface="Times New Roman"/>
                          <a:cs typeface="Times New Roman"/>
                        </a:rPr>
                        <a:t>0,82</a:t>
                      </a:r>
                      <a:endParaRPr lang="es-EC" sz="1600">
                        <a:effectLst/>
                        <a:latin typeface="Times New Roman"/>
                        <a:ea typeface="Times New Roman"/>
                        <a:cs typeface="Times New Roman"/>
                      </a:endParaRPr>
                    </a:p>
                  </a:txBody>
                  <a:tcPr marL="68580" marR="68580" marT="0" marB="0" anchor="ctr">
                    <a:lnL>
                      <a:noFill/>
                    </a:lnL>
                    <a:lnR>
                      <a:noFill/>
                    </a:lnR>
                    <a:lnT>
                      <a:noFill/>
                    </a:lnT>
                    <a:lnB>
                      <a:noFill/>
                    </a:lnB>
                  </a:tcPr>
                </a:tc>
                <a:tc>
                  <a:txBody>
                    <a:bodyPr/>
                    <a:lstStyle/>
                    <a:p>
                      <a:pPr algn="ctr">
                        <a:lnSpc>
                          <a:spcPct val="150000"/>
                        </a:lnSpc>
                        <a:spcAft>
                          <a:spcPts val="0"/>
                        </a:spcAft>
                      </a:pPr>
                      <a:r>
                        <a:rPr lang="es-EC" sz="1600" dirty="0">
                          <a:solidFill>
                            <a:srgbClr val="000000"/>
                          </a:solidFill>
                          <a:effectLst/>
                          <a:latin typeface="Times New Roman"/>
                          <a:ea typeface="Times New Roman"/>
                          <a:cs typeface="Times New Roman"/>
                        </a:rPr>
                        <a:t>8,16</a:t>
                      </a:r>
                      <a:endParaRPr lang="es-EC" sz="1600" dirty="0">
                        <a:effectLst/>
                        <a:latin typeface="Times New Roman"/>
                        <a:ea typeface="Times New Roman"/>
                        <a:cs typeface="Times New Roman"/>
                      </a:endParaRPr>
                    </a:p>
                  </a:txBody>
                  <a:tcPr marL="68580" marR="68580" marT="0" marB="0" anchor="ctr">
                    <a:lnL>
                      <a:noFill/>
                    </a:lnL>
                    <a:lnR>
                      <a:noFill/>
                    </a:lnR>
                    <a:lnT>
                      <a:noFill/>
                    </a:lnT>
                    <a:lnB>
                      <a:noFill/>
                    </a:lnB>
                  </a:tcPr>
                </a:tc>
                <a:tc>
                  <a:txBody>
                    <a:bodyPr/>
                    <a:lstStyle/>
                    <a:p>
                      <a:pPr algn="ctr">
                        <a:lnSpc>
                          <a:spcPct val="150000"/>
                        </a:lnSpc>
                        <a:spcAft>
                          <a:spcPts val="0"/>
                        </a:spcAft>
                      </a:pPr>
                      <a:r>
                        <a:rPr lang="es-EC" sz="1600">
                          <a:solidFill>
                            <a:srgbClr val="000000"/>
                          </a:solidFill>
                          <a:effectLst/>
                          <a:latin typeface="Times New Roman"/>
                          <a:ea typeface="Times New Roman"/>
                          <a:cs typeface="Times New Roman"/>
                        </a:rPr>
                        <a:t>370,76</a:t>
                      </a:r>
                      <a:endParaRPr lang="es-EC" sz="1600">
                        <a:effectLst/>
                        <a:latin typeface="Times New Roman"/>
                        <a:ea typeface="Times New Roman"/>
                        <a:cs typeface="Times New Roman"/>
                      </a:endParaRPr>
                    </a:p>
                  </a:txBody>
                  <a:tcPr marL="68580" marR="68580" marT="0" marB="0" anchor="ctr">
                    <a:lnL>
                      <a:noFill/>
                    </a:lnL>
                    <a:lnR>
                      <a:noFill/>
                    </a:lnR>
                    <a:lnT>
                      <a:noFill/>
                    </a:lnT>
                    <a:lnB>
                      <a:noFill/>
                    </a:lnB>
                  </a:tcPr>
                </a:tc>
              </a:tr>
              <a:tr h="190500">
                <a:tc>
                  <a:txBody>
                    <a:bodyPr/>
                    <a:lstStyle/>
                    <a:p>
                      <a:pPr algn="ctr">
                        <a:lnSpc>
                          <a:spcPct val="150000"/>
                        </a:lnSpc>
                        <a:spcAft>
                          <a:spcPts val="0"/>
                        </a:spcAft>
                      </a:pPr>
                      <a:r>
                        <a:rPr lang="es-EC" sz="1600">
                          <a:solidFill>
                            <a:srgbClr val="000000"/>
                          </a:solidFill>
                          <a:effectLst/>
                          <a:latin typeface="Times New Roman"/>
                          <a:ea typeface="Times New Roman"/>
                          <a:cs typeface="Times New Roman"/>
                        </a:rPr>
                        <a:t>5</a:t>
                      </a:r>
                      <a:endParaRPr lang="es-EC" sz="1600">
                        <a:effectLst/>
                        <a:latin typeface="Times New Roman"/>
                        <a:ea typeface="Times New Roman"/>
                        <a:cs typeface="Times New Roman"/>
                      </a:endParaRPr>
                    </a:p>
                  </a:txBody>
                  <a:tcPr marL="68580" marR="68580" marT="0" marB="0" anchor="ctr">
                    <a:lnL>
                      <a:noFill/>
                    </a:lnL>
                    <a:lnR>
                      <a:noFill/>
                    </a:lnR>
                    <a:lnT>
                      <a:noFill/>
                    </a:lnT>
                    <a:lnB>
                      <a:noFill/>
                    </a:lnB>
                  </a:tcPr>
                </a:tc>
                <a:tc>
                  <a:txBody>
                    <a:bodyPr/>
                    <a:lstStyle/>
                    <a:p>
                      <a:pPr algn="ctr">
                        <a:lnSpc>
                          <a:spcPct val="150000"/>
                        </a:lnSpc>
                        <a:spcAft>
                          <a:spcPts val="0"/>
                        </a:spcAft>
                      </a:pPr>
                      <a:r>
                        <a:rPr lang="es-EC" sz="1600">
                          <a:solidFill>
                            <a:srgbClr val="000000"/>
                          </a:solidFill>
                          <a:effectLst/>
                          <a:latin typeface="Times New Roman"/>
                          <a:ea typeface="Times New Roman"/>
                          <a:cs typeface="Times New Roman"/>
                        </a:rPr>
                        <a:t>0,67</a:t>
                      </a:r>
                      <a:endParaRPr lang="es-EC" sz="1600">
                        <a:effectLst/>
                        <a:latin typeface="Times New Roman"/>
                        <a:ea typeface="Times New Roman"/>
                        <a:cs typeface="Times New Roman"/>
                      </a:endParaRPr>
                    </a:p>
                  </a:txBody>
                  <a:tcPr marL="68580" marR="68580" marT="0" marB="0" anchor="ctr">
                    <a:lnL>
                      <a:noFill/>
                    </a:lnL>
                    <a:lnR>
                      <a:noFill/>
                    </a:lnR>
                    <a:lnT>
                      <a:noFill/>
                    </a:lnT>
                    <a:lnB>
                      <a:noFill/>
                    </a:lnB>
                  </a:tcPr>
                </a:tc>
                <a:tc>
                  <a:txBody>
                    <a:bodyPr/>
                    <a:lstStyle/>
                    <a:p>
                      <a:pPr algn="ctr">
                        <a:lnSpc>
                          <a:spcPct val="150000"/>
                        </a:lnSpc>
                        <a:spcAft>
                          <a:spcPts val="0"/>
                        </a:spcAft>
                      </a:pPr>
                      <a:r>
                        <a:rPr lang="es-EC" sz="1600" dirty="0">
                          <a:solidFill>
                            <a:srgbClr val="000000"/>
                          </a:solidFill>
                          <a:effectLst/>
                          <a:latin typeface="Times New Roman"/>
                          <a:ea typeface="Times New Roman"/>
                          <a:cs typeface="Times New Roman"/>
                        </a:rPr>
                        <a:t>6,70</a:t>
                      </a:r>
                      <a:endParaRPr lang="es-EC" sz="1600" dirty="0">
                        <a:effectLst/>
                        <a:latin typeface="Times New Roman"/>
                        <a:ea typeface="Times New Roman"/>
                        <a:cs typeface="Times New Roman"/>
                      </a:endParaRPr>
                    </a:p>
                  </a:txBody>
                  <a:tcPr marL="68580" marR="68580" marT="0" marB="0" anchor="ctr">
                    <a:lnL>
                      <a:noFill/>
                    </a:lnL>
                    <a:lnR>
                      <a:noFill/>
                    </a:lnR>
                    <a:lnT>
                      <a:noFill/>
                    </a:lnT>
                    <a:lnB>
                      <a:noFill/>
                    </a:lnB>
                  </a:tcPr>
                </a:tc>
                <a:tc>
                  <a:txBody>
                    <a:bodyPr/>
                    <a:lstStyle/>
                    <a:p>
                      <a:pPr algn="ctr">
                        <a:lnSpc>
                          <a:spcPct val="150000"/>
                        </a:lnSpc>
                        <a:spcAft>
                          <a:spcPts val="0"/>
                        </a:spcAft>
                      </a:pPr>
                      <a:r>
                        <a:rPr lang="es-EC" sz="1600">
                          <a:solidFill>
                            <a:srgbClr val="000000"/>
                          </a:solidFill>
                          <a:effectLst/>
                          <a:latin typeface="Times New Roman"/>
                          <a:ea typeface="Times New Roman"/>
                          <a:cs typeface="Times New Roman"/>
                        </a:rPr>
                        <a:t>304,69</a:t>
                      </a:r>
                      <a:endParaRPr lang="es-EC" sz="1600">
                        <a:effectLst/>
                        <a:latin typeface="Times New Roman"/>
                        <a:ea typeface="Times New Roman"/>
                        <a:cs typeface="Times New Roman"/>
                      </a:endParaRPr>
                    </a:p>
                  </a:txBody>
                  <a:tcPr marL="68580" marR="68580" marT="0" marB="0" anchor="ctr">
                    <a:lnL>
                      <a:noFill/>
                    </a:lnL>
                    <a:lnR>
                      <a:noFill/>
                    </a:lnR>
                    <a:lnT>
                      <a:noFill/>
                    </a:lnT>
                    <a:lnB>
                      <a:noFill/>
                    </a:lnB>
                  </a:tcPr>
                </a:tc>
              </a:tr>
              <a:tr h="190500">
                <a:tc>
                  <a:txBody>
                    <a:bodyPr/>
                    <a:lstStyle/>
                    <a:p>
                      <a:pPr algn="ctr">
                        <a:lnSpc>
                          <a:spcPct val="150000"/>
                        </a:lnSpc>
                        <a:spcAft>
                          <a:spcPts val="0"/>
                        </a:spcAft>
                      </a:pPr>
                      <a:r>
                        <a:rPr lang="es-EC" sz="1600" b="1" dirty="0">
                          <a:solidFill>
                            <a:srgbClr val="000000"/>
                          </a:solidFill>
                          <a:effectLst/>
                          <a:latin typeface="Times New Roman"/>
                          <a:ea typeface="Times New Roman"/>
                          <a:cs typeface="Times New Roman"/>
                        </a:rPr>
                        <a:t>Total </a:t>
                      </a: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600" b="1">
                          <a:effectLst/>
                          <a:latin typeface="Times New Roman"/>
                          <a:ea typeface="Times New Roman"/>
                          <a:cs typeface="Times New Roman"/>
                        </a:rPr>
                        <a:t>3,43</a:t>
                      </a:r>
                      <a:endParaRPr lang="es-EC" sz="1600">
                        <a:effectLst/>
                        <a:latin typeface="Times New Roman"/>
                        <a:ea typeface="Times New Roman"/>
                        <a:cs typeface="Times New Roman"/>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600" b="1" dirty="0">
                          <a:effectLst/>
                          <a:latin typeface="Times New Roman"/>
                          <a:ea typeface="Times New Roman"/>
                          <a:cs typeface="Times New Roman"/>
                        </a:rPr>
                        <a:t>34,28</a:t>
                      </a:r>
                      <a:endParaRPr lang="es-EC" sz="1600" dirty="0">
                        <a:effectLst/>
                        <a:latin typeface="Times New Roman"/>
                        <a:ea typeface="Times New Roman"/>
                        <a:cs typeface="Times New Roman"/>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600" b="1" dirty="0">
                          <a:effectLst/>
                          <a:latin typeface="Times New Roman"/>
                          <a:ea typeface="Times New Roman"/>
                          <a:cs typeface="Times New Roman"/>
                        </a:rPr>
                        <a:t>1558,09</a:t>
                      </a:r>
                      <a:endParaRPr lang="es-EC" sz="1600" dirty="0">
                        <a:effectLst/>
                        <a:latin typeface="Times New Roman"/>
                        <a:ea typeface="Times New Roman"/>
                        <a:cs typeface="Times New Roman"/>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r>
            </a:tbl>
          </a:graphicData>
        </a:graphic>
      </p:graphicFrame>
      <p:pic>
        <p:nvPicPr>
          <p:cNvPr id="13" name="Picture 3"/>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6665543" y="3468932"/>
            <a:ext cx="4099802" cy="3228387"/>
          </a:xfrm>
          <a:prstGeom prst="rect">
            <a:avLst/>
          </a:prstGeom>
          <a:noFill/>
          <a:extLst>
            <a:ext uri="{909E8E84-426E-40DD-AFC4-6F175D3DCCD1}">
              <a14:hiddenFill xmlns:a14="http://schemas.microsoft.com/office/drawing/2010/main">
                <a:solidFill>
                  <a:srgbClr val="FFFFFF"/>
                </a:solidFill>
              </a14:hiddenFill>
            </a:ext>
          </a:extLst>
        </p:spPr>
      </p:pic>
      <p:sp>
        <p:nvSpPr>
          <p:cNvPr id="12" name="11 CuadroTexto"/>
          <p:cNvSpPr txBox="1"/>
          <p:nvPr/>
        </p:nvSpPr>
        <p:spPr>
          <a:xfrm>
            <a:off x="423080" y="2776435"/>
            <a:ext cx="3874779" cy="1384995"/>
          </a:xfrm>
          <a:prstGeom prst="rect">
            <a:avLst/>
          </a:prstGeom>
          <a:noFill/>
        </p:spPr>
        <p:txBody>
          <a:bodyPr wrap="none" rtlCol="0">
            <a:spAutoFit/>
          </a:bodyPr>
          <a:lstStyle/>
          <a:p>
            <a:r>
              <a:rPr lang="es-EC" sz="1400" dirty="0">
                <a:latin typeface="Times New Roman" pitchFamily="18" charset="0"/>
                <a:cs typeface="Times New Roman" pitchFamily="18" charset="0"/>
              </a:rPr>
              <a:t>Dónde:</a:t>
            </a:r>
          </a:p>
          <a:p>
            <a:r>
              <a:rPr lang="es-EC" sz="1400" dirty="0">
                <a:latin typeface="Times New Roman" pitchFamily="18" charset="0"/>
                <a:cs typeface="Times New Roman" pitchFamily="18" charset="0"/>
              </a:rPr>
              <a:t>T= Tamaño de la parcela (m2)</a:t>
            </a:r>
          </a:p>
          <a:p>
            <a:r>
              <a:rPr lang="es-EC" sz="1400" dirty="0">
                <a:latin typeface="Times New Roman" pitchFamily="18" charset="0"/>
                <a:cs typeface="Times New Roman" pitchFamily="18" charset="0"/>
              </a:rPr>
              <a:t>DA= Densidad Aparente (g/ml)</a:t>
            </a:r>
          </a:p>
          <a:p>
            <a:r>
              <a:rPr lang="es-EC" sz="1400" dirty="0">
                <a:latin typeface="Times New Roman" pitchFamily="18" charset="0"/>
                <a:cs typeface="Times New Roman" pitchFamily="18" charset="0"/>
              </a:rPr>
              <a:t>P= Profundidad de la muestra (m)</a:t>
            </a:r>
          </a:p>
          <a:p>
            <a:r>
              <a:rPr lang="es-EC" sz="1400" dirty="0">
                <a:latin typeface="Times New Roman" pitchFamily="18" charset="0"/>
                <a:cs typeface="Times New Roman" pitchFamily="18" charset="0"/>
              </a:rPr>
              <a:t>Mo= % MO que se quiere llegar - % MO existente </a:t>
            </a:r>
          </a:p>
          <a:p>
            <a:endParaRPr lang="es-EC" sz="1400" dirty="0"/>
          </a:p>
        </p:txBody>
      </p:sp>
      <p:sp>
        <p:nvSpPr>
          <p:cNvPr id="14" name="13 CuadroTexto"/>
          <p:cNvSpPr txBox="1"/>
          <p:nvPr/>
        </p:nvSpPr>
        <p:spPr>
          <a:xfrm>
            <a:off x="4218244" y="2489583"/>
            <a:ext cx="2947916" cy="369332"/>
          </a:xfrm>
          <a:prstGeom prst="rect">
            <a:avLst/>
          </a:prstGeom>
          <a:noFill/>
          <a:ln>
            <a:solidFill>
              <a:schemeClr val="tx1"/>
            </a:solidFill>
          </a:ln>
        </p:spPr>
        <p:txBody>
          <a:bodyPr wrap="square" rtlCol="0">
            <a:spAutoFit/>
          </a:bodyPr>
          <a:lstStyle/>
          <a:p>
            <a:r>
              <a:rPr lang="es-EC" dirty="0">
                <a:latin typeface="Times New Roman" pitchFamily="18" charset="0"/>
                <a:cs typeface="Times New Roman" pitchFamily="18" charset="0"/>
              </a:rPr>
              <a:t>M.O.= T * DA * P * Mo </a:t>
            </a:r>
          </a:p>
        </p:txBody>
      </p:sp>
      <p:sp>
        <p:nvSpPr>
          <p:cNvPr id="6" name="Rectángulo 5"/>
          <p:cNvSpPr/>
          <p:nvPr/>
        </p:nvSpPr>
        <p:spPr>
          <a:xfrm>
            <a:off x="7116732" y="2535749"/>
            <a:ext cx="1066318" cy="276999"/>
          </a:xfrm>
          <a:prstGeom prst="rect">
            <a:avLst/>
          </a:prstGeom>
        </p:spPr>
        <p:txBody>
          <a:bodyPr wrap="none">
            <a:spAutoFit/>
          </a:bodyPr>
          <a:lstStyle/>
          <a:p>
            <a:pPr lvl="0"/>
            <a:r>
              <a:rPr lang="es-EC" sz="1200" dirty="0">
                <a:solidFill>
                  <a:prstClr val="black"/>
                </a:solidFill>
                <a:latin typeface="Times New Roman" panose="02020603050405020304" pitchFamily="18" charset="0"/>
                <a:ea typeface="Times New Roman" panose="02020603050405020304" pitchFamily="18" charset="0"/>
              </a:rPr>
              <a:t>(</a:t>
            </a:r>
            <a:r>
              <a:rPr lang="es-EC" sz="1200" dirty="0" err="1" smtClean="0">
                <a:solidFill>
                  <a:prstClr val="black"/>
                </a:solidFill>
                <a:latin typeface="Times New Roman" panose="02020603050405020304" pitchFamily="18" charset="0"/>
                <a:ea typeface="Times New Roman" panose="02020603050405020304" pitchFamily="18" charset="0"/>
              </a:rPr>
              <a:t>Megía</a:t>
            </a:r>
            <a:r>
              <a:rPr lang="es-EC" sz="1200" dirty="0">
                <a:solidFill>
                  <a:prstClr val="black"/>
                </a:solidFill>
                <a:latin typeface="Times New Roman" panose="02020603050405020304" pitchFamily="18" charset="0"/>
                <a:ea typeface="Times New Roman" panose="02020603050405020304" pitchFamily="18" charset="0"/>
              </a:rPr>
              <a:t>, 2014)</a:t>
            </a:r>
            <a:endParaRPr lang="es-EC" sz="1200"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112323260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4 Título"/>
          <p:cNvSpPr>
            <a:spLocks noGrp="1"/>
          </p:cNvSpPr>
          <p:nvPr>
            <p:ph type="title"/>
          </p:nvPr>
        </p:nvSpPr>
        <p:spPr>
          <a:xfrm>
            <a:off x="456929" y="416257"/>
            <a:ext cx="4540303" cy="841248"/>
          </a:xfrm>
        </p:spPr>
        <p:txBody>
          <a:bodyPr>
            <a:normAutofit/>
          </a:bodyPr>
          <a:lstStyle/>
          <a:p>
            <a:r>
              <a:rPr lang="es-EC" sz="2400" b="1" cap="none" dirty="0" smtClean="0">
                <a:effectLst/>
                <a:latin typeface="Times New Roman" pitchFamily="18" charset="0"/>
                <a:cs typeface="Times New Roman" pitchFamily="18" charset="0"/>
              </a:rPr>
              <a:t>METODOLOGÍA</a:t>
            </a:r>
            <a:endParaRPr lang="es-EC" sz="2400" b="1" cap="none" dirty="0">
              <a:effectLst/>
              <a:latin typeface="Times New Roman" pitchFamily="18" charset="0"/>
              <a:cs typeface="Times New Roman" pitchFamily="18" charset="0"/>
            </a:endParaRPr>
          </a:p>
        </p:txBody>
      </p:sp>
      <p:sp>
        <p:nvSpPr>
          <p:cNvPr id="4" name="Marcador de número de diapositiva 3"/>
          <p:cNvSpPr>
            <a:spLocks noGrp="1"/>
          </p:cNvSpPr>
          <p:nvPr>
            <p:ph type="sldNum" sz="quarter" idx="12"/>
          </p:nvPr>
        </p:nvSpPr>
        <p:spPr/>
        <p:txBody>
          <a:bodyPr/>
          <a:lstStyle/>
          <a:p>
            <a:fld id="{00426CC9-39B8-443D-A87B-A0969DEF053C}" type="slidenum">
              <a:rPr lang="en-US" smtClean="0">
                <a:solidFill>
                  <a:srgbClr val="F0A22E">
                    <a:shade val="75000"/>
                  </a:srgbClr>
                </a:solidFill>
              </a:rPr>
              <a:pPr/>
              <a:t>11</a:t>
            </a:fld>
            <a:endParaRPr lang="en-US">
              <a:solidFill>
                <a:srgbClr val="F0A22E">
                  <a:shade val="75000"/>
                </a:srgbClr>
              </a:solidFill>
            </a:endParaRPr>
          </a:p>
        </p:txBody>
      </p:sp>
      <p:sp>
        <p:nvSpPr>
          <p:cNvPr id="5" name="Marcador de contenido 2"/>
          <p:cNvSpPr txBox="1">
            <a:spLocks/>
          </p:cNvSpPr>
          <p:nvPr/>
        </p:nvSpPr>
        <p:spPr>
          <a:xfrm>
            <a:off x="462181" y="1354443"/>
            <a:ext cx="11042883" cy="4418564"/>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just">
              <a:buClr>
                <a:srgbClr val="F0A22E"/>
              </a:buClr>
              <a:buFont typeface="Wingdings 3" charset="2"/>
              <a:buNone/>
            </a:pPr>
            <a:r>
              <a:rPr lang="es-EC" sz="1900" b="1" dirty="0">
                <a:solidFill>
                  <a:prstClr val="black"/>
                </a:solidFill>
                <a:latin typeface="Times New Roman" pitchFamily="18" charset="0"/>
                <a:cs typeface="Times New Roman" pitchFamily="18" charset="0"/>
              </a:rPr>
              <a:t>Ejecución de las estrategias de recuperación de suelos basadas en el proceso roturación e implementación de humus y abonos verdes</a:t>
            </a:r>
            <a:r>
              <a:rPr lang="es-EC" sz="1900" b="1" dirty="0" smtClean="0">
                <a:solidFill>
                  <a:prstClr val="black"/>
                </a:solidFill>
                <a:latin typeface="Times New Roman" pitchFamily="18" charset="0"/>
                <a:cs typeface="Times New Roman" pitchFamily="18" charset="0"/>
              </a:rPr>
              <a:t>.</a:t>
            </a:r>
          </a:p>
        </p:txBody>
      </p:sp>
      <p:pic>
        <p:nvPicPr>
          <p:cNvPr id="7" name="6 Imagen" descr="D:\TRABAJO DE TITULACIÓN\Imágenes\siembra 29-10-16\IMG_5562.JPG"/>
          <p:cNvPicPr/>
          <p:nvPr/>
        </p:nvPicPr>
        <p:blipFill rotWithShape="1">
          <a:blip r:embed="rId2" cstate="print">
            <a:extLst>
              <a:ext uri="{28A0092B-C50C-407E-A947-70E740481C1C}">
                <a14:useLocalDpi xmlns:a14="http://schemas.microsoft.com/office/drawing/2010/main" val="0"/>
              </a:ext>
            </a:extLst>
          </a:blip>
          <a:srcRect l="9731"/>
          <a:stretch/>
        </p:blipFill>
        <p:spPr bwMode="auto">
          <a:xfrm>
            <a:off x="122828" y="3394882"/>
            <a:ext cx="3669499" cy="3347115"/>
          </a:xfrm>
          <a:prstGeom prst="rect">
            <a:avLst/>
          </a:prstGeom>
          <a:noFill/>
          <a:ln>
            <a:noFill/>
          </a:ln>
        </p:spPr>
      </p:pic>
      <p:sp>
        <p:nvSpPr>
          <p:cNvPr id="2" name="1 Rectángulo"/>
          <p:cNvSpPr/>
          <p:nvPr/>
        </p:nvSpPr>
        <p:spPr>
          <a:xfrm>
            <a:off x="550895" y="2127552"/>
            <a:ext cx="9684926" cy="923330"/>
          </a:xfrm>
          <a:prstGeom prst="rect">
            <a:avLst/>
          </a:prstGeom>
        </p:spPr>
        <p:txBody>
          <a:bodyPr wrap="square">
            <a:spAutoFit/>
          </a:bodyPr>
          <a:lstStyle/>
          <a:p>
            <a:pPr marL="342900" indent="-342900" algn="just">
              <a:lnSpc>
                <a:spcPct val="150000"/>
              </a:lnSpc>
              <a:spcAft>
                <a:spcPts val="0"/>
              </a:spcAft>
              <a:buFont typeface="Wingdings" pitchFamily="2" charset="2"/>
              <a:buChar char="v"/>
            </a:pPr>
            <a:r>
              <a:rPr lang="es-EC" dirty="0">
                <a:latin typeface="Times New Roman"/>
                <a:ea typeface="Times New Roman"/>
              </a:rPr>
              <a:t>Para implantación de los abonos verdes se empleó una cantidad de 2,5 kg de Vicia </a:t>
            </a:r>
            <a:r>
              <a:rPr lang="es-EC" dirty="0" smtClean="0">
                <a:latin typeface="Times New Roman"/>
                <a:ea typeface="Times New Roman"/>
              </a:rPr>
              <a:t>(</a:t>
            </a:r>
            <a:r>
              <a:rPr lang="es-EC" i="1" dirty="0" smtClean="0">
                <a:latin typeface="Times New Roman"/>
                <a:ea typeface="Times New Roman"/>
              </a:rPr>
              <a:t>Vicia sativa</a:t>
            </a:r>
            <a:r>
              <a:rPr lang="es-EC" dirty="0" smtClean="0">
                <a:latin typeface="Times New Roman"/>
                <a:ea typeface="Times New Roman"/>
              </a:rPr>
              <a:t>)</a:t>
            </a:r>
            <a:r>
              <a:rPr lang="es-EC" dirty="0">
                <a:latin typeface="Times New Roman"/>
                <a:ea typeface="Times New Roman"/>
              </a:rPr>
              <a:t> </a:t>
            </a:r>
            <a:r>
              <a:rPr lang="es-EC" dirty="0" smtClean="0">
                <a:latin typeface="Times New Roman"/>
                <a:ea typeface="Times New Roman"/>
              </a:rPr>
              <a:t>y </a:t>
            </a:r>
            <a:r>
              <a:rPr lang="es-EC" dirty="0">
                <a:latin typeface="Times New Roman"/>
                <a:ea typeface="Times New Roman"/>
              </a:rPr>
              <a:t>1,3 kg de </a:t>
            </a:r>
            <a:r>
              <a:rPr lang="es-EC" dirty="0" smtClean="0">
                <a:latin typeface="Times New Roman"/>
                <a:ea typeface="Times New Roman"/>
              </a:rPr>
              <a:t>raigrás (</a:t>
            </a:r>
            <a:r>
              <a:rPr lang="es-EC" i="1" dirty="0" err="1">
                <a:latin typeface="Times New Roman" pitchFamily="18" charset="0"/>
                <a:cs typeface="Times New Roman" pitchFamily="18" charset="0"/>
              </a:rPr>
              <a:t>Lolium</a:t>
            </a:r>
            <a:r>
              <a:rPr lang="es-EC" i="1" dirty="0">
                <a:latin typeface="Times New Roman" pitchFamily="18" charset="0"/>
                <a:cs typeface="Times New Roman" pitchFamily="18" charset="0"/>
              </a:rPr>
              <a:t> </a:t>
            </a:r>
            <a:r>
              <a:rPr lang="es-EC" i="1" dirty="0" err="1" smtClean="0">
                <a:latin typeface="Times New Roman" pitchFamily="18" charset="0"/>
                <a:cs typeface="Times New Roman" pitchFamily="18" charset="0"/>
              </a:rPr>
              <a:t>multiflorum</a:t>
            </a:r>
            <a:r>
              <a:rPr lang="es-EC" i="1" dirty="0" smtClean="0"/>
              <a:t>)</a:t>
            </a:r>
            <a:r>
              <a:rPr lang="es-EC" dirty="0" smtClean="0">
                <a:latin typeface="Times New Roman"/>
                <a:ea typeface="Times New Roman"/>
              </a:rPr>
              <a:t>  </a:t>
            </a:r>
            <a:r>
              <a:rPr lang="es-EC" dirty="0">
                <a:latin typeface="Times New Roman"/>
                <a:ea typeface="Times New Roman"/>
              </a:rPr>
              <a:t>por parcela.  </a:t>
            </a:r>
          </a:p>
        </p:txBody>
      </p:sp>
      <p:pic>
        <p:nvPicPr>
          <p:cNvPr id="12290" name="Picture 2" descr="D:\TRABAJO DE TITULACIÓN\Imágenes\siembra 29-10-16\IMG_552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9489"/>
          <a:stretch/>
        </p:blipFill>
        <p:spPr bwMode="auto">
          <a:xfrm>
            <a:off x="3929633" y="3394882"/>
            <a:ext cx="3998793" cy="3347115"/>
          </a:xfrm>
          <a:prstGeom prst="rect">
            <a:avLst/>
          </a:prstGeom>
          <a:noFill/>
          <a:extLst>
            <a:ext uri="{909E8E84-426E-40DD-AFC4-6F175D3DCCD1}">
              <a14:hiddenFill xmlns:a14="http://schemas.microsoft.com/office/drawing/2010/main">
                <a:solidFill>
                  <a:srgbClr val="FFFFFF"/>
                </a:solidFill>
              </a14:hiddenFill>
            </a:ext>
          </a:extLst>
        </p:spPr>
      </p:pic>
      <p:pic>
        <p:nvPicPr>
          <p:cNvPr id="12291" name="Picture 3" descr="D:\TRABAJO DE TITULACIÓN\Imágenes\siembra 29-10-16\IMG_5544.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746"/>
          <a:stretch/>
        </p:blipFill>
        <p:spPr bwMode="auto">
          <a:xfrm>
            <a:off x="8079476" y="3394882"/>
            <a:ext cx="3962400" cy="33471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639791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4 Título"/>
          <p:cNvSpPr>
            <a:spLocks noGrp="1"/>
          </p:cNvSpPr>
          <p:nvPr>
            <p:ph type="title"/>
          </p:nvPr>
        </p:nvSpPr>
        <p:spPr>
          <a:xfrm>
            <a:off x="456929" y="416257"/>
            <a:ext cx="4540303" cy="841248"/>
          </a:xfrm>
        </p:spPr>
        <p:txBody>
          <a:bodyPr>
            <a:normAutofit/>
          </a:bodyPr>
          <a:lstStyle/>
          <a:p>
            <a:r>
              <a:rPr lang="es-EC" sz="2400" b="1" cap="none" dirty="0" smtClean="0">
                <a:effectLst/>
                <a:latin typeface="Times New Roman" pitchFamily="18" charset="0"/>
                <a:cs typeface="Times New Roman" pitchFamily="18" charset="0"/>
              </a:rPr>
              <a:t>METODOLOGÍA</a:t>
            </a:r>
            <a:endParaRPr lang="es-EC" sz="2400" b="1" cap="none" dirty="0">
              <a:effectLst/>
              <a:latin typeface="Times New Roman" pitchFamily="18" charset="0"/>
              <a:cs typeface="Times New Roman" pitchFamily="18" charset="0"/>
            </a:endParaRPr>
          </a:p>
        </p:txBody>
      </p:sp>
      <p:sp>
        <p:nvSpPr>
          <p:cNvPr id="4" name="Marcador de número de diapositiva 3"/>
          <p:cNvSpPr>
            <a:spLocks noGrp="1"/>
          </p:cNvSpPr>
          <p:nvPr>
            <p:ph type="sldNum" sz="quarter" idx="12"/>
          </p:nvPr>
        </p:nvSpPr>
        <p:spPr/>
        <p:txBody>
          <a:bodyPr/>
          <a:lstStyle/>
          <a:p>
            <a:fld id="{00426CC9-39B8-443D-A87B-A0969DEF053C}" type="slidenum">
              <a:rPr lang="en-US" smtClean="0">
                <a:solidFill>
                  <a:srgbClr val="F0A22E">
                    <a:shade val="75000"/>
                  </a:srgbClr>
                </a:solidFill>
              </a:rPr>
              <a:pPr/>
              <a:t>12</a:t>
            </a:fld>
            <a:endParaRPr lang="en-US">
              <a:solidFill>
                <a:srgbClr val="F0A22E">
                  <a:shade val="75000"/>
                </a:srgbClr>
              </a:solidFill>
            </a:endParaRPr>
          </a:p>
        </p:txBody>
      </p:sp>
      <p:sp>
        <p:nvSpPr>
          <p:cNvPr id="5" name="Marcador de contenido 2"/>
          <p:cNvSpPr txBox="1">
            <a:spLocks/>
          </p:cNvSpPr>
          <p:nvPr/>
        </p:nvSpPr>
        <p:spPr>
          <a:xfrm>
            <a:off x="462181" y="1354443"/>
            <a:ext cx="11042883" cy="4418564"/>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just">
              <a:buClr>
                <a:srgbClr val="F0A22E"/>
              </a:buClr>
              <a:buFont typeface="Wingdings 3" charset="2"/>
              <a:buNone/>
            </a:pPr>
            <a:r>
              <a:rPr lang="es-EC" sz="1900" b="1" dirty="0">
                <a:solidFill>
                  <a:prstClr val="black"/>
                </a:solidFill>
                <a:latin typeface="Times New Roman" pitchFamily="18" charset="0"/>
                <a:cs typeface="Times New Roman" pitchFamily="18" charset="0"/>
              </a:rPr>
              <a:t>Ejecución de las estrategias de recuperación de suelos basadas en el proceso roturación e implementación de humus y abonos verdes</a:t>
            </a:r>
            <a:r>
              <a:rPr lang="es-EC" sz="1900" b="1" dirty="0" smtClean="0">
                <a:solidFill>
                  <a:prstClr val="black"/>
                </a:solidFill>
                <a:latin typeface="Times New Roman" pitchFamily="18" charset="0"/>
                <a:cs typeface="Times New Roman" pitchFamily="18" charset="0"/>
              </a:rPr>
              <a:t>.</a:t>
            </a:r>
          </a:p>
          <a:p>
            <a:r>
              <a:rPr lang="es-EC" sz="2000" dirty="0" smtClean="0">
                <a:solidFill>
                  <a:prstClr val="black"/>
                </a:solidFill>
                <a:latin typeface="Times New Roman" pitchFamily="18" charset="0"/>
                <a:cs typeface="Times New Roman" pitchFamily="18" charset="0"/>
              </a:rPr>
              <a:t>Monitoreo del cultivo de los abonos verdes</a:t>
            </a:r>
            <a:endParaRPr lang="es-EC" sz="2000" dirty="0">
              <a:solidFill>
                <a:prstClr val="black"/>
              </a:solidFill>
              <a:latin typeface="Times New Roman" pitchFamily="18" charset="0"/>
              <a:cs typeface="Times New Roman" pitchFamily="18" charset="0"/>
            </a:endParaRPr>
          </a:p>
        </p:txBody>
      </p:sp>
      <p:pic>
        <p:nvPicPr>
          <p:cNvPr id="19" name="18 Imagen" descr="D:\TRABAJO DE TITULACIÓN\Imágenes\Monitoreo 1 (16-11-16)\IMG_5780.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1569" y="2775594"/>
            <a:ext cx="4954137" cy="3556966"/>
          </a:xfrm>
          <a:prstGeom prst="rect">
            <a:avLst/>
          </a:prstGeom>
          <a:noFill/>
          <a:ln>
            <a:noFill/>
          </a:ln>
        </p:spPr>
      </p:pic>
      <p:pic>
        <p:nvPicPr>
          <p:cNvPr id="18" name="17 Imagen" descr="D:\TRABAJO DE TITULACIÓN\Imágenes\Monitoreo 2\IMG_5803.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99491" y="2775593"/>
            <a:ext cx="4827900" cy="3556966"/>
          </a:xfrm>
          <a:prstGeom prst="rect">
            <a:avLst/>
          </a:prstGeom>
          <a:noFill/>
          <a:ln>
            <a:noFill/>
          </a:ln>
        </p:spPr>
      </p:pic>
      <p:sp>
        <p:nvSpPr>
          <p:cNvPr id="3" name="2 CuadroTexto"/>
          <p:cNvSpPr txBox="1"/>
          <p:nvPr/>
        </p:nvSpPr>
        <p:spPr>
          <a:xfrm>
            <a:off x="1924334" y="6332559"/>
            <a:ext cx="2185345" cy="369332"/>
          </a:xfrm>
          <a:prstGeom prst="rect">
            <a:avLst/>
          </a:prstGeom>
          <a:noFill/>
        </p:spPr>
        <p:txBody>
          <a:bodyPr wrap="square" rtlCol="0">
            <a:spAutoFit/>
          </a:bodyPr>
          <a:lstStyle/>
          <a:p>
            <a:pPr algn="ctr"/>
            <a:r>
              <a:rPr lang="es-EC" dirty="0" smtClean="0">
                <a:latin typeface="Times New Roman" pitchFamily="18" charset="0"/>
                <a:cs typeface="Times New Roman" pitchFamily="18" charset="0"/>
              </a:rPr>
              <a:t>15 días </a:t>
            </a:r>
            <a:endParaRPr lang="es-EC" dirty="0">
              <a:latin typeface="Times New Roman" pitchFamily="18" charset="0"/>
              <a:cs typeface="Times New Roman" pitchFamily="18" charset="0"/>
            </a:endParaRPr>
          </a:p>
        </p:txBody>
      </p:sp>
      <p:sp>
        <p:nvSpPr>
          <p:cNvPr id="22" name="21 CuadroTexto"/>
          <p:cNvSpPr txBox="1"/>
          <p:nvPr/>
        </p:nvSpPr>
        <p:spPr>
          <a:xfrm>
            <a:off x="7413009" y="6332560"/>
            <a:ext cx="2185345" cy="369332"/>
          </a:xfrm>
          <a:prstGeom prst="rect">
            <a:avLst/>
          </a:prstGeom>
          <a:noFill/>
        </p:spPr>
        <p:txBody>
          <a:bodyPr wrap="square" rtlCol="0">
            <a:spAutoFit/>
          </a:bodyPr>
          <a:lstStyle/>
          <a:p>
            <a:pPr algn="ctr"/>
            <a:r>
              <a:rPr lang="es-EC" dirty="0" smtClean="0">
                <a:latin typeface="Times New Roman" pitchFamily="18" charset="0"/>
                <a:cs typeface="Times New Roman" pitchFamily="18" charset="0"/>
              </a:rPr>
              <a:t>30 días </a:t>
            </a:r>
            <a:endParaRPr lang="es-EC" dirty="0">
              <a:latin typeface="Times New Roman" pitchFamily="18" charset="0"/>
              <a:cs typeface="Times New Roman" pitchFamily="18" charset="0"/>
            </a:endParaRPr>
          </a:p>
        </p:txBody>
      </p:sp>
    </p:spTree>
    <p:extLst>
      <p:ext uri="{BB962C8B-B14F-4D97-AF65-F5344CB8AC3E}">
        <p14:creationId xmlns:p14="http://schemas.microsoft.com/office/powerpoint/2010/main" val="88275177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4 Título"/>
          <p:cNvSpPr>
            <a:spLocks noGrp="1"/>
          </p:cNvSpPr>
          <p:nvPr>
            <p:ph type="title"/>
          </p:nvPr>
        </p:nvSpPr>
        <p:spPr>
          <a:xfrm>
            <a:off x="456929" y="416257"/>
            <a:ext cx="4540303" cy="841248"/>
          </a:xfrm>
        </p:spPr>
        <p:txBody>
          <a:bodyPr>
            <a:normAutofit/>
          </a:bodyPr>
          <a:lstStyle/>
          <a:p>
            <a:r>
              <a:rPr lang="es-EC" sz="2400" b="1" cap="none" dirty="0" smtClean="0">
                <a:effectLst/>
                <a:latin typeface="Times New Roman" pitchFamily="18" charset="0"/>
                <a:cs typeface="Times New Roman" pitchFamily="18" charset="0"/>
              </a:rPr>
              <a:t>METODOLOGÍA</a:t>
            </a:r>
            <a:endParaRPr lang="es-EC" sz="2400" b="1" cap="none" dirty="0">
              <a:effectLst/>
              <a:latin typeface="Times New Roman" pitchFamily="18" charset="0"/>
              <a:cs typeface="Times New Roman" pitchFamily="18" charset="0"/>
            </a:endParaRPr>
          </a:p>
        </p:txBody>
      </p:sp>
      <p:sp>
        <p:nvSpPr>
          <p:cNvPr id="4" name="Marcador de número de diapositiva 3"/>
          <p:cNvSpPr>
            <a:spLocks noGrp="1"/>
          </p:cNvSpPr>
          <p:nvPr>
            <p:ph type="sldNum" sz="quarter" idx="12"/>
          </p:nvPr>
        </p:nvSpPr>
        <p:spPr/>
        <p:txBody>
          <a:bodyPr/>
          <a:lstStyle/>
          <a:p>
            <a:fld id="{00426CC9-39B8-443D-A87B-A0969DEF053C}" type="slidenum">
              <a:rPr lang="en-US" smtClean="0">
                <a:solidFill>
                  <a:srgbClr val="F0A22E">
                    <a:shade val="75000"/>
                  </a:srgbClr>
                </a:solidFill>
              </a:rPr>
              <a:pPr/>
              <a:t>13</a:t>
            </a:fld>
            <a:endParaRPr lang="en-US">
              <a:solidFill>
                <a:srgbClr val="F0A22E">
                  <a:shade val="75000"/>
                </a:srgbClr>
              </a:solidFill>
            </a:endParaRPr>
          </a:p>
        </p:txBody>
      </p:sp>
      <p:sp>
        <p:nvSpPr>
          <p:cNvPr id="5" name="Marcador de contenido 2"/>
          <p:cNvSpPr txBox="1">
            <a:spLocks/>
          </p:cNvSpPr>
          <p:nvPr/>
        </p:nvSpPr>
        <p:spPr>
          <a:xfrm>
            <a:off x="462181" y="1354443"/>
            <a:ext cx="11042883" cy="4418564"/>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just">
              <a:buClr>
                <a:srgbClr val="F0A22E"/>
              </a:buClr>
              <a:buFont typeface="Wingdings 3" charset="2"/>
              <a:buNone/>
            </a:pPr>
            <a:r>
              <a:rPr lang="es-EC" sz="1900" b="1" dirty="0">
                <a:solidFill>
                  <a:prstClr val="black"/>
                </a:solidFill>
                <a:latin typeface="Times New Roman" pitchFamily="18" charset="0"/>
                <a:cs typeface="Times New Roman" pitchFamily="18" charset="0"/>
              </a:rPr>
              <a:t>Ejecución de las estrategias de recuperación de suelos basadas en el proceso roturación e implementación de humus y abonos verdes</a:t>
            </a:r>
            <a:r>
              <a:rPr lang="es-EC" sz="1900" b="1" dirty="0" smtClean="0">
                <a:solidFill>
                  <a:prstClr val="black"/>
                </a:solidFill>
                <a:latin typeface="Times New Roman" pitchFamily="18" charset="0"/>
                <a:cs typeface="Times New Roman" pitchFamily="18" charset="0"/>
              </a:rPr>
              <a:t>.</a:t>
            </a:r>
          </a:p>
          <a:p>
            <a:pPr>
              <a:buClr>
                <a:srgbClr val="F0A22E"/>
              </a:buClr>
            </a:pPr>
            <a:r>
              <a:rPr lang="es-EC" sz="2000" dirty="0" smtClean="0">
                <a:solidFill>
                  <a:prstClr val="black"/>
                </a:solidFill>
                <a:latin typeface="Times New Roman" pitchFamily="18" charset="0"/>
                <a:cs typeface="Times New Roman" pitchFamily="18" charset="0"/>
              </a:rPr>
              <a:t>Monitoreo del cultivo de los abonos verdes</a:t>
            </a:r>
            <a:endParaRPr lang="es-EC" sz="2000" dirty="0">
              <a:solidFill>
                <a:prstClr val="black"/>
              </a:solidFill>
              <a:latin typeface="Times New Roman" pitchFamily="18" charset="0"/>
              <a:cs typeface="Times New Roman" pitchFamily="18" charset="0"/>
            </a:endParaRPr>
          </a:p>
        </p:txBody>
      </p:sp>
      <p:pic>
        <p:nvPicPr>
          <p:cNvPr id="17" name="16 Imagen" descr="D:\TRABAJO DE TITULACIÓN\Imágenes\Monitoreo 3\IMG_5843.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0689" y="2802891"/>
            <a:ext cx="4318294" cy="3516022"/>
          </a:xfrm>
          <a:prstGeom prst="rect">
            <a:avLst/>
          </a:prstGeom>
          <a:noFill/>
          <a:ln>
            <a:noFill/>
          </a:ln>
        </p:spPr>
      </p:pic>
      <p:pic>
        <p:nvPicPr>
          <p:cNvPr id="20" name="19 Imagen" descr="D:\TRABAJO DE TITULACIÓN\Imágenes\Monitoreo 4\IMG_6046.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26712" y="2802891"/>
            <a:ext cx="4441123" cy="3516022"/>
          </a:xfrm>
          <a:prstGeom prst="rect">
            <a:avLst/>
          </a:prstGeom>
          <a:noFill/>
          <a:ln>
            <a:noFill/>
          </a:ln>
        </p:spPr>
      </p:pic>
      <p:sp>
        <p:nvSpPr>
          <p:cNvPr id="11" name="10 CuadroTexto"/>
          <p:cNvSpPr txBox="1"/>
          <p:nvPr/>
        </p:nvSpPr>
        <p:spPr>
          <a:xfrm>
            <a:off x="7413009" y="6332560"/>
            <a:ext cx="2185345" cy="369332"/>
          </a:xfrm>
          <a:prstGeom prst="rect">
            <a:avLst/>
          </a:prstGeom>
          <a:noFill/>
        </p:spPr>
        <p:txBody>
          <a:bodyPr wrap="square" rtlCol="0">
            <a:spAutoFit/>
          </a:bodyPr>
          <a:lstStyle/>
          <a:p>
            <a:pPr algn="ctr"/>
            <a:r>
              <a:rPr lang="es-EC" dirty="0" smtClean="0">
                <a:latin typeface="Times New Roman" pitchFamily="18" charset="0"/>
                <a:cs typeface="Times New Roman" pitchFamily="18" charset="0"/>
              </a:rPr>
              <a:t>  60 días </a:t>
            </a:r>
            <a:endParaRPr lang="es-EC" dirty="0">
              <a:latin typeface="Times New Roman" pitchFamily="18" charset="0"/>
              <a:cs typeface="Times New Roman" pitchFamily="18" charset="0"/>
            </a:endParaRPr>
          </a:p>
        </p:txBody>
      </p:sp>
      <p:sp>
        <p:nvSpPr>
          <p:cNvPr id="12" name="11 CuadroTexto"/>
          <p:cNvSpPr txBox="1"/>
          <p:nvPr/>
        </p:nvSpPr>
        <p:spPr>
          <a:xfrm>
            <a:off x="2433851" y="6318913"/>
            <a:ext cx="2185345" cy="369332"/>
          </a:xfrm>
          <a:prstGeom prst="rect">
            <a:avLst/>
          </a:prstGeom>
          <a:noFill/>
        </p:spPr>
        <p:txBody>
          <a:bodyPr wrap="square" rtlCol="0">
            <a:spAutoFit/>
          </a:bodyPr>
          <a:lstStyle/>
          <a:p>
            <a:pPr algn="ctr"/>
            <a:r>
              <a:rPr lang="es-EC" dirty="0" smtClean="0">
                <a:latin typeface="Times New Roman" pitchFamily="18" charset="0"/>
                <a:cs typeface="Times New Roman" pitchFamily="18" charset="0"/>
              </a:rPr>
              <a:t>45 días </a:t>
            </a:r>
            <a:endParaRPr lang="es-EC" dirty="0">
              <a:latin typeface="Times New Roman" pitchFamily="18" charset="0"/>
              <a:cs typeface="Times New Roman" pitchFamily="18" charset="0"/>
            </a:endParaRPr>
          </a:p>
        </p:txBody>
      </p:sp>
    </p:spTree>
    <p:extLst>
      <p:ext uri="{BB962C8B-B14F-4D97-AF65-F5344CB8AC3E}">
        <p14:creationId xmlns:p14="http://schemas.microsoft.com/office/powerpoint/2010/main" val="188579411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4 Título"/>
          <p:cNvSpPr>
            <a:spLocks noGrp="1"/>
          </p:cNvSpPr>
          <p:nvPr>
            <p:ph type="title"/>
          </p:nvPr>
        </p:nvSpPr>
        <p:spPr>
          <a:xfrm>
            <a:off x="456929" y="416257"/>
            <a:ext cx="4540303" cy="841248"/>
          </a:xfrm>
        </p:spPr>
        <p:txBody>
          <a:bodyPr>
            <a:normAutofit/>
          </a:bodyPr>
          <a:lstStyle/>
          <a:p>
            <a:r>
              <a:rPr lang="es-EC" sz="2400" b="1" cap="none" dirty="0" smtClean="0">
                <a:effectLst/>
                <a:latin typeface="Times New Roman" pitchFamily="18" charset="0"/>
                <a:cs typeface="Times New Roman" pitchFamily="18" charset="0"/>
              </a:rPr>
              <a:t>METODOLOGÍA</a:t>
            </a:r>
            <a:endParaRPr lang="es-EC" sz="2400" b="1" cap="none" dirty="0">
              <a:effectLst/>
              <a:latin typeface="Times New Roman" pitchFamily="18" charset="0"/>
              <a:cs typeface="Times New Roman" pitchFamily="18" charset="0"/>
            </a:endParaRPr>
          </a:p>
        </p:txBody>
      </p:sp>
      <p:sp>
        <p:nvSpPr>
          <p:cNvPr id="4" name="Marcador de número de diapositiva 3"/>
          <p:cNvSpPr>
            <a:spLocks noGrp="1"/>
          </p:cNvSpPr>
          <p:nvPr>
            <p:ph type="sldNum" sz="quarter" idx="12"/>
          </p:nvPr>
        </p:nvSpPr>
        <p:spPr/>
        <p:txBody>
          <a:bodyPr/>
          <a:lstStyle/>
          <a:p>
            <a:fld id="{00426CC9-39B8-443D-A87B-A0969DEF053C}" type="slidenum">
              <a:rPr lang="en-US" smtClean="0">
                <a:solidFill>
                  <a:srgbClr val="F0A22E">
                    <a:shade val="75000"/>
                  </a:srgbClr>
                </a:solidFill>
              </a:rPr>
              <a:pPr/>
              <a:t>14</a:t>
            </a:fld>
            <a:endParaRPr lang="en-US">
              <a:solidFill>
                <a:srgbClr val="F0A22E">
                  <a:shade val="75000"/>
                </a:srgbClr>
              </a:solidFill>
            </a:endParaRPr>
          </a:p>
        </p:txBody>
      </p:sp>
      <p:sp>
        <p:nvSpPr>
          <p:cNvPr id="5" name="Marcador de contenido 2"/>
          <p:cNvSpPr txBox="1">
            <a:spLocks/>
          </p:cNvSpPr>
          <p:nvPr/>
        </p:nvSpPr>
        <p:spPr>
          <a:xfrm>
            <a:off x="462181" y="1190670"/>
            <a:ext cx="11042883" cy="4418564"/>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just">
              <a:buClr>
                <a:srgbClr val="F0A22E"/>
              </a:buClr>
              <a:buFont typeface="Wingdings 3" charset="2"/>
              <a:buNone/>
            </a:pPr>
            <a:r>
              <a:rPr lang="es-EC" sz="1900" b="1" dirty="0">
                <a:solidFill>
                  <a:prstClr val="black"/>
                </a:solidFill>
                <a:latin typeface="Times New Roman" pitchFamily="18" charset="0"/>
                <a:cs typeface="Times New Roman" pitchFamily="18" charset="0"/>
              </a:rPr>
              <a:t>Ejecución de las estrategias de recuperación de suelos basadas en el proceso roturación e implementación de humus y abonos verdes</a:t>
            </a:r>
            <a:r>
              <a:rPr lang="es-EC" sz="1900" b="1" dirty="0" smtClean="0">
                <a:solidFill>
                  <a:prstClr val="black"/>
                </a:solidFill>
                <a:latin typeface="Times New Roman" pitchFamily="18" charset="0"/>
                <a:cs typeface="Times New Roman" pitchFamily="18" charset="0"/>
              </a:rPr>
              <a:t>.</a:t>
            </a:r>
          </a:p>
          <a:p>
            <a:pPr>
              <a:buClr>
                <a:srgbClr val="F0A22E"/>
              </a:buClr>
            </a:pPr>
            <a:r>
              <a:rPr lang="es-EC" sz="1900" dirty="0" smtClean="0">
                <a:solidFill>
                  <a:prstClr val="black"/>
                </a:solidFill>
                <a:latin typeface="Times New Roman" pitchFamily="18" charset="0"/>
                <a:cs typeface="Times New Roman" pitchFamily="18" charset="0"/>
              </a:rPr>
              <a:t>Monitoreo del cultivo de los abonos verdes</a:t>
            </a:r>
            <a:endParaRPr lang="es-EC" sz="1900" dirty="0">
              <a:solidFill>
                <a:prstClr val="black"/>
              </a:solidFill>
              <a:latin typeface="Times New Roman" pitchFamily="18" charset="0"/>
              <a:cs typeface="Times New Roman" pitchFamily="18" charset="0"/>
            </a:endParaRPr>
          </a:p>
        </p:txBody>
      </p:sp>
      <p:pic>
        <p:nvPicPr>
          <p:cNvPr id="21" name="20 Imagen" descr="D:\TRABAJO DE TITULACIÓN\Imágenes\Monitoreo 5\IMG_6143.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2850" y="2672324"/>
            <a:ext cx="4968138" cy="3841845"/>
          </a:xfrm>
          <a:prstGeom prst="rect">
            <a:avLst/>
          </a:prstGeom>
          <a:noFill/>
          <a:ln>
            <a:noFill/>
          </a:ln>
        </p:spPr>
      </p:pic>
      <p:pic>
        <p:nvPicPr>
          <p:cNvPr id="6146" name="Picture 2" descr="H:\IMG PROPUESTA\IMG_622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27759" y="2672325"/>
            <a:ext cx="5122460" cy="3841845"/>
          </a:xfrm>
          <a:prstGeom prst="rect">
            <a:avLst/>
          </a:prstGeom>
          <a:noFill/>
          <a:extLst>
            <a:ext uri="{909E8E84-426E-40DD-AFC4-6F175D3DCCD1}">
              <a14:hiddenFill xmlns:a14="http://schemas.microsoft.com/office/drawing/2010/main">
                <a:solidFill>
                  <a:srgbClr val="FFFFFF"/>
                </a:solidFill>
              </a14:hiddenFill>
            </a:ext>
          </a:extLst>
        </p:spPr>
      </p:pic>
      <p:cxnSp>
        <p:nvCxnSpPr>
          <p:cNvPr id="3" name="2 Conector recto de flecha"/>
          <p:cNvCxnSpPr/>
          <p:nvPr/>
        </p:nvCxnSpPr>
        <p:spPr>
          <a:xfrm flipV="1">
            <a:off x="8925636" y="2483893"/>
            <a:ext cx="1228298" cy="1501253"/>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 name="5 CuadroTexto"/>
          <p:cNvSpPr txBox="1"/>
          <p:nvPr/>
        </p:nvSpPr>
        <p:spPr>
          <a:xfrm>
            <a:off x="9908275" y="2142697"/>
            <a:ext cx="1596789" cy="369332"/>
          </a:xfrm>
          <a:prstGeom prst="rect">
            <a:avLst/>
          </a:prstGeom>
          <a:noFill/>
        </p:spPr>
        <p:txBody>
          <a:bodyPr wrap="square" rtlCol="0">
            <a:spAutoFit/>
          </a:bodyPr>
          <a:lstStyle/>
          <a:p>
            <a:r>
              <a:rPr lang="es-EC" dirty="0" smtClean="0">
                <a:latin typeface="Times New Roman" pitchFamily="18" charset="0"/>
                <a:cs typeface="Times New Roman" pitchFamily="18" charset="0"/>
              </a:rPr>
              <a:t>20% floración </a:t>
            </a:r>
            <a:endParaRPr lang="es-EC" dirty="0">
              <a:latin typeface="Times New Roman" pitchFamily="18" charset="0"/>
              <a:cs typeface="Times New Roman" pitchFamily="18" charset="0"/>
            </a:endParaRPr>
          </a:p>
        </p:txBody>
      </p:sp>
      <p:sp>
        <p:nvSpPr>
          <p:cNvPr id="14" name="13 CuadroTexto"/>
          <p:cNvSpPr txBox="1"/>
          <p:nvPr/>
        </p:nvSpPr>
        <p:spPr>
          <a:xfrm>
            <a:off x="1964246" y="6475861"/>
            <a:ext cx="2185345" cy="369332"/>
          </a:xfrm>
          <a:prstGeom prst="rect">
            <a:avLst/>
          </a:prstGeom>
          <a:noFill/>
        </p:spPr>
        <p:txBody>
          <a:bodyPr wrap="square" rtlCol="0">
            <a:spAutoFit/>
          </a:bodyPr>
          <a:lstStyle/>
          <a:p>
            <a:pPr algn="ctr"/>
            <a:r>
              <a:rPr lang="es-EC" dirty="0" smtClean="0">
                <a:latin typeface="Times New Roman" pitchFamily="18" charset="0"/>
                <a:cs typeface="Times New Roman" pitchFamily="18" charset="0"/>
              </a:rPr>
              <a:t>  75 días </a:t>
            </a:r>
            <a:endParaRPr lang="es-EC" dirty="0">
              <a:latin typeface="Times New Roman" pitchFamily="18" charset="0"/>
              <a:cs typeface="Times New Roman" pitchFamily="18" charset="0"/>
            </a:endParaRPr>
          </a:p>
        </p:txBody>
      </p:sp>
    </p:spTree>
    <p:extLst>
      <p:ext uri="{BB962C8B-B14F-4D97-AF65-F5344CB8AC3E}">
        <p14:creationId xmlns:p14="http://schemas.microsoft.com/office/powerpoint/2010/main" val="188579411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número de diapositiva"/>
          <p:cNvSpPr>
            <a:spLocks noGrp="1"/>
          </p:cNvSpPr>
          <p:nvPr>
            <p:ph type="sldNum" sz="quarter" idx="12"/>
          </p:nvPr>
        </p:nvSpPr>
        <p:spPr/>
        <p:txBody>
          <a:bodyPr/>
          <a:lstStyle/>
          <a:p>
            <a:fld id="{00426CC9-39B8-443D-A87B-A0969DEF053C}" type="slidenum">
              <a:rPr lang="en-US" smtClean="0">
                <a:solidFill>
                  <a:srgbClr val="F0A22E">
                    <a:shade val="75000"/>
                  </a:srgbClr>
                </a:solidFill>
              </a:rPr>
              <a:pPr/>
              <a:t>15</a:t>
            </a:fld>
            <a:endParaRPr lang="en-US">
              <a:solidFill>
                <a:srgbClr val="F0A22E">
                  <a:shade val="75000"/>
                </a:srgbClr>
              </a:solidFill>
            </a:endParaRPr>
          </a:p>
        </p:txBody>
      </p:sp>
      <p:graphicFrame>
        <p:nvGraphicFramePr>
          <p:cNvPr id="6" name="5 Tabla"/>
          <p:cNvGraphicFramePr>
            <a:graphicFrameLocks noGrp="1"/>
          </p:cNvGraphicFramePr>
          <p:nvPr>
            <p:extLst>
              <p:ext uri="{D42A27DB-BD31-4B8C-83A1-F6EECF244321}">
                <p14:modId xmlns:p14="http://schemas.microsoft.com/office/powerpoint/2010/main" val="3249842602"/>
              </p:ext>
            </p:extLst>
          </p:nvPr>
        </p:nvGraphicFramePr>
        <p:xfrm>
          <a:off x="5850614" y="141623"/>
          <a:ext cx="6173064" cy="6705600"/>
        </p:xfrm>
        <a:graphic>
          <a:graphicData uri="http://schemas.openxmlformats.org/drawingml/2006/table">
            <a:tbl>
              <a:tblPr firstRow="1" firstCol="1" bandRow="1"/>
              <a:tblGrid>
                <a:gridCol w="1055153"/>
                <a:gridCol w="1523617"/>
                <a:gridCol w="1234446"/>
                <a:gridCol w="1234446"/>
                <a:gridCol w="1125402"/>
              </a:tblGrid>
              <a:tr h="212578">
                <a:tc rowSpan="2">
                  <a:txBody>
                    <a:bodyPr/>
                    <a:lstStyle/>
                    <a:p>
                      <a:pPr algn="ctr">
                        <a:lnSpc>
                          <a:spcPct val="100000"/>
                        </a:lnSpc>
                        <a:spcAft>
                          <a:spcPts val="0"/>
                        </a:spcAft>
                      </a:pPr>
                      <a:r>
                        <a:rPr lang="es-EC" sz="1600" b="1" dirty="0">
                          <a:effectLst/>
                          <a:latin typeface="Times New Roman"/>
                          <a:ea typeface="Times New Roman"/>
                          <a:cs typeface="Times New Roman"/>
                        </a:rPr>
                        <a:t>Parcela </a:t>
                      </a:r>
                      <a:endParaRPr lang="es-EC" sz="1600" dirty="0">
                        <a:effectLst/>
                        <a:latin typeface="Times New Roman"/>
                        <a:ea typeface="Times New Roman"/>
                        <a:cs typeface="Times New Roman"/>
                      </a:endParaRPr>
                    </a:p>
                  </a:txBody>
                  <a:tcPr marL="41907" marR="419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FF"/>
                    </a:solidFill>
                  </a:tcPr>
                </a:tc>
                <a:tc rowSpan="2">
                  <a:txBody>
                    <a:bodyPr/>
                    <a:lstStyle/>
                    <a:p>
                      <a:pPr algn="just">
                        <a:lnSpc>
                          <a:spcPct val="100000"/>
                        </a:lnSpc>
                        <a:spcAft>
                          <a:spcPts val="0"/>
                        </a:spcAft>
                      </a:pPr>
                      <a:r>
                        <a:rPr lang="es-EC" sz="1600" b="1" dirty="0">
                          <a:effectLst/>
                          <a:latin typeface="Times New Roman"/>
                          <a:ea typeface="Times New Roman"/>
                          <a:cs typeface="Times New Roman"/>
                        </a:rPr>
                        <a:t>Monitoreo</a:t>
                      </a:r>
                      <a:endParaRPr lang="es-EC" sz="1600" dirty="0">
                        <a:effectLst/>
                        <a:latin typeface="Times New Roman"/>
                        <a:ea typeface="Times New Roman"/>
                        <a:cs typeface="Times New Roman"/>
                      </a:endParaRPr>
                    </a:p>
                  </a:txBody>
                  <a:tcPr marL="41907" marR="419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FF"/>
                    </a:solidFill>
                  </a:tcPr>
                </a:tc>
                <a:tc gridSpan="2">
                  <a:txBody>
                    <a:bodyPr/>
                    <a:lstStyle/>
                    <a:p>
                      <a:pPr algn="ctr">
                        <a:lnSpc>
                          <a:spcPct val="150000"/>
                        </a:lnSpc>
                        <a:spcAft>
                          <a:spcPts val="0"/>
                        </a:spcAft>
                      </a:pPr>
                      <a:r>
                        <a:rPr lang="es-EC" sz="1600" b="1" dirty="0">
                          <a:effectLst/>
                          <a:latin typeface="Times New Roman"/>
                          <a:ea typeface="Times New Roman"/>
                          <a:cs typeface="Times New Roman"/>
                        </a:rPr>
                        <a:t>Crecimiento (cm)</a:t>
                      </a:r>
                      <a:endParaRPr lang="es-EC" sz="1600" dirty="0">
                        <a:effectLst/>
                        <a:latin typeface="Times New Roman"/>
                        <a:ea typeface="Times New Roman"/>
                        <a:cs typeface="Times New Roman"/>
                      </a:endParaRPr>
                    </a:p>
                  </a:txBody>
                  <a:tcPr marL="41907" marR="419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FF"/>
                    </a:solidFill>
                  </a:tcPr>
                </a:tc>
                <a:tc hMerge="1">
                  <a:txBody>
                    <a:bodyPr/>
                    <a:lstStyle/>
                    <a:p>
                      <a:endParaRPr lang="es-EC"/>
                    </a:p>
                  </a:txBody>
                  <a:tcPr/>
                </a:tc>
                <a:tc rowSpan="2">
                  <a:txBody>
                    <a:bodyPr/>
                    <a:lstStyle/>
                    <a:p>
                      <a:pPr algn="ctr">
                        <a:lnSpc>
                          <a:spcPct val="100000"/>
                        </a:lnSpc>
                        <a:spcAft>
                          <a:spcPts val="0"/>
                        </a:spcAft>
                      </a:pPr>
                      <a:r>
                        <a:rPr lang="es-EC" sz="1600" b="1" dirty="0">
                          <a:effectLst/>
                          <a:latin typeface="Times New Roman"/>
                          <a:ea typeface="Times New Roman"/>
                          <a:cs typeface="Times New Roman"/>
                        </a:rPr>
                        <a:t>Cobertura (%)</a:t>
                      </a:r>
                      <a:endParaRPr lang="es-EC" sz="1600" dirty="0">
                        <a:effectLst/>
                        <a:latin typeface="Times New Roman"/>
                        <a:ea typeface="Times New Roman"/>
                        <a:cs typeface="Times New Roman"/>
                      </a:endParaRPr>
                    </a:p>
                  </a:txBody>
                  <a:tcPr marL="41907" marR="419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FF"/>
                    </a:solidFill>
                  </a:tcPr>
                </a:tc>
              </a:tr>
              <a:tr h="241468">
                <a:tc vMerge="1">
                  <a:txBody>
                    <a:bodyPr/>
                    <a:lstStyle/>
                    <a:p>
                      <a:endParaRPr lang="es-EC"/>
                    </a:p>
                  </a:txBody>
                  <a:tcPr/>
                </a:tc>
                <a:tc vMerge="1">
                  <a:txBody>
                    <a:bodyPr/>
                    <a:lstStyle/>
                    <a:p>
                      <a:endParaRPr lang="es-EC"/>
                    </a:p>
                  </a:txBody>
                  <a:tcPr/>
                </a:tc>
                <a:tc>
                  <a:txBody>
                    <a:bodyPr/>
                    <a:lstStyle/>
                    <a:p>
                      <a:pPr algn="ctr">
                        <a:lnSpc>
                          <a:spcPct val="100000"/>
                        </a:lnSpc>
                        <a:spcAft>
                          <a:spcPts val="0"/>
                        </a:spcAft>
                      </a:pPr>
                      <a:r>
                        <a:rPr lang="es-EC" sz="1600" b="1" dirty="0">
                          <a:effectLst/>
                          <a:latin typeface="Times New Roman"/>
                          <a:ea typeface="Times New Roman"/>
                          <a:cs typeface="Times New Roman"/>
                        </a:rPr>
                        <a:t>Vicia</a:t>
                      </a:r>
                      <a:endParaRPr lang="es-EC" sz="1600" dirty="0">
                        <a:effectLst/>
                        <a:latin typeface="Times New Roman"/>
                        <a:ea typeface="Times New Roman"/>
                        <a:cs typeface="Times New Roman"/>
                      </a:endParaRPr>
                    </a:p>
                  </a:txBody>
                  <a:tcPr marL="41907" marR="419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FF"/>
                    </a:solidFill>
                  </a:tcPr>
                </a:tc>
                <a:tc>
                  <a:txBody>
                    <a:bodyPr/>
                    <a:lstStyle/>
                    <a:p>
                      <a:pPr algn="ctr">
                        <a:lnSpc>
                          <a:spcPct val="100000"/>
                        </a:lnSpc>
                        <a:spcAft>
                          <a:spcPts val="0"/>
                        </a:spcAft>
                      </a:pPr>
                      <a:r>
                        <a:rPr lang="es-EC" sz="1600" b="1" dirty="0">
                          <a:effectLst/>
                          <a:latin typeface="Times New Roman"/>
                          <a:ea typeface="Times New Roman"/>
                          <a:cs typeface="Times New Roman"/>
                        </a:rPr>
                        <a:t>Raigrás</a:t>
                      </a:r>
                      <a:endParaRPr lang="es-EC" sz="1600" dirty="0">
                        <a:effectLst/>
                        <a:latin typeface="Times New Roman"/>
                        <a:ea typeface="Times New Roman"/>
                        <a:cs typeface="Times New Roman"/>
                      </a:endParaRPr>
                    </a:p>
                  </a:txBody>
                  <a:tcPr marL="41907" marR="419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FF"/>
                    </a:solidFill>
                  </a:tcPr>
                </a:tc>
                <a:tc vMerge="1">
                  <a:txBody>
                    <a:bodyPr/>
                    <a:lstStyle/>
                    <a:p>
                      <a:endParaRPr lang="es-EC"/>
                    </a:p>
                  </a:txBody>
                  <a:tcPr/>
                </a:tc>
              </a:tr>
              <a:tr h="212578">
                <a:tc rowSpan="5">
                  <a:txBody>
                    <a:bodyPr/>
                    <a:lstStyle/>
                    <a:p>
                      <a:pPr algn="ctr">
                        <a:lnSpc>
                          <a:spcPct val="100000"/>
                        </a:lnSpc>
                        <a:spcAft>
                          <a:spcPts val="0"/>
                        </a:spcAft>
                      </a:pPr>
                      <a:r>
                        <a:rPr lang="es-EC" sz="1600" dirty="0">
                          <a:effectLst/>
                          <a:latin typeface="Times New Roman"/>
                          <a:ea typeface="Times New Roman"/>
                          <a:cs typeface="Times New Roman"/>
                        </a:rPr>
                        <a:t>1 </a:t>
                      </a:r>
                    </a:p>
                  </a:txBody>
                  <a:tcPr marL="41907" marR="419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algn="just">
                        <a:lnSpc>
                          <a:spcPct val="100000"/>
                        </a:lnSpc>
                        <a:spcAft>
                          <a:spcPts val="0"/>
                        </a:spcAft>
                      </a:pPr>
                      <a:r>
                        <a:rPr lang="es-EC" sz="1600" dirty="0" smtClean="0">
                          <a:effectLst/>
                          <a:latin typeface="Times New Roman"/>
                          <a:ea typeface="Times New Roman"/>
                          <a:cs typeface="Times New Roman"/>
                        </a:rPr>
                        <a:t>1   </a:t>
                      </a:r>
                      <a:r>
                        <a:rPr lang="es-EC" sz="1600" dirty="0">
                          <a:effectLst/>
                          <a:latin typeface="Times New Roman"/>
                          <a:ea typeface="Times New Roman"/>
                          <a:cs typeface="Times New Roman"/>
                        </a:rPr>
                        <a:t>(08-11-2016)</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algn="ctr">
                        <a:lnSpc>
                          <a:spcPct val="100000"/>
                        </a:lnSpc>
                        <a:spcAft>
                          <a:spcPts val="0"/>
                        </a:spcAft>
                      </a:pPr>
                      <a:r>
                        <a:rPr lang="es-EC" sz="1600">
                          <a:effectLst/>
                          <a:latin typeface="Times New Roman"/>
                          <a:ea typeface="Times New Roman"/>
                          <a:cs typeface="Times New Roman"/>
                        </a:rPr>
                        <a:t>9</a:t>
                      </a:r>
                    </a:p>
                  </a:txBody>
                  <a:tcPr marL="41907" marR="419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algn="ctr">
                        <a:lnSpc>
                          <a:spcPct val="100000"/>
                        </a:lnSpc>
                        <a:spcAft>
                          <a:spcPts val="0"/>
                        </a:spcAft>
                      </a:pPr>
                      <a:r>
                        <a:rPr lang="es-EC" sz="1600">
                          <a:effectLst/>
                          <a:latin typeface="Times New Roman"/>
                          <a:ea typeface="Times New Roman"/>
                          <a:cs typeface="Times New Roman"/>
                        </a:rPr>
                        <a:t>11</a:t>
                      </a:r>
                    </a:p>
                  </a:txBody>
                  <a:tcPr marL="41907" marR="419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algn="ctr">
                        <a:lnSpc>
                          <a:spcPct val="100000"/>
                        </a:lnSpc>
                        <a:spcAft>
                          <a:spcPts val="0"/>
                        </a:spcAft>
                      </a:pPr>
                      <a:r>
                        <a:rPr lang="es-EC" sz="1600">
                          <a:effectLst/>
                          <a:latin typeface="Times New Roman"/>
                          <a:ea typeface="Times New Roman"/>
                          <a:cs typeface="Times New Roman"/>
                        </a:rPr>
                        <a:t>40</a:t>
                      </a:r>
                    </a:p>
                  </a:txBody>
                  <a:tcPr marL="41907" marR="419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r>
              <a:tr h="212578">
                <a:tc vMerge="1">
                  <a:txBody>
                    <a:bodyPr/>
                    <a:lstStyle/>
                    <a:p>
                      <a:endParaRPr lang="es-EC"/>
                    </a:p>
                  </a:txBody>
                  <a:tcPr/>
                </a:tc>
                <a:tc>
                  <a:txBody>
                    <a:bodyPr/>
                    <a:lstStyle/>
                    <a:p>
                      <a:pPr algn="just">
                        <a:lnSpc>
                          <a:spcPct val="100000"/>
                        </a:lnSpc>
                        <a:spcAft>
                          <a:spcPts val="0"/>
                        </a:spcAft>
                      </a:pPr>
                      <a:r>
                        <a:rPr lang="es-EC" sz="1600" dirty="0">
                          <a:effectLst/>
                          <a:latin typeface="Times New Roman"/>
                          <a:ea typeface="Times New Roman"/>
                          <a:cs typeface="Times New Roman"/>
                        </a:rPr>
                        <a:t>2 </a:t>
                      </a:r>
                      <a:r>
                        <a:rPr lang="es-EC" sz="1600" dirty="0" smtClean="0">
                          <a:effectLst/>
                          <a:latin typeface="Times New Roman"/>
                          <a:ea typeface="Times New Roman"/>
                          <a:cs typeface="Times New Roman"/>
                        </a:rPr>
                        <a:t>  (</a:t>
                      </a:r>
                      <a:r>
                        <a:rPr lang="es-EC" sz="1600" dirty="0">
                          <a:effectLst/>
                          <a:latin typeface="Times New Roman"/>
                          <a:ea typeface="Times New Roman"/>
                          <a:cs typeface="Times New Roman"/>
                        </a:rPr>
                        <a:t>22-11-2016)</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algn="ctr">
                        <a:lnSpc>
                          <a:spcPct val="100000"/>
                        </a:lnSpc>
                        <a:spcAft>
                          <a:spcPts val="0"/>
                        </a:spcAft>
                      </a:pPr>
                      <a:r>
                        <a:rPr lang="es-EC" sz="1600" dirty="0">
                          <a:effectLst/>
                          <a:latin typeface="Times New Roman"/>
                          <a:ea typeface="Times New Roman"/>
                          <a:cs typeface="Times New Roman"/>
                        </a:rPr>
                        <a:t>14</a:t>
                      </a:r>
                    </a:p>
                  </a:txBody>
                  <a:tcPr marL="41907" marR="419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algn="ctr">
                        <a:lnSpc>
                          <a:spcPct val="100000"/>
                        </a:lnSpc>
                        <a:spcAft>
                          <a:spcPts val="0"/>
                        </a:spcAft>
                      </a:pPr>
                      <a:r>
                        <a:rPr lang="es-EC" sz="1600">
                          <a:effectLst/>
                          <a:latin typeface="Times New Roman"/>
                          <a:ea typeface="Times New Roman"/>
                          <a:cs typeface="Times New Roman"/>
                        </a:rPr>
                        <a:t>17</a:t>
                      </a:r>
                    </a:p>
                  </a:txBody>
                  <a:tcPr marL="41907" marR="419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algn="ctr">
                        <a:lnSpc>
                          <a:spcPct val="100000"/>
                        </a:lnSpc>
                        <a:spcAft>
                          <a:spcPts val="0"/>
                        </a:spcAft>
                      </a:pPr>
                      <a:r>
                        <a:rPr lang="es-EC" sz="1600">
                          <a:effectLst/>
                          <a:latin typeface="Times New Roman"/>
                          <a:ea typeface="Times New Roman"/>
                          <a:cs typeface="Times New Roman"/>
                        </a:rPr>
                        <a:t>70</a:t>
                      </a:r>
                    </a:p>
                  </a:txBody>
                  <a:tcPr marL="41907" marR="419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r>
              <a:tr h="212578">
                <a:tc vMerge="1">
                  <a:txBody>
                    <a:bodyPr/>
                    <a:lstStyle/>
                    <a:p>
                      <a:endParaRPr lang="es-EC"/>
                    </a:p>
                  </a:txBody>
                  <a:tcPr/>
                </a:tc>
                <a:tc>
                  <a:txBody>
                    <a:bodyPr/>
                    <a:lstStyle/>
                    <a:p>
                      <a:pPr algn="just">
                        <a:lnSpc>
                          <a:spcPct val="100000"/>
                        </a:lnSpc>
                        <a:spcAft>
                          <a:spcPts val="0"/>
                        </a:spcAft>
                      </a:pPr>
                      <a:r>
                        <a:rPr lang="es-EC" sz="1600" dirty="0" smtClean="0">
                          <a:effectLst/>
                          <a:latin typeface="Times New Roman"/>
                          <a:ea typeface="Times New Roman"/>
                          <a:cs typeface="Times New Roman"/>
                        </a:rPr>
                        <a:t>3   </a:t>
                      </a:r>
                      <a:r>
                        <a:rPr lang="es-EC" sz="1600" dirty="0">
                          <a:effectLst/>
                          <a:latin typeface="Times New Roman"/>
                          <a:ea typeface="Times New Roman"/>
                          <a:cs typeface="Times New Roman"/>
                        </a:rPr>
                        <a:t>(06-12-2016)</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algn="ctr">
                        <a:lnSpc>
                          <a:spcPct val="100000"/>
                        </a:lnSpc>
                        <a:spcAft>
                          <a:spcPts val="0"/>
                        </a:spcAft>
                      </a:pPr>
                      <a:r>
                        <a:rPr lang="es-EC" sz="1600" dirty="0">
                          <a:effectLst/>
                          <a:latin typeface="Times New Roman"/>
                          <a:ea typeface="Calibri"/>
                          <a:cs typeface="Times New Roman"/>
                        </a:rPr>
                        <a:t>21</a:t>
                      </a:r>
                      <a:endParaRPr lang="es-EC" sz="1600" dirty="0">
                        <a:effectLst/>
                        <a:latin typeface="Times New Roman"/>
                        <a:ea typeface="Times New Roman"/>
                        <a:cs typeface="Times New Roman"/>
                      </a:endParaRPr>
                    </a:p>
                  </a:txBody>
                  <a:tcPr marL="41907" marR="419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algn="ctr">
                        <a:lnSpc>
                          <a:spcPct val="100000"/>
                        </a:lnSpc>
                        <a:spcAft>
                          <a:spcPts val="0"/>
                        </a:spcAft>
                      </a:pPr>
                      <a:r>
                        <a:rPr lang="es-EC" sz="1600" dirty="0">
                          <a:effectLst/>
                          <a:latin typeface="Times New Roman"/>
                          <a:ea typeface="Calibri"/>
                          <a:cs typeface="Times New Roman"/>
                        </a:rPr>
                        <a:t>28</a:t>
                      </a:r>
                      <a:endParaRPr lang="es-EC" sz="1600" dirty="0">
                        <a:effectLst/>
                        <a:latin typeface="Times New Roman"/>
                        <a:ea typeface="Times New Roman"/>
                        <a:cs typeface="Times New Roman"/>
                      </a:endParaRPr>
                    </a:p>
                  </a:txBody>
                  <a:tcPr marL="41907" marR="419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algn="ctr">
                        <a:lnSpc>
                          <a:spcPct val="100000"/>
                        </a:lnSpc>
                        <a:spcAft>
                          <a:spcPts val="0"/>
                        </a:spcAft>
                      </a:pPr>
                      <a:r>
                        <a:rPr lang="es-EC" sz="1600">
                          <a:effectLst/>
                          <a:latin typeface="Times New Roman"/>
                          <a:ea typeface="Times New Roman"/>
                          <a:cs typeface="Times New Roman"/>
                        </a:rPr>
                        <a:t>90</a:t>
                      </a:r>
                    </a:p>
                  </a:txBody>
                  <a:tcPr marL="41907" marR="419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r>
              <a:tr h="212578">
                <a:tc vMerge="1">
                  <a:txBody>
                    <a:bodyPr/>
                    <a:lstStyle/>
                    <a:p>
                      <a:endParaRPr lang="es-EC"/>
                    </a:p>
                  </a:txBody>
                  <a:tcPr/>
                </a:tc>
                <a:tc>
                  <a:txBody>
                    <a:bodyPr/>
                    <a:lstStyle/>
                    <a:p>
                      <a:pPr algn="just">
                        <a:lnSpc>
                          <a:spcPct val="100000"/>
                        </a:lnSpc>
                        <a:spcAft>
                          <a:spcPts val="0"/>
                        </a:spcAft>
                      </a:pPr>
                      <a:r>
                        <a:rPr lang="es-EC" sz="1600" dirty="0" smtClean="0">
                          <a:effectLst/>
                          <a:latin typeface="Times New Roman"/>
                          <a:ea typeface="Times New Roman"/>
                          <a:cs typeface="Times New Roman"/>
                        </a:rPr>
                        <a:t>4   </a:t>
                      </a:r>
                      <a:r>
                        <a:rPr lang="es-EC" sz="1600" dirty="0">
                          <a:effectLst/>
                          <a:latin typeface="Times New Roman"/>
                          <a:ea typeface="Times New Roman"/>
                          <a:cs typeface="Times New Roman"/>
                        </a:rPr>
                        <a:t>(20-12-2016)</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algn="ctr">
                        <a:lnSpc>
                          <a:spcPct val="100000"/>
                        </a:lnSpc>
                        <a:spcAft>
                          <a:spcPts val="0"/>
                        </a:spcAft>
                      </a:pPr>
                      <a:r>
                        <a:rPr lang="es-EC" sz="1600" dirty="0">
                          <a:effectLst/>
                          <a:latin typeface="Times New Roman"/>
                          <a:ea typeface="Times New Roman"/>
                          <a:cs typeface="Times New Roman"/>
                        </a:rPr>
                        <a:t>44</a:t>
                      </a:r>
                    </a:p>
                  </a:txBody>
                  <a:tcPr marL="41907" marR="419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algn="ctr">
                        <a:lnSpc>
                          <a:spcPct val="100000"/>
                        </a:lnSpc>
                        <a:spcAft>
                          <a:spcPts val="0"/>
                        </a:spcAft>
                      </a:pPr>
                      <a:r>
                        <a:rPr lang="es-EC" sz="1600" dirty="0">
                          <a:effectLst/>
                          <a:latin typeface="Times New Roman"/>
                          <a:ea typeface="Times New Roman"/>
                          <a:cs typeface="Times New Roman"/>
                        </a:rPr>
                        <a:t>52</a:t>
                      </a:r>
                    </a:p>
                  </a:txBody>
                  <a:tcPr marL="41907" marR="419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algn="ctr">
                        <a:lnSpc>
                          <a:spcPct val="100000"/>
                        </a:lnSpc>
                        <a:spcAft>
                          <a:spcPts val="0"/>
                        </a:spcAft>
                      </a:pPr>
                      <a:r>
                        <a:rPr lang="es-EC" sz="1600">
                          <a:effectLst/>
                          <a:latin typeface="Times New Roman"/>
                          <a:ea typeface="Times New Roman"/>
                          <a:cs typeface="Times New Roman"/>
                        </a:rPr>
                        <a:t>95</a:t>
                      </a:r>
                    </a:p>
                  </a:txBody>
                  <a:tcPr marL="41907" marR="419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r>
              <a:tr h="212578">
                <a:tc vMerge="1">
                  <a:txBody>
                    <a:bodyPr/>
                    <a:lstStyle/>
                    <a:p>
                      <a:endParaRPr lang="es-EC"/>
                    </a:p>
                  </a:txBody>
                  <a:tcPr/>
                </a:tc>
                <a:tc>
                  <a:txBody>
                    <a:bodyPr/>
                    <a:lstStyle/>
                    <a:p>
                      <a:pPr algn="just">
                        <a:lnSpc>
                          <a:spcPct val="100000"/>
                        </a:lnSpc>
                        <a:spcAft>
                          <a:spcPts val="0"/>
                        </a:spcAft>
                      </a:pPr>
                      <a:r>
                        <a:rPr lang="es-EC" sz="1600" dirty="0" smtClean="0">
                          <a:effectLst/>
                          <a:latin typeface="Times New Roman"/>
                          <a:ea typeface="Times New Roman"/>
                          <a:cs typeface="Times New Roman"/>
                        </a:rPr>
                        <a:t>5   </a:t>
                      </a:r>
                      <a:r>
                        <a:rPr lang="es-EC" sz="1600" dirty="0">
                          <a:effectLst/>
                          <a:latin typeface="Times New Roman"/>
                          <a:ea typeface="Times New Roman"/>
                          <a:cs typeface="Times New Roman"/>
                        </a:rPr>
                        <a:t>(03-01-2017)</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algn="ctr">
                        <a:lnSpc>
                          <a:spcPct val="100000"/>
                        </a:lnSpc>
                        <a:spcAft>
                          <a:spcPts val="0"/>
                        </a:spcAft>
                      </a:pPr>
                      <a:r>
                        <a:rPr lang="es-EC" sz="1600" dirty="0">
                          <a:effectLst/>
                          <a:latin typeface="Times New Roman"/>
                          <a:ea typeface="Times New Roman"/>
                          <a:cs typeface="Times New Roman"/>
                        </a:rPr>
                        <a:t>57</a:t>
                      </a:r>
                    </a:p>
                  </a:txBody>
                  <a:tcPr marL="41907" marR="419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algn="ctr">
                        <a:lnSpc>
                          <a:spcPct val="100000"/>
                        </a:lnSpc>
                        <a:spcAft>
                          <a:spcPts val="0"/>
                        </a:spcAft>
                      </a:pPr>
                      <a:r>
                        <a:rPr lang="es-EC" sz="1600" dirty="0">
                          <a:effectLst/>
                          <a:latin typeface="Times New Roman"/>
                          <a:ea typeface="Times New Roman"/>
                          <a:cs typeface="Times New Roman"/>
                        </a:rPr>
                        <a:t>64</a:t>
                      </a:r>
                    </a:p>
                  </a:txBody>
                  <a:tcPr marL="41907" marR="419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algn="ctr">
                        <a:lnSpc>
                          <a:spcPct val="100000"/>
                        </a:lnSpc>
                        <a:spcAft>
                          <a:spcPts val="0"/>
                        </a:spcAft>
                      </a:pPr>
                      <a:r>
                        <a:rPr lang="es-EC" sz="1600" dirty="0">
                          <a:effectLst/>
                          <a:latin typeface="Times New Roman"/>
                          <a:ea typeface="Times New Roman"/>
                          <a:cs typeface="Times New Roman"/>
                        </a:rPr>
                        <a:t>95</a:t>
                      </a:r>
                    </a:p>
                  </a:txBody>
                  <a:tcPr marL="41907" marR="419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r>
              <a:tr h="212578">
                <a:tc rowSpan="5">
                  <a:txBody>
                    <a:bodyPr/>
                    <a:lstStyle/>
                    <a:p>
                      <a:pPr algn="ctr">
                        <a:lnSpc>
                          <a:spcPct val="100000"/>
                        </a:lnSpc>
                        <a:spcAft>
                          <a:spcPts val="0"/>
                        </a:spcAft>
                      </a:pPr>
                      <a:r>
                        <a:rPr lang="es-EC" sz="1600" dirty="0">
                          <a:effectLst/>
                          <a:latin typeface="Times New Roman"/>
                          <a:ea typeface="Times New Roman"/>
                          <a:cs typeface="Times New Roman"/>
                        </a:rPr>
                        <a:t>2 </a:t>
                      </a:r>
                    </a:p>
                  </a:txBody>
                  <a:tcPr marL="41907" marR="419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algn="just">
                        <a:lnSpc>
                          <a:spcPct val="100000"/>
                        </a:lnSpc>
                        <a:spcAft>
                          <a:spcPts val="0"/>
                        </a:spcAft>
                      </a:pPr>
                      <a:r>
                        <a:rPr lang="es-EC" sz="1600" dirty="0">
                          <a:effectLst/>
                          <a:latin typeface="Times New Roman"/>
                          <a:ea typeface="Times New Roman"/>
                          <a:cs typeface="Times New Roman"/>
                        </a:rPr>
                        <a:t>1</a:t>
                      </a:r>
                    </a:p>
                  </a:txBody>
                  <a:tcPr marL="41907" marR="419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algn="ctr">
                        <a:lnSpc>
                          <a:spcPct val="100000"/>
                        </a:lnSpc>
                        <a:spcAft>
                          <a:spcPts val="0"/>
                        </a:spcAft>
                      </a:pPr>
                      <a:r>
                        <a:rPr lang="es-EC" sz="1600" dirty="0">
                          <a:effectLst/>
                          <a:latin typeface="Times New Roman"/>
                          <a:ea typeface="Times New Roman"/>
                          <a:cs typeface="Times New Roman"/>
                        </a:rPr>
                        <a:t>8</a:t>
                      </a:r>
                    </a:p>
                  </a:txBody>
                  <a:tcPr marL="41907" marR="419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algn="ctr">
                        <a:lnSpc>
                          <a:spcPct val="100000"/>
                        </a:lnSpc>
                        <a:spcAft>
                          <a:spcPts val="0"/>
                        </a:spcAft>
                      </a:pPr>
                      <a:r>
                        <a:rPr lang="es-EC" sz="1600" dirty="0">
                          <a:effectLst/>
                          <a:latin typeface="Times New Roman"/>
                          <a:ea typeface="Times New Roman"/>
                          <a:cs typeface="Times New Roman"/>
                        </a:rPr>
                        <a:t>10</a:t>
                      </a:r>
                    </a:p>
                  </a:txBody>
                  <a:tcPr marL="41907" marR="419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algn="ctr">
                        <a:lnSpc>
                          <a:spcPct val="100000"/>
                        </a:lnSpc>
                        <a:spcAft>
                          <a:spcPts val="0"/>
                        </a:spcAft>
                      </a:pPr>
                      <a:r>
                        <a:rPr lang="es-EC" sz="1600">
                          <a:effectLst/>
                          <a:latin typeface="Times New Roman"/>
                          <a:ea typeface="Times New Roman"/>
                          <a:cs typeface="Times New Roman"/>
                        </a:rPr>
                        <a:t>60</a:t>
                      </a:r>
                    </a:p>
                  </a:txBody>
                  <a:tcPr marL="41907" marR="419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r>
              <a:tr h="212578">
                <a:tc vMerge="1">
                  <a:txBody>
                    <a:bodyPr/>
                    <a:lstStyle/>
                    <a:p>
                      <a:endParaRPr lang="es-EC"/>
                    </a:p>
                  </a:txBody>
                  <a:tcPr/>
                </a:tc>
                <a:tc>
                  <a:txBody>
                    <a:bodyPr/>
                    <a:lstStyle/>
                    <a:p>
                      <a:pPr algn="just">
                        <a:lnSpc>
                          <a:spcPct val="100000"/>
                        </a:lnSpc>
                        <a:spcAft>
                          <a:spcPts val="0"/>
                        </a:spcAft>
                      </a:pPr>
                      <a:r>
                        <a:rPr lang="es-EC" sz="1600" dirty="0">
                          <a:effectLst/>
                          <a:latin typeface="Times New Roman"/>
                          <a:ea typeface="Times New Roman"/>
                          <a:cs typeface="Times New Roman"/>
                        </a:rPr>
                        <a:t>2</a:t>
                      </a:r>
                    </a:p>
                  </a:txBody>
                  <a:tcPr marL="41907" marR="419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algn="ctr">
                        <a:lnSpc>
                          <a:spcPct val="100000"/>
                        </a:lnSpc>
                        <a:spcAft>
                          <a:spcPts val="0"/>
                        </a:spcAft>
                      </a:pPr>
                      <a:r>
                        <a:rPr lang="es-EC" sz="1600" dirty="0">
                          <a:effectLst/>
                          <a:latin typeface="Times New Roman"/>
                          <a:ea typeface="Times New Roman"/>
                          <a:cs typeface="Times New Roman"/>
                        </a:rPr>
                        <a:t>14</a:t>
                      </a:r>
                    </a:p>
                  </a:txBody>
                  <a:tcPr marL="41907" marR="419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algn="ctr">
                        <a:lnSpc>
                          <a:spcPct val="100000"/>
                        </a:lnSpc>
                        <a:spcAft>
                          <a:spcPts val="0"/>
                        </a:spcAft>
                      </a:pPr>
                      <a:r>
                        <a:rPr lang="es-EC" sz="1600">
                          <a:effectLst/>
                          <a:latin typeface="Times New Roman"/>
                          <a:ea typeface="Times New Roman"/>
                          <a:cs typeface="Times New Roman"/>
                        </a:rPr>
                        <a:t>19</a:t>
                      </a:r>
                    </a:p>
                  </a:txBody>
                  <a:tcPr marL="41907" marR="419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algn="ctr">
                        <a:lnSpc>
                          <a:spcPct val="100000"/>
                        </a:lnSpc>
                        <a:spcAft>
                          <a:spcPts val="0"/>
                        </a:spcAft>
                      </a:pPr>
                      <a:r>
                        <a:rPr lang="es-EC" sz="1600" dirty="0">
                          <a:effectLst/>
                          <a:latin typeface="Times New Roman"/>
                          <a:ea typeface="Times New Roman"/>
                          <a:cs typeface="Times New Roman"/>
                        </a:rPr>
                        <a:t>80</a:t>
                      </a:r>
                    </a:p>
                  </a:txBody>
                  <a:tcPr marL="41907" marR="419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r>
              <a:tr h="212578">
                <a:tc vMerge="1">
                  <a:txBody>
                    <a:bodyPr/>
                    <a:lstStyle/>
                    <a:p>
                      <a:endParaRPr lang="es-EC"/>
                    </a:p>
                  </a:txBody>
                  <a:tcPr/>
                </a:tc>
                <a:tc>
                  <a:txBody>
                    <a:bodyPr/>
                    <a:lstStyle/>
                    <a:p>
                      <a:pPr algn="just">
                        <a:lnSpc>
                          <a:spcPct val="100000"/>
                        </a:lnSpc>
                        <a:spcAft>
                          <a:spcPts val="0"/>
                        </a:spcAft>
                      </a:pPr>
                      <a:r>
                        <a:rPr lang="es-EC" sz="1600" dirty="0">
                          <a:effectLst/>
                          <a:latin typeface="Times New Roman"/>
                          <a:ea typeface="Times New Roman"/>
                          <a:cs typeface="Times New Roman"/>
                        </a:rPr>
                        <a:t>3</a:t>
                      </a:r>
                    </a:p>
                  </a:txBody>
                  <a:tcPr marL="41907" marR="419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algn="ctr">
                        <a:lnSpc>
                          <a:spcPct val="100000"/>
                        </a:lnSpc>
                        <a:spcAft>
                          <a:spcPts val="0"/>
                        </a:spcAft>
                      </a:pPr>
                      <a:r>
                        <a:rPr lang="es-EC" sz="1600" dirty="0">
                          <a:effectLst/>
                          <a:latin typeface="Times New Roman"/>
                          <a:ea typeface="Times New Roman"/>
                          <a:cs typeface="Times New Roman"/>
                        </a:rPr>
                        <a:t>32</a:t>
                      </a:r>
                    </a:p>
                  </a:txBody>
                  <a:tcPr marL="41907" marR="419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algn="ctr">
                        <a:lnSpc>
                          <a:spcPct val="100000"/>
                        </a:lnSpc>
                        <a:spcAft>
                          <a:spcPts val="0"/>
                        </a:spcAft>
                      </a:pPr>
                      <a:r>
                        <a:rPr lang="es-EC" sz="1600" dirty="0">
                          <a:effectLst/>
                          <a:latin typeface="Times New Roman"/>
                          <a:ea typeface="Times New Roman"/>
                          <a:cs typeface="Times New Roman"/>
                        </a:rPr>
                        <a:t>20</a:t>
                      </a:r>
                    </a:p>
                  </a:txBody>
                  <a:tcPr marL="41907" marR="419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algn="ctr">
                        <a:lnSpc>
                          <a:spcPct val="100000"/>
                        </a:lnSpc>
                        <a:spcAft>
                          <a:spcPts val="0"/>
                        </a:spcAft>
                      </a:pPr>
                      <a:r>
                        <a:rPr lang="es-EC" sz="1600" dirty="0">
                          <a:effectLst/>
                          <a:latin typeface="Times New Roman"/>
                          <a:ea typeface="Times New Roman"/>
                          <a:cs typeface="Times New Roman"/>
                        </a:rPr>
                        <a:t>90</a:t>
                      </a:r>
                    </a:p>
                  </a:txBody>
                  <a:tcPr marL="41907" marR="419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r>
              <a:tr h="212578">
                <a:tc vMerge="1">
                  <a:txBody>
                    <a:bodyPr/>
                    <a:lstStyle/>
                    <a:p>
                      <a:endParaRPr lang="es-EC"/>
                    </a:p>
                  </a:txBody>
                  <a:tcPr/>
                </a:tc>
                <a:tc>
                  <a:txBody>
                    <a:bodyPr/>
                    <a:lstStyle/>
                    <a:p>
                      <a:pPr algn="just">
                        <a:lnSpc>
                          <a:spcPct val="100000"/>
                        </a:lnSpc>
                        <a:spcAft>
                          <a:spcPts val="0"/>
                        </a:spcAft>
                      </a:pPr>
                      <a:r>
                        <a:rPr lang="es-EC" sz="1600" dirty="0">
                          <a:effectLst/>
                          <a:latin typeface="Times New Roman"/>
                          <a:ea typeface="Times New Roman"/>
                          <a:cs typeface="Times New Roman"/>
                        </a:rPr>
                        <a:t>4</a:t>
                      </a:r>
                    </a:p>
                  </a:txBody>
                  <a:tcPr marL="41907" marR="419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algn="ctr">
                        <a:lnSpc>
                          <a:spcPct val="100000"/>
                        </a:lnSpc>
                        <a:spcAft>
                          <a:spcPts val="0"/>
                        </a:spcAft>
                      </a:pPr>
                      <a:r>
                        <a:rPr lang="es-EC" sz="1600" dirty="0">
                          <a:effectLst/>
                          <a:latin typeface="Times New Roman"/>
                          <a:ea typeface="Times New Roman"/>
                          <a:cs typeface="Times New Roman"/>
                        </a:rPr>
                        <a:t>35</a:t>
                      </a:r>
                    </a:p>
                  </a:txBody>
                  <a:tcPr marL="41907" marR="419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algn="ctr">
                        <a:lnSpc>
                          <a:spcPct val="100000"/>
                        </a:lnSpc>
                        <a:spcAft>
                          <a:spcPts val="0"/>
                        </a:spcAft>
                      </a:pPr>
                      <a:r>
                        <a:rPr lang="es-EC" sz="1600" dirty="0">
                          <a:effectLst/>
                          <a:latin typeface="Times New Roman"/>
                          <a:ea typeface="Times New Roman"/>
                          <a:cs typeface="Times New Roman"/>
                        </a:rPr>
                        <a:t>54</a:t>
                      </a:r>
                    </a:p>
                  </a:txBody>
                  <a:tcPr marL="41907" marR="419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algn="ctr">
                        <a:lnSpc>
                          <a:spcPct val="100000"/>
                        </a:lnSpc>
                        <a:spcAft>
                          <a:spcPts val="0"/>
                        </a:spcAft>
                      </a:pPr>
                      <a:r>
                        <a:rPr lang="es-EC" sz="1600" dirty="0">
                          <a:effectLst/>
                          <a:latin typeface="Times New Roman"/>
                          <a:ea typeface="Times New Roman"/>
                          <a:cs typeface="Times New Roman"/>
                        </a:rPr>
                        <a:t>97</a:t>
                      </a:r>
                    </a:p>
                  </a:txBody>
                  <a:tcPr marL="41907" marR="419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r>
              <a:tr h="212578">
                <a:tc vMerge="1">
                  <a:txBody>
                    <a:bodyPr/>
                    <a:lstStyle/>
                    <a:p>
                      <a:endParaRPr lang="es-EC"/>
                    </a:p>
                  </a:txBody>
                  <a:tcPr/>
                </a:tc>
                <a:tc>
                  <a:txBody>
                    <a:bodyPr/>
                    <a:lstStyle/>
                    <a:p>
                      <a:pPr algn="just">
                        <a:lnSpc>
                          <a:spcPct val="100000"/>
                        </a:lnSpc>
                        <a:spcAft>
                          <a:spcPts val="0"/>
                        </a:spcAft>
                      </a:pPr>
                      <a:r>
                        <a:rPr lang="es-EC" sz="1600">
                          <a:effectLst/>
                          <a:latin typeface="Times New Roman"/>
                          <a:ea typeface="Times New Roman"/>
                          <a:cs typeface="Times New Roman"/>
                        </a:rPr>
                        <a:t>5</a:t>
                      </a:r>
                    </a:p>
                  </a:txBody>
                  <a:tcPr marL="41907" marR="419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algn="ctr">
                        <a:lnSpc>
                          <a:spcPct val="100000"/>
                        </a:lnSpc>
                        <a:spcAft>
                          <a:spcPts val="0"/>
                        </a:spcAft>
                      </a:pPr>
                      <a:r>
                        <a:rPr lang="es-EC" sz="1600" dirty="0">
                          <a:effectLst/>
                          <a:latin typeface="Times New Roman"/>
                          <a:ea typeface="Times New Roman"/>
                          <a:cs typeface="Times New Roman"/>
                        </a:rPr>
                        <a:t>48</a:t>
                      </a:r>
                    </a:p>
                  </a:txBody>
                  <a:tcPr marL="41907" marR="419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algn="ctr">
                        <a:lnSpc>
                          <a:spcPct val="100000"/>
                        </a:lnSpc>
                        <a:spcAft>
                          <a:spcPts val="0"/>
                        </a:spcAft>
                      </a:pPr>
                      <a:r>
                        <a:rPr lang="es-EC" sz="1600" dirty="0">
                          <a:effectLst/>
                          <a:latin typeface="Times New Roman"/>
                          <a:ea typeface="Times New Roman"/>
                          <a:cs typeface="Times New Roman"/>
                        </a:rPr>
                        <a:t>65</a:t>
                      </a:r>
                    </a:p>
                  </a:txBody>
                  <a:tcPr marL="41907" marR="419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algn="ctr">
                        <a:lnSpc>
                          <a:spcPct val="100000"/>
                        </a:lnSpc>
                        <a:spcAft>
                          <a:spcPts val="0"/>
                        </a:spcAft>
                      </a:pPr>
                      <a:r>
                        <a:rPr lang="es-EC" sz="1600" dirty="0">
                          <a:effectLst/>
                          <a:latin typeface="Times New Roman"/>
                          <a:ea typeface="Times New Roman"/>
                          <a:cs typeface="Times New Roman"/>
                        </a:rPr>
                        <a:t>100</a:t>
                      </a:r>
                    </a:p>
                  </a:txBody>
                  <a:tcPr marL="41907" marR="419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r>
              <a:tr h="212578">
                <a:tc rowSpan="5">
                  <a:txBody>
                    <a:bodyPr/>
                    <a:lstStyle/>
                    <a:p>
                      <a:pPr algn="ctr">
                        <a:lnSpc>
                          <a:spcPct val="100000"/>
                        </a:lnSpc>
                        <a:spcAft>
                          <a:spcPts val="0"/>
                        </a:spcAft>
                      </a:pPr>
                      <a:r>
                        <a:rPr lang="es-EC" sz="1600" dirty="0">
                          <a:effectLst/>
                          <a:latin typeface="Times New Roman"/>
                          <a:ea typeface="Times New Roman"/>
                          <a:cs typeface="Times New Roman"/>
                        </a:rPr>
                        <a:t>3</a:t>
                      </a:r>
                    </a:p>
                  </a:txBody>
                  <a:tcPr marL="41907" marR="419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just">
                        <a:lnSpc>
                          <a:spcPct val="100000"/>
                        </a:lnSpc>
                        <a:spcAft>
                          <a:spcPts val="0"/>
                        </a:spcAft>
                      </a:pPr>
                      <a:r>
                        <a:rPr lang="es-EC" sz="1600">
                          <a:effectLst/>
                          <a:latin typeface="Times New Roman"/>
                          <a:ea typeface="Times New Roman"/>
                          <a:cs typeface="Times New Roman"/>
                        </a:rPr>
                        <a:t>1</a:t>
                      </a:r>
                    </a:p>
                  </a:txBody>
                  <a:tcPr marL="41907" marR="419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a:lnSpc>
                          <a:spcPct val="100000"/>
                        </a:lnSpc>
                        <a:spcAft>
                          <a:spcPts val="0"/>
                        </a:spcAft>
                      </a:pPr>
                      <a:r>
                        <a:rPr lang="es-EC" sz="1600" dirty="0">
                          <a:effectLst/>
                          <a:latin typeface="Times New Roman"/>
                          <a:ea typeface="Times New Roman"/>
                          <a:cs typeface="Times New Roman"/>
                        </a:rPr>
                        <a:t>4,5</a:t>
                      </a:r>
                    </a:p>
                  </a:txBody>
                  <a:tcPr marL="41907" marR="419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a:lnSpc>
                          <a:spcPct val="100000"/>
                        </a:lnSpc>
                        <a:spcAft>
                          <a:spcPts val="0"/>
                        </a:spcAft>
                      </a:pPr>
                      <a:r>
                        <a:rPr lang="es-EC" sz="1600">
                          <a:effectLst/>
                          <a:latin typeface="Times New Roman"/>
                          <a:ea typeface="Times New Roman"/>
                          <a:cs typeface="Times New Roman"/>
                        </a:rPr>
                        <a:t>9</a:t>
                      </a:r>
                    </a:p>
                  </a:txBody>
                  <a:tcPr marL="41907" marR="419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a:lnSpc>
                          <a:spcPct val="100000"/>
                        </a:lnSpc>
                        <a:spcAft>
                          <a:spcPts val="0"/>
                        </a:spcAft>
                      </a:pPr>
                      <a:r>
                        <a:rPr lang="es-EC" sz="1600">
                          <a:effectLst/>
                          <a:latin typeface="Times New Roman"/>
                          <a:ea typeface="Times New Roman"/>
                          <a:cs typeface="Times New Roman"/>
                        </a:rPr>
                        <a:t>30</a:t>
                      </a:r>
                    </a:p>
                  </a:txBody>
                  <a:tcPr marL="41907" marR="419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r>
              <a:tr h="212578">
                <a:tc vMerge="1">
                  <a:txBody>
                    <a:bodyPr/>
                    <a:lstStyle/>
                    <a:p>
                      <a:endParaRPr lang="es-EC"/>
                    </a:p>
                  </a:txBody>
                  <a:tcPr/>
                </a:tc>
                <a:tc>
                  <a:txBody>
                    <a:bodyPr/>
                    <a:lstStyle/>
                    <a:p>
                      <a:pPr algn="just">
                        <a:lnSpc>
                          <a:spcPct val="100000"/>
                        </a:lnSpc>
                        <a:spcAft>
                          <a:spcPts val="0"/>
                        </a:spcAft>
                      </a:pPr>
                      <a:r>
                        <a:rPr lang="es-EC" sz="1600" dirty="0">
                          <a:effectLst/>
                          <a:latin typeface="Times New Roman"/>
                          <a:ea typeface="Times New Roman"/>
                          <a:cs typeface="Times New Roman"/>
                        </a:rPr>
                        <a:t>2</a:t>
                      </a:r>
                    </a:p>
                  </a:txBody>
                  <a:tcPr marL="41907" marR="419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a:lnSpc>
                          <a:spcPct val="100000"/>
                        </a:lnSpc>
                        <a:spcAft>
                          <a:spcPts val="0"/>
                        </a:spcAft>
                      </a:pPr>
                      <a:r>
                        <a:rPr lang="es-EC" sz="1600" dirty="0">
                          <a:effectLst/>
                          <a:latin typeface="Times New Roman"/>
                          <a:ea typeface="Times New Roman"/>
                          <a:cs typeface="Times New Roman"/>
                        </a:rPr>
                        <a:t>11</a:t>
                      </a:r>
                    </a:p>
                  </a:txBody>
                  <a:tcPr marL="41907" marR="419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a:lnSpc>
                          <a:spcPct val="100000"/>
                        </a:lnSpc>
                        <a:spcAft>
                          <a:spcPts val="0"/>
                        </a:spcAft>
                      </a:pPr>
                      <a:r>
                        <a:rPr lang="es-EC" sz="1600" dirty="0">
                          <a:effectLst/>
                          <a:latin typeface="Times New Roman"/>
                          <a:ea typeface="Times New Roman"/>
                          <a:cs typeface="Times New Roman"/>
                        </a:rPr>
                        <a:t>16</a:t>
                      </a:r>
                    </a:p>
                  </a:txBody>
                  <a:tcPr marL="41907" marR="419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a:lnSpc>
                          <a:spcPct val="100000"/>
                        </a:lnSpc>
                        <a:spcAft>
                          <a:spcPts val="0"/>
                        </a:spcAft>
                      </a:pPr>
                      <a:r>
                        <a:rPr lang="es-EC" sz="1600" dirty="0">
                          <a:effectLst/>
                          <a:latin typeface="Times New Roman"/>
                          <a:ea typeface="Times New Roman"/>
                          <a:cs typeface="Times New Roman"/>
                        </a:rPr>
                        <a:t>60</a:t>
                      </a:r>
                    </a:p>
                  </a:txBody>
                  <a:tcPr marL="41907" marR="419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r>
              <a:tr h="212578">
                <a:tc vMerge="1">
                  <a:txBody>
                    <a:bodyPr/>
                    <a:lstStyle/>
                    <a:p>
                      <a:endParaRPr lang="es-EC"/>
                    </a:p>
                  </a:txBody>
                  <a:tcPr/>
                </a:tc>
                <a:tc>
                  <a:txBody>
                    <a:bodyPr/>
                    <a:lstStyle/>
                    <a:p>
                      <a:pPr algn="just">
                        <a:lnSpc>
                          <a:spcPct val="100000"/>
                        </a:lnSpc>
                        <a:spcAft>
                          <a:spcPts val="0"/>
                        </a:spcAft>
                      </a:pPr>
                      <a:r>
                        <a:rPr lang="es-EC" sz="1600" dirty="0">
                          <a:effectLst/>
                          <a:latin typeface="Times New Roman"/>
                          <a:ea typeface="Times New Roman"/>
                          <a:cs typeface="Times New Roman"/>
                        </a:rPr>
                        <a:t>3</a:t>
                      </a:r>
                    </a:p>
                  </a:txBody>
                  <a:tcPr marL="41907" marR="419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a:lnSpc>
                          <a:spcPct val="100000"/>
                        </a:lnSpc>
                        <a:spcAft>
                          <a:spcPts val="0"/>
                        </a:spcAft>
                      </a:pPr>
                      <a:r>
                        <a:rPr lang="es-EC" sz="1600" dirty="0">
                          <a:effectLst/>
                          <a:latin typeface="Times New Roman"/>
                          <a:ea typeface="Times New Roman"/>
                          <a:cs typeface="Times New Roman"/>
                        </a:rPr>
                        <a:t>30</a:t>
                      </a:r>
                    </a:p>
                  </a:txBody>
                  <a:tcPr marL="41907" marR="419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a:lnSpc>
                          <a:spcPct val="100000"/>
                        </a:lnSpc>
                        <a:spcAft>
                          <a:spcPts val="0"/>
                        </a:spcAft>
                      </a:pPr>
                      <a:r>
                        <a:rPr lang="es-EC" sz="1600" dirty="0">
                          <a:effectLst/>
                          <a:latin typeface="Times New Roman"/>
                          <a:ea typeface="Times New Roman"/>
                          <a:cs typeface="Times New Roman"/>
                        </a:rPr>
                        <a:t>30</a:t>
                      </a:r>
                    </a:p>
                  </a:txBody>
                  <a:tcPr marL="41907" marR="419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a:lnSpc>
                          <a:spcPct val="100000"/>
                        </a:lnSpc>
                        <a:spcAft>
                          <a:spcPts val="0"/>
                        </a:spcAft>
                      </a:pPr>
                      <a:r>
                        <a:rPr lang="es-EC" sz="1600">
                          <a:effectLst/>
                          <a:latin typeface="Times New Roman"/>
                          <a:ea typeface="Calibri"/>
                          <a:cs typeface="Times New Roman"/>
                        </a:rPr>
                        <a:t>80</a:t>
                      </a:r>
                      <a:endParaRPr lang="es-EC" sz="1600">
                        <a:effectLst/>
                        <a:latin typeface="Times New Roman"/>
                        <a:ea typeface="Times New Roman"/>
                        <a:cs typeface="Times New Roman"/>
                      </a:endParaRPr>
                    </a:p>
                  </a:txBody>
                  <a:tcPr marL="41907" marR="419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r>
              <a:tr h="212578">
                <a:tc vMerge="1">
                  <a:txBody>
                    <a:bodyPr/>
                    <a:lstStyle/>
                    <a:p>
                      <a:endParaRPr lang="es-EC"/>
                    </a:p>
                  </a:txBody>
                  <a:tcPr/>
                </a:tc>
                <a:tc>
                  <a:txBody>
                    <a:bodyPr/>
                    <a:lstStyle/>
                    <a:p>
                      <a:pPr algn="just">
                        <a:lnSpc>
                          <a:spcPct val="100000"/>
                        </a:lnSpc>
                        <a:spcAft>
                          <a:spcPts val="0"/>
                        </a:spcAft>
                      </a:pPr>
                      <a:r>
                        <a:rPr lang="es-EC" sz="1600">
                          <a:effectLst/>
                          <a:latin typeface="Times New Roman"/>
                          <a:ea typeface="Times New Roman"/>
                          <a:cs typeface="Times New Roman"/>
                        </a:rPr>
                        <a:t>4</a:t>
                      </a:r>
                    </a:p>
                  </a:txBody>
                  <a:tcPr marL="41907" marR="419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a:lnSpc>
                          <a:spcPct val="100000"/>
                        </a:lnSpc>
                        <a:spcAft>
                          <a:spcPts val="0"/>
                        </a:spcAft>
                      </a:pPr>
                      <a:r>
                        <a:rPr lang="es-EC" sz="1600" dirty="0">
                          <a:effectLst/>
                          <a:latin typeface="Times New Roman"/>
                          <a:ea typeface="Times New Roman"/>
                          <a:cs typeface="Times New Roman"/>
                        </a:rPr>
                        <a:t>42</a:t>
                      </a:r>
                    </a:p>
                  </a:txBody>
                  <a:tcPr marL="41907" marR="419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a:lnSpc>
                          <a:spcPct val="100000"/>
                        </a:lnSpc>
                        <a:spcAft>
                          <a:spcPts val="0"/>
                        </a:spcAft>
                      </a:pPr>
                      <a:r>
                        <a:rPr lang="es-EC" sz="1600" dirty="0">
                          <a:effectLst/>
                          <a:latin typeface="Times New Roman"/>
                          <a:ea typeface="Times New Roman"/>
                          <a:cs typeface="Times New Roman"/>
                        </a:rPr>
                        <a:t>43</a:t>
                      </a:r>
                    </a:p>
                  </a:txBody>
                  <a:tcPr marL="41907" marR="419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a:lnSpc>
                          <a:spcPct val="100000"/>
                        </a:lnSpc>
                        <a:spcAft>
                          <a:spcPts val="0"/>
                        </a:spcAft>
                      </a:pPr>
                      <a:r>
                        <a:rPr lang="es-EC" sz="1600" dirty="0">
                          <a:effectLst/>
                          <a:latin typeface="Times New Roman"/>
                          <a:ea typeface="Times New Roman"/>
                          <a:cs typeface="Times New Roman"/>
                        </a:rPr>
                        <a:t>95</a:t>
                      </a:r>
                    </a:p>
                  </a:txBody>
                  <a:tcPr marL="41907" marR="419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r>
              <a:tr h="212578">
                <a:tc vMerge="1">
                  <a:txBody>
                    <a:bodyPr/>
                    <a:lstStyle/>
                    <a:p>
                      <a:endParaRPr lang="es-EC"/>
                    </a:p>
                  </a:txBody>
                  <a:tcPr/>
                </a:tc>
                <a:tc>
                  <a:txBody>
                    <a:bodyPr/>
                    <a:lstStyle/>
                    <a:p>
                      <a:pPr algn="just">
                        <a:lnSpc>
                          <a:spcPct val="100000"/>
                        </a:lnSpc>
                        <a:spcAft>
                          <a:spcPts val="0"/>
                        </a:spcAft>
                      </a:pPr>
                      <a:r>
                        <a:rPr lang="es-EC" sz="1600">
                          <a:effectLst/>
                          <a:latin typeface="Times New Roman"/>
                          <a:ea typeface="Times New Roman"/>
                          <a:cs typeface="Times New Roman"/>
                        </a:rPr>
                        <a:t>5</a:t>
                      </a:r>
                    </a:p>
                  </a:txBody>
                  <a:tcPr marL="41907" marR="419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a:lnSpc>
                          <a:spcPct val="100000"/>
                        </a:lnSpc>
                        <a:spcAft>
                          <a:spcPts val="0"/>
                        </a:spcAft>
                      </a:pPr>
                      <a:r>
                        <a:rPr lang="es-EC" sz="1600">
                          <a:effectLst/>
                          <a:latin typeface="Times New Roman"/>
                          <a:ea typeface="Times New Roman"/>
                          <a:cs typeface="Times New Roman"/>
                        </a:rPr>
                        <a:t>58</a:t>
                      </a:r>
                    </a:p>
                  </a:txBody>
                  <a:tcPr marL="41907" marR="419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a:lnSpc>
                          <a:spcPct val="100000"/>
                        </a:lnSpc>
                        <a:spcAft>
                          <a:spcPts val="0"/>
                        </a:spcAft>
                      </a:pPr>
                      <a:r>
                        <a:rPr lang="es-EC" sz="1600" dirty="0">
                          <a:effectLst/>
                          <a:latin typeface="Times New Roman"/>
                          <a:ea typeface="Times New Roman"/>
                          <a:cs typeface="Times New Roman"/>
                        </a:rPr>
                        <a:t>60</a:t>
                      </a:r>
                    </a:p>
                  </a:txBody>
                  <a:tcPr marL="41907" marR="419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a:lnSpc>
                          <a:spcPct val="100000"/>
                        </a:lnSpc>
                        <a:spcAft>
                          <a:spcPts val="0"/>
                        </a:spcAft>
                      </a:pPr>
                      <a:r>
                        <a:rPr lang="es-EC" sz="1600" dirty="0">
                          <a:effectLst/>
                          <a:latin typeface="Times New Roman"/>
                          <a:ea typeface="Calibri"/>
                          <a:cs typeface="Times New Roman"/>
                        </a:rPr>
                        <a:t>100</a:t>
                      </a:r>
                      <a:endParaRPr lang="es-EC" sz="1600" dirty="0">
                        <a:effectLst/>
                        <a:latin typeface="Times New Roman"/>
                        <a:ea typeface="Times New Roman"/>
                        <a:cs typeface="Times New Roman"/>
                      </a:endParaRPr>
                    </a:p>
                  </a:txBody>
                  <a:tcPr marL="41907" marR="419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r>
              <a:tr h="212578">
                <a:tc rowSpan="5">
                  <a:txBody>
                    <a:bodyPr/>
                    <a:lstStyle/>
                    <a:p>
                      <a:pPr algn="ctr">
                        <a:lnSpc>
                          <a:spcPct val="100000"/>
                        </a:lnSpc>
                        <a:spcAft>
                          <a:spcPts val="0"/>
                        </a:spcAft>
                      </a:pPr>
                      <a:r>
                        <a:rPr lang="es-EC" sz="1600" dirty="0">
                          <a:effectLst/>
                          <a:latin typeface="Times New Roman"/>
                          <a:ea typeface="Times New Roman"/>
                          <a:cs typeface="Times New Roman"/>
                        </a:rPr>
                        <a:t>4</a:t>
                      </a:r>
                    </a:p>
                  </a:txBody>
                  <a:tcPr marL="41907" marR="419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algn="just">
                        <a:lnSpc>
                          <a:spcPct val="100000"/>
                        </a:lnSpc>
                        <a:spcAft>
                          <a:spcPts val="0"/>
                        </a:spcAft>
                      </a:pPr>
                      <a:r>
                        <a:rPr lang="es-EC" sz="1600" dirty="0">
                          <a:effectLst/>
                          <a:latin typeface="Times New Roman"/>
                          <a:ea typeface="Times New Roman"/>
                          <a:cs typeface="Times New Roman"/>
                        </a:rPr>
                        <a:t>1</a:t>
                      </a:r>
                    </a:p>
                  </a:txBody>
                  <a:tcPr marL="41907" marR="419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algn="ctr">
                        <a:lnSpc>
                          <a:spcPct val="100000"/>
                        </a:lnSpc>
                        <a:spcAft>
                          <a:spcPts val="0"/>
                        </a:spcAft>
                      </a:pPr>
                      <a:r>
                        <a:rPr lang="es-EC" sz="1600" dirty="0">
                          <a:effectLst/>
                          <a:latin typeface="Times New Roman"/>
                          <a:ea typeface="Times New Roman"/>
                          <a:cs typeface="Times New Roman"/>
                        </a:rPr>
                        <a:t>6</a:t>
                      </a:r>
                    </a:p>
                  </a:txBody>
                  <a:tcPr marL="41907" marR="419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algn="ctr">
                        <a:lnSpc>
                          <a:spcPct val="100000"/>
                        </a:lnSpc>
                        <a:spcAft>
                          <a:spcPts val="0"/>
                        </a:spcAft>
                      </a:pPr>
                      <a:r>
                        <a:rPr lang="es-EC" sz="1600" dirty="0">
                          <a:effectLst/>
                          <a:latin typeface="Times New Roman"/>
                          <a:ea typeface="Times New Roman"/>
                          <a:cs typeface="Times New Roman"/>
                        </a:rPr>
                        <a:t>9</a:t>
                      </a:r>
                    </a:p>
                  </a:txBody>
                  <a:tcPr marL="41907" marR="419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algn="ctr">
                        <a:lnSpc>
                          <a:spcPct val="100000"/>
                        </a:lnSpc>
                        <a:spcAft>
                          <a:spcPts val="0"/>
                        </a:spcAft>
                      </a:pPr>
                      <a:r>
                        <a:rPr lang="es-EC" sz="1600">
                          <a:effectLst/>
                          <a:latin typeface="Times New Roman"/>
                          <a:ea typeface="Times New Roman"/>
                          <a:cs typeface="Times New Roman"/>
                        </a:rPr>
                        <a:t>60</a:t>
                      </a:r>
                    </a:p>
                  </a:txBody>
                  <a:tcPr marL="41907" marR="419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r>
              <a:tr h="212578">
                <a:tc vMerge="1">
                  <a:txBody>
                    <a:bodyPr/>
                    <a:lstStyle/>
                    <a:p>
                      <a:endParaRPr lang="es-EC"/>
                    </a:p>
                  </a:txBody>
                  <a:tcPr/>
                </a:tc>
                <a:tc>
                  <a:txBody>
                    <a:bodyPr/>
                    <a:lstStyle/>
                    <a:p>
                      <a:pPr algn="just">
                        <a:lnSpc>
                          <a:spcPct val="100000"/>
                        </a:lnSpc>
                        <a:spcAft>
                          <a:spcPts val="0"/>
                        </a:spcAft>
                      </a:pPr>
                      <a:r>
                        <a:rPr lang="es-EC" sz="1600" dirty="0">
                          <a:effectLst/>
                          <a:latin typeface="Times New Roman"/>
                          <a:ea typeface="Times New Roman"/>
                          <a:cs typeface="Times New Roman"/>
                        </a:rPr>
                        <a:t>2</a:t>
                      </a:r>
                    </a:p>
                  </a:txBody>
                  <a:tcPr marL="41907" marR="419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algn="ctr">
                        <a:lnSpc>
                          <a:spcPct val="100000"/>
                        </a:lnSpc>
                        <a:spcAft>
                          <a:spcPts val="0"/>
                        </a:spcAft>
                      </a:pPr>
                      <a:r>
                        <a:rPr lang="es-EC" sz="1600" dirty="0">
                          <a:effectLst/>
                          <a:latin typeface="Times New Roman"/>
                          <a:ea typeface="Times New Roman"/>
                          <a:cs typeface="Times New Roman"/>
                        </a:rPr>
                        <a:t>12</a:t>
                      </a:r>
                    </a:p>
                  </a:txBody>
                  <a:tcPr marL="41907" marR="419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algn="ctr">
                        <a:lnSpc>
                          <a:spcPct val="100000"/>
                        </a:lnSpc>
                        <a:spcAft>
                          <a:spcPts val="0"/>
                        </a:spcAft>
                      </a:pPr>
                      <a:r>
                        <a:rPr lang="es-EC" sz="1600" dirty="0">
                          <a:effectLst/>
                          <a:latin typeface="Times New Roman"/>
                          <a:ea typeface="Times New Roman"/>
                          <a:cs typeface="Times New Roman"/>
                        </a:rPr>
                        <a:t>18</a:t>
                      </a:r>
                    </a:p>
                  </a:txBody>
                  <a:tcPr marL="41907" marR="419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algn="ctr">
                        <a:lnSpc>
                          <a:spcPct val="100000"/>
                        </a:lnSpc>
                        <a:spcAft>
                          <a:spcPts val="0"/>
                        </a:spcAft>
                      </a:pPr>
                      <a:r>
                        <a:rPr lang="es-EC" sz="1600" dirty="0">
                          <a:effectLst/>
                          <a:latin typeface="Times New Roman"/>
                          <a:ea typeface="Times New Roman"/>
                          <a:cs typeface="Times New Roman"/>
                        </a:rPr>
                        <a:t>80</a:t>
                      </a:r>
                    </a:p>
                  </a:txBody>
                  <a:tcPr marL="41907" marR="419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r>
              <a:tr h="212578">
                <a:tc vMerge="1">
                  <a:txBody>
                    <a:bodyPr/>
                    <a:lstStyle/>
                    <a:p>
                      <a:endParaRPr lang="es-EC"/>
                    </a:p>
                  </a:txBody>
                  <a:tcPr/>
                </a:tc>
                <a:tc>
                  <a:txBody>
                    <a:bodyPr/>
                    <a:lstStyle/>
                    <a:p>
                      <a:pPr algn="just">
                        <a:lnSpc>
                          <a:spcPct val="100000"/>
                        </a:lnSpc>
                        <a:spcAft>
                          <a:spcPts val="0"/>
                        </a:spcAft>
                      </a:pPr>
                      <a:r>
                        <a:rPr lang="es-EC" sz="1600">
                          <a:effectLst/>
                          <a:latin typeface="Times New Roman"/>
                          <a:ea typeface="Times New Roman"/>
                          <a:cs typeface="Times New Roman"/>
                        </a:rPr>
                        <a:t>3</a:t>
                      </a:r>
                    </a:p>
                  </a:txBody>
                  <a:tcPr marL="41907" marR="419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algn="ctr">
                        <a:lnSpc>
                          <a:spcPct val="100000"/>
                        </a:lnSpc>
                        <a:spcAft>
                          <a:spcPts val="0"/>
                        </a:spcAft>
                      </a:pPr>
                      <a:r>
                        <a:rPr lang="es-EC" sz="1600" dirty="0">
                          <a:effectLst/>
                          <a:latin typeface="Times New Roman"/>
                          <a:ea typeface="Times New Roman"/>
                          <a:cs typeface="Times New Roman"/>
                        </a:rPr>
                        <a:t>26</a:t>
                      </a:r>
                    </a:p>
                  </a:txBody>
                  <a:tcPr marL="41907" marR="419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algn="ctr">
                        <a:lnSpc>
                          <a:spcPct val="100000"/>
                        </a:lnSpc>
                        <a:spcAft>
                          <a:spcPts val="0"/>
                        </a:spcAft>
                      </a:pPr>
                      <a:r>
                        <a:rPr lang="es-EC" sz="1600" dirty="0">
                          <a:effectLst/>
                          <a:latin typeface="Times New Roman"/>
                          <a:ea typeface="Times New Roman"/>
                          <a:cs typeface="Times New Roman"/>
                        </a:rPr>
                        <a:t>29</a:t>
                      </a:r>
                    </a:p>
                  </a:txBody>
                  <a:tcPr marL="41907" marR="419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algn="ctr">
                        <a:lnSpc>
                          <a:spcPct val="100000"/>
                        </a:lnSpc>
                        <a:spcAft>
                          <a:spcPts val="0"/>
                        </a:spcAft>
                      </a:pPr>
                      <a:r>
                        <a:rPr lang="es-EC" sz="1600" dirty="0">
                          <a:effectLst/>
                          <a:latin typeface="Times New Roman"/>
                          <a:ea typeface="Calibri"/>
                          <a:cs typeface="Times New Roman"/>
                        </a:rPr>
                        <a:t>100</a:t>
                      </a:r>
                      <a:endParaRPr lang="es-EC" sz="1600" dirty="0">
                        <a:effectLst/>
                        <a:latin typeface="Times New Roman"/>
                        <a:ea typeface="Times New Roman"/>
                        <a:cs typeface="Times New Roman"/>
                      </a:endParaRPr>
                    </a:p>
                  </a:txBody>
                  <a:tcPr marL="41907" marR="419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r>
              <a:tr h="212578">
                <a:tc vMerge="1">
                  <a:txBody>
                    <a:bodyPr/>
                    <a:lstStyle/>
                    <a:p>
                      <a:endParaRPr lang="es-EC"/>
                    </a:p>
                  </a:txBody>
                  <a:tcPr/>
                </a:tc>
                <a:tc>
                  <a:txBody>
                    <a:bodyPr/>
                    <a:lstStyle/>
                    <a:p>
                      <a:pPr algn="just">
                        <a:lnSpc>
                          <a:spcPct val="100000"/>
                        </a:lnSpc>
                        <a:spcAft>
                          <a:spcPts val="0"/>
                        </a:spcAft>
                      </a:pPr>
                      <a:r>
                        <a:rPr lang="es-EC" sz="1600">
                          <a:effectLst/>
                          <a:latin typeface="Times New Roman"/>
                          <a:ea typeface="Times New Roman"/>
                          <a:cs typeface="Times New Roman"/>
                        </a:rPr>
                        <a:t>4</a:t>
                      </a:r>
                    </a:p>
                  </a:txBody>
                  <a:tcPr marL="41907" marR="419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algn="ctr">
                        <a:lnSpc>
                          <a:spcPct val="100000"/>
                        </a:lnSpc>
                        <a:spcAft>
                          <a:spcPts val="0"/>
                        </a:spcAft>
                      </a:pPr>
                      <a:r>
                        <a:rPr lang="es-EC" sz="1600">
                          <a:effectLst/>
                          <a:latin typeface="Times New Roman"/>
                          <a:ea typeface="Times New Roman"/>
                          <a:cs typeface="Times New Roman"/>
                        </a:rPr>
                        <a:t>41</a:t>
                      </a:r>
                    </a:p>
                  </a:txBody>
                  <a:tcPr marL="41907" marR="419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algn="ctr">
                        <a:lnSpc>
                          <a:spcPct val="100000"/>
                        </a:lnSpc>
                        <a:spcAft>
                          <a:spcPts val="0"/>
                        </a:spcAft>
                      </a:pPr>
                      <a:r>
                        <a:rPr lang="es-EC" sz="1600" dirty="0">
                          <a:effectLst/>
                          <a:latin typeface="Times New Roman"/>
                          <a:ea typeface="Times New Roman"/>
                          <a:cs typeface="Times New Roman"/>
                        </a:rPr>
                        <a:t>50</a:t>
                      </a:r>
                    </a:p>
                  </a:txBody>
                  <a:tcPr marL="41907" marR="419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algn="ctr">
                        <a:lnSpc>
                          <a:spcPct val="100000"/>
                        </a:lnSpc>
                        <a:spcAft>
                          <a:spcPts val="0"/>
                        </a:spcAft>
                      </a:pPr>
                      <a:r>
                        <a:rPr lang="es-EC" sz="1600" dirty="0">
                          <a:effectLst/>
                          <a:latin typeface="Times New Roman"/>
                          <a:ea typeface="Times New Roman"/>
                          <a:cs typeface="Times New Roman"/>
                        </a:rPr>
                        <a:t>100</a:t>
                      </a:r>
                    </a:p>
                  </a:txBody>
                  <a:tcPr marL="41907" marR="419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r>
              <a:tr h="212578">
                <a:tc vMerge="1">
                  <a:txBody>
                    <a:bodyPr/>
                    <a:lstStyle/>
                    <a:p>
                      <a:endParaRPr lang="es-EC"/>
                    </a:p>
                  </a:txBody>
                  <a:tcPr/>
                </a:tc>
                <a:tc>
                  <a:txBody>
                    <a:bodyPr/>
                    <a:lstStyle/>
                    <a:p>
                      <a:pPr algn="just">
                        <a:lnSpc>
                          <a:spcPct val="100000"/>
                        </a:lnSpc>
                        <a:spcAft>
                          <a:spcPts val="0"/>
                        </a:spcAft>
                      </a:pPr>
                      <a:r>
                        <a:rPr lang="es-EC" sz="1600">
                          <a:effectLst/>
                          <a:latin typeface="Times New Roman"/>
                          <a:ea typeface="Times New Roman"/>
                          <a:cs typeface="Times New Roman"/>
                        </a:rPr>
                        <a:t>5</a:t>
                      </a:r>
                    </a:p>
                  </a:txBody>
                  <a:tcPr marL="41907" marR="419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algn="ctr">
                        <a:lnSpc>
                          <a:spcPct val="100000"/>
                        </a:lnSpc>
                        <a:spcAft>
                          <a:spcPts val="0"/>
                        </a:spcAft>
                      </a:pPr>
                      <a:r>
                        <a:rPr lang="es-EC" sz="1600">
                          <a:effectLst/>
                          <a:latin typeface="Times New Roman"/>
                          <a:ea typeface="Times New Roman"/>
                          <a:cs typeface="Times New Roman"/>
                        </a:rPr>
                        <a:t>59</a:t>
                      </a:r>
                    </a:p>
                  </a:txBody>
                  <a:tcPr marL="41907" marR="419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algn="ctr">
                        <a:lnSpc>
                          <a:spcPct val="100000"/>
                        </a:lnSpc>
                        <a:spcAft>
                          <a:spcPts val="0"/>
                        </a:spcAft>
                      </a:pPr>
                      <a:r>
                        <a:rPr lang="es-EC" sz="1600">
                          <a:effectLst/>
                          <a:latin typeface="Times New Roman"/>
                          <a:ea typeface="Times New Roman"/>
                          <a:cs typeface="Times New Roman"/>
                        </a:rPr>
                        <a:t>63</a:t>
                      </a:r>
                    </a:p>
                  </a:txBody>
                  <a:tcPr marL="41907" marR="419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algn="ctr">
                        <a:lnSpc>
                          <a:spcPct val="100000"/>
                        </a:lnSpc>
                        <a:spcAft>
                          <a:spcPts val="0"/>
                        </a:spcAft>
                      </a:pPr>
                      <a:r>
                        <a:rPr lang="es-EC" sz="1600" dirty="0">
                          <a:effectLst/>
                          <a:latin typeface="Times New Roman"/>
                          <a:ea typeface="Calibri"/>
                          <a:cs typeface="Times New Roman"/>
                        </a:rPr>
                        <a:t>100</a:t>
                      </a:r>
                      <a:endParaRPr lang="es-EC" sz="1600" dirty="0">
                        <a:effectLst/>
                        <a:latin typeface="Times New Roman"/>
                        <a:ea typeface="Times New Roman"/>
                        <a:cs typeface="Times New Roman"/>
                      </a:endParaRPr>
                    </a:p>
                  </a:txBody>
                  <a:tcPr marL="41907" marR="419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r>
              <a:tr h="212578">
                <a:tc rowSpan="5">
                  <a:txBody>
                    <a:bodyPr/>
                    <a:lstStyle/>
                    <a:p>
                      <a:pPr algn="ctr">
                        <a:lnSpc>
                          <a:spcPct val="100000"/>
                        </a:lnSpc>
                        <a:spcAft>
                          <a:spcPts val="0"/>
                        </a:spcAft>
                      </a:pPr>
                      <a:r>
                        <a:rPr lang="es-EC" sz="1600" dirty="0">
                          <a:effectLst/>
                          <a:latin typeface="Times New Roman"/>
                          <a:ea typeface="Times New Roman"/>
                          <a:cs typeface="Times New Roman"/>
                        </a:rPr>
                        <a:t>5</a:t>
                      </a:r>
                    </a:p>
                  </a:txBody>
                  <a:tcPr marL="41907" marR="419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99"/>
                    </a:solidFill>
                  </a:tcPr>
                </a:tc>
                <a:tc>
                  <a:txBody>
                    <a:bodyPr/>
                    <a:lstStyle/>
                    <a:p>
                      <a:pPr algn="just">
                        <a:lnSpc>
                          <a:spcPct val="100000"/>
                        </a:lnSpc>
                        <a:spcAft>
                          <a:spcPts val="0"/>
                        </a:spcAft>
                      </a:pPr>
                      <a:r>
                        <a:rPr lang="es-EC" sz="1600">
                          <a:effectLst/>
                          <a:latin typeface="Times New Roman"/>
                          <a:ea typeface="Times New Roman"/>
                          <a:cs typeface="Times New Roman"/>
                        </a:rPr>
                        <a:t>1</a:t>
                      </a:r>
                    </a:p>
                  </a:txBody>
                  <a:tcPr marL="41907" marR="419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99"/>
                    </a:solidFill>
                  </a:tcPr>
                </a:tc>
                <a:tc>
                  <a:txBody>
                    <a:bodyPr/>
                    <a:lstStyle/>
                    <a:p>
                      <a:pPr algn="ctr">
                        <a:lnSpc>
                          <a:spcPct val="100000"/>
                        </a:lnSpc>
                        <a:spcAft>
                          <a:spcPts val="0"/>
                        </a:spcAft>
                      </a:pPr>
                      <a:r>
                        <a:rPr lang="es-EC" sz="1600">
                          <a:effectLst/>
                          <a:latin typeface="Times New Roman"/>
                          <a:ea typeface="Times New Roman"/>
                          <a:cs typeface="Times New Roman"/>
                        </a:rPr>
                        <a:t>5</a:t>
                      </a:r>
                    </a:p>
                  </a:txBody>
                  <a:tcPr marL="41907" marR="419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99"/>
                    </a:solidFill>
                  </a:tcPr>
                </a:tc>
                <a:tc>
                  <a:txBody>
                    <a:bodyPr/>
                    <a:lstStyle/>
                    <a:p>
                      <a:pPr algn="ctr">
                        <a:lnSpc>
                          <a:spcPct val="100000"/>
                        </a:lnSpc>
                        <a:spcAft>
                          <a:spcPts val="0"/>
                        </a:spcAft>
                      </a:pPr>
                      <a:r>
                        <a:rPr lang="es-EC" sz="1600">
                          <a:effectLst/>
                          <a:latin typeface="Times New Roman"/>
                          <a:ea typeface="Times New Roman"/>
                          <a:cs typeface="Times New Roman"/>
                        </a:rPr>
                        <a:t>9</a:t>
                      </a:r>
                    </a:p>
                  </a:txBody>
                  <a:tcPr marL="41907" marR="419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99"/>
                    </a:solidFill>
                  </a:tcPr>
                </a:tc>
                <a:tc>
                  <a:txBody>
                    <a:bodyPr/>
                    <a:lstStyle/>
                    <a:p>
                      <a:pPr algn="ctr">
                        <a:lnSpc>
                          <a:spcPct val="100000"/>
                        </a:lnSpc>
                        <a:spcAft>
                          <a:spcPts val="0"/>
                        </a:spcAft>
                      </a:pPr>
                      <a:r>
                        <a:rPr lang="es-EC" sz="1600" dirty="0">
                          <a:effectLst/>
                          <a:latin typeface="Times New Roman"/>
                          <a:ea typeface="Times New Roman"/>
                          <a:cs typeface="Times New Roman"/>
                        </a:rPr>
                        <a:t>30</a:t>
                      </a:r>
                    </a:p>
                  </a:txBody>
                  <a:tcPr marL="41907" marR="419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99"/>
                    </a:solidFill>
                  </a:tcPr>
                </a:tc>
              </a:tr>
              <a:tr h="212578">
                <a:tc vMerge="1">
                  <a:txBody>
                    <a:bodyPr/>
                    <a:lstStyle/>
                    <a:p>
                      <a:endParaRPr lang="es-EC"/>
                    </a:p>
                  </a:txBody>
                  <a:tcPr/>
                </a:tc>
                <a:tc>
                  <a:txBody>
                    <a:bodyPr/>
                    <a:lstStyle/>
                    <a:p>
                      <a:pPr algn="just">
                        <a:lnSpc>
                          <a:spcPct val="100000"/>
                        </a:lnSpc>
                        <a:spcAft>
                          <a:spcPts val="0"/>
                        </a:spcAft>
                      </a:pPr>
                      <a:r>
                        <a:rPr lang="es-EC" sz="1600" dirty="0">
                          <a:effectLst/>
                          <a:latin typeface="Times New Roman"/>
                          <a:ea typeface="Times New Roman"/>
                          <a:cs typeface="Times New Roman"/>
                        </a:rPr>
                        <a:t>2</a:t>
                      </a:r>
                    </a:p>
                  </a:txBody>
                  <a:tcPr marL="41907" marR="419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99"/>
                    </a:solidFill>
                  </a:tcPr>
                </a:tc>
                <a:tc>
                  <a:txBody>
                    <a:bodyPr/>
                    <a:lstStyle/>
                    <a:p>
                      <a:pPr algn="ctr">
                        <a:lnSpc>
                          <a:spcPct val="100000"/>
                        </a:lnSpc>
                        <a:spcAft>
                          <a:spcPts val="0"/>
                        </a:spcAft>
                      </a:pPr>
                      <a:r>
                        <a:rPr lang="es-EC" sz="1600" dirty="0">
                          <a:effectLst/>
                          <a:latin typeface="Times New Roman"/>
                          <a:ea typeface="Times New Roman"/>
                          <a:cs typeface="Times New Roman"/>
                        </a:rPr>
                        <a:t>13</a:t>
                      </a:r>
                    </a:p>
                  </a:txBody>
                  <a:tcPr marL="41907" marR="419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99"/>
                    </a:solidFill>
                  </a:tcPr>
                </a:tc>
                <a:tc>
                  <a:txBody>
                    <a:bodyPr/>
                    <a:lstStyle/>
                    <a:p>
                      <a:pPr algn="ctr">
                        <a:lnSpc>
                          <a:spcPct val="100000"/>
                        </a:lnSpc>
                        <a:spcAft>
                          <a:spcPts val="0"/>
                        </a:spcAft>
                      </a:pPr>
                      <a:r>
                        <a:rPr lang="es-EC" sz="1600" dirty="0">
                          <a:effectLst/>
                          <a:latin typeface="Times New Roman"/>
                          <a:ea typeface="Times New Roman"/>
                          <a:cs typeface="Times New Roman"/>
                        </a:rPr>
                        <a:t>16,5</a:t>
                      </a:r>
                    </a:p>
                  </a:txBody>
                  <a:tcPr marL="41907" marR="419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99"/>
                    </a:solidFill>
                  </a:tcPr>
                </a:tc>
                <a:tc>
                  <a:txBody>
                    <a:bodyPr/>
                    <a:lstStyle/>
                    <a:p>
                      <a:pPr algn="ctr">
                        <a:lnSpc>
                          <a:spcPct val="100000"/>
                        </a:lnSpc>
                        <a:spcAft>
                          <a:spcPts val="0"/>
                        </a:spcAft>
                      </a:pPr>
                      <a:r>
                        <a:rPr lang="es-EC" sz="1600" dirty="0">
                          <a:effectLst/>
                          <a:latin typeface="Times New Roman"/>
                          <a:ea typeface="Times New Roman"/>
                          <a:cs typeface="Times New Roman"/>
                        </a:rPr>
                        <a:t>70</a:t>
                      </a:r>
                    </a:p>
                  </a:txBody>
                  <a:tcPr marL="41907" marR="419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99"/>
                    </a:solidFill>
                  </a:tcPr>
                </a:tc>
              </a:tr>
              <a:tr h="212578">
                <a:tc vMerge="1">
                  <a:txBody>
                    <a:bodyPr/>
                    <a:lstStyle/>
                    <a:p>
                      <a:endParaRPr lang="es-EC"/>
                    </a:p>
                  </a:txBody>
                  <a:tcPr/>
                </a:tc>
                <a:tc>
                  <a:txBody>
                    <a:bodyPr/>
                    <a:lstStyle/>
                    <a:p>
                      <a:pPr algn="just">
                        <a:lnSpc>
                          <a:spcPct val="100000"/>
                        </a:lnSpc>
                        <a:spcAft>
                          <a:spcPts val="0"/>
                        </a:spcAft>
                      </a:pPr>
                      <a:r>
                        <a:rPr lang="es-EC" sz="1600">
                          <a:effectLst/>
                          <a:latin typeface="Times New Roman"/>
                          <a:ea typeface="Times New Roman"/>
                          <a:cs typeface="Times New Roman"/>
                        </a:rPr>
                        <a:t>3</a:t>
                      </a:r>
                    </a:p>
                  </a:txBody>
                  <a:tcPr marL="41907" marR="419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99"/>
                    </a:solidFill>
                  </a:tcPr>
                </a:tc>
                <a:tc>
                  <a:txBody>
                    <a:bodyPr/>
                    <a:lstStyle/>
                    <a:p>
                      <a:pPr algn="ctr">
                        <a:lnSpc>
                          <a:spcPct val="100000"/>
                        </a:lnSpc>
                        <a:spcAft>
                          <a:spcPts val="0"/>
                        </a:spcAft>
                      </a:pPr>
                      <a:r>
                        <a:rPr lang="es-EC" sz="1600">
                          <a:effectLst/>
                          <a:latin typeface="Times New Roman"/>
                          <a:ea typeface="Times New Roman"/>
                          <a:cs typeface="Times New Roman"/>
                        </a:rPr>
                        <a:t>20</a:t>
                      </a:r>
                    </a:p>
                  </a:txBody>
                  <a:tcPr marL="41907" marR="419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99"/>
                    </a:solidFill>
                  </a:tcPr>
                </a:tc>
                <a:tc>
                  <a:txBody>
                    <a:bodyPr/>
                    <a:lstStyle/>
                    <a:p>
                      <a:pPr algn="ctr">
                        <a:lnSpc>
                          <a:spcPct val="100000"/>
                        </a:lnSpc>
                        <a:spcAft>
                          <a:spcPts val="0"/>
                        </a:spcAft>
                      </a:pPr>
                      <a:r>
                        <a:rPr lang="es-EC" sz="1600" dirty="0">
                          <a:effectLst/>
                          <a:latin typeface="Times New Roman"/>
                          <a:ea typeface="Times New Roman"/>
                          <a:cs typeface="Times New Roman"/>
                        </a:rPr>
                        <a:t>18</a:t>
                      </a:r>
                    </a:p>
                  </a:txBody>
                  <a:tcPr marL="41907" marR="419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99"/>
                    </a:solidFill>
                  </a:tcPr>
                </a:tc>
                <a:tc>
                  <a:txBody>
                    <a:bodyPr/>
                    <a:lstStyle/>
                    <a:p>
                      <a:pPr algn="ctr">
                        <a:lnSpc>
                          <a:spcPct val="100000"/>
                        </a:lnSpc>
                        <a:spcAft>
                          <a:spcPts val="0"/>
                        </a:spcAft>
                      </a:pPr>
                      <a:r>
                        <a:rPr lang="es-EC" sz="1600" dirty="0">
                          <a:effectLst/>
                          <a:latin typeface="Times New Roman"/>
                          <a:ea typeface="Calibri"/>
                          <a:cs typeface="Times New Roman"/>
                        </a:rPr>
                        <a:t>90</a:t>
                      </a:r>
                      <a:endParaRPr lang="es-EC" sz="1600" dirty="0">
                        <a:effectLst/>
                        <a:latin typeface="Times New Roman"/>
                        <a:ea typeface="Times New Roman"/>
                        <a:cs typeface="Times New Roman"/>
                      </a:endParaRPr>
                    </a:p>
                  </a:txBody>
                  <a:tcPr marL="41907" marR="419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99"/>
                    </a:solidFill>
                  </a:tcPr>
                </a:tc>
              </a:tr>
              <a:tr h="212578">
                <a:tc vMerge="1">
                  <a:txBody>
                    <a:bodyPr/>
                    <a:lstStyle/>
                    <a:p>
                      <a:endParaRPr lang="es-EC"/>
                    </a:p>
                  </a:txBody>
                  <a:tcPr/>
                </a:tc>
                <a:tc>
                  <a:txBody>
                    <a:bodyPr/>
                    <a:lstStyle/>
                    <a:p>
                      <a:pPr algn="just">
                        <a:lnSpc>
                          <a:spcPct val="100000"/>
                        </a:lnSpc>
                        <a:spcAft>
                          <a:spcPts val="0"/>
                        </a:spcAft>
                      </a:pPr>
                      <a:r>
                        <a:rPr lang="es-EC" sz="1600">
                          <a:effectLst/>
                          <a:latin typeface="Times New Roman"/>
                          <a:ea typeface="Times New Roman"/>
                          <a:cs typeface="Times New Roman"/>
                        </a:rPr>
                        <a:t>4</a:t>
                      </a:r>
                    </a:p>
                  </a:txBody>
                  <a:tcPr marL="41907" marR="419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99"/>
                    </a:solidFill>
                  </a:tcPr>
                </a:tc>
                <a:tc>
                  <a:txBody>
                    <a:bodyPr/>
                    <a:lstStyle/>
                    <a:p>
                      <a:pPr algn="ctr">
                        <a:lnSpc>
                          <a:spcPct val="100000"/>
                        </a:lnSpc>
                        <a:spcAft>
                          <a:spcPts val="0"/>
                        </a:spcAft>
                      </a:pPr>
                      <a:r>
                        <a:rPr lang="es-EC" sz="1600">
                          <a:effectLst/>
                          <a:latin typeface="Times New Roman"/>
                          <a:ea typeface="Times New Roman"/>
                          <a:cs typeface="Times New Roman"/>
                        </a:rPr>
                        <a:t>32</a:t>
                      </a:r>
                    </a:p>
                  </a:txBody>
                  <a:tcPr marL="41907" marR="419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99"/>
                    </a:solidFill>
                  </a:tcPr>
                </a:tc>
                <a:tc>
                  <a:txBody>
                    <a:bodyPr/>
                    <a:lstStyle/>
                    <a:p>
                      <a:pPr algn="ctr">
                        <a:lnSpc>
                          <a:spcPct val="100000"/>
                        </a:lnSpc>
                        <a:spcAft>
                          <a:spcPts val="0"/>
                        </a:spcAft>
                      </a:pPr>
                      <a:r>
                        <a:rPr lang="es-EC" sz="1600" dirty="0">
                          <a:effectLst/>
                          <a:latin typeface="Times New Roman"/>
                          <a:ea typeface="Times New Roman"/>
                          <a:cs typeface="Times New Roman"/>
                        </a:rPr>
                        <a:t>43</a:t>
                      </a:r>
                    </a:p>
                  </a:txBody>
                  <a:tcPr marL="41907" marR="419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99"/>
                    </a:solidFill>
                  </a:tcPr>
                </a:tc>
                <a:tc>
                  <a:txBody>
                    <a:bodyPr/>
                    <a:lstStyle/>
                    <a:p>
                      <a:pPr algn="ctr">
                        <a:lnSpc>
                          <a:spcPct val="100000"/>
                        </a:lnSpc>
                        <a:spcAft>
                          <a:spcPts val="0"/>
                        </a:spcAft>
                      </a:pPr>
                      <a:r>
                        <a:rPr lang="es-EC" sz="1600" dirty="0">
                          <a:effectLst/>
                          <a:latin typeface="Times New Roman"/>
                          <a:ea typeface="Times New Roman"/>
                          <a:cs typeface="Times New Roman"/>
                        </a:rPr>
                        <a:t>95</a:t>
                      </a:r>
                    </a:p>
                  </a:txBody>
                  <a:tcPr marL="41907" marR="419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99"/>
                    </a:solidFill>
                  </a:tcPr>
                </a:tc>
              </a:tr>
              <a:tr h="212578">
                <a:tc vMerge="1">
                  <a:txBody>
                    <a:bodyPr/>
                    <a:lstStyle/>
                    <a:p>
                      <a:endParaRPr lang="es-EC"/>
                    </a:p>
                  </a:txBody>
                  <a:tcPr/>
                </a:tc>
                <a:tc>
                  <a:txBody>
                    <a:bodyPr/>
                    <a:lstStyle/>
                    <a:p>
                      <a:pPr algn="just">
                        <a:lnSpc>
                          <a:spcPct val="100000"/>
                        </a:lnSpc>
                        <a:spcAft>
                          <a:spcPts val="0"/>
                        </a:spcAft>
                      </a:pPr>
                      <a:r>
                        <a:rPr lang="es-EC" sz="1600">
                          <a:effectLst/>
                          <a:latin typeface="Times New Roman"/>
                          <a:ea typeface="Times New Roman"/>
                          <a:cs typeface="Times New Roman"/>
                        </a:rPr>
                        <a:t>5</a:t>
                      </a:r>
                    </a:p>
                  </a:txBody>
                  <a:tcPr marL="41907" marR="419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99"/>
                    </a:solidFill>
                  </a:tcPr>
                </a:tc>
                <a:tc>
                  <a:txBody>
                    <a:bodyPr/>
                    <a:lstStyle/>
                    <a:p>
                      <a:pPr algn="ctr">
                        <a:lnSpc>
                          <a:spcPct val="100000"/>
                        </a:lnSpc>
                        <a:spcAft>
                          <a:spcPts val="0"/>
                        </a:spcAft>
                      </a:pPr>
                      <a:r>
                        <a:rPr lang="es-EC" sz="1600">
                          <a:effectLst/>
                          <a:latin typeface="Times New Roman"/>
                          <a:ea typeface="Times New Roman"/>
                          <a:cs typeface="Times New Roman"/>
                        </a:rPr>
                        <a:t>50</a:t>
                      </a:r>
                    </a:p>
                  </a:txBody>
                  <a:tcPr marL="41907" marR="419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99"/>
                    </a:solidFill>
                  </a:tcPr>
                </a:tc>
                <a:tc>
                  <a:txBody>
                    <a:bodyPr/>
                    <a:lstStyle/>
                    <a:p>
                      <a:pPr algn="ctr">
                        <a:lnSpc>
                          <a:spcPct val="100000"/>
                        </a:lnSpc>
                        <a:spcAft>
                          <a:spcPts val="0"/>
                        </a:spcAft>
                      </a:pPr>
                      <a:r>
                        <a:rPr lang="es-EC" sz="1600">
                          <a:effectLst/>
                          <a:latin typeface="Times New Roman"/>
                          <a:ea typeface="Times New Roman"/>
                          <a:cs typeface="Times New Roman"/>
                        </a:rPr>
                        <a:t>57</a:t>
                      </a:r>
                    </a:p>
                  </a:txBody>
                  <a:tcPr marL="41907" marR="419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99"/>
                    </a:solidFill>
                  </a:tcPr>
                </a:tc>
                <a:tc>
                  <a:txBody>
                    <a:bodyPr/>
                    <a:lstStyle/>
                    <a:p>
                      <a:pPr algn="ctr">
                        <a:lnSpc>
                          <a:spcPct val="100000"/>
                        </a:lnSpc>
                        <a:spcAft>
                          <a:spcPts val="0"/>
                        </a:spcAft>
                      </a:pPr>
                      <a:r>
                        <a:rPr lang="es-EC" sz="1600" dirty="0">
                          <a:effectLst/>
                          <a:latin typeface="Times New Roman"/>
                          <a:ea typeface="Calibri"/>
                          <a:cs typeface="Times New Roman"/>
                        </a:rPr>
                        <a:t>100</a:t>
                      </a:r>
                      <a:endParaRPr lang="es-EC" sz="1600" dirty="0">
                        <a:effectLst/>
                        <a:latin typeface="Times New Roman"/>
                        <a:ea typeface="Times New Roman"/>
                        <a:cs typeface="Times New Roman"/>
                      </a:endParaRPr>
                    </a:p>
                  </a:txBody>
                  <a:tcPr marL="41907" marR="419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99"/>
                    </a:solidFill>
                  </a:tcPr>
                </a:tc>
              </a:tr>
            </a:tbl>
          </a:graphicData>
        </a:graphic>
      </p:graphicFrame>
      <p:pic>
        <p:nvPicPr>
          <p:cNvPr id="11266" name="Picture 2" descr="D:\TRABAJO DE TITULACIÓN\Imágenes\Monitoreo 5\IMG_618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592" y="1102813"/>
            <a:ext cx="2819969" cy="3759958"/>
          </a:xfrm>
          <a:prstGeom prst="rect">
            <a:avLst/>
          </a:prstGeom>
          <a:noFill/>
          <a:extLst>
            <a:ext uri="{909E8E84-426E-40DD-AFC4-6F175D3DCCD1}">
              <a14:hiddenFill xmlns:a14="http://schemas.microsoft.com/office/drawing/2010/main">
                <a:solidFill>
                  <a:srgbClr val="FFFFFF"/>
                </a:solidFill>
              </a14:hiddenFill>
            </a:ext>
          </a:extLst>
        </p:spPr>
      </p:pic>
      <p:pic>
        <p:nvPicPr>
          <p:cNvPr id="11267" name="Picture 3" descr="D:\TRABAJO DE TITULACIÓN\Imágenes\Monitoreo 5\IMG_624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83743" y="3070746"/>
            <a:ext cx="2819969" cy="37599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767811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4 Título"/>
          <p:cNvSpPr>
            <a:spLocks noGrp="1"/>
          </p:cNvSpPr>
          <p:nvPr>
            <p:ph type="title"/>
          </p:nvPr>
        </p:nvSpPr>
        <p:spPr>
          <a:xfrm>
            <a:off x="456929" y="416257"/>
            <a:ext cx="4540303" cy="841248"/>
          </a:xfrm>
        </p:spPr>
        <p:txBody>
          <a:bodyPr>
            <a:normAutofit/>
          </a:bodyPr>
          <a:lstStyle/>
          <a:p>
            <a:r>
              <a:rPr lang="es-EC" sz="2400" b="1" cap="none" dirty="0" smtClean="0">
                <a:effectLst/>
                <a:latin typeface="Times New Roman" pitchFamily="18" charset="0"/>
                <a:cs typeface="Times New Roman" pitchFamily="18" charset="0"/>
              </a:rPr>
              <a:t>METODOLOGÍA</a:t>
            </a:r>
            <a:endParaRPr lang="es-EC" sz="2400" b="1" cap="none" dirty="0">
              <a:effectLst/>
              <a:latin typeface="Times New Roman" pitchFamily="18" charset="0"/>
              <a:cs typeface="Times New Roman" pitchFamily="18" charset="0"/>
            </a:endParaRPr>
          </a:p>
        </p:txBody>
      </p:sp>
      <p:sp>
        <p:nvSpPr>
          <p:cNvPr id="4" name="Marcador de número de diapositiva 3"/>
          <p:cNvSpPr>
            <a:spLocks noGrp="1"/>
          </p:cNvSpPr>
          <p:nvPr>
            <p:ph type="sldNum" sz="quarter" idx="12"/>
          </p:nvPr>
        </p:nvSpPr>
        <p:spPr/>
        <p:txBody>
          <a:bodyPr/>
          <a:lstStyle/>
          <a:p>
            <a:fld id="{00426CC9-39B8-443D-A87B-A0969DEF053C}" type="slidenum">
              <a:rPr lang="en-US" smtClean="0">
                <a:solidFill>
                  <a:srgbClr val="F0A22E">
                    <a:shade val="75000"/>
                  </a:srgbClr>
                </a:solidFill>
              </a:rPr>
              <a:pPr/>
              <a:t>16</a:t>
            </a:fld>
            <a:endParaRPr lang="en-US">
              <a:solidFill>
                <a:srgbClr val="F0A22E">
                  <a:shade val="75000"/>
                </a:srgbClr>
              </a:solidFill>
            </a:endParaRPr>
          </a:p>
        </p:txBody>
      </p:sp>
      <p:sp>
        <p:nvSpPr>
          <p:cNvPr id="5" name="Marcador de contenido 2"/>
          <p:cNvSpPr txBox="1">
            <a:spLocks/>
          </p:cNvSpPr>
          <p:nvPr/>
        </p:nvSpPr>
        <p:spPr>
          <a:xfrm>
            <a:off x="462181" y="1354443"/>
            <a:ext cx="11042883" cy="4418564"/>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just">
              <a:buClr>
                <a:srgbClr val="F0A22E"/>
              </a:buClr>
              <a:buFont typeface="Wingdings 3" charset="2"/>
              <a:buNone/>
            </a:pPr>
            <a:r>
              <a:rPr lang="es-EC" sz="1900" b="1" dirty="0">
                <a:solidFill>
                  <a:prstClr val="black"/>
                </a:solidFill>
                <a:latin typeface="Times New Roman" pitchFamily="18" charset="0"/>
                <a:cs typeface="Times New Roman" pitchFamily="18" charset="0"/>
              </a:rPr>
              <a:t>Ejecución de las estrategias de recuperación de suelos basadas en el proceso roturación e implementación de humus y abonos verdes</a:t>
            </a:r>
            <a:r>
              <a:rPr lang="es-EC" sz="1900" b="1" dirty="0" smtClean="0">
                <a:solidFill>
                  <a:prstClr val="black"/>
                </a:solidFill>
                <a:latin typeface="Times New Roman" pitchFamily="18" charset="0"/>
                <a:cs typeface="Times New Roman" pitchFamily="18" charset="0"/>
              </a:rPr>
              <a:t>.</a:t>
            </a:r>
          </a:p>
          <a:p>
            <a:pPr algn="just">
              <a:buClr>
                <a:srgbClr val="F0A22E"/>
              </a:buClr>
              <a:buFont typeface="Wingdings" pitchFamily="2" charset="2"/>
              <a:buChar char="v"/>
            </a:pPr>
            <a:r>
              <a:rPr lang="es-EC" sz="1900" dirty="0" smtClean="0">
                <a:solidFill>
                  <a:prstClr val="black"/>
                </a:solidFill>
                <a:latin typeface="Times New Roman" pitchFamily="18" charset="0"/>
                <a:cs typeface="Times New Roman" pitchFamily="18" charset="0"/>
              </a:rPr>
              <a:t>Pesaje de biomasa fresca y seca.</a:t>
            </a:r>
            <a:endParaRPr lang="es-EC" sz="1900" dirty="0">
              <a:solidFill>
                <a:prstClr val="black"/>
              </a:solidFill>
              <a:latin typeface="Times New Roman" pitchFamily="18" charset="0"/>
              <a:cs typeface="Times New Roman" pitchFamily="18" charset="0"/>
            </a:endParaRPr>
          </a:p>
        </p:txBody>
      </p:sp>
      <p:pic>
        <p:nvPicPr>
          <p:cNvPr id="7170" name="Picture 2" descr="D:\TRABAJO DE TITULACIÓN\Imágenes\Medición Materia\IMG_614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97973" y="2692872"/>
            <a:ext cx="4423718" cy="3701103"/>
          </a:xfrm>
          <a:prstGeom prst="rect">
            <a:avLst/>
          </a:prstGeom>
          <a:noFill/>
          <a:extLst>
            <a:ext uri="{909E8E84-426E-40DD-AFC4-6F175D3DCCD1}">
              <a14:hiddenFill xmlns:a14="http://schemas.microsoft.com/office/drawing/2010/main">
                <a:solidFill>
                  <a:srgbClr val="FFFFFF"/>
                </a:solidFill>
              </a14:hiddenFill>
            </a:ext>
          </a:extLst>
        </p:spPr>
      </p:pic>
      <p:pic>
        <p:nvPicPr>
          <p:cNvPr id="7171" name="Picture 3" descr="D:\TRABAJO DE TITULACIÓN\Imágenes\Medición Materia\IMG_615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98678" y="2682190"/>
            <a:ext cx="4423013" cy="3690422"/>
          </a:xfrm>
          <a:prstGeom prst="rect">
            <a:avLst/>
          </a:prstGeom>
          <a:noFill/>
          <a:extLst>
            <a:ext uri="{909E8E84-426E-40DD-AFC4-6F175D3DCCD1}">
              <a14:hiddenFill xmlns:a14="http://schemas.microsoft.com/office/drawing/2010/main">
                <a:solidFill>
                  <a:srgbClr val="FFFFFF"/>
                </a:solidFill>
              </a14:hiddenFill>
            </a:ext>
          </a:extLst>
        </p:spPr>
      </p:pic>
      <p:pic>
        <p:nvPicPr>
          <p:cNvPr id="17" name="16 Imagen"/>
          <p:cNvPicPr/>
          <p:nvPr/>
        </p:nvPicPr>
        <p:blipFill>
          <a:blip r:embed="rId4" cstate="print">
            <a:extLst>
              <a:ext uri="{28A0092B-C50C-407E-A947-70E740481C1C}">
                <a14:useLocalDpi xmlns:a14="http://schemas.microsoft.com/office/drawing/2010/main" val="0"/>
              </a:ext>
            </a:extLst>
          </a:blip>
          <a:stretch>
            <a:fillRect/>
          </a:stretch>
        </p:blipFill>
        <p:spPr bwMode="auto">
          <a:xfrm>
            <a:off x="1378423" y="2671509"/>
            <a:ext cx="4462817" cy="3701103"/>
          </a:xfrm>
          <a:prstGeom prst="rect">
            <a:avLst/>
          </a:prstGeom>
          <a:noFill/>
          <a:ln>
            <a:noFill/>
          </a:ln>
        </p:spPr>
      </p:pic>
      <p:graphicFrame>
        <p:nvGraphicFramePr>
          <p:cNvPr id="7" name="6 Tabla"/>
          <p:cNvGraphicFramePr>
            <a:graphicFrameLocks noGrp="1"/>
          </p:cNvGraphicFramePr>
          <p:nvPr>
            <p:extLst>
              <p:ext uri="{D42A27DB-BD31-4B8C-83A1-F6EECF244321}">
                <p14:modId xmlns:p14="http://schemas.microsoft.com/office/powerpoint/2010/main" val="2074641895"/>
              </p:ext>
            </p:extLst>
          </p:nvPr>
        </p:nvGraphicFramePr>
        <p:xfrm>
          <a:off x="6332562" y="2855659"/>
          <a:ext cx="4507102" cy="2880360"/>
        </p:xfrm>
        <a:graphic>
          <a:graphicData uri="http://schemas.openxmlformats.org/drawingml/2006/table">
            <a:tbl>
              <a:tblPr firstRow="1" firstCol="1" bandRow="1"/>
              <a:tblGrid>
                <a:gridCol w="1487605"/>
                <a:gridCol w="1433284"/>
                <a:gridCol w="1586213"/>
              </a:tblGrid>
              <a:tr h="220345">
                <a:tc>
                  <a:txBody>
                    <a:bodyPr/>
                    <a:lstStyle/>
                    <a:p>
                      <a:pPr marL="457200" algn="just">
                        <a:lnSpc>
                          <a:spcPct val="150000"/>
                        </a:lnSpc>
                        <a:spcAft>
                          <a:spcPts val="0"/>
                        </a:spcAft>
                      </a:pPr>
                      <a:r>
                        <a:rPr lang="es-EC" sz="1800" b="1" dirty="0">
                          <a:effectLst/>
                          <a:latin typeface="Times New Roman"/>
                          <a:ea typeface="Times New Roman"/>
                          <a:cs typeface="Times New Roman"/>
                        </a:rPr>
                        <a:t>Parcelas agrícolas </a:t>
                      </a:r>
                      <a:endParaRPr lang="es-EC" sz="1800" dirty="0">
                        <a:effectLst/>
                        <a:latin typeface="Times New Roman"/>
                        <a:ea typeface="Times New Roman"/>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800" b="1" dirty="0">
                          <a:effectLst/>
                          <a:latin typeface="Times New Roman"/>
                          <a:ea typeface="Calibri"/>
                          <a:cs typeface="Times New Roman"/>
                        </a:rPr>
                        <a:t>Peso Fresco (Kg/m</a:t>
                      </a:r>
                      <a:r>
                        <a:rPr lang="es-EC" sz="1800" b="1" baseline="30000" dirty="0">
                          <a:effectLst/>
                          <a:latin typeface="Times New Roman"/>
                          <a:ea typeface="Calibri"/>
                          <a:cs typeface="Times New Roman"/>
                        </a:rPr>
                        <a:t>2</a:t>
                      </a:r>
                      <a:r>
                        <a:rPr lang="es-EC" sz="1800" b="1" dirty="0">
                          <a:effectLst/>
                          <a:latin typeface="Times New Roman"/>
                          <a:ea typeface="Calibri"/>
                          <a:cs typeface="Times New Roman"/>
                        </a:rPr>
                        <a:t>)</a:t>
                      </a:r>
                      <a:endParaRPr lang="es-EC" sz="1800" dirty="0">
                        <a:effectLst/>
                        <a:latin typeface="Times New Roman"/>
                        <a:ea typeface="Times New Roman"/>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800" b="1">
                          <a:effectLst/>
                          <a:latin typeface="Times New Roman"/>
                          <a:ea typeface="Calibri"/>
                          <a:cs typeface="Times New Roman"/>
                        </a:rPr>
                        <a:t>Peso seco (Kg/m</a:t>
                      </a:r>
                      <a:r>
                        <a:rPr lang="es-EC" sz="1800" b="1" baseline="30000">
                          <a:effectLst/>
                          <a:latin typeface="Times New Roman"/>
                          <a:ea typeface="Calibri"/>
                          <a:cs typeface="Times New Roman"/>
                        </a:rPr>
                        <a:t>2</a:t>
                      </a:r>
                      <a:r>
                        <a:rPr lang="es-EC" sz="1800" b="1">
                          <a:effectLst/>
                          <a:latin typeface="Times New Roman"/>
                          <a:ea typeface="Calibri"/>
                          <a:cs typeface="Times New Roman"/>
                        </a:rPr>
                        <a:t>)</a:t>
                      </a:r>
                      <a:endParaRPr lang="es-EC" sz="1800">
                        <a:effectLst/>
                        <a:latin typeface="Times New Roman"/>
                        <a:ea typeface="Times New Roman"/>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0345">
                <a:tc>
                  <a:txBody>
                    <a:bodyPr/>
                    <a:lstStyle/>
                    <a:p>
                      <a:pPr marL="457200" algn="ctr">
                        <a:lnSpc>
                          <a:spcPct val="150000"/>
                        </a:lnSpc>
                        <a:spcAft>
                          <a:spcPts val="0"/>
                        </a:spcAft>
                      </a:pPr>
                      <a:r>
                        <a:rPr lang="es-EC" sz="1800">
                          <a:effectLst/>
                          <a:latin typeface="Times New Roman"/>
                          <a:ea typeface="Times New Roman"/>
                          <a:cs typeface="Times New Roman"/>
                        </a:rPr>
                        <a:t>1</a:t>
                      </a: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marL="457200" algn="ctr">
                        <a:lnSpc>
                          <a:spcPct val="150000"/>
                        </a:lnSpc>
                        <a:spcAft>
                          <a:spcPts val="0"/>
                        </a:spcAft>
                      </a:pPr>
                      <a:r>
                        <a:rPr lang="es-EC" sz="1800">
                          <a:effectLst/>
                          <a:latin typeface="Times New Roman"/>
                          <a:ea typeface="Times New Roman"/>
                          <a:cs typeface="Times New Roman"/>
                        </a:rPr>
                        <a:t>2,2</a:t>
                      </a: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marL="457200" algn="ctr">
                        <a:lnSpc>
                          <a:spcPct val="150000"/>
                        </a:lnSpc>
                        <a:spcAft>
                          <a:spcPts val="0"/>
                        </a:spcAft>
                      </a:pPr>
                      <a:r>
                        <a:rPr lang="es-EC" sz="1800">
                          <a:effectLst/>
                          <a:latin typeface="Times New Roman"/>
                          <a:ea typeface="Times New Roman"/>
                          <a:cs typeface="Times New Roman"/>
                        </a:rPr>
                        <a:t>0,45</a:t>
                      </a: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r>
              <a:tr h="213995">
                <a:tc>
                  <a:txBody>
                    <a:bodyPr/>
                    <a:lstStyle/>
                    <a:p>
                      <a:pPr marL="457200" algn="ctr">
                        <a:lnSpc>
                          <a:spcPct val="150000"/>
                        </a:lnSpc>
                        <a:spcAft>
                          <a:spcPts val="0"/>
                        </a:spcAft>
                      </a:pPr>
                      <a:r>
                        <a:rPr lang="es-EC" sz="1800">
                          <a:effectLst/>
                          <a:latin typeface="Times New Roman"/>
                          <a:ea typeface="Times New Roman"/>
                          <a:cs typeface="Times New Roman"/>
                        </a:rPr>
                        <a:t>2</a:t>
                      </a:r>
                    </a:p>
                  </a:txBody>
                  <a:tcPr marL="68580" marR="68580" marT="0" marB="0">
                    <a:lnL>
                      <a:noFill/>
                    </a:lnL>
                    <a:lnR>
                      <a:noFill/>
                    </a:lnR>
                    <a:lnT>
                      <a:noFill/>
                    </a:lnT>
                    <a:lnB>
                      <a:noFill/>
                    </a:lnB>
                  </a:tcPr>
                </a:tc>
                <a:tc>
                  <a:txBody>
                    <a:bodyPr/>
                    <a:lstStyle/>
                    <a:p>
                      <a:pPr marL="457200" algn="ctr">
                        <a:lnSpc>
                          <a:spcPct val="150000"/>
                        </a:lnSpc>
                        <a:spcAft>
                          <a:spcPts val="0"/>
                        </a:spcAft>
                      </a:pPr>
                      <a:r>
                        <a:rPr lang="es-EC" sz="1800">
                          <a:effectLst/>
                          <a:latin typeface="Times New Roman"/>
                          <a:ea typeface="Times New Roman"/>
                          <a:cs typeface="Times New Roman"/>
                        </a:rPr>
                        <a:t>3,0</a:t>
                      </a:r>
                    </a:p>
                  </a:txBody>
                  <a:tcPr marL="68580" marR="68580" marT="0" marB="0">
                    <a:lnL>
                      <a:noFill/>
                    </a:lnL>
                    <a:lnR>
                      <a:noFill/>
                    </a:lnR>
                    <a:lnT>
                      <a:noFill/>
                    </a:lnT>
                    <a:lnB>
                      <a:noFill/>
                    </a:lnB>
                  </a:tcPr>
                </a:tc>
                <a:tc>
                  <a:txBody>
                    <a:bodyPr/>
                    <a:lstStyle/>
                    <a:p>
                      <a:pPr marL="457200" algn="ctr">
                        <a:lnSpc>
                          <a:spcPct val="150000"/>
                        </a:lnSpc>
                        <a:spcAft>
                          <a:spcPts val="0"/>
                        </a:spcAft>
                      </a:pPr>
                      <a:r>
                        <a:rPr lang="es-EC" sz="1800">
                          <a:effectLst/>
                          <a:latin typeface="Times New Roman"/>
                          <a:ea typeface="Times New Roman"/>
                          <a:cs typeface="Times New Roman"/>
                        </a:rPr>
                        <a:t>0,80</a:t>
                      </a:r>
                    </a:p>
                  </a:txBody>
                  <a:tcPr marL="68580" marR="68580" marT="0" marB="0">
                    <a:lnL>
                      <a:noFill/>
                    </a:lnL>
                    <a:lnR>
                      <a:noFill/>
                    </a:lnR>
                    <a:lnT>
                      <a:noFill/>
                    </a:lnT>
                    <a:lnB>
                      <a:noFill/>
                    </a:lnB>
                  </a:tcPr>
                </a:tc>
              </a:tr>
              <a:tr h="220345">
                <a:tc>
                  <a:txBody>
                    <a:bodyPr/>
                    <a:lstStyle/>
                    <a:p>
                      <a:pPr marL="457200" algn="ctr">
                        <a:lnSpc>
                          <a:spcPct val="150000"/>
                        </a:lnSpc>
                        <a:spcAft>
                          <a:spcPts val="0"/>
                        </a:spcAft>
                      </a:pPr>
                      <a:r>
                        <a:rPr lang="es-EC" sz="1800">
                          <a:effectLst/>
                          <a:latin typeface="Times New Roman"/>
                          <a:ea typeface="Times New Roman"/>
                          <a:cs typeface="Times New Roman"/>
                        </a:rPr>
                        <a:t>3</a:t>
                      </a:r>
                    </a:p>
                  </a:txBody>
                  <a:tcPr marL="68580" marR="68580" marT="0" marB="0">
                    <a:lnL>
                      <a:noFill/>
                    </a:lnL>
                    <a:lnR>
                      <a:noFill/>
                    </a:lnR>
                    <a:lnT>
                      <a:noFill/>
                    </a:lnT>
                    <a:lnB>
                      <a:noFill/>
                    </a:lnB>
                  </a:tcPr>
                </a:tc>
                <a:tc>
                  <a:txBody>
                    <a:bodyPr/>
                    <a:lstStyle/>
                    <a:p>
                      <a:pPr marL="457200" algn="ctr">
                        <a:lnSpc>
                          <a:spcPct val="150000"/>
                        </a:lnSpc>
                        <a:spcAft>
                          <a:spcPts val="0"/>
                        </a:spcAft>
                      </a:pPr>
                      <a:r>
                        <a:rPr lang="es-EC" sz="1800">
                          <a:effectLst/>
                          <a:latin typeface="Times New Roman"/>
                          <a:ea typeface="Times New Roman"/>
                          <a:cs typeface="Times New Roman"/>
                        </a:rPr>
                        <a:t>2,7</a:t>
                      </a:r>
                    </a:p>
                  </a:txBody>
                  <a:tcPr marL="68580" marR="68580" marT="0" marB="0">
                    <a:lnL>
                      <a:noFill/>
                    </a:lnL>
                    <a:lnR>
                      <a:noFill/>
                    </a:lnR>
                    <a:lnT>
                      <a:noFill/>
                    </a:lnT>
                    <a:lnB>
                      <a:noFill/>
                    </a:lnB>
                  </a:tcPr>
                </a:tc>
                <a:tc>
                  <a:txBody>
                    <a:bodyPr/>
                    <a:lstStyle/>
                    <a:p>
                      <a:pPr marL="457200" algn="ctr">
                        <a:lnSpc>
                          <a:spcPct val="150000"/>
                        </a:lnSpc>
                        <a:spcAft>
                          <a:spcPts val="0"/>
                        </a:spcAft>
                      </a:pPr>
                      <a:r>
                        <a:rPr lang="es-EC" sz="1800">
                          <a:effectLst/>
                          <a:latin typeface="Times New Roman"/>
                          <a:ea typeface="Times New Roman"/>
                          <a:cs typeface="Times New Roman"/>
                        </a:rPr>
                        <a:t>0,70</a:t>
                      </a:r>
                    </a:p>
                  </a:txBody>
                  <a:tcPr marL="68580" marR="68580" marT="0" marB="0">
                    <a:lnL>
                      <a:noFill/>
                    </a:lnL>
                    <a:lnR>
                      <a:noFill/>
                    </a:lnR>
                    <a:lnT>
                      <a:noFill/>
                    </a:lnT>
                    <a:lnB>
                      <a:noFill/>
                    </a:lnB>
                  </a:tcPr>
                </a:tc>
              </a:tr>
              <a:tr h="220345">
                <a:tc>
                  <a:txBody>
                    <a:bodyPr/>
                    <a:lstStyle/>
                    <a:p>
                      <a:pPr marL="457200" algn="ctr">
                        <a:lnSpc>
                          <a:spcPct val="150000"/>
                        </a:lnSpc>
                        <a:spcAft>
                          <a:spcPts val="0"/>
                        </a:spcAft>
                      </a:pPr>
                      <a:r>
                        <a:rPr lang="es-EC" sz="1800">
                          <a:effectLst/>
                          <a:latin typeface="Times New Roman"/>
                          <a:ea typeface="Times New Roman"/>
                          <a:cs typeface="Times New Roman"/>
                        </a:rPr>
                        <a:t>4</a:t>
                      </a:r>
                    </a:p>
                  </a:txBody>
                  <a:tcPr marL="68580" marR="68580" marT="0" marB="0">
                    <a:lnL>
                      <a:noFill/>
                    </a:lnL>
                    <a:lnR>
                      <a:noFill/>
                    </a:lnR>
                    <a:lnT>
                      <a:noFill/>
                    </a:lnT>
                    <a:lnB>
                      <a:noFill/>
                    </a:lnB>
                  </a:tcPr>
                </a:tc>
                <a:tc>
                  <a:txBody>
                    <a:bodyPr/>
                    <a:lstStyle/>
                    <a:p>
                      <a:pPr marL="457200" algn="ctr">
                        <a:lnSpc>
                          <a:spcPct val="150000"/>
                        </a:lnSpc>
                        <a:spcAft>
                          <a:spcPts val="0"/>
                        </a:spcAft>
                      </a:pPr>
                      <a:r>
                        <a:rPr lang="es-EC" sz="1800">
                          <a:effectLst/>
                          <a:latin typeface="Times New Roman"/>
                          <a:ea typeface="Times New Roman"/>
                          <a:cs typeface="Times New Roman"/>
                        </a:rPr>
                        <a:t>2,6</a:t>
                      </a:r>
                    </a:p>
                  </a:txBody>
                  <a:tcPr marL="68580" marR="68580" marT="0" marB="0">
                    <a:lnL>
                      <a:noFill/>
                    </a:lnL>
                    <a:lnR>
                      <a:noFill/>
                    </a:lnR>
                    <a:lnT>
                      <a:noFill/>
                    </a:lnT>
                    <a:lnB>
                      <a:noFill/>
                    </a:lnB>
                  </a:tcPr>
                </a:tc>
                <a:tc>
                  <a:txBody>
                    <a:bodyPr/>
                    <a:lstStyle/>
                    <a:p>
                      <a:pPr marL="457200" algn="ctr">
                        <a:lnSpc>
                          <a:spcPct val="150000"/>
                        </a:lnSpc>
                        <a:spcAft>
                          <a:spcPts val="0"/>
                        </a:spcAft>
                      </a:pPr>
                      <a:r>
                        <a:rPr lang="es-EC" sz="1800">
                          <a:effectLst/>
                          <a:latin typeface="Times New Roman"/>
                          <a:ea typeface="Times New Roman"/>
                          <a:cs typeface="Times New Roman"/>
                        </a:rPr>
                        <a:t>0,60</a:t>
                      </a:r>
                    </a:p>
                  </a:txBody>
                  <a:tcPr marL="68580" marR="68580" marT="0" marB="0">
                    <a:lnL>
                      <a:noFill/>
                    </a:lnL>
                    <a:lnR>
                      <a:noFill/>
                    </a:lnR>
                    <a:lnT>
                      <a:noFill/>
                    </a:lnT>
                    <a:lnB>
                      <a:noFill/>
                    </a:lnB>
                  </a:tcPr>
                </a:tc>
              </a:tr>
              <a:tr h="227330">
                <a:tc>
                  <a:txBody>
                    <a:bodyPr/>
                    <a:lstStyle/>
                    <a:p>
                      <a:pPr marL="457200" algn="ctr">
                        <a:lnSpc>
                          <a:spcPct val="150000"/>
                        </a:lnSpc>
                        <a:spcAft>
                          <a:spcPts val="0"/>
                        </a:spcAft>
                      </a:pPr>
                      <a:r>
                        <a:rPr lang="es-EC" sz="1800" dirty="0">
                          <a:effectLst/>
                          <a:latin typeface="Times New Roman"/>
                          <a:ea typeface="Times New Roman"/>
                          <a:cs typeface="Times New Roman"/>
                        </a:rPr>
                        <a:t>5</a:t>
                      </a: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marL="457200" algn="ctr">
                        <a:lnSpc>
                          <a:spcPct val="150000"/>
                        </a:lnSpc>
                        <a:spcAft>
                          <a:spcPts val="0"/>
                        </a:spcAft>
                      </a:pPr>
                      <a:r>
                        <a:rPr lang="es-EC" sz="1800">
                          <a:effectLst/>
                          <a:latin typeface="Times New Roman"/>
                          <a:ea typeface="Times New Roman"/>
                          <a:cs typeface="Times New Roman"/>
                        </a:rPr>
                        <a:t>2,5</a:t>
                      </a: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marL="457200" algn="ctr">
                        <a:lnSpc>
                          <a:spcPct val="150000"/>
                        </a:lnSpc>
                        <a:spcAft>
                          <a:spcPts val="0"/>
                        </a:spcAft>
                      </a:pPr>
                      <a:r>
                        <a:rPr lang="es-EC" sz="1800" dirty="0">
                          <a:effectLst/>
                          <a:latin typeface="Times New Roman"/>
                          <a:ea typeface="Times New Roman"/>
                          <a:cs typeface="Times New Roman"/>
                        </a:rPr>
                        <a:t>0,55</a:t>
                      </a: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882751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171"/>
                                        </p:tgtEl>
                                        <p:attrNameLst>
                                          <p:attrName>style.visibility</p:attrName>
                                        </p:attrNameLst>
                                      </p:cBhvr>
                                      <p:to>
                                        <p:strVal val="visible"/>
                                      </p:to>
                                    </p:set>
                                    <p:animEffect transition="in" filter="circle(in)">
                                      <p:cBhvr>
                                        <p:cTn id="7" dur="2000"/>
                                        <p:tgtEl>
                                          <p:spTgt spid="717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down)">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4 Título"/>
          <p:cNvSpPr>
            <a:spLocks noGrp="1"/>
          </p:cNvSpPr>
          <p:nvPr>
            <p:ph type="title"/>
          </p:nvPr>
        </p:nvSpPr>
        <p:spPr>
          <a:xfrm>
            <a:off x="456929" y="416257"/>
            <a:ext cx="4540303" cy="841248"/>
          </a:xfrm>
        </p:spPr>
        <p:txBody>
          <a:bodyPr>
            <a:normAutofit/>
          </a:bodyPr>
          <a:lstStyle/>
          <a:p>
            <a:r>
              <a:rPr lang="es-EC" sz="2400" b="1" cap="none" dirty="0" smtClean="0">
                <a:effectLst/>
                <a:latin typeface="Times New Roman" pitchFamily="18" charset="0"/>
                <a:cs typeface="Times New Roman" pitchFamily="18" charset="0"/>
              </a:rPr>
              <a:t>METODOLOGÍA</a:t>
            </a:r>
            <a:endParaRPr lang="es-EC" sz="2400" b="1" cap="none" dirty="0">
              <a:effectLst/>
              <a:latin typeface="Times New Roman" pitchFamily="18" charset="0"/>
              <a:cs typeface="Times New Roman" pitchFamily="18" charset="0"/>
            </a:endParaRPr>
          </a:p>
        </p:txBody>
      </p:sp>
      <p:sp>
        <p:nvSpPr>
          <p:cNvPr id="4" name="Marcador de número de diapositiva 3"/>
          <p:cNvSpPr>
            <a:spLocks noGrp="1"/>
          </p:cNvSpPr>
          <p:nvPr>
            <p:ph type="sldNum" sz="quarter" idx="12"/>
          </p:nvPr>
        </p:nvSpPr>
        <p:spPr/>
        <p:txBody>
          <a:bodyPr/>
          <a:lstStyle/>
          <a:p>
            <a:fld id="{00426CC9-39B8-443D-A87B-A0969DEF053C}" type="slidenum">
              <a:rPr lang="en-US" smtClean="0">
                <a:solidFill>
                  <a:srgbClr val="F0A22E">
                    <a:shade val="75000"/>
                  </a:srgbClr>
                </a:solidFill>
              </a:rPr>
              <a:pPr/>
              <a:t>17</a:t>
            </a:fld>
            <a:endParaRPr lang="en-US">
              <a:solidFill>
                <a:srgbClr val="F0A22E">
                  <a:shade val="75000"/>
                </a:srgbClr>
              </a:solidFill>
            </a:endParaRPr>
          </a:p>
        </p:txBody>
      </p:sp>
      <p:sp>
        <p:nvSpPr>
          <p:cNvPr id="5" name="Marcador de contenido 2"/>
          <p:cNvSpPr txBox="1">
            <a:spLocks/>
          </p:cNvSpPr>
          <p:nvPr/>
        </p:nvSpPr>
        <p:spPr>
          <a:xfrm>
            <a:off x="462181" y="1354443"/>
            <a:ext cx="11042883" cy="4418564"/>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just">
              <a:buClr>
                <a:srgbClr val="F0A22E"/>
              </a:buClr>
              <a:buFont typeface="Wingdings 3" charset="2"/>
              <a:buNone/>
            </a:pPr>
            <a:r>
              <a:rPr lang="es-EC" sz="1900" b="1" dirty="0">
                <a:solidFill>
                  <a:prstClr val="black"/>
                </a:solidFill>
                <a:latin typeface="Times New Roman" pitchFamily="18" charset="0"/>
                <a:cs typeface="Times New Roman" pitchFamily="18" charset="0"/>
              </a:rPr>
              <a:t>Ejecución de las estrategias de recuperación de suelos basadas en el proceso roturación e implementación de humus y abonos verdes</a:t>
            </a:r>
            <a:r>
              <a:rPr lang="es-EC" sz="1900" b="1" dirty="0" smtClean="0">
                <a:solidFill>
                  <a:prstClr val="black"/>
                </a:solidFill>
                <a:latin typeface="Times New Roman" pitchFamily="18" charset="0"/>
                <a:cs typeface="Times New Roman" pitchFamily="18" charset="0"/>
              </a:rPr>
              <a:t>.</a:t>
            </a:r>
          </a:p>
          <a:p>
            <a:pPr algn="just">
              <a:buClr>
                <a:srgbClr val="F0A22E"/>
              </a:buClr>
              <a:buFont typeface="Wingdings" pitchFamily="2" charset="2"/>
              <a:buChar char="v"/>
            </a:pPr>
            <a:r>
              <a:rPr lang="es-EC" dirty="0" smtClean="0">
                <a:solidFill>
                  <a:prstClr val="black"/>
                </a:solidFill>
                <a:latin typeface="Times New Roman" pitchFamily="18" charset="0"/>
                <a:cs typeface="Times New Roman" pitchFamily="18" charset="0"/>
              </a:rPr>
              <a:t>Incorporación </a:t>
            </a:r>
            <a:r>
              <a:rPr lang="es-EC" dirty="0">
                <a:solidFill>
                  <a:prstClr val="black"/>
                </a:solidFill>
                <a:latin typeface="Times New Roman" pitchFamily="18" charset="0"/>
                <a:cs typeface="Times New Roman" pitchFamily="18" charset="0"/>
              </a:rPr>
              <a:t>al suelo</a:t>
            </a:r>
          </a:p>
          <a:p>
            <a:pPr algn="just">
              <a:buClr>
                <a:srgbClr val="F0A22E"/>
              </a:buClr>
              <a:buFont typeface="Wingdings" pitchFamily="2" charset="2"/>
              <a:buChar char="v"/>
            </a:pPr>
            <a:endParaRPr lang="es-EC" sz="1900" dirty="0" smtClean="0">
              <a:solidFill>
                <a:prstClr val="black"/>
              </a:solidFill>
              <a:latin typeface="Times New Roman" pitchFamily="18" charset="0"/>
              <a:cs typeface="Times New Roman" pitchFamily="18" charset="0"/>
            </a:endParaRPr>
          </a:p>
          <a:p>
            <a:pPr algn="just">
              <a:buClr>
                <a:srgbClr val="F0A22E"/>
              </a:buClr>
              <a:buFont typeface="Wingdings" pitchFamily="2" charset="2"/>
              <a:buChar char="v"/>
            </a:pPr>
            <a:endParaRPr lang="es-EC" sz="1900" dirty="0">
              <a:solidFill>
                <a:prstClr val="black"/>
              </a:solidFill>
              <a:latin typeface="Times New Roman" pitchFamily="18" charset="0"/>
              <a:cs typeface="Times New Roman" pitchFamily="18" charset="0"/>
            </a:endParaRPr>
          </a:p>
        </p:txBody>
      </p:sp>
      <p:pic>
        <p:nvPicPr>
          <p:cNvPr id="8194" name="Picture 2" descr="D:\TRABAJO DE TITULACIÓN\Imágenes\Picada\IMG_626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1451" y="2804709"/>
            <a:ext cx="4958687" cy="3719015"/>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descr="D:\TRABAJO DE TITULACIÓN\Imágenes\Picada\IMG_620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4320" y="2804709"/>
            <a:ext cx="4958686" cy="3719015"/>
          </a:xfrm>
          <a:prstGeom prst="rect">
            <a:avLst/>
          </a:prstGeom>
          <a:noFill/>
          <a:extLst>
            <a:ext uri="{909E8E84-426E-40DD-AFC4-6F175D3DCCD1}">
              <a14:hiddenFill xmlns:a14="http://schemas.microsoft.com/office/drawing/2010/main">
                <a:solidFill>
                  <a:srgbClr val="FFFFFF"/>
                </a:solidFill>
              </a14:hiddenFill>
            </a:ext>
          </a:extLst>
        </p:spPr>
      </p:pic>
      <p:sp>
        <p:nvSpPr>
          <p:cNvPr id="8" name="7 CuadroTexto"/>
          <p:cNvSpPr txBox="1"/>
          <p:nvPr/>
        </p:nvSpPr>
        <p:spPr>
          <a:xfrm>
            <a:off x="9635319" y="2192293"/>
            <a:ext cx="2088108" cy="382137"/>
          </a:xfrm>
          <a:prstGeom prst="rect">
            <a:avLst/>
          </a:prstGeom>
          <a:noFill/>
        </p:spPr>
        <p:txBody>
          <a:bodyPr wrap="square" rtlCol="0">
            <a:spAutoFit/>
          </a:bodyPr>
          <a:lstStyle/>
          <a:p>
            <a:r>
              <a:rPr lang="es-EC" dirty="0" smtClean="0">
                <a:latin typeface="Times New Roman" pitchFamily="18" charset="0"/>
                <a:cs typeface="Times New Roman" pitchFamily="18" charset="0"/>
              </a:rPr>
              <a:t>Nódulos en la vicia</a:t>
            </a:r>
            <a:endParaRPr lang="es-EC" dirty="0">
              <a:latin typeface="Times New Roman" pitchFamily="18" charset="0"/>
              <a:cs typeface="Times New Roman" pitchFamily="18" charset="0"/>
            </a:endParaRPr>
          </a:p>
        </p:txBody>
      </p:sp>
      <p:cxnSp>
        <p:nvCxnSpPr>
          <p:cNvPr id="13" name="12 Conector recto de flecha"/>
          <p:cNvCxnSpPr/>
          <p:nvPr/>
        </p:nvCxnSpPr>
        <p:spPr>
          <a:xfrm flipV="1">
            <a:off x="8917369" y="2546172"/>
            <a:ext cx="1201003" cy="1555844"/>
          </a:xfrm>
          <a:prstGeom prst="straightConnector1">
            <a:avLst/>
          </a:prstGeom>
          <a:ln w="28575">
            <a:solidFill>
              <a:srgbClr val="00206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536695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4 Título"/>
          <p:cNvSpPr>
            <a:spLocks noGrp="1"/>
          </p:cNvSpPr>
          <p:nvPr>
            <p:ph type="title"/>
          </p:nvPr>
        </p:nvSpPr>
        <p:spPr>
          <a:xfrm>
            <a:off x="456929" y="416257"/>
            <a:ext cx="4540303" cy="841248"/>
          </a:xfrm>
        </p:spPr>
        <p:txBody>
          <a:bodyPr>
            <a:normAutofit/>
          </a:bodyPr>
          <a:lstStyle/>
          <a:p>
            <a:r>
              <a:rPr lang="es-EC" sz="2400" b="1" cap="none" dirty="0" smtClean="0">
                <a:effectLst/>
                <a:latin typeface="Times New Roman" pitchFamily="18" charset="0"/>
                <a:cs typeface="Times New Roman" pitchFamily="18" charset="0"/>
              </a:rPr>
              <a:t>METODOLOGÍA</a:t>
            </a:r>
            <a:endParaRPr lang="es-EC" sz="2400" b="1" cap="none" dirty="0">
              <a:effectLst/>
              <a:latin typeface="Times New Roman" pitchFamily="18" charset="0"/>
              <a:cs typeface="Times New Roman" pitchFamily="18" charset="0"/>
            </a:endParaRPr>
          </a:p>
        </p:txBody>
      </p:sp>
      <p:sp>
        <p:nvSpPr>
          <p:cNvPr id="4" name="Marcador de número de diapositiva 3"/>
          <p:cNvSpPr>
            <a:spLocks noGrp="1"/>
          </p:cNvSpPr>
          <p:nvPr>
            <p:ph type="sldNum" sz="quarter" idx="12"/>
          </p:nvPr>
        </p:nvSpPr>
        <p:spPr/>
        <p:txBody>
          <a:bodyPr/>
          <a:lstStyle/>
          <a:p>
            <a:fld id="{00426CC9-39B8-443D-A87B-A0969DEF053C}" type="slidenum">
              <a:rPr lang="en-US" smtClean="0">
                <a:solidFill>
                  <a:srgbClr val="F0A22E">
                    <a:shade val="75000"/>
                  </a:srgbClr>
                </a:solidFill>
              </a:rPr>
              <a:pPr/>
              <a:t>18</a:t>
            </a:fld>
            <a:endParaRPr lang="en-US">
              <a:solidFill>
                <a:srgbClr val="F0A22E">
                  <a:shade val="75000"/>
                </a:srgbClr>
              </a:solidFill>
            </a:endParaRPr>
          </a:p>
        </p:txBody>
      </p:sp>
      <p:sp>
        <p:nvSpPr>
          <p:cNvPr id="5" name="Marcador de contenido 2"/>
          <p:cNvSpPr txBox="1">
            <a:spLocks/>
          </p:cNvSpPr>
          <p:nvPr/>
        </p:nvSpPr>
        <p:spPr>
          <a:xfrm>
            <a:off x="462181" y="1354443"/>
            <a:ext cx="11042883" cy="4418564"/>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algn="just">
              <a:buClr>
                <a:srgbClr val="F0A22E"/>
              </a:buClr>
              <a:buFont typeface="Wingdings" pitchFamily="2" charset="2"/>
              <a:buChar char="v"/>
            </a:pPr>
            <a:endParaRPr lang="es-EC" sz="1900" dirty="0" smtClean="0">
              <a:solidFill>
                <a:prstClr val="black"/>
              </a:solidFill>
              <a:latin typeface="Times New Roman" pitchFamily="18" charset="0"/>
              <a:cs typeface="Times New Roman" pitchFamily="18" charset="0"/>
            </a:endParaRPr>
          </a:p>
          <a:p>
            <a:pPr algn="just">
              <a:buClr>
                <a:srgbClr val="F0A22E"/>
              </a:buClr>
              <a:buFont typeface="Wingdings" pitchFamily="2" charset="2"/>
              <a:buChar char="v"/>
            </a:pPr>
            <a:endParaRPr lang="es-EC" sz="1900" dirty="0">
              <a:solidFill>
                <a:prstClr val="black"/>
              </a:solidFill>
              <a:latin typeface="Times New Roman" pitchFamily="18" charset="0"/>
              <a:cs typeface="Times New Roman" pitchFamily="18" charset="0"/>
            </a:endParaRPr>
          </a:p>
        </p:txBody>
      </p:sp>
      <p:sp>
        <p:nvSpPr>
          <p:cNvPr id="2" name="1 Rectángulo"/>
          <p:cNvSpPr/>
          <p:nvPr/>
        </p:nvSpPr>
        <p:spPr>
          <a:xfrm>
            <a:off x="462181" y="1169777"/>
            <a:ext cx="8684654" cy="369332"/>
          </a:xfrm>
          <a:prstGeom prst="rect">
            <a:avLst/>
          </a:prstGeom>
        </p:spPr>
        <p:txBody>
          <a:bodyPr wrap="square">
            <a:spAutoFit/>
          </a:bodyPr>
          <a:lstStyle/>
          <a:p>
            <a:r>
              <a:rPr lang="es-EC" b="1" dirty="0" smtClean="0">
                <a:latin typeface="Times New Roman" pitchFamily="18" charset="0"/>
                <a:cs typeface="Times New Roman" pitchFamily="18" charset="0"/>
              </a:rPr>
              <a:t>Elaboración </a:t>
            </a:r>
            <a:r>
              <a:rPr lang="es-EC" b="1" dirty="0">
                <a:latin typeface="Times New Roman" pitchFamily="18" charset="0"/>
                <a:cs typeface="Times New Roman" pitchFamily="18" charset="0"/>
              </a:rPr>
              <a:t>de una propuesta para el desarrollo y mejoramiento agrícola</a:t>
            </a:r>
          </a:p>
        </p:txBody>
      </p:sp>
      <p:sp>
        <p:nvSpPr>
          <p:cNvPr id="3" name="2 Rectángulo"/>
          <p:cNvSpPr/>
          <p:nvPr/>
        </p:nvSpPr>
        <p:spPr>
          <a:xfrm>
            <a:off x="359150" y="1877188"/>
            <a:ext cx="5771194" cy="923330"/>
          </a:xfrm>
          <a:prstGeom prst="rect">
            <a:avLst/>
          </a:prstGeom>
          <a:solidFill>
            <a:schemeClr val="bg1"/>
          </a:solidFill>
          <a:ln>
            <a:solidFill>
              <a:schemeClr val="accent1">
                <a:lumMod val="75000"/>
              </a:schemeClr>
            </a:solidFill>
          </a:ln>
        </p:spPr>
        <p:txBody>
          <a:bodyPr wrap="square">
            <a:spAutoFit/>
          </a:bodyPr>
          <a:lstStyle/>
          <a:p>
            <a:pPr marL="285750" indent="-285750" algn="just">
              <a:buClr>
                <a:schemeClr val="accent1"/>
              </a:buClr>
              <a:buFont typeface="Wingdings" pitchFamily="2" charset="2"/>
              <a:buChar char="v"/>
            </a:pPr>
            <a:r>
              <a:rPr lang="es-EC" dirty="0">
                <a:latin typeface="Times New Roman" pitchFamily="18" charset="0"/>
                <a:cs typeface="Times New Roman" pitchFamily="18" charset="0"/>
              </a:rPr>
              <a:t>Dicha propuesta se realizó en base a los </a:t>
            </a:r>
            <a:r>
              <a:rPr lang="es-EC" dirty="0" smtClean="0">
                <a:latin typeface="Times New Roman" pitchFamily="18" charset="0"/>
                <a:cs typeface="Times New Roman" pitchFamily="18" charset="0"/>
              </a:rPr>
              <a:t>análisis, experiencias </a:t>
            </a:r>
            <a:r>
              <a:rPr lang="es-EC" dirty="0">
                <a:latin typeface="Times New Roman" pitchFamily="18" charset="0"/>
                <a:cs typeface="Times New Roman" pitchFamily="18" charset="0"/>
              </a:rPr>
              <a:t>y resultados generados en las fases </a:t>
            </a:r>
            <a:r>
              <a:rPr lang="es-EC" dirty="0" smtClean="0">
                <a:latin typeface="Times New Roman" pitchFamily="18" charset="0"/>
                <a:cs typeface="Times New Roman" pitchFamily="18" charset="0"/>
              </a:rPr>
              <a:t>anteriores. </a:t>
            </a:r>
            <a:endParaRPr lang="es-EC" dirty="0">
              <a:latin typeface="Times New Roman" pitchFamily="18" charset="0"/>
              <a:cs typeface="Times New Roman" pitchFamily="18" charset="0"/>
            </a:endParaRPr>
          </a:p>
        </p:txBody>
      </p:sp>
      <p:sp>
        <p:nvSpPr>
          <p:cNvPr id="12" name="11 Rectángulo"/>
          <p:cNvSpPr/>
          <p:nvPr/>
        </p:nvSpPr>
        <p:spPr>
          <a:xfrm>
            <a:off x="359150" y="4660775"/>
            <a:ext cx="5771194" cy="1200329"/>
          </a:xfrm>
          <a:prstGeom prst="rect">
            <a:avLst/>
          </a:prstGeom>
          <a:solidFill>
            <a:schemeClr val="bg1"/>
          </a:solidFill>
          <a:ln>
            <a:solidFill>
              <a:schemeClr val="accent1">
                <a:lumMod val="75000"/>
              </a:schemeClr>
            </a:solidFill>
          </a:ln>
        </p:spPr>
        <p:txBody>
          <a:bodyPr wrap="square">
            <a:spAutoFit/>
          </a:bodyPr>
          <a:lstStyle/>
          <a:p>
            <a:pPr marL="285750" indent="-285750" algn="just">
              <a:buClr>
                <a:schemeClr val="accent1"/>
              </a:buClr>
              <a:buFont typeface="Wingdings" pitchFamily="2" charset="2"/>
              <a:buChar char="v"/>
            </a:pPr>
            <a:r>
              <a:rPr lang="es-EC" dirty="0" smtClean="0">
                <a:latin typeface="Times New Roman" pitchFamily="18" charset="0"/>
                <a:cs typeface="Times New Roman" pitchFamily="18" charset="0"/>
              </a:rPr>
              <a:t>En </a:t>
            </a:r>
            <a:r>
              <a:rPr lang="es-EC" dirty="0">
                <a:latin typeface="Times New Roman" pitchFamily="18" charset="0"/>
                <a:cs typeface="Times New Roman" pitchFamily="18" charset="0"/>
              </a:rPr>
              <a:t>cuanto a la </a:t>
            </a:r>
            <a:r>
              <a:rPr lang="es-EC" dirty="0" smtClean="0">
                <a:latin typeface="Times New Roman" pitchFamily="18" charset="0"/>
                <a:cs typeface="Times New Roman" pitchFamily="18" charset="0"/>
              </a:rPr>
              <a:t>replicación, </a:t>
            </a:r>
            <a:r>
              <a:rPr lang="es-EC" dirty="0">
                <a:latin typeface="Times New Roman" pitchFamily="18" charset="0"/>
                <a:cs typeface="Times New Roman" pitchFamily="18" charset="0"/>
              </a:rPr>
              <a:t>las acciones planteadas estarán a cargo </a:t>
            </a:r>
            <a:r>
              <a:rPr lang="es-EC" dirty="0" smtClean="0">
                <a:latin typeface="Times New Roman" pitchFamily="18" charset="0"/>
                <a:cs typeface="Times New Roman" pitchFamily="18" charset="0"/>
              </a:rPr>
              <a:t>sus representantes en </a:t>
            </a:r>
            <a:r>
              <a:rPr lang="es-EC" dirty="0">
                <a:latin typeface="Times New Roman" pitchFamily="18" charset="0"/>
                <a:cs typeface="Times New Roman" pitchFamily="18" charset="0"/>
              </a:rPr>
              <a:t>coordinación con el presidente de la </a:t>
            </a:r>
            <a:r>
              <a:rPr lang="es-EC" dirty="0" smtClean="0">
                <a:latin typeface="Times New Roman" pitchFamily="18" charset="0"/>
                <a:cs typeface="Times New Roman" pitchFamily="18" charset="0"/>
              </a:rPr>
              <a:t>Unión </a:t>
            </a:r>
            <a:r>
              <a:rPr lang="es-EC" dirty="0">
                <a:latin typeface="Times New Roman" pitchFamily="18" charset="0"/>
                <a:cs typeface="Times New Roman" pitchFamily="18" charset="0"/>
              </a:rPr>
              <a:t>de Organizaciones Campesinas de Cochapamba (UOCC)</a:t>
            </a:r>
          </a:p>
        </p:txBody>
      </p:sp>
      <p:sp>
        <p:nvSpPr>
          <p:cNvPr id="14" name="13 Rectángulo"/>
          <p:cNvSpPr/>
          <p:nvPr/>
        </p:nvSpPr>
        <p:spPr>
          <a:xfrm>
            <a:off x="359150" y="2987211"/>
            <a:ext cx="5771194" cy="1477328"/>
          </a:xfrm>
          <a:prstGeom prst="rect">
            <a:avLst/>
          </a:prstGeom>
          <a:solidFill>
            <a:schemeClr val="bg1"/>
          </a:solidFill>
          <a:ln>
            <a:solidFill>
              <a:schemeClr val="accent1">
                <a:lumMod val="75000"/>
              </a:schemeClr>
            </a:solidFill>
          </a:ln>
        </p:spPr>
        <p:txBody>
          <a:bodyPr wrap="square">
            <a:spAutoFit/>
          </a:bodyPr>
          <a:lstStyle/>
          <a:p>
            <a:pPr marL="285750" indent="-285750" algn="just">
              <a:buClr>
                <a:schemeClr val="accent1"/>
              </a:buClr>
              <a:buFont typeface="Wingdings" pitchFamily="2" charset="2"/>
              <a:buChar char="v"/>
            </a:pPr>
            <a:r>
              <a:rPr lang="es-ES" dirty="0" smtClean="0">
                <a:latin typeface="Times New Roman" pitchFamily="18" charset="0"/>
                <a:cs typeface="Times New Roman" pitchFamily="18" charset="0"/>
              </a:rPr>
              <a:t>Esta </a:t>
            </a:r>
            <a:r>
              <a:rPr lang="es-ES" dirty="0">
                <a:latin typeface="Times New Roman" pitchFamily="18" charset="0"/>
                <a:cs typeface="Times New Roman" pitchFamily="18" charset="0"/>
              </a:rPr>
              <a:t>propuesta esta encaminada </a:t>
            </a:r>
            <a:r>
              <a:rPr lang="es-ES" dirty="0" smtClean="0">
                <a:latin typeface="Times New Roman" pitchFamily="18" charset="0"/>
                <a:cs typeface="Times New Roman" pitchFamily="18" charset="0"/>
              </a:rPr>
              <a:t>para uso de los agricultores. Su elaboración comprende una </a:t>
            </a:r>
            <a:r>
              <a:rPr lang="es-ES" dirty="0">
                <a:latin typeface="Times New Roman" pitchFamily="18" charset="0"/>
                <a:cs typeface="Times New Roman" pitchFamily="18" charset="0"/>
              </a:rPr>
              <a:t>forma didáctica con información concreta y lenguaje claro de asimilar.  De esta manera se plantean técnicas accesibles y </a:t>
            </a:r>
            <a:r>
              <a:rPr lang="es-ES" dirty="0" smtClean="0">
                <a:latin typeface="Times New Roman" pitchFamily="18" charset="0"/>
                <a:cs typeface="Times New Roman" pitchFamily="18" charset="0"/>
              </a:rPr>
              <a:t>económicas.</a:t>
            </a:r>
            <a:endParaRPr lang="es-EC" dirty="0">
              <a:latin typeface="Times New Roman" pitchFamily="18" charset="0"/>
              <a:cs typeface="Times New Roman" pitchFamily="18" charset="0"/>
            </a:endParaRPr>
          </a:p>
        </p:txBody>
      </p:sp>
      <p:pic>
        <p:nvPicPr>
          <p:cNvPr id="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8286" t="18515" r="32134" b="6251"/>
          <a:stretch/>
        </p:blipFill>
        <p:spPr bwMode="auto">
          <a:xfrm>
            <a:off x="7969895" y="1539109"/>
            <a:ext cx="3425986" cy="489912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1093874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Título"/>
          <p:cNvSpPr>
            <a:spLocks noGrp="1"/>
          </p:cNvSpPr>
          <p:nvPr>
            <p:ph type="title"/>
          </p:nvPr>
        </p:nvSpPr>
        <p:spPr>
          <a:xfrm>
            <a:off x="456929" y="416257"/>
            <a:ext cx="4540303" cy="841248"/>
          </a:xfrm>
        </p:spPr>
        <p:txBody>
          <a:bodyPr>
            <a:normAutofit/>
          </a:bodyPr>
          <a:lstStyle/>
          <a:p>
            <a:r>
              <a:rPr lang="es-EC" sz="2400" b="1" cap="none" dirty="0" smtClean="0">
                <a:effectLst/>
                <a:latin typeface="Times New Roman" pitchFamily="18" charset="0"/>
                <a:cs typeface="Times New Roman" pitchFamily="18" charset="0"/>
              </a:rPr>
              <a:t>RESULTADOS</a:t>
            </a:r>
            <a:endParaRPr lang="es-EC" sz="2400" b="1" cap="none" dirty="0">
              <a:effectLst/>
              <a:latin typeface="Times New Roman" pitchFamily="18" charset="0"/>
              <a:cs typeface="Times New Roman" pitchFamily="18" charset="0"/>
            </a:endParaRPr>
          </a:p>
        </p:txBody>
      </p:sp>
      <p:sp>
        <p:nvSpPr>
          <p:cNvPr id="4" name="3 Marcador de número de diapositiva"/>
          <p:cNvSpPr>
            <a:spLocks noGrp="1"/>
          </p:cNvSpPr>
          <p:nvPr>
            <p:ph type="sldNum" sz="quarter" idx="12"/>
          </p:nvPr>
        </p:nvSpPr>
        <p:spPr/>
        <p:txBody>
          <a:bodyPr/>
          <a:lstStyle/>
          <a:p>
            <a:fld id="{00426CC9-39B8-443D-A87B-A0969DEF053C}" type="slidenum">
              <a:rPr lang="en-US" smtClean="0"/>
              <a:t>19</a:t>
            </a:fld>
            <a:endParaRPr lang="en-US"/>
          </a:p>
        </p:txBody>
      </p:sp>
      <p:sp>
        <p:nvSpPr>
          <p:cNvPr id="2" name="1 CuadroTexto"/>
          <p:cNvSpPr txBox="1"/>
          <p:nvPr/>
        </p:nvSpPr>
        <p:spPr>
          <a:xfrm>
            <a:off x="450373" y="1055262"/>
            <a:ext cx="10822675" cy="646331"/>
          </a:xfrm>
          <a:prstGeom prst="rect">
            <a:avLst/>
          </a:prstGeom>
          <a:noFill/>
        </p:spPr>
        <p:txBody>
          <a:bodyPr wrap="square" rtlCol="0">
            <a:spAutoFit/>
          </a:bodyPr>
          <a:lstStyle/>
          <a:p>
            <a:r>
              <a:rPr lang="es-ES" b="1" dirty="0">
                <a:latin typeface="Times New Roman" pitchFamily="18" charset="0"/>
                <a:cs typeface="Times New Roman" pitchFamily="18" charset="0"/>
              </a:rPr>
              <a:t>Caracterización de las propiedades físico-químicas de los suelos degradados en la Comunidad Rancho Chico.</a:t>
            </a:r>
            <a:endParaRPr lang="es-EC" dirty="0">
              <a:latin typeface="Times New Roman" pitchFamily="18" charset="0"/>
              <a:cs typeface="Times New Roman" pitchFamily="18" charset="0"/>
            </a:endParaRPr>
          </a:p>
          <a:p>
            <a:endParaRPr lang="es-EC" dirty="0">
              <a:latin typeface="Times New Roman" pitchFamily="18" charset="0"/>
              <a:cs typeface="Times New Roman" pitchFamily="18" charset="0"/>
            </a:endParaRPr>
          </a:p>
        </p:txBody>
      </p:sp>
      <p:graphicFrame>
        <p:nvGraphicFramePr>
          <p:cNvPr id="14" name="13 Gráfico"/>
          <p:cNvGraphicFramePr/>
          <p:nvPr>
            <p:extLst>
              <p:ext uri="{D42A27DB-BD31-4B8C-83A1-F6EECF244321}">
                <p14:modId xmlns:p14="http://schemas.microsoft.com/office/powerpoint/2010/main" val="1159049272"/>
              </p:ext>
            </p:extLst>
          </p:nvPr>
        </p:nvGraphicFramePr>
        <p:xfrm>
          <a:off x="71435" y="2427027"/>
          <a:ext cx="3960000" cy="3240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6" name="15 Gráfico"/>
          <p:cNvGraphicFramePr/>
          <p:nvPr>
            <p:extLst>
              <p:ext uri="{D42A27DB-BD31-4B8C-83A1-F6EECF244321}">
                <p14:modId xmlns:p14="http://schemas.microsoft.com/office/powerpoint/2010/main" val="4007365810"/>
              </p:ext>
            </p:extLst>
          </p:nvPr>
        </p:nvGraphicFramePr>
        <p:xfrm>
          <a:off x="4111174" y="2447000"/>
          <a:ext cx="3960000" cy="3240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8" name="17 Gráfico"/>
          <p:cNvGraphicFramePr/>
          <p:nvPr>
            <p:extLst>
              <p:ext uri="{D42A27DB-BD31-4B8C-83A1-F6EECF244321}">
                <p14:modId xmlns:p14="http://schemas.microsoft.com/office/powerpoint/2010/main" val="1664068235"/>
              </p:ext>
            </p:extLst>
          </p:nvPr>
        </p:nvGraphicFramePr>
        <p:xfrm>
          <a:off x="8191056" y="2447319"/>
          <a:ext cx="3960000" cy="32400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39096565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4 Título"/>
          <p:cNvSpPr>
            <a:spLocks noGrp="1"/>
          </p:cNvSpPr>
          <p:nvPr>
            <p:ph type="title"/>
          </p:nvPr>
        </p:nvSpPr>
        <p:spPr>
          <a:xfrm>
            <a:off x="702587" y="416257"/>
            <a:ext cx="4540303" cy="841248"/>
          </a:xfrm>
        </p:spPr>
        <p:txBody>
          <a:bodyPr>
            <a:normAutofit/>
          </a:bodyPr>
          <a:lstStyle/>
          <a:p>
            <a:r>
              <a:rPr lang="es-EC" sz="2400" b="1" cap="none" dirty="0" smtClean="0">
                <a:solidFill>
                  <a:schemeClr val="tx2">
                    <a:lumMod val="75000"/>
                  </a:schemeClr>
                </a:solidFill>
                <a:effectLst/>
                <a:latin typeface="Times New Roman" pitchFamily="18" charset="0"/>
                <a:cs typeface="Times New Roman" pitchFamily="18" charset="0"/>
              </a:rPr>
              <a:t>CONTEXTO DEL PROBLEMA</a:t>
            </a:r>
            <a:endParaRPr lang="es-EC" sz="2400" b="1" cap="none" dirty="0">
              <a:solidFill>
                <a:schemeClr val="tx2">
                  <a:lumMod val="75000"/>
                </a:schemeClr>
              </a:solidFill>
              <a:effectLst/>
              <a:latin typeface="Times New Roman" pitchFamily="18" charset="0"/>
              <a:cs typeface="Times New Roman" pitchFamily="18" charset="0"/>
            </a:endParaRPr>
          </a:p>
        </p:txBody>
      </p:sp>
      <p:sp>
        <p:nvSpPr>
          <p:cNvPr id="3" name="2 Marcador de número de diapositiva"/>
          <p:cNvSpPr>
            <a:spLocks noGrp="1"/>
          </p:cNvSpPr>
          <p:nvPr>
            <p:ph type="sldNum" sz="quarter" idx="12"/>
          </p:nvPr>
        </p:nvSpPr>
        <p:spPr/>
        <p:txBody>
          <a:bodyPr/>
          <a:lstStyle/>
          <a:p>
            <a:fld id="{00426CC9-39B8-443D-A87B-A0969DEF053C}" type="slidenum">
              <a:rPr lang="en-US" smtClean="0">
                <a:solidFill>
                  <a:srgbClr val="F0A22E">
                    <a:shade val="75000"/>
                  </a:srgbClr>
                </a:solidFill>
              </a:rPr>
              <a:pPr/>
              <a:t>2</a:t>
            </a:fld>
            <a:endParaRPr lang="en-US">
              <a:solidFill>
                <a:srgbClr val="F0A22E">
                  <a:shade val="75000"/>
                </a:srgbClr>
              </a:solidFill>
            </a:endParaRPr>
          </a:p>
        </p:txBody>
      </p:sp>
      <p:sp>
        <p:nvSpPr>
          <p:cNvPr id="6" name="5 CuadroTexto"/>
          <p:cNvSpPr txBox="1"/>
          <p:nvPr/>
        </p:nvSpPr>
        <p:spPr>
          <a:xfrm>
            <a:off x="810356" y="1545505"/>
            <a:ext cx="8706230" cy="369332"/>
          </a:xfrm>
          <a:prstGeom prst="rect">
            <a:avLst/>
          </a:prstGeom>
          <a:noFill/>
        </p:spPr>
        <p:txBody>
          <a:bodyPr wrap="none" rtlCol="0">
            <a:spAutoFit/>
          </a:bodyPr>
          <a:lstStyle/>
          <a:p>
            <a:r>
              <a:rPr lang="es-EC" dirty="0" smtClean="0">
                <a:latin typeface="Times New Roman" pitchFamily="18" charset="0"/>
                <a:cs typeface="Times New Roman" pitchFamily="18" charset="0"/>
              </a:rPr>
              <a:t>En la comunidad Rancho Chico, se han aplicado inadecuadas practicas de manejo de suelos.</a:t>
            </a:r>
            <a:endParaRPr lang="es-EC" dirty="0">
              <a:latin typeface="Times New Roman" pitchFamily="18" charset="0"/>
              <a:cs typeface="Times New Roman" pitchFamily="18" charset="0"/>
            </a:endParaRPr>
          </a:p>
        </p:txBody>
      </p:sp>
      <p:graphicFrame>
        <p:nvGraphicFramePr>
          <p:cNvPr id="9" name="8 Diagrama"/>
          <p:cNvGraphicFramePr/>
          <p:nvPr>
            <p:extLst>
              <p:ext uri="{D42A27DB-BD31-4B8C-83A1-F6EECF244321}">
                <p14:modId xmlns:p14="http://schemas.microsoft.com/office/powerpoint/2010/main" val="3197309540"/>
              </p:ext>
            </p:extLst>
          </p:nvPr>
        </p:nvGraphicFramePr>
        <p:xfrm>
          <a:off x="303500" y="2131167"/>
          <a:ext cx="9719942" cy="39058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8626519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Título"/>
          <p:cNvSpPr>
            <a:spLocks noGrp="1"/>
          </p:cNvSpPr>
          <p:nvPr>
            <p:ph type="title"/>
          </p:nvPr>
        </p:nvSpPr>
        <p:spPr>
          <a:xfrm>
            <a:off x="456929" y="416257"/>
            <a:ext cx="4540303" cy="841248"/>
          </a:xfrm>
        </p:spPr>
        <p:txBody>
          <a:bodyPr>
            <a:normAutofit/>
          </a:bodyPr>
          <a:lstStyle/>
          <a:p>
            <a:r>
              <a:rPr lang="es-EC" sz="2400" b="1" cap="none" dirty="0" smtClean="0">
                <a:effectLst/>
                <a:latin typeface="Times New Roman" pitchFamily="18" charset="0"/>
                <a:cs typeface="Times New Roman" pitchFamily="18" charset="0"/>
              </a:rPr>
              <a:t>RESULTADOS</a:t>
            </a:r>
            <a:endParaRPr lang="es-EC" sz="2400" b="1" cap="none" dirty="0">
              <a:effectLst/>
              <a:latin typeface="Times New Roman" pitchFamily="18" charset="0"/>
              <a:cs typeface="Times New Roman" pitchFamily="18" charset="0"/>
            </a:endParaRPr>
          </a:p>
        </p:txBody>
      </p:sp>
      <p:sp>
        <p:nvSpPr>
          <p:cNvPr id="4" name="3 Marcador de número de diapositiva"/>
          <p:cNvSpPr>
            <a:spLocks noGrp="1"/>
          </p:cNvSpPr>
          <p:nvPr>
            <p:ph type="sldNum" sz="quarter" idx="12"/>
          </p:nvPr>
        </p:nvSpPr>
        <p:spPr/>
        <p:txBody>
          <a:bodyPr/>
          <a:lstStyle/>
          <a:p>
            <a:fld id="{00426CC9-39B8-443D-A87B-A0969DEF053C}" type="slidenum">
              <a:rPr lang="en-US" smtClean="0"/>
              <a:t>20</a:t>
            </a:fld>
            <a:endParaRPr lang="en-US"/>
          </a:p>
        </p:txBody>
      </p:sp>
      <p:graphicFrame>
        <p:nvGraphicFramePr>
          <p:cNvPr id="8" name="7 Gráfico"/>
          <p:cNvGraphicFramePr/>
          <p:nvPr>
            <p:extLst>
              <p:ext uri="{D42A27DB-BD31-4B8C-83A1-F6EECF244321}">
                <p14:modId xmlns:p14="http://schemas.microsoft.com/office/powerpoint/2010/main" val="2112249697"/>
              </p:ext>
            </p:extLst>
          </p:nvPr>
        </p:nvGraphicFramePr>
        <p:xfrm>
          <a:off x="71437" y="1805873"/>
          <a:ext cx="3960000" cy="3240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0" name="9 Gráfico"/>
          <p:cNvGraphicFramePr/>
          <p:nvPr>
            <p:extLst>
              <p:ext uri="{D42A27DB-BD31-4B8C-83A1-F6EECF244321}">
                <p14:modId xmlns:p14="http://schemas.microsoft.com/office/powerpoint/2010/main" val="576728295"/>
              </p:ext>
            </p:extLst>
          </p:nvPr>
        </p:nvGraphicFramePr>
        <p:xfrm>
          <a:off x="4124821" y="1792226"/>
          <a:ext cx="3960000" cy="3240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12 Gráfico"/>
          <p:cNvGraphicFramePr/>
          <p:nvPr>
            <p:extLst>
              <p:ext uri="{D42A27DB-BD31-4B8C-83A1-F6EECF244321}">
                <p14:modId xmlns:p14="http://schemas.microsoft.com/office/powerpoint/2010/main" val="2961468394"/>
              </p:ext>
            </p:extLst>
          </p:nvPr>
        </p:nvGraphicFramePr>
        <p:xfrm>
          <a:off x="8177408" y="1794501"/>
          <a:ext cx="3960000" cy="3240000"/>
        </p:xfrm>
        <a:graphic>
          <a:graphicData uri="http://schemas.openxmlformats.org/drawingml/2006/chart">
            <c:chart xmlns:c="http://schemas.openxmlformats.org/drawingml/2006/chart" xmlns:r="http://schemas.openxmlformats.org/officeDocument/2006/relationships" r:id="rId4"/>
          </a:graphicData>
        </a:graphic>
      </p:graphicFrame>
      <p:sp>
        <p:nvSpPr>
          <p:cNvPr id="7" name="1 CuadroTexto"/>
          <p:cNvSpPr txBox="1"/>
          <p:nvPr/>
        </p:nvSpPr>
        <p:spPr>
          <a:xfrm>
            <a:off x="450373" y="1055262"/>
            <a:ext cx="10822675" cy="646331"/>
          </a:xfrm>
          <a:prstGeom prst="rect">
            <a:avLst/>
          </a:prstGeom>
          <a:noFill/>
        </p:spPr>
        <p:txBody>
          <a:bodyPr wrap="square" rtlCol="0">
            <a:spAutoFit/>
          </a:bodyPr>
          <a:lstStyle/>
          <a:p>
            <a:r>
              <a:rPr lang="es-ES" b="1" dirty="0">
                <a:latin typeface="Times New Roman" pitchFamily="18" charset="0"/>
                <a:cs typeface="Times New Roman" pitchFamily="18" charset="0"/>
              </a:rPr>
              <a:t>Caracterización de las propiedades físico-químicas de los suelos degradados en la Comunidad Rancho Chico.</a:t>
            </a:r>
            <a:endParaRPr lang="es-EC" dirty="0">
              <a:latin typeface="Times New Roman" pitchFamily="18" charset="0"/>
              <a:cs typeface="Times New Roman" pitchFamily="18" charset="0"/>
            </a:endParaRPr>
          </a:p>
          <a:p>
            <a:endParaRPr lang="es-EC" dirty="0">
              <a:latin typeface="Times New Roman" pitchFamily="18" charset="0"/>
              <a:cs typeface="Times New Roman" pitchFamily="18" charset="0"/>
            </a:endParaRPr>
          </a:p>
        </p:txBody>
      </p:sp>
    </p:spTree>
    <p:extLst>
      <p:ext uri="{BB962C8B-B14F-4D97-AF65-F5344CB8AC3E}">
        <p14:creationId xmlns:p14="http://schemas.microsoft.com/office/powerpoint/2010/main" val="181509155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Título"/>
          <p:cNvSpPr>
            <a:spLocks noGrp="1"/>
          </p:cNvSpPr>
          <p:nvPr>
            <p:ph type="title"/>
          </p:nvPr>
        </p:nvSpPr>
        <p:spPr>
          <a:xfrm>
            <a:off x="456929" y="416257"/>
            <a:ext cx="4540303" cy="841248"/>
          </a:xfrm>
        </p:spPr>
        <p:txBody>
          <a:bodyPr>
            <a:normAutofit/>
          </a:bodyPr>
          <a:lstStyle/>
          <a:p>
            <a:r>
              <a:rPr lang="es-EC" sz="2400" b="1" cap="none" dirty="0" smtClean="0">
                <a:effectLst/>
                <a:latin typeface="Times New Roman" pitchFamily="18" charset="0"/>
                <a:cs typeface="Times New Roman" pitchFamily="18" charset="0"/>
              </a:rPr>
              <a:t>RESULTADOS</a:t>
            </a:r>
            <a:endParaRPr lang="es-EC" sz="2400" b="1" cap="none" dirty="0">
              <a:effectLst/>
              <a:latin typeface="Times New Roman" pitchFamily="18" charset="0"/>
              <a:cs typeface="Times New Roman" pitchFamily="18" charset="0"/>
            </a:endParaRPr>
          </a:p>
        </p:txBody>
      </p:sp>
      <p:sp>
        <p:nvSpPr>
          <p:cNvPr id="4" name="3 Marcador de número de diapositiva"/>
          <p:cNvSpPr>
            <a:spLocks noGrp="1"/>
          </p:cNvSpPr>
          <p:nvPr>
            <p:ph type="sldNum" sz="quarter" idx="12"/>
          </p:nvPr>
        </p:nvSpPr>
        <p:spPr/>
        <p:txBody>
          <a:bodyPr/>
          <a:lstStyle/>
          <a:p>
            <a:fld id="{00426CC9-39B8-443D-A87B-A0969DEF053C}" type="slidenum">
              <a:rPr lang="en-US" smtClean="0">
                <a:solidFill>
                  <a:srgbClr val="F0A22E">
                    <a:shade val="75000"/>
                  </a:srgbClr>
                </a:solidFill>
              </a:rPr>
              <a:pPr/>
              <a:t>21</a:t>
            </a:fld>
            <a:endParaRPr lang="en-US">
              <a:solidFill>
                <a:srgbClr val="F0A22E">
                  <a:shade val="75000"/>
                </a:srgbClr>
              </a:solidFill>
            </a:endParaRPr>
          </a:p>
        </p:txBody>
      </p:sp>
      <p:graphicFrame>
        <p:nvGraphicFramePr>
          <p:cNvPr id="11" name="10 Gráfico"/>
          <p:cNvGraphicFramePr/>
          <p:nvPr>
            <p:extLst>
              <p:ext uri="{D42A27DB-BD31-4B8C-83A1-F6EECF244321}">
                <p14:modId xmlns:p14="http://schemas.microsoft.com/office/powerpoint/2010/main" val="3020039664"/>
              </p:ext>
            </p:extLst>
          </p:nvPr>
        </p:nvGraphicFramePr>
        <p:xfrm>
          <a:off x="44140" y="1969647"/>
          <a:ext cx="3960000" cy="3240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4" name="13 Gráfico"/>
          <p:cNvGraphicFramePr/>
          <p:nvPr>
            <p:extLst>
              <p:ext uri="{D42A27DB-BD31-4B8C-83A1-F6EECF244321}">
                <p14:modId xmlns:p14="http://schemas.microsoft.com/office/powerpoint/2010/main" val="2622108735"/>
              </p:ext>
            </p:extLst>
          </p:nvPr>
        </p:nvGraphicFramePr>
        <p:xfrm>
          <a:off x="4097526" y="1969646"/>
          <a:ext cx="3960000" cy="3240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15 Gráfico"/>
          <p:cNvGraphicFramePr/>
          <p:nvPr>
            <p:extLst>
              <p:ext uri="{D42A27DB-BD31-4B8C-83A1-F6EECF244321}">
                <p14:modId xmlns:p14="http://schemas.microsoft.com/office/powerpoint/2010/main" val="4254705772"/>
              </p:ext>
            </p:extLst>
          </p:nvPr>
        </p:nvGraphicFramePr>
        <p:xfrm>
          <a:off x="8177408" y="1958274"/>
          <a:ext cx="3960000" cy="3240000"/>
        </p:xfrm>
        <a:graphic>
          <a:graphicData uri="http://schemas.openxmlformats.org/drawingml/2006/chart">
            <c:chart xmlns:c="http://schemas.openxmlformats.org/drawingml/2006/chart" xmlns:r="http://schemas.openxmlformats.org/officeDocument/2006/relationships" r:id="rId4"/>
          </a:graphicData>
        </a:graphic>
      </p:graphicFrame>
      <p:sp>
        <p:nvSpPr>
          <p:cNvPr id="7" name="1 CuadroTexto"/>
          <p:cNvSpPr txBox="1"/>
          <p:nvPr/>
        </p:nvSpPr>
        <p:spPr>
          <a:xfrm>
            <a:off x="450373" y="1055262"/>
            <a:ext cx="10822675" cy="646331"/>
          </a:xfrm>
          <a:prstGeom prst="rect">
            <a:avLst/>
          </a:prstGeom>
          <a:noFill/>
        </p:spPr>
        <p:txBody>
          <a:bodyPr wrap="square" rtlCol="0">
            <a:spAutoFit/>
          </a:bodyPr>
          <a:lstStyle/>
          <a:p>
            <a:r>
              <a:rPr lang="es-ES" b="1" dirty="0">
                <a:latin typeface="Times New Roman" pitchFamily="18" charset="0"/>
                <a:cs typeface="Times New Roman" pitchFamily="18" charset="0"/>
              </a:rPr>
              <a:t>Caracterización de las propiedades físico-químicas de los suelos degradados en la Comunidad Rancho Chico.</a:t>
            </a:r>
            <a:endParaRPr lang="es-EC" dirty="0">
              <a:latin typeface="Times New Roman" pitchFamily="18" charset="0"/>
              <a:cs typeface="Times New Roman" pitchFamily="18" charset="0"/>
            </a:endParaRPr>
          </a:p>
          <a:p>
            <a:endParaRPr lang="es-EC" dirty="0">
              <a:latin typeface="Times New Roman" pitchFamily="18" charset="0"/>
              <a:cs typeface="Times New Roman" pitchFamily="18" charset="0"/>
            </a:endParaRPr>
          </a:p>
        </p:txBody>
      </p:sp>
    </p:spTree>
    <p:extLst>
      <p:ext uri="{BB962C8B-B14F-4D97-AF65-F5344CB8AC3E}">
        <p14:creationId xmlns:p14="http://schemas.microsoft.com/office/powerpoint/2010/main" val="11256173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Título"/>
          <p:cNvSpPr>
            <a:spLocks noGrp="1"/>
          </p:cNvSpPr>
          <p:nvPr>
            <p:ph type="title"/>
          </p:nvPr>
        </p:nvSpPr>
        <p:spPr>
          <a:xfrm>
            <a:off x="456929" y="416257"/>
            <a:ext cx="4540303" cy="841248"/>
          </a:xfrm>
        </p:spPr>
        <p:txBody>
          <a:bodyPr>
            <a:normAutofit/>
          </a:bodyPr>
          <a:lstStyle/>
          <a:p>
            <a:r>
              <a:rPr lang="es-EC" sz="2400" b="1" cap="none" dirty="0" smtClean="0">
                <a:effectLst/>
                <a:latin typeface="Times New Roman" pitchFamily="18" charset="0"/>
                <a:cs typeface="Times New Roman" pitchFamily="18" charset="0"/>
              </a:rPr>
              <a:t>RESULTADOS</a:t>
            </a:r>
            <a:endParaRPr lang="es-EC" sz="2400" b="1" cap="none" dirty="0">
              <a:effectLst/>
              <a:latin typeface="Times New Roman" pitchFamily="18" charset="0"/>
              <a:cs typeface="Times New Roman" pitchFamily="18" charset="0"/>
            </a:endParaRPr>
          </a:p>
        </p:txBody>
      </p:sp>
      <p:sp>
        <p:nvSpPr>
          <p:cNvPr id="4" name="3 Marcador de número de diapositiva"/>
          <p:cNvSpPr>
            <a:spLocks noGrp="1"/>
          </p:cNvSpPr>
          <p:nvPr>
            <p:ph type="sldNum" sz="quarter" idx="12"/>
          </p:nvPr>
        </p:nvSpPr>
        <p:spPr/>
        <p:txBody>
          <a:bodyPr/>
          <a:lstStyle/>
          <a:p>
            <a:fld id="{00426CC9-39B8-443D-A87B-A0969DEF053C}" type="slidenum">
              <a:rPr lang="en-US" smtClean="0">
                <a:solidFill>
                  <a:srgbClr val="F0A22E">
                    <a:shade val="75000"/>
                  </a:srgbClr>
                </a:solidFill>
              </a:rPr>
              <a:pPr/>
              <a:t>22</a:t>
            </a:fld>
            <a:endParaRPr lang="en-US">
              <a:solidFill>
                <a:srgbClr val="F0A22E">
                  <a:shade val="75000"/>
                </a:srgbClr>
              </a:solidFill>
            </a:endParaRPr>
          </a:p>
        </p:txBody>
      </p:sp>
      <p:graphicFrame>
        <p:nvGraphicFramePr>
          <p:cNvPr id="8" name="7 Gráfico"/>
          <p:cNvGraphicFramePr/>
          <p:nvPr>
            <p:extLst>
              <p:ext uri="{D42A27DB-BD31-4B8C-83A1-F6EECF244321}">
                <p14:modId xmlns:p14="http://schemas.microsoft.com/office/powerpoint/2010/main" val="2032202110"/>
              </p:ext>
            </p:extLst>
          </p:nvPr>
        </p:nvGraphicFramePr>
        <p:xfrm>
          <a:off x="57788" y="2119772"/>
          <a:ext cx="3960000" cy="3240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0" name="9 Gráfico"/>
          <p:cNvGraphicFramePr/>
          <p:nvPr>
            <p:extLst>
              <p:ext uri="{D42A27DB-BD31-4B8C-83A1-F6EECF244321}">
                <p14:modId xmlns:p14="http://schemas.microsoft.com/office/powerpoint/2010/main" val="2059016834"/>
              </p:ext>
            </p:extLst>
          </p:nvPr>
        </p:nvGraphicFramePr>
        <p:xfrm>
          <a:off x="4138469" y="2106125"/>
          <a:ext cx="3960000" cy="3240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12 Gráfico"/>
          <p:cNvGraphicFramePr/>
          <p:nvPr>
            <p:extLst>
              <p:ext uri="{D42A27DB-BD31-4B8C-83A1-F6EECF244321}">
                <p14:modId xmlns:p14="http://schemas.microsoft.com/office/powerpoint/2010/main" val="3175824535"/>
              </p:ext>
            </p:extLst>
          </p:nvPr>
        </p:nvGraphicFramePr>
        <p:xfrm>
          <a:off x="8191056" y="2114341"/>
          <a:ext cx="3960000" cy="3240000"/>
        </p:xfrm>
        <a:graphic>
          <a:graphicData uri="http://schemas.openxmlformats.org/drawingml/2006/chart">
            <c:chart xmlns:c="http://schemas.openxmlformats.org/drawingml/2006/chart" xmlns:r="http://schemas.openxmlformats.org/officeDocument/2006/relationships" r:id="rId4"/>
          </a:graphicData>
        </a:graphic>
      </p:graphicFrame>
      <p:sp>
        <p:nvSpPr>
          <p:cNvPr id="7" name="1 CuadroTexto"/>
          <p:cNvSpPr txBox="1"/>
          <p:nvPr/>
        </p:nvSpPr>
        <p:spPr>
          <a:xfrm>
            <a:off x="450373" y="1055262"/>
            <a:ext cx="10822675" cy="646331"/>
          </a:xfrm>
          <a:prstGeom prst="rect">
            <a:avLst/>
          </a:prstGeom>
          <a:noFill/>
        </p:spPr>
        <p:txBody>
          <a:bodyPr wrap="square" rtlCol="0">
            <a:spAutoFit/>
          </a:bodyPr>
          <a:lstStyle/>
          <a:p>
            <a:r>
              <a:rPr lang="es-ES" b="1" dirty="0">
                <a:latin typeface="Times New Roman" pitchFamily="18" charset="0"/>
                <a:cs typeface="Times New Roman" pitchFamily="18" charset="0"/>
              </a:rPr>
              <a:t>Caracterización de las propiedades físico-químicas de los suelos degradados en la Comunidad Rancho Chico.</a:t>
            </a:r>
            <a:endParaRPr lang="es-EC" dirty="0">
              <a:latin typeface="Times New Roman" pitchFamily="18" charset="0"/>
              <a:cs typeface="Times New Roman" pitchFamily="18" charset="0"/>
            </a:endParaRPr>
          </a:p>
          <a:p>
            <a:endParaRPr lang="es-EC" dirty="0">
              <a:latin typeface="Times New Roman" pitchFamily="18" charset="0"/>
              <a:cs typeface="Times New Roman" pitchFamily="18" charset="0"/>
            </a:endParaRPr>
          </a:p>
        </p:txBody>
      </p:sp>
    </p:spTree>
    <p:extLst>
      <p:ext uri="{BB962C8B-B14F-4D97-AF65-F5344CB8AC3E}">
        <p14:creationId xmlns:p14="http://schemas.microsoft.com/office/powerpoint/2010/main" val="262471051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Título"/>
          <p:cNvSpPr>
            <a:spLocks noGrp="1"/>
          </p:cNvSpPr>
          <p:nvPr>
            <p:ph type="title"/>
          </p:nvPr>
        </p:nvSpPr>
        <p:spPr>
          <a:xfrm>
            <a:off x="456929" y="416257"/>
            <a:ext cx="4540303" cy="841248"/>
          </a:xfrm>
        </p:spPr>
        <p:txBody>
          <a:bodyPr>
            <a:normAutofit/>
          </a:bodyPr>
          <a:lstStyle/>
          <a:p>
            <a:r>
              <a:rPr lang="es-EC" sz="2400" b="1" cap="none" dirty="0" smtClean="0">
                <a:effectLst/>
                <a:latin typeface="Times New Roman" pitchFamily="18" charset="0"/>
                <a:cs typeface="Times New Roman" pitchFamily="18" charset="0"/>
              </a:rPr>
              <a:t>RESULTADOS</a:t>
            </a:r>
            <a:endParaRPr lang="es-EC" sz="2400" b="1" cap="none" dirty="0">
              <a:effectLst/>
              <a:latin typeface="Times New Roman" pitchFamily="18" charset="0"/>
              <a:cs typeface="Times New Roman" pitchFamily="18" charset="0"/>
            </a:endParaRPr>
          </a:p>
        </p:txBody>
      </p:sp>
      <p:sp>
        <p:nvSpPr>
          <p:cNvPr id="4" name="3 Marcador de número de diapositiva"/>
          <p:cNvSpPr>
            <a:spLocks noGrp="1"/>
          </p:cNvSpPr>
          <p:nvPr>
            <p:ph type="sldNum" sz="quarter" idx="12"/>
          </p:nvPr>
        </p:nvSpPr>
        <p:spPr/>
        <p:txBody>
          <a:bodyPr/>
          <a:lstStyle/>
          <a:p>
            <a:fld id="{00426CC9-39B8-443D-A87B-A0969DEF053C}" type="slidenum">
              <a:rPr lang="en-US" smtClean="0">
                <a:solidFill>
                  <a:srgbClr val="F0A22E">
                    <a:shade val="75000"/>
                  </a:srgbClr>
                </a:solidFill>
              </a:rPr>
              <a:pPr/>
              <a:t>23</a:t>
            </a:fld>
            <a:endParaRPr lang="en-US">
              <a:solidFill>
                <a:srgbClr val="F0A22E">
                  <a:shade val="75000"/>
                </a:srgbClr>
              </a:solidFill>
            </a:endParaRPr>
          </a:p>
        </p:txBody>
      </p:sp>
      <p:graphicFrame>
        <p:nvGraphicFramePr>
          <p:cNvPr id="9" name="8 Gráfico"/>
          <p:cNvGraphicFramePr/>
          <p:nvPr>
            <p:extLst>
              <p:ext uri="{D42A27DB-BD31-4B8C-83A1-F6EECF244321}">
                <p14:modId xmlns:p14="http://schemas.microsoft.com/office/powerpoint/2010/main" val="1515492262"/>
              </p:ext>
            </p:extLst>
          </p:nvPr>
        </p:nvGraphicFramePr>
        <p:xfrm>
          <a:off x="57788" y="1969647"/>
          <a:ext cx="3960000" cy="3240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2" name="11 Gráfico"/>
          <p:cNvGraphicFramePr/>
          <p:nvPr>
            <p:extLst>
              <p:ext uri="{D42A27DB-BD31-4B8C-83A1-F6EECF244321}">
                <p14:modId xmlns:p14="http://schemas.microsoft.com/office/powerpoint/2010/main" val="1243728064"/>
              </p:ext>
            </p:extLst>
          </p:nvPr>
        </p:nvGraphicFramePr>
        <p:xfrm>
          <a:off x="4138469" y="1983295"/>
          <a:ext cx="3960000" cy="3240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5" name="14 Gráfico"/>
          <p:cNvGraphicFramePr/>
          <p:nvPr>
            <p:extLst>
              <p:ext uri="{D42A27DB-BD31-4B8C-83A1-F6EECF244321}">
                <p14:modId xmlns:p14="http://schemas.microsoft.com/office/powerpoint/2010/main" val="150183368"/>
              </p:ext>
            </p:extLst>
          </p:nvPr>
        </p:nvGraphicFramePr>
        <p:xfrm>
          <a:off x="8191056" y="1985569"/>
          <a:ext cx="3960000" cy="3240000"/>
        </p:xfrm>
        <a:graphic>
          <a:graphicData uri="http://schemas.openxmlformats.org/drawingml/2006/chart">
            <c:chart xmlns:c="http://schemas.openxmlformats.org/drawingml/2006/chart" xmlns:r="http://schemas.openxmlformats.org/officeDocument/2006/relationships" r:id="rId4"/>
          </a:graphicData>
        </a:graphic>
      </p:graphicFrame>
      <p:sp>
        <p:nvSpPr>
          <p:cNvPr id="7" name="1 CuadroTexto"/>
          <p:cNvSpPr txBox="1"/>
          <p:nvPr/>
        </p:nvSpPr>
        <p:spPr>
          <a:xfrm>
            <a:off x="450373" y="1055262"/>
            <a:ext cx="10822675" cy="646331"/>
          </a:xfrm>
          <a:prstGeom prst="rect">
            <a:avLst/>
          </a:prstGeom>
          <a:noFill/>
        </p:spPr>
        <p:txBody>
          <a:bodyPr wrap="square" rtlCol="0">
            <a:spAutoFit/>
          </a:bodyPr>
          <a:lstStyle/>
          <a:p>
            <a:r>
              <a:rPr lang="es-ES" b="1" dirty="0">
                <a:latin typeface="Times New Roman" pitchFamily="18" charset="0"/>
                <a:cs typeface="Times New Roman" pitchFamily="18" charset="0"/>
              </a:rPr>
              <a:t>Caracterización de las propiedades físico-químicas de los suelos degradados en la Comunidad Rancho Chico.</a:t>
            </a:r>
            <a:endParaRPr lang="es-EC" dirty="0">
              <a:latin typeface="Times New Roman" pitchFamily="18" charset="0"/>
              <a:cs typeface="Times New Roman" pitchFamily="18" charset="0"/>
            </a:endParaRPr>
          </a:p>
          <a:p>
            <a:endParaRPr lang="es-EC" dirty="0">
              <a:latin typeface="Times New Roman" pitchFamily="18" charset="0"/>
              <a:cs typeface="Times New Roman" pitchFamily="18" charset="0"/>
            </a:endParaRPr>
          </a:p>
        </p:txBody>
      </p:sp>
      <p:sp>
        <p:nvSpPr>
          <p:cNvPr id="8" name="7 CuadroTexto"/>
          <p:cNvSpPr txBox="1"/>
          <p:nvPr/>
        </p:nvSpPr>
        <p:spPr>
          <a:xfrm>
            <a:off x="252481" y="5807544"/>
            <a:ext cx="2674961" cy="369332"/>
          </a:xfrm>
          <a:prstGeom prst="rect">
            <a:avLst/>
          </a:prstGeom>
          <a:solidFill>
            <a:srgbClr val="FEF9EC"/>
          </a:solidFill>
          <a:ln>
            <a:solidFill>
              <a:schemeClr val="accent1"/>
            </a:solidFill>
          </a:ln>
        </p:spPr>
        <p:txBody>
          <a:bodyPr wrap="square" rtlCol="0">
            <a:spAutoFit/>
          </a:bodyPr>
          <a:lstStyle/>
          <a:p>
            <a:r>
              <a:rPr lang="es-EC" b="1" dirty="0" smtClean="0">
                <a:latin typeface="Times New Roman" pitchFamily="18" charset="0"/>
                <a:cs typeface="Times New Roman" pitchFamily="18" charset="0"/>
              </a:rPr>
              <a:t>Clase textural: </a:t>
            </a:r>
            <a:r>
              <a:rPr lang="es-EC" dirty="0" smtClean="0">
                <a:latin typeface="Times New Roman" pitchFamily="18" charset="0"/>
                <a:cs typeface="Times New Roman" pitchFamily="18" charset="0"/>
              </a:rPr>
              <a:t>Franco</a:t>
            </a:r>
            <a:endParaRPr lang="es-EC" dirty="0">
              <a:latin typeface="Times New Roman" pitchFamily="18" charset="0"/>
              <a:cs typeface="Times New Roman" pitchFamily="18" charset="0"/>
            </a:endParaRPr>
          </a:p>
        </p:txBody>
      </p:sp>
    </p:spTree>
    <p:extLst>
      <p:ext uri="{BB962C8B-B14F-4D97-AF65-F5344CB8AC3E}">
        <p14:creationId xmlns:p14="http://schemas.microsoft.com/office/powerpoint/2010/main" val="202413214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Título"/>
          <p:cNvSpPr>
            <a:spLocks noGrp="1"/>
          </p:cNvSpPr>
          <p:nvPr>
            <p:ph type="title"/>
          </p:nvPr>
        </p:nvSpPr>
        <p:spPr>
          <a:xfrm>
            <a:off x="456929" y="416257"/>
            <a:ext cx="4540303" cy="841248"/>
          </a:xfrm>
        </p:spPr>
        <p:txBody>
          <a:bodyPr>
            <a:normAutofit/>
          </a:bodyPr>
          <a:lstStyle/>
          <a:p>
            <a:r>
              <a:rPr lang="es-EC" sz="2400" b="1" cap="none" dirty="0" smtClean="0">
                <a:effectLst/>
                <a:latin typeface="Times New Roman" pitchFamily="18" charset="0"/>
                <a:cs typeface="Times New Roman" pitchFamily="18" charset="0"/>
              </a:rPr>
              <a:t>RESULTADOS Y DISCUSIÓN</a:t>
            </a:r>
            <a:endParaRPr lang="es-EC" sz="2400" b="1" cap="none" dirty="0">
              <a:effectLst/>
              <a:latin typeface="Times New Roman" pitchFamily="18" charset="0"/>
              <a:cs typeface="Times New Roman" pitchFamily="18" charset="0"/>
            </a:endParaRPr>
          </a:p>
        </p:txBody>
      </p:sp>
      <p:sp>
        <p:nvSpPr>
          <p:cNvPr id="4" name="3 Marcador de número de diapositiva"/>
          <p:cNvSpPr>
            <a:spLocks noGrp="1"/>
          </p:cNvSpPr>
          <p:nvPr>
            <p:ph type="sldNum" sz="quarter" idx="12"/>
          </p:nvPr>
        </p:nvSpPr>
        <p:spPr/>
        <p:txBody>
          <a:bodyPr/>
          <a:lstStyle/>
          <a:p>
            <a:fld id="{00426CC9-39B8-443D-A87B-A0969DEF053C}" type="slidenum">
              <a:rPr lang="en-US" smtClean="0">
                <a:solidFill>
                  <a:srgbClr val="F0A22E">
                    <a:shade val="75000"/>
                  </a:srgbClr>
                </a:solidFill>
              </a:rPr>
              <a:pPr/>
              <a:t>24</a:t>
            </a:fld>
            <a:endParaRPr lang="en-US">
              <a:solidFill>
                <a:srgbClr val="F0A22E">
                  <a:shade val="75000"/>
                </a:srgbClr>
              </a:solidFill>
            </a:endParaRPr>
          </a:p>
        </p:txBody>
      </p:sp>
      <p:sp>
        <p:nvSpPr>
          <p:cNvPr id="2" name="1 CuadroTexto"/>
          <p:cNvSpPr txBox="1"/>
          <p:nvPr/>
        </p:nvSpPr>
        <p:spPr>
          <a:xfrm>
            <a:off x="450372" y="1210277"/>
            <a:ext cx="10822675" cy="646331"/>
          </a:xfrm>
          <a:prstGeom prst="rect">
            <a:avLst/>
          </a:prstGeom>
          <a:noFill/>
        </p:spPr>
        <p:txBody>
          <a:bodyPr wrap="square" rtlCol="0">
            <a:spAutoFit/>
          </a:bodyPr>
          <a:lstStyle/>
          <a:p>
            <a:r>
              <a:rPr lang="es-ES" b="1" dirty="0">
                <a:solidFill>
                  <a:prstClr val="black"/>
                </a:solidFill>
                <a:latin typeface="Times New Roman" pitchFamily="18" charset="0"/>
                <a:cs typeface="Times New Roman" pitchFamily="18" charset="0"/>
              </a:rPr>
              <a:t>Resultados de los análisis de suelos después de la ejecución de las estrategias de recuperación de suelos</a:t>
            </a:r>
            <a:r>
              <a:rPr lang="es-ES" b="1" dirty="0" smtClean="0">
                <a:solidFill>
                  <a:prstClr val="black"/>
                </a:solidFill>
                <a:latin typeface="Times New Roman" pitchFamily="18" charset="0"/>
                <a:cs typeface="Times New Roman" pitchFamily="18" charset="0"/>
              </a:rPr>
              <a:t>.</a:t>
            </a:r>
            <a:endParaRPr lang="es-EC" dirty="0">
              <a:solidFill>
                <a:prstClr val="black"/>
              </a:solidFill>
              <a:latin typeface="Times New Roman" pitchFamily="18" charset="0"/>
              <a:cs typeface="Times New Roman" pitchFamily="18" charset="0"/>
            </a:endParaRPr>
          </a:p>
          <a:p>
            <a:endParaRPr lang="es-EC" dirty="0">
              <a:solidFill>
                <a:prstClr val="black"/>
              </a:solidFill>
              <a:latin typeface="Times New Roman" pitchFamily="18" charset="0"/>
              <a:cs typeface="Times New Roman" pitchFamily="18" charset="0"/>
            </a:endParaRPr>
          </a:p>
        </p:txBody>
      </p:sp>
      <p:graphicFrame>
        <p:nvGraphicFramePr>
          <p:cNvPr id="10" name="9 Gráfico"/>
          <p:cNvGraphicFramePr/>
          <p:nvPr>
            <p:extLst/>
          </p:nvPr>
        </p:nvGraphicFramePr>
        <p:xfrm>
          <a:off x="251835" y="1979440"/>
          <a:ext cx="5760000" cy="3600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2" name="11 Gráfico"/>
          <p:cNvGraphicFramePr/>
          <p:nvPr>
            <p:extLst/>
          </p:nvPr>
        </p:nvGraphicFramePr>
        <p:xfrm>
          <a:off x="6259769" y="1979440"/>
          <a:ext cx="5760000" cy="3600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99013604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Título"/>
          <p:cNvSpPr>
            <a:spLocks noGrp="1"/>
          </p:cNvSpPr>
          <p:nvPr>
            <p:ph type="title"/>
          </p:nvPr>
        </p:nvSpPr>
        <p:spPr>
          <a:xfrm>
            <a:off x="456929" y="416257"/>
            <a:ext cx="4540303" cy="841248"/>
          </a:xfrm>
        </p:spPr>
        <p:txBody>
          <a:bodyPr>
            <a:normAutofit/>
          </a:bodyPr>
          <a:lstStyle/>
          <a:p>
            <a:r>
              <a:rPr lang="es-EC" sz="2400" b="1" cap="none" dirty="0" smtClean="0">
                <a:effectLst/>
                <a:latin typeface="Times New Roman" pitchFamily="18" charset="0"/>
                <a:cs typeface="Times New Roman" pitchFamily="18" charset="0"/>
              </a:rPr>
              <a:t>RESULTADOS Y DISCUSIÓN</a:t>
            </a:r>
            <a:endParaRPr lang="es-EC" sz="2400" b="1" cap="none" dirty="0">
              <a:effectLst/>
              <a:latin typeface="Times New Roman" pitchFamily="18" charset="0"/>
              <a:cs typeface="Times New Roman" pitchFamily="18" charset="0"/>
            </a:endParaRPr>
          </a:p>
        </p:txBody>
      </p:sp>
      <p:sp>
        <p:nvSpPr>
          <p:cNvPr id="4" name="3 Marcador de número de diapositiva"/>
          <p:cNvSpPr>
            <a:spLocks noGrp="1"/>
          </p:cNvSpPr>
          <p:nvPr>
            <p:ph type="sldNum" sz="quarter" idx="12"/>
          </p:nvPr>
        </p:nvSpPr>
        <p:spPr/>
        <p:txBody>
          <a:bodyPr/>
          <a:lstStyle/>
          <a:p>
            <a:fld id="{00426CC9-39B8-443D-A87B-A0969DEF053C}" type="slidenum">
              <a:rPr lang="en-US" smtClean="0">
                <a:solidFill>
                  <a:srgbClr val="F0A22E">
                    <a:shade val="75000"/>
                  </a:srgbClr>
                </a:solidFill>
              </a:rPr>
              <a:pPr/>
              <a:t>25</a:t>
            </a:fld>
            <a:endParaRPr lang="en-US">
              <a:solidFill>
                <a:srgbClr val="F0A22E">
                  <a:shade val="75000"/>
                </a:srgbClr>
              </a:solidFill>
            </a:endParaRPr>
          </a:p>
        </p:txBody>
      </p:sp>
      <p:graphicFrame>
        <p:nvGraphicFramePr>
          <p:cNvPr id="12" name="11 Gráfico"/>
          <p:cNvGraphicFramePr/>
          <p:nvPr>
            <p:extLst/>
          </p:nvPr>
        </p:nvGraphicFramePr>
        <p:xfrm>
          <a:off x="210892" y="1991515"/>
          <a:ext cx="5760000" cy="3600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3" name="12 Gráfico"/>
          <p:cNvGraphicFramePr/>
          <p:nvPr>
            <p:extLst/>
          </p:nvPr>
        </p:nvGraphicFramePr>
        <p:xfrm>
          <a:off x="6227335" y="2005161"/>
          <a:ext cx="5760000" cy="3600000"/>
        </p:xfrm>
        <a:graphic>
          <a:graphicData uri="http://schemas.openxmlformats.org/drawingml/2006/chart">
            <c:chart xmlns:c="http://schemas.openxmlformats.org/drawingml/2006/chart" xmlns:r="http://schemas.openxmlformats.org/officeDocument/2006/relationships" r:id="rId3"/>
          </a:graphicData>
        </a:graphic>
      </p:graphicFrame>
      <p:sp>
        <p:nvSpPr>
          <p:cNvPr id="7" name="1 CuadroTexto"/>
          <p:cNvSpPr txBox="1"/>
          <p:nvPr/>
        </p:nvSpPr>
        <p:spPr>
          <a:xfrm>
            <a:off x="450372" y="1210277"/>
            <a:ext cx="10822675" cy="646331"/>
          </a:xfrm>
          <a:prstGeom prst="rect">
            <a:avLst/>
          </a:prstGeom>
          <a:noFill/>
        </p:spPr>
        <p:txBody>
          <a:bodyPr wrap="square" rtlCol="0">
            <a:spAutoFit/>
          </a:bodyPr>
          <a:lstStyle/>
          <a:p>
            <a:r>
              <a:rPr lang="es-ES" b="1" dirty="0">
                <a:solidFill>
                  <a:prstClr val="black"/>
                </a:solidFill>
                <a:latin typeface="Times New Roman" pitchFamily="18" charset="0"/>
                <a:cs typeface="Times New Roman" pitchFamily="18" charset="0"/>
              </a:rPr>
              <a:t>Resultados de los análisis de suelos después de la ejecución de las estrategias de recuperación de suelos</a:t>
            </a:r>
            <a:r>
              <a:rPr lang="es-ES" b="1" dirty="0" smtClean="0">
                <a:solidFill>
                  <a:prstClr val="black"/>
                </a:solidFill>
                <a:latin typeface="Times New Roman" pitchFamily="18" charset="0"/>
                <a:cs typeface="Times New Roman" pitchFamily="18" charset="0"/>
              </a:rPr>
              <a:t>.</a:t>
            </a:r>
            <a:endParaRPr lang="es-EC" dirty="0">
              <a:solidFill>
                <a:prstClr val="black"/>
              </a:solidFill>
              <a:latin typeface="Times New Roman" pitchFamily="18" charset="0"/>
              <a:cs typeface="Times New Roman" pitchFamily="18" charset="0"/>
            </a:endParaRPr>
          </a:p>
          <a:p>
            <a:endParaRPr lang="es-EC"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76716257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Título"/>
          <p:cNvSpPr>
            <a:spLocks noGrp="1"/>
          </p:cNvSpPr>
          <p:nvPr>
            <p:ph type="title"/>
          </p:nvPr>
        </p:nvSpPr>
        <p:spPr>
          <a:xfrm>
            <a:off x="456929" y="416257"/>
            <a:ext cx="4540303" cy="841248"/>
          </a:xfrm>
        </p:spPr>
        <p:txBody>
          <a:bodyPr>
            <a:normAutofit/>
          </a:bodyPr>
          <a:lstStyle/>
          <a:p>
            <a:r>
              <a:rPr lang="es-EC" sz="2400" b="1" cap="none" dirty="0" smtClean="0">
                <a:effectLst/>
                <a:latin typeface="Times New Roman" pitchFamily="18" charset="0"/>
                <a:cs typeface="Times New Roman" pitchFamily="18" charset="0"/>
              </a:rPr>
              <a:t>RESULTADOS Y DISCUSIÓN</a:t>
            </a:r>
            <a:endParaRPr lang="es-EC" sz="2400" b="1" cap="none" dirty="0">
              <a:effectLst/>
              <a:latin typeface="Times New Roman" pitchFamily="18" charset="0"/>
              <a:cs typeface="Times New Roman" pitchFamily="18" charset="0"/>
            </a:endParaRPr>
          </a:p>
        </p:txBody>
      </p:sp>
      <p:sp>
        <p:nvSpPr>
          <p:cNvPr id="4" name="3 Marcador de número de diapositiva"/>
          <p:cNvSpPr>
            <a:spLocks noGrp="1"/>
          </p:cNvSpPr>
          <p:nvPr>
            <p:ph type="sldNum" sz="quarter" idx="12"/>
          </p:nvPr>
        </p:nvSpPr>
        <p:spPr/>
        <p:txBody>
          <a:bodyPr/>
          <a:lstStyle/>
          <a:p>
            <a:fld id="{00426CC9-39B8-443D-A87B-A0969DEF053C}" type="slidenum">
              <a:rPr lang="en-US" smtClean="0">
                <a:solidFill>
                  <a:srgbClr val="F0A22E">
                    <a:shade val="75000"/>
                  </a:srgbClr>
                </a:solidFill>
              </a:rPr>
              <a:pPr/>
              <a:t>26</a:t>
            </a:fld>
            <a:endParaRPr lang="en-US">
              <a:solidFill>
                <a:srgbClr val="F0A22E">
                  <a:shade val="75000"/>
                </a:srgbClr>
              </a:solidFill>
            </a:endParaRPr>
          </a:p>
        </p:txBody>
      </p:sp>
      <p:graphicFrame>
        <p:nvGraphicFramePr>
          <p:cNvPr id="12" name="11 Gráfico"/>
          <p:cNvGraphicFramePr/>
          <p:nvPr>
            <p:extLst/>
          </p:nvPr>
        </p:nvGraphicFramePr>
        <p:xfrm>
          <a:off x="298028" y="2032455"/>
          <a:ext cx="5760000" cy="3600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4" name="13 Gráfico"/>
          <p:cNvGraphicFramePr/>
          <p:nvPr>
            <p:extLst/>
          </p:nvPr>
        </p:nvGraphicFramePr>
        <p:xfrm>
          <a:off x="6234802" y="2032454"/>
          <a:ext cx="5760000" cy="3600000"/>
        </p:xfrm>
        <a:graphic>
          <a:graphicData uri="http://schemas.openxmlformats.org/drawingml/2006/chart">
            <c:chart xmlns:c="http://schemas.openxmlformats.org/drawingml/2006/chart" xmlns:r="http://schemas.openxmlformats.org/officeDocument/2006/relationships" r:id="rId3"/>
          </a:graphicData>
        </a:graphic>
      </p:graphicFrame>
      <p:sp>
        <p:nvSpPr>
          <p:cNvPr id="7" name="1 CuadroTexto"/>
          <p:cNvSpPr txBox="1"/>
          <p:nvPr/>
        </p:nvSpPr>
        <p:spPr>
          <a:xfrm>
            <a:off x="450372" y="1210277"/>
            <a:ext cx="10822675" cy="646331"/>
          </a:xfrm>
          <a:prstGeom prst="rect">
            <a:avLst/>
          </a:prstGeom>
          <a:noFill/>
        </p:spPr>
        <p:txBody>
          <a:bodyPr wrap="square" rtlCol="0">
            <a:spAutoFit/>
          </a:bodyPr>
          <a:lstStyle/>
          <a:p>
            <a:r>
              <a:rPr lang="es-ES" b="1" dirty="0">
                <a:solidFill>
                  <a:prstClr val="black"/>
                </a:solidFill>
                <a:latin typeface="Times New Roman" pitchFamily="18" charset="0"/>
                <a:cs typeface="Times New Roman" pitchFamily="18" charset="0"/>
              </a:rPr>
              <a:t>Resultados de los análisis de suelos después de la ejecución de las estrategias de recuperación de suelos</a:t>
            </a:r>
            <a:r>
              <a:rPr lang="es-ES" b="1" dirty="0" smtClean="0">
                <a:solidFill>
                  <a:prstClr val="black"/>
                </a:solidFill>
                <a:latin typeface="Times New Roman" pitchFamily="18" charset="0"/>
                <a:cs typeface="Times New Roman" pitchFamily="18" charset="0"/>
              </a:rPr>
              <a:t>.</a:t>
            </a:r>
            <a:endParaRPr lang="es-EC" dirty="0">
              <a:solidFill>
                <a:prstClr val="black"/>
              </a:solidFill>
              <a:latin typeface="Times New Roman" pitchFamily="18" charset="0"/>
              <a:cs typeface="Times New Roman" pitchFamily="18" charset="0"/>
            </a:endParaRPr>
          </a:p>
          <a:p>
            <a:endParaRPr lang="es-EC"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375958849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Título"/>
          <p:cNvSpPr>
            <a:spLocks noGrp="1"/>
          </p:cNvSpPr>
          <p:nvPr>
            <p:ph type="title"/>
          </p:nvPr>
        </p:nvSpPr>
        <p:spPr>
          <a:xfrm>
            <a:off x="456929" y="416257"/>
            <a:ext cx="4540303" cy="841248"/>
          </a:xfrm>
        </p:spPr>
        <p:txBody>
          <a:bodyPr>
            <a:normAutofit/>
          </a:bodyPr>
          <a:lstStyle/>
          <a:p>
            <a:r>
              <a:rPr lang="es-EC" sz="2400" b="1" cap="none" dirty="0" smtClean="0">
                <a:effectLst/>
                <a:latin typeface="Times New Roman" pitchFamily="18" charset="0"/>
                <a:cs typeface="Times New Roman" pitchFamily="18" charset="0"/>
              </a:rPr>
              <a:t>RESULTADOS Y DISCUSIÓN</a:t>
            </a:r>
            <a:endParaRPr lang="es-EC" sz="2400" b="1" cap="none" dirty="0">
              <a:effectLst/>
              <a:latin typeface="Times New Roman" pitchFamily="18" charset="0"/>
              <a:cs typeface="Times New Roman" pitchFamily="18" charset="0"/>
            </a:endParaRPr>
          </a:p>
        </p:txBody>
      </p:sp>
      <p:sp>
        <p:nvSpPr>
          <p:cNvPr id="4" name="3 Marcador de número de diapositiva"/>
          <p:cNvSpPr>
            <a:spLocks noGrp="1"/>
          </p:cNvSpPr>
          <p:nvPr>
            <p:ph type="sldNum" sz="quarter" idx="12"/>
          </p:nvPr>
        </p:nvSpPr>
        <p:spPr/>
        <p:txBody>
          <a:bodyPr/>
          <a:lstStyle/>
          <a:p>
            <a:fld id="{00426CC9-39B8-443D-A87B-A0969DEF053C}" type="slidenum">
              <a:rPr lang="en-US" smtClean="0">
                <a:solidFill>
                  <a:srgbClr val="F0A22E">
                    <a:shade val="75000"/>
                  </a:srgbClr>
                </a:solidFill>
              </a:rPr>
              <a:pPr/>
              <a:t>27</a:t>
            </a:fld>
            <a:endParaRPr lang="en-US">
              <a:solidFill>
                <a:srgbClr val="F0A22E">
                  <a:shade val="75000"/>
                </a:srgbClr>
              </a:solidFill>
            </a:endParaRPr>
          </a:p>
        </p:txBody>
      </p:sp>
      <p:graphicFrame>
        <p:nvGraphicFramePr>
          <p:cNvPr id="10" name="9 Gráfico"/>
          <p:cNvGraphicFramePr/>
          <p:nvPr>
            <p:extLst/>
          </p:nvPr>
        </p:nvGraphicFramePr>
        <p:xfrm>
          <a:off x="265483" y="2306044"/>
          <a:ext cx="5760000" cy="3600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3" name="12 Gráfico"/>
          <p:cNvGraphicFramePr/>
          <p:nvPr>
            <p:extLst/>
          </p:nvPr>
        </p:nvGraphicFramePr>
        <p:xfrm>
          <a:off x="6270501" y="2305409"/>
          <a:ext cx="5760000" cy="3600000"/>
        </p:xfrm>
        <a:graphic>
          <a:graphicData uri="http://schemas.openxmlformats.org/drawingml/2006/chart">
            <c:chart xmlns:c="http://schemas.openxmlformats.org/drawingml/2006/chart" xmlns:r="http://schemas.openxmlformats.org/officeDocument/2006/relationships" r:id="rId3"/>
          </a:graphicData>
        </a:graphic>
      </p:graphicFrame>
      <p:sp>
        <p:nvSpPr>
          <p:cNvPr id="7" name="1 CuadroTexto"/>
          <p:cNvSpPr txBox="1"/>
          <p:nvPr/>
        </p:nvSpPr>
        <p:spPr>
          <a:xfrm>
            <a:off x="450372" y="1210277"/>
            <a:ext cx="10822675" cy="646331"/>
          </a:xfrm>
          <a:prstGeom prst="rect">
            <a:avLst/>
          </a:prstGeom>
          <a:noFill/>
        </p:spPr>
        <p:txBody>
          <a:bodyPr wrap="square" rtlCol="0">
            <a:spAutoFit/>
          </a:bodyPr>
          <a:lstStyle/>
          <a:p>
            <a:r>
              <a:rPr lang="es-ES" b="1" dirty="0">
                <a:solidFill>
                  <a:prstClr val="black"/>
                </a:solidFill>
                <a:latin typeface="Times New Roman" pitchFamily="18" charset="0"/>
                <a:cs typeface="Times New Roman" pitchFamily="18" charset="0"/>
              </a:rPr>
              <a:t>Resultados de los análisis de suelos después de la ejecución de las estrategias de recuperación de suelos</a:t>
            </a:r>
            <a:r>
              <a:rPr lang="es-ES" b="1" dirty="0" smtClean="0">
                <a:solidFill>
                  <a:prstClr val="black"/>
                </a:solidFill>
                <a:latin typeface="Times New Roman" pitchFamily="18" charset="0"/>
                <a:cs typeface="Times New Roman" pitchFamily="18" charset="0"/>
              </a:rPr>
              <a:t>.</a:t>
            </a:r>
            <a:endParaRPr lang="es-EC" dirty="0">
              <a:solidFill>
                <a:prstClr val="black"/>
              </a:solidFill>
              <a:latin typeface="Times New Roman" pitchFamily="18" charset="0"/>
              <a:cs typeface="Times New Roman" pitchFamily="18" charset="0"/>
            </a:endParaRPr>
          </a:p>
          <a:p>
            <a:endParaRPr lang="es-EC"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249115621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Título"/>
          <p:cNvSpPr>
            <a:spLocks noGrp="1"/>
          </p:cNvSpPr>
          <p:nvPr>
            <p:ph type="title"/>
          </p:nvPr>
        </p:nvSpPr>
        <p:spPr>
          <a:xfrm>
            <a:off x="456929" y="416257"/>
            <a:ext cx="4540303" cy="841248"/>
          </a:xfrm>
        </p:spPr>
        <p:txBody>
          <a:bodyPr>
            <a:normAutofit/>
          </a:bodyPr>
          <a:lstStyle/>
          <a:p>
            <a:r>
              <a:rPr lang="es-EC" sz="2400" b="1" cap="none" dirty="0" smtClean="0">
                <a:effectLst/>
                <a:latin typeface="Times New Roman" pitchFamily="18" charset="0"/>
                <a:cs typeface="Times New Roman" pitchFamily="18" charset="0"/>
              </a:rPr>
              <a:t>RESULTADOS Y DISCUSIÓN</a:t>
            </a:r>
            <a:endParaRPr lang="es-EC" sz="2400" b="1" cap="none" dirty="0">
              <a:effectLst/>
              <a:latin typeface="Times New Roman" pitchFamily="18" charset="0"/>
              <a:cs typeface="Times New Roman" pitchFamily="18" charset="0"/>
            </a:endParaRPr>
          </a:p>
        </p:txBody>
      </p:sp>
      <p:sp>
        <p:nvSpPr>
          <p:cNvPr id="4" name="3 Marcador de número de diapositiva"/>
          <p:cNvSpPr>
            <a:spLocks noGrp="1"/>
          </p:cNvSpPr>
          <p:nvPr>
            <p:ph type="sldNum" sz="quarter" idx="12"/>
          </p:nvPr>
        </p:nvSpPr>
        <p:spPr/>
        <p:txBody>
          <a:bodyPr/>
          <a:lstStyle/>
          <a:p>
            <a:fld id="{00426CC9-39B8-443D-A87B-A0969DEF053C}" type="slidenum">
              <a:rPr lang="en-US" smtClean="0">
                <a:solidFill>
                  <a:srgbClr val="F0A22E">
                    <a:shade val="75000"/>
                  </a:srgbClr>
                </a:solidFill>
              </a:rPr>
              <a:pPr/>
              <a:t>28</a:t>
            </a:fld>
            <a:endParaRPr lang="en-US">
              <a:solidFill>
                <a:srgbClr val="F0A22E">
                  <a:shade val="75000"/>
                </a:srgbClr>
              </a:solidFill>
            </a:endParaRPr>
          </a:p>
        </p:txBody>
      </p:sp>
      <p:graphicFrame>
        <p:nvGraphicFramePr>
          <p:cNvPr id="7" name="6 Gráfico"/>
          <p:cNvGraphicFramePr/>
          <p:nvPr>
            <p:extLst/>
          </p:nvPr>
        </p:nvGraphicFramePr>
        <p:xfrm>
          <a:off x="232007" y="2278115"/>
          <a:ext cx="5760000" cy="3672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8 Gráfico"/>
          <p:cNvGraphicFramePr/>
          <p:nvPr>
            <p:extLst/>
          </p:nvPr>
        </p:nvGraphicFramePr>
        <p:xfrm>
          <a:off x="6186340" y="2250820"/>
          <a:ext cx="5760000" cy="3672000"/>
        </p:xfrm>
        <a:graphic>
          <a:graphicData uri="http://schemas.openxmlformats.org/drawingml/2006/chart">
            <c:chart xmlns:c="http://schemas.openxmlformats.org/drawingml/2006/chart" xmlns:r="http://schemas.openxmlformats.org/officeDocument/2006/relationships" r:id="rId3"/>
          </a:graphicData>
        </a:graphic>
      </p:graphicFrame>
      <p:sp>
        <p:nvSpPr>
          <p:cNvPr id="8" name="1 CuadroTexto"/>
          <p:cNvSpPr txBox="1"/>
          <p:nvPr/>
        </p:nvSpPr>
        <p:spPr>
          <a:xfrm>
            <a:off x="450372" y="1210277"/>
            <a:ext cx="10822675" cy="646331"/>
          </a:xfrm>
          <a:prstGeom prst="rect">
            <a:avLst/>
          </a:prstGeom>
          <a:noFill/>
        </p:spPr>
        <p:txBody>
          <a:bodyPr wrap="square" rtlCol="0">
            <a:spAutoFit/>
          </a:bodyPr>
          <a:lstStyle/>
          <a:p>
            <a:r>
              <a:rPr lang="es-ES" b="1" dirty="0">
                <a:solidFill>
                  <a:prstClr val="black"/>
                </a:solidFill>
                <a:latin typeface="Times New Roman" pitchFamily="18" charset="0"/>
                <a:cs typeface="Times New Roman" pitchFamily="18" charset="0"/>
              </a:rPr>
              <a:t>Resultados de los análisis de suelos después de la ejecución de las estrategias de recuperación de suelos</a:t>
            </a:r>
            <a:r>
              <a:rPr lang="es-ES" b="1" dirty="0" smtClean="0">
                <a:solidFill>
                  <a:prstClr val="black"/>
                </a:solidFill>
                <a:latin typeface="Times New Roman" pitchFamily="18" charset="0"/>
                <a:cs typeface="Times New Roman" pitchFamily="18" charset="0"/>
              </a:rPr>
              <a:t>.</a:t>
            </a:r>
            <a:endParaRPr lang="es-EC" dirty="0">
              <a:solidFill>
                <a:prstClr val="black"/>
              </a:solidFill>
              <a:latin typeface="Times New Roman" pitchFamily="18" charset="0"/>
              <a:cs typeface="Times New Roman" pitchFamily="18" charset="0"/>
            </a:endParaRPr>
          </a:p>
          <a:p>
            <a:endParaRPr lang="es-EC"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406243201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Título"/>
          <p:cNvSpPr>
            <a:spLocks noGrp="1"/>
          </p:cNvSpPr>
          <p:nvPr>
            <p:ph type="title"/>
          </p:nvPr>
        </p:nvSpPr>
        <p:spPr>
          <a:xfrm>
            <a:off x="456929" y="416257"/>
            <a:ext cx="4540303" cy="841248"/>
          </a:xfrm>
        </p:spPr>
        <p:txBody>
          <a:bodyPr>
            <a:normAutofit/>
          </a:bodyPr>
          <a:lstStyle/>
          <a:p>
            <a:r>
              <a:rPr lang="es-EC" sz="2400" b="1" cap="none" dirty="0" smtClean="0">
                <a:effectLst/>
                <a:latin typeface="Times New Roman" pitchFamily="18" charset="0"/>
                <a:cs typeface="Times New Roman" pitchFamily="18" charset="0"/>
              </a:rPr>
              <a:t>RESULTADOS Y DISCUSIÓN</a:t>
            </a:r>
            <a:endParaRPr lang="es-EC" sz="2400" b="1" cap="none" dirty="0">
              <a:effectLst/>
              <a:latin typeface="Times New Roman" pitchFamily="18" charset="0"/>
              <a:cs typeface="Times New Roman" pitchFamily="18" charset="0"/>
            </a:endParaRPr>
          </a:p>
        </p:txBody>
      </p:sp>
      <p:sp>
        <p:nvSpPr>
          <p:cNvPr id="4" name="3 Marcador de número de diapositiva"/>
          <p:cNvSpPr>
            <a:spLocks noGrp="1"/>
          </p:cNvSpPr>
          <p:nvPr>
            <p:ph type="sldNum" sz="quarter" idx="12"/>
          </p:nvPr>
        </p:nvSpPr>
        <p:spPr/>
        <p:txBody>
          <a:bodyPr/>
          <a:lstStyle/>
          <a:p>
            <a:fld id="{00426CC9-39B8-443D-A87B-A0969DEF053C}" type="slidenum">
              <a:rPr lang="en-US" smtClean="0">
                <a:solidFill>
                  <a:srgbClr val="F0A22E">
                    <a:shade val="75000"/>
                  </a:srgbClr>
                </a:solidFill>
              </a:rPr>
              <a:pPr/>
              <a:t>29</a:t>
            </a:fld>
            <a:endParaRPr lang="en-US">
              <a:solidFill>
                <a:srgbClr val="F0A22E">
                  <a:shade val="75000"/>
                </a:srgbClr>
              </a:solidFill>
            </a:endParaRPr>
          </a:p>
        </p:txBody>
      </p:sp>
      <p:graphicFrame>
        <p:nvGraphicFramePr>
          <p:cNvPr id="7" name="6 Gráfico"/>
          <p:cNvGraphicFramePr/>
          <p:nvPr>
            <p:extLst/>
          </p:nvPr>
        </p:nvGraphicFramePr>
        <p:xfrm>
          <a:off x="210892" y="2100695"/>
          <a:ext cx="5760000" cy="3600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7 Gráfico"/>
          <p:cNvGraphicFramePr/>
          <p:nvPr>
            <p:extLst/>
          </p:nvPr>
        </p:nvGraphicFramePr>
        <p:xfrm>
          <a:off x="6277322" y="2100694"/>
          <a:ext cx="5760000" cy="3600000"/>
        </p:xfrm>
        <a:graphic>
          <a:graphicData uri="http://schemas.openxmlformats.org/drawingml/2006/chart">
            <c:chart xmlns:c="http://schemas.openxmlformats.org/drawingml/2006/chart" xmlns:r="http://schemas.openxmlformats.org/officeDocument/2006/relationships" r:id="rId3"/>
          </a:graphicData>
        </a:graphic>
      </p:graphicFrame>
      <p:sp>
        <p:nvSpPr>
          <p:cNvPr id="9" name="1 CuadroTexto"/>
          <p:cNvSpPr txBox="1"/>
          <p:nvPr/>
        </p:nvSpPr>
        <p:spPr>
          <a:xfrm>
            <a:off x="450372" y="1210277"/>
            <a:ext cx="10822675" cy="646331"/>
          </a:xfrm>
          <a:prstGeom prst="rect">
            <a:avLst/>
          </a:prstGeom>
          <a:noFill/>
        </p:spPr>
        <p:txBody>
          <a:bodyPr wrap="square" rtlCol="0">
            <a:spAutoFit/>
          </a:bodyPr>
          <a:lstStyle/>
          <a:p>
            <a:r>
              <a:rPr lang="es-ES" b="1" dirty="0">
                <a:solidFill>
                  <a:prstClr val="black"/>
                </a:solidFill>
                <a:latin typeface="Times New Roman" pitchFamily="18" charset="0"/>
                <a:cs typeface="Times New Roman" pitchFamily="18" charset="0"/>
              </a:rPr>
              <a:t>Resultados de los análisis de suelos después de la ejecución de las estrategias de recuperación de suelos</a:t>
            </a:r>
            <a:r>
              <a:rPr lang="es-ES" b="1" dirty="0" smtClean="0">
                <a:solidFill>
                  <a:prstClr val="black"/>
                </a:solidFill>
                <a:latin typeface="Times New Roman" pitchFamily="18" charset="0"/>
                <a:cs typeface="Times New Roman" pitchFamily="18" charset="0"/>
              </a:rPr>
              <a:t>.</a:t>
            </a:r>
            <a:endParaRPr lang="es-EC" dirty="0">
              <a:solidFill>
                <a:prstClr val="black"/>
              </a:solidFill>
              <a:latin typeface="Times New Roman" pitchFamily="18" charset="0"/>
              <a:cs typeface="Times New Roman" pitchFamily="18" charset="0"/>
            </a:endParaRPr>
          </a:p>
          <a:p>
            <a:endParaRPr lang="es-EC"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316942358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4 Título"/>
          <p:cNvSpPr>
            <a:spLocks noGrp="1"/>
          </p:cNvSpPr>
          <p:nvPr>
            <p:ph type="title"/>
          </p:nvPr>
        </p:nvSpPr>
        <p:spPr>
          <a:xfrm>
            <a:off x="702587" y="416257"/>
            <a:ext cx="4540303" cy="841248"/>
          </a:xfrm>
        </p:spPr>
        <p:txBody>
          <a:bodyPr>
            <a:normAutofit/>
          </a:bodyPr>
          <a:lstStyle/>
          <a:p>
            <a:r>
              <a:rPr lang="es-EC" sz="2400" b="1" cap="none" dirty="0" smtClean="0">
                <a:effectLst/>
                <a:latin typeface="Times New Roman" pitchFamily="18" charset="0"/>
                <a:cs typeface="Times New Roman" pitchFamily="18" charset="0"/>
              </a:rPr>
              <a:t>CONTEXTO DEL PROBLEMA</a:t>
            </a:r>
            <a:endParaRPr lang="es-EC" sz="2400" b="1" cap="none" dirty="0">
              <a:effectLst/>
              <a:latin typeface="Times New Roman" pitchFamily="18" charset="0"/>
              <a:cs typeface="Times New Roman" pitchFamily="18" charset="0"/>
            </a:endParaRPr>
          </a:p>
        </p:txBody>
      </p:sp>
      <p:sp>
        <p:nvSpPr>
          <p:cNvPr id="3" name="2 Marcador de número de diapositiva"/>
          <p:cNvSpPr>
            <a:spLocks noGrp="1"/>
          </p:cNvSpPr>
          <p:nvPr>
            <p:ph type="sldNum" sz="quarter" idx="12"/>
          </p:nvPr>
        </p:nvSpPr>
        <p:spPr/>
        <p:txBody>
          <a:bodyPr/>
          <a:lstStyle/>
          <a:p>
            <a:fld id="{00426CC9-39B8-443D-A87B-A0969DEF053C}" type="slidenum">
              <a:rPr lang="en-US" smtClean="0"/>
              <a:t>3</a:t>
            </a:fld>
            <a:endParaRPr lang="en-US"/>
          </a:p>
        </p:txBody>
      </p:sp>
      <p:sp>
        <p:nvSpPr>
          <p:cNvPr id="4" name="3 CuadroTexto"/>
          <p:cNvSpPr txBox="1"/>
          <p:nvPr/>
        </p:nvSpPr>
        <p:spPr>
          <a:xfrm>
            <a:off x="1037232" y="1434049"/>
            <a:ext cx="8434315" cy="384721"/>
          </a:xfrm>
          <a:prstGeom prst="rect">
            <a:avLst/>
          </a:prstGeom>
          <a:noFill/>
        </p:spPr>
        <p:txBody>
          <a:bodyPr wrap="square" rtlCol="0">
            <a:spAutoFit/>
          </a:bodyPr>
          <a:lstStyle/>
          <a:p>
            <a:r>
              <a:rPr lang="es-ES_tradnl" sz="1900" dirty="0">
                <a:latin typeface="Times New Roman" pitchFamily="18" charset="0"/>
                <a:cs typeface="Times New Roman" pitchFamily="18" charset="0"/>
              </a:rPr>
              <a:t>E</a:t>
            </a:r>
            <a:r>
              <a:rPr lang="es-ES_tradnl" sz="1900" dirty="0" smtClean="0">
                <a:latin typeface="Times New Roman" pitchFamily="18" charset="0"/>
                <a:cs typeface="Times New Roman" pitchFamily="18" charset="0"/>
              </a:rPr>
              <a:t>s </a:t>
            </a:r>
            <a:r>
              <a:rPr lang="es-ES_tradnl" sz="1900" dirty="0">
                <a:latin typeface="Times New Roman" pitchFamily="18" charset="0"/>
                <a:cs typeface="Times New Roman" pitchFamily="18" charset="0"/>
              </a:rPr>
              <a:t>necesario realizar una recuperación de suelos </a:t>
            </a:r>
            <a:r>
              <a:rPr lang="es-ES_tradnl" sz="1900" dirty="0" smtClean="0">
                <a:latin typeface="Times New Roman" pitchFamily="18" charset="0"/>
                <a:cs typeface="Times New Roman" pitchFamily="18" charset="0"/>
              </a:rPr>
              <a:t>degradados </a:t>
            </a:r>
            <a:r>
              <a:rPr lang="es-ES_tradnl" sz="1900" dirty="0">
                <a:latin typeface="Times New Roman" pitchFamily="18" charset="0"/>
                <a:cs typeface="Times New Roman" pitchFamily="18" charset="0"/>
              </a:rPr>
              <a:t>en Rancho </a:t>
            </a:r>
            <a:r>
              <a:rPr lang="es-ES_tradnl" sz="1900" dirty="0" smtClean="0">
                <a:latin typeface="Times New Roman" pitchFamily="18" charset="0"/>
                <a:cs typeface="Times New Roman" pitchFamily="18" charset="0"/>
              </a:rPr>
              <a:t>Chico</a:t>
            </a:r>
          </a:p>
        </p:txBody>
      </p:sp>
      <p:graphicFrame>
        <p:nvGraphicFramePr>
          <p:cNvPr id="8" name="7 Diagrama"/>
          <p:cNvGraphicFramePr/>
          <p:nvPr>
            <p:extLst>
              <p:ext uri="{D42A27DB-BD31-4B8C-83A1-F6EECF244321}">
                <p14:modId xmlns:p14="http://schemas.microsoft.com/office/powerpoint/2010/main" val="112696052"/>
              </p:ext>
            </p:extLst>
          </p:nvPr>
        </p:nvGraphicFramePr>
        <p:xfrm>
          <a:off x="1651380" y="2169994"/>
          <a:ext cx="7547211" cy="39851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08982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Título"/>
          <p:cNvSpPr>
            <a:spLocks noGrp="1"/>
          </p:cNvSpPr>
          <p:nvPr>
            <p:ph type="title"/>
          </p:nvPr>
        </p:nvSpPr>
        <p:spPr>
          <a:xfrm>
            <a:off x="456929" y="416257"/>
            <a:ext cx="4540303" cy="841248"/>
          </a:xfrm>
        </p:spPr>
        <p:txBody>
          <a:bodyPr>
            <a:normAutofit/>
          </a:bodyPr>
          <a:lstStyle/>
          <a:p>
            <a:r>
              <a:rPr lang="es-EC" sz="2400" b="1" cap="none" dirty="0" smtClean="0">
                <a:effectLst/>
                <a:latin typeface="Times New Roman" pitchFamily="18" charset="0"/>
                <a:cs typeface="Times New Roman" pitchFamily="18" charset="0"/>
              </a:rPr>
              <a:t>RESULTADOS Y DISCUSIÓN</a:t>
            </a:r>
            <a:endParaRPr lang="es-EC" sz="2400" b="1" cap="none" dirty="0">
              <a:effectLst/>
              <a:latin typeface="Times New Roman" pitchFamily="18" charset="0"/>
              <a:cs typeface="Times New Roman" pitchFamily="18" charset="0"/>
            </a:endParaRPr>
          </a:p>
        </p:txBody>
      </p:sp>
      <p:sp>
        <p:nvSpPr>
          <p:cNvPr id="4" name="3 Marcador de número de diapositiva"/>
          <p:cNvSpPr>
            <a:spLocks noGrp="1"/>
          </p:cNvSpPr>
          <p:nvPr>
            <p:ph type="sldNum" sz="quarter" idx="12"/>
          </p:nvPr>
        </p:nvSpPr>
        <p:spPr/>
        <p:txBody>
          <a:bodyPr/>
          <a:lstStyle/>
          <a:p>
            <a:fld id="{00426CC9-39B8-443D-A87B-A0969DEF053C}" type="slidenum">
              <a:rPr lang="en-US" smtClean="0">
                <a:solidFill>
                  <a:srgbClr val="F0A22E">
                    <a:shade val="75000"/>
                  </a:srgbClr>
                </a:solidFill>
              </a:rPr>
              <a:pPr/>
              <a:t>30</a:t>
            </a:fld>
            <a:endParaRPr lang="en-US">
              <a:solidFill>
                <a:srgbClr val="F0A22E">
                  <a:shade val="75000"/>
                </a:srgbClr>
              </a:solidFill>
            </a:endParaRPr>
          </a:p>
        </p:txBody>
      </p:sp>
      <p:graphicFrame>
        <p:nvGraphicFramePr>
          <p:cNvPr id="7" name="6 Gráfico"/>
          <p:cNvGraphicFramePr/>
          <p:nvPr>
            <p:extLst>
              <p:ext uri="{D42A27DB-BD31-4B8C-83A1-F6EECF244321}">
                <p14:modId xmlns:p14="http://schemas.microsoft.com/office/powerpoint/2010/main" val="4091852928"/>
              </p:ext>
            </p:extLst>
          </p:nvPr>
        </p:nvGraphicFramePr>
        <p:xfrm>
          <a:off x="224540" y="2080430"/>
          <a:ext cx="5760000" cy="3600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7 Gráfico"/>
          <p:cNvGraphicFramePr/>
          <p:nvPr>
            <p:extLst/>
          </p:nvPr>
        </p:nvGraphicFramePr>
        <p:xfrm>
          <a:off x="6230199" y="2073392"/>
          <a:ext cx="5760000" cy="3600000"/>
        </p:xfrm>
        <a:graphic>
          <a:graphicData uri="http://schemas.openxmlformats.org/drawingml/2006/chart">
            <c:chart xmlns:c="http://schemas.openxmlformats.org/drawingml/2006/chart" xmlns:r="http://schemas.openxmlformats.org/officeDocument/2006/relationships" r:id="rId3"/>
          </a:graphicData>
        </a:graphic>
      </p:graphicFrame>
      <p:sp>
        <p:nvSpPr>
          <p:cNvPr id="9" name="1 CuadroTexto"/>
          <p:cNvSpPr txBox="1"/>
          <p:nvPr/>
        </p:nvSpPr>
        <p:spPr>
          <a:xfrm>
            <a:off x="450372" y="1178092"/>
            <a:ext cx="10822675" cy="646331"/>
          </a:xfrm>
          <a:prstGeom prst="rect">
            <a:avLst/>
          </a:prstGeom>
          <a:noFill/>
        </p:spPr>
        <p:txBody>
          <a:bodyPr wrap="square" rtlCol="0">
            <a:spAutoFit/>
          </a:bodyPr>
          <a:lstStyle/>
          <a:p>
            <a:r>
              <a:rPr lang="es-ES" b="1" dirty="0">
                <a:solidFill>
                  <a:prstClr val="black"/>
                </a:solidFill>
                <a:latin typeface="Times New Roman" pitchFamily="18" charset="0"/>
                <a:cs typeface="Times New Roman" pitchFamily="18" charset="0"/>
              </a:rPr>
              <a:t>Resultados de los análisis de suelos después de la ejecución de las estrategias de recuperación de suelos</a:t>
            </a:r>
            <a:r>
              <a:rPr lang="es-ES" b="1" dirty="0" smtClean="0">
                <a:solidFill>
                  <a:prstClr val="black"/>
                </a:solidFill>
                <a:latin typeface="Times New Roman" pitchFamily="18" charset="0"/>
                <a:cs typeface="Times New Roman" pitchFamily="18" charset="0"/>
              </a:rPr>
              <a:t>.</a:t>
            </a:r>
            <a:endParaRPr lang="es-EC" dirty="0">
              <a:solidFill>
                <a:prstClr val="black"/>
              </a:solidFill>
              <a:latin typeface="Times New Roman" pitchFamily="18" charset="0"/>
              <a:cs typeface="Times New Roman" pitchFamily="18" charset="0"/>
            </a:endParaRPr>
          </a:p>
          <a:p>
            <a:endParaRPr lang="es-EC"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390423160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Título"/>
          <p:cNvSpPr>
            <a:spLocks noGrp="1"/>
          </p:cNvSpPr>
          <p:nvPr>
            <p:ph type="title"/>
          </p:nvPr>
        </p:nvSpPr>
        <p:spPr>
          <a:xfrm>
            <a:off x="456929" y="416257"/>
            <a:ext cx="4540303" cy="841248"/>
          </a:xfrm>
        </p:spPr>
        <p:txBody>
          <a:bodyPr>
            <a:normAutofit/>
          </a:bodyPr>
          <a:lstStyle/>
          <a:p>
            <a:r>
              <a:rPr lang="es-EC" sz="2400" b="1" cap="none" dirty="0" smtClean="0">
                <a:effectLst/>
                <a:latin typeface="Times New Roman" pitchFamily="18" charset="0"/>
                <a:cs typeface="Times New Roman" pitchFamily="18" charset="0"/>
              </a:rPr>
              <a:t>RESULTADOS Y DISCUSIÓN</a:t>
            </a:r>
            <a:endParaRPr lang="es-EC" sz="2400" b="1" cap="none" dirty="0">
              <a:effectLst/>
              <a:latin typeface="Times New Roman" pitchFamily="18" charset="0"/>
              <a:cs typeface="Times New Roman" pitchFamily="18" charset="0"/>
            </a:endParaRPr>
          </a:p>
        </p:txBody>
      </p:sp>
      <p:sp>
        <p:nvSpPr>
          <p:cNvPr id="4" name="3 Marcador de número de diapositiva"/>
          <p:cNvSpPr>
            <a:spLocks noGrp="1"/>
          </p:cNvSpPr>
          <p:nvPr>
            <p:ph type="sldNum" sz="quarter" idx="12"/>
          </p:nvPr>
        </p:nvSpPr>
        <p:spPr/>
        <p:txBody>
          <a:bodyPr/>
          <a:lstStyle/>
          <a:p>
            <a:fld id="{00426CC9-39B8-443D-A87B-A0969DEF053C}" type="slidenum">
              <a:rPr lang="en-US" smtClean="0">
                <a:solidFill>
                  <a:srgbClr val="F0A22E">
                    <a:shade val="75000"/>
                  </a:srgbClr>
                </a:solidFill>
              </a:rPr>
              <a:pPr/>
              <a:t>31</a:t>
            </a:fld>
            <a:endParaRPr lang="en-US">
              <a:solidFill>
                <a:srgbClr val="F0A22E">
                  <a:shade val="75000"/>
                </a:srgbClr>
              </a:solidFill>
            </a:endParaRPr>
          </a:p>
        </p:txBody>
      </p:sp>
      <p:graphicFrame>
        <p:nvGraphicFramePr>
          <p:cNvPr id="3" name="2 Tabla"/>
          <p:cNvGraphicFramePr>
            <a:graphicFrameLocks noGrp="1"/>
          </p:cNvGraphicFramePr>
          <p:nvPr>
            <p:extLst>
              <p:ext uri="{D42A27DB-BD31-4B8C-83A1-F6EECF244321}">
                <p14:modId xmlns:p14="http://schemas.microsoft.com/office/powerpoint/2010/main" val="2629391943"/>
              </p:ext>
            </p:extLst>
          </p:nvPr>
        </p:nvGraphicFramePr>
        <p:xfrm>
          <a:off x="7030929" y="2418134"/>
          <a:ext cx="3996051" cy="1920240"/>
        </p:xfrm>
        <a:graphic>
          <a:graphicData uri="http://schemas.openxmlformats.org/drawingml/2006/table">
            <a:tbl>
              <a:tblPr firstRow="1" firstCol="1" bandRow="1"/>
              <a:tblGrid>
                <a:gridCol w="1948427"/>
                <a:gridCol w="2047624"/>
              </a:tblGrid>
              <a:tr h="220345">
                <a:tc>
                  <a:txBody>
                    <a:bodyPr/>
                    <a:lstStyle/>
                    <a:p>
                      <a:pPr marL="457200" algn="just">
                        <a:lnSpc>
                          <a:spcPct val="100000"/>
                        </a:lnSpc>
                        <a:spcAft>
                          <a:spcPts val="0"/>
                        </a:spcAft>
                      </a:pPr>
                      <a:r>
                        <a:rPr lang="es-EC" sz="1800" b="1" dirty="0">
                          <a:effectLst/>
                          <a:latin typeface="Times New Roman"/>
                          <a:ea typeface="Times New Roman"/>
                        </a:rPr>
                        <a:t>Parcelas agrícolas </a:t>
                      </a:r>
                      <a:endParaRPr lang="es-ES" sz="1800" dirty="0">
                        <a:effectLst/>
                        <a:latin typeface="Times New Roman"/>
                        <a:ea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s-EC" sz="1800" b="1" dirty="0">
                          <a:effectLst/>
                          <a:latin typeface="Times New Roman"/>
                          <a:ea typeface="Calibri"/>
                        </a:rPr>
                        <a:t>Profundidad</a:t>
                      </a:r>
                      <a:endParaRPr lang="es-ES" sz="1800" dirty="0">
                        <a:effectLst/>
                        <a:latin typeface="Times New Roman"/>
                        <a:ea typeface="Times New Roman"/>
                      </a:endParaRPr>
                    </a:p>
                    <a:p>
                      <a:pPr algn="ctr">
                        <a:lnSpc>
                          <a:spcPct val="100000"/>
                        </a:lnSpc>
                        <a:spcAft>
                          <a:spcPts val="0"/>
                        </a:spcAft>
                      </a:pPr>
                      <a:r>
                        <a:rPr lang="es-EC" sz="1800" b="1" dirty="0">
                          <a:effectLst/>
                          <a:latin typeface="Times New Roman"/>
                          <a:ea typeface="Calibri"/>
                        </a:rPr>
                        <a:t>(cm)</a:t>
                      </a:r>
                      <a:endParaRPr lang="es-ES" sz="1800" dirty="0">
                        <a:effectLst/>
                        <a:latin typeface="Times New Roman"/>
                        <a:ea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0345">
                <a:tc>
                  <a:txBody>
                    <a:bodyPr/>
                    <a:lstStyle/>
                    <a:p>
                      <a:pPr marL="457200" algn="ctr">
                        <a:lnSpc>
                          <a:spcPct val="100000"/>
                        </a:lnSpc>
                        <a:spcAft>
                          <a:spcPts val="0"/>
                        </a:spcAft>
                      </a:pPr>
                      <a:r>
                        <a:rPr lang="es-EC" sz="1800" dirty="0">
                          <a:effectLst/>
                          <a:latin typeface="Times New Roman"/>
                          <a:ea typeface="Times New Roman"/>
                        </a:rPr>
                        <a:t>1</a:t>
                      </a:r>
                      <a:endParaRPr lang="es-ES" sz="1800" dirty="0">
                        <a:effectLst/>
                        <a:latin typeface="Times New Roman"/>
                        <a:ea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marL="457200" algn="ctr">
                        <a:lnSpc>
                          <a:spcPct val="100000"/>
                        </a:lnSpc>
                        <a:spcAft>
                          <a:spcPts val="0"/>
                        </a:spcAft>
                      </a:pPr>
                      <a:r>
                        <a:rPr lang="es-EC" sz="1800">
                          <a:effectLst/>
                          <a:latin typeface="Times New Roman"/>
                          <a:ea typeface="Times New Roman"/>
                        </a:rPr>
                        <a:t>60</a:t>
                      </a:r>
                      <a:endParaRPr lang="es-ES" sz="1800">
                        <a:effectLst/>
                        <a:latin typeface="Times New Roman"/>
                        <a:ea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r>
              <a:tr h="213995">
                <a:tc>
                  <a:txBody>
                    <a:bodyPr/>
                    <a:lstStyle/>
                    <a:p>
                      <a:pPr marL="457200" algn="ctr">
                        <a:lnSpc>
                          <a:spcPct val="100000"/>
                        </a:lnSpc>
                        <a:spcAft>
                          <a:spcPts val="0"/>
                        </a:spcAft>
                      </a:pPr>
                      <a:r>
                        <a:rPr lang="es-EC" sz="1800" dirty="0">
                          <a:effectLst/>
                          <a:latin typeface="Times New Roman"/>
                          <a:ea typeface="Times New Roman"/>
                        </a:rPr>
                        <a:t>2</a:t>
                      </a:r>
                      <a:endParaRPr lang="es-ES" sz="1800" dirty="0">
                        <a:effectLst/>
                        <a:latin typeface="Times New Roman"/>
                        <a:ea typeface="Times New Roman"/>
                      </a:endParaRPr>
                    </a:p>
                  </a:txBody>
                  <a:tcPr marL="68580" marR="68580" marT="0" marB="0">
                    <a:lnL>
                      <a:noFill/>
                    </a:lnL>
                    <a:lnR>
                      <a:noFill/>
                    </a:lnR>
                    <a:lnT>
                      <a:noFill/>
                    </a:lnT>
                    <a:lnB>
                      <a:noFill/>
                    </a:lnB>
                  </a:tcPr>
                </a:tc>
                <a:tc>
                  <a:txBody>
                    <a:bodyPr/>
                    <a:lstStyle/>
                    <a:p>
                      <a:pPr marL="457200" algn="ctr">
                        <a:lnSpc>
                          <a:spcPct val="100000"/>
                        </a:lnSpc>
                        <a:spcAft>
                          <a:spcPts val="0"/>
                        </a:spcAft>
                      </a:pPr>
                      <a:r>
                        <a:rPr lang="es-EC" sz="1800" dirty="0" smtClean="0">
                          <a:effectLst/>
                          <a:latin typeface="Times New Roman"/>
                          <a:ea typeface="Times New Roman"/>
                        </a:rPr>
                        <a:t>64</a:t>
                      </a:r>
                      <a:endParaRPr lang="es-ES" sz="1800" dirty="0">
                        <a:effectLst/>
                        <a:latin typeface="Times New Roman"/>
                        <a:ea typeface="Times New Roman"/>
                      </a:endParaRPr>
                    </a:p>
                  </a:txBody>
                  <a:tcPr marL="68580" marR="68580" marT="0" marB="0">
                    <a:lnL>
                      <a:noFill/>
                    </a:lnL>
                    <a:lnR>
                      <a:noFill/>
                    </a:lnR>
                    <a:lnT>
                      <a:noFill/>
                    </a:lnT>
                    <a:lnB>
                      <a:noFill/>
                    </a:lnB>
                  </a:tcPr>
                </a:tc>
              </a:tr>
              <a:tr h="220345">
                <a:tc>
                  <a:txBody>
                    <a:bodyPr/>
                    <a:lstStyle/>
                    <a:p>
                      <a:pPr marL="457200" algn="ctr">
                        <a:lnSpc>
                          <a:spcPct val="100000"/>
                        </a:lnSpc>
                        <a:spcAft>
                          <a:spcPts val="0"/>
                        </a:spcAft>
                      </a:pPr>
                      <a:r>
                        <a:rPr lang="es-EC" sz="1800">
                          <a:effectLst/>
                          <a:latin typeface="Times New Roman"/>
                          <a:ea typeface="Times New Roman"/>
                        </a:rPr>
                        <a:t>3</a:t>
                      </a:r>
                      <a:endParaRPr lang="es-ES" sz="1800">
                        <a:effectLst/>
                        <a:latin typeface="Times New Roman"/>
                        <a:ea typeface="Times New Roman"/>
                      </a:endParaRPr>
                    </a:p>
                  </a:txBody>
                  <a:tcPr marL="68580" marR="68580" marT="0" marB="0">
                    <a:lnL>
                      <a:noFill/>
                    </a:lnL>
                    <a:lnR>
                      <a:noFill/>
                    </a:lnR>
                    <a:lnT>
                      <a:noFill/>
                    </a:lnT>
                    <a:lnB>
                      <a:noFill/>
                    </a:lnB>
                  </a:tcPr>
                </a:tc>
                <a:tc>
                  <a:txBody>
                    <a:bodyPr/>
                    <a:lstStyle/>
                    <a:p>
                      <a:pPr marL="457200" algn="ctr">
                        <a:lnSpc>
                          <a:spcPct val="100000"/>
                        </a:lnSpc>
                        <a:spcAft>
                          <a:spcPts val="0"/>
                        </a:spcAft>
                      </a:pPr>
                      <a:r>
                        <a:rPr lang="es-EC" sz="1800" dirty="0" smtClean="0">
                          <a:effectLst/>
                          <a:latin typeface="Times New Roman"/>
                          <a:ea typeface="Times New Roman"/>
                        </a:rPr>
                        <a:t>62</a:t>
                      </a:r>
                      <a:endParaRPr lang="es-ES" sz="1800" dirty="0">
                        <a:effectLst/>
                        <a:latin typeface="Times New Roman"/>
                        <a:ea typeface="Times New Roman"/>
                      </a:endParaRPr>
                    </a:p>
                  </a:txBody>
                  <a:tcPr marL="68580" marR="68580" marT="0" marB="0">
                    <a:lnL>
                      <a:noFill/>
                    </a:lnL>
                    <a:lnR>
                      <a:noFill/>
                    </a:lnR>
                    <a:lnT>
                      <a:noFill/>
                    </a:lnT>
                    <a:lnB>
                      <a:noFill/>
                    </a:lnB>
                  </a:tcPr>
                </a:tc>
              </a:tr>
              <a:tr h="220345">
                <a:tc>
                  <a:txBody>
                    <a:bodyPr/>
                    <a:lstStyle/>
                    <a:p>
                      <a:pPr marL="457200" algn="ctr">
                        <a:lnSpc>
                          <a:spcPct val="100000"/>
                        </a:lnSpc>
                        <a:spcAft>
                          <a:spcPts val="0"/>
                        </a:spcAft>
                      </a:pPr>
                      <a:r>
                        <a:rPr lang="es-EC" sz="1800">
                          <a:effectLst/>
                          <a:latin typeface="Times New Roman"/>
                          <a:ea typeface="Times New Roman"/>
                        </a:rPr>
                        <a:t>4</a:t>
                      </a:r>
                      <a:endParaRPr lang="es-ES" sz="1800">
                        <a:effectLst/>
                        <a:latin typeface="Times New Roman"/>
                        <a:ea typeface="Times New Roman"/>
                      </a:endParaRPr>
                    </a:p>
                  </a:txBody>
                  <a:tcPr marL="68580" marR="68580" marT="0" marB="0">
                    <a:lnL>
                      <a:noFill/>
                    </a:lnL>
                    <a:lnR>
                      <a:noFill/>
                    </a:lnR>
                    <a:lnT>
                      <a:noFill/>
                    </a:lnT>
                    <a:lnB>
                      <a:noFill/>
                    </a:lnB>
                  </a:tcPr>
                </a:tc>
                <a:tc>
                  <a:txBody>
                    <a:bodyPr/>
                    <a:lstStyle/>
                    <a:p>
                      <a:pPr marL="457200" algn="ctr">
                        <a:lnSpc>
                          <a:spcPct val="100000"/>
                        </a:lnSpc>
                        <a:spcAft>
                          <a:spcPts val="0"/>
                        </a:spcAft>
                      </a:pPr>
                      <a:r>
                        <a:rPr lang="es-EC" sz="1800" dirty="0">
                          <a:effectLst/>
                          <a:latin typeface="Times New Roman"/>
                          <a:ea typeface="Times New Roman"/>
                        </a:rPr>
                        <a:t>61</a:t>
                      </a:r>
                      <a:endParaRPr lang="es-ES" sz="1800" dirty="0">
                        <a:effectLst/>
                        <a:latin typeface="Times New Roman"/>
                        <a:ea typeface="Times New Roman"/>
                      </a:endParaRPr>
                    </a:p>
                  </a:txBody>
                  <a:tcPr marL="68580" marR="68580" marT="0" marB="0">
                    <a:lnL>
                      <a:noFill/>
                    </a:lnL>
                    <a:lnR>
                      <a:noFill/>
                    </a:lnR>
                    <a:lnT>
                      <a:noFill/>
                    </a:lnT>
                    <a:lnB>
                      <a:noFill/>
                    </a:lnB>
                  </a:tcPr>
                </a:tc>
              </a:tr>
              <a:tr h="227330">
                <a:tc>
                  <a:txBody>
                    <a:bodyPr/>
                    <a:lstStyle/>
                    <a:p>
                      <a:pPr marL="457200" algn="ctr">
                        <a:lnSpc>
                          <a:spcPct val="100000"/>
                        </a:lnSpc>
                        <a:spcAft>
                          <a:spcPts val="0"/>
                        </a:spcAft>
                      </a:pPr>
                      <a:r>
                        <a:rPr lang="es-EC" sz="1800" dirty="0">
                          <a:effectLst/>
                          <a:latin typeface="Times New Roman"/>
                          <a:ea typeface="Times New Roman"/>
                        </a:rPr>
                        <a:t>5</a:t>
                      </a:r>
                      <a:endParaRPr lang="es-ES" sz="1800" dirty="0">
                        <a:effectLst/>
                        <a:latin typeface="Times New Roman"/>
                        <a:ea typeface="Times New Roman"/>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marL="457200" algn="ctr">
                        <a:lnSpc>
                          <a:spcPct val="100000"/>
                        </a:lnSpc>
                        <a:spcAft>
                          <a:spcPts val="0"/>
                        </a:spcAft>
                      </a:pPr>
                      <a:r>
                        <a:rPr lang="es-EC" sz="1800" dirty="0">
                          <a:effectLst/>
                          <a:latin typeface="Times New Roman"/>
                          <a:ea typeface="Times New Roman"/>
                        </a:rPr>
                        <a:t>59</a:t>
                      </a:r>
                      <a:endParaRPr lang="es-ES" sz="1800" dirty="0">
                        <a:effectLst/>
                        <a:latin typeface="Times New Roman"/>
                        <a:ea typeface="Times New Roman"/>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r>
            </a:tbl>
          </a:graphicData>
        </a:graphic>
      </p:graphicFrame>
      <p:sp>
        <p:nvSpPr>
          <p:cNvPr id="6" name="5 CuadroTexto"/>
          <p:cNvSpPr txBox="1"/>
          <p:nvPr/>
        </p:nvSpPr>
        <p:spPr>
          <a:xfrm>
            <a:off x="7166036" y="1593874"/>
            <a:ext cx="3725839" cy="369332"/>
          </a:xfrm>
          <a:prstGeom prst="rect">
            <a:avLst/>
          </a:prstGeom>
          <a:noFill/>
        </p:spPr>
        <p:txBody>
          <a:bodyPr wrap="square" rtlCol="0">
            <a:spAutoFit/>
          </a:bodyPr>
          <a:lstStyle/>
          <a:p>
            <a:pPr marL="285750" indent="-285750">
              <a:buClr>
                <a:srgbClr val="F0A22E"/>
              </a:buClr>
              <a:buFont typeface="Wingdings" panose="05000000000000000000" pitchFamily="2" charset="2"/>
              <a:buChar char="v"/>
            </a:pPr>
            <a:r>
              <a:rPr lang="es-ES" b="1" dirty="0" smtClean="0">
                <a:solidFill>
                  <a:prstClr val="black"/>
                </a:solidFill>
                <a:latin typeface="Times New Roman" panose="02020603050405020304" pitchFamily="18" charset="0"/>
                <a:cs typeface="Times New Roman" panose="02020603050405020304" pitchFamily="18" charset="0"/>
              </a:rPr>
              <a:t>Profundidad efectiva del suelo </a:t>
            </a:r>
            <a:endParaRPr lang="es-ES" b="1" dirty="0">
              <a:solidFill>
                <a:prstClr val="black"/>
              </a:solidFill>
              <a:latin typeface="Times New Roman" panose="02020603050405020304" pitchFamily="18" charset="0"/>
              <a:cs typeface="Times New Roman" panose="02020603050405020304" pitchFamily="18" charset="0"/>
            </a:endParaRPr>
          </a:p>
        </p:txBody>
      </p:sp>
      <p:sp>
        <p:nvSpPr>
          <p:cNvPr id="2" name="1 CuadroTexto"/>
          <p:cNvSpPr txBox="1"/>
          <p:nvPr/>
        </p:nvSpPr>
        <p:spPr>
          <a:xfrm>
            <a:off x="7370752" y="4914095"/>
            <a:ext cx="4597758" cy="369332"/>
          </a:xfrm>
          <a:prstGeom prst="rect">
            <a:avLst/>
          </a:prstGeom>
          <a:noFill/>
        </p:spPr>
        <p:txBody>
          <a:bodyPr wrap="square" rtlCol="0">
            <a:spAutoFit/>
          </a:bodyPr>
          <a:lstStyle/>
          <a:p>
            <a:r>
              <a:rPr lang="es-EC" b="1" dirty="0" smtClean="0">
                <a:latin typeface="Times New Roman" pitchFamily="18" charset="0"/>
                <a:cs typeface="Times New Roman" pitchFamily="18" charset="0"/>
              </a:rPr>
              <a:t>Profundidad optima: </a:t>
            </a:r>
            <a:r>
              <a:rPr lang="es-EC" dirty="0" smtClean="0">
                <a:latin typeface="Times New Roman" pitchFamily="18" charset="0"/>
                <a:cs typeface="Times New Roman" pitchFamily="18" charset="0"/>
              </a:rPr>
              <a:t>50 – 100 cm </a:t>
            </a:r>
            <a:endParaRPr lang="es-EC" dirty="0">
              <a:latin typeface="Times New Roman" pitchFamily="18" charset="0"/>
              <a:cs typeface="Times New Roman" pitchFamily="18" charset="0"/>
            </a:endParaRPr>
          </a:p>
        </p:txBody>
      </p:sp>
      <p:graphicFrame>
        <p:nvGraphicFramePr>
          <p:cNvPr id="9" name="8 Gráfico"/>
          <p:cNvGraphicFramePr/>
          <p:nvPr>
            <p:extLst>
              <p:ext uri="{D42A27DB-BD31-4B8C-83A1-F6EECF244321}">
                <p14:modId xmlns:p14="http://schemas.microsoft.com/office/powerpoint/2010/main" val="3232624641"/>
              </p:ext>
            </p:extLst>
          </p:nvPr>
        </p:nvGraphicFramePr>
        <p:xfrm>
          <a:off x="477672" y="1639570"/>
          <a:ext cx="5760000" cy="3600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50316321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Título"/>
          <p:cNvSpPr>
            <a:spLocks noGrp="1"/>
          </p:cNvSpPr>
          <p:nvPr>
            <p:ph type="title"/>
          </p:nvPr>
        </p:nvSpPr>
        <p:spPr>
          <a:xfrm>
            <a:off x="456929" y="416257"/>
            <a:ext cx="4540303" cy="841248"/>
          </a:xfrm>
        </p:spPr>
        <p:txBody>
          <a:bodyPr>
            <a:normAutofit/>
          </a:bodyPr>
          <a:lstStyle/>
          <a:p>
            <a:r>
              <a:rPr lang="es-EC" sz="2400" b="1" cap="none" dirty="0" smtClean="0">
                <a:effectLst/>
                <a:latin typeface="Times New Roman" pitchFamily="18" charset="0"/>
                <a:cs typeface="Times New Roman" pitchFamily="18" charset="0"/>
              </a:rPr>
              <a:t>RESULTADOS</a:t>
            </a:r>
            <a:endParaRPr lang="es-EC" sz="2400" b="1" cap="none" dirty="0">
              <a:effectLst/>
              <a:latin typeface="Times New Roman" pitchFamily="18" charset="0"/>
              <a:cs typeface="Times New Roman" pitchFamily="18" charset="0"/>
            </a:endParaRPr>
          </a:p>
        </p:txBody>
      </p:sp>
      <p:sp>
        <p:nvSpPr>
          <p:cNvPr id="4" name="3 Marcador de número de diapositiva"/>
          <p:cNvSpPr>
            <a:spLocks noGrp="1"/>
          </p:cNvSpPr>
          <p:nvPr>
            <p:ph type="sldNum" sz="quarter" idx="12"/>
          </p:nvPr>
        </p:nvSpPr>
        <p:spPr/>
        <p:txBody>
          <a:bodyPr/>
          <a:lstStyle/>
          <a:p>
            <a:fld id="{00426CC9-39B8-443D-A87B-A0969DEF053C}" type="slidenum">
              <a:rPr lang="en-US" smtClean="0">
                <a:solidFill>
                  <a:srgbClr val="F0A22E">
                    <a:shade val="75000"/>
                  </a:srgbClr>
                </a:solidFill>
              </a:rPr>
              <a:pPr/>
              <a:t>32</a:t>
            </a:fld>
            <a:endParaRPr lang="en-US">
              <a:solidFill>
                <a:srgbClr val="F0A22E">
                  <a:shade val="75000"/>
                </a:srgbClr>
              </a:solidFill>
            </a:endParaRPr>
          </a:p>
        </p:txBody>
      </p:sp>
      <p:graphicFrame>
        <p:nvGraphicFramePr>
          <p:cNvPr id="7" name="6 Tabla"/>
          <p:cNvGraphicFramePr>
            <a:graphicFrameLocks noGrp="1"/>
          </p:cNvGraphicFramePr>
          <p:nvPr>
            <p:extLst>
              <p:ext uri="{D42A27DB-BD31-4B8C-83A1-F6EECF244321}">
                <p14:modId xmlns:p14="http://schemas.microsoft.com/office/powerpoint/2010/main" val="1903603360"/>
              </p:ext>
            </p:extLst>
          </p:nvPr>
        </p:nvGraphicFramePr>
        <p:xfrm>
          <a:off x="1569492" y="2214214"/>
          <a:ext cx="8229600" cy="3683333"/>
        </p:xfrm>
        <a:graphic>
          <a:graphicData uri="http://schemas.openxmlformats.org/drawingml/2006/table">
            <a:tbl>
              <a:tblPr firstRow="1" firstCol="1" bandRow="1"/>
              <a:tblGrid>
                <a:gridCol w="2431195"/>
                <a:gridCol w="1431122"/>
                <a:gridCol w="2875644"/>
                <a:gridCol w="1491639"/>
              </a:tblGrid>
              <a:tr h="401487">
                <a:tc gridSpan="2">
                  <a:txBody>
                    <a:bodyPr/>
                    <a:lstStyle/>
                    <a:p>
                      <a:pPr algn="ctr">
                        <a:lnSpc>
                          <a:spcPct val="150000"/>
                        </a:lnSpc>
                        <a:spcAft>
                          <a:spcPts val="0"/>
                        </a:spcAft>
                        <a:tabLst>
                          <a:tab pos="1704975" algn="l"/>
                        </a:tabLst>
                      </a:pPr>
                      <a:r>
                        <a:rPr lang="es-EC" sz="1800" b="1" dirty="0">
                          <a:effectLst/>
                          <a:latin typeface="Times New Roman"/>
                          <a:ea typeface="Times New Roman"/>
                        </a:rPr>
                        <a:t>INDICADORES FISICOS</a:t>
                      </a:r>
                      <a:endParaRPr lang="es-ES" sz="1800" b="1"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S"/>
                    </a:p>
                  </a:txBody>
                  <a:tcPr/>
                </a:tc>
                <a:tc gridSpan="2">
                  <a:txBody>
                    <a:bodyPr/>
                    <a:lstStyle/>
                    <a:p>
                      <a:pPr algn="ctr">
                        <a:lnSpc>
                          <a:spcPct val="150000"/>
                        </a:lnSpc>
                        <a:spcAft>
                          <a:spcPts val="0"/>
                        </a:spcAft>
                        <a:tabLst>
                          <a:tab pos="1704975" algn="l"/>
                        </a:tabLst>
                      </a:pPr>
                      <a:r>
                        <a:rPr lang="es-EC" sz="1800" b="1" dirty="0">
                          <a:effectLst/>
                          <a:latin typeface="Times New Roman"/>
                          <a:ea typeface="Times New Roman"/>
                        </a:rPr>
                        <a:t>INDICADORES QUIMICOS</a:t>
                      </a:r>
                      <a:endParaRPr lang="es-ES" sz="1800" b="1"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S"/>
                    </a:p>
                  </a:txBody>
                  <a:tcPr/>
                </a:tc>
              </a:tr>
              <a:tr h="401487">
                <a:tc>
                  <a:txBody>
                    <a:bodyPr/>
                    <a:lstStyle/>
                    <a:p>
                      <a:pPr algn="ctr">
                        <a:lnSpc>
                          <a:spcPct val="150000"/>
                        </a:lnSpc>
                        <a:spcAft>
                          <a:spcPts val="0"/>
                        </a:spcAft>
                        <a:tabLst>
                          <a:tab pos="1704975" algn="l"/>
                        </a:tabLst>
                      </a:pPr>
                      <a:r>
                        <a:rPr lang="es-EC" sz="1800" b="0" dirty="0">
                          <a:effectLst/>
                          <a:latin typeface="Times New Roman"/>
                          <a:ea typeface="Times New Roman"/>
                        </a:rPr>
                        <a:t>Textura del suelo</a:t>
                      </a:r>
                      <a:endParaRPr lang="es-ES" sz="1800" b="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1704975" algn="l"/>
                        </a:tabLst>
                      </a:pPr>
                      <a:r>
                        <a:rPr lang="es-EC" sz="1800" b="0">
                          <a:effectLst/>
                          <a:latin typeface="Times New Roman"/>
                          <a:ea typeface="Times New Roman"/>
                        </a:rPr>
                        <a:t>Franca</a:t>
                      </a:r>
                      <a:endParaRPr lang="es-ES" sz="1800" b="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1704975" algn="l"/>
                        </a:tabLst>
                      </a:pPr>
                      <a:r>
                        <a:rPr lang="es-EC" sz="1800" b="0">
                          <a:effectLst/>
                          <a:latin typeface="Times New Roman"/>
                          <a:ea typeface="Times New Roman"/>
                        </a:rPr>
                        <a:t>Materia orgánica (%)</a:t>
                      </a:r>
                      <a:endParaRPr lang="es-ES" sz="1800" b="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1704975" algn="l"/>
                        </a:tabLst>
                      </a:pPr>
                      <a:r>
                        <a:rPr lang="es-EC" sz="1800" b="0">
                          <a:effectLst/>
                          <a:latin typeface="Times New Roman"/>
                          <a:ea typeface="Times New Roman"/>
                        </a:rPr>
                        <a:t>4,38</a:t>
                      </a:r>
                      <a:endParaRPr lang="es-ES" sz="1800" b="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02973">
                <a:tc>
                  <a:txBody>
                    <a:bodyPr/>
                    <a:lstStyle/>
                    <a:p>
                      <a:pPr algn="ctr">
                        <a:lnSpc>
                          <a:spcPct val="150000"/>
                        </a:lnSpc>
                        <a:spcAft>
                          <a:spcPts val="0"/>
                        </a:spcAft>
                        <a:tabLst>
                          <a:tab pos="1704975" algn="l"/>
                        </a:tabLst>
                      </a:pPr>
                      <a:r>
                        <a:rPr lang="es-EC" sz="1800" b="0">
                          <a:effectLst/>
                          <a:latin typeface="Times New Roman"/>
                          <a:ea typeface="Times New Roman"/>
                        </a:rPr>
                        <a:t>Profundidad del suelo</a:t>
                      </a:r>
                      <a:endParaRPr lang="es-ES" sz="1800" b="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1704975" algn="l"/>
                        </a:tabLst>
                      </a:pPr>
                      <a:r>
                        <a:rPr lang="es-EC" sz="1800" b="0" dirty="0">
                          <a:effectLst/>
                          <a:latin typeface="Times New Roman"/>
                          <a:ea typeface="Times New Roman"/>
                        </a:rPr>
                        <a:t>64 cm</a:t>
                      </a:r>
                      <a:endParaRPr lang="es-ES" sz="1800" b="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1704975" algn="l"/>
                        </a:tabLst>
                      </a:pPr>
                      <a:r>
                        <a:rPr lang="es-EC" sz="1800" b="0" dirty="0">
                          <a:effectLst/>
                          <a:latin typeface="Times New Roman"/>
                          <a:ea typeface="Times New Roman"/>
                        </a:rPr>
                        <a:t>pH</a:t>
                      </a:r>
                      <a:endParaRPr lang="es-ES" sz="1800" b="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1704975" algn="l"/>
                        </a:tabLst>
                      </a:pPr>
                      <a:r>
                        <a:rPr lang="es-EC" sz="1800" b="0">
                          <a:effectLst/>
                          <a:latin typeface="Times New Roman"/>
                          <a:ea typeface="Times New Roman"/>
                        </a:rPr>
                        <a:t>7,01</a:t>
                      </a:r>
                      <a:endParaRPr lang="es-ES" sz="1800" b="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02973">
                <a:tc>
                  <a:txBody>
                    <a:bodyPr/>
                    <a:lstStyle/>
                    <a:p>
                      <a:pPr algn="ctr">
                        <a:lnSpc>
                          <a:spcPct val="150000"/>
                        </a:lnSpc>
                        <a:spcAft>
                          <a:spcPts val="0"/>
                        </a:spcAft>
                        <a:tabLst>
                          <a:tab pos="1704975" algn="l"/>
                        </a:tabLst>
                      </a:pPr>
                      <a:r>
                        <a:rPr lang="es-EC" sz="1800" b="0" dirty="0">
                          <a:effectLst/>
                          <a:latin typeface="Times New Roman"/>
                          <a:ea typeface="Times New Roman"/>
                        </a:rPr>
                        <a:t>Densidad </a:t>
                      </a:r>
                      <a:r>
                        <a:rPr lang="es-EC" sz="1800" b="0" dirty="0" smtClean="0">
                          <a:effectLst/>
                          <a:latin typeface="Times New Roman"/>
                          <a:ea typeface="Times New Roman"/>
                        </a:rPr>
                        <a:t>Aparente</a:t>
                      </a:r>
                      <a:endParaRPr lang="es-ES" sz="1800" b="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1704975" algn="l"/>
                        </a:tabLst>
                      </a:pPr>
                      <a:r>
                        <a:rPr lang="es-EC" sz="1800" b="0" dirty="0">
                          <a:effectLst/>
                          <a:latin typeface="Times New Roman"/>
                          <a:ea typeface="Times New Roman"/>
                        </a:rPr>
                        <a:t>1,29 </a:t>
                      </a:r>
                      <a:r>
                        <a:rPr lang="es-EC" sz="1800" b="0" dirty="0" smtClean="0">
                          <a:effectLst/>
                          <a:latin typeface="Times New Roman"/>
                          <a:ea typeface="Times New Roman"/>
                        </a:rPr>
                        <a:t>(</a:t>
                      </a:r>
                      <a:r>
                        <a:rPr lang="es-EC" sz="1800" b="0" dirty="0" err="1" smtClean="0">
                          <a:effectLst/>
                          <a:latin typeface="Times New Roman"/>
                          <a:ea typeface="Times New Roman"/>
                        </a:rPr>
                        <a:t>gm</a:t>
                      </a:r>
                      <a:r>
                        <a:rPr lang="es-EC" sz="1800" b="0" dirty="0" smtClean="0">
                          <a:effectLst/>
                          <a:latin typeface="Times New Roman"/>
                          <a:ea typeface="Times New Roman"/>
                        </a:rPr>
                        <a:t>/cm3)</a:t>
                      </a:r>
                      <a:endParaRPr lang="es-ES" sz="1800" b="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1704975" algn="l"/>
                        </a:tabLst>
                      </a:pPr>
                      <a:r>
                        <a:rPr lang="es-EC" sz="1800" b="0" dirty="0">
                          <a:effectLst/>
                          <a:latin typeface="Times New Roman"/>
                          <a:ea typeface="Times New Roman"/>
                        </a:rPr>
                        <a:t>Conductividad eléctrica (</a:t>
                      </a:r>
                      <a:r>
                        <a:rPr lang="es-EC" sz="1800" b="0" dirty="0" err="1">
                          <a:effectLst/>
                          <a:latin typeface="Times New Roman"/>
                          <a:ea typeface="Times New Roman"/>
                        </a:rPr>
                        <a:t>dS</a:t>
                      </a:r>
                      <a:r>
                        <a:rPr lang="es-EC" sz="1800" b="0" dirty="0">
                          <a:effectLst/>
                          <a:latin typeface="Times New Roman"/>
                          <a:ea typeface="Times New Roman"/>
                        </a:rPr>
                        <a:t>/m)</a:t>
                      </a:r>
                      <a:endParaRPr lang="es-ES" sz="1800" b="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1704975" algn="l"/>
                        </a:tabLst>
                      </a:pPr>
                      <a:r>
                        <a:rPr lang="es-EC" sz="1800" b="0">
                          <a:effectLst/>
                          <a:latin typeface="Times New Roman"/>
                          <a:ea typeface="Times New Roman"/>
                        </a:rPr>
                        <a:t>0,387</a:t>
                      </a:r>
                      <a:endParaRPr lang="es-ES" sz="1800" b="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01487">
                <a:tc>
                  <a:txBody>
                    <a:bodyPr/>
                    <a:lstStyle/>
                    <a:p>
                      <a:pPr algn="ctr">
                        <a:lnSpc>
                          <a:spcPct val="150000"/>
                        </a:lnSpc>
                        <a:spcAft>
                          <a:spcPts val="0"/>
                        </a:spcAft>
                        <a:tabLst>
                          <a:tab pos="1704975" algn="l"/>
                        </a:tabLst>
                      </a:pPr>
                      <a:r>
                        <a:rPr lang="es-EC" sz="1800" b="0">
                          <a:effectLst/>
                          <a:latin typeface="Times New Roman"/>
                          <a:ea typeface="Times New Roman"/>
                        </a:rPr>
                        <a:t> </a:t>
                      </a:r>
                      <a:endParaRPr lang="es-ES" sz="1800" b="0">
                        <a:effectLst/>
                        <a:latin typeface="Times New Roman"/>
                        <a:ea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50000"/>
                        </a:lnSpc>
                        <a:spcAft>
                          <a:spcPts val="0"/>
                        </a:spcAft>
                        <a:tabLst>
                          <a:tab pos="1704975" algn="l"/>
                        </a:tabLst>
                      </a:pPr>
                      <a:r>
                        <a:rPr lang="es-EC" sz="1800" b="0">
                          <a:effectLst/>
                          <a:latin typeface="Times New Roman"/>
                          <a:ea typeface="Times New Roman"/>
                        </a:rPr>
                        <a:t> </a:t>
                      </a:r>
                      <a:endParaRPr lang="es-ES" sz="1800" b="0">
                        <a:effectLst/>
                        <a:latin typeface="Times New Roman"/>
                        <a:ea typeface="Times New Roman"/>
                      </a:endParaRP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a:lnSpc>
                          <a:spcPct val="150000"/>
                        </a:lnSpc>
                        <a:spcAft>
                          <a:spcPts val="0"/>
                        </a:spcAft>
                        <a:tabLst>
                          <a:tab pos="1704975" algn="l"/>
                        </a:tabLst>
                      </a:pPr>
                      <a:r>
                        <a:rPr lang="es-EC" sz="1800" b="0" dirty="0">
                          <a:effectLst/>
                          <a:latin typeface="Times New Roman"/>
                          <a:ea typeface="Times New Roman"/>
                        </a:rPr>
                        <a:t>N (ppm)</a:t>
                      </a:r>
                      <a:endParaRPr lang="es-ES" sz="1800" b="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1704975" algn="l"/>
                        </a:tabLst>
                      </a:pPr>
                      <a:r>
                        <a:rPr lang="es-EC" sz="1800" b="0">
                          <a:effectLst/>
                          <a:latin typeface="Times New Roman"/>
                          <a:ea typeface="Times New Roman"/>
                        </a:rPr>
                        <a:t>108,65</a:t>
                      </a:r>
                      <a:endParaRPr lang="es-ES" sz="1800" b="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01487">
                <a:tc>
                  <a:txBody>
                    <a:bodyPr/>
                    <a:lstStyle/>
                    <a:p>
                      <a:pPr algn="ctr">
                        <a:lnSpc>
                          <a:spcPct val="150000"/>
                        </a:lnSpc>
                        <a:spcAft>
                          <a:spcPts val="0"/>
                        </a:spcAft>
                        <a:tabLst>
                          <a:tab pos="1704975" algn="l"/>
                        </a:tabLst>
                      </a:pPr>
                      <a:r>
                        <a:rPr lang="es-EC" sz="1800" b="0">
                          <a:effectLst/>
                          <a:latin typeface="Times New Roman"/>
                          <a:ea typeface="Times New Roman"/>
                        </a:rPr>
                        <a:t> </a:t>
                      </a:r>
                      <a:endParaRPr lang="es-ES" sz="1800" b="0">
                        <a:effectLst/>
                        <a:latin typeface="Times New Roman"/>
                        <a:ea typeface="Times New Roman"/>
                      </a:endParaRPr>
                    </a:p>
                  </a:txBody>
                  <a:tcPr marL="68580" marR="68580" marT="0" marB="0">
                    <a:lnL>
                      <a:noFill/>
                    </a:lnL>
                    <a:lnR>
                      <a:noFill/>
                    </a:lnR>
                    <a:lnT>
                      <a:noFill/>
                    </a:lnT>
                    <a:lnB>
                      <a:noFill/>
                    </a:lnB>
                  </a:tcPr>
                </a:tc>
                <a:tc>
                  <a:txBody>
                    <a:bodyPr/>
                    <a:lstStyle/>
                    <a:p>
                      <a:pPr algn="ctr">
                        <a:lnSpc>
                          <a:spcPct val="150000"/>
                        </a:lnSpc>
                        <a:spcAft>
                          <a:spcPts val="0"/>
                        </a:spcAft>
                        <a:tabLst>
                          <a:tab pos="1704975" algn="l"/>
                        </a:tabLst>
                      </a:pPr>
                      <a:r>
                        <a:rPr lang="es-EC" sz="1800" b="0">
                          <a:effectLst/>
                          <a:latin typeface="Times New Roman"/>
                          <a:ea typeface="Times New Roman"/>
                        </a:rPr>
                        <a:t> </a:t>
                      </a:r>
                      <a:endParaRPr lang="es-ES" sz="1800" b="0">
                        <a:effectLst/>
                        <a:latin typeface="Times New Roman"/>
                        <a:ea typeface="Times New Roman"/>
                      </a:endParaRPr>
                    </a:p>
                  </a:txBody>
                  <a:tcPr marL="68580" marR="68580" marT="0" marB="0">
                    <a:lnL>
                      <a:noFill/>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50000"/>
                        </a:lnSpc>
                        <a:spcAft>
                          <a:spcPts val="0"/>
                        </a:spcAft>
                        <a:tabLst>
                          <a:tab pos="1704975" algn="l"/>
                        </a:tabLst>
                      </a:pPr>
                      <a:r>
                        <a:rPr lang="es-EC" sz="1800" b="0" dirty="0">
                          <a:effectLst/>
                          <a:latin typeface="Times New Roman"/>
                          <a:ea typeface="Times New Roman"/>
                        </a:rPr>
                        <a:t>P (ppm)</a:t>
                      </a:r>
                      <a:endParaRPr lang="es-ES" sz="1800" b="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1704975" algn="l"/>
                        </a:tabLst>
                      </a:pPr>
                      <a:r>
                        <a:rPr lang="es-EC" sz="1800" b="0">
                          <a:effectLst/>
                          <a:latin typeface="Times New Roman"/>
                          <a:ea typeface="Times New Roman"/>
                        </a:rPr>
                        <a:t>28,71</a:t>
                      </a:r>
                      <a:endParaRPr lang="es-ES" sz="1800" b="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01487">
                <a:tc>
                  <a:txBody>
                    <a:bodyPr/>
                    <a:lstStyle/>
                    <a:p>
                      <a:pPr algn="ctr">
                        <a:lnSpc>
                          <a:spcPct val="150000"/>
                        </a:lnSpc>
                        <a:spcAft>
                          <a:spcPts val="0"/>
                        </a:spcAft>
                        <a:tabLst>
                          <a:tab pos="1704975" algn="l"/>
                        </a:tabLst>
                      </a:pPr>
                      <a:r>
                        <a:rPr lang="es-EC" sz="1800" b="0" dirty="0">
                          <a:effectLst/>
                          <a:latin typeface="Times New Roman"/>
                          <a:ea typeface="Times New Roman"/>
                        </a:rPr>
                        <a:t> </a:t>
                      </a:r>
                      <a:endParaRPr lang="es-ES" sz="1800" b="0" dirty="0">
                        <a:effectLst/>
                        <a:latin typeface="Times New Roman"/>
                        <a:ea typeface="Times New Roman"/>
                      </a:endParaRPr>
                    </a:p>
                  </a:txBody>
                  <a:tcPr marL="68580" marR="68580" marT="0" marB="0">
                    <a:lnL>
                      <a:noFill/>
                    </a:lnL>
                    <a:lnR>
                      <a:noFill/>
                    </a:lnR>
                    <a:lnT>
                      <a:noFill/>
                    </a:lnT>
                    <a:lnB>
                      <a:noFill/>
                    </a:lnB>
                  </a:tcPr>
                </a:tc>
                <a:tc>
                  <a:txBody>
                    <a:bodyPr/>
                    <a:lstStyle/>
                    <a:p>
                      <a:pPr algn="ctr">
                        <a:lnSpc>
                          <a:spcPct val="150000"/>
                        </a:lnSpc>
                        <a:spcAft>
                          <a:spcPts val="0"/>
                        </a:spcAft>
                        <a:tabLst>
                          <a:tab pos="1704975" algn="l"/>
                        </a:tabLst>
                      </a:pPr>
                      <a:r>
                        <a:rPr lang="es-EC" sz="1800" b="0" dirty="0">
                          <a:effectLst/>
                          <a:latin typeface="Times New Roman"/>
                          <a:ea typeface="Times New Roman"/>
                        </a:rPr>
                        <a:t> </a:t>
                      </a:r>
                      <a:endParaRPr lang="es-ES" sz="1800" b="0" dirty="0">
                        <a:effectLst/>
                        <a:latin typeface="Times New Roman"/>
                        <a:ea typeface="Times New Roman"/>
                      </a:endParaRPr>
                    </a:p>
                  </a:txBody>
                  <a:tcPr marL="68580" marR="68580" marT="0" marB="0">
                    <a:lnL>
                      <a:noFill/>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50000"/>
                        </a:lnSpc>
                        <a:spcAft>
                          <a:spcPts val="0"/>
                        </a:spcAft>
                        <a:tabLst>
                          <a:tab pos="1704975" algn="l"/>
                        </a:tabLst>
                      </a:pPr>
                      <a:r>
                        <a:rPr lang="es-EC" sz="1800" b="0" dirty="0">
                          <a:effectLst/>
                          <a:latin typeface="Times New Roman"/>
                          <a:ea typeface="Times New Roman"/>
                        </a:rPr>
                        <a:t>K (</a:t>
                      </a:r>
                      <a:r>
                        <a:rPr lang="es-ES" sz="1800" b="0" dirty="0" err="1">
                          <a:effectLst/>
                          <a:latin typeface="Times New Roman"/>
                          <a:ea typeface="Times New Roman"/>
                        </a:rPr>
                        <a:t>meq</a:t>
                      </a:r>
                      <a:r>
                        <a:rPr lang="es-ES" sz="1800" b="0" dirty="0">
                          <a:effectLst/>
                          <a:latin typeface="Times New Roman"/>
                          <a:ea typeface="Times New Roman"/>
                        </a:rPr>
                        <a:t>/100 ml</a:t>
                      </a:r>
                      <a:r>
                        <a:rPr lang="es-EC" sz="1800" b="0" dirty="0">
                          <a:effectLst/>
                          <a:latin typeface="Times New Roman"/>
                          <a:ea typeface="Times New Roman"/>
                        </a:rPr>
                        <a:t>)</a:t>
                      </a:r>
                      <a:endParaRPr lang="es-ES" sz="1800" b="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1704975" algn="l"/>
                        </a:tabLst>
                      </a:pPr>
                      <a:r>
                        <a:rPr lang="es-EC" sz="1800" b="0" dirty="0">
                          <a:effectLst/>
                          <a:latin typeface="Times New Roman"/>
                          <a:ea typeface="Times New Roman"/>
                        </a:rPr>
                        <a:t>0,72</a:t>
                      </a:r>
                      <a:endParaRPr lang="es-ES" sz="1800" b="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8" name="7 CuadroTexto"/>
          <p:cNvSpPr txBox="1"/>
          <p:nvPr/>
        </p:nvSpPr>
        <p:spPr>
          <a:xfrm>
            <a:off x="1364776" y="1392072"/>
            <a:ext cx="5172502" cy="369332"/>
          </a:xfrm>
          <a:prstGeom prst="rect">
            <a:avLst/>
          </a:prstGeom>
          <a:noFill/>
        </p:spPr>
        <p:txBody>
          <a:bodyPr wrap="square" rtlCol="0">
            <a:spAutoFit/>
          </a:bodyPr>
          <a:lstStyle/>
          <a:p>
            <a:pPr marL="285750" indent="-285750">
              <a:buClr>
                <a:schemeClr val="accent1"/>
              </a:buClr>
              <a:buFont typeface="Wingdings" panose="05000000000000000000" pitchFamily="2" charset="2"/>
              <a:buChar char="v"/>
            </a:pPr>
            <a:r>
              <a:rPr lang="es-ES" b="1" dirty="0" smtClean="0">
                <a:latin typeface="Times New Roman" panose="02020603050405020304" pitchFamily="18" charset="0"/>
                <a:cs typeface="Times New Roman" panose="02020603050405020304" pitchFamily="18" charset="0"/>
              </a:rPr>
              <a:t>Análisis de Indicadores de calidad de suelo</a:t>
            </a:r>
            <a:endParaRPr lang="es-ES"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4440681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Título"/>
          <p:cNvSpPr>
            <a:spLocks noGrp="1"/>
          </p:cNvSpPr>
          <p:nvPr>
            <p:ph type="title"/>
          </p:nvPr>
        </p:nvSpPr>
        <p:spPr>
          <a:xfrm>
            <a:off x="456929" y="416257"/>
            <a:ext cx="4540303" cy="841248"/>
          </a:xfrm>
        </p:spPr>
        <p:txBody>
          <a:bodyPr>
            <a:normAutofit/>
          </a:bodyPr>
          <a:lstStyle/>
          <a:p>
            <a:r>
              <a:rPr lang="es-EC" sz="2400" b="1" cap="none" dirty="0" smtClean="0">
                <a:effectLst/>
                <a:latin typeface="Times New Roman" pitchFamily="18" charset="0"/>
                <a:cs typeface="Times New Roman" pitchFamily="18" charset="0"/>
              </a:rPr>
              <a:t>RESULTADOS</a:t>
            </a:r>
            <a:endParaRPr lang="es-EC" sz="2400" b="1" cap="none" dirty="0">
              <a:effectLst/>
              <a:latin typeface="Times New Roman" pitchFamily="18" charset="0"/>
              <a:cs typeface="Times New Roman" pitchFamily="18" charset="0"/>
            </a:endParaRPr>
          </a:p>
        </p:txBody>
      </p:sp>
      <p:sp>
        <p:nvSpPr>
          <p:cNvPr id="4" name="3 Marcador de número de diapositiva"/>
          <p:cNvSpPr>
            <a:spLocks noGrp="1"/>
          </p:cNvSpPr>
          <p:nvPr>
            <p:ph type="sldNum" sz="quarter" idx="12"/>
          </p:nvPr>
        </p:nvSpPr>
        <p:spPr/>
        <p:txBody>
          <a:bodyPr/>
          <a:lstStyle/>
          <a:p>
            <a:fld id="{00426CC9-39B8-443D-A87B-A0969DEF053C}" type="slidenum">
              <a:rPr lang="en-US" smtClean="0">
                <a:solidFill>
                  <a:srgbClr val="F0A22E">
                    <a:shade val="75000"/>
                  </a:srgbClr>
                </a:solidFill>
              </a:rPr>
              <a:pPr/>
              <a:t>33</a:t>
            </a:fld>
            <a:endParaRPr lang="en-US">
              <a:solidFill>
                <a:srgbClr val="F0A22E">
                  <a:shade val="75000"/>
                </a:srgbClr>
              </a:solidFill>
            </a:endParaRPr>
          </a:p>
        </p:txBody>
      </p:sp>
      <p:sp>
        <p:nvSpPr>
          <p:cNvPr id="6" name="5 CuadroTexto"/>
          <p:cNvSpPr txBox="1"/>
          <p:nvPr/>
        </p:nvSpPr>
        <p:spPr>
          <a:xfrm>
            <a:off x="552974" y="1161297"/>
            <a:ext cx="10690282" cy="369332"/>
          </a:xfrm>
          <a:prstGeom prst="rect">
            <a:avLst/>
          </a:prstGeom>
          <a:noFill/>
        </p:spPr>
        <p:txBody>
          <a:bodyPr wrap="square" rtlCol="0">
            <a:spAutoFit/>
          </a:bodyPr>
          <a:lstStyle/>
          <a:p>
            <a:pPr>
              <a:buClr>
                <a:srgbClr val="F0A22E"/>
              </a:buClr>
            </a:pPr>
            <a:r>
              <a:rPr lang="es-EC" b="1" dirty="0" smtClean="0">
                <a:solidFill>
                  <a:prstClr val="black"/>
                </a:solidFill>
                <a:latin typeface="Times New Roman" panose="02020603050405020304" pitchFamily="18" charset="0"/>
                <a:cs typeface="Times New Roman" panose="02020603050405020304" pitchFamily="18" charset="0"/>
              </a:rPr>
              <a:t>Propuesta para el mejoramiento de la calidad productiva de los suelos agrícolas de la zona de </a:t>
            </a:r>
            <a:r>
              <a:rPr lang="es-EC" b="1" dirty="0">
                <a:solidFill>
                  <a:prstClr val="black"/>
                </a:solidFill>
                <a:latin typeface="Times New Roman" panose="02020603050405020304" pitchFamily="18" charset="0"/>
                <a:cs typeface="Times New Roman" panose="02020603050405020304" pitchFamily="18" charset="0"/>
              </a:rPr>
              <a:t>C</a:t>
            </a:r>
            <a:r>
              <a:rPr lang="es-EC" b="1" dirty="0" smtClean="0">
                <a:solidFill>
                  <a:prstClr val="black"/>
                </a:solidFill>
                <a:latin typeface="Times New Roman" panose="02020603050405020304" pitchFamily="18" charset="0"/>
                <a:cs typeface="Times New Roman" panose="02020603050405020304" pitchFamily="18" charset="0"/>
              </a:rPr>
              <a:t>ochapamba.</a:t>
            </a:r>
            <a:endParaRPr lang="es-ES" b="1" dirty="0">
              <a:solidFill>
                <a:prstClr val="black"/>
              </a:solidFill>
              <a:latin typeface="Times New Roman" panose="02020603050405020304" pitchFamily="18" charset="0"/>
              <a:cs typeface="Times New Roman" panose="02020603050405020304" pitchFamily="18" charset="0"/>
            </a:endParaRPr>
          </a:p>
        </p:txBody>
      </p:sp>
      <p:sp>
        <p:nvSpPr>
          <p:cNvPr id="14" name="13 Forma libre"/>
          <p:cNvSpPr/>
          <p:nvPr/>
        </p:nvSpPr>
        <p:spPr>
          <a:xfrm>
            <a:off x="115911" y="3471634"/>
            <a:ext cx="1468190" cy="772254"/>
          </a:xfrm>
          <a:custGeom>
            <a:avLst/>
            <a:gdLst>
              <a:gd name="connsiteX0" fmla="*/ 0 w 2496598"/>
              <a:gd name="connsiteY0" fmla="*/ 0 h 1248299"/>
              <a:gd name="connsiteX1" fmla="*/ 2496598 w 2496598"/>
              <a:gd name="connsiteY1" fmla="*/ 0 h 1248299"/>
              <a:gd name="connsiteX2" fmla="*/ 2496598 w 2496598"/>
              <a:gd name="connsiteY2" fmla="*/ 1248299 h 1248299"/>
              <a:gd name="connsiteX3" fmla="*/ 0 w 2496598"/>
              <a:gd name="connsiteY3" fmla="*/ 1248299 h 1248299"/>
              <a:gd name="connsiteX4" fmla="*/ 0 w 2496598"/>
              <a:gd name="connsiteY4" fmla="*/ 0 h 12482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598" h="1248299">
                <a:moveTo>
                  <a:pt x="0" y="0"/>
                </a:moveTo>
                <a:lnTo>
                  <a:pt x="2496598" y="0"/>
                </a:lnTo>
                <a:lnTo>
                  <a:pt x="2496598" y="1248299"/>
                </a:lnTo>
                <a:lnTo>
                  <a:pt x="0" y="1248299"/>
                </a:lnTo>
                <a:lnTo>
                  <a:pt x="0" y="0"/>
                </a:lnTo>
                <a:close/>
              </a:path>
            </a:pathLst>
          </a:custGeom>
          <a:solidFill>
            <a:schemeClr val="bg1"/>
          </a:solidFill>
          <a:ln w="28575">
            <a:solidFill>
              <a:schemeClr val="accent1">
                <a:lumMod val="60000"/>
                <a:lumOff val="40000"/>
              </a:schemeClr>
            </a:solidFill>
          </a:ln>
        </p:spPr>
        <p:style>
          <a:lnRef idx="2">
            <a:schemeClr val="accent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s-EC" sz="1700" b="1" kern="1200" dirty="0" smtClean="0">
                <a:latin typeface="Times New Roman" pitchFamily="18" charset="0"/>
                <a:cs typeface="Times New Roman" pitchFamily="18" charset="0"/>
              </a:rPr>
              <a:t>Justificación</a:t>
            </a:r>
            <a:endParaRPr lang="es-EC" sz="1700" b="1" kern="1200" dirty="0">
              <a:latin typeface="Times New Roman" pitchFamily="18" charset="0"/>
              <a:cs typeface="Times New Roman" pitchFamily="18" charset="0"/>
            </a:endParaRPr>
          </a:p>
        </p:txBody>
      </p:sp>
      <p:sp>
        <p:nvSpPr>
          <p:cNvPr id="15" name="14 Forma libre"/>
          <p:cNvSpPr/>
          <p:nvPr/>
        </p:nvSpPr>
        <p:spPr>
          <a:xfrm>
            <a:off x="2243368" y="2176529"/>
            <a:ext cx="2895980" cy="860054"/>
          </a:xfrm>
          <a:custGeom>
            <a:avLst/>
            <a:gdLst>
              <a:gd name="connsiteX0" fmla="*/ 0 w 2496598"/>
              <a:gd name="connsiteY0" fmla="*/ 0 h 1248299"/>
              <a:gd name="connsiteX1" fmla="*/ 2496598 w 2496598"/>
              <a:gd name="connsiteY1" fmla="*/ 0 h 1248299"/>
              <a:gd name="connsiteX2" fmla="*/ 2496598 w 2496598"/>
              <a:gd name="connsiteY2" fmla="*/ 1248299 h 1248299"/>
              <a:gd name="connsiteX3" fmla="*/ 0 w 2496598"/>
              <a:gd name="connsiteY3" fmla="*/ 1248299 h 1248299"/>
              <a:gd name="connsiteX4" fmla="*/ 0 w 2496598"/>
              <a:gd name="connsiteY4" fmla="*/ 0 h 12482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598" h="1248299">
                <a:moveTo>
                  <a:pt x="0" y="0"/>
                </a:moveTo>
                <a:lnTo>
                  <a:pt x="2496598" y="0"/>
                </a:lnTo>
                <a:lnTo>
                  <a:pt x="2496598" y="1248299"/>
                </a:lnTo>
                <a:lnTo>
                  <a:pt x="0" y="1248299"/>
                </a:lnTo>
                <a:lnTo>
                  <a:pt x="0" y="0"/>
                </a:lnTo>
                <a:close/>
              </a:path>
            </a:pathLst>
          </a:custGeom>
          <a:solidFill>
            <a:schemeClr val="bg1"/>
          </a:solidFill>
          <a:ln w="28575">
            <a:solidFill>
              <a:schemeClr val="accent1">
                <a:lumMod val="60000"/>
                <a:lumOff val="40000"/>
              </a:schemeClr>
            </a:solidFill>
          </a:ln>
        </p:spPr>
        <p:style>
          <a:lnRef idx="2">
            <a:schemeClr val="accent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s-EC" sz="1700" kern="1200" dirty="0" smtClean="0">
                <a:latin typeface="Times New Roman" pitchFamily="18" charset="0"/>
                <a:cs typeface="Times New Roman" pitchFamily="18" charset="0"/>
              </a:rPr>
              <a:t>Difundir entre los agricultores las estrategias de recuperación de suelos</a:t>
            </a:r>
            <a:endParaRPr lang="es-EC" sz="1700" kern="1200" dirty="0">
              <a:latin typeface="Times New Roman" pitchFamily="18" charset="0"/>
              <a:cs typeface="Times New Roman" pitchFamily="18" charset="0"/>
            </a:endParaRPr>
          </a:p>
        </p:txBody>
      </p:sp>
      <p:sp>
        <p:nvSpPr>
          <p:cNvPr id="16" name="15 Forma libre"/>
          <p:cNvSpPr/>
          <p:nvPr/>
        </p:nvSpPr>
        <p:spPr>
          <a:xfrm>
            <a:off x="2243368" y="3478612"/>
            <a:ext cx="2973525" cy="1067630"/>
          </a:xfrm>
          <a:custGeom>
            <a:avLst/>
            <a:gdLst>
              <a:gd name="connsiteX0" fmla="*/ 0 w 2496598"/>
              <a:gd name="connsiteY0" fmla="*/ 0 h 1248299"/>
              <a:gd name="connsiteX1" fmla="*/ 2496598 w 2496598"/>
              <a:gd name="connsiteY1" fmla="*/ 0 h 1248299"/>
              <a:gd name="connsiteX2" fmla="*/ 2496598 w 2496598"/>
              <a:gd name="connsiteY2" fmla="*/ 1248299 h 1248299"/>
              <a:gd name="connsiteX3" fmla="*/ 0 w 2496598"/>
              <a:gd name="connsiteY3" fmla="*/ 1248299 h 1248299"/>
              <a:gd name="connsiteX4" fmla="*/ 0 w 2496598"/>
              <a:gd name="connsiteY4" fmla="*/ 0 h 12482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598" h="1248299">
                <a:moveTo>
                  <a:pt x="0" y="0"/>
                </a:moveTo>
                <a:lnTo>
                  <a:pt x="2496598" y="0"/>
                </a:lnTo>
                <a:lnTo>
                  <a:pt x="2496598" y="1248299"/>
                </a:lnTo>
                <a:lnTo>
                  <a:pt x="0" y="1248299"/>
                </a:lnTo>
                <a:lnTo>
                  <a:pt x="0" y="0"/>
                </a:lnTo>
                <a:close/>
              </a:path>
            </a:pathLst>
          </a:custGeom>
          <a:solidFill>
            <a:schemeClr val="bg1"/>
          </a:solidFill>
          <a:ln w="28575">
            <a:solidFill>
              <a:schemeClr val="accent1">
                <a:lumMod val="60000"/>
                <a:lumOff val="40000"/>
              </a:schemeClr>
            </a:solidFill>
          </a:ln>
        </p:spPr>
        <p:style>
          <a:lnRef idx="2">
            <a:schemeClr val="accent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s-EC" sz="1700" kern="1200" dirty="0" smtClean="0">
                <a:latin typeface="Times New Roman" pitchFamily="18" charset="0"/>
                <a:cs typeface="Times New Roman" pitchFamily="18" charset="0"/>
              </a:rPr>
              <a:t>Contribuyen a la conservación del suelo y mejoran </a:t>
            </a:r>
            <a:r>
              <a:rPr lang="es-EC" sz="1700" dirty="0" smtClean="0">
                <a:latin typeface="Times New Roman" pitchFamily="18" charset="0"/>
                <a:cs typeface="Times New Roman" pitchFamily="18" charset="0"/>
              </a:rPr>
              <a:t>su</a:t>
            </a:r>
            <a:r>
              <a:rPr lang="es-EC" sz="1700" kern="1200" dirty="0" smtClean="0">
                <a:latin typeface="Times New Roman" pitchFamily="18" charset="0"/>
                <a:cs typeface="Times New Roman" pitchFamily="18" charset="0"/>
              </a:rPr>
              <a:t> calidad en cuanto a fertilidad y productividad.</a:t>
            </a:r>
            <a:endParaRPr lang="es-EC" sz="1700" kern="1200" dirty="0">
              <a:latin typeface="Times New Roman" pitchFamily="18" charset="0"/>
              <a:cs typeface="Times New Roman" pitchFamily="18" charset="0"/>
            </a:endParaRPr>
          </a:p>
        </p:txBody>
      </p:sp>
      <p:sp>
        <p:nvSpPr>
          <p:cNvPr id="17" name="16 Forma libre"/>
          <p:cNvSpPr/>
          <p:nvPr/>
        </p:nvSpPr>
        <p:spPr>
          <a:xfrm>
            <a:off x="2243368" y="4855334"/>
            <a:ext cx="3037376" cy="718415"/>
          </a:xfrm>
          <a:custGeom>
            <a:avLst/>
            <a:gdLst>
              <a:gd name="connsiteX0" fmla="*/ 0 w 2496598"/>
              <a:gd name="connsiteY0" fmla="*/ 0 h 1248299"/>
              <a:gd name="connsiteX1" fmla="*/ 2496598 w 2496598"/>
              <a:gd name="connsiteY1" fmla="*/ 0 h 1248299"/>
              <a:gd name="connsiteX2" fmla="*/ 2496598 w 2496598"/>
              <a:gd name="connsiteY2" fmla="*/ 1248299 h 1248299"/>
              <a:gd name="connsiteX3" fmla="*/ 0 w 2496598"/>
              <a:gd name="connsiteY3" fmla="*/ 1248299 h 1248299"/>
              <a:gd name="connsiteX4" fmla="*/ 0 w 2496598"/>
              <a:gd name="connsiteY4" fmla="*/ 0 h 12482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598" h="1248299">
                <a:moveTo>
                  <a:pt x="0" y="0"/>
                </a:moveTo>
                <a:lnTo>
                  <a:pt x="2496598" y="0"/>
                </a:lnTo>
                <a:lnTo>
                  <a:pt x="2496598" y="1248299"/>
                </a:lnTo>
                <a:lnTo>
                  <a:pt x="0" y="1248299"/>
                </a:lnTo>
                <a:lnTo>
                  <a:pt x="0" y="0"/>
                </a:lnTo>
                <a:close/>
              </a:path>
            </a:pathLst>
          </a:custGeom>
          <a:solidFill>
            <a:schemeClr val="bg1"/>
          </a:solidFill>
          <a:ln w="28575">
            <a:solidFill>
              <a:schemeClr val="accent1">
                <a:lumMod val="60000"/>
                <a:lumOff val="40000"/>
              </a:schemeClr>
            </a:solidFill>
          </a:ln>
        </p:spPr>
        <p:style>
          <a:lnRef idx="2">
            <a:schemeClr val="accent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s-EC" sz="1700" kern="1200" dirty="0" smtClean="0">
                <a:latin typeface="Times New Roman" pitchFamily="18" charset="0"/>
                <a:cs typeface="Times New Roman" pitchFamily="18" charset="0"/>
              </a:rPr>
              <a:t>Generar interés en esta clase de técnicas agroecológicas </a:t>
            </a:r>
            <a:endParaRPr lang="es-EC" sz="1700" kern="1200" dirty="0">
              <a:latin typeface="Times New Roman" pitchFamily="18" charset="0"/>
              <a:cs typeface="Times New Roman" pitchFamily="18" charset="0"/>
            </a:endParaRPr>
          </a:p>
        </p:txBody>
      </p:sp>
      <p:cxnSp>
        <p:nvCxnSpPr>
          <p:cNvPr id="20" name="19 Conector recto de flecha"/>
          <p:cNvCxnSpPr/>
          <p:nvPr/>
        </p:nvCxnSpPr>
        <p:spPr>
          <a:xfrm flipV="1">
            <a:off x="1584101" y="2606556"/>
            <a:ext cx="566671" cy="1251206"/>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22" name="21 Conector recto de flecha"/>
          <p:cNvCxnSpPr/>
          <p:nvPr/>
        </p:nvCxnSpPr>
        <p:spPr>
          <a:xfrm>
            <a:off x="1584101" y="3857761"/>
            <a:ext cx="659267"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24" name="23 Conector recto de flecha"/>
          <p:cNvCxnSpPr/>
          <p:nvPr/>
        </p:nvCxnSpPr>
        <p:spPr>
          <a:xfrm>
            <a:off x="1584101" y="3857761"/>
            <a:ext cx="566671" cy="135678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27" name="26 Forma libre"/>
          <p:cNvSpPr/>
          <p:nvPr/>
        </p:nvSpPr>
        <p:spPr>
          <a:xfrm>
            <a:off x="6128197" y="3290498"/>
            <a:ext cx="1341548" cy="772254"/>
          </a:xfrm>
          <a:custGeom>
            <a:avLst/>
            <a:gdLst>
              <a:gd name="connsiteX0" fmla="*/ 0 w 2496598"/>
              <a:gd name="connsiteY0" fmla="*/ 0 h 1248299"/>
              <a:gd name="connsiteX1" fmla="*/ 2496598 w 2496598"/>
              <a:gd name="connsiteY1" fmla="*/ 0 h 1248299"/>
              <a:gd name="connsiteX2" fmla="*/ 2496598 w 2496598"/>
              <a:gd name="connsiteY2" fmla="*/ 1248299 h 1248299"/>
              <a:gd name="connsiteX3" fmla="*/ 0 w 2496598"/>
              <a:gd name="connsiteY3" fmla="*/ 1248299 h 1248299"/>
              <a:gd name="connsiteX4" fmla="*/ 0 w 2496598"/>
              <a:gd name="connsiteY4" fmla="*/ 0 h 12482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598" h="1248299">
                <a:moveTo>
                  <a:pt x="0" y="0"/>
                </a:moveTo>
                <a:lnTo>
                  <a:pt x="2496598" y="0"/>
                </a:lnTo>
                <a:lnTo>
                  <a:pt x="2496598" y="1248299"/>
                </a:lnTo>
                <a:lnTo>
                  <a:pt x="0" y="1248299"/>
                </a:lnTo>
                <a:lnTo>
                  <a:pt x="0" y="0"/>
                </a:lnTo>
                <a:close/>
              </a:path>
            </a:pathLst>
          </a:custGeom>
          <a:solidFill>
            <a:schemeClr val="bg1"/>
          </a:solidFill>
          <a:ln w="28575">
            <a:solidFill>
              <a:schemeClr val="accent1">
                <a:lumMod val="60000"/>
                <a:lumOff val="40000"/>
              </a:schemeClr>
            </a:solidFill>
          </a:ln>
        </p:spPr>
        <p:style>
          <a:lnRef idx="2">
            <a:schemeClr val="accent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s-EC" sz="1700" b="1" kern="1200" dirty="0" smtClean="0">
                <a:latin typeface="Times New Roman" pitchFamily="18" charset="0"/>
                <a:cs typeface="Times New Roman" pitchFamily="18" charset="0"/>
              </a:rPr>
              <a:t>Objetivos</a:t>
            </a:r>
            <a:endParaRPr lang="es-EC" sz="1700" b="1" kern="1200" dirty="0">
              <a:latin typeface="Times New Roman" pitchFamily="18" charset="0"/>
              <a:cs typeface="Times New Roman" pitchFamily="18" charset="0"/>
            </a:endParaRPr>
          </a:p>
        </p:txBody>
      </p:sp>
      <p:sp>
        <p:nvSpPr>
          <p:cNvPr id="28" name="27 Forma libre"/>
          <p:cNvSpPr/>
          <p:nvPr/>
        </p:nvSpPr>
        <p:spPr>
          <a:xfrm>
            <a:off x="8195254" y="1916684"/>
            <a:ext cx="3685505" cy="1863804"/>
          </a:xfrm>
          <a:custGeom>
            <a:avLst/>
            <a:gdLst>
              <a:gd name="connsiteX0" fmla="*/ 0 w 2496598"/>
              <a:gd name="connsiteY0" fmla="*/ 0 h 1248299"/>
              <a:gd name="connsiteX1" fmla="*/ 2496598 w 2496598"/>
              <a:gd name="connsiteY1" fmla="*/ 0 h 1248299"/>
              <a:gd name="connsiteX2" fmla="*/ 2496598 w 2496598"/>
              <a:gd name="connsiteY2" fmla="*/ 1248299 h 1248299"/>
              <a:gd name="connsiteX3" fmla="*/ 0 w 2496598"/>
              <a:gd name="connsiteY3" fmla="*/ 1248299 h 1248299"/>
              <a:gd name="connsiteX4" fmla="*/ 0 w 2496598"/>
              <a:gd name="connsiteY4" fmla="*/ 0 h 12482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598" h="1248299">
                <a:moveTo>
                  <a:pt x="0" y="0"/>
                </a:moveTo>
                <a:lnTo>
                  <a:pt x="2496598" y="0"/>
                </a:lnTo>
                <a:lnTo>
                  <a:pt x="2496598" y="1248299"/>
                </a:lnTo>
                <a:lnTo>
                  <a:pt x="0" y="1248299"/>
                </a:lnTo>
                <a:lnTo>
                  <a:pt x="0" y="0"/>
                </a:lnTo>
                <a:close/>
              </a:path>
            </a:pathLst>
          </a:custGeom>
          <a:solidFill>
            <a:schemeClr val="bg1"/>
          </a:solidFill>
          <a:ln w="28575">
            <a:solidFill>
              <a:schemeClr val="accent1">
                <a:lumMod val="60000"/>
                <a:lumOff val="40000"/>
              </a:schemeClr>
            </a:solidFill>
          </a:ln>
        </p:spPr>
        <p:style>
          <a:lnRef idx="2">
            <a:schemeClr val="accent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0795" tIns="10795" rIns="10795" bIns="10795" numCol="1" spcCol="1270" anchor="ctr" anchorCtr="0">
            <a:noAutofit/>
          </a:bodyPr>
          <a:lstStyle/>
          <a:p>
            <a:pPr lvl="0" algn="just"/>
            <a:r>
              <a:rPr lang="es-EC" sz="1700" dirty="0">
                <a:latin typeface="Times New Roman" pitchFamily="18" charset="0"/>
                <a:cs typeface="Times New Roman" pitchFamily="18" charset="0"/>
              </a:rPr>
              <a:t>Facilitar un mejor manejo de suelos agrícolas a partir de los resultados generados de la investigación en las parcelas agrícolas  de la comunidad Rancho Chico, para su replicación en las diferentes comunidades de la zona de Cochapamba.</a:t>
            </a:r>
          </a:p>
        </p:txBody>
      </p:sp>
      <p:cxnSp>
        <p:nvCxnSpPr>
          <p:cNvPr id="31" name="30 Conector recto de flecha"/>
          <p:cNvCxnSpPr/>
          <p:nvPr/>
        </p:nvCxnSpPr>
        <p:spPr>
          <a:xfrm flipV="1">
            <a:off x="7480476" y="2959309"/>
            <a:ext cx="714778" cy="717317"/>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33" name="32 Conector recto de flecha"/>
          <p:cNvCxnSpPr/>
          <p:nvPr/>
        </p:nvCxnSpPr>
        <p:spPr>
          <a:xfrm>
            <a:off x="7493355" y="3676625"/>
            <a:ext cx="566671" cy="1101435"/>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38" name="37 Forma libre"/>
          <p:cNvSpPr/>
          <p:nvPr/>
        </p:nvSpPr>
        <p:spPr>
          <a:xfrm>
            <a:off x="8098662" y="4172755"/>
            <a:ext cx="3878688" cy="1918952"/>
          </a:xfrm>
          <a:custGeom>
            <a:avLst/>
            <a:gdLst>
              <a:gd name="connsiteX0" fmla="*/ 0 w 2496598"/>
              <a:gd name="connsiteY0" fmla="*/ 0 h 1248299"/>
              <a:gd name="connsiteX1" fmla="*/ 2496598 w 2496598"/>
              <a:gd name="connsiteY1" fmla="*/ 0 h 1248299"/>
              <a:gd name="connsiteX2" fmla="*/ 2496598 w 2496598"/>
              <a:gd name="connsiteY2" fmla="*/ 1248299 h 1248299"/>
              <a:gd name="connsiteX3" fmla="*/ 0 w 2496598"/>
              <a:gd name="connsiteY3" fmla="*/ 1248299 h 1248299"/>
              <a:gd name="connsiteX4" fmla="*/ 0 w 2496598"/>
              <a:gd name="connsiteY4" fmla="*/ 0 h 12482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598" h="1248299">
                <a:moveTo>
                  <a:pt x="0" y="0"/>
                </a:moveTo>
                <a:lnTo>
                  <a:pt x="2496598" y="0"/>
                </a:lnTo>
                <a:lnTo>
                  <a:pt x="2496598" y="1248299"/>
                </a:lnTo>
                <a:lnTo>
                  <a:pt x="0" y="1248299"/>
                </a:lnTo>
                <a:lnTo>
                  <a:pt x="0" y="0"/>
                </a:lnTo>
                <a:close/>
              </a:path>
            </a:pathLst>
          </a:custGeom>
          <a:solidFill>
            <a:schemeClr val="bg1"/>
          </a:solidFill>
          <a:ln w="28575">
            <a:solidFill>
              <a:schemeClr val="accent1">
                <a:lumMod val="60000"/>
                <a:lumOff val="40000"/>
              </a:schemeClr>
            </a:solidFill>
          </a:ln>
        </p:spPr>
        <p:style>
          <a:lnRef idx="2">
            <a:schemeClr val="accent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0795" tIns="10795" rIns="10795" bIns="10795" numCol="1" spcCol="1270" anchor="ctr" anchorCtr="0">
            <a:noAutofit/>
          </a:bodyPr>
          <a:lstStyle/>
          <a:p>
            <a:pPr lvl="0" algn="just"/>
            <a:r>
              <a:rPr lang="es-EC" sz="1700" dirty="0">
                <a:latin typeface="Times New Roman" pitchFamily="18" charset="0"/>
                <a:cs typeface="Times New Roman" pitchFamily="18" charset="0"/>
              </a:rPr>
              <a:t>Proporcionar información a los agricultores de la zona de Cochapamba sobre </a:t>
            </a:r>
            <a:r>
              <a:rPr lang="es-EC" sz="1700" i="1" dirty="0">
                <a:latin typeface="Times New Roman" pitchFamily="18" charset="0"/>
                <a:cs typeface="Times New Roman" pitchFamily="18" charset="0"/>
              </a:rPr>
              <a:t>técnicas agroecológicas</a:t>
            </a:r>
            <a:r>
              <a:rPr lang="es-EC" sz="1700" dirty="0">
                <a:latin typeface="Times New Roman" pitchFamily="18" charset="0"/>
                <a:cs typeface="Times New Roman" pitchFamily="18" charset="0"/>
              </a:rPr>
              <a:t>  </a:t>
            </a:r>
            <a:r>
              <a:rPr lang="es-EC" sz="1700" dirty="0" smtClean="0">
                <a:latin typeface="Times New Roman" pitchFamily="18" charset="0"/>
                <a:cs typeface="Times New Roman" pitchFamily="18" charset="0"/>
              </a:rPr>
              <a:t>para </a:t>
            </a:r>
            <a:r>
              <a:rPr lang="es-EC" sz="1700" dirty="0">
                <a:latin typeface="Times New Roman" pitchFamily="18" charset="0"/>
                <a:cs typeface="Times New Roman" pitchFamily="18" charset="0"/>
              </a:rPr>
              <a:t>conservación de suelos, con el fin </a:t>
            </a:r>
            <a:r>
              <a:rPr lang="es-EC" sz="1700" dirty="0" smtClean="0">
                <a:latin typeface="Times New Roman" pitchFamily="18" charset="0"/>
                <a:cs typeface="Times New Roman" pitchFamily="18" charset="0"/>
              </a:rPr>
              <a:t>de explicar </a:t>
            </a:r>
            <a:r>
              <a:rPr lang="es-EC" sz="1700" dirty="0">
                <a:latin typeface="Times New Roman" pitchFamily="18" charset="0"/>
                <a:cs typeface="Times New Roman" pitchFamily="18" charset="0"/>
              </a:rPr>
              <a:t>la metodología secuencial empleada, dirigidas a la población así como también a organizaciones de la </a:t>
            </a:r>
            <a:r>
              <a:rPr lang="es-EC" sz="1700" dirty="0" smtClean="0">
                <a:latin typeface="Times New Roman" pitchFamily="18" charset="0"/>
                <a:cs typeface="Times New Roman" pitchFamily="18" charset="0"/>
              </a:rPr>
              <a:t>zona, que garanticen la utilidad del presente estudio.</a:t>
            </a:r>
            <a:endParaRPr lang="es-EC" sz="1700" dirty="0">
              <a:latin typeface="Times New Roman" pitchFamily="18" charset="0"/>
              <a:cs typeface="Times New Roman" pitchFamily="18" charset="0"/>
            </a:endParaRPr>
          </a:p>
        </p:txBody>
      </p:sp>
    </p:spTree>
    <p:extLst>
      <p:ext uri="{BB962C8B-B14F-4D97-AF65-F5344CB8AC3E}">
        <p14:creationId xmlns:p14="http://schemas.microsoft.com/office/powerpoint/2010/main" val="347936812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Título"/>
          <p:cNvSpPr>
            <a:spLocks noGrp="1"/>
          </p:cNvSpPr>
          <p:nvPr>
            <p:ph type="title"/>
          </p:nvPr>
        </p:nvSpPr>
        <p:spPr>
          <a:xfrm>
            <a:off x="456929" y="416257"/>
            <a:ext cx="4540303" cy="841248"/>
          </a:xfrm>
        </p:spPr>
        <p:txBody>
          <a:bodyPr>
            <a:normAutofit/>
          </a:bodyPr>
          <a:lstStyle/>
          <a:p>
            <a:r>
              <a:rPr lang="es-EC" sz="2400" b="1" cap="none" dirty="0" smtClean="0">
                <a:effectLst/>
                <a:latin typeface="Times New Roman" pitchFamily="18" charset="0"/>
                <a:cs typeface="Times New Roman" pitchFamily="18" charset="0"/>
              </a:rPr>
              <a:t>RESULTADOS</a:t>
            </a:r>
            <a:endParaRPr lang="es-EC" sz="2400" b="1" cap="none" dirty="0">
              <a:effectLst/>
              <a:latin typeface="Times New Roman" pitchFamily="18" charset="0"/>
              <a:cs typeface="Times New Roman" pitchFamily="18" charset="0"/>
            </a:endParaRPr>
          </a:p>
        </p:txBody>
      </p:sp>
      <p:sp>
        <p:nvSpPr>
          <p:cNvPr id="4" name="3 Marcador de número de diapositiva"/>
          <p:cNvSpPr>
            <a:spLocks noGrp="1"/>
          </p:cNvSpPr>
          <p:nvPr>
            <p:ph type="sldNum" sz="quarter" idx="12"/>
          </p:nvPr>
        </p:nvSpPr>
        <p:spPr/>
        <p:txBody>
          <a:bodyPr/>
          <a:lstStyle/>
          <a:p>
            <a:fld id="{00426CC9-39B8-443D-A87B-A0969DEF053C}" type="slidenum">
              <a:rPr lang="en-US" smtClean="0">
                <a:solidFill>
                  <a:srgbClr val="F0A22E">
                    <a:shade val="75000"/>
                  </a:srgbClr>
                </a:solidFill>
              </a:rPr>
              <a:pPr/>
              <a:t>34</a:t>
            </a:fld>
            <a:endParaRPr lang="en-US">
              <a:solidFill>
                <a:srgbClr val="F0A22E">
                  <a:shade val="75000"/>
                </a:srgbClr>
              </a:solidFill>
            </a:endParaRPr>
          </a:p>
        </p:txBody>
      </p:sp>
      <p:sp>
        <p:nvSpPr>
          <p:cNvPr id="6" name="5 CuadroTexto"/>
          <p:cNvSpPr txBox="1"/>
          <p:nvPr/>
        </p:nvSpPr>
        <p:spPr>
          <a:xfrm>
            <a:off x="552974" y="1161297"/>
            <a:ext cx="10690282" cy="646331"/>
          </a:xfrm>
          <a:prstGeom prst="rect">
            <a:avLst/>
          </a:prstGeom>
          <a:noFill/>
        </p:spPr>
        <p:txBody>
          <a:bodyPr wrap="square" rtlCol="0">
            <a:spAutoFit/>
          </a:bodyPr>
          <a:lstStyle/>
          <a:p>
            <a:pPr>
              <a:buClr>
                <a:srgbClr val="F0A22E"/>
              </a:buClr>
            </a:pPr>
            <a:r>
              <a:rPr lang="es-EC" b="1" dirty="0" smtClean="0">
                <a:solidFill>
                  <a:prstClr val="black"/>
                </a:solidFill>
                <a:latin typeface="Times New Roman" panose="02020603050405020304" pitchFamily="18" charset="0"/>
                <a:cs typeface="Times New Roman" panose="02020603050405020304" pitchFamily="18" charset="0"/>
              </a:rPr>
              <a:t>Socialización de la Guía  para el mejoramiento de la calidad productiva de los suelos agrícolas de la zona de </a:t>
            </a:r>
            <a:r>
              <a:rPr lang="es-EC" b="1" dirty="0">
                <a:solidFill>
                  <a:prstClr val="black"/>
                </a:solidFill>
                <a:latin typeface="Times New Roman" panose="02020603050405020304" pitchFamily="18" charset="0"/>
                <a:cs typeface="Times New Roman" panose="02020603050405020304" pitchFamily="18" charset="0"/>
              </a:rPr>
              <a:t>C</a:t>
            </a:r>
            <a:r>
              <a:rPr lang="es-EC" b="1" dirty="0" smtClean="0">
                <a:solidFill>
                  <a:prstClr val="black"/>
                </a:solidFill>
                <a:latin typeface="Times New Roman" panose="02020603050405020304" pitchFamily="18" charset="0"/>
                <a:cs typeface="Times New Roman" panose="02020603050405020304" pitchFamily="18" charset="0"/>
              </a:rPr>
              <a:t>ochapamba.</a:t>
            </a:r>
            <a:endParaRPr lang="es-ES" b="1" dirty="0">
              <a:solidFill>
                <a:prstClr val="black"/>
              </a:solidFill>
              <a:latin typeface="Times New Roman" panose="02020603050405020304" pitchFamily="18" charset="0"/>
              <a:cs typeface="Times New Roman" panose="02020603050405020304" pitchFamily="18" charset="0"/>
            </a:endParaRPr>
          </a:p>
        </p:txBody>
      </p:sp>
      <p:pic>
        <p:nvPicPr>
          <p:cNvPr id="4098" name="Picture 2" descr="D:\TRABAJO DE TITULACIÓN\Imágenes\capacitaciones\IMG_527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89763" y="-6384925"/>
            <a:ext cx="4958200" cy="3718800"/>
          </a:xfrm>
          <a:prstGeom prst="rect">
            <a:avLst/>
          </a:prstGeom>
          <a:noFill/>
          <a:extLst>
            <a:ext uri="{909E8E84-426E-40DD-AFC4-6F175D3DCCD1}">
              <a14:hiddenFill xmlns:a14="http://schemas.microsoft.com/office/drawing/2010/main">
                <a:solidFill>
                  <a:srgbClr val="FFFFFF"/>
                </a:solidFill>
              </a14:hiddenFill>
            </a:ext>
          </a:extLst>
        </p:spPr>
      </p:pic>
      <p:pic>
        <p:nvPicPr>
          <p:cNvPr id="2" name="1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1338" y="2088107"/>
            <a:ext cx="4958400" cy="3718800"/>
          </a:xfrm>
          <a:prstGeom prst="rect">
            <a:avLst/>
          </a:prstGeom>
        </p:spPr>
      </p:pic>
      <p:pic>
        <p:nvPicPr>
          <p:cNvPr id="3" name="2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84856" y="2088107"/>
            <a:ext cx="4958400" cy="3718800"/>
          </a:xfrm>
          <a:prstGeom prst="rect">
            <a:avLst/>
          </a:prstGeom>
        </p:spPr>
      </p:pic>
    </p:spTree>
    <p:extLst>
      <p:ext uri="{BB962C8B-B14F-4D97-AF65-F5344CB8AC3E}">
        <p14:creationId xmlns:p14="http://schemas.microsoft.com/office/powerpoint/2010/main" val="350553221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Título"/>
          <p:cNvSpPr>
            <a:spLocks noGrp="1"/>
          </p:cNvSpPr>
          <p:nvPr>
            <p:ph type="title"/>
          </p:nvPr>
        </p:nvSpPr>
        <p:spPr>
          <a:xfrm>
            <a:off x="456929" y="416257"/>
            <a:ext cx="4540303" cy="841248"/>
          </a:xfrm>
        </p:spPr>
        <p:txBody>
          <a:bodyPr>
            <a:normAutofit/>
          </a:bodyPr>
          <a:lstStyle/>
          <a:p>
            <a:r>
              <a:rPr lang="es-EC" sz="2400" b="1" cap="none" dirty="0" smtClean="0">
                <a:effectLst/>
                <a:latin typeface="Times New Roman" pitchFamily="18" charset="0"/>
                <a:cs typeface="Times New Roman" pitchFamily="18" charset="0"/>
              </a:rPr>
              <a:t>RESULTADOS</a:t>
            </a:r>
            <a:endParaRPr lang="es-EC" sz="2400" b="1" cap="none" dirty="0">
              <a:effectLst/>
              <a:latin typeface="Times New Roman" pitchFamily="18" charset="0"/>
              <a:cs typeface="Times New Roman" pitchFamily="18" charset="0"/>
            </a:endParaRPr>
          </a:p>
        </p:txBody>
      </p:sp>
      <p:sp>
        <p:nvSpPr>
          <p:cNvPr id="4" name="3 Marcador de número de diapositiva"/>
          <p:cNvSpPr>
            <a:spLocks noGrp="1"/>
          </p:cNvSpPr>
          <p:nvPr>
            <p:ph type="sldNum" sz="quarter" idx="12"/>
          </p:nvPr>
        </p:nvSpPr>
        <p:spPr/>
        <p:txBody>
          <a:bodyPr/>
          <a:lstStyle/>
          <a:p>
            <a:fld id="{00426CC9-39B8-443D-A87B-A0969DEF053C}" type="slidenum">
              <a:rPr lang="en-US" smtClean="0">
                <a:solidFill>
                  <a:srgbClr val="F0A22E">
                    <a:shade val="75000"/>
                  </a:srgbClr>
                </a:solidFill>
              </a:rPr>
              <a:pPr/>
              <a:t>35</a:t>
            </a:fld>
            <a:endParaRPr lang="en-US">
              <a:solidFill>
                <a:srgbClr val="F0A22E">
                  <a:shade val="75000"/>
                </a:srgbClr>
              </a:solidFill>
            </a:endParaRPr>
          </a:p>
        </p:txBody>
      </p:sp>
      <p:sp>
        <p:nvSpPr>
          <p:cNvPr id="6" name="5 CuadroTexto"/>
          <p:cNvSpPr txBox="1"/>
          <p:nvPr/>
        </p:nvSpPr>
        <p:spPr>
          <a:xfrm>
            <a:off x="552974" y="1161297"/>
            <a:ext cx="10690282" cy="646331"/>
          </a:xfrm>
          <a:prstGeom prst="rect">
            <a:avLst/>
          </a:prstGeom>
          <a:noFill/>
        </p:spPr>
        <p:txBody>
          <a:bodyPr wrap="square" rtlCol="0">
            <a:spAutoFit/>
          </a:bodyPr>
          <a:lstStyle/>
          <a:p>
            <a:pPr>
              <a:buClr>
                <a:srgbClr val="F0A22E"/>
              </a:buClr>
            </a:pPr>
            <a:r>
              <a:rPr lang="es-EC" b="1" dirty="0" smtClean="0">
                <a:solidFill>
                  <a:prstClr val="black"/>
                </a:solidFill>
                <a:latin typeface="Times New Roman" panose="02020603050405020304" pitchFamily="18" charset="0"/>
                <a:cs typeface="Times New Roman" panose="02020603050405020304" pitchFamily="18" charset="0"/>
              </a:rPr>
              <a:t>Socialización de la Guía  para el mejoramiento de la calidad productiva de los suelos agrícolas de la zona de </a:t>
            </a:r>
            <a:r>
              <a:rPr lang="es-EC" b="1" dirty="0">
                <a:solidFill>
                  <a:prstClr val="black"/>
                </a:solidFill>
                <a:latin typeface="Times New Roman" panose="02020603050405020304" pitchFamily="18" charset="0"/>
                <a:cs typeface="Times New Roman" panose="02020603050405020304" pitchFamily="18" charset="0"/>
              </a:rPr>
              <a:t>C</a:t>
            </a:r>
            <a:r>
              <a:rPr lang="es-EC" b="1" dirty="0" smtClean="0">
                <a:solidFill>
                  <a:prstClr val="black"/>
                </a:solidFill>
                <a:latin typeface="Times New Roman" panose="02020603050405020304" pitchFamily="18" charset="0"/>
                <a:cs typeface="Times New Roman" panose="02020603050405020304" pitchFamily="18" charset="0"/>
              </a:rPr>
              <a:t>ochapamba.</a:t>
            </a:r>
            <a:endParaRPr lang="es-ES" b="1" dirty="0">
              <a:solidFill>
                <a:prstClr val="black"/>
              </a:solidFill>
              <a:latin typeface="Times New Roman" panose="02020603050405020304" pitchFamily="18" charset="0"/>
              <a:cs typeface="Times New Roman" panose="02020603050405020304" pitchFamily="18" charset="0"/>
            </a:endParaRPr>
          </a:p>
        </p:txBody>
      </p:sp>
      <p:pic>
        <p:nvPicPr>
          <p:cNvPr id="3074" name="Picture 2" descr="D:\TRABAJO DE TITULACIÓN\Imágenes\Socialización\IMG_642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8226" y="2313081"/>
            <a:ext cx="4958399" cy="3718800"/>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D:\TRABAJO DE TITULACIÓN\Imágenes\Socialización\IMG_644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2156" y="2313081"/>
            <a:ext cx="4958400" cy="3718800"/>
          </a:xfrm>
          <a:prstGeom prst="rect">
            <a:avLst/>
          </a:prstGeom>
          <a:noFill/>
          <a:extLst>
            <a:ext uri="{909E8E84-426E-40DD-AFC4-6F175D3DCCD1}">
              <a14:hiddenFill xmlns:a14="http://schemas.microsoft.com/office/drawing/2010/main">
                <a:solidFill>
                  <a:srgbClr val="FFFFFF"/>
                </a:solidFill>
              </a14:hiddenFill>
            </a:ext>
          </a:extLst>
        </p:spPr>
      </p:pic>
      <p:pic>
        <p:nvPicPr>
          <p:cNvPr id="2" name="1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2156" y="2313081"/>
            <a:ext cx="4958400" cy="3718800"/>
          </a:xfrm>
          <a:prstGeom prst="rect">
            <a:avLst/>
          </a:prstGeom>
        </p:spPr>
      </p:pic>
      <p:pic>
        <p:nvPicPr>
          <p:cNvPr id="3" name="2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98225" y="2313081"/>
            <a:ext cx="4958400" cy="3718800"/>
          </a:xfrm>
          <a:prstGeom prst="rect">
            <a:avLst/>
          </a:prstGeom>
        </p:spPr>
      </p:pic>
    </p:spTree>
    <p:extLst>
      <p:ext uri="{BB962C8B-B14F-4D97-AF65-F5344CB8AC3E}">
        <p14:creationId xmlns:p14="http://schemas.microsoft.com/office/powerpoint/2010/main" val="40498743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Título"/>
          <p:cNvSpPr>
            <a:spLocks noGrp="1"/>
          </p:cNvSpPr>
          <p:nvPr>
            <p:ph type="title"/>
          </p:nvPr>
        </p:nvSpPr>
        <p:spPr>
          <a:xfrm>
            <a:off x="431171" y="210195"/>
            <a:ext cx="4540303" cy="841248"/>
          </a:xfrm>
        </p:spPr>
        <p:txBody>
          <a:bodyPr>
            <a:normAutofit/>
          </a:bodyPr>
          <a:lstStyle/>
          <a:p>
            <a:r>
              <a:rPr lang="es-EC" sz="2400" b="1" cap="none" dirty="0">
                <a:effectLst/>
                <a:latin typeface="Times New Roman" pitchFamily="18" charset="0"/>
                <a:cs typeface="Times New Roman" pitchFamily="18" charset="0"/>
              </a:rPr>
              <a:t>CONCLUSIONES</a:t>
            </a:r>
          </a:p>
        </p:txBody>
      </p:sp>
      <p:sp>
        <p:nvSpPr>
          <p:cNvPr id="4" name="3 Marcador de número de diapositiva"/>
          <p:cNvSpPr>
            <a:spLocks noGrp="1"/>
          </p:cNvSpPr>
          <p:nvPr>
            <p:ph type="sldNum" sz="quarter" idx="12"/>
          </p:nvPr>
        </p:nvSpPr>
        <p:spPr/>
        <p:txBody>
          <a:bodyPr/>
          <a:lstStyle/>
          <a:p>
            <a:fld id="{00426CC9-39B8-443D-A87B-A0969DEF053C}" type="slidenum">
              <a:rPr lang="en-US" smtClean="0">
                <a:solidFill>
                  <a:srgbClr val="F0A22E">
                    <a:shade val="75000"/>
                  </a:srgbClr>
                </a:solidFill>
              </a:rPr>
              <a:pPr/>
              <a:t>36</a:t>
            </a:fld>
            <a:endParaRPr lang="en-US">
              <a:solidFill>
                <a:srgbClr val="F0A22E">
                  <a:shade val="75000"/>
                </a:srgbClr>
              </a:solidFill>
            </a:endParaRPr>
          </a:p>
        </p:txBody>
      </p:sp>
      <p:sp>
        <p:nvSpPr>
          <p:cNvPr id="7" name="Rectángulo 6"/>
          <p:cNvSpPr/>
          <p:nvPr/>
        </p:nvSpPr>
        <p:spPr>
          <a:xfrm>
            <a:off x="291404" y="1575423"/>
            <a:ext cx="11486614" cy="4001095"/>
          </a:xfrm>
          <a:prstGeom prst="rect">
            <a:avLst/>
          </a:prstGeom>
        </p:spPr>
        <p:txBody>
          <a:bodyPr wrap="square">
            <a:spAutoFit/>
          </a:bodyPr>
          <a:lstStyle/>
          <a:p>
            <a:pPr marL="285750" lvl="0" indent="-285750" algn="just">
              <a:spcAft>
                <a:spcPts val="600"/>
              </a:spcAft>
              <a:buClr>
                <a:schemeClr val="accent1">
                  <a:lumMod val="50000"/>
                </a:schemeClr>
              </a:buClr>
              <a:buFont typeface="Arial" pitchFamily="34" charset="0"/>
              <a:buChar char="•"/>
            </a:pPr>
            <a:r>
              <a:rPr lang="es-EC" dirty="0" smtClean="0">
                <a:latin typeface="Times New Roman" panose="02020603050405020304" pitchFamily="18" charset="0"/>
                <a:ea typeface="Calibri" panose="020F0502020204030204" pitchFamily="34" charset="0"/>
                <a:cs typeface="Times New Roman" panose="02020603050405020304" pitchFamily="18" charset="0"/>
              </a:rPr>
              <a:t>Las </a:t>
            </a:r>
            <a:r>
              <a:rPr lang="es-EC" dirty="0">
                <a:latin typeface="Times New Roman" panose="02020603050405020304" pitchFamily="18" charset="0"/>
                <a:ea typeface="Calibri" panose="020F0502020204030204" pitchFamily="34" charset="0"/>
                <a:cs typeface="Times New Roman" panose="02020603050405020304" pitchFamily="18" charset="0"/>
              </a:rPr>
              <a:t>propiedades físicas del suelo antes del establecimiento del ensayo, indicaron niveles de degradación por compactación, debido a que las parcelas presentaron una densidad aparente  superior a 1,6 g/cm3; dato que no coincide con el tipo de densidad para un suelo con textura franca que es alrededor de 1,3 y 1,4 g/cm3, este hecho indica que la porosidad del suelo está afectada, lo que restringe la circulación agua y del aire.</a:t>
            </a:r>
          </a:p>
          <a:p>
            <a:pPr marL="342900" lvl="0" indent="-342900" algn="just">
              <a:spcAft>
                <a:spcPts val="600"/>
              </a:spcAft>
              <a:buClr>
                <a:schemeClr val="accent1">
                  <a:lumMod val="50000"/>
                </a:schemeClr>
              </a:buClr>
              <a:buFont typeface="Times New Roman" panose="02020603050405020304" pitchFamily="18" charset="0"/>
              <a:buChar char="-"/>
            </a:pPr>
            <a:endParaRPr lang="es-EC" dirty="0">
              <a:latin typeface="Times New Roman" panose="02020603050405020304" pitchFamily="18" charset="0"/>
              <a:ea typeface="Calibri" panose="020F0502020204030204" pitchFamily="34" charset="0"/>
              <a:cs typeface="Times New Roman" panose="02020603050405020304" pitchFamily="18" charset="0"/>
            </a:endParaRPr>
          </a:p>
          <a:p>
            <a:pPr marL="285750" lvl="0" indent="-285750" algn="just">
              <a:spcAft>
                <a:spcPts val="600"/>
              </a:spcAft>
              <a:buClr>
                <a:schemeClr val="accent1">
                  <a:lumMod val="50000"/>
                </a:schemeClr>
              </a:buClr>
              <a:buFont typeface="Arial" pitchFamily="34" charset="0"/>
              <a:buChar char="•"/>
            </a:pPr>
            <a:r>
              <a:rPr lang="es-EC" dirty="0" smtClean="0">
                <a:latin typeface="Times New Roman" panose="02020603050405020304" pitchFamily="18" charset="0"/>
                <a:ea typeface="Calibri" panose="020F0502020204030204" pitchFamily="34" charset="0"/>
                <a:cs typeface="Times New Roman" panose="02020603050405020304" pitchFamily="18" charset="0"/>
              </a:rPr>
              <a:t>Las </a:t>
            </a:r>
            <a:r>
              <a:rPr lang="es-EC" dirty="0">
                <a:latin typeface="Times New Roman" panose="02020603050405020304" pitchFamily="18" charset="0"/>
                <a:ea typeface="Calibri" panose="020F0502020204030204" pitchFamily="34" charset="0"/>
                <a:cs typeface="Times New Roman" panose="02020603050405020304" pitchFamily="18" charset="0"/>
              </a:rPr>
              <a:t>propiedades químicas del suelo de las parcelas donde se realizó el ensayo registraron concentraciones bajas de macronutrientes como N, P y S (&lt;30, &lt;10 y &lt;12 ppm, respectivamente); mientras que, el K, Ca y Mg estuvieron en concentraciones favorables (&gt;0,4, &gt;9 y &gt; 2,3 </a:t>
            </a:r>
            <a:r>
              <a:rPr lang="es-EC" dirty="0" err="1">
                <a:latin typeface="Times New Roman" panose="02020603050405020304" pitchFamily="18" charset="0"/>
                <a:ea typeface="Calibri" panose="020F0502020204030204" pitchFamily="34" charset="0"/>
                <a:cs typeface="Times New Roman" panose="02020603050405020304" pitchFamily="18" charset="0"/>
              </a:rPr>
              <a:t>meq</a:t>
            </a:r>
            <a:r>
              <a:rPr lang="es-EC" dirty="0">
                <a:latin typeface="Times New Roman" panose="02020603050405020304" pitchFamily="18" charset="0"/>
                <a:ea typeface="Calibri" panose="020F0502020204030204" pitchFamily="34" charset="0"/>
                <a:cs typeface="Times New Roman" panose="02020603050405020304" pitchFamily="18" charset="0"/>
              </a:rPr>
              <a:t>/100 ml). En cuanto a micronutrientes se observó una deficiencia de B y Zn (&lt;1 y &lt;6 ppm, en su orden); y, concentraciones aceptables de Fe, Mn y Cu (&gt;20, &gt;6 y &gt;1 ppm, respectivamente).</a:t>
            </a:r>
          </a:p>
          <a:p>
            <a:pPr marL="342900" lvl="0" indent="-342900" algn="just">
              <a:spcAft>
                <a:spcPts val="600"/>
              </a:spcAft>
              <a:buClr>
                <a:schemeClr val="accent1">
                  <a:lumMod val="50000"/>
                </a:schemeClr>
              </a:buClr>
              <a:buFont typeface="Times New Roman" panose="02020603050405020304" pitchFamily="18" charset="0"/>
              <a:buChar char="-"/>
            </a:pPr>
            <a:endParaRPr lang="es-EC" dirty="0">
              <a:latin typeface="Times New Roman" panose="02020603050405020304" pitchFamily="18" charset="0"/>
              <a:ea typeface="Calibri" panose="020F0502020204030204" pitchFamily="34" charset="0"/>
              <a:cs typeface="Times New Roman" panose="02020603050405020304" pitchFamily="18" charset="0"/>
            </a:endParaRPr>
          </a:p>
          <a:p>
            <a:pPr marL="285750" lvl="0" indent="-285750" algn="just">
              <a:spcAft>
                <a:spcPts val="600"/>
              </a:spcAft>
              <a:buClr>
                <a:schemeClr val="accent1">
                  <a:lumMod val="50000"/>
                </a:schemeClr>
              </a:buClr>
              <a:buFont typeface="Arial" pitchFamily="34" charset="0"/>
              <a:buChar char="•"/>
            </a:pPr>
            <a:r>
              <a:rPr lang="es-EC" dirty="0" smtClean="0">
                <a:latin typeface="Times New Roman" panose="02020603050405020304" pitchFamily="18" charset="0"/>
                <a:ea typeface="Calibri" panose="020F0502020204030204" pitchFamily="34" charset="0"/>
                <a:cs typeface="Times New Roman" panose="02020603050405020304" pitchFamily="18" charset="0"/>
              </a:rPr>
              <a:t>Por </a:t>
            </a:r>
            <a:r>
              <a:rPr lang="es-EC" dirty="0">
                <a:latin typeface="Times New Roman" panose="02020603050405020304" pitchFamily="18" charset="0"/>
                <a:ea typeface="Calibri" panose="020F0502020204030204" pitchFamily="34" charset="0"/>
                <a:cs typeface="Times New Roman" panose="02020603050405020304" pitchFamily="18" charset="0"/>
              </a:rPr>
              <a:t>los bajos contenidos de materia orgánica, en las parceles de estudio fue  necesario adicionar abonos para fertilizar el suelo, promover la actividad microbiana y el reciclaje de nutrientes; pues, los niveles de precipitación de la zona (1000-1500mm), repercuten en procesos de reducción que se manifiestan en bajos niveles de disponibilidad de N, P, S y Zn</a:t>
            </a:r>
            <a:r>
              <a:rPr lang="es-EC" dirty="0" smtClean="0">
                <a:latin typeface="Times New Roman" panose="02020603050405020304" pitchFamily="18" charset="0"/>
                <a:ea typeface="Calibri" panose="020F0502020204030204" pitchFamily="34" charset="0"/>
                <a:cs typeface="Times New Roman" panose="02020603050405020304" pitchFamily="18" charset="0"/>
              </a:rPr>
              <a:t>.</a:t>
            </a:r>
            <a:endParaRPr lang="es-EC"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2413214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Título"/>
          <p:cNvSpPr>
            <a:spLocks noGrp="1"/>
          </p:cNvSpPr>
          <p:nvPr>
            <p:ph type="title"/>
          </p:nvPr>
        </p:nvSpPr>
        <p:spPr>
          <a:xfrm>
            <a:off x="431171" y="210195"/>
            <a:ext cx="4540303" cy="841248"/>
          </a:xfrm>
        </p:spPr>
        <p:txBody>
          <a:bodyPr>
            <a:normAutofit/>
          </a:bodyPr>
          <a:lstStyle/>
          <a:p>
            <a:r>
              <a:rPr lang="es-EC" sz="2400" b="1" cap="none" dirty="0">
                <a:effectLst/>
                <a:latin typeface="Times New Roman" pitchFamily="18" charset="0"/>
                <a:cs typeface="Times New Roman" pitchFamily="18" charset="0"/>
              </a:rPr>
              <a:t>CONCLUSIONES</a:t>
            </a:r>
          </a:p>
        </p:txBody>
      </p:sp>
      <p:sp>
        <p:nvSpPr>
          <p:cNvPr id="4" name="3 Marcador de número de diapositiva"/>
          <p:cNvSpPr>
            <a:spLocks noGrp="1"/>
          </p:cNvSpPr>
          <p:nvPr>
            <p:ph type="sldNum" sz="quarter" idx="12"/>
          </p:nvPr>
        </p:nvSpPr>
        <p:spPr/>
        <p:txBody>
          <a:bodyPr/>
          <a:lstStyle/>
          <a:p>
            <a:fld id="{00426CC9-39B8-443D-A87B-A0969DEF053C}" type="slidenum">
              <a:rPr lang="en-US" smtClean="0">
                <a:solidFill>
                  <a:srgbClr val="F0A22E">
                    <a:shade val="75000"/>
                  </a:srgbClr>
                </a:solidFill>
              </a:rPr>
              <a:pPr/>
              <a:t>37</a:t>
            </a:fld>
            <a:endParaRPr lang="en-US">
              <a:solidFill>
                <a:srgbClr val="F0A22E">
                  <a:shade val="75000"/>
                </a:srgbClr>
              </a:solidFill>
            </a:endParaRPr>
          </a:p>
        </p:txBody>
      </p:sp>
      <p:sp>
        <p:nvSpPr>
          <p:cNvPr id="7" name="Rectángulo 6"/>
          <p:cNvSpPr/>
          <p:nvPr/>
        </p:nvSpPr>
        <p:spPr>
          <a:xfrm>
            <a:off x="354842" y="1571179"/>
            <a:ext cx="11395880" cy="4708981"/>
          </a:xfrm>
          <a:prstGeom prst="rect">
            <a:avLst/>
          </a:prstGeom>
        </p:spPr>
        <p:txBody>
          <a:bodyPr wrap="square">
            <a:spAutoFit/>
          </a:bodyPr>
          <a:lstStyle/>
          <a:p>
            <a:pPr marL="285750" lvl="0" indent="-285750" algn="just">
              <a:spcAft>
                <a:spcPts val="600"/>
              </a:spcAft>
              <a:buFont typeface="Arial" pitchFamily="34" charset="0"/>
              <a:buChar char="•"/>
            </a:pPr>
            <a:r>
              <a:rPr lang="es-EC"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La </a:t>
            </a:r>
            <a:r>
              <a:rPr lang="es-EC"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textura franca favorece las altas concentraciones de Ca que coinciden con altas concentraciones de Mg; el vínculo entre estos dos elementos citados interviene en la mayor disponibilidad de K, lo cual fue corroborado por los análisis de suelos, efectuados.</a:t>
            </a:r>
          </a:p>
          <a:p>
            <a:pPr marL="285750" lvl="0" indent="-285750" algn="just">
              <a:spcAft>
                <a:spcPts val="600"/>
              </a:spcAft>
              <a:buFont typeface="Times New Roman" pitchFamily="18" charset="0"/>
              <a:buChar char="-"/>
            </a:pPr>
            <a:endParaRPr lang="es-EC"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marL="285750" lvl="0" indent="-285750" algn="just">
              <a:spcAft>
                <a:spcPts val="600"/>
              </a:spcAft>
              <a:buFont typeface="Arial" pitchFamily="34" charset="0"/>
              <a:buChar char="•"/>
            </a:pPr>
            <a:r>
              <a:rPr lang="es-EC"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Las </a:t>
            </a:r>
            <a:r>
              <a:rPr lang="es-EC"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propiedades químicas de las parcelas, luego de la aplicación de las estrategias de recuperación de suelos, registraron un aumento en las concentraciones de macronutrientes: N, P y S; y, las concentraciones de K, Ca y Mg se redujeron ligeramente manteniéndose en rangos altos. En cuanto a micronutrientes se aumentó el contenido de B y Zn conservándose en rangos bajos y medios; mientras el  Fe se mantuvo en niveles altos y el Mn y Cu subieron de medio a alto. En términos generales, los nutrientes aumentaron lo que denota que las estrategias de incorporación de humus y los abonos verdes, hicieron efecto positivo en el suelo. </a:t>
            </a:r>
          </a:p>
          <a:p>
            <a:pPr marL="285750" lvl="0" indent="-285750" algn="just">
              <a:spcAft>
                <a:spcPts val="600"/>
              </a:spcAft>
              <a:buFont typeface="Times New Roman" pitchFamily="18" charset="0"/>
              <a:buChar char="-"/>
            </a:pPr>
            <a:endParaRPr lang="es-EC"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marL="285750" lvl="0" indent="-285750" algn="just">
              <a:spcAft>
                <a:spcPts val="600"/>
              </a:spcAft>
              <a:buFont typeface="Arial" pitchFamily="34" charset="0"/>
              <a:buChar char="•"/>
            </a:pPr>
            <a:r>
              <a:rPr lang="es-EC"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Con </a:t>
            </a:r>
            <a:r>
              <a:rPr lang="es-EC"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la incorporación de abonos orgánicos y debido a la precipitación, el pH de cada parcela se redujo hasta un nivel de neutralidad, indicador de un proceso de acidificación que favorece las concentraciones de P disponible para las plantas.</a:t>
            </a:r>
          </a:p>
          <a:p>
            <a:pPr marL="285750" lvl="0" indent="-285750" algn="just">
              <a:spcAft>
                <a:spcPts val="600"/>
              </a:spcAft>
              <a:buFont typeface="Times New Roman" pitchFamily="18" charset="0"/>
              <a:buChar char="-"/>
            </a:pPr>
            <a:endParaRPr lang="es-EC"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marL="285750" lvl="0" indent="-285750" algn="just">
              <a:spcAft>
                <a:spcPts val="600"/>
              </a:spcAft>
              <a:buFont typeface="Times New Roman" pitchFamily="18" charset="0"/>
              <a:buChar char="-"/>
            </a:pPr>
            <a:endParaRPr lang="es-EC"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7870347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Título"/>
          <p:cNvSpPr>
            <a:spLocks noGrp="1"/>
          </p:cNvSpPr>
          <p:nvPr>
            <p:ph type="title"/>
          </p:nvPr>
        </p:nvSpPr>
        <p:spPr>
          <a:xfrm>
            <a:off x="456929" y="416257"/>
            <a:ext cx="4540303" cy="841248"/>
          </a:xfrm>
        </p:spPr>
        <p:txBody>
          <a:bodyPr>
            <a:normAutofit/>
          </a:bodyPr>
          <a:lstStyle/>
          <a:p>
            <a:r>
              <a:rPr lang="es-EC" sz="2400" b="1" cap="none" dirty="0" smtClean="0">
                <a:effectLst/>
                <a:latin typeface="Times New Roman" pitchFamily="18" charset="0"/>
                <a:cs typeface="Times New Roman" pitchFamily="18" charset="0"/>
              </a:rPr>
              <a:t>CONCLUSIONES</a:t>
            </a:r>
            <a:endParaRPr lang="es-EC" sz="2400" b="1" cap="none" dirty="0">
              <a:effectLst/>
              <a:latin typeface="Times New Roman" pitchFamily="18" charset="0"/>
              <a:cs typeface="Times New Roman" pitchFamily="18" charset="0"/>
            </a:endParaRPr>
          </a:p>
        </p:txBody>
      </p:sp>
      <p:sp>
        <p:nvSpPr>
          <p:cNvPr id="4" name="3 Marcador de número de diapositiva"/>
          <p:cNvSpPr>
            <a:spLocks noGrp="1"/>
          </p:cNvSpPr>
          <p:nvPr>
            <p:ph type="sldNum" sz="quarter" idx="12"/>
          </p:nvPr>
        </p:nvSpPr>
        <p:spPr/>
        <p:txBody>
          <a:bodyPr/>
          <a:lstStyle/>
          <a:p>
            <a:fld id="{00426CC9-39B8-443D-A87B-A0969DEF053C}" type="slidenum">
              <a:rPr lang="en-US" smtClean="0">
                <a:solidFill>
                  <a:srgbClr val="F0A22E">
                    <a:shade val="75000"/>
                  </a:srgbClr>
                </a:solidFill>
              </a:rPr>
              <a:pPr/>
              <a:t>38</a:t>
            </a:fld>
            <a:endParaRPr lang="en-US">
              <a:solidFill>
                <a:srgbClr val="F0A22E">
                  <a:shade val="75000"/>
                </a:srgbClr>
              </a:solidFill>
            </a:endParaRPr>
          </a:p>
        </p:txBody>
      </p:sp>
      <p:sp>
        <p:nvSpPr>
          <p:cNvPr id="7" name="Rectángulo 6"/>
          <p:cNvSpPr/>
          <p:nvPr/>
        </p:nvSpPr>
        <p:spPr>
          <a:xfrm>
            <a:off x="395785" y="1268878"/>
            <a:ext cx="11458464" cy="5341462"/>
          </a:xfrm>
          <a:prstGeom prst="rect">
            <a:avLst/>
          </a:prstGeom>
        </p:spPr>
        <p:txBody>
          <a:bodyPr wrap="square">
            <a:spAutoFit/>
          </a:bodyPr>
          <a:lstStyle/>
          <a:p>
            <a:pPr algn="just">
              <a:lnSpc>
                <a:spcPct val="150000"/>
              </a:lnSpc>
            </a:pPr>
            <a:r>
              <a:rPr lang="es-EC"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p>
          <a:p>
            <a:pPr marL="285750" lvl="0" indent="-285750" algn="just">
              <a:spcAft>
                <a:spcPts val="600"/>
              </a:spcAft>
              <a:buFont typeface="Arial" pitchFamily="34" charset="0"/>
              <a:buChar char="•"/>
            </a:pPr>
            <a:r>
              <a:rPr lang="es-EC"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Las </a:t>
            </a:r>
            <a:r>
              <a:rPr lang="es-EC"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técnicas agroecológicas aplicadas demostraron ser efectivas en el proceso de recuperación de suelos observable en el mejoramiento en la retención de humedad, formación de agregados más estables, disminución de la densidad aparente, mayor porosidad y profundidad efectiva del suelo. </a:t>
            </a:r>
          </a:p>
          <a:p>
            <a:pPr marL="285750" lvl="0" indent="-285750" algn="just">
              <a:spcAft>
                <a:spcPts val="600"/>
              </a:spcAft>
              <a:buFont typeface="Times New Roman" pitchFamily="18" charset="0"/>
              <a:buChar char="-"/>
            </a:pPr>
            <a:endParaRPr lang="es-EC"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marL="285750" lvl="0" indent="-285750" algn="just">
              <a:spcAft>
                <a:spcPts val="600"/>
              </a:spcAft>
              <a:buFont typeface="Arial" pitchFamily="34" charset="0"/>
              <a:buChar char="•"/>
            </a:pPr>
            <a:r>
              <a:rPr lang="es-EC"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En </a:t>
            </a:r>
            <a:r>
              <a:rPr lang="es-EC"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el aspecto químico, los abonos verdes contribuyeron al mejoramiento de las parcelas agrícolas degradadas, principalmente el incremento en N y P, nutrientes aportados principalmente por la vicia. Asimismo, se introdujo posibilidades de mejora de la biología del suelo por el incremento del porcentaje de materia orgánica proveniente de la biomasa de raigrás y vicia incorporados</a:t>
            </a:r>
            <a:r>
              <a:rPr lang="es-EC"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p>
          <a:p>
            <a:pPr lvl="0" algn="just">
              <a:spcAft>
                <a:spcPts val="600"/>
              </a:spcAft>
            </a:pPr>
            <a:endParaRPr lang="es-EC"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marL="285750" indent="-285750" algn="just">
              <a:spcAft>
                <a:spcPts val="600"/>
              </a:spcAft>
              <a:buFont typeface="Arial" pitchFamily="34" charset="0"/>
              <a:buChar char="•"/>
            </a:pPr>
            <a:r>
              <a:rPr lang="es-EC" dirty="0" smtClean="0">
                <a:latin typeface="Times New Roman" panose="02020603050405020304" pitchFamily="18" charset="0"/>
                <a:ea typeface="Calibri" panose="020F0502020204030204" pitchFamily="34" charset="0"/>
                <a:cs typeface="Times New Roman" panose="02020603050405020304" pitchFamily="18" charset="0"/>
              </a:rPr>
              <a:t>El </a:t>
            </a:r>
            <a:r>
              <a:rPr lang="es-EC" dirty="0">
                <a:latin typeface="Times New Roman" panose="02020603050405020304" pitchFamily="18" charset="0"/>
                <a:ea typeface="Calibri" panose="020F0502020204030204" pitchFamily="34" charset="0"/>
                <a:cs typeface="Times New Roman" panose="02020603050405020304" pitchFamily="18" charset="0"/>
              </a:rPr>
              <a:t>pH de cada parcela fue ligeramente alcalino, relacionado con una alta disponibilidad de Ca y Mg, que afecta la disponibilidad y absorción de P en el proceso de nutrición de las plantas; hecho que debe considerarse para la fertilización o </a:t>
            </a:r>
            <a:r>
              <a:rPr lang="es-EC" dirty="0" err="1">
                <a:latin typeface="Times New Roman" panose="02020603050405020304" pitchFamily="18" charset="0"/>
                <a:ea typeface="Calibri" panose="020F0502020204030204" pitchFamily="34" charset="0"/>
                <a:cs typeface="Times New Roman" panose="02020603050405020304" pitchFamily="18" charset="0"/>
              </a:rPr>
              <a:t>abonaduras</a:t>
            </a:r>
            <a:r>
              <a:rPr lang="es-EC" dirty="0">
                <a:latin typeface="Times New Roman" panose="02020603050405020304" pitchFamily="18" charset="0"/>
                <a:ea typeface="Calibri" panose="020F0502020204030204" pitchFamily="34" charset="0"/>
                <a:cs typeface="Times New Roman" panose="02020603050405020304" pitchFamily="18" charset="0"/>
              </a:rPr>
              <a:t>.</a:t>
            </a:r>
          </a:p>
          <a:p>
            <a:pPr lvl="0" algn="just">
              <a:spcAft>
                <a:spcPts val="600"/>
              </a:spcAft>
            </a:pPr>
            <a:endParaRPr lang="es-EC"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marL="342900" indent="-342900" algn="just">
              <a:spcAft>
                <a:spcPts val="1000"/>
              </a:spcAft>
              <a:buFont typeface="Times New Roman" panose="02020603050405020304" pitchFamily="18" charset="0"/>
              <a:buChar char="-"/>
            </a:pPr>
            <a:endParaRPr lang="es-EC"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pPr>
            <a:r>
              <a:rPr lang="es-EC"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91984242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Título"/>
          <p:cNvSpPr>
            <a:spLocks noGrp="1"/>
          </p:cNvSpPr>
          <p:nvPr>
            <p:ph type="title"/>
          </p:nvPr>
        </p:nvSpPr>
        <p:spPr>
          <a:xfrm>
            <a:off x="456929" y="416257"/>
            <a:ext cx="5153039" cy="841248"/>
          </a:xfrm>
        </p:spPr>
        <p:txBody>
          <a:bodyPr>
            <a:normAutofit/>
          </a:bodyPr>
          <a:lstStyle/>
          <a:p>
            <a:r>
              <a:rPr lang="es-EC" sz="2400" b="1" cap="none" dirty="0" smtClean="0">
                <a:effectLst/>
                <a:latin typeface="Times New Roman" pitchFamily="18" charset="0"/>
                <a:cs typeface="Times New Roman" pitchFamily="18" charset="0"/>
              </a:rPr>
              <a:t>REFERENCIAS BIBLIOGRÁFICAS</a:t>
            </a:r>
            <a:endParaRPr lang="es-EC" sz="2400" b="1" cap="none" dirty="0">
              <a:effectLst/>
              <a:latin typeface="Times New Roman" pitchFamily="18" charset="0"/>
              <a:cs typeface="Times New Roman" pitchFamily="18" charset="0"/>
            </a:endParaRPr>
          </a:p>
        </p:txBody>
      </p:sp>
      <p:sp>
        <p:nvSpPr>
          <p:cNvPr id="4" name="3 Marcador de número de diapositiva"/>
          <p:cNvSpPr>
            <a:spLocks noGrp="1"/>
          </p:cNvSpPr>
          <p:nvPr>
            <p:ph type="sldNum" sz="quarter" idx="12"/>
          </p:nvPr>
        </p:nvSpPr>
        <p:spPr/>
        <p:txBody>
          <a:bodyPr/>
          <a:lstStyle/>
          <a:p>
            <a:fld id="{00426CC9-39B8-443D-A87B-A0969DEF053C}" type="slidenum">
              <a:rPr lang="en-US" smtClean="0">
                <a:solidFill>
                  <a:srgbClr val="F0A22E">
                    <a:shade val="75000"/>
                  </a:srgbClr>
                </a:solidFill>
              </a:rPr>
              <a:pPr/>
              <a:t>39</a:t>
            </a:fld>
            <a:endParaRPr lang="en-US">
              <a:solidFill>
                <a:srgbClr val="F0A22E">
                  <a:shade val="75000"/>
                </a:srgbClr>
              </a:solidFill>
            </a:endParaRPr>
          </a:p>
        </p:txBody>
      </p:sp>
      <p:sp>
        <p:nvSpPr>
          <p:cNvPr id="7" name="Rectángulo 6"/>
          <p:cNvSpPr/>
          <p:nvPr/>
        </p:nvSpPr>
        <p:spPr>
          <a:xfrm>
            <a:off x="74141" y="1064161"/>
            <a:ext cx="11780108" cy="1082348"/>
          </a:xfrm>
          <a:prstGeom prst="rect">
            <a:avLst/>
          </a:prstGeom>
        </p:spPr>
        <p:txBody>
          <a:bodyPr wrap="square">
            <a:spAutoFit/>
          </a:bodyPr>
          <a:lstStyle/>
          <a:p>
            <a:pPr marL="270510" algn="just">
              <a:lnSpc>
                <a:spcPct val="150000"/>
              </a:lnSpc>
            </a:pPr>
            <a:r>
              <a:rPr lang="es-EC" sz="1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p>
          <a:p>
            <a:pPr marL="342900" indent="-342900" algn="just">
              <a:spcAft>
                <a:spcPts val="1000"/>
              </a:spcAft>
              <a:buFont typeface="Times New Roman" panose="02020603050405020304" pitchFamily="18" charset="0"/>
              <a:buChar char="-"/>
            </a:pPr>
            <a:endParaRPr lang="es-EC" sz="1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pPr>
            <a:r>
              <a:rPr lang="es-EC" sz="1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p>
        </p:txBody>
      </p:sp>
      <p:sp>
        <p:nvSpPr>
          <p:cNvPr id="2" name="1 CuadroTexto"/>
          <p:cNvSpPr txBox="1"/>
          <p:nvPr/>
        </p:nvSpPr>
        <p:spPr>
          <a:xfrm>
            <a:off x="600501" y="1605335"/>
            <a:ext cx="10645254" cy="3416320"/>
          </a:xfrm>
          <a:prstGeom prst="rect">
            <a:avLst/>
          </a:prstGeom>
          <a:noFill/>
        </p:spPr>
        <p:txBody>
          <a:bodyPr wrap="square" rtlCol="0">
            <a:spAutoFit/>
          </a:bodyPr>
          <a:lstStyle/>
          <a:p>
            <a:endParaRPr lang="es-EC" dirty="0" smtClean="0">
              <a:latin typeface="Times New Roman" pitchFamily="18" charset="0"/>
              <a:cs typeface="Times New Roman" pitchFamily="18" charset="0"/>
            </a:endParaRPr>
          </a:p>
          <a:p>
            <a:pPr marL="285750" indent="-285750">
              <a:buFontTx/>
              <a:buChar char="-"/>
            </a:pPr>
            <a:r>
              <a:rPr lang="es-ES" dirty="0" smtClean="0">
                <a:latin typeface="Times New Roman" pitchFamily="18" charset="0"/>
                <a:cs typeface="Times New Roman" pitchFamily="18" charset="0"/>
              </a:rPr>
              <a:t>Betancourt,  A</a:t>
            </a:r>
            <a:r>
              <a:rPr lang="es-EC" dirty="0" smtClean="0">
                <a:latin typeface="Times New Roman" pitchFamily="18" charset="0"/>
                <a:cs typeface="Times New Roman" pitchFamily="18" charset="0"/>
              </a:rPr>
              <a:t>. </a:t>
            </a:r>
            <a:r>
              <a:rPr lang="es-ES" dirty="0" smtClean="0">
                <a:latin typeface="Times New Roman" pitchFamily="18" charset="0"/>
                <a:cs typeface="Times New Roman" pitchFamily="18" charset="0"/>
              </a:rPr>
              <a:t>Politécnico </a:t>
            </a:r>
            <a:r>
              <a:rPr lang="es-ES" dirty="0">
                <a:latin typeface="Times New Roman" pitchFamily="18" charset="0"/>
                <a:cs typeface="Times New Roman" pitchFamily="18" charset="0"/>
              </a:rPr>
              <a:t>Colombiano Jaime Isaza Cadavid (productor). (2011). Densidad real y aparente [MP</a:t>
            </a:r>
            <a:r>
              <a:rPr lang="es-ES" baseline="-25000" dirty="0">
                <a:latin typeface="Times New Roman" pitchFamily="18" charset="0"/>
                <a:cs typeface="Times New Roman" pitchFamily="18" charset="0"/>
              </a:rPr>
              <a:t>4</a:t>
            </a:r>
            <a:r>
              <a:rPr lang="es-ES" dirty="0">
                <a:latin typeface="Times New Roman" pitchFamily="18" charset="0"/>
                <a:cs typeface="Times New Roman" pitchFamily="18" charset="0"/>
              </a:rPr>
              <a:t>]. De </a:t>
            </a:r>
            <a:r>
              <a:rPr lang="es-ES" dirty="0">
                <a:latin typeface="Times New Roman" pitchFamily="18" charset="0"/>
                <a:cs typeface="Times New Roman" pitchFamily="18" charset="0"/>
                <a:hlinkClick r:id="rId2"/>
              </a:rPr>
              <a:t>https://</a:t>
            </a:r>
            <a:r>
              <a:rPr lang="es-ES" dirty="0" smtClean="0">
                <a:latin typeface="Times New Roman" pitchFamily="18" charset="0"/>
                <a:cs typeface="Times New Roman" pitchFamily="18" charset="0"/>
                <a:hlinkClick r:id="rId2"/>
              </a:rPr>
              <a:t>www.youtube.com/watch?v=xmU2oikM_EI</a:t>
            </a:r>
            <a:endParaRPr lang="es-ES" dirty="0" smtClean="0">
              <a:latin typeface="Times New Roman" pitchFamily="18" charset="0"/>
              <a:cs typeface="Times New Roman" pitchFamily="18" charset="0"/>
            </a:endParaRPr>
          </a:p>
          <a:p>
            <a:pPr marL="285750" indent="-285750">
              <a:buFontTx/>
              <a:buChar char="-"/>
            </a:pPr>
            <a:endParaRPr lang="es-EC" dirty="0">
              <a:latin typeface="Times New Roman" pitchFamily="18" charset="0"/>
              <a:cs typeface="Times New Roman" pitchFamily="18" charset="0"/>
            </a:endParaRPr>
          </a:p>
          <a:p>
            <a:pPr marL="285750" indent="-285750">
              <a:buFontTx/>
              <a:buChar char="-"/>
            </a:pPr>
            <a:r>
              <a:rPr lang="es-EC" dirty="0" err="1" smtClean="0">
                <a:latin typeface="Times New Roman" pitchFamily="18" charset="0"/>
                <a:cs typeface="Times New Roman" pitchFamily="18" charset="0"/>
              </a:rPr>
              <a:t>Bierner</a:t>
            </a:r>
            <a:r>
              <a:rPr lang="es-EC" dirty="0">
                <a:latin typeface="Times New Roman" pitchFamily="18" charset="0"/>
                <a:cs typeface="Times New Roman" pitchFamily="18" charset="0"/>
              </a:rPr>
              <a:t>, R. (2001). Diagnóstico de la fertilidad del suelo. En R. </a:t>
            </a:r>
            <a:r>
              <a:rPr lang="es-EC" dirty="0" err="1">
                <a:latin typeface="Times New Roman" pitchFamily="18" charset="0"/>
                <a:cs typeface="Times New Roman" pitchFamily="18" charset="0"/>
              </a:rPr>
              <a:t>Bierner</a:t>
            </a:r>
            <a:r>
              <a:rPr lang="es-EC" dirty="0">
                <a:latin typeface="Times New Roman" pitchFamily="18" charset="0"/>
                <a:cs typeface="Times New Roman" pitchFamily="18" charset="0"/>
              </a:rPr>
              <a:t> y G. </a:t>
            </a:r>
            <a:r>
              <a:rPr lang="es-EC" dirty="0" err="1">
                <a:latin typeface="Times New Roman" pitchFamily="18" charset="0"/>
                <a:cs typeface="Times New Roman" pitchFamily="18" charset="0"/>
              </a:rPr>
              <a:t>Bartolameolli</a:t>
            </a:r>
            <a:r>
              <a:rPr lang="es-EC" dirty="0">
                <a:latin typeface="Times New Roman" pitchFamily="18" charset="0"/>
                <a:cs typeface="Times New Roman" pitchFamily="18" charset="0"/>
              </a:rPr>
              <a:t> (Ed.), Técnicas de diagnóstico de fertilidad de suelos, fertilización de praderas, cultivos y mejoramiento de praderas. (pp. 2-12).  Osorno, Chile: Instituto de Investigaciones Agropecuarias INIA</a:t>
            </a:r>
          </a:p>
          <a:p>
            <a:pPr marL="285750" indent="-285750">
              <a:buFontTx/>
              <a:buChar char="-"/>
            </a:pPr>
            <a:endParaRPr lang="es-ES" dirty="0" smtClean="0">
              <a:latin typeface="Times New Roman" pitchFamily="18" charset="0"/>
              <a:cs typeface="Times New Roman" pitchFamily="18" charset="0"/>
            </a:endParaRPr>
          </a:p>
          <a:p>
            <a:pPr marL="285750" indent="-285750">
              <a:buFontTx/>
              <a:buChar char="-"/>
            </a:pPr>
            <a:r>
              <a:rPr lang="es-EC" dirty="0" err="1" smtClean="0">
                <a:latin typeface="Times New Roman" pitchFamily="18" charset="0"/>
                <a:cs typeface="Times New Roman" pitchFamily="18" charset="0"/>
              </a:rPr>
              <a:t>Megía</a:t>
            </a:r>
            <a:r>
              <a:rPr lang="es-EC" dirty="0">
                <a:latin typeface="Times New Roman" pitchFamily="18" charset="0"/>
                <a:cs typeface="Times New Roman" pitchFamily="18" charset="0"/>
              </a:rPr>
              <a:t>, P. (2007). </a:t>
            </a:r>
            <a:r>
              <a:rPr lang="es-EC" i="1" dirty="0">
                <a:latin typeface="Times New Roman" pitchFamily="18" charset="0"/>
                <a:cs typeface="Times New Roman" pitchFamily="18" charset="0"/>
              </a:rPr>
              <a:t>Diseño de parque Municipal en Santa Cruz de los </a:t>
            </a:r>
            <a:r>
              <a:rPr lang="es-EC" i="1" dirty="0" err="1">
                <a:latin typeface="Times New Roman" pitchFamily="18" charset="0"/>
                <a:cs typeface="Times New Roman" pitchFamily="18" charset="0"/>
              </a:rPr>
              <a:t>Cañamos</a:t>
            </a:r>
            <a:r>
              <a:rPr lang="es-EC" i="1" dirty="0">
                <a:latin typeface="Times New Roman" pitchFamily="18" charset="0"/>
                <a:cs typeface="Times New Roman" pitchFamily="18" charset="0"/>
              </a:rPr>
              <a:t>: El Abonado.</a:t>
            </a:r>
            <a:r>
              <a:rPr lang="es-EC" dirty="0">
                <a:latin typeface="Times New Roman" pitchFamily="18" charset="0"/>
                <a:cs typeface="Times New Roman" pitchFamily="18" charset="0"/>
              </a:rPr>
              <a:t> Disponible en: https://www.uclm.es/area/Proyectos/Megia/TomoI.pdf</a:t>
            </a:r>
          </a:p>
          <a:p>
            <a:pPr marL="285750" indent="-285750">
              <a:buFontTx/>
              <a:buChar char="-"/>
            </a:pPr>
            <a:endParaRPr lang="es-EC" dirty="0">
              <a:latin typeface="Times New Roman" pitchFamily="18" charset="0"/>
              <a:cs typeface="Times New Roman" pitchFamily="18" charset="0"/>
            </a:endParaRPr>
          </a:p>
          <a:p>
            <a:endParaRPr lang="es-EC" dirty="0">
              <a:latin typeface="Times New Roman" pitchFamily="18" charset="0"/>
              <a:cs typeface="Times New Roman" pitchFamily="18" charset="0"/>
            </a:endParaRPr>
          </a:p>
        </p:txBody>
      </p:sp>
    </p:spTree>
    <p:extLst>
      <p:ext uri="{BB962C8B-B14F-4D97-AF65-F5344CB8AC3E}">
        <p14:creationId xmlns:p14="http://schemas.microsoft.com/office/powerpoint/2010/main" val="419217675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4 Título"/>
          <p:cNvSpPr>
            <a:spLocks noGrp="1"/>
          </p:cNvSpPr>
          <p:nvPr>
            <p:ph type="title"/>
          </p:nvPr>
        </p:nvSpPr>
        <p:spPr>
          <a:xfrm>
            <a:off x="661645" y="416257"/>
            <a:ext cx="4540303" cy="841248"/>
          </a:xfrm>
        </p:spPr>
        <p:txBody>
          <a:bodyPr>
            <a:normAutofit/>
          </a:bodyPr>
          <a:lstStyle/>
          <a:p>
            <a:r>
              <a:rPr lang="es-EC" sz="2400" b="1" cap="none" dirty="0" smtClean="0">
                <a:effectLst/>
                <a:latin typeface="Times New Roman" pitchFamily="18" charset="0"/>
                <a:cs typeface="Times New Roman" pitchFamily="18" charset="0"/>
              </a:rPr>
              <a:t>OBJETIVOS</a:t>
            </a:r>
            <a:endParaRPr lang="es-EC" sz="2400" b="1" cap="none" dirty="0">
              <a:effectLst/>
              <a:latin typeface="Times New Roman" pitchFamily="18" charset="0"/>
              <a:cs typeface="Times New Roman" pitchFamily="18" charset="0"/>
            </a:endParaRPr>
          </a:p>
        </p:txBody>
      </p:sp>
      <p:sp>
        <p:nvSpPr>
          <p:cNvPr id="3" name="Marcador de contenido 2"/>
          <p:cNvSpPr>
            <a:spLocks noGrp="1"/>
          </p:cNvSpPr>
          <p:nvPr>
            <p:ph idx="1"/>
          </p:nvPr>
        </p:nvSpPr>
        <p:spPr>
          <a:xfrm>
            <a:off x="600503" y="1524640"/>
            <a:ext cx="10276764" cy="4889808"/>
          </a:xfrm>
        </p:spPr>
        <p:txBody>
          <a:bodyPr>
            <a:noAutofit/>
          </a:bodyPr>
          <a:lstStyle/>
          <a:p>
            <a:pPr marL="0" indent="0" algn="just">
              <a:buNone/>
            </a:pPr>
            <a:r>
              <a:rPr lang="es-EC" sz="1900" b="1" dirty="0" smtClean="0">
                <a:solidFill>
                  <a:schemeClr val="tx1"/>
                </a:solidFill>
                <a:latin typeface="Times New Roman" pitchFamily="18" charset="0"/>
                <a:cs typeface="Times New Roman" pitchFamily="18" charset="0"/>
              </a:rPr>
              <a:t>Objetivo</a:t>
            </a:r>
            <a:r>
              <a:rPr lang="en-US" sz="1900" b="1" dirty="0" smtClean="0">
                <a:solidFill>
                  <a:schemeClr val="tx1"/>
                </a:solidFill>
                <a:latin typeface="Times New Roman" pitchFamily="18" charset="0"/>
                <a:cs typeface="Times New Roman" pitchFamily="18" charset="0"/>
              </a:rPr>
              <a:t> General:</a:t>
            </a:r>
          </a:p>
          <a:p>
            <a:pPr marL="0" indent="0" algn="just">
              <a:buNone/>
            </a:pPr>
            <a:endParaRPr lang="en-US" sz="1900" b="1" dirty="0" smtClean="0">
              <a:solidFill>
                <a:schemeClr val="tx1"/>
              </a:solidFill>
              <a:latin typeface="Times New Roman" pitchFamily="18" charset="0"/>
              <a:cs typeface="Times New Roman" pitchFamily="18" charset="0"/>
            </a:endParaRPr>
          </a:p>
          <a:p>
            <a:pPr marL="0" indent="0" algn="just">
              <a:buNone/>
            </a:pPr>
            <a:r>
              <a:rPr lang="es-EC" sz="1900" dirty="0">
                <a:solidFill>
                  <a:schemeClr val="tx1"/>
                </a:solidFill>
                <a:latin typeface="Times New Roman" pitchFamily="18" charset="0"/>
                <a:cs typeface="Times New Roman" pitchFamily="18" charset="0"/>
              </a:rPr>
              <a:t>Recuperar suelos degradados en las parcelas agrícolas de la comunidad Rancho Chico, sector Cochapamba, cantón Ibarra, provincia de Imbabura, para mejorar su capacidad productiva</a:t>
            </a:r>
            <a:r>
              <a:rPr lang="es-EC" sz="1900" dirty="0" smtClean="0">
                <a:solidFill>
                  <a:schemeClr val="tx1"/>
                </a:solidFill>
                <a:latin typeface="Times New Roman" pitchFamily="18" charset="0"/>
                <a:cs typeface="Times New Roman" pitchFamily="18" charset="0"/>
              </a:rPr>
              <a:t>.</a:t>
            </a:r>
          </a:p>
          <a:p>
            <a:pPr marL="0" indent="0" algn="just">
              <a:buNone/>
            </a:pPr>
            <a:endParaRPr lang="en-US" sz="1900" dirty="0" smtClean="0">
              <a:latin typeface="Times New Roman" pitchFamily="18" charset="0"/>
              <a:cs typeface="Times New Roman" pitchFamily="18" charset="0"/>
            </a:endParaRPr>
          </a:p>
          <a:p>
            <a:pPr marL="0" indent="0" algn="just">
              <a:buNone/>
            </a:pPr>
            <a:r>
              <a:rPr lang="es-EC" sz="1900" b="1" dirty="0" smtClean="0">
                <a:solidFill>
                  <a:schemeClr val="tx1"/>
                </a:solidFill>
                <a:latin typeface="Times New Roman" pitchFamily="18" charset="0"/>
                <a:cs typeface="Times New Roman" pitchFamily="18" charset="0"/>
              </a:rPr>
              <a:t>Objetivos</a:t>
            </a:r>
            <a:r>
              <a:rPr lang="en-US" sz="1900" b="1" dirty="0" smtClean="0">
                <a:solidFill>
                  <a:schemeClr val="tx1"/>
                </a:solidFill>
                <a:latin typeface="Times New Roman" pitchFamily="18" charset="0"/>
                <a:cs typeface="Times New Roman" pitchFamily="18" charset="0"/>
              </a:rPr>
              <a:t> </a:t>
            </a:r>
            <a:r>
              <a:rPr lang="es-EC" sz="1900" b="1" dirty="0" smtClean="0">
                <a:solidFill>
                  <a:schemeClr val="tx1"/>
                </a:solidFill>
                <a:latin typeface="Times New Roman" pitchFamily="18" charset="0"/>
                <a:cs typeface="Times New Roman" pitchFamily="18" charset="0"/>
              </a:rPr>
              <a:t>específicos</a:t>
            </a:r>
            <a:r>
              <a:rPr lang="en-US" sz="1900" b="1" dirty="0" smtClean="0">
                <a:solidFill>
                  <a:schemeClr val="tx1"/>
                </a:solidFill>
                <a:latin typeface="Times New Roman" pitchFamily="18" charset="0"/>
                <a:cs typeface="Times New Roman" pitchFamily="18" charset="0"/>
              </a:rPr>
              <a:t>:</a:t>
            </a:r>
          </a:p>
          <a:p>
            <a:pPr marL="0" indent="0" algn="just">
              <a:buNone/>
            </a:pPr>
            <a:endParaRPr lang="en-US" sz="1900" b="1" dirty="0" smtClean="0">
              <a:solidFill>
                <a:schemeClr val="tx1"/>
              </a:solidFill>
              <a:latin typeface="Times New Roman" pitchFamily="18" charset="0"/>
              <a:cs typeface="Times New Roman" pitchFamily="18" charset="0"/>
            </a:endParaRPr>
          </a:p>
          <a:p>
            <a:pPr algn="just">
              <a:buFont typeface="Wingdings" pitchFamily="2" charset="2"/>
              <a:buChar char="Ø"/>
            </a:pPr>
            <a:r>
              <a:rPr lang="es-EC" sz="1900" dirty="0" smtClean="0">
                <a:solidFill>
                  <a:schemeClr val="tx1"/>
                </a:solidFill>
                <a:latin typeface="Times New Roman" pitchFamily="18" charset="0"/>
                <a:cs typeface="Times New Roman" pitchFamily="18" charset="0"/>
              </a:rPr>
              <a:t>Caracterizar </a:t>
            </a:r>
            <a:r>
              <a:rPr lang="es-EC" sz="1900" dirty="0">
                <a:solidFill>
                  <a:schemeClr val="tx1"/>
                </a:solidFill>
                <a:latin typeface="Times New Roman" pitchFamily="18" charset="0"/>
                <a:cs typeface="Times New Roman" pitchFamily="18" charset="0"/>
              </a:rPr>
              <a:t>las propiedades físico-químicas de los suelos degradados de parcelas agrícolas en la Comunidad Rancho Chico</a:t>
            </a:r>
            <a:r>
              <a:rPr lang="es-EC" sz="1900" dirty="0" smtClean="0">
                <a:solidFill>
                  <a:schemeClr val="tx1"/>
                </a:solidFill>
                <a:latin typeface="Times New Roman" pitchFamily="18" charset="0"/>
                <a:cs typeface="Times New Roman" pitchFamily="18" charset="0"/>
              </a:rPr>
              <a:t>.</a:t>
            </a:r>
          </a:p>
          <a:p>
            <a:pPr algn="just">
              <a:buFont typeface="Wingdings" pitchFamily="2" charset="2"/>
              <a:buChar char="Ø"/>
            </a:pPr>
            <a:endParaRPr lang="es-EC" sz="1900" dirty="0">
              <a:solidFill>
                <a:schemeClr val="tx1"/>
              </a:solidFill>
              <a:latin typeface="Times New Roman" pitchFamily="18" charset="0"/>
              <a:cs typeface="Times New Roman" pitchFamily="18" charset="0"/>
            </a:endParaRPr>
          </a:p>
          <a:p>
            <a:pPr algn="just">
              <a:buFont typeface="Wingdings" pitchFamily="2" charset="2"/>
              <a:buChar char="Ø"/>
            </a:pPr>
            <a:r>
              <a:rPr lang="es-EC" sz="1900" dirty="0" smtClean="0">
                <a:solidFill>
                  <a:schemeClr val="tx1"/>
                </a:solidFill>
                <a:latin typeface="Times New Roman" pitchFamily="18" charset="0"/>
                <a:cs typeface="Times New Roman" pitchFamily="18" charset="0"/>
              </a:rPr>
              <a:t>Evaluar </a:t>
            </a:r>
            <a:r>
              <a:rPr lang="es-EC" sz="1900" dirty="0">
                <a:solidFill>
                  <a:schemeClr val="tx1"/>
                </a:solidFill>
                <a:latin typeface="Times New Roman" pitchFamily="18" charset="0"/>
                <a:cs typeface="Times New Roman" pitchFamily="18" charset="0"/>
              </a:rPr>
              <a:t>los cambios en el mejoramiento de la calidad productiva del suelo en estudio después de la aplicación de las estrategias de recuperación de suelos</a:t>
            </a:r>
            <a:r>
              <a:rPr lang="es-EC" sz="1900" dirty="0" smtClean="0">
                <a:solidFill>
                  <a:schemeClr val="tx1"/>
                </a:solidFill>
                <a:latin typeface="Times New Roman" pitchFamily="18" charset="0"/>
                <a:cs typeface="Times New Roman" pitchFamily="18" charset="0"/>
              </a:rPr>
              <a:t>.</a:t>
            </a:r>
          </a:p>
          <a:p>
            <a:pPr algn="just">
              <a:buFont typeface="Wingdings" pitchFamily="2" charset="2"/>
              <a:buChar char="Ø"/>
            </a:pPr>
            <a:endParaRPr lang="es-EC" sz="1900" dirty="0">
              <a:solidFill>
                <a:schemeClr val="tx1"/>
              </a:solidFill>
              <a:latin typeface="Times New Roman" pitchFamily="18" charset="0"/>
              <a:cs typeface="Times New Roman" pitchFamily="18" charset="0"/>
            </a:endParaRPr>
          </a:p>
          <a:p>
            <a:pPr algn="just">
              <a:buFont typeface="Wingdings" pitchFamily="2" charset="2"/>
              <a:buChar char="Ø"/>
            </a:pPr>
            <a:r>
              <a:rPr lang="es-EC" sz="1900" dirty="0" smtClean="0">
                <a:solidFill>
                  <a:schemeClr val="tx1"/>
                </a:solidFill>
                <a:latin typeface="Times New Roman" pitchFamily="18" charset="0"/>
                <a:cs typeface="Times New Roman" pitchFamily="18" charset="0"/>
              </a:rPr>
              <a:t>Elaborar </a:t>
            </a:r>
            <a:r>
              <a:rPr lang="es-EC" sz="1900" dirty="0">
                <a:solidFill>
                  <a:schemeClr val="tx1"/>
                </a:solidFill>
                <a:latin typeface="Times New Roman" pitchFamily="18" charset="0"/>
                <a:cs typeface="Times New Roman" pitchFamily="18" charset="0"/>
              </a:rPr>
              <a:t>una propuesta para el mejoramiento de la calidad productiva de los suelos de  Cochapamba.</a:t>
            </a:r>
          </a:p>
          <a:p>
            <a:pPr algn="just"/>
            <a:endParaRPr lang="es-EC" sz="1900" dirty="0">
              <a:latin typeface="Times New Roman" pitchFamily="18" charset="0"/>
              <a:cs typeface="Times New Roman" pitchFamily="18" charset="0"/>
            </a:endParaRPr>
          </a:p>
          <a:p>
            <a:pPr marL="0" indent="0" algn="just">
              <a:buNone/>
            </a:pPr>
            <a:endParaRPr lang="en-US" sz="1900" b="1" dirty="0" smtClean="0">
              <a:latin typeface="Times New Roman" pitchFamily="18" charset="0"/>
              <a:cs typeface="Times New Roman" pitchFamily="18" charset="0"/>
            </a:endParaRPr>
          </a:p>
          <a:p>
            <a:pPr marL="0" indent="0" algn="just">
              <a:buNone/>
            </a:pPr>
            <a:endParaRPr lang="en-US" sz="1900" dirty="0">
              <a:latin typeface="Times New Roman" pitchFamily="18" charset="0"/>
              <a:cs typeface="Times New Roman" pitchFamily="18" charset="0"/>
            </a:endParaRPr>
          </a:p>
        </p:txBody>
      </p:sp>
      <p:sp>
        <p:nvSpPr>
          <p:cNvPr id="4" name="Marcador de número de diapositiva 3"/>
          <p:cNvSpPr>
            <a:spLocks noGrp="1"/>
          </p:cNvSpPr>
          <p:nvPr>
            <p:ph type="sldNum" sz="quarter" idx="12"/>
          </p:nvPr>
        </p:nvSpPr>
        <p:spPr/>
        <p:txBody>
          <a:bodyPr/>
          <a:lstStyle/>
          <a:p>
            <a:fld id="{00426CC9-39B8-443D-A87B-A0969DEF053C}" type="slidenum">
              <a:rPr lang="en-US" smtClean="0"/>
              <a:t>4</a:t>
            </a:fld>
            <a:endParaRPr lang="en-US"/>
          </a:p>
        </p:txBody>
      </p:sp>
    </p:spTree>
    <p:extLst>
      <p:ext uri="{BB962C8B-B14F-4D97-AF65-F5344CB8AC3E}">
        <p14:creationId xmlns:p14="http://schemas.microsoft.com/office/powerpoint/2010/main" val="275019785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número de diapositiva"/>
          <p:cNvSpPr>
            <a:spLocks noGrp="1"/>
          </p:cNvSpPr>
          <p:nvPr>
            <p:ph type="sldNum" sz="quarter" idx="12"/>
          </p:nvPr>
        </p:nvSpPr>
        <p:spPr/>
        <p:txBody>
          <a:bodyPr/>
          <a:lstStyle/>
          <a:p>
            <a:fld id="{00426CC9-39B8-443D-A87B-A0969DEF053C}" type="slidenum">
              <a:rPr lang="en-US" smtClean="0">
                <a:solidFill>
                  <a:srgbClr val="F0A22E">
                    <a:shade val="75000"/>
                  </a:srgbClr>
                </a:solidFill>
              </a:rPr>
              <a:pPr/>
              <a:t>40</a:t>
            </a:fld>
            <a:endParaRPr lang="en-US">
              <a:solidFill>
                <a:srgbClr val="F0A22E">
                  <a:shade val="75000"/>
                </a:srgbClr>
              </a:solidFill>
            </a:endParaRPr>
          </a:p>
        </p:txBody>
      </p:sp>
      <p:pic>
        <p:nvPicPr>
          <p:cNvPr id="1026" name="Picture 2" descr="D:\TRABAJO DE TITULACIÓN\Imágenes\Medición Materia\IMG_6145.JPG"/>
          <p:cNvPicPr>
            <a:picLocks noChangeAspect="1" noChangeArrowheads="1"/>
          </p:cNvPicPr>
          <p:nvPr/>
        </p:nvPicPr>
        <p:blipFill rotWithShape="1">
          <a:blip r:embed="rId2">
            <a:extLst>
              <a:ext uri="{28A0092B-C50C-407E-A947-70E740481C1C}">
                <a14:useLocalDpi xmlns:a14="http://schemas.microsoft.com/office/drawing/2010/main" val="0"/>
              </a:ext>
            </a:extLst>
          </a:blip>
          <a:srcRect l="21505" t="19823"/>
          <a:stretch/>
        </p:blipFill>
        <p:spPr bwMode="auto">
          <a:xfrm>
            <a:off x="0" y="0"/>
            <a:ext cx="12192000" cy="6957989"/>
          </a:xfrm>
          <a:prstGeom prst="rect">
            <a:avLst/>
          </a:prstGeom>
          <a:noFill/>
          <a:extLst>
            <a:ext uri="{909E8E84-426E-40DD-AFC4-6F175D3DCCD1}">
              <a14:hiddenFill xmlns:a14="http://schemas.microsoft.com/office/drawing/2010/main">
                <a:solidFill>
                  <a:srgbClr val="FFFFFF"/>
                </a:solidFill>
              </a14:hiddenFill>
            </a:ext>
          </a:extLst>
        </p:spPr>
      </p:pic>
      <p:pic>
        <p:nvPicPr>
          <p:cNvPr id="3" name="2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4512" y="2911920"/>
            <a:ext cx="5342976" cy="2089939"/>
          </a:xfrm>
          <a:prstGeom prst="rect">
            <a:avLst/>
          </a:prstGeom>
        </p:spPr>
      </p:pic>
    </p:spTree>
    <p:extLst>
      <p:ext uri="{BB962C8B-B14F-4D97-AF65-F5344CB8AC3E}">
        <p14:creationId xmlns:p14="http://schemas.microsoft.com/office/powerpoint/2010/main" val="1019860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4 Título"/>
          <p:cNvSpPr>
            <a:spLocks noGrp="1"/>
          </p:cNvSpPr>
          <p:nvPr>
            <p:ph type="title"/>
          </p:nvPr>
        </p:nvSpPr>
        <p:spPr>
          <a:xfrm>
            <a:off x="456929" y="416257"/>
            <a:ext cx="4540303" cy="841248"/>
          </a:xfrm>
        </p:spPr>
        <p:txBody>
          <a:bodyPr>
            <a:normAutofit/>
          </a:bodyPr>
          <a:lstStyle/>
          <a:p>
            <a:r>
              <a:rPr lang="es-EC" sz="2400" b="1" cap="none" dirty="0" smtClean="0">
                <a:effectLst/>
                <a:latin typeface="Times New Roman" pitchFamily="18" charset="0"/>
                <a:cs typeface="Times New Roman" pitchFamily="18" charset="0"/>
              </a:rPr>
              <a:t>METODOLOGÍA</a:t>
            </a:r>
            <a:endParaRPr lang="es-EC" sz="2400" b="1" cap="none" dirty="0">
              <a:effectLst/>
              <a:latin typeface="Times New Roman" pitchFamily="18" charset="0"/>
              <a:cs typeface="Times New Roman" pitchFamily="18" charset="0"/>
            </a:endParaRPr>
          </a:p>
        </p:txBody>
      </p:sp>
      <p:sp>
        <p:nvSpPr>
          <p:cNvPr id="4" name="Marcador de número de diapositiva 3"/>
          <p:cNvSpPr>
            <a:spLocks noGrp="1"/>
          </p:cNvSpPr>
          <p:nvPr>
            <p:ph type="sldNum" sz="quarter" idx="12"/>
          </p:nvPr>
        </p:nvSpPr>
        <p:spPr/>
        <p:txBody>
          <a:bodyPr/>
          <a:lstStyle/>
          <a:p>
            <a:fld id="{00426CC9-39B8-443D-A87B-A0969DEF053C}" type="slidenum">
              <a:rPr lang="en-US" smtClean="0"/>
              <a:t>5</a:t>
            </a:fld>
            <a:endParaRPr lang="en-US"/>
          </a:p>
        </p:txBody>
      </p:sp>
      <p:sp>
        <p:nvSpPr>
          <p:cNvPr id="8" name="Marcador de contenido 2"/>
          <p:cNvSpPr txBox="1">
            <a:spLocks/>
          </p:cNvSpPr>
          <p:nvPr/>
        </p:nvSpPr>
        <p:spPr>
          <a:xfrm>
            <a:off x="462180" y="1204317"/>
            <a:ext cx="10879109" cy="4418564"/>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just">
              <a:buNone/>
            </a:pPr>
            <a:r>
              <a:rPr lang="es-EC" sz="1900" b="1" dirty="0">
                <a:solidFill>
                  <a:schemeClr val="tx1"/>
                </a:solidFill>
                <a:latin typeface="Times New Roman" pitchFamily="18" charset="0"/>
                <a:cs typeface="Times New Roman" pitchFamily="18" charset="0"/>
              </a:rPr>
              <a:t>Caracterización de las propiedades físico-químicas de los suelos degradados de las </a:t>
            </a:r>
            <a:r>
              <a:rPr lang="es-EC" sz="1900" b="1" dirty="0" smtClean="0">
                <a:solidFill>
                  <a:schemeClr val="tx1"/>
                </a:solidFill>
                <a:latin typeface="Times New Roman" pitchFamily="18" charset="0"/>
                <a:cs typeface="Times New Roman" pitchFamily="18" charset="0"/>
              </a:rPr>
              <a:t>parcelas agrícolas </a:t>
            </a:r>
            <a:r>
              <a:rPr lang="es-EC" sz="1900" b="1" dirty="0">
                <a:solidFill>
                  <a:schemeClr val="tx1"/>
                </a:solidFill>
                <a:latin typeface="Times New Roman" pitchFamily="18" charset="0"/>
                <a:cs typeface="Times New Roman" pitchFamily="18" charset="0"/>
              </a:rPr>
              <a:t>en la Comunidad Rancho </a:t>
            </a:r>
            <a:r>
              <a:rPr lang="es-EC" sz="1900" b="1" dirty="0" smtClean="0">
                <a:solidFill>
                  <a:schemeClr val="tx1"/>
                </a:solidFill>
                <a:latin typeface="Times New Roman" pitchFamily="18" charset="0"/>
                <a:cs typeface="Times New Roman" pitchFamily="18" charset="0"/>
              </a:rPr>
              <a:t>Chico</a:t>
            </a:r>
          </a:p>
          <a:p>
            <a:pPr algn="just">
              <a:buFont typeface="Wingdings" pitchFamily="2" charset="2"/>
              <a:buChar char="Ø"/>
            </a:pPr>
            <a:r>
              <a:rPr lang="es-EC" sz="1900" dirty="0" smtClean="0">
                <a:solidFill>
                  <a:schemeClr val="tx1"/>
                </a:solidFill>
                <a:latin typeface="Times New Roman" pitchFamily="18" charset="0"/>
                <a:cs typeface="Times New Roman" pitchFamily="18" charset="0"/>
              </a:rPr>
              <a:t>Selección </a:t>
            </a:r>
            <a:r>
              <a:rPr lang="es-EC" sz="1900" dirty="0">
                <a:solidFill>
                  <a:schemeClr val="tx1"/>
                </a:solidFill>
                <a:latin typeface="Times New Roman" pitchFamily="18" charset="0"/>
                <a:cs typeface="Times New Roman" pitchFamily="18" charset="0"/>
              </a:rPr>
              <a:t>de 5 parcelas agrícolas con atributos similares (pendiente, altitud y tamaño) </a:t>
            </a:r>
          </a:p>
          <a:p>
            <a:pPr marL="0" indent="0" algn="just">
              <a:buNone/>
            </a:pPr>
            <a:endParaRPr lang="es-EC" sz="1900" b="1" dirty="0" smtClean="0">
              <a:solidFill>
                <a:schemeClr val="tx1"/>
              </a:solidFill>
              <a:latin typeface="Times New Roman" pitchFamily="18" charset="0"/>
              <a:cs typeface="Times New Roman" pitchFamily="18" charset="0"/>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06074" y="2438021"/>
            <a:ext cx="5309878" cy="40548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8837745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4 Título"/>
          <p:cNvSpPr>
            <a:spLocks noGrp="1"/>
          </p:cNvSpPr>
          <p:nvPr>
            <p:ph type="title"/>
          </p:nvPr>
        </p:nvSpPr>
        <p:spPr>
          <a:xfrm>
            <a:off x="380729" y="206707"/>
            <a:ext cx="4540303" cy="841248"/>
          </a:xfrm>
        </p:spPr>
        <p:txBody>
          <a:bodyPr>
            <a:normAutofit/>
          </a:bodyPr>
          <a:lstStyle/>
          <a:p>
            <a:r>
              <a:rPr lang="es-EC" sz="2400" b="1" cap="none" dirty="0" smtClean="0">
                <a:effectLst/>
                <a:latin typeface="Times New Roman" pitchFamily="18" charset="0"/>
                <a:cs typeface="Times New Roman" pitchFamily="18" charset="0"/>
              </a:rPr>
              <a:t>METODOLOGÍA</a:t>
            </a:r>
            <a:endParaRPr lang="es-EC" sz="2400" b="1" cap="none" dirty="0">
              <a:effectLst/>
              <a:latin typeface="Times New Roman" pitchFamily="18" charset="0"/>
              <a:cs typeface="Times New Roman" pitchFamily="18" charset="0"/>
            </a:endParaRPr>
          </a:p>
        </p:txBody>
      </p:sp>
      <p:sp>
        <p:nvSpPr>
          <p:cNvPr id="4" name="Marcador de número de diapositiva 3"/>
          <p:cNvSpPr>
            <a:spLocks noGrp="1"/>
          </p:cNvSpPr>
          <p:nvPr>
            <p:ph type="sldNum" sz="quarter" idx="12"/>
          </p:nvPr>
        </p:nvSpPr>
        <p:spPr/>
        <p:txBody>
          <a:bodyPr/>
          <a:lstStyle/>
          <a:p>
            <a:fld id="{00426CC9-39B8-443D-A87B-A0969DEF053C}" type="slidenum">
              <a:rPr lang="en-US" smtClean="0">
                <a:solidFill>
                  <a:srgbClr val="F0A22E">
                    <a:shade val="75000"/>
                  </a:srgbClr>
                </a:solidFill>
              </a:rPr>
              <a:pPr/>
              <a:t>6</a:t>
            </a:fld>
            <a:endParaRPr lang="en-US">
              <a:solidFill>
                <a:srgbClr val="F0A22E">
                  <a:shade val="75000"/>
                </a:srgbClr>
              </a:solidFill>
            </a:endParaRPr>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1273123" y="895350"/>
            <a:ext cx="8426554" cy="5962649"/>
          </a:xfrm>
          <a:prstGeom prst="rect">
            <a:avLst/>
          </a:prstGeom>
          <a:noFill/>
          <a:extLst>
            <a:ext uri="{909E8E84-426E-40DD-AFC4-6F175D3DCCD1}">
              <a14:hiddenFill xmlns:a14="http://schemas.microsoft.com/office/drawing/2010/main">
                <a:solidFill>
                  <a:srgbClr val="FFFFFF"/>
                </a:solidFill>
              </a14:hiddenFill>
            </a:ext>
          </a:extLst>
        </p:spPr>
      </p:pic>
      <p:cxnSp>
        <p:nvCxnSpPr>
          <p:cNvPr id="3" name="2 Conector recto"/>
          <p:cNvCxnSpPr/>
          <p:nvPr/>
        </p:nvCxnSpPr>
        <p:spPr>
          <a:xfrm>
            <a:off x="2654135" y="3420094"/>
            <a:ext cx="83127" cy="27907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7 Conector recto"/>
          <p:cNvCxnSpPr/>
          <p:nvPr/>
        </p:nvCxnSpPr>
        <p:spPr>
          <a:xfrm>
            <a:off x="2654137" y="3427021"/>
            <a:ext cx="83127" cy="27907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8 Conector recto"/>
          <p:cNvCxnSpPr/>
          <p:nvPr/>
        </p:nvCxnSpPr>
        <p:spPr>
          <a:xfrm flipH="1">
            <a:off x="2628409" y="3699164"/>
            <a:ext cx="108855" cy="27907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10 Conector recto"/>
          <p:cNvCxnSpPr/>
          <p:nvPr/>
        </p:nvCxnSpPr>
        <p:spPr>
          <a:xfrm flipH="1">
            <a:off x="2610597" y="3712029"/>
            <a:ext cx="108855" cy="27907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8858724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4 Título"/>
          <p:cNvSpPr>
            <a:spLocks noGrp="1"/>
          </p:cNvSpPr>
          <p:nvPr>
            <p:ph type="title"/>
          </p:nvPr>
        </p:nvSpPr>
        <p:spPr>
          <a:xfrm>
            <a:off x="456929" y="416257"/>
            <a:ext cx="4540303" cy="841248"/>
          </a:xfrm>
        </p:spPr>
        <p:txBody>
          <a:bodyPr>
            <a:normAutofit/>
          </a:bodyPr>
          <a:lstStyle/>
          <a:p>
            <a:r>
              <a:rPr lang="es-EC" sz="2400" b="1" cap="none" dirty="0" smtClean="0">
                <a:effectLst/>
                <a:latin typeface="Times New Roman" pitchFamily="18" charset="0"/>
                <a:cs typeface="Times New Roman" pitchFamily="18" charset="0"/>
              </a:rPr>
              <a:t>METODOLOGÍA</a:t>
            </a:r>
            <a:endParaRPr lang="es-EC" sz="2400" b="1" cap="none" dirty="0">
              <a:effectLst/>
              <a:latin typeface="Times New Roman" pitchFamily="18" charset="0"/>
              <a:cs typeface="Times New Roman" pitchFamily="18" charset="0"/>
            </a:endParaRPr>
          </a:p>
        </p:txBody>
      </p:sp>
      <p:sp>
        <p:nvSpPr>
          <p:cNvPr id="4" name="Marcador de número de diapositiva 3"/>
          <p:cNvSpPr>
            <a:spLocks noGrp="1"/>
          </p:cNvSpPr>
          <p:nvPr>
            <p:ph type="sldNum" sz="quarter" idx="12"/>
          </p:nvPr>
        </p:nvSpPr>
        <p:spPr/>
        <p:txBody>
          <a:bodyPr/>
          <a:lstStyle/>
          <a:p>
            <a:fld id="{00426CC9-39B8-443D-A87B-A0969DEF053C}" type="slidenum">
              <a:rPr lang="en-US" smtClean="0">
                <a:solidFill>
                  <a:srgbClr val="F0A22E">
                    <a:shade val="75000"/>
                  </a:srgbClr>
                </a:solidFill>
              </a:rPr>
              <a:pPr/>
              <a:t>7</a:t>
            </a:fld>
            <a:endParaRPr lang="en-US">
              <a:solidFill>
                <a:srgbClr val="F0A22E">
                  <a:shade val="75000"/>
                </a:srgbClr>
              </a:solidFill>
            </a:endParaRPr>
          </a:p>
        </p:txBody>
      </p:sp>
      <p:sp>
        <p:nvSpPr>
          <p:cNvPr id="8" name="Marcador de contenido 2"/>
          <p:cNvSpPr txBox="1">
            <a:spLocks/>
          </p:cNvSpPr>
          <p:nvPr/>
        </p:nvSpPr>
        <p:spPr>
          <a:xfrm>
            <a:off x="475827" y="1924334"/>
            <a:ext cx="4723970" cy="968990"/>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algn="just">
              <a:buClr>
                <a:srgbClr val="F0A22E"/>
              </a:buClr>
              <a:buFont typeface="Wingdings" pitchFamily="2" charset="2"/>
              <a:buChar char="Ø"/>
            </a:pPr>
            <a:r>
              <a:rPr lang="es-EC" sz="1900" dirty="0" smtClean="0">
                <a:solidFill>
                  <a:prstClr val="black"/>
                </a:solidFill>
                <a:latin typeface="Times New Roman" pitchFamily="18" charset="0"/>
                <a:cs typeface="Times New Roman" pitchFamily="18" charset="0"/>
              </a:rPr>
              <a:t>Muestreo del suelo en cada parcela agrícola       5 a 7 submuestras          zigzag </a:t>
            </a:r>
            <a:r>
              <a:rPr lang="es-EC" dirty="0" smtClean="0">
                <a:solidFill>
                  <a:prstClr val="black"/>
                </a:solidFill>
                <a:latin typeface="Times New Roman" pitchFamily="18" charset="0"/>
                <a:cs typeface="Times New Roman" pitchFamily="18" charset="0"/>
              </a:rPr>
              <a:t>(</a:t>
            </a:r>
            <a:r>
              <a:rPr lang="es-EC" dirty="0" err="1" smtClean="0">
                <a:solidFill>
                  <a:prstClr val="black"/>
                </a:solidFill>
                <a:latin typeface="Times New Roman" pitchFamily="18" charset="0"/>
                <a:cs typeface="Times New Roman" pitchFamily="18" charset="0"/>
              </a:rPr>
              <a:t>Biener</a:t>
            </a:r>
            <a:r>
              <a:rPr lang="es-EC" dirty="0" smtClean="0">
                <a:solidFill>
                  <a:prstClr val="black"/>
                </a:solidFill>
                <a:latin typeface="Times New Roman" pitchFamily="18" charset="0"/>
                <a:cs typeface="Times New Roman" pitchFamily="18" charset="0"/>
              </a:rPr>
              <a:t>, 2011).</a:t>
            </a:r>
          </a:p>
          <a:p>
            <a:pPr marL="0" indent="0" algn="just">
              <a:buClr>
                <a:srgbClr val="F0A22E"/>
              </a:buClr>
              <a:buNone/>
            </a:pPr>
            <a:endParaRPr lang="es-EC" dirty="0">
              <a:solidFill>
                <a:prstClr val="black"/>
              </a:solidFill>
              <a:latin typeface="Times New Roman" pitchFamily="18" charset="0"/>
              <a:cs typeface="Times New Roman" pitchFamily="18" charset="0"/>
            </a:endParaRPr>
          </a:p>
          <a:p>
            <a:pPr marL="0" indent="0" algn="just">
              <a:buClr>
                <a:srgbClr val="F0A22E"/>
              </a:buClr>
              <a:buFont typeface="Wingdings 3" charset="2"/>
              <a:buNone/>
            </a:pPr>
            <a:endParaRPr lang="es-EC" b="1" dirty="0" smtClean="0">
              <a:solidFill>
                <a:prstClr val="black"/>
              </a:solidFill>
              <a:latin typeface="Times New Roman" pitchFamily="18" charset="0"/>
              <a:cs typeface="Times New Roman" pitchFamily="18" charset="0"/>
            </a:endParaRPr>
          </a:p>
        </p:txBody>
      </p:sp>
      <p:cxnSp>
        <p:nvCxnSpPr>
          <p:cNvPr id="9" name="8 Conector recto de flecha"/>
          <p:cNvCxnSpPr/>
          <p:nvPr/>
        </p:nvCxnSpPr>
        <p:spPr>
          <a:xfrm>
            <a:off x="1719620" y="2415653"/>
            <a:ext cx="395785" cy="0"/>
          </a:xfrm>
          <a:prstGeom prst="straightConnector1">
            <a:avLst/>
          </a:prstGeom>
          <a:ln w="28575">
            <a:solidFill>
              <a:schemeClr val="accent1">
                <a:lumMod val="75000"/>
              </a:schemeClr>
            </a:solidFill>
            <a:tailEnd type="arrow"/>
          </a:ln>
        </p:spPr>
        <p:style>
          <a:lnRef idx="1">
            <a:schemeClr val="accent2"/>
          </a:lnRef>
          <a:fillRef idx="0">
            <a:schemeClr val="accent2"/>
          </a:fillRef>
          <a:effectRef idx="0">
            <a:schemeClr val="accent2"/>
          </a:effectRef>
          <a:fontRef idx="minor">
            <a:schemeClr val="tx1"/>
          </a:fontRef>
        </p:style>
      </p:cxnSp>
      <p:cxnSp>
        <p:nvCxnSpPr>
          <p:cNvPr id="15" name="14 Conector recto de flecha"/>
          <p:cNvCxnSpPr/>
          <p:nvPr/>
        </p:nvCxnSpPr>
        <p:spPr>
          <a:xfrm>
            <a:off x="3958085" y="2415653"/>
            <a:ext cx="395785" cy="0"/>
          </a:xfrm>
          <a:prstGeom prst="straightConnector1">
            <a:avLst/>
          </a:prstGeom>
          <a:ln w="28575">
            <a:solidFill>
              <a:schemeClr val="accent1">
                <a:lumMod val="75000"/>
              </a:schemeClr>
            </a:solidFill>
            <a:tailEnd type="arrow"/>
          </a:ln>
        </p:spPr>
        <p:style>
          <a:lnRef idx="1">
            <a:schemeClr val="accent2"/>
          </a:lnRef>
          <a:fillRef idx="0">
            <a:schemeClr val="accent2"/>
          </a:fillRef>
          <a:effectRef idx="0">
            <a:schemeClr val="accent2"/>
          </a:effectRef>
          <a:fontRef idx="minor">
            <a:schemeClr val="tx1"/>
          </a:fontRef>
        </p:style>
      </p:cxnSp>
      <p:grpSp>
        <p:nvGrpSpPr>
          <p:cNvPr id="13" name="12 Grupo"/>
          <p:cNvGrpSpPr/>
          <p:nvPr/>
        </p:nvGrpSpPr>
        <p:grpSpPr>
          <a:xfrm>
            <a:off x="955346" y="2893324"/>
            <a:ext cx="4592471" cy="3807727"/>
            <a:chOff x="510870" y="2559242"/>
            <a:chExt cx="5084712" cy="4022608"/>
          </a:xfrm>
        </p:grpSpPr>
        <p:pic>
          <p:nvPicPr>
            <p:cNvPr id="1026" name="Picture 2" descr="D:\TRABAJO DE TITULACIÓN\Imágenes\muestras\IMG_521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0870" y="2559242"/>
              <a:ext cx="5084712" cy="4022608"/>
            </a:xfrm>
            <a:prstGeom prst="rect">
              <a:avLst/>
            </a:prstGeom>
            <a:noFill/>
            <a:extLst>
              <a:ext uri="{909E8E84-426E-40DD-AFC4-6F175D3DCCD1}">
                <a14:hiddenFill xmlns:a14="http://schemas.microsoft.com/office/drawing/2010/main">
                  <a:solidFill>
                    <a:srgbClr val="FFFFFF"/>
                  </a:solidFill>
                </a14:hiddenFill>
              </a:ext>
            </a:extLst>
          </p:spPr>
        </p:pic>
        <p:sp>
          <p:nvSpPr>
            <p:cNvPr id="11" name="10 Cerrar llave"/>
            <p:cNvSpPr/>
            <p:nvPr/>
          </p:nvSpPr>
          <p:spPr>
            <a:xfrm>
              <a:off x="3053226" y="3413599"/>
              <a:ext cx="358714" cy="1514902"/>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s-EC"/>
            </a:p>
          </p:txBody>
        </p:sp>
        <p:sp>
          <p:nvSpPr>
            <p:cNvPr id="12" name="11 CuadroTexto"/>
            <p:cNvSpPr txBox="1"/>
            <p:nvPr/>
          </p:nvSpPr>
          <p:spPr>
            <a:xfrm>
              <a:off x="3411940" y="3998794"/>
              <a:ext cx="1064526" cy="369332"/>
            </a:xfrm>
            <a:prstGeom prst="rect">
              <a:avLst/>
            </a:prstGeom>
            <a:noFill/>
          </p:spPr>
          <p:txBody>
            <a:bodyPr wrap="square" rtlCol="0">
              <a:spAutoFit/>
            </a:bodyPr>
            <a:lstStyle/>
            <a:p>
              <a:r>
                <a:rPr lang="es-EC" b="1" dirty="0" smtClean="0">
                  <a:latin typeface="Times New Roman" pitchFamily="18" charset="0"/>
                  <a:cs typeface="Times New Roman" pitchFamily="18" charset="0"/>
                </a:rPr>
                <a:t>30 cm</a:t>
              </a:r>
              <a:endParaRPr lang="es-EC" b="1" dirty="0">
                <a:latin typeface="Times New Roman" pitchFamily="18" charset="0"/>
                <a:cs typeface="Times New Roman" pitchFamily="18" charset="0"/>
              </a:endParaRPr>
            </a:p>
          </p:txBody>
        </p:sp>
      </p:grpSp>
      <p:grpSp>
        <p:nvGrpSpPr>
          <p:cNvPr id="14" name="13 Grupo"/>
          <p:cNvGrpSpPr/>
          <p:nvPr/>
        </p:nvGrpSpPr>
        <p:grpSpPr>
          <a:xfrm>
            <a:off x="6523635" y="2893324"/>
            <a:ext cx="4347730" cy="3739488"/>
            <a:chOff x="5901734" y="2521819"/>
            <a:chExt cx="4558077" cy="4097453"/>
          </a:xfrm>
        </p:grpSpPr>
        <p:pic>
          <p:nvPicPr>
            <p:cNvPr id="16" name="Picture 3" descr="D:\TRABAJO DE TITULACIÓN\Imágenes\muestras\IMG_5439.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9471" t="10585" r="25766" b="14206"/>
            <a:stretch/>
          </p:blipFill>
          <p:spPr bwMode="auto">
            <a:xfrm>
              <a:off x="5901734" y="2521819"/>
              <a:ext cx="4456917" cy="4097453"/>
            </a:xfrm>
            <a:prstGeom prst="rect">
              <a:avLst/>
            </a:prstGeom>
            <a:noFill/>
            <a:extLst>
              <a:ext uri="{909E8E84-426E-40DD-AFC4-6F175D3DCCD1}">
                <a14:hiddenFill xmlns:a14="http://schemas.microsoft.com/office/drawing/2010/main">
                  <a:solidFill>
                    <a:srgbClr val="FFFFFF"/>
                  </a:solidFill>
                </a14:hiddenFill>
              </a:ext>
            </a:extLst>
          </p:spPr>
        </p:pic>
        <p:sp>
          <p:nvSpPr>
            <p:cNvPr id="19" name="18 Cerrar llave"/>
            <p:cNvSpPr/>
            <p:nvPr/>
          </p:nvSpPr>
          <p:spPr>
            <a:xfrm>
              <a:off x="9107883" y="3998794"/>
              <a:ext cx="287402" cy="929707"/>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s-EC"/>
            </a:p>
          </p:txBody>
        </p:sp>
        <p:sp>
          <p:nvSpPr>
            <p:cNvPr id="20" name="19 CuadroTexto"/>
            <p:cNvSpPr txBox="1"/>
            <p:nvPr/>
          </p:nvSpPr>
          <p:spPr>
            <a:xfrm>
              <a:off x="9395285" y="4278981"/>
              <a:ext cx="1064526" cy="369332"/>
            </a:xfrm>
            <a:prstGeom prst="rect">
              <a:avLst/>
            </a:prstGeom>
            <a:noFill/>
          </p:spPr>
          <p:txBody>
            <a:bodyPr wrap="square" rtlCol="0">
              <a:spAutoFit/>
            </a:bodyPr>
            <a:lstStyle/>
            <a:p>
              <a:r>
                <a:rPr lang="es-EC" b="1" dirty="0">
                  <a:latin typeface="Times New Roman" pitchFamily="18" charset="0"/>
                  <a:cs typeface="Times New Roman" pitchFamily="18" charset="0"/>
                </a:rPr>
                <a:t>5</a:t>
              </a:r>
              <a:r>
                <a:rPr lang="es-EC" b="1" dirty="0" smtClean="0">
                  <a:latin typeface="Times New Roman" pitchFamily="18" charset="0"/>
                  <a:cs typeface="Times New Roman" pitchFamily="18" charset="0"/>
                </a:rPr>
                <a:t> cm</a:t>
              </a:r>
              <a:endParaRPr lang="es-EC" b="1" dirty="0">
                <a:latin typeface="Times New Roman" pitchFamily="18" charset="0"/>
                <a:cs typeface="Times New Roman" pitchFamily="18" charset="0"/>
              </a:endParaRPr>
            </a:p>
          </p:txBody>
        </p:sp>
      </p:grpSp>
      <p:sp>
        <p:nvSpPr>
          <p:cNvPr id="23" name="Marcador de contenido 2"/>
          <p:cNvSpPr txBox="1">
            <a:spLocks/>
          </p:cNvSpPr>
          <p:nvPr/>
        </p:nvSpPr>
        <p:spPr>
          <a:xfrm>
            <a:off x="448531" y="1097411"/>
            <a:ext cx="10851813" cy="663152"/>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just">
              <a:buClr>
                <a:srgbClr val="F0A22E"/>
              </a:buClr>
              <a:buFont typeface="Wingdings 3" charset="2"/>
              <a:buNone/>
            </a:pPr>
            <a:r>
              <a:rPr lang="es-EC" sz="1900" b="1" dirty="0">
                <a:solidFill>
                  <a:prstClr val="black"/>
                </a:solidFill>
                <a:latin typeface="Times New Roman" pitchFamily="18" charset="0"/>
                <a:cs typeface="Times New Roman" pitchFamily="18" charset="0"/>
              </a:rPr>
              <a:t>Caracterización de las propiedades físico-químicas de los suelos degradados de las </a:t>
            </a:r>
            <a:r>
              <a:rPr lang="es-EC" sz="1900" b="1" dirty="0" smtClean="0">
                <a:solidFill>
                  <a:prstClr val="black"/>
                </a:solidFill>
                <a:latin typeface="Times New Roman" pitchFamily="18" charset="0"/>
                <a:cs typeface="Times New Roman" pitchFamily="18" charset="0"/>
              </a:rPr>
              <a:t>parcelas agrícolas </a:t>
            </a:r>
            <a:r>
              <a:rPr lang="es-EC" sz="1900" b="1" dirty="0">
                <a:solidFill>
                  <a:prstClr val="black"/>
                </a:solidFill>
                <a:latin typeface="Times New Roman" pitchFamily="18" charset="0"/>
                <a:cs typeface="Times New Roman" pitchFamily="18" charset="0"/>
              </a:rPr>
              <a:t>en la Comunidad Rancho </a:t>
            </a:r>
            <a:r>
              <a:rPr lang="es-EC" sz="1900" b="1" dirty="0" smtClean="0">
                <a:solidFill>
                  <a:prstClr val="black"/>
                </a:solidFill>
                <a:latin typeface="Times New Roman" pitchFamily="18" charset="0"/>
                <a:cs typeface="Times New Roman" pitchFamily="18" charset="0"/>
              </a:rPr>
              <a:t>Chico</a:t>
            </a:r>
          </a:p>
          <a:p>
            <a:pPr marL="0" indent="0" algn="just">
              <a:buClr>
                <a:srgbClr val="F0A22E"/>
              </a:buClr>
              <a:buFont typeface="Wingdings 3" charset="2"/>
              <a:buNone/>
            </a:pPr>
            <a:endParaRPr lang="es-EC" sz="1900" b="1" dirty="0" smtClean="0">
              <a:solidFill>
                <a:prstClr val="black"/>
              </a:solidFill>
              <a:latin typeface="Times New Roman" pitchFamily="18" charset="0"/>
              <a:cs typeface="Times New Roman" pitchFamily="18" charset="0"/>
            </a:endParaRPr>
          </a:p>
        </p:txBody>
      </p:sp>
      <p:sp>
        <p:nvSpPr>
          <p:cNvPr id="24" name="Marcador de contenido 2"/>
          <p:cNvSpPr txBox="1">
            <a:spLocks/>
          </p:cNvSpPr>
          <p:nvPr/>
        </p:nvSpPr>
        <p:spPr>
          <a:xfrm>
            <a:off x="6338467" y="1924334"/>
            <a:ext cx="4723970" cy="968990"/>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algn="just">
              <a:buClr>
                <a:srgbClr val="F0A22E"/>
              </a:buClr>
              <a:buFont typeface="Wingdings" pitchFamily="2" charset="2"/>
              <a:buChar char="Ø"/>
            </a:pPr>
            <a:r>
              <a:rPr lang="es-EC" sz="1900" dirty="0" smtClean="0">
                <a:solidFill>
                  <a:prstClr val="black"/>
                </a:solidFill>
                <a:latin typeface="Times New Roman" pitchFamily="18" charset="0"/>
                <a:cs typeface="Times New Roman" pitchFamily="18" charset="0"/>
              </a:rPr>
              <a:t>Método del cilindro biselado con dimensiones conocidas </a:t>
            </a:r>
            <a:r>
              <a:rPr lang="es-EC" dirty="0">
                <a:solidFill>
                  <a:prstClr val="black"/>
                </a:solidFill>
                <a:latin typeface="Times New Roman" pitchFamily="18" charset="0"/>
                <a:cs typeface="Times New Roman" pitchFamily="18" charset="0"/>
              </a:rPr>
              <a:t>(</a:t>
            </a:r>
            <a:r>
              <a:rPr lang="es-EC" dirty="0" smtClean="0">
                <a:solidFill>
                  <a:prstClr val="black"/>
                </a:solidFill>
                <a:latin typeface="Times New Roman" pitchFamily="18" charset="0"/>
                <a:cs typeface="Times New Roman" pitchFamily="18" charset="0"/>
              </a:rPr>
              <a:t>Betancur, 2011).</a:t>
            </a:r>
          </a:p>
          <a:p>
            <a:pPr marL="0" indent="0" algn="just">
              <a:buClr>
                <a:srgbClr val="F0A22E"/>
              </a:buClr>
              <a:buNone/>
            </a:pPr>
            <a:endParaRPr lang="es-EC" dirty="0">
              <a:solidFill>
                <a:prstClr val="black"/>
              </a:solidFill>
              <a:latin typeface="Times New Roman" pitchFamily="18" charset="0"/>
              <a:cs typeface="Times New Roman" pitchFamily="18" charset="0"/>
            </a:endParaRPr>
          </a:p>
          <a:p>
            <a:pPr marL="0" indent="0" algn="just">
              <a:buClr>
                <a:srgbClr val="F0A22E"/>
              </a:buClr>
              <a:buFont typeface="Wingdings 3" charset="2"/>
              <a:buNone/>
            </a:pPr>
            <a:endParaRPr lang="es-EC" b="1" dirty="0" smtClean="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286044955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4 Título"/>
          <p:cNvSpPr>
            <a:spLocks noGrp="1"/>
          </p:cNvSpPr>
          <p:nvPr>
            <p:ph type="title"/>
          </p:nvPr>
        </p:nvSpPr>
        <p:spPr>
          <a:xfrm>
            <a:off x="456929" y="416257"/>
            <a:ext cx="4540303" cy="841248"/>
          </a:xfrm>
        </p:spPr>
        <p:txBody>
          <a:bodyPr>
            <a:normAutofit/>
          </a:bodyPr>
          <a:lstStyle/>
          <a:p>
            <a:r>
              <a:rPr lang="es-EC" sz="2400" b="1" cap="none" dirty="0" smtClean="0">
                <a:effectLst/>
                <a:latin typeface="Times New Roman" pitchFamily="18" charset="0"/>
                <a:cs typeface="Times New Roman" pitchFamily="18" charset="0"/>
              </a:rPr>
              <a:t>METODOLOGÍA</a:t>
            </a:r>
            <a:endParaRPr lang="es-EC" sz="2400" b="1" cap="none" dirty="0">
              <a:effectLst/>
              <a:latin typeface="Times New Roman" pitchFamily="18" charset="0"/>
              <a:cs typeface="Times New Roman" pitchFamily="18" charset="0"/>
            </a:endParaRPr>
          </a:p>
        </p:txBody>
      </p:sp>
      <p:sp>
        <p:nvSpPr>
          <p:cNvPr id="4" name="Marcador de número de diapositiva 3"/>
          <p:cNvSpPr>
            <a:spLocks noGrp="1"/>
          </p:cNvSpPr>
          <p:nvPr>
            <p:ph type="sldNum" sz="quarter" idx="12"/>
          </p:nvPr>
        </p:nvSpPr>
        <p:spPr/>
        <p:txBody>
          <a:bodyPr/>
          <a:lstStyle/>
          <a:p>
            <a:fld id="{00426CC9-39B8-443D-A87B-A0969DEF053C}" type="slidenum">
              <a:rPr lang="en-US" smtClean="0">
                <a:solidFill>
                  <a:srgbClr val="F0A22E">
                    <a:shade val="75000"/>
                  </a:srgbClr>
                </a:solidFill>
              </a:rPr>
              <a:pPr/>
              <a:t>8</a:t>
            </a:fld>
            <a:endParaRPr lang="en-US">
              <a:solidFill>
                <a:srgbClr val="F0A22E">
                  <a:shade val="75000"/>
                </a:srgbClr>
              </a:solidFill>
            </a:endParaRPr>
          </a:p>
        </p:txBody>
      </p:sp>
      <p:sp>
        <p:nvSpPr>
          <p:cNvPr id="8" name="Marcador de contenido 2"/>
          <p:cNvSpPr txBox="1">
            <a:spLocks/>
          </p:cNvSpPr>
          <p:nvPr/>
        </p:nvSpPr>
        <p:spPr>
          <a:xfrm>
            <a:off x="462180" y="1204317"/>
            <a:ext cx="10879109" cy="1825486"/>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just">
              <a:buClr>
                <a:srgbClr val="F0A22E"/>
              </a:buClr>
              <a:buFont typeface="Wingdings 3" charset="2"/>
              <a:buNone/>
            </a:pPr>
            <a:r>
              <a:rPr lang="es-EC" sz="1900" b="1" dirty="0">
                <a:solidFill>
                  <a:prstClr val="black"/>
                </a:solidFill>
                <a:latin typeface="Times New Roman" pitchFamily="18" charset="0"/>
                <a:cs typeface="Times New Roman" pitchFamily="18" charset="0"/>
              </a:rPr>
              <a:t>Caracterización de las propiedades físico-químicas de los suelos degradados de las </a:t>
            </a:r>
            <a:r>
              <a:rPr lang="es-EC" sz="1900" b="1" dirty="0" smtClean="0">
                <a:solidFill>
                  <a:prstClr val="black"/>
                </a:solidFill>
                <a:latin typeface="Times New Roman" pitchFamily="18" charset="0"/>
                <a:cs typeface="Times New Roman" pitchFamily="18" charset="0"/>
              </a:rPr>
              <a:t>parcelas agrícolas </a:t>
            </a:r>
            <a:r>
              <a:rPr lang="es-EC" sz="1900" b="1" dirty="0">
                <a:solidFill>
                  <a:prstClr val="black"/>
                </a:solidFill>
                <a:latin typeface="Times New Roman" pitchFamily="18" charset="0"/>
                <a:cs typeface="Times New Roman" pitchFamily="18" charset="0"/>
              </a:rPr>
              <a:t>en la Comunidad Rancho </a:t>
            </a:r>
            <a:r>
              <a:rPr lang="es-EC" sz="1900" b="1" dirty="0" smtClean="0">
                <a:solidFill>
                  <a:prstClr val="black"/>
                </a:solidFill>
                <a:latin typeface="Times New Roman" pitchFamily="18" charset="0"/>
                <a:cs typeface="Times New Roman" pitchFamily="18" charset="0"/>
              </a:rPr>
              <a:t>Chico</a:t>
            </a:r>
          </a:p>
          <a:p>
            <a:pPr algn="just">
              <a:buClr>
                <a:srgbClr val="F0A22E"/>
              </a:buClr>
              <a:buFont typeface="Wingdings" pitchFamily="2" charset="2"/>
              <a:buChar char="Ø"/>
            </a:pPr>
            <a:r>
              <a:rPr lang="es-EC" sz="1900" dirty="0" smtClean="0">
                <a:solidFill>
                  <a:prstClr val="black"/>
                </a:solidFill>
                <a:latin typeface="Times New Roman" pitchFamily="18" charset="0"/>
                <a:cs typeface="Times New Roman" pitchFamily="18" charset="0"/>
              </a:rPr>
              <a:t>Análisis de suelos       indicadores de calidad de suelo       Textura, densidad aparente, profundidad efectiva </a:t>
            </a:r>
            <a:r>
              <a:rPr lang="es-EC" sz="1900" dirty="0">
                <a:solidFill>
                  <a:prstClr val="black"/>
                </a:solidFill>
                <a:latin typeface="Times New Roman" pitchFamily="18" charset="0"/>
                <a:cs typeface="Times New Roman" pitchFamily="18" charset="0"/>
              </a:rPr>
              <a:t>pH</a:t>
            </a:r>
            <a:r>
              <a:rPr lang="es-EC" sz="1900" dirty="0" smtClean="0">
                <a:solidFill>
                  <a:prstClr val="black"/>
                </a:solidFill>
                <a:latin typeface="Times New Roman" pitchFamily="18" charset="0"/>
                <a:cs typeface="Times New Roman" pitchFamily="18" charset="0"/>
              </a:rPr>
              <a:t>, macronutrientes, micronutrientes, materia orgánica y conductividad eléctrica</a:t>
            </a:r>
          </a:p>
          <a:p>
            <a:pPr marL="0" indent="0" algn="just">
              <a:buClr>
                <a:srgbClr val="F0A22E"/>
              </a:buClr>
              <a:buFont typeface="Wingdings 3" charset="2"/>
              <a:buNone/>
            </a:pPr>
            <a:endParaRPr lang="es-EC" sz="1900" b="1" dirty="0" smtClean="0">
              <a:solidFill>
                <a:prstClr val="black"/>
              </a:solidFill>
              <a:latin typeface="Times New Roman" pitchFamily="18" charset="0"/>
              <a:cs typeface="Times New Roman" pitchFamily="18" charset="0"/>
            </a:endParaRPr>
          </a:p>
        </p:txBody>
      </p:sp>
      <p:pic>
        <p:nvPicPr>
          <p:cNvPr id="1030" name="Picture 6" descr="D:\TRABAJO DE TITULACIÓN\Imágenes\muestras\IMG_526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2180" y="2948708"/>
            <a:ext cx="3795921" cy="3684104"/>
          </a:xfrm>
          <a:prstGeom prst="rect">
            <a:avLst/>
          </a:prstGeom>
          <a:noFill/>
          <a:extLst>
            <a:ext uri="{909E8E84-426E-40DD-AFC4-6F175D3DCCD1}">
              <a14:hiddenFill xmlns:a14="http://schemas.microsoft.com/office/drawing/2010/main">
                <a:solidFill>
                  <a:srgbClr val="FFFFFF"/>
                </a:solidFill>
              </a14:hiddenFill>
            </a:ext>
          </a:extLst>
        </p:spPr>
      </p:pic>
      <p:cxnSp>
        <p:nvCxnSpPr>
          <p:cNvPr id="9" name="8 Conector recto de flecha"/>
          <p:cNvCxnSpPr/>
          <p:nvPr/>
        </p:nvCxnSpPr>
        <p:spPr>
          <a:xfrm>
            <a:off x="2674977" y="2146013"/>
            <a:ext cx="395785" cy="0"/>
          </a:xfrm>
          <a:prstGeom prst="straightConnector1">
            <a:avLst/>
          </a:prstGeom>
          <a:ln w="28575">
            <a:solidFill>
              <a:schemeClr val="accent1">
                <a:lumMod val="75000"/>
              </a:schemeClr>
            </a:solidFill>
            <a:tailEnd type="arrow"/>
          </a:ln>
        </p:spPr>
        <p:style>
          <a:lnRef idx="1">
            <a:schemeClr val="accent2"/>
          </a:lnRef>
          <a:fillRef idx="0">
            <a:schemeClr val="accent2"/>
          </a:fillRef>
          <a:effectRef idx="0">
            <a:schemeClr val="accent2"/>
          </a:effectRef>
          <a:fontRef idx="minor">
            <a:schemeClr val="tx1"/>
          </a:fontRef>
        </p:style>
      </p:cxnSp>
      <p:cxnSp>
        <p:nvCxnSpPr>
          <p:cNvPr id="10" name="9 Conector recto de flecha"/>
          <p:cNvCxnSpPr/>
          <p:nvPr/>
        </p:nvCxnSpPr>
        <p:spPr>
          <a:xfrm>
            <a:off x="6173389" y="2146013"/>
            <a:ext cx="395785" cy="0"/>
          </a:xfrm>
          <a:prstGeom prst="straightConnector1">
            <a:avLst/>
          </a:prstGeom>
          <a:ln w="28575">
            <a:solidFill>
              <a:schemeClr val="accent1">
                <a:lumMod val="75000"/>
              </a:schemeClr>
            </a:solidFill>
            <a:tailEnd type="arrow"/>
          </a:ln>
        </p:spPr>
        <p:style>
          <a:lnRef idx="1">
            <a:schemeClr val="accent2"/>
          </a:lnRef>
          <a:fillRef idx="0">
            <a:schemeClr val="accent2"/>
          </a:fillRef>
          <a:effectRef idx="0">
            <a:schemeClr val="accent2"/>
          </a:effectRef>
          <a:fontRef idx="minor">
            <a:schemeClr val="tx1"/>
          </a:fontRef>
        </p:style>
      </p:cxnSp>
      <p:pic>
        <p:nvPicPr>
          <p:cNvPr id="4098" name="Picture 2" descr="D:\TRABAJO DE TITULACIÓN\Imágenes\muestras\IMG_522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70985" y="2969180"/>
            <a:ext cx="3273162" cy="3663632"/>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Users\Administrador\Documents\Bluetooth Folder\20170207_101931.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7242" r="4470"/>
          <a:stretch/>
        </p:blipFill>
        <p:spPr bwMode="auto">
          <a:xfrm rot="5400000">
            <a:off x="8194068" y="3317955"/>
            <a:ext cx="3663632" cy="29660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105195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6" name="Picture 8" descr="D:\TRABAJO DE TITULACIÓN\Imágenes\04-04-16 (salida 2)\IMG_486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31270" y="2906973"/>
            <a:ext cx="4711325" cy="3533495"/>
          </a:xfrm>
          <a:prstGeom prst="rect">
            <a:avLst/>
          </a:prstGeom>
          <a:noFill/>
          <a:extLst>
            <a:ext uri="{909E8E84-426E-40DD-AFC4-6F175D3DCCD1}">
              <a14:hiddenFill xmlns:a14="http://schemas.microsoft.com/office/drawing/2010/main">
                <a:solidFill>
                  <a:srgbClr val="FFFFFF"/>
                </a:solidFill>
              </a14:hiddenFill>
            </a:ext>
          </a:extLst>
        </p:spPr>
      </p:pic>
      <p:sp>
        <p:nvSpPr>
          <p:cNvPr id="10" name="4 Título"/>
          <p:cNvSpPr>
            <a:spLocks noGrp="1"/>
          </p:cNvSpPr>
          <p:nvPr>
            <p:ph type="title"/>
          </p:nvPr>
        </p:nvSpPr>
        <p:spPr>
          <a:xfrm>
            <a:off x="456929" y="416257"/>
            <a:ext cx="4540303" cy="841248"/>
          </a:xfrm>
        </p:spPr>
        <p:txBody>
          <a:bodyPr>
            <a:normAutofit/>
          </a:bodyPr>
          <a:lstStyle/>
          <a:p>
            <a:r>
              <a:rPr lang="es-EC" sz="2400" b="1" cap="none" dirty="0" smtClean="0">
                <a:effectLst/>
                <a:latin typeface="Times New Roman" pitchFamily="18" charset="0"/>
                <a:cs typeface="Times New Roman" pitchFamily="18" charset="0"/>
              </a:rPr>
              <a:t>METODOLOGÍA</a:t>
            </a:r>
            <a:endParaRPr lang="es-EC" sz="2400" b="1" cap="none" dirty="0">
              <a:effectLst/>
              <a:latin typeface="Times New Roman" pitchFamily="18" charset="0"/>
              <a:cs typeface="Times New Roman" pitchFamily="18" charset="0"/>
            </a:endParaRPr>
          </a:p>
        </p:txBody>
      </p:sp>
      <p:sp>
        <p:nvSpPr>
          <p:cNvPr id="4" name="Marcador de número de diapositiva 3"/>
          <p:cNvSpPr>
            <a:spLocks noGrp="1"/>
          </p:cNvSpPr>
          <p:nvPr>
            <p:ph type="sldNum" sz="quarter" idx="12"/>
          </p:nvPr>
        </p:nvSpPr>
        <p:spPr/>
        <p:txBody>
          <a:bodyPr/>
          <a:lstStyle/>
          <a:p>
            <a:fld id="{00426CC9-39B8-443D-A87B-A0969DEF053C}" type="slidenum">
              <a:rPr lang="en-US" smtClean="0"/>
              <a:t>9</a:t>
            </a:fld>
            <a:endParaRPr lang="en-US"/>
          </a:p>
        </p:txBody>
      </p:sp>
      <p:sp>
        <p:nvSpPr>
          <p:cNvPr id="5" name="Marcador de contenido 2"/>
          <p:cNvSpPr txBox="1">
            <a:spLocks/>
          </p:cNvSpPr>
          <p:nvPr/>
        </p:nvSpPr>
        <p:spPr>
          <a:xfrm>
            <a:off x="462181" y="1354443"/>
            <a:ext cx="11042883" cy="4418564"/>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just">
              <a:buNone/>
            </a:pPr>
            <a:r>
              <a:rPr lang="es-EC" sz="1900" b="1" dirty="0">
                <a:solidFill>
                  <a:schemeClr val="tx1"/>
                </a:solidFill>
                <a:latin typeface="Times New Roman" pitchFamily="18" charset="0"/>
                <a:cs typeface="Times New Roman" pitchFamily="18" charset="0"/>
              </a:rPr>
              <a:t>Ejecución de las estrategias de recuperación de suelos basadas en el proceso roturación e implementación de humus y abonos verdes</a:t>
            </a:r>
            <a:r>
              <a:rPr lang="es-EC" sz="1900" b="1" dirty="0" smtClean="0">
                <a:solidFill>
                  <a:schemeClr val="tx1"/>
                </a:solidFill>
                <a:latin typeface="Times New Roman" pitchFamily="18" charset="0"/>
                <a:cs typeface="Times New Roman" pitchFamily="18" charset="0"/>
              </a:rPr>
              <a:t>.</a:t>
            </a:r>
          </a:p>
          <a:p>
            <a:pPr algn="just">
              <a:buFont typeface="Wingdings" pitchFamily="2" charset="2"/>
              <a:buChar char="v"/>
            </a:pPr>
            <a:r>
              <a:rPr lang="es-EC" sz="1900" dirty="0" smtClean="0">
                <a:solidFill>
                  <a:schemeClr val="tx1"/>
                </a:solidFill>
                <a:latin typeface="Times New Roman" pitchFamily="18" charset="0"/>
                <a:cs typeface="Times New Roman" pitchFamily="18" charset="0"/>
              </a:rPr>
              <a:t>Roturación </a:t>
            </a:r>
            <a:r>
              <a:rPr lang="es-EC" sz="1900" dirty="0">
                <a:solidFill>
                  <a:schemeClr val="tx1"/>
                </a:solidFill>
                <a:latin typeface="Times New Roman" pitchFamily="18" charset="0"/>
                <a:cs typeface="Times New Roman" pitchFamily="18" charset="0"/>
              </a:rPr>
              <a:t>de suelos </a:t>
            </a:r>
          </a:p>
        </p:txBody>
      </p:sp>
      <p:pic>
        <p:nvPicPr>
          <p:cNvPr id="17" name="Picture 2" descr="H:\IMG PROPUESTA\ROTURACIO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91617" y="2906973"/>
            <a:ext cx="4990863" cy="353349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paul\Documents\TESIS\avances TESIS\Imágenes\siembra 29-10-16\IMG_550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31270" y="2906973"/>
            <a:ext cx="4699917" cy="35249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3758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down)">
                                      <p:cBhvr>
                                        <p:cTn id="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Viajes">
  <a:themeElements>
    <a:clrScheme name="Viajes">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Viajes">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Viajes">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Trek</Template>
  <TotalTime>2427</TotalTime>
  <Words>2385</Words>
  <Application>Microsoft Office PowerPoint</Application>
  <PresentationFormat>Personalizado</PresentationFormat>
  <Paragraphs>579</Paragraphs>
  <Slides>40</Slides>
  <Notes>1</Notes>
  <HiddenSlides>0</HiddenSlides>
  <MMClips>0</MMClips>
  <ScaleCrop>false</ScaleCrop>
  <HeadingPairs>
    <vt:vector size="4" baseType="variant">
      <vt:variant>
        <vt:lpstr>Tema</vt:lpstr>
      </vt:variant>
      <vt:variant>
        <vt:i4>1</vt:i4>
      </vt:variant>
      <vt:variant>
        <vt:lpstr>Títulos de diapositiva</vt:lpstr>
      </vt:variant>
      <vt:variant>
        <vt:i4>40</vt:i4>
      </vt:variant>
    </vt:vector>
  </HeadingPairs>
  <TitlesOfParts>
    <vt:vector size="41" baseType="lpstr">
      <vt:lpstr>Viajes</vt:lpstr>
      <vt:lpstr>RECUPERACIÓN DE SUELOS DEGRADADOS EN LAS PARCELAS AGRÍCOLAS DE LA COMUNIDAD RANCHO CHICO, SECTOR COCHAPAMBA, CANTÓN IBARRA, PROVINCIA DE IMBABURA </vt:lpstr>
      <vt:lpstr>CONTEXTO DEL PROBLEMA</vt:lpstr>
      <vt:lpstr>CONTEXTO DEL PROBLEMA</vt:lpstr>
      <vt:lpstr>OBJETIVOS</vt:lpstr>
      <vt:lpstr>METODOLOGÍA</vt:lpstr>
      <vt:lpstr>METODOLOGÍA</vt:lpstr>
      <vt:lpstr>METODOLOGÍA</vt:lpstr>
      <vt:lpstr>METODOLOGÍA</vt:lpstr>
      <vt:lpstr>METODOLOGÍA</vt:lpstr>
      <vt:lpstr>METODOLOGÍA</vt:lpstr>
      <vt:lpstr>METODOLOGÍA</vt:lpstr>
      <vt:lpstr>METODOLOGÍA</vt:lpstr>
      <vt:lpstr>METODOLOGÍA</vt:lpstr>
      <vt:lpstr>METODOLOGÍA</vt:lpstr>
      <vt:lpstr>Presentación de PowerPoint</vt:lpstr>
      <vt:lpstr>METODOLOGÍA</vt:lpstr>
      <vt:lpstr>METODOLOGÍA</vt:lpstr>
      <vt:lpstr>METODOLOGÍA</vt:lpstr>
      <vt:lpstr>RESULTADOS</vt:lpstr>
      <vt:lpstr>RESULTADOS</vt:lpstr>
      <vt:lpstr>RESULTADOS</vt:lpstr>
      <vt:lpstr>RESULTADOS</vt:lpstr>
      <vt:lpstr>RESULTADOS</vt:lpstr>
      <vt:lpstr>RESULTADOS Y DISCUSIÓN</vt:lpstr>
      <vt:lpstr>RESULTADOS Y DISCUSIÓN</vt:lpstr>
      <vt:lpstr>RESULTADOS Y DISCUSIÓN</vt:lpstr>
      <vt:lpstr>RESULTADOS Y DISCUSIÓN</vt:lpstr>
      <vt:lpstr>RESULTADOS Y DISCUSIÓN</vt:lpstr>
      <vt:lpstr>RESULTADOS Y DISCUSIÓN</vt:lpstr>
      <vt:lpstr>RESULTADOS Y DISCUSIÓN</vt:lpstr>
      <vt:lpstr>RESULTADOS Y DISCUSIÓN</vt:lpstr>
      <vt:lpstr>RESULTADOS</vt:lpstr>
      <vt:lpstr>RESULTADOS</vt:lpstr>
      <vt:lpstr>RESULTADOS</vt:lpstr>
      <vt:lpstr>RESULTADOS</vt:lpstr>
      <vt:lpstr>CONCLUSIONES</vt:lpstr>
      <vt:lpstr>CONCLUSIONES</vt:lpstr>
      <vt:lpstr>CONCLUSIONES</vt:lpstr>
      <vt:lpstr>REFERENCIAS BIBLIOGRÁFICAS</vt:lpstr>
      <vt:lpstr>Presentación de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Título</dc:title>
  <dc:creator>RNR</dc:creator>
  <cp:lastModifiedBy>Admin</cp:lastModifiedBy>
  <cp:revision>165</cp:revision>
  <dcterms:created xsi:type="dcterms:W3CDTF">2015-12-08T22:46:13Z</dcterms:created>
  <dcterms:modified xsi:type="dcterms:W3CDTF">2017-05-23T15:47:18Z</dcterms:modified>
</cp:coreProperties>
</file>