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72" r:id="rId1"/>
    <p:sldMasterId id="2147483684" r:id="rId2"/>
    <p:sldMasterId id="2147483696" r:id="rId3"/>
    <p:sldMasterId id="2147483708" r:id="rId4"/>
  </p:sldMasterIdLst>
  <p:sldIdLst>
    <p:sldId id="286" r:id="rId5"/>
    <p:sldId id="257" r:id="rId6"/>
    <p:sldId id="258" r:id="rId7"/>
    <p:sldId id="259" r:id="rId8"/>
    <p:sldId id="260" r:id="rId9"/>
    <p:sldId id="261" r:id="rId10"/>
    <p:sldId id="288" r:id="rId11"/>
    <p:sldId id="287" r:id="rId12"/>
    <p:sldId id="263" r:id="rId13"/>
    <p:sldId id="264" r:id="rId14"/>
    <p:sldId id="265" r:id="rId15"/>
    <p:sldId id="266" r:id="rId16"/>
    <p:sldId id="267" r:id="rId17"/>
    <p:sldId id="289" r:id="rId18"/>
    <p:sldId id="284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80" r:id="rId28"/>
    <p:sldId id="277" r:id="rId29"/>
    <p:sldId id="278" r:id="rId30"/>
    <p:sldId id="279" r:id="rId31"/>
    <p:sldId id="281" r:id="rId32"/>
    <p:sldId id="282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D3AF6"/>
    <a:srgbClr val="CC00FF"/>
    <a:srgbClr val="F739A6"/>
    <a:srgbClr val="42F739"/>
    <a:srgbClr val="C21463"/>
    <a:srgbClr val="FF00FF"/>
    <a:srgbClr val="FF3399"/>
    <a:srgbClr val="D2FD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S" sz="1400" dirty="0" smtClean="0"/>
              <a:t>Diámetro</a:t>
            </a:r>
            <a:r>
              <a:rPr lang="es-ES" sz="1400" baseline="0" dirty="0" smtClean="0"/>
              <a:t> de pella Var. </a:t>
            </a:r>
            <a:r>
              <a:rPr lang="es-ES" sz="1400" baseline="0" dirty="0" err="1" smtClean="0"/>
              <a:t>Legacy</a:t>
            </a:r>
            <a:r>
              <a:rPr lang="es-ES" sz="1400" baseline="0" dirty="0" smtClean="0"/>
              <a:t> (12 </a:t>
            </a:r>
            <a:r>
              <a:rPr lang="es-ES" sz="1400" baseline="0" dirty="0" err="1" smtClean="0"/>
              <a:t>ºC</a:t>
            </a:r>
            <a:r>
              <a:rPr lang="es-ES" sz="1400" baseline="0" dirty="0" smtClean="0"/>
              <a:t>)</a:t>
            </a:r>
            <a:endParaRPr lang="es-ES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diámetro de pella (cm)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0.00%</c:formatCode>
                <c:ptCount val="4"/>
                <c:pt idx="0" formatCode="0%">
                  <c:v>1</c:v>
                </c:pt>
                <c:pt idx="1">
                  <c:v>0.66700000000000004</c:v>
                </c:pt>
                <c:pt idx="2">
                  <c:v>0.33300000000000002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15.86</c:v>
                </c:pt>
                <c:pt idx="1">
                  <c:v>15.09</c:v>
                </c:pt>
                <c:pt idx="2">
                  <c:v>14.45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0.00%</c:formatCode>
                <c:ptCount val="4"/>
                <c:pt idx="0" formatCode="0%">
                  <c:v>1</c:v>
                </c:pt>
                <c:pt idx="1">
                  <c:v>0.66700000000000004</c:v>
                </c:pt>
                <c:pt idx="2">
                  <c:v>0.33300000000000002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0.00%</c:formatCode>
                <c:ptCount val="4"/>
                <c:pt idx="0" formatCode="0%">
                  <c:v>1</c:v>
                </c:pt>
                <c:pt idx="1">
                  <c:v>0.66700000000000004</c:v>
                </c:pt>
                <c:pt idx="2">
                  <c:v>0.33300000000000002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15549232"/>
        <c:axId val="415549624"/>
      </c:barChart>
      <c:catAx>
        <c:axId val="41554923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5549624"/>
        <c:crosses val="autoZero"/>
        <c:auto val="1"/>
        <c:lblAlgn val="ctr"/>
        <c:lblOffset val="100"/>
        <c:noMultiLvlLbl val="0"/>
      </c:catAx>
      <c:valAx>
        <c:axId val="415549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554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FE155-FC75-43D9-BBE4-57E2999FD46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9B313B0-4231-4D59-AD4E-B944B1D3339A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Importancia del brócoli en Ecuador</a:t>
          </a:r>
          <a:endParaRPr lang="es-ES" sz="1600" dirty="0">
            <a:solidFill>
              <a:schemeClr val="tx1"/>
            </a:solidFill>
          </a:endParaRPr>
        </a:p>
      </dgm:t>
    </dgm:pt>
    <dgm:pt modelId="{1DE4B506-36E8-41AD-A0D9-F4D98008AE1F}" type="parTrans" cxnId="{81245DE5-0F9C-43E3-9B33-7752275FBD3F}">
      <dgm:prSet/>
      <dgm:spPr/>
      <dgm:t>
        <a:bodyPr/>
        <a:lstStyle/>
        <a:p>
          <a:endParaRPr lang="es-ES" sz="2000"/>
        </a:p>
      </dgm:t>
    </dgm:pt>
    <dgm:pt modelId="{3D47C1C1-EC95-4132-8220-46779950109D}" type="sibTrans" cxnId="{81245DE5-0F9C-43E3-9B33-7752275FBD3F}">
      <dgm:prSet/>
      <dgm:spPr/>
      <dgm:t>
        <a:bodyPr/>
        <a:lstStyle/>
        <a:p>
          <a:endParaRPr lang="es-ES" sz="2000"/>
        </a:p>
      </dgm:t>
    </dgm:pt>
    <dgm:pt modelId="{9677667E-A8EB-4DAD-A0A3-AB0463E303F9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Descripción botánica</a:t>
          </a:r>
          <a:endParaRPr lang="es-ES" sz="1600" dirty="0">
            <a:solidFill>
              <a:schemeClr val="tx1"/>
            </a:solidFill>
          </a:endParaRPr>
        </a:p>
      </dgm:t>
    </dgm:pt>
    <dgm:pt modelId="{524737B9-2E14-45F8-9206-14F9AEB538CF}" type="parTrans" cxnId="{F3D38A3F-1143-421F-819B-66BCE354AB02}">
      <dgm:prSet/>
      <dgm:spPr/>
      <dgm:t>
        <a:bodyPr/>
        <a:lstStyle/>
        <a:p>
          <a:endParaRPr lang="es-ES" sz="2000"/>
        </a:p>
      </dgm:t>
    </dgm:pt>
    <dgm:pt modelId="{25F1FF8D-C95D-4FDE-B86B-F2D99C8A9520}" type="sibTrans" cxnId="{F3D38A3F-1143-421F-819B-66BCE354AB02}">
      <dgm:prSet/>
      <dgm:spPr/>
      <dgm:t>
        <a:bodyPr/>
        <a:lstStyle/>
        <a:p>
          <a:endParaRPr lang="es-ES" sz="2000"/>
        </a:p>
      </dgm:t>
    </dgm:pt>
    <dgm:pt modelId="{A986CCE3-B9D8-4EAD-B85C-9676938280F6}">
      <dgm:prSet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Plagas y enfermedades</a:t>
          </a:r>
          <a:endParaRPr lang="es-ES" sz="1600" dirty="0">
            <a:solidFill>
              <a:schemeClr val="tx1"/>
            </a:solidFill>
          </a:endParaRPr>
        </a:p>
      </dgm:t>
    </dgm:pt>
    <dgm:pt modelId="{35A5F009-65F2-488B-BAAE-19BF59617278}" type="parTrans" cxnId="{597EFBDB-5D8F-4BFD-A926-672741EED1B8}">
      <dgm:prSet/>
      <dgm:spPr/>
      <dgm:t>
        <a:bodyPr/>
        <a:lstStyle/>
        <a:p>
          <a:endParaRPr lang="es-ES" sz="2000"/>
        </a:p>
      </dgm:t>
    </dgm:pt>
    <dgm:pt modelId="{EA5A0ADB-A50C-48D7-B901-7EEF764EABE2}" type="sibTrans" cxnId="{597EFBDB-5D8F-4BFD-A926-672741EED1B8}">
      <dgm:prSet/>
      <dgm:spPr/>
      <dgm:t>
        <a:bodyPr/>
        <a:lstStyle/>
        <a:p>
          <a:endParaRPr lang="es-ES" sz="2000"/>
        </a:p>
      </dgm:t>
    </dgm:pt>
    <dgm:pt modelId="{9B65E01F-51DC-4B67-8FDF-02921DB754F4}">
      <dgm:prSet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Zeolita</a:t>
          </a:r>
          <a:endParaRPr lang="es-ES" sz="1600" b="0" dirty="0">
            <a:solidFill>
              <a:schemeClr val="tx1"/>
            </a:solidFill>
          </a:endParaRPr>
        </a:p>
      </dgm:t>
    </dgm:pt>
    <dgm:pt modelId="{5EF4FE20-8670-4413-967D-BD2B26FC42F0}" type="parTrans" cxnId="{80C65DB1-6C57-4721-B8F0-8CF3651ADC09}">
      <dgm:prSet/>
      <dgm:spPr/>
      <dgm:t>
        <a:bodyPr/>
        <a:lstStyle/>
        <a:p>
          <a:endParaRPr lang="es-ES" sz="2000"/>
        </a:p>
      </dgm:t>
    </dgm:pt>
    <dgm:pt modelId="{6A0534A1-ECE0-40CA-A934-670DCD20D93E}" type="sibTrans" cxnId="{80C65DB1-6C57-4721-B8F0-8CF3651ADC09}">
      <dgm:prSet/>
      <dgm:spPr/>
      <dgm:t>
        <a:bodyPr/>
        <a:lstStyle/>
        <a:p>
          <a:endParaRPr lang="es-ES" sz="2000"/>
        </a:p>
      </dgm:t>
    </dgm:pt>
    <dgm:pt modelId="{E4DECA80-0F1E-47B9-A908-4D340F1DF2F5}">
      <dgm:prSet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Carbón activado</a:t>
          </a:r>
          <a:endParaRPr lang="es-ES" sz="1600" b="1" dirty="0">
            <a:solidFill>
              <a:schemeClr val="tx1"/>
            </a:solidFill>
          </a:endParaRPr>
        </a:p>
      </dgm:t>
    </dgm:pt>
    <dgm:pt modelId="{B0B0B747-4CF9-4903-8409-DA68E249E45F}" type="parTrans" cxnId="{1B9D6452-7F49-4039-8970-A67FFEFC6260}">
      <dgm:prSet/>
      <dgm:spPr/>
      <dgm:t>
        <a:bodyPr/>
        <a:lstStyle/>
        <a:p>
          <a:endParaRPr lang="es-ES" sz="2000"/>
        </a:p>
      </dgm:t>
    </dgm:pt>
    <dgm:pt modelId="{6844DA3C-0E7F-4259-A83D-C1FB42AB09F9}" type="sibTrans" cxnId="{1B9D6452-7F49-4039-8970-A67FFEFC6260}">
      <dgm:prSet/>
      <dgm:spPr/>
      <dgm:t>
        <a:bodyPr/>
        <a:lstStyle/>
        <a:p>
          <a:endParaRPr lang="es-ES" sz="2000"/>
        </a:p>
      </dgm:t>
    </dgm:pt>
    <dgm:pt modelId="{8540C7D0-DA99-4F8E-8E7F-15839A55546F}">
      <dgm:prSet/>
      <dgm:spPr/>
      <dgm:t>
        <a:bodyPr/>
        <a:lstStyle/>
        <a:p>
          <a:r>
            <a:rPr lang="es-ES" b="0" dirty="0" smtClean="0">
              <a:solidFill>
                <a:schemeClr val="tx1"/>
              </a:solidFill>
            </a:rPr>
            <a:t>Capacidad de Intercambio Catiónico </a:t>
          </a:r>
          <a:endParaRPr lang="es-ES" b="0" dirty="0">
            <a:solidFill>
              <a:schemeClr val="tx1"/>
            </a:solidFill>
          </a:endParaRPr>
        </a:p>
      </dgm:t>
    </dgm:pt>
    <dgm:pt modelId="{6FDAABAF-51A5-4E31-BE75-EE397DDC9822}" type="parTrans" cxnId="{4A725690-D18E-4CE8-B029-62100F227395}">
      <dgm:prSet/>
      <dgm:spPr/>
      <dgm:t>
        <a:bodyPr/>
        <a:lstStyle/>
        <a:p>
          <a:endParaRPr lang="es-ES"/>
        </a:p>
      </dgm:t>
    </dgm:pt>
    <dgm:pt modelId="{A7B44B73-B144-424B-82E6-014C5176550C}" type="sibTrans" cxnId="{4A725690-D18E-4CE8-B029-62100F227395}">
      <dgm:prSet/>
      <dgm:spPr/>
      <dgm:t>
        <a:bodyPr/>
        <a:lstStyle/>
        <a:p>
          <a:endParaRPr lang="es-ES"/>
        </a:p>
      </dgm:t>
    </dgm:pt>
    <dgm:pt modelId="{695FB9D5-C891-4320-9032-57502167AF98}" type="pres">
      <dgm:prSet presAssocID="{32EFE155-FC75-43D9-BBE4-57E2999FD4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3382F6-FAA9-4668-9318-6CC75FFFC78A}" type="pres">
      <dgm:prSet presAssocID="{B9B313B0-4231-4D59-AD4E-B944B1D3339A}" presName="parentLin" presStyleCnt="0"/>
      <dgm:spPr/>
    </dgm:pt>
    <dgm:pt modelId="{1F6E99EC-599B-4552-924B-3235E966E59A}" type="pres">
      <dgm:prSet presAssocID="{B9B313B0-4231-4D59-AD4E-B944B1D3339A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7C5B7EB4-83CB-4CFE-B442-1456286156D5}" type="pres">
      <dgm:prSet presAssocID="{B9B313B0-4231-4D59-AD4E-B944B1D3339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7A6C3C-A80E-4260-8718-04C691B15421}" type="pres">
      <dgm:prSet presAssocID="{B9B313B0-4231-4D59-AD4E-B944B1D3339A}" presName="negativeSpace" presStyleCnt="0"/>
      <dgm:spPr/>
    </dgm:pt>
    <dgm:pt modelId="{B6D7E986-8405-4FFF-BF0A-239BE86DA9AB}" type="pres">
      <dgm:prSet presAssocID="{B9B313B0-4231-4D59-AD4E-B944B1D3339A}" presName="childText" presStyleLbl="conFgAcc1" presStyleIdx="0" presStyleCnt="6" custScaleY="801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2F0580-E989-4E07-A9FA-1DE32FF061C8}" type="pres">
      <dgm:prSet presAssocID="{3D47C1C1-EC95-4132-8220-46779950109D}" presName="spaceBetweenRectangles" presStyleCnt="0"/>
      <dgm:spPr/>
    </dgm:pt>
    <dgm:pt modelId="{2A2255BB-B1F9-4D71-B12D-E8758BB9F60D}" type="pres">
      <dgm:prSet presAssocID="{9677667E-A8EB-4DAD-A0A3-AB0463E303F9}" presName="parentLin" presStyleCnt="0"/>
      <dgm:spPr/>
    </dgm:pt>
    <dgm:pt modelId="{21796684-5726-4C01-86FA-C706C157C1CF}" type="pres">
      <dgm:prSet presAssocID="{9677667E-A8EB-4DAD-A0A3-AB0463E303F9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2C74DCC2-E726-458A-B6DC-DCB510AA6821}" type="pres">
      <dgm:prSet presAssocID="{9677667E-A8EB-4DAD-A0A3-AB0463E303F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512552-46F3-4EB1-8742-FD92F7E877B8}" type="pres">
      <dgm:prSet presAssocID="{9677667E-A8EB-4DAD-A0A3-AB0463E303F9}" presName="negativeSpace" presStyleCnt="0"/>
      <dgm:spPr/>
    </dgm:pt>
    <dgm:pt modelId="{3551883B-EF82-4380-A699-C957570B7F04}" type="pres">
      <dgm:prSet presAssocID="{9677667E-A8EB-4DAD-A0A3-AB0463E303F9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FF9088-4570-45AB-B5D1-BA2435C36001}" type="pres">
      <dgm:prSet presAssocID="{25F1FF8D-C95D-4FDE-B86B-F2D99C8A9520}" presName="spaceBetweenRectangles" presStyleCnt="0"/>
      <dgm:spPr/>
    </dgm:pt>
    <dgm:pt modelId="{D9467E53-C804-4F36-ADB4-D2ABEB291B3A}" type="pres">
      <dgm:prSet presAssocID="{A986CCE3-B9D8-4EAD-B85C-9676938280F6}" presName="parentLin" presStyleCnt="0"/>
      <dgm:spPr/>
    </dgm:pt>
    <dgm:pt modelId="{C7A21E3D-86B6-4BE0-BF3A-59A7B2C39CB9}" type="pres">
      <dgm:prSet presAssocID="{A986CCE3-B9D8-4EAD-B85C-9676938280F6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8E044C1C-3497-4FAA-ADBF-872A84F2CEC4}" type="pres">
      <dgm:prSet presAssocID="{A986CCE3-B9D8-4EAD-B85C-9676938280F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150E55-DDC2-4A44-AE5B-D5C459FB9370}" type="pres">
      <dgm:prSet presAssocID="{A986CCE3-B9D8-4EAD-B85C-9676938280F6}" presName="negativeSpace" presStyleCnt="0"/>
      <dgm:spPr/>
    </dgm:pt>
    <dgm:pt modelId="{9F1B98F9-472A-44AB-81CC-64D2684F6BC3}" type="pres">
      <dgm:prSet presAssocID="{A986CCE3-B9D8-4EAD-B85C-9676938280F6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0DC7FD-5EC3-46CB-B75E-E0087A597AE7}" type="pres">
      <dgm:prSet presAssocID="{EA5A0ADB-A50C-48D7-B901-7EEF764EABE2}" presName="spaceBetweenRectangles" presStyleCnt="0"/>
      <dgm:spPr/>
    </dgm:pt>
    <dgm:pt modelId="{45540ED0-E1F8-41FA-A9E1-294952BC119D}" type="pres">
      <dgm:prSet presAssocID="{8540C7D0-DA99-4F8E-8E7F-15839A55546F}" presName="parentLin" presStyleCnt="0"/>
      <dgm:spPr/>
    </dgm:pt>
    <dgm:pt modelId="{D2528D3B-A232-4B39-8350-45891081D0B0}" type="pres">
      <dgm:prSet presAssocID="{8540C7D0-DA99-4F8E-8E7F-15839A55546F}" presName="parentLeftMargin" presStyleLbl="node1" presStyleIdx="2" presStyleCnt="6"/>
      <dgm:spPr/>
    </dgm:pt>
    <dgm:pt modelId="{9F34C24F-362B-4D0A-9813-C989B9634A03}" type="pres">
      <dgm:prSet presAssocID="{8540C7D0-DA99-4F8E-8E7F-15839A55546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31B830D-8F40-47B6-A879-8764755E3E3D}" type="pres">
      <dgm:prSet presAssocID="{8540C7D0-DA99-4F8E-8E7F-15839A55546F}" presName="negativeSpace" presStyleCnt="0"/>
      <dgm:spPr/>
    </dgm:pt>
    <dgm:pt modelId="{D6A5C316-BD86-481B-B4DE-E2DB075F9911}" type="pres">
      <dgm:prSet presAssocID="{8540C7D0-DA99-4F8E-8E7F-15839A55546F}" presName="childText" presStyleLbl="conFgAcc1" presStyleIdx="3" presStyleCnt="6">
        <dgm:presLayoutVars>
          <dgm:bulletEnabled val="1"/>
        </dgm:presLayoutVars>
      </dgm:prSet>
      <dgm:spPr/>
    </dgm:pt>
    <dgm:pt modelId="{8B416E5E-B663-49D7-B9C4-4FD5D2A5D949}" type="pres">
      <dgm:prSet presAssocID="{A7B44B73-B144-424B-82E6-014C5176550C}" presName="spaceBetweenRectangles" presStyleCnt="0"/>
      <dgm:spPr/>
    </dgm:pt>
    <dgm:pt modelId="{3918086C-46C4-4D92-B6AE-7D69855F0BE3}" type="pres">
      <dgm:prSet presAssocID="{9B65E01F-51DC-4B67-8FDF-02921DB754F4}" presName="parentLin" presStyleCnt="0"/>
      <dgm:spPr/>
    </dgm:pt>
    <dgm:pt modelId="{CD17A66A-469E-4182-A96E-6E5E550272D9}" type="pres">
      <dgm:prSet presAssocID="{9B65E01F-51DC-4B67-8FDF-02921DB754F4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B601F05A-EBD5-450D-A0A8-4BB445A4011E}" type="pres">
      <dgm:prSet presAssocID="{9B65E01F-51DC-4B67-8FDF-02921DB754F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19F51-B93C-4E6C-98ED-C6D3A67FF180}" type="pres">
      <dgm:prSet presAssocID="{9B65E01F-51DC-4B67-8FDF-02921DB754F4}" presName="negativeSpace" presStyleCnt="0"/>
      <dgm:spPr/>
    </dgm:pt>
    <dgm:pt modelId="{9813A66E-0EC2-42C1-A8B8-CA5B4416B663}" type="pres">
      <dgm:prSet presAssocID="{9B65E01F-51DC-4B67-8FDF-02921DB754F4}" presName="childText" presStyleLbl="conFgAcc1" presStyleIdx="4" presStyleCnt="6">
        <dgm:presLayoutVars>
          <dgm:bulletEnabled val="1"/>
        </dgm:presLayoutVars>
      </dgm:prSet>
      <dgm:spPr/>
    </dgm:pt>
    <dgm:pt modelId="{4AB117EE-71FC-478A-BE07-29E641C97729}" type="pres">
      <dgm:prSet presAssocID="{6A0534A1-ECE0-40CA-A934-670DCD20D93E}" presName="spaceBetweenRectangles" presStyleCnt="0"/>
      <dgm:spPr/>
    </dgm:pt>
    <dgm:pt modelId="{CEE4A5F8-47BE-4AF6-AC8D-23BAD0479E52}" type="pres">
      <dgm:prSet presAssocID="{E4DECA80-0F1E-47B9-A908-4D340F1DF2F5}" presName="parentLin" presStyleCnt="0"/>
      <dgm:spPr/>
    </dgm:pt>
    <dgm:pt modelId="{20F1510D-FA4E-43FF-90AB-45D51C6588D9}" type="pres">
      <dgm:prSet presAssocID="{E4DECA80-0F1E-47B9-A908-4D340F1DF2F5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3E5BE860-6EA8-4234-848E-12A340E3EC73}" type="pres">
      <dgm:prSet presAssocID="{E4DECA80-0F1E-47B9-A908-4D340F1DF2F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1929DD-450C-43D1-AAC0-D2B13C9ABBD8}" type="pres">
      <dgm:prSet presAssocID="{E4DECA80-0F1E-47B9-A908-4D340F1DF2F5}" presName="negativeSpace" presStyleCnt="0"/>
      <dgm:spPr/>
    </dgm:pt>
    <dgm:pt modelId="{F74E3B59-A051-4FF9-9717-509FC7E1B826}" type="pres">
      <dgm:prSet presAssocID="{E4DECA80-0F1E-47B9-A908-4D340F1DF2F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9890760-C75E-46D3-8D0E-976CD0982FCA}" type="presOf" srcId="{9B65E01F-51DC-4B67-8FDF-02921DB754F4}" destId="{B601F05A-EBD5-450D-A0A8-4BB445A4011E}" srcOrd="1" destOrd="0" presId="urn:microsoft.com/office/officeart/2005/8/layout/list1"/>
    <dgm:cxn modelId="{597EFBDB-5D8F-4BFD-A926-672741EED1B8}" srcId="{32EFE155-FC75-43D9-BBE4-57E2999FD468}" destId="{A986CCE3-B9D8-4EAD-B85C-9676938280F6}" srcOrd="2" destOrd="0" parTransId="{35A5F009-65F2-488B-BAAE-19BF59617278}" sibTransId="{EA5A0ADB-A50C-48D7-B901-7EEF764EABE2}"/>
    <dgm:cxn modelId="{ABAA43BF-6A87-4343-A923-8B1000C292A5}" type="presOf" srcId="{E4DECA80-0F1E-47B9-A908-4D340F1DF2F5}" destId="{20F1510D-FA4E-43FF-90AB-45D51C6588D9}" srcOrd="0" destOrd="0" presId="urn:microsoft.com/office/officeart/2005/8/layout/list1"/>
    <dgm:cxn modelId="{FD6174E3-22D4-4C51-AE42-A92CFA487C16}" type="presOf" srcId="{9677667E-A8EB-4DAD-A0A3-AB0463E303F9}" destId="{2C74DCC2-E726-458A-B6DC-DCB510AA6821}" srcOrd="1" destOrd="0" presId="urn:microsoft.com/office/officeart/2005/8/layout/list1"/>
    <dgm:cxn modelId="{65EEC0AC-F406-43A5-B4FD-28561E28C664}" type="presOf" srcId="{8540C7D0-DA99-4F8E-8E7F-15839A55546F}" destId="{9F34C24F-362B-4D0A-9813-C989B9634A03}" srcOrd="1" destOrd="0" presId="urn:microsoft.com/office/officeart/2005/8/layout/list1"/>
    <dgm:cxn modelId="{025B38D4-359D-4A57-9D6E-8A558E918D4F}" type="presOf" srcId="{E4DECA80-0F1E-47B9-A908-4D340F1DF2F5}" destId="{3E5BE860-6EA8-4234-848E-12A340E3EC73}" srcOrd="1" destOrd="0" presId="urn:microsoft.com/office/officeart/2005/8/layout/list1"/>
    <dgm:cxn modelId="{4A725690-D18E-4CE8-B029-62100F227395}" srcId="{32EFE155-FC75-43D9-BBE4-57E2999FD468}" destId="{8540C7D0-DA99-4F8E-8E7F-15839A55546F}" srcOrd="3" destOrd="0" parTransId="{6FDAABAF-51A5-4E31-BE75-EE397DDC9822}" sibTransId="{A7B44B73-B144-424B-82E6-014C5176550C}"/>
    <dgm:cxn modelId="{25E2DB8D-66AB-49EA-82D3-62FA07D2B99E}" type="presOf" srcId="{B9B313B0-4231-4D59-AD4E-B944B1D3339A}" destId="{1F6E99EC-599B-4552-924B-3235E966E59A}" srcOrd="0" destOrd="0" presId="urn:microsoft.com/office/officeart/2005/8/layout/list1"/>
    <dgm:cxn modelId="{1B9D6452-7F49-4039-8970-A67FFEFC6260}" srcId="{32EFE155-FC75-43D9-BBE4-57E2999FD468}" destId="{E4DECA80-0F1E-47B9-A908-4D340F1DF2F5}" srcOrd="5" destOrd="0" parTransId="{B0B0B747-4CF9-4903-8409-DA68E249E45F}" sibTransId="{6844DA3C-0E7F-4259-A83D-C1FB42AB09F9}"/>
    <dgm:cxn modelId="{81245DE5-0F9C-43E3-9B33-7752275FBD3F}" srcId="{32EFE155-FC75-43D9-BBE4-57E2999FD468}" destId="{B9B313B0-4231-4D59-AD4E-B944B1D3339A}" srcOrd="0" destOrd="0" parTransId="{1DE4B506-36E8-41AD-A0D9-F4D98008AE1F}" sibTransId="{3D47C1C1-EC95-4132-8220-46779950109D}"/>
    <dgm:cxn modelId="{C778F187-B138-4FE1-A4BC-E16B855B0D97}" type="presOf" srcId="{32EFE155-FC75-43D9-BBE4-57E2999FD468}" destId="{695FB9D5-C891-4320-9032-57502167AF98}" srcOrd="0" destOrd="0" presId="urn:microsoft.com/office/officeart/2005/8/layout/list1"/>
    <dgm:cxn modelId="{7B56FDE3-6617-4ECA-B56D-70DEC8A41C18}" type="presOf" srcId="{9677667E-A8EB-4DAD-A0A3-AB0463E303F9}" destId="{21796684-5726-4C01-86FA-C706C157C1CF}" srcOrd="0" destOrd="0" presId="urn:microsoft.com/office/officeart/2005/8/layout/list1"/>
    <dgm:cxn modelId="{A0968E2D-E648-4BA4-B217-CDCB0443416E}" type="presOf" srcId="{A986CCE3-B9D8-4EAD-B85C-9676938280F6}" destId="{C7A21E3D-86B6-4BE0-BF3A-59A7B2C39CB9}" srcOrd="0" destOrd="0" presId="urn:microsoft.com/office/officeart/2005/8/layout/list1"/>
    <dgm:cxn modelId="{AF48EB1A-175F-4050-86CE-3544276E6E30}" type="presOf" srcId="{B9B313B0-4231-4D59-AD4E-B944B1D3339A}" destId="{7C5B7EB4-83CB-4CFE-B442-1456286156D5}" srcOrd="1" destOrd="0" presId="urn:microsoft.com/office/officeart/2005/8/layout/list1"/>
    <dgm:cxn modelId="{88BA4164-D542-4684-9EC5-47BED1CCCDC2}" type="presOf" srcId="{8540C7D0-DA99-4F8E-8E7F-15839A55546F}" destId="{D2528D3B-A232-4B39-8350-45891081D0B0}" srcOrd="0" destOrd="0" presId="urn:microsoft.com/office/officeart/2005/8/layout/list1"/>
    <dgm:cxn modelId="{80C65DB1-6C57-4721-B8F0-8CF3651ADC09}" srcId="{32EFE155-FC75-43D9-BBE4-57E2999FD468}" destId="{9B65E01F-51DC-4B67-8FDF-02921DB754F4}" srcOrd="4" destOrd="0" parTransId="{5EF4FE20-8670-4413-967D-BD2B26FC42F0}" sibTransId="{6A0534A1-ECE0-40CA-A934-670DCD20D93E}"/>
    <dgm:cxn modelId="{95C688EA-080F-45F5-AA74-9ADE20B295B3}" type="presOf" srcId="{A986CCE3-B9D8-4EAD-B85C-9676938280F6}" destId="{8E044C1C-3497-4FAA-ADBF-872A84F2CEC4}" srcOrd="1" destOrd="0" presId="urn:microsoft.com/office/officeart/2005/8/layout/list1"/>
    <dgm:cxn modelId="{4906E483-4E08-401C-BF29-603F1192D208}" type="presOf" srcId="{9B65E01F-51DC-4B67-8FDF-02921DB754F4}" destId="{CD17A66A-469E-4182-A96E-6E5E550272D9}" srcOrd="0" destOrd="0" presId="urn:microsoft.com/office/officeart/2005/8/layout/list1"/>
    <dgm:cxn modelId="{F3D38A3F-1143-421F-819B-66BCE354AB02}" srcId="{32EFE155-FC75-43D9-BBE4-57E2999FD468}" destId="{9677667E-A8EB-4DAD-A0A3-AB0463E303F9}" srcOrd="1" destOrd="0" parTransId="{524737B9-2E14-45F8-9206-14F9AEB538CF}" sibTransId="{25F1FF8D-C95D-4FDE-B86B-F2D99C8A9520}"/>
    <dgm:cxn modelId="{AD6F9661-206F-4697-A984-AFAC8BCD8D99}" type="presParOf" srcId="{695FB9D5-C891-4320-9032-57502167AF98}" destId="{533382F6-FAA9-4668-9318-6CC75FFFC78A}" srcOrd="0" destOrd="0" presId="urn:microsoft.com/office/officeart/2005/8/layout/list1"/>
    <dgm:cxn modelId="{1D39A7D0-6626-408E-B487-415ACB97973E}" type="presParOf" srcId="{533382F6-FAA9-4668-9318-6CC75FFFC78A}" destId="{1F6E99EC-599B-4552-924B-3235E966E59A}" srcOrd="0" destOrd="0" presId="urn:microsoft.com/office/officeart/2005/8/layout/list1"/>
    <dgm:cxn modelId="{1FF12CB6-2C45-4A94-A4CC-8B9FBFAED059}" type="presParOf" srcId="{533382F6-FAA9-4668-9318-6CC75FFFC78A}" destId="{7C5B7EB4-83CB-4CFE-B442-1456286156D5}" srcOrd="1" destOrd="0" presId="urn:microsoft.com/office/officeart/2005/8/layout/list1"/>
    <dgm:cxn modelId="{B79AFBF2-DB63-41EE-B5EC-5F0352D96FE2}" type="presParOf" srcId="{695FB9D5-C891-4320-9032-57502167AF98}" destId="{057A6C3C-A80E-4260-8718-04C691B15421}" srcOrd="1" destOrd="0" presId="urn:microsoft.com/office/officeart/2005/8/layout/list1"/>
    <dgm:cxn modelId="{61708E8F-0C98-4DC8-BD74-3639006F5BC6}" type="presParOf" srcId="{695FB9D5-C891-4320-9032-57502167AF98}" destId="{B6D7E986-8405-4FFF-BF0A-239BE86DA9AB}" srcOrd="2" destOrd="0" presId="urn:microsoft.com/office/officeart/2005/8/layout/list1"/>
    <dgm:cxn modelId="{582C529E-2198-4F01-AB1E-FF0839BC760F}" type="presParOf" srcId="{695FB9D5-C891-4320-9032-57502167AF98}" destId="{3C2F0580-E989-4E07-A9FA-1DE32FF061C8}" srcOrd="3" destOrd="0" presId="urn:microsoft.com/office/officeart/2005/8/layout/list1"/>
    <dgm:cxn modelId="{0A03806A-193A-4F02-9178-3263CB55BC82}" type="presParOf" srcId="{695FB9D5-C891-4320-9032-57502167AF98}" destId="{2A2255BB-B1F9-4D71-B12D-E8758BB9F60D}" srcOrd="4" destOrd="0" presId="urn:microsoft.com/office/officeart/2005/8/layout/list1"/>
    <dgm:cxn modelId="{FEF4828A-8695-46DF-B330-9326EDB00E04}" type="presParOf" srcId="{2A2255BB-B1F9-4D71-B12D-E8758BB9F60D}" destId="{21796684-5726-4C01-86FA-C706C157C1CF}" srcOrd="0" destOrd="0" presId="urn:microsoft.com/office/officeart/2005/8/layout/list1"/>
    <dgm:cxn modelId="{775665C6-032E-44A1-BEC9-3B4E8850C1B3}" type="presParOf" srcId="{2A2255BB-B1F9-4D71-B12D-E8758BB9F60D}" destId="{2C74DCC2-E726-458A-B6DC-DCB510AA6821}" srcOrd="1" destOrd="0" presId="urn:microsoft.com/office/officeart/2005/8/layout/list1"/>
    <dgm:cxn modelId="{0D90C11F-3938-4AA6-BAA1-D0428C6A1DFB}" type="presParOf" srcId="{695FB9D5-C891-4320-9032-57502167AF98}" destId="{F9512552-46F3-4EB1-8742-FD92F7E877B8}" srcOrd="5" destOrd="0" presId="urn:microsoft.com/office/officeart/2005/8/layout/list1"/>
    <dgm:cxn modelId="{1C78CCDA-7880-4544-9FCF-C06B86A24425}" type="presParOf" srcId="{695FB9D5-C891-4320-9032-57502167AF98}" destId="{3551883B-EF82-4380-A699-C957570B7F04}" srcOrd="6" destOrd="0" presId="urn:microsoft.com/office/officeart/2005/8/layout/list1"/>
    <dgm:cxn modelId="{BFFA8B08-29B1-470F-BC05-2148AA244259}" type="presParOf" srcId="{695FB9D5-C891-4320-9032-57502167AF98}" destId="{7EFF9088-4570-45AB-B5D1-BA2435C36001}" srcOrd="7" destOrd="0" presId="urn:microsoft.com/office/officeart/2005/8/layout/list1"/>
    <dgm:cxn modelId="{47FE5415-2AC2-4156-A0AD-849B015D7D02}" type="presParOf" srcId="{695FB9D5-C891-4320-9032-57502167AF98}" destId="{D9467E53-C804-4F36-ADB4-D2ABEB291B3A}" srcOrd="8" destOrd="0" presId="urn:microsoft.com/office/officeart/2005/8/layout/list1"/>
    <dgm:cxn modelId="{B1DF5F1C-EA5B-4201-8D61-921C290315F4}" type="presParOf" srcId="{D9467E53-C804-4F36-ADB4-D2ABEB291B3A}" destId="{C7A21E3D-86B6-4BE0-BF3A-59A7B2C39CB9}" srcOrd="0" destOrd="0" presId="urn:microsoft.com/office/officeart/2005/8/layout/list1"/>
    <dgm:cxn modelId="{73D62FF1-B479-408E-85A9-9DB7EE4AA78D}" type="presParOf" srcId="{D9467E53-C804-4F36-ADB4-D2ABEB291B3A}" destId="{8E044C1C-3497-4FAA-ADBF-872A84F2CEC4}" srcOrd="1" destOrd="0" presId="urn:microsoft.com/office/officeart/2005/8/layout/list1"/>
    <dgm:cxn modelId="{6702775B-CC0D-4D47-914D-8F11A8B103D8}" type="presParOf" srcId="{695FB9D5-C891-4320-9032-57502167AF98}" destId="{20150E55-DDC2-4A44-AE5B-D5C459FB9370}" srcOrd="9" destOrd="0" presId="urn:microsoft.com/office/officeart/2005/8/layout/list1"/>
    <dgm:cxn modelId="{F77FC187-85AE-4E32-A4BA-40D2C47B72D9}" type="presParOf" srcId="{695FB9D5-C891-4320-9032-57502167AF98}" destId="{9F1B98F9-472A-44AB-81CC-64D2684F6BC3}" srcOrd="10" destOrd="0" presId="urn:microsoft.com/office/officeart/2005/8/layout/list1"/>
    <dgm:cxn modelId="{4B1507F9-8554-4572-8ECC-ED308733B6DC}" type="presParOf" srcId="{695FB9D5-C891-4320-9032-57502167AF98}" destId="{250DC7FD-5EC3-46CB-B75E-E0087A597AE7}" srcOrd="11" destOrd="0" presId="urn:microsoft.com/office/officeart/2005/8/layout/list1"/>
    <dgm:cxn modelId="{4323407C-6858-4CFF-8EAB-76A9994F2860}" type="presParOf" srcId="{695FB9D5-C891-4320-9032-57502167AF98}" destId="{45540ED0-E1F8-41FA-A9E1-294952BC119D}" srcOrd="12" destOrd="0" presId="urn:microsoft.com/office/officeart/2005/8/layout/list1"/>
    <dgm:cxn modelId="{15BB122A-671A-4D40-978C-683E80BC52BF}" type="presParOf" srcId="{45540ED0-E1F8-41FA-A9E1-294952BC119D}" destId="{D2528D3B-A232-4B39-8350-45891081D0B0}" srcOrd="0" destOrd="0" presId="urn:microsoft.com/office/officeart/2005/8/layout/list1"/>
    <dgm:cxn modelId="{E452020D-8C2E-4F30-8F0A-6FD78CC1A22B}" type="presParOf" srcId="{45540ED0-E1F8-41FA-A9E1-294952BC119D}" destId="{9F34C24F-362B-4D0A-9813-C989B9634A03}" srcOrd="1" destOrd="0" presId="urn:microsoft.com/office/officeart/2005/8/layout/list1"/>
    <dgm:cxn modelId="{72AF28A2-708C-4827-A4B2-1D08A96E4993}" type="presParOf" srcId="{695FB9D5-C891-4320-9032-57502167AF98}" destId="{E31B830D-8F40-47B6-A879-8764755E3E3D}" srcOrd="13" destOrd="0" presId="urn:microsoft.com/office/officeart/2005/8/layout/list1"/>
    <dgm:cxn modelId="{F402ECC3-4494-4343-B07D-70D5CA909473}" type="presParOf" srcId="{695FB9D5-C891-4320-9032-57502167AF98}" destId="{D6A5C316-BD86-481B-B4DE-E2DB075F9911}" srcOrd="14" destOrd="0" presId="urn:microsoft.com/office/officeart/2005/8/layout/list1"/>
    <dgm:cxn modelId="{F42AB6DC-11D5-488A-8EF9-994D1407B9BA}" type="presParOf" srcId="{695FB9D5-C891-4320-9032-57502167AF98}" destId="{8B416E5E-B663-49D7-B9C4-4FD5D2A5D949}" srcOrd="15" destOrd="0" presId="urn:microsoft.com/office/officeart/2005/8/layout/list1"/>
    <dgm:cxn modelId="{FB3C8C64-A233-4587-8EBE-225931EFE3D7}" type="presParOf" srcId="{695FB9D5-C891-4320-9032-57502167AF98}" destId="{3918086C-46C4-4D92-B6AE-7D69855F0BE3}" srcOrd="16" destOrd="0" presId="urn:microsoft.com/office/officeart/2005/8/layout/list1"/>
    <dgm:cxn modelId="{3E6EF21E-78F8-4880-BAD2-C33F16C87FB2}" type="presParOf" srcId="{3918086C-46C4-4D92-B6AE-7D69855F0BE3}" destId="{CD17A66A-469E-4182-A96E-6E5E550272D9}" srcOrd="0" destOrd="0" presId="urn:microsoft.com/office/officeart/2005/8/layout/list1"/>
    <dgm:cxn modelId="{76F9AC5D-CA26-49AE-89E4-113B32BBC5B0}" type="presParOf" srcId="{3918086C-46C4-4D92-B6AE-7D69855F0BE3}" destId="{B601F05A-EBD5-450D-A0A8-4BB445A4011E}" srcOrd="1" destOrd="0" presId="urn:microsoft.com/office/officeart/2005/8/layout/list1"/>
    <dgm:cxn modelId="{3BF0033D-606E-40A8-882F-131CBB85B78C}" type="presParOf" srcId="{695FB9D5-C891-4320-9032-57502167AF98}" destId="{4C419F51-B93C-4E6C-98ED-C6D3A67FF180}" srcOrd="17" destOrd="0" presId="urn:microsoft.com/office/officeart/2005/8/layout/list1"/>
    <dgm:cxn modelId="{4E20DB53-9691-490A-B9C2-22F259C72B03}" type="presParOf" srcId="{695FB9D5-C891-4320-9032-57502167AF98}" destId="{9813A66E-0EC2-42C1-A8B8-CA5B4416B663}" srcOrd="18" destOrd="0" presId="urn:microsoft.com/office/officeart/2005/8/layout/list1"/>
    <dgm:cxn modelId="{531600EC-85D3-434E-ABC8-68D52AB40AB4}" type="presParOf" srcId="{695FB9D5-C891-4320-9032-57502167AF98}" destId="{4AB117EE-71FC-478A-BE07-29E641C97729}" srcOrd="19" destOrd="0" presId="urn:microsoft.com/office/officeart/2005/8/layout/list1"/>
    <dgm:cxn modelId="{8A19D276-CFC9-4480-88D9-0BB080C09D92}" type="presParOf" srcId="{695FB9D5-C891-4320-9032-57502167AF98}" destId="{CEE4A5F8-47BE-4AF6-AC8D-23BAD0479E52}" srcOrd="20" destOrd="0" presId="urn:microsoft.com/office/officeart/2005/8/layout/list1"/>
    <dgm:cxn modelId="{EC4D36DC-74DE-47A6-92FC-D9180DDE9497}" type="presParOf" srcId="{CEE4A5F8-47BE-4AF6-AC8D-23BAD0479E52}" destId="{20F1510D-FA4E-43FF-90AB-45D51C6588D9}" srcOrd="0" destOrd="0" presId="urn:microsoft.com/office/officeart/2005/8/layout/list1"/>
    <dgm:cxn modelId="{A8107BD2-398A-47F6-8C09-783CBDA46BDB}" type="presParOf" srcId="{CEE4A5F8-47BE-4AF6-AC8D-23BAD0479E52}" destId="{3E5BE860-6EA8-4234-848E-12A340E3EC73}" srcOrd="1" destOrd="0" presId="urn:microsoft.com/office/officeart/2005/8/layout/list1"/>
    <dgm:cxn modelId="{D15225F7-34BD-4F66-9986-435F2705D08B}" type="presParOf" srcId="{695FB9D5-C891-4320-9032-57502167AF98}" destId="{871929DD-450C-43D1-AAC0-D2B13C9ABBD8}" srcOrd="21" destOrd="0" presId="urn:microsoft.com/office/officeart/2005/8/layout/list1"/>
    <dgm:cxn modelId="{32D12926-0427-4619-8A48-01CB68AF9D69}" type="presParOf" srcId="{695FB9D5-C891-4320-9032-57502167AF98}" destId="{F74E3B59-A051-4FF9-9717-509FC7E1B82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A0EEE5-E4DB-4B65-B3BA-4BDE63D593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E6F3CB-87F4-476D-978A-6304DA1895B2}">
      <dgm:prSet phldrT="[Texto]"/>
      <dgm:spPr/>
      <dgm:t>
        <a:bodyPr/>
        <a:lstStyle/>
        <a:p>
          <a:r>
            <a:rPr lang="es-ES" dirty="0" smtClean="0"/>
            <a:t>Altura de la planta (cm)</a:t>
          </a:r>
          <a:endParaRPr lang="es-ES" dirty="0"/>
        </a:p>
      </dgm:t>
    </dgm:pt>
    <dgm:pt modelId="{B81389F5-F529-4E85-AD30-178D2DDC6C91}" type="parTrans" cxnId="{A7D944AF-DC71-4C92-8717-CEE901E72524}">
      <dgm:prSet/>
      <dgm:spPr/>
      <dgm:t>
        <a:bodyPr/>
        <a:lstStyle/>
        <a:p>
          <a:endParaRPr lang="es-ES"/>
        </a:p>
      </dgm:t>
    </dgm:pt>
    <dgm:pt modelId="{D9B7FB0E-3D84-4760-8244-CBD18C8A61B2}" type="sibTrans" cxnId="{A7D944AF-DC71-4C92-8717-CEE901E72524}">
      <dgm:prSet/>
      <dgm:spPr/>
      <dgm:t>
        <a:bodyPr/>
        <a:lstStyle/>
        <a:p>
          <a:endParaRPr lang="es-ES"/>
        </a:p>
      </dgm:t>
    </dgm:pt>
    <dgm:pt modelId="{F51013C1-8A47-4C04-8FD8-8BAAAEC18407}">
      <dgm:prSet phldrT="[Texto]"/>
      <dgm:spPr/>
      <dgm:t>
        <a:bodyPr/>
        <a:lstStyle/>
        <a:p>
          <a:r>
            <a:rPr lang="es-ES" dirty="0" smtClean="0"/>
            <a:t>Número de pellas a la cosecha</a:t>
          </a:r>
          <a:endParaRPr lang="es-ES" dirty="0"/>
        </a:p>
      </dgm:t>
    </dgm:pt>
    <dgm:pt modelId="{6BF0488D-FAE1-4F43-9FE4-66BA8D6085FD}" type="parTrans" cxnId="{FFF3AA5A-A075-4195-9A50-E30E3AED4EF4}">
      <dgm:prSet/>
      <dgm:spPr/>
      <dgm:t>
        <a:bodyPr/>
        <a:lstStyle/>
        <a:p>
          <a:endParaRPr lang="es-ES"/>
        </a:p>
      </dgm:t>
    </dgm:pt>
    <dgm:pt modelId="{38ABB0C9-049C-4A4C-85E2-9DC9A142F736}" type="sibTrans" cxnId="{FFF3AA5A-A075-4195-9A50-E30E3AED4EF4}">
      <dgm:prSet/>
      <dgm:spPr/>
      <dgm:t>
        <a:bodyPr/>
        <a:lstStyle/>
        <a:p>
          <a:endParaRPr lang="es-ES"/>
        </a:p>
      </dgm:t>
    </dgm:pt>
    <dgm:pt modelId="{CEE6A656-2D28-425D-B727-5F2A94917FE0}">
      <dgm:prSet phldrT="[Texto]"/>
      <dgm:spPr/>
      <dgm:t>
        <a:bodyPr/>
        <a:lstStyle/>
        <a:p>
          <a:r>
            <a:rPr lang="es-ES" dirty="0" smtClean="0"/>
            <a:t>Diámetro de pella (cm)</a:t>
          </a:r>
          <a:endParaRPr lang="es-ES" dirty="0"/>
        </a:p>
      </dgm:t>
    </dgm:pt>
    <dgm:pt modelId="{F031E392-509F-4E1C-9D40-FD81568DF7EC}" type="parTrans" cxnId="{B42D2E58-31F1-49EF-A3C3-6AFDCECF5BCD}">
      <dgm:prSet/>
      <dgm:spPr/>
      <dgm:t>
        <a:bodyPr/>
        <a:lstStyle/>
        <a:p>
          <a:endParaRPr lang="es-ES"/>
        </a:p>
      </dgm:t>
    </dgm:pt>
    <dgm:pt modelId="{7BAE3D1A-E185-40C5-ACF4-BBB52C1CAE02}" type="sibTrans" cxnId="{B42D2E58-31F1-49EF-A3C3-6AFDCECF5BCD}">
      <dgm:prSet/>
      <dgm:spPr/>
      <dgm:t>
        <a:bodyPr/>
        <a:lstStyle/>
        <a:p>
          <a:endParaRPr lang="es-ES"/>
        </a:p>
      </dgm:t>
    </dgm:pt>
    <dgm:pt modelId="{B0F57759-5084-40B9-A7A4-0062C523C726}">
      <dgm:prSet phldrT="[Texto]"/>
      <dgm:spPr/>
      <dgm:t>
        <a:bodyPr/>
        <a:lstStyle/>
        <a:p>
          <a:r>
            <a:rPr lang="es-ES" dirty="0" smtClean="0"/>
            <a:t>Rendimiento del cultivo (kg/ha) </a:t>
          </a:r>
          <a:endParaRPr lang="es-ES" dirty="0"/>
        </a:p>
      </dgm:t>
    </dgm:pt>
    <dgm:pt modelId="{4EF325B7-7A5B-4B1A-9D82-70B055D4CC53}" type="parTrans" cxnId="{390C423B-10C4-4A54-9497-3E148592C690}">
      <dgm:prSet/>
      <dgm:spPr/>
      <dgm:t>
        <a:bodyPr/>
        <a:lstStyle/>
        <a:p>
          <a:endParaRPr lang="es-ES"/>
        </a:p>
      </dgm:t>
    </dgm:pt>
    <dgm:pt modelId="{7E063E57-BC84-41F0-A49A-6102F051E4DC}" type="sibTrans" cxnId="{390C423B-10C4-4A54-9497-3E148592C690}">
      <dgm:prSet/>
      <dgm:spPr/>
      <dgm:t>
        <a:bodyPr/>
        <a:lstStyle/>
        <a:p>
          <a:endParaRPr lang="es-ES"/>
        </a:p>
      </dgm:t>
    </dgm:pt>
    <dgm:pt modelId="{3FA348F2-2F87-4F88-A302-E559C11AE535}">
      <dgm:prSet phldrT="[Texto]"/>
      <dgm:spPr/>
      <dgm:t>
        <a:bodyPr/>
        <a:lstStyle/>
        <a:p>
          <a:r>
            <a:rPr lang="es-ES" dirty="0" smtClean="0"/>
            <a:t>Evaluación económica a cada tratamiento mediante el modelo del CIMMYT</a:t>
          </a:r>
          <a:endParaRPr lang="es-ES" dirty="0"/>
        </a:p>
      </dgm:t>
    </dgm:pt>
    <dgm:pt modelId="{058BA365-F6CB-4785-BBA1-F3F53B549127}" type="parTrans" cxnId="{6B61930B-C2E8-4081-9DDD-9A362720D5F5}">
      <dgm:prSet/>
      <dgm:spPr/>
      <dgm:t>
        <a:bodyPr/>
        <a:lstStyle/>
        <a:p>
          <a:endParaRPr lang="es-ES"/>
        </a:p>
      </dgm:t>
    </dgm:pt>
    <dgm:pt modelId="{F25E2FE5-CC93-41D5-AF65-B2C166EC3E5D}" type="sibTrans" cxnId="{6B61930B-C2E8-4081-9DDD-9A362720D5F5}">
      <dgm:prSet/>
      <dgm:spPr/>
      <dgm:t>
        <a:bodyPr/>
        <a:lstStyle/>
        <a:p>
          <a:endParaRPr lang="es-ES"/>
        </a:p>
      </dgm:t>
    </dgm:pt>
    <dgm:pt modelId="{1EC6C227-7D38-4785-BF7C-6B757822ECFD}">
      <dgm:prSet phldrT="[Texto]"/>
      <dgm:spPr/>
      <dgm:t>
        <a:bodyPr/>
        <a:lstStyle/>
        <a:p>
          <a:r>
            <a:rPr lang="es-ES" dirty="0" smtClean="0"/>
            <a:t>Análisis de suelo de cada de tratamiento al inicio y al final del cultivo</a:t>
          </a:r>
          <a:endParaRPr lang="es-ES" dirty="0"/>
        </a:p>
      </dgm:t>
    </dgm:pt>
    <dgm:pt modelId="{B1C1ED9B-5353-43ED-9005-D6EEA3CD64AD}" type="parTrans" cxnId="{AA693DAC-6E26-48E3-B011-4DE306DCC564}">
      <dgm:prSet/>
      <dgm:spPr/>
      <dgm:t>
        <a:bodyPr/>
        <a:lstStyle/>
        <a:p>
          <a:endParaRPr lang="es-ES"/>
        </a:p>
      </dgm:t>
    </dgm:pt>
    <dgm:pt modelId="{AD843B10-E15E-49E0-8835-3F14EEC9C8C7}" type="sibTrans" cxnId="{AA693DAC-6E26-48E3-B011-4DE306DCC564}">
      <dgm:prSet/>
      <dgm:spPr/>
      <dgm:t>
        <a:bodyPr/>
        <a:lstStyle/>
        <a:p>
          <a:endParaRPr lang="es-ES"/>
        </a:p>
      </dgm:t>
    </dgm:pt>
    <dgm:pt modelId="{6C687E93-B649-4623-ADEC-B8A72C54903B}">
      <dgm:prSet phldrT="[Texto]"/>
      <dgm:spPr/>
      <dgm:t>
        <a:bodyPr/>
        <a:lstStyle/>
        <a:p>
          <a:r>
            <a:rPr lang="es-ES" dirty="0" smtClean="0"/>
            <a:t>Análisis foliar a cada tratamiento al final del cultivo</a:t>
          </a:r>
          <a:endParaRPr lang="es-ES" dirty="0"/>
        </a:p>
      </dgm:t>
    </dgm:pt>
    <dgm:pt modelId="{735A902E-1E8D-475B-81B2-279957E1179C}" type="parTrans" cxnId="{37714D27-C65F-412A-8546-CD56CAD18EB4}">
      <dgm:prSet/>
      <dgm:spPr/>
      <dgm:t>
        <a:bodyPr/>
        <a:lstStyle/>
        <a:p>
          <a:endParaRPr lang="es-ES"/>
        </a:p>
      </dgm:t>
    </dgm:pt>
    <dgm:pt modelId="{4BAF15DC-36C3-4863-A521-631B2D63CDC7}" type="sibTrans" cxnId="{37714D27-C65F-412A-8546-CD56CAD18EB4}">
      <dgm:prSet/>
      <dgm:spPr/>
      <dgm:t>
        <a:bodyPr/>
        <a:lstStyle/>
        <a:p>
          <a:endParaRPr lang="es-ES"/>
        </a:p>
      </dgm:t>
    </dgm:pt>
    <dgm:pt modelId="{543019D1-FECA-41DF-82D5-7C520283B117}" type="pres">
      <dgm:prSet presAssocID="{5DA0EEE5-E4DB-4B65-B3BA-4BDE63D593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6E248-517E-425E-A560-C27E1CD81184}" type="pres">
      <dgm:prSet presAssocID="{5DA0EEE5-E4DB-4B65-B3BA-4BDE63D5933B}" presName="Name1" presStyleCnt="0"/>
      <dgm:spPr/>
    </dgm:pt>
    <dgm:pt modelId="{65C48F11-7EF0-49C1-A58E-9DEEB514C5A9}" type="pres">
      <dgm:prSet presAssocID="{5DA0EEE5-E4DB-4B65-B3BA-4BDE63D5933B}" presName="cycle" presStyleCnt="0"/>
      <dgm:spPr/>
    </dgm:pt>
    <dgm:pt modelId="{405589A6-C1CF-4B0B-8EA3-6D235E9509F3}" type="pres">
      <dgm:prSet presAssocID="{5DA0EEE5-E4DB-4B65-B3BA-4BDE63D5933B}" presName="srcNode" presStyleLbl="node1" presStyleIdx="0" presStyleCnt="7"/>
      <dgm:spPr/>
    </dgm:pt>
    <dgm:pt modelId="{5186F4AC-1C44-49A6-B67C-E802879000C5}" type="pres">
      <dgm:prSet presAssocID="{5DA0EEE5-E4DB-4B65-B3BA-4BDE63D5933B}" presName="conn" presStyleLbl="parChTrans1D2" presStyleIdx="0" presStyleCnt="1"/>
      <dgm:spPr/>
      <dgm:t>
        <a:bodyPr/>
        <a:lstStyle/>
        <a:p>
          <a:endParaRPr lang="es-ES"/>
        </a:p>
      </dgm:t>
    </dgm:pt>
    <dgm:pt modelId="{79DE6A3B-A7AE-4D05-ADAF-8A374B78CD9F}" type="pres">
      <dgm:prSet presAssocID="{5DA0EEE5-E4DB-4B65-B3BA-4BDE63D5933B}" presName="extraNode" presStyleLbl="node1" presStyleIdx="0" presStyleCnt="7"/>
      <dgm:spPr/>
    </dgm:pt>
    <dgm:pt modelId="{FDC240E4-1BAE-4E39-99F9-5EE342658B89}" type="pres">
      <dgm:prSet presAssocID="{5DA0EEE5-E4DB-4B65-B3BA-4BDE63D5933B}" presName="dstNode" presStyleLbl="node1" presStyleIdx="0" presStyleCnt="7"/>
      <dgm:spPr/>
    </dgm:pt>
    <dgm:pt modelId="{5795C382-26D3-413E-9D3E-42A709502C81}" type="pres">
      <dgm:prSet presAssocID="{3AE6F3CB-87F4-476D-978A-6304DA1895B2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3AF413-1530-4530-8B8B-A9676379A4C3}" type="pres">
      <dgm:prSet presAssocID="{3AE6F3CB-87F4-476D-978A-6304DA1895B2}" presName="accent_1" presStyleCnt="0"/>
      <dgm:spPr/>
    </dgm:pt>
    <dgm:pt modelId="{1A49BD8E-0D24-4AC0-B305-E4E8E6928800}" type="pres">
      <dgm:prSet presAssocID="{3AE6F3CB-87F4-476D-978A-6304DA1895B2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F152F0E-418C-4A62-B18B-9FDEE84D6EC4}" type="pres">
      <dgm:prSet presAssocID="{F51013C1-8A47-4C04-8FD8-8BAAAEC1840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1F16A1-A89C-4784-91FE-C7CE1A0FA37A}" type="pres">
      <dgm:prSet presAssocID="{F51013C1-8A47-4C04-8FD8-8BAAAEC18407}" presName="accent_2" presStyleCnt="0"/>
      <dgm:spPr/>
    </dgm:pt>
    <dgm:pt modelId="{8CA75935-74BF-427B-8CAC-2558EABB0EED}" type="pres">
      <dgm:prSet presAssocID="{F51013C1-8A47-4C04-8FD8-8BAAAEC18407}" presName="accentRepeatNode" presStyleLbl="solidFgAcc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29363E3-B3AB-4439-ADB7-356E83BD0EC8}" type="pres">
      <dgm:prSet presAssocID="{CEE6A656-2D28-425D-B727-5F2A94917FE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9626F0-71D6-48F0-A6EC-12BDE8E45016}" type="pres">
      <dgm:prSet presAssocID="{CEE6A656-2D28-425D-B727-5F2A94917FE0}" presName="accent_3" presStyleCnt="0"/>
      <dgm:spPr/>
    </dgm:pt>
    <dgm:pt modelId="{982D87BB-E7F0-45EC-9A0B-A2BF2795C56D}" type="pres">
      <dgm:prSet presAssocID="{CEE6A656-2D28-425D-B727-5F2A94917FE0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D1B066C-18A2-4948-8319-9D00F6C25992}" type="pres">
      <dgm:prSet presAssocID="{B0F57759-5084-40B9-A7A4-0062C523C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0A61EC-37EE-4B22-9B21-9735DA371D12}" type="pres">
      <dgm:prSet presAssocID="{B0F57759-5084-40B9-A7A4-0062C523C726}" presName="accent_4" presStyleCnt="0"/>
      <dgm:spPr/>
    </dgm:pt>
    <dgm:pt modelId="{5AE74A9F-2C56-41FF-A33E-F071A885098C}" type="pres">
      <dgm:prSet presAssocID="{B0F57759-5084-40B9-A7A4-0062C523C726}" presName="accentRepeatNode" presStyleLbl="solidFgAcc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913AD7C-0329-4785-8C3F-A31456ECFC64}" type="pres">
      <dgm:prSet presAssocID="{3FA348F2-2F87-4F88-A302-E559C11AE53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33FC85-81B2-4FA9-B1A4-65DA10303CBF}" type="pres">
      <dgm:prSet presAssocID="{3FA348F2-2F87-4F88-A302-E559C11AE535}" presName="accent_5" presStyleCnt="0"/>
      <dgm:spPr/>
    </dgm:pt>
    <dgm:pt modelId="{34C51B1B-3AE7-457A-BCFE-DB3256973FC6}" type="pres">
      <dgm:prSet presAssocID="{3FA348F2-2F87-4F88-A302-E559C11AE535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048FEC3-4E56-4A9B-9A4F-71D5C644FBCA}" type="pres">
      <dgm:prSet presAssocID="{1EC6C227-7D38-4785-BF7C-6B757822ECF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FFAC87-1924-4B97-A1A0-835B0311F74C}" type="pres">
      <dgm:prSet presAssocID="{1EC6C227-7D38-4785-BF7C-6B757822ECFD}" presName="accent_6" presStyleCnt="0"/>
      <dgm:spPr/>
    </dgm:pt>
    <dgm:pt modelId="{D6E78A67-22CE-45FB-BB01-01E71E8E2AFF}" type="pres">
      <dgm:prSet presAssocID="{1EC6C227-7D38-4785-BF7C-6B757822ECFD}" presName="accentRepeatNode" presStyleLbl="solidFgAcc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62A9A250-4F61-4AF0-A602-D29EB8A13675}" type="pres">
      <dgm:prSet presAssocID="{6C687E93-B649-4623-ADEC-B8A72C54903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FDD410-5256-4524-B8D1-D07BBC809F9E}" type="pres">
      <dgm:prSet presAssocID="{6C687E93-B649-4623-ADEC-B8A72C54903B}" presName="accent_7" presStyleCnt="0"/>
      <dgm:spPr/>
    </dgm:pt>
    <dgm:pt modelId="{E966FB18-53AB-4C61-A0AF-D242353C8568}" type="pres">
      <dgm:prSet presAssocID="{6C687E93-B649-4623-ADEC-B8A72C54903B}" presName="accentRepeatNode" presStyleLbl="solidFgAcc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09646E81-CF05-4BF9-80C1-D543D6E30D7B}" type="presOf" srcId="{B0F57759-5084-40B9-A7A4-0062C523C726}" destId="{2D1B066C-18A2-4948-8319-9D00F6C25992}" srcOrd="0" destOrd="0" presId="urn:microsoft.com/office/officeart/2008/layout/VerticalCurvedList"/>
    <dgm:cxn modelId="{B42D2E58-31F1-49EF-A3C3-6AFDCECF5BCD}" srcId="{5DA0EEE5-E4DB-4B65-B3BA-4BDE63D5933B}" destId="{CEE6A656-2D28-425D-B727-5F2A94917FE0}" srcOrd="2" destOrd="0" parTransId="{F031E392-509F-4E1C-9D40-FD81568DF7EC}" sibTransId="{7BAE3D1A-E185-40C5-ACF4-BBB52C1CAE02}"/>
    <dgm:cxn modelId="{22054E42-0CA6-4BA6-A529-590D79CCBB76}" type="presOf" srcId="{3AE6F3CB-87F4-476D-978A-6304DA1895B2}" destId="{5795C382-26D3-413E-9D3E-42A709502C81}" srcOrd="0" destOrd="0" presId="urn:microsoft.com/office/officeart/2008/layout/VerticalCurvedList"/>
    <dgm:cxn modelId="{A7D944AF-DC71-4C92-8717-CEE901E72524}" srcId="{5DA0EEE5-E4DB-4B65-B3BA-4BDE63D5933B}" destId="{3AE6F3CB-87F4-476D-978A-6304DA1895B2}" srcOrd="0" destOrd="0" parTransId="{B81389F5-F529-4E85-AD30-178D2DDC6C91}" sibTransId="{D9B7FB0E-3D84-4760-8244-CBD18C8A61B2}"/>
    <dgm:cxn modelId="{8F77C131-0F6E-47EC-A974-0FEC3C4620AE}" type="presOf" srcId="{3FA348F2-2F87-4F88-A302-E559C11AE535}" destId="{E913AD7C-0329-4785-8C3F-A31456ECFC64}" srcOrd="0" destOrd="0" presId="urn:microsoft.com/office/officeart/2008/layout/VerticalCurvedList"/>
    <dgm:cxn modelId="{11E9A9B5-CA56-44B7-8285-2E818D75EF57}" type="presOf" srcId="{CEE6A656-2D28-425D-B727-5F2A94917FE0}" destId="{329363E3-B3AB-4439-ADB7-356E83BD0EC8}" srcOrd="0" destOrd="0" presId="urn:microsoft.com/office/officeart/2008/layout/VerticalCurvedList"/>
    <dgm:cxn modelId="{AA693DAC-6E26-48E3-B011-4DE306DCC564}" srcId="{5DA0EEE5-E4DB-4B65-B3BA-4BDE63D5933B}" destId="{1EC6C227-7D38-4785-BF7C-6B757822ECFD}" srcOrd="5" destOrd="0" parTransId="{B1C1ED9B-5353-43ED-9005-D6EEA3CD64AD}" sibTransId="{AD843B10-E15E-49E0-8835-3F14EEC9C8C7}"/>
    <dgm:cxn modelId="{6B61930B-C2E8-4081-9DDD-9A362720D5F5}" srcId="{5DA0EEE5-E4DB-4B65-B3BA-4BDE63D5933B}" destId="{3FA348F2-2F87-4F88-A302-E559C11AE535}" srcOrd="4" destOrd="0" parTransId="{058BA365-F6CB-4785-BBA1-F3F53B549127}" sibTransId="{F25E2FE5-CC93-41D5-AF65-B2C166EC3E5D}"/>
    <dgm:cxn modelId="{B0B603AF-1A25-404A-AB89-36530FE9FEEA}" type="presOf" srcId="{6C687E93-B649-4623-ADEC-B8A72C54903B}" destId="{62A9A250-4F61-4AF0-A602-D29EB8A13675}" srcOrd="0" destOrd="0" presId="urn:microsoft.com/office/officeart/2008/layout/VerticalCurvedList"/>
    <dgm:cxn modelId="{429B744A-8FB4-4F9C-9819-AE663D0868FB}" type="presOf" srcId="{D9B7FB0E-3D84-4760-8244-CBD18C8A61B2}" destId="{5186F4AC-1C44-49A6-B67C-E802879000C5}" srcOrd="0" destOrd="0" presId="urn:microsoft.com/office/officeart/2008/layout/VerticalCurvedList"/>
    <dgm:cxn modelId="{FFF3AA5A-A075-4195-9A50-E30E3AED4EF4}" srcId="{5DA0EEE5-E4DB-4B65-B3BA-4BDE63D5933B}" destId="{F51013C1-8A47-4C04-8FD8-8BAAAEC18407}" srcOrd="1" destOrd="0" parTransId="{6BF0488D-FAE1-4F43-9FE4-66BA8D6085FD}" sibTransId="{38ABB0C9-049C-4A4C-85E2-9DC9A142F736}"/>
    <dgm:cxn modelId="{4047A1DB-D830-4EC7-B4DC-2D087DCF5C52}" type="presOf" srcId="{5DA0EEE5-E4DB-4B65-B3BA-4BDE63D5933B}" destId="{543019D1-FECA-41DF-82D5-7C520283B117}" srcOrd="0" destOrd="0" presId="urn:microsoft.com/office/officeart/2008/layout/VerticalCurvedList"/>
    <dgm:cxn modelId="{390C423B-10C4-4A54-9497-3E148592C690}" srcId="{5DA0EEE5-E4DB-4B65-B3BA-4BDE63D5933B}" destId="{B0F57759-5084-40B9-A7A4-0062C523C726}" srcOrd="3" destOrd="0" parTransId="{4EF325B7-7A5B-4B1A-9D82-70B055D4CC53}" sibTransId="{7E063E57-BC84-41F0-A49A-6102F051E4DC}"/>
    <dgm:cxn modelId="{37714D27-C65F-412A-8546-CD56CAD18EB4}" srcId="{5DA0EEE5-E4DB-4B65-B3BA-4BDE63D5933B}" destId="{6C687E93-B649-4623-ADEC-B8A72C54903B}" srcOrd="6" destOrd="0" parTransId="{735A902E-1E8D-475B-81B2-279957E1179C}" sibTransId="{4BAF15DC-36C3-4863-A521-631B2D63CDC7}"/>
    <dgm:cxn modelId="{708CA4E4-25F0-4B16-AEA6-482768D1336E}" type="presOf" srcId="{F51013C1-8A47-4C04-8FD8-8BAAAEC18407}" destId="{DF152F0E-418C-4A62-B18B-9FDEE84D6EC4}" srcOrd="0" destOrd="0" presId="urn:microsoft.com/office/officeart/2008/layout/VerticalCurvedList"/>
    <dgm:cxn modelId="{F9AAD2E2-CD6B-46C0-A695-92FF02A960CC}" type="presOf" srcId="{1EC6C227-7D38-4785-BF7C-6B757822ECFD}" destId="{C048FEC3-4E56-4A9B-9A4F-71D5C644FBCA}" srcOrd="0" destOrd="0" presId="urn:microsoft.com/office/officeart/2008/layout/VerticalCurvedList"/>
    <dgm:cxn modelId="{9E9F089C-A58A-4EB5-95C3-67EB63B338E0}" type="presParOf" srcId="{543019D1-FECA-41DF-82D5-7C520283B117}" destId="{3F46E248-517E-425E-A560-C27E1CD81184}" srcOrd="0" destOrd="0" presId="urn:microsoft.com/office/officeart/2008/layout/VerticalCurvedList"/>
    <dgm:cxn modelId="{A723DA95-A960-4CAE-B27D-3299A050855B}" type="presParOf" srcId="{3F46E248-517E-425E-A560-C27E1CD81184}" destId="{65C48F11-7EF0-49C1-A58E-9DEEB514C5A9}" srcOrd="0" destOrd="0" presId="urn:microsoft.com/office/officeart/2008/layout/VerticalCurvedList"/>
    <dgm:cxn modelId="{43C48BAD-E7BB-4470-9B8B-C71884CF6110}" type="presParOf" srcId="{65C48F11-7EF0-49C1-A58E-9DEEB514C5A9}" destId="{405589A6-C1CF-4B0B-8EA3-6D235E9509F3}" srcOrd="0" destOrd="0" presId="urn:microsoft.com/office/officeart/2008/layout/VerticalCurvedList"/>
    <dgm:cxn modelId="{804B7EF4-9150-4426-A5E1-E5DEDF013567}" type="presParOf" srcId="{65C48F11-7EF0-49C1-A58E-9DEEB514C5A9}" destId="{5186F4AC-1C44-49A6-B67C-E802879000C5}" srcOrd="1" destOrd="0" presId="urn:microsoft.com/office/officeart/2008/layout/VerticalCurvedList"/>
    <dgm:cxn modelId="{E608AD02-9593-434D-8131-D07234A9E572}" type="presParOf" srcId="{65C48F11-7EF0-49C1-A58E-9DEEB514C5A9}" destId="{79DE6A3B-A7AE-4D05-ADAF-8A374B78CD9F}" srcOrd="2" destOrd="0" presId="urn:microsoft.com/office/officeart/2008/layout/VerticalCurvedList"/>
    <dgm:cxn modelId="{415113FD-8751-45D2-9863-23E79AAF8207}" type="presParOf" srcId="{65C48F11-7EF0-49C1-A58E-9DEEB514C5A9}" destId="{FDC240E4-1BAE-4E39-99F9-5EE342658B89}" srcOrd="3" destOrd="0" presId="urn:microsoft.com/office/officeart/2008/layout/VerticalCurvedList"/>
    <dgm:cxn modelId="{C8F40652-D325-4BA9-8AD7-7D22D150C574}" type="presParOf" srcId="{3F46E248-517E-425E-A560-C27E1CD81184}" destId="{5795C382-26D3-413E-9D3E-42A709502C81}" srcOrd="1" destOrd="0" presId="urn:microsoft.com/office/officeart/2008/layout/VerticalCurvedList"/>
    <dgm:cxn modelId="{94BB43D8-AB1A-42AD-A79F-CB7682017601}" type="presParOf" srcId="{3F46E248-517E-425E-A560-C27E1CD81184}" destId="{A73AF413-1530-4530-8B8B-A9676379A4C3}" srcOrd="2" destOrd="0" presId="urn:microsoft.com/office/officeart/2008/layout/VerticalCurvedList"/>
    <dgm:cxn modelId="{01519477-25AA-4659-B8AB-C36C88F92B37}" type="presParOf" srcId="{A73AF413-1530-4530-8B8B-A9676379A4C3}" destId="{1A49BD8E-0D24-4AC0-B305-E4E8E6928800}" srcOrd="0" destOrd="0" presId="urn:microsoft.com/office/officeart/2008/layout/VerticalCurvedList"/>
    <dgm:cxn modelId="{651FC7D3-CB0F-4689-8ED8-C54121DD9032}" type="presParOf" srcId="{3F46E248-517E-425E-A560-C27E1CD81184}" destId="{DF152F0E-418C-4A62-B18B-9FDEE84D6EC4}" srcOrd="3" destOrd="0" presId="urn:microsoft.com/office/officeart/2008/layout/VerticalCurvedList"/>
    <dgm:cxn modelId="{847255B9-0487-472B-9BDB-2519FF93727C}" type="presParOf" srcId="{3F46E248-517E-425E-A560-C27E1CD81184}" destId="{671F16A1-A89C-4784-91FE-C7CE1A0FA37A}" srcOrd="4" destOrd="0" presId="urn:microsoft.com/office/officeart/2008/layout/VerticalCurvedList"/>
    <dgm:cxn modelId="{9C03D6E3-27B1-475B-B4FC-50DEB2DD3B66}" type="presParOf" srcId="{671F16A1-A89C-4784-91FE-C7CE1A0FA37A}" destId="{8CA75935-74BF-427B-8CAC-2558EABB0EED}" srcOrd="0" destOrd="0" presId="urn:microsoft.com/office/officeart/2008/layout/VerticalCurvedList"/>
    <dgm:cxn modelId="{8AFD1C67-7BF7-4918-93B1-ABBF076BF507}" type="presParOf" srcId="{3F46E248-517E-425E-A560-C27E1CD81184}" destId="{329363E3-B3AB-4439-ADB7-356E83BD0EC8}" srcOrd="5" destOrd="0" presId="urn:microsoft.com/office/officeart/2008/layout/VerticalCurvedList"/>
    <dgm:cxn modelId="{273E68D4-4984-4E1F-AFC1-63B304AA1608}" type="presParOf" srcId="{3F46E248-517E-425E-A560-C27E1CD81184}" destId="{B89626F0-71D6-48F0-A6EC-12BDE8E45016}" srcOrd="6" destOrd="0" presId="urn:microsoft.com/office/officeart/2008/layout/VerticalCurvedList"/>
    <dgm:cxn modelId="{37433379-A345-4F04-BD87-3B3136EFE7BE}" type="presParOf" srcId="{B89626F0-71D6-48F0-A6EC-12BDE8E45016}" destId="{982D87BB-E7F0-45EC-9A0B-A2BF2795C56D}" srcOrd="0" destOrd="0" presId="urn:microsoft.com/office/officeart/2008/layout/VerticalCurvedList"/>
    <dgm:cxn modelId="{D209D015-FED9-4E6C-ABA8-9988EA93D4E3}" type="presParOf" srcId="{3F46E248-517E-425E-A560-C27E1CD81184}" destId="{2D1B066C-18A2-4948-8319-9D00F6C25992}" srcOrd="7" destOrd="0" presId="urn:microsoft.com/office/officeart/2008/layout/VerticalCurvedList"/>
    <dgm:cxn modelId="{E13161B6-0969-41FD-A098-46E9736C635A}" type="presParOf" srcId="{3F46E248-517E-425E-A560-C27E1CD81184}" destId="{4D0A61EC-37EE-4B22-9B21-9735DA371D12}" srcOrd="8" destOrd="0" presId="urn:microsoft.com/office/officeart/2008/layout/VerticalCurvedList"/>
    <dgm:cxn modelId="{D23D8A6C-2D31-4BF5-96A5-EAEAA41778A7}" type="presParOf" srcId="{4D0A61EC-37EE-4B22-9B21-9735DA371D12}" destId="{5AE74A9F-2C56-41FF-A33E-F071A885098C}" srcOrd="0" destOrd="0" presId="urn:microsoft.com/office/officeart/2008/layout/VerticalCurvedList"/>
    <dgm:cxn modelId="{8106AF3F-7B45-43C4-BE2C-F22DC616B1E2}" type="presParOf" srcId="{3F46E248-517E-425E-A560-C27E1CD81184}" destId="{E913AD7C-0329-4785-8C3F-A31456ECFC64}" srcOrd="9" destOrd="0" presId="urn:microsoft.com/office/officeart/2008/layout/VerticalCurvedList"/>
    <dgm:cxn modelId="{2AFC09F9-488E-4524-811F-9B505BF942B3}" type="presParOf" srcId="{3F46E248-517E-425E-A560-C27E1CD81184}" destId="{2833FC85-81B2-4FA9-B1A4-65DA10303CBF}" srcOrd="10" destOrd="0" presId="urn:microsoft.com/office/officeart/2008/layout/VerticalCurvedList"/>
    <dgm:cxn modelId="{C0273885-2E84-4901-87B2-412FDB029470}" type="presParOf" srcId="{2833FC85-81B2-4FA9-B1A4-65DA10303CBF}" destId="{34C51B1B-3AE7-457A-BCFE-DB3256973FC6}" srcOrd="0" destOrd="0" presId="urn:microsoft.com/office/officeart/2008/layout/VerticalCurvedList"/>
    <dgm:cxn modelId="{F83CAADB-6251-4469-9436-D7A5B54FC565}" type="presParOf" srcId="{3F46E248-517E-425E-A560-C27E1CD81184}" destId="{C048FEC3-4E56-4A9B-9A4F-71D5C644FBCA}" srcOrd="11" destOrd="0" presId="urn:microsoft.com/office/officeart/2008/layout/VerticalCurvedList"/>
    <dgm:cxn modelId="{72A81D83-C080-403E-91DF-F0EB1E72A76C}" type="presParOf" srcId="{3F46E248-517E-425E-A560-C27E1CD81184}" destId="{C2FFAC87-1924-4B97-A1A0-835B0311F74C}" srcOrd="12" destOrd="0" presId="urn:microsoft.com/office/officeart/2008/layout/VerticalCurvedList"/>
    <dgm:cxn modelId="{EAA0646D-F930-4BA8-8797-A45059A010C7}" type="presParOf" srcId="{C2FFAC87-1924-4B97-A1A0-835B0311F74C}" destId="{D6E78A67-22CE-45FB-BB01-01E71E8E2AFF}" srcOrd="0" destOrd="0" presId="urn:microsoft.com/office/officeart/2008/layout/VerticalCurvedList"/>
    <dgm:cxn modelId="{C62155FA-1BFD-4960-8EDC-3F2929F06C5B}" type="presParOf" srcId="{3F46E248-517E-425E-A560-C27E1CD81184}" destId="{62A9A250-4F61-4AF0-A602-D29EB8A13675}" srcOrd="13" destOrd="0" presId="urn:microsoft.com/office/officeart/2008/layout/VerticalCurvedList"/>
    <dgm:cxn modelId="{27916E15-492B-45A3-9AEB-0B21B1549A3F}" type="presParOf" srcId="{3F46E248-517E-425E-A560-C27E1CD81184}" destId="{5EFDD410-5256-4524-B8D1-D07BBC809F9E}" srcOrd="14" destOrd="0" presId="urn:microsoft.com/office/officeart/2008/layout/VerticalCurvedList"/>
    <dgm:cxn modelId="{452EA57C-5FA0-40F1-B634-DE9C3CFB2314}" type="presParOf" srcId="{5EFDD410-5256-4524-B8D1-D07BBC809F9E}" destId="{E966FB18-53AB-4C61-A0AF-D242353C856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041A63-FF00-4539-B3C2-8D005E6A75EA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479F49E5-46D1-4C01-9A21-9C460DB46BA8}">
      <dgm:prSet phldrT="[Texto]" custT="1"/>
      <dgm:spPr/>
      <dgm:t>
        <a:bodyPr/>
        <a:lstStyle/>
        <a:p>
          <a:r>
            <a:rPr lang="es-ES" sz="1400" dirty="0" smtClean="0"/>
            <a:t>Preparación del terreno</a:t>
          </a:r>
          <a:endParaRPr lang="es-ES" sz="1400" dirty="0"/>
        </a:p>
      </dgm:t>
    </dgm:pt>
    <dgm:pt modelId="{686B8955-C330-43ED-88D3-6443453C8B0E}" type="parTrans" cxnId="{71B3ED18-7D2F-4F4C-82F9-E793BFE383D0}">
      <dgm:prSet/>
      <dgm:spPr/>
      <dgm:t>
        <a:bodyPr/>
        <a:lstStyle/>
        <a:p>
          <a:endParaRPr lang="es-ES" sz="3200"/>
        </a:p>
      </dgm:t>
    </dgm:pt>
    <dgm:pt modelId="{46EA48BA-8E3D-4C63-8B12-E06CB0FEE98F}" type="sibTrans" cxnId="{71B3ED18-7D2F-4F4C-82F9-E793BFE383D0}">
      <dgm:prSet/>
      <dgm:spPr/>
      <dgm:t>
        <a:bodyPr/>
        <a:lstStyle/>
        <a:p>
          <a:endParaRPr lang="es-ES" sz="3200"/>
        </a:p>
      </dgm:t>
    </dgm:pt>
    <dgm:pt modelId="{8A2DD16A-A59B-4D38-8621-50972B73FFE8}">
      <dgm:prSet phldrT="[Texto]" custT="1"/>
      <dgm:spPr/>
      <dgm:t>
        <a:bodyPr/>
        <a:lstStyle/>
        <a:p>
          <a:r>
            <a:rPr lang="es-ES" sz="1400" dirty="0" smtClean="0"/>
            <a:t>Toma de muestras de suelo</a:t>
          </a:r>
          <a:endParaRPr lang="es-ES" sz="1400" dirty="0"/>
        </a:p>
      </dgm:t>
    </dgm:pt>
    <dgm:pt modelId="{4CBFB733-4C9F-4712-8A75-3323401071C6}" type="parTrans" cxnId="{DC0285AA-151A-4833-AF1A-3CBF0AACEB68}">
      <dgm:prSet/>
      <dgm:spPr/>
      <dgm:t>
        <a:bodyPr/>
        <a:lstStyle/>
        <a:p>
          <a:endParaRPr lang="es-ES" sz="3200"/>
        </a:p>
      </dgm:t>
    </dgm:pt>
    <dgm:pt modelId="{B14664DA-1658-4F11-B7F6-7B6F3555EA6D}" type="sibTrans" cxnId="{DC0285AA-151A-4833-AF1A-3CBF0AACEB68}">
      <dgm:prSet/>
      <dgm:spPr/>
      <dgm:t>
        <a:bodyPr/>
        <a:lstStyle/>
        <a:p>
          <a:endParaRPr lang="es-ES" sz="3200"/>
        </a:p>
      </dgm:t>
    </dgm:pt>
    <dgm:pt modelId="{5D7FAD27-54E6-41DA-A803-771EF22374F9}">
      <dgm:prSet phldrT="[Texto]" custT="1"/>
      <dgm:spPr/>
      <dgm:t>
        <a:bodyPr/>
        <a:lstStyle/>
        <a:p>
          <a:r>
            <a:rPr lang="es-ES" sz="1400" dirty="0" smtClean="0"/>
            <a:t>Delimitación y preparación de UE</a:t>
          </a:r>
          <a:endParaRPr lang="es-ES" sz="1400" dirty="0"/>
        </a:p>
      </dgm:t>
    </dgm:pt>
    <dgm:pt modelId="{B267E7A7-45C3-4F23-855B-202C2F914E49}" type="parTrans" cxnId="{4E1F07EC-D412-4FE5-B8B1-BCE51FE455D0}">
      <dgm:prSet/>
      <dgm:spPr/>
      <dgm:t>
        <a:bodyPr/>
        <a:lstStyle/>
        <a:p>
          <a:endParaRPr lang="es-ES" sz="3200"/>
        </a:p>
      </dgm:t>
    </dgm:pt>
    <dgm:pt modelId="{F14B3F9D-8A58-4C6B-9EA4-133A23A9A60E}" type="sibTrans" cxnId="{4E1F07EC-D412-4FE5-B8B1-BCE51FE455D0}">
      <dgm:prSet/>
      <dgm:spPr/>
      <dgm:t>
        <a:bodyPr/>
        <a:lstStyle/>
        <a:p>
          <a:endParaRPr lang="es-ES" sz="3200"/>
        </a:p>
      </dgm:t>
    </dgm:pt>
    <dgm:pt modelId="{C6503F58-0E37-4AF2-9DA5-427921A7BE11}">
      <dgm:prSet phldrT="[Texto]" custT="1"/>
      <dgm:spPr/>
      <dgm:t>
        <a:bodyPr/>
        <a:lstStyle/>
        <a:p>
          <a:r>
            <a:rPr lang="es-ES" sz="1400" dirty="0" smtClean="0"/>
            <a:t>Instalación del sistema de riego</a:t>
          </a:r>
          <a:endParaRPr lang="es-ES" sz="1400" dirty="0"/>
        </a:p>
      </dgm:t>
    </dgm:pt>
    <dgm:pt modelId="{B29D43D0-534B-4E31-9A76-E809A7C80CE9}" type="parTrans" cxnId="{6200129E-1245-4F29-A1B9-7110141DA2E2}">
      <dgm:prSet/>
      <dgm:spPr/>
      <dgm:t>
        <a:bodyPr/>
        <a:lstStyle/>
        <a:p>
          <a:endParaRPr lang="es-ES" sz="3200"/>
        </a:p>
      </dgm:t>
    </dgm:pt>
    <dgm:pt modelId="{3F08F97E-4F80-4647-91E7-90F4AFE4AB3F}" type="sibTrans" cxnId="{6200129E-1245-4F29-A1B9-7110141DA2E2}">
      <dgm:prSet/>
      <dgm:spPr/>
      <dgm:t>
        <a:bodyPr/>
        <a:lstStyle/>
        <a:p>
          <a:endParaRPr lang="es-ES" sz="3200"/>
        </a:p>
      </dgm:t>
    </dgm:pt>
    <dgm:pt modelId="{B55D0F18-2132-42C4-99EB-5BF26AC4772F}">
      <dgm:prSet phldrT="[Texto]" custT="1"/>
      <dgm:spPr/>
      <dgm:t>
        <a:bodyPr/>
        <a:lstStyle/>
        <a:p>
          <a:r>
            <a:rPr lang="es-ES" sz="1400" dirty="0" smtClean="0"/>
            <a:t>Trasplante de plántulas de brócoli variedad </a:t>
          </a:r>
          <a:r>
            <a:rPr lang="es-ES" sz="1400" dirty="0" err="1" smtClean="0"/>
            <a:t>Avenger</a:t>
          </a:r>
          <a:endParaRPr lang="es-ES" sz="1400" dirty="0"/>
        </a:p>
      </dgm:t>
    </dgm:pt>
    <dgm:pt modelId="{4C1AB4B2-62DF-486A-AFC7-4B79E5322BB3}" type="parTrans" cxnId="{97BF029C-3A35-4FCA-9616-170B651BB566}">
      <dgm:prSet/>
      <dgm:spPr/>
      <dgm:t>
        <a:bodyPr/>
        <a:lstStyle/>
        <a:p>
          <a:endParaRPr lang="es-ES" sz="3200"/>
        </a:p>
      </dgm:t>
    </dgm:pt>
    <dgm:pt modelId="{345C9214-85A5-4F7F-8969-4FCEA50F943C}" type="sibTrans" cxnId="{97BF029C-3A35-4FCA-9616-170B651BB566}">
      <dgm:prSet/>
      <dgm:spPr/>
      <dgm:t>
        <a:bodyPr/>
        <a:lstStyle/>
        <a:p>
          <a:endParaRPr lang="es-ES" sz="3200"/>
        </a:p>
      </dgm:t>
    </dgm:pt>
    <dgm:pt modelId="{7CE0AADD-D1CF-48E7-8D28-9DB59E306F72}">
      <dgm:prSet phldrT="[Texto]" custT="1"/>
      <dgm:spPr/>
      <dgm:t>
        <a:bodyPr/>
        <a:lstStyle/>
        <a:p>
          <a:r>
            <a:rPr lang="es-ES" sz="1400" dirty="0" smtClean="0"/>
            <a:t>Fertilización </a:t>
          </a:r>
          <a:endParaRPr lang="es-ES" sz="1400" dirty="0"/>
        </a:p>
      </dgm:t>
    </dgm:pt>
    <dgm:pt modelId="{75A5E3C9-DAA3-4585-AD87-3AFB548A3370}" type="parTrans" cxnId="{16C04F20-1BBF-4A45-BCFD-6ABAD44F24DA}">
      <dgm:prSet/>
      <dgm:spPr/>
      <dgm:t>
        <a:bodyPr/>
        <a:lstStyle/>
        <a:p>
          <a:endParaRPr lang="es-ES" sz="3200"/>
        </a:p>
      </dgm:t>
    </dgm:pt>
    <dgm:pt modelId="{53A001C9-BCD0-4423-AD63-C7BFF504B148}" type="sibTrans" cxnId="{16C04F20-1BBF-4A45-BCFD-6ABAD44F24DA}">
      <dgm:prSet/>
      <dgm:spPr/>
      <dgm:t>
        <a:bodyPr/>
        <a:lstStyle/>
        <a:p>
          <a:endParaRPr lang="es-ES" sz="3200"/>
        </a:p>
      </dgm:t>
    </dgm:pt>
    <dgm:pt modelId="{84A0D706-83E7-4DB5-ADAF-58E7AF8414CB}">
      <dgm:prSet phldrT="[Texto]" custT="1"/>
      <dgm:spPr/>
      <dgm:t>
        <a:bodyPr/>
        <a:lstStyle/>
        <a:p>
          <a:r>
            <a:rPr lang="es-ES" sz="1400" dirty="0" smtClean="0"/>
            <a:t>Labores culturales</a:t>
          </a:r>
          <a:endParaRPr lang="es-ES" sz="1400" dirty="0"/>
        </a:p>
      </dgm:t>
    </dgm:pt>
    <dgm:pt modelId="{91C18824-B8F7-4ADB-93DF-576E631DB56D}" type="parTrans" cxnId="{BED031F9-B7A2-435E-A2DE-5D5570B53D2C}">
      <dgm:prSet/>
      <dgm:spPr/>
      <dgm:t>
        <a:bodyPr/>
        <a:lstStyle/>
        <a:p>
          <a:endParaRPr lang="es-ES" sz="3200"/>
        </a:p>
      </dgm:t>
    </dgm:pt>
    <dgm:pt modelId="{ACCF4292-8BBD-4B06-BA74-A01334D68EAD}" type="sibTrans" cxnId="{BED031F9-B7A2-435E-A2DE-5D5570B53D2C}">
      <dgm:prSet/>
      <dgm:spPr/>
      <dgm:t>
        <a:bodyPr/>
        <a:lstStyle/>
        <a:p>
          <a:endParaRPr lang="es-ES" sz="3200"/>
        </a:p>
      </dgm:t>
    </dgm:pt>
    <dgm:pt modelId="{570E5B75-EDA7-46C6-8E02-A1859E89615B}">
      <dgm:prSet phldrT="[Texto]" custT="1"/>
      <dgm:spPr/>
      <dgm:t>
        <a:bodyPr/>
        <a:lstStyle/>
        <a:p>
          <a:r>
            <a:rPr lang="es-ES" sz="1400" dirty="0" smtClean="0"/>
            <a:t>Controles fitosanitarios</a:t>
          </a:r>
          <a:endParaRPr lang="es-ES" sz="1400" dirty="0"/>
        </a:p>
      </dgm:t>
    </dgm:pt>
    <dgm:pt modelId="{85330717-078B-4CBE-A9C8-4919B5E5804A}" type="parTrans" cxnId="{52F4FD5C-7D11-41A8-AB68-88FA6F6D7172}">
      <dgm:prSet/>
      <dgm:spPr/>
      <dgm:t>
        <a:bodyPr/>
        <a:lstStyle/>
        <a:p>
          <a:endParaRPr lang="es-ES" sz="3200"/>
        </a:p>
      </dgm:t>
    </dgm:pt>
    <dgm:pt modelId="{73CD8991-AFD1-47BC-8AE0-1EB453D5901F}" type="sibTrans" cxnId="{52F4FD5C-7D11-41A8-AB68-88FA6F6D7172}">
      <dgm:prSet/>
      <dgm:spPr/>
      <dgm:t>
        <a:bodyPr/>
        <a:lstStyle/>
        <a:p>
          <a:endParaRPr lang="es-ES" sz="3200"/>
        </a:p>
      </dgm:t>
    </dgm:pt>
    <dgm:pt modelId="{EBE0A7EE-53AE-4E99-8AB9-861202DE3FEE}">
      <dgm:prSet phldrT="[Texto]" custT="1"/>
      <dgm:spPr/>
      <dgm:t>
        <a:bodyPr/>
        <a:lstStyle/>
        <a:p>
          <a:r>
            <a:rPr lang="es-ES" sz="1400" dirty="0" smtClean="0"/>
            <a:t>Cosecha </a:t>
          </a:r>
          <a:endParaRPr lang="es-ES" sz="1400" dirty="0"/>
        </a:p>
      </dgm:t>
    </dgm:pt>
    <dgm:pt modelId="{D647E500-9408-4BEB-B7BB-482C5F3F6A75}" type="parTrans" cxnId="{B81DFDB3-CBA2-4288-A494-91BC54BE34A5}">
      <dgm:prSet/>
      <dgm:spPr/>
      <dgm:t>
        <a:bodyPr/>
        <a:lstStyle/>
        <a:p>
          <a:endParaRPr lang="es-ES" sz="3200"/>
        </a:p>
      </dgm:t>
    </dgm:pt>
    <dgm:pt modelId="{2664F0C9-6791-42F6-851B-14694F7807DD}" type="sibTrans" cxnId="{B81DFDB3-CBA2-4288-A494-91BC54BE34A5}">
      <dgm:prSet/>
      <dgm:spPr/>
      <dgm:t>
        <a:bodyPr/>
        <a:lstStyle/>
        <a:p>
          <a:endParaRPr lang="es-ES" sz="3200"/>
        </a:p>
      </dgm:t>
    </dgm:pt>
    <dgm:pt modelId="{60281438-489C-499D-8716-B707D1DDC154}">
      <dgm:prSet phldrT="[Texto]" custT="1"/>
      <dgm:spPr/>
      <dgm:t>
        <a:bodyPr/>
        <a:lstStyle/>
        <a:p>
          <a:r>
            <a:rPr lang="es-ES" sz="1400" dirty="0" smtClean="0"/>
            <a:t>Toma de muestras foliares</a:t>
          </a:r>
          <a:endParaRPr lang="es-ES" sz="1400" dirty="0"/>
        </a:p>
      </dgm:t>
    </dgm:pt>
    <dgm:pt modelId="{79EE418B-2E8E-49EA-8D3F-671B15F93224}" type="parTrans" cxnId="{94765CCC-02ED-4C40-A332-C78E4FB1D31E}">
      <dgm:prSet/>
      <dgm:spPr/>
      <dgm:t>
        <a:bodyPr/>
        <a:lstStyle/>
        <a:p>
          <a:endParaRPr lang="es-ES" sz="3200"/>
        </a:p>
      </dgm:t>
    </dgm:pt>
    <dgm:pt modelId="{826DE532-EC8C-4297-B70B-53E295401296}" type="sibTrans" cxnId="{94765CCC-02ED-4C40-A332-C78E4FB1D31E}">
      <dgm:prSet/>
      <dgm:spPr/>
      <dgm:t>
        <a:bodyPr/>
        <a:lstStyle/>
        <a:p>
          <a:endParaRPr lang="es-ES" sz="3200"/>
        </a:p>
      </dgm:t>
    </dgm:pt>
    <dgm:pt modelId="{D6C6D400-4B7B-42D4-A160-BBE0E89A6C11}" type="pres">
      <dgm:prSet presAssocID="{BC041A63-FF00-4539-B3C2-8D005E6A75EA}" presName="compositeShape" presStyleCnt="0">
        <dgm:presLayoutVars>
          <dgm:dir/>
          <dgm:resizeHandles/>
        </dgm:presLayoutVars>
      </dgm:prSet>
      <dgm:spPr/>
    </dgm:pt>
    <dgm:pt modelId="{4F1974F4-95A1-4F48-8067-632173B74DA8}" type="pres">
      <dgm:prSet presAssocID="{BC041A63-FF00-4539-B3C2-8D005E6A75EA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D69AB0-0E9B-4C44-8A66-F7EAE90E1BC8}" type="pres">
      <dgm:prSet presAssocID="{BC041A63-FF00-4539-B3C2-8D005E6A75EA}" presName="theList" presStyleCnt="0"/>
      <dgm:spPr/>
    </dgm:pt>
    <dgm:pt modelId="{D56F2F62-4A6B-42C3-B5F6-3F78FE4F4CB3}" type="pres">
      <dgm:prSet presAssocID="{479F49E5-46D1-4C01-9A21-9C460DB46BA8}" presName="aNode" presStyleLbl="fgAcc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B87CEE-3150-433E-9163-F2F2EB8DCB76}" type="pres">
      <dgm:prSet presAssocID="{479F49E5-46D1-4C01-9A21-9C460DB46BA8}" presName="aSpace" presStyleCnt="0"/>
      <dgm:spPr/>
    </dgm:pt>
    <dgm:pt modelId="{6F34DAA6-4538-4A2E-ACB1-A7401E7FED46}" type="pres">
      <dgm:prSet presAssocID="{8A2DD16A-A59B-4D38-8621-50972B73FFE8}" presName="aNode" presStyleLbl="fgAcc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804DB1-4CB6-406D-9F84-3B42618FA1D3}" type="pres">
      <dgm:prSet presAssocID="{8A2DD16A-A59B-4D38-8621-50972B73FFE8}" presName="aSpace" presStyleCnt="0"/>
      <dgm:spPr/>
    </dgm:pt>
    <dgm:pt modelId="{E2F3E71E-D04F-403B-B3BD-BB9147DBF8F2}" type="pres">
      <dgm:prSet presAssocID="{5D7FAD27-54E6-41DA-A803-771EF22374F9}" presName="aNode" presStyleLbl="fgAcc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0AFC18-ED7C-4157-A9D9-CCB92F0CC2F5}" type="pres">
      <dgm:prSet presAssocID="{5D7FAD27-54E6-41DA-A803-771EF22374F9}" presName="aSpace" presStyleCnt="0"/>
      <dgm:spPr/>
    </dgm:pt>
    <dgm:pt modelId="{DAFDD92D-7242-4362-AEB3-C9948A215532}" type="pres">
      <dgm:prSet presAssocID="{C6503F58-0E37-4AF2-9DA5-427921A7BE11}" presName="aNode" presStyleLbl="fgAcc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499F49-6471-43BD-9775-88894D704BF6}" type="pres">
      <dgm:prSet presAssocID="{C6503F58-0E37-4AF2-9DA5-427921A7BE11}" presName="aSpace" presStyleCnt="0"/>
      <dgm:spPr/>
    </dgm:pt>
    <dgm:pt modelId="{5E66138B-DD45-42BE-8E75-D929880C92C4}" type="pres">
      <dgm:prSet presAssocID="{B55D0F18-2132-42C4-99EB-5BF26AC4772F}" presName="aNode" presStyleLbl="fgAcc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F1DFE0-FF91-4157-BEA7-A37EE3908C18}" type="pres">
      <dgm:prSet presAssocID="{B55D0F18-2132-42C4-99EB-5BF26AC4772F}" presName="aSpace" presStyleCnt="0"/>
      <dgm:spPr/>
    </dgm:pt>
    <dgm:pt modelId="{6E6DA307-0E52-4254-B398-7BF531D68604}" type="pres">
      <dgm:prSet presAssocID="{7CE0AADD-D1CF-48E7-8D28-9DB59E306F72}" presName="aNode" presStyleLbl="fgAcc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7B33B-DE1C-4BB8-B529-488AF245449F}" type="pres">
      <dgm:prSet presAssocID="{7CE0AADD-D1CF-48E7-8D28-9DB59E306F72}" presName="aSpace" presStyleCnt="0"/>
      <dgm:spPr/>
    </dgm:pt>
    <dgm:pt modelId="{66B644CE-DD11-47A8-A473-C4259A656572}" type="pres">
      <dgm:prSet presAssocID="{84A0D706-83E7-4DB5-ADAF-58E7AF8414CB}" presName="aNode" presStyleLbl="fgAcc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206F3-2AE5-4582-9DC4-3BA77FF52B40}" type="pres">
      <dgm:prSet presAssocID="{84A0D706-83E7-4DB5-ADAF-58E7AF8414CB}" presName="aSpace" presStyleCnt="0"/>
      <dgm:spPr/>
    </dgm:pt>
    <dgm:pt modelId="{F1E52C3C-F265-4ACD-8431-42BE5334A511}" type="pres">
      <dgm:prSet presAssocID="{570E5B75-EDA7-46C6-8E02-A1859E89615B}" presName="aNode" presStyleLbl="fgAcc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942F2-3F18-47C7-A43F-D7E0927FCE69}" type="pres">
      <dgm:prSet presAssocID="{570E5B75-EDA7-46C6-8E02-A1859E89615B}" presName="aSpace" presStyleCnt="0"/>
      <dgm:spPr/>
    </dgm:pt>
    <dgm:pt modelId="{DD2A5E5B-09CC-4170-B625-3A6A3DAEF6E9}" type="pres">
      <dgm:prSet presAssocID="{EBE0A7EE-53AE-4E99-8AB9-861202DE3FEE}" presName="aNode" presStyleLbl="fgAcc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82D075-16F9-4AF8-AEEC-EF1B95F81211}" type="pres">
      <dgm:prSet presAssocID="{EBE0A7EE-53AE-4E99-8AB9-861202DE3FEE}" presName="aSpace" presStyleCnt="0"/>
      <dgm:spPr/>
    </dgm:pt>
    <dgm:pt modelId="{18C752C8-58F7-44A7-80A3-E3369CB65B67}" type="pres">
      <dgm:prSet presAssocID="{60281438-489C-499D-8716-B707D1DDC154}" presName="aNode" presStyleLbl="fgAcc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8E3041-6B30-4748-ADFE-4AEFE77CC7EE}" type="pres">
      <dgm:prSet presAssocID="{60281438-489C-499D-8716-B707D1DDC154}" presName="aSpace" presStyleCnt="0"/>
      <dgm:spPr/>
    </dgm:pt>
  </dgm:ptLst>
  <dgm:cxnLst>
    <dgm:cxn modelId="{B81DFDB3-CBA2-4288-A494-91BC54BE34A5}" srcId="{BC041A63-FF00-4539-B3C2-8D005E6A75EA}" destId="{EBE0A7EE-53AE-4E99-8AB9-861202DE3FEE}" srcOrd="8" destOrd="0" parTransId="{D647E500-9408-4BEB-B7BB-482C5F3F6A75}" sibTransId="{2664F0C9-6791-42F6-851B-14694F7807DD}"/>
    <dgm:cxn modelId="{82C5AB94-AC0E-492A-B7AA-DB0A8246177E}" type="presOf" srcId="{C6503F58-0E37-4AF2-9DA5-427921A7BE11}" destId="{DAFDD92D-7242-4362-AEB3-C9948A215532}" srcOrd="0" destOrd="0" presId="urn:microsoft.com/office/officeart/2005/8/layout/pyramid2"/>
    <dgm:cxn modelId="{71B3ED18-7D2F-4F4C-82F9-E793BFE383D0}" srcId="{BC041A63-FF00-4539-B3C2-8D005E6A75EA}" destId="{479F49E5-46D1-4C01-9A21-9C460DB46BA8}" srcOrd="0" destOrd="0" parTransId="{686B8955-C330-43ED-88D3-6443453C8B0E}" sibTransId="{46EA48BA-8E3D-4C63-8B12-E06CB0FEE98F}"/>
    <dgm:cxn modelId="{DC0285AA-151A-4833-AF1A-3CBF0AACEB68}" srcId="{BC041A63-FF00-4539-B3C2-8D005E6A75EA}" destId="{8A2DD16A-A59B-4D38-8621-50972B73FFE8}" srcOrd="1" destOrd="0" parTransId="{4CBFB733-4C9F-4712-8A75-3323401071C6}" sibTransId="{B14664DA-1658-4F11-B7F6-7B6F3555EA6D}"/>
    <dgm:cxn modelId="{429AB7BD-09F6-4A60-84D1-E9A99F87D48D}" type="presOf" srcId="{8A2DD16A-A59B-4D38-8621-50972B73FFE8}" destId="{6F34DAA6-4538-4A2E-ACB1-A7401E7FED46}" srcOrd="0" destOrd="0" presId="urn:microsoft.com/office/officeart/2005/8/layout/pyramid2"/>
    <dgm:cxn modelId="{9E82B681-C7C3-4D9F-8C4D-7E7A2EA54440}" type="presOf" srcId="{EBE0A7EE-53AE-4E99-8AB9-861202DE3FEE}" destId="{DD2A5E5B-09CC-4170-B625-3A6A3DAEF6E9}" srcOrd="0" destOrd="0" presId="urn:microsoft.com/office/officeart/2005/8/layout/pyramid2"/>
    <dgm:cxn modelId="{52F4FD5C-7D11-41A8-AB68-88FA6F6D7172}" srcId="{BC041A63-FF00-4539-B3C2-8D005E6A75EA}" destId="{570E5B75-EDA7-46C6-8E02-A1859E89615B}" srcOrd="7" destOrd="0" parTransId="{85330717-078B-4CBE-A9C8-4919B5E5804A}" sibTransId="{73CD8991-AFD1-47BC-8AE0-1EB453D5901F}"/>
    <dgm:cxn modelId="{E06CC919-BCE1-446C-B5CA-95183326206E}" type="presOf" srcId="{479F49E5-46D1-4C01-9A21-9C460DB46BA8}" destId="{D56F2F62-4A6B-42C3-B5F6-3F78FE4F4CB3}" srcOrd="0" destOrd="0" presId="urn:microsoft.com/office/officeart/2005/8/layout/pyramid2"/>
    <dgm:cxn modelId="{97BF029C-3A35-4FCA-9616-170B651BB566}" srcId="{BC041A63-FF00-4539-B3C2-8D005E6A75EA}" destId="{B55D0F18-2132-42C4-99EB-5BF26AC4772F}" srcOrd="4" destOrd="0" parTransId="{4C1AB4B2-62DF-486A-AFC7-4B79E5322BB3}" sibTransId="{345C9214-85A5-4F7F-8969-4FCEA50F943C}"/>
    <dgm:cxn modelId="{4E1F07EC-D412-4FE5-B8B1-BCE51FE455D0}" srcId="{BC041A63-FF00-4539-B3C2-8D005E6A75EA}" destId="{5D7FAD27-54E6-41DA-A803-771EF22374F9}" srcOrd="2" destOrd="0" parTransId="{B267E7A7-45C3-4F23-855B-202C2F914E49}" sibTransId="{F14B3F9D-8A58-4C6B-9EA4-133A23A9A60E}"/>
    <dgm:cxn modelId="{52985014-C5C3-4A88-B5D9-AF56F4A53277}" type="presOf" srcId="{84A0D706-83E7-4DB5-ADAF-58E7AF8414CB}" destId="{66B644CE-DD11-47A8-A473-C4259A656572}" srcOrd="0" destOrd="0" presId="urn:microsoft.com/office/officeart/2005/8/layout/pyramid2"/>
    <dgm:cxn modelId="{3DB00322-4A86-4FB8-9B9B-DD69538FA210}" type="presOf" srcId="{570E5B75-EDA7-46C6-8E02-A1859E89615B}" destId="{F1E52C3C-F265-4ACD-8431-42BE5334A511}" srcOrd="0" destOrd="0" presId="urn:microsoft.com/office/officeart/2005/8/layout/pyramid2"/>
    <dgm:cxn modelId="{05286C88-96C6-4AEE-8C14-C819E988DB7E}" type="presOf" srcId="{60281438-489C-499D-8716-B707D1DDC154}" destId="{18C752C8-58F7-44A7-80A3-E3369CB65B67}" srcOrd="0" destOrd="0" presId="urn:microsoft.com/office/officeart/2005/8/layout/pyramid2"/>
    <dgm:cxn modelId="{8D62CE62-A5F6-4A9C-A919-968396FA0CB5}" type="presOf" srcId="{7CE0AADD-D1CF-48E7-8D28-9DB59E306F72}" destId="{6E6DA307-0E52-4254-B398-7BF531D68604}" srcOrd="0" destOrd="0" presId="urn:microsoft.com/office/officeart/2005/8/layout/pyramid2"/>
    <dgm:cxn modelId="{94765CCC-02ED-4C40-A332-C78E4FB1D31E}" srcId="{BC041A63-FF00-4539-B3C2-8D005E6A75EA}" destId="{60281438-489C-499D-8716-B707D1DDC154}" srcOrd="9" destOrd="0" parTransId="{79EE418B-2E8E-49EA-8D3F-671B15F93224}" sibTransId="{826DE532-EC8C-4297-B70B-53E295401296}"/>
    <dgm:cxn modelId="{BED031F9-B7A2-435E-A2DE-5D5570B53D2C}" srcId="{BC041A63-FF00-4539-B3C2-8D005E6A75EA}" destId="{84A0D706-83E7-4DB5-ADAF-58E7AF8414CB}" srcOrd="6" destOrd="0" parTransId="{91C18824-B8F7-4ADB-93DF-576E631DB56D}" sibTransId="{ACCF4292-8BBD-4B06-BA74-A01334D68EAD}"/>
    <dgm:cxn modelId="{23F42245-9A28-4C4B-8CF8-3C1172E1762A}" type="presOf" srcId="{BC041A63-FF00-4539-B3C2-8D005E6A75EA}" destId="{D6C6D400-4B7B-42D4-A160-BBE0E89A6C11}" srcOrd="0" destOrd="0" presId="urn:microsoft.com/office/officeart/2005/8/layout/pyramid2"/>
    <dgm:cxn modelId="{16C04F20-1BBF-4A45-BCFD-6ABAD44F24DA}" srcId="{BC041A63-FF00-4539-B3C2-8D005E6A75EA}" destId="{7CE0AADD-D1CF-48E7-8D28-9DB59E306F72}" srcOrd="5" destOrd="0" parTransId="{75A5E3C9-DAA3-4585-AD87-3AFB548A3370}" sibTransId="{53A001C9-BCD0-4423-AD63-C7BFF504B148}"/>
    <dgm:cxn modelId="{1595F0F1-178C-4D2E-867B-13B93BCB7A79}" type="presOf" srcId="{B55D0F18-2132-42C4-99EB-5BF26AC4772F}" destId="{5E66138B-DD45-42BE-8E75-D929880C92C4}" srcOrd="0" destOrd="0" presId="urn:microsoft.com/office/officeart/2005/8/layout/pyramid2"/>
    <dgm:cxn modelId="{6200129E-1245-4F29-A1B9-7110141DA2E2}" srcId="{BC041A63-FF00-4539-B3C2-8D005E6A75EA}" destId="{C6503F58-0E37-4AF2-9DA5-427921A7BE11}" srcOrd="3" destOrd="0" parTransId="{B29D43D0-534B-4E31-9A76-E809A7C80CE9}" sibTransId="{3F08F97E-4F80-4647-91E7-90F4AFE4AB3F}"/>
    <dgm:cxn modelId="{DCAD6A49-6934-413E-9046-C8BA563AA043}" type="presOf" srcId="{5D7FAD27-54E6-41DA-A803-771EF22374F9}" destId="{E2F3E71E-D04F-403B-B3BD-BB9147DBF8F2}" srcOrd="0" destOrd="0" presId="urn:microsoft.com/office/officeart/2005/8/layout/pyramid2"/>
    <dgm:cxn modelId="{2013A6A5-19CD-4393-A304-FB7F0EDDF6FB}" type="presParOf" srcId="{D6C6D400-4B7B-42D4-A160-BBE0E89A6C11}" destId="{4F1974F4-95A1-4F48-8067-632173B74DA8}" srcOrd="0" destOrd="0" presId="urn:microsoft.com/office/officeart/2005/8/layout/pyramid2"/>
    <dgm:cxn modelId="{0B2C1693-8BDD-4AC4-BE83-F45BAFA94DF2}" type="presParOf" srcId="{D6C6D400-4B7B-42D4-A160-BBE0E89A6C11}" destId="{88D69AB0-0E9B-4C44-8A66-F7EAE90E1BC8}" srcOrd="1" destOrd="0" presId="urn:microsoft.com/office/officeart/2005/8/layout/pyramid2"/>
    <dgm:cxn modelId="{4FF9D20F-A190-4847-92B5-C177F42BF148}" type="presParOf" srcId="{88D69AB0-0E9B-4C44-8A66-F7EAE90E1BC8}" destId="{D56F2F62-4A6B-42C3-B5F6-3F78FE4F4CB3}" srcOrd="0" destOrd="0" presId="urn:microsoft.com/office/officeart/2005/8/layout/pyramid2"/>
    <dgm:cxn modelId="{5EFF9DE9-EC81-45EB-97B4-8E01CD9FDE95}" type="presParOf" srcId="{88D69AB0-0E9B-4C44-8A66-F7EAE90E1BC8}" destId="{FAB87CEE-3150-433E-9163-F2F2EB8DCB76}" srcOrd="1" destOrd="0" presId="urn:microsoft.com/office/officeart/2005/8/layout/pyramid2"/>
    <dgm:cxn modelId="{C32087ED-98F7-4070-A10B-556C1BD76BA7}" type="presParOf" srcId="{88D69AB0-0E9B-4C44-8A66-F7EAE90E1BC8}" destId="{6F34DAA6-4538-4A2E-ACB1-A7401E7FED46}" srcOrd="2" destOrd="0" presId="urn:microsoft.com/office/officeart/2005/8/layout/pyramid2"/>
    <dgm:cxn modelId="{60A01B06-C815-411B-A2B4-F6294C4F3086}" type="presParOf" srcId="{88D69AB0-0E9B-4C44-8A66-F7EAE90E1BC8}" destId="{F6804DB1-4CB6-406D-9F84-3B42618FA1D3}" srcOrd="3" destOrd="0" presId="urn:microsoft.com/office/officeart/2005/8/layout/pyramid2"/>
    <dgm:cxn modelId="{2182128E-85D7-4159-B085-A19507EFAD21}" type="presParOf" srcId="{88D69AB0-0E9B-4C44-8A66-F7EAE90E1BC8}" destId="{E2F3E71E-D04F-403B-B3BD-BB9147DBF8F2}" srcOrd="4" destOrd="0" presId="urn:microsoft.com/office/officeart/2005/8/layout/pyramid2"/>
    <dgm:cxn modelId="{0C3A9C08-4FBF-4B33-8400-180DA223BCF5}" type="presParOf" srcId="{88D69AB0-0E9B-4C44-8A66-F7EAE90E1BC8}" destId="{860AFC18-ED7C-4157-A9D9-CCB92F0CC2F5}" srcOrd="5" destOrd="0" presId="urn:microsoft.com/office/officeart/2005/8/layout/pyramid2"/>
    <dgm:cxn modelId="{8A86F7CE-A073-47F7-86AF-7E7C3AA312B4}" type="presParOf" srcId="{88D69AB0-0E9B-4C44-8A66-F7EAE90E1BC8}" destId="{DAFDD92D-7242-4362-AEB3-C9948A215532}" srcOrd="6" destOrd="0" presId="urn:microsoft.com/office/officeart/2005/8/layout/pyramid2"/>
    <dgm:cxn modelId="{0ADB8323-7FDC-40F7-A10D-D17B95A5CD40}" type="presParOf" srcId="{88D69AB0-0E9B-4C44-8A66-F7EAE90E1BC8}" destId="{09499F49-6471-43BD-9775-88894D704BF6}" srcOrd="7" destOrd="0" presId="urn:microsoft.com/office/officeart/2005/8/layout/pyramid2"/>
    <dgm:cxn modelId="{1D3509DE-5B81-400C-BBC7-76FB0C5F4B22}" type="presParOf" srcId="{88D69AB0-0E9B-4C44-8A66-F7EAE90E1BC8}" destId="{5E66138B-DD45-42BE-8E75-D929880C92C4}" srcOrd="8" destOrd="0" presId="urn:microsoft.com/office/officeart/2005/8/layout/pyramid2"/>
    <dgm:cxn modelId="{D1C89F99-1C6F-41BE-97DA-5504608B978C}" type="presParOf" srcId="{88D69AB0-0E9B-4C44-8A66-F7EAE90E1BC8}" destId="{B2F1DFE0-FF91-4157-BEA7-A37EE3908C18}" srcOrd="9" destOrd="0" presId="urn:microsoft.com/office/officeart/2005/8/layout/pyramid2"/>
    <dgm:cxn modelId="{1D102C86-E6FB-40F4-8CC8-57F5FC36B81E}" type="presParOf" srcId="{88D69AB0-0E9B-4C44-8A66-F7EAE90E1BC8}" destId="{6E6DA307-0E52-4254-B398-7BF531D68604}" srcOrd="10" destOrd="0" presId="urn:microsoft.com/office/officeart/2005/8/layout/pyramid2"/>
    <dgm:cxn modelId="{E96BC073-6933-43FA-AC1D-99198C2459EB}" type="presParOf" srcId="{88D69AB0-0E9B-4C44-8A66-F7EAE90E1BC8}" destId="{6267B33B-DE1C-4BB8-B529-488AF245449F}" srcOrd="11" destOrd="0" presId="urn:microsoft.com/office/officeart/2005/8/layout/pyramid2"/>
    <dgm:cxn modelId="{6CBC743B-08AF-4765-BD9C-7EA15273E22B}" type="presParOf" srcId="{88D69AB0-0E9B-4C44-8A66-F7EAE90E1BC8}" destId="{66B644CE-DD11-47A8-A473-C4259A656572}" srcOrd="12" destOrd="0" presId="urn:microsoft.com/office/officeart/2005/8/layout/pyramid2"/>
    <dgm:cxn modelId="{43B25446-A736-420C-B1B1-222F331C8C19}" type="presParOf" srcId="{88D69AB0-0E9B-4C44-8A66-F7EAE90E1BC8}" destId="{08D206F3-2AE5-4582-9DC4-3BA77FF52B40}" srcOrd="13" destOrd="0" presId="urn:microsoft.com/office/officeart/2005/8/layout/pyramid2"/>
    <dgm:cxn modelId="{010DA81D-2B48-4EBB-A475-5922F53E9548}" type="presParOf" srcId="{88D69AB0-0E9B-4C44-8A66-F7EAE90E1BC8}" destId="{F1E52C3C-F265-4ACD-8431-42BE5334A511}" srcOrd="14" destOrd="0" presId="urn:microsoft.com/office/officeart/2005/8/layout/pyramid2"/>
    <dgm:cxn modelId="{4AB57999-68C8-4796-9DEA-5EB6ABC23F7F}" type="presParOf" srcId="{88D69AB0-0E9B-4C44-8A66-F7EAE90E1BC8}" destId="{2DC942F2-3F18-47C7-A43F-D7E0927FCE69}" srcOrd="15" destOrd="0" presId="urn:microsoft.com/office/officeart/2005/8/layout/pyramid2"/>
    <dgm:cxn modelId="{E40CA127-C333-4AFD-A298-EA98DF1A4369}" type="presParOf" srcId="{88D69AB0-0E9B-4C44-8A66-F7EAE90E1BC8}" destId="{DD2A5E5B-09CC-4170-B625-3A6A3DAEF6E9}" srcOrd="16" destOrd="0" presId="urn:microsoft.com/office/officeart/2005/8/layout/pyramid2"/>
    <dgm:cxn modelId="{6344B34D-1288-4988-AD40-D9E86F306B40}" type="presParOf" srcId="{88D69AB0-0E9B-4C44-8A66-F7EAE90E1BC8}" destId="{0282D075-16F9-4AF8-AEEC-EF1B95F81211}" srcOrd="17" destOrd="0" presId="urn:microsoft.com/office/officeart/2005/8/layout/pyramid2"/>
    <dgm:cxn modelId="{4ECF9BD0-EFAD-469D-A158-A95AE11FF46F}" type="presParOf" srcId="{88D69AB0-0E9B-4C44-8A66-F7EAE90E1BC8}" destId="{18C752C8-58F7-44A7-80A3-E3369CB65B67}" srcOrd="18" destOrd="0" presId="urn:microsoft.com/office/officeart/2005/8/layout/pyramid2"/>
    <dgm:cxn modelId="{A0790E25-FC99-466F-A347-3739781A5676}" type="presParOf" srcId="{88D69AB0-0E9B-4C44-8A66-F7EAE90E1BC8}" destId="{C18E3041-6B30-4748-ADFE-4AEFE77CC7EE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A071E2-6238-4B81-A6F1-7B73E189E42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418E16-A4C1-465A-A415-F3592F4DA27E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Aplicar 106,67 kg/ha de zeolita  y 213,33 kg/ha  de carbón activado</a:t>
          </a:r>
        </a:p>
      </dgm:t>
    </dgm:pt>
    <dgm:pt modelId="{7453C453-5E1D-4ADC-88ED-D6D82309D83F}" type="parTrans" cxnId="{FFC7BD76-CB52-490A-A2A1-EEFEB3AAAE33}">
      <dgm:prSet/>
      <dgm:spPr/>
      <dgm:t>
        <a:bodyPr/>
        <a:lstStyle/>
        <a:p>
          <a:endParaRPr lang="es-ES" sz="3200"/>
        </a:p>
      </dgm:t>
    </dgm:pt>
    <dgm:pt modelId="{4165C2F3-92C1-4617-8D76-0A4453AF6775}" type="sibTrans" cxnId="{FFC7BD76-CB52-490A-A2A1-EEFEB3AAAE33}">
      <dgm:prSet custT="1"/>
      <dgm:spPr/>
      <dgm:t>
        <a:bodyPr/>
        <a:lstStyle/>
        <a:p>
          <a:endParaRPr lang="es-ES" sz="5400"/>
        </a:p>
      </dgm:t>
    </dgm:pt>
    <dgm:pt modelId="{DDF27795-2F8C-4D9D-90E4-F64D8F138274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Aplicar zeolita y carbón activado en suelos ácidos </a:t>
          </a:r>
          <a:endParaRPr lang="es-ES" sz="1400" dirty="0">
            <a:solidFill>
              <a:schemeClr val="tx1"/>
            </a:solidFill>
          </a:endParaRPr>
        </a:p>
      </dgm:t>
    </dgm:pt>
    <dgm:pt modelId="{260A4F4D-4DB6-4E04-AC8A-4190B62336FC}" type="parTrans" cxnId="{7BA8C406-C236-4C80-9EE2-5EBEDD22723C}">
      <dgm:prSet/>
      <dgm:spPr/>
      <dgm:t>
        <a:bodyPr/>
        <a:lstStyle/>
        <a:p>
          <a:endParaRPr lang="es-ES" sz="3200"/>
        </a:p>
      </dgm:t>
    </dgm:pt>
    <dgm:pt modelId="{1ABA4E3C-2BA5-4AD9-8825-E1795A21E3A1}" type="sibTrans" cxnId="{7BA8C406-C236-4C80-9EE2-5EBEDD22723C}">
      <dgm:prSet custT="1"/>
      <dgm:spPr/>
      <dgm:t>
        <a:bodyPr/>
        <a:lstStyle/>
        <a:p>
          <a:endParaRPr lang="es-ES" sz="5400"/>
        </a:p>
      </dgm:t>
    </dgm:pt>
    <dgm:pt modelId="{2DC439A2-F045-4DB1-A2F8-0BA1CFDC5441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Establecer el cultivo indicador en donde características agroclimáticas lo favorezcan</a:t>
          </a:r>
          <a:endParaRPr lang="es-ES" sz="1400" dirty="0">
            <a:solidFill>
              <a:schemeClr val="tx1"/>
            </a:solidFill>
          </a:endParaRPr>
        </a:p>
      </dgm:t>
    </dgm:pt>
    <dgm:pt modelId="{B14F0959-F5D0-4115-9CB2-13050E2AD0DC}" type="parTrans" cxnId="{05C02728-ED70-4EE7-ACF0-B4DC89090814}">
      <dgm:prSet/>
      <dgm:spPr/>
      <dgm:t>
        <a:bodyPr/>
        <a:lstStyle/>
        <a:p>
          <a:endParaRPr lang="es-ES" sz="3200"/>
        </a:p>
      </dgm:t>
    </dgm:pt>
    <dgm:pt modelId="{A0F23009-7F9E-4B4E-A3CD-7CEC45125C85}" type="sibTrans" cxnId="{05C02728-ED70-4EE7-ACF0-B4DC89090814}">
      <dgm:prSet custT="1"/>
      <dgm:spPr>
        <a:noFill/>
        <a:ln>
          <a:noFill/>
        </a:ln>
      </dgm:spPr>
      <dgm:t>
        <a:bodyPr/>
        <a:lstStyle/>
        <a:p>
          <a:endParaRPr lang="es-ES" sz="5400"/>
        </a:p>
      </dgm:t>
    </dgm:pt>
    <dgm:pt modelId="{418EB48B-8EB1-4F4A-9670-CC64F21060C6}">
      <dgm:prSet phldrT="[Texto]" custT="1"/>
      <dgm:spPr/>
      <dgm:t>
        <a:bodyPr/>
        <a:lstStyle/>
        <a:p>
          <a:r>
            <a:rPr lang="es-ES" sz="1400" dirty="0" smtClean="0"/>
            <a:t>Evaluar a zeolita y carbón activado en periodos de mas de un año</a:t>
          </a:r>
          <a:endParaRPr lang="es-ES" sz="1400" dirty="0"/>
        </a:p>
      </dgm:t>
    </dgm:pt>
    <dgm:pt modelId="{BD016E75-125B-4A5A-A4D6-ED62400DDE9D}" type="parTrans" cxnId="{A2D0A0EF-1CFE-4BFB-87BF-EBCB83DB9F9D}">
      <dgm:prSet/>
      <dgm:spPr/>
      <dgm:t>
        <a:bodyPr/>
        <a:lstStyle/>
        <a:p>
          <a:endParaRPr lang="es-ES" sz="3200"/>
        </a:p>
      </dgm:t>
    </dgm:pt>
    <dgm:pt modelId="{1174B515-39AD-4347-892B-99B6A64901F3}" type="sibTrans" cxnId="{A2D0A0EF-1CFE-4BFB-87BF-EBCB83DB9F9D}">
      <dgm:prSet/>
      <dgm:spPr/>
      <dgm:t>
        <a:bodyPr/>
        <a:lstStyle/>
        <a:p>
          <a:endParaRPr lang="es-ES" sz="3200"/>
        </a:p>
      </dgm:t>
    </dgm:pt>
    <dgm:pt modelId="{E4BE2464-9B57-4980-B8D8-6B18AE90E8DF}">
      <dgm:prSet phldrT="[Texto]" custT="1"/>
      <dgm:spPr/>
      <dgm:t>
        <a:bodyPr/>
        <a:lstStyle/>
        <a:p>
          <a:pPr algn="ctr"/>
          <a:r>
            <a:rPr lang="es-ES" sz="1400" dirty="0" smtClean="0"/>
            <a:t>Evaluar biota del suelo</a:t>
          </a:r>
          <a:endParaRPr lang="es-ES" sz="1400" dirty="0"/>
        </a:p>
      </dgm:t>
    </dgm:pt>
    <dgm:pt modelId="{A2AB8D75-0CE9-46CF-B306-A51897C9CB6A}" type="sibTrans" cxnId="{F83C3335-96CA-4BB8-887F-E3EF7CF45745}">
      <dgm:prSet/>
      <dgm:spPr/>
      <dgm:t>
        <a:bodyPr/>
        <a:lstStyle/>
        <a:p>
          <a:endParaRPr lang="es-ES" sz="3200"/>
        </a:p>
      </dgm:t>
    </dgm:pt>
    <dgm:pt modelId="{79C0C8CF-3616-4BBC-B88B-DA3ACCAB44ED}" type="parTrans" cxnId="{F83C3335-96CA-4BB8-887F-E3EF7CF45745}">
      <dgm:prSet/>
      <dgm:spPr/>
      <dgm:t>
        <a:bodyPr/>
        <a:lstStyle/>
        <a:p>
          <a:endParaRPr lang="es-ES" sz="3200"/>
        </a:p>
      </dgm:t>
    </dgm:pt>
    <dgm:pt modelId="{DB223879-6D00-4D74-B99F-D5112645D9B4}" type="pres">
      <dgm:prSet presAssocID="{32A071E2-6238-4B81-A6F1-7B73E189E42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6CE16E6-001C-469A-ADAB-4F797E99F16D}" type="pres">
      <dgm:prSet presAssocID="{D5418E16-A4C1-465A-A415-F3592F4DA27E}" presName="composite" presStyleCnt="0"/>
      <dgm:spPr/>
    </dgm:pt>
    <dgm:pt modelId="{CF5A6760-1544-4CBF-B406-CF4BE8085E0B}" type="pres">
      <dgm:prSet presAssocID="{D5418E16-A4C1-465A-A415-F3592F4DA27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61194-4225-4F74-B117-14D25CDFC82B}" type="pres">
      <dgm:prSet presAssocID="{D5418E16-A4C1-465A-A415-F3592F4DA27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4F88EC-45E2-4D55-AB45-33275EB991AC}" type="pres">
      <dgm:prSet presAssocID="{D5418E16-A4C1-465A-A415-F3592F4DA27E}" presName="BalanceSpacing" presStyleCnt="0"/>
      <dgm:spPr/>
    </dgm:pt>
    <dgm:pt modelId="{6448C45E-500C-4563-96BF-4FA7F1CB1574}" type="pres">
      <dgm:prSet presAssocID="{D5418E16-A4C1-465A-A415-F3592F4DA27E}" presName="BalanceSpacing1" presStyleCnt="0"/>
      <dgm:spPr/>
    </dgm:pt>
    <dgm:pt modelId="{4EED59DA-9565-4453-B603-14F27FF35185}" type="pres">
      <dgm:prSet presAssocID="{4165C2F3-92C1-4617-8D76-0A4453AF6775}" presName="Accent1Text" presStyleLbl="node1" presStyleIdx="1" presStyleCnt="6"/>
      <dgm:spPr/>
      <dgm:t>
        <a:bodyPr/>
        <a:lstStyle/>
        <a:p>
          <a:endParaRPr lang="es-ES"/>
        </a:p>
      </dgm:t>
    </dgm:pt>
    <dgm:pt modelId="{89293A4C-7F40-4CC1-B91D-51E9C3DAD8BC}" type="pres">
      <dgm:prSet presAssocID="{4165C2F3-92C1-4617-8D76-0A4453AF6775}" presName="spaceBetweenRectangles" presStyleCnt="0"/>
      <dgm:spPr/>
    </dgm:pt>
    <dgm:pt modelId="{E85755B1-F6AC-4157-B03B-D6856103889B}" type="pres">
      <dgm:prSet presAssocID="{DDF27795-2F8C-4D9D-90E4-F64D8F138274}" presName="composite" presStyleCnt="0"/>
      <dgm:spPr/>
    </dgm:pt>
    <dgm:pt modelId="{14DF0CC2-6C35-41DF-A28F-1E6B64038A90}" type="pres">
      <dgm:prSet presAssocID="{DDF27795-2F8C-4D9D-90E4-F64D8F13827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CDFAD1-8391-4822-8BD3-C5B8B3E85423}" type="pres">
      <dgm:prSet presAssocID="{DDF27795-2F8C-4D9D-90E4-F64D8F138274}" presName="Childtext1" presStyleLbl="revTx" presStyleIdx="1" presStyleCnt="3" custScaleX="76098" custScaleY="107204" custLinFactY="-46298" custLinFactNeighborX="4719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51A394-50F9-493A-9FCF-F368734AEA69}" type="pres">
      <dgm:prSet presAssocID="{DDF27795-2F8C-4D9D-90E4-F64D8F138274}" presName="BalanceSpacing" presStyleCnt="0"/>
      <dgm:spPr/>
    </dgm:pt>
    <dgm:pt modelId="{F39CA886-65A7-4A6C-9C6C-C8C50B5CEA39}" type="pres">
      <dgm:prSet presAssocID="{DDF27795-2F8C-4D9D-90E4-F64D8F138274}" presName="BalanceSpacing1" presStyleCnt="0"/>
      <dgm:spPr/>
    </dgm:pt>
    <dgm:pt modelId="{84CEB4E4-C040-4554-9698-CA0DC616E1EA}" type="pres">
      <dgm:prSet presAssocID="{1ABA4E3C-2BA5-4AD9-8825-E1795A21E3A1}" presName="Accent1Text" presStyleLbl="node1" presStyleIdx="3" presStyleCnt="6" custScaleX="127907" custScaleY="94054" custLinFactNeighborX="16274"/>
      <dgm:spPr/>
      <dgm:t>
        <a:bodyPr/>
        <a:lstStyle/>
        <a:p>
          <a:endParaRPr lang="es-ES"/>
        </a:p>
      </dgm:t>
    </dgm:pt>
    <dgm:pt modelId="{933C579D-316D-4B00-8E0E-CCFE6D0B73ED}" type="pres">
      <dgm:prSet presAssocID="{1ABA4E3C-2BA5-4AD9-8825-E1795A21E3A1}" presName="spaceBetweenRectangles" presStyleCnt="0"/>
      <dgm:spPr/>
    </dgm:pt>
    <dgm:pt modelId="{D7CC1596-00FA-49ED-A116-B46BBD0E0C53}" type="pres">
      <dgm:prSet presAssocID="{2DC439A2-F045-4DB1-A2F8-0BA1CFDC5441}" presName="composite" presStyleCnt="0"/>
      <dgm:spPr/>
    </dgm:pt>
    <dgm:pt modelId="{EADE36B0-FDB3-4C2E-91F8-783C4060B15C}" type="pres">
      <dgm:prSet presAssocID="{2DC439A2-F045-4DB1-A2F8-0BA1CFDC5441}" presName="Parent1" presStyleLbl="node1" presStyleIdx="4" presStyleCnt="6" custScaleX="130424" custScaleY="101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E843D6-9375-4896-9F23-408E62A1D207}" type="pres">
      <dgm:prSet presAssocID="{2DC439A2-F045-4DB1-A2F8-0BA1CFDC5441}" presName="Childtext1" presStyleLbl="revTx" presStyleIdx="2" presStyleCnt="3" custLinFactY="-43939" custLinFactNeighborX="-3298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919C4C-96F9-49F2-AABD-7B63E64B7633}" type="pres">
      <dgm:prSet presAssocID="{2DC439A2-F045-4DB1-A2F8-0BA1CFDC5441}" presName="BalanceSpacing" presStyleCnt="0"/>
      <dgm:spPr/>
    </dgm:pt>
    <dgm:pt modelId="{CA9BA176-878D-453F-BF85-DDE5B46F6BE6}" type="pres">
      <dgm:prSet presAssocID="{2DC439A2-F045-4DB1-A2F8-0BA1CFDC5441}" presName="BalanceSpacing1" presStyleCnt="0"/>
      <dgm:spPr/>
    </dgm:pt>
    <dgm:pt modelId="{FB331627-184F-4E3C-BCE9-4AE36ACE7564}" type="pres">
      <dgm:prSet presAssocID="{A0F23009-7F9E-4B4E-A3CD-7CEC45125C85}" presName="Accent1Text" presStyleLbl="node1" presStyleIdx="5" presStyleCnt="6" custScaleX="81765" custScaleY="71902" custLinFactNeighborX="-93837" custLinFactNeighborY="-18157"/>
      <dgm:spPr/>
      <dgm:t>
        <a:bodyPr/>
        <a:lstStyle/>
        <a:p>
          <a:endParaRPr lang="es-ES"/>
        </a:p>
      </dgm:t>
    </dgm:pt>
  </dgm:ptLst>
  <dgm:cxnLst>
    <dgm:cxn modelId="{5FE65A95-CF37-4CCE-89CA-0AD92F8853BA}" type="presOf" srcId="{4165C2F3-92C1-4617-8D76-0A4453AF6775}" destId="{4EED59DA-9565-4453-B603-14F27FF35185}" srcOrd="0" destOrd="0" presId="urn:microsoft.com/office/officeart/2008/layout/AlternatingHexagons"/>
    <dgm:cxn modelId="{FFC7BD76-CB52-490A-A2A1-EEFEB3AAAE33}" srcId="{32A071E2-6238-4B81-A6F1-7B73E189E423}" destId="{D5418E16-A4C1-465A-A415-F3592F4DA27E}" srcOrd="0" destOrd="0" parTransId="{7453C453-5E1D-4ADC-88ED-D6D82309D83F}" sibTransId="{4165C2F3-92C1-4617-8D76-0A4453AF6775}"/>
    <dgm:cxn modelId="{05C02728-ED70-4EE7-ACF0-B4DC89090814}" srcId="{32A071E2-6238-4B81-A6F1-7B73E189E423}" destId="{2DC439A2-F045-4DB1-A2F8-0BA1CFDC5441}" srcOrd="2" destOrd="0" parTransId="{B14F0959-F5D0-4115-9CB2-13050E2AD0DC}" sibTransId="{A0F23009-7F9E-4B4E-A3CD-7CEC45125C85}"/>
    <dgm:cxn modelId="{E4AA0452-E9A5-49F6-AE73-ACB024E2B989}" type="presOf" srcId="{1ABA4E3C-2BA5-4AD9-8825-E1795A21E3A1}" destId="{84CEB4E4-C040-4554-9698-CA0DC616E1EA}" srcOrd="0" destOrd="0" presId="urn:microsoft.com/office/officeart/2008/layout/AlternatingHexagons"/>
    <dgm:cxn modelId="{FAB7014C-78C0-4C2B-A958-F19E057F3693}" type="presOf" srcId="{2DC439A2-F045-4DB1-A2F8-0BA1CFDC5441}" destId="{EADE36B0-FDB3-4C2E-91F8-783C4060B15C}" srcOrd="0" destOrd="0" presId="urn:microsoft.com/office/officeart/2008/layout/AlternatingHexagons"/>
    <dgm:cxn modelId="{EB8D74E3-74F0-44FA-9ECC-85E06DDB07CB}" type="presOf" srcId="{32A071E2-6238-4B81-A6F1-7B73E189E423}" destId="{DB223879-6D00-4D74-B99F-D5112645D9B4}" srcOrd="0" destOrd="0" presId="urn:microsoft.com/office/officeart/2008/layout/AlternatingHexagons"/>
    <dgm:cxn modelId="{C79B3FA5-2690-4933-9823-C19C37A54794}" type="presOf" srcId="{DDF27795-2F8C-4D9D-90E4-F64D8F138274}" destId="{14DF0CC2-6C35-41DF-A28F-1E6B64038A90}" srcOrd="0" destOrd="0" presId="urn:microsoft.com/office/officeart/2008/layout/AlternatingHexagons"/>
    <dgm:cxn modelId="{F83C3335-96CA-4BB8-887F-E3EF7CF45745}" srcId="{DDF27795-2F8C-4D9D-90E4-F64D8F138274}" destId="{E4BE2464-9B57-4980-B8D8-6B18AE90E8DF}" srcOrd="0" destOrd="0" parTransId="{79C0C8CF-3616-4BBC-B88B-DA3ACCAB44ED}" sibTransId="{A2AB8D75-0CE9-46CF-B306-A51897C9CB6A}"/>
    <dgm:cxn modelId="{A2D0A0EF-1CFE-4BFB-87BF-EBCB83DB9F9D}" srcId="{2DC439A2-F045-4DB1-A2F8-0BA1CFDC5441}" destId="{418EB48B-8EB1-4F4A-9670-CC64F21060C6}" srcOrd="0" destOrd="0" parTransId="{BD016E75-125B-4A5A-A4D6-ED62400DDE9D}" sibTransId="{1174B515-39AD-4347-892B-99B6A64901F3}"/>
    <dgm:cxn modelId="{DA1E990E-BF29-4B88-A25A-75D66B63D325}" type="presOf" srcId="{D5418E16-A4C1-465A-A415-F3592F4DA27E}" destId="{CF5A6760-1544-4CBF-B406-CF4BE8085E0B}" srcOrd="0" destOrd="0" presId="urn:microsoft.com/office/officeart/2008/layout/AlternatingHexagons"/>
    <dgm:cxn modelId="{82AA0128-711F-493C-B1F7-6DA985AC00D8}" type="presOf" srcId="{A0F23009-7F9E-4B4E-A3CD-7CEC45125C85}" destId="{FB331627-184F-4E3C-BCE9-4AE36ACE7564}" srcOrd="0" destOrd="0" presId="urn:microsoft.com/office/officeart/2008/layout/AlternatingHexagons"/>
    <dgm:cxn modelId="{DA2B6146-B74B-41CB-9D4E-3D097C606A37}" type="presOf" srcId="{418EB48B-8EB1-4F4A-9670-CC64F21060C6}" destId="{0EE843D6-9375-4896-9F23-408E62A1D207}" srcOrd="0" destOrd="0" presId="urn:microsoft.com/office/officeart/2008/layout/AlternatingHexagons"/>
    <dgm:cxn modelId="{8596D4E8-196B-4556-858E-CEDDDE3A0D97}" type="presOf" srcId="{E4BE2464-9B57-4980-B8D8-6B18AE90E8DF}" destId="{05CDFAD1-8391-4822-8BD3-C5B8B3E85423}" srcOrd="0" destOrd="0" presId="urn:microsoft.com/office/officeart/2008/layout/AlternatingHexagons"/>
    <dgm:cxn modelId="{7BA8C406-C236-4C80-9EE2-5EBEDD22723C}" srcId="{32A071E2-6238-4B81-A6F1-7B73E189E423}" destId="{DDF27795-2F8C-4D9D-90E4-F64D8F138274}" srcOrd="1" destOrd="0" parTransId="{260A4F4D-4DB6-4E04-AC8A-4190B62336FC}" sibTransId="{1ABA4E3C-2BA5-4AD9-8825-E1795A21E3A1}"/>
    <dgm:cxn modelId="{AE99526D-424E-4EDC-9AC1-21AF790EFE59}" type="presParOf" srcId="{DB223879-6D00-4D74-B99F-D5112645D9B4}" destId="{A6CE16E6-001C-469A-ADAB-4F797E99F16D}" srcOrd="0" destOrd="0" presId="urn:microsoft.com/office/officeart/2008/layout/AlternatingHexagons"/>
    <dgm:cxn modelId="{68802559-8A7C-4858-8FBA-84C4DD024B33}" type="presParOf" srcId="{A6CE16E6-001C-469A-ADAB-4F797E99F16D}" destId="{CF5A6760-1544-4CBF-B406-CF4BE8085E0B}" srcOrd="0" destOrd="0" presId="urn:microsoft.com/office/officeart/2008/layout/AlternatingHexagons"/>
    <dgm:cxn modelId="{EA5F7758-3796-4309-AB19-F8862A435776}" type="presParOf" srcId="{A6CE16E6-001C-469A-ADAB-4F797E99F16D}" destId="{B8761194-4225-4F74-B117-14D25CDFC82B}" srcOrd="1" destOrd="0" presId="urn:microsoft.com/office/officeart/2008/layout/AlternatingHexagons"/>
    <dgm:cxn modelId="{09E55E06-EB29-46EE-8944-36C3C9252595}" type="presParOf" srcId="{A6CE16E6-001C-469A-ADAB-4F797E99F16D}" destId="{EC4F88EC-45E2-4D55-AB45-33275EB991AC}" srcOrd="2" destOrd="0" presId="urn:microsoft.com/office/officeart/2008/layout/AlternatingHexagons"/>
    <dgm:cxn modelId="{F07989D1-E83A-4F48-82CF-0969F1A2113E}" type="presParOf" srcId="{A6CE16E6-001C-469A-ADAB-4F797E99F16D}" destId="{6448C45E-500C-4563-96BF-4FA7F1CB1574}" srcOrd="3" destOrd="0" presId="urn:microsoft.com/office/officeart/2008/layout/AlternatingHexagons"/>
    <dgm:cxn modelId="{FF56E394-338C-426E-BBD0-E511709A56B3}" type="presParOf" srcId="{A6CE16E6-001C-469A-ADAB-4F797E99F16D}" destId="{4EED59DA-9565-4453-B603-14F27FF35185}" srcOrd="4" destOrd="0" presId="urn:microsoft.com/office/officeart/2008/layout/AlternatingHexagons"/>
    <dgm:cxn modelId="{E605C8F5-F226-46D7-AAF6-BB1F824DE84E}" type="presParOf" srcId="{DB223879-6D00-4D74-B99F-D5112645D9B4}" destId="{89293A4C-7F40-4CC1-B91D-51E9C3DAD8BC}" srcOrd="1" destOrd="0" presId="urn:microsoft.com/office/officeart/2008/layout/AlternatingHexagons"/>
    <dgm:cxn modelId="{447575A3-50F4-45EA-A4CD-7A2E27E01367}" type="presParOf" srcId="{DB223879-6D00-4D74-B99F-D5112645D9B4}" destId="{E85755B1-F6AC-4157-B03B-D6856103889B}" srcOrd="2" destOrd="0" presId="urn:microsoft.com/office/officeart/2008/layout/AlternatingHexagons"/>
    <dgm:cxn modelId="{9D7DD5FA-A529-4828-B236-D87C5A7C03A5}" type="presParOf" srcId="{E85755B1-F6AC-4157-B03B-D6856103889B}" destId="{14DF0CC2-6C35-41DF-A28F-1E6B64038A90}" srcOrd="0" destOrd="0" presId="urn:microsoft.com/office/officeart/2008/layout/AlternatingHexagons"/>
    <dgm:cxn modelId="{4A9DB6F1-F884-41A0-BAE8-3478731AD0D9}" type="presParOf" srcId="{E85755B1-F6AC-4157-B03B-D6856103889B}" destId="{05CDFAD1-8391-4822-8BD3-C5B8B3E85423}" srcOrd="1" destOrd="0" presId="urn:microsoft.com/office/officeart/2008/layout/AlternatingHexagons"/>
    <dgm:cxn modelId="{49A0FD6E-FF17-4670-8C5A-F5AF76EF445D}" type="presParOf" srcId="{E85755B1-F6AC-4157-B03B-D6856103889B}" destId="{8751A394-50F9-493A-9FCF-F368734AEA69}" srcOrd="2" destOrd="0" presId="urn:microsoft.com/office/officeart/2008/layout/AlternatingHexagons"/>
    <dgm:cxn modelId="{15E905D3-9E2E-47A3-A5CA-1D887CE3FBC4}" type="presParOf" srcId="{E85755B1-F6AC-4157-B03B-D6856103889B}" destId="{F39CA886-65A7-4A6C-9C6C-C8C50B5CEA39}" srcOrd="3" destOrd="0" presId="urn:microsoft.com/office/officeart/2008/layout/AlternatingHexagons"/>
    <dgm:cxn modelId="{59C9AF72-7763-4608-9A10-D2EBCDDE3371}" type="presParOf" srcId="{E85755B1-F6AC-4157-B03B-D6856103889B}" destId="{84CEB4E4-C040-4554-9698-CA0DC616E1EA}" srcOrd="4" destOrd="0" presId="urn:microsoft.com/office/officeart/2008/layout/AlternatingHexagons"/>
    <dgm:cxn modelId="{36DD5D2A-4DCD-496F-AC40-C86CA4096B59}" type="presParOf" srcId="{DB223879-6D00-4D74-B99F-D5112645D9B4}" destId="{933C579D-316D-4B00-8E0E-CCFE6D0B73ED}" srcOrd="3" destOrd="0" presId="urn:microsoft.com/office/officeart/2008/layout/AlternatingHexagons"/>
    <dgm:cxn modelId="{13011C58-F712-426E-811A-E3D68A5914C4}" type="presParOf" srcId="{DB223879-6D00-4D74-B99F-D5112645D9B4}" destId="{D7CC1596-00FA-49ED-A116-B46BBD0E0C53}" srcOrd="4" destOrd="0" presId="urn:microsoft.com/office/officeart/2008/layout/AlternatingHexagons"/>
    <dgm:cxn modelId="{0C79D720-BB04-4A8E-979F-4EB87982B284}" type="presParOf" srcId="{D7CC1596-00FA-49ED-A116-B46BBD0E0C53}" destId="{EADE36B0-FDB3-4C2E-91F8-783C4060B15C}" srcOrd="0" destOrd="0" presId="urn:microsoft.com/office/officeart/2008/layout/AlternatingHexagons"/>
    <dgm:cxn modelId="{75A5B4EB-CE7A-475A-9002-62B1E1E00AFB}" type="presParOf" srcId="{D7CC1596-00FA-49ED-A116-B46BBD0E0C53}" destId="{0EE843D6-9375-4896-9F23-408E62A1D207}" srcOrd="1" destOrd="0" presId="urn:microsoft.com/office/officeart/2008/layout/AlternatingHexagons"/>
    <dgm:cxn modelId="{BE54D2CA-2DBB-44BB-9DE7-4F826480A393}" type="presParOf" srcId="{D7CC1596-00FA-49ED-A116-B46BBD0E0C53}" destId="{4D919C4C-96F9-49F2-AABD-7B63E64B7633}" srcOrd="2" destOrd="0" presId="urn:microsoft.com/office/officeart/2008/layout/AlternatingHexagons"/>
    <dgm:cxn modelId="{59168D0D-0517-412C-9A55-50FB133AC29D}" type="presParOf" srcId="{D7CC1596-00FA-49ED-A116-B46BBD0E0C53}" destId="{CA9BA176-878D-453F-BF85-DDE5B46F6BE6}" srcOrd="3" destOrd="0" presId="urn:microsoft.com/office/officeart/2008/layout/AlternatingHexagons"/>
    <dgm:cxn modelId="{4E7AE257-238C-4BFE-9977-2E487CFFA7E1}" type="presParOf" srcId="{D7CC1596-00FA-49ED-A116-B46BBD0E0C53}" destId="{FB331627-184F-4E3C-BCE9-4AE36ACE756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7E986-8405-4FFF-BF0A-239BE86DA9AB}">
      <dsp:nvSpPr>
        <dsp:cNvPr id="0" name=""/>
        <dsp:cNvSpPr/>
      </dsp:nvSpPr>
      <dsp:spPr>
        <a:xfrm>
          <a:off x="0" y="377933"/>
          <a:ext cx="10515600" cy="3838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B7EB4-83CB-4CFE-B442-1456286156D5}">
      <dsp:nvSpPr>
        <dsp:cNvPr id="0" name=""/>
        <dsp:cNvSpPr/>
      </dsp:nvSpPr>
      <dsp:spPr>
        <a:xfrm>
          <a:off x="525780" y="97493"/>
          <a:ext cx="7360920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Importancia del brócoli en Ecuador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53160" y="124873"/>
        <a:ext cx="7306160" cy="506120"/>
      </dsp:txXfrm>
    </dsp:sp>
    <dsp:sp modelId="{3551883B-EF82-4380-A699-C957570B7F04}">
      <dsp:nvSpPr>
        <dsp:cNvPr id="0" name=""/>
        <dsp:cNvSpPr/>
      </dsp:nvSpPr>
      <dsp:spPr>
        <a:xfrm>
          <a:off x="0" y="114478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4DCC2-E726-458A-B6DC-DCB510AA6821}">
      <dsp:nvSpPr>
        <dsp:cNvPr id="0" name=""/>
        <dsp:cNvSpPr/>
      </dsp:nvSpPr>
      <dsp:spPr>
        <a:xfrm>
          <a:off x="525780" y="864340"/>
          <a:ext cx="7360920" cy="560880"/>
        </a:xfrm>
        <a:prstGeom prst="round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Descripción botánica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53160" y="891720"/>
        <a:ext cx="7306160" cy="506120"/>
      </dsp:txXfrm>
    </dsp:sp>
    <dsp:sp modelId="{9F1B98F9-472A-44AB-81CC-64D2684F6BC3}">
      <dsp:nvSpPr>
        <dsp:cNvPr id="0" name=""/>
        <dsp:cNvSpPr/>
      </dsp:nvSpPr>
      <dsp:spPr>
        <a:xfrm>
          <a:off x="0" y="200662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44C1C-3497-4FAA-ADBF-872A84F2CEC4}">
      <dsp:nvSpPr>
        <dsp:cNvPr id="0" name=""/>
        <dsp:cNvSpPr/>
      </dsp:nvSpPr>
      <dsp:spPr>
        <a:xfrm>
          <a:off x="525780" y="1726180"/>
          <a:ext cx="7360920" cy="560880"/>
        </a:xfrm>
        <a:prstGeom prst="round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Plagas y enfermedades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53160" y="1753560"/>
        <a:ext cx="7306160" cy="506120"/>
      </dsp:txXfrm>
    </dsp:sp>
    <dsp:sp modelId="{D6A5C316-BD86-481B-B4DE-E2DB075F9911}">
      <dsp:nvSpPr>
        <dsp:cNvPr id="0" name=""/>
        <dsp:cNvSpPr/>
      </dsp:nvSpPr>
      <dsp:spPr>
        <a:xfrm>
          <a:off x="0" y="286846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4C24F-362B-4D0A-9813-C989B9634A03}">
      <dsp:nvSpPr>
        <dsp:cNvPr id="0" name=""/>
        <dsp:cNvSpPr/>
      </dsp:nvSpPr>
      <dsp:spPr>
        <a:xfrm>
          <a:off x="525780" y="2588020"/>
          <a:ext cx="7360920" cy="560880"/>
        </a:xfrm>
        <a:prstGeom prst="round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kern="1200" dirty="0" smtClean="0">
              <a:solidFill>
                <a:schemeClr val="tx1"/>
              </a:solidFill>
            </a:rPr>
            <a:t>Capacidad de Intercambio Catiónico </a:t>
          </a:r>
          <a:endParaRPr lang="es-ES" sz="1900" b="0" kern="1200" dirty="0">
            <a:solidFill>
              <a:schemeClr val="tx1"/>
            </a:solidFill>
          </a:endParaRPr>
        </a:p>
      </dsp:txBody>
      <dsp:txXfrm>
        <a:off x="553160" y="2615400"/>
        <a:ext cx="7306160" cy="506120"/>
      </dsp:txXfrm>
    </dsp:sp>
    <dsp:sp modelId="{9813A66E-0EC2-42C1-A8B8-CA5B4416B663}">
      <dsp:nvSpPr>
        <dsp:cNvPr id="0" name=""/>
        <dsp:cNvSpPr/>
      </dsp:nvSpPr>
      <dsp:spPr>
        <a:xfrm>
          <a:off x="0" y="373030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1F05A-EBD5-450D-A0A8-4BB445A4011E}">
      <dsp:nvSpPr>
        <dsp:cNvPr id="0" name=""/>
        <dsp:cNvSpPr/>
      </dsp:nvSpPr>
      <dsp:spPr>
        <a:xfrm>
          <a:off x="525780" y="3449860"/>
          <a:ext cx="7360920" cy="560880"/>
        </a:xfrm>
        <a:prstGeom prst="round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Zeolita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553160" y="3477240"/>
        <a:ext cx="7306160" cy="506120"/>
      </dsp:txXfrm>
    </dsp:sp>
    <dsp:sp modelId="{F74E3B59-A051-4FF9-9717-509FC7E1B826}">
      <dsp:nvSpPr>
        <dsp:cNvPr id="0" name=""/>
        <dsp:cNvSpPr/>
      </dsp:nvSpPr>
      <dsp:spPr>
        <a:xfrm>
          <a:off x="0" y="459214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BE860-6EA8-4234-848E-12A340E3EC73}">
      <dsp:nvSpPr>
        <dsp:cNvPr id="0" name=""/>
        <dsp:cNvSpPr/>
      </dsp:nvSpPr>
      <dsp:spPr>
        <a:xfrm>
          <a:off x="525780" y="4311700"/>
          <a:ext cx="7360920" cy="56088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Carbón activado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553160" y="4339080"/>
        <a:ext cx="73061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F4AC-1C44-49A6-B67C-E802879000C5}">
      <dsp:nvSpPr>
        <dsp:cNvPr id="0" name=""/>
        <dsp:cNvSpPr/>
      </dsp:nvSpPr>
      <dsp:spPr>
        <a:xfrm>
          <a:off x="-5860480" y="-897454"/>
          <a:ext cx="6981270" cy="6981270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5C382-26D3-413E-9D3E-42A709502C81}">
      <dsp:nvSpPr>
        <dsp:cNvPr id="0" name=""/>
        <dsp:cNvSpPr/>
      </dsp:nvSpPr>
      <dsp:spPr>
        <a:xfrm>
          <a:off x="363823" y="235772"/>
          <a:ext cx="10171438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Altura de la planta (cm)</a:t>
          </a:r>
          <a:endParaRPr lang="es-ES" sz="2300" kern="1200" dirty="0"/>
        </a:p>
      </dsp:txBody>
      <dsp:txXfrm>
        <a:off x="363823" y="235772"/>
        <a:ext cx="10171438" cy="471336"/>
      </dsp:txXfrm>
    </dsp:sp>
    <dsp:sp modelId="{1A49BD8E-0D24-4AC0-B305-E4E8E6928800}">
      <dsp:nvSpPr>
        <dsp:cNvPr id="0" name=""/>
        <dsp:cNvSpPr/>
      </dsp:nvSpPr>
      <dsp:spPr>
        <a:xfrm>
          <a:off x="69237" y="176854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52F0E-418C-4A62-B18B-9FDEE84D6EC4}">
      <dsp:nvSpPr>
        <dsp:cNvPr id="0" name=""/>
        <dsp:cNvSpPr/>
      </dsp:nvSpPr>
      <dsp:spPr>
        <a:xfrm>
          <a:off x="790660" y="943191"/>
          <a:ext cx="9744601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Número de pellas a la cosecha</a:t>
          </a:r>
          <a:endParaRPr lang="es-ES" sz="2300" kern="1200" dirty="0"/>
        </a:p>
      </dsp:txBody>
      <dsp:txXfrm>
        <a:off x="790660" y="943191"/>
        <a:ext cx="9744601" cy="471336"/>
      </dsp:txXfrm>
    </dsp:sp>
    <dsp:sp modelId="{8CA75935-74BF-427B-8CAC-2558EABB0EED}">
      <dsp:nvSpPr>
        <dsp:cNvPr id="0" name=""/>
        <dsp:cNvSpPr/>
      </dsp:nvSpPr>
      <dsp:spPr>
        <a:xfrm>
          <a:off x="496075" y="884274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363E3-B3AB-4439-ADB7-356E83BD0EC8}">
      <dsp:nvSpPr>
        <dsp:cNvPr id="0" name=""/>
        <dsp:cNvSpPr/>
      </dsp:nvSpPr>
      <dsp:spPr>
        <a:xfrm>
          <a:off x="1024565" y="1650092"/>
          <a:ext cx="9510696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Diámetro de pella (cm)</a:t>
          </a:r>
          <a:endParaRPr lang="es-ES" sz="2300" kern="1200" dirty="0"/>
        </a:p>
      </dsp:txBody>
      <dsp:txXfrm>
        <a:off x="1024565" y="1650092"/>
        <a:ext cx="9510696" cy="471336"/>
      </dsp:txXfrm>
    </dsp:sp>
    <dsp:sp modelId="{982D87BB-E7F0-45EC-9A0B-A2BF2795C56D}">
      <dsp:nvSpPr>
        <dsp:cNvPr id="0" name=""/>
        <dsp:cNvSpPr/>
      </dsp:nvSpPr>
      <dsp:spPr>
        <a:xfrm>
          <a:off x="729980" y="1591175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B066C-18A2-4948-8319-9D00F6C25992}">
      <dsp:nvSpPr>
        <dsp:cNvPr id="0" name=""/>
        <dsp:cNvSpPr/>
      </dsp:nvSpPr>
      <dsp:spPr>
        <a:xfrm>
          <a:off x="1099249" y="2357512"/>
          <a:ext cx="9436012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Rendimiento del cultivo (kg/ha) </a:t>
          </a:r>
          <a:endParaRPr lang="es-ES" sz="2300" kern="1200" dirty="0"/>
        </a:p>
      </dsp:txBody>
      <dsp:txXfrm>
        <a:off x="1099249" y="2357512"/>
        <a:ext cx="9436012" cy="471336"/>
      </dsp:txXfrm>
    </dsp:sp>
    <dsp:sp modelId="{5AE74A9F-2C56-41FF-A33E-F071A885098C}">
      <dsp:nvSpPr>
        <dsp:cNvPr id="0" name=""/>
        <dsp:cNvSpPr/>
      </dsp:nvSpPr>
      <dsp:spPr>
        <a:xfrm>
          <a:off x="804664" y="2298595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3AD7C-0329-4785-8C3F-A31456ECFC64}">
      <dsp:nvSpPr>
        <dsp:cNvPr id="0" name=""/>
        <dsp:cNvSpPr/>
      </dsp:nvSpPr>
      <dsp:spPr>
        <a:xfrm>
          <a:off x="1024565" y="3064932"/>
          <a:ext cx="9510696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Evaluación económica a cada tratamiento mediante el modelo del CIMMYT</a:t>
          </a:r>
          <a:endParaRPr lang="es-ES" sz="2300" kern="1200" dirty="0"/>
        </a:p>
      </dsp:txBody>
      <dsp:txXfrm>
        <a:off x="1024565" y="3064932"/>
        <a:ext cx="9510696" cy="471336"/>
      </dsp:txXfrm>
    </dsp:sp>
    <dsp:sp modelId="{34C51B1B-3AE7-457A-BCFE-DB3256973FC6}">
      <dsp:nvSpPr>
        <dsp:cNvPr id="0" name=""/>
        <dsp:cNvSpPr/>
      </dsp:nvSpPr>
      <dsp:spPr>
        <a:xfrm>
          <a:off x="729980" y="3006015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8FEC3-4E56-4A9B-9A4F-71D5C644FBCA}">
      <dsp:nvSpPr>
        <dsp:cNvPr id="0" name=""/>
        <dsp:cNvSpPr/>
      </dsp:nvSpPr>
      <dsp:spPr>
        <a:xfrm>
          <a:off x="790660" y="3771833"/>
          <a:ext cx="9744601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Análisis de suelo de cada de tratamiento al inicio y al final del cultivo</a:t>
          </a:r>
          <a:endParaRPr lang="es-ES" sz="2300" kern="1200" dirty="0"/>
        </a:p>
      </dsp:txBody>
      <dsp:txXfrm>
        <a:off x="790660" y="3771833"/>
        <a:ext cx="9744601" cy="471336"/>
      </dsp:txXfrm>
    </dsp:sp>
    <dsp:sp modelId="{D6E78A67-22CE-45FB-BB01-01E71E8E2AFF}">
      <dsp:nvSpPr>
        <dsp:cNvPr id="0" name=""/>
        <dsp:cNvSpPr/>
      </dsp:nvSpPr>
      <dsp:spPr>
        <a:xfrm>
          <a:off x="496075" y="3712916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9A250-4F61-4AF0-A602-D29EB8A13675}">
      <dsp:nvSpPr>
        <dsp:cNvPr id="0" name=""/>
        <dsp:cNvSpPr/>
      </dsp:nvSpPr>
      <dsp:spPr>
        <a:xfrm>
          <a:off x="363823" y="4479253"/>
          <a:ext cx="10171438" cy="47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2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Análisis foliar a cada tratamiento al final del cultivo</a:t>
          </a:r>
          <a:endParaRPr lang="es-ES" sz="2300" kern="1200" dirty="0"/>
        </a:p>
      </dsp:txBody>
      <dsp:txXfrm>
        <a:off x="363823" y="4479253"/>
        <a:ext cx="10171438" cy="471336"/>
      </dsp:txXfrm>
    </dsp:sp>
    <dsp:sp modelId="{E966FB18-53AB-4C61-A0AF-D242353C8568}">
      <dsp:nvSpPr>
        <dsp:cNvPr id="0" name=""/>
        <dsp:cNvSpPr/>
      </dsp:nvSpPr>
      <dsp:spPr>
        <a:xfrm>
          <a:off x="69237" y="4420336"/>
          <a:ext cx="589170" cy="589170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74F4-95A1-4F48-8067-632173B74DA8}">
      <dsp:nvSpPr>
        <dsp:cNvPr id="0" name=""/>
        <dsp:cNvSpPr/>
      </dsp:nvSpPr>
      <dsp:spPr>
        <a:xfrm>
          <a:off x="2338239" y="0"/>
          <a:ext cx="5077496" cy="5077496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F2F62-4A6B-42C3-B5F6-3F78FE4F4CB3}">
      <dsp:nvSpPr>
        <dsp:cNvPr id="0" name=""/>
        <dsp:cNvSpPr/>
      </dsp:nvSpPr>
      <dsp:spPr>
        <a:xfrm>
          <a:off x="4876987" y="508245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Preparación del terreno</a:t>
          </a:r>
          <a:endParaRPr lang="es-ES" sz="1400" kern="1200" dirty="0"/>
        </a:p>
      </dsp:txBody>
      <dsp:txXfrm>
        <a:off x="4894608" y="525866"/>
        <a:ext cx="3265130" cy="325736"/>
      </dsp:txXfrm>
    </dsp:sp>
    <dsp:sp modelId="{6F34DAA6-4538-4A2E-ACB1-A7401E7FED46}">
      <dsp:nvSpPr>
        <dsp:cNvPr id="0" name=""/>
        <dsp:cNvSpPr/>
      </dsp:nvSpPr>
      <dsp:spPr>
        <a:xfrm>
          <a:off x="4876987" y="914345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155077"/>
              <a:satOff val="-5330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Toma de muestras de suelo</a:t>
          </a:r>
          <a:endParaRPr lang="es-ES" sz="1400" kern="1200" dirty="0"/>
        </a:p>
      </dsp:txBody>
      <dsp:txXfrm>
        <a:off x="4894608" y="931966"/>
        <a:ext cx="3265130" cy="325736"/>
      </dsp:txXfrm>
    </dsp:sp>
    <dsp:sp modelId="{E2F3E71E-D04F-403B-B3BD-BB9147DBF8F2}">
      <dsp:nvSpPr>
        <dsp:cNvPr id="0" name=""/>
        <dsp:cNvSpPr/>
      </dsp:nvSpPr>
      <dsp:spPr>
        <a:xfrm>
          <a:off x="4876987" y="1320446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310154"/>
              <a:satOff val="-10660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Delimitación y preparación de UE</a:t>
          </a:r>
          <a:endParaRPr lang="es-ES" sz="1400" kern="1200" dirty="0"/>
        </a:p>
      </dsp:txBody>
      <dsp:txXfrm>
        <a:off x="4894608" y="1338067"/>
        <a:ext cx="3265130" cy="325736"/>
      </dsp:txXfrm>
    </dsp:sp>
    <dsp:sp modelId="{DAFDD92D-7242-4362-AEB3-C9948A215532}">
      <dsp:nvSpPr>
        <dsp:cNvPr id="0" name=""/>
        <dsp:cNvSpPr/>
      </dsp:nvSpPr>
      <dsp:spPr>
        <a:xfrm>
          <a:off x="4876987" y="1726546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Instalación del sistema de riego</a:t>
          </a:r>
          <a:endParaRPr lang="es-ES" sz="1400" kern="1200" dirty="0"/>
        </a:p>
      </dsp:txBody>
      <dsp:txXfrm>
        <a:off x="4894608" y="1744167"/>
        <a:ext cx="3265130" cy="325736"/>
      </dsp:txXfrm>
    </dsp:sp>
    <dsp:sp modelId="{5E66138B-DD45-42BE-8E75-D929880C92C4}">
      <dsp:nvSpPr>
        <dsp:cNvPr id="0" name=""/>
        <dsp:cNvSpPr/>
      </dsp:nvSpPr>
      <dsp:spPr>
        <a:xfrm>
          <a:off x="4876987" y="2132647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620308"/>
              <a:satOff val="-21319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Trasplante de plántulas de brócoli variedad </a:t>
          </a:r>
          <a:r>
            <a:rPr lang="es-ES" sz="1400" kern="1200" dirty="0" err="1" smtClean="0"/>
            <a:t>Avenger</a:t>
          </a:r>
          <a:endParaRPr lang="es-ES" sz="1400" kern="1200" dirty="0"/>
        </a:p>
      </dsp:txBody>
      <dsp:txXfrm>
        <a:off x="4894608" y="2150268"/>
        <a:ext cx="3265130" cy="325736"/>
      </dsp:txXfrm>
    </dsp:sp>
    <dsp:sp modelId="{6E6DA307-0E52-4254-B398-7BF531D68604}">
      <dsp:nvSpPr>
        <dsp:cNvPr id="0" name=""/>
        <dsp:cNvSpPr/>
      </dsp:nvSpPr>
      <dsp:spPr>
        <a:xfrm>
          <a:off x="4876987" y="2538748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775385"/>
              <a:satOff val="-26649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Fertilización </a:t>
          </a:r>
          <a:endParaRPr lang="es-ES" sz="1400" kern="1200" dirty="0"/>
        </a:p>
      </dsp:txBody>
      <dsp:txXfrm>
        <a:off x="4894608" y="2556369"/>
        <a:ext cx="3265130" cy="325736"/>
      </dsp:txXfrm>
    </dsp:sp>
    <dsp:sp modelId="{66B644CE-DD11-47A8-A473-C4259A656572}">
      <dsp:nvSpPr>
        <dsp:cNvPr id="0" name=""/>
        <dsp:cNvSpPr/>
      </dsp:nvSpPr>
      <dsp:spPr>
        <a:xfrm>
          <a:off x="4876987" y="2944848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Labores culturales</a:t>
          </a:r>
          <a:endParaRPr lang="es-ES" sz="1400" kern="1200" dirty="0"/>
        </a:p>
      </dsp:txBody>
      <dsp:txXfrm>
        <a:off x="4894608" y="2962469"/>
        <a:ext cx="3265130" cy="325736"/>
      </dsp:txXfrm>
    </dsp:sp>
    <dsp:sp modelId="{F1E52C3C-F265-4ACD-8431-42BE5334A511}">
      <dsp:nvSpPr>
        <dsp:cNvPr id="0" name=""/>
        <dsp:cNvSpPr/>
      </dsp:nvSpPr>
      <dsp:spPr>
        <a:xfrm>
          <a:off x="4876987" y="3350949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085538"/>
              <a:satOff val="-37308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Controles fitosanitarios</a:t>
          </a:r>
          <a:endParaRPr lang="es-ES" sz="1400" kern="1200" dirty="0"/>
        </a:p>
      </dsp:txBody>
      <dsp:txXfrm>
        <a:off x="4894608" y="3368570"/>
        <a:ext cx="3265130" cy="325736"/>
      </dsp:txXfrm>
    </dsp:sp>
    <dsp:sp modelId="{DD2A5E5B-09CC-4170-B625-3A6A3DAEF6E9}">
      <dsp:nvSpPr>
        <dsp:cNvPr id="0" name=""/>
        <dsp:cNvSpPr/>
      </dsp:nvSpPr>
      <dsp:spPr>
        <a:xfrm>
          <a:off x="4876987" y="3757049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240615"/>
              <a:satOff val="-42638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Cosecha </a:t>
          </a:r>
          <a:endParaRPr lang="es-ES" sz="1400" kern="1200" dirty="0"/>
        </a:p>
      </dsp:txBody>
      <dsp:txXfrm>
        <a:off x="4894608" y="3774670"/>
        <a:ext cx="3265130" cy="325736"/>
      </dsp:txXfrm>
    </dsp:sp>
    <dsp:sp modelId="{18C752C8-58F7-44A7-80A3-E3369CB65B67}">
      <dsp:nvSpPr>
        <dsp:cNvPr id="0" name=""/>
        <dsp:cNvSpPr/>
      </dsp:nvSpPr>
      <dsp:spPr>
        <a:xfrm>
          <a:off x="4876987" y="4163150"/>
          <a:ext cx="3300372" cy="36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Toma de muestras foliares</a:t>
          </a:r>
          <a:endParaRPr lang="es-ES" sz="1400" kern="1200" dirty="0"/>
        </a:p>
      </dsp:txBody>
      <dsp:txXfrm>
        <a:off x="4894608" y="4180771"/>
        <a:ext cx="3265130" cy="325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A6760-1544-4CBF-B406-CF4BE8085E0B}">
      <dsp:nvSpPr>
        <dsp:cNvPr id="0" name=""/>
        <dsp:cNvSpPr/>
      </dsp:nvSpPr>
      <dsp:spPr>
        <a:xfrm rot="5400000">
          <a:off x="5019820" y="118651"/>
          <a:ext cx="1819320" cy="15828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Aplicar 106,67 kg/ha de zeolita  y 213,33 kg/ha  de carbón activado</a:t>
          </a:r>
        </a:p>
      </dsp:txBody>
      <dsp:txXfrm rot="-5400000">
        <a:off x="5384730" y="283906"/>
        <a:ext cx="1089500" cy="1252298"/>
      </dsp:txXfrm>
    </dsp:sp>
    <dsp:sp modelId="{B8761194-4225-4F74-B117-14D25CDFC82B}">
      <dsp:nvSpPr>
        <dsp:cNvPr id="0" name=""/>
        <dsp:cNvSpPr/>
      </dsp:nvSpPr>
      <dsp:spPr>
        <a:xfrm>
          <a:off x="6768915" y="364260"/>
          <a:ext cx="2030361" cy="1091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59DA-9565-4453-B603-14F27FF35185}">
      <dsp:nvSpPr>
        <dsp:cNvPr id="0" name=""/>
        <dsp:cNvSpPr/>
      </dsp:nvSpPr>
      <dsp:spPr>
        <a:xfrm rot="5400000">
          <a:off x="3310386" y="118651"/>
          <a:ext cx="1819320" cy="15828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400" kern="1200"/>
        </a:p>
      </dsp:txBody>
      <dsp:txXfrm rot="-5400000">
        <a:off x="3675296" y="283906"/>
        <a:ext cx="1089500" cy="1252298"/>
      </dsp:txXfrm>
    </dsp:sp>
    <dsp:sp modelId="{14DF0CC2-6C35-41DF-A28F-1E6B64038A90}">
      <dsp:nvSpPr>
        <dsp:cNvPr id="0" name=""/>
        <dsp:cNvSpPr/>
      </dsp:nvSpPr>
      <dsp:spPr>
        <a:xfrm rot="5400000">
          <a:off x="4161828" y="1662891"/>
          <a:ext cx="1819320" cy="15828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Aplicar zeolita y carbón activado en suelos ácidos 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4526738" y="1828146"/>
        <a:ext cx="1089500" cy="1252298"/>
      </dsp:txXfrm>
    </dsp:sp>
    <dsp:sp modelId="{05CDFAD1-8391-4822-8BD3-C5B8B3E85423}">
      <dsp:nvSpPr>
        <dsp:cNvPr id="0" name=""/>
        <dsp:cNvSpPr/>
      </dsp:nvSpPr>
      <dsp:spPr>
        <a:xfrm>
          <a:off x="3411823" y="272202"/>
          <a:ext cx="1495223" cy="1170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Evaluar biota del suelo</a:t>
          </a:r>
          <a:endParaRPr lang="es-ES" sz="1400" kern="1200" dirty="0"/>
        </a:p>
      </dsp:txBody>
      <dsp:txXfrm>
        <a:off x="3411823" y="272202"/>
        <a:ext cx="1495223" cy="1170230"/>
      </dsp:txXfrm>
    </dsp:sp>
    <dsp:sp modelId="{84CEB4E4-C040-4554-9698-CA0DC616E1EA}">
      <dsp:nvSpPr>
        <dsp:cNvPr id="0" name=""/>
        <dsp:cNvSpPr/>
      </dsp:nvSpPr>
      <dsp:spPr>
        <a:xfrm rot="5400000">
          <a:off x="6182937" y="1442033"/>
          <a:ext cx="1711143" cy="202452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400" kern="1200"/>
        </a:p>
      </dsp:txBody>
      <dsp:txXfrm rot="-5400000">
        <a:off x="6363667" y="1883914"/>
        <a:ext cx="1349682" cy="1140762"/>
      </dsp:txXfrm>
    </dsp:sp>
    <dsp:sp modelId="{EADE36B0-FDB3-4C2E-91F8-783C4060B15C}">
      <dsp:nvSpPr>
        <dsp:cNvPr id="0" name=""/>
        <dsp:cNvSpPr/>
      </dsp:nvSpPr>
      <dsp:spPr>
        <a:xfrm rot="5400000">
          <a:off x="5010259" y="2975913"/>
          <a:ext cx="1838441" cy="20643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Establecer el cultivo indicador en donde características agroclimáticas lo favorezcan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5241359" y="3395280"/>
        <a:ext cx="1376242" cy="1225627"/>
      </dsp:txXfrm>
    </dsp:sp>
    <dsp:sp modelId="{0EE843D6-9375-4896-9F23-408E62A1D207}">
      <dsp:nvSpPr>
        <dsp:cNvPr id="0" name=""/>
        <dsp:cNvSpPr/>
      </dsp:nvSpPr>
      <dsp:spPr>
        <a:xfrm>
          <a:off x="6099220" y="1891072"/>
          <a:ext cx="2030361" cy="1091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Evaluar a zeolita y carbón activado en periodos de mas de un año</a:t>
          </a:r>
          <a:endParaRPr lang="es-ES" sz="1400" kern="1200" dirty="0"/>
        </a:p>
      </dsp:txBody>
      <dsp:txXfrm>
        <a:off x="6099220" y="1891072"/>
        <a:ext cx="2030361" cy="1091592"/>
      </dsp:txXfrm>
    </dsp:sp>
    <dsp:sp modelId="{FB331627-184F-4E3C-BCE9-4AE36ACE7564}">
      <dsp:nvSpPr>
        <dsp:cNvPr id="0" name=""/>
        <dsp:cNvSpPr/>
      </dsp:nvSpPr>
      <dsp:spPr>
        <a:xfrm rot="5400000">
          <a:off x="2080723" y="3030669"/>
          <a:ext cx="1308127" cy="129418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400" kern="1200"/>
        </a:p>
      </dsp:txBody>
      <dsp:txXfrm rot="-5400000">
        <a:off x="2302243" y="3240556"/>
        <a:ext cx="865087" cy="874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6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7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0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34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1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16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5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2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94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82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00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8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43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7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4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21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98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79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12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8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53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55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20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00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35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6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29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37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54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75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7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11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42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29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4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8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2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8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6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6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4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1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6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8396-A00B-4A14-8ED8-AB1C71A25FD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11/06/2017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2EEE2-FD63-4882-92A4-A10B969A5C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7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sinagap_agricultura.gob.ec/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3390" y="154745"/>
            <a:ext cx="9448802" cy="157985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C" dirty="0" smtClean="0"/>
              <a:t>UNIVERSIDAD TÉCNICA DEL NORTE</a:t>
            </a:r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63390" y="1786117"/>
            <a:ext cx="9144000" cy="87981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s-EC" dirty="0" smtClean="0"/>
              <a:t>FACULTAD DE INGENIERÍA EN CIENCIAS AGROPECUARIAS Y AMBIENTALES</a:t>
            </a:r>
          </a:p>
          <a:p>
            <a:r>
              <a:rPr lang="es-EC" dirty="0" smtClean="0"/>
              <a:t>ESCUELA DE INGENIERÍA AGROPECUARIA</a:t>
            </a:r>
          </a:p>
          <a:p>
            <a:endParaRPr lang="es-EC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978794" y="2816427"/>
            <a:ext cx="9852338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“EVALUACIÓN DE ZEOLITA Y CARBÓN ACTIVADO EN EL CULTIVO DE BRÓCOLI (</a:t>
            </a:r>
            <a:r>
              <a:rPr lang="es-EC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Brassica</a:t>
            </a:r>
            <a:r>
              <a:rPr lang="es-EC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oleracea</a:t>
            </a:r>
            <a:r>
              <a:rPr lang="es-EC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Var. Avenger) EN LA GRANJA LA PRADERA, CANTÓN ANTONIO ANTE, PROVINCIA DE IMBABURA”.</a:t>
            </a:r>
            <a:endParaRPr lang="es-EC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275251"/>
            <a:ext cx="3358163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Autora: Vilema Bríjida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Director: </a:t>
            </a:r>
            <a:r>
              <a:rPr lang="es-EC" dirty="0" err="1" smtClean="0">
                <a:solidFill>
                  <a:prstClr val="black"/>
                </a:solidFill>
              </a:rPr>
              <a:t>MSc</a:t>
            </a:r>
            <a:r>
              <a:rPr lang="es-EC" dirty="0" smtClean="0">
                <a:solidFill>
                  <a:prstClr val="black"/>
                </a:solidFill>
              </a:rPr>
              <a:t>. </a:t>
            </a:r>
            <a:r>
              <a:rPr lang="es-EC" dirty="0" err="1" smtClean="0">
                <a:solidFill>
                  <a:prstClr val="black"/>
                </a:solidFill>
              </a:rPr>
              <a:t>Basantes</a:t>
            </a:r>
            <a:r>
              <a:rPr lang="es-EC" dirty="0" smtClean="0">
                <a:solidFill>
                  <a:prstClr val="black"/>
                </a:solidFill>
              </a:rPr>
              <a:t> Fernando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Asesores: </a:t>
            </a:r>
            <a:r>
              <a:rPr lang="es-EC" dirty="0" err="1" smtClean="0">
                <a:solidFill>
                  <a:prstClr val="black"/>
                </a:solidFill>
              </a:rPr>
              <a:t>MSc</a:t>
            </a:r>
            <a:r>
              <a:rPr lang="es-EC" dirty="0" smtClean="0">
                <a:solidFill>
                  <a:prstClr val="black"/>
                </a:solidFill>
              </a:rPr>
              <a:t>. Gómez Miguel</a:t>
            </a:r>
          </a:p>
          <a:p>
            <a:r>
              <a:rPr lang="es-EC" dirty="0">
                <a:solidFill>
                  <a:prstClr val="black"/>
                </a:solidFill>
              </a:rPr>
              <a:t>	</a:t>
            </a:r>
            <a:r>
              <a:rPr lang="es-EC" dirty="0" err="1" smtClean="0">
                <a:solidFill>
                  <a:prstClr val="black"/>
                </a:solidFill>
              </a:rPr>
              <a:t>MSc</a:t>
            </a:r>
            <a:r>
              <a:rPr lang="es-EC" dirty="0" smtClean="0">
                <a:solidFill>
                  <a:prstClr val="black"/>
                </a:solidFill>
              </a:rPr>
              <a:t>. Vázquez Lucia</a:t>
            </a:r>
          </a:p>
          <a:p>
            <a:r>
              <a:rPr lang="es-EC" dirty="0">
                <a:solidFill>
                  <a:prstClr val="black"/>
                </a:solidFill>
              </a:rPr>
              <a:t>	</a:t>
            </a:r>
            <a:r>
              <a:rPr lang="es-EC" dirty="0" err="1" smtClean="0">
                <a:solidFill>
                  <a:prstClr val="black"/>
                </a:solidFill>
              </a:rPr>
              <a:t>MSc</a:t>
            </a:r>
            <a:r>
              <a:rPr lang="es-EC" dirty="0" smtClean="0">
                <a:solidFill>
                  <a:prstClr val="black"/>
                </a:solidFill>
              </a:rPr>
              <a:t>. Jácome Alexandra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1" y="283336"/>
            <a:ext cx="1506829" cy="1506829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55" y="283336"/>
            <a:ext cx="1781908" cy="16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697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Materiales y equipos</a:t>
            </a:r>
            <a:endParaRPr lang="es-ES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011509"/>
              </p:ext>
            </p:extLst>
          </p:nvPr>
        </p:nvGraphicFramePr>
        <p:xfrm>
          <a:off x="477592" y="1130166"/>
          <a:ext cx="10515600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Insumos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Material</a:t>
                      </a:r>
                      <a:r>
                        <a:rPr lang="es-ES" baseline="0" dirty="0" smtClean="0"/>
                        <a:t> experimental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Material de campo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Material</a:t>
                      </a:r>
                      <a:r>
                        <a:rPr lang="es-ES" baseline="0" dirty="0" smtClean="0"/>
                        <a:t> de oficina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Fosfato </a:t>
                      </a:r>
                      <a:r>
                        <a:rPr lang="es-EC" sz="1400" b="0" dirty="0" err="1" smtClean="0">
                          <a:effectLst/>
                        </a:rPr>
                        <a:t>Diamónico</a:t>
                      </a:r>
                      <a:r>
                        <a:rPr lang="es-EC" sz="1400" b="0" dirty="0" smtClean="0">
                          <a:effectLst/>
                        </a:rPr>
                        <a:t> (18-46-0)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Úrea</a:t>
                      </a:r>
                      <a:r>
                        <a:rPr lang="es-EC" sz="1400" b="0" dirty="0" smtClean="0">
                          <a:effectLst/>
                        </a:rPr>
                        <a:t> (0-0-60)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Sulfato de potasio granular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Kañon</a:t>
                      </a:r>
                      <a:r>
                        <a:rPr lang="es-EC" sz="1400" b="0" dirty="0" smtClean="0">
                          <a:effectLst/>
                        </a:rPr>
                        <a:t> plus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Sharamida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Caldo </a:t>
                      </a:r>
                      <a:r>
                        <a:rPr lang="es-EC" sz="1400" b="0" dirty="0" err="1" smtClean="0">
                          <a:effectLst/>
                        </a:rPr>
                        <a:t>Bordeles</a:t>
                      </a:r>
                      <a:r>
                        <a:rPr lang="es-EC" sz="1400" b="0" dirty="0" smtClean="0">
                          <a:effectLst/>
                        </a:rPr>
                        <a:t> 80 pm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Korso</a:t>
                      </a:r>
                      <a:r>
                        <a:rPr lang="es-EC" sz="1400" b="0" dirty="0" smtClean="0">
                          <a:effectLst/>
                        </a:rPr>
                        <a:t> 50 pm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Cosmo</a:t>
                      </a:r>
                      <a:r>
                        <a:rPr lang="es-EC" sz="1400" b="0" dirty="0" smtClean="0">
                          <a:effectLst/>
                        </a:rPr>
                        <a:t> (adherente)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Bronka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Disfol</a:t>
                      </a:r>
                      <a:r>
                        <a:rPr lang="es-EC" sz="1400" b="0" dirty="0" smtClean="0">
                          <a:effectLst/>
                        </a:rPr>
                        <a:t> (adherente)</a:t>
                      </a:r>
                      <a:endParaRPr lang="es-EC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Oligomix</a:t>
                      </a:r>
                      <a:endParaRPr lang="es-EC" sz="16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Brócoli variedad </a:t>
                      </a:r>
                      <a:r>
                        <a:rPr lang="es-EC" sz="1400" dirty="0" err="1" smtClean="0">
                          <a:effectLst/>
                        </a:rPr>
                        <a:t>Avenger</a:t>
                      </a:r>
                      <a:endParaRPr lang="es-EC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Zeolita (</a:t>
                      </a:r>
                      <a:r>
                        <a:rPr lang="es-EC" sz="1400" dirty="0" err="1" smtClean="0">
                          <a:effectLst/>
                        </a:rPr>
                        <a:t>Zeolpac</a:t>
                      </a:r>
                      <a:r>
                        <a:rPr lang="es-EC" sz="1400" dirty="0" smtClean="0">
                          <a:effectLst/>
                        </a:rPr>
                        <a:t>)</a:t>
                      </a:r>
                      <a:endParaRPr lang="es-EC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Carbón Activado</a:t>
                      </a:r>
                      <a:endParaRPr lang="es-EC" sz="1600" dirty="0" smtClean="0">
                        <a:effectLst/>
                      </a:endParaRPr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Piola</a:t>
                      </a:r>
                    </a:p>
                    <a:p>
                      <a:r>
                        <a:rPr lang="es-ES" sz="1400" dirty="0" smtClean="0"/>
                        <a:t>Estacas</a:t>
                      </a:r>
                    </a:p>
                    <a:p>
                      <a:r>
                        <a:rPr lang="es-ES" sz="1400" dirty="0" smtClean="0"/>
                        <a:t>Cinta métrica</a:t>
                      </a:r>
                    </a:p>
                    <a:p>
                      <a:r>
                        <a:rPr lang="es-ES" sz="1400" dirty="0" smtClean="0"/>
                        <a:t>Calibrador</a:t>
                      </a:r>
                    </a:p>
                    <a:p>
                      <a:r>
                        <a:rPr lang="es-ES" sz="1400" dirty="0" smtClean="0"/>
                        <a:t>Balanza </a:t>
                      </a:r>
                      <a:r>
                        <a:rPr lang="es-ES" sz="1400" dirty="0" err="1" smtClean="0"/>
                        <a:t>gramera</a:t>
                      </a:r>
                      <a:r>
                        <a:rPr lang="es-ES" sz="1400" dirty="0" smtClean="0"/>
                        <a:t> digital</a:t>
                      </a:r>
                    </a:p>
                    <a:p>
                      <a:r>
                        <a:rPr lang="es-ES" sz="1400" dirty="0" smtClean="0"/>
                        <a:t>Azadón</a:t>
                      </a:r>
                    </a:p>
                    <a:p>
                      <a:r>
                        <a:rPr lang="es-ES" sz="1400" dirty="0" smtClean="0"/>
                        <a:t>Bomba de mochila</a:t>
                      </a:r>
                    </a:p>
                    <a:p>
                      <a:r>
                        <a:rPr lang="es-ES" sz="1400" dirty="0" smtClean="0"/>
                        <a:t>Cuchilla</a:t>
                      </a:r>
                    </a:p>
                    <a:p>
                      <a:r>
                        <a:rPr lang="es-ES" sz="1400" dirty="0" smtClean="0"/>
                        <a:t>Letreros de identificación</a:t>
                      </a:r>
                    </a:p>
                    <a:p>
                      <a:r>
                        <a:rPr lang="es-ES" sz="1400" dirty="0" smtClean="0"/>
                        <a:t>Mangueras</a:t>
                      </a:r>
                    </a:p>
                    <a:p>
                      <a:r>
                        <a:rPr lang="es-ES" sz="1400" dirty="0" smtClean="0"/>
                        <a:t>Cinta de goteo</a:t>
                      </a:r>
                    </a:p>
                    <a:p>
                      <a:r>
                        <a:rPr lang="es-ES" sz="1400" dirty="0" smtClean="0"/>
                        <a:t>Conectores de goteo</a:t>
                      </a:r>
                    </a:p>
                    <a:p>
                      <a:r>
                        <a:rPr lang="es-ES" sz="1400" dirty="0" smtClean="0"/>
                        <a:t>Alambre</a:t>
                      </a:r>
                    </a:p>
                    <a:p>
                      <a:r>
                        <a:rPr lang="es-ES" sz="1400" dirty="0" smtClean="0"/>
                        <a:t>Fundas plásticas</a:t>
                      </a:r>
                    </a:p>
                    <a:p>
                      <a:r>
                        <a:rPr lang="es-ES" sz="1400" dirty="0" smtClean="0"/>
                        <a:t>Baldes</a:t>
                      </a:r>
                    </a:p>
                    <a:p>
                      <a:r>
                        <a:rPr lang="es-ES" sz="1400" dirty="0" smtClean="0"/>
                        <a:t>Pala recta</a:t>
                      </a:r>
                    </a:p>
                    <a:p>
                      <a:r>
                        <a:rPr lang="es-ES" sz="1400" dirty="0" smtClean="0"/>
                        <a:t>Aceite vegetal</a:t>
                      </a:r>
                    </a:p>
                    <a:p>
                      <a:r>
                        <a:rPr lang="es-ES" sz="1400" dirty="0" smtClean="0"/>
                        <a:t>Plástico de color amarillo</a:t>
                      </a:r>
                    </a:p>
                    <a:p>
                      <a:r>
                        <a:rPr lang="es-ES" sz="1400" dirty="0" smtClean="0"/>
                        <a:t>Alicate</a:t>
                      </a:r>
                    </a:p>
                    <a:p>
                      <a:r>
                        <a:rPr lang="es-ES" sz="1400" dirty="0" smtClean="0"/>
                        <a:t>Martillo</a:t>
                      </a:r>
                    </a:p>
                    <a:p>
                      <a:r>
                        <a:rPr lang="es-ES" sz="1400" dirty="0" smtClean="0"/>
                        <a:t>       Clavos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Esferos</a:t>
                      </a:r>
                    </a:p>
                    <a:p>
                      <a:r>
                        <a:rPr lang="es-ES" sz="1400" dirty="0" smtClean="0"/>
                        <a:t>Calculadora</a:t>
                      </a:r>
                    </a:p>
                    <a:p>
                      <a:r>
                        <a:rPr lang="es-ES" sz="1400" dirty="0" smtClean="0"/>
                        <a:t>Impresora</a:t>
                      </a:r>
                    </a:p>
                    <a:p>
                      <a:r>
                        <a:rPr lang="es-ES" sz="1400" dirty="0" smtClean="0"/>
                        <a:t>Computadora</a:t>
                      </a:r>
                    </a:p>
                    <a:p>
                      <a:r>
                        <a:rPr lang="es-ES" sz="1400" dirty="0" smtClean="0"/>
                        <a:t>Cuaderno de campo</a:t>
                      </a:r>
                    </a:p>
                    <a:p>
                      <a:r>
                        <a:rPr lang="es-ES" sz="1400" dirty="0" smtClean="0"/>
                        <a:t>Carpetas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7994"/>
            <a:ext cx="1146219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1521"/>
          </a:xfrm>
          <a:solidFill>
            <a:schemeClr val="accent3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Diseño experimental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5175160" y="1124018"/>
            <a:ext cx="1841679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DCA</a:t>
            </a:r>
            <a:endParaRPr lang="es-ES" dirty="0"/>
          </a:p>
        </p:txBody>
      </p:sp>
      <p:cxnSp>
        <p:nvCxnSpPr>
          <p:cNvPr id="8" name="Conector angular 7"/>
          <p:cNvCxnSpPr>
            <a:stCxn id="4" idx="3"/>
            <a:endCxn id="14" idx="0"/>
          </p:cNvCxnSpPr>
          <p:nvPr/>
        </p:nvCxnSpPr>
        <p:spPr>
          <a:xfrm>
            <a:off x="7016839" y="1465308"/>
            <a:ext cx="2070011" cy="1093760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stCxn id="4" idx="1"/>
            <a:endCxn id="11" idx="0"/>
          </p:cNvCxnSpPr>
          <p:nvPr/>
        </p:nvCxnSpPr>
        <p:spPr>
          <a:xfrm rot="10800000" flipV="1">
            <a:off x="3286082" y="1465308"/>
            <a:ext cx="1889079" cy="1023712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0461"/>
              </p:ext>
            </p:extLst>
          </p:nvPr>
        </p:nvGraphicFramePr>
        <p:xfrm>
          <a:off x="476163" y="2489020"/>
          <a:ext cx="5619836" cy="231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030"/>
                <a:gridCol w="2313527"/>
                <a:gridCol w="977077"/>
                <a:gridCol w="896202"/>
              </a:tblGrid>
              <a:tr h="170266"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Tratamientos</a:t>
                      </a:r>
                      <a:r>
                        <a:rPr lang="es-ES" sz="1400" baseline="0" dirty="0" smtClean="0"/>
                        <a:t> </a:t>
                      </a:r>
                      <a:endParaRPr lang="es-E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Descripción </a:t>
                      </a:r>
                      <a:endParaRPr lang="es-E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Dosis (gramos)</a:t>
                      </a:r>
                      <a:endParaRPr lang="es-E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0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Fondo</a:t>
                      </a:r>
                      <a:endParaRPr lang="es-E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45 DDT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053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Testigo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</a:t>
                      </a:r>
                      <a:r>
                        <a:rPr lang="es-ES" sz="1400" baseline="0" dirty="0" smtClean="0"/>
                        <a:t> </a:t>
                      </a:r>
                      <a:endParaRPr lang="es-E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 smtClean="0"/>
                        <a:t> 6 - 4 </a:t>
                      </a:r>
                      <a:endParaRPr lang="es-ES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53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T2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Zeolita 20 %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1,6 </a:t>
                      </a:r>
                      <a:r>
                        <a:rPr lang="es-ES" sz="1400" baseline="0" dirty="0" smtClean="0"/>
                        <a:t>- </a:t>
                      </a:r>
                      <a:r>
                        <a:rPr lang="es-ES" sz="1400" baseline="0" dirty="0" smtClean="0"/>
                        <a:t>0,4</a:t>
                      </a:r>
                      <a:endParaRPr lang="es-E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 smtClean="0"/>
                        <a:t> 6-2-2</a:t>
                      </a:r>
                      <a:endParaRPr lang="es-ES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53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Zeolita 40 %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1,2 - </a:t>
                      </a:r>
                      <a:r>
                        <a:rPr lang="es-ES" sz="1400" dirty="0" smtClean="0"/>
                        <a:t>0,8</a:t>
                      </a:r>
                      <a:endParaRPr lang="es-E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 smtClean="0"/>
                        <a:t>4-2-4</a:t>
                      </a:r>
                      <a:endParaRPr lang="es-ES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53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Carbón Activado 20 %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1,6 – </a:t>
                      </a:r>
                      <a:r>
                        <a:rPr lang="es-ES" sz="1400" dirty="0" smtClean="0"/>
                        <a:t>0,4</a:t>
                      </a:r>
                      <a:endParaRPr lang="es-E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6-2-2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53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T5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Carbón Activado 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1,2 - 0,8</a:t>
                      </a:r>
                      <a:r>
                        <a:rPr lang="es-ES" sz="1400" baseline="0" dirty="0" smtClean="0"/>
                        <a:t> </a:t>
                      </a:r>
                      <a:endParaRPr lang="es-ES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 smtClean="0"/>
                        <a:t>4-2-4</a:t>
                      </a:r>
                      <a:endParaRPr lang="es-ES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07112"/>
              </p:ext>
            </p:extLst>
          </p:nvPr>
        </p:nvGraphicFramePr>
        <p:xfrm>
          <a:off x="2381212" y="5175103"/>
          <a:ext cx="37372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600"/>
                <a:gridCol w="18686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Fertilización</a:t>
                      </a:r>
                      <a:r>
                        <a:rPr lang="es-ES" sz="1200" baseline="0" dirty="0" smtClean="0"/>
                        <a:t> de fondo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Fertilización 45 DDT</a:t>
                      </a:r>
                      <a:endParaRPr lang="es-E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18-46-0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Urea</a:t>
                      </a:r>
                    </a:p>
                    <a:p>
                      <a:r>
                        <a:rPr lang="es-ES" sz="1200" dirty="0" smtClean="0"/>
                        <a:t>Sulfato de potasio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19316"/>
              </p:ext>
            </p:extLst>
          </p:nvPr>
        </p:nvGraphicFramePr>
        <p:xfrm>
          <a:off x="6794500" y="2559068"/>
          <a:ext cx="4584700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350"/>
                <a:gridCol w="229235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Fuente de variación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Grados de libertad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Total</a:t>
                      </a:r>
                    </a:p>
                    <a:p>
                      <a:r>
                        <a:rPr lang="es-ES" sz="1400" dirty="0" smtClean="0"/>
                        <a:t>Tratamientos</a:t>
                      </a:r>
                    </a:p>
                    <a:p>
                      <a:r>
                        <a:rPr lang="es-ES" sz="1400" dirty="0" smtClean="0"/>
                        <a:t>categorías</a:t>
                      </a:r>
                    </a:p>
                    <a:p>
                      <a:r>
                        <a:rPr lang="es-ES" sz="1400" dirty="0" err="1" smtClean="0"/>
                        <a:t>Trat</a:t>
                      </a:r>
                      <a:r>
                        <a:rPr lang="es-ES" sz="1400" dirty="0" smtClean="0"/>
                        <a:t>*Cate</a:t>
                      </a:r>
                    </a:p>
                    <a:p>
                      <a:r>
                        <a:rPr lang="es-ES" sz="1400" dirty="0" smtClean="0"/>
                        <a:t>Error </a:t>
                      </a:r>
                      <a:r>
                        <a:rPr lang="es-ES" sz="1400" dirty="0" smtClean="0"/>
                        <a:t>Experimental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14</a:t>
                      </a:r>
                    </a:p>
                    <a:p>
                      <a:pPr algn="ctr"/>
                      <a:r>
                        <a:rPr lang="es-ES" sz="1400" dirty="0" smtClean="0"/>
                        <a:t>4</a:t>
                      </a:r>
                    </a:p>
                    <a:p>
                      <a:pPr algn="ctr"/>
                      <a:r>
                        <a:rPr lang="es-ES" sz="1400" dirty="0" smtClean="0"/>
                        <a:t>2</a:t>
                      </a:r>
                      <a:endParaRPr lang="es-ES" sz="1400" dirty="0" smtClean="0"/>
                    </a:p>
                    <a:p>
                      <a:pPr algn="ctr"/>
                      <a:r>
                        <a:rPr lang="es-ES" sz="1400" dirty="0" smtClean="0"/>
                        <a:t>8</a:t>
                      </a:r>
                    </a:p>
                    <a:p>
                      <a:pPr algn="ctr"/>
                      <a:r>
                        <a:rPr lang="es-ES" sz="1400" dirty="0" smtClean="0"/>
                        <a:t>14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Conector recto de flecha 17"/>
          <p:cNvCxnSpPr/>
          <p:nvPr/>
        </p:nvCxnSpPr>
        <p:spPr>
          <a:xfrm>
            <a:off x="9086850" y="4035309"/>
            <a:ext cx="0" cy="520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454731"/>
              </p:ext>
            </p:extLst>
          </p:nvPr>
        </p:nvGraphicFramePr>
        <p:xfrm>
          <a:off x="8159750" y="4547824"/>
          <a:ext cx="1854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Análisis funcional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Fisher 5</a:t>
                      </a:r>
                      <a:r>
                        <a:rPr lang="es-ES" baseline="0" dirty="0" smtClean="0"/>
                        <a:t> %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7994"/>
            <a:ext cx="1146219" cy="850006"/>
          </a:xfrm>
          <a:prstGeom prst="ellipse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336175" y="4744863"/>
            <a:ext cx="5759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dirty="0" smtClean="0">
                <a:latin typeface="Arial" panose="020B0604020202020204" pitchFamily="34" charset="0"/>
                <a:ea typeface="Calibri" panose="020F0502020204030204" pitchFamily="34" charset="0"/>
              </a:rPr>
              <a:t>Nota: Las 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dosis de zeolita están basadas en la investigación de López, </a:t>
            </a:r>
            <a:r>
              <a:rPr lang="es-EC" sz="1100" dirty="0" err="1">
                <a:latin typeface="Arial" panose="020B0604020202020204" pitchFamily="34" charset="0"/>
                <a:ea typeface="Calibri" panose="020F0502020204030204" pitchFamily="34" charset="0"/>
              </a:rPr>
              <a:t>Quilambaquí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 y Ayala (2004); Chica (2008). </a:t>
            </a:r>
            <a:endParaRPr lang="es-ES" sz="11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815133" y="2185719"/>
            <a:ext cx="133258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ADEVA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91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0100"/>
          </a:xfrm>
          <a:solidFill>
            <a:srgbClr val="00B050"/>
          </a:solidFill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Croquis del área experimental</a:t>
            </a:r>
            <a:endParaRPr lang="es-E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3"/>
          <a:srcRect l="30108" t="21219" r="31467" b="11908"/>
          <a:stretch/>
        </p:blipFill>
        <p:spPr bwMode="auto">
          <a:xfrm>
            <a:off x="210071" y="800101"/>
            <a:ext cx="6616700" cy="5448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036842" y="1576388"/>
            <a:ext cx="4786858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C" dirty="0" smtClean="0"/>
              <a:t>Repeticiones: 3</a:t>
            </a:r>
          </a:p>
          <a:p>
            <a:r>
              <a:rPr lang="es-EC" dirty="0" smtClean="0"/>
              <a:t>Tratamientos: 5</a:t>
            </a:r>
          </a:p>
          <a:p>
            <a:r>
              <a:rPr lang="es-EC" dirty="0" smtClean="0"/>
              <a:t>Unidades experimentales: 15</a:t>
            </a:r>
          </a:p>
          <a:p>
            <a:r>
              <a:rPr lang="es-EC" dirty="0" smtClean="0"/>
              <a:t>Área de la unidad experimental: 9m</a:t>
            </a:r>
            <a:r>
              <a:rPr lang="es-EC" baseline="30000" dirty="0" smtClean="0"/>
              <a:t>2 </a:t>
            </a:r>
            <a:r>
              <a:rPr lang="es-EC" dirty="0" smtClean="0"/>
              <a:t>(3mx3m)</a:t>
            </a:r>
          </a:p>
          <a:p>
            <a:r>
              <a:rPr lang="es-EC" dirty="0" smtClean="0"/>
              <a:t>Camas: 3 m x 0, 80 m</a:t>
            </a:r>
          </a:p>
          <a:p>
            <a:r>
              <a:rPr lang="es-EC" dirty="0" smtClean="0"/>
              <a:t>Número de camas por unidad experimental: 2</a:t>
            </a:r>
          </a:p>
          <a:p>
            <a:r>
              <a:rPr lang="es-EC" dirty="0" smtClean="0"/>
              <a:t>Distancia entre camas: 0,50 m </a:t>
            </a:r>
          </a:p>
          <a:p>
            <a:r>
              <a:rPr lang="es-EC" dirty="0" smtClean="0"/>
              <a:t>Distancia entre plantas: 0,30m</a:t>
            </a:r>
          </a:p>
          <a:p>
            <a:r>
              <a:rPr lang="es-EC" dirty="0" smtClean="0"/>
              <a:t>Distancia entre surco: 0,50m</a:t>
            </a:r>
          </a:p>
          <a:p>
            <a:r>
              <a:rPr lang="es-EC" dirty="0" smtClean="0"/>
              <a:t>Número de plantas por unidad experimental: 40</a:t>
            </a:r>
          </a:p>
          <a:p>
            <a:r>
              <a:rPr lang="es-EC" dirty="0" smtClean="0"/>
              <a:t>Número de plantas por parcela neta: 20</a:t>
            </a:r>
          </a:p>
          <a:p>
            <a:r>
              <a:rPr lang="es-EC" dirty="0" smtClean="0"/>
              <a:t>Número total de plantas en el experimento: 600</a:t>
            </a:r>
          </a:p>
          <a:p>
            <a:r>
              <a:rPr lang="es-EC" dirty="0" smtClean="0"/>
              <a:t>Distancia entre caminos: 0,50m</a:t>
            </a:r>
          </a:p>
          <a:p>
            <a:r>
              <a:rPr lang="es-EC" dirty="0" smtClean="0"/>
              <a:t>Área total del experimento: 170 m</a:t>
            </a:r>
            <a:r>
              <a:rPr lang="es-EC" baseline="30000" dirty="0" smtClean="0"/>
              <a:t>2 </a:t>
            </a:r>
            <a:r>
              <a:rPr lang="es-EC" dirty="0" smtClean="0"/>
              <a:t>(17 m x 10 m)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1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0952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Variables evaluadas </a:t>
            </a:r>
            <a:endParaRPr lang="es-E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642639"/>
              </p:ext>
            </p:extLst>
          </p:nvPr>
        </p:nvGraphicFramePr>
        <p:xfrm>
          <a:off x="838200" y="990602"/>
          <a:ext cx="10604500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197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Manejo específico del experimento	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766668"/>
              </p:ext>
            </p:extLst>
          </p:nvPr>
        </p:nvGraphicFramePr>
        <p:xfrm>
          <a:off x="838200" y="1143000"/>
          <a:ext cx="10515600" cy="507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3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80197" y="3277907"/>
            <a:ext cx="7351059" cy="1267199"/>
          </a:xfrm>
        </p:spPr>
        <p:txBody>
          <a:bodyPr/>
          <a:lstStyle/>
          <a:p>
            <a:pPr marL="0" indent="0">
              <a:buNone/>
            </a:pPr>
            <a:r>
              <a:rPr lang="es-EC" sz="44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Resultados y discusión</a:t>
            </a:r>
          </a:p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4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576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Altura de la planta a los 31 </a:t>
            </a: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ías después del trasplante.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639537"/>
              </p:ext>
            </p:extLst>
          </p:nvPr>
        </p:nvGraphicFramePr>
        <p:xfrm>
          <a:off x="718754" y="1434325"/>
          <a:ext cx="4944415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3950"/>
                <a:gridCol w="483816"/>
                <a:gridCol w="988883"/>
                <a:gridCol w="988883"/>
                <a:gridCol w="988883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F.V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GLt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GLe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</a:t>
                      </a:r>
                      <a:r>
                        <a:rPr lang="es-EC" sz="1400" dirty="0" err="1">
                          <a:effectLst/>
                        </a:rPr>
                        <a:t>Intercept</a:t>
                      </a:r>
                      <a:r>
                        <a:rPr lang="es-EC" sz="1400" dirty="0">
                          <a:effectLst/>
                        </a:rPr>
                        <a:t>) 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3316,56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&lt;0,0001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4,17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0,0027**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6899" y="2319220"/>
            <a:ext cx="5732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19,17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**: Significativo 5%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 Coeficiente de Variación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FV: fuentes de variación	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/>
          <a:stretch>
            <a:fillRect/>
          </a:stretch>
        </p:blipFill>
        <p:spPr bwMode="auto">
          <a:xfrm>
            <a:off x="6606280" y="1075765"/>
            <a:ext cx="5107046" cy="31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919648" y="4209007"/>
            <a:ext cx="479367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0" i="1" u="none" strike="noStrike" cap="none" normalizeH="0" baseline="0" dirty="0" smtClean="0" bmk="_Toc48203477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1.</a:t>
            </a:r>
            <a:r>
              <a:rPr kumimoji="0" lang="es-EC" sz="1000" b="0" i="0" u="none" strike="noStrike" cap="none" normalizeH="0" baseline="0" dirty="0" smtClean="0" bmk="_Toc48203477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Altura a los 31 días DDT, según la prueba Fisher (5%)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Nota: Medias con una letra común no son significativamente diferentes (p &gt; 0,05)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6654" y="4593728"/>
            <a:ext cx="458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Palacios (2012) probo zeolita en apio. Altura a los 30 DDT 9,44 cm, sin zeolita 7,43 cm.</a:t>
            </a:r>
            <a:endParaRPr lang="es-ES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8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9596"/>
            <a:ext cx="12192000" cy="10953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Altura de la planta a los 61 días después del trasplante.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802798"/>
              </p:ext>
            </p:extLst>
          </p:nvPr>
        </p:nvGraphicFramePr>
        <p:xfrm>
          <a:off x="633842" y="1261967"/>
          <a:ext cx="4133045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690"/>
                <a:gridCol w="580528"/>
                <a:gridCol w="826609"/>
                <a:gridCol w="826609"/>
                <a:gridCol w="82660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FV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GLt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GLe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F-</a:t>
                      </a:r>
                      <a:r>
                        <a:rPr lang="es-EC" sz="1400" dirty="0" err="1">
                          <a:effectLst/>
                        </a:rPr>
                        <a:t>value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</a:t>
                      </a:r>
                      <a:r>
                        <a:rPr lang="es-EC" sz="1400" dirty="0" err="1">
                          <a:effectLst/>
                        </a:rPr>
                        <a:t>Intercept</a:t>
                      </a:r>
                      <a:r>
                        <a:rPr lang="es-EC" sz="14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6745,35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&lt;0,0001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6,07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0,0001**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2959" y="2149026"/>
            <a:ext cx="3902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11,90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**: Significativo 5%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 Coeficiente de Variación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	FV: fuentes de variación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r="2272"/>
          <a:stretch/>
        </p:blipFill>
        <p:spPr bwMode="auto">
          <a:xfrm>
            <a:off x="5692494" y="1206594"/>
            <a:ext cx="5171204" cy="3177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582655" y="4514949"/>
            <a:ext cx="539088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</a:pPr>
            <a:r>
              <a:rPr lang="es-EC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s-EC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Altura a los 61 días, rangos según la prueba de Fisher 5%</a:t>
            </a: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Nota: Medias con una letra común no son significativamente diferentes (p &gt; 0,05)</a:t>
            </a:r>
            <a:endParaRPr lang="es-E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82959" y="521057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Guaña (2011)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menciona que la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altura del brócoli variedad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Avenger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a 2800 msnm y a 14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ºC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a los 45 días es de 21,59 cm con aplicación de 100 % de fertilización química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5082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Altura de la planta a la cosecha (79 días después del trasplante)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45781"/>
              </p:ext>
            </p:extLst>
          </p:nvPr>
        </p:nvGraphicFramePr>
        <p:xfrm>
          <a:off x="3412902" y="1240327"/>
          <a:ext cx="4918655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2724"/>
                <a:gridCol w="564738"/>
                <a:gridCol w="983731"/>
                <a:gridCol w="983731"/>
                <a:gridCol w="9837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FV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GLt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F-</a:t>
                      </a:r>
                      <a:r>
                        <a:rPr lang="es-EC" sz="1400" dirty="0" err="1">
                          <a:effectLst/>
                        </a:rPr>
                        <a:t>value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(Intercept)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289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10436,53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&lt;0,0001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289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2,25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0,0634ns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74266" y="2282742"/>
            <a:ext cx="51204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10,12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 Coeficiente de Variación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	FV: fuentes de variación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4322" y="3398500"/>
            <a:ext cx="472119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Palacios (2012), a los 70 días probó que no existió diferencia entre tratamientos con y sin zeolita al final del cultivo de apio.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44322" y="4275115"/>
            <a:ext cx="390229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/>
              <a:t>Parra (2012); </a:t>
            </a:r>
            <a:r>
              <a:rPr lang="es-EC" sz="1400" dirty="0" err="1"/>
              <a:t>Nicolalde</a:t>
            </a:r>
            <a:r>
              <a:rPr lang="es-EC" sz="1400" dirty="0"/>
              <a:t> &amp; Quintana (2010), </a:t>
            </a:r>
            <a:r>
              <a:rPr lang="es-EC" sz="1400" dirty="0" smtClean="0"/>
              <a:t>reportan cosecha a 83 DDT a </a:t>
            </a:r>
            <a:r>
              <a:rPr lang="es-EC" sz="1400" dirty="0" err="1" smtClean="0"/>
              <a:t>Tº</a:t>
            </a:r>
            <a:r>
              <a:rPr lang="es-EC" sz="1400" dirty="0" smtClean="0"/>
              <a:t> (12,5 y 14,8 </a:t>
            </a:r>
            <a:r>
              <a:rPr lang="es-EC" sz="1400" dirty="0" err="1" smtClean="0"/>
              <a:t>ºC</a:t>
            </a:r>
            <a:r>
              <a:rPr lang="es-EC" sz="1400" dirty="0" smtClean="0"/>
              <a:t>)</a:t>
            </a: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517101" y="1642793"/>
            <a:ext cx="217653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Promedio: 15,74 cm</a:t>
            </a:r>
            <a:endParaRPr lang="es-E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4322" y="5255612"/>
            <a:ext cx="411587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Sakata</a:t>
            </a:r>
            <a:r>
              <a:rPr lang="es-ES" sz="1400" dirty="0" smtClean="0"/>
              <a:t> menciona que el inicio de cosecha es a 90 DDT.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4511" y="2643667"/>
            <a:ext cx="3805424" cy="31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8642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Número de pellas a la cosecha</a:t>
            </a:r>
            <a:endParaRPr lang="es-E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604854"/>
              </p:ext>
            </p:extLst>
          </p:nvPr>
        </p:nvGraphicFramePr>
        <p:xfrm>
          <a:off x="469005" y="1325563"/>
          <a:ext cx="6176494" cy="148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739"/>
                <a:gridCol w="669701"/>
                <a:gridCol w="702757"/>
                <a:gridCol w="1125399"/>
                <a:gridCol w="1674898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FV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GLt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GLe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F-</a:t>
                      </a:r>
                      <a:r>
                        <a:rPr lang="es-EC" sz="1300" dirty="0" err="1">
                          <a:effectLst/>
                        </a:rPr>
                        <a:t>value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p-value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(</a:t>
                      </a:r>
                      <a:r>
                        <a:rPr lang="es-EC" sz="1300" dirty="0" err="1">
                          <a:effectLst/>
                        </a:rPr>
                        <a:t>Intercept</a:t>
                      </a:r>
                      <a:r>
                        <a:rPr lang="es-EC" sz="1300" dirty="0">
                          <a:effectLst/>
                        </a:rPr>
                        <a:t>)           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332,65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&lt;0,0001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Tratamiento          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27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2,70E-03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&gt;0,9999ns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Categorias            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55,43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&lt;0,0001**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Tratamiento:Categorias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3,38</a:t>
                      </a:r>
                      <a:endParaRPr lang="es-E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0,0081**</a:t>
                      </a:r>
                      <a:endParaRPr lang="es-E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9245" y="2769739"/>
            <a:ext cx="65240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CVC1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25,20 	</a:t>
            </a: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CVC2: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39,13	</a:t>
            </a: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CVC3: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57,47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**: Significativo al 5%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 significativo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CVC: Coeficiente de Variación Categoría 	FV: fuentes de variación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	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23893"/>
              </p:ext>
            </p:extLst>
          </p:nvPr>
        </p:nvGraphicFramePr>
        <p:xfrm>
          <a:off x="7137944" y="1325563"/>
          <a:ext cx="3844386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1462"/>
                <a:gridCol w="1281462"/>
                <a:gridCol w="128146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Categoría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de las pellas (g)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Interpretación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&lt;250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Pequeñas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250-500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Medianas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&gt;500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Grandes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12941" y="2679277"/>
            <a:ext cx="33840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Huertos GZ (2010) citado por Parra (2012).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9245" y="4015859"/>
            <a:ext cx="484245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aplicación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200 g/m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zeolita se obtienen mayor número de frutos de fresa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 súper y extra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(Rivadeneira, 2016)</a:t>
            </a: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399245" y="4850028"/>
            <a:ext cx="484245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Ocampo (2014) estudió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3T de carbón activado en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cuales aplicó por única vez antes de la siembra de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uvilla 349,58 g/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obteniendo frutos de mayor tamaño</a:t>
            </a:r>
            <a:endParaRPr lang="es-ES" sz="1400" dirty="0"/>
          </a:p>
        </p:txBody>
      </p:sp>
      <p:sp>
        <p:nvSpPr>
          <p:cNvPr id="10" name="Rectángulo 9"/>
          <p:cNvSpPr/>
          <p:nvPr/>
        </p:nvSpPr>
        <p:spPr>
          <a:xfrm>
            <a:off x="6712941" y="5350532"/>
            <a:ext cx="454194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000"/>
              </a:spcAft>
            </a:pP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 10,7 g/m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zeolita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21,33 g/m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carbón activado se produciría pellas de entre 250 y 500 g de peso.</a:t>
            </a:r>
            <a:endParaRPr lang="es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42" y="2910109"/>
            <a:ext cx="4269390" cy="231536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92"/>
            <a:ext cx="12192000" cy="688389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9417" y="3301508"/>
            <a:ext cx="10515600" cy="1325563"/>
          </a:xfrm>
        </p:spPr>
        <p:txBody>
          <a:bodyPr>
            <a:normAutofit/>
          </a:bodyPr>
          <a:lstStyle/>
          <a:p>
            <a:r>
              <a:rPr lang="es-ES" sz="80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Introducción</a:t>
            </a:r>
            <a:r>
              <a:rPr lang="es-ES" sz="8000" dirty="0" smtClean="0">
                <a:solidFill>
                  <a:srgbClr val="7030A0"/>
                </a:solidFill>
              </a:rPr>
              <a:t> </a:t>
            </a:r>
            <a:endParaRPr lang="es-E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061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 </a:t>
            </a:r>
            <a: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Número de pellas a la cosecha</a:t>
            </a:r>
            <a:endParaRPr lang="es-E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Imagen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19" y="1328307"/>
            <a:ext cx="6013361" cy="39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59109" y="5333637"/>
            <a:ext cx="672277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0" i="1" u="none" strike="noStrike" cap="none" normalizeH="0" baseline="0" dirty="0" smtClean="0" bmk="_Toc482034776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3.  </a:t>
            </a:r>
            <a:r>
              <a:rPr kumimoji="0" lang="es-EC" sz="1000" b="0" i="0" u="none" strike="noStrike" cap="none" normalizeH="0" baseline="0" dirty="0" smtClean="0" bmk="_Toc482034776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Interacción entre tratamientos y categorías para la variable número de pellas según la Prueba Fisher (5%)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Nota: 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Medias con una letra común no son significativamente diferentes (p &gt; 0,05)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5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8905"/>
          </a:xfrm>
          <a:solidFill>
            <a:srgbClr val="C00000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Diámetro de pellas a la cosecha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570151"/>
              </p:ext>
            </p:extLst>
          </p:nvPr>
        </p:nvGraphicFramePr>
        <p:xfrm>
          <a:off x="5258783" y="1244696"/>
          <a:ext cx="4636386" cy="986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6040"/>
                <a:gridCol w="498515"/>
                <a:gridCol w="927277"/>
                <a:gridCol w="927277"/>
                <a:gridCol w="927277"/>
              </a:tblGrid>
              <a:tr h="3465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FV      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GLt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F-</a:t>
                      </a:r>
                      <a:r>
                        <a:rPr lang="es-EC" sz="1400" dirty="0" err="1">
                          <a:effectLst/>
                        </a:rPr>
                        <a:t>value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p-</a:t>
                      </a:r>
                      <a:r>
                        <a:rPr lang="es-EC" sz="1400" dirty="0" err="1">
                          <a:effectLst/>
                        </a:rPr>
                        <a:t>value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(Intercept)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290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637,91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&lt;0,0001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290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0,8745ns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04056" y="2185762"/>
            <a:ext cx="48810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25,76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CV: Coeficiente de Variación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FV: fuentes de variación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953256" y="1547447"/>
            <a:ext cx="180733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Promedio: 10,53 cm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25835" y="4608041"/>
            <a:ext cx="40890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s-ES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100 % FQ (</a:t>
            </a:r>
            <a:r>
              <a:rPr lang="es-EC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180 kg/ha N; 60 kg/ha </a:t>
            </a:r>
            <a:r>
              <a:rPr lang="es-EC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es-EC" sz="1400" baseline="-25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s-EC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s-EC" sz="1400" baseline="-25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s-EC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s-EC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66,7 % (120 kg/ha N; 40 kg/ha P</a:t>
            </a:r>
            <a:r>
              <a:rPr lang="es-EC" sz="14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s-EC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s-EC" sz="14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s-EC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s-EC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33,3 % (60 kg/ha N; 20 kg/ha P</a:t>
            </a:r>
            <a:r>
              <a:rPr lang="es-EC" sz="14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s-EC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s-EC" sz="14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s-EC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s-EC" sz="1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Nicolalde</a:t>
            </a:r>
            <a:r>
              <a:rPr lang="es-EC" sz="1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 </a:t>
            </a:r>
            <a:r>
              <a:rPr lang="es-EC" sz="1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Quintana, 2010)</a:t>
            </a:r>
            <a:endParaRPr lang="es-ES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4414877" y="3190862"/>
            <a:ext cx="2717443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000"/>
              </a:spcAft>
            </a:pP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zeolita y el carbón activado son capaces de retener nutrientes esenciales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Pandey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2016;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Pillajo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2010;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Malesio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2013).</a:t>
            </a:r>
            <a:endParaRPr lang="es-E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178992076"/>
              </p:ext>
            </p:extLst>
          </p:nvPr>
        </p:nvGraphicFramePr>
        <p:xfrm>
          <a:off x="426636" y="1863858"/>
          <a:ext cx="3606085" cy="3020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0414" r="32853"/>
          <a:stretch/>
        </p:blipFill>
        <p:spPr>
          <a:xfrm rot="5400000">
            <a:off x="8092777" y="2233213"/>
            <a:ext cx="3207434" cy="412819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1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9702"/>
          </a:xfrm>
          <a:solidFill>
            <a:srgbClr val="FF3399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Rendimiento del cultivo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296577"/>
              </p:ext>
            </p:extLst>
          </p:nvPr>
        </p:nvGraphicFramePr>
        <p:xfrm>
          <a:off x="2885943" y="949702"/>
          <a:ext cx="5807300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5759"/>
                <a:gridCol w="643943"/>
                <a:gridCol w="484678"/>
                <a:gridCol w="1161460"/>
                <a:gridCol w="1161460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                FV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GLt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GLe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p-value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(Intercept)    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190,82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&lt;0,0001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    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0,8971ns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Categorias     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2,87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0,0739ns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Tratamiento:Categorias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0,3371ns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89178" y="2556953"/>
            <a:ext cx="59040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CVC1: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24,13	</a:t>
            </a: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CVC2: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41,20	</a:t>
            </a:r>
            <a:r>
              <a:rPr kumimoji="0" lang="es-EC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CVC3: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59,24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CVC: Coeficiente de Variación Categoría	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 significativo 	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error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FV: fuentes de variación		</a:t>
            </a:r>
            <a:r>
              <a:rPr kumimoji="0" lang="es-EC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GLt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Grados de libertad del total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149945" y="1276274"/>
            <a:ext cx="1815921" cy="954107"/>
          </a:xfrm>
          <a:prstGeom prst="rect">
            <a:avLst/>
          </a:prstGeom>
          <a:solidFill>
            <a:srgbClr val="CC0066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Rendimiento 6,17 t/ha </a:t>
            </a:r>
          </a:p>
          <a:p>
            <a:r>
              <a:rPr lang="es-ES" sz="1400" dirty="0" smtClean="0"/>
              <a:t>Altura: 2340 msnm</a:t>
            </a:r>
          </a:p>
          <a:p>
            <a:r>
              <a:rPr lang="es-ES" sz="1400" dirty="0" smtClean="0"/>
              <a:t>T= 16,4 </a:t>
            </a:r>
            <a:r>
              <a:rPr lang="es-EC" sz="1400" dirty="0"/>
              <a:t> °</a:t>
            </a:r>
            <a:r>
              <a:rPr lang="es-EC" sz="1400" dirty="0" smtClean="0"/>
              <a:t>C</a:t>
            </a:r>
          </a:p>
          <a:p>
            <a:r>
              <a:rPr lang="es-EC" sz="1400" dirty="0" smtClean="0"/>
              <a:t>pH= 7,00</a:t>
            </a: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7577" y="3317742"/>
            <a:ext cx="4314423" cy="1169551"/>
          </a:xfrm>
          <a:prstGeom prst="rect">
            <a:avLst/>
          </a:prstGeom>
          <a:solidFill>
            <a:srgbClr val="CC00FF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s-EC" sz="1400" dirty="0" err="1" smtClean="0"/>
              <a:t>Nicolalde</a:t>
            </a:r>
            <a:r>
              <a:rPr lang="es-EC" sz="1400" dirty="0" smtClean="0"/>
              <a:t> y Quintana (2010) obtuvieron rendimientos con variedad </a:t>
            </a:r>
            <a:r>
              <a:rPr lang="es-EC" sz="1400" dirty="0" err="1"/>
              <a:t>Legacy</a:t>
            </a:r>
            <a:r>
              <a:rPr lang="es-EC" sz="1400" dirty="0"/>
              <a:t> de 17,83 t/ha a una </a:t>
            </a:r>
            <a:r>
              <a:rPr lang="es-EC" sz="1400" b="1" dirty="0"/>
              <a:t>altura de 2600 msnm, </a:t>
            </a:r>
            <a:r>
              <a:rPr lang="es-EC" sz="1400" b="1" dirty="0" smtClean="0"/>
              <a:t>T de </a:t>
            </a:r>
            <a:r>
              <a:rPr lang="es-EC" sz="1400" b="1" dirty="0"/>
              <a:t>14,88 °C y </a:t>
            </a:r>
            <a:r>
              <a:rPr lang="es-EC" sz="1400" b="1" dirty="0" smtClean="0"/>
              <a:t>pH </a:t>
            </a:r>
            <a:r>
              <a:rPr lang="es-EC" sz="1400" b="1" dirty="0"/>
              <a:t>de </a:t>
            </a:r>
            <a:r>
              <a:rPr lang="es-EC" sz="1400" b="1" dirty="0" smtClean="0"/>
              <a:t>6,10</a:t>
            </a:r>
            <a:r>
              <a:rPr lang="es-EC" sz="1400" dirty="0" smtClean="0"/>
              <a:t>. Parra </a:t>
            </a:r>
            <a:r>
              <a:rPr lang="es-EC" sz="1400" dirty="0"/>
              <a:t>(2012) </a:t>
            </a:r>
            <a:r>
              <a:rPr lang="es-EC" sz="1400" dirty="0" smtClean="0"/>
              <a:t>obtuvo 36,43 t/ha en </a:t>
            </a:r>
            <a:r>
              <a:rPr lang="es-EC" sz="1400" dirty="0" err="1" smtClean="0"/>
              <a:t>var</a:t>
            </a:r>
            <a:r>
              <a:rPr lang="es-EC" sz="1400" dirty="0" smtClean="0"/>
              <a:t>. </a:t>
            </a:r>
            <a:r>
              <a:rPr lang="es-EC" sz="1400" dirty="0" err="1" smtClean="0"/>
              <a:t>Avenger</a:t>
            </a:r>
            <a:r>
              <a:rPr lang="es-EC" sz="1400" dirty="0" smtClean="0"/>
              <a:t> </a:t>
            </a:r>
            <a:r>
              <a:rPr lang="es-EC" sz="1400" b="1" dirty="0" smtClean="0"/>
              <a:t>a T de </a:t>
            </a:r>
            <a:r>
              <a:rPr lang="es-EC" sz="1400" b="1" dirty="0"/>
              <a:t>12 °C, pH 6,10 y </a:t>
            </a:r>
            <a:r>
              <a:rPr lang="es-EC" sz="1400" b="1" dirty="0" smtClean="0"/>
              <a:t>altura </a:t>
            </a:r>
            <a:r>
              <a:rPr lang="es-EC" sz="1400" b="1" dirty="0"/>
              <a:t>de 2941 msnm. </a:t>
            </a:r>
            <a:endParaRPr lang="es-ES" sz="1400" b="1" dirty="0"/>
          </a:p>
        </p:txBody>
      </p:sp>
      <p:sp>
        <p:nvSpPr>
          <p:cNvPr id="10" name="Elipse 9"/>
          <p:cNvSpPr/>
          <p:nvPr/>
        </p:nvSpPr>
        <p:spPr>
          <a:xfrm>
            <a:off x="712631" y="2230381"/>
            <a:ext cx="1453794" cy="649737"/>
          </a:xfrm>
          <a:prstGeom prst="ellipse">
            <a:avLst/>
          </a:prstGeom>
          <a:solidFill>
            <a:srgbClr val="C21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83 DDT</a:t>
            </a:r>
            <a:endParaRPr lang="es-ES" dirty="0"/>
          </a:p>
        </p:txBody>
      </p:sp>
      <p:cxnSp>
        <p:nvCxnSpPr>
          <p:cNvPr id="12" name="Conector recto de flecha 11"/>
          <p:cNvCxnSpPr>
            <a:stCxn id="10" idx="4"/>
            <a:endCxn id="3" idx="0"/>
          </p:cNvCxnSpPr>
          <p:nvPr/>
        </p:nvCxnSpPr>
        <p:spPr>
          <a:xfrm>
            <a:off x="1439528" y="2880118"/>
            <a:ext cx="975261" cy="4376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10367889" y="2555249"/>
            <a:ext cx="1350499" cy="648035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79 DDT</a:t>
            </a:r>
            <a:endParaRPr lang="es-ES" dirty="0"/>
          </a:p>
        </p:txBody>
      </p:sp>
      <p:cxnSp>
        <p:nvCxnSpPr>
          <p:cNvPr id="15" name="Conector recto de flecha 14"/>
          <p:cNvCxnSpPr>
            <a:stCxn id="13" idx="0"/>
            <a:endCxn id="6" idx="2"/>
          </p:cNvCxnSpPr>
          <p:nvPr/>
        </p:nvCxnSpPr>
        <p:spPr>
          <a:xfrm flipH="1" flipV="1">
            <a:off x="10057906" y="2230381"/>
            <a:ext cx="985233" cy="324868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ángulo redondeado 16"/>
          <p:cNvSpPr/>
          <p:nvPr/>
        </p:nvSpPr>
        <p:spPr>
          <a:xfrm>
            <a:off x="5655212" y="3502856"/>
            <a:ext cx="4402694" cy="464234"/>
          </a:xfrm>
          <a:prstGeom prst="round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/>
              <a:t>+ temperatura =producción </a:t>
            </a:r>
            <a:r>
              <a:rPr lang="es-EC" sz="1400" dirty="0" smtClean="0"/>
              <a:t>temprana  </a:t>
            </a:r>
            <a:r>
              <a:rPr lang="es-EC" sz="1400" dirty="0"/>
              <a:t>y – rendimiento (Palencia, 2009).</a:t>
            </a:r>
          </a:p>
        </p:txBody>
      </p:sp>
      <p:sp>
        <p:nvSpPr>
          <p:cNvPr id="18" name="Flecha derecha 17"/>
          <p:cNvSpPr/>
          <p:nvPr/>
        </p:nvSpPr>
        <p:spPr>
          <a:xfrm>
            <a:off x="4572000" y="3685735"/>
            <a:ext cx="984738" cy="15019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6210639" y="4266662"/>
            <a:ext cx="3291840" cy="652186"/>
          </a:xfrm>
          <a:prstGeom prst="rect">
            <a:avLst/>
          </a:prstGeom>
          <a:solidFill>
            <a:srgbClr val="F739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/>
              <a:t>El metabolismo de las plantas se acelera cuando &gt; temperatura </a:t>
            </a:r>
            <a:r>
              <a:rPr lang="es-ES" sz="1200" b="1" dirty="0" smtClean="0"/>
              <a:t>(</a:t>
            </a:r>
            <a:r>
              <a:rPr lang="es-ES" sz="1200" b="1" dirty="0" err="1" smtClean="0"/>
              <a:t>Scientific</a:t>
            </a:r>
            <a:r>
              <a:rPr lang="es-ES" sz="1200" b="1" dirty="0" smtClean="0"/>
              <a:t> American, s/f.)</a:t>
            </a:r>
            <a:endParaRPr lang="es-ES" sz="1200" b="1" dirty="0"/>
          </a:p>
        </p:txBody>
      </p:sp>
      <p:sp>
        <p:nvSpPr>
          <p:cNvPr id="20" name="Flecha abajo 19"/>
          <p:cNvSpPr/>
          <p:nvPr/>
        </p:nvSpPr>
        <p:spPr>
          <a:xfrm>
            <a:off x="7856559" y="3967090"/>
            <a:ext cx="133890" cy="29957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redondeado 20"/>
          <p:cNvSpPr/>
          <p:nvPr/>
        </p:nvSpPr>
        <p:spPr>
          <a:xfrm>
            <a:off x="6342585" y="5228249"/>
            <a:ext cx="3027948" cy="551307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ff4"/>
              </a:rPr>
              <a:t>A mayor temperatura, más tasa </a:t>
            </a:r>
            <a:r>
              <a:rPr lang="es-ES" sz="1400" dirty="0" smtClean="0">
                <a:solidFill>
                  <a:srgbClr val="000000"/>
                </a:solidFill>
                <a:latin typeface="ff4"/>
              </a:rPr>
              <a:t>de fotorrespiración  (Abenza</a:t>
            </a:r>
            <a:endParaRPr lang="es-ES" sz="1400" dirty="0"/>
          </a:p>
        </p:txBody>
      </p:sp>
      <p:sp>
        <p:nvSpPr>
          <p:cNvPr id="23" name="Flecha abajo 22"/>
          <p:cNvSpPr/>
          <p:nvPr/>
        </p:nvSpPr>
        <p:spPr>
          <a:xfrm>
            <a:off x="7751298" y="4918848"/>
            <a:ext cx="172206" cy="309401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heurón 25"/>
          <p:cNvSpPr/>
          <p:nvPr/>
        </p:nvSpPr>
        <p:spPr>
          <a:xfrm rot="17854323">
            <a:off x="10097656" y="3219166"/>
            <a:ext cx="651771" cy="484632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2414788" y="4969744"/>
            <a:ext cx="2729131" cy="1290969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/>
              <a:t>C</a:t>
            </a:r>
            <a:r>
              <a:rPr lang="es-EC" sz="1400" dirty="0" smtClean="0"/>
              <a:t>onsumo </a:t>
            </a:r>
            <a:r>
              <a:rPr lang="es-EC" sz="1400" dirty="0"/>
              <a:t>considerable de carbohidratos sintetizados a través de la fotosíntesis </a:t>
            </a:r>
            <a:r>
              <a:rPr lang="es-EC" sz="1400" dirty="0" smtClean="0"/>
              <a:t> destinados a la producción </a:t>
            </a:r>
            <a:r>
              <a:rPr lang="es-EC" sz="1200" dirty="0" smtClean="0"/>
              <a:t>( cp. Fisher y Pérez, 2012)</a:t>
            </a:r>
            <a:endParaRPr lang="es-ES" sz="1400" dirty="0"/>
          </a:p>
        </p:txBody>
      </p:sp>
      <p:sp>
        <p:nvSpPr>
          <p:cNvPr id="29" name="Flecha izquierda 28"/>
          <p:cNvSpPr/>
          <p:nvPr/>
        </p:nvSpPr>
        <p:spPr>
          <a:xfrm>
            <a:off x="5190606" y="5457654"/>
            <a:ext cx="1101204" cy="17507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lecha doblada hacia arriba 40"/>
          <p:cNvSpPr/>
          <p:nvPr/>
        </p:nvSpPr>
        <p:spPr>
          <a:xfrm>
            <a:off x="5190606" y="3967090"/>
            <a:ext cx="720797" cy="1106458"/>
          </a:xfrm>
          <a:prstGeom prst="bentUpArrow">
            <a:avLst>
              <a:gd name="adj1" fmla="val 10706"/>
              <a:gd name="adj2" fmla="val 25000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1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45" name="Conector recto 44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6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743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Análisis de suelo de cada tratamiento realizado al inicio y al final del ciclo del cultivo.</a:t>
            </a:r>
            <a:endParaRPr lang="es-ES" dirty="0">
              <a:solidFill>
                <a:schemeClr val="bg1">
                  <a:lumMod val="6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79176"/>
              </p:ext>
            </p:extLst>
          </p:nvPr>
        </p:nvGraphicFramePr>
        <p:xfrm>
          <a:off x="556568" y="1017431"/>
          <a:ext cx="11034416" cy="4599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231"/>
                <a:gridCol w="1037231"/>
                <a:gridCol w="1037231"/>
                <a:gridCol w="1037231"/>
                <a:gridCol w="1037231"/>
                <a:gridCol w="1037231"/>
                <a:gridCol w="1037231"/>
                <a:gridCol w="1037231"/>
                <a:gridCol w="1037231"/>
                <a:gridCol w="852298"/>
                <a:gridCol w="847039"/>
              </a:tblGrid>
              <a:tr h="32686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Elementos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T1 </a:t>
                      </a:r>
                      <a:r>
                        <a:rPr lang="es-EC" sz="1050" smtClean="0">
                          <a:effectLst/>
                        </a:rPr>
                        <a:t>(Testigo)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r>
                        <a:rPr lang="es-EC" sz="1050">
                          <a:effectLst/>
                        </a:rPr>
                        <a:t> (Zeolita 20 %)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T3 </a:t>
                      </a:r>
                      <a:r>
                        <a:rPr lang="es-EC" sz="1050" dirty="0">
                          <a:effectLst/>
                        </a:rPr>
                        <a:t>(Zeolita 40 %)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T4</a:t>
                      </a:r>
                      <a:r>
                        <a:rPr lang="es-EC" sz="1050">
                          <a:effectLst/>
                        </a:rPr>
                        <a:t> (Carbón activado 20 %)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T5 </a:t>
                      </a:r>
                      <a:r>
                        <a:rPr lang="es-EC" sz="1050">
                          <a:effectLst/>
                        </a:rPr>
                        <a:t>(Carbón activado 40 %)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555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Inic.+Apor.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Final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Inic.+Apor.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Final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Inic.+Apor.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Final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Inic.+Apor.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Final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Inic</a:t>
                      </a:r>
                      <a:r>
                        <a:rPr lang="es-EC" sz="1200" dirty="0">
                          <a:effectLst/>
                        </a:rPr>
                        <a:t>.+</a:t>
                      </a:r>
                      <a:r>
                        <a:rPr lang="es-EC" sz="1200" dirty="0" err="1">
                          <a:effectLst/>
                        </a:rPr>
                        <a:t>Apor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Final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Nitrógeno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282,22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50,36 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282,37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30  (-)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198,55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39,25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279,61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35,56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204,07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50,36</a:t>
                      </a:r>
                      <a:r>
                        <a:rPr lang="es-EC" sz="1400" baseline="0" dirty="0" smtClean="0">
                          <a:effectLst/>
                        </a:rPr>
                        <a:t>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Fósforo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185,02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103,98  (</a:t>
                      </a:r>
                      <a:r>
                        <a:rPr lang="es-EC" sz="1600" dirty="0" smtClean="0">
                          <a:effectLst/>
                        </a:rPr>
                        <a:t>-)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130,56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71,39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129,43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112,13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174,48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121,92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154,77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81,58 (</a:t>
                      </a:r>
                      <a:r>
                        <a:rPr lang="es-EC" sz="1400" baseline="0" dirty="0" smtClean="0">
                          <a:effectLst/>
                        </a:rPr>
                        <a:t>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Potasio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206,50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67,38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123,05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51,01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132,68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55,69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128,67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57,10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121,18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60,84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Calcio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285,12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327,36</a:t>
                      </a:r>
                      <a:r>
                        <a:rPr lang="es-EC" sz="1400" baseline="0" dirty="0" smtClean="0">
                          <a:effectLst/>
                        </a:rPr>
                        <a:t>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246,48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309,12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267,84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334,08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271,20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353,04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269,52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329,52(+)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Magnesio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56,34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58,32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55,44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57,6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58,03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60,34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56,88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61,20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55,87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59,04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Sodio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2,42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6,26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4,44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4,42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4,69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2,95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5,05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pH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7,67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7,74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7,73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7,82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7,50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7,77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7,58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7,60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7,52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7,73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CE mS/cm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0,334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0,309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0,270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0,234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0,326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0,251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0,279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0,240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0,266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0,243  (-)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Ca/Mg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3,04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3,37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3,22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2,77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3,32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3,46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3,35 (+)</a:t>
                      </a:r>
                      <a:r>
                        <a:rPr lang="es-EC" sz="1400" baseline="0" dirty="0" smtClean="0">
                          <a:effectLst/>
                        </a:rPr>
                        <a:t>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2,66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2,81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3,67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2,96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3,52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3,11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3,48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3,98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(</a:t>
                      </a:r>
                      <a:r>
                        <a:rPr lang="es-EC" sz="1400" dirty="0" err="1" smtClean="0">
                          <a:effectLst/>
                        </a:rPr>
                        <a:t>Ca+Mg</a:t>
                      </a:r>
                      <a:r>
                        <a:rPr lang="es-EC" sz="1400" dirty="0" smtClean="0">
                          <a:effectLst/>
                        </a:rPr>
                        <a:t>)/K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</a:rPr>
                        <a:t>10,74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12,28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12,28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15,49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11,17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15,22  (+)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12,01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15,54</a:t>
                      </a:r>
                      <a:r>
                        <a:rPr lang="es-EC" sz="1400" baseline="0" dirty="0" smtClean="0">
                          <a:effectLst/>
                        </a:rPr>
                        <a:t>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13,61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17,31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CIC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17,35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19,36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15,37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18,13 </a:t>
                      </a:r>
                      <a:r>
                        <a:rPr lang="es-EC" sz="1400" baseline="0" dirty="0" smtClean="0">
                          <a:effectLst/>
                        </a:rPr>
                        <a:t> (</a:t>
                      </a:r>
                      <a:r>
                        <a:rPr lang="es-EC" sz="1400" dirty="0" smtClean="0">
                          <a:effectLst/>
                        </a:rPr>
                        <a:t>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16,65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19,46 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16,63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20,35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16,33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19,04 </a:t>
                      </a:r>
                      <a:r>
                        <a:rPr lang="es-EC" sz="1400" baseline="0" dirty="0" smtClean="0">
                          <a:effectLst/>
                        </a:rPr>
                        <a:t> (+)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517713" y="5612760"/>
            <a:ext cx="9539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cálculo se realizó para cada tratamiento, cabe recalcar que el N, P, K, Ca, Mg y 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 expresado en kg.</a:t>
            </a:r>
            <a:endParaRPr lang="es-E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9297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Análisis de suelo de cada tratamiento realizado al inicio y al final del ciclo del cultivo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358971" y="2894853"/>
            <a:ext cx="2436522" cy="10618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nitrógeno es un factor importante en cuanto al rendimiento de los cultivos </a:t>
            </a:r>
            <a:r>
              <a:rPr lang="es-EC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(FAO, 1985; Navarro, S., &amp; Navarro, 2003).</a:t>
            </a:r>
            <a:endParaRPr lang="es-ES" sz="1050" dirty="0"/>
          </a:p>
        </p:txBody>
      </p:sp>
      <p:sp>
        <p:nvSpPr>
          <p:cNvPr id="6" name="Rectángulo 5"/>
          <p:cNvSpPr/>
          <p:nvPr/>
        </p:nvSpPr>
        <p:spPr>
          <a:xfrm>
            <a:off x="1139779" y="1172775"/>
            <a:ext cx="2408349" cy="622174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Mejor </a:t>
            </a:r>
            <a:r>
              <a:rPr lang="es-ES" sz="1200" dirty="0" smtClean="0"/>
              <a:t>peso</a:t>
            </a:r>
            <a:r>
              <a:rPr lang="es-ES" sz="1400" dirty="0" smtClean="0"/>
              <a:t> de pella en </a:t>
            </a:r>
            <a:r>
              <a:rPr lang="es-ES" sz="1400" dirty="0" err="1" smtClean="0"/>
              <a:t>Categ</a:t>
            </a:r>
            <a:r>
              <a:rPr lang="es-ES" sz="1400" dirty="0" smtClean="0"/>
              <a:t>. 1 y 2</a:t>
            </a:r>
            <a:endParaRPr lang="es-ES" sz="1400" dirty="0"/>
          </a:p>
        </p:txBody>
      </p:sp>
      <p:sp>
        <p:nvSpPr>
          <p:cNvPr id="7" name="Elipse 6"/>
          <p:cNvSpPr/>
          <p:nvPr/>
        </p:nvSpPr>
        <p:spPr>
          <a:xfrm>
            <a:off x="566670" y="2003014"/>
            <a:ext cx="1094704" cy="8648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/>
              <a:t>T1 (178,26; 358,69 g)</a:t>
            </a:r>
            <a:endParaRPr lang="es-ES" sz="1100" dirty="0"/>
          </a:p>
        </p:txBody>
      </p:sp>
      <p:sp>
        <p:nvSpPr>
          <p:cNvPr id="8" name="Elipse 7"/>
          <p:cNvSpPr/>
          <p:nvPr/>
        </p:nvSpPr>
        <p:spPr>
          <a:xfrm>
            <a:off x="1929242" y="2003014"/>
            <a:ext cx="1097292" cy="8648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/>
              <a:t>T2 (172,35; 349,19 g</a:t>
            </a:r>
            <a:endParaRPr lang="es-ES" sz="1100" dirty="0"/>
          </a:p>
        </p:txBody>
      </p:sp>
      <p:sp>
        <p:nvSpPr>
          <p:cNvPr id="9" name="Elipse 8"/>
          <p:cNvSpPr/>
          <p:nvPr/>
        </p:nvSpPr>
        <p:spPr>
          <a:xfrm>
            <a:off x="3286821" y="2003014"/>
            <a:ext cx="1066238" cy="87510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/>
              <a:t>T4 (170,92; 362,94 </a:t>
            </a:r>
            <a:r>
              <a:rPr lang="es-EC" sz="1100" dirty="0" smtClean="0"/>
              <a:t>g)</a:t>
            </a:r>
            <a:endParaRPr lang="es-ES" sz="1100" dirty="0"/>
          </a:p>
        </p:txBody>
      </p:sp>
      <p:sp>
        <p:nvSpPr>
          <p:cNvPr id="10" name="Rectángulo 9"/>
          <p:cNvSpPr/>
          <p:nvPr/>
        </p:nvSpPr>
        <p:spPr>
          <a:xfrm>
            <a:off x="1661373" y="3298994"/>
            <a:ext cx="1545465" cy="467643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 smtClean="0"/>
              <a:t>Categ</a:t>
            </a:r>
            <a:r>
              <a:rPr lang="es-ES" sz="1200" dirty="0" smtClean="0"/>
              <a:t>. 3</a:t>
            </a:r>
            <a:endParaRPr lang="es-ES" sz="1200" dirty="0"/>
          </a:p>
        </p:txBody>
      </p:sp>
      <p:sp>
        <p:nvSpPr>
          <p:cNvPr id="11" name="Elipse 10"/>
          <p:cNvSpPr/>
          <p:nvPr/>
        </p:nvSpPr>
        <p:spPr>
          <a:xfrm>
            <a:off x="310700" y="3956682"/>
            <a:ext cx="1159099" cy="971213"/>
          </a:xfrm>
          <a:prstGeom prst="ellipse">
            <a:avLst/>
          </a:prstGeom>
          <a:solidFill>
            <a:srgbClr val="42F7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T1 (708,44 g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837922" y="3956682"/>
            <a:ext cx="1159099" cy="971213"/>
          </a:xfrm>
          <a:prstGeom prst="ellipse">
            <a:avLst/>
          </a:prstGeom>
          <a:solidFill>
            <a:srgbClr val="42F7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T3 (677,94 g)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243328" y="3956682"/>
            <a:ext cx="1159099" cy="971213"/>
          </a:xfrm>
          <a:prstGeom prst="ellipse">
            <a:avLst/>
          </a:prstGeom>
          <a:solidFill>
            <a:srgbClr val="42F7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>
                <a:solidFill>
                  <a:schemeClr val="tx1"/>
                </a:solidFill>
              </a:rPr>
              <a:t>T2 (684,63 g).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143222" y="1360009"/>
            <a:ext cx="3219719" cy="869879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agua de riego con alto contenido de sales puede llegar a aumentar el pH del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suelo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(Cepeda, 2009)</a:t>
            </a:r>
            <a:endParaRPr lang="es-ES" sz="1200" dirty="0"/>
          </a:p>
        </p:txBody>
      </p:sp>
      <p:sp>
        <p:nvSpPr>
          <p:cNvPr id="19" name="Rectángulo redondeado 18"/>
          <p:cNvSpPr/>
          <p:nvPr/>
        </p:nvSpPr>
        <p:spPr>
          <a:xfrm>
            <a:off x="6143222" y="2419368"/>
            <a:ext cx="3309870" cy="752023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El movimiento del agua es hacia arriba, predomina ascenso capilar y evaporación </a:t>
            </a:r>
            <a:r>
              <a:rPr lang="es-ES" sz="1200" dirty="0" smtClean="0"/>
              <a:t>(Zapata, 2004). </a:t>
            </a:r>
            <a:endParaRPr lang="es-ES" sz="1200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9865217" y="2381747"/>
            <a:ext cx="1712890" cy="8272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&gt;  </a:t>
            </a:r>
            <a:r>
              <a:rPr lang="es-EC" sz="1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</a:t>
            </a:r>
            <a:r>
              <a:rPr lang="es-EC" sz="14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s-EC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, Mg</a:t>
            </a:r>
            <a:r>
              <a:rPr lang="es-EC" sz="14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+2</a:t>
            </a:r>
            <a:r>
              <a:rPr lang="es-EC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, Ca</a:t>
            </a:r>
            <a:r>
              <a:rPr lang="es-EC" sz="14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+2 </a:t>
            </a:r>
            <a:r>
              <a:rPr lang="es-EC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HCO</a:t>
            </a:r>
            <a:r>
              <a:rPr lang="es-EC" sz="14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s-EC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</p:txBody>
      </p:sp>
      <p:sp>
        <p:nvSpPr>
          <p:cNvPr id="21" name="Elipse 20"/>
          <p:cNvSpPr/>
          <p:nvPr/>
        </p:nvSpPr>
        <p:spPr>
          <a:xfrm>
            <a:off x="9929611" y="3547530"/>
            <a:ext cx="1648496" cy="9239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HCO</a:t>
            </a:r>
            <a:r>
              <a:rPr lang="es-EC" sz="1600" baseline="-25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hidrólisis alcalina  (</a:t>
            </a:r>
            <a:r>
              <a:rPr lang="es-EC" sz="1200" baseline="-25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Zapata,</a:t>
            </a:r>
            <a:r>
              <a:rPr lang="es-EC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2004</a:t>
            </a:r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E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6529589" y="3346858"/>
            <a:ext cx="2762517" cy="980444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Abenza (2012), incremento de pH, </a:t>
            </a:r>
            <a:r>
              <a:rPr lang="es-ES" sz="1400" dirty="0" err="1" smtClean="0"/>
              <a:t>Na</a:t>
            </a:r>
            <a:r>
              <a:rPr lang="es-ES" sz="1400" dirty="0" smtClean="0"/>
              <a:t>, Ca, Mg por agua de riego (carbón activado en cebada).</a:t>
            </a:r>
            <a:endParaRPr lang="es-ES" sz="1400" dirty="0"/>
          </a:p>
        </p:txBody>
      </p:sp>
      <p:sp>
        <p:nvSpPr>
          <p:cNvPr id="24" name="Flecha abajo 23"/>
          <p:cNvSpPr/>
          <p:nvPr/>
        </p:nvSpPr>
        <p:spPr>
          <a:xfrm>
            <a:off x="7572777" y="2229888"/>
            <a:ext cx="167426" cy="189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erecha 24"/>
          <p:cNvSpPr/>
          <p:nvPr/>
        </p:nvSpPr>
        <p:spPr>
          <a:xfrm>
            <a:off x="9453092" y="2743200"/>
            <a:ext cx="412125" cy="124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abajo 25"/>
          <p:cNvSpPr/>
          <p:nvPr/>
        </p:nvSpPr>
        <p:spPr>
          <a:xfrm>
            <a:off x="10689465" y="3209010"/>
            <a:ext cx="154546" cy="338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izquierda 26"/>
          <p:cNvSpPr/>
          <p:nvPr/>
        </p:nvSpPr>
        <p:spPr>
          <a:xfrm>
            <a:off x="9292106" y="3905462"/>
            <a:ext cx="566670" cy="20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5151549" y="4816700"/>
            <a:ext cx="798490" cy="6985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CIC</a:t>
            </a:r>
            <a:endParaRPr lang="es-ES" dirty="0"/>
          </a:p>
        </p:txBody>
      </p:sp>
      <p:sp>
        <p:nvSpPr>
          <p:cNvPr id="30" name="Rectángulo 29"/>
          <p:cNvSpPr/>
          <p:nvPr/>
        </p:nvSpPr>
        <p:spPr>
          <a:xfrm>
            <a:off x="6483708" y="4713668"/>
            <a:ext cx="1737039" cy="916720"/>
          </a:xfrm>
          <a:prstGeom prst="rect">
            <a:avLst/>
          </a:prstGeom>
          <a:solidFill>
            <a:srgbClr val="42F7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</a:rPr>
              <a:t>&gt; pH=suelo con cargas negativas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Ansorena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1995)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757634" y="4713668"/>
            <a:ext cx="1931831" cy="914400"/>
          </a:xfrm>
          <a:prstGeom prst="rect">
            <a:avLst/>
          </a:prstGeom>
          <a:solidFill>
            <a:srgbClr val="D2FD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</a:rPr>
              <a:t>Abenza (2012) reportó dato similar en CIC atribuyendo a aumento de cationes.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5946821" y="5098347"/>
            <a:ext cx="536887" cy="135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 derecha 32"/>
          <p:cNvSpPr/>
          <p:nvPr/>
        </p:nvSpPr>
        <p:spPr>
          <a:xfrm>
            <a:off x="8220747" y="5084108"/>
            <a:ext cx="536887" cy="818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37" name="Conector recto 36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42F739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Análisis foliar realizado a cada tratamiento al final del ciclo del cultivo.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561152"/>
              </p:ext>
            </p:extLst>
          </p:nvPr>
        </p:nvGraphicFramePr>
        <p:xfrm>
          <a:off x="2546694" y="1325563"/>
          <a:ext cx="720261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412"/>
                <a:gridCol w="689459"/>
                <a:gridCol w="536246"/>
                <a:gridCol w="612852"/>
                <a:gridCol w="536246"/>
                <a:gridCol w="612852"/>
                <a:gridCol w="536246"/>
                <a:gridCol w="655943"/>
                <a:gridCol w="565771"/>
                <a:gridCol w="655943"/>
                <a:gridCol w="617640"/>
              </a:tblGrid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ELEMENTOS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INT*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INT*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INT*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INT*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INT*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 %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3,99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3,43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3,50 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3,78 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3,29    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 %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0,66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0,48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 %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2,35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2,68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2,66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 %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1,88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1,80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1,98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1,99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 %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0,31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0,31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0,31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 %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0,87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0,69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 ppm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42,6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39,0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43,3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40,0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Zn ppm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9,2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 ppm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3,9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Fe ppm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93,0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75,6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85,3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82,2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53,7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Mn ppm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70,85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47,9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52,5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51,2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36,0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59864" y="5142281"/>
            <a:ext cx="42942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Análisis de laboratorio INIAP Santa Catalina.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INT*: Interpretación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S: suficiente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B: Bajo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 Alto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135228" y="1498299"/>
            <a:ext cx="2021981" cy="1448873"/>
          </a:xfrm>
          <a:prstGeom prst="rect">
            <a:avLst/>
          </a:prstGeom>
          <a:solidFill>
            <a:srgbClr val="F739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macronutrientes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no llegan a ser tan tóxicos como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micronutrientes (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Navarro, S y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Navarro, 2003) </a:t>
            </a:r>
            <a:endParaRPr lang="es-ES" sz="1400" dirty="0"/>
          </a:p>
        </p:txBody>
      </p:sp>
      <p:sp>
        <p:nvSpPr>
          <p:cNvPr id="12" name="Abrir llave 11"/>
          <p:cNvSpPr/>
          <p:nvPr/>
        </p:nvSpPr>
        <p:spPr>
          <a:xfrm>
            <a:off x="2331076" y="1630266"/>
            <a:ext cx="128788" cy="1061419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02276"/>
          </a:xfrm>
          <a:solidFill>
            <a:srgbClr val="FF00FF"/>
          </a:solidFill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Evaluación económica a cada tratamiento mediante el presupuesto parcial del </a:t>
            </a:r>
            <a:r>
              <a:rPr lang="es-EC" dirty="0" smtClean="0">
                <a:latin typeface="Aharoni" panose="02010803020104030203" pitchFamily="2" charset="-79"/>
                <a:cs typeface="Aharoni" panose="02010803020104030203" pitchFamily="2" charset="-79"/>
              </a:rPr>
              <a:t>CIMMYT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449751"/>
              </p:ext>
            </p:extLst>
          </p:nvPr>
        </p:nvGraphicFramePr>
        <p:xfrm>
          <a:off x="1753870" y="464826"/>
          <a:ext cx="8342628" cy="5911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804"/>
                <a:gridCol w="1191804"/>
                <a:gridCol w="1191804"/>
                <a:gridCol w="1191804"/>
                <a:gridCol w="1191804"/>
                <a:gridCol w="1191804"/>
                <a:gridCol w="1191804"/>
              </a:tblGrid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CATEGORÍAS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T1  (Testigo)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T2 (Zeolita 20%)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T3 (Zeolita 40%)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T4 (Carbón A</a:t>
                      </a:r>
                      <a:r>
                        <a:rPr lang="es-EC" sz="1100" baseline="0" dirty="0" smtClean="0">
                          <a:effectLst/>
                        </a:rPr>
                        <a:t> </a:t>
                      </a:r>
                      <a:r>
                        <a:rPr lang="es-EC" sz="1100" dirty="0" smtClean="0">
                          <a:effectLst/>
                        </a:rPr>
                        <a:t> 20%)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T5 (Carbón A 40%)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5235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RENDIMIENTO PELLAS POR </a:t>
                      </a:r>
                      <a:r>
                        <a:rPr lang="es-EC" sz="1100" dirty="0" smtClean="0">
                          <a:effectLst/>
                        </a:rPr>
                        <a:t>ha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C21463"/>
                          </a:solidFill>
                          <a:effectLst/>
                        </a:rPr>
                        <a:t>14.814,81</a:t>
                      </a:r>
                      <a:endParaRPr lang="es-ES" sz="1200" dirty="0">
                        <a:solidFill>
                          <a:srgbClr val="C2146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10.740,74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13.333,33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13.333,33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12.222,22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5.185,19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FF0000"/>
                          </a:solidFill>
                          <a:effectLst/>
                        </a:rPr>
                        <a:t>8.888,89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6.296,30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5.555,56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8.518,52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2.222,22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2.777,78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2.222,22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3.333,33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1.481,48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5235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RENDIMIENTO AJUSTADO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12.592,59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9.129,63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11.333,33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11333,33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10.388,89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4.407,41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7.555,56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5.351,85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4.722,22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7.240,74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1.888,89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2.361,11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1.888,89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2.833,33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1.259,26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8001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BENEFICIOS BRUTOS DE CAMPO $ha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2.469,14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1.790,12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2.222,22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2.222,22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2037,04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1.037,04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1.777,78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1.259,26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1.111,11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1.703,70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555,56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694,44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555,56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833,33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370,37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4061,73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4262,35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4037,04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4166,67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4111,11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SEMILLA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FERTILIZACIÓN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326,05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251,19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209,68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374,83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461,38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5235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MANEJO INTEGRADO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328,28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328,28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328,28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328,28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328,28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MANO DE OBRA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5235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SUMA DE COSTOS QUE VARIAN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1.754,33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1.679,47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1.637,96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1.803,11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1.889,66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  <a:tr h="2470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BENEFICIO NETO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2.307,40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2.582,88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0000"/>
                          </a:solidFill>
                          <a:effectLst/>
                        </a:rPr>
                        <a:t>2.399,08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2.363,56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2.221,45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42" marR="33442" marT="0" marB="0" anchor="b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323528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10264462" y="1249250"/>
            <a:ext cx="1834773" cy="1414437"/>
          </a:xfrm>
          <a:prstGeom prst="rect">
            <a:avLst/>
          </a:prstGeom>
          <a:solidFill>
            <a:srgbClr val="7D3A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Carbón activado principal secuestrador de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</a:t>
            </a:r>
            <a:r>
              <a:rPr lang="es-EC" sz="1400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</a:p>
          <a:p>
            <a:pPr algn="ctr"/>
            <a:r>
              <a:rPr lang="es-EC" sz="1200" baseline="-25000" dirty="0" smtClean="0">
                <a:latin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Lehmann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y Joseph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2009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7317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3037"/>
          </a:xfrm>
          <a:solidFill>
            <a:srgbClr val="C00000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Conclusiones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8048" y="1251218"/>
            <a:ext cx="10515600" cy="1371600"/>
          </a:xfrm>
          <a:prstGeom prst="rect">
            <a:avLst/>
          </a:prstGeom>
          <a:solidFill>
            <a:srgbClr val="7D3A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dirty="0" smtClean="0"/>
              <a:t>Mejores dosis </a:t>
            </a:r>
            <a:r>
              <a:rPr lang="es-EC" dirty="0"/>
              <a:t>en cuanto a rendimiento fueron 106,67 kg/ha de zeolita </a:t>
            </a:r>
            <a:r>
              <a:rPr lang="es-EC" dirty="0" smtClean="0"/>
              <a:t>(T2) y </a:t>
            </a:r>
            <a:r>
              <a:rPr lang="es-EC" dirty="0"/>
              <a:t>213,33 kg/ha de carbón activado </a:t>
            </a:r>
            <a:r>
              <a:rPr lang="es-EC" dirty="0" smtClean="0"/>
              <a:t>(T5) ya </a:t>
            </a:r>
            <a:r>
              <a:rPr lang="es-EC" dirty="0"/>
              <a:t>que se obtuvo mayor número de pellas de </a:t>
            </a:r>
            <a:r>
              <a:rPr lang="es-EC" dirty="0" err="1" smtClean="0"/>
              <a:t>Categ</a:t>
            </a:r>
            <a:r>
              <a:rPr lang="es-EC" dirty="0" smtClean="0"/>
              <a:t>. 2 por </a:t>
            </a:r>
            <a:r>
              <a:rPr lang="es-EC" dirty="0"/>
              <a:t>hectárea con una cantidad de 8.888 y 8.518 inflorescencias respectivamente. </a:t>
            </a:r>
            <a:r>
              <a:rPr lang="es-EC" dirty="0" smtClean="0"/>
              <a:t>A comparación del testigo con </a:t>
            </a:r>
            <a:r>
              <a:rPr lang="es-EC" dirty="0"/>
              <a:t>5.185 </a:t>
            </a:r>
            <a:r>
              <a:rPr lang="es-EC" dirty="0" smtClean="0"/>
              <a:t>pellas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48048" y="2920999"/>
            <a:ext cx="10515600" cy="9297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dirty="0" smtClean="0"/>
              <a:t>Respecto a CIC </a:t>
            </a:r>
            <a:r>
              <a:rPr lang="es-EC" dirty="0"/>
              <a:t>no se evidenció diferencia </a:t>
            </a:r>
            <a:r>
              <a:rPr lang="es-EC" dirty="0" smtClean="0"/>
              <a:t>ya que en todos los tratamientos incrementó el </a:t>
            </a:r>
            <a:r>
              <a:rPr lang="es-EC" dirty="0"/>
              <a:t>Ca</a:t>
            </a:r>
            <a:r>
              <a:rPr lang="es-EC" baseline="30000" dirty="0"/>
              <a:t>++</a:t>
            </a:r>
            <a:r>
              <a:rPr lang="es-EC" dirty="0"/>
              <a:t>, Mg</a:t>
            </a:r>
            <a:r>
              <a:rPr lang="es-EC" baseline="30000" dirty="0"/>
              <a:t>++</a:t>
            </a:r>
            <a:r>
              <a:rPr lang="es-EC" dirty="0"/>
              <a:t> y </a:t>
            </a:r>
            <a:r>
              <a:rPr lang="es-EC" dirty="0" err="1"/>
              <a:t>Na</a:t>
            </a:r>
            <a:r>
              <a:rPr lang="es-EC" baseline="30000" dirty="0" smtClean="0"/>
              <a:t>+</a:t>
            </a:r>
            <a:r>
              <a:rPr lang="es-EC" dirty="0" smtClean="0"/>
              <a:t>. </a:t>
            </a:r>
            <a:r>
              <a:rPr lang="es-EC" dirty="0"/>
              <a:t>P</a:t>
            </a:r>
            <a:r>
              <a:rPr lang="es-EC" dirty="0" smtClean="0"/>
              <a:t>robablemente </a:t>
            </a:r>
            <a:r>
              <a:rPr lang="es-EC" dirty="0"/>
              <a:t>se deba a los altos contenidos de HCO</a:t>
            </a:r>
            <a:r>
              <a:rPr lang="es-EC" baseline="-25000" dirty="0"/>
              <a:t>3</a:t>
            </a:r>
            <a:r>
              <a:rPr lang="es-EC" dirty="0"/>
              <a:t> del agua de riego.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748048" y="4148964"/>
            <a:ext cx="10515600" cy="15859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dirty="0"/>
              <a:t>El rendimiento </a:t>
            </a:r>
            <a:r>
              <a:rPr lang="es-EC" dirty="0" smtClean="0"/>
              <a:t>fue de 6,17 t/ha, en comparación del SINAGAP </a:t>
            </a:r>
            <a:r>
              <a:rPr lang="es-EC" dirty="0"/>
              <a:t>que es de 19,24 t/ha fue considerablemente menor, probablemente debido a las condiciones agroclimáticas del lugar, ya que la temperatura del ambiente influye en el rendimiento y en la precocidad del cultivo; el estrés térmico </a:t>
            </a:r>
            <a:r>
              <a:rPr lang="es-EC" dirty="0" smtClean="0"/>
              <a:t>afectan </a:t>
            </a:r>
            <a:r>
              <a:rPr lang="es-EC" dirty="0"/>
              <a:t>la tasa fotosintética de la planta causando que se gasten carbohidratos destinados a otras actividades de la planta como mantenimiento y producción.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 flipV="1">
            <a:off x="1146219" y="6323528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8642"/>
          </a:xfrm>
          <a:solidFill>
            <a:srgbClr val="C00000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Conclusiones..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8200" y="1186466"/>
            <a:ext cx="10515600" cy="1058863"/>
          </a:xfrm>
          <a:prstGeom prst="rect">
            <a:avLst/>
          </a:prstGeom>
          <a:solidFill>
            <a:srgbClr val="F739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dirty="0" smtClean="0"/>
              <a:t>Mediante el </a:t>
            </a:r>
            <a:r>
              <a:rPr lang="es-EC" dirty="0"/>
              <a:t>presupuesto parcial del CIMMYT se establece </a:t>
            </a:r>
            <a:r>
              <a:rPr lang="es-EC" dirty="0" smtClean="0"/>
              <a:t>que se redujo el presupuesto de </a:t>
            </a:r>
            <a:r>
              <a:rPr lang="es-EC" dirty="0"/>
              <a:t>$1.754,33 </a:t>
            </a:r>
            <a:r>
              <a:rPr lang="es-EC" dirty="0" smtClean="0"/>
              <a:t> a </a:t>
            </a:r>
            <a:r>
              <a:rPr lang="es-EC" dirty="0"/>
              <a:t>$</a:t>
            </a:r>
            <a:r>
              <a:rPr lang="es-EC" dirty="0" smtClean="0"/>
              <a:t>1.679,47 (T2) y </a:t>
            </a:r>
            <a:r>
              <a:rPr lang="es-EC" dirty="0"/>
              <a:t>$</a:t>
            </a:r>
            <a:r>
              <a:rPr lang="es-EC" dirty="0" smtClean="0"/>
              <a:t>1.637,96 (T3).</a:t>
            </a:r>
          </a:p>
          <a:p>
            <a:pPr lvl="0"/>
            <a:r>
              <a:rPr lang="es-EC" dirty="0" smtClean="0"/>
              <a:t>En </a:t>
            </a:r>
            <a:r>
              <a:rPr lang="es-EC" dirty="0"/>
              <a:t>cuanto al carbón activado los precios fueron mayores al </a:t>
            </a:r>
            <a:r>
              <a:rPr lang="es-EC" dirty="0" smtClean="0"/>
              <a:t>T1 con </a:t>
            </a:r>
            <a:r>
              <a:rPr lang="es-EC" dirty="0"/>
              <a:t>$</a:t>
            </a:r>
            <a:r>
              <a:rPr lang="es-EC" dirty="0" smtClean="0"/>
              <a:t>1.803,11 (T4) </a:t>
            </a:r>
            <a:r>
              <a:rPr lang="es-EC" dirty="0"/>
              <a:t>y $</a:t>
            </a:r>
            <a:r>
              <a:rPr lang="es-EC" dirty="0" smtClean="0"/>
              <a:t>1.889,66 (T5).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838200" y="2543152"/>
            <a:ext cx="10515600" cy="1209965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S</a:t>
            </a:r>
            <a:r>
              <a:rPr lang="es-EC" dirty="0" smtClean="0"/>
              <a:t>e </a:t>
            </a:r>
            <a:r>
              <a:rPr lang="es-EC" dirty="0"/>
              <a:t>acepta la hipótesis </a:t>
            </a:r>
            <a:r>
              <a:rPr lang="es-EC" dirty="0" smtClean="0"/>
              <a:t>nula bajo condiciones de experimentación </a:t>
            </a:r>
            <a:r>
              <a:rPr lang="es-EC" dirty="0"/>
              <a:t>debido a </a:t>
            </a:r>
            <a:r>
              <a:rPr lang="es-EC" dirty="0" smtClean="0"/>
              <a:t>que </a:t>
            </a:r>
            <a:r>
              <a:rPr lang="es-EC" dirty="0"/>
              <a:t>en todos los análisis estadísticos se obtuvo un valor p &gt;0,05. </a:t>
            </a:r>
            <a:r>
              <a:rPr lang="es-EC" dirty="0" smtClean="0"/>
              <a:t>Tomar en cuenta la disminución de fertilización.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 flipV="1">
            <a:off x="1146219" y="6323528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0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8642"/>
          </a:xfrm>
          <a:solidFill>
            <a:srgbClr val="42F739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Recomendaciones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477956"/>
              </p:ext>
            </p:extLst>
          </p:nvPr>
        </p:nvGraphicFramePr>
        <p:xfrm>
          <a:off x="756313" y="888643"/>
          <a:ext cx="11049000" cy="492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323528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5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130"/>
            <a:ext cx="12192000" cy="72900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Problema </a:t>
            </a:r>
            <a:endParaRPr lang="es-ES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8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7028" y="992948"/>
            <a:ext cx="1755820" cy="11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469747" y="747135"/>
            <a:ext cx="3022243" cy="5666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Altas dosis de fertilización </a:t>
            </a:r>
            <a:r>
              <a:rPr lang="es-EC" sz="1200" dirty="0" smtClean="0"/>
              <a:t>(MAGAP, 2014</a:t>
            </a:r>
            <a:r>
              <a:rPr lang="es-EC" sz="1600" dirty="0" smtClean="0"/>
              <a:t>)</a:t>
            </a:r>
            <a:endParaRPr lang="es-EC" sz="1600" dirty="0"/>
          </a:p>
        </p:txBody>
      </p:sp>
      <p:cxnSp>
        <p:nvCxnSpPr>
          <p:cNvPr id="6" name="Conector recto de flecha 5"/>
          <p:cNvCxnSpPr/>
          <p:nvPr/>
        </p:nvCxnSpPr>
        <p:spPr>
          <a:xfrm flipH="1" flipV="1">
            <a:off x="5272848" y="1679741"/>
            <a:ext cx="2304771" cy="73680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443268" y="1140657"/>
            <a:ext cx="2717443" cy="665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Demandante de fertilización nitrogenada</a:t>
            </a:r>
          </a:p>
          <a:p>
            <a:pPr algn="ctr"/>
            <a:r>
              <a:rPr lang="es-EC" sz="1200" dirty="0" smtClean="0"/>
              <a:t>(MAGAP 2014</a:t>
            </a:r>
            <a:r>
              <a:rPr lang="es-EC" sz="1600" dirty="0" smtClean="0"/>
              <a:t>)</a:t>
            </a:r>
            <a:endParaRPr lang="es-EC" sz="1600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1814825" y="1805906"/>
            <a:ext cx="1702201" cy="1221286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7572778" y="3597660"/>
            <a:ext cx="3799267" cy="7318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N aportado se transforma en nitritos, se pierde por lixiviación y volatilización </a:t>
            </a:r>
            <a:endParaRPr lang="es-EC" sz="1600" dirty="0"/>
          </a:p>
        </p:txBody>
      </p:sp>
      <p:cxnSp>
        <p:nvCxnSpPr>
          <p:cNvPr id="10" name="Conector recto de flecha 9"/>
          <p:cNvCxnSpPr>
            <a:stCxn id="9" idx="1"/>
          </p:cNvCxnSpPr>
          <p:nvPr/>
        </p:nvCxnSpPr>
        <p:spPr>
          <a:xfrm flipH="1">
            <a:off x="5910307" y="3963595"/>
            <a:ext cx="1662471" cy="9488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572778" y="4560236"/>
            <a:ext cx="4095482" cy="8855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NO</a:t>
            </a:r>
            <a:r>
              <a:rPr lang="es-EC" sz="1600" baseline="-25000" dirty="0" smtClean="0"/>
              <a:t>2</a:t>
            </a:r>
            <a:r>
              <a:rPr lang="es-EC" sz="1600" baseline="30000" dirty="0" smtClean="0"/>
              <a:t>-</a:t>
            </a:r>
            <a:r>
              <a:rPr lang="es-EC" sz="1600" dirty="0" smtClean="0"/>
              <a:t> solubles en H</a:t>
            </a:r>
            <a:r>
              <a:rPr lang="es-EC" sz="1600" baseline="-25000" dirty="0" smtClean="0"/>
              <a:t>2</a:t>
            </a:r>
            <a:r>
              <a:rPr lang="es-EC" sz="1600" dirty="0" smtClean="0"/>
              <a:t>O,  tóxicos para la salud </a:t>
            </a:r>
            <a:r>
              <a:rPr lang="es-EC" sz="1200" dirty="0"/>
              <a:t>(</a:t>
            </a:r>
            <a:r>
              <a:rPr lang="es-EC" sz="1200" dirty="0" err="1"/>
              <a:t>Nolan</a:t>
            </a:r>
            <a:r>
              <a:rPr lang="es-EC" sz="1200" dirty="0"/>
              <a:t>, 1999; citado por Armenta, Cervantes &amp; Galaviz, 2012; </a:t>
            </a:r>
            <a:r>
              <a:rPr lang="es-EC" sz="1200" dirty="0" err="1"/>
              <a:t>Fagundo</a:t>
            </a:r>
            <a:r>
              <a:rPr lang="es-EC" sz="1200" dirty="0"/>
              <a:t> &amp; Gonzáles, </a:t>
            </a:r>
            <a:r>
              <a:rPr lang="es-EC" sz="1200" dirty="0" smtClean="0"/>
              <a:t>2016)</a:t>
            </a:r>
            <a:endParaRPr lang="es-EC" sz="1200" dirty="0"/>
          </a:p>
        </p:txBody>
      </p:sp>
      <p:cxnSp>
        <p:nvCxnSpPr>
          <p:cNvPr id="12" name="Conector recto de flecha 11"/>
          <p:cNvCxnSpPr>
            <a:stCxn id="11" idx="1"/>
          </p:cNvCxnSpPr>
          <p:nvPr/>
        </p:nvCxnSpPr>
        <p:spPr>
          <a:xfrm flipH="1">
            <a:off x="5910307" y="5003007"/>
            <a:ext cx="1662471" cy="46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9" idx="2"/>
          </p:cNvCxnSpPr>
          <p:nvPr/>
        </p:nvCxnSpPr>
        <p:spPr>
          <a:xfrm flipH="1">
            <a:off x="9465972" y="4329529"/>
            <a:ext cx="6440" cy="2773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681484" y="4413678"/>
            <a:ext cx="2266682" cy="12719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50 </a:t>
            </a:r>
            <a:r>
              <a:rPr lang="es-ES" sz="1600" dirty="0"/>
              <a:t>y hasta el 70</a:t>
            </a:r>
            <a:r>
              <a:rPr lang="es-ES" sz="1600" dirty="0" smtClean="0"/>
              <a:t>% de nutrientes se pierden, el suelo no retiene </a:t>
            </a:r>
            <a:r>
              <a:rPr lang="es-ES" sz="1200" dirty="0" smtClean="0"/>
              <a:t>(</a:t>
            </a:r>
            <a:r>
              <a:rPr lang="es-ES" sz="1200" dirty="0" err="1" smtClean="0"/>
              <a:t>Bertsch</a:t>
            </a:r>
            <a:r>
              <a:rPr lang="es-ES" sz="1200" dirty="0"/>
              <a:t>, 1998; </a:t>
            </a:r>
            <a:r>
              <a:rPr lang="es-ES" sz="1200" dirty="0" err="1"/>
              <a:t>Barber</a:t>
            </a:r>
            <a:r>
              <a:rPr lang="es-ES" sz="1200" dirty="0"/>
              <a:t>, 1995 citado por Chica., </a:t>
            </a:r>
            <a:r>
              <a:rPr lang="es-ES" sz="1200" i="1" dirty="0"/>
              <a:t>et al</a:t>
            </a:r>
            <a:r>
              <a:rPr lang="es-ES" sz="1200" dirty="0"/>
              <a:t>, 2006</a:t>
            </a:r>
            <a:r>
              <a:rPr lang="es-ES" sz="1200" dirty="0" smtClean="0"/>
              <a:t>).</a:t>
            </a:r>
            <a:endParaRPr lang="es-EC" sz="1200" dirty="0"/>
          </a:p>
        </p:txBody>
      </p:sp>
      <p:sp>
        <p:nvSpPr>
          <p:cNvPr id="15" name="Rectángulo 14"/>
          <p:cNvSpPr/>
          <p:nvPr/>
        </p:nvSpPr>
        <p:spPr>
          <a:xfrm>
            <a:off x="7572778" y="1991546"/>
            <a:ext cx="3206839" cy="8500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Fertilizantes no aprovechados al 100% </a:t>
            </a:r>
            <a:r>
              <a:rPr lang="es-EC" sz="1200" dirty="0"/>
              <a:t>(</a:t>
            </a:r>
            <a:r>
              <a:rPr lang="es-EC" sz="1200" dirty="0" err="1"/>
              <a:t>Malesio</a:t>
            </a:r>
            <a:r>
              <a:rPr lang="es-EC" sz="1200" dirty="0"/>
              <a:t>, Ramírez, Ceja, Gómez y Bueno, </a:t>
            </a:r>
            <a:r>
              <a:rPr lang="es-EC" sz="1200" dirty="0" smtClean="0"/>
              <a:t>2013)</a:t>
            </a:r>
            <a:endParaRPr lang="es-EC" sz="1600" dirty="0"/>
          </a:p>
        </p:txBody>
      </p:sp>
      <p:cxnSp>
        <p:nvCxnSpPr>
          <p:cNvPr id="16" name="Conector recto de flecha 15"/>
          <p:cNvCxnSpPr>
            <a:stCxn id="5" idx="1"/>
            <a:endCxn id="4" idx="1"/>
          </p:cNvCxnSpPr>
          <p:nvPr/>
        </p:nvCxnSpPr>
        <p:spPr>
          <a:xfrm flipH="1">
            <a:off x="5272848" y="1030471"/>
            <a:ext cx="2196899" cy="544093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0" descr="Resultado de imagen para arbol de brocoli con rai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28" y="2349522"/>
            <a:ext cx="2393279" cy="36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recto de flecha 17"/>
          <p:cNvCxnSpPr/>
          <p:nvPr/>
        </p:nvCxnSpPr>
        <p:spPr>
          <a:xfrm flipV="1">
            <a:off x="2948166" y="5003007"/>
            <a:ext cx="568862" cy="4662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07994"/>
            <a:ext cx="1146219" cy="850006"/>
          </a:xfrm>
          <a:prstGeom prst="ellipse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24" name="Conector recto 23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7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1570"/>
          </a:xfrm>
          <a:solidFill>
            <a:srgbClr val="0000FF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Anexos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9369" y="1390939"/>
            <a:ext cx="3387818" cy="21890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84" y="801439"/>
            <a:ext cx="3790500" cy="31595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84" y="792617"/>
            <a:ext cx="3641495" cy="31684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2743" y="1128976"/>
            <a:ext cx="3276687" cy="25600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594" y="4305204"/>
            <a:ext cx="2896964" cy="22086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904"/>
            <a:ext cx="5121456" cy="28870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201" y="3481438"/>
            <a:ext cx="2887094" cy="38660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389" y="3970904"/>
            <a:ext cx="1954358" cy="28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71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Bibliografía 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87105"/>
            <a:ext cx="10515600" cy="5581934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Abenza, D. (2012). Evaluación de efectos de varios tipos de </a:t>
            </a:r>
            <a:r>
              <a:rPr lang="es-ES" dirty="0" err="1"/>
              <a:t>biochar</a:t>
            </a:r>
            <a:r>
              <a:rPr lang="es-ES" dirty="0"/>
              <a:t> en suelo y planta. Proyecto fin de carrera Licenciatura en Ciencias Ambientales. </a:t>
            </a:r>
            <a:r>
              <a:rPr lang="es-ES" dirty="0" err="1"/>
              <a:t>Balleterra</a:t>
            </a:r>
            <a:r>
              <a:rPr lang="es-ES" dirty="0"/>
              <a:t>. Recuperado de: https://ddd.uab.cat/pub/trerecpro/2012/hdl_2072_202695/PFC_DanielPacoAbenza.pdf 	</a:t>
            </a:r>
          </a:p>
          <a:p>
            <a:r>
              <a:rPr lang="es-ES" dirty="0" err="1"/>
              <a:t>Ansorena</a:t>
            </a:r>
            <a:r>
              <a:rPr lang="es-ES" dirty="0"/>
              <a:t>, J. (1995). Fertilidad del suelo: </a:t>
            </a:r>
            <a:r>
              <a:rPr lang="es-ES" dirty="0" err="1"/>
              <a:t>Acidéz</a:t>
            </a:r>
            <a:r>
              <a:rPr lang="es-ES" dirty="0"/>
              <a:t> y Complejo de cambio. El suelo en la agricultura y el medio ambiente (II).SUSTRAI -41. (36).  Diputación Foral de </a:t>
            </a:r>
            <a:r>
              <a:rPr lang="es-ES" dirty="0" err="1" smtClean="0"/>
              <a:t>Gipuzkoa</a:t>
            </a:r>
            <a:endParaRPr lang="es-ES" dirty="0" smtClean="0"/>
          </a:p>
          <a:p>
            <a:r>
              <a:rPr lang="es-EC" dirty="0"/>
              <a:t>Armenta-Bojórquez, A. D., Cervantes-Medina, C., &amp; Galaviz-Lara, J. A. (2012). Impacto de la fertilización nitrogenada en agua para consumo humano en el municipio de Guasave Sinaloa, México. Revista de Sociedad, Cultura y Desarrollo Sustentable. 8(3), 2012. México, D.F., MX: Red Universidad Autónoma Indígena de México. </a:t>
            </a:r>
            <a:r>
              <a:rPr lang="es-EC" dirty="0" err="1"/>
              <a:t>Retrieved</a:t>
            </a:r>
            <a:r>
              <a:rPr lang="es-EC" dirty="0"/>
              <a:t> </a:t>
            </a:r>
            <a:r>
              <a:rPr lang="es-EC" dirty="0" err="1"/>
              <a:t>from</a:t>
            </a:r>
            <a:r>
              <a:rPr lang="es-EC" dirty="0"/>
              <a:t> http://</a:t>
            </a:r>
            <a:r>
              <a:rPr lang="es-EC" dirty="0" smtClean="0"/>
              <a:t>www.ebrary.com</a:t>
            </a:r>
          </a:p>
          <a:p>
            <a:r>
              <a:rPr lang="es-EC" dirty="0"/>
              <a:t>Cepeda, M. (2009). Química del Suelos. Editorial Trillas. ISBN: 978-968-24-4032-8. México </a:t>
            </a:r>
            <a:endParaRPr lang="es-ES" dirty="0"/>
          </a:p>
          <a:p>
            <a:r>
              <a:rPr lang="es-EC" dirty="0" err="1"/>
              <a:t>Fagundo</a:t>
            </a:r>
            <a:r>
              <a:rPr lang="es-EC" dirty="0"/>
              <a:t>, C. J. R., &amp; González, H. P. (2016). Procesos biogeoquímicos. La Habana, CUBA: Editorial Universitaria. </a:t>
            </a:r>
            <a:r>
              <a:rPr lang="es-EC" dirty="0" err="1"/>
              <a:t>Retrieved</a:t>
            </a:r>
            <a:r>
              <a:rPr lang="es-EC" dirty="0"/>
              <a:t> </a:t>
            </a:r>
            <a:r>
              <a:rPr lang="es-EC" dirty="0" err="1"/>
              <a:t>from</a:t>
            </a:r>
            <a:r>
              <a:rPr lang="es-EC" dirty="0"/>
              <a:t> http://www.ebrary.com</a:t>
            </a:r>
            <a:endParaRPr lang="es-ES" dirty="0"/>
          </a:p>
          <a:p>
            <a:r>
              <a:rPr lang="es-EC" dirty="0" err="1"/>
              <a:t>Figueiredo</a:t>
            </a:r>
            <a:r>
              <a:rPr lang="es-EC" dirty="0"/>
              <a:t>, SM., </a:t>
            </a:r>
            <a:r>
              <a:rPr lang="es-EC" dirty="0" err="1"/>
              <a:t>Filho</a:t>
            </a:r>
            <a:r>
              <a:rPr lang="es-EC" dirty="0"/>
              <a:t>, SA., Nogueira-Machado, JA., &amp; </a:t>
            </a:r>
            <a:r>
              <a:rPr lang="es-EC" dirty="0" err="1"/>
              <a:t>Caligiorne</a:t>
            </a:r>
            <a:r>
              <a:rPr lang="es-EC" dirty="0"/>
              <a:t>, RB. (2013). </a:t>
            </a:r>
            <a:r>
              <a:rPr lang="es-EC" dirty="0" err="1"/>
              <a:t>The</a:t>
            </a:r>
            <a:r>
              <a:rPr lang="es-EC" dirty="0"/>
              <a:t> anti-</a:t>
            </a:r>
            <a:r>
              <a:rPr lang="es-EC" dirty="0" err="1"/>
              <a:t>oxidant</a:t>
            </a:r>
            <a:r>
              <a:rPr lang="es-EC" dirty="0"/>
              <a:t> </a:t>
            </a:r>
            <a:r>
              <a:rPr lang="es-EC" dirty="0" err="1"/>
              <a:t>properties</a:t>
            </a:r>
            <a:r>
              <a:rPr lang="es-EC" dirty="0"/>
              <a:t> of </a:t>
            </a:r>
            <a:r>
              <a:rPr lang="es-EC" dirty="0" err="1"/>
              <a:t>isothiocyanates</a:t>
            </a:r>
            <a:r>
              <a:rPr lang="es-EC" dirty="0"/>
              <a:t>: a </a:t>
            </a:r>
            <a:r>
              <a:rPr lang="es-EC" dirty="0" err="1"/>
              <a:t>review</a:t>
            </a:r>
            <a:r>
              <a:rPr lang="es-EC" dirty="0"/>
              <a:t>. </a:t>
            </a:r>
            <a:r>
              <a:rPr lang="es-EC" i="1" dirty="0" err="1"/>
              <a:t>Us</a:t>
            </a:r>
            <a:r>
              <a:rPr lang="es-EC" i="1" dirty="0"/>
              <a:t>. </a:t>
            </a:r>
            <a:r>
              <a:rPr lang="es-EC" i="1" dirty="0" err="1"/>
              <a:t>National</a:t>
            </a:r>
            <a:r>
              <a:rPr lang="es-EC" i="1" dirty="0"/>
              <a:t> Library of Medicine </a:t>
            </a:r>
            <a:r>
              <a:rPr lang="es-EC" i="1" dirty="0" err="1"/>
              <a:t>National</a:t>
            </a:r>
            <a:r>
              <a:rPr lang="es-EC" i="1" dirty="0"/>
              <a:t> </a:t>
            </a:r>
            <a:r>
              <a:rPr lang="es-EC" i="1" dirty="0" err="1"/>
              <a:t>Institutes</a:t>
            </a:r>
            <a:r>
              <a:rPr lang="es-EC" i="1" dirty="0"/>
              <a:t> of </a:t>
            </a:r>
            <a:r>
              <a:rPr lang="es-EC" i="1" dirty="0" err="1"/>
              <a:t>Health</a:t>
            </a:r>
            <a:r>
              <a:rPr lang="es-EC" i="1" dirty="0"/>
              <a:t>. </a:t>
            </a:r>
            <a:r>
              <a:rPr lang="es-EC" dirty="0"/>
              <a:t>7. (3). 213-22. Recuperado de: https://www.ncbi.nlm.nih.gov/pubmed/23978168</a:t>
            </a:r>
            <a:endParaRPr lang="es-ES" dirty="0"/>
          </a:p>
          <a:p>
            <a:r>
              <a:rPr lang="es-EC" dirty="0" err="1"/>
              <a:t>Food</a:t>
            </a:r>
            <a:r>
              <a:rPr lang="es-EC" dirty="0"/>
              <a:t> and </a:t>
            </a:r>
            <a:r>
              <a:rPr lang="es-EC" dirty="0" err="1"/>
              <a:t>Agricuture</a:t>
            </a:r>
            <a:r>
              <a:rPr lang="es-EC" dirty="0"/>
              <a:t> </a:t>
            </a:r>
            <a:r>
              <a:rPr lang="es-EC" dirty="0" err="1"/>
              <a:t>Organization</a:t>
            </a:r>
            <a:r>
              <a:rPr lang="es-EC" dirty="0"/>
              <a:t>. (1985). Los fertilizantes y su uso. Pág. 8. Recuperado de: http://www.fao.org/3/a-x4781s.pdf</a:t>
            </a:r>
            <a:endParaRPr lang="es-ES" dirty="0"/>
          </a:p>
          <a:p>
            <a:r>
              <a:rPr lang="es-EC" dirty="0"/>
              <a:t>Gómez, J. (2001). Síntesis, caracterización y aplicaciones catalíticas de zeolitas básicas. (Tesis de Doctorado). Universidad complutense de Madrid. Madrid</a:t>
            </a:r>
            <a:r>
              <a:rPr lang="es-EC" dirty="0" smtClean="0"/>
              <a:t>.</a:t>
            </a:r>
          </a:p>
          <a:p>
            <a:r>
              <a:rPr lang="es-EC" dirty="0"/>
              <a:t>Guaña, L. (2011). Evaluación agronómica y productiva de seis híbridos de brócoli (</a:t>
            </a:r>
            <a:r>
              <a:rPr lang="es-EC" dirty="0" err="1"/>
              <a:t>Brassica</a:t>
            </a:r>
            <a:r>
              <a:rPr lang="es-EC" dirty="0"/>
              <a:t> </a:t>
            </a:r>
            <a:r>
              <a:rPr lang="es-EC" dirty="0" err="1"/>
              <a:t>oleracea</a:t>
            </a:r>
            <a:r>
              <a:rPr lang="es-EC" dirty="0"/>
              <a:t> l.) En la parroquia Belisario Quevedo, cantón Latacunga, provincia de Cotopaxi. (Tesis de Pregrado). Universidad Estatal de Bolívar. Guaranda- Ecuador.</a:t>
            </a:r>
            <a:endParaRPr lang="es-ES" dirty="0"/>
          </a:p>
          <a:p>
            <a:r>
              <a:rPr lang="es-EC" dirty="0" err="1"/>
              <a:t>Hertsgaard</a:t>
            </a:r>
            <a:r>
              <a:rPr lang="es-EC" dirty="0"/>
              <a:t>. (2014). Mientras que el uso del </a:t>
            </a:r>
            <a:r>
              <a:rPr lang="es-EC" dirty="0" err="1"/>
              <a:t>biocarbón</a:t>
            </a:r>
            <a:r>
              <a:rPr lang="es-EC" dirty="0"/>
              <a:t> se extiende, sus beneficios para el medio ambiente aún son inciertos. </a:t>
            </a:r>
            <a:r>
              <a:rPr lang="es-EC" i="1" dirty="0" err="1"/>
              <a:t>Enviromental</a:t>
            </a:r>
            <a:r>
              <a:rPr lang="es-EC" dirty="0"/>
              <a:t> </a:t>
            </a:r>
            <a:r>
              <a:rPr lang="es-EC" i="1" dirty="0"/>
              <a:t>News. </a:t>
            </a:r>
            <a:r>
              <a:rPr lang="es-EC" dirty="0"/>
              <a:t>Estados Unidos.</a:t>
            </a:r>
            <a:endParaRPr lang="es-ES" dirty="0"/>
          </a:p>
          <a:p>
            <a:r>
              <a:rPr lang="es-EC" dirty="0" err="1"/>
              <a:t>Lehmann</a:t>
            </a:r>
            <a:r>
              <a:rPr lang="es-EC" dirty="0"/>
              <a:t> y Joseph. (2009). </a:t>
            </a:r>
            <a:r>
              <a:rPr lang="es-EC" dirty="0" err="1"/>
              <a:t>Biochar</a:t>
            </a:r>
            <a:r>
              <a:rPr lang="es-EC" dirty="0"/>
              <a:t> </a:t>
            </a:r>
            <a:r>
              <a:rPr lang="es-EC" dirty="0" err="1"/>
              <a:t>for</a:t>
            </a:r>
            <a:r>
              <a:rPr lang="es-EC" dirty="0"/>
              <a:t> </a:t>
            </a:r>
            <a:r>
              <a:rPr lang="es-EC" dirty="0" err="1"/>
              <a:t>Environmental</a:t>
            </a:r>
            <a:r>
              <a:rPr lang="es-EC" dirty="0"/>
              <a:t> Management: </a:t>
            </a:r>
            <a:r>
              <a:rPr lang="es-EC" dirty="0" err="1"/>
              <a:t>An</a:t>
            </a:r>
            <a:r>
              <a:rPr lang="es-EC" dirty="0"/>
              <a:t> </a:t>
            </a:r>
            <a:r>
              <a:rPr lang="es-EC" dirty="0" err="1"/>
              <a:t>Introduction</a:t>
            </a:r>
            <a:r>
              <a:rPr lang="es-EC" dirty="0"/>
              <a:t>. Recuperado de: http://</a:t>
            </a:r>
            <a:r>
              <a:rPr lang="es-EC" dirty="0" smtClean="0"/>
              <a:t>www.biochar-international.org/images/Biochar_book_Chapter_1.pdf</a:t>
            </a:r>
          </a:p>
          <a:p>
            <a:r>
              <a:rPr lang="es-EC" dirty="0"/>
              <a:t>López, D., </a:t>
            </a:r>
            <a:r>
              <a:rPr lang="es-EC" dirty="0" err="1"/>
              <a:t>Quilambaqui</a:t>
            </a:r>
            <a:r>
              <a:rPr lang="es-EC" dirty="0"/>
              <a:t>, M., Ayala, M. (2004).  Uso de las zeolitas naturales del bloque tecnológico experimental de las zeolitas (BTEZ) de la ESPOL en el cultivo de maíz (Zea </a:t>
            </a:r>
            <a:r>
              <a:rPr lang="es-EC" dirty="0" err="1"/>
              <a:t>mays</a:t>
            </a:r>
            <a:r>
              <a:rPr lang="es-EC" dirty="0"/>
              <a:t>. L</a:t>
            </a:r>
            <a:r>
              <a:rPr lang="es-EC" dirty="0" smtClean="0"/>
              <a:t>)</a:t>
            </a:r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5299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603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Bibliografía..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696036"/>
            <a:ext cx="10515600" cy="5126085"/>
          </a:xfrm>
        </p:spPr>
        <p:txBody>
          <a:bodyPr>
            <a:noAutofit/>
          </a:bodyPr>
          <a:lstStyle/>
          <a:p>
            <a:r>
              <a:rPr lang="es-EC" sz="1500" dirty="0" smtClean="0"/>
              <a:t>MAGAP</a:t>
            </a:r>
            <a:r>
              <a:rPr lang="es-EC" sz="1500" dirty="0"/>
              <a:t>. (2014). Boletín situacional, Panorama internacional de brócoli. Recuperado de: </a:t>
            </a:r>
            <a:r>
              <a:rPr lang="es-EC" sz="1500" dirty="0">
                <a:hlinkClick r:id="rId2"/>
              </a:rPr>
              <a:t>http://</a:t>
            </a:r>
            <a:r>
              <a:rPr lang="es-EC" sz="1500" dirty="0" smtClean="0">
                <a:hlinkClick r:id="rId2"/>
              </a:rPr>
              <a:t>sinagap_agricultura.gob.ec</a:t>
            </a:r>
            <a:endParaRPr lang="es-EC" sz="1500" dirty="0" smtClean="0"/>
          </a:p>
          <a:p>
            <a:r>
              <a:rPr lang="es-EC" sz="1500" dirty="0" err="1"/>
              <a:t>Malesio</a:t>
            </a:r>
            <a:r>
              <a:rPr lang="es-EC" sz="1500" dirty="0"/>
              <a:t>, R., Ramírez, M., Ceja, E., Gómez, P., y Bueno, A. (2013). Zeolita Natural; Alternativa Ecológica y Económica para la Agricultura de temporal en México.  México.</a:t>
            </a:r>
            <a:endParaRPr lang="es-ES" sz="1500" dirty="0"/>
          </a:p>
          <a:p>
            <a:r>
              <a:rPr lang="es-EC" sz="1500" dirty="0"/>
              <a:t>Navarro, S., &amp; Navarro, G. (2003). Química agrícola: el suelo y los elementos químicos esenciales para la vida vegetal (2a. ed.). Madrid, ES: </a:t>
            </a:r>
            <a:r>
              <a:rPr lang="es-EC" sz="1500" dirty="0" err="1"/>
              <a:t>Mundi</a:t>
            </a:r>
            <a:r>
              <a:rPr lang="es-EC" sz="1500" dirty="0"/>
              <a:t>-Prensa. </a:t>
            </a:r>
            <a:r>
              <a:rPr lang="es-EC" sz="1500" dirty="0" err="1"/>
              <a:t>Retrieved</a:t>
            </a:r>
            <a:r>
              <a:rPr lang="es-EC" sz="1500" dirty="0"/>
              <a:t> </a:t>
            </a:r>
            <a:r>
              <a:rPr lang="es-EC" sz="1500" dirty="0" err="1"/>
              <a:t>from</a:t>
            </a:r>
            <a:r>
              <a:rPr lang="es-EC" sz="1500" dirty="0"/>
              <a:t> http://www.ebrary.com</a:t>
            </a:r>
            <a:endParaRPr lang="es-ES" sz="1500" dirty="0"/>
          </a:p>
          <a:p>
            <a:r>
              <a:rPr lang="es-EC" sz="1500" dirty="0" err="1"/>
              <a:t>Nicolalde</a:t>
            </a:r>
            <a:r>
              <a:rPr lang="es-EC" sz="1500" dirty="0"/>
              <a:t>, A y Quintana, D. (2010). Utilización de bacterias fijadoras de nitrógeno </a:t>
            </a:r>
            <a:r>
              <a:rPr lang="es-EC" sz="1500" i="1" dirty="0"/>
              <a:t>(</a:t>
            </a:r>
            <a:r>
              <a:rPr lang="es-EC" sz="1500" i="1" dirty="0" err="1"/>
              <a:t>Azotobacter</a:t>
            </a:r>
            <a:r>
              <a:rPr lang="es-EC" sz="1500" i="1" dirty="0"/>
              <a:t>)</a:t>
            </a:r>
            <a:r>
              <a:rPr lang="es-EC" sz="1500" dirty="0"/>
              <a:t> y </a:t>
            </a:r>
            <a:r>
              <a:rPr lang="es-EC" sz="1500" dirty="0" err="1"/>
              <a:t>solubilizadoras</a:t>
            </a:r>
            <a:r>
              <a:rPr lang="es-EC" sz="1500" dirty="0"/>
              <a:t> de fosforo en el cultivo de brócoli (</a:t>
            </a:r>
            <a:r>
              <a:rPr lang="es-EC" sz="1500" i="1" dirty="0" err="1"/>
              <a:t>Brassica</a:t>
            </a:r>
            <a:r>
              <a:rPr lang="es-EC" sz="1500" i="1" dirty="0"/>
              <a:t> </a:t>
            </a:r>
            <a:r>
              <a:rPr lang="es-EC" sz="1500" i="1" dirty="0" err="1"/>
              <a:t>oleracea</a:t>
            </a:r>
            <a:r>
              <a:rPr lang="es-EC" sz="1500" i="1" dirty="0"/>
              <a:t>. </a:t>
            </a:r>
            <a:r>
              <a:rPr lang="es-EC" sz="1500" dirty="0" err="1"/>
              <a:t>var</a:t>
            </a:r>
            <a:r>
              <a:rPr lang="es-EC" sz="1500" dirty="0"/>
              <a:t>. </a:t>
            </a:r>
            <a:r>
              <a:rPr lang="es-EC" sz="1500" dirty="0" err="1"/>
              <a:t>Legacy</a:t>
            </a:r>
            <a:r>
              <a:rPr lang="es-EC" sz="1500" dirty="0"/>
              <a:t>) en </a:t>
            </a:r>
            <a:r>
              <a:rPr lang="es-EC" sz="1500" dirty="0" err="1"/>
              <a:t>Otavalo</a:t>
            </a:r>
            <a:r>
              <a:rPr lang="es-EC" sz="1500" dirty="0"/>
              <a:t>. (Tesis de Pregrado). Universidad Técnica del Norte. Ibarra- Ecuador.</a:t>
            </a:r>
            <a:endParaRPr lang="es-ES" sz="1500" dirty="0"/>
          </a:p>
          <a:p>
            <a:r>
              <a:rPr lang="es-EC" sz="1500" dirty="0"/>
              <a:t>Palacios, N. (2012). Uso de tres retenedores de nutrientes en el suelo. (Tesis de Pregrado). Universidad Técnica de Ambato. Cevallos- Ecuador</a:t>
            </a:r>
            <a:endParaRPr lang="es-ES" sz="1500" dirty="0"/>
          </a:p>
          <a:p>
            <a:r>
              <a:rPr lang="es-EC" sz="1500" dirty="0"/>
              <a:t>Parra, C. (2012). Evaluación de la aclimatación y rendimiento de 20 cultivares de brócoli (</a:t>
            </a:r>
            <a:r>
              <a:rPr lang="es-EC" sz="1500" i="1" dirty="0" err="1"/>
              <a:t>Brassica</a:t>
            </a:r>
            <a:r>
              <a:rPr lang="es-EC" sz="1500" i="1" dirty="0"/>
              <a:t> </a:t>
            </a:r>
            <a:r>
              <a:rPr lang="es-EC" sz="1500" i="1" dirty="0" err="1"/>
              <a:t>oleracea</a:t>
            </a:r>
            <a:r>
              <a:rPr lang="es-EC" sz="1500" i="1" dirty="0"/>
              <a:t> L. </a:t>
            </a:r>
            <a:r>
              <a:rPr lang="es-EC" sz="1500" dirty="0" err="1"/>
              <a:t>var</a:t>
            </a:r>
            <a:r>
              <a:rPr lang="es-EC" sz="1500" dirty="0"/>
              <a:t>. Itálica), a campo abierto en </a:t>
            </a:r>
            <a:r>
              <a:rPr lang="es-EC" sz="1500" dirty="0" err="1"/>
              <a:t>Guayllabamba</a:t>
            </a:r>
            <a:r>
              <a:rPr lang="es-EC" sz="1500" dirty="0"/>
              <a:t>, cantón Chambo, provincia de Chimborazo. (Tesis de Pregrado). Escuela Superior Politécnica de Chimborazo. </a:t>
            </a:r>
            <a:r>
              <a:rPr lang="es-EC" sz="1500" dirty="0" smtClean="0"/>
              <a:t>Riobamba-Ecuador</a:t>
            </a:r>
          </a:p>
          <a:p>
            <a:r>
              <a:rPr lang="es-ES" sz="1500" dirty="0"/>
              <a:t>Proaño, J., (2007), “Respuesta de Cuatro Variedades de Arveja </a:t>
            </a:r>
            <a:r>
              <a:rPr lang="es-ES" sz="1500" i="1" dirty="0"/>
              <a:t>(</a:t>
            </a:r>
            <a:r>
              <a:rPr lang="es-ES" sz="1500" i="1" dirty="0" err="1"/>
              <a:t>Pisum</a:t>
            </a:r>
            <a:r>
              <a:rPr lang="es-ES" sz="1500" i="1" dirty="0"/>
              <a:t> </a:t>
            </a:r>
            <a:r>
              <a:rPr lang="es-ES" sz="1500" i="1" dirty="0" err="1"/>
              <a:t>sativum</a:t>
            </a:r>
            <a:r>
              <a:rPr lang="es-ES" sz="1500" i="1" dirty="0"/>
              <a:t> L</a:t>
            </a:r>
            <a:r>
              <a:rPr lang="es-ES" sz="1500" dirty="0"/>
              <a:t>.) A la Fertilización Orgánica y Química en la Granja la Pradera”, Chaltura-Ecuador. Tesis de Grado previo la obtención del Título de Ingeniero Agropecuario. Universidad Técnica del Norte.</a:t>
            </a:r>
          </a:p>
          <a:p>
            <a:r>
              <a:rPr lang="es-EC" sz="1500" dirty="0" err="1"/>
              <a:t>Riedl,M</a:t>
            </a:r>
            <a:r>
              <a:rPr lang="es-EC" sz="1500" dirty="0"/>
              <a:t>., </a:t>
            </a:r>
            <a:r>
              <a:rPr lang="es-EC" sz="1500" dirty="0" err="1"/>
              <a:t>Saxon</a:t>
            </a:r>
            <a:r>
              <a:rPr lang="es-EC" sz="1500" dirty="0"/>
              <a:t>, A., &amp; </a:t>
            </a:r>
            <a:r>
              <a:rPr lang="es-EC" sz="1500" dirty="0" err="1"/>
              <a:t>Diaz-Sanchez</a:t>
            </a:r>
            <a:r>
              <a:rPr lang="es-EC" sz="1500" dirty="0"/>
              <a:t>, D.( 2008). Oral </a:t>
            </a:r>
            <a:r>
              <a:rPr lang="es-EC" sz="1500" dirty="0" err="1"/>
              <a:t>Sulforaphane</a:t>
            </a:r>
            <a:r>
              <a:rPr lang="es-EC" sz="1500" dirty="0"/>
              <a:t> </a:t>
            </a:r>
            <a:r>
              <a:rPr lang="es-EC" sz="1500" dirty="0" err="1"/>
              <a:t>increases</a:t>
            </a:r>
            <a:r>
              <a:rPr lang="es-EC" sz="1500" dirty="0"/>
              <a:t> </a:t>
            </a:r>
            <a:r>
              <a:rPr lang="es-EC" sz="1500" dirty="0" err="1"/>
              <a:t>Phase</a:t>
            </a:r>
            <a:r>
              <a:rPr lang="es-EC" sz="1500" dirty="0"/>
              <a:t> II </a:t>
            </a:r>
            <a:r>
              <a:rPr lang="es-EC" sz="1500" dirty="0" err="1"/>
              <a:t>antioxidant</a:t>
            </a:r>
            <a:r>
              <a:rPr lang="es-EC" sz="1500" dirty="0"/>
              <a:t> </a:t>
            </a:r>
            <a:r>
              <a:rPr lang="es-EC" sz="1500" dirty="0" err="1"/>
              <a:t>enzymes</a:t>
            </a:r>
            <a:r>
              <a:rPr lang="es-EC" sz="1500" dirty="0"/>
              <a:t> in </a:t>
            </a:r>
            <a:r>
              <a:rPr lang="es-EC" sz="1500" dirty="0" err="1"/>
              <a:t>the</a:t>
            </a:r>
            <a:r>
              <a:rPr lang="es-EC" sz="1500" dirty="0"/>
              <a:t> human </a:t>
            </a:r>
            <a:r>
              <a:rPr lang="es-EC" sz="1500" dirty="0" err="1"/>
              <a:t>upper</a:t>
            </a:r>
            <a:r>
              <a:rPr lang="es-EC" sz="1500" dirty="0"/>
              <a:t> </a:t>
            </a:r>
            <a:r>
              <a:rPr lang="es-EC" sz="1500" dirty="0" err="1"/>
              <a:t>airway</a:t>
            </a:r>
            <a:r>
              <a:rPr lang="es-EC" sz="1500" dirty="0"/>
              <a:t>. </a:t>
            </a:r>
            <a:r>
              <a:rPr lang="es-EC" sz="1500" i="1" dirty="0"/>
              <a:t> </a:t>
            </a:r>
            <a:r>
              <a:rPr lang="es-EC" sz="1500" i="1" dirty="0" err="1"/>
              <a:t>Us</a:t>
            </a:r>
            <a:r>
              <a:rPr lang="es-EC" sz="1500" i="1" dirty="0"/>
              <a:t>. </a:t>
            </a:r>
            <a:r>
              <a:rPr lang="es-EC" sz="1500" i="1" dirty="0" err="1"/>
              <a:t>National</a:t>
            </a:r>
            <a:r>
              <a:rPr lang="es-EC" sz="1500" i="1" dirty="0"/>
              <a:t> Library of Medicine </a:t>
            </a:r>
            <a:r>
              <a:rPr lang="es-EC" sz="1500" i="1" dirty="0" err="1"/>
              <a:t>National</a:t>
            </a:r>
            <a:r>
              <a:rPr lang="es-EC" sz="1500" i="1" dirty="0"/>
              <a:t> </a:t>
            </a:r>
            <a:r>
              <a:rPr lang="es-EC" sz="1500" i="1" dirty="0" err="1"/>
              <a:t>Institutes</a:t>
            </a:r>
            <a:r>
              <a:rPr lang="es-EC" sz="1500" i="1" dirty="0"/>
              <a:t> of </a:t>
            </a:r>
            <a:r>
              <a:rPr lang="es-EC" sz="1500" i="1" dirty="0" err="1"/>
              <a:t>Health</a:t>
            </a:r>
            <a:r>
              <a:rPr lang="es-EC" sz="1500" i="1" dirty="0"/>
              <a:t>. </a:t>
            </a:r>
            <a:r>
              <a:rPr lang="es-EC" sz="1500" dirty="0"/>
              <a:t>130. (3). 244-251. </a:t>
            </a:r>
            <a:r>
              <a:rPr lang="es-EC" sz="1500" dirty="0" err="1"/>
              <a:t>Doi</a:t>
            </a:r>
            <a:r>
              <a:rPr lang="es-EC" sz="1500" dirty="0"/>
              <a:t>: 10.1016/j.clim.2008.10.007</a:t>
            </a:r>
            <a:endParaRPr lang="es-ES" sz="1500" dirty="0"/>
          </a:p>
          <a:p>
            <a:r>
              <a:rPr lang="es-EC" sz="1500" dirty="0"/>
              <a:t>Rodríguez, R., y Molina, M. (s/f). El carbón activado en procesos de descontaminación. Universidad de Alicante, España.</a:t>
            </a:r>
            <a:endParaRPr lang="es-ES" sz="1500" dirty="0"/>
          </a:p>
          <a:p>
            <a:r>
              <a:rPr lang="es-EC" sz="1500" dirty="0" err="1"/>
              <a:t>Scientific</a:t>
            </a:r>
            <a:r>
              <a:rPr lang="es-EC" sz="1500" dirty="0"/>
              <a:t> American. (s/f.) El aumento de las temperaturas máximas hace que se adelante la primavera. </a:t>
            </a:r>
            <a:r>
              <a:rPr lang="es-EC" sz="1500" dirty="0" err="1"/>
              <a:t>Springer</a:t>
            </a:r>
            <a:r>
              <a:rPr lang="es-EC" sz="1500" dirty="0"/>
              <a:t> </a:t>
            </a:r>
            <a:r>
              <a:rPr lang="es-EC" sz="1500" dirty="0" err="1"/>
              <a:t>Nature</a:t>
            </a:r>
            <a:r>
              <a:rPr lang="es-EC" sz="1500" dirty="0"/>
              <a:t>. Recuperado de: https://www.scientificamerican.com/espanol/noticias/el-aumento-de-las-temperaturas-maximas-hace-que-se-adelante-la-primavera/</a:t>
            </a:r>
            <a:endParaRPr lang="es-ES" sz="1500" dirty="0"/>
          </a:p>
          <a:p>
            <a:r>
              <a:rPr lang="es-EC" sz="1500" dirty="0"/>
              <a:t>Zapata, R. (2004.). Capítulo 2: Origen de la Acidez en el suelo. Química de la Acidez del suelo. Biblioteca de la Universidad Nacional de Colombia. Medellín- Colombia. Recuperado de: http://</a:t>
            </a:r>
            <a:r>
              <a:rPr lang="es-EC" sz="1500" dirty="0" smtClean="0"/>
              <a:t>www.bdigital.unal.edu.co/1735/3/9583367125.3.pdf</a:t>
            </a:r>
            <a:endParaRPr lang="es-ES" sz="1500" dirty="0"/>
          </a:p>
        </p:txBody>
      </p:sp>
    </p:spTree>
    <p:extLst>
      <p:ext uri="{BB962C8B-B14F-4D97-AF65-F5344CB8AC3E}">
        <p14:creationId xmlns:p14="http://schemas.microsoft.com/office/powerpoint/2010/main" val="2883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6908"/>
            <a:ext cx="12192000" cy="829614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Justificación </a:t>
            </a:r>
            <a:endParaRPr lang="es-ES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2" descr="Resultado de imagen para brocol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7011" r="6181" b="4182"/>
          <a:stretch/>
        </p:blipFill>
        <p:spPr bwMode="auto">
          <a:xfrm>
            <a:off x="4864780" y="2488072"/>
            <a:ext cx="2047741" cy="19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sultado de imagen para zeoli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97" y="1155793"/>
            <a:ext cx="1858002" cy="200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3" y="1158763"/>
            <a:ext cx="2445891" cy="179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lamada rectangular 6"/>
          <p:cNvSpPr/>
          <p:nvPr/>
        </p:nvSpPr>
        <p:spPr>
          <a:xfrm>
            <a:off x="4784499" y="846523"/>
            <a:ext cx="2741715" cy="1217714"/>
          </a:xfrm>
          <a:prstGeom prst="wedgeRectCallout">
            <a:avLst>
              <a:gd name="adj1" fmla="val -21303"/>
              <a:gd name="adj2" fmla="val 889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98% de producción ecuatoriana es de exportación </a:t>
            </a:r>
            <a:r>
              <a:rPr lang="es-EC" sz="1200" dirty="0" smtClean="0"/>
              <a:t>(</a:t>
            </a:r>
            <a:r>
              <a:rPr lang="es-EC" sz="1200" dirty="0" err="1" smtClean="0"/>
              <a:t>Gall</a:t>
            </a:r>
            <a:r>
              <a:rPr lang="es-EC" sz="1200" dirty="0" smtClean="0"/>
              <a:t>, 2009) , </a:t>
            </a:r>
            <a:r>
              <a:rPr lang="es-EC" sz="1600" dirty="0" smtClean="0"/>
              <a:t>17.321 t exportadas en 2014 a Japón y EEUU </a:t>
            </a:r>
            <a:r>
              <a:rPr lang="es-EC" sz="1200" dirty="0" smtClean="0"/>
              <a:t>(MAGAP, 2014) </a:t>
            </a:r>
            <a:endParaRPr lang="es-EC" sz="1100" dirty="0"/>
          </a:p>
        </p:txBody>
      </p:sp>
      <p:sp>
        <p:nvSpPr>
          <p:cNvPr id="8" name="Rectángulo 7"/>
          <p:cNvSpPr/>
          <p:nvPr/>
        </p:nvSpPr>
        <p:spPr>
          <a:xfrm>
            <a:off x="3107772" y="4684582"/>
            <a:ext cx="2518116" cy="1041092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Posee sulforafano actividad antitumoral </a:t>
            </a:r>
            <a:r>
              <a:rPr lang="es-EC" sz="1400" dirty="0" smtClean="0"/>
              <a:t>(</a:t>
            </a:r>
            <a:r>
              <a:rPr lang="es-EC" sz="1400" dirty="0" err="1" smtClean="0"/>
              <a:t>Figueiredo</a:t>
            </a:r>
            <a:r>
              <a:rPr lang="es-EC" sz="1400" dirty="0"/>
              <a:t>, </a:t>
            </a:r>
            <a:r>
              <a:rPr lang="es-EC" sz="1400" dirty="0" err="1"/>
              <a:t>Filho</a:t>
            </a:r>
            <a:r>
              <a:rPr lang="es-EC" sz="1400" dirty="0"/>
              <a:t>, Nogueira-Machado&amp; </a:t>
            </a:r>
            <a:r>
              <a:rPr lang="es-EC" sz="1400" dirty="0" err="1" smtClean="0"/>
              <a:t>Caligiorne</a:t>
            </a:r>
            <a:r>
              <a:rPr lang="es-EC" sz="1400" dirty="0" smtClean="0"/>
              <a:t>, 2013)</a:t>
            </a:r>
            <a:endParaRPr lang="es-EC" sz="1400" dirty="0"/>
          </a:p>
        </p:txBody>
      </p:sp>
      <p:sp>
        <p:nvSpPr>
          <p:cNvPr id="9" name="Rectángulo 8"/>
          <p:cNvSpPr/>
          <p:nvPr/>
        </p:nvSpPr>
        <p:spPr>
          <a:xfrm>
            <a:off x="6096000" y="4684582"/>
            <a:ext cx="2082018" cy="123795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Protección contra xenobióticos (</a:t>
            </a:r>
            <a:r>
              <a:rPr lang="es-EC" sz="1400" dirty="0" err="1" smtClean="0"/>
              <a:t>Riedl</a:t>
            </a:r>
            <a:r>
              <a:rPr lang="es-EC" sz="1400" dirty="0"/>
              <a:t>, </a:t>
            </a:r>
            <a:r>
              <a:rPr lang="es-EC" sz="1400" dirty="0" err="1"/>
              <a:t>Saxon</a:t>
            </a:r>
            <a:r>
              <a:rPr lang="es-EC" sz="1400" dirty="0"/>
              <a:t> &amp; </a:t>
            </a:r>
            <a:r>
              <a:rPr lang="es-EC" sz="1400" dirty="0" err="1" smtClean="0"/>
              <a:t>Diaz-Sanchez</a:t>
            </a:r>
            <a:r>
              <a:rPr lang="es-EC" sz="1400" dirty="0" smtClean="0"/>
              <a:t>, 2008</a:t>
            </a:r>
            <a:r>
              <a:rPr lang="es-EC" sz="1400" dirty="0"/>
              <a:t>)</a:t>
            </a:r>
          </a:p>
        </p:txBody>
      </p:sp>
      <p:cxnSp>
        <p:nvCxnSpPr>
          <p:cNvPr id="10" name="Conector recto de flecha 9"/>
          <p:cNvCxnSpPr>
            <a:stCxn id="8" idx="0"/>
          </p:cNvCxnSpPr>
          <p:nvPr/>
        </p:nvCxnSpPr>
        <p:spPr>
          <a:xfrm flipV="1">
            <a:off x="4366830" y="4044576"/>
            <a:ext cx="599065" cy="640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9" idx="0"/>
          </p:cNvCxnSpPr>
          <p:nvPr/>
        </p:nvCxnSpPr>
        <p:spPr>
          <a:xfrm flipH="1" flipV="1">
            <a:off x="6386732" y="4107766"/>
            <a:ext cx="750277" cy="576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 flipV="1">
            <a:off x="3107772" y="2409999"/>
            <a:ext cx="1610358" cy="7460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4" idx="3"/>
          </p:cNvCxnSpPr>
          <p:nvPr/>
        </p:nvCxnSpPr>
        <p:spPr>
          <a:xfrm flipV="1">
            <a:off x="6912521" y="2407135"/>
            <a:ext cx="1650901" cy="10597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 rot="1470865">
            <a:off x="3551846" y="2486827"/>
            <a:ext cx="971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alternativa</a:t>
            </a:r>
            <a:endParaRPr lang="es-EC" sz="1400" dirty="0"/>
          </a:p>
        </p:txBody>
      </p:sp>
      <p:sp>
        <p:nvSpPr>
          <p:cNvPr id="15" name="CuadroTexto 14"/>
          <p:cNvSpPr txBox="1"/>
          <p:nvPr/>
        </p:nvSpPr>
        <p:spPr>
          <a:xfrm rot="19732819">
            <a:off x="7108583" y="2672077"/>
            <a:ext cx="971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alternativa</a:t>
            </a:r>
            <a:endParaRPr lang="es-EC" sz="1400" dirty="0"/>
          </a:p>
        </p:txBody>
      </p:sp>
      <p:sp>
        <p:nvSpPr>
          <p:cNvPr id="16" name="Rectángulo 15"/>
          <p:cNvSpPr/>
          <p:nvPr/>
        </p:nvSpPr>
        <p:spPr>
          <a:xfrm>
            <a:off x="604910" y="3629465"/>
            <a:ext cx="2032749" cy="11676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Dosificadores  y retenedores de nutrientes </a:t>
            </a:r>
            <a:r>
              <a:rPr lang="es-EC" sz="1200" dirty="0"/>
              <a:t>(</a:t>
            </a:r>
            <a:r>
              <a:rPr lang="es-ES_tradnl" sz="1200" dirty="0" err="1"/>
              <a:t>Malesio</a:t>
            </a:r>
            <a:r>
              <a:rPr lang="es-ES_tradnl" sz="1200" dirty="0"/>
              <a:t>, et al, 2013; </a:t>
            </a:r>
            <a:r>
              <a:rPr lang="es-EC" sz="1200" dirty="0"/>
              <a:t>Rodríguez, et al., s/f) 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8947053" y="3548383"/>
            <a:ext cx="2025746" cy="81619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Retención de agua </a:t>
            </a:r>
            <a:r>
              <a:rPr lang="es-EC" sz="1200" dirty="0"/>
              <a:t>(</a:t>
            </a:r>
            <a:r>
              <a:rPr lang="es-EC" sz="1200" dirty="0" err="1"/>
              <a:t>Herstsgaard</a:t>
            </a:r>
            <a:r>
              <a:rPr lang="es-EC" sz="1200" dirty="0"/>
              <a:t>, </a:t>
            </a:r>
            <a:r>
              <a:rPr lang="es-EC" sz="1200" dirty="0" smtClean="0"/>
              <a:t>2014)</a:t>
            </a:r>
            <a:endParaRPr lang="es-EC" sz="1200" dirty="0"/>
          </a:p>
        </p:txBody>
      </p:sp>
      <p:sp>
        <p:nvSpPr>
          <p:cNvPr id="18" name="Rectángulo 17"/>
          <p:cNvSpPr/>
          <p:nvPr/>
        </p:nvSpPr>
        <p:spPr>
          <a:xfrm>
            <a:off x="9172135" y="4797083"/>
            <a:ext cx="2180493" cy="77372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Incremento de CIC </a:t>
            </a:r>
            <a:r>
              <a:rPr lang="es-ES_tradnl" sz="1200" dirty="0" smtClean="0"/>
              <a:t>(</a:t>
            </a:r>
            <a:r>
              <a:rPr lang="es-ES_tradnl" sz="1200" dirty="0"/>
              <a:t>Gómez, 2001; </a:t>
            </a:r>
            <a:r>
              <a:rPr lang="es-EC" sz="1200" dirty="0"/>
              <a:t>B. </a:t>
            </a:r>
            <a:r>
              <a:rPr lang="es-EC" sz="1200" dirty="0" err="1"/>
              <a:t>Lianga</a:t>
            </a:r>
            <a:r>
              <a:rPr lang="es-EC" sz="1200" dirty="0"/>
              <a:t>., J. </a:t>
            </a:r>
            <a:r>
              <a:rPr lang="es-EC" sz="1200" dirty="0" err="1"/>
              <a:t>Lehmann</a:t>
            </a:r>
            <a:r>
              <a:rPr lang="es-EC" sz="1200" dirty="0"/>
              <a:t>., et al. 2005</a:t>
            </a:r>
            <a:r>
              <a:rPr lang="es-EC" sz="1200" dirty="0" smtClean="0"/>
              <a:t>) </a:t>
            </a:r>
            <a:endParaRPr lang="es-EC" sz="1200" dirty="0"/>
          </a:p>
        </p:txBody>
      </p:sp>
      <p:sp>
        <p:nvSpPr>
          <p:cNvPr id="19" name="Abrir llave 18"/>
          <p:cNvSpPr/>
          <p:nvPr/>
        </p:nvSpPr>
        <p:spPr>
          <a:xfrm rot="16200000">
            <a:off x="5630875" y="321107"/>
            <a:ext cx="515550" cy="11155680"/>
          </a:xfrm>
          <a:prstGeom prst="leftBrace">
            <a:avLst>
              <a:gd name="adj1" fmla="val 8333"/>
              <a:gd name="adj2" fmla="val 5037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155574" y="6167493"/>
            <a:ext cx="11900437" cy="69050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Alternativas que derivan en: uso </a:t>
            </a:r>
            <a:r>
              <a:rPr lang="es-EC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eficiente de fertilizantes químicos, altos rendimientos y por ende mayor ingreso </a:t>
            </a:r>
            <a:r>
              <a:rPr lang="es-EC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económico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66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" y="0"/>
            <a:ext cx="12185265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4" y="-5694"/>
            <a:ext cx="12185265" cy="1035804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Objetivos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838199" y="1214170"/>
            <a:ext cx="2395470" cy="476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General </a:t>
            </a:r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7623219" y="1214170"/>
            <a:ext cx="2395470" cy="476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Específicos 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608064" y="3016251"/>
            <a:ext cx="2855741" cy="19272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Determinar </a:t>
            </a:r>
            <a:r>
              <a:rPr lang="es-EC" dirty="0"/>
              <a:t>la eficiencia de la aplicación de zeolita y carbón activado en el rendimiento de brócoli (</a:t>
            </a:r>
            <a:r>
              <a:rPr lang="es-EC" i="1" dirty="0" err="1"/>
              <a:t>Brassica</a:t>
            </a:r>
            <a:r>
              <a:rPr lang="es-EC" i="1" dirty="0"/>
              <a:t> </a:t>
            </a:r>
            <a:r>
              <a:rPr lang="es-EC" i="1" dirty="0" err="1"/>
              <a:t>oleracea</a:t>
            </a:r>
            <a:r>
              <a:rPr lang="es-EC" i="1" dirty="0"/>
              <a:t> </a:t>
            </a:r>
            <a:r>
              <a:rPr lang="es-EC" dirty="0" err="1"/>
              <a:t>var</a:t>
            </a:r>
            <a:r>
              <a:rPr lang="es-EC" dirty="0"/>
              <a:t>.</a:t>
            </a:r>
            <a:r>
              <a:rPr lang="es-EC" i="1" dirty="0"/>
              <a:t> </a:t>
            </a:r>
            <a:r>
              <a:rPr lang="es-EC" dirty="0"/>
              <a:t>Avenger</a:t>
            </a:r>
            <a:r>
              <a:rPr lang="es-EC" i="1" dirty="0" smtClean="0"/>
              <a:t>)</a:t>
            </a:r>
            <a:r>
              <a:rPr lang="es-EC" dirty="0" smtClean="0"/>
              <a:t>.</a:t>
            </a:r>
            <a:endParaRPr lang="es-EC" dirty="0"/>
          </a:p>
        </p:txBody>
      </p:sp>
      <p:cxnSp>
        <p:nvCxnSpPr>
          <p:cNvPr id="8" name="Conector recto de flecha 7"/>
          <p:cNvCxnSpPr>
            <a:stCxn id="4" idx="2"/>
            <a:endCxn id="6" idx="0"/>
          </p:cNvCxnSpPr>
          <p:nvPr/>
        </p:nvCxnSpPr>
        <p:spPr>
          <a:xfrm>
            <a:off x="2035934" y="1690688"/>
            <a:ext cx="1" cy="13255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7090115" y="2167206"/>
            <a:ext cx="3953023" cy="7033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Establecer la dosis ó</a:t>
            </a:r>
            <a:r>
              <a:rPr lang="es-EC" dirty="0" smtClean="0"/>
              <a:t>ptima </a:t>
            </a:r>
            <a:r>
              <a:rPr lang="es-EC" dirty="0"/>
              <a:t>de zeolita y carbón activado en el cultivo de brócoli.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7090116" y="3031100"/>
            <a:ext cx="3953022" cy="101224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Analizar la Capacidad de Intercambio Catiónico (CIC) </a:t>
            </a:r>
            <a:r>
              <a:rPr lang="es-EC" dirty="0" smtClean="0"/>
              <a:t>del suelo después de la aplicación de </a:t>
            </a:r>
            <a:r>
              <a:rPr lang="es-EC" dirty="0"/>
              <a:t>la zeolita y el carbón activado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090116" y="4142448"/>
            <a:ext cx="3953022" cy="1012875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Evaluar el rendimiento a la cosecha del cultivo de brócoli, mediante la adición de zeolita y carbón activado.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7090115" y="5366337"/>
            <a:ext cx="3953023" cy="942537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Realizar un análisis económico mediante el método del Análisis Presupuesto Parcial de CIMMYT</a:t>
            </a:r>
          </a:p>
        </p:txBody>
      </p:sp>
      <p:cxnSp>
        <p:nvCxnSpPr>
          <p:cNvPr id="15" name="Conector recto 14"/>
          <p:cNvCxnSpPr>
            <a:stCxn id="5" idx="1"/>
          </p:cNvCxnSpPr>
          <p:nvPr/>
        </p:nvCxnSpPr>
        <p:spPr>
          <a:xfrm flipH="1">
            <a:off x="6233375" y="1452429"/>
            <a:ext cx="13898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6220491" y="1452429"/>
            <a:ext cx="5" cy="42717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endCxn id="9" idx="1"/>
          </p:cNvCxnSpPr>
          <p:nvPr/>
        </p:nvCxnSpPr>
        <p:spPr>
          <a:xfrm>
            <a:off x="6220496" y="2518899"/>
            <a:ext cx="86961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6220495" y="3481869"/>
            <a:ext cx="86961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6220494" y="4654621"/>
            <a:ext cx="86961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6207078" y="5724153"/>
            <a:ext cx="86961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7994"/>
            <a:ext cx="1036253" cy="850006"/>
          </a:xfrm>
          <a:prstGeom prst="ellipse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25" name="Conector recto 24"/>
          <p:cNvCxnSpPr/>
          <p:nvPr/>
        </p:nvCxnSpPr>
        <p:spPr>
          <a:xfrm flipV="1">
            <a:off x="1109390" y="6368370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583"/>
          </a:xfrm>
          <a:solidFill>
            <a:srgbClr val="C21463"/>
          </a:solidFill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Hipótesis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Flecha derecha 3"/>
          <p:cNvSpPr/>
          <p:nvPr/>
        </p:nvSpPr>
        <p:spPr>
          <a:xfrm>
            <a:off x="2635413" y="3777065"/>
            <a:ext cx="7455877" cy="218049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chemeClr val="tx1"/>
                </a:solidFill>
              </a:rPr>
              <a:t>Ha:</a:t>
            </a:r>
            <a:r>
              <a:rPr lang="es-EC" sz="2000" dirty="0">
                <a:solidFill>
                  <a:schemeClr val="tx1"/>
                </a:solidFill>
              </a:rPr>
              <a:t> La aplicación de zeolita y carbón tienen algún efecto sobre el cultivo de brócoli.</a:t>
            </a:r>
          </a:p>
        </p:txBody>
      </p:sp>
      <p:sp>
        <p:nvSpPr>
          <p:cNvPr id="5" name="Flecha izquierda 4"/>
          <p:cNvSpPr/>
          <p:nvPr/>
        </p:nvSpPr>
        <p:spPr>
          <a:xfrm>
            <a:off x="2221589" y="1948265"/>
            <a:ext cx="7869702" cy="2208627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chemeClr val="tx1"/>
                </a:solidFill>
              </a:rPr>
              <a:t>Ho: </a:t>
            </a:r>
            <a:r>
              <a:rPr lang="es-EC" sz="2000" dirty="0">
                <a:solidFill>
                  <a:schemeClr val="tx1"/>
                </a:solidFill>
              </a:rPr>
              <a:t>La aplicación de zeolita y carbón, no tienen algún efecto sobre el cultivo de brócoli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9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0271"/>
          </a:xfrm>
          <a:solidFill>
            <a:srgbClr val="C00000"/>
          </a:solidFill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Marco teórico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000255"/>
              </p:ext>
            </p:extLst>
          </p:nvPr>
        </p:nvGraphicFramePr>
        <p:xfrm>
          <a:off x="838200" y="1008529"/>
          <a:ext cx="10515600" cy="5168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007994"/>
            <a:ext cx="1035424" cy="850006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153" y="2885070"/>
            <a:ext cx="7556500" cy="1177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8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Metodología</a:t>
            </a:r>
            <a:endParaRPr lang="es-EC" sz="4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7994"/>
            <a:ext cx="1048871" cy="850006"/>
          </a:xfrm>
          <a:prstGeom prst="ellipse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1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92D050"/>
          </a:solidFill>
        </p:spPr>
        <p:txBody>
          <a:bodyPr/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Características edafoclimáticas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729700"/>
              </p:ext>
            </p:extLst>
          </p:nvPr>
        </p:nvGraphicFramePr>
        <p:xfrm>
          <a:off x="1791236" y="1851383"/>
          <a:ext cx="8627772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564"/>
                <a:gridCol w="5796208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Características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Descripción 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Clima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Temperatura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Altitud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Pluviosidad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Humedad relativa promedio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Coordenadas                              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Textura del suelo</a:t>
                      </a:r>
                    </a:p>
                    <a:p>
                      <a:r>
                        <a:rPr lang="x-none" sz="1800" kern="1200" dirty="0" smtClean="0">
                          <a:effectLst/>
                        </a:rPr>
                        <a:t>Consistencia </a:t>
                      </a:r>
                      <a:endParaRPr lang="es-EC" sz="1800" kern="1200" dirty="0" smtClean="0">
                        <a:effectLst/>
                      </a:endParaRPr>
                    </a:p>
                    <a:p>
                      <a:r>
                        <a:rPr lang="x-none" sz="1800" kern="1200" dirty="0" smtClean="0">
                          <a:effectLst/>
                        </a:rPr>
                        <a:t>Topografía </a:t>
                      </a:r>
                      <a:endParaRPr lang="es-EC" sz="1800" kern="1200" dirty="0" smtClean="0">
                        <a:effectLst/>
                      </a:endParaRPr>
                    </a:p>
                    <a:p>
                      <a:r>
                        <a:rPr lang="x-none" sz="1800" kern="1200" dirty="0" smtClean="0">
                          <a:effectLst/>
                        </a:rPr>
                        <a:t>pH</a:t>
                      </a:r>
                      <a:endParaRPr lang="es-EC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Ecuatorial </a:t>
                      </a:r>
                      <a:r>
                        <a:rPr lang="es-EC" sz="1800" kern="1200" dirty="0" err="1" smtClean="0">
                          <a:effectLst/>
                        </a:rPr>
                        <a:t>mesotérmico</a:t>
                      </a:r>
                      <a:r>
                        <a:rPr lang="es-EC" sz="1800" kern="1200" dirty="0" smtClean="0">
                          <a:effectLst/>
                        </a:rPr>
                        <a:t> </a:t>
                      </a:r>
                      <a:r>
                        <a:rPr lang="es-EC" sz="1800" kern="1200" dirty="0" err="1" smtClean="0">
                          <a:effectLst/>
                        </a:rPr>
                        <a:t>semi</a:t>
                      </a:r>
                      <a:r>
                        <a:rPr lang="es-EC" sz="1800" kern="1200" dirty="0" smtClean="0">
                          <a:effectLst/>
                        </a:rPr>
                        <a:t> húmedo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16,4 °C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2340 msnm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500 mm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68,9%</a:t>
                      </a:r>
                    </a:p>
                    <a:p>
                      <a:r>
                        <a:rPr lang="es-EC" sz="1800" kern="1200" dirty="0" smtClean="0">
                          <a:effectLst/>
                        </a:rPr>
                        <a:t>0° 21’ 19” de latitud norte y 78° 11’ 32” de longitud oeste.</a:t>
                      </a:r>
                    </a:p>
                    <a:p>
                      <a:r>
                        <a:rPr lang="es-ES" sz="1800" kern="1200" dirty="0" smtClean="0">
                          <a:effectLst/>
                        </a:rPr>
                        <a:t>F</a:t>
                      </a:r>
                      <a:r>
                        <a:rPr lang="x-none" sz="1800" kern="1200" dirty="0" smtClean="0">
                          <a:effectLst/>
                        </a:rPr>
                        <a:t>ranco</a:t>
                      </a:r>
                      <a:r>
                        <a:rPr lang="x-none" sz="1800" kern="1200" dirty="0" smtClean="0">
                          <a:effectLst/>
                        </a:rPr>
                        <a:t>, franco arenoso</a:t>
                      </a:r>
                      <a:endParaRPr lang="es-EC" sz="1800" kern="1200" dirty="0" smtClean="0">
                        <a:effectLst/>
                      </a:endParaRPr>
                    </a:p>
                    <a:p>
                      <a:r>
                        <a:rPr lang="es-ES" sz="1800" kern="1200" dirty="0" smtClean="0">
                          <a:effectLst/>
                        </a:rPr>
                        <a:t>S</a:t>
                      </a:r>
                      <a:r>
                        <a:rPr lang="x-none" sz="1800" kern="1200" dirty="0" smtClean="0">
                          <a:effectLst/>
                        </a:rPr>
                        <a:t>eco </a:t>
                      </a:r>
                      <a:r>
                        <a:rPr lang="x-none" sz="1800" kern="1200" dirty="0" smtClean="0">
                          <a:effectLst/>
                        </a:rPr>
                        <a:t>blanda</a:t>
                      </a:r>
                      <a:endParaRPr lang="es-ES" sz="1800" kern="1200" dirty="0" smtClean="0">
                        <a:effectLst/>
                      </a:endParaRPr>
                    </a:p>
                    <a:p>
                      <a:r>
                        <a:rPr lang="x-none" sz="1800" kern="1200" dirty="0" smtClean="0">
                          <a:effectLst/>
                        </a:rPr>
                        <a:t>Pendiente 5%.</a:t>
                      </a:r>
                      <a:endParaRPr lang="es-EC" sz="1800" kern="1200" dirty="0" smtClean="0">
                        <a:effectLst/>
                      </a:endParaRPr>
                    </a:p>
                    <a:p>
                      <a:r>
                        <a:rPr lang="es-EC" sz="1800" kern="1200" dirty="0" smtClean="0">
                          <a:effectLst/>
                        </a:rPr>
                        <a:t>7, 00 (neutro)</a:t>
                      </a:r>
                      <a:endParaRPr lang="es-EC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49547" y="5069634"/>
            <a:ext cx="19191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Proaño, J., 2007.</a:t>
            </a:r>
            <a:endParaRPr kumimoji="0" lang="es-ES" alt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80197" y="6398011"/>
            <a:ext cx="57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UNIVERSIDAD TÉCNICA DEL NORTE</a:t>
            </a:r>
            <a:endParaRPr lang="es-E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07994"/>
            <a:ext cx="1021976" cy="85000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915793"/>
            <a:ext cx="1038896" cy="98695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V="1">
            <a:off x="1146219" y="6220496"/>
            <a:ext cx="10006885" cy="5928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9175</TotalTime>
  <Words>3469</Words>
  <Application>Microsoft Office PowerPoint</Application>
  <PresentationFormat>Panorámica</PresentationFormat>
  <Paragraphs>882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ff4</vt:lpstr>
      <vt:lpstr>Tahoma</vt:lpstr>
      <vt:lpstr>Times New Roman</vt:lpstr>
      <vt:lpstr>2_Tema de Office</vt:lpstr>
      <vt:lpstr>3_Tema de Office</vt:lpstr>
      <vt:lpstr>Office Theme</vt:lpstr>
      <vt:lpstr>Tema de Office</vt:lpstr>
      <vt:lpstr>UNIVERSIDAD TÉCNICA DEL NORTE</vt:lpstr>
      <vt:lpstr>Introducción </vt:lpstr>
      <vt:lpstr>Problema </vt:lpstr>
      <vt:lpstr>Justificación </vt:lpstr>
      <vt:lpstr>Objetivos </vt:lpstr>
      <vt:lpstr>Hipótesis </vt:lpstr>
      <vt:lpstr>Marco teórico</vt:lpstr>
      <vt:lpstr>Presentación de PowerPoint</vt:lpstr>
      <vt:lpstr>Características edafoclimáticas</vt:lpstr>
      <vt:lpstr>Materiales y equipos</vt:lpstr>
      <vt:lpstr>Diseño experimental </vt:lpstr>
      <vt:lpstr>Croquis del área experimental</vt:lpstr>
      <vt:lpstr>Variables evaluadas </vt:lpstr>
      <vt:lpstr>Manejo específico del experimento </vt:lpstr>
      <vt:lpstr>Presentación de PowerPoint</vt:lpstr>
      <vt:lpstr>Altura de la planta a los 31 días después del trasplante.</vt:lpstr>
      <vt:lpstr>Altura de la planta a los 61 días después del trasplante.</vt:lpstr>
      <vt:lpstr>Altura de la planta a la cosecha (79 días después del trasplante)</vt:lpstr>
      <vt:lpstr>Número de pellas a la cosecha</vt:lpstr>
      <vt:lpstr> Número de pellas a la cosecha</vt:lpstr>
      <vt:lpstr>Diámetro de pellas a la cosecha</vt:lpstr>
      <vt:lpstr>Rendimiento del cultivo</vt:lpstr>
      <vt:lpstr>Análisis de suelo de cada tratamiento realizado al inicio y al final del ciclo del cultivo.</vt:lpstr>
      <vt:lpstr>Análisis de suelo de cada tratamiento realizado al inicio y al final del ciclo del cultivo</vt:lpstr>
      <vt:lpstr>Análisis foliar realizado a cada tratamiento al final del ciclo del cultivo.</vt:lpstr>
      <vt:lpstr>Evaluación económica a cada tratamiento mediante el presupuesto parcial del CIMMYT</vt:lpstr>
      <vt:lpstr>Conclusiones </vt:lpstr>
      <vt:lpstr>Conclusiones.. </vt:lpstr>
      <vt:lpstr>Recomendaciones </vt:lpstr>
      <vt:lpstr>Anexos </vt:lpstr>
      <vt:lpstr>Bibliografía </vt:lpstr>
      <vt:lpstr>Bibliografía..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PERSONAL</cp:lastModifiedBy>
  <cp:revision>98</cp:revision>
  <dcterms:created xsi:type="dcterms:W3CDTF">2017-06-04T22:09:40Z</dcterms:created>
  <dcterms:modified xsi:type="dcterms:W3CDTF">2017-06-12T16:19:11Z</dcterms:modified>
</cp:coreProperties>
</file>