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82" r:id="rId7"/>
    <p:sldId id="283" r:id="rId8"/>
    <p:sldId id="284" r:id="rId9"/>
    <p:sldId id="265" r:id="rId10"/>
    <p:sldId id="266" r:id="rId11"/>
    <p:sldId id="294" r:id="rId12"/>
    <p:sldId id="285" r:id="rId13"/>
    <p:sldId id="286" r:id="rId14"/>
    <p:sldId id="287" r:id="rId15"/>
    <p:sldId id="288" r:id="rId16"/>
    <p:sldId id="289" r:id="rId17"/>
    <p:sldId id="290" r:id="rId18"/>
    <p:sldId id="303" r:id="rId19"/>
    <p:sldId id="295" r:id="rId20"/>
    <p:sldId id="304" r:id="rId21"/>
    <p:sldId id="296" r:id="rId22"/>
    <p:sldId id="299" r:id="rId23"/>
    <p:sldId id="292" r:id="rId24"/>
    <p:sldId id="291" r:id="rId25"/>
    <p:sldId id="305" r:id="rId26"/>
    <p:sldId id="297" r:id="rId27"/>
    <p:sldId id="298" r:id="rId28"/>
    <p:sldId id="306" r:id="rId2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660"/>
  </p:normalViewPr>
  <p:slideViewPr>
    <p:cSldViewPr snapToGrid="0">
      <p:cViewPr varScale="1">
        <p:scale>
          <a:sx n="76" d="100"/>
          <a:sy n="76" d="100"/>
        </p:scale>
        <p:origin x="4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D42B97C-311B-483A-BEFF-85BE93B99DEF}" type="datetimeFigureOut">
              <a:rPr lang="es-EC" smtClean="0"/>
              <a:t>10/07/2017</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322607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D42B97C-311B-483A-BEFF-85BE93B99DEF}" type="datetimeFigureOut">
              <a:rPr lang="es-EC" smtClean="0"/>
              <a:t>10/07/2017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211530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D42B97C-311B-483A-BEFF-85BE93B99DEF}" type="datetimeFigureOut">
              <a:rPr lang="es-EC" smtClean="0"/>
              <a:t>10/07/2017</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47B144-B115-4C4E-B877-A4E4AAD205B6}"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30036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D42B97C-311B-483A-BEFF-85BE93B99DEF}" type="datetimeFigureOut">
              <a:rPr lang="es-EC" smtClean="0"/>
              <a:t>10/07/2017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856052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D42B97C-311B-483A-BEFF-85BE93B99DEF}" type="datetimeFigureOut">
              <a:rPr lang="es-EC" smtClean="0"/>
              <a:t>10/07/2017</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47B144-B115-4C4E-B877-A4E4AAD205B6}"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71098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D42B97C-311B-483A-BEFF-85BE93B99DEF}" type="datetimeFigureOut">
              <a:rPr lang="es-EC" smtClean="0"/>
              <a:t>10/07/2017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390562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D42B97C-311B-483A-BEFF-85BE93B99DEF}" type="datetimeFigureOut">
              <a:rPr lang="es-EC" smtClean="0"/>
              <a:t>10/07/2017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376186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D42B97C-311B-483A-BEFF-85BE93B99DEF}" type="datetimeFigureOut">
              <a:rPr lang="es-EC" smtClean="0"/>
              <a:t>10/07/2017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204341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D42B97C-311B-483A-BEFF-85BE93B99DEF}" type="datetimeFigureOut">
              <a:rPr lang="es-EC" smtClean="0"/>
              <a:t>10/07/2017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319393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D42B97C-311B-483A-BEFF-85BE93B99DEF}" type="datetimeFigureOut">
              <a:rPr lang="es-EC" smtClean="0"/>
              <a:t>10/07/2017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348236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D42B97C-311B-483A-BEFF-85BE93B99DEF}" type="datetimeFigureOut">
              <a:rPr lang="es-EC" smtClean="0"/>
              <a:t>10/07/2017</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1694946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D42B97C-311B-483A-BEFF-85BE93B99DEF}" type="datetimeFigureOut">
              <a:rPr lang="es-EC" smtClean="0"/>
              <a:t>10/07/2017</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242642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D42B97C-311B-483A-BEFF-85BE93B99DEF}" type="datetimeFigureOut">
              <a:rPr lang="es-EC" smtClean="0"/>
              <a:t>10/07/2017</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250956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2B97C-311B-483A-BEFF-85BE93B99DEF}" type="datetimeFigureOut">
              <a:rPr lang="es-EC" smtClean="0"/>
              <a:t>10/07/2017</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28508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D42B97C-311B-483A-BEFF-85BE93B99DEF}" type="datetimeFigureOut">
              <a:rPr lang="es-EC" smtClean="0"/>
              <a:t>10/07/2017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428608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D42B97C-311B-483A-BEFF-85BE93B99DEF}" type="datetimeFigureOut">
              <a:rPr lang="es-EC" smtClean="0"/>
              <a:t>10/07/2017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47B144-B115-4C4E-B877-A4E4AAD205B6}" type="slidenum">
              <a:rPr lang="es-EC" smtClean="0"/>
              <a:t>‹Nº›</a:t>
            </a:fld>
            <a:endParaRPr lang="es-EC"/>
          </a:p>
        </p:txBody>
      </p:sp>
    </p:spTree>
    <p:extLst>
      <p:ext uri="{BB962C8B-B14F-4D97-AF65-F5344CB8AC3E}">
        <p14:creationId xmlns:p14="http://schemas.microsoft.com/office/powerpoint/2010/main" val="157957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D42B97C-311B-483A-BEFF-85BE93B99DEF}" type="datetimeFigureOut">
              <a:rPr lang="es-EC" smtClean="0"/>
              <a:t>10/07/2017</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547B144-B115-4C4E-B877-A4E4AAD205B6}" type="slidenum">
              <a:rPr lang="es-EC" smtClean="0"/>
              <a:t>‹Nº›</a:t>
            </a:fld>
            <a:endParaRPr lang="es-EC"/>
          </a:p>
        </p:txBody>
      </p:sp>
    </p:spTree>
    <p:extLst>
      <p:ext uri="{BB962C8B-B14F-4D97-AF65-F5344CB8AC3E}">
        <p14:creationId xmlns:p14="http://schemas.microsoft.com/office/powerpoint/2010/main" val="982492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57200" y="1460501"/>
            <a:ext cx="11518900" cy="1231900"/>
          </a:xfrm>
        </p:spPr>
        <p:txBody>
          <a:bodyPr/>
          <a:lstStyle/>
          <a:p>
            <a:r>
              <a:rPr lang="es-EC" b="1" dirty="0" smtClean="0">
                <a:solidFill>
                  <a:srgbClr val="FF0000"/>
                </a:solidFill>
              </a:rPr>
              <a:t>UNIVERSIDAD TÉCNICA DEL NORTE </a:t>
            </a:r>
            <a:endParaRPr lang="es-EC" b="1" dirty="0">
              <a:solidFill>
                <a:srgbClr val="FF0000"/>
              </a:solidFill>
            </a:endParaRPr>
          </a:p>
        </p:txBody>
      </p:sp>
      <p:sp>
        <p:nvSpPr>
          <p:cNvPr id="3" name="Subtítulo 2"/>
          <p:cNvSpPr>
            <a:spLocks noGrp="1"/>
          </p:cNvSpPr>
          <p:nvPr>
            <p:ph type="subTitle" idx="1"/>
          </p:nvPr>
        </p:nvSpPr>
        <p:spPr>
          <a:xfrm>
            <a:off x="7150100" y="5346700"/>
            <a:ext cx="4354512" cy="596900"/>
          </a:xfrm>
        </p:spPr>
        <p:txBody>
          <a:bodyPr>
            <a:normAutofit/>
          </a:bodyPr>
          <a:lstStyle/>
          <a:p>
            <a:pPr algn="r"/>
            <a:r>
              <a:rPr lang="es-EC" sz="2400" b="1" dirty="0" smtClean="0"/>
              <a:t>José Luis Cevallos Rondón</a:t>
            </a:r>
            <a:endParaRPr lang="es-EC" sz="2400" b="1" dirty="0"/>
          </a:p>
        </p:txBody>
      </p:sp>
      <p:pic>
        <p:nvPicPr>
          <p:cNvPr id="4" name="2 Imagen" descr="Sello_UTN.png"/>
          <p:cNvPicPr/>
          <p:nvPr/>
        </p:nvPicPr>
        <p:blipFill>
          <a:blip r:embed="rId2" cstate="print"/>
          <a:stretch>
            <a:fillRect/>
          </a:stretch>
        </p:blipFill>
        <p:spPr>
          <a:xfrm>
            <a:off x="717867" y="215900"/>
            <a:ext cx="1326833" cy="1244601"/>
          </a:xfrm>
          <a:prstGeom prst="rect">
            <a:avLst/>
          </a:prstGeom>
        </p:spPr>
      </p:pic>
      <p:pic>
        <p:nvPicPr>
          <p:cNvPr id="5"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15900"/>
            <a:ext cx="1473200" cy="1244601"/>
          </a:xfrm>
          <a:prstGeom prst="rect">
            <a:avLst/>
          </a:prstGeom>
          <a:noFill/>
          <a:ln>
            <a:noFill/>
          </a:ln>
          <a:effectLst/>
          <a:extLst/>
        </p:spPr>
      </p:pic>
      <p:sp>
        <p:nvSpPr>
          <p:cNvPr id="6" name="Título 1"/>
          <p:cNvSpPr txBox="1">
            <a:spLocks/>
          </p:cNvSpPr>
          <p:nvPr/>
        </p:nvSpPr>
        <p:spPr>
          <a:xfrm>
            <a:off x="977900" y="2885079"/>
            <a:ext cx="10845800" cy="1498599"/>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3200" b="1" dirty="0"/>
              <a:t>Determinación de la ubicación geográfica </a:t>
            </a:r>
            <a:r>
              <a:rPr lang="es-EC" sz="3200" b="1" dirty="0" smtClean="0"/>
              <a:t>de </a:t>
            </a:r>
            <a:r>
              <a:rPr lang="es-EC" sz="3200" b="1" i="1" dirty="0" err="1" smtClean="0"/>
              <a:t>Alnus</a:t>
            </a:r>
            <a:r>
              <a:rPr lang="es-EC" sz="3200" b="1" i="1" dirty="0" smtClean="0"/>
              <a:t> </a:t>
            </a:r>
            <a:r>
              <a:rPr lang="es-EC" sz="3200" b="1" i="1" dirty="0" err="1"/>
              <a:t>nepalensis</a:t>
            </a:r>
            <a:r>
              <a:rPr lang="es-EC" sz="3200" b="1" i="1" dirty="0"/>
              <a:t> </a:t>
            </a:r>
            <a:r>
              <a:rPr lang="es-EC" sz="3200" b="1" dirty="0"/>
              <a:t>D. </a:t>
            </a:r>
            <a:r>
              <a:rPr lang="es-EC" sz="3200" b="1" dirty="0" smtClean="0"/>
              <a:t>Don </a:t>
            </a:r>
            <a:r>
              <a:rPr lang="es-EC" sz="3200" b="1" dirty="0"/>
              <a:t>en la </a:t>
            </a:r>
            <a:r>
              <a:rPr lang="es-EC" sz="3200" b="1" dirty="0" smtClean="0"/>
              <a:t>zona </a:t>
            </a:r>
            <a:r>
              <a:rPr lang="es-EC" sz="3200" b="1" dirty="0"/>
              <a:t>de </a:t>
            </a:r>
            <a:r>
              <a:rPr lang="es-EC" sz="3200" b="1" dirty="0" err="1"/>
              <a:t>Intag</a:t>
            </a:r>
            <a:r>
              <a:rPr lang="es-EC" sz="3200" b="1" dirty="0"/>
              <a:t> noroccidente del Ecuador </a:t>
            </a:r>
          </a:p>
        </p:txBody>
      </p:sp>
    </p:spTree>
    <p:extLst>
      <p:ext uri="{BB962C8B-B14F-4D97-AF65-F5344CB8AC3E}">
        <p14:creationId xmlns:p14="http://schemas.microsoft.com/office/powerpoint/2010/main" val="4284905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6101" y="446310"/>
            <a:ext cx="9688512" cy="1674590"/>
          </a:xfrm>
        </p:spPr>
        <p:style>
          <a:lnRef idx="2">
            <a:schemeClr val="accent6"/>
          </a:lnRef>
          <a:fillRef idx="1">
            <a:schemeClr val="lt1"/>
          </a:fillRef>
          <a:effectRef idx="0">
            <a:schemeClr val="accent6"/>
          </a:effectRef>
          <a:fontRef idx="minor">
            <a:schemeClr val="dk1"/>
          </a:fontRef>
        </p:style>
        <p:txBody>
          <a:bodyPr>
            <a:normAutofit fontScale="90000"/>
          </a:bodyPr>
          <a:lstStyle/>
          <a:p>
            <a:pPr lvl="0" algn="ctr"/>
            <a:r>
              <a:rPr lang="es-EC" b="1" dirty="0">
                <a:solidFill>
                  <a:srgbClr val="FF0000"/>
                </a:solidFill>
              </a:rPr>
              <a:t>Objetivo </a:t>
            </a:r>
            <a:r>
              <a:rPr lang="es-EC" b="1" dirty="0" smtClean="0">
                <a:solidFill>
                  <a:srgbClr val="FF0000"/>
                </a:solidFill>
              </a:rPr>
              <a:t>3</a:t>
            </a:r>
            <a:r>
              <a:rPr lang="es-EC" dirty="0" smtClean="0"/>
              <a:t/>
            </a:r>
            <a:br>
              <a:rPr lang="es-EC" dirty="0" smtClean="0"/>
            </a:br>
            <a:r>
              <a:rPr lang="es-EC" dirty="0" smtClean="0"/>
              <a:t> </a:t>
            </a:r>
            <a:r>
              <a:rPr lang="es-EC" b="1" dirty="0"/>
              <a:t>Identificar las formas de plantación del Aliso de Nepal. </a:t>
            </a:r>
          </a:p>
        </p:txBody>
      </p:sp>
      <p:sp>
        <p:nvSpPr>
          <p:cNvPr id="3" name="Rectángulo 2"/>
          <p:cNvSpPr/>
          <p:nvPr/>
        </p:nvSpPr>
        <p:spPr>
          <a:xfrm>
            <a:off x="4961377" y="6123812"/>
            <a:ext cx="33782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lgn="just">
              <a:lnSpc>
                <a:spcPct val="150000"/>
              </a:lnSpc>
              <a:spcBef>
                <a:spcPts val="1000"/>
              </a:spcBef>
              <a:buFont typeface="Wingdings" panose="05000000000000000000" pitchFamily="2" charset="2"/>
              <a:buChar char="v"/>
            </a:pPr>
            <a:r>
              <a:rPr lang="es-EC" sz="2400" b="1" dirty="0" smtClean="0">
                <a:ea typeface="Times New Roman" panose="02020603050405020304" pitchFamily="18" charset="0"/>
              </a:rPr>
              <a:t>Criterio estructural </a:t>
            </a:r>
            <a:endParaRPr lang="es-EC" sz="2400" b="1" dirty="0">
              <a:effectLst/>
              <a:ea typeface="Times New Roman" panose="02020603050405020304" pitchFamily="18" charset="0"/>
            </a:endParaRPr>
          </a:p>
        </p:txBody>
      </p:sp>
      <p:sp>
        <p:nvSpPr>
          <p:cNvPr id="4" name="Rectángulo 3"/>
          <p:cNvSpPr/>
          <p:nvPr/>
        </p:nvSpPr>
        <p:spPr>
          <a:xfrm>
            <a:off x="10083737" y="6370777"/>
            <a:ext cx="1742785"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 (Ospina, 2006). </a:t>
            </a:r>
            <a:endParaRPr lang="es-EC" dirty="0"/>
          </a:p>
        </p:txBody>
      </p:sp>
      <p:sp>
        <p:nvSpPr>
          <p:cNvPr id="6" name="Rectángulo 5"/>
          <p:cNvSpPr/>
          <p:nvPr/>
        </p:nvSpPr>
        <p:spPr>
          <a:xfrm>
            <a:off x="1943101" y="5600869"/>
            <a:ext cx="2890535" cy="458074"/>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marL="342900" lvl="0" indent="-342900" algn="just">
              <a:lnSpc>
                <a:spcPct val="150000"/>
              </a:lnSpc>
              <a:spcBef>
                <a:spcPts val="1200"/>
              </a:spcBef>
              <a:spcAft>
                <a:spcPts val="0"/>
              </a:spcAft>
              <a:buFont typeface="Wingdings" panose="05000000000000000000" pitchFamily="2" charset="2"/>
              <a:buChar char="v"/>
            </a:pPr>
            <a:r>
              <a:rPr lang="es-EC" b="1" dirty="0">
                <a:solidFill>
                  <a:schemeClr val="tx1"/>
                </a:solidFill>
                <a:latin typeface="Times New Roman" panose="02020603050405020304" pitchFamily="18" charset="0"/>
                <a:ea typeface="Calibri" panose="020F0502020204030204" pitchFamily="34" charset="0"/>
              </a:rPr>
              <a:t>Componentes y especies</a:t>
            </a:r>
            <a:endParaRPr lang="es-EC" dirty="0">
              <a:solidFill>
                <a:schemeClr val="tx1"/>
              </a:solidFill>
              <a:effectLst/>
              <a:latin typeface="Times New Roman" panose="02020603050405020304" pitchFamily="18" charset="0"/>
              <a:ea typeface="Calibri" panose="020F0502020204030204" pitchFamily="34" charset="0"/>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700" y="2416550"/>
            <a:ext cx="5463822" cy="3073400"/>
          </a:xfrm>
          <a:prstGeom prst="rect">
            <a:avLst/>
          </a:prstGeom>
        </p:spPr>
      </p:pic>
      <p:sp>
        <p:nvSpPr>
          <p:cNvPr id="8" name="Rectángulo 7"/>
          <p:cNvSpPr/>
          <p:nvPr/>
        </p:nvSpPr>
        <p:spPr>
          <a:xfrm>
            <a:off x="8349457" y="5600869"/>
            <a:ext cx="2136162" cy="458074"/>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marL="342900" lvl="0" indent="-342900" algn="just">
              <a:lnSpc>
                <a:spcPct val="150000"/>
              </a:lnSpc>
              <a:spcBef>
                <a:spcPts val="1200"/>
              </a:spcBef>
              <a:spcAft>
                <a:spcPts val="0"/>
              </a:spcAft>
              <a:buFont typeface="Wingdings" panose="05000000000000000000" pitchFamily="2" charset="2"/>
              <a:buChar char="v"/>
            </a:pPr>
            <a:r>
              <a:rPr lang="es-EC" b="1" dirty="0">
                <a:solidFill>
                  <a:schemeClr val="tx1"/>
                </a:solidFill>
                <a:latin typeface="Times New Roman" panose="02020603050405020304" pitchFamily="18" charset="0"/>
                <a:ea typeface="Calibri" panose="020F0502020204030204" pitchFamily="34" charset="0"/>
              </a:rPr>
              <a:t>Arreglo</a:t>
            </a:r>
            <a:r>
              <a:rPr lang="es-EC" b="1" dirty="0">
                <a:latin typeface="Times New Roman" panose="02020603050405020304" pitchFamily="18" charset="0"/>
                <a:ea typeface="Calibri" panose="020F0502020204030204" pitchFamily="34" charset="0"/>
              </a:rPr>
              <a:t> </a:t>
            </a:r>
            <a:r>
              <a:rPr lang="es-EC" b="1" dirty="0">
                <a:solidFill>
                  <a:schemeClr val="tx1"/>
                </a:solidFill>
                <a:latin typeface="Times New Roman" panose="02020603050405020304" pitchFamily="18" charset="0"/>
                <a:ea typeface="Calibri" panose="020F0502020204030204" pitchFamily="34" charset="0"/>
              </a:rPr>
              <a:t>espacial</a:t>
            </a:r>
            <a:endParaRPr lang="es-EC" dirty="0">
              <a:solidFill>
                <a:schemeClr val="tx1"/>
              </a:solidFill>
              <a:effectLst/>
              <a:latin typeface="Times New Roman" panose="02020603050405020304" pitchFamily="18" charset="0"/>
              <a:ea typeface="Calibri" panose="020F0502020204030204"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8" y="2445918"/>
            <a:ext cx="5359400" cy="3014663"/>
          </a:xfrm>
          <a:prstGeom prst="rect">
            <a:avLst/>
          </a:prstGeom>
        </p:spPr>
      </p:pic>
    </p:spTree>
    <p:extLst>
      <p:ext uri="{BB962C8B-B14F-4D97-AF65-F5344CB8AC3E}">
        <p14:creationId xmlns:p14="http://schemas.microsoft.com/office/powerpoint/2010/main" val="2254921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651000" y="84136"/>
            <a:ext cx="9625012" cy="135906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r>
              <a:rPr lang="es-EC" sz="2800" b="1" dirty="0" smtClean="0">
                <a:solidFill>
                  <a:srgbClr val="FF0000"/>
                </a:solidFill>
              </a:rPr>
              <a:t>Resultado Objetivo 1</a:t>
            </a:r>
            <a:endParaRPr lang="es-EC" sz="2800" b="1" dirty="0">
              <a:solidFill>
                <a:srgbClr val="FF0000"/>
              </a:solidFill>
            </a:endParaRPr>
          </a:p>
          <a:p>
            <a:pPr algn="ctr"/>
            <a:r>
              <a:rPr lang="es-EC" sz="2800" b="1" dirty="0" smtClean="0"/>
              <a:t> DETERMINAR EL ÁREA QUE OCUPA EL ALISO DE NEPAL EN LA ZONA DE INTAG  </a:t>
            </a:r>
            <a:endParaRPr lang="es-EC" sz="2800" b="1" dirty="0"/>
          </a:p>
        </p:txBody>
      </p:sp>
      <p:graphicFrame>
        <p:nvGraphicFramePr>
          <p:cNvPr id="3" name="Tabla 2"/>
          <p:cNvGraphicFramePr>
            <a:graphicFrameLocks noGrp="1"/>
          </p:cNvGraphicFramePr>
          <p:nvPr>
            <p:extLst>
              <p:ext uri="{D42A27DB-BD31-4B8C-83A1-F6EECF244321}">
                <p14:modId xmlns:p14="http://schemas.microsoft.com/office/powerpoint/2010/main" val="3063488309"/>
              </p:ext>
            </p:extLst>
          </p:nvPr>
        </p:nvGraphicFramePr>
        <p:xfrm>
          <a:off x="1072356" y="1598863"/>
          <a:ext cx="10713245" cy="5247064"/>
        </p:xfrm>
        <a:graphic>
          <a:graphicData uri="http://schemas.openxmlformats.org/drawingml/2006/table">
            <a:tbl>
              <a:tblPr firstRow="1" bandRow="1">
                <a:tableStyleId>{5C22544A-7EE6-4342-B048-85BDC9FD1C3A}</a:tableStyleId>
              </a:tblPr>
              <a:tblGrid>
                <a:gridCol w="2820640"/>
                <a:gridCol w="4053965"/>
                <a:gridCol w="3838640"/>
              </a:tblGrid>
              <a:tr h="1160151">
                <a:tc>
                  <a:txBody>
                    <a:bodyPr/>
                    <a:lstStyle/>
                    <a:p>
                      <a:pPr algn="ctr">
                        <a:lnSpc>
                          <a:spcPct val="150000"/>
                        </a:lnSpc>
                        <a:spcBef>
                          <a:spcPts val="1200"/>
                        </a:spcBef>
                        <a:spcAft>
                          <a:spcPts val="0"/>
                        </a:spcAft>
                      </a:pPr>
                      <a:r>
                        <a:rPr lang="es-EC" sz="2400" dirty="0">
                          <a:effectLst/>
                        </a:rPr>
                        <a:t>Parroquias</a:t>
                      </a:r>
                      <a:endParaRPr lang="es-EC"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400">
                          <a:effectLst/>
                        </a:rPr>
                        <a:t>Extensión Parroquial</a:t>
                      </a:r>
                      <a:endParaRPr lang="es-EC" sz="2800">
                        <a:effectLst/>
                      </a:endParaRPr>
                    </a:p>
                    <a:p>
                      <a:pPr algn="ctr">
                        <a:lnSpc>
                          <a:spcPct val="150000"/>
                        </a:lnSpc>
                        <a:spcBef>
                          <a:spcPts val="1200"/>
                        </a:spcBef>
                        <a:spcAft>
                          <a:spcPts val="0"/>
                        </a:spcAft>
                      </a:pPr>
                      <a:r>
                        <a:rPr lang="es-EC" sz="2400">
                          <a:effectLst/>
                        </a:rPr>
                        <a:t>(ha)</a:t>
                      </a:r>
                      <a:endParaRPr lang="es-EC"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400" dirty="0">
                          <a:effectLst/>
                        </a:rPr>
                        <a:t>Área del Aliso de Nepal</a:t>
                      </a:r>
                      <a:endParaRPr lang="es-EC" sz="2800" dirty="0">
                        <a:effectLst/>
                      </a:endParaRPr>
                    </a:p>
                    <a:p>
                      <a:pPr algn="ctr">
                        <a:lnSpc>
                          <a:spcPct val="150000"/>
                        </a:lnSpc>
                        <a:spcBef>
                          <a:spcPts val="1200"/>
                        </a:spcBef>
                        <a:spcAft>
                          <a:spcPts val="0"/>
                        </a:spcAft>
                      </a:pPr>
                      <a:r>
                        <a:rPr lang="es-EC" sz="2400" dirty="0">
                          <a:effectLst/>
                        </a:rPr>
                        <a:t>(ha)</a:t>
                      </a:r>
                      <a:endParaRPr lang="es-EC" sz="2800" dirty="0">
                        <a:effectLst/>
                        <a:latin typeface="Times New Roman" panose="02020603050405020304" pitchFamily="18" charset="0"/>
                        <a:ea typeface="Calibri" panose="020F0502020204030204" pitchFamily="34" charset="0"/>
                      </a:endParaRPr>
                    </a:p>
                  </a:txBody>
                  <a:tcPr marL="68580" marR="68580" marT="0" marB="0" anchor="ctr"/>
                </a:tc>
              </a:tr>
              <a:tr h="472841">
                <a:tc>
                  <a:txBody>
                    <a:bodyPr/>
                    <a:lstStyle/>
                    <a:p>
                      <a:pPr algn="ctr">
                        <a:lnSpc>
                          <a:spcPct val="150000"/>
                        </a:lnSpc>
                        <a:spcBef>
                          <a:spcPts val="1200"/>
                        </a:spcBef>
                        <a:spcAft>
                          <a:spcPts val="0"/>
                        </a:spcAft>
                      </a:pPr>
                      <a:r>
                        <a:rPr lang="es-EC" sz="2000">
                          <a:effectLst/>
                        </a:rPr>
                        <a:t>Apuela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dirty="0">
                          <a:effectLst/>
                        </a:rPr>
                        <a:t>21.988</a:t>
                      </a:r>
                      <a:r>
                        <a:rPr lang="es-EC" sz="2000" baseline="30000" dirty="0">
                          <a:effectLst/>
                        </a:rPr>
                        <a:t>*</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7,637</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472841">
                <a:tc>
                  <a:txBody>
                    <a:bodyPr/>
                    <a:lstStyle/>
                    <a:p>
                      <a:pPr algn="ctr">
                        <a:lnSpc>
                          <a:spcPct val="150000"/>
                        </a:lnSpc>
                        <a:spcBef>
                          <a:spcPts val="1200"/>
                        </a:spcBef>
                        <a:spcAft>
                          <a:spcPts val="0"/>
                        </a:spcAft>
                      </a:pPr>
                      <a:r>
                        <a:rPr lang="es-EC" sz="2000">
                          <a:effectLst/>
                        </a:rPr>
                        <a:t>Cuellaje</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18.160,8</a:t>
                      </a:r>
                      <a:r>
                        <a:rPr lang="es-EC" sz="2000" baseline="30000">
                          <a:effectLst/>
                        </a:rPr>
                        <a:t>*</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34,084</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472841">
                <a:tc>
                  <a:txBody>
                    <a:bodyPr/>
                    <a:lstStyle/>
                    <a:p>
                      <a:pPr algn="ctr">
                        <a:lnSpc>
                          <a:spcPct val="150000"/>
                        </a:lnSpc>
                        <a:spcBef>
                          <a:spcPts val="1200"/>
                        </a:spcBef>
                        <a:spcAft>
                          <a:spcPts val="0"/>
                        </a:spcAft>
                      </a:pPr>
                      <a:r>
                        <a:rPr lang="es-EC" sz="2000">
                          <a:effectLst/>
                        </a:rPr>
                        <a:t>García Moreno</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68.240</a:t>
                      </a:r>
                      <a:r>
                        <a:rPr lang="es-EC" sz="2000" baseline="30000">
                          <a:effectLst/>
                        </a:rPr>
                        <a:t>*</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7,963</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472841">
                <a:tc>
                  <a:txBody>
                    <a:bodyPr/>
                    <a:lstStyle/>
                    <a:p>
                      <a:pPr algn="ctr">
                        <a:lnSpc>
                          <a:spcPct val="150000"/>
                        </a:lnSpc>
                        <a:spcBef>
                          <a:spcPts val="1200"/>
                        </a:spcBef>
                        <a:spcAft>
                          <a:spcPts val="0"/>
                        </a:spcAft>
                      </a:pPr>
                      <a:r>
                        <a:rPr lang="es-EC" sz="2000">
                          <a:effectLst/>
                        </a:rPr>
                        <a:t>Peñaherrera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12.236</a:t>
                      </a:r>
                      <a:r>
                        <a:rPr lang="es-EC" sz="2000" baseline="30000">
                          <a:effectLst/>
                        </a:rPr>
                        <a:t>*</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64,429</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472841">
                <a:tc>
                  <a:txBody>
                    <a:bodyPr/>
                    <a:lstStyle/>
                    <a:p>
                      <a:pPr algn="ctr">
                        <a:lnSpc>
                          <a:spcPct val="150000"/>
                        </a:lnSpc>
                        <a:spcBef>
                          <a:spcPts val="1200"/>
                        </a:spcBef>
                        <a:spcAft>
                          <a:spcPts val="0"/>
                        </a:spcAft>
                      </a:pPr>
                      <a:r>
                        <a:rPr lang="es-EC" sz="2000">
                          <a:effectLst/>
                        </a:rPr>
                        <a:t>Plaza Gutiérrez</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8.000</a:t>
                      </a:r>
                      <a:r>
                        <a:rPr lang="es-EC" sz="2000" baseline="30000">
                          <a:effectLst/>
                        </a:rPr>
                        <a:t>*</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13,047</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472841">
                <a:tc>
                  <a:txBody>
                    <a:bodyPr/>
                    <a:lstStyle/>
                    <a:p>
                      <a:pPr algn="ctr">
                        <a:lnSpc>
                          <a:spcPct val="150000"/>
                        </a:lnSpc>
                        <a:spcBef>
                          <a:spcPts val="1200"/>
                        </a:spcBef>
                        <a:spcAft>
                          <a:spcPts val="0"/>
                        </a:spcAft>
                      </a:pPr>
                      <a:r>
                        <a:rPr lang="es-EC" sz="2000">
                          <a:effectLst/>
                        </a:rPr>
                        <a:t>Vacas Galindo</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4.261</a:t>
                      </a:r>
                      <a:r>
                        <a:rPr lang="es-EC" sz="2000" baseline="30000">
                          <a:effectLst/>
                        </a:rPr>
                        <a:t>*</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a:effectLst/>
                        </a:rPr>
                        <a:t>0,683</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1160338">
                <a:tc>
                  <a:txBody>
                    <a:bodyPr/>
                    <a:lstStyle/>
                    <a:p>
                      <a:pPr algn="ctr">
                        <a:lnSpc>
                          <a:spcPct val="150000"/>
                        </a:lnSpc>
                        <a:spcBef>
                          <a:spcPts val="1200"/>
                        </a:spcBef>
                        <a:spcAft>
                          <a:spcPts val="0"/>
                        </a:spcAft>
                      </a:pPr>
                      <a:r>
                        <a:rPr lang="es-EC" sz="2000">
                          <a:effectLst/>
                        </a:rPr>
                        <a:t>Total</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dirty="0">
                          <a:effectLst/>
                        </a:rPr>
                        <a:t>132.885,8</a:t>
                      </a:r>
                    </a:p>
                    <a:p>
                      <a:pPr algn="ctr">
                        <a:lnSpc>
                          <a:spcPct val="150000"/>
                        </a:lnSpc>
                        <a:spcBef>
                          <a:spcPts val="1200"/>
                        </a:spcBef>
                        <a:spcAft>
                          <a:spcPts val="0"/>
                        </a:spcAft>
                      </a:pPr>
                      <a:r>
                        <a:rPr lang="es-EC" sz="2000" dirty="0">
                          <a:effectLst/>
                        </a:rPr>
                        <a:t>100%</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2000" dirty="0">
                          <a:effectLst/>
                        </a:rPr>
                        <a:t>127,843</a:t>
                      </a:r>
                    </a:p>
                    <a:p>
                      <a:pPr algn="ctr">
                        <a:lnSpc>
                          <a:spcPct val="150000"/>
                        </a:lnSpc>
                        <a:spcBef>
                          <a:spcPts val="1200"/>
                        </a:spcBef>
                        <a:spcAft>
                          <a:spcPts val="0"/>
                        </a:spcAft>
                      </a:pPr>
                      <a:r>
                        <a:rPr lang="es-EC" sz="2000" dirty="0">
                          <a:effectLst/>
                        </a:rPr>
                        <a:t>0,096%</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3506302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6226" y="0"/>
            <a:ext cx="9697748" cy="6858000"/>
          </a:xfrm>
          <a:prstGeom prst="rect">
            <a:avLst/>
          </a:prstGeom>
        </p:spPr>
      </p:pic>
    </p:spTree>
    <p:extLst>
      <p:ext uri="{BB962C8B-B14F-4D97-AF65-F5344CB8AC3E}">
        <p14:creationId xmlns:p14="http://schemas.microsoft.com/office/powerpoint/2010/main" val="3960455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726" y="0"/>
            <a:ext cx="9697748" cy="6858000"/>
          </a:xfrm>
          <a:prstGeom prst="rect">
            <a:avLst/>
          </a:prstGeom>
        </p:spPr>
      </p:pic>
    </p:spTree>
    <p:extLst>
      <p:ext uri="{BB962C8B-B14F-4D97-AF65-F5344CB8AC3E}">
        <p14:creationId xmlns:p14="http://schemas.microsoft.com/office/powerpoint/2010/main" val="30085593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26" y="0"/>
            <a:ext cx="9697748" cy="6858000"/>
          </a:xfrm>
          <a:prstGeom prst="rect">
            <a:avLst/>
          </a:prstGeom>
        </p:spPr>
      </p:pic>
    </p:spTree>
    <p:extLst>
      <p:ext uri="{BB962C8B-B14F-4D97-AF65-F5344CB8AC3E}">
        <p14:creationId xmlns:p14="http://schemas.microsoft.com/office/powerpoint/2010/main" val="2501353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6226" y="0"/>
            <a:ext cx="9697748" cy="6858000"/>
          </a:xfrm>
          <a:prstGeom prst="rect">
            <a:avLst/>
          </a:prstGeom>
        </p:spPr>
      </p:pic>
    </p:spTree>
    <p:extLst>
      <p:ext uri="{BB962C8B-B14F-4D97-AF65-F5344CB8AC3E}">
        <p14:creationId xmlns:p14="http://schemas.microsoft.com/office/powerpoint/2010/main" val="4163409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4326" y="0"/>
            <a:ext cx="9697748" cy="6858000"/>
          </a:xfrm>
          <a:prstGeom prst="rect">
            <a:avLst/>
          </a:prstGeom>
        </p:spPr>
      </p:pic>
    </p:spTree>
    <p:extLst>
      <p:ext uri="{BB962C8B-B14F-4D97-AF65-F5344CB8AC3E}">
        <p14:creationId xmlns:p14="http://schemas.microsoft.com/office/powerpoint/2010/main" val="2251909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26" y="0"/>
            <a:ext cx="9697748" cy="6858000"/>
          </a:xfrm>
          <a:prstGeom prst="rect">
            <a:avLst/>
          </a:prstGeom>
        </p:spPr>
      </p:pic>
    </p:spTree>
    <p:extLst>
      <p:ext uri="{BB962C8B-B14F-4D97-AF65-F5344CB8AC3E}">
        <p14:creationId xmlns:p14="http://schemas.microsoft.com/office/powerpoint/2010/main" val="301343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17600" y="1841500"/>
            <a:ext cx="10437812" cy="4165600"/>
          </a:xfrm>
        </p:spPr>
        <p:style>
          <a:lnRef idx="1">
            <a:schemeClr val="accent5"/>
          </a:lnRef>
          <a:fillRef idx="2">
            <a:schemeClr val="accent5"/>
          </a:fillRef>
          <a:effectRef idx="1">
            <a:schemeClr val="accent5"/>
          </a:effectRef>
          <a:fontRef idx="minor">
            <a:schemeClr val="dk1"/>
          </a:fontRef>
        </p:style>
        <p:txBody>
          <a:bodyPr>
            <a:noAutofit/>
          </a:bodyPr>
          <a:lstStyle/>
          <a:p>
            <a:pPr marL="0" indent="0" algn="just">
              <a:buNone/>
            </a:pPr>
            <a:r>
              <a:rPr lang="es-EC" sz="2400" dirty="0"/>
              <a:t>Este resultado es el primer dato obtenido en una investigación, debido a que no existen otros estudios en la zona con respecto a este parámetro, por tal razón este servirá como línea base para futuras investigaciones;  pero probablemente el área ocupada por el Aliso de Nepal en </a:t>
            </a:r>
            <a:r>
              <a:rPr lang="es-EC" sz="2400" dirty="0" err="1"/>
              <a:t>Intag</a:t>
            </a:r>
            <a:r>
              <a:rPr lang="es-EC" sz="2400" dirty="0"/>
              <a:t> se puede deber a que las familias al ver el rápido crecimiento de la especie, vieron una nueva forma de ingreso económico con la venta de madera; así como también a proyectos que se realizaron con el objetivo de reforestaciones en la zona, ayudando al incremento de la cobertura vegetal especialmente en la parroquia de </a:t>
            </a:r>
            <a:r>
              <a:rPr lang="es-EC" sz="2400" dirty="0" err="1"/>
              <a:t>Peñaherrera</a:t>
            </a:r>
            <a:r>
              <a:rPr lang="es-EC" sz="2400" dirty="0"/>
              <a:t>. </a:t>
            </a:r>
          </a:p>
        </p:txBody>
      </p:sp>
      <p:sp>
        <p:nvSpPr>
          <p:cNvPr id="4" name="Título 1"/>
          <p:cNvSpPr txBox="1">
            <a:spLocks/>
          </p:cNvSpPr>
          <p:nvPr/>
        </p:nvSpPr>
        <p:spPr>
          <a:xfrm>
            <a:off x="1651000" y="84136"/>
            <a:ext cx="9625012" cy="135906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r>
              <a:rPr lang="es-EC" sz="2800" b="1" dirty="0" smtClean="0">
                <a:solidFill>
                  <a:srgbClr val="FF0000"/>
                </a:solidFill>
              </a:rPr>
              <a:t> Discusión Objetivo 1</a:t>
            </a:r>
            <a:endParaRPr lang="es-EC" sz="2800" b="1" dirty="0">
              <a:solidFill>
                <a:srgbClr val="FF0000"/>
              </a:solidFill>
            </a:endParaRPr>
          </a:p>
          <a:p>
            <a:pPr algn="ctr"/>
            <a:r>
              <a:rPr lang="es-EC" sz="2800" b="1" dirty="0" smtClean="0"/>
              <a:t> DETERMINAR EL ÁREA QUE OCUPA EL ALISO DE NEPAL EN LA ZONA DE INTAG  </a:t>
            </a:r>
            <a:endParaRPr lang="es-EC" sz="2800" b="1" dirty="0"/>
          </a:p>
        </p:txBody>
      </p:sp>
    </p:spTree>
    <p:extLst>
      <p:ext uri="{BB962C8B-B14F-4D97-AF65-F5344CB8AC3E}">
        <p14:creationId xmlns:p14="http://schemas.microsoft.com/office/powerpoint/2010/main" val="1208965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790701" y="0"/>
            <a:ext cx="9688512" cy="1293590"/>
          </a:xfrm>
        </p:spPr>
        <p:style>
          <a:lnRef idx="2">
            <a:schemeClr val="accent6"/>
          </a:lnRef>
          <a:fillRef idx="1">
            <a:schemeClr val="lt1"/>
          </a:fillRef>
          <a:effectRef idx="0">
            <a:schemeClr val="accent6"/>
          </a:effectRef>
          <a:fontRef idx="minor">
            <a:schemeClr val="dk1"/>
          </a:fontRef>
        </p:style>
        <p:txBody>
          <a:bodyPr>
            <a:normAutofit/>
          </a:bodyPr>
          <a:lstStyle/>
          <a:p>
            <a:pPr algn="ctr"/>
            <a:r>
              <a:rPr lang="es-EC" b="1" dirty="0" smtClean="0">
                <a:solidFill>
                  <a:srgbClr val="FF0000"/>
                </a:solidFill>
              </a:rPr>
              <a:t>Resultado Objetivo </a:t>
            </a:r>
            <a:r>
              <a:rPr lang="es-EC" b="1" dirty="0">
                <a:solidFill>
                  <a:srgbClr val="FF0000"/>
                </a:solidFill>
              </a:rPr>
              <a:t>2</a:t>
            </a:r>
            <a:r>
              <a:rPr lang="es-EC" dirty="0"/>
              <a:t/>
            </a:r>
            <a:br>
              <a:rPr lang="es-EC" dirty="0"/>
            </a:br>
            <a:r>
              <a:rPr lang="es-ES" b="1" dirty="0"/>
              <a:t> </a:t>
            </a:r>
            <a:r>
              <a:rPr lang="es-EC" b="1" dirty="0"/>
              <a:t>Conocer las edades del Aliso de Nepal</a:t>
            </a:r>
          </a:p>
        </p:txBody>
      </p:sp>
      <p:graphicFrame>
        <p:nvGraphicFramePr>
          <p:cNvPr id="2" name="Tabla 1"/>
          <p:cNvGraphicFramePr>
            <a:graphicFrameLocks noGrp="1"/>
          </p:cNvGraphicFramePr>
          <p:nvPr>
            <p:extLst>
              <p:ext uri="{D42A27DB-BD31-4B8C-83A1-F6EECF244321}">
                <p14:modId xmlns:p14="http://schemas.microsoft.com/office/powerpoint/2010/main" val="1296205890"/>
              </p:ext>
            </p:extLst>
          </p:nvPr>
        </p:nvGraphicFramePr>
        <p:xfrm>
          <a:off x="787400" y="1676402"/>
          <a:ext cx="10691813" cy="4838698"/>
        </p:xfrm>
        <a:graphic>
          <a:graphicData uri="http://schemas.openxmlformats.org/drawingml/2006/table">
            <a:tbl>
              <a:tblPr firstRow="1" firstCol="1" bandRow="1">
                <a:tableStyleId>{5C22544A-7EE6-4342-B048-85BDC9FD1C3A}</a:tableStyleId>
              </a:tblPr>
              <a:tblGrid>
                <a:gridCol w="3444703"/>
                <a:gridCol w="2762273"/>
                <a:gridCol w="1734764"/>
                <a:gridCol w="1325811"/>
                <a:gridCol w="1424262"/>
              </a:tblGrid>
              <a:tr h="422221">
                <a:tc rowSpan="2">
                  <a:txBody>
                    <a:bodyPr/>
                    <a:lstStyle/>
                    <a:p>
                      <a:pPr algn="ctr">
                        <a:lnSpc>
                          <a:spcPct val="150000"/>
                        </a:lnSpc>
                        <a:spcBef>
                          <a:spcPts val="1200"/>
                        </a:spcBef>
                        <a:spcAft>
                          <a:spcPts val="0"/>
                        </a:spcAft>
                      </a:pPr>
                      <a:r>
                        <a:rPr lang="es-EC" sz="1800" dirty="0">
                          <a:effectLst/>
                        </a:rPr>
                        <a:t>Grupos quinquenales de Edad</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gridSpan="2">
                  <a:txBody>
                    <a:bodyPr/>
                    <a:lstStyle/>
                    <a:p>
                      <a:pPr algn="ctr">
                        <a:lnSpc>
                          <a:spcPct val="150000"/>
                        </a:lnSpc>
                        <a:spcBef>
                          <a:spcPts val="1200"/>
                        </a:spcBef>
                        <a:spcAft>
                          <a:spcPts val="0"/>
                        </a:spcAft>
                      </a:pPr>
                      <a:r>
                        <a:rPr lang="es-EC" sz="1800" dirty="0">
                          <a:effectLst/>
                        </a:rPr>
                        <a:t>Número de ha</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hMerge="1">
                  <a:txBody>
                    <a:bodyPr/>
                    <a:lstStyle/>
                    <a:p>
                      <a:endParaRPr lang="es-EC"/>
                    </a:p>
                  </a:txBody>
                  <a:tcPr/>
                </a:tc>
                <a:tc rowSpan="2">
                  <a:txBody>
                    <a:bodyPr/>
                    <a:lstStyle/>
                    <a:p>
                      <a:pPr algn="ctr">
                        <a:lnSpc>
                          <a:spcPct val="150000"/>
                        </a:lnSpc>
                        <a:spcBef>
                          <a:spcPts val="1200"/>
                        </a:spcBef>
                        <a:spcAft>
                          <a:spcPts val="0"/>
                        </a:spcAft>
                      </a:pPr>
                      <a:r>
                        <a:rPr lang="es-EC" sz="1800">
                          <a:effectLst/>
                        </a:rPr>
                        <a:t>Total</a:t>
                      </a:r>
                      <a:endParaRPr lang="es-EC" sz="2000">
                        <a:effectLst/>
                        <a:latin typeface="Times New Roman" panose="02020603050405020304" pitchFamily="18" charset="0"/>
                        <a:ea typeface="Calibri" panose="020F0502020204030204" pitchFamily="34" charset="0"/>
                      </a:endParaRPr>
                    </a:p>
                  </a:txBody>
                  <a:tcPr marL="68580" marR="68580" marT="0" marB="0" anchor="ctr"/>
                </a:tc>
                <a:tc rowSpan="2">
                  <a:txBody>
                    <a:bodyPr/>
                    <a:lstStyle/>
                    <a:p>
                      <a:pPr algn="ctr">
                        <a:lnSpc>
                          <a:spcPct val="150000"/>
                        </a:lnSpc>
                        <a:spcBef>
                          <a:spcPts val="1200"/>
                        </a:spcBef>
                        <a:spcAft>
                          <a:spcPts val="0"/>
                        </a:spcAft>
                      </a:pPr>
                      <a:r>
                        <a:rPr lang="es-EC" sz="1800">
                          <a:effectLst/>
                        </a:rPr>
                        <a:t>Porcentaje</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611234">
                <a:tc vMerge="1">
                  <a:txBody>
                    <a:bodyPr/>
                    <a:lstStyle/>
                    <a:p>
                      <a:endParaRPr lang="es-EC"/>
                    </a:p>
                  </a:txBody>
                  <a:tcPr/>
                </a:tc>
                <a:tc>
                  <a:txBody>
                    <a:bodyPr/>
                    <a:lstStyle/>
                    <a:p>
                      <a:pPr algn="ctr">
                        <a:lnSpc>
                          <a:spcPct val="150000"/>
                        </a:lnSpc>
                        <a:spcBef>
                          <a:spcPts val="1200"/>
                        </a:spcBef>
                        <a:spcAft>
                          <a:spcPts val="0"/>
                        </a:spcAft>
                      </a:pPr>
                      <a:r>
                        <a:rPr lang="es-EC" sz="1800">
                          <a:effectLst/>
                        </a:rPr>
                        <a:t>Sistemas agroforestales</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dirty="0">
                          <a:effectLst/>
                        </a:rPr>
                        <a:t>Plantaciones</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c vMerge="1">
                  <a:txBody>
                    <a:bodyPr/>
                    <a:lstStyle/>
                    <a:p>
                      <a:endParaRPr lang="es-EC"/>
                    </a:p>
                  </a:txBody>
                  <a:tcPr/>
                </a:tc>
                <a:tc vMerge="1">
                  <a:txBody>
                    <a:bodyPr/>
                    <a:lstStyle/>
                    <a:p>
                      <a:endParaRPr lang="es-EC"/>
                    </a:p>
                  </a:txBody>
                  <a:tcPr/>
                </a:tc>
              </a:tr>
              <a:tr h="422221">
                <a:tc>
                  <a:txBody>
                    <a:bodyPr/>
                    <a:lstStyle/>
                    <a:p>
                      <a:pPr algn="ctr">
                        <a:lnSpc>
                          <a:spcPct val="150000"/>
                        </a:lnSpc>
                        <a:spcBef>
                          <a:spcPts val="1200"/>
                        </a:spcBef>
                        <a:spcAft>
                          <a:spcPts val="0"/>
                        </a:spcAft>
                      </a:pPr>
                      <a:r>
                        <a:rPr lang="es-EC" sz="1800">
                          <a:effectLst/>
                        </a:rPr>
                        <a:t>Menores de 1 año</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0,771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0,803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1,574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1,23%</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611234">
                <a:tc>
                  <a:txBody>
                    <a:bodyPr/>
                    <a:lstStyle/>
                    <a:p>
                      <a:pPr algn="ctr">
                        <a:lnSpc>
                          <a:spcPct val="150000"/>
                        </a:lnSpc>
                        <a:spcBef>
                          <a:spcPts val="1200"/>
                        </a:spcBef>
                        <a:spcAft>
                          <a:spcPts val="0"/>
                        </a:spcAft>
                      </a:pPr>
                      <a:r>
                        <a:rPr lang="es-EC" sz="1800">
                          <a:effectLst/>
                        </a:rPr>
                        <a:t>De 1 a 4 años</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11,260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16,782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28,042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21,93%</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611234">
                <a:tc>
                  <a:txBody>
                    <a:bodyPr/>
                    <a:lstStyle/>
                    <a:p>
                      <a:pPr algn="ctr">
                        <a:lnSpc>
                          <a:spcPct val="150000"/>
                        </a:lnSpc>
                        <a:spcBef>
                          <a:spcPts val="1200"/>
                        </a:spcBef>
                        <a:spcAft>
                          <a:spcPts val="0"/>
                        </a:spcAft>
                      </a:pPr>
                      <a:r>
                        <a:rPr lang="es-EC" sz="1800">
                          <a:effectLst/>
                        </a:rPr>
                        <a:t>De 5 a 9 años</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8,716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51,717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60,433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47,28%</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611234">
                <a:tc>
                  <a:txBody>
                    <a:bodyPr/>
                    <a:lstStyle/>
                    <a:p>
                      <a:pPr algn="ctr">
                        <a:lnSpc>
                          <a:spcPct val="150000"/>
                        </a:lnSpc>
                        <a:spcBef>
                          <a:spcPts val="1200"/>
                        </a:spcBef>
                        <a:spcAft>
                          <a:spcPts val="0"/>
                        </a:spcAft>
                      </a:pPr>
                      <a:r>
                        <a:rPr lang="es-EC" sz="1800">
                          <a:effectLst/>
                        </a:rPr>
                        <a:t>De 10 a 14 años</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4,353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25,841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30,194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23,61%</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469043">
                <a:tc>
                  <a:txBody>
                    <a:bodyPr/>
                    <a:lstStyle/>
                    <a:p>
                      <a:pPr algn="ctr">
                        <a:lnSpc>
                          <a:spcPct val="150000"/>
                        </a:lnSpc>
                        <a:spcBef>
                          <a:spcPts val="1200"/>
                        </a:spcBef>
                        <a:spcAft>
                          <a:spcPts val="0"/>
                        </a:spcAft>
                      </a:pPr>
                      <a:r>
                        <a:rPr lang="es-EC" sz="1800">
                          <a:effectLst/>
                        </a:rPr>
                        <a:t>De 15 a 19 años</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6,213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0,215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6,428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5,03%</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469043">
                <a:tc>
                  <a:txBody>
                    <a:bodyPr/>
                    <a:lstStyle/>
                    <a:p>
                      <a:pPr algn="ctr">
                        <a:lnSpc>
                          <a:spcPct val="150000"/>
                        </a:lnSpc>
                        <a:spcBef>
                          <a:spcPts val="1200"/>
                        </a:spcBef>
                        <a:spcAft>
                          <a:spcPts val="0"/>
                        </a:spcAft>
                      </a:pPr>
                      <a:r>
                        <a:rPr lang="es-EC" sz="1800">
                          <a:effectLst/>
                        </a:rPr>
                        <a:t>De 20 en adelante</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0,705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0,467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1,172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0,91%</a:t>
                      </a:r>
                      <a:endParaRPr lang="es-EC" sz="2000">
                        <a:effectLst/>
                        <a:latin typeface="Times New Roman" panose="02020603050405020304" pitchFamily="18" charset="0"/>
                        <a:ea typeface="Calibri" panose="020F0502020204030204" pitchFamily="34" charset="0"/>
                      </a:endParaRPr>
                    </a:p>
                  </a:txBody>
                  <a:tcPr marL="68580" marR="68580" marT="0" marB="0" anchor="ctr"/>
                </a:tc>
              </a:tr>
              <a:tr h="611234">
                <a:tc>
                  <a:txBody>
                    <a:bodyPr/>
                    <a:lstStyle/>
                    <a:p>
                      <a:pPr algn="ctr">
                        <a:lnSpc>
                          <a:spcPct val="150000"/>
                        </a:lnSpc>
                        <a:spcBef>
                          <a:spcPts val="1200"/>
                        </a:spcBef>
                        <a:spcAft>
                          <a:spcPts val="0"/>
                        </a:spcAft>
                      </a:pPr>
                      <a:r>
                        <a:rPr lang="es-EC" sz="1800">
                          <a:effectLst/>
                        </a:rPr>
                        <a:t>Total</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 </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 </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a:effectLst/>
                        </a:rPr>
                        <a:t>127,843 ha</a:t>
                      </a:r>
                      <a:endParaRPr lang="es-EC" sz="20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50000"/>
                        </a:lnSpc>
                        <a:spcBef>
                          <a:spcPts val="1200"/>
                        </a:spcBef>
                        <a:spcAft>
                          <a:spcPts val="0"/>
                        </a:spcAft>
                      </a:pPr>
                      <a:r>
                        <a:rPr lang="es-EC" sz="1800" dirty="0">
                          <a:effectLst/>
                        </a:rPr>
                        <a:t>100%</a:t>
                      </a:r>
                      <a:endParaRPr lang="es-EC" sz="2000"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3405247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27200" y="1349820"/>
            <a:ext cx="9777412" cy="2396680"/>
          </a:xfrm>
        </p:spPr>
        <p:style>
          <a:lnRef idx="1">
            <a:schemeClr val="accent2"/>
          </a:lnRef>
          <a:fillRef idx="2">
            <a:schemeClr val="accent2"/>
          </a:fillRef>
          <a:effectRef idx="1">
            <a:schemeClr val="accent2"/>
          </a:effectRef>
          <a:fontRef idx="minor">
            <a:schemeClr val="dk1"/>
          </a:fontRef>
        </p:style>
        <p:txBody>
          <a:bodyPr>
            <a:noAutofit/>
          </a:bodyPr>
          <a:lstStyle/>
          <a:p>
            <a:pPr marL="0" indent="0" algn="just">
              <a:buNone/>
            </a:pPr>
            <a:r>
              <a:rPr lang="es-EC" sz="2400" dirty="0"/>
              <a:t>La investigación se realizó en la zona de </a:t>
            </a:r>
            <a:r>
              <a:rPr lang="es-EC" sz="2400" dirty="0" err="1"/>
              <a:t>Intag</a:t>
            </a:r>
            <a:r>
              <a:rPr lang="es-EC" sz="2400" dirty="0"/>
              <a:t> en las parroquias de </a:t>
            </a:r>
            <a:r>
              <a:rPr lang="es-EC" sz="2400" dirty="0" err="1"/>
              <a:t>Apuela</a:t>
            </a:r>
            <a:r>
              <a:rPr lang="es-EC" sz="2400" dirty="0"/>
              <a:t>, 6 de Julio de </a:t>
            </a:r>
            <a:r>
              <a:rPr lang="es-EC" sz="2400" dirty="0" err="1"/>
              <a:t>Cuellaje</a:t>
            </a:r>
            <a:r>
              <a:rPr lang="es-EC" sz="2400" dirty="0"/>
              <a:t>, García Moreno, </a:t>
            </a:r>
            <a:r>
              <a:rPr lang="es-EC" sz="2400" dirty="0" err="1"/>
              <a:t>Peñaherrera</a:t>
            </a:r>
            <a:r>
              <a:rPr lang="es-EC" sz="2400" dirty="0"/>
              <a:t>, Plaza Gutiérrez y Vacas Galindo, considerando que esta especie fue introducida en la zona hace 22 años, y que en la actualidad no existe información del área ocupada por el Aliso de </a:t>
            </a:r>
            <a:r>
              <a:rPr lang="es-EC" sz="2400" dirty="0" smtClean="0"/>
              <a:t>Nepal, edades y formas de plantación.  </a:t>
            </a:r>
            <a:endParaRPr lang="es-EC" sz="2400" dirty="0"/>
          </a:p>
        </p:txBody>
      </p:sp>
      <p:sp>
        <p:nvSpPr>
          <p:cNvPr id="4" name="Título 1"/>
          <p:cNvSpPr txBox="1">
            <a:spLocks/>
          </p:cNvSpPr>
          <p:nvPr/>
        </p:nvSpPr>
        <p:spPr>
          <a:xfrm>
            <a:off x="1727201" y="359220"/>
            <a:ext cx="9777412" cy="74749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r>
              <a:rPr lang="es-EC" b="1" dirty="0" smtClean="0">
                <a:solidFill>
                  <a:srgbClr val="FF0000"/>
                </a:solidFill>
              </a:rPr>
              <a:t>INTRODUCCIÓN </a:t>
            </a:r>
            <a:r>
              <a:rPr lang="es-EC" b="1" dirty="0" smtClean="0"/>
              <a:t>  </a:t>
            </a:r>
            <a:endParaRPr lang="es-EC" b="1" dirty="0"/>
          </a:p>
        </p:txBody>
      </p:sp>
      <p:pic>
        <p:nvPicPr>
          <p:cNvPr id="1026" name="Picture 2" descr="http://herramientas.educa.madrid.org/animalandia/mapas/c/ciervo_comu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025" y="3989610"/>
            <a:ext cx="5383587" cy="261915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r="7970"/>
          <a:stretch/>
        </p:blipFill>
        <p:spPr>
          <a:xfrm rot="5400000">
            <a:off x="1214040" y="4502772"/>
            <a:ext cx="2639788" cy="1613469"/>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2689" y="4864099"/>
            <a:ext cx="2748336" cy="1545939"/>
          </a:xfrm>
          <a:prstGeom prst="rect">
            <a:avLst/>
          </a:prstGeom>
        </p:spPr>
      </p:pic>
    </p:spTree>
    <p:extLst>
      <p:ext uri="{BB962C8B-B14F-4D97-AF65-F5344CB8AC3E}">
        <p14:creationId xmlns:p14="http://schemas.microsoft.com/office/powerpoint/2010/main" val="1840736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38300" y="2133600"/>
            <a:ext cx="9866312" cy="4229100"/>
          </a:xfrm>
        </p:spPr>
        <p:style>
          <a:lnRef idx="1">
            <a:schemeClr val="accent2"/>
          </a:lnRef>
          <a:fillRef idx="2">
            <a:schemeClr val="accent2"/>
          </a:fillRef>
          <a:effectRef idx="1">
            <a:schemeClr val="accent2"/>
          </a:effectRef>
          <a:fontRef idx="minor">
            <a:schemeClr val="dk1"/>
          </a:fontRef>
        </p:style>
        <p:txBody>
          <a:bodyPr>
            <a:normAutofit/>
          </a:bodyPr>
          <a:lstStyle/>
          <a:p>
            <a:pPr marL="0" indent="0" algn="just">
              <a:buNone/>
            </a:pPr>
            <a:r>
              <a:rPr lang="es-EC" sz="2000" dirty="0"/>
              <a:t> </a:t>
            </a:r>
            <a:r>
              <a:rPr lang="es-EC" sz="2800" dirty="0"/>
              <a:t>Este resultado también servirá de referencia para otras investigaciones, por deberse también a ser un primer dato sobre este parámetro.  El total del área ocupada por la especie desde los cinco años hasta los veinte es de 98.227 ha, éstas podrán ser aprovechadas en un futuro próximo con un beneficio económico en la zona, mejorando la calidad de vida, para lo cual se deberá realizar un aprovechamiento sustentable evitando la destrucción de áreas naturales en la zona de </a:t>
            </a:r>
            <a:r>
              <a:rPr lang="es-EC" sz="2800" dirty="0" err="1"/>
              <a:t>Intag</a:t>
            </a:r>
            <a:r>
              <a:rPr lang="es-EC" sz="2800" dirty="0"/>
              <a:t>. </a:t>
            </a:r>
          </a:p>
          <a:p>
            <a:endParaRPr lang="es-EC" sz="2800" dirty="0"/>
          </a:p>
        </p:txBody>
      </p:sp>
      <p:sp>
        <p:nvSpPr>
          <p:cNvPr id="4" name="Título 1"/>
          <p:cNvSpPr>
            <a:spLocks noGrp="1"/>
          </p:cNvSpPr>
          <p:nvPr>
            <p:ph type="title"/>
          </p:nvPr>
        </p:nvSpPr>
        <p:spPr>
          <a:xfrm>
            <a:off x="1790701" y="0"/>
            <a:ext cx="9688512" cy="1293590"/>
          </a:xfrm>
        </p:spPr>
        <p:style>
          <a:lnRef idx="2">
            <a:schemeClr val="accent6"/>
          </a:lnRef>
          <a:fillRef idx="1">
            <a:schemeClr val="lt1"/>
          </a:fillRef>
          <a:effectRef idx="0">
            <a:schemeClr val="accent6"/>
          </a:effectRef>
          <a:fontRef idx="minor">
            <a:schemeClr val="dk1"/>
          </a:fontRef>
        </p:style>
        <p:txBody>
          <a:bodyPr>
            <a:normAutofit/>
          </a:bodyPr>
          <a:lstStyle/>
          <a:p>
            <a:pPr algn="ctr"/>
            <a:r>
              <a:rPr lang="es-EC" b="1" dirty="0" smtClean="0">
                <a:solidFill>
                  <a:srgbClr val="FF0000"/>
                </a:solidFill>
              </a:rPr>
              <a:t>Discusión Objetivo </a:t>
            </a:r>
            <a:r>
              <a:rPr lang="es-EC" b="1" dirty="0">
                <a:solidFill>
                  <a:srgbClr val="FF0000"/>
                </a:solidFill>
              </a:rPr>
              <a:t>2</a:t>
            </a:r>
            <a:r>
              <a:rPr lang="es-EC" dirty="0"/>
              <a:t/>
            </a:r>
            <a:br>
              <a:rPr lang="es-EC" dirty="0"/>
            </a:br>
            <a:r>
              <a:rPr lang="es-ES" b="1" dirty="0"/>
              <a:t> </a:t>
            </a:r>
            <a:r>
              <a:rPr lang="es-EC" b="1" dirty="0"/>
              <a:t>Conocer las edades del Aliso de Nepal</a:t>
            </a:r>
          </a:p>
        </p:txBody>
      </p:sp>
    </p:spTree>
    <p:extLst>
      <p:ext uri="{BB962C8B-B14F-4D97-AF65-F5344CB8AC3E}">
        <p14:creationId xmlns:p14="http://schemas.microsoft.com/office/powerpoint/2010/main" val="3296173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6101" y="446310"/>
            <a:ext cx="9688512" cy="1674590"/>
          </a:xfrm>
        </p:spPr>
        <p:style>
          <a:lnRef idx="2">
            <a:schemeClr val="accent6"/>
          </a:lnRef>
          <a:fillRef idx="1">
            <a:schemeClr val="lt1"/>
          </a:fillRef>
          <a:effectRef idx="0">
            <a:schemeClr val="accent6"/>
          </a:effectRef>
          <a:fontRef idx="minor">
            <a:schemeClr val="dk1"/>
          </a:fontRef>
        </p:style>
        <p:txBody>
          <a:bodyPr>
            <a:normAutofit fontScale="90000"/>
          </a:bodyPr>
          <a:lstStyle/>
          <a:p>
            <a:pPr lvl="0" algn="ctr"/>
            <a:r>
              <a:rPr lang="es-EC" b="1" dirty="0" smtClean="0">
                <a:solidFill>
                  <a:srgbClr val="FF0000"/>
                </a:solidFill>
              </a:rPr>
              <a:t> Resultado Objetivo 3</a:t>
            </a:r>
            <a:r>
              <a:rPr lang="es-EC" dirty="0" smtClean="0"/>
              <a:t/>
            </a:r>
            <a:br>
              <a:rPr lang="es-EC" dirty="0" smtClean="0"/>
            </a:br>
            <a:r>
              <a:rPr lang="es-EC" dirty="0" smtClean="0"/>
              <a:t> </a:t>
            </a:r>
            <a:r>
              <a:rPr lang="es-EC" b="1" dirty="0"/>
              <a:t>Identificar las formas de plantación del Aliso de Nepal. </a:t>
            </a:r>
          </a:p>
        </p:txBody>
      </p:sp>
      <p:sp>
        <p:nvSpPr>
          <p:cNvPr id="4" name="Rectángulo 3"/>
          <p:cNvSpPr/>
          <p:nvPr/>
        </p:nvSpPr>
        <p:spPr>
          <a:xfrm>
            <a:off x="10449215" y="76978"/>
            <a:ext cx="1742785"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 (Ospina, 2006). </a:t>
            </a:r>
            <a:endParaRPr lang="es-EC" dirty="0"/>
          </a:p>
        </p:txBody>
      </p:sp>
      <p:sp>
        <p:nvSpPr>
          <p:cNvPr id="10" name="CuadroTexto 9"/>
          <p:cNvSpPr txBox="1"/>
          <p:nvPr/>
        </p:nvSpPr>
        <p:spPr>
          <a:xfrm>
            <a:off x="118314" y="4420304"/>
            <a:ext cx="1850186" cy="646331"/>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pPr algn="ctr"/>
            <a:r>
              <a:rPr lang="es-EC" b="1" dirty="0" smtClean="0">
                <a:solidFill>
                  <a:schemeClr val="tx1"/>
                </a:solidFill>
              </a:rPr>
              <a:t>Sistemas </a:t>
            </a:r>
          </a:p>
          <a:p>
            <a:pPr algn="ctr"/>
            <a:r>
              <a:rPr lang="es-EC" b="1" dirty="0">
                <a:solidFill>
                  <a:schemeClr val="tx1"/>
                </a:solidFill>
              </a:rPr>
              <a:t>A</a:t>
            </a:r>
            <a:r>
              <a:rPr lang="es-EC" b="1" dirty="0" smtClean="0">
                <a:solidFill>
                  <a:schemeClr val="tx1"/>
                </a:solidFill>
              </a:rPr>
              <a:t>groforestales </a:t>
            </a:r>
            <a:endParaRPr lang="es-EC" b="1" dirty="0">
              <a:solidFill>
                <a:schemeClr val="tx1"/>
              </a:solidFill>
            </a:endParaRPr>
          </a:p>
        </p:txBody>
      </p:sp>
      <p:sp>
        <p:nvSpPr>
          <p:cNvPr id="11" name="Abrir llave 10"/>
          <p:cNvSpPr/>
          <p:nvPr/>
        </p:nvSpPr>
        <p:spPr>
          <a:xfrm>
            <a:off x="1816101" y="2946663"/>
            <a:ext cx="711200" cy="3759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2" name="CuadroTexto 11"/>
          <p:cNvSpPr txBox="1"/>
          <p:nvPr/>
        </p:nvSpPr>
        <p:spPr>
          <a:xfrm>
            <a:off x="2222879" y="3109436"/>
            <a:ext cx="2359941" cy="369332"/>
          </a:xfrm>
          <a:prstGeom prst="rect">
            <a:avLst/>
          </a:prstGeom>
          <a:noFill/>
        </p:spPr>
        <p:txBody>
          <a:bodyPr wrap="none" rtlCol="0">
            <a:spAutoFit/>
          </a:bodyPr>
          <a:lstStyle/>
          <a:p>
            <a:r>
              <a:rPr lang="es-EC" dirty="0" smtClean="0"/>
              <a:t>Sistema silvopastoril</a:t>
            </a:r>
            <a:endParaRPr lang="es-EC" dirty="0"/>
          </a:p>
        </p:txBody>
      </p:sp>
      <p:sp>
        <p:nvSpPr>
          <p:cNvPr id="13" name="CuadroTexto 12"/>
          <p:cNvSpPr txBox="1"/>
          <p:nvPr/>
        </p:nvSpPr>
        <p:spPr>
          <a:xfrm>
            <a:off x="2219105" y="4442608"/>
            <a:ext cx="2496196" cy="369332"/>
          </a:xfrm>
          <a:prstGeom prst="rect">
            <a:avLst/>
          </a:prstGeom>
          <a:noFill/>
        </p:spPr>
        <p:txBody>
          <a:bodyPr wrap="none" rtlCol="0">
            <a:spAutoFit/>
          </a:bodyPr>
          <a:lstStyle/>
          <a:p>
            <a:r>
              <a:rPr lang="es-EC" dirty="0" smtClean="0"/>
              <a:t>Sistema </a:t>
            </a:r>
            <a:r>
              <a:rPr lang="es-EC" dirty="0"/>
              <a:t>agrosilvícola</a:t>
            </a:r>
          </a:p>
        </p:txBody>
      </p:sp>
      <p:sp>
        <p:nvSpPr>
          <p:cNvPr id="14" name="CuadroTexto 13"/>
          <p:cNvSpPr txBox="1"/>
          <p:nvPr/>
        </p:nvSpPr>
        <p:spPr>
          <a:xfrm>
            <a:off x="2108992" y="6017999"/>
            <a:ext cx="2892138" cy="369332"/>
          </a:xfrm>
          <a:prstGeom prst="rect">
            <a:avLst/>
          </a:prstGeom>
          <a:noFill/>
        </p:spPr>
        <p:txBody>
          <a:bodyPr wrap="none" rtlCol="0">
            <a:spAutoFit/>
          </a:bodyPr>
          <a:lstStyle/>
          <a:p>
            <a:r>
              <a:rPr lang="es-EC" dirty="0" smtClean="0"/>
              <a:t>Sistema </a:t>
            </a:r>
            <a:r>
              <a:rPr lang="es-EC" dirty="0"/>
              <a:t>agrosilvopastoril</a:t>
            </a:r>
          </a:p>
        </p:txBody>
      </p:sp>
      <p:sp>
        <p:nvSpPr>
          <p:cNvPr id="15" name="Abrir llave 14"/>
          <p:cNvSpPr/>
          <p:nvPr/>
        </p:nvSpPr>
        <p:spPr>
          <a:xfrm>
            <a:off x="5001130" y="2839015"/>
            <a:ext cx="711200" cy="9525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6" name="CuadroTexto 15"/>
          <p:cNvSpPr txBox="1"/>
          <p:nvPr/>
        </p:nvSpPr>
        <p:spPr>
          <a:xfrm>
            <a:off x="5455656" y="3103149"/>
            <a:ext cx="3049233" cy="369332"/>
          </a:xfrm>
          <a:prstGeom prst="rect">
            <a:avLst/>
          </a:prstGeom>
          <a:noFill/>
        </p:spPr>
        <p:txBody>
          <a:bodyPr wrap="none" rtlCol="0">
            <a:spAutoFit/>
          </a:bodyPr>
          <a:lstStyle/>
          <a:p>
            <a:r>
              <a:rPr lang="es-EC" b="1" dirty="0" smtClean="0"/>
              <a:t>1 </a:t>
            </a:r>
            <a:r>
              <a:rPr lang="es-EC" dirty="0" smtClean="0"/>
              <a:t> Pastura en Callejones   </a:t>
            </a:r>
            <a:endParaRPr lang="es-EC" dirty="0"/>
          </a:p>
        </p:txBody>
      </p:sp>
      <p:sp>
        <p:nvSpPr>
          <p:cNvPr id="17" name="Abrir llave 16"/>
          <p:cNvSpPr/>
          <p:nvPr/>
        </p:nvSpPr>
        <p:spPr>
          <a:xfrm>
            <a:off x="5001130" y="3828442"/>
            <a:ext cx="711200" cy="16154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8" name="CuadroTexto 17"/>
          <p:cNvSpPr txBox="1"/>
          <p:nvPr/>
        </p:nvSpPr>
        <p:spPr>
          <a:xfrm>
            <a:off x="5455656" y="3992700"/>
            <a:ext cx="2084225" cy="369332"/>
          </a:xfrm>
          <a:prstGeom prst="rect">
            <a:avLst/>
          </a:prstGeom>
          <a:noFill/>
        </p:spPr>
        <p:txBody>
          <a:bodyPr wrap="none" rtlCol="0">
            <a:spAutoFit/>
          </a:bodyPr>
          <a:lstStyle/>
          <a:p>
            <a:r>
              <a:rPr lang="es-EC" b="1" dirty="0" smtClean="0"/>
              <a:t>36 </a:t>
            </a:r>
            <a:r>
              <a:rPr lang="es-EC" dirty="0" smtClean="0"/>
              <a:t> </a:t>
            </a:r>
            <a:r>
              <a:rPr lang="es-EC" dirty="0"/>
              <a:t>C</a:t>
            </a:r>
            <a:r>
              <a:rPr lang="es-EC" dirty="0" smtClean="0"/>
              <a:t>ercas </a:t>
            </a:r>
            <a:r>
              <a:rPr lang="es-EC" dirty="0"/>
              <a:t>V</a:t>
            </a:r>
            <a:r>
              <a:rPr lang="es-EC" dirty="0" smtClean="0"/>
              <a:t>ivas </a:t>
            </a:r>
            <a:endParaRPr lang="es-EC" dirty="0"/>
          </a:p>
        </p:txBody>
      </p:sp>
      <p:sp>
        <p:nvSpPr>
          <p:cNvPr id="19" name="CuadroTexto 18"/>
          <p:cNvSpPr txBox="1"/>
          <p:nvPr/>
        </p:nvSpPr>
        <p:spPr>
          <a:xfrm>
            <a:off x="5444491" y="4286269"/>
            <a:ext cx="3050835" cy="369332"/>
          </a:xfrm>
          <a:prstGeom prst="rect">
            <a:avLst/>
          </a:prstGeom>
          <a:noFill/>
        </p:spPr>
        <p:txBody>
          <a:bodyPr wrap="none" rtlCol="0">
            <a:spAutoFit/>
          </a:bodyPr>
          <a:lstStyle/>
          <a:p>
            <a:r>
              <a:rPr lang="es-EC" b="1" dirty="0"/>
              <a:t>6</a:t>
            </a:r>
            <a:r>
              <a:rPr lang="es-EC" dirty="0" smtClean="0"/>
              <a:t>  </a:t>
            </a:r>
            <a:r>
              <a:rPr lang="es-EC" dirty="0"/>
              <a:t>cortinas </a:t>
            </a:r>
            <a:r>
              <a:rPr lang="es-EC" dirty="0" err="1"/>
              <a:t>R</a:t>
            </a:r>
            <a:r>
              <a:rPr lang="es-EC" dirty="0" err="1" smtClean="0"/>
              <a:t>ompevientos</a:t>
            </a:r>
            <a:r>
              <a:rPr lang="es-EC" dirty="0" smtClean="0"/>
              <a:t> </a:t>
            </a:r>
            <a:endParaRPr lang="es-EC" dirty="0"/>
          </a:p>
        </p:txBody>
      </p:sp>
      <p:sp>
        <p:nvSpPr>
          <p:cNvPr id="20" name="CuadroTexto 19"/>
          <p:cNvSpPr txBox="1"/>
          <p:nvPr/>
        </p:nvSpPr>
        <p:spPr>
          <a:xfrm>
            <a:off x="5417184" y="4636177"/>
            <a:ext cx="3087705" cy="369332"/>
          </a:xfrm>
          <a:prstGeom prst="rect">
            <a:avLst/>
          </a:prstGeom>
          <a:noFill/>
        </p:spPr>
        <p:txBody>
          <a:bodyPr wrap="none" rtlCol="0">
            <a:spAutoFit/>
          </a:bodyPr>
          <a:lstStyle/>
          <a:p>
            <a:r>
              <a:rPr lang="es-EC" b="1" dirty="0" smtClean="0"/>
              <a:t>118 </a:t>
            </a:r>
            <a:r>
              <a:rPr lang="es-EC" dirty="0" smtClean="0"/>
              <a:t> </a:t>
            </a:r>
            <a:r>
              <a:rPr lang="es-EC" dirty="0"/>
              <a:t>L</a:t>
            </a:r>
            <a:r>
              <a:rPr lang="es-EC" dirty="0" smtClean="0"/>
              <a:t>inderos </a:t>
            </a:r>
            <a:r>
              <a:rPr lang="es-EC" dirty="0"/>
              <a:t>M</a:t>
            </a:r>
            <a:r>
              <a:rPr lang="es-EC" dirty="0" smtClean="0"/>
              <a:t>aderables </a:t>
            </a:r>
            <a:endParaRPr lang="es-EC" dirty="0"/>
          </a:p>
        </p:txBody>
      </p:sp>
      <p:sp>
        <p:nvSpPr>
          <p:cNvPr id="21" name="CuadroTexto 20"/>
          <p:cNvSpPr txBox="1"/>
          <p:nvPr/>
        </p:nvSpPr>
        <p:spPr>
          <a:xfrm>
            <a:off x="5460516" y="5019545"/>
            <a:ext cx="3839513" cy="369332"/>
          </a:xfrm>
          <a:prstGeom prst="rect">
            <a:avLst/>
          </a:prstGeom>
          <a:noFill/>
        </p:spPr>
        <p:txBody>
          <a:bodyPr wrap="none" rtlCol="0">
            <a:spAutoFit/>
          </a:bodyPr>
          <a:lstStyle/>
          <a:p>
            <a:r>
              <a:rPr lang="es-EC" b="1" dirty="0"/>
              <a:t>9</a:t>
            </a:r>
            <a:r>
              <a:rPr lang="es-EC" dirty="0" smtClean="0"/>
              <a:t>  </a:t>
            </a:r>
            <a:r>
              <a:rPr lang="es-EC" dirty="0"/>
              <a:t>arboles con cultivos perennes </a:t>
            </a:r>
          </a:p>
        </p:txBody>
      </p:sp>
      <p:sp>
        <p:nvSpPr>
          <p:cNvPr id="22" name="Abrir llave 21"/>
          <p:cNvSpPr/>
          <p:nvPr/>
        </p:nvSpPr>
        <p:spPr>
          <a:xfrm>
            <a:off x="4938421" y="5706382"/>
            <a:ext cx="711200" cy="1066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3" name="CuadroTexto 22"/>
          <p:cNvSpPr txBox="1"/>
          <p:nvPr/>
        </p:nvSpPr>
        <p:spPr>
          <a:xfrm>
            <a:off x="5356730" y="5808600"/>
            <a:ext cx="2300630" cy="369332"/>
          </a:xfrm>
          <a:prstGeom prst="rect">
            <a:avLst/>
          </a:prstGeom>
          <a:noFill/>
        </p:spPr>
        <p:txBody>
          <a:bodyPr wrap="none" rtlCol="0">
            <a:spAutoFit/>
          </a:bodyPr>
          <a:lstStyle/>
          <a:p>
            <a:r>
              <a:rPr lang="es-EC" b="1" dirty="0" smtClean="0"/>
              <a:t>3 </a:t>
            </a:r>
            <a:r>
              <a:rPr lang="es-EC" dirty="0" smtClean="0"/>
              <a:t> Huertos Caseros </a:t>
            </a:r>
            <a:endParaRPr lang="es-EC" dirty="0"/>
          </a:p>
        </p:txBody>
      </p:sp>
      <p:sp>
        <p:nvSpPr>
          <p:cNvPr id="24" name="CuadroTexto 23"/>
          <p:cNvSpPr txBox="1"/>
          <p:nvPr/>
        </p:nvSpPr>
        <p:spPr>
          <a:xfrm>
            <a:off x="5338354" y="6202665"/>
            <a:ext cx="4269117" cy="369332"/>
          </a:xfrm>
          <a:prstGeom prst="rect">
            <a:avLst/>
          </a:prstGeom>
          <a:noFill/>
        </p:spPr>
        <p:txBody>
          <a:bodyPr wrap="none" rtlCol="0">
            <a:spAutoFit/>
          </a:bodyPr>
          <a:lstStyle/>
          <a:p>
            <a:r>
              <a:rPr lang="es-EC" b="1" dirty="0" smtClean="0"/>
              <a:t>27</a:t>
            </a:r>
            <a:r>
              <a:rPr lang="es-EC" dirty="0" smtClean="0"/>
              <a:t>  Lotes </a:t>
            </a:r>
            <a:r>
              <a:rPr lang="es-EC" dirty="0"/>
              <a:t>M</a:t>
            </a:r>
            <a:r>
              <a:rPr lang="es-EC" dirty="0" smtClean="0"/>
              <a:t>ultipropósito </a:t>
            </a:r>
            <a:r>
              <a:rPr lang="es-EC" dirty="0"/>
              <a:t>o </a:t>
            </a:r>
            <a:r>
              <a:rPr lang="es-EC" dirty="0" smtClean="0"/>
              <a:t>Bosquetes </a:t>
            </a:r>
            <a:endParaRPr lang="es-EC" dirty="0"/>
          </a:p>
        </p:txBody>
      </p:sp>
      <p:sp>
        <p:nvSpPr>
          <p:cNvPr id="25" name="CuadroTexto 24"/>
          <p:cNvSpPr txBox="1"/>
          <p:nvPr/>
        </p:nvSpPr>
        <p:spPr>
          <a:xfrm>
            <a:off x="9579186" y="3408246"/>
            <a:ext cx="218101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b="1" dirty="0" smtClean="0"/>
              <a:t>42</a:t>
            </a:r>
            <a:r>
              <a:rPr lang="es-EC" dirty="0" smtClean="0"/>
              <a:t> Plantaciones</a:t>
            </a:r>
          </a:p>
          <a:p>
            <a:pPr marL="342900" indent="-342900">
              <a:buAutoNum type="arabicPlain" startAt="42"/>
            </a:pPr>
            <a:endParaRPr lang="es-EC" dirty="0"/>
          </a:p>
          <a:p>
            <a:r>
              <a:rPr lang="es-EC" b="1" dirty="0" smtClean="0"/>
              <a:t>242</a:t>
            </a:r>
            <a:r>
              <a:rPr lang="es-EC" dirty="0" smtClean="0"/>
              <a:t> Prácticas      </a:t>
            </a:r>
            <a:endParaRPr lang="es-EC" dirty="0"/>
          </a:p>
        </p:txBody>
      </p:sp>
    </p:spTree>
    <p:extLst>
      <p:ext uri="{BB962C8B-B14F-4D97-AF65-F5344CB8AC3E}">
        <p14:creationId xmlns:p14="http://schemas.microsoft.com/office/powerpoint/2010/main" val="1623617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96900" y="2413000"/>
            <a:ext cx="10907712" cy="3911600"/>
          </a:xfrm>
        </p:spPr>
        <p:style>
          <a:lnRef idx="1">
            <a:schemeClr val="accent6"/>
          </a:lnRef>
          <a:fillRef idx="2">
            <a:schemeClr val="accent6"/>
          </a:fillRef>
          <a:effectRef idx="1">
            <a:schemeClr val="accent6"/>
          </a:effectRef>
          <a:fontRef idx="minor">
            <a:schemeClr val="dk1"/>
          </a:fontRef>
        </p:style>
        <p:txBody>
          <a:bodyPr>
            <a:normAutofit/>
          </a:bodyPr>
          <a:lstStyle/>
          <a:p>
            <a:pPr marL="0" indent="0" algn="just">
              <a:buNone/>
            </a:pPr>
            <a:r>
              <a:rPr lang="es-EC" sz="2400" dirty="0" smtClean="0"/>
              <a:t>No </a:t>
            </a:r>
            <a:r>
              <a:rPr lang="es-EC" sz="2400" dirty="0"/>
              <a:t>existen estudios que demuestren la caracterización de SAF con Aliso de Nepal, sin embargo con la especie </a:t>
            </a:r>
            <a:r>
              <a:rPr lang="es-EC" sz="2400" i="1" dirty="0" err="1"/>
              <a:t>Alnus</a:t>
            </a:r>
            <a:r>
              <a:rPr lang="es-EC" sz="2400" i="1" dirty="0"/>
              <a:t> </a:t>
            </a:r>
            <a:r>
              <a:rPr lang="es-EC" sz="2400" i="1" dirty="0" err="1"/>
              <a:t>acuminata</a:t>
            </a:r>
            <a:r>
              <a:rPr lang="es-EC" sz="2400" dirty="0"/>
              <a:t> se ha realizado investigaciones de caracterización como lo demuestra Fuentes (2016) en donde se encontró similares SAF con </a:t>
            </a:r>
            <a:r>
              <a:rPr lang="es-EC" sz="2400" i="1" dirty="0" err="1"/>
              <a:t>Alnus</a:t>
            </a:r>
            <a:r>
              <a:rPr lang="es-EC" sz="2400" i="1" dirty="0"/>
              <a:t> </a:t>
            </a:r>
            <a:r>
              <a:rPr lang="es-EC" sz="2400" i="1" dirty="0" err="1"/>
              <a:t>acuminata</a:t>
            </a:r>
            <a:r>
              <a:rPr lang="es-EC" sz="2400" dirty="0"/>
              <a:t> en las prácticas agroforestales de cercas mixtas y huertos caseros asociados con cedro, eucalipto, lechero, espino, nogal, chilca, sauce, granadilla, espárrago, tomate riñón ,tomate de árbol, café, cebolla, papa, fréjol</a:t>
            </a:r>
            <a:r>
              <a:rPr lang="es-EC" sz="2400"/>
              <a:t>; </a:t>
            </a:r>
            <a:r>
              <a:rPr lang="es-EC" sz="2400" smtClean="0"/>
              <a:t>esto </a:t>
            </a:r>
            <a:r>
              <a:rPr lang="es-EC" sz="2400" dirty="0"/>
              <a:t>puede deberse a mejorar la disponibilidad de alimentos propia de los comuneros y reduciendo los gastos en la canasta básica.  </a:t>
            </a:r>
            <a:endParaRPr lang="es-EC" sz="2400" dirty="0" smtClean="0"/>
          </a:p>
        </p:txBody>
      </p:sp>
      <p:sp>
        <p:nvSpPr>
          <p:cNvPr id="4" name="Título 1"/>
          <p:cNvSpPr>
            <a:spLocks noGrp="1"/>
          </p:cNvSpPr>
          <p:nvPr>
            <p:ph type="title"/>
          </p:nvPr>
        </p:nvSpPr>
        <p:spPr>
          <a:xfrm>
            <a:off x="1729325" y="357410"/>
            <a:ext cx="9865775" cy="1598390"/>
          </a:xfrm>
        </p:spPr>
        <p:style>
          <a:lnRef idx="2">
            <a:schemeClr val="accent6"/>
          </a:lnRef>
          <a:fillRef idx="1">
            <a:schemeClr val="lt1"/>
          </a:fillRef>
          <a:effectRef idx="0">
            <a:schemeClr val="accent6"/>
          </a:effectRef>
          <a:fontRef idx="minor">
            <a:schemeClr val="dk1"/>
          </a:fontRef>
        </p:style>
        <p:txBody>
          <a:bodyPr>
            <a:normAutofit fontScale="90000"/>
          </a:bodyPr>
          <a:lstStyle/>
          <a:p>
            <a:pPr lvl="0" algn="ctr"/>
            <a:r>
              <a:rPr lang="es-EC" b="1" dirty="0" smtClean="0">
                <a:solidFill>
                  <a:srgbClr val="FF0000"/>
                </a:solidFill>
              </a:rPr>
              <a:t>Discusión Objetivo 3</a:t>
            </a:r>
            <a:r>
              <a:rPr lang="es-EC" dirty="0" smtClean="0"/>
              <a:t/>
            </a:r>
            <a:br>
              <a:rPr lang="es-EC" dirty="0" smtClean="0"/>
            </a:br>
            <a:r>
              <a:rPr lang="es-EC" dirty="0" smtClean="0"/>
              <a:t> </a:t>
            </a:r>
            <a:r>
              <a:rPr lang="es-EC" b="1" dirty="0"/>
              <a:t>Identificar las formas de plantación del Aliso de Nepal. </a:t>
            </a:r>
          </a:p>
        </p:txBody>
      </p:sp>
    </p:spTree>
    <p:extLst>
      <p:ext uri="{BB962C8B-B14F-4D97-AF65-F5344CB8AC3E}">
        <p14:creationId xmlns:p14="http://schemas.microsoft.com/office/powerpoint/2010/main" val="3235942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276" y="0"/>
            <a:ext cx="9697748" cy="6858000"/>
          </a:xfrm>
          <a:prstGeom prst="rect">
            <a:avLst/>
          </a:prstGeom>
        </p:spPr>
      </p:pic>
    </p:spTree>
    <p:extLst>
      <p:ext uri="{BB962C8B-B14F-4D97-AF65-F5344CB8AC3E}">
        <p14:creationId xmlns:p14="http://schemas.microsoft.com/office/powerpoint/2010/main" val="28373093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8926" y="0"/>
            <a:ext cx="9697748" cy="6858000"/>
          </a:xfrm>
          <a:prstGeom prst="rect">
            <a:avLst/>
          </a:prstGeom>
        </p:spPr>
      </p:pic>
    </p:spTree>
    <p:extLst>
      <p:ext uri="{BB962C8B-B14F-4D97-AF65-F5344CB8AC3E}">
        <p14:creationId xmlns:p14="http://schemas.microsoft.com/office/powerpoint/2010/main" val="3279923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726" y="0"/>
            <a:ext cx="9697748" cy="6858000"/>
          </a:xfrm>
          <a:prstGeom prst="rect">
            <a:avLst/>
          </a:prstGeom>
        </p:spPr>
      </p:pic>
    </p:spTree>
    <p:extLst>
      <p:ext uri="{BB962C8B-B14F-4D97-AF65-F5344CB8AC3E}">
        <p14:creationId xmlns:p14="http://schemas.microsoft.com/office/powerpoint/2010/main" val="11861458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0701" y="1701800"/>
            <a:ext cx="10983912" cy="4501522"/>
          </a:xfrm>
        </p:spPr>
        <p:style>
          <a:lnRef idx="3">
            <a:schemeClr val="lt1"/>
          </a:lnRef>
          <a:fillRef idx="1">
            <a:schemeClr val="accent5"/>
          </a:fillRef>
          <a:effectRef idx="1">
            <a:schemeClr val="accent5"/>
          </a:effectRef>
          <a:fontRef idx="minor">
            <a:schemeClr val="lt1"/>
          </a:fontRef>
        </p:style>
        <p:txBody>
          <a:bodyPr>
            <a:normAutofit lnSpcReduction="10000"/>
          </a:bodyPr>
          <a:lstStyle/>
          <a:p>
            <a:pPr lvl="0" algn="just">
              <a:buFont typeface="Wingdings" panose="05000000000000000000" pitchFamily="2" charset="2"/>
              <a:buChar char="v"/>
            </a:pPr>
            <a:r>
              <a:rPr lang="es-EC" sz="2400" dirty="0">
                <a:solidFill>
                  <a:schemeClr val="tx1"/>
                </a:solidFill>
              </a:rPr>
              <a:t>El área que ocupa el Aliso de Nepal en la zona de </a:t>
            </a:r>
            <a:r>
              <a:rPr lang="es-EC" sz="2400" dirty="0" err="1">
                <a:solidFill>
                  <a:schemeClr val="tx1"/>
                </a:solidFill>
              </a:rPr>
              <a:t>Intag</a:t>
            </a:r>
            <a:r>
              <a:rPr lang="es-EC" sz="2400" dirty="0">
                <a:solidFill>
                  <a:schemeClr val="tx1"/>
                </a:solidFill>
              </a:rPr>
              <a:t> es de 127,843 ha, que corresponde al 0,096% del área total de la misma. </a:t>
            </a:r>
          </a:p>
          <a:p>
            <a:pPr algn="just">
              <a:buFont typeface="Wingdings" panose="05000000000000000000" pitchFamily="2" charset="2"/>
              <a:buChar char="v"/>
            </a:pPr>
            <a:r>
              <a:rPr lang="es-EC" sz="2400" dirty="0">
                <a:solidFill>
                  <a:schemeClr val="tx1"/>
                </a:solidFill>
              </a:rPr>
              <a:t> </a:t>
            </a:r>
          </a:p>
          <a:p>
            <a:pPr lvl="0" algn="just">
              <a:buFont typeface="Wingdings" panose="05000000000000000000" pitchFamily="2" charset="2"/>
              <a:buChar char="v"/>
            </a:pPr>
            <a:r>
              <a:rPr lang="es-EC" sz="2400" dirty="0">
                <a:solidFill>
                  <a:schemeClr val="tx1"/>
                </a:solidFill>
              </a:rPr>
              <a:t>Las edades del Aliso de Nepal van desde menos uno hasta 20 años, siendo el 47,28% el mayor porcentaje correspondiente a las edades de cinco a nueve años.</a:t>
            </a:r>
          </a:p>
          <a:p>
            <a:pPr algn="just">
              <a:buFont typeface="Wingdings" panose="05000000000000000000" pitchFamily="2" charset="2"/>
              <a:buChar char="v"/>
            </a:pPr>
            <a:endParaRPr lang="es-EC" sz="2400" dirty="0">
              <a:solidFill>
                <a:schemeClr val="tx1"/>
              </a:solidFill>
            </a:endParaRPr>
          </a:p>
          <a:p>
            <a:pPr lvl="0" algn="just">
              <a:buFont typeface="Wingdings" panose="05000000000000000000" pitchFamily="2" charset="2"/>
              <a:buChar char="v"/>
            </a:pPr>
            <a:r>
              <a:rPr lang="es-EC" sz="2400" dirty="0">
                <a:solidFill>
                  <a:schemeClr val="tx1"/>
                </a:solidFill>
              </a:rPr>
              <a:t>Existen ocho tipos de  prácticas  agroforestales: encontrándose plantaciones forestales puras, pastura en callejones, cercas vivas, cortinas </a:t>
            </a:r>
            <a:r>
              <a:rPr lang="es-EC" sz="2400" dirty="0" err="1">
                <a:solidFill>
                  <a:schemeClr val="tx1"/>
                </a:solidFill>
              </a:rPr>
              <a:t>rompevientos</a:t>
            </a:r>
            <a:r>
              <a:rPr lang="es-EC" sz="2400" dirty="0">
                <a:solidFill>
                  <a:schemeClr val="tx1"/>
                </a:solidFill>
              </a:rPr>
              <a:t>, linderos maderables, árboles con cultivos perennes, huertos caseros y bosquetes. </a:t>
            </a:r>
          </a:p>
          <a:p>
            <a:pPr marL="0" indent="0">
              <a:buNone/>
            </a:pPr>
            <a:endParaRPr lang="es-EC" sz="2000" dirty="0"/>
          </a:p>
        </p:txBody>
      </p:sp>
      <p:sp>
        <p:nvSpPr>
          <p:cNvPr id="4" name="Título 1"/>
          <p:cNvSpPr>
            <a:spLocks noGrp="1"/>
          </p:cNvSpPr>
          <p:nvPr>
            <p:ph type="title"/>
          </p:nvPr>
        </p:nvSpPr>
        <p:spPr>
          <a:xfrm>
            <a:off x="1816101" y="446310"/>
            <a:ext cx="9688512" cy="747490"/>
          </a:xfrm>
        </p:spPr>
        <p:style>
          <a:lnRef idx="2">
            <a:schemeClr val="accent6"/>
          </a:lnRef>
          <a:fillRef idx="1">
            <a:schemeClr val="lt1"/>
          </a:fillRef>
          <a:effectRef idx="0">
            <a:schemeClr val="accent6"/>
          </a:effectRef>
          <a:fontRef idx="minor">
            <a:schemeClr val="dk1"/>
          </a:fontRef>
        </p:style>
        <p:txBody>
          <a:bodyPr>
            <a:normAutofit/>
          </a:bodyPr>
          <a:lstStyle/>
          <a:p>
            <a:pPr lvl="0" algn="ctr"/>
            <a:r>
              <a:rPr lang="es-EC" b="1" dirty="0" smtClean="0">
                <a:solidFill>
                  <a:srgbClr val="FF0000"/>
                </a:solidFill>
              </a:rPr>
              <a:t>Conclusiones</a:t>
            </a:r>
            <a:endParaRPr lang="es-EC" b="1" dirty="0"/>
          </a:p>
        </p:txBody>
      </p:sp>
    </p:spTree>
    <p:extLst>
      <p:ext uri="{BB962C8B-B14F-4D97-AF65-F5344CB8AC3E}">
        <p14:creationId xmlns:p14="http://schemas.microsoft.com/office/powerpoint/2010/main" val="3120640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0701" y="1397000"/>
            <a:ext cx="10983912" cy="5143500"/>
          </a:xfrm>
        </p:spPr>
        <p:style>
          <a:lnRef idx="3">
            <a:schemeClr val="lt1"/>
          </a:lnRef>
          <a:fillRef idx="1">
            <a:schemeClr val="accent5"/>
          </a:fillRef>
          <a:effectRef idx="1">
            <a:schemeClr val="accent5"/>
          </a:effectRef>
          <a:fontRef idx="minor">
            <a:schemeClr val="lt1"/>
          </a:fontRef>
        </p:style>
        <p:txBody>
          <a:bodyPr>
            <a:noAutofit/>
          </a:bodyPr>
          <a:lstStyle/>
          <a:p>
            <a:pPr lvl="0" algn="just">
              <a:buFont typeface="Wingdings" panose="05000000000000000000" pitchFamily="2" charset="2"/>
              <a:buChar char="v"/>
            </a:pPr>
            <a:r>
              <a:rPr lang="es-EC" sz="2400" dirty="0">
                <a:solidFill>
                  <a:schemeClr val="tx1"/>
                </a:solidFill>
              </a:rPr>
              <a:t>A las autoridades de la carrera de Ingeniería Forestal, realizar investigaciones similares en el futuro comparando el crecimiento o reducción del área ocupada por el Aliso de Nepal. </a:t>
            </a:r>
          </a:p>
          <a:p>
            <a:pPr marL="0" indent="0" algn="just">
              <a:buNone/>
            </a:pPr>
            <a:endParaRPr lang="es-EC" sz="2400" dirty="0">
              <a:solidFill>
                <a:schemeClr val="tx1"/>
              </a:solidFill>
            </a:endParaRPr>
          </a:p>
          <a:p>
            <a:pPr lvl="0" algn="just">
              <a:buFont typeface="Wingdings" panose="05000000000000000000" pitchFamily="2" charset="2"/>
              <a:buChar char="v"/>
            </a:pPr>
            <a:r>
              <a:rPr lang="es-EC" sz="2400" dirty="0">
                <a:solidFill>
                  <a:schemeClr val="tx1"/>
                </a:solidFill>
              </a:rPr>
              <a:t>A las autoridades de los Gobiernos Autónomos Descentralizados Parroquiales Rurales de la zona de </a:t>
            </a:r>
            <a:r>
              <a:rPr lang="es-EC" sz="2400" dirty="0" err="1">
                <a:solidFill>
                  <a:schemeClr val="tx1"/>
                </a:solidFill>
              </a:rPr>
              <a:t>Intag</a:t>
            </a:r>
            <a:r>
              <a:rPr lang="es-EC" sz="2400" dirty="0">
                <a:solidFill>
                  <a:schemeClr val="tx1"/>
                </a:solidFill>
              </a:rPr>
              <a:t>, realizar restauraciones en las áreas deforestadas con el fin de incrementar la cobertura vegetal. </a:t>
            </a:r>
          </a:p>
          <a:p>
            <a:pPr marL="0" indent="0" algn="just">
              <a:buNone/>
            </a:pPr>
            <a:endParaRPr lang="es-EC" sz="2400" dirty="0">
              <a:solidFill>
                <a:schemeClr val="tx1"/>
              </a:solidFill>
            </a:endParaRPr>
          </a:p>
          <a:p>
            <a:pPr lvl="0" algn="just">
              <a:buFont typeface="Wingdings" panose="05000000000000000000" pitchFamily="2" charset="2"/>
              <a:buChar char="v"/>
            </a:pPr>
            <a:r>
              <a:rPr lang="es-EC" sz="2400" dirty="0">
                <a:solidFill>
                  <a:schemeClr val="tx1"/>
                </a:solidFill>
              </a:rPr>
              <a:t>A los comuneros de la zona de </a:t>
            </a:r>
            <a:r>
              <a:rPr lang="es-EC" sz="2400" dirty="0" err="1">
                <a:solidFill>
                  <a:schemeClr val="tx1"/>
                </a:solidFill>
              </a:rPr>
              <a:t>Intag</a:t>
            </a:r>
            <a:r>
              <a:rPr lang="es-EC" sz="2400" dirty="0">
                <a:solidFill>
                  <a:schemeClr val="tx1"/>
                </a:solidFill>
              </a:rPr>
              <a:t>, realizar un manejo a los individuos de la especie estudiada, para mejor sus características fenotípicas y obtener mejores árboles para su respectivo aprovechamiento.   </a:t>
            </a:r>
          </a:p>
        </p:txBody>
      </p:sp>
      <p:sp>
        <p:nvSpPr>
          <p:cNvPr id="4" name="Título 1"/>
          <p:cNvSpPr>
            <a:spLocks noGrp="1"/>
          </p:cNvSpPr>
          <p:nvPr>
            <p:ph type="title"/>
          </p:nvPr>
        </p:nvSpPr>
        <p:spPr>
          <a:xfrm>
            <a:off x="1816101" y="446310"/>
            <a:ext cx="9688512" cy="747490"/>
          </a:xfrm>
        </p:spPr>
        <p:style>
          <a:lnRef idx="2">
            <a:schemeClr val="accent6"/>
          </a:lnRef>
          <a:fillRef idx="1">
            <a:schemeClr val="lt1"/>
          </a:fillRef>
          <a:effectRef idx="0">
            <a:schemeClr val="accent6"/>
          </a:effectRef>
          <a:fontRef idx="minor">
            <a:schemeClr val="dk1"/>
          </a:fontRef>
        </p:style>
        <p:txBody>
          <a:bodyPr>
            <a:normAutofit/>
          </a:bodyPr>
          <a:lstStyle/>
          <a:p>
            <a:pPr lvl="0" algn="ctr"/>
            <a:r>
              <a:rPr lang="es-EC" b="1" dirty="0" smtClean="0">
                <a:solidFill>
                  <a:srgbClr val="FF0000"/>
                </a:solidFill>
              </a:rPr>
              <a:t>Recomendaciones </a:t>
            </a:r>
            <a:endParaRPr lang="es-EC" b="1" dirty="0"/>
          </a:p>
        </p:txBody>
      </p:sp>
    </p:spTree>
    <p:extLst>
      <p:ext uri="{BB962C8B-B14F-4D97-AF65-F5344CB8AC3E}">
        <p14:creationId xmlns:p14="http://schemas.microsoft.com/office/powerpoint/2010/main" val="2491139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grac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99" y="0"/>
            <a:ext cx="12458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2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8001" y="624110"/>
            <a:ext cx="9726612" cy="760190"/>
          </a:xfrm>
        </p:spPr>
        <p:style>
          <a:lnRef idx="2">
            <a:schemeClr val="accent6"/>
          </a:lnRef>
          <a:fillRef idx="1">
            <a:schemeClr val="lt1"/>
          </a:fillRef>
          <a:effectRef idx="0">
            <a:schemeClr val="accent6"/>
          </a:effectRef>
          <a:fontRef idx="minor">
            <a:schemeClr val="dk1"/>
          </a:fontRef>
        </p:style>
        <p:txBody>
          <a:bodyPr/>
          <a:lstStyle/>
          <a:p>
            <a:pPr algn="ctr"/>
            <a:r>
              <a:rPr lang="es-EC" b="1" dirty="0" smtClean="0"/>
              <a:t>OBJETIVOS</a:t>
            </a:r>
            <a:endParaRPr lang="es-EC" b="1" dirty="0"/>
          </a:p>
        </p:txBody>
      </p:sp>
      <p:sp>
        <p:nvSpPr>
          <p:cNvPr id="3" name="Marcador de contenido 2"/>
          <p:cNvSpPr>
            <a:spLocks noGrp="1"/>
          </p:cNvSpPr>
          <p:nvPr>
            <p:ph idx="1"/>
          </p:nvPr>
        </p:nvSpPr>
        <p:spPr>
          <a:xfrm>
            <a:off x="1778002" y="1689100"/>
            <a:ext cx="9726611" cy="1625600"/>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s-EC" sz="2400" b="1" dirty="0" smtClean="0"/>
              <a:t>GENERAL </a:t>
            </a:r>
          </a:p>
          <a:p>
            <a:pPr algn="just">
              <a:buFont typeface="Wingdings" panose="05000000000000000000" pitchFamily="2" charset="2"/>
              <a:buChar char="v"/>
            </a:pPr>
            <a:r>
              <a:rPr lang="es-EC" sz="2400" dirty="0"/>
              <a:t>Determinar la ubicación geográfica de la especie introducida  </a:t>
            </a:r>
            <a:r>
              <a:rPr lang="es-EC" sz="2400" i="1" dirty="0" err="1"/>
              <a:t>Alnus</a:t>
            </a:r>
            <a:r>
              <a:rPr lang="es-EC" sz="2400" i="1" dirty="0"/>
              <a:t> </a:t>
            </a:r>
            <a:r>
              <a:rPr lang="es-EC" sz="2400" i="1" dirty="0" err="1"/>
              <a:t>nepalensis</a:t>
            </a:r>
            <a:r>
              <a:rPr lang="es-EC" sz="2400" i="1" dirty="0"/>
              <a:t> </a:t>
            </a:r>
            <a:r>
              <a:rPr lang="es-EC" sz="2400" dirty="0"/>
              <a:t>D. Don en la </a:t>
            </a:r>
            <a:r>
              <a:rPr lang="es-ES_tradnl" sz="2400" dirty="0"/>
              <a:t>zona de </a:t>
            </a:r>
            <a:r>
              <a:rPr lang="es-ES_tradnl" sz="2400" dirty="0" err="1"/>
              <a:t>Intag</a:t>
            </a:r>
            <a:r>
              <a:rPr lang="es-ES_tradnl" sz="2400" dirty="0"/>
              <a:t> generando información para futuros proyectos investigativos. </a:t>
            </a:r>
            <a:endParaRPr lang="es-EC" sz="2400" dirty="0"/>
          </a:p>
          <a:p>
            <a:endParaRPr lang="es-EC" sz="2400" b="1" dirty="0"/>
          </a:p>
        </p:txBody>
      </p:sp>
      <p:sp>
        <p:nvSpPr>
          <p:cNvPr id="4" name="Marcador de contenido 2"/>
          <p:cNvSpPr txBox="1">
            <a:spLocks/>
          </p:cNvSpPr>
          <p:nvPr/>
        </p:nvSpPr>
        <p:spPr>
          <a:xfrm>
            <a:off x="1778002" y="3619500"/>
            <a:ext cx="9726611" cy="2476500"/>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marL="0" indent="0">
              <a:buFont typeface="Wingdings 3" charset="2"/>
              <a:buNone/>
            </a:pPr>
            <a:r>
              <a:rPr lang="es-EC" sz="2400" b="1" dirty="0" smtClean="0"/>
              <a:t>ESPECÍFICOS </a:t>
            </a:r>
          </a:p>
          <a:p>
            <a:pPr lvl="0" algn="just">
              <a:buFont typeface="Wingdings" panose="05000000000000000000" pitchFamily="2" charset="2"/>
              <a:buChar char="v"/>
            </a:pPr>
            <a:r>
              <a:rPr lang="es-EC" sz="2400" dirty="0"/>
              <a:t>Determinar el área que ocupa el Aliso de Nepal en la zona de </a:t>
            </a:r>
            <a:r>
              <a:rPr lang="es-EC" sz="2400" dirty="0" err="1"/>
              <a:t>Intag</a:t>
            </a:r>
            <a:r>
              <a:rPr lang="es-EC" sz="2400" dirty="0"/>
              <a:t>. </a:t>
            </a:r>
          </a:p>
          <a:p>
            <a:pPr lvl="0" algn="just">
              <a:buFont typeface="Wingdings" panose="05000000000000000000" pitchFamily="2" charset="2"/>
              <a:buChar char="v"/>
            </a:pPr>
            <a:r>
              <a:rPr lang="es-EC" sz="2400" dirty="0"/>
              <a:t>Conocer las edades del Aliso de Nepal. </a:t>
            </a:r>
          </a:p>
          <a:p>
            <a:pPr lvl="0">
              <a:buFont typeface="Wingdings" panose="05000000000000000000" pitchFamily="2" charset="2"/>
              <a:buChar char="v"/>
            </a:pPr>
            <a:r>
              <a:rPr lang="es-EC" sz="2400" dirty="0"/>
              <a:t>Identificar las formas de plantación del Aliso de Nepal. </a:t>
            </a:r>
          </a:p>
          <a:p>
            <a:pPr>
              <a:buFont typeface="Wingdings" panose="05000000000000000000" pitchFamily="2" charset="2"/>
              <a:buChar char="v"/>
            </a:pPr>
            <a:endParaRPr lang="es-EC" sz="2400" b="1" dirty="0"/>
          </a:p>
        </p:txBody>
      </p:sp>
    </p:spTree>
    <p:extLst>
      <p:ext uri="{BB962C8B-B14F-4D97-AF65-F5344CB8AC3E}">
        <p14:creationId xmlns:p14="http://schemas.microsoft.com/office/powerpoint/2010/main" val="1495966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6900" y="636810"/>
            <a:ext cx="9637712" cy="785590"/>
          </a:xfrm>
        </p:spPr>
        <p:style>
          <a:lnRef idx="2">
            <a:schemeClr val="accent1"/>
          </a:lnRef>
          <a:fillRef idx="1">
            <a:schemeClr val="lt1"/>
          </a:fillRef>
          <a:effectRef idx="0">
            <a:schemeClr val="accent1"/>
          </a:effectRef>
          <a:fontRef idx="minor">
            <a:schemeClr val="dk1"/>
          </a:fontRef>
        </p:style>
        <p:txBody>
          <a:bodyPr>
            <a:normAutofit/>
          </a:bodyPr>
          <a:lstStyle/>
          <a:p>
            <a:pPr lvl="1" algn="ctr" defTabSz="457200" rtl="0">
              <a:spcBef>
                <a:spcPct val="0"/>
              </a:spcBef>
            </a:pPr>
            <a:r>
              <a:rPr lang="es-ES" sz="2800" b="1" dirty="0" smtClean="0">
                <a:solidFill>
                  <a:schemeClr val="tx1"/>
                </a:solidFill>
              </a:rPr>
              <a:t>PREGUNTAS DIRECTRICES </a:t>
            </a:r>
            <a:endParaRPr lang="es-EC" sz="2800" dirty="0">
              <a:solidFill>
                <a:schemeClr val="tx1"/>
              </a:solidFill>
            </a:endParaRPr>
          </a:p>
        </p:txBody>
      </p:sp>
      <p:sp>
        <p:nvSpPr>
          <p:cNvPr id="3" name="Marcador de contenido 2"/>
          <p:cNvSpPr>
            <a:spLocks noGrp="1"/>
          </p:cNvSpPr>
          <p:nvPr>
            <p:ph idx="1"/>
          </p:nvPr>
        </p:nvSpPr>
        <p:spPr>
          <a:xfrm>
            <a:off x="1866900" y="1968500"/>
            <a:ext cx="9637712" cy="3352800"/>
          </a:xfrm>
        </p:spPr>
        <p:style>
          <a:lnRef idx="1">
            <a:schemeClr val="accent1"/>
          </a:lnRef>
          <a:fillRef idx="2">
            <a:schemeClr val="accent1"/>
          </a:fillRef>
          <a:effectRef idx="1">
            <a:schemeClr val="accent1"/>
          </a:effectRef>
          <a:fontRef idx="minor">
            <a:schemeClr val="dk1"/>
          </a:fontRef>
        </p:style>
        <p:txBody>
          <a:bodyPr/>
          <a:lstStyle/>
          <a:p>
            <a:pPr lvl="0" algn="just">
              <a:buFont typeface="Wingdings" panose="05000000000000000000" pitchFamily="2" charset="2"/>
              <a:buChar char="v"/>
            </a:pPr>
            <a:r>
              <a:rPr lang="es-EC" sz="2400" dirty="0"/>
              <a:t>¿Cuál es el área que ocupa el Aliso de  Nepal en la zona</a:t>
            </a:r>
            <a:r>
              <a:rPr lang="es-EC" sz="2400" dirty="0" smtClean="0"/>
              <a:t>?</a:t>
            </a:r>
          </a:p>
          <a:p>
            <a:pPr lvl="0" algn="just"/>
            <a:endParaRPr lang="es-EC" sz="2400" dirty="0"/>
          </a:p>
          <a:p>
            <a:pPr lvl="0" algn="just">
              <a:buFont typeface="Wingdings" panose="05000000000000000000" pitchFamily="2" charset="2"/>
              <a:buChar char="v"/>
            </a:pPr>
            <a:r>
              <a:rPr lang="es-EC" sz="2400" dirty="0"/>
              <a:t>¿Cuáles son las edades del Aliso de Nepal presente en la zona de </a:t>
            </a:r>
            <a:r>
              <a:rPr lang="es-EC" sz="2400" dirty="0" err="1"/>
              <a:t>Intag</a:t>
            </a:r>
            <a:r>
              <a:rPr lang="es-EC" sz="2400" dirty="0" smtClean="0"/>
              <a:t>?</a:t>
            </a:r>
          </a:p>
          <a:p>
            <a:pPr lvl="0" algn="just"/>
            <a:endParaRPr lang="es-EC" sz="2400" dirty="0"/>
          </a:p>
          <a:p>
            <a:pPr lvl="0" algn="just">
              <a:buFont typeface="Wingdings" panose="05000000000000000000" pitchFamily="2" charset="2"/>
              <a:buChar char="v"/>
            </a:pPr>
            <a:r>
              <a:rPr lang="es-EC" sz="2400" dirty="0"/>
              <a:t>¿Cómo está presente el Aliso de Nepal?</a:t>
            </a:r>
          </a:p>
          <a:p>
            <a:endParaRPr lang="es-EC" dirty="0"/>
          </a:p>
        </p:txBody>
      </p:sp>
    </p:spTree>
    <p:extLst>
      <p:ext uri="{BB962C8B-B14F-4D97-AF65-F5344CB8AC3E}">
        <p14:creationId xmlns:p14="http://schemas.microsoft.com/office/powerpoint/2010/main" val="2384884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idx="1"/>
          </p:nvPr>
        </p:nvSpPr>
        <p:spPr>
          <a:xfrm>
            <a:off x="0" y="5804869"/>
            <a:ext cx="8051800" cy="520700"/>
          </a:xfrm>
        </p:spPr>
        <p:style>
          <a:lnRef idx="1">
            <a:schemeClr val="accent4"/>
          </a:lnRef>
          <a:fillRef idx="2">
            <a:schemeClr val="accent4"/>
          </a:fillRef>
          <a:effectRef idx="1">
            <a:schemeClr val="accent4"/>
          </a:effectRef>
          <a:fontRef idx="minor">
            <a:schemeClr val="dk1"/>
          </a:fontRef>
        </p:style>
        <p:txBody>
          <a:bodyPr/>
          <a:lstStyle/>
          <a:p>
            <a:pPr>
              <a:buFont typeface="Wingdings" panose="05000000000000000000" pitchFamily="2" charset="2"/>
              <a:buChar char="v"/>
            </a:pPr>
            <a:r>
              <a:rPr lang="es-EC" b="1" i="1" dirty="0"/>
              <a:t>Identificación y recorrido de las áreas con presencia de la especie </a:t>
            </a:r>
            <a:endParaRPr lang="es-EC" dirty="0"/>
          </a:p>
        </p:txBody>
      </p:sp>
      <p:sp>
        <p:nvSpPr>
          <p:cNvPr id="8" name="Marcador de contenido 6"/>
          <p:cNvSpPr txBox="1">
            <a:spLocks/>
          </p:cNvSpPr>
          <p:nvPr/>
        </p:nvSpPr>
        <p:spPr>
          <a:xfrm>
            <a:off x="8394700" y="5771311"/>
            <a:ext cx="3175000" cy="77910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buFont typeface="Wingdings" panose="05000000000000000000" pitchFamily="2" charset="2"/>
              <a:buChar char="v"/>
            </a:pPr>
            <a:r>
              <a:rPr lang="es-EC" b="1" i="1" dirty="0"/>
              <a:t>Toma de puntos georreferenciados </a:t>
            </a:r>
            <a:endParaRPr lang="es-EC" dirty="0"/>
          </a:p>
        </p:txBody>
      </p:sp>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r="8888" b="13460"/>
          <a:stretch/>
        </p:blipFill>
        <p:spPr>
          <a:xfrm rot="5400000">
            <a:off x="7976896" y="2553157"/>
            <a:ext cx="3807408" cy="210820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12" y="1703553"/>
            <a:ext cx="6778273" cy="3812778"/>
          </a:xfrm>
          <a:prstGeom prst="rect">
            <a:avLst/>
          </a:prstGeom>
        </p:spPr>
      </p:pic>
      <p:sp>
        <p:nvSpPr>
          <p:cNvPr id="9" name="Título 1"/>
          <p:cNvSpPr txBox="1">
            <a:spLocks/>
          </p:cNvSpPr>
          <p:nvPr/>
        </p:nvSpPr>
        <p:spPr>
          <a:xfrm>
            <a:off x="1651000" y="84136"/>
            <a:ext cx="9625012" cy="135906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r>
              <a:rPr lang="es-EC" sz="2800" b="1" dirty="0" smtClean="0">
                <a:solidFill>
                  <a:srgbClr val="FF0000"/>
                </a:solidFill>
              </a:rPr>
              <a:t>Objetivo 1</a:t>
            </a:r>
            <a:endParaRPr lang="es-EC" sz="2800" b="1" dirty="0">
              <a:solidFill>
                <a:srgbClr val="FF0000"/>
              </a:solidFill>
            </a:endParaRPr>
          </a:p>
          <a:p>
            <a:pPr algn="ctr"/>
            <a:r>
              <a:rPr lang="es-EC" sz="2800" b="1" dirty="0" smtClean="0"/>
              <a:t> DETERMINAR EL ÁREA QUE OCUPA EL ALISO DE NEPAL EN LA ZONA DE INTAG  </a:t>
            </a:r>
            <a:endParaRPr lang="es-EC" sz="2800" b="1" dirty="0"/>
          </a:p>
        </p:txBody>
      </p:sp>
    </p:spTree>
    <p:extLst>
      <p:ext uri="{BB962C8B-B14F-4D97-AF65-F5344CB8AC3E}">
        <p14:creationId xmlns:p14="http://schemas.microsoft.com/office/powerpoint/2010/main" val="2502095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6"/>
          <p:cNvSpPr txBox="1">
            <a:spLocks/>
          </p:cNvSpPr>
          <p:nvPr/>
        </p:nvSpPr>
        <p:spPr>
          <a:xfrm>
            <a:off x="2589212" y="1544802"/>
            <a:ext cx="7748588" cy="5207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lgn="ctr">
              <a:buFont typeface="Wingdings" panose="05000000000000000000" pitchFamily="2" charset="2"/>
              <a:buChar char="v"/>
            </a:pPr>
            <a:r>
              <a:rPr lang="es-EC" b="1" i="1" dirty="0"/>
              <a:t>Elaboración del mapa de ubicación y cálculo de área ocupada </a:t>
            </a:r>
            <a:endParaRPr lang="es-EC" dirty="0"/>
          </a:p>
        </p:txBody>
      </p:sp>
      <p:sp>
        <p:nvSpPr>
          <p:cNvPr id="12" name="Marcador de contenido 6"/>
          <p:cNvSpPr txBox="1">
            <a:spLocks/>
          </p:cNvSpPr>
          <p:nvPr/>
        </p:nvSpPr>
        <p:spPr>
          <a:xfrm>
            <a:off x="508000" y="2141758"/>
            <a:ext cx="5091112" cy="6223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buFont typeface="Wingdings" panose="05000000000000000000" pitchFamily="2" charset="2"/>
              <a:buChar char="v"/>
            </a:pPr>
            <a:r>
              <a:rPr lang="es-EC" b="1" i="1" dirty="0" smtClean="0"/>
              <a:t>Descarga de datos del navegador GPS al sistema </a:t>
            </a:r>
            <a:endParaRPr lang="es-EC" dirty="0"/>
          </a:p>
        </p:txBody>
      </p:sp>
      <p:pic>
        <p:nvPicPr>
          <p:cNvPr id="3" name="Imagen 2"/>
          <p:cNvPicPr>
            <a:picLocks noChangeAspect="1"/>
          </p:cNvPicPr>
          <p:nvPr/>
        </p:nvPicPr>
        <p:blipFill rotWithShape="1">
          <a:blip r:embed="rId2"/>
          <a:srcRect t="24132" r="76549" b="10069"/>
          <a:stretch/>
        </p:blipFill>
        <p:spPr>
          <a:xfrm>
            <a:off x="1732756" y="2999194"/>
            <a:ext cx="2352868" cy="3711705"/>
          </a:xfrm>
          <a:prstGeom prst="rect">
            <a:avLst/>
          </a:prstGeom>
        </p:spPr>
      </p:pic>
      <p:sp>
        <p:nvSpPr>
          <p:cNvPr id="15" name="Marcador de contenido 6"/>
          <p:cNvSpPr txBox="1">
            <a:spLocks/>
          </p:cNvSpPr>
          <p:nvPr/>
        </p:nvSpPr>
        <p:spPr>
          <a:xfrm>
            <a:off x="5878512" y="2240617"/>
            <a:ext cx="5907088" cy="56695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buFont typeface="Wingdings" panose="05000000000000000000" pitchFamily="2" charset="2"/>
              <a:buChar char="v"/>
            </a:pPr>
            <a:r>
              <a:rPr lang="es-EC" sz="2300" b="1" dirty="0" smtClean="0"/>
              <a:t>Asignación </a:t>
            </a:r>
            <a:r>
              <a:rPr lang="es-EC" sz="2300" b="1" dirty="0"/>
              <a:t>de parámetros cartográficos </a:t>
            </a:r>
          </a:p>
        </p:txBody>
      </p:sp>
      <p:pic>
        <p:nvPicPr>
          <p:cNvPr id="16" name="Imagen 15"/>
          <p:cNvPicPr>
            <a:picLocks noChangeAspect="1"/>
          </p:cNvPicPr>
          <p:nvPr/>
        </p:nvPicPr>
        <p:blipFill rotWithShape="1">
          <a:blip r:embed="rId3"/>
          <a:srcRect l="20034" t="10764" r="13397" b="11632"/>
          <a:stretch/>
        </p:blipFill>
        <p:spPr>
          <a:xfrm>
            <a:off x="5975350" y="2982690"/>
            <a:ext cx="5713412" cy="3744714"/>
          </a:xfrm>
          <a:prstGeom prst="rect">
            <a:avLst/>
          </a:prstGeom>
        </p:spPr>
      </p:pic>
      <p:sp>
        <p:nvSpPr>
          <p:cNvPr id="10" name="Título 1"/>
          <p:cNvSpPr txBox="1">
            <a:spLocks/>
          </p:cNvSpPr>
          <p:nvPr/>
        </p:nvSpPr>
        <p:spPr>
          <a:xfrm>
            <a:off x="1651000" y="84136"/>
            <a:ext cx="9625012" cy="135906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r>
              <a:rPr lang="es-EC" sz="2800" b="1" dirty="0" smtClean="0">
                <a:solidFill>
                  <a:srgbClr val="FF0000"/>
                </a:solidFill>
              </a:rPr>
              <a:t>Objetivo 1</a:t>
            </a:r>
            <a:endParaRPr lang="es-EC" sz="2800" b="1" dirty="0">
              <a:solidFill>
                <a:srgbClr val="FF0000"/>
              </a:solidFill>
            </a:endParaRPr>
          </a:p>
          <a:p>
            <a:pPr algn="ctr"/>
            <a:r>
              <a:rPr lang="es-EC" sz="2800" b="1" dirty="0" smtClean="0"/>
              <a:t> DETERMINAR EL ÁREA QUE OCUPA EL ALISO DE NEPAL EN LA ZONA DE INTAG  </a:t>
            </a:r>
            <a:endParaRPr lang="es-EC" sz="2800" b="1" dirty="0"/>
          </a:p>
        </p:txBody>
      </p:sp>
    </p:spTree>
    <p:extLst>
      <p:ext uri="{BB962C8B-B14F-4D97-AF65-F5344CB8AC3E}">
        <p14:creationId xmlns:p14="http://schemas.microsoft.com/office/powerpoint/2010/main" val="1769048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6"/>
          <p:cNvSpPr txBox="1">
            <a:spLocks/>
          </p:cNvSpPr>
          <p:nvPr/>
        </p:nvSpPr>
        <p:spPr>
          <a:xfrm>
            <a:off x="2781301" y="1574729"/>
            <a:ext cx="7748588" cy="5207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buFont typeface="Wingdings" panose="05000000000000000000" pitchFamily="2" charset="2"/>
              <a:buChar char="v"/>
            </a:pPr>
            <a:r>
              <a:rPr lang="es-EC" b="1" i="1" dirty="0"/>
              <a:t>Elaboración del mapa de ubicación y cálculo de área ocupada </a:t>
            </a:r>
            <a:endParaRPr lang="es-EC" dirty="0"/>
          </a:p>
        </p:txBody>
      </p:sp>
      <p:sp>
        <p:nvSpPr>
          <p:cNvPr id="12" name="Marcador de contenido 6"/>
          <p:cNvSpPr txBox="1">
            <a:spLocks/>
          </p:cNvSpPr>
          <p:nvPr/>
        </p:nvSpPr>
        <p:spPr>
          <a:xfrm>
            <a:off x="419100" y="2226136"/>
            <a:ext cx="5556250" cy="49166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buFont typeface="Wingdings" panose="05000000000000000000" pitchFamily="2" charset="2"/>
              <a:buChar char="v"/>
            </a:pPr>
            <a:r>
              <a:rPr lang="es-EC" b="1" dirty="0" smtClean="0"/>
              <a:t>Edición </a:t>
            </a:r>
            <a:r>
              <a:rPr lang="es-EC" b="1" dirty="0"/>
              <a:t>de coberturas de líneas y polígonos </a:t>
            </a:r>
          </a:p>
        </p:txBody>
      </p:sp>
      <p:sp>
        <p:nvSpPr>
          <p:cNvPr id="15" name="Marcador de contenido 6"/>
          <p:cNvSpPr txBox="1">
            <a:spLocks/>
          </p:cNvSpPr>
          <p:nvPr/>
        </p:nvSpPr>
        <p:spPr>
          <a:xfrm>
            <a:off x="6284912" y="2197100"/>
            <a:ext cx="5691188" cy="5207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buFont typeface="Wingdings" panose="05000000000000000000" pitchFamily="2" charset="2"/>
              <a:buChar char="v"/>
            </a:pPr>
            <a:r>
              <a:rPr lang="es-EC" b="1" dirty="0" smtClean="0"/>
              <a:t>Calculo </a:t>
            </a:r>
            <a:r>
              <a:rPr lang="es-EC" b="1" dirty="0"/>
              <a:t>de áreas de las superficies </a:t>
            </a:r>
            <a:r>
              <a:rPr lang="es-EC" b="1" dirty="0" smtClean="0"/>
              <a:t>ocupadas</a:t>
            </a:r>
            <a:endParaRPr lang="es-EC" b="1" dirty="0"/>
          </a:p>
        </p:txBody>
      </p:sp>
      <p:pic>
        <p:nvPicPr>
          <p:cNvPr id="20" name="Imagen 19"/>
          <p:cNvPicPr>
            <a:picLocks noChangeAspect="1"/>
          </p:cNvPicPr>
          <p:nvPr/>
        </p:nvPicPr>
        <p:blipFill rotWithShape="1">
          <a:blip r:embed="rId2"/>
          <a:srcRect l="19742" t="16667" r="19936" b="11806"/>
          <a:stretch/>
        </p:blipFill>
        <p:spPr>
          <a:xfrm>
            <a:off x="584200" y="3280248"/>
            <a:ext cx="4724402" cy="3149600"/>
          </a:xfrm>
          <a:prstGeom prst="rect">
            <a:avLst/>
          </a:prstGeom>
        </p:spPr>
      </p:pic>
      <p:pic>
        <p:nvPicPr>
          <p:cNvPr id="28" name="Imagen 27"/>
          <p:cNvPicPr>
            <a:picLocks noChangeAspect="1"/>
          </p:cNvPicPr>
          <p:nvPr/>
        </p:nvPicPr>
        <p:blipFill rotWithShape="1">
          <a:blip r:embed="rId3"/>
          <a:srcRect l="28428" t="62673" r="24621" b="13195"/>
          <a:stretch/>
        </p:blipFill>
        <p:spPr>
          <a:xfrm>
            <a:off x="5620344" y="3280248"/>
            <a:ext cx="6571656" cy="1899085"/>
          </a:xfrm>
          <a:prstGeom prst="rect">
            <a:avLst/>
          </a:prstGeom>
        </p:spPr>
      </p:pic>
      <p:sp>
        <p:nvSpPr>
          <p:cNvPr id="10" name="Título 1"/>
          <p:cNvSpPr txBox="1">
            <a:spLocks/>
          </p:cNvSpPr>
          <p:nvPr/>
        </p:nvSpPr>
        <p:spPr>
          <a:xfrm>
            <a:off x="1651000" y="84136"/>
            <a:ext cx="9625012" cy="135906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r>
              <a:rPr lang="es-EC" sz="2800" b="1" dirty="0" smtClean="0">
                <a:solidFill>
                  <a:srgbClr val="FF0000"/>
                </a:solidFill>
              </a:rPr>
              <a:t>Objetivo 1</a:t>
            </a:r>
            <a:endParaRPr lang="es-EC" sz="2800" b="1" dirty="0">
              <a:solidFill>
                <a:srgbClr val="FF0000"/>
              </a:solidFill>
            </a:endParaRPr>
          </a:p>
          <a:p>
            <a:pPr algn="ctr"/>
            <a:r>
              <a:rPr lang="es-EC" sz="2800" b="1" dirty="0" smtClean="0"/>
              <a:t> DETERMINAR EL ÁREA QUE OCUPA EL ALISO DE NEPAL EN LA ZONA DE INTAG  </a:t>
            </a:r>
            <a:endParaRPr lang="es-EC" sz="2800" b="1" dirty="0"/>
          </a:p>
        </p:txBody>
      </p:sp>
    </p:spTree>
    <p:extLst>
      <p:ext uri="{BB962C8B-B14F-4D97-AF65-F5344CB8AC3E}">
        <p14:creationId xmlns:p14="http://schemas.microsoft.com/office/powerpoint/2010/main" val="4038328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651000" y="84136"/>
            <a:ext cx="9625012" cy="135906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r>
              <a:rPr lang="es-EC" sz="2800" b="1" dirty="0" smtClean="0">
                <a:solidFill>
                  <a:srgbClr val="FF0000"/>
                </a:solidFill>
              </a:rPr>
              <a:t>Objetivo 1</a:t>
            </a:r>
            <a:endParaRPr lang="es-EC" sz="2800" b="1" dirty="0">
              <a:solidFill>
                <a:srgbClr val="FF0000"/>
              </a:solidFill>
            </a:endParaRPr>
          </a:p>
          <a:p>
            <a:pPr algn="ctr"/>
            <a:r>
              <a:rPr lang="es-EC" sz="2800" b="1" dirty="0" smtClean="0"/>
              <a:t> DETERMINAR EL ÁREA QUE OCUPA EL ALISO DE NEPAL EN LA ZONA DE INTAG  </a:t>
            </a:r>
            <a:endParaRPr lang="es-EC" sz="2800" b="1" dirty="0"/>
          </a:p>
        </p:txBody>
      </p:sp>
      <p:sp>
        <p:nvSpPr>
          <p:cNvPr id="9" name="Marcador de contenido 6"/>
          <p:cNvSpPr txBox="1">
            <a:spLocks/>
          </p:cNvSpPr>
          <p:nvPr/>
        </p:nvSpPr>
        <p:spPr>
          <a:xfrm>
            <a:off x="2589212" y="1513053"/>
            <a:ext cx="7748588" cy="5207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buFont typeface="Wingdings" panose="05000000000000000000" pitchFamily="2" charset="2"/>
              <a:buChar char="v"/>
            </a:pPr>
            <a:r>
              <a:rPr lang="es-EC" b="1" i="1" dirty="0"/>
              <a:t>Elaboración del mapa de ubicación y cálculo de área ocupada </a:t>
            </a:r>
            <a:endParaRPr lang="es-EC" dirty="0"/>
          </a:p>
        </p:txBody>
      </p:sp>
      <p:sp>
        <p:nvSpPr>
          <p:cNvPr id="15" name="Marcador de contenido 6"/>
          <p:cNvSpPr txBox="1">
            <a:spLocks/>
          </p:cNvSpPr>
          <p:nvPr/>
        </p:nvSpPr>
        <p:spPr>
          <a:xfrm>
            <a:off x="334055" y="3652099"/>
            <a:ext cx="4243388" cy="433609"/>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a:buFont typeface="Wingdings" panose="05000000000000000000" pitchFamily="2" charset="2"/>
              <a:buChar char="v"/>
            </a:pPr>
            <a:r>
              <a:rPr lang="es-EC" b="1" dirty="0" smtClean="0"/>
              <a:t>Elaboración, diseño </a:t>
            </a:r>
            <a:r>
              <a:rPr lang="es-EC" b="1" dirty="0"/>
              <a:t>e</a:t>
            </a:r>
            <a:r>
              <a:rPr lang="es-EC" b="1" dirty="0" smtClean="0"/>
              <a:t> impresión </a:t>
            </a:r>
            <a:endParaRPr lang="es-EC" b="1"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7443" y="2103603"/>
            <a:ext cx="6826900" cy="4827809"/>
          </a:xfrm>
          <a:prstGeom prst="rect">
            <a:avLst/>
          </a:prstGeom>
        </p:spPr>
      </p:pic>
    </p:spTree>
    <p:extLst>
      <p:ext uri="{BB962C8B-B14F-4D97-AF65-F5344CB8AC3E}">
        <p14:creationId xmlns:p14="http://schemas.microsoft.com/office/powerpoint/2010/main" val="2126746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156" y="1928967"/>
            <a:ext cx="3954461" cy="222438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17" y="1928967"/>
            <a:ext cx="3954462" cy="2224384"/>
          </a:xfrm>
          <a:prstGeom prst="rect">
            <a:avLst/>
          </a:prstGeom>
        </p:spPr>
      </p:pic>
      <p:sp>
        <p:nvSpPr>
          <p:cNvPr id="2" name="Título 1"/>
          <p:cNvSpPr>
            <a:spLocks noGrp="1"/>
          </p:cNvSpPr>
          <p:nvPr>
            <p:ph type="title"/>
          </p:nvPr>
        </p:nvSpPr>
        <p:spPr>
          <a:xfrm>
            <a:off x="1816101" y="446310"/>
            <a:ext cx="9688512" cy="1293590"/>
          </a:xfrm>
        </p:spPr>
        <p:style>
          <a:lnRef idx="2">
            <a:schemeClr val="accent6"/>
          </a:lnRef>
          <a:fillRef idx="1">
            <a:schemeClr val="lt1"/>
          </a:fillRef>
          <a:effectRef idx="0">
            <a:schemeClr val="accent6"/>
          </a:effectRef>
          <a:fontRef idx="minor">
            <a:schemeClr val="dk1"/>
          </a:fontRef>
        </p:style>
        <p:txBody>
          <a:bodyPr>
            <a:normAutofit/>
          </a:bodyPr>
          <a:lstStyle/>
          <a:p>
            <a:pPr algn="ctr"/>
            <a:r>
              <a:rPr lang="es-EC" b="1" dirty="0">
                <a:solidFill>
                  <a:srgbClr val="FF0000"/>
                </a:solidFill>
              </a:rPr>
              <a:t>Objetivo 2</a:t>
            </a:r>
            <a:r>
              <a:rPr lang="es-EC" dirty="0"/>
              <a:t/>
            </a:r>
            <a:br>
              <a:rPr lang="es-EC" dirty="0"/>
            </a:br>
            <a:r>
              <a:rPr lang="es-ES" b="1" dirty="0"/>
              <a:t> </a:t>
            </a:r>
            <a:r>
              <a:rPr lang="es-EC" b="1" dirty="0"/>
              <a:t>Conocer las edades del Aliso de Nepal</a:t>
            </a:r>
          </a:p>
        </p:txBody>
      </p:sp>
      <p:sp>
        <p:nvSpPr>
          <p:cNvPr id="3" name="Rectángulo 2"/>
          <p:cNvSpPr/>
          <p:nvPr/>
        </p:nvSpPr>
        <p:spPr>
          <a:xfrm>
            <a:off x="2311583" y="6461546"/>
            <a:ext cx="7189702" cy="41549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lgn="ctr">
              <a:lnSpc>
                <a:spcPct val="150000"/>
              </a:lnSpc>
              <a:spcBef>
                <a:spcPts val="1000"/>
              </a:spcBef>
              <a:buFont typeface="Wingdings" panose="05000000000000000000" pitchFamily="2" charset="2"/>
              <a:buChar char="v"/>
            </a:pPr>
            <a:r>
              <a:rPr lang="es-EC" sz="1400" b="1" dirty="0">
                <a:solidFill>
                  <a:schemeClr val="tx1"/>
                </a:solidFill>
                <a:ea typeface="Times New Roman" panose="02020603050405020304" pitchFamily="18" charset="0"/>
              </a:rPr>
              <a:t>Acercamiento a los dueños de las propiedades donde se encuentre el Aliso</a:t>
            </a:r>
            <a:endParaRPr lang="es-EC" sz="1400" b="1" dirty="0">
              <a:solidFill>
                <a:schemeClr val="tx1"/>
              </a:solidFill>
              <a:effectLst/>
              <a:ea typeface="Times New Roman" panose="02020603050405020304" pitchFamily="18"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352" y="4195256"/>
            <a:ext cx="3954462" cy="2224385"/>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4156" y="4195256"/>
            <a:ext cx="3893260" cy="2189959"/>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670043" y="3501871"/>
            <a:ext cx="3022600" cy="1700213"/>
          </a:xfrm>
          <a:prstGeom prst="rect">
            <a:avLst/>
          </a:prstGeom>
        </p:spPr>
      </p:pic>
      <p:sp>
        <p:nvSpPr>
          <p:cNvPr id="10" name="Rectángulo 9"/>
          <p:cNvSpPr/>
          <p:nvPr/>
        </p:nvSpPr>
        <p:spPr>
          <a:xfrm>
            <a:off x="10237962" y="125850"/>
            <a:ext cx="1633781"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(Aguirre, 2012)</a:t>
            </a:r>
            <a:endParaRPr lang="es-EC" dirty="0"/>
          </a:p>
        </p:txBody>
      </p:sp>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l="9797"/>
          <a:stretch/>
        </p:blipFill>
        <p:spPr>
          <a:xfrm rot="5400000">
            <a:off x="9779092" y="2220458"/>
            <a:ext cx="2539589" cy="1723449"/>
          </a:xfrm>
          <a:prstGeom prst="rect">
            <a:avLst/>
          </a:prstGeom>
        </p:spPr>
      </p:pic>
      <p:pic>
        <p:nvPicPr>
          <p:cNvPr id="11" name="Imagen 10"/>
          <p:cNvPicPr>
            <a:picLocks noChangeAspect="1"/>
          </p:cNvPicPr>
          <p:nvPr/>
        </p:nvPicPr>
        <p:blipFill rotWithShape="1">
          <a:blip r:embed="rId8" cstate="print">
            <a:extLst>
              <a:ext uri="{28A0092B-C50C-407E-A947-70E740481C1C}">
                <a14:useLocalDpi xmlns:a14="http://schemas.microsoft.com/office/drawing/2010/main" val="0"/>
              </a:ext>
            </a:extLst>
          </a:blip>
          <a:srcRect l="20926"/>
          <a:stretch/>
        </p:blipFill>
        <p:spPr>
          <a:xfrm rot="5400000">
            <a:off x="9950941" y="4757421"/>
            <a:ext cx="2197100" cy="1724658"/>
          </a:xfrm>
          <a:prstGeom prst="rect">
            <a:avLst/>
          </a:prstGeom>
        </p:spPr>
      </p:pic>
    </p:spTree>
    <p:extLst>
      <p:ext uri="{BB962C8B-B14F-4D97-AF65-F5344CB8AC3E}">
        <p14:creationId xmlns:p14="http://schemas.microsoft.com/office/powerpoint/2010/main" val="362141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1045</TotalTime>
  <Words>1046</Words>
  <Application>Microsoft Office PowerPoint</Application>
  <PresentationFormat>Panorámica</PresentationFormat>
  <Paragraphs>152</Paragraphs>
  <Slides>28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Arial</vt:lpstr>
      <vt:lpstr>Calibri</vt:lpstr>
      <vt:lpstr>Century Gothic</vt:lpstr>
      <vt:lpstr>Times New Roman</vt:lpstr>
      <vt:lpstr>Wingdings</vt:lpstr>
      <vt:lpstr>Wingdings 3</vt:lpstr>
      <vt:lpstr>Espiral</vt:lpstr>
      <vt:lpstr>UNIVERSIDAD TÉCNICA DEL NORTE </vt:lpstr>
      <vt:lpstr>Presentación de PowerPoint</vt:lpstr>
      <vt:lpstr>OBJETIVOS</vt:lpstr>
      <vt:lpstr>PREGUNTAS DIRECTRICES </vt:lpstr>
      <vt:lpstr>Presentación de PowerPoint</vt:lpstr>
      <vt:lpstr>Presentación de PowerPoint</vt:lpstr>
      <vt:lpstr>Presentación de PowerPoint</vt:lpstr>
      <vt:lpstr>Presentación de PowerPoint</vt:lpstr>
      <vt:lpstr>Objetivo 2  Conocer las edades del Aliso de Nepal</vt:lpstr>
      <vt:lpstr>Objetivo 3  Identificar las formas de plantación del Aliso de Nepal.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 Objetivo 2  Conocer las edades del Aliso de Nepal</vt:lpstr>
      <vt:lpstr>Discusión Objetivo 2  Conocer las edades del Aliso de Nepal</vt:lpstr>
      <vt:lpstr> Resultado Objetivo 3  Identificar las formas de plantación del Aliso de Nepal. </vt:lpstr>
      <vt:lpstr>Discusión Objetivo 3  Identificar las formas de plantación del Aliso de Nepal. </vt:lpstr>
      <vt:lpstr>Presentación de PowerPoint</vt:lpstr>
      <vt:lpstr>Presentación de PowerPoint</vt:lpstr>
      <vt:lpstr>Presentación de PowerPoint</vt:lpstr>
      <vt:lpstr>Conclusiones</vt:lpstr>
      <vt:lpstr>Recomendaciones </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dc:title>
  <dc:creator>AMERICAN</dc:creator>
  <cp:lastModifiedBy>AMERICAN</cp:lastModifiedBy>
  <cp:revision>125</cp:revision>
  <dcterms:created xsi:type="dcterms:W3CDTF">2016-02-04T16:03:58Z</dcterms:created>
  <dcterms:modified xsi:type="dcterms:W3CDTF">2017-07-10T15:38:32Z</dcterms:modified>
</cp:coreProperties>
</file>