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62" r:id="rId9"/>
    <p:sldId id="264" r:id="rId10"/>
    <p:sldId id="272" r:id="rId11"/>
    <p:sldId id="304" r:id="rId12"/>
    <p:sldId id="295" r:id="rId13"/>
    <p:sldId id="273" r:id="rId14"/>
    <p:sldId id="277" r:id="rId15"/>
    <p:sldId id="278" r:id="rId16"/>
    <p:sldId id="274" r:id="rId17"/>
    <p:sldId id="296" r:id="rId18"/>
    <p:sldId id="281" r:id="rId19"/>
    <p:sldId id="279" r:id="rId20"/>
    <p:sldId id="282" r:id="rId21"/>
    <p:sldId id="283" r:id="rId22"/>
    <p:sldId id="284" r:id="rId23"/>
    <p:sldId id="285" r:id="rId24"/>
    <p:sldId id="297" r:id="rId25"/>
    <p:sldId id="289" r:id="rId26"/>
    <p:sldId id="303" r:id="rId27"/>
    <p:sldId id="290" r:id="rId28"/>
    <p:sldId id="298" r:id="rId29"/>
    <p:sldId id="299" r:id="rId30"/>
    <p:sldId id="300" r:id="rId31"/>
    <p:sldId id="301" r:id="rId32"/>
    <p:sldId id="302" r:id="rId3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0C424-BCCA-467E-9209-B87BFDFB66D9}" type="datetimeFigureOut">
              <a:rPr lang="es-EC" smtClean="0"/>
              <a:pPr/>
              <a:t>10/07/2017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B572-0B9A-4E1A-BDBD-4FCBD8D9D79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416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CB572-0B9A-4E1A-BDBD-4FCBD8D9D792}" type="slidenum">
              <a:rPr lang="es-EC" smtClean="0"/>
              <a:pPr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59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CB572-0B9A-4E1A-BDBD-4FCBD8D9D792}" type="slidenum">
              <a:rPr lang="es-EC" smtClean="0"/>
              <a:pPr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73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119-5B3B-4243-BC62-6A1458DD0AED}" type="datetimeFigureOut">
              <a:rPr lang="es-EC" smtClean="0"/>
              <a:pPr/>
              <a:t>10/07/2017</a:t>
            </a:fld>
            <a:endParaRPr lang="es-EC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CB6C-A07C-4B39-902B-5C88EFC1669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119-5B3B-4243-BC62-6A1458DD0AED}" type="datetimeFigureOut">
              <a:rPr lang="es-EC" smtClean="0"/>
              <a:pPr/>
              <a:t>10/07/2017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B6C-A07C-4B39-902B-5C88EFC1669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119-5B3B-4243-BC62-6A1458DD0AED}" type="datetimeFigureOut">
              <a:rPr lang="es-EC" smtClean="0"/>
              <a:pPr/>
              <a:t>10/07/2017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B6C-A07C-4B39-902B-5C88EFC1669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119-5B3B-4243-BC62-6A1458DD0AED}" type="datetimeFigureOut">
              <a:rPr lang="es-EC" smtClean="0"/>
              <a:pPr/>
              <a:t>10/07/2017</a:t>
            </a:fld>
            <a:endParaRPr lang="es-EC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CB6C-A07C-4B39-902B-5C88EFC1669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119-5B3B-4243-BC62-6A1458DD0AED}" type="datetimeFigureOut">
              <a:rPr lang="es-EC" smtClean="0"/>
              <a:pPr/>
              <a:t>10/07/2017</a:t>
            </a:fld>
            <a:endParaRPr lang="es-EC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CB6C-A07C-4B39-902B-5C88EFC1669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119-5B3B-4243-BC62-6A1458DD0AED}" type="datetimeFigureOut">
              <a:rPr lang="es-EC" smtClean="0"/>
              <a:pPr/>
              <a:t>10/07/2017</a:t>
            </a:fld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CB6C-A07C-4B39-902B-5C88EFC1669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119-5B3B-4243-BC62-6A1458DD0AED}" type="datetimeFigureOut">
              <a:rPr lang="es-EC" smtClean="0"/>
              <a:pPr/>
              <a:t>10/07/2017</a:t>
            </a:fld>
            <a:endParaRPr lang="es-EC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CB6C-A07C-4B39-902B-5C88EFC1669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119-5B3B-4243-BC62-6A1458DD0AED}" type="datetimeFigureOut">
              <a:rPr lang="es-EC" smtClean="0"/>
              <a:pPr/>
              <a:t>10/07/2017</a:t>
            </a:fld>
            <a:endParaRPr lang="es-EC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CB6C-A07C-4B39-902B-5C88EFC1669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119-5B3B-4243-BC62-6A1458DD0AED}" type="datetimeFigureOut">
              <a:rPr lang="es-EC" smtClean="0"/>
              <a:pPr/>
              <a:t>10/07/2017</a:t>
            </a:fld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CB6C-A07C-4B39-902B-5C88EFC1669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119-5B3B-4243-BC62-6A1458DD0AED}" type="datetimeFigureOut">
              <a:rPr lang="es-EC" smtClean="0"/>
              <a:pPr/>
              <a:t>10/07/2017</a:t>
            </a:fld>
            <a:endParaRPr lang="es-EC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CB6C-A07C-4B39-902B-5C88EFC1669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119-5B3B-4243-BC62-6A1458DD0AED}" type="datetimeFigureOut">
              <a:rPr lang="es-EC" smtClean="0"/>
              <a:pPr/>
              <a:t>10/07/2017</a:t>
            </a:fld>
            <a:endParaRPr lang="es-EC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CB6C-A07C-4B39-902B-5C88EFC1669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36F9119-5B3B-4243-BC62-6A1458DD0AED}" type="datetimeFigureOut">
              <a:rPr lang="es-EC" smtClean="0"/>
              <a:pPr/>
              <a:t>10/07/2017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D33CB6C-A07C-4B39-902B-5C88EFC1669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250031" y="1740074"/>
            <a:ext cx="8643938" cy="1727622"/>
          </a:xfrm>
        </p:spPr>
        <p:txBody>
          <a:bodyPr>
            <a:noAutofit/>
          </a:bodyPr>
          <a:lstStyle/>
          <a:p>
            <a:pPr algn="ctr"/>
            <a:r>
              <a:rPr lang="es-EC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C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UNIVERSIDAD TÉCNICA  DEL NORTE</a:t>
            </a:r>
            <a:r>
              <a:rPr lang="es-EC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4000" b="1" dirty="0">
                <a:latin typeface="Times New Roman" pitchFamily="18" charset="0"/>
                <a:cs typeface="Times New Roman" pitchFamily="18" charset="0"/>
              </a:rPr>
            </a:br>
            <a:endParaRPr lang="es-EC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C:\Documents and Settings\Consultora\Mis documentos\Mis imágenes\Logos UTN\LOGO UT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03" y="220268"/>
            <a:ext cx="1043608" cy="102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214414" y="3500438"/>
            <a:ext cx="6715172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83568" y="5589240"/>
            <a:ext cx="8246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ESCUELA DE INGENIERÍA AGROPECUARIA</a:t>
            </a:r>
            <a:r>
              <a:rPr lang="es-EC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C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66682" y="3428999"/>
            <a:ext cx="8643998" cy="171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FACULTAD DE INGENIERÍA EN CIENCIAS AGROPECUARIAS Y AMBIENTALES</a:t>
            </a:r>
            <a:r>
              <a:rPr kumimoji="0" lang="es-EC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sz="3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8 Imagen" descr="C:\Users\Cliente\Pictures\agrop cell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0391" y="209585"/>
            <a:ext cx="105333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93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92896"/>
            <a:ext cx="8291264" cy="3633267"/>
          </a:xfrm>
        </p:spPr>
        <p:txBody>
          <a:bodyPr/>
          <a:lstStyle/>
          <a:p>
            <a:pPr indent="45021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El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on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ce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pto</a:t>
            </a:r>
            <a:r>
              <a:rPr lang="es-EC" sz="2000" spc="1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de </a:t>
            </a:r>
            <a:r>
              <a:rPr lang="es-EC" sz="2000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pol</a:t>
            </a:r>
            <a:r>
              <a:rPr lang="es-EC" sz="2000" spc="5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s-EC" sz="2000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so</a:t>
            </a:r>
            <a:r>
              <a:rPr lang="es-EC" sz="2000" spc="10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es-EC" sz="2000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da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supone </a:t>
            </a:r>
            <a:r>
              <a:rPr lang="es-EC" sz="2000" spc="1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a 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lon</a:t>
            </a:r>
            <a:r>
              <a:rPr lang="es-EC" sz="2000" spc="1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ión</a:t>
            </a:r>
            <a:r>
              <a:rPr lang="es-EC" sz="2000" spc="1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tán</a:t>
            </a:r>
            <a:r>
              <a:rPr lang="es-EC" sz="2000" spc="1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m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de</a:t>
            </a:r>
            <a:r>
              <a:rPr lang="es-EC" sz="2000" spc="1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v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s-EC" sz="2000" spc="2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ios</a:t>
            </a:r>
            <a:r>
              <a:rPr lang="es-EC" sz="2000" spc="10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f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s-EC" sz="2000" spc="-1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g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mentos </a:t>
            </a:r>
            <a:r>
              <a:rPr lang="es-EC" sz="2000" spc="-1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g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nóm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os</a:t>
            </a:r>
            <a:r>
              <a:rPr lang="es-EC" sz="2000" spc="3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de</a:t>
            </a:r>
            <a:r>
              <a:rPr lang="es-EC" sz="2000" spc="1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dis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os</a:t>
            </a:r>
            <a:r>
              <a:rPr lang="es-EC" sz="2000" spc="2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virus</a:t>
            </a:r>
            <a:r>
              <a:rPr lang="es-EC" sz="2000" spc="1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un</a:t>
            </a:r>
            <a:r>
              <a:rPr lang="es-EC" sz="2000" spc="1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m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smo</a:t>
            </a:r>
            <a:r>
              <a:rPr lang="es-EC" sz="2000" spc="2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v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ec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tor</a:t>
            </a:r>
            <a:r>
              <a:rPr lang="es-EC" sz="2000" spc="3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plasmídico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lo</a:t>
            </a:r>
            <a:r>
              <a:rPr lang="es-EC" sz="2000" spc="1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u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es-EC" sz="2000" spc="2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rmite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la sín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sis</a:t>
            </a:r>
            <a:r>
              <a:rPr lang="es-EC" sz="2000" spc="2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la m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sma</a:t>
            </a:r>
            <a:r>
              <a:rPr lang="es-EC" sz="2000" spc="13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es-EC" sz="2000" spc="-1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ión</a:t>
            </a:r>
            <a:r>
              <a:rPr lang="es-EC" sz="2000" spc="13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de</a:t>
            </a:r>
            <a:r>
              <a:rPr lang="es-EC" sz="2000" spc="12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lang="es-EC" sz="2000" spc="1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es-EC" sz="2000" spc="1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s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rip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ión,</a:t>
            </a:r>
            <a:r>
              <a:rPr lang="es-EC" sz="2000" spc="14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de</a:t>
            </a:r>
            <a:r>
              <a:rPr lang="es-EC" sz="2000" spc="12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u</a:t>
            </a:r>
            <a:r>
              <a:rPr lang="es-EC" sz="2000" spc="1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s-EC" sz="2000" spc="13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única</a:t>
            </a:r>
            <a:r>
              <a:rPr lang="es-EC" sz="2000" spc="12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spc="1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s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onda</a:t>
            </a:r>
            <a:r>
              <a:rPr lang="es-EC" sz="2000" spc="13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de</a:t>
            </a:r>
            <a:r>
              <a:rPr lang="es-EC" sz="2000" spc="12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RNA</a:t>
            </a:r>
            <a:r>
              <a:rPr lang="es-EC" sz="2000" spc="14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es-EC" sz="2000" spc="13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spc="1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s-EC" sz="2000" spc="17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spc="-1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s-EC" sz="2000" spc="14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inve</a:t>
            </a:r>
            <a:r>
              <a:rPr lang="es-EC" sz="2000" spc="1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ión</a:t>
            </a:r>
            <a:r>
              <a:rPr lang="es-EC" sz="2000" spc="16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es-EC" sz="2000" spc="-1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úne por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un</a:t>
            </a:r>
            <a:r>
              <a:rPr lang="es-EC" sz="2000" spc="1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lado,</a:t>
            </a:r>
            <a:r>
              <a:rPr lang="es-EC" sz="2000" spc="1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la</a:t>
            </a:r>
            <a:r>
              <a:rPr lang="es-EC" sz="2000" spc="1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s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nsib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s-EC" sz="2000" spc="-1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idad</a:t>
            </a:r>
            <a:r>
              <a:rPr lang="es-EC" sz="2000" spc="1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que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onfi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re la</a:t>
            </a:r>
            <a:r>
              <a:rPr lang="es-EC" sz="2000" spc="1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h</a:t>
            </a:r>
            <a:r>
              <a:rPr lang="es-EC" sz="2000" spc="1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b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ida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ión</a:t>
            </a:r>
            <a:r>
              <a:rPr lang="es-EC" sz="2000" spc="1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mo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ec</a:t>
            </a:r>
            <a:r>
              <a:rPr lang="es-EC" sz="2000" spc="2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u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lar</a:t>
            </a:r>
            <a:r>
              <a:rPr lang="es-EC" sz="2000" spc="3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y por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otro,  </a:t>
            </a:r>
            <a:r>
              <a:rPr lang="es-EC" sz="2000" spc="4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rmite dis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m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inu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es-EC" sz="2000" spc="13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los</a:t>
            </a:r>
            <a:r>
              <a:rPr lang="es-EC" sz="2000" spc="12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ostos</a:t>
            </a:r>
            <a:r>
              <a:rPr lang="es-EC" sz="2000" spc="16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y</a:t>
            </a:r>
            <a:r>
              <a:rPr lang="es-EC" sz="2000" spc="6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es-EC" sz="2000" spc="16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mpo</a:t>
            </a:r>
            <a:r>
              <a:rPr lang="es-EC" sz="2000" spc="13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ece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s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rios</a:t>
            </a:r>
            <a:r>
              <a:rPr lang="es-EC" sz="2000" spc="13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s-EC" sz="2000" spc="15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la</a:t>
            </a:r>
            <a:r>
              <a:rPr lang="es-EC" sz="2000" spc="12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es-EC" sz="2000" spc="-1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iz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ac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ión</a:t>
            </a:r>
            <a:r>
              <a:rPr lang="es-EC" sz="2000" spc="13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de</a:t>
            </a:r>
            <a:r>
              <a:rPr lang="es-EC" sz="2000" spc="12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los</a:t>
            </a:r>
            <a:r>
              <a:rPr lang="es-EC" sz="2000" spc="14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á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es-EC" sz="2000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sis</a:t>
            </a:r>
            <a:r>
              <a:rPr lang="es-EC" sz="2000" spc="15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s-EC" sz="2000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Pall</a:t>
            </a:r>
            <a:r>
              <a:rPr lang="es-EC" sz="2000" spc="-5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á</a:t>
            </a:r>
            <a:r>
              <a:rPr lang="es-EC" sz="2000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s</a:t>
            </a:r>
            <a:r>
              <a:rPr lang="es-EC" sz="2000" spc="13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lang="es-EC" sz="2000" spc="12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l., 2010</a:t>
            </a:r>
            <a:r>
              <a:rPr lang="es-EC" sz="2000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es-EC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s-EC" sz="2000" dirty="0">
              <a:solidFill>
                <a:srgbClr val="FFFF00"/>
              </a:solidFill>
              <a:latin typeface="Calibri"/>
              <a:ea typeface="Times New Roman"/>
              <a:cs typeface="Times New Roman"/>
            </a:endParaRPr>
          </a:p>
          <a:p>
            <a:pPr marL="0" indent="0" algn="just">
              <a:buNone/>
            </a:pPr>
            <a:endParaRPr lang="es-EC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684584" y="1268760"/>
            <a:ext cx="9433048" cy="1152128"/>
          </a:xfrm>
        </p:spPr>
        <p:txBody>
          <a:bodyPr>
            <a:noAutofit/>
          </a:bodyPr>
          <a:lstStyle/>
          <a:p>
            <a:pPr marL="1371600" lvl="3">
              <a:spcBef>
                <a:spcPts val="1200"/>
              </a:spcBef>
              <a:spcAft>
                <a:spcPts val="300"/>
              </a:spcAft>
            </a:pPr>
            <a:r>
              <a:rPr lang="es-EC" sz="2800" b="1" i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</a:t>
            </a:r>
            <a:r>
              <a:rPr lang="es-EC" sz="2800" b="1" i="1" spc="-5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s-EC" sz="2800" b="1" i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te</a:t>
            </a:r>
            <a:r>
              <a:rPr lang="es-EC" sz="2800" b="1" i="1" spc="5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s-EC" sz="2800" b="1" i="1" spc="-5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s-EC" sz="2800" b="1" i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ión </a:t>
            </a:r>
            <a:r>
              <a:rPr lang="es-EC" sz="28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s</a:t>
            </a:r>
            <a:r>
              <a:rPr lang="es-EC" sz="2800" b="1" i="1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s-EC" sz="28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multánea de</a:t>
            </a:r>
            <a:r>
              <a:rPr lang="es-EC" sz="2800" b="1" i="1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8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s</a:t>
            </a:r>
            <a:r>
              <a:rPr lang="es-EC" sz="2800" b="1" i="1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ec</a:t>
            </a:r>
            <a:r>
              <a:rPr lang="es-EC" sz="28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u</a:t>
            </a:r>
            <a:r>
              <a:rPr lang="es-EC" sz="2800" b="1" i="1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s-EC" sz="28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es-EC" sz="2800" b="1" i="1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s-EC" sz="28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ias </a:t>
            </a:r>
            <a:r>
              <a:rPr lang="es-EC" sz="2800" b="1" i="1" spc="1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</a:t>
            </a:r>
            <a:r>
              <a:rPr lang="es-EC" sz="28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s-EC" sz="2800" b="1" i="1" spc="-3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800" b="1" i="1" spc="-5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v</a:t>
            </a:r>
            <a:r>
              <a:rPr lang="es-EC" sz="2800" b="1" i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irus</a:t>
            </a:r>
            <a:r>
              <a:rPr lang="es-EC" sz="2800" b="1" i="1" spc="5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C" sz="2800" b="1" i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m</a:t>
            </a:r>
            <a:r>
              <a:rPr lang="es-EC" sz="2800" b="1" i="1" spc="-5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s-EC" sz="2800" b="1" i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</a:t>
            </a:r>
            <a:r>
              <a:rPr lang="es-EC" sz="2800" b="1" i="1" spc="15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s-EC" sz="2800" b="1" i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ante </a:t>
            </a:r>
            <a:r>
              <a:rPr lang="es-EC" sz="2800" b="1" i="1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s-EC" sz="28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 uso de </a:t>
            </a:r>
            <a:r>
              <a:rPr lang="es-EC" sz="2800" b="1" i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pol</a:t>
            </a:r>
            <a:r>
              <a:rPr lang="es-EC" sz="2800" b="1" i="1" spc="5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s-EC" sz="2800" b="1" i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sondas</a:t>
            </a:r>
            <a:r>
              <a:rPr lang="es-EC" sz="28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no rad</a:t>
            </a:r>
            <a:r>
              <a:rPr lang="es-EC" sz="2800" b="1" i="1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s-EC" sz="28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oa</a:t>
            </a:r>
            <a:r>
              <a:rPr lang="es-EC" sz="2800" b="1" i="1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s-EC" sz="28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lang="es-EC" sz="2800" b="1" i="1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s-EC" sz="2800" b="1" i="1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v</a:t>
            </a:r>
            <a:r>
              <a:rPr lang="es-EC" sz="28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as, tipo </a:t>
            </a:r>
            <a:r>
              <a:rPr lang="es-EC" sz="2800" b="1" i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Dot</a:t>
            </a:r>
            <a:r>
              <a:rPr lang="es-EC" sz="2800" b="1" i="1" spc="-5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s-EC" sz="2800" b="1" i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Dlot</a:t>
            </a:r>
            <a:r>
              <a:rPr lang="es-EC" sz="28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s-EC" sz="2800" b="1" i="1" dirty="0">
              <a:solidFill>
                <a:srgbClr val="FFFF00"/>
              </a:solidFill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43438" y="3857628"/>
            <a:ext cx="3500462" cy="250033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51456" y="4995626"/>
            <a:ext cx="2000264" cy="1857388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454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idx="4294967295"/>
          </p:nvPr>
        </p:nvSpPr>
        <p:spPr>
          <a:xfrm>
            <a:off x="467544" y="692696"/>
            <a:ext cx="7543800" cy="1345704"/>
          </a:xfrm>
        </p:spPr>
        <p:txBody>
          <a:bodyPr/>
          <a:lstStyle/>
          <a:p>
            <a:r>
              <a:rPr lang="es-EC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EC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entajas</a:t>
            </a:r>
            <a:r>
              <a:rPr lang="es-EC" sz="2800" b="1" i="1" spc="-5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de</a:t>
            </a:r>
            <a:r>
              <a:rPr lang="es-EC" sz="2800" b="1" i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 </a:t>
            </a:r>
            <a:r>
              <a:rPr lang="es-EC" sz="28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uso de </a:t>
            </a:r>
            <a:r>
              <a:rPr lang="es-EC" sz="2800" b="1" i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pol</a:t>
            </a:r>
            <a:r>
              <a:rPr lang="es-EC" sz="2800" b="1" i="1" spc="5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s-EC" sz="2800" b="1" i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sondas</a:t>
            </a:r>
            <a:r>
              <a:rPr lang="es-EC" sz="28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no rad</a:t>
            </a:r>
            <a:r>
              <a:rPr lang="es-EC" sz="2800" b="1" i="1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s-EC" sz="28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oa</a:t>
            </a:r>
            <a:r>
              <a:rPr lang="es-EC" sz="2800" b="1" i="1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s-EC" sz="28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lang="es-EC" sz="2800" b="1" i="1" spc="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s-EC" sz="2800" b="1" i="1" spc="-5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v</a:t>
            </a:r>
            <a:r>
              <a:rPr lang="es-EC" sz="28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as, tipo </a:t>
            </a:r>
            <a:r>
              <a:rPr lang="es-EC" sz="2800" b="1" i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Dot</a:t>
            </a:r>
            <a:r>
              <a:rPr lang="es-EC" sz="2800" b="1" i="1" spc="-5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s-EC" sz="2800" b="1" i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Dlot</a:t>
            </a:r>
            <a:r>
              <a:rPr lang="es-EC" sz="28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s-EC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4294967295"/>
          </p:nvPr>
        </p:nvSpPr>
        <p:spPr>
          <a:xfrm>
            <a:off x="1763688" y="2996952"/>
            <a:ext cx="6172200" cy="2376264"/>
          </a:xfrm>
        </p:spPr>
        <p:txBody>
          <a:bodyPr>
            <a:normAutofit lnSpcReduction="10000"/>
          </a:bodyPr>
          <a:lstStyle/>
          <a:p>
            <a:r>
              <a:rPr lang="es-EC" dirty="0" smtClean="0">
                <a:solidFill>
                  <a:srgbClr val="FFFF00"/>
                </a:solidFill>
              </a:rPr>
              <a:t>_ Es una técnica de fácil aplicación</a:t>
            </a:r>
          </a:p>
          <a:p>
            <a:r>
              <a:rPr lang="es-EC" dirty="0" smtClean="0">
                <a:solidFill>
                  <a:srgbClr val="FFFF00"/>
                </a:solidFill>
              </a:rPr>
              <a:t> _ No necesita trabajar en condiciones de esterilidad total.</a:t>
            </a:r>
          </a:p>
          <a:p>
            <a:r>
              <a:rPr lang="es-EC" dirty="0" smtClean="0">
                <a:solidFill>
                  <a:srgbClr val="FFFF00"/>
                </a:solidFill>
              </a:rPr>
              <a:t>_ Permite realizar análisis deforma masiva.</a:t>
            </a:r>
          </a:p>
          <a:p>
            <a:r>
              <a:rPr lang="es-EC" dirty="0" smtClean="0">
                <a:solidFill>
                  <a:srgbClr val="FFFF00"/>
                </a:solidFill>
              </a:rPr>
              <a:t>_ Reduce el tiempo y el costo de procesamiento de las muestras.</a:t>
            </a:r>
          </a:p>
          <a:p>
            <a:r>
              <a:rPr lang="es-EC" dirty="0" smtClean="0">
                <a:solidFill>
                  <a:srgbClr val="FFFF00"/>
                </a:solidFill>
              </a:rPr>
              <a:t>_  Es una Técnica confiable 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246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1285884"/>
          </a:xfrm>
        </p:spPr>
        <p:txBody>
          <a:bodyPr>
            <a:normAutofit/>
          </a:bodyPr>
          <a:lstStyle/>
          <a:p>
            <a:r>
              <a:rPr lang="es-EC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CAPITULO III</a:t>
            </a:r>
            <a:endParaRPr lang="es-EC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457200" y="3357562"/>
            <a:ext cx="8229600" cy="943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MATERIALES</a:t>
            </a:r>
            <a:r>
              <a:rPr kumimoji="0" lang="es-EC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Y MÉTODOS</a:t>
            </a:r>
            <a:endParaRPr kumimoji="0" lang="es-EC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86314" y="3071810"/>
            <a:ext cx="2857520" cy="307183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1428728" y="4429132"/>
            <a:ext cx="2000264" cy="1857388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86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Cantón Antonio Ante se encuentra situado en la provincia de Imbabura.</a:t>
            </a:r>
          </a:p>
          <a:p>
            <a:pPr marL="0" indent="0" algn="just">
              <a:buNone/>
            </a:pP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Altitud media : 2360 msnm</a:t>
            </a:r>
          </a:p>
          <a:p>
            <a:pPr algn="just"/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Temperatura </a:t>
            </a:r>
            <a:r>
              <a:rPr lang="es-E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15.7 °C </a:t>
            </a:r>
            <a:endParaRPr lang="es-E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Precipitación </a:t>
            </a:r>
            <a:r>
              <a:rPr lang="es-E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media anual de </a:t>
            </a:r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714 mm/año. </a:t>
            </a:r>
            <a:endParaRPr lang="es-E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Humedad relativa: </a:t>
            </a:r>
            <a:r>
              <a:rPr lang="es-E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65% a 85%.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62150" y="1102811"/>
            <a:ext cx="7543800" cy="9144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s-EC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CARACTERÍSTICAS DEL </a:t>
            </a:r>
            <a:r>
              <a:rPr lang="es-EC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s-EC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 DE ESTUDIO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90804" y="1484784"/>
            <a:ext cx="4714908" cy="442915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48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4294967295"/>
          </p:nvPr>
        </p:nvSpPr>
        <p:spPr>
          <a:xfrm>
            <a:off x="404135" y="2348880"/>
            <a:ext cx="4040188" cy="639763"/>
          </a:xfrm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s-EC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Campo</a:t>
            </a:r>
            <a:endParaRPr lang="es-EC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827584" y="3068960"/>
            <a:ext cx="3276600" cy="2743200"/>
          </a:xfr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 algn="just"/>
            <a:r>
              <a:rPr lang="es-E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Fundas de </a:t>
            </a:r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polietileno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Cooler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Libro de campo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Lápiz 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Gel-pack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Etiquetas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Cámara </a:t>
            </a:r>
            <a:r>
              <a:rPr lang="es-E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fotografica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GPS</a:t>
            </a:r>
          </a:p>
          <a:p>
            <a:pPr lvl="0" algn="just"/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Cámara de video</a:t>
            </a:r>
            <a:endParaRPr lang="es-EC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4888046" y="2348880"/>
            <a:ext cx="4041775" cy="639763"/>
          </a:xfrm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s-EC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Laboratorio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294967295"/>
          </p:nvPr>
        </p:nvSpPr>
        <p:spPr>
          <a:xfrm>
            <a:off x="5272221" y="3068960"/>
            <a:ext cx="3273425" cy="2743200"/>
          </a:xfr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Agua </a:t>
            </a:r>
            <a:r>
              <a:rPr lang="es-E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bidestilada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Vasos de precipitación 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Bisturí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Micro-pipetas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Mascarilla</a:t>
            </a:r>
            <a:endParaRPr lang="es-EC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Guantes </a:t>
            </a:r>
            <a:endParaRPr lang="es-EC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Puntas </a:t>
            </a:r>
            <a:r>
              <a:rPr lang="es-E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para micro-pipetas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Membrana de nylon cargadas positivamente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Películas fotográficas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Tubos </a:t>
            </a:r>
            <a:r>
              <a:rPr lang="es-E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eppendorf</a:t>
            </a:r>
            <a:r>
              <a:rPr lang="es-E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1.5 ml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Kit de revelado por inflorescencia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Sondas de RNA marcada con </a:t>
            </a:r>
            <a:r>
              <a:rPr lang="es-E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dipoxipenino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71600" y="523177"/>
            <a:ext cx="7543800" cy="914400"/>
          </a:xfrm>
        </p:spPr>
        <p:txBody>
          <a:bodyPr/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s-EC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MATERIALES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" y="1102811"/>
            <a:ext cx="1475656" cy="1543422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58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4294967295"/>
          </p:nvPr>
        </p:nvSpPr>
        <p:spPr>
          <a:xfrm>
            <a:off x="540482" y="2466153"/>
            <a:ext cx="4040188" cy="639762"/>
          </a:xfrm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s-EC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Laboratorio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971600" y="3140968"/>
            <a:ext cx="3276600" cy="2743200"/>
          </a:xfr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 algn="just"/>
            <a:r>
              <a:rPr lang="es-ES" dirty="0">
                <a:latin typeface="Times New Roman" pitchFamily="18" charset="0"/>
                <a:cs typeface="Times New Roman" pitchFamily="18" charset="0"/>
              </a:rPr>
              <a:t>pH-metro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" dirty="0">
                <a:latin typeface="Times New Roman" pitchFamily="18" charset="0"/>
                <a:cs typeface="Times New Roman" pitchFamily="18" charset="0"/>
              </a:rPr>
              <a:t>Agitador magnético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efrigerador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" dirty="0">
                <a:latin typeface="Times New Roman" pitchFamily="18" charset="0"/>
                <a:cs typeface="Times New Roman" pitchFamily="18" charset="0"/>
              </a:rPr>
              <a:t>Horno de hibridación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" dirty="0">
                <a:latin typeface="Times New Roman" pitchFamily="18" charset="0"/>
                <a:cs typeface="Times New Roman" pitchFamily="18" charset="0"/>
              </a:rPr>
              <a:t>Sistema de revelado de películas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" dirty="0">
                <a:latin typeface="Times New Roman" pitchFamily="18" charset="0"/>
                <a:cs typeface="Times New Roman" pitchFamily="18" charset="0"/>
              </a:rPr>
              <a:t>Mini centrifuga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" dirty="0">
                <a:latin typeface="Times New Roman" pitchFamily="18" charset="0"/>
                <a:cs typeface="Times New Roman" pitchFamily="18" charset="0"/>
              </a:rPr>
              <a:t>Fuente de luz ultravioleta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4499992" y="2466153"/>
            <a:ext cx="4041775" cy="639762"/>
          </a:xfrm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s-EC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Reactivos e insumos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294967295"/>
          </p:nvPr>
        </p:nvSpPr>
        <p:spPr>
          <a:xfrm>
            <a:off x="4932040" y="3068960"/>
            <a:ext cx="3273425" cy="2743200"/>
          </a:xfr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Agua estéril</a:t>
            </a:r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Citrato de sodio</a:t>
            </a:r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Cloruro sódico</a:t>
            </a:r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Ácido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maléico</a:t>
            </a:r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EDTA</a:t>
            </a:r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Mercaptoenol</a:t>
            </a:r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Polisonda de 15 virus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600200" y="646113"/>
            <a:ext cx="7543800" cy="914400"/>
          </a:xfrm>
        </p:spPr>
        <p:txBody>
          <a:bodyPr/>
          <a:lstStyle/>
          <a:p>
            <a:r>
              <a:rPr lang="es-EC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MATERIALES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593812" y="404664"/>
            <a:ext cx="7938628" cy="5832648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23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420888"/>
            <a:ext cx="7848872" cy="3657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Tipo de Investigación</a:t>
            </a:r>
            <a:endParaRPr lang="es-EC" sz="1600" b="1" dirty="0">
              <a:solidFill>
                <a:srgbClr val="FFFF00"/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es-ES" sz="16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Esta investigación se la considera de tipo básica  con enfoque Cuantitativo, porque se trabajó </a:t>
            </a:r>
            <a:r>
              <a:rPr lang="es-ES" sz="16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con </a:t>
            </a:r>
            <a:r>
              <a:rPr lang="es-ES" sz="16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variables </a:t>
            </a:r>
            <a:r>
              <a:rPr lang="es-ES" sz="16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cuantitativas</a:t>
            </a:r>
            <a:r>
              <a:rPr lang="es-ES" sz="16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es-ES" sz="16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16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un alcance exploratorio, ya que se estudió un tema poco conocido (Hernández, Fernández y Baptista, 2010). Como son las enfermedades virales en el cultivo de fréjol analizadas en esta </a:t>
            </a:r>
            <a:r>
              <a:rPr lang="es-ES" sz="16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investigación. </a:t>
            </a: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s-EC" sz="16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     </a:t>
            </a:r>
            <a:r>
              <a:rPr lang="es-EC" sz="16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Diseño </a:t>
            </a:r>
            <a:r>
              <a:rPr lang="es-EC" sz="16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de la Investigación</a:t>
            </a:r>
            <a:r>
              <a:rPr lang="es-EC" sz="16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es-EC" sz="16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En este trabajo se usó un </a:t>
            </a:r>
            <a:r>
              <a:rPr lang="es-EC" sz="16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diseño </a:t>
            </a:r>
            <a:r>
              <a:rPr lang="es-EC" sz="16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no experimental transaccional, porque no hubo manipulación </a:t>
            </a:r>
            <a:r>
              <a:rPr lang="es-EC" sz="16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de variables </a:t>
            </a:r>
            <a:r>
              <a:rPr lang="es-EC" sz="16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y se observó los fenómenos en su ambiente natural  en donde se tomó datos  por única ocasión Hernández </a:t>
            </a:r>
            <a:r>
              <a:rPr lang="es-EC" sz="1600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et al. </a:t>
            </a:r>
            <a:r>
              <a:rPr lang="es-EC" sz="16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(2010). </a:t>
            </a:r>
            <a:r>
              <a:rPr lang="es-ES" sz="16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es-ES" sz="16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s-EC" sz="1600" dirty="0">
              <a:solidFill>
                <a:srgbClr val="FFFF00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549316"/>
            <a:ext cx="7543800" cy="914400"/>
          </a:xfrm>
        </p:spPr>
        <p:txBody>
          <a:bodyPr/>
          <a:lstStyle/>
          <a:p>
            <a:r>
              <a:rPr lang="es-EC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EC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00658" y="1089119"/>
            <a:ext cx="8424936" cy="5350525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599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C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Factor estudiado. </a:t>
            </a:r>
          </a:p>
          <a:p>
            <a:pPr>
              <a:buFont typeface="Times New Roman" pitchFamily="18" charset="0"/>
              <a:buChar char="–"/>
            </a:pPr>
            <a:r>
              <a:rPr lang="es-EC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Enfermedades virales en el cultivo de fréjol en Antonio Ante.</a:t>
            </a:r>
          </a:p>
          <a:p>
            <a:pPr>
              <a:buNone/>
            </a:pPr>
            <a:endParaRPr lang="es-EC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C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Variables analizadas</a:t>
            </a:r>
          </a:p>
          <a:p>
            <a:pPr lvl="0"/>
            <a:r>
              <a:rPr lang="es-EC" dirty="0">
                <a:solidFill>
                  <a:srgbClr val="FFFF00"/>
                </a:solidFill>
                <a:effectLst/>
              </a:rPr>
              <a:t>Tipos de virus presentes en la </a:t>
            </a:r>
            <a:r>
              <a:rPr lang="es-EC" dirty="0" err="1">
                <a:solidFill>
                  <a:srgbClr val="FFFF00"/>
                </a:solidFill>
                <a:effectLst/>
              </a:rPr>
              <a:t>polisonda</a:t>
            </a:r>
            <a:r>
              <a:rPr lang="es-EC" dirty="0">
                <a:solidFill>
                  <a:srgbClr val="FFFF00"/>
                </a:solidFill>
                <a:effectLst/>
              </a:rPr>
              <a:t>, en caso de detectarse la presencia de  éstos.</a:t>
            </a:r>
          </a:p>
          <a:p>
            <a:pPr lvl="0"/>
            <a:r>
              <a:rPr lang="es-EC" dirty="0">
                <a:solidFill>
                  <a:srgbClr val="FFFF00"/>
                </a:solidFill>
                <a:effectLst/>
              </a:rPr>
              <a:t>Niveles de incidencia de las enfermedades virales en los cultivos de cada parroquia, en caso </a:t>
            </a:r>
            <a:r>
              <a:rPr lang="es-EC" dirty="0" smtClean="0">
                <a:solidFill>
                  <a:srgbClr val="FFFF00"/>
                </a:solidFill>
                <a:effectLst/>
              </a:rPr>
              <a:t>de detectarse presencia </a:t>
            </a:r>
            <a:r>
              <a:rPr lang="es-EC" dirty="0">
                <a:solidFill>
                  <a:srgbClr val="FFFF00"/>
                </a:solidFill>
                <a:effectLst/>
              </a:rPr>
              <a:t>de los mismos.</a:t>
            </a:r>
          </a:p>
          <a:p>
            <a:pPr>
              <a:buNone/>
            </a:pPr>
            <a:endParaRPr lang="es-EC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C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Población.</a:t>
            </a:r>
          </a:p>
          <a:p>
            <a:pPr algn="just">
              <a:buFont typeface="Times New Roman" pitchFamily="18" charset="0"/>
              <a:buChar char="–"/>
            </a:pPr>
            <a:r>
              <a:rPr lang="es-EC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Respecto </a:t>
            </a:r>
            <a:r>
              <a:rPr lang="es-ES_tradn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 uso actual del suelo que se ocupa para actividades agrícolas en Antonio Ante es de  5058,64 has (GAD de Antonio Ante, 2012).</a:t>
            </a:r>
            <a:endParaRPr lang="es-EC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49358" y="3526904"/>
            <a:ext cx="8143932" cy="1872208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20" y="2060848"/>
            <a:ext cx="2980953" cy="16095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/>
          </a:bodyPr>
          <a:lstStyle/>
          <a:p>
            <a:r>
              <a:rPr lang="es-EC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MÉTODO DE MUESTREO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2962275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971600" y="393305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 </a:t>
            </a:r>
            <a:r>
              <a:rPr lang="es-ES_tradnl" b="1" i="1" dirty="0">
                <a:solidFill>
                  <a:srgbClr val="FFFF00"/>
                </a:solidFill>
              </a:rPr>
              <a:t>Figura 2.</a:t>
            </a:r>
            <a:r>
              <a:rPr lang="es-ES_tradnl" dirty="0">
                <a:solidFill>
                  <a:srgbClr val="FFFF00"/>
                </a:solidFill>
              </a:rPr>
              <a:t> </a:t>
            </a:r>
            <a:r>
              <a:rPr lang="es-ES_tradnl" i="1" dirty="0">
                <a:solidFill>
                  <a:srgbClr val="FFFF00"/>
                </a:solidFill>
              </a:rPr>
              <a:t>Esquema de muestreo aleatorio sistemático de 5 </a:t>
            </a:r>
            <a:r>
              <a:rPr lang="es-ES_tradnl" i="1" dirty="0" smtClean="0">
                <a:solidFill>
                  <a:srgbClr val="FFFF00"/>
                </a:solidFill>
              </a:rPr>
              <a:t>puntos</a:t>
            </a:r>
          </a:p>
          <a:p>
            <a:r>
              <a:rPr lang="es-ES_tradnl" i="1" dirty="0" smtClean="0">
                <a:solidFill>
                  <a:srgbClr val="FFFF00"/>
                </a:solidFill>
              </a:rPr>
              <a:t>Fuente: (SENACICA, 2012</a:t>
            </a:r>
            <a:r>
              <a:rPr lang="es-ES_tradnl" i="1" dirty="0">
                <a:solidFill>
                  <a:srgbClr val="FFFF00"/>
                </a:solidFill>
              </a:rPr>
              <a:t>)</a:t>
            </a:r>
            <a:endParaRPr lang="es-EC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43076"/>
            <a:ext cx="8229600" cy="685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Muestreo.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5098" y="645611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MANEJO ESPECÍFICO DEL EXPERIMENTO</a:t>
            </a:r>
            <a:endParaRPr lang="es-EC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magen" descr="C:\Users\Mario Daniel\Downloads\MAPA DE UBICACIÃ“N DE LOS PUNTOS DEL PRIMER MUESTRE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8195" r="11038" b="25703"/>
          <a:stretch/>
        </p:blipFill>
        <p:spPr bwMode="auto">
          <a:xfrm>
            <a:off x="1214414" y="2500306"/>
            <a:ext cx="3357586" cy="34671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786314" y="2500305"/>
            <a:ext cx="3286148" cy="34778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definió la ubicación de las seis parroquias de Antonio Ante a muestrearse y se procedió </a:t>
            </a:r>
            <a:r>
              <a:rPr lang="es-EC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implementar </a:t>
            </a:r>
            <a:r>
              <a:rPr lang="es-EC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C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“Sistema </a:t>
            </a:r>
            <a:r>
              <a:rPr lang="es-EC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aleatorio de 5 puntos”  en  el área de estudio identificándose </a:t>
            </a:r>
            <a:r>
              <a:rPr lang="es-EC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 estaciones, de las que se recolectaron 8 muestras por cada </a:t>
            </a:r>
            <a:r>
              <a:rPr lang="es-EC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estación dando un total de 240. muestras en todo el cantón </a:t>
            </a:r>
            <a:endParaRPr lang="es-EC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115616" y="1412776"/>
            <a:ext cx="7643812" cy="2743200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IDENTIFICACIÓN DE ENFERMEDADES VIRALES EN EL CULTIVO DE FRÉJOL </a:t>
            </a:r>
            <a:r>
              <a:rPr lang="es-EC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C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EC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haseolus</a:t>
            </a:r>
            <a:r>
              <a:rPr lang="es-EC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vulgaris</a:t>
            </a:r>
            <a:r>
              <a:rPr lang="es-EC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L.) </a:t>
            </a: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 EL CANTÓN ANTONIO  ANTE, PROVINCIA  DE IMBABURA. </a:t>
            </a:r>
            <a:r>
              <a:rPr lang="es-EC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s-EC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1403648" y="4941168"/>
            <a:ext cx="4824536" cy="917575"/>
          </a:xfrm>
        </p:spPr>
        <p:txBody>
          <a:bodyPr>
            <a:normAutofit fontScale="92500"/>
          </a:bodyPr>
          <a:lstStyle/>
          <a:p>
            <a:pPr algn="l"/>
            <a:r>
              <a:rPr lang="es-EC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Directora: Dra. </a:t>
            </a:r>
            <a:r>
              <a:rPr lang="es-EC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Cristina Echeverría.</a:t>
            </a:r>
            <a:endParaRPr lang="es-EC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s-EC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Autor: Daniel Rivera</a:t>
            </a:r>
            <a:r>
              <a:rPr lang="es-EC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s-EC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AutoShape 2" descr="http://pixabay.com/static/uploads/photo/2014/04/03/10/27/bean-310483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1204" name="AutoShape 4" descr="http://pixabay.com/static/uploads/photo/2014/04/03/10/27/bean-310483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8" name="7 Imagen" descr="C:\Documents and Settings\Consultora\Mis documentos\Mis imágenes\Logos UTN\LOGO UT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267" y="154824"/>
            <a:ext cx="965349" cy="87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8 Imagen" descr="C:\Users\Cliente\Pictures\agrop cell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03216"/>
            <a:ext cx="105333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69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s virus en plantas y animales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3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27384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2132856"/>
            <a:ext cx="6096000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maceró </a:t>
            </a:r>
            <a:r>
              <a:rPr lang="es-EC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C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homogenizó </a:t>
            </a:r>
            <a:r>
              <a:rPr lang="es-EC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 gramo de hoja en 3 ml de tampón de extracción (Citrato sódico 50mM, EDTA 5 </a:t>
            </a:r>
            <a:r>
              <a:rPr lang="es-EC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s-EC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pH 8,5).  Se colocaron 1,5 ml de extracto en tubos e</a:t>
            </a:r>
            <a:r>
              <a:rPr lang="es-EC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ppendorf  para centrifugarse por un tiempo de </a:t>
            </a:r>
            <a:r>
              <a:rPr lang="es-EC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minutos a </a:t>
            </a:r>
            <a:r>
              <a:rPr lang="es-EC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s-EC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mil </a:t>
            </a:r>
            <a:r>
              <a:rPr lang="es-EC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rpm.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914400" y="162880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s-EC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Extracción </a:t>
            </a:r>
            <a:r>
              <a:rPr lang="es-EC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ácidos nucleicos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dirty="0">
                <a:latin typeface="Times New Roman" pitchFamily="18" charset="0"/>
                <a:cs typeface="Times New Roman" pitchFamily="18" charset="0"/>
              </a:rPr>
            </a:br>
            <a:endParaRPr lang="es-EC" dirty="0"/>
          </a:p>
        </p:txBody>
      </p:sp>
      <p:pic>
        <p:nvPicPr>
          <p:cNvPr id="8" name="7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3240360" cy="2564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http://facultad.bayamon.inter.edu/yserrano/VIRUS_files/image00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2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2811"/>
            <a:ext cx="7992888" cy="51837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3471858" cy="4572032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Implantación en la membrana de nylon de AN.</a:t>
            </a:r>
            <a:endParaRPr lang="es-EC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s-EC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tomo </a:t>
            </a:r>
            <a:r>
              <a:rPr lang="es-EC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2µl de </a:t>
            </a:r>
            <a:r>
              <a:rPr lang="es-EC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sobrenadante  y se impregno con una micro-pipeta en </a:t>
            </a:r>
            <a:r>
              <a:rPr lang="es-EC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C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membrana.</a:t>
            </a:r>
          </a:p>
          <a:p>
            <a:pPr marL="0" indent="0">
              <a:buNone/>
            </a:pP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magen" descr="C:\Users\Mario Daniel\Documents\PARA EL LOKITO\FOTOS VIRUS FREJOL\DSC0305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" t="9853" r="7004" b="12365"/>
          <a:stretch/>
        </p:blipFill>
        <p:spPr bwMode="auto">
          <a:xfrm>
            <a:off x="4286248" y="4500570"/>
            <a:ext cx="3136901" cy="178595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21 Conector angular"/>
          <p:cNvCxnSpPr/>
          <p:nvPr/>
        </p:nvCxnSpPr>
        <p:spPr>
          <a:xfrm>
            <a:off x="7072330" y="1678769"/>
            <a:ext cx="500066" cy="96441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24 Conector angular"/>
          <p:cNvCxnSpPr/>
          <p:nvPr/>
        </p:nvCxnSpPr>
        <p:spPr>
          <a:xfrm rot="5400000">
            <a:off x="6858810" y="4929198"/>
            <a:ext cx="1356528" cy="215108"/>
          </a:xfrm>
          <a:prstGeom prst="bentConnector3">
            <a:avLst>
              <a:gd name="adj1" fmla="val 97028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12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58" y="2852590"/>
            <a:ext cx="2127741" cy="150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28" y="1068240"/>
            <a:ext cx="2419350" cy="178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1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0" cy="4525963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s-EC" dirty="0">
                <a:solidFill>
                  <a:srgbClr val="FFFF00"/>
                </a:solidFill>
              </a:rPr>
              <a:t>Proceso de hibridación</a:t>
            </a:r>
          </a:p>
          <a:p>
            <a:r>
              <a:rPr lang="es-EC" dirty="0">
                <a:solidFill>
                  <a:srgbClr val="FFFF00"/>
                </a:solidFill>
              </a:rPr>
              <a:t>50 % </a:t>
            </a:r>
            <a:r>
              <a:rPr lang="es-EC" dirty="0" err="1">
                <a:solidFill>
                  <a:srgbClr val="FFFF00"/>
                </a:solidFill>
              </a:rPr>
              <a:t>formamida</a:t>
            </a:r>
            <a:endParaRPr lang="es-EC" dirty="0">
              <a:solidFill>
                <a:srgbClr val="FFFF00"/>
              </a:solidFill>
            </a:endParaRPr>
          </a:p>
          <a:p>
            <a:r>
              <a:rPr lang="es-EC" dirty="0">
                <a:solidFill>
                  <a:srgbClr val="FFFF00"/>
                </a:solidFill>
              </a:rPr>
              <a:t>5X SSC</a:t>
            </a:r>
          </a:p>
          <a:p>
            <a:r>
              <a:rPr lang="es-EC" dirty="0">
                <a:solidFill>
                  <a:srgbClr val="FFFF00"/>
                </a:solidFill>
              </a:rPr>
              <a:t>0,1 N-</a:t>
            </a:r>
            <a:r>
              <a:rPr lang="es-EC" dirty="0" err="1">
                <a:solidFill>
                  <a:srgbClr val="FFFF00"/>
                </a:solidFill>
              </a:rPr>
              <a:t>Laurosysarcosine</a:t>
            </a:r>
            <a:endParaRPr lang="es-EC" dirty="0">
              <a:solidFill>
                <a:srgbClr val="FFFF00"/>
              </a:solidFill>
            </a:endParaRPr>
          </a:p>
          <a:p>
            <a:r>
              <a:rPr lang="es-EC" dirty="0">
                <a:solidFill>
                  <a:srgbClr val="FFFF00"/>
                </a:solidFill>
              </a:rPr>
              <a:t>0,02 % SDS</a:t>
            </a:r>
          </a:p>
          <a:p>
            <a:r>
              <a:rPr lang="es-EC" dirty="0" err="1">
                <a:solidFill>
                  <a:srgbClr val="FFFF00"/>
                </a:solidFill>
              </a:rPr>
              <a:t>Blocking</a:t>
            </a:r>
            <a:r>
              <a:rPr lang="es-EC" dirty="0">
                <a:solidFill>
                  <a:srgbClr val="FFFF00"/>
                </a:solidFill>
              </a:rPr>
              <a:t> </a:t>
            </a:r>
            <a:r>
              <a:rPr lang="es-EC" dirty="0" err="1">
                <a:solidFill>
                  <a:srgbClr val="FFFF00"/>
                </a:solidFill>
              </a:rPr>
              <a:t>Reagent</a:t>
            </a:r>
            <a:r>
              <a:rPr lang="es-EC" dirty="0">
                <a:solidFill>
                  <a:srgbClr val="FFFF00"/>
                </a:solidFill>
              </a:rPr>
              <a:t> </a:t>
            </a:r>
            <a:r>
              <a:rPr lang="es-EC" dirty="0" err="1">
                <a:solidFill>
                  <a:srgbClr val="FFFF00"/>
                </a:solidFill>
              </a:rPr>
              <a:t>Solution</a:t>
            </a:r>
            <a:endParaRPr lang="es-EC" dirty="0">
              <a:solidFill>
                <a:srgbClr val="FFFF00"/>
              </a:solidFill>
            </a:endParaRPr>
          </a:p>
          <a:p>
            <a:r>
              <a:rPr lang="es-EC" dirty="0">
                <a:solidFill>
                  <a:srgbClr val="FFFF00"/>
                </a:solidFill>
              </a:rPr>
              <a:t>0,1 M ácido </a:t>
            </a:r>
            <a:r>
              <a:rPr lang="es-EC" dirty="0" err="1">
                <a:solidFill>
                  <a:srgbClr val="FFFF00"/>
                </a:solidFill>
              </a:rPr>
              <a:t>maleico</a:t>
            </a:r>
            <a:r>
              <a:rPr lang="es-EC" dirty="0">
                <a:solidFill>
                  <a:srgbClr val="FFFF00"/>
                </a:solidFill>
              </a:rPr>
              <a:t> pH 7</a:t>
            </a:r>
          </a:p>
          <a:p>
            <a:r>
              <a:rPr lang="es-EC" dirty="0">
                <a:solidFill>
                  <a:srgbClr val="FFFF00"/>
                </a:solidFill>
              </a:rPr>
              <a:t>0,15 Cloruro sódico</a:t>
            </a:r>
          </a:p>
          <a:p>
            <a:r>
              <a:rPr lang="es-EC" dirty="0">
                <a:solidFill>
                  <a:srgbClr val="FFFF00"/>
                </a:solidFill>
              </a:rPr>
              <a:t>0,3 % </a:t>
            </a:r>
            <a:r>
              <a:rPr lang="es-EC" dirty="0" err="1">
                <a:solidFill>
                  <a:srgbClr val="FFFF00"/>
                </a:solidFill>
              </a:rPr>
              <a:t>Tween</a:t>
            </a:r>
            <a:r>
              <a:rPr lang="es-EC" dirty="0">
                <a:solidFill>
                  <a:srgbClr val="FFFF00"/>
                </a:solidFill>
              </a:rPr>
              <a:t> </a:t>
            </a:r>
            <a:r>
              <a:rPr lang="es-EC" dirty="0" smtClean="0">
                <a:solidFill>
                  <a:srgbClr val="FFFF00"/>
                </a:solidFill>
              </a:rPr>
              <a:t>20</a:t>
            </a:r>
          </a:p>
          <a:p>
            <a:r>
              <a:rPr lang="es-EC" dirty="0" smtClean="0">
                <a:solidFill>
                  <a:srgbClr val="FFFF00"/>
                </a:solidFill>
              </a:rPr>
              <a:t>0,1 M tris </a:t>
            </a:r>
            <a:r>
              <a:rPr lang="es-EC" dirty="0" err="1" smtClean="0">
                <a:solidFill>
                  <a:srgbClr val="FFFF00"/>
                </a:solidFill>
              </a:rPr>
              <a:t>ph</a:t>
            </a:r>
            <a:r>
              <a:rPr lang="es-EC" dirty="0" smtClean="0">
                <a:solidFill>
                  <a:srgbClr val="FFFF00"/>
                </a:solidFill>
              </a:rPr>
              <a:t> 9,5</a:t>
            </a:r>
          </a:p>
          <a:p>
            <a:r>
              <a:rPr lang="es-EC" dirty="0" smtClean="0">
                <a:solidFill>
                  <a:srgbClr val="FFFF00"/>
                </a:solidFill>
              </a:rPr>
              <a:t>0,1 M </a:t>
            </a:r>
            <a:r>
              <a:rPr lang="es-EC" dirty="0" err="1" smtClean="0">
                <a:solidFill>
                  <a:srgbClr val="FFFF00"/>
                </a:solidFill>
              </a:rPr>
              <a:t>NaCl</a:t>
            </a:r>
            <a:endParaRPr lang="es-EC" dirty="0">
              <a:solidFill>
                <a:srgbClr val="FFFF0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166" y="551405"/>
            <a:ext cx="7543800" cy="914400"/>
          </a:xfrm>
        </p:spPr>
        <p:txBody>
          <a:bodyPr/>
          <a:lstStyle/>
          <a:p>
            <a:r>
              <a:rPr lang="es-EC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HIBRIDACIÓN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3 Forma"/>
          <p:cNvCxnSpPr/>
          <p:nvPr/>
        </p:nvCxnSpPr>
        <p:spPr bwMode="auto">
          <a:xfrm>
            <a:off x="6500826" y="2000240"/>
            <a:ext cx="1143008" cy="857256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4 Forma"/>
          <p:cNvCxnSpPr/>
          <p:nvPr/>
        </p:nvCxnSpPr>
        <p:spPr bwMode="auto">
          <a:xfrm rot="5400000">
            <a:off x="6715140" y="4429132"/>
            <a:ext cx="714380" cy="1143008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5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85926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6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496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7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714752"/>
            <a:ext cx="20002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7996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214290"/>
            <a:ext cx="5241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b="1" dirty="0" smtClean="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s-E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     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Hibridación con sondas de RNA</a:t>
            </a:r>
            <a:endParaRPr lang="es-E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3" name="79 Grupo"/>
          <p:cNvGrpSpPr/>
          <p:nvPr/>
        </p:nvGrpSpPr>
        <p:grpSpPr>
          <a:xfrm>
            <a:off x="6072198" y="1513483"/>
            <a:ext cx="875354" cy="994049"/>
            <a:chOff x="6814812" y="2096813"/>
            <a:chExt cx="1167138" cy="99404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14812" y="2096813"/>
              <a:ext cx="1140113" cy="99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Elipse"/>
            <p:cNvSpPr/>
            <p:nvPr/>
          </p:nvSpPr>
          <p:spPr>
            <a:xfrm>
              <a:off x="7848600" y="2285999"/>
              <a:ext cx="133350" cy="142875"/>
            </a:xfrm>
            <a:prstGeom prst="ellipse">
              <a:avLst/>
            </a:prstGeom>
            <a:solidFill>
              <a:srgbClr val="0066FF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00"/>
                </a:solidFill>
              </a:endParaRPr>
            </a:p>
          </p:txBody>
        </p:sp>
        <p:sp>
          <p:nvSpPr>
            <p:cNvPr id="6" name="5 Elipse"/>
            <p:cNvSpPr>
              <a:spLocks noChangeAspect="1"/>
            </p:cNvSpPr>
            <p:nvPr/>
          </p:nvSpPr>
          <p:spPr>
            <a:xfrm>
              <a:off x="7343775" y="2343149"/>
              <a:ext cx="100800" cy="108000"/>
            </a:xfrm>
            <a:prstGeom prst="ellipse">
              <a:avLst/>
            </a:prstGeom>
            <a:solidFill>
              <a:srgbClr val="0066FF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00"/>
                </a:solidFill>
              </a:endParaRPr>
            </a:p>
          </p:txBody>
        </p:sp>
        <p:sp>
          <p:nvSpPr>
            <p:cNvPr id="7" name="6 Elipse"/>
            <p:cNvSpPr/>
            <p:nvPr/>
          </p:nvSpPr>
          <p:spPr>
            <a:xfrm>
              <a:off x="7210425" y="2828924"/>
              <a:ext cx="108000" cy="72000"/>
            </a:xfrm>
            <a:prstGeom prst="ellipse">
              <a:avLst/>
            </a:prstGeom>
            <a:solidFill>
              <a:srgbClr val="0066FF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55 Grupo"/>
          <p:cNvGrpSpPr/>
          <p:nvPr/>
        </p:nvGrpSpPr>
        <p:grpSpPr>
          <a:xfrm>
            <a:off x="6524461" y="2786058"/>
            <a:ext cx="483313" cy="420035"/>
            <a:chOff x="7143749" y="3600449"/>
            <a:chExt cx="456226" cy="288000"/>
          </a:xfrm>
        </p:grpSpPr>
        <p:sp>
          <p:nvSpPr>
            <p:cNvPr id="9" name="8 Cheurón"/>
            <p:cNvSpPr>
              <a:spLocks noChangeAspect="1"/>
            </p:cNvSpPr>
            <p:nvPr/>
          </p:nvSpPr>
          <p:spPr>
            <a:xfrm>
              <a:off x="7143749" y="3600449"/>
              <a:ext cx="288000" cy="288000"/>
            </a:xfrm>
            <a:prstGeom prst="chevr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00"/>
                </a:solidFill>
              </a:endParaRPr>
            </a:p>
          </p:txBody>
        </p:sp>
        <p:sp>
          <p:nvSpPr>
            <p:cNvPr id="10" name="9 Elipse"/>
            <p:cNvSpPr>
              <a:spLocks noChangeAspect="1"/>
            </p:cNvSpPr>
            <p:nvPr/>
          </p:nvSpPr>
          <p:spPr>
            <a:xfrm>
              <a:off x="7419975" y="3654449"/>
              <a:ext cx="180000" cy="1800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 prstMaterial="metal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0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 l="9685" t="15168" r="11728" b="16686"/>
          <a:stretch>
            <a:fillRect/>
          </a:stretch>
        </p:blipFill>
        <p:spPr bwMode="auto">
          <a:xfrm>
            <a:off x="6858016" y="5643578"/>
            <a:ext cx="2000264" cy="78581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grpSp>
        <p:nvGrpSpPr>
          <p:cNvPr id="12" name="92 Grupo"/>
          <p:cNvGrpSpPr/>
          <p:nvPr/>
        </p:nvGrpSpPr>
        <p:grpSpPr>
          <a:xfrm>
            <a:off x="428596" y="1277087"/>
            <a:ext cx="2071701" cy="867015"/>
            <a:chOff x="-591885" y="1545109"/>
            <a:chExt cx="2456309" cy="867015"/>
          </a:xfrm>
        </p:grpSpPr>
        <p:grpSp>
          <p:nvGrpSpPr>
            <p:cNvPr id="13" name="70 Grupo"/>
            <p:cNvGrpSpPr/>
            <p:nvPr/>
          </p:nvGrpSpPr>
          <p:grpSpPr>
            <a:xfrm>
              <a:off x="763321" y="1545109"/>
              <a:ext cx="1101103" cy="867015"/>
              <a:chOff x="304396" y="1985307"/>
              <a:chExt cx="1210046" cy="884017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7FFF2"/>
                  </a:clrFrom>
                  <a:clrTo>
                    <a:srgbClr val="F7FFF2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59115" y="2383272"/>
                <a:ext cx="655327" cy="486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4396" y="2311264"/>
                <a:ext cx="667204" cy="541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11972" y="1985307"/>
                <a:ext cx="523230" cy="437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13 CuadroTexto"/>
            <p:cNvSpPr txBox="1"/>
            <p:nvPr/>
          </p:nvSpPr>
          <p:spPr>
            <a:xfrm>
              <a:off x="-591885" y="1873659"/>
              <a:ext cx="1355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solidFill>
                    <a:srgbClr val="FFFF00"/>
                  </a:solidFill>
                  <a:latin typeface="Comic Sans MS" pitchFamily="66" charset="0"/>
                </a:rPr>
                <a:t>1- Hojas</a:t>
              </a:r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142844" y="4466923"/>
            <a:ext cx="1257303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rgbClr val="FFFF00"/>
                </a:solidFill>
                <a:latin typeface="Comic Sans MS" pitchFamily="66" charset="0"/>
              </a:rPr>
              <a:t>3- Extraer Ácidos nucleicos </a:t>
            </a:r>
            <a:r>
              <a:rPr lang="es-ES" sz="1500" dirty="0" smtClean="0">
                <a:solidFill>
                  <a:srgbClr val="FFFF00"/>
                </a:solidFill>
                <a:latin typeface="Comic Sans MS" pitchFamily="66" charset="0"/>
              </a:rPr>
              <a:t>totales Sana                     Enferma </a:t>
            </a:r>
          </a:p>
          <a:p>
            <a:pPr algn="ctr"/>
            <a:endParaRPr lang="es-ES" sz="1500" dirty="0">
              <a:solidFill>
                <a:srgbClr val="FFFF00"/>
              </a:solidFill>
            </a:endParaRPr>
          </a:p>
        </p:txBody>
      </p:sp>
      <p:grpSp>
        <p:nvGrpSpPr>
          <p:cNvPr id="19" name="74 Grupo"/>
          <p:cNvGrpSpPr/>
          <p:nvPr/>
        </p:nvGrpSpPr>
        <p:grpSpPr>
          <a:xfrm>
            <a:off x="1326988" y="4653136"/>
            <a:ext cx="1744815" cy="1443218"/>
            <a:chOff x="355025" y="5452587"/>
            <a:chExt cx="2326416" cy="1443218"/>
          </a:xfrm>
        </p:grpSpPr>
        <p:grpSp>
          <p:nvGrpSpPr>
            <p:cNvPr id="20" name="35 Grupo"/>
            <p:cNvGrpSpPr/>
            <p:nvPr/>
          </p:nvGrpSpPr>
          <p:grpSpPr>
            <a:xfrm>
              <a:off x="355025" y="5452587"/>
              <a:ext cx="1228303" cy="1443218"/>
              <a:chOff x="5094192" y="4262739"/>
              <a:chExt cx="1687750" cy="1828679"/>
            </a:xfrm>
          </p:grpSpPr>
          <p:pic>
            <p:nvPicPr>
              <p:cNvPr id="22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3033290">
                <a:off x="5269657" y="5100044"/>
                <a:ext cx="576064" cy="371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21114871">
                <a:off x="5094192" y="4757956"/>
                <a:ext cx="696370" cy="371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597497">
                <a:off x="5308443" y="4262739"/>
                <a:ext cx="1337735" cy="687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49709" y="5329007"/>
                <a:ext cx="1047032" cy="590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872904">
                <a:off x="5725403" y="5034879"/>
                <a:ext cx="1216918" cy="896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07504" y="5546034"/>
              <a:ext cx="1273937" cy="933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26 CuadroTexto"/>
          <p:cNvSpPr txBox="1"/>
          <p:nvPr/>
        </p:nvSpPr>
        <p:spPr>
          <a:xfrm>
            <a:off x="5463261" y="500042"/>
            <a:ext cx="14661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rgbClr val="FFFF00"/>
                </a:solidFill>
                <a:latin typeface="Comic Sans MS" pitchFamily="66" charset="0"/>
              </a:rPr>
              <a:t>4- Aplicar en Membrana de Nylon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7215206" y="1501162"/>
            <a:ext cx="12144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rgbClr val="FFFF00"/>
                </a:solidFill>
                <a:latin typeface="Comic Sans MS" pitchFamily="66" charset="0"/>
              </a:rPr>
              <a:t>5- Incubar con Sonda Especifica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6971322" y="2643182"/>
            <a:ext cx="17440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rgbClr val="FFFF00"/>
                </a:solidFill>
                <a:latin typeface="Comic Sans MS" pitchFamily="66" charset="0"/>
              </a:rPr>
              <a:t>6- Incubar  Anticuerpo Anti-marca conjugado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929454" y="4000504"/>
            <a:ext cx="1777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rgbClr val="FFFF00"/>
                </a:solidFill>
                <a:latin typeface="Comic Sans MS" pitchFamily="66" charset="0"/>
              </a:rPr>
              <a:t>7- Agregar Sustrato</a:t>
            </a:r>
          </a:p>
        </p:txBody>
      </p:sp>
      <p:grpSp>
        <p:nvGrpSpPr>
          <p:cNvPr id="31" name="88 Grupo"/>
          <p:cNvGrpSpPr/>
          <p:nvPr/>
        </p:nvGrpSpPr>
        <p:grpSpPr>
          <a:xfrm>
            <a:off x="3492736" y="1214422"/>
            <a:ext cx="2150830" cy="672022"/>
            <a:chOff x="3132985" y="1481963"/>
            <a:chExt cx="2867775" cy="672022"/>
          </a:xfrm>
        </p:grpSpPr>
        <p:grpSp>
          <p:nvGrpSpPr>
            <p:cNvPr id="32" name="36 Grupo"/>
            <p:cNvGrpSpPr/>
            <p:nvPr/>
          </p:nvGrpSpPr>
          <p:grpSpPr>
            <a:xfrm>
              <a:off x="3132985" y="1881397"/>
              <a:ext cx="2808313" cy="272588"/>
              <a:chOff x="3275860" y="2870362"/>
              <a:chExt cx="2808313" cy="272588"/>
            </a:xfrm>
          </p:grpSpPr>
          <p:pic>
            <p:nvPicPr>
              <p:cNvPr id="34" name="Picture 10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rot="1301263">
                <a:off x="4403654" y="2870362"/>
                <a:ext cx="360000" cy="21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9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1373428">
                <a:off x="3450169" y="2870476"/>
                <a:ext cx="351656" cy="226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9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1373428">
                <a:off x="5431369" y="2915997"/>
                <a:ext cx="351656" cy="226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7" name="36 Conector recto"/>
              <p:cNvCxnSpPr/>
              <p:nvPr/>
            </p:nvCxnSpPr>
            <p:spPr>
              <a:xfrm>
                <a:off x="3275860" y="3042432"/>
                <a:ext cx="2808313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32 CuadroTexto"/>
            <p:cNvSpPr txBox="1"/>
            <p:nvPr/>
          </p:nvSpPr>
          <p:spPr>
            <a:xfrm>
              <a:off x="3327837" y="1481963"/>
              <a:ext cx="2672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>
                  <a:solidFill>
                    <a:srgbClr val="FFFF00"/>
                  </a:solidFill>
                  <a:latin typeface="Comic Sans MS" pitchFamily="66" charset="0"/>
                </a:rPr>
                <a:t>Ac. Nuc. se pegan a la membrana</a:t>
              </a:r>
            </a:p>
          </p:txBody>
        </p:sp>
      </p:grpSp>
      <p:grpSp>
        <p:nvGrpSpPr>
          <p:cNvPr id="38" name="89 Grupo"/>
          <p:cNvGrpSpPr/>
          <p:nvPr/>
        </p:nvGrpSpPr>
        <p:grpSpPr>
          <a:xfrm>
            <a:off x="3521311" y="2143116"/>
            <a:ext cx="2106234" cy="949208"/>
            <a:chOff x="3171081" y="2190414"/>
            <a:chExt cx="2808312" cy="949208"/>
          </a:xfrm>
        </p:grpSpPr>
        <p:grpSp>
          <p:nvGrpSpPr>
            <p:cNvPr id="39" name="40 Grupo"/>
            <p:cNvGrpSpPr/>
            <p:nvPr/>
          </p:nvGrpSpPr>
          <p:grpSpPr>
            <a:xfrm>
              <a:off x="3171081" y="2912669"/>
              <a:ext cx="2808312" cy="226953"/>
              <a:chOff x="3275856" y="2760269"/>
              <a:chExt cx="2808312" cy="226953"/>
            </a:xfrm>
          </p:grpSpPr>
          <p:pic>
            <p:nvPicPr>
              <p:cNvPr id="42" name="Picture 10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rot="1301263">
                <a:off x="4403648" y="2765745"/>
                <a:ext cx="360000" cy="21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9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1373428">
                <a:off x="3450164" y="2760269"/>
                <a:ext cx="351656" cy="226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9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1373428">
                <a:off x="5431363" y="2760269"/>
                <a:ext cx="351656" cy="226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5" name="44 Conector recto"/>
              <p:cNvCxnSpPr/>
              <p:nvPr/>
            </p:nvCxnSpPr>
            <p:spPr>
              <a:xfrm>
                <a:off x="3275856" y="2924944"/>
                <a:ext cx="2808312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Picture 7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280000">
              <a:off x="4122126" y="2430671"/>
              <a:ext cx="749714" cy="707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40 CuadroTexto"/>
            <p:cNvSpPr txBox="1"/>
            <p:nvPr/>
          </p:nvSpPr>
          <p:spPr>
            <a:xfrm>
              <a:off x="3189894" y="2190414"/>
              <a:ext cx="2715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>
                  <a:solidFill>
                    <a:srgbClr val="FFFF00"/>
                  </a:solidFill>
                  <a:latin typeface="Comic Sans MS" pitchFamily="66" charset="0"/>
                </a:rPr>
                <a:t>Sonda reconoce Ac. Nuc. patógeno</a:t>
              </a:r>
            </a:p>
          </p:txBody>
        </p:sp>
      </p:grpSp>
      <p:grpSp>
        <p:nvGrpSpPr>
          <p:cNvPr id="46" name="90 Grupo"/>
          <p:cNvGrpSpPr/>
          <p:nvPr/>
        </p:nvGrpSpPr>
        <p:grpSpPr>
          <a:xfrm>
            <a:off x="3549886" y="3538839"/>
            <a:ext cx="2106234" cy="1081437"/>
            <a:chOff x="3209181" y="3381179"/>
            <a:chExt cx="2808312" cy="1081437"/>
          </a:xfrm>
        </p:grpSpPr>
        <p:grpSp>
          <p:nvGrpSpPr>
            <p:cNvPr id="47" name="75 Grupo"/>
            <p:cNvGrpSpPr/>
            <p:nvPr/>
          </p:nvGrpSpPr>
          <p:grpSpPr>
            <a:xfrm>
              <a:off x="3209181" y="3753665"/>
              <a:ext cx="2808312" cy="708951"/>
              <a:chOff x="3209181" y="3611771"/>
              <a:chExt cx="2808312" cy="708951"/>
            </a:xfrm>
          </p:grpSpPr>
          <p:grpSp>
            <p:nvGrpSpPr>
              <p:cNvPr id="49" name="45 Grupo"/>
              <p:cNvGrpSpPr/>
              <p:nvPr/>
            </p:nvGrpSpPr>
            <p:grpSpPr>
              <a:xfrm>
                <a:off x="3209181" y="4093769"/>
                <a:ext cx="2808312" cy="226953"/>
                <a:chOff x="3275856" y="2760269"/>
                <a:chExt cx="2808312" cy="226953"/>
              </a:xfrm>
            </p:grpSpPr>
            <p:pic>
              <p:nvPicPr>
                <p:cNvPr id="52" name="Picture 10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 rot="1301263">
                  <a:off x="4403648" y="2765745"/>
                  <a:ext cx="360000" cy="216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9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1373428">
                  <a:off x="3450164" y="2760269"/>
                  <a:ext cx="351656" cy="226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9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1373428">
                  <a:off x="5431363" y="2760269"/>
                  <a:ext cx="351656" cy="226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55" name="54 Conector recto"/>
                <p:cNvCxnSpPr/>
                <p:nvPr/>
              </p:nvCxnSpPr>
              <p:spPr>
                <a:xfrm>
                  <a:off x="3275856" y="2924944"/>
                  <a:ext cx="2808312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0" name="Picture 7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280000">
                <a:off x="4160226" y="3611771"/>
                <a:ext cx="749714" cy="707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8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6200000">
                <a:off x="4411500" y="3677114"/>
                <a:ext cx="362159" cy="257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8" name="47 CuadroTexto"/>
            <p:cNvSpPr txBox="1"/>
            <p:nvPr/>
          </p:nvSpPr>
          <p:spPr>
            <a:xfrm>
              <a:off x="3316001" y="3381179"/>
              <a:ext cx="2585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>
                  <a:solidFill>
                    <a:srgbClr val="FFFF00"/>
                  </a:solidFill>
                  <a:latin typeface="Comic Sans MS" pitchFamily="66" charset="0"/>
                </a:rPr>
                <a:t>Anticuerpo reconoce sonda</a:t>
              </a:r>
            </a:p>
          </p:txBody>
        </p:sp>
      </p:grpSp>
      <p:grpSp>
        <p:nvGrpSpPr>
          <p:cNvPr id="56" name="91 Grupo"/>
          <p:cNvGrpSpPr/>
          <p:nvPr/>
        </p:nvGrpSpPr>
        <p:grpSpPr>
          <a:xfrm>
            <a:off x="3528455" y="5223703"/>
            <a:ext cx="2106234" cy="1099588"/>
            <a:chOff x="3180606" y="4892615"/>
            <a:chExt cx="2808312" cy="1099588"/>
          </a:xfrm>
        </p:grpSpPr>
        <p:grpSp>
          <p:nvGrpSpPr>
            <p:cNvPr id="57" name="76 Grupo"/>
            <p:cNvGrpSpPr/>
            <p:nvPr/>
          </p:nvGrpSpPr>
          <p:grpSpPr>
            <a:xfrm>
              <a:off x="3180606" y="5165781"/>
              <a:ext cx="2808312" cy="826422"/>
              <a:chOff x="3180606" y="4913525"/>
              <a:chExt cx="2808312" cy="826422"/>
            </a:xfrm>
          </p:grpSpPr>
          <p:pic>
            <p:nvPicPr>
              <p:cNvPr id="59" name="Picture 9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rot="16200000">
                <a:off x="4341860" y="4985525"/>
                <a:ext cx="445714" cy="301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0" name="61 Grupo"/>
              <p:cNvGrpSpPr/>
              <p:nvPr/>
            </p:nvGrpSpPr>
            <p:grpSpPr>
              <a:xfrm>
                <a:off x="3180606" y="5512994"/>
                <a:ext cx="2808312" cy="226953"/>
                <a:chOff x="3275856" y="2760269"/>
                <a:chExt cx="2808312" cy="226953"/>
              </a:xfrm>
            </p:grpSpPr>
            <p:pic>
              <p:nvPicPr>
                <p:cNvPr id="62" name="Picture 10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 rot="1301263">
                  <a:off x="4403648" y="2765745"/>
                  <a:ext cx="360000" cy="216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3" name="Picture 9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1373428">
                  <a:off x="3450164" y="2760269"/>
                  <a:ext cx="351656" cy="226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4" name="Picture 9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1373428">
                  <a:off x="5431363" y="2760269"/>
                  <a:ext cx="351656" cy="226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65" name="64 Conector recto"/>
                <p:cNvCxnSpPr/>
                <p:nvPr/>
              </p:nvCxnSpPr>
              <p:spPr>
                <a:xfrm>
                  <a:off x="3275856" y="2924944"/>
                  <a:ext cx="2808312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1" name="Picture 7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280000">
                <a:off x="4131651" y="5030996"/>
                <a:ext cx="749714" cy="707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8" name="57 CuadroTexto"/>
            <p:cNvSpPr txBox="1"/>
            <p:nvPr/>
          </p:nvSpPr>
          <p:spPr>
            <a:xfrm>
              <a:off x="3294975" y="4892615"/>
              <a:ext cx="25855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>
                  <a:solidFill>
                    <a:srgbClr val="FFFF00"/>
                  </a:solidFill>
                  <a:latin typeface="Comic Sans MS" pitchFamily="66" charset="0"/>
                </a:rPr>
                <a:t>Complejo </a:t>
              </a:r>
              <a:r>
                <a:rPr lang="es-ES" sz="1200" dirty="0" smtClean="0">
                  <a:solidFill>
                    <a:srgbClr val="FFFF00"/>
                  </a:solidFill>
                  <a:latin typeface="Comic Sans MS" pitchFamily="66" charset="0"/>
                </a:rPr>
                <a:t>fluorescente</a:t>
              </a:r>
              <a:endParaRPr lang="es-ES" sz="12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sp>
        <p:nvSpPr>
          <p:cNvPr id="66" name="65 CuadroTexto"/>
          <p:cNvSpPr txBox="1"/>
          <p:nvPr/>
        </p:nvSpPr>
        <p:spPr>
          <a:xfrm>
            <a:off x="6890518" y="4929198"/>
            <a:ext cx="1896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rgbClr val="FFFF00"/>
                </a:solidFill>
                <a:latin typeface="Comic Sans MS" pitchFamily="66" charset="0"/>
              </a:rPr>
              <a:t>8- Exponer película y revelar</a:t>
            </a:r>
          </a:p>
        </p:txBody>
      </p:sp>
      <p:grpSp>
        <p:nvGrpSpPr>
          <p:cNvPr id="67" name="102 Grupo"/>
          <p:cNvGrpSpPr/>
          <p:nvPr/>
        </p:nvGrpSpPr>
        <p:grpSpPr>
          <a:xfrm>
            <a:off x="357158" y="2301765"/>
            <a:ext cx="2428890" cy="1997973"/>
            <a:chOff x="-31532" y="2301765"/>
            <a:chExt cx="2247610" cy="1997973"/>
          </a:xfrm>
        </p:grpSpPr>
        <p:grpSp>
          <p:nvGrpSpPr>
            <p:cNvPr id="68" name="93 Grupo"/>
            <p:cNvGrpSpPr/>
            <p:nvPr/>
          </p:nvGrpSpPr>
          <p:grpSpPr>
            <a:xfrm>
              <a:off x="-31532" y="2767734"/>
              <a:ext cx="2247610" cy="1532004"/>
              <a:chOff x="15766" y="2988458"/>
              <a:chExt cx="2247610" cy="1532004"/>
            </a:xfrm>
          </p:grpSpPr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007359" y="2988458"/>
                <a:ext cx="1256017" cy="1089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" name="70 CuadroTexto"/>
              <p:cNvSpPr txBox="1"/>
              <p:nvPr/>
            </p:nvSpPr>
            <p:spPr>
              <a:xfrm>
                <a:off x="15766" y="3273967"/>
                <a:ext cx="1150883" cy="12464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500" dirty="0">
                    <a:solidFill>
                      <a:srgbClr val="FFFF00"/>
                    </a:solidFill>
                    <a:latin typeface="Comic Sans MS" pitchFamily="66" charset="0"/>
                  </a:rPr>
                  <a:t>2- </a:t>
                </a:r>
                <a:r>
                  <a:rPr lang="es-ES" sz="1500" dirty="0" err="1" smtClean="0">
                    <a:solidFill>
                      <a:srgbClr val="FFFF00"/>
                    </a:solidFill>
                    <a:latin typeface="Comic Sans MS" pitchFamily="66" charset="0"/>
                  </a:rPr>
                  <a:t>Molerhojas</a:t>
                </a:r>
                <a:r>
                  <a:rPr lang="es-ES" sz="1500" dirty="0" smtClean="0">
                    <a:solidFill>
                      <a:srgbClr val="FFFF00"/>
                    </a:solidFill>
                    <a:latin typeface="Comic Sans MS" pitchFamily="66" charset="0"/>
                  </a:rPr>
                  <a:t> de fréjol  con el Tampón</a:t>
                </a:r>
                <a:endParaRPr lang="es-ES" sz="15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69" name="68 Flecha a la derecha con bandas"/>
            <p:cNvSpPr/>
            <p:nvPr/>
          </p:nvSpPr>
          <p:spPr>
            <a:xfrm rot="5400000">
              <a:off x="1317012" y="2341452"/>
              <a:ext cx="409903" cy="330530"/>
            </a:xfrm>
            <a:prstGeom prst="stripedRightArrow">
              <a:avLst/>
            </a:prstGeom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00"/>
                </a:solidFill>
              </a:endParaRPr>
            </a:p>
          </p:txBody>
        </p:sp>
      </p:grpSp>
      <p:sp>
        <p:nvSpPr>
          <p:cNvPr id="72" name="71 Flecha a la derecha con bandas"/>
          <p:cNvSpPr/>
          <p:nvPr/>
        </p:nvSpPr>
        <p:spPr>
          <a:xfrm rot="5400000">
            <a:off x="1844056" y="4130080"/>
            <a:ext cx="409903" cy="33107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73" name="72 Flecha a la derecha con bandas"/>
          <p:cNvSpPr/>
          <p:nvPr/>
        </p:nvSpPr>
        <p:spPr>
          <a:xfrm rot="5400000">
            <a:off x="7630534" y="2325406"/>
            <a:ext cx="409903" cy="33107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74" name="73 Flecha a la derecha con bandas"/>
          <p:cNvSpPr/>
          <p:nvPr/>
        </p:nvSpPr>
        <p:spPr>
          <a:xfrm rot="5400000">
            <a:off x="7630534" y="3539852"/>
            <a:ext cx="409903" cy="33107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75" name="74 Flecha a la derecha con bandas"/>
          <p:cNvSpPr/>
          <p:nvPr/>
        </p:nvSpPr>
        <p:spPr>
          <a:xfrm rot="5400000">
            <a:off x="7630534" y="4539984"/>
            <a:ext cx="409903" cy="33107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76" name="75 Flecha a la derecha con bandas"/>
          <p:cNvSpPr>
            <a:spLocks noChangeAspect="1"/>
          </p:cNvSpPr>
          <p:nvPr/>
        </p:nvSpPr>
        <p:spPr>
          <a:xfrm rot="5400000">
            <a:off x="4396999" y="1883323"/>
            <a:ext cx="348418" cy="281414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77" name="76 Flecha a la derecha con bandas"/>
          <p:cNvSpPr>
            <a:spLocks noChangeAspect="1"/>
          </p:cNvSpPr>
          <p:nvPr/>
        </p:nvSpPr>
        <p:spPr>
          <a:xfrm rot="5400000">
            <a:off x="4396999" y="3176750"/>
            <a:ext cx="348418" cy="281414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78" name="77 Flecha a la derecha con bandas"/>
          <p:cNvSpPr>
            <a:spLocks noChangeAspect="1"/>
          </p:cNvSpPr>
          <p:nvPr/>
        </p:nvSpPr>
        <p:spPr>
          <a:xfrm rot="5400000">
            <a:off x="4396999" y="4836771"/>
            <a:ext cx="348418" cy="281414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pic>
        <p:nvPicPr>
          <p:cNvPr id="79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29454" y="428604"/>
            <a:ext cx="121721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625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8" grpId="0"/>
      <p:bldP spid="29" grpId="0"/>
      <p:bldP spid="30" grpId="0"/>
      <p:bldP spid="66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1285884"/>
          </a:xfrm>
        </p:spPr>
        <p:txBody>
          <a:bodyPr>
            <a:normAutofit/>
          </a:bodyPr>
          <a:lstStyle/>
          <a:p>
            <a:r>
              <a:rPr lang="es-EC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CAPITULO IV</a:t>
            </a:r>
            <a:endParaRPr lang="es-EC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457200" y="3357562"/>
            <a:ext cx="8229600" cy="943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RESULTADOS</a:t>
            </a:r>
            <a:r>
              <a:rPr kumimoji="0" lang="es-EC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s-EC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Y DISCUSION</a:t>
            </a:r>
            <a:endParaRPr kumimoji="0" lang="es-EC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543800" cy="914400"/>
          </a:xfrm>
          <a:ln>
            <a:solidFill>
              <a:srgbClr val="92D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s-EC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DE LOS ANÁLISIS</a:t>
            </a:r>
            <a:endParaRPr lang="es-EC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4202501"/>
            <a:ext cx="7560840" cy="7386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 </a:t>
            </a:r>
            <a:r>
              <a:rPr lang="es-ES_tradnl" sz="1400" dirty="0">
                <a:solidFill>
                  <a:srgbClr val="FFFF00"/>
                </a:solidFill>
              </a:rPr>
              <a:t>Placa de revelado obtenida a partir del primer muestreo, la misma que no detecta presencia de virus, los ácidos nucleicos no hibridaron (coloración blanca). Se colocaron cuatro controles positivos los cuales mostraron hibridación a la </a:t>
            </a:r>
            <a:r>
              <a:rPr lang="es-ES_tradnl" sz="1400" dirty="0" err="1">
                <a:solidFill>
                  <a:srgbClr val="FFFF00"/>
                </a:solidFill>
              </a:rPr>
              <a:t>polisonda</a:t>
            </a:r>
            <a:r>
              <a:rPr lang="es-ES_tradnl" sz="1400" dirty="0">
                <a:solidFill>
                  <a:srgbClr val="FFFF00"/>
                </a:solidFill>
              </a:rPr>
              <a:t> (coloración obscura</a:t>
            </a:r>
            <a:endParaRPr lang="es-EC" sz="14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611700"/>
            <a:ext cx="4206403" cy="24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17 Flecha derecha"/>
          <p:cNvSpPr/>
          <p:nvPr/>
        </p:nvSpPr>
        <p:spPr>
          <a:xfrm flipH="1">
            <a:off x="5436096" y="2204864"/>
            <a:ext cx="2828503" cy="533400"/>
          </a:xfrm>
          <a:prstGeom prst="rightArrow">
            <a:avLst>
              <a:gd name="adj1" fmla="val 57143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_tradnl" sz="1200">
                <a:effectLst/>
                <a:ea typeface="Times New Roman"/>
                <a:cs typeface="Times New Roman"/>
              </a:rPr>
              <a:t>Ácidos nucleicos que no hibridaron</a:t>
            </a:r>
            <a:endParaRPr lang="es-EC" sz="1200">
              <a:effectLst/>
              <a:ea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2127014" y="4941165"/>
                <a:ext cx="4572000" cy="105964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smtClean="0">
                          <a:solidFill>
                            <a:srgbClr val="FFFF00"/>
                          </a:solidFill>
                          <a:latin typeface="Cambria Math"/>
                        </a:rPr>
                        <m:t>I</m:t>
                      </m:r>
                      <m:r>
                        <a:rPr lang="es-EC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es-EC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ú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mero</m:t>
                          </m:r>
                          <m:r>
                            <a:rPr lang="es-EC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de</m:t>
                          </m:r>
                          <m:r>
                            <a:rPr lang="es-EC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plantas</m:t>
                          </m:r>
                          <m:r>
                            <a:rPr lang="es-EC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enfermas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es-EC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ú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mero</m:t>
                          </m:r>
                          <m:r>
                            <a:rPr lang="es-EC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de</m:t>
                          </m:r>
                          <m:r>
                            <a:rPr lang="es-EC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plantas</m:t>
                          </m:r>
                          <m:r>
                            <a:rPr lang="es-EC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sanas</m:t>
                          </m:r>
                        </m:den>
                      </m:f>
                      <m:r>
                        <a:rPr lang="es-EC" i="1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s-EC" i="1">
                          <a:solidFill>
                            <a:srgbClr val="FFFF00"/>
                          </a:solidFill>
                          <a:latin typeface="Cambria Math"/>
                        </a:rPr>
                        <m:t>𝑋</m:t>
                      </m:r>
                      <m:r>
                        <a:rPr lang="es-EC" i="1">
                          <a:solidFill>
                            <a:srgbClr val="FFFF00"/>
                          </a:solidFill>
                          <a:latin typeface="Cambria Math"/>
                        </a:rPr>
                        <m:t> 100</m:t>
                      </m:r>
                    </m:oMath>
                  </m:oMathPara>
                </a14:m>
                <a:r>
                  <a:rPr lang="es-EC" dirty="0">
                    <a:solidFill>
                      <a:srgbClr val="FFFF00"/>
                    </a:solidFill>
                  </a:rPr>
                  <a:t/>
                </a:r>
                <a:br>
                  <a:rPr lang="es-EC" dirty="0">
                    <a:solidFill>
                      <a:srgbClr val="FFFF00"/>
                    </a:solidFill>
                  </a:rPr>
                </a:br>
                <a:r>
                  <a:rPr lang="es-EC" dirty="0">
                    <a:solidFill>
                      <a:srgbClr val="FFFF0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>
                        <a:solidFill>
                          <a:srgbClr val="FFFF00"/>
                        </a:solidFill>
                        <a:latin typeface="Cambria Math"/>
                      </a:rPr>
                      <m:t>I</m:t>
                    </m:r>
                    <m:r>
                      <a:rPr lang="es-EC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C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>
                            <a:solidFill>
                              <a:srgbClr val="FFFF00"/>
                            </a:solidFill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s-EC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240</m:t>
                        </m:r>
                      </m:den>
                    </m:f>
                    <m:r>
                      <a:rPr lang="es-EC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s-EC" i="1">
                        <a:solidFill>
                          <a:srgbClr val="FFFF00"/>
                        </a:solidFill>
                        <a:latin typeface="Cambria Math"/>
                      </a:rPr>
                      <m:t>𝑋</m:t>
                    </m:r>
                    <m:r>
                      <a:rPr lang="es-EC" i="1">
                        <a:solidFill>
                          <a:srgbClr val="FFFF00"/>
                        </a:solidFill>
                        <a:latin typeface="Cambria Math"/>
                      </a:rPr>
                      <m:t> 100</m:t>
                    </m:r>
                  </m:oMath>
                </a14:m>
                <a:r>
                  <a:rPr lang="es-EC" dirty="0">
                    <a:solidFill>
                      <a:srgbClr val="FFFF00"/>
                    </a:solidFill>
                  </a:rPr>
                  <a:t>        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>
                        <a:solidFill>
                          <a:srgbClr val="FFFF00"/>
                        </a:solidFill>
                        <a:latin typeface="Cambria Math"/>
                      </a:rPr>
                      <m:t>I</m:t>
                    </m:r>
                    <m:r>
                      <a:rPr lang="es-EC">
                        <a:solidFill>
                          <a:srgbClr val="FFFF00"/>
                        </a:solidFill>
                        <a:latin typeface="Cambria Math"/>
                      </a:rPr>
                      <m:t>=0%</m:t>
                    </m:r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014" y="4941165"/>
                <a:ext cx="4572000" cy="1059649"/>
              </a:xfrm>
              <a:prstGeom prst="rect">
                <a:avLst/>
              </a:prstGeom>
              <a:blipFill rotWithShape="1">
                <a:blip r:embed="rId5"/>
                <a:stretch>
                  <a:fillRect b="-57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Título"/>
              <p:cNvSpPr>
                <a:spLocks noGrp="1"/>
              </p:cNvSpPr>
              <p:nvPr>
                <p:ph type="title"/>
              </p:nvPr>
            </p:nvSpPr>
            <p:spPr>
              <a:xfrm>
                <a:off x="899589" y="5085184"/>
                <a:ext cx="7543800" cy="994048"/>
              </a:xfrm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sz="1600" smtClean="0">
                          <a:solidFill>
                            <a:srgbClr val="FFFF00"/>
                          </a:solidFill>
                          <a:effectLst/>
                          <a:latin typeface="Cambria Math"/>
                        </a:rPr>
                        <m:t>I</m:t>
                      </m:r>
                      <m:r>
                        <a:rPr lang="es-EC" sz="1600" smtClean="0">
                          <a:solidFill>
                            <a:srgbClr val="FFFF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600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C" sz="1600">
                              <a:solidFill>
                                <a:srgbClr val="FFFF00"/>
                              </a:solidFill>
                              <a:effectLst/>
                              <a:latin typeface="Cambria Math"/>
                            </a:rPr>
                            <m:t>N</m:t>
                          </m:r>
                          <m:r>
                            <a:rPr lang="es-EC" sz="1600">
                              <a:solidFill>
                                <a:srgbClr val="FFFF00"/>
                              </a:solidFill>
                              <a:effectLst/>
                              <a:latin typeface="Cambria Math"/>
                            </a:rPr>
                            <m:t>ú</m:t>
                          </m:r>
                          <m:r>
                            <m:rPr>
                              <m:sty m:val="p"/>
                            </m:rPr>
                            <a:rPr lang="es-EC" sz="1600">
                              <a:solidFill>
                                <a:srgbClr val="FFFF00"/>
                              </a:solidFill>
                              <a:effectLst/>
                              <a:latin typeface="Cambria Math"/>
                            </a:rPr>
                            <m:t>mero</m:t>
                          </m:r>
                          <m:r>
                            <a:rPr lang="es-EC" sz="1600">
                              <a:solidFill>
                                <a:srgbClr val="FFFF00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sz="1600">
                              <a:solidFill>
                                <a:srgbClr val="FFFF00"/>
                              </a:solidFill>
                              <a:effectLst/>
                              <a:latin typeface="Cambria Math"/>
                            </a:rPr>
                            <m:t>de</m:t>
                          </m:r>
                          <m:r>
                            <a:rPr lang="es-EC" sz="1600">
                              <a:solidFill>
                                <a:srgbClr val="FFFF00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sz="1600">
                              <a:solidFill>
                                <a:srgbClr val="FFFF00"/>
                              </a:solidFill>
                              <a:effectLst/>
                              <a:latin typeface="Cambria Math"/>
                            </a:rPr>
                            <m:t>plantas</m:t>
                          </m:r>
                          <m:r>
                            <a:rPr lang="es-EC" sz="1600">
                              <a:solidFill>
                                <a:srgbClr val="FFFF00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sz="1600">
                              <a:solidFill>
                                <a:srgbClr val="FFFF00"/>
                              </a:solidFill>
                              <a:effectLst/>
                              <a:latin typeface="Cambria Math"/>
                            </a:rPr>
                            <m:t>enfermas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C" sz="1600">
                              <a:solidFill>
                                <a:srgbClr val="FFFF00"/>
                              </a:solidFill>
                              <a:effectLst/>
                              <a:latin typeface="Cambria Math"/>
                            </a:rPr>
                            <m:t>N</m:t>
                          </m:r>
                          <m:r>
                            <a:rPr lang="es-EC" sz="1600">
                              <a:solidFill>
                                <a:srgbClr val="FFFF00"/>
                              </a:solidFill>
                              <a:effectLst/>
                              <a:latin typeface="Cambria Math"/>
                            </a:rPr>
                            <m:t>ú</m:t>
                          </m:r>
                          <m:r>
                            <m:rPr>
                              <m:sty m:val="p"/>
                            </m:rPr>
                            <a:rPr lang="es-EC" sz="1600">
                              <a:solidFill>
                                <a:srgbClr val="FFFF00"/>
                              </a:solidFill>
                              <a:effectLst/>
                              <a:latin typeface="Cambria Math"/>
                            </a:rPr>
                            <m:t>mero</m:t>
                          </m:r>
                          <m:r>
                            <a:rPr lang="es-EC" sz="1600">
                              <a:solidFill>
                                <a:srgbClr val="FFFF00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sz="1600">
                              <a:solidFill>
                                <a:srgbClr val="FFFF00"/>
                              </a:solidFill>
                              <a:effectLst/>
                              <a:latin typeface="Cambria Math"/>
                            </a:rPr>
                            <m:t>de</m:t>
                          </m:r>
                          <m:r>
                            <a:rPr lang="es-EC" sz="1600">
                              <a:solidFill>
                                <a:srgbClr val="FFFF00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sz="1600">
                              <a:solidFill>
                                <a:srgbClr val="FFFF00"/>
                              </a:solidFill>
                              <a:effectLst/>
                              <a:latin typeface="Cambria Math"/>
                            </a:rPr>
                            <m:t>plantas</m:t>
                          </m:r>
                          <m:r>
                            <a:rPr lang="es-EC" sz="1600">
                              <a:solidFill>
                                <a:srgbClr val="FFFF00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sz="1600">
                              <a:solidFill>
                                <a:srgbClr val="FFFF00"/>
                              </a:solidFill>
                              <a:effectLst/>
                              <a:latin typeface="Cambria Math"/>
                            </a:rPr>
                            <m:t>sanas</m:t>
                          </m:r>
                        </m:den>
                      </m:f>
                      <m:r>
                        <a:rPr lang="es-EC" sz="1600" i="1">
                          <a:solidFill>
                            <a:srgbClr val="FFFF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es-EC" sz="1600" i="1">
                          <a:solidFill>
                            <a:srgbClr val="FFFF00"/>
                          </a:solidFill>
                          <a:effectLst/>
                          <a:latin typeface="Cambria Math"/>
                        </a:rPr>
                        <m:t>𝑋</m:t>
                      </m:r>
                      <m:r>
                        <a:rPr lang="es-EC" sz="1600" i="1">
                          <a:solidFill>
                            <a:srgbClr val="FFFF00"/>
                          </a:solidFill>
                          <a:effectLst/>
                          <a:latin typeface="Cambria Math"/>
                        </a:rPr>
                        <m:t> 100</m:t>
                      </m:r>
                    </m:oMath>
                  </m:oMathPara>
                </a14:m>
                <a:r>
                  <a:rPr lang="es-EC" sz="1600" dirty="0">
                    <a:solidFill>
                      <a:srgbClr val="FFFF00"/>
                    </a:solidFill>
                    <a:effectLst/>
                  </a:rPr>
                  <a:t/>
                </a:r>
                <a:br>
                  <a:rPr lang="es-EC" sz="1600" dirty="0">
                    <a:solidFill>
                      <a:srgbClr val="FFFF00"/>
                    </a:solidFill>
                    <a:effectLst/>
                  </a:rPr>
                </a:br>
                <a:r>
                  <a:rPr lang="es-EC" sz="1600" dirty="0">
                    <a:solidFill>
                      <a:srgbClr val="FFFF00"/>
                    </a:solidFill>
                    <a:effectLst/>
                  </a:rPr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 sz="1600">
                        <a:solidFill>
                          <a:srgbClr val="FFFF00"/>
                        </a:solidFill>
                        <a:effectLst/>
                        <a:latin typeface="Cambria Math"/>
                      </a:rPr>
                      <m:t>I</m:t>
                    </m:r>
                    <m:r>
                      <a:rPr lang="es-EC" sz="1600">
                        <a:solidFill>
                          <a:srgbClr val="FFFF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C" sz="1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1600">
                            <a:solidFill>
                              <a:srgbClr val="FFFF00"/>
                            </a:solidFill>
                            <a:effectLst/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s-EC" sz="1600" b="0" i="0" smtClean="0">
                            <a:solidFill>
                              <a:srgbClr val="FFFF00"/>
                            </a:solidFill>
                            <a:effectLst/>
                            <a:latin typeface="Cambria Math"/>
                          </a:rPr>
                          <m:t>30</m:t>
                        </m:r>
                      </m:den>
                    </m:f>
                    <m:r>
                      <a:rPr lang="es-EC" sz="1600" i="1">
                        <a:solidFill>
                          <a:srgbClr val="FFFF0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es-EC" sz="1600" i="1">
                        <a:solidFill>
                          <a:srgbClr val="FFFF00"/>
                        </a:solidFill>
                        <a:effectLst/>
                        <a:latin typeface="Cambria Math"/>
                      </a:rPr>
                      <m:t>𝑋</m:t>
                    </m:r>
                    <m:r>
                      <a:rPr lang="es-EC" sz="1600" i="1">
                        <a:solidFill>
                          <a:srgbClr val="FFFF00"/>
                        </a:solidFill>
                        <a:effectLst/>
                        <a:latin typeface="Cambria Math"/>
                      </a:rPr>
                      <m:t> 100</m:t>
                    </m:r>
                  </m:oMath>
                </a14:m>
                <a:r>
                  <a:rPr lang="es-EC" sz="1600" dirty="0">
                    <a:solidFill>
                      <a:srgbClr val="FFFF00"/>
                    </a:solidFill>
                    <a:effectLst/>
                  </a:rPr>
                  <a:t>        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 sz="1600">
                        <a:solidFill>
                          <a:srgbClr val="FFFF00"/>
                        </a:solidFill>
                        <a:effectLst/>
                        <a:latin typeface="Cambria Math"/>
                      </a:rPr>
                      <m:t>I</m:t>
                    </m:r>
                    <m:r>
                      <a:rPr lang="es-EC" sz="1600">
                        <a:solidFill>
                          <a:srgbClr val="FFFF00"/>
                        </a:solidFill>
                        <a:effectLst/>
                        <a:latin typeface="Cambria Math"/>
                      </a:rPr>
                      <m:t>=0%</m:t>
                    </m:r>
                  </m:oMath>
                </a14:m>
                <a:r>
                  <a:rPr lang="es-EC" dirty="0">
                    <a:effectLst/>
                  </a:rPr>
                  <a:t/>
                </a:r>
                <a:br>
                  <a:rPr lang="es-EC" dirty="0">
                    <a:effectLst/>
                  </a:rPr>
                </a:br>
                <a:endParaRPr lang="es-EC" dirty="0"/>
              </a:p>
            </p:txBody>
          </p:sp>
        </mc:Choice>
        <mc:Fallback xmlns="">
          <p:sp>
            <p:nvSpPr>
              <p:cNvPr id="3" name="2 Títul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99589" y="5085184"/>
                <a:ext cx="7543800" cy="994048"/>
              </a:xfrm>
              <a:blipFill rotWithShape="1">
                <a:blip r:embed="rId2"/>
                <a:stretch>
                  <a:fillRect t="-6196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95577"/>
            <a:ext cx="4573041" cy="20200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Flecha izquierda"/>
          <p:cNvSpPr>
            <a:spLocks noChangeArrowheads="1"/>
          </p:cNvSpPr>
          <p:nvPr/>
        </p:nvSpPr>
        <p:spPr bwMode="auto">
          <a:xfrm>
            <a:off x="5508104" y="1438126"/>
            <a:ext cx="1524000" cy="485775"/>
          </a:xfrm>
          <a:prstGeom prst="leftArrow">
            <a:avLst>
              <a:gd name="adj1" fmla="val 100000"/>
              <a:gd name="adj2" fmla="val 105263"/>
            </a:avLst>
          </a:prstGeom>
          <a:gradFill rotWithShape="0">
            <a:gsLst>
              <a:gs pos="0">
                <a:schemeClr val="lt1">
                  <a:lumMod val="100000"/>
                  <a:lumOff val="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_tradnl" sz="1000" dirty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Ácidos nucleicos</a:t>
            </a:r>
            <a:endParaRPr lang="es-EC" sz="1200" dirty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_tradnl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s-EC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99589" y="3376598"/>
            <a:ext cx="7272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FFFF00"/>
                </a:solidFill>
              </a:rPr>
              <a:t>Figura 9. </a:t>
            </a:r>
            <a:r>
              <a:rPr lang="es-ES_tradnl" dirty="0">
                <a:solidFill>
                  <a:srgbClr val="FFFF00"/>
                </a:solidFill>
              </a:rPr>
              <a:t>Placa de revelado obtenida a partir de la hibridación de gota del segundo análisis corrobora el resultado, no detecta presencia de virus</a:t>
            </a:r>
            <a:r>
              <a:rPr lang="es-ES_tradnl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8" name="7 Flecha izquierda"/>
          <p:cNvSpPr>
            <a:spLocks noChangeArrowheads="1"/>
          </p:cNvSpPr>
          <p:nvPr/>
        </p:nvSpPr>
        <p:spPr bwMode="auto">
          <a:xfrm>
            <a:off x="5765279" y="2714625"/>
            <a:ext cx="1266825" cy="476250"/>
          </a:xfrm>
          <a:prstGeom prst="leftArrow">
            <a:avLst>
              <a:gd name="adj1" fmla="val 50000"/>
              <a:gd name="adj2" fmla="val 81098"/>
            </a:avLst>
          </a:prstGeom>
          <a:gradFill rotWithShape="0">
            <a:gsLst>
              <a:gs pos="0">
                <a:schemeClr val="lt1">
                  <a:lumMod val="100000"/>
                  <a:lumOff val="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_tradnl" sz="1000" dirty="0">
                <a:solidFill>
                  <a:schemeClr val="bg2"/>
                </a:solidFill>
                <a:effectLst/>
                <a:latin typeface="Times New Roman"/>
                <a:ea typeface="Times New Roman"/>
                <a:cs typeface="Times New Roman"/>
              </a:rPr>
              <a:t>Controles</a:t>
            </a:r>
            <a:endParaRPr lang="es-EC" sz="1200" dirty="0">
              <a:solidFill>
                <a:schemeClr val="bg2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37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  <a:noFill/>
          <a:ln>
            <a:solidFill>
              <a:srgbClr val="92D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C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SINTOMATOLOGÍA SIMILAR A VIRUS</a:t>
            </a:r>
            <a:endParaRPr lang="es-EC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4840188"/>
            <a:ext cx="3399279" cy="893068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_tradnl" sz="1600" b="1" dirty="0">
                <a:solidFill>
                  <a:schemeClr val="bg1"/>
                </a:solidFill>
                <a:effectLst/>
              </a:rPr>
              <a:t>Figura 10.</a:t>
            </a:r>
            <a:r>
              <a:rPr lang="es-ES_tradnl" sz="1600" dirty="0">
                <a:solidFill>
                  <a:schemeClr val="bg1"/>
                </a:solidFill>
                <a:effectLst/>
              </a:rPr>
              <a:t> </a:t>
            </a:r>
            <a:r>
              <a:rPr lang="es-EC" sz="1600" dirty="0">
                <a:solidFill>
                  <a:schemeClr val="bg1"/>
                </a:solidFill>
                <a:effectLst/>
              </a:rPr>
              <a:t>Sintomatología del AMV.</a:t>
            </a:r>
          </a:p>
          <a:p>
            <a:r>
              <a:rPr lang="es-EC" sz="1600" dirty="0">
                <a:solidFill>
                  <a:schemeClr val="bg1"/>
                </a:solidFill>
                <a:effectLst/>
              </a:rPr>
              <a:t>Fuente: (Morales y Castaño, 2008)</a:t>
            </a:r>
          </a:p>
          <a:p>
            <a:pPr algn="just"/>
            <a:endParaRPr lang="es-ES_tradnl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91050"/>
            <a:ext cx="3039239" cy="2274054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4 Imagen" descr="D:\Respaldo 08042015\documentos\FOTOS VIRUS FREJOL\DSC029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91050"/>
            <a:ext cx="2808312" cy="2274054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5 Rectángulo"/>
          <p:cNvSpPr/>
          <p:nvPr/>
        </p:nvSpPr>
        <p:spPr>
          <a:xfrm>
            <a:off x="4716016" y="4840188"/>
            <a:ext cx="3528392" cy="89306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Aparente </a:t>
            </a:r>
            <a:r>
              <a:rPr lang="es-ES_tradnl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sintomatología </a:t>
            </a:r>
            <a:r>
              <a:rPr lang="es-ES_tradnl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AMV</a:t>
            </a:r>
            <a:r>
              <a:rPr lang="es-ES_tradnl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C" sz="1600" b="1" dirty="0"/>
              <a:t>Figura 11.</a:t>
            </a:r>
            <a:r>
              <a:rPr lang="es-EC" sz="1600" dirty="0"/>
              <a:t> </a:t>
            </a:r>
            <a:r>
              <a:rPr lang="es-EC" sz="1600" dirty="0" smtClean="0"/>
              <a:t>Aparente sintomatología </a:t>
            </a:r>
            <a:r>
              <a:rPr lang="es-EC" sz="1600" dirty="0" err="1" smtClean="0"/>
              <a:t>deAMV</a:t>
            </a:r>
            <a:r>
              <a:rPr lang="es-EC" sz="1600" dirty="0"/>
              <a:t>, muestra </a:t>
            </a:r>
            <a:r>
              <a:rPr lang="es-EC" sz="1600" dirty="0" err="1"/>
              <a:t>Atuntaqui</a:t>
            </a:r>
            <a:r>
              <a:rPr lang="es-EC" sz="1600" dirty="0"/>
              <a:t> 1(A1). </a:t>
            </a:r>
            <a:endParaRPr lang="es-EC" sz="1600" i="1" dirty="0"/>
          </a:p>
          <a:p>
            <a:pPr algn="just"/>
            <a:r>
              <a:rPr lang="es-ES_tradnl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encontrados </a:t>
            </a:r>
            <a:r>
              <a:rPr lang="es-ES_tradnl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esta investigación</a:t>
            </a:r>
            <a:endParaRPr lang="es-EC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1731010"/>
            <a:ext cx="7920880" cy="429027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41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  <a:noFill/>
          <a:ln>
            <a:solidFill>
              <a:srgbClr val="92D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C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SINTOMATOLOGÍA SIMILAR A VIRUS</a:t>
            </a:r>
            <a:endParaRPr lang="es-EC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70480" y="4869160"/>
            <a:ext cx="3056383" cy="893068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ES_tradnl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Sintomatología perteneciente al CMV.</a:t>
            </a:r>
            <a:r>
              <a:rPr lang="es-EC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Fuente. Morales y Castaño, 2008</a:t>
            </a: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91050"/>
            <a:ext cx="3039239" cy="2274054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4 Imagen" descr="D:\Respaldo 08042015\documentos\FOTOS VIRUS FREJOL\DSC029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91050"/>
            <a:ext cx="2808312" cy="2274054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5 Rectángulo"/>
          <p:cNvSpPr/>
          <p:nvPr/>
        </p:nvSpPr>
        <p:spPr>
          <a:xfrm>
            <a:off x="5148064" y="4840188"/>
            <a:ext cx="2808312" cy="89306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_tradnl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Sintomatología similar a la ocasionada por  CMV encontrada en esta investigación.</a:t>
            </a:r>
            <a:endParaRPr lang="es-EC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1731010"/>
            <a:ext cx="7920880" cy="429027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8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071678"/>
            <a:ext cx="3071834" cy="2286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9 Imagen" descr="C:\Users\Mario Daniel\Documents\PARA EL LOKITO\MUESTREO_20-04-2015_NATABUELA_CHALTURA\DSCN863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4234" r="3696" b="13197"/>
          <a:stretch/>
        </p:blipFill>
        <p:spPr bwMode="auto">
          <a:xfrm>
            <a:off x="5143504" y="2071678"/>
            <a:ext cx="2816724" cy="22402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41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1285884"/>
          </a:xfrm>
        </p:spPr>
        <p:txBody>
          <a:bodyPr>
            <a:normAutofit/>
          </a:bodyPr>
          <a:lstStyle/>
          <a:p>
            <a:r>
              <a:rPr lang="es-EC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CAPITULO V</a:t>
            </a:r>
            <a:endParaRPr lang="es-EC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457200" y="2928934"/>
            <a:ext cx="8229600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CONCLUSIONES Y RECOMENDACIONES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72066" y="2643182"/>
            <a:ext cx="2714644" cy="3714776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86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6850" y="2039455"/>
            <a:ext cx="822960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INTRODUCCIÓN</a:t>
            </a:r>
            <a:endParaRPr lang="es-EC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3933" y="846212"/>
            <a:ext cx="8229600" cy="1224136"/>
          </a:xfrm>
        </p:spPr>
        <p:txBody>
          <a:bodyPr>
            <a:normAutofit/>
          </a:bodyPr>
          <a:lstStyle/>
          <a:p>
            <a:r>
              <a:rPr lang="es-EC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CAPITULO I</a:t>
            </a:r>
            <a:endParaRPr lang="es-EC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4" descr="Resultado de imagen para caricaturas de vir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6" descr="Resultado de imagen para caricaturas de vir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78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755576" y="1772816"/>
            <a:ext cx="7920880" cy="482453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s-EC" dirty="0">
                <a:effectLst/>
              </a:rPr>
              <a:t> </a:t>
            </a:r>
          </a:p>
          <a:p>
            <a:pPr lvl="0" algn="just"/>
            <a:r>
              <a:rPr lang="es-EC" dirty="0">
                <a:solidFill>
                  <a:srgbClr val="FFFF00"/>
                </a:solidFill>
                <a:effectLst/>
              </a:rPr>
              <a:t>	Se constató la ausencia de  CMV, BGMV, BGYMV,  AMV, BDMV virus que fueron estudiados, mediante el  uso de la técnica hibridación molecular en </a:t>
            </a:r>
            <a:r>
              <a:rPr lang="es-EC" dirty="0" err="1">
                <a:solidFill>
                  <a:srgbClr val="FFFF00"/>
                </a:solidFill>
                <a:effectLst/>
              </a:rPr>
              <a:t>dot</a:t>
            </a:r>
            <a:r>
              <a:rPr lang="es-EC" dirty="0">
                <a:solidFill>
                  <a:srgbClr val="FFFF00"/>
                </a:solidFill>
                <a:effectLst/>
              </a:rPr>
              <a:t> </a:t>
            </a:r>
            <a:r>
              <a:rPr lang="es-EC" dirty="0" err="1">
                <a:solidFill>
                  <a:srgbClr val="FFFF00"/>
                </a:solidFill>
                <a:effectLst/>
              </a:rPr>
              <a:t>blot</a:t>
            </a:r>
            <a:r>
              <a:rPr lang="es-EC" dirty="0">
                <a:solidFill>
                  <a:srgbClr val="FFFF00"/>
                </a:solidFill>
                <a:effectLst/>
              </a:rPr>
              <a:t> con sondas no radiactivas múltiples en fréjol. Por lo que no se identifica presencia alguna  de estos virus en los sembríos de Antonio Ante.</a:t>
            </a:r>
          </a:p>
          <a:p>
            <a:pPr lvl="0" algn="just"/>
            <a:r>
              <a:rPr lang="es-EC" dirty="0">
                <a:solidFill>
                  <a:srgbClr val="FFFF00"/>
                </a:solidFill>
                <a:effectLst/>
              </a:rPr>
              <a:t>	Se determinó que las sintomatologías que presentaron las plantas evaluadas en este trabajo son causadas por deficiencias nutricionales, y no por virus; sus síntomas son muy semejantes a las que se expresan cuando hay presencia de éstos.</a:t>
            </a:r>
          </a:p>
          <a:p>
            <a:pPr marL="0" lvl="0" indent="0" algn="just">
              <a:buNone/>
            </a:pPr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03648" y="220831"/>
            <a:ext cx="7543800" cy="914400"/>
          </a:xfrm>
        </p:spPr>
        <p:txBody>
          <a:bodyPr/>
          <a:lstStyle/>
          <a:p>
            <a:r>
              <a:rPr lang="es-EC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CONCLUSIONES</a:t>
            </a:r>
            <a:endParaRPr lang="es-EC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0158" y="1914541"/>
            <a:ext cx="8346605" cy="3657599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es-EC" sz="2800" b="1" dirty="0">
                <a:solidFill>
                  <a:srgbClr val="FFFF00"/>
                </a:solidFill>
              </a:rPr>
              <a:t> </a:t>
            </a:r>
            <a:r>
              <a:rPr lang="es-EC" sz="2800" dirty="0">
                <a:solidFill>
                  <a:srgbClr val="FFFF00"/>
                </a:solidFill>
                <a:effectLst/>
              </a:rPr>
              <a:t>	Se recomienda realizar más estudios de investigación, para conocer sobre el estado fitosanitario de las plantas con lo que respecta a infecciones virales que pudieran estar presentes en los cultivos con importancia económica de la región.</a:t>
            </a:r>
          </a:p>
          <a:p>
            <a:pPr lvl="0" algn="just"/>
            <a:endParaRPr lang="es-EC" sz="2800" dirty="0">
              <a:solidFill>
                <a:srgbClr val="FFFF00"/>
              </a:solidFill>
              <a:effectLst/>
            </a:endParaRPr>
          </a:p>
          <a:p>
            <a:pPr lvl="0" algn="just"/>
            <a:r>
              <a:rPr lang="es-EC" sz="2800" dirty="0">
                <a:solidFill>
                  <a:srgbClr val="FFFF00"/>
                </a:solidFill>
                <a:effectLst/>
              </a:rPr>
              <a:t>	Antes de realizar trabajos para determinar la presencia de patologías virales se sugiere determinar mediante análisis foliar el estado nutricional de las plantas que presenten sintomatologías similares a las causadas por virus, ya que pueden estar directamente relacionadas a deficiencias nutricionales y no a virus.  Esto nos puede ahorrar tiempo y recursos en la obtención de resultados.</a:t>
            </a:r>
          </a:p>
          <a:p>
            <a:pPr marL="18288" lvl="0" indent="0" algn="just">
              <a:buNone/>
            </a:pPr>
            <a:endParaRPr lang="es-EC" sz="2800" dirty="0">
              <a:solidFill>
                <a:srgbClr val="FFFF00"/>
              </a:solidFill>
              <a:effectLst/>
            </a:endParaRPr>
          </a:p>
          <a:p>
            <a:pPr marL="18288" indent="0">
              <a:buNone/>
            </a:pPr>
            <a:endParaRPr lang="es-EC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531310"/>
            <a:ext cx="7543800" cy="914400"/>
          </a:xfrm>
        </p:spPr>
        <p:txBody>
          <a:bodyPr/>
          <a:lstStyle/>
          <a:p>
            <a:r>
              <a:rPr lang="es-EC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s-EC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63688" y="1643050"/>
            <a:ext cx="5688632" cy="466627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dirty="0" smtClean="0"/>
              <a:t>.</a:t>
            </a:r>
            <a:endParaRPr lang="es-EC" dirty="0"/>
          </a:p>
        </p:txBody>
      </p:sp>
      <p:pic>
        <p:nvPicPr>
          <p:cNvPr id="5" name="Picture 2" descr="C:\ADN-23.gif"/>
          <p:cNvPicPr>
            <a:picLocks noChangeAspect="1" noChangeArrowheads="1" noCrop="1"/>
          </p:cNvPicPr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8196266" y="5355620"/>
            <a:ext cx="947734" cy="1502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mia1-1.xx.fbcdn.net/hphotos-xta1/v/t1.0-9/12119036_880640862050050_8572512933318593808_n.jpg?oh=c59702c27aedc95a1f8ef22146ce2e3a&amp;oe=5785515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3000" contras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60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67120" y="4822331"/>
            <a:ext cx="8219256" cy="1944216"/>
          </a:xfrm>
        </p:spPr>
        <p:txBody>
          <a:bodyPr>
            <a:normAutofit/>
          </a:bodyPr>
          <a:lstStyle/>
          <a:p>
            <a:pPr algn="ctr"/>
            <a:r>
              <a:rPr lang="es-EC" sz="8800" b="1" dirty="0" smtClean="0">
                <a:solidFill>
                  <a:srgbClr val="FFFF00"/>
                </a:solidFill>
              </a:rPr>
              <a:t>GRACIAS</a:t>
            </a: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8" name="Picture 2" descr="C:\ADN-23.gif"/>
          <p:cNvPicPr>
            <a:picLocks noChangeAspect="1" noChangeArrowheads="1" noCrop="1"/>
          </p:cNvPicPr>
          <p:nvPr/>
        </p:nvPicPr>
        <p:blipFill>
          <a:blip r:embed="rId4">
            <a:lum contrast="-10000"/>
          </a:blip>
          <a:srcRect/>
          <a:stretch>
            <a:fillRect/>
          </a:stretch>
        </p:blipFill>
        <p:spPr bwMode="auto">
          <a:xfrm>
            <a:off x="323528" y="5084760"/>
            <a:ext cx="947734" cy="1502380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 bwMode="auto">
          <a:xfrm>
            <a:off x="6813754" y="5084760"/>
            <a:ext cx="2357454" cy="171451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3409170" y="234992"/>
            <a:ext cx="2376264" cy="198690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Disminución </a:t>
            </a:r>
            <a:r>
              <a:rPr lang="es-E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la producción a causa de sintomatologías asociadas a virosis</a:t>
            </a:r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no existencia de estudios sobre  </a:t>
            </a:r>
            <a:r>
              <a:rPr lang="es-E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patologías de origen </a:t>
            </a:r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viral.</a:t>
            </a:r>
          </a:p>
          <a:p>
            <a:pPr algn="just"/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Desconocimiento por parte de los agricultores sobre enfermedades causadas por virus.</a:t>
            </a:r>
          </a:p>
          <a:p>
            <a:pPr marL="0" indent="0" algn="just">
              <a:buNone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1962" y="1102017"/>
            <a:ext cx="7543800" cy="914400"/>
          </a:xfrm>
        </p:spPr>
        <p:txBody>
          <a:bodyPr/>
          <a:lstStyle/>
          <a:p>
            <a:r>
              <a:rPr lang="es-EC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PROBLEMA</a:t>
            </a:r>
            <a:endParaRPr lang="es-EC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http://facultad.bayamon.inter.edu/yserrano/VIRUS_files/image003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8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" y="3885034"/>
            <a:ext cx="2808312" cy="29969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39752" y="3200401"/>
            <a:ext cx="6096000" cy="3657599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fréjol no está limitado a temporada y representa una fuente de ingreso económico para quienes lo practican. </a:t>
            </a:r>
          </a:p>
          <a:p>
            <a:pPr algn="just"/>
            <a:r>
              <a:rPr lang="es-EC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identificación de virus que pudieran estar afectando el cultivo de fréjol en zonas productoras de Antonio Ante.</a:t>
            </a:r>
          </a:p>
          <a:p>
            <a:pPr algn="just"/>
            <a:r>
              <a:rPr lang="es-EC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Programas de saneamiento y control de virus en  las zonas productoras.</a:t>
            </a:r>
          </a:p>
          <a:p>
            <a:pPr algn="just"/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4413" y="836712"/>
            <a:ext cx="7543800" cy="914400"/>
          </a:xfrm>
        </p:spPr>
        <p:txBody>
          <a:bodyPr/>
          <a:lstStyle/>
          <a:p>
            <a:r>
              <a:rPr lang="es-EC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JUSTIFICACIÓN</a:t>
            </a:r>
            <a:endParaRPr lang="es-EC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4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iclo de replicación del virus del mosaico del tabaco (Tobacco mosaic virus, TMV).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6505"/>
            <a:ext cx="6696743" cy="43649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66876" y="1916832"/>
            <a:ext cx="6096000" cy="36575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E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GENERAL</a:t>
            </a:r>
          </a:p>
          <a:p>
            <a:pPr marL="0" lvl="0" indent="0">
              <a:buNone/>
            </a:pPr>
            <a:endParaRPr lang="es-E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C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	Verificar la presencia de los virus CMV, BGMV, BGYMV, AMV,  BDMV  en el cultivo de fréjol (</a:t>
            </a:r>
            <a:r>
              <a:rPr lang="es-EC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Phaseolus</a:t>
            </a:r>
            <a:r>
              <a:rPr lang="es-EC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vulgaris</a:t>
            </a:r>
            <a:r>
              <a:rPr lang="es-EC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L.) del Cantón Antonio Ante, Provincia de Imbabura.</a:t>
            </a:r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C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7543800" cy="914400"/>
          </a:xfrm>
        </p:spPr>
        <p:txBody>
          <a:bodyPr/>
          <a:lstStyle/>
          <a:p>
            <a:r>
              <a:rPr lang="es-EC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OBJETIVOS</a:t>
            </a:r>
            <a:endParaRPr lang="es-EC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688987"/>
            <a:ext cx="8229600" cy="526029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s-E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OBJETIVOS ESPECÍFICOS.</a:t>
            </a:r>
          </a:p>
          <a:p>
            <a:pPr>
              <a:buNone/>
            </a:pPr>
            <a:endParaRPr lang="es-E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C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	Establecer la presencia o ausencia de los virus CMV, BGMV, BGYMV, AMV,  BDM , mediante el uso de la técnica: Hibridación molecular en </a:t>
            </a:r>
            <a:r>
              <a:rPr lang="es-EC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dot</a:t>
            </a:r>
            <a:r>
              <a:rPr lang="es-EC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blot</a:t>
            </a:r>
            <a:r>
              <a:rPr lang="es-EC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sondas no radiactivas múltiples . en los cultivos de fréjol del cantón  Antonio Ante</a:t>
            </a:r>
          </a:p>
          <a:p>
            <a:pPr lvl="0"/>
            <a:r>
              <a:rPr lang="es-EC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	Determinar el tipo de virus presente en los sembríos de fréjol, en caso de detectarse presencia de al menos uno de estos.</a:t>
            </a:r>
          </a:p>
          <a:p>
            <a:pPr lvl="0"/>
            <a:r>
              <a:rPr lang="es-EC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	Estimar los niveles de incidencia en caso  de detectarse virus.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357686" y="2643182"/>
            <a:ext cx="3214710" cy="35719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996952"/>
            <a:ext cx="8229600" cy="33123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sz="1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 ¿Existe la presencia de los virus CMV, BGMV, BGYMV, AMV y BDMV, en </a:t>
            </a:r>
            <a:r>
              <a:rPr lang="es-EC" sz="1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los  cultivos </a:t>
            </a:r>
            <a:r>
              <a:rPr lang="es-EC" sz="1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de fréjol del cantón Antonio Ante?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sz="1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 ¿Cuál es el tipo de virus presente en los sembríos de fréjol, en caso </a:t>
            </a:r>
            <a:r>
              <a:rPr lang="es-EC" sz="18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de </a:t>
            </a:r>
            <a:r>
              <a:rPr lang="es-EC" sz="1800" b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detectarse presencia </a:t>
            </a:r>
            <a:r>
              <a:rPr lang="es-EC" sz="1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de al menos uno de estos?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sz="1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 ¿Cuáles son los niveles de incidencia de estos virus, en caso de ser detectados?</a:t>
            </a:r>
            <a:r>
              <a:rPr lang="es-EC" dirty="0">
                <a:latin typeface="Times New Roman"/>
                <a:ea typeface="Times New Roman"/>
              </a:rPr>
              <a:t/>
            </a:r>
            <a:br>
              <a:rPr lang="es-EC" dirty="0">
                <a:latin typeface="Times New Roman"/>
                <a:ea typeface="Times New Roman"/>
              </a:rPr>
            </a:br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>
            <a:normAutofit/>
          </a:bodyPr>
          <a:lstStyle/>
          <a:p>
            <a:pPr lvl="2"/>
            <a:r>
              <a:rPr lang="es-EC" sz="2800" b="1" dirty="0" smtClean="0">
                <a:latin typeface="Times New Roman"/>
                <a:ea typeface="Times New Roman"/>
              </a:rPr>
              <a:t/>
            </a:r>
            <a:br>
              <a:rPr lang="es-EC" sz="2800" b="1" dirty="0" smtClean="0">
                <a:latin typeface="Times New Roman"/>
                <a:ea typeface="Times New Roman"/>
              </a:rPr>
            </a:br>
            <a:r>
              <a:rPr lang="es-EC" sz="2800" b="1" dirty="0" smtClean="0">
                <a:latin typeface="Times New Roman"/>
                <a:ea typeface="Times New Roman"/>
              </a:rPr>
              <a:t>                </a:t>
            </a:r>
            <a:r>
              <a:rPr lang="es-EC" sz="3200" b="1" cap="all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Preguntas Directrices</a:t>
            </a:r>
            <a:r>
              <a:rPr lang="es-EC" b="1" cap="all" dirty="0" smtClean="0">
                <a:latin typeface="Times New Roman"/>
                <a:ea typeface="Times New Roman"/>
                <a:cs typeface="Times New Roman"/>
              </a:rPr>
              <a:t>  </a:t>
            </a:r>
            <a:r>
              <a:rPr lang="es-EC" b="1" cap="all" dirty="0">
                <a:latin typeface="Times New Roman"/>
                <a:ea typeface="Times New Roman"/>
                <a:cs typeface="Times New Roman"/>
              </a:rPr>
              <a:t/>
            </a:r>
            <a:br>
              <a:rPr lang="es-EC" b="1" cap="all" dirty="0">
                <a:latin typeface="Times New Roman"/>
                <a:ea typeface="Times New Roman"/>
                <a:cs typeface="Times New Roman"/>
              </a:rPr>
            </a:b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357918" y="-819472"/>
            <a:ext cx="2786082" cy="2357454"/>
          </a:xfrm>
          <a:prstGeom prst="rect">
            <a:avLst/>
          </a:prstGeom>
          <a:blipFill dpi="0" rotWithShape="1">
            <a:blip r:embed="rId2" cstate="print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19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http://cmaps.cmappers.net/rid=1JZW4Q0ZJ-1G5JPV-Q3T/Imagen%20virus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2336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1285884"/>
          </a:xfrm>
        </p:spPr>
        <p:txBody>
          <a:bodyPr>
            <a:normAutofit/>
          </a:bodyPr>
          <a:lstStyle/>
          <a:p>
            <a:r>
              <a:rPr lang="es-EC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CAPITULO II</a:t>
            </a:r>
            <a:endParaRPr lang="es-EC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457200" y="3357562"/>
            <a:ext cx="8229600" cy="943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REVISIÓN</a:t>
            </a:r>
            <a:r>
              <a:rPr kumimoji="0" lang="es-EC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s-EC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</a:t>
            </a:r>
            <a:r>
              <a:rPr kumimoji="0" lang="es-EC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s-EC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LITERATURA</a:t>
            </a:r>
            <a:endParaRPr kumimoji="0" lang="es-EC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7895" y="5252406"/>
            <a:ext cx="2419655" cy="1571636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86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10933</TotalTime>
  <Words>1080</Words>
  <Application>Microsoft Office PowerPoint</Application>
  <PresentationFormat>Presentación en pantalla (4:3)</PresentationFormat>
  <Paragraphs>182</Paragraphs>
  <Slides>32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 Math</vt:lpstr>
      <vt:lpstr>Comic Sans MS</vt:lpstr>
      <vt:lpstr>Palatino Linotype</vt:lpstr>
      <vt:lpstr>Times New Roman</vt:lpstr>
      <vt:lpstr>Wingdings</vt:lpstr>
      <vt:lpstr>Elemental</vt:lpstr>
      <vt:lpstr> UNIVERSIDAD TÉCNICA  DEL NORTE </vt:lpstr>
      <vt:lpstr>    IDENTIFICACIÓN DE ENFERMEDADES VIRALES EN EL CULTIVO DE FRÉJOL (Phaseolus vulgaris L.)  EN EL CANTÓN ANTONIO  ANTE, PROVINCIA  DE IMBABURA.  </vt:lpstr>
      <vt:lpstr>         CAPITULO I</vt:lpstr>
      <vt:lpstr>PROBLEMA</vt:lpstr>
      <vt:lpstr>JUSTIFICACIÓN</vt:lpstr>
      <vt:lpstr>OBJETIVOS</vt:lpstr>
      <vt:lpstr>Presentación de PowerPoint</vt:lpstr>
      <vt:lpstr>                 Preguntas Directrices    </vt:lpstr>
      <vt:lpstr>CAPITULO II</vt:lpstr>
      <vt:lpstr>Detección simultánea de secuencias de virus mediante el uso de polisondas no radioactivas, tipo Dot-Dlot.</vt:lpstr>
      <vt:lpstr>Ventajas del uso de polisondas no radioactivas, tipo Dot-Dlot.</vt:lpstr>
      <vt:lpstr>CAPITULO III</vt:lpstr>
      <vt:lpstr>      CARACTERÍSTICAS DEL ÁREA DE ESTUDIO</vt:lpstr>
      <vt:lpstr>         MATERIALES </vt:lpstr>
      <vt:lpstr>MATERIALES </vt:lpstr>
      <vt:lpstr>METODOLOGÍA</vt:lpstr>
      <vt:lpstr>Presentación de PowerPoint</vt:lpstr>
      <vt:lpstr>MÉTODO DE MUESTREO</vt:lpstr>
      <vt:lpstr>MANEJO ESPECÍFICO DEL EXPERIMENTO</vt:lpstr>
      <vt:lpstr>      Extracción de ácidos nucleicos </vt:lpstr>
      <vt:lpstr>Presentación de PowerPoint</vt:lpstr>
      <vt:lpstr>HIBRIDACIÓN </vt:lpstr>
      <vt:lpstr>Presentación de PowerPoint</vt:lpstr>
      <vt:lpstr>CAPITULO IV</vt:lpstr>
      <vt:lpstr>  RESULTADOS DE LOS ANÁLISIS</vt:lpstr>
      <vt:lpstr>I=(Número de plantas enfermas)/(Número de plantas sanas)  X 100          I=0/30  X 100          I=0% </vt:lpstr>
      <vt:lpstr>SINTOMATOLOGÍA SIMILAR A VIRUS</vt:lpstr>
      <vt:lpstr>SINTOMATOLOGÍA SIMILAR A VIRUS</vt:lpstr>
      <vt:lpstr>CAPITULO V</vt:lpstr>
      <vt:lpstr>CONCLUSIONES</vt:lpstr>
      <vt:lpstr>RECOMENDACIONES</vt:lpstr>
      <vt:lpstr>GRACIAS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Facultad de Ingeniería en ciencias agropecuarias y ambientales</dc:title>
  <dc:creator>Mario Daniel</dc:creator>
  <cp:lastModifiedBy>JAVIER EZCEQUIEL COLIMBA LIMAICO</cp:lastModifiedBy>
  <cp:revision>477</cp:revision>
  <dcterms:created xsi:type="dcterms:W3CDTF">2015-05-18T16:32:13Z</dcterms:created>
  <dcterms:modified xsi:type="dcterms:W3CDTF">2017-07-10T20:27:16Z</dcterms:modified>
</cp:coreProperties>
</file>