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9">
  <p:sldMasterIdLst>
    <p:sldMasterId id="2147483648" r:id="rId1"/>
  </p:sldMasterIdLst>
  <p:sldIdLst>
    <p:sldId id="256" r:id="rId2"/>
    <p:sldId id="257" r:id="rId3"/>
    <p:sldId id="258" r:id="rId4"/>
    <p:sldId id="259" r:id="rId5"/>
    <p:sldId id="260" r:id="rId6"/>
    <p:sldId id="261" r:id="rId7"/>
    <p:sldId id="262" r:id="rId8"/>
    <p:sldId id="263" r:id="rId9"/>
    <p:sldId id="267" r:id="rId10"/>
    <p:sldId id="283" r:id="rId11"/>
    <p:sldId id="284" r:id="rId12"/>
    <p:sldId id="285" r:id="rId13"/>
    <p:sldId id="286" r:id="rId14"/>
    <p:sldId id="287" r:id="rId15"/>
    <p:sldId id="266" r:id="rId16"/>
    <p:sldId id="265" r:id="rId17"/>
    <p:sldId id="264" r:id="rId18"/>
    <p:sldId id="268" r:id="rId19"/>
    <p:sldId id="269" r:id="rId20"/>
    <p:sldId id="270" r:id="rId21"/>
    <p:sldId id="271" r:id="rId22"/>
    <p:sldId id="273" r:id="rId23"/>
    <p:sldId id="274" r:id="rId24"/>
    <p:sldId id="281" r:id="rId25"/>
    <p:sldId id="272" r:id="rId26"/>
    <p:sldId id="275" r:id="rId27"/>
    <p:sldId id="276" r:id="rId28"/>
    <p:sldId id="277" r:id="rId29"/>
    <p:sldId id="278" r:id="rId30"/>
    <p:sldId id="279" r:id="rId31"/>
    <p:sldId id="280" r:id="rId32"/>
    <p:sldId id="282" r:id="rId3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497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G:\Tesis\CALCULO%20DE%20CIMIT.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11119748507946224"/>
          <c:y val="5.9955977205713128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s-EC"/>
        </a:p>
      </c:txPr>
    </c:title>
    <c:autoTitleDeleted val="0"/>
    <c:plotArea>
      <c:layout>
        <c:manualLayout>
          <c:layoutTarget val="inner"/>
          <c:xMode val="edge"/>
          <c:yMode val="edge"/>
          <c:x val="0.2474043262256192"/>
          <c:y val="0.22334392378791731"/>
          <c:w val="0.70259568370940373"/>
          <c:h val="0.59818342043197514"/>
        </c:manualLayout>
      </c:layout>
      <c:barChart>
        <c:barDir val="col"/>
        <c:grouping val="clustered"/>
        <c:varyColors val="0"/>
        <c:ser>
          <c:idx val="0"/>
          <c:order val="0"/>
          <c:tx>
            <c:strRef>
              <c:f>Hoja1!$I$8</c:f>
              <c:strCache>
                <c:ptCount val="1"/>
                <c:pt idx="0">
                  <c:v>NUMERO DE FRUTOS POR PLANTA</c:v>
                </c:pt>
              </c:strCache>
            </c:strRef>
          </c:tx>
          <c:spPr>
            <a:solidFill>
              <a:srgbClr val="ED7D31"/>
            </a:solidFill>
            <a:ln>
              <a:noFill/>
            </a:ln>
            <a:effectLst/>
          </c:spPr>
          <c:invertIfNegative val="0"/>
          <c:dLbls>
            <c:dLbl>
              <c:idx val="0"/>
              <c:tx>
                <c:rich>
                  <a:bodyPr/>
                  <a:lstStyle/>
                  <a:p>
                    <a:fld id="{9FB03080-BCFC-41D9-AFCF-2851A264D93D}" type="VALUE">
                      <a:rPr lang="en-US"/>
                      <a:pPr/>
                      <a:t>[VALOR]</a:t>
                    </a:fld>
                    <a:r>
                      <a:rPr lang="en-US"/>
                      <a:t> (a)</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A82-495C-BD00-B764028BE333}"/>
                </c:ext>
              </c:extLst>
            </c:dLbl>
            <c:dLbl>
              <c:idx val="1"/>
              <c:tx>
                <c:rich>
                  <a:bodyPr/>
                  <a:lstStyle/>
                  <a:p>
                    <a:fld id="{14828845-9C76-451C-AE30-F343E2CF9736}" type="VALUE">
                      <a:rPr lang="en-US"/>
                      <a:pPr/>
                      <a:t>[VALOR]</a:t>
                    </a:fld>
                    <a:r>
                      <a:rPr lang="en-US"/>
                      <a:t> (a)</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A82-495C-BD00-B764028BE333}"/>
                </c:ext>
              </c:extLst>
            </c:dLbl>
            <c:dLbl>
              <c:idx val="2"/>
              <c:tx>
                <c:rich>
                  <a:bodyPr/>
                  <a:lstStyle/>
                  <a:p>
                    <a:fld id="{3F9AD5EA-1030-4A74-8ED6-05D0835654D1}" type="VALUE">
                      <a:rPr lang="en-US"/>
                      <a:pPr/>
                      <a:t>[VALOR]</a:t>
                    </a:fld>
                    <a:r>
                      <a:rPr lang="en-US"/>
                      <a:t> (b)</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A82-495C-BD00-B764028BE333}"/>
                </c:ext>
              </c:extLst>
            </c:dLbl>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Hoja1!$H$9:$H$11</c:f>
              <c:strCache>
                <c:ptCount val="3"/>
                <c:pt idx="0">
                  <c:v>T1</c:v>
                </c:pt>
                <c:pt idx="1">
                  <c:v>T2</c:v>
                </c:pt>
                <c:pt idx="2">
                  <c:v>T3</c:v>
                </c:pt>
              </c:strCache>
            </c:strRef>
          </c:cat>
          <c:val>
            <c:numRef>
              <c:f>Hoja1!$I$9:$I$11</c:f>
              <c:numCache>
                <c:formatCode>General</c:formatCode>
                <c:ptCount val="3"/>
                <c:pt idx="0">
                  <c:v>201.1</c:v>
                </c:pt>
                <c:pt idx="1">
                  <c:v>204</c:v>
                </c:pt>
                <c:pt idx="2">
                  <c:v>88.5</c:v>
                </c:pt>
              </c:numCache>
            </c:numRef>
          </c:val>
          <c:extLst>
            <c:ext xmlns:c16="http://schemas.microsoft.com/office/drawing/2014/chart" uri="{C3380CC4-5D6E-409C-BE32-E72D297353CC}">
              <c16:uniqueId val="{00000003-0A82-495C-BD00-B764028BE333}"/>
            </c:ext>
          </c:extLst>
        </c:ser>
        <c:dLbls>
          <c:dLblPos val="outEnd"/>
          <c:showLegendKey val="0"/>
          <c:showVal val="1"/>
          <c:showCatName val="0"/>
          <c:showSerName val="0"/>
          <c:showPercent val="0"/>
          <c:showBubbleSize val="0"/>
        </c:dLbls>
        <c:gapWidth val="219"/>
        <c:overlap val="-27"/>
        <c:axId val="179885656"/>
        <c:axId val="179886048"/>
      </c:barChart>
      <c:catAx>
        <c:axId val="179885656"/>
        <c:scaling>
          <c:orientation val="minMax"/>
        </c:scaling>
        <c:delete val="0"/>
        <c:axPos val="b"/>
        <c:title>
          <c:tx>
            <c:rich>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s-EC"/>
                  <a:t>Tratamientos</a:t>
                </a:r>
              </a:p>
            </c:rich>
          </c:tx>
          <c:layout>
            <c:manualLayout>
              <c:xMode val="edge"/>
              <c:yMode val="edge"/>
              <c:x val="0.46388751086360536"/>
              <c:y val="0.91716643180987878"/>
            </c:manualLayout>
          </c:layout>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s-EC"/>
          </a:p>
        </c:txPr>
        <c:crossAx val="179886048"/>
        <c:crosses val="autoZero"/>
        <c:auto val="1"/>
        <c:lblAlgn val="ctr"/>
        <c:lblOffset val="100"/>
        <c:noMultiLvlLbl val="0"/>
      </c:catAx>
      <c:valAx>
        <c:axId val="179886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s-EC"/>
                  <a:t>Número de frutos por planta</a:t>
                </a:r>
              </a:p>
            </c:rich>
          </c:tx>
          <c:layout>
            <c:manualLayout>
              <c:xMode val="edge"/>
              <c:yMode val="edge"/>
              <c:x val="5.6037900920400383E-2"/>
              <c:y val="0.219799166758502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s-EC"/>
          </a:p>
        </c:txPr>
        <c:crossAx val="179885656"/>
        <c:crosses val="autoZero"/>
        <c:crossBetween val="between"/>
      </c:valAx>
      <c:spPr>
        <a:noFill/>
        <a:ln>
          <a:noFill/>
        </a:ln>
        <a:effectLst/>
      </c:spPr>
    </c:plotArea>
    <c:plotVisOnly val="1"/>
    <c:dispBlanksAs val="gap"/>
    <c:showDLblsOverMax val="0"/>
  </c:chart>
  <c:spPr>
    <a:solidFill>
      <a:srgbClr val="70AD47">
        <a:alpha val="50000"/>
      </a:srgbClr>
    </a:solidFill>
    <a:ln>
      <a:noFill/>
    </a:ln>
    <a:effectLst/>
  </c:spPr>
  <c:txPr>
    <a:bodyPr/>
    <a:lstStyle/>
    <a:p>
      <a:pPr>
        <a:defRPr sz="1800">
          <a:solidFill>
            <a:sysClr val="windowText" lastClr="000000"/>
          </a:solidFill>
          <a:latin typeface="+mn-lt"/>
          <a:ea typeface="+mn-ea"/>
          <a:cs typeface="+mn-cs"/>
        </a:defRPr>
      </a:pPr>
      <a:endParaRPr lang="es-EC"/>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716891901373861"/>
          <c:y val="0.14094519746193773"/>
          <c:w val="0.75669169274524384"/>
          <c:h val="0.61047992621677571"/>
        </c:manualLayout>
      </c:layout>
      <c:barChart>
        <c:barDir val="col"/>
        <c:grouping val="clustered"/>
        <c:varyColors val="0"/>
        <c:ser>
          <c:idx val="0"/>
          <c:order val="0"/>
          <c:spPr>
            <a:solidFill>
              <a:srgbClr val="ED7D31"/>
            </a:solidFill>
            <a:ln>
              <a:noFill/>
            </a:ln>
            <a:effectLst/>
          </c:spPr>
          <c:invertIfNegative val="0"/>
          <c:dLbls>
            <c:dLbl>
              <c:idx val="0"/>
              <c:layout>
                <c:manualLayout>
                  <c:x val="-4.2884494848067341E-17"/>
                  <c:y val="2.0038036229077939E-2"/>
                </c:manualLayout>
              </c:layout>
              <c:tx>
                <c:rich>
                  <a:bodyPr/>
                  <a:lstStyle/>
                  <a:p>
                    <a:fld id="{339BC4D9-265A-44C4-8CB4-0D5924C08EC1}" type="VALUE">
                      <a:rPr lang="en-US"/>
                      <a:pPr/>
                      <a:t>[VALOR]</a:t>
                    </a:fld>
                    <a:r>
                      <a:rPr lang="en-US"/>
                      <a:t> kg. (a)</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A1A-45B3-B7E7-89B857F33AA5}"/>
                </c:ext>
              </c:extLst>
            </c:dLbl>
            <c:dLbl>
              <c:idx val="1"/>
              <c:layout>
                <c:manualLayout>
                  <c:x val="0"/>
                  <c:y val="2.0238371842863874E-2"/>
                </c:manualLayout>
              </c:layout>
              <c:tx>
                <c:rich>
                  <a:bodyPr/>
                  <a:lstStyle/>
                  <a:p>
                    <a:fld id="{726B7EEF-FF00-42F2-9ACB-6FCCB7386264}" type="VALUE">
                      <a:rPr lang="en-US"/>
                      <a:pPr/>
                      <a:t>[VALOR]</a:t>
                    </a:fld>
                    <a:r>
                      <a:rPr lang="en-US"/>
                      <a:t> kg. (a)</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A1A-45B3-B7E7-89B857F33AA5}"/>
                </c:ext>
              </c:extLst>
            </c:dLbl>
            <c:dLbl>
              <c:idx val="2"/>
              <c:layout>
                <c:manualLayout>
                  <c:x val="2.3391812865497076E-3"/>
                  <c:y val="1.8624327696742746E-2"/>
                </c:manualLayout>
              </c:layout>
              <c:tx>
                <c:rich>
                  <a:bodyPr/>
                  <a:lstStyle/>
                  <a:p>
                    <a:fld id="{8D677FF3-063E-4F18-A0E8-2F2FFDD1E6AB}" type="VALUE">
                      <a:rPr lang="en-US"/>
                      <a:pPr/>
                      <a:t>[VALOR]</a:t>
                    </a:fld>
                    <a:r>
                      <a:rPr lang="en-US"/>
                      <a:t> kg. (b)</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A1A-45B3-B7E7-89B857F33AA5}"/>
                </c:ext>
              </c:extLst>
            </c:dLbl>
            <c:spPr>
              <a:noFill/>
              <a:ln>
                <a:noFill/>
              </a:ln>
              <a:effectLst/>
            </c:spPr>
            <c:txPr>
              <a:bodyPr rot="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'PESO DE FRUTOS'!$H$9:$H$11</c:f>
              <c:strCache>
                <c:ptCount val="3"/>
                <c:pt idx="0">
                  <c:v>T1</c:v>
                </c:pt>
                <c:pt idx="1">
                  <c:v>T2</c:v>
                </c:pt>
                <c:pt idx="2">
                  <c:v>T3</c:v>
                </c:pt>
              </c:strCache>
            </c:strRef>
          </c:cat>
          <c:val>
            <c:numRef>
              <c:f>'PESO DE FRUTOS'!$I$9:$I$11</c:f>
              <c:numCache>
                <c:formatCode>General</c:formatCode>
                <c:ptCount val="3"/>
                <c:pt idx="0">
                  <c:v>16.7</c:v>
                </c:pt>
                <c:pt idx="1">
                  <c:v>16.5</c:v>
                </c:pt>
                <c:pt idx="2">
                  <c:v>7.2</c:v>
                </c:pt>
              </c:numCache>
            </c:numRef>
          </c:val>
          <c:extLst>
            <c:ext xmlns:c16="http://schemas.microsoft.com/office/drawing/2014/chart" uri="{C3380CC4-5D6E-409C-BE32-E72D297353CC}">
              <c16:uniqueId val="{00000003-9A1A-45B3-B7E7-89B857F33AA5}"/>
            </c:ext>
          </c:extLst>
        </c:ser>
        <c:dLbls>
          <c:showLegendKey val="0"/>
          <c:showVal val="0"/>
          <c:showCatName val="0"/>
          <c:showSerName val="0"/>
          <c:showPercent val="0"/>
          <c:showBubbleSize val="0"/>
        </c:dLbls>
        <c:gapWidth val="150"/>
        <c:axId val="179886440"/>
        <c:axId val="179886832"/>
      </c:barChart>
      <c:catAx>
        <c:axId val="179886440"/>
        <c:scaling>
          <c:orientation val="minMax"/>
        </c:scaling>
        <c:delete val="0"/>
        <c:axPos val="b"/>
        <c:title>
          <c:tx>
            <c:rich>
              <a:bodyPr rot="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r>
                  <a:rPr lang="en-US"/>
                  <a:t>Tratamientos</a:t>
                </a:r>
              </a:p>
            </c:rich>
          </c:tx>
          <c:overlay val="0"/>
          <c:spPr>
            <a:noFill/>
            <a:ln>
              <a:noFill/>
            </a:ln>
            <a:effectLst/>
          </c:spPr>
          <c:txPr>
            <a:bodyPr rot="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EC"/>
          </a:p>
        </c:txPr>
        <c:crossAx val="179886832"/>
        <c:crosses val="autoZero"/>
        <c:auto val="1"/>
        <c:lblAlgn val="ctr"/>
        <c:lblOffset val="100"/>
        <c:noMultiLvlLbl val="0"/>
      </c:catAx>
      <c:valAx>
        <c:axId val="179886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r>
                  <a:rPr lang="en-US"/>
                  <a:t>Peso de frutos por planta</a:t>
                </a:r>
              </a:p>
            </c:rich>
          </c:tx>
          <c:layout>
            <c:manualLayout>
              <c:xMode val="edge"/>
              <c:yMode val="edge"/>
              <c:x val="1.3600994879574543E-2"/>
              <c:y val="0.12962132495256096"/>
            </c:manualLayout>
          </c:layout>
          <c:overlay val="0"/>
          <c:spPr>
            <a:noFill/>
            <a:ln>
              <a:noFill/>
            </a:ln>
            <a:effectLst/>
          </c:spPr>
          <c:txPr>
            <a:bodyPr rot="-540000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EC"/>
          </a:p>
        </c:txPr>
        <c:crossAx val="179886440"/>
        <c:crosses val="autoZero"/>
        <c:crossBetween val="between"/>
      </c:valAx>
      <c:spPr>
        <a:noFill/>
        <a:ln>
          <a:noFill/>
        </a:ln>
        <a:effectLst/>
      </c:spPr>
    </c:plotArea>
    <c:plotVisOnly val="1"/>
    <c:dispBlanksAs val="gap"/>
    <c:showDLblsOverMax val="0"/>
  </c:chart>
  <c:spPr>
    <a:solidFill>
      <a:srgbClr val="70AD47">
        <a:alpha val="50000"/>
      </a:srgbClr>
    </a:solidFill>
    <a:ln>
      <a:noFill/>
    </a:ln>
    <a:effectLst/>
  </c:spPr>
  <c:txPr>
    <a:bodyPr/>
    <a:lstStyle/>
    <a:p>
      <a:pPr>
        <a:defRPr sz="2400" b="0" cap="none" spc="0">
          <a:ln w="0"/>
          <a:solidFill>
            <a:schemeClr val="tx1"/>
          </a:solidFill>
          <a:effectLst>
            <a:outerShdw blurRad="38100" dist="19050" dir="2700000" algn="tl" rotWithShape="0">
              <a:schemeClr val="dk1">
                <a:alpha val="40000"/>
              </a:schemeClr>
            </a:outerShdw>
          </a:effectLst>
          <a:latin typeface="+mn-lt"/>
          <a:ea typeface="+mn-ea"/>
          <a:cs typeface="+mn-cs"/>
        </a:defRPr>
      </a:pPr>
      <a:endParaRPr lang="es-EC"/>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EC"/>
        </a:p>
      </c:txPr>
    </c:title>
    <c:autoTitleDeleted val="0"/>
    <c:plotArea>
      <c:layout/>
      <c:barChart>
        <c:barDir val="col"/>
        <c:grouping val="clustered"/>
        <c:varyColors val="0"/>
        <c:ser>
          <c:idx val="0"/>
          <c:order val="0"/>
          <c:tx>
            <c:strRef>
              <c:f>Hoja1!$J$10</c:f>
              <c:strCache>
                <c:ptCount val="1"/>
                <c:pt idx="0">
                  <c:v>Diámetro ecuatorial de frutos</c:v>
                </c:pt>
              </c:strCache>
            </c:strRef>
          </c:tx>
          <c:spPr>
            <a:solidFill>
              <a:srgbClr val="ED7D31"/>
            </a:solidFill>
            <a:ln>
              <a:solidFill>
                <a:srgbClr val="262626"/>
              </a:solidFill>
            </a:ln>
            <a:effectLst/>
          </c:spPr>
          <c:invertIfNegative val="0"/>
          <c:dLbls>
            <c:dLbl>
              <c:idx val="0"/>
              <c:tx>
                <c:rich>
                  <a:bodyPr/>
                  <a:lstStyle/>
                  <a:p>
                    <a:fld id="{950E7216-B824-4579-89DA-B4EC173FACE3}" type="VALUE">
                      <a:rPr lang="en-US"/>
                      <a:pPr/>
                      <a:t>[VALOR]</a:t>
                    </a:fld>
                    <a:r>
                      <a:rPr lang="en-US"/>
                      <a:t> mm</a:t>
                    </a:r>
                    <a:r>
                      <a:rPr lang="en-US" baseline="0"/>
                      <a:t> (a)</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852-4DE9-89D2-3FEB7338CC2F}"/>
                </c:ext>
              </c:extLst>
            </c:dLbl>
            <c:dLbl>
              <c:idx val="1"/>
              <c:tx>
                <c:rich>
                  <a:bodyPr/>
                  <a:lstStyle/>
                  <a:p>
                    <a:fld id="{66FA5FCD-E10E-4016-A672-30AD7B3A13F1}" type="VALUE">
                      <a:rPr lang="en-US"/>
                      <a:pPr/>
                      <a:t>[VALOR]</a:t>
                    </a:fld>
                    <a:r>
                      <a:rPr lang="en-US"/>
                      <a:t> mm (b)</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852-4DE9-89D2-3FEB7338CC2F}"/>
                </c:ext>
              </c:extLst>
            </c:dLbl>
            <c:dLbl>
              <c:idx val="2"/>
              <c:tx>
                <c:rich>
                  <a:bodyPr/>
                  <a:lstStyle/>
                  <a:p>
                    <a:fld id="{D11DC9E9-81C9-4EA4-8BA0-946E66A1E3DE}" type="VALUE">
                      <a:rPr lang="en-US"/>
                      <a:pPr/>
                      <a:t>[VALOR]</a:t>
                    </a:fld>
                    <a:r>
                      <a:rPr lang="en-US"/>
                      <a:t> mm (a)</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852-4DE9-89D2-3FEB7338CC2F}"/>
                </c:ext>
              </c:extLst>
            </c:dLbl>
            <c:spPr>
              <a:noFill/>
              <a:ln>
                <a:noFill/>
              </a:ln>
              <a:effectLst/>
            </c:spPr>
            <c:txPr>
              <a:bodyPr rot="0" spcFirstLastPara="1" vertOverflow="ellipsis" vert="horz" wrap="square" anchor="ctr" anchorCtr="1"/>
              <a:lstStyle/>
              <a:p>
                <a:pPr>
                  <a:defRPr sz="18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Hoja1!$I$11:$I$13</c:f>
              <c:strCache>
                <c:ptCount val="3"/>
                <c:pt idx="0">
                  <c:v>T1</c:v>
                </c:pt>
                <c:pt idx="1">
                  <c:v>T2</c:v>
                </c:pt>
                <c:pt idx="2">
                  <c:v>T3</c:v>
                </c:pt>
              </c:strCache>
            </c:strRef>
          </c:cat>
          <c:val>
            <c:numRef>
              <c:f>Hoja1!$J$11:$J$13</c:f>
              <c:numCache>
                <c:formatCode>General</c:formatCode>
                <c:ptCount val="3"/>
                <c:pt idx="0">
                  <c:v>58.9</c:v>
                </c:pt>
                <c:pt idx="1">
                  <c:v>57.5</c:v>
                </c:pt>
                <c:pt idx="2">
                  <c:v>58</c:v>
                </c:pt>
              </c:numCache>
            </c:numRef>
          </c:val>
          <c:extLst>
            <c:ext xmlns:c16="http://schemas.microsoft.com/office/drawing/2014/chart" uri="{C3380CC4-5D6E-409C-BE32-E72D297353CC}">
              <c16:uniqueId val="{00000003-C852-4DE9-89D2-3FEB7338CC2F}"/>
            </c:ext>
          </c:extLst>
        </c:ser>
        <c:dLbls>
          <c:dLblPos val="outEnd"/>
          <c:showLegendKey val="0"/>
          <c:showVal val="1"/>
          <c:showCatName val="0"/>
          <c:showSerName val="0"/>
          <c:showPercent val="0"/>
          <c:showBubbleSize val="0"/>
        </c:dLbls>
        <c:gapWidth val="219"/>
        <c:overlap val="-27"/>
        <c:axId val="179891928"/>
        <c:axId val="179892320"/>
      </c:barChart>
      <c:catAx>
        <c:axId val="179891928"/>
        <c:scaling>
          <c:orientation val="minMax"/>
        </c:scaling>
        <c:delete val="0"/>
        <c:axPos val="b"/>
        <c:title>
          <c:tx>
            <c:rich>
              <a:bodyPr rot="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r>
                  <a:rPr lang="es-EC" sz="2400" dirty="0"/>
                  <a:t>Tratamientos</a:t>
                </a:r>
              </a:p>
            </c:rich>
          </c:tx>
          <c:layout>
            <c:manualLayout>
              <c:xMode val="edge"/>
              <c:yMode val="edge"/>
              <c:x val="0.4610296640159634"/>
              <c:y val="0.88214130388418177"/>
            </c:manualLayout>
          </c:layout>
          <c:overlay val="0"/>
          <c:spPr>
            <a:noFill/>
            <a:ln>
              <a:noFill/>
            </a:ln>
            <a:effectLst/>
          </c:spPr>
          <c:txPr>
            <a:bodyPr rot="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EC"/>
          </a:p>
        </c:txPr>
        <c:crossAx val="179892320"/>
        <c:crosses val="autoZero"/>
        <c:auto val="1"/>
        <c:lblAlgn val="ctr"/>
        <c:lblOffset val="100"/>
        <c:noMultiLvlLbl val="0"/>
      </c:catAx>
      <c:valAx>
        <c:axId val="179892320"/>
        <c:scaling>
          <c:orientation val="minMax"/>
          <c:max val="70"/>
          <c:min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r>
                  <a:rPr lang="es-EC" sz="2400"/>
                  <a:t>Diámetro ecuatorial</a:t>
                </a:r>
              </a:p>
            </c:rich>
          </c:tx>
          <c:layout>
            <c:manualLayout>
              <c:xMode val="edge"/>
              <c:yMode val="edge"/>
              <c:x val="9.0836592733260797E-3"/>
              <c:y val="0.14734743072642376"/>
            </c:manualLayout>
          </c:layout>
          <c:overlay val="0"/>
          <c:spPr>
            <a:noFill/>
            <a:ln>
              <a:noFill/>
            </a:ln>
            <a:effectLst/>
          </c:spPr>
          <c:txPr>
            <a:bodyPr rot="-540000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EC"/>
          </a:p>
        </c:txPr>
        <c:crossAx val="179891928"/>
        <c:crosses val="autoZero"/>
        <c:crossBetween val="between"/>
      </c:valAx>
      <c:spPr>
        <a:noFill/>
        <a:ln>
          <a:noFill/>
        </a:ln>
        <a:effectLst/>
      </c:spPr>
    </c:plotArea>
    <c:plotVisOnly val="1"/>
    <c:dispBlanksAs val="gap"/>
    <c:showDLblsOverMax val="0"/>
  </c:chart>
  <c:spPr>
    <a:solidFill>
      <a:srgbClr val="70AD47">
        <a:alpha val="50000"/>
      </a:srgbClr>
    </a:solidFill>
    <a:ln>
      <a:noFill/>
    </a:ln>
    <a:effectLst/>
  </c:spPr>
  <c:txPr>
    <a:bodyPr/>
    <a:lstStyle/>
    <a:p>
      <a:pPr>
        <a:defRPr sz="1800" b="0" cap="none" spc="0">
          <a:ln w="0"/>
          <a:solidFill>
            <a:schemeClr val="tx1"/>
          </a:solidFill>
          <a:effectLst>
            <a:outerShdw blurRad="38100" dist="19050" dir="2700000" algn="tl" rotWithShape="0">
              <a:schemeClr val="dk1">
                <a:alpha val="40000"/>
              </a:schemeClr>
            </a:outerShdw>
          </a:effectLst>
          <a:latin typeface="+mn-lt"/>
          <a:ea typeface="+mn-ea"/>
          <a:cs typeface="+mn-cs"/>
        </a:defRPr>
      </a:pPr>
      <a:endParaRPr lang="es-EC"/>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4639672555671"/>
          <c:y val="0.12701859770518317"/>
          <c:w val="0.80305046322184781"/>
          <c:h val="0.55045254543096478"/>
        </c:manualLayout>
      </c:layout>
      <c:scatterChart>
        <c:scatterStyle val="smoothMarker"/>
        <c:varyColors val="0"/>
        <c:ser>
          <c:idx val="0"/>
          <c:order val="0"/>
          <c:spPr>
            <a:ln w="19050" cap="rnd">
              <a:solidFill>
                <a:srgbClr val="FF0000"/>
              </a:solidFill>
              <a:round/>
            </a:ln>
            <a:effectLst/>
          </c:spPr>
          <c:marker>
            <c:symbol val="circle"/>
            <c:size val="5"/>
            <c:spPr>
              <a:solidFill>
                <a:srgbClr val="FF0000"/>
              </a:solidFill>
              <a:ln w="9525">
                <a:solidFill>
                  <a:srgbClr val="FF0000"/>
                </a:solidFill>
              </a:ln>
              <a:effectLst/>
            </c:spPr>
          </c:marker>
          <c:dLbls>
            <c:dLbl>
              <c:idx val="0"/>
              <c:layout>
                <c:manualLayout>
                  <c:x val="-0.15545623523038277"/>
                  <c:y val="-4.4139171184916809E-2"/>
                </c:manualLayout>
              </c:layout>
              <c:tx>
                <c:rich>
                  <a:bodyPr/>
                  <a:lstStyle/>
                  <a:p>
                    <a:r>
                      <a:rPr lang="en-US"/>
                      <a:t>T1=</a:t>
                    </a:r>
                    <a:fld id="{41E5DAF7-014B-45D7-8BAE-14FD60967F2B}" type="YVALUE">
                      <a:rPr lang="en-US"/>
                      <a:pPr/>
                      <a:t>[VALOR DE Y]</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56C-416F-8C56-501AD1562457}"/>
                </c:ext>
              </c:extLst>
            </c:dLbl>
            <c:dLbl>
              <c:idx val="1"/>
              <c:layout>
                <c:manualLayout>
                  <c:x val="2.6564299424184354E-2"/>
                  <c:y val="0.15512722368037321"/>
                </c:manualLayout>
              </c:layout>
              <c:tx>
                <c:rich>
                  <a:bodyPr rot="0" spcFirstLastPara="1" vertOverflow="ellipsis" vert="horz" wrap="square" anchor="ctr" anchorCtr="1"/>
                  <a:lstStyle/>
                  <a:p>
                    <a:pPr>
                      <a:defRPr sz="2000" b="0" i="0" u="none" strike="noStrike" kern="1200" baseline="0">
                        <a:solidFill>
                          <a:schemeClr val="dk1"/>
                        </a:solidFill>
                        <a:latin typeface="+mn-lt"/>
                        <a:ea typeface="+mn-ea"/>
                        <a:cs typeface="+mn-cs"/>
                      </a:defRPr>
                    </a:pPr>
                    <a:r>
                      <a:rPr lang="en-US"/>
                      <a:t>T2=</a:t>
                    </a:r>
                    <a:fld id="{11C84F45-0F87-46E6-AA6C-364707127754}" type="YVALUE">
                      <a:rPr lang="en-US"/>
                      <a:pPr>
                        <a:defRPr/>
                      </a:pPr>
                      <a:t>[VALOR DE Y]</a:t>
                    </a:fld>
                    <a:endParaRPr lang="en-US"/>
                  </a:p>
                </c:rich>
              </c:tx>
              <c:spPr>
                <a:noFill/>
                <a:ln>
                  <a:noFill/>
                </a:ln>
                <a:effectLst/>
              </c:spPr>
              <c:txPr>
                <a:bodyPr rot="0" spcFirstLastPara="1" vertOverflow="ellipsis" vert="horz" wrap="square" anchor="ctr" anchorCtr="1"/>
                <a:lstStyle/>
                <a:p>
                  <a:pPr>
                    <a:defRPr sz="2000" b="0" i="0" u="none" strike="noStrike" kern="1200" baseline="0">
                      <a:solidFill>
                        <a:schemeClr val="dk1"/>
                      </a:solidFill>
                      <a:latin typeface="+mn-lt"/>
                      <a:ea typeface="+mn-ea"/>
                      <a:cs typeface="+mn-cs"/>
                    </a:defRPr>
                  </a:pPr>
                  <a:endParaRPr lang="es-EC"/>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6C-416F-8C56-501AD1562457}"/>
                </c:ext>
              </c:extLst>
            </c:dLbl>
            <c:dLbl>
              <c:idx val="2"/>
              <c:layout>
                <c:manualLayout>
                  <c:x val="-2.9737683941138814E-2"/>
                  <c:y val="-0.17357648002333043"/>
                </c:manualLayout>
              </c:layout>
              <c:tx>
                <c:rich>
                  <a:bodyPr/>
                  <a:lstStyle/>
                  <a:p>
                    <a:r>
                      <a:rPr lang="en-US"/>
                      <a:t>T3=</a:t>
                    </a:r>
                    <a:fld id="{BF17BF7F-1651-401B-8307-89AA5988E1E4}" type="YVALUE">
                      <a:rPr lang="en-US"/>
                      <a:pPr/>
                      <a:t>[VALOR DE Y]</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6C-416F-8C56-501AD1562457}"/>
                </c:ext>
              </c:extLst>
            </c:dLbl>
            <c:spPr>
              <a:noFill/>
              <a:ln>
                <a:solidFill>
                  <a:schemeClr val="bg1"/>
                </a:solidFill>
              </a:ln>
              <a:effectLst/>
            </c:spPr>
            <c:txPr>
              <a:bodyPr rot="0" spcFirstLastPara="1" vertOverflow="ellipsis" vert="horz" wrap="square" anchor="ctr" anchorCtr="1"/>
              <a:lstStyle/>
              <a:p>
                <a:pPr>
                  <a:defRPr sz="2000" b="0" i="0" u="none" strike="noStrike" kern="1200" baseline="0">
                    <a:solidFill>
                      <a:schemeClr val="dk1"/>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FF0000"/>
                      </a:solidFill>
                      <a:round/>
                    </a:ln>
                    <a:effectLst/>
                  </c:spPr>
                </c15:leaderLines>
              </c:ext>
            </c:extLst>
          </c:dLbls>
          <c:xVal>
            <c:numRef>
              <c:f>Hoja2!$C$19:$C$21</c:f>
              <c:numCache>
                <c:formatCode>General</c:formatCode>
                <c:ptCount val="3"/>
                <c:pt idx="0">
                  <c:v>1279</c:v>
                </c:pt>
                <c:pt idx="1">
                  <c:v>1284</c:v>
                </c:pt>
                <c:pt idx="2">
                  <c:v>513</c:v>
                </c:pt>
              </c:numCache>
            </c:numRef>
          </c:xVal>
          <c:yVal>
            <c:numRef>
              <c:f>Hoja2!$D$19:$D$21</c:f>
              <c:numCache>
                <c:formatCode>General</c:formatCode>
                <c:ptCount val="3"/>
                <c:pt idx="0">
                  <c:v>8671</c:v>
                </c:pt>
                <c:pt idx="1">
                  <c:v>8512</c:v>
                </c:pt>
                <c:pt idx="2">
                  <c:v>3762</c:v>
                </c:pt>
              </c:numCache>
            </c:numRef>
          </c:yVal>
          <c:smooth val="1"/>
          <c:extLst>
            <c:ext xmlns:c16="http://schemas.microsoft.com/office/drawing/2014/chart" uri="{C3380CC4-5D6E-409C-BE32-E72D297353CC}">
              <c16:uniqueId val="{00000003-C56C-416F-8C56-501AD1562457}"/>
            </c:ext>
          </c:extLst>
        </c:ser>
        <c:dLbls>
          <c:dLblPos val="t"/>
          <c:showLegendKey val="0"/>
          <c:showVal val="1"/>
          <c:showCatName val="0"/>
          <c:showSerName val="0"/>
          <c:showPercent val="0"/>
          <c:showBubbleSize val="0"/>
        </c:dLbls>
        <c:axId val="186379784"/>
        <c:axId val="186380176"/>
      </c:scatterChart>
      <c:valAx>
        <c:axId val="186379784"/>
        <c:scaling>
          <c:orientation val="minMax"/>
          <c:max val="1600"/>
          <c:min val="400"/>
        </c:scaling>
        <c:delete val="0"/>
        <c:axPos val="b"/>
        <c:title>
          <c:tx>
            <c:rich>
              <a:bodyPr rot="0" spcFirstLastPara="1" vertOverflow="ellipsis" vert="horz" wrap="square" anchor="ctr" anchorCtr="1"/>
              <a:lstStyle/>
              <a:p>
                <a:pPr>
                  <a:defRPr sz="2400" b="0" i="0" u="none" strike="noStrike" kern="1200" baseline="0">
                    <a:solidFill>
                      <a:schemeClr val="dk1"/>
                    </a:solidFill>
                    <a:latin typeface="+mn-lt"/>
                    <a:ea typeface="+mn-ea"/>
                    <a:cs typeface="+mn-cs"/>
                  </a:defRPr>
                </a:pPr>
                <a:r>
                  <a:rPr lang="en-US" sz="2400"/>
                  <a:t>Total de costos que varian (USD/Ha)</a:t>
                </a:r>
              </a:p>
            </c:rich>
          </c:tx>
          <c:layout>
            <c:manualLayout>
              <c:xMode val="edge"/>
              <c:yMode val="edge"/>
              <c:x val="0.28754591593283013"/>
              <c:y val="0.8208518973435664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dk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dk1"/>
                </a:solidFill>
                <a:latin typeface="+mn-lt"/>
                <a:ea typeface="+mn-ea"/>
                <a:cs typeface="+mn-cs"/>
              </a:defRPr>
            </a:pPr>
            <a:endParaRPr lang="es-EC"/>
          </a:p>
        </c:txPr>
        <c:crossAx val="186380176"/>
        <c:crosses val="autoZero"/>
        <c:crossBetween val="midCat"/>
        <c:majorUnit val="200"/>
        <c:minorUnit val="100"/>
      </c:valAx>
      <c:valAx>
        <c:axId val="186380176"/>
        <c:scaling>
          <c:orientation val="minMax"/>
          <c:max val="10000"/>
          <c:min val="2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dk1"/>
                    </a:solidFill>
                    <a:latin typeface="+mn-lt"/>
                    <a:ea typeface="+mn-ea"/>
                    <a:cs typeface="+mn-cs"/>
                  </a:defRPr>
                </a:pPr>
                <a:r>
                  <a:rPr lang="en-US" sz="2400"/>
                  <a:t>Beneficios (USD/Ha)</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dk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dk1"/>
                </a:solidFill>
                <a:latin typeface="+mn-lt"/>
                <a:ea typeface="+mn-ea"/>
                <a:cs typeface="+mn-cs"/>
              </a:defRPr>
            </a:pPr>
            <a:endParaRPr lang="es-EC"/>
          </a:p>
        </c:txPr>
        <c:crossAx val="186379784"/>
        <c:crosses val="autoZero"/>
        <c:crossBetween val="midCat"/>
      </c:valAx>
      <c:spPr>
        <a:noFill/>
        <a:ln>
          <a:solidFill>
            <a:srgbClr val="0070C0"/>
          </a:solidFill>
        </a:ln>
        <a:effectLst/>
      </c:spPr>
    </c:plotArea>
    <c:plotVisOnly val="1"/>
    <c:dispBlanksAs val="gap"/>
    <c:showDLblsOverMax val="0"/>
  </c:chart>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c:spPr>
  <c:txPr>
    <a:bodyPr/>
    <a:lstStyle/>
    <a:p>
      <a:pPr>
        <a:defRPr sz="2000">
          <a:solidFill>
            <a:schemeClr val="dk1"/>
          </a:solidFill>
          <a:latin typeface="+mn-lt"/>
          <a:ea typeface="+mn-ea"/>
          <a:cs typeface="+mn-cs"/>
        </a:defRPr>
      </a:pPr>
      <a:endParaRPr lang="es-EC"/>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diagrams/_rels/data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png"/></Relationships>
</file>

<file path=ppt/diagrams/_rels/data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image" Target="../media/image24.jpeg"/></Relationships>
</file>

<file path=ppt/diagrams/_rels/data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png"/></Relationships>
</file>

<file path=ppt/diagrams/_rels/drawing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image" Target="../media/image24.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36746-333D-4A50-9285-F619B3894A4F}" type="doc">
      <dgm:prSet loTypeId="urn:microsoft.com/office/officeart/2005/8/layout/matrix1" loCatId="matrix" qsTypeId="urn:microsoft.com/office/officeart/2005/8/quickstyle/3d4" qsCatId="3D" csTypeId="urn:microsoft.com/office/officeart/2005/8/colors/colorful4" csCatId="colorful" phldr="1"/>
      <dgm:spPr/>
      <dgm:t>
        <a:bodyPr/>
        <a:lstStyle/>
        <a:p>
          <a:endParaRPr lang="es-ES"/>
        </a:p>
      </dgm:t>
    </dgm:pt>
    <dgm:pt modelId="{A986BD93-75B2-422E-BF19-A81DD1B4BCBA}">
      <dgm:prSet phldrT="[Texto]"/>
      <dgm:spPr/>
      <dgm:t>
        <a:bodyPr/>
        <a:lstStyle/>
        <a:p>
          <a:r>
            <a:rPr lang="es-ES" dirty="0"/>
            <a:t>PROBLEMÁTICA</a:t>
          </a:r>
        </a:p>
      </dgm:t>
    </dgm:pt>
    <dgm:pt modelId="{FF81E951-5411-4D3E-B23C-C81D6C3D8788}" type="parTrans" cxnId="{B1BF4A37-45A2-4201-8DEB-2317D043DD99}">
      <dgm:prSet/>
      <dgm:spPr/>
      <dgm:t>
        <a:bodyPr/>
        <a:lstStyle/>
        <a:p>
          <a:endParaRPr lang="es-ES"/>
        </a:p>
      </dgm:t>
    </dgm:pt>
    <dgm:pt modelId="{C96BC030-D3D9-4716-BF07-BDC1BF68F3F0}" type="sibTrans" cxnId="{B1BF4A37-45A2-4201-8DEB-2317D043DD99}">
      <dgm:prSet/>
      <dgm:spPr/>
      <dgm:t>
        <a:bodyPr/>
        <a:lstStyle/>
        <a:p>
          <a:endParaRPr lang="es-ES"/>
        </a:p>
      </dgm:t>
    </dgm:pt>
    <dgm:pt modelId="{23161E47-52A9-429B-8838-849B7CEEA94A}">
      <dgm:prSet phldrT="[Texto]"/>
      <dgm:spPr/>
      <dgm:t>
        <a:bodyPr/>
        <a:lstStyle/>
        <a:p>
          <a:r>
            <a:rPr lang="es-ES" b="1" cap="none" spc="0" dirty="0">
              <a:ln w="12700">
                <a:solidFill>
                  <a:schemeClr val="accent5"/>
                </a:solidFill>
                <a:prstDash val="solid"/>
              </a:ln>
              <a:pattFill prst="ltDnDiag">
                <a:fgClr>
                  <a:schemeClr val="accent5">
                    <a:lumMod val="60000"/>
                    <a:lumOff val="40000"/>
                  </a:schemeClr>
                </a:fgClr>
                <a:bgClr>
                  <a:schemeClr val="bg1"/>
                </a:bgClr>
              </a:pattFill>
              <a:effectLst/>
            </a:rPr>
            <a:t>BAJOS RENDIMIENTOS </a:t>
          </a:r>
        </a:p>
      </dgm:t>
    </dgm:pt>
    <dgm:pt modelId="{57260F8C-E423-4C2A-9C41-93D774B2B2FE}" type="parTrans" cxnId="{37EEFA34-7533-4DBD-95FA-3682012D08F5}">
      <dgm:prSet/>
      <dgm:spPr/>
      <dgm:t>
        <a:bodyPr/>
        <a:lstStyle/>
        <a:p>
          <a:endParaRPr lang="es-ES"/>
        </a:p>
      </dgm:t>
    </dgm:pt>
    <dgm:pt modelId="{F941587F-0EDD-43DA-BFE5-003BE7123B79}" type="sibTrans" cxnId="{37EEFA34-7533-4DBD-95FA-3682012D08F5}">
      <dgm:prSet/>
      <dgm:spPr/>
      <dgm:t>
        <a:bodyPr/>
        <a:lstStyle/>
        <a:p>
          <a:endParaRPr lang="es-ES"/>
        </a:p>
      </dgm:t>
    </dgm:pt>
    <dgm:pt modelId="{7652BC08-354A-46C8-A631-A21AF2349B1B}">
      <dgm:prSet phldrT="[Texto]"/>
      <dgm:spPr/>
      <dgm:t>
        <a:bodyPr/>
        <a:lstStyle/>
        <a:p>
          <a:r>
            <a:rPr lang="es-ES" b="1" cap="none" spc="0" dirty="0">
              <a:ln w="12700">
                <a:solidFill>
                  <a:schemeClr val="accent5"/>
                </a:solidFill>
                <a:prstDash val="solid"/>
              </a:ln>
              <a:pattFill prst="ltDnDiag">
                <a:fgClr>
                  <a:schemeClr val="accent5">
                    <a:lumMod val="60000"/>
                    <a:lumOff val="40000"/>
                  </a:schemeClr>
                </a:fgClr>
                <a:bgClr>
                  <a:schemeClr val="bg1"/>
                </a:bgClr>
              </a:pattFill>
              <a:effectLst/>
            </a:rPr>
            <a:t>ECXESO DE BIOMASA EN EL SISTEMA FOLIAR</a:t>
          </a:r>
        </a:p>
      </dgm:t>
    </dgm:pt>
    <dgm:pt modelId="{7DDCF272-8DDA-4255-9BC4-46B54B8301EE}" type="parTrans" cxnId="{D4E02494-6F6B-44D9-AED5-8EA31414DD28}">
      <dgm:prSet/>
      <dgm:spPr/>
      <dgm:t>
        <a:bodyPr/>
        <a:lstStyle/>
        <a:p>
          <a:endParaRPr lang="es-ES"/>
        </a:p>
      </dgm:t>
    </dgm:pt>
    <dgm:pt modelId="{60C1FA63-7166-408C-BEFA-FC5F7A9D6B8C}" type="sibTrans" cxnId="{D4E02494-6F6B-44D9-AED5-8EA31414DD28}">
      <dgm:prSet/>
      <dgm:spPr/>
      <dgm:t>
        <a:bodyPr/>
        <a:lstStyle/>
        <a:p>
          <a:endParaRPr lang="es-ES"/>
        </a:p>
      </dgm:t>
    </dgm:pt>
    <dgm:pt modelId="{2AE0E0DC-07DC-4D59-838F-27E0B1244AD7}">
      <dgm:prSet phldrT="[Texto]"/>
      <dgm:spPr/>
      <dgm:t>
        <a:bodyPr/>
        <a:lstStyle/>
        <a:p>
          <a:r>
            <a:rPr lang="es-ES" b="1" cap="none" spc="0" dirty="0">
              <a:ln w="12700">
                <a:solidFill>
                  <a:schemeClr val="accent5"/>
                </a:solidFill>
                <a:prstDash val="solid"/>
              </a:ln>
              <a:pattFill prst="ltDnDiag">
                <a:fgClr>
                  <a:schemeClr val="accent5">
                    <a:lumMod val="60000"/>
                    <a:lumOff val="40000"/>
                  </a:schemeClr>
                </a:fgClr>
                <a:bgClr>
                  <a:schemeClr val="bg1"/>
                </a:bgClr>
              </a:pattFill>
              <a:effectLst/>
            </a:rPr>
            <a:t>DESCONOCIMIENTO DE UNA T</a:t>
          </a:r>
          <a:r>
            <a:rPr lang="es-EC" b="1" cap="none" spc="0" dirty="0">
              <a:ln w="12700">
                <a:solidFill>
                  <a:schemeClr val="accent5"/>
                </a:solidFill>
                <a:prstDash val="solid"/>
              </a:ln>
              <a:pattFill prst="ltDnDiag">
                <a:fgClr>
                  <a:schemeClr val="accent5">
                    <a:lumMod val="60000"/>
                    <a:lumOff val="40000"/>
                  </a:schemeClr>
                </a:fgClr>
                <a:bgClr>
                  <a:schemeClr val="bg1"/>
                </a:bgClr>
              </a:pattFill>
              <a:effectLst/>
            </a:rPr>
            <a:t>É</a:t>
          </a:r>
          <a:r>
            <a:rPr lang="es-ES" b="1" cap="none" spc="0" dirty="0">
              <a:ln w="12700">
                <a:solidFill>
                  <a:schemeClr val="accent5"/>
                </a:solidFill>
                <a:prstDash val="solid"/>
              </a:ln>
              <a:pattFill prst="ltDnDiag">
                <a:fgClr>
                  <a:schemeClr val="accent5">
                    <a:lumMod val="60000"/>
                    <a:lumOff val="40000"/>
                  </a:schemeClr>
                </a:fgClr>
                <a:bgClr>
                  <a:schemeClr val="bg1"/>
                </a:bgClr>
              </a:pattFill>
              <a:effectLst/>
            </a:rPr>
            <a:t>CNICA ADECUADA DE PODA</a:t>
          </a:r>
        </a:p>
      </dgm:t>
    </dgm:pt>
    <dgm:pt modelId="{7089F4FB-707B-45E4-A3AB-54632862AC3C}" type="parTrans" cxnId="{4E70FB0F-CE8D-4732-9224-53E066B7E19F}">
      <dgm:prSet/>
      <dgm:spPr/>
      <dgm:t>
        <a:bodyPr/>
        <a:lstStyle/>
        <a:p>
          <a:endParaRPr lang="es-ES"/>
        </a:p>
      </dgm:t>
    </dgm:pt>
    <dgm:pt modelId="{9F78F3E1-B0DF-4232-ABFB-93C383F7825E}" type="sibTrans" cxnId="{4E70FB0F-CE8D-4732-9224-53E066B7E19F}">
      <dgm:prSet/>
      <dgm:spPr/>
      <dgm:t>
        <a:bodyPr/>
        <a:lstStyle/>
        <a:p>
          <a:endParaRPr lang="es-ES"/>
        </a:p>
      </dgm:t>
    </dgm:pt>
    <dgm:pt modelId="{67C26E6C-04E0-4FCF-A8D5-740AB39968FD}">
      <dgm:prSet phldrT="[Texto]"/>
      <dgm:spPr/>
      <dgm:t>
        <a:bodyPr/>
        <a:lstStyle/>
        <a:p>
          <a:r>
            <a:rPr lang="es-ES" b="1" cap="none" spc="0" dirty="0">
              <a:ln w="12700">
                <a:solidFill>
                  <a:schemeClr val="accent5"/>
                </a:solidFill>
                <a:prstDash val="solid"/>
              </a:ln>
              <a:pattFill prst="ltDnDiag">
                <a:fgClr>
                  <a:schemeClr val="accent5">
                    <a:lumMod val="60000"/>
                    <a:lumOff val="40000"/>
                  </a:schemeClr>
                </a:fgClr>
                <a:bgClr>
                  <a:schemeClr val="bg1"/>
                </a:bgClr>
              </a:pattFill>
              <a:effectLst/>
            </a:rPr>
            <a:t>BAJA RENTABILIDAD</a:t>
          </a:r>
        </a:p>
      </dgm:t>
    </dgm:pt>
    <dgm:pt modelId="{011A9F4F-E028-47D4-9C7F-0D22D9104C6F}" type="parTrans" cxnId="{01BA154D-8721-4FE8-A663-A9DA1AC41E4E}">
      <dgm:prSet/>
      <dgm:spPr/>
      <dgm:t>
        <a:bodyPr/>
        <a:lstStyle/>
        <a:p>
          <a:endParaRPr lang="es-ES"/>
        </a:p>
      </dgm:t>
    </dgm:pt>
    <dgm:pt modelId="{E1825353-19DC-41F2-B6FE-5BA8F4C3A154}" type="sibTrans" cxnId="{01BA154D-8721-4FE8-A663-A9DA1AC41E4E}">
      <dgm:prSet/>
      <dgm:spPr/>
      <dgm:t>
        <a:bodyPr/>
        <a:lstStyle/>
        <a:p>
          <a:endParaRPr lang="es-ES"/>
        </a:p>
      </dgm:t>
    </dgm:pt>
    <dgm:pt modelId="{861F8D17-7EB7-4598-B152-E536C6AD3F74}" type="pres">
      <dgm:prSet presAssocID="{A4036746-333D-4A50-9285-F619B3894A4F}" presName="diagram" presStyleCnt="0">
        <dgm:presLayoutVars>
          <dgm:chMax val="1"/>
          <dgm:dir/>
          <dgm:animLvl val="ctr"/>
          <dgm:resizeHandles val="exact"/>
        </dgm:presLayoutVars>
      </dgm:prSet>
      <dgm:spPr/>
    </dgm:pt>
    <dgm:pt modelId="{B8DB1C97-C90A-4705-9F16-528447707710}" type="pres">
      <dgm:prSet presAssocID="{A4036746-333D-4A50-9285-F619B3894A4F}" presName="matrix" presStyleCnt="0"/>
      <dgm:spPr/>
    </dgm:pt>
    <dgm:pt modelId="{616A46B0-4766-4B0A-A19A-C3C90F00D6F8}" type="pres">
      <dgm:prSet presAssocID="{A4036746-333D-4A50-9285-F619B3894A4F}" presName="tile1" presStyleLbl="node1" presStyleIdx="0" presStyleCnt="4"/>
      <dgm:spPr/>
    </dgm:pt>
    <dgm:pt modelId="{62FC2878-DE02-462F-89E5-21C1EFE0558C}" type="pres">
      <dgm:prSet presAssocID="{A4036746-333D-4A50-9285-F619B3894A4F}" presName="tile1text" presStyleLbl="node1" presStyleIdx="0" presStyleCnt="4">
        <dgm:presLayoutVars>
          <dgm:chMax val="0"/>
          <dgm:chPref val="0"/>
          <dgm:bulletEnabled val="1"/>
        </dgm:presLayoutVars>
      </dgm:prSet>
      <dgm:spPr/>
    </dgm:pt>
    <dgm:pt modelId="{5E1A66E4-A754-4FFC-9568-4AE9E1C2408B}" type="pres">
      <dgm:prSet presAssocID="{A4036746-333D-4A50-9285-F619B3894A4F}" presName="tile2" presStyleLbl="node1" presStyleIdx="1" presStyleCnt="4"/>
      <dgm:spPr/>
    </dgm:pt>
    <dgm:pt modelId="{E98AFC3E-B6A1-4558-B5D4-78BF1F14D8EE}" type="pres">
      <dgm:prSet presAssocID="{A4036746-333D-4A50-9285-F619B3894A4F}" presName="tile2text" presStyleLbl="node1" presStyleIdx="1" presStyleCnt="4">
        <dgm:presLayoutVars>
          <dgm:chMax val="0"/>
          <dgm:chPref val="0"/>
          <dgm:bulletEnabled val="1"/>
        </dgm:presLayoutVars>
      </dgm:prSet>
      <dgm:spPr/>
    </dgm:pt>
    <dgm:pt modelId="{D04FCBEC-1DA9-4403-9650-50CBD17CDC31}" type="pres">
      <dgm:prSet presAssocID="{A4036746-333D-4A50-9285-F619B3894A4F}" presName="tile3" presStyleLbl="node1" presStyleIdx="2" presStyleCnt="4"/>
      <dgm:spPr/>
    </dgm:pt>
    <dgm:pt modelId="{26DE2BE7-ECB1-4286-97BE-B5182B3515CD}" type="pres">
      <dgm:prSet presAssocID="{A4036746-333D-4A50-9285-F619B3894A4F}" presName="tile3text" presStyleLbl="node1" presStyleIdx="2" presStyleCnt="4">
        <dgm:presLayoutVars>
          <dgm:chMax val="0"/>
          <dgm:chPref val="0"/>
          <dgm:bulletEnabled val="1"/>
        </dgm:presLayoutVars>
      </dgm:prSet>
      <dgm:spPr/>
    </dgm:pt>
    <dgm:pt modelId="{F163FD03-11A8-413D-92B5-699C3CA00BEC}" type="pres">
      <dgm:prSet presAssocID="{A4036746-333D-4A50-9285-F619B3894A4F}" presName="tile4" presStyleLbl="node1" presStyleIdx="3" presStyleCnt="4"/>
      <dgm:spPr/>
    </dgm:pt>
    <dgm:pt modelId="{9EBCAC58-C932-4A7A-B1A7-F0FD5AFEF78F}" type="pres">
      <dgm:prSet presAssocID="{A4036746-333D-4A50-9285-F619B3894A4F}" presName="tile4text" presStyleLbl="node1" presStyleIdx="3" presStyleCnt="4">
        <dgm:presLayoutVars>
          <dgm:chMax val="0"/>
          <dgm:chPref val="0"/>
          <dgm:bulletEnabled val="1"/>
        </dgm:presLayoutVars>
      </dgm:prSet>
      <dgm:spPr/>
    </dgm:pt>
    <dgm:pt modelId="{417D05D8-C587-44A3-8DAF-A7227FA59C32}" type="pres">
      <dgm:prSet presAssocID="{A4036746-333D-4A50-9285-F619B3894A4F}" presName="centerTile" presStyleLbl="fgShp" presStyleIdx="0" presStyleCnt="1">
        <dgm:presLayoutVars>
          <dgm:chMax val="0"/>
          <dgm:chPref val="0"/>
        </dgm:presLayoutVars>
      </dgm:prSet>
      <dgm:spPr/>
    </dgm:pt>
  </dgm:ptLst>
  <dgm:cxnLst>
    <dgm:cxn modelId="{AEC0CB07-ED4C-40C9-AB56-D85E4A642904}" type="presOf" srcId="{67C26E6C-04E0-4FCF-A8D5-740AB39968FD}" destId="{F163FD03-11A8-413D-92B5-699C3CA00BEC}" srcOrd="0" destOrd="0" presId="urn:microsoft.com/office/officeart/2005/8/layout/matrix1"/>
    <dgm:cxn modelId="{4E70FB0F-CE8D-4732-9224-53E066B7E19F}" srcId="{A986BD93-75B2-422E-BF19-A81DD1B4BCBA}" destId="{2AE0E0DC-07DC-4D59-838F-27E0B1244AD7}" srcOrd="2" destOrd="0" parTransId="{7089F4FB-707B-45E4-A3AB-54632862AC3C}" sibTransId="{9F78F3E1-B0DF-4232-ABFB-93C383F7825E}"/>
    <dgm:cxn modelId="{37EEFA34-7533-4DBD-95FA-3682012D08F5}" srcId="{A986BD93-75B2-422E-BF19-A81DD1B4BCBA}" destId="{23161E47-52A9-429B-8838-849B7CEEA94A}" srcOrd="0" destOrd="0" parTransId="{57260F8C-E423-4C2A-9C41-93D774B2B2FE}" sibTransId="{F941587F-0EDD-43DA-BFE5-003BE7123B79}"/>
    <dgm:cxn modelId="{B1BF4A37-45A2-4201-8DEB-2317D043DD99}" srcId="{A4036746-333D-4A50-9285-F619B3894A4F}" destId="{A986BD93-75B2-422E-BF19-A81DD1B4BCBA}" srcOrd="0" destOrd="0" parTransId="{FF81E951-5411-4D3E-B23C-C81D6C3D8788}" sibTransId="{C96BC030-D3D9-4716-BF07-BDC1BF68F3F0}"/>
    <dgm:cxn modelId="{E21ADB44-E913-4719-90C0-31FD65475C2E}" type="presOf" srcId="{A986BD93-75B2-422E-BF19-A81DD1B4BCBA}" destId="{417D05D8-C587-44A3-8DAF-A7227FA59C32}" srcOrd="0" destOrd="0" presId="urn:microsoft.com/office/officeart/2005/8/layout/matrix1"/>
    <dgm:cxn modelId="{01BA154D-8721-4FE8-A663-A9DA1AC41E4E}" srcId="{A986BD93-75B2-422E-BF19-A81DD1B4BCBA}" destId="{67C26E6C-04E0-4FCF-A8D5-740AB39968FD}" srcOrd="3" destOrd="0" parTransId="{011A9F4F-E028-47D4-9C7F-0D22D9104C6F}" sibTransId="{E1825353-19DC-41F2-B6FE-5BA8F4C3A154}"/>
    <dgm:cxn modelId="{56BE9079-E54C-451F-A3EE-72AC99D0F9D5}" type="presOf" srcId="{23161E47-52A9-429B-8838-849B7CEEA94A}" destId="{62FC2878-DE02-462F-89E5-21C1EFE0558C}" srcOrd="1" destOrd="0" presId="urn:microsoft.com/office/officeart/2005/8/layout/matrix1"/>
    <dgm:cxn modelId="{C0587482-5393-4DFD-88C5-E36C17005BE6}" type="presOf" srcId="{A4036746-333D-4A50-9285-F619B3894A4F}" destId="{861F8D17-7EB7-4598-B152-E536C6AD3F74}" srcOrd="0" destOrd="0" presId="urn:microsoft.com/office/officeart/2005/8/layout/matrix1"/>
    <dgm:cxn modelId="{8ACFA083-CE81-4DAA-8B69-861D1E5C472C}" type="presOf" srcId="{2AE0E0DC-07DC-4D59-838F-27E0B1244AD7}" destId="{D04FCBEC-1DA9-4403-9650-50CBD17CDC31}" srcOrd="0" destOrd="0" presId="urn:microsoft.com/office/officeart/2005/8/layout/matrix1"/>
    <dgm:cxn modelId="{6031518D-46EA-4922-B111-565D074DE2E5}" type="presOf" srcId="{2AE0E0DC-07DC-4D59-838F-27E0B1244AD7}" destId="{26DE2BE7-ECB1-4286-97BE-B5182B3515CD}" srcOrd="1" destOrd="0" presId="urn:microsoft.com/office/officeart/2005/8/layout/matrix1"/>
    <dgm:cxn modelId="{D4E02494-6F6B-44D9-AED5-8EA31414DD28}" srcId="{A986BD93-75B2-422E-BF19-A81DD1B4BCBA}" destId="{7652BC08-354A-46C8-A631-A21AF2349B1B}" srcOrd="1" destOrd="0" parTransId="{7DDCF272-8DDA-4255-9BC4-46B54B8301EE}" sibTransId="{60C1FA63-7166-408C-BEFA-FC5F7A9D6B8C}"/>
    <dgm:cxn modelId="{705560A3-82D9-49E9-9B64-E89E1C0B3E2E}" type="presOf" srcId="{23161E47-52A9-429B-8838-849B7CEEA94A}" destId="{616A46B0-4766-4B0A-A19A-C3C90F00D6F8}" srcOrd="0" destOrd="0" presId="urn:microsoft.com/office/officeart/2005/8/layout/matrix1"/>
    <dgm:cxn modelId="{3C5918BE-29FD-4556-BC62-3369B35A08C8}" type="presOf" srcId="{7652BC08-354A-46C8-A631-A21AF2349B1B}" destId="{5E1A66E4-A754-4FFC-9568-4AE9E1C2408B}" srcOrd="0" destOrd="0" presId="urn:microsoft.com/office/officeart/2005/8/layout/matrix1"/>
    <dgm:cxn modelId="{2A3593D7-445E-472C-8FE1-29782837C851}" type="presOf" srcId="{67C26E6C-04E0-4FCF-A8D5-740AB39968FD}" destId="{9EBCAC58-C932-4A7A-B1A7-F0FD5AFEF78F}" srcOrd="1" destOrd="0" presId="urn:microsoft.com/office/officeart/2005/8/layout/matrix1"/>
    <dgm:cxn modelId="{08AE4FE5-0064-40FD-9CED-8D63E504CFA7}" type="presOf" srcId="{7652BC08-354A-46C8-A631-A21AF2349B1B}" destId="{E98AFC3E-B6A1-4558-B5D4-78BF1F14D8EE}" srcOrd="1" destOrd="0" presId="urn:microsoft.com/office/officeart/2005/8/layout/matrix1"/>
    <dgm:cxn modelId="{636CD292-5C96-44E7-90E6-5C9928F899FB}" type="presParOf" srcId="{861F8D17-7EB7-4598-B152-E536C6AD3F74}" destId="{B8DB1C97-C90A-4705-9F16-528447707710}" srcOrd="0" destOrd="0" presId="urn:microsoft.com/office/officeart/2005/8/layout/matrix1"/>
    <dgm:cxn modelId="{679A3415-146E-4C4C-BF2C-5DAF736A3FF3}" type="presParOf" srcId="{B8DB1C97-C90A-4705-9F16-528447707710}" destId="{616A46B0-4766-4B0A-A19A-C3C90F00D6F8}" srcOrd="0" destOrd="0" presId="urn:microsoft.com/office/officeart/2005/8/layout/matrix1"/>
    <dgm:cxn modelId="{6275A0A7-CB74-43D3-9232-7A35A8C1EFDF}" type="presParOf" srcId="{B8DB1C97-C90A-4705-9F16-528447707710}" destId="{62FC2878-DE02-462F-89E5-21C1EFE0558C}" srcOrd="1" destOrd="0" presId="urn:microsoft.com/office/officeart/2005/8/layout/matrix1"/>
    <dgm:cxn modelId="{34F288F1-88F4-44E0-98B0-DEF1603D799C}" type="presParOf" srcId="{B8DB1C97-C90A-4705-9F16-528447707710}" destId="{5E1A66E4-A754-4FFC-9568-4AE9E1C2408B}" srcOrd="2" destOrd="0" presId="urn:microsoft.com/office/officeart/2005/8/layout/matrix1"/>
    <dgm:cxn modelId="{286DAE9F-7C94-4972-9268-E3F43387EE50}" type="presParOf" srcId="{B8DB1C97-C90A-4705-9F16-528447707710}" destId="{E98AFC3E-B6A1-4558-B5D4-78BF1F14D8EE}" srcOrd="3" destOrd="0" presId="urn:microsoft.com/office/officeart/2005/8/layout/matrix1"/>
    <dgm:cxn modelId="{9FD2CB69-5199-47C4-B6C1-F41A0E310268}" type="presParOf" srcId="{B8DB1C97-C90A-4705-9F16-528447707710}" destId="{D04FCBEC-1DA9-4403-9650-50CBD17CDC31}" srcOrd="4" destOrd="0" presId="urn:microsoft.com/office/officeart/2005/8/layout/matrix1"/>
    <dgm:cxn modelId="{A0F272D1-6535-4352-B0E0-A411FB4C46AC}" type="presParOf" srcId="{B8DB1C97-C90A-4705-9F16-528447707710}" destId="{26DE2BE7-ECB1-4286-97BE-B5182B3515CD}" srcOrd="5" destOrd="0" presId="urn:microsoft.com/office/officeart/2005/8/layout/matrix1"/>
    <dgm:cxn modelId="{CE03D84B-72AB-4E3F-B26E-A6FF32CB89A3}" type="presParOf" srcId="{B8DB1C97-C90A-4705-9F16-528447707710}" destId="{F163FD03-11A8-413D-92B5-699C3CA00BEC}" srcOrd="6" destOrd="0" presId="urn:microsoft.com/office/officeart/2005/8/layout/matrix1"/>
    <dgm:cxn modelId="{5967FE87-426D-42B9-B7EB-0BC44DA93601}" type="presParOf" srcId="{B8DB1C97-C90A-4705-9F16-528447707710}" destId="{9EBCAC58-C932-4A7A-B1A7-F0FD5AFEF78F}" srcOrd="7" destOrd="0" presId="urn:microsoft.com/office/officeart/2005/8/layout/matrix1"/>
    <dgm:cxn modelId="{36A95D0F-3BDD-48C6-B06F-A10C19FED915}" type="presParOf" srcId="{861F8D17-7EB7-4598-B152-E536C6AD3F74}" destId="{417D05D8-C587-44A3-8DAF-A7227FA59C32}"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AAF16E-D4A7-4394-AF0F-B2A8258036B6}" type="doc">
      <dgm:prSet loTypeId="urn:microsoft.com/office/officeart/2005/8/layout/hList7" loCatId="process" qsTypeId="urn:microsoft.com/office/officeart/2005/8/quickstyle/simple1" qsCatId="simple" csTypeId="urn:microsoft.com/office/officeart/2005/8/colors/colorful1" csCatId="colorful" phldr="1"/>
      <dgm:spPr/>
      <dgm:t>
        <a:bodyPr/>
        <a:lstStyle/>
        <a:p>
          <a:endParaRPr lang="es-ES"/>
        </a:p>
      </dgm:t>
    </dgm:pt>
    <dgm:pt modelId="{6102FD2F-FD27-4AB6-BA19-D14620827C55}">
      <dgm:prSet phldrT="[Texto]" custT="1"/>
      <dgm:spPr/>
      <dgm:t>
        <a:bodyPr/>
        <a:lstStyle/>
        <a:p>
          <a:r>
            <a:rPr lang="es-ES" sz="2400" b="0" cap="none" spc="0" dirty="0">
              <a:ln w="0"/>
              <a:solidFill>
                <a:schemeClr val="accent1"/>
              </a:solidFill>
              <a:effectLst>
                <a:outerShdw blurRad="38100" dist="25400" dir="5400000" algn="ctr" rotWithShape="0">
                  <a:srgbClr val="6E747A">
                    <a:alpha val="43000"/>
                  </a:srgbClr>
                </a:outerShdw>
              </a:effectLst>
            </a:rPr>
            <a:t>DEMANDA DE FRUTAS EXÓTICAS Aumento del 85 % (Hernández, 2013)</a:t>
          </a:r>
        </a:p>
      </dgm:t>
    </dgm:pt>
    <dgm:pt modelId="{9C8EDA97-E3D6-47C8-93C5-BD8736A54A9E}" type="parTrans" cxnId="{61C95B81-15F3-4BBC-AA48-2FF73F33A9E1}">
      <dgm:prSet/>
      <dgm:spPr/>
      <dgm:t>
        <a:bodyPr/>
        <a:lstStyle/>
        <a:p>
          <a:endParaRPr lang="es-ES" sz="2000" b="0" cap="none" spc="0">
            <a:ln w="0"/>
            <a:solidFill>
              <a:schemeClr val="accent1"/>
            </a:solidFill>
            <a:effectLst>
              <a:outerShdw blurRad="38100" dist="25400" dir="5400000" algn="ctr" rotWithShape="0">
                <a:srgbClr val="6E747A">
                  <a:alpha val="43000"/>
                </a:srgbClr>
              </a:outerShdw>
            </a:effectLst>
          </a:endParaRPr>
        </a:p>
      </dgm:t>
    </dgm:pt>
    <dgm:pt modelId="{4F451996-8518-4F62-B462-DCCBA4DACBEC}" type="sibTrans" cxnId="{61C95B81-15F3-4BBC-AA48-2FF73F33A9E1}">
      <dgm:prSet/>
      <dgm:spPr/>
      <dgm:t>
        <a:bodyPr/>
        <a:lstStyle/>
        <a:p>
          <a:endParaRPr lang="es-ES" sz="2000" b="0" cap="none" spc="0">
            <a:ln w="0"/>
            <a:solidFill>
              <a:schemeClr val="accent1"/>
            </a:solidFill>
            <a:effectLst>
              <a:outerShdw blurRad="38100" dist="25400" dir="5400000" algn="ctr" rotWithShape="0">
                <a:srgbClr val="6E747A">
                  <a:alpha val="43000"/>
                </a:srgbClr>
              </a:outerShdw>
            </a:effectLst>
          </a:endParaRPr>
        </a:p>
      </dgm:t>
    </dgm:pt>
    <dgm:pt modelId="{1EC35A8D-F21A-4092-A1A7-6B34F0338072}">
      <dgm:prSet phldrT="[Texto]" custT="1"/>
      <dgm:spPr/>
      <dgm:t>
        <a:bodyPr/>
        <a:lstStyle/>
        <a:p>
          <a:r>
            <a:rPr lang="es-ES" sz="2400" b="0" cap="none" spc="0" dirty="0">
              <a:ln w="0"/>
              <a:solidFill>
                <a:schemeClr val="accent1"/>
              </a:solidFill>
              <a:effectLst>
                <a:outerShdw blurRad="38100" dist="25400" dir="5400000" algn="ctr" rotWithShape="0">
                  <a:srgbClr val="6E747A">
                    <a:alpha val="43000"/>
                  </a:srgbClr>
                </a:outerShdw>
              </a:effectLst>
            </a:rPr>
            <a:t>MEJORES INGRESOS A PRODUCTORES</a:t>
          </a:r>
        </a:p>
      </dgm:t>
    </dgm:pt>
    <dgm:pt modelId="{0E2B470A-33D3-48DE-BEEA-AA52115A193D}" type="parTrans" cxnId="{22CB55AE-1CA9-4668-833D-BED739A9FAC9}">
      <dgm:prSet/>
      <dgm:spPr/>
      <dgm:t>
        <a:bodyPr/>
        <a:lstStyle/>
        <a:p>
          <a:endParaRPr lang="es-ES" sz="2000" b="0" cap="none" spc="0">
            <a:ln w="0"/>
            <a:solidFill>
              <a:schemeClr val="accent1"/>
            </a:solidFill>
            <a:effectLst>
              <a:outerShdw blurRad="38100" dist="25400" dir="5400000" algn="ctr" rotWithShape="0">
                <a:srgbClr val="6E747A">
                  <a:alpha val="43000"/>
                </a:srgbClr>
              </a:outerShdw>
            </a:effectLst>
          </a:endParaRPr>
        </a:p>
      </dgm:t>
    </dgm:pt>
    <dgm:pt modelId="{03EC18AB-8C5A-40A7-8D27-221D3E9AEAA1}" type="sibTrans" cxnId="{22CB55AE-1CA9-4668-833D-BED739A9FAC9}">
      <dgm:prSet/>
      <dgm:spPr/>
      <dgm:t>
        <a:bodyPr/>
        <a:lstStyle/>
        <a:p>
          <a:endParaRPr lang="es-ES" sz="2000" b="0" cap="none" spc="0">
            <a:ln w="0"/>
            <a:solidFill>
              <a:schemeClr val="accent1"/>
            </a:solidFill>
            <a:effectLst>
              <a:outerShdw blurRad="38100" dist="25400" dir="5400000" algn="ctr" rotWithShape="0">
                <a:srgbClr val="6E747A">
                  <a:alpha val="43000"/>
                </a:srgbClr>
              </a:outerShdw>
            </a:effectLst>
          </a:endParaRPr>
        </a:p>
      </dgm:t>
    </dgm:pt>
    <dgm:pt modelId="{D3AED7A0-9078-4982-B0D7-22BFF28FD964}">
      <dgm:prSet phldrT="[Texto]" custT="1"/>
      <dgm:spPr/>
      <dgm:t>
        <a:bodyPr/>
        <a:lstStyle/>
        <a:p>
          <a:r>
            <a:rPr lang="es-ES" sz="2400" b="0" cap="none" spc="0" dirty="0">
              <a:ln w="0"/>
              <a:solidFill>
                <a:schemeClr val="accent1"/>
              </a:solidFill>
              <a:effectLst>
                <a:outerShdw blurRad="38100" dist="25400" dir="5400000" algn="ctr" rotWithShape="0">
                  <a:srgbClr val="6E747A">
                    <a:alpha val="43000"/>
                  </a:srgbClr>
                </a:outerShdw>
              </a:effectLst>
            </a:rPr>
            <a:t>PRODUCTORES MAS COMPETITIVOS</a:t>
          </a:r>
        </a:p>
      </dgm:t>
    </dgm:pt>
    <dgm:pt modelId="{F82B4A24-B013-42B2-86F6-D5F6187B2986}" type="parTrans" cxnId="{4D2244F6-E726-46A8-8BDB-9F1774D932FB}">
      <dgm:prSet/>
      <dgm:spPr/>
      <dgm:t>
        <a:bodyPr/>
        <a:lstStyle/>
        <a:p>
          <a:endParaRPr lang="es-ES" sz="2000" b="0" cap="none" spc="0">
            <a:ln w="0"/>
            <a:solidFill>
              <a:schemeClr val="accent1"/>
            </a:solidFill>
            <a:effectLst>
              <a:outerShdw blurRad="38100" dist="25400" dir="5400000" algn="ctr" rotWithShape="0">
                <a:srgbClr val="6E747A">
                  <a:alpha val="43000"/>
                </a:srgbClr>
              </a:outerShdw>
            </a:effectLst>
          </a:endParaRPr>
        </a:p>
      </dgm:t>
    </dgm:pt>
    <dgm:pt modelId="{C4239C00-EEF9-40E8-A4D1-15B9BFF6E367}" type="sibTrans" cxnId="{4D2244F6-E726-46A8-8BDB-9F1774D932FB}">
      <dgm:prSet/>
      <dgm:spPr/>
      <dgm:t>
        <a:bodyPr/>
        <a:lstStyle/>
        <a:p>
          <a:endParaRPr lang="es-ES" sz="2000" b="0" cap="none" spc="0">
            <a:ln w="0"/>
            <a:solidFill>
              <a:schemeClr val="accent1"/>
            </a:solidFill>
            <a:effectLst>
              <a:outerShdw blurRad="38100" dist="25400" dir="5400000" algn="ctr" rotWithShape="0">
                <a:srgbClr val="6E747A">
                  <a:alpha val="43000"/>
                </a:srgbClr>
              </a:outerShdw>
            </a:effectLst>
          </a:endParaRPr>
        </a:p>
      </dgm:t>
    </dgm:pt>
    <dgm:pt modelId="{03287225-F1BA-421E-9A47-61DBE2D505B3}">
      <dgm:prSet phldrT="[Texto]" custT="1"/>
      <dgm:spPr/>
      <dgm:t>
        <a:bodyPr/>
        <a:lstStyle/>
        <a:p>
          <a:r>
            <a:rPr lang="es-ES" sz="2400" b="0" cap="none" spc="0" dirty="0">
              <a:ln w="0"/>
              <a:solidFill>
                <a:schemeClr val="accent1"/>
              </a:solidFill>
              <a:effectLst>
                <a:outerShdw blurRad="38100" dist="25400" dir="5400000" algn="ctr" rotWithShape="0">
                  <a:srgbClr val="6E747A">
                    <a:alpha val="43000"/>
                  </a:srgbClr>
                </a:outerShdw>
              </a:effectLst>
            </a:rPr>
            <a:t>PRODUCTOS DE CALIDAD</a:t>
          </a:r>
        </a:p>
      </dgm:t>
    </dgm:pt>
    <dgm:pt modelId="{3CA64ABB-0552-47C1-B2F3-54A7C2530376}" type="parTrans" cxnId="{634B0009-FA8C-41EF-A152-A7627BD3CC41}">
      <dgm:prSet/>
      <dgm:spPr/>
      <dgm:t>
        <a:bodyPr/>
        <a:lstStyle/>
        <a:p>
          <a:endParaRPr lang="es-ES" sz="2000" b="0" cap="none" spc="0">
            <a:ln w="0"/>
            <a:solidFill>
              <a:schemeClr val="accent1"/>
            </a:solidFill>
            <a:effectLst>
              <a:outerShdw blurRad="38100" dist="25400" dir="5400000" algn="ctr" rotWithShape="0">
                <a:srgbClr val="6E747A">
                  <a:alpha val="43000"/>
                </a:srgbClr>
              </a:outerShdw>
            </a:effectLst>
          </a:endParaRPr>
        </a:p>
      </dgm:t>
    </dgm:pt>
    <dgm:pt modelId="{468EDE2E-55A2-4E40-B8F5-31E806776A4C}" type="sibTrans" cxnId="{634B0009-FA8C-41EF-A152-A7627BD3CC41}">
      <dgm:prSet/>
      <dgm:spPr/>
      <dgm:t>
        <a:bodyPr/>
        <a:lstStyle/>
        <a:p>
          <a:endParaRPr lang="es-ES" sz="2000" b="0" cap="none" spc="0">
            <a:ln w="0"/>
            <a:solidFill>
              <a:schemeClr val="accent1"/>
            </a:solidFill>
            <a:effectLst>
              <a:outerShdw blurRad="38100" dist="25400" dir="5400000" algn="ctr" rotWithShape="0">
                <a:srgbClr val="6E747A">
                  <a:alpha val="43000"/>
                </a:srgbClr>
              </a:outerShdw>
            </a:effectLst>
          </a:endParaRPr>
        </a:p>
      </dgm:t>
    </dgm:pt>
    <dgm:pt modelId="{B77224C2-DDFD-4755-99C2-98C37D82C254}">
      <dgm:prSet phldrT="[Texto]" custT="1"/>
      <dgm:spPr/>
      <dgm:t>
        <a:bodyPr/>
        <a:lstStyle/>
        <a:p>
          <a:r>
            <a:rPr lang="es-ES" sz="2400" b="0" cap="none" spc="0" dirty="0">
              <a:ln w="0"/>
              <a:solidFill>
                <a:schemeClr val="accent1"/>
              </a:solidFill>
              <a:effectLst>
                <a:outerShdw blurRad="38100" dist="25400" dir="5400000" algn="ctr" rotWithShape="0">
                  <a:srgbClr val="6E747A">
                    <a:alpha val="43000"/>
                  </a:srgbClr>
                </a:outerShdw>
              </a:effectLst>
            </a:rPr>
            <a:t>EXPORTACI</a:t>
          </a:r>
          <a:r>
            <a:rPr lang="es-EC" sz="2400" b="0" cap="none" spc="0" dirty="0" err="1">
              <a:ln w="0"/>
              <a:solidFill>
                <a:schemeClr val="accent1"/>
              </a:solidFill>
              <a:effectLst>
                <a:outerShdw blurRad="38100" dist="25400" dir="5400000" algn="ctr" rotWithShape="0">
                  <a:srgbClr val="6E747A">
                    <a:alpha val="43000"/>
                  </a:srgbClr>
                </a:outerShdw>
              </a:effectLst>
            </a:rPr>
            <a:t>Ó</a:t>
          </a:r>
          <a:r>
            <a:rPr lang="es-ES" sz="2400" b="0" cap="none" spc="0" dirty="0">
              <a:ln w="0"/>
              <a:solidFill>
                <a:schemeClr val="accent1"/>
              </a:solidFill>
              <a:effectLst>
                <a:outerShdw blurRad="38100" dist="25400" dir="5400000" algn="ctr" rotWithShape="0">
                  <a:srgbClr val="6E747A">
                    <a:alpha val="43000"/>
                  </a:srgbClr>
                </a:outerShdw>
              </a:effectLst>
            </a:rPr>
            <a:t>N</a:t>
          </a:r>
        </a:p>
      </dgm:t>
    </dgm:pt>
    <dgm:pt modelId="{036A2510-63F1-4E44-9833-473DCFF43B26}" type="parTrans" cxnId="{8ECDD181-8FA9-4DFF-8409-089E268588A5}">
      <dgm:prSet/>
      <dgm:spPr/>
      <dgm:t>
        <a:bodyPr/>
        <a:lstStyle/>
        <a:p>
          <a:endParaRPr lang="es-ES" sz="2000" b="0" cap="none" spc="0">
            <a:ln w="0"/>
            <a:solidFill>
              <a:schemeClr val="accent1"/>
            </a:solidFill>
            <a:effectLst>
              <a:outerShdw blurRad="38100" dist="25400" dir="5400000" algn="ctr" rotWithShape="0">
                <a:srgbClr val="6E747A">
                  <a:alpha val="43000"/>
                </a:srgbClr>
              </a:outerShdw>
            </a:effectLst>
          </a:endParaRPr>
        </a:p>
      </dgm:t>
    </dgm:pt>
    <dgm:pt modelId="{4CF6E7D3-67A6-45B3-9754-6BA927336020}" type="sibTrans" cxnId="{8ECDD181-8FA9-4DFF-8409-089E268588A5}">
      <dgm:prSet/>
      <dgm:spPr/>
      <dgm:t>
        <a:bodyPr/>
        <a:lstStyle/>
        <a:p>
          <a:endParaRPr lang="es-ES" sz="2000" b="0" cap="none" spc="0">
            <a:ln w="0"/>
            <a:solidFill>
              <a:schemeClr val="accent1"/>
            </a:solidFill>
            <a:effectLst>
              <a:outerShdw blurRad="38100" dist="25400" dir="5400000" algn="ctr" rotWithShape="0">
                <a:srgbClr val="6E747A">
                  <a:alpha val="43000"/>
                </a:srgbClr>
              </a:outerShdw>
            </a:effectLst>
          </a:endParaRPr>
        </a:p>
      </dgm:t>
    </dgm:pt>
    <dgm:pt modelId="{5E5DC6F0-20D5-46A1-A879-CFFAC9FB5086}" type="pres">
      <dgm:prSet presAssocID="{58AAF16E-D4A7-4394-AF0F-B2A8258036B6}" presName="Name0" presStyleCnt="0">
        <dgm:presLayoutVars>
          <dgm:dir/>
          <dgm:resizeHandles val="exact"/>
        </dgm:presLayoutVars>
      </dgm:prSet>
      <dgm:spPr/>
    </dgm:pt>
    <dgm:pt modelId="{4EDA7132-09CF-44B0-AB02-8F941931452C}" type="pres">
      <dgm:prSet presAssocID="{58AAF16E-D4A7-4394-AF0F-B2A8258036B6}" presName="fgShape" presStyleLbl="fgShp" presStyleIdx="0" presStyleCnt="1"/>
      <dgm:spPr/>
    </dgm:pt>
    <dgm:pt modelId="{53FC0A27-98CE-4AA2-8C58-35AEF36B3685}" type="pres">
      <dgm:prSet presAssocID="{58AAF16E-D4A7-4394-AF0F-B2A8258036B6}" presName="linComp" presStyleCnt="0"/>
      <dgm:spPr/>
    </dgm:pt>
    <dgm:pt modelId="{932D2D72-C09D-40CA-B424-914B186E42EA}" type="pres">
      <dgm:prSet presAssocID="{6102FD2F-FD27-4AB6-BA19-D14620827C55}" presName="compNode" presStyleCnt="0"/>
      <dgm:spPr/>
    </dgm:pt>
    <dgm:pt modelId="{154419EE-9775-4648-9FB9-79A5AF392D9F}" type="pres">
      <dgm:prSet presAssocID="{6102FD2F-FD27-4AB6-BA19-D14620827C55}" presName="bkgdShape" presStyleLbl="node1" presStyleIdx="0" presStyleCnt="5" custScaleX="131635" custLinFactNeighborY="-1284"/>
      <dgm:spPr/>
    </dgm:pt>
    <dgm:pt modelId="{7382EE21-C920-43B8-8C6E-2A86D317ED2E}" type="pres">
      <dgm:prSet presAssocID="{6102FD2F-FD27-4AB6-BA19-D14620827C55}" presName="nodeTx" presStyleLbl="node1" presStyleIdx="0" presStyleCnt="5">
        <dgm:presLayoutVars>
          <dgm:bulletEnabled val="1"/>
        </dgm:presLayoutVars>
      </dgm:prSet>
      <dgm:spPr/>
    </dgm:pt>
    <dgm:pt modelId="{9FCB4241-EE9B-49AF-B4E5-CBF276D46394}" type="pres">
      <dgm:prSet presAssocID="{6102FD2F-FD27-4AB6-BA19-D14620827C55}" presName="invisiNode" presStyleLbl="node1" presStyleIdx="0" presStyleCnt="5"/>
      <dgm:spPr/>
    </dgm:pt>
    <dgm:pt modelId="{40C3814F-E90A-4846-80D4-B2C07BE8895D}" type="pres">
      <dgm:prSet presAssocID="{6102FD2F-FD27-4AB6-BA19-D14620827C55}" presName="imagNode" presStyleLbl="fgImgPlace1" presStyleIdx="0" presStyleCnt="5"/>
      <dgm:spPr>
        <a:blipFill rotWithShape="1">
          <a:blip xmlns:r="http://schemas.openxmlformats.org/officeDocument/2006/relationships" r:embed="rId1"/>
          <a:srcRect/>
          <a:stretch>
            <a:fillRect l="-7000" r="-7000"/>
          </a:stretch>
        </a:blipFill>
      </dgm:spPr>
    </dgm:pt>
    <dgm:pt modelId="{0C4CF41E-3905-4E1C-8553-8215ED937432}" type="pres">
      <dgm:prSet presAssocID="{4F451996-8518-4F62-B462-DCCBA4DACBEC}" presName="sibTrans" presStyleLbl="sibTrans2D1" presStyleIdx="0" presStyleCnt="0"/>
      <dgm:spPr/>
    </dgm:pt>
    <dgm:pt modelId="{D9A24FBE-3893-478C-A7AA-6F0824C3F2D2}" type="pres">
      <dgm:prSet presAssocID="{1EC35A8D-F21A-4092-A1A7-6B34F0338072}" presName="compNode" presStyleCnt="0"/>
      <dgm:spPr/>
    </dgm:pt>
    <dgm:pt modelId="{3E50ECB9-5E8F-4D3F-BF51-F6C338A4F0F5}" type="pres">
      <dgm:prSet presAssocID="{1EC35A8D-F21A-4092-A1A7-6B34F0338072}" presName="bkgdShape" presStyleLbl="node1" presStyleIdx="1" presStyleCnt="5" custScaleX="115903"/>
      <dgm:spPr/>
    </dgm:pt>
    <dgm:pt modelId="{AF376BAB-1D21-4B46-8BC0-729198AA6BD0}" type="pres">
      <dgm:prSet presAssocID="{1EC35A8D-F21A-4092-A1A7-6B34F0338072}" presName="nodeTx" presStyleLbl="node1" presStyleIdx="1" presStyleCnt="5">
        <dgm:presLayoutVars>
          <dgm:bulletEnabled val="1"/>
        </dgm:presLayoutVars>
      </dgm:prSet>
      <dgm:spPr/>
    </dgm:pt>
    <dgm:pt modelId="{00EEBDB9-30EA-4C7E-AD8F-1B9F7CD8BC7C}" type="pres">
      <dgm:prSet presAssocID="{1EC35A8D-F21A-4092-A1A7-6B34F0338072}" presName="invisiNode" presStyleLbl="node1" presStyleIdx="1" presStyleCnt="5"/>
      <dgm:spPr/>
    </dgm:pt>
    <dgm:pt modelId="{11B2ACF8-9FA6-46EF-AC7D-10F7DFA404E4}" type="pres">
      <dgm:prSet presAssocID="{1EC35A8D-F21A-4092-A1A7-6B34F0338072}" presName="imagNode" presStyleLbl="fgImgPlace1" presStyleIdx="1" presStyleCnt="5"/>
      <dgm:spPr>
        <a:blipFill rotWithShape="1">
          <a:blip xmlns:r="http://schemas.openxmlformats.org/officeDocument/2006/relationships" r:embed="rId2"/>
          <a:srcRect/>
          <a:stretch>
            <a:fillRect l="-6000" r="-6000"/>
          </a:stretch>
        </a:blipFill>
      </dgm:spPr>
    </dgm:pt>
    <dgm:pt modelId="{EA501CE2-93DE-436B-8A5B-0B91B54FA890}" type="pres">
      <dgm:prSet presAssocID="{03EC18AB-8C5A-40A7-8D27-221D3E9AEAA1}" presName="sibTrans" presStyleLbl="sibTrans2D1" presStyleIdx="0" presStyleCnt="0"/>
      <dgm:spPr/>
    </dgm:pt>
    <dgm:pt modelId="{43C0E61E-D81A-4B75-88E0-5C431952551A}" type="pres">
      <dgm:prSet presAssocID="{D3AED7A0-9078-4982-B0D7-22BFF28FD964}" presName="compNode" presStyleCnt="0"/>
      <dgm:spPr/>
    </dgm:pt>
    <dgm:pt modelId="{7F8AF762-5953-4AED-955C-E1B8EFB376B4}" type="pres">
      <dgm:prSet presAssocID="{D3AED7A0-9078-4982-B0D7-22BFF28FD964}" presName="bkgdShape" presStyleLbl="node1" presStyleIdx="2" presStyleCnt="5" custScaleX="115620" custLinFactNeighborY="-2544"/>
      <dgm:spPr/>
    </dgm:pt>
    <dgm:pt modelId="{0E60601B-6508-482C-81F0-55C086A16F7D}" type="pres">
      <dgm:prSet presAssocID="{D3AED7A0-9078-4982-B0D7-22BFF28FD964}" presName="nodeTx" presStyleLbl="node1" presStyleIdx="2" presStyleCnt="5">
        <dgm:presLayoutVars>
          <dgm:bulletEnabled val="1"/>
        </dgm:presLayoutVars>
      </dgm:prSet>
      <dgm:spPr/>
    </dgm:pt>
    <dgm:pt modelId="{C2055003-C692-4D90-B165-1176B3882DC7}" type="pres">
      <dgm:prSet presAssocID="{D3AED7A0-9078-4982-B0D7-22BFF28FD964}" presName="invisiNode" presStyleLbl="node1" presStyleIdx="2" presStyleCnt="5"/>
      <dgm:spPr/>
    </dgm:pt>
    <dgm:pt modelId="{E07AF9E9-ED35-4869-BD2B-20E5414DF611}" type="pres">
      <dgm:prSet presAssocID="{D3AED7A0-9078-4982-B0D7-22BFF28FD964}" presName="imagNode" presStyleLbl="fgImgPlace1" presStyleIdx="2" presStyleCnt="5"/>
      <dgm:spPr>
        <a:blipFill rotWithShape="1">
          <a:blip xmlns:r="http://schemas.openxmlformats.org/officeDocument/2006/relationships" r:embed="rId3"/>
          <a:srcRect/>
          <a:stretch>
            <a:fillRect l="-17000" r="-17000"/>
          </a:stretch>
        </a:blipFill>
      </dgm:spPr>
    </dgm:pt>
    <dgm:pt modelId="{A3A1880A-41B4-4892-B04E-9E2F86859A6F}" type="pres">
      <dgm:prSet presAssocID="{C4239C00-EEF9-40E8-A4D1-15B9BFF6E367}" presName="sibTrans" presStyleLbl="sibTrans2D1" presStyleIdx="0" presStyleCnt="0"/>
      <dgm:spPr/>
    </dgm:pt>
    <dgm:pt modelId="{3D678C86-E27C-46B5-905B-894AB4DF92BB}" type="pres">
      <dgm:prSet presAssocID="{03287225-F1BA-421E-9A47-61DBE2D505B3}" presName="compNode" presStyleCnt="0"/>
      <dgm:spPr/>
    </dgm:pt>
    <dgm:pt modelId="{3BB2D6F1-DA1F-4FDE-AFEB-14A7F24DF827}" type="pres">
      <dgm:prSet presAssocID="{03287225-F1BA-421E-9A47-61DBE2D505B3}" presName="bkgdShape" presStyleLbl="node1" presStyleIdx="3" presStyleCnt="5"/>
      <dgm:spPr/>
    </dgm:pt>
    <dgm:pt modelId="{AE94287B-0F6D-4A00-8012-6FB340964DB7}" type="pres">
      <dgm:prSet presAssocID="{03287225-F1BA-421E-9A47-61DBE2D505B3}" presName="nodeTx" presStyleLbl="node1" presStyleIdx="3" presStyleCnt="5">
        <dgm:presLayoutVars>
          <dgm:bulletEnabled val="1"/>
        </dgm:presLayoutVars>
      </dgm:prSet>
      <dgm:spPr/>
    </dgm:pt>
    <dgm:pt modelId="{CD8AF8CA-333C-4A13-9F41-07DAC2ED9EE4}" type="pres">
      <dgm:prSet presAssocID="{03287225-F1BA-421E-9A47-61DBE2D505B3}" presName="invisiNode" presStyleLbl="node1" presStyleIdx="3" presStyleCnt="5"/>
      <dgm:spPr/>
    </dgm:pt>
    <dgm:pt modelId="{E06F5CF9-686E-4E48-9F92-B7B72D35C2C0}" type="pres">
      <dgm:prSet presAssocID="{03287225-F1BA-421E-9A47-61DBE2D505B3}" presName="imagNode" presStyleLbl="fgImgPlace1" presStyleIdx="3" presStyleCnt="5"/>
      <dgm:spPr>
        <a:blipFill rotWithShape="1">
          <a:blip xmlns:r="http://schemas.openxmlformats.org/officeDocument/2006/relationships" r:embed="rId4"/>
          <a:srcRect/>
          <a:stretch>
            <a:fillRect l="-25000" r="-25000"/>
          </a:stretch>
        </a:blipFill>
      </dgm:spPr>
    </dgm:pt>
    <dgm:pt modelId="{8A3F5628-05AC-4C80-A1F3-BB52E512D156}" type="pres">
      <dgm:prSet presAssocID="{468EDE2E-55A2-4E40-B8F5-31E806776A4C}" presName="sibTrans" presStyleLbl="sibTrans2D1" presStyleIdx="0" presStyleCnt="0"/>
      <dgm:spPr/>
    </dgm:pt>
    <dgm:pt modelId="{EEF6387D-DDC1-4593-98AB-B1AEF1A931DC}" type="pres">
      <dgm:prSet presAssocID="{B77224C2-DDFD-4755-99C2-98C37D82C254}" presName="compNode" presStyleCnt="0"/>
      <dgm:spPr/>
    </dgm:pt>
    <dgm:pt modelId="{4108AD0C-1B2B-4307-A0A6-F0D4F890820F}" type="pres">
      <dgm:prSet presAssocID="{B77224C2-DDFD-4755-99C2-98C37D82C254}" presName="bkgdShape" presStyleLbl="node1" presStyleIdx="4" presStyleCnt="5" custScaleX="115009"/>
      <dgm:spPr/>
    </dgm:pt>
    <dgm:pt modelId="{BC7040D3-A5E7-4DE3-AA89-D0850B5BA652}" type="pres">
      <dgm:prSet presAssocID="{B77224C2-DDFD-4755-99C2-98C37D82C254}" presName="nodeTx" presStyleLbl="node1" presStyleIdx="4" presStyleCnt="5">
        <dgm:presLayoutVars>
          <dgm:bulletEnabled val="1"/>
        </dgm:presLayoutVars>
      </dgm:prSet>
      <dgm:spPr/>
    </dgm:pt>
    <dgm:pt modelId="{A5234537-9CCD-494C-814D-3B8EFDC2D44C}" type="pres">
      <dgm:prSet presAssocID="{B77224C2-DDFD-4755-99C2-98C37D82C254}" presName="invisiNode" presStyleLbl="node1" presStyleIdx="4" presStyleCnt="5"/>
      <dgm:spPr/>
    </dgm:pt>
    <dgm:pt modelId="{7EADA5A5-F302-4546-BA41-307D78E2E9A9}" type="pres">
      <dgm:prSet presAssocID="{B77224C2-DDFD-4755-99C2-98C37D82C254}" presName="imagNode" presStyleLbl="fgImgPlace1" presStyleIdx="4" presStyleCnt="5"/>
      <dgm:spPr>
        <a:blipFill rotWithShape="1">
          <a:blip xmlns:r="http://schemas.openxmlformats.org/officeDocument/2006/relationships" r:embed="rId5"/>
          <a:srcRect/>
          <a:stretch>
            <a:fillRect l="-17000" r="-17000"/>
          </a:stretch>
        </a:blipFill>
      </dgm:spPr>
    </dgm:pt>
  </dgm:ptLst>
  <dgm:cxnLst>
    <dgm:cxn modelId="{634B0009-FA8C-41EF-A152-A7627BD3CC41}" srcId="{58AAF16E-D4A7-4394-AF0F-B2A8258036B6}" destId="{03287225-F1BA-421E-9A47-61DBE2D505B3}" srcOrd="3" destOrd="0" parTransId="{3CA64ABB-0552-47C1-B2F3-54A7C2530376}" sibTransId="{468EDE2E-55A2-4E40-B8F5-31E806776A4C}"/>
    <dgm:cxn modelId="{642EAC1E-D8CC-42B4-B6C5-E6C74DD8D446}" type="presOf" srcId="{03287225-F1BA-421E-9A47-61DBE2D505B3}" destId="{AE94287B-0F6D-4A00-8012-6FB340964DB7}" srcOrd="1" destOrd="0" presId="urn:microsoft.com/office/officeart/2005/8/layout/hList7"/>
    <dgm:cxn modelId="{727F0A27-E5C4-4C40-8CD6-BDA01F1CA4C3}" type="presOf" srcId="{6102FD2F-FD27-4AB6-BA19-D14620827C55}" destId="{7382EE21-C920-43B8-8C6E-2A86D317ED2E}" srcOrd="1" destOrd="0" presId="urn:microsoft.com/office/officeart/2005/8/layout/hList7"/>
    <dgm:cxn modelId="{8A312432-8B5C-49CA-BB6B-3AF47FCA0E50}" type="presOf" srcId="{03EC18AB-8C5A-40A7-8D27-221D3E9AEAA1}" destId="{EA501CE2-93DE-436B-8A5B-0B91B54FA890}" srcOrd="0" destOrd="0" presId="urn:microsoft.com/office/officeart/2005/8/layout/hList7"/>
    <dgm:cxn modelId="{06158F3C-E9F9-4D23-8198-A9B4B7BB695F}" type="presOf" srcId="{D3AED7A0-9078-4982-B0D7-22BFF28FD964}" destId="{7F8AF762-5953-4AED-955C-E1B8EFB376B4}" srcOrd="0" destOrd="0" presId="urn:microsoft.com/office/officeart/2005/8/layout/hList7"/>
    <dgm:cxn modelId="{03E32643-04D0-4C86-83AB-5D9DDF19B47F}" type="presOf" srcId="{4F451996-8518-4F62-B462-DCCBA4DACBEC}" destId="{0C4CF41E-3905-4E1C-8553-8215ED937432}" srcOrd="0" destOrd="0" presId="urn:microsoft.com/office/officeart/2005/8/layout/hList7"/>
    <dgm:cxn modelId="{E761DE65-3959-4164-BF6D-892E52598D3C}" type="presOf" srcId="{C4239C00-EEF9-40E8-A4D1-15B9BFF6E367}" destId="{A3A1880A-41B4-4892-B04E-9E2F86859A6F}" srcOrd="0" destOrd="0" presId="urn:microsoft.com/office/officeart/2005/8/layout/hList7"/>
    <dgm:cxn modelId="{7E70C46F-4C12-42A4-8C8A-F36645B4E94A}" type="presOf" srcId="{6102FD2F-FD27-4AB6-BA19-D14620827C55}" destId="{154419EE-9775-4648-9FB9-79A5AF392D9F}" srcOrd="0" destOrd="0" presId="urn:microsoft.com/office/officeart/2005/8/layout/hList7"/>
    <dgm:cxn modelId="{61C95B81-15F3-4BBC-AA48-2FF73F33A9E1}" srcId="{58AAF16E-D4A7-4394-AF0F-B2A8258036B6}" destId="{6102FD2F-FD27-4AB6-BA19-D14620827C55}" srcOrd="0" destOrd="0" parTransId="{9C8EDA97-E3D6-47C8-93C5-BD8736A54A9E}" sibTransId="{4F451996-8518-4F62-B462-DCCBA4DACBEC}"/>
    <dgm:cxn modelId="{8ECDD181-8FA9-4DFF-8409-089E268588A5}" srcId="{58AAF16E-D4A7-4394-AF0F-B2A8258036B6}" destId="{B77224C2-DDFD-4755-99C2-98C37D82C254}" srcOrd="4" destOrd="0" parTransId="{036A2510-63F1-4E44-9833-473DCFF43B26}" sibTransId="{4CF6E7D3-67A6-45B3-9754-6BA927336020}"/>
    <dgm:cxn modelId="{E5F1D987-2B2E-4417-83EC-3F9E74A00D35}" type="presOf" srcId="{58AAF16E-D4A7-4394-AF0F-B2A8258036B6}" destId="{5E5DC6F0-20D5-46A1-A879-CFFAC9FB5086}" srcOrd="0" destOrd="0" presId="urn:microsoft.com/office/officeart/2005/8/layout/hList7"/>
    <dgm:cxn modelId="{2C7CC7A5-2D91-42CB-9AA7-3FD962D06DAB}" type="presOf" srcId="{1EC35A8D-F21A-4092-A1A7-6B34F0338072}" destId="{AF376BAB-1D21-4B46-8BC0-729198AA6BD0}" srcOrd="1" destOrd="0" presId="urn:microsoft.com/office/officeart/2005/8/layout/hList7"/>
    <dgm:cxn modelId="{F46431A6-B860-4873-8E71-E9BC515BC1E6}" type="presOf" srcId="{468EDE2E-55A2-4E40-B8F5-31E806776A4C}" destId="{8A3F5628-05AC-4C80-A1F3-BB52E512D156}" srcOrd="0" destOrd="0" presId="urn:microsoft.com/office/officeart/2005/8/layout/hList7"/>
    <dgm:cxn modelId="{22CB55AE-1CA9-4668-833D-BED739A9FAC9}" srcId="{58AAF16E-D4A7-4394-AF0F-B2A8258036B6}" destId="{1EC35A8D-F21A-4092-A1A7-6B34F0338072}" srcOrd="1" destOrd="0" parTransId="{0E2B470A-33D3-48DE-BEEA-AA52115A193D}" sibTransId="{03EC18AB-8C5A-40A7-8D27-221D3E9AEAA1}"/>
    <dgm:cxn modelId="{5D9989AE-68AB-437D-91D3-71A320A01850}" type="presOf" srcId="{B77224C2-DDFD-4755-99C2-98C37D82C254}" destId="{BC7040D3-A5E7-4DE3-AA89-D0850B5BA652}" srcOrd="1" destOrd="0" presId="urn:microsoft.com/office/officeart/2005/8/layout/hList7"/>
    <dgm:cxn modelId="{987761BD-5169-4EDC-A8B7-FF127ACA5C91}" type="presOf" srcId="{D3AED7A0-9078-4982-B0D7-22BFF28FD964}" destId="{0E60601B-6508-482C-81F0-55C086A16F7D}" srcOrd="1" destOrd="0" presId="urn:microsoft.com/office/officeart/2005/8/layout/hList7"/>
    <dgm:cxn modelId="{F3F1FEDA-EB9E-4C38-ACBE-C09B8C3CFCF0}" type="presOf" srcId="{03287225-F1BA-421E-9A47-61DBE2D505B3}" destId="{3BB2D6F1-DA1F-4FDE-AFEB-14A7F24DF827}" srcOrd="0" destOrd="0" presId="urn:microsoft.com/office/officeart/2005/8/layout/hList7"/>
    <dgm:cxn modelId="{0F3C52E2-C34E-43FB-9B77-DE706B1D0708}" type="presOf" srcId="{1EC35A8D-F21A-4092-A1A7-6B34F0338072}" destId="{3E50ECB9-5E8F-4D3F-BF51-F6C338A4F0F5}" srcOrd="0" destOrd="0" presId="urn:microsoft.com/office/officeart/2005/8/layout/hList7"/>
    <dgm:cxn modelId="{F26C41E4-0A96-4A78-A420-AF58AF3CBFF8}" type="presOf" srcId="{B77224C2-DDFD-4755-99C2-98C37D82C254}" destId="{4108AD0C-1B2B-4307-A0A6-F0D4F890820F}" srcOrd="0" destOrd="0" presId="urn:microsoft.com/office/officeart/2005/8/layout/hList7"/>
    <dgm:cxn modelId="{4D2244F6-E726-46A8-8BDB-9F1774D932FB}" srcId="{58AAF16E-D4A7-4394-AF0F-B2A8258036B6}" destId="{D3AED7A0-9078-4982-B0D7-22BFF28FD964}" srcOrd="2" destOrd="0" parTransId="{F82B4A24-B013-42B2-86F6-D5F6187B2986}" sibTransId="{C4239C00-EEF9-40E8-A4D1-15B9BFF6E367}"/>
    <dgm:cxn modelId="{B60F1CE9-9993-460D-8980-77D9FEDB83BC}" type="presParOf" srcId="{5E5DC6F0-20D5-46A1-A879-CFFAC9FB5086}" destId="{4EDA7132-09CF-44B0-AB02-8F941931452C}" srcOrd="0" destOrd="0" presId="urn:microsoft.com/office/officeart/2005/8/layout/hList7"/>
    <dgm:cxn modelId="{EBF9B1A6-AA8B-4877-8DFB-A8EC28555AF7}" type="presParOf" srcId="{5E5DC6F0-20D5-46A1-A879-CFFAC9FB5086}" destId="{53FC0A27-98CE-4AA2-8C58-35AEF36B3685}" srcOrd="1" destOrd="0" presId="urn:microsoft.com/office/officeart/2005/8/layout/hList7"/>
    <dgm:cxn modelId="{1DE6FDF6-3B97-432A-8D7A-85677038C4BB}" type="presParOf" srcId="{53FC0A27-98CE-4AA2-8C58-35AEF36B3685}" destId="{932D2D72-C09D-40CA-B424-914B186E42EA}" srcOrd="0" destOrd="0" presId="urn:microsoft.com/office/officeart/2005/8/layout/hList7"/>
    <dgm:cxn modelId="{0DCF60A5-9A9D-4C17-A0B5-C53240B1AC3B}" type="presParOf" srcId="{932D2D72-C09D-40CA-B424-914B186E42EA}" destId="{154419EE-9775-4648-9FB9-79A5AF392D9F}" srcOrd="0" destOrd="0" presId="urn:microsoft.com/office/officeart/2005/8/layout/hList7"/>
    <dgm:cxn modelId="{C9EFB699-C940-4BA6-A782-F95E2D43A9BE}" type="presParOf" srcId="{932D2D72-C09D-40CA-B424-914B186E42EA}" destId="{7382EE21-C920-43B8-8C6E-2A86D317ED2E}" srcOrd="1" destOrd="0" presId="urn:microsoft.com/office/officeart/2005/8/layout/hList7"/>
    <dgm:cxn modelId="{498A6DBE-632A-4C4E-A0F7-002D0DAFFD1B}" type="presParOf" srcId="{932D2D72-C09D-40CA-B424-914B186E42EA}" destId="{9FCB4241-EE9B-49AF-B4E5-CBF276D46394}" srcOrd="2" destOrd="0" presId="urn:microsoft.com/office/officeart/2005/8/layout/hList7"/>
    <dgm:cxn modelId="{F6F02351-19D4-4126-85B3-551A32125C2C}" type="presParOf" srcId="{932D2D72-C09D-40CA-B424-914B186E42EA}" destId="{40C3814F-E90A-4846-80D4-B2C07BE8895D}" srcOrd="3" destOrd="0" presId="urn:microsoft.com/office/officeart/2005/8/layout/hList7"/>
    <dgm:cxn modelId="{2EAFAED1-D537-4CA3-B7DC-57DBAC6E92A2}" type="presParOf" srcId="{53FC0A27-98CE-4AA2-8C58-35AEF36B3685}" destId="{0C4CF41E-3905-4E1C-8553-8215ED937432}" srcOrd="1" destOrd="0" presId="urn:microsoft.com/office/officeart/2005/8/layout/hList7"/>
    <dgm:cxn modelId="{D6FA4387-89C3-434F-9932-8FF4497B7E55}" type="presParOf" srcId="{53FC0A27-98CE-4AA2-8C58-35AEF36B3685}" destId="{D9A24FBE-3893-478C-A7AA-6F0824C3F2D2}" srcOrd="2" destOrd="0" presId="urn:microsoft.com/office/officeart/2005/8/layout/hList7"/>
    <dgm:cxn modelId="{6632461E-EC49-4107-AA0F-ABF530B616EF}" type="presParOf" srcId="{D9A24FBE-3893-478C-A7AA-6F0824C3F2D2}" destId="{3E50ECB9-5E8F-4D3F-BF51-F6C338A4F0F5}" srcOrd="0" destOrd="0" presId="urn:microsoft.com/office/officeart/2005/8/layout/hList7"/>
    <dgm:cxn modelId="{E789F3F1-075D-45B9-AA0A-57D30BA1248E}" type="presParOf" srcId="{D9A24FBE-3893-478C-A7AA-6F0824C3F2D2}" destId="{AF376BAB-1D21-4B46-8BC0-729198AA6BD0}" srcOrd="1" destOrd="0" presId="urn:microsoft.com/office/officeart/2005/8/layout/hList7"/>
    <dgm:cxn modelId="{2A7009E4-D08C-4367-8E3D-8294FFEE467D}" type="presParOf" srcId="{D9A24FBE-3893-478C-A7AA-6F0824C3F2D2}" destId="{00EEBDB9-30EA-4C7E-AD8F-1B9F7CD8BC7C}" srcOrd="2" destOrd="0" presId="urn:microsoft.com/office/officeart/2005/8/layout/hList7"/>
    <dgm:cxn modelId="{8C22DB04-A3AE-42C0-B204-64125B4FFD8E}" type="presParOf" srcId="{D9A24FBE-3893-478C-A7AA-6F0824C3F2D2}" destId="{11B2ACF8-9FA6-46EF-AC7D-10F7DFA404E4}" srcOrd="3" destOrd="0" presId="urn:microsoft.com/office/officeart/2005/8/layout/hList7"/>
    <dgm:cxn modelId="{4725B260-E2D4-4E55-9292-2C68E6ADA288}" type="presParOf" srcId="{53FC0A27-98CE-4AA2-8C58-35AEF36B3685}" destId="{EA501CE2-93DE-436B-8A5B-0B91B54FA890}" srcOrd="3" destOrd="0" presId="urn:microsoft.com/office/officeart/2005/8/layout/hList7"/>
    <dgm:cxn modelId="{DF14CFF7-63BB-4E7B-8E10-EBC7A8A8153C}" type="presParOf" srcId="{53FC0A27-98CE-4AA2-8C58-35AEF36B3685}" destId="{43C0E61E-D81A-4B75-88E0-5C431952551A}" srcOrd="4" destOrd="0" presId="urn:microsoft.com/office/officeart/2005/8/layout/hList7"/>
    <dgm:cxn modelId="{1112D292-4623-4A02-B8A9-52D3B6C9C899}" type="presParOf" srcId="{43C0E61E-D81A-4B75-88E0-5C431952551A}" destId="{7F8AF762-5953-4AED-955C-E1B8EFB376B4}" srcOrd="0" destOrd="0" presId="urn:microsoft.com/office/officeart/2005/8/layout/hList7"/>
    <dgm:cxn modelId="{DB310B30-E989-493E-BC5D-9A1F350F08E1}" type="presParOf" srcId="{43C0E61E-D81A-4B75-88E0-5C431952551A}" destId="{0E60601B-6508-482C-81F0-55C086A16F7D}" srcOrd="1" destOrd="0" presId="urn:microsoft.com/office/officeart/2005/8/layout/hList7"/>
    <dgm:cxn modelId="{C714BB0E-0A87-4F6E-8106-D3EC57A1B8E8}" type="presParOf" srcId="{43C0E61E-D81A-4B75-88E0-5C431952551A}" destId="{C2055003-C692-4D90-B165-1176B3882DC7}" srcOrd="2" destOrd="0" presId="urn:microsoft.com/office/officeart/2005/8/layout/hList7"/>
    <dgm:cxn modelId="{E6D82075-8B45-4B02-81BD-814EB251B6F5}" type="presParOf" srcId="{43C0E61E-D81A-4B75-88E0-5C431952551A}" destId="{E07AF9E9-ED35-4869-BD2B-20E5414DF611}" srcOrd="3" destOrd="0" presId="urn:microsoft.com/office/officeart/2005/8/layout/hList7"/>
    <dgm:cxn modelId="{D97757A2-4DB8-47DC-89D9-3B208373ABDE}" type="presParOf" srcId="{53FC0A27-98CE-4AA2-8C58-35AEF36B3685}" destId="{A3A1880A-41B4-4892-B04E-9E2F86859A6F}" srcOrd="5" destOrd="0" presId="urn:microsoft.com/office/officeart/2005/8/layout/hList7"/>
    <dgm:cxn modelId="{96E0C6F7-33DB-4DAC-B9C7-6749D0BDBD33}" type="presParOf" srcId="{53FC0A27-98CE-4AA2-8C58-35AEF36B3685}" destId="{3D678C86-E27C-46B5-905B-894AB4DF92BB}" srcOrd="6" destOrd="0" presId="urn:microsoft.com/office/officeart/2005/8/layout/hList7"/>
    <dgm:cxn modelId="{8DF747C6-E42D-42F8-AA1E-71E88F1CB137}" type="presParOf" srcId="{3D678C86-E27C-46B5-905B-894AB4DF92BB}" destId="{3BB2D6F1-DA1F-4FDE-AFEB-14A7F24DF827}" srcOrd="0" destOrd="0" presId="urn:microsoft.com/office/officeart/2005/8/layout/hList7"/>
    <dgm:cxn modelId="{C3DC987C-AFEF-4B89-905F-9C3DFEFCD596}" type="presParOf" srcId="{3D678C86-E27C-46B5-905B-894AB4DF92BB}" destId="{AE94287B-0F6D-4A00-8012-6FB340964DB7}" srcOrd="1" destOrd="0" presId="urn:microsoft.com/office/officeart/2005/8/layout/hList7"/>
    <dgm:cxn modelId="{4B4CBF50-1D31-4EDB-AAAC-6B43F1F3F7B1}" type="presParOf" srcId="{3D678C86-E27C-46B5-905B-894AB4DF92BB}" destId="{CD8AF8CA-333C-4A13-9F41-07DAC2ED9EE4}" srcOrd="2" destOrd="0" presId="urn:microsoft.com/office/officeart/2005/8/layout/hList7"/>
    <dgm:cxn modelId="{61AD958B-371D-498A-B6CA-3DEDEB7AEC7A}" type="presParOf" srcId="{3D678C86-E27C-46B5-905B-894AB4DF92BB}" destId="{E06F5CF9-686E-4E48-9F92-B7B72D35C2C0}" srcOrd="3" destOrd="0" presId="urn:microsoft.com/office/officeart/2005/8/layout/hList7"/>
    <dgm:cxn modelId="{E8E317FE-A722-46C0-AD0A-C5FD52BE91F6}" type="presParOf" srcId="{53FC0A27-98CE-4AA2-8C58-35AEF36B3685}" destId="{8A3F5628-05AC-4C80-A1F3-BB52E512D156}" srcOrd="7" destOrd="0" presId="urn:microsoft.com/office/officeart/2005/8/layout/hList7"/>
    <dgm:cxn modelId="{915EC0B8-AA23-48FE-B79A-DA721FE3283D}" type="presParOf" srcId="{53FC0A27-98CE-4AA2-8C58-35AEF36B3685}" destId="{EEF6387D-DDC1-4593-98AB-B1AEF1A931DC}" srcOrd="8" destOrd="0" presId="urn:microsoft.com/office/officeart/2005/8/layout/hList7"/>
    <dgm:cxn modelId="{7512913E-3FA7-4407-956A-FE1F194BDA67}" type="presParOf" srcId="{EEF6387D-DDC1-4593-98AB-B1AEF1A931DC}" destId="{4108AD0C-1B2B-4307-A0A6-F0D4F890820F}" srcOrd="0" destOrd="0" presId="urn:microsoft.com/office/officeart/2005/8/layout/hList7"/>
    <dgm:cxn modelId="{9B3D422A-D59B-411A-A360-8D2F1D5886D6}" type="presParOf" srcId="{EEF6387D-DDC1-4593-98AB-B1AEF1A931DC}" destId="{BC7040D3-A5E7-4DE3-AA89-D0850B5BA652}" srcOrd="1" destOrd="0" presId="urn:microsoft.com/office/officeart/2005/8/layout/hList7"/>
    <dgm:cxn modelId="{C186FAA7-ADF8-4AB2-981D-7D0D0EB5C006}" type="presParOf" srcId="{EEF6387D-DDC1-4593-98AB-B1AEF1A931DC}" destId="{A5234537-9CCD-494C-814D-3B8EFDC2D44C}" srcOrd="2" destOrd="0" presId="urn:microsoft.com/office/officeart/2005/8/layout/hList7"/>
    <dgm:cxn modelId="{3A2316E4-D80D-4177-9029-85AAB4F946EF}" type="presParOf" srcId="{EEF6387D-DDC1-4593-98AB-B1AEF1A931DC}" destId="{7EADA5A5-F302-4546-BA41-307D78E2E9A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5CF01F-68F7-4796-AA59-F254486590B4}" type="doc">
      <dgm:prSet loTypeId="urn:microsoft.com/office/officeart/2005/8/layout/chevron2" loCatId="list" qsTypeId="urn:microsoft.com/office/officeart/2005/8/quickstyle/3d4" qsCatId="3D" csTypeId="urn:microsoft.com/office/officeart/2005/8/colors/colorful5" csCatId="colorful" phldr="1"/>
      <dgm:spPr/>
      <dgm:t>
        <a:bodyPr/>
        <a:lstStyle/>
        <a:p>
          <a:endParaRPr lang="es-ES"/>
        </a:p>
      </dgm:t>
    </dgm:pt>
    <dgm:pt modelId="{F37B36C4-C666-42D8-A5BC-FB9A47871240}">
      <dgm:prSet phldrT="[Texto]"/>
      <dgm:spPr/>
      <dgm:t>
        <a:bodyPr/>
        <a:lstStyle/>
        <a:p>
          <a:r>
            <a:rPr lang="es-ES" b="1" cap="none" spc="0">
              <a:ln w="12700">
                <a:prstDash val="solid"/>
              </a:ln>
              <a:effectLst>
                <a:outerShdw dist="38100" dir="2640000" algn="bl" rotWithShape="0">
                  <a:schemeClr val="tx2">
                    <a:lumMod val="75000"/>
                  </a:schemeClr>
                </a:outerShdw>
              </a:effectLst>
            </a:rPr>
            <a:t>1</a:t>
          </a:r>
          <a:endParaRPr lang="es-ES" b="1" cap="none" spc="0" dirty="0">
            <a:ln w="12700">
              <a:prstDash val="solid"/>
            </a:ln>
            <a:effectLst>
              <a:outerShdw dist="38100" dir="2640000" algn="bl" rotWithShape="0">
                <a:schemeClr val="tx2">
                  <a:lumMod val="75000"/>
                </a:schemeClr>
              </a:outerShdw>
            </a:effectLst>
          </a:endParaRPr>
        </a:p>
      </dgm:t>
    </dgm:pt>
    <dgm:pt modelId="{FC6CC4ED-6EB6-4785-8AF5-73BA3676EC68}" type="parTrans" cxnId="{01395751-EED6-4CD5-B10F-4CCDBE28B1C6}">
      <dgm:prSet/>
      <dgm:spPr/>
      <dgm:t>
        <a:bodyPr/>
        <a:lstStyle/>
        <a:p>
          <a:endParaRPr lang="es-ES"/>
        </a:p>
      </dgm:t>
    </dgm:pt>
    <dgm:pt modelId="{AA1030B9-2DD7-4DE4-9DE6-DCACA244B8DF}" type="sibTrans" cxnId="{01395751-EED6-4CD5-B10F-4CCDBE28B1C6}">
      <dgm:prSet/>
      <dgm:spPr/>
      <dgm:t>
        <a:bodyPr/>
        <a:lstStyle/>
        <a:p>
          <a:endParaRPr lang="es-ES"/>
        </a:p>
      </dgm:t>
    </dgm:pt>
    <dgm:pt modelId="{B1577A28-6668-440F-8B75-CDF82338D225}">
      <dgm:prSet phldrT="[Texto]"/>
      <dgm:spPr>
        <a:solidFill>
          <a:schemeClr val="accent1">
            <a:lumMod val="60000"/>
            <a:lumOff val="40000"/>
            <a:alpha val="90000"/>
          </a:schemeClr>
        </a:solidFill>
      </dgm:spPr>
      <dgm:t>
        <a:bodyPr/>
        <a:lstStyle/>
        <a:p>
          <a:pPr>
            <a:buFont typeface="Wingdings" panose="05000000000000000000" pitchFamily="2" charset="2"/>
            <a:buChar char="q"/>
          </a:pPr>
          <a:r>
            <a:rPr lang="es-EC" dirty="0"/>
            <a:t>Determinar el efecto del manejo con dos y tres ejes en el rendimiento de la granadilla.</a:t>
          </a:r>
          <a:endParaRPr lang="es-ES" dirty="0"/>
        </a:p>
      </dgm:t>
    </dgm:pt>
    <dgm:pt modelId="{5E52FCAB-D206-4CA7-8FEE-4117E811046A}" type="parTrans" cxnId="{7AFA9A06-91DB-4C42-921F-8C7973DB8042}">
      <dgm:prSet/>
      <dgm:spPr/>
      <dgm:t>
        <a:bodyPr/>
        <a:lstStyle/>
        <a:p>
          <a:endParaRPr lang="es-ES"/>
        </a:p>
      </dgm:t>
    </dgm:pt>
    <dgm:pt modelId="{46282957-D080-488E-9877-271B5B08AC28}" type="sibTrans" cxnId="{7AFA9A06-91DB-4C42-921F-8C7973DB8042}">
      <dgm:prSet/>
      <dgm:spPr/>
      <dgm:t>
        <a:bodyPr/>
        <a:lstStyle/>
        <a:p>
          <a:endParaRPr lang="es-ES"/>
        </a:p>
      </dgm:t>
    </dgm:pt>
    <dgm:pt modelId="{C039158A-8A19-44C0-B3DD-AC6C627438A2}">
      <dgm:prSet phldrT="[Texto]"/>
      <dgm:spPr/>
      <dgm:t>
        <a:bodyPr/>
        <a:lstStyle/>
        <a:p>
          <a:r>
            <a:rPr lang="es-ES" b="1" cap="none" spc="0">
              <a:ln w="12700">
                <a:prstDash val="solid"/>
              </a:ln>
              <a:effectLst>
                <a:outerShdw dist="38100" dir="2640000" algn="bl" rotWithShape="0">
                  <a:schemeClr val="tx2">
                    <a:lumMod val="75000"/>
                  </a:schemeClr>
                </a:outerShdw>
              </a:effectLst>
            </a:rPr>
            <a:t>2</a:t>
          </a:r>
          <a:endParaRPr lang="es-ES" b="1" cap="none" spc="0" dirty="0">
            <a:ln w="12700">
              <a:prstDash val="solid"/>
            </a:ln>
            <a:effectLst>
              <a:outerShdw dist="38100" dir="2640000" algn="bl" rotWithShape="0">
                <a:schemeClr val="tx2">
                  <a:lumMod val="75000"/>
                </a:schemeClr>
              </a:outerShdw>
            </a:effectLst>
          </a:endParaRPr>
        </a:p>
      </dgm:t>
    </dgm:pt>
    <dgm:pt modelId="{B876DB98-445A-4D3F-8C18-3E06409DC6A3}" type="parTrans" cxnId="{3204AD13-C585-48FA-89C8-98514712F9E8}">
      <dgm:prSet/>
      <dgm:spPr/>
      <dgm:t>
        <a:bodyPr/>
        <a:lstStyle/>
        <a:p>
          <a:endParaRPr lang="es-ES"/>
        </a:p>
      </dgm:t>
    </dgm:pt>
    <dgm:pt modelId="{296E94F8-E225-4B98-8319-FD99F38D299B}" type="sibTrans" cxnId="{3204AD13-C585-48FA-89C8-98514712F9E8}">
      <dgm:prSet/>
      <dgm:spPr/>
      <dgm:t>
        <a:bodyPr/>
        <a:lstStyle/>
        <a:p>
          <a:endParaRPr lang="es-ES"/>
        </a:p>
      </dgm:t>
    </dgm:pt>
    <dgm:pt modelId="{46C155BA-DC12-430C-8E45-EB722B3F39AD}">
      <dgm:prSet phldrT="[Texto]"/>
      <dgm:spPr>
        <a:solidFill>
          <a:schemeClr val="accent6">
            <a:lumMod val="75000"/>
            <a:alpha val="90000"/>
          </a:schemeClr>
        </a:solidFill>
      </dgm:spPr>
      <dgm:t>
        <a:bodyPr/>
        <a:lstStyle/>
        <a:p>
          <a:pPr>
            <a:buFont typeface="Wingdings" panose="05000000000000000000" pitchFamily="2" charset="2"/>
            <a:buChar char="q"/>
          </a:pPr>
          <a:r>
            <a:rPr lang="es-EC" dirty="0"/>
            <a:t>Realizar el estudio del costo de producción de la mejor alternativa de producción de granadilla.</a:t>
          </a:r>
          <a:endParaRPr lang="es-ES" dirty="0"/>
        </a:p>
      </dgm:t>
    </dgm:pt>
    <dgm:pt modelId="{C8EE24AB-569E-4E50-B09A-7E226C610482}" type="parTrans" cxnId="{EC0AEBF9-C715-4C39-8289-F1BC36D35E1C}">
      <dgm:prSet/>
      <dgm:spPr/>
      <dgm:t>
        <a:bodyPr/>
        <a:lstStyle/>
        <a:p>
          <a:endParaRPr lang="es-ES"/>
        </a:p>
      </dgm:t>
    </dgm:pt>
    <dgm:pt modelId="{18FDCA48-CB5F-4B90-933B-0AE9BB3F6D12}" type="sibTrans" cxnId="{EC0AEBF9-C715-4C39-8289-F1BC36D35E1C}">
      <dgm:prSet/>
      <dgm:spPr/>
      <dgm:t>
        <a:bodyPr/>
        <a:lstStyle/>
        <a:p>
          <a:endParaRPr lang="es-ES"/>
        </a:p>
      </dgm:t>
    </dgm:pt>
    <dgm:pt modelId="{9C65A178-8A52-4EF9-9F94-F06297046798}" type="pres">
      <dgm:prSet presAssocID="{A35CF01F-68F7-4796-AA59-F254486590B4}" presName="linearFlow" presStyleCnt="0">
        <dgm:presLayoutVars>
          <dgm:dir/>
          <dgm:animLvl val="lvl"/>
          <dgm:resizeHandles val="exact"/>
        </dgm:presLayoutVars>
      </dgm:prSet>
      <dgm:spPr/>
    </dgm:pt>
    <dgm:pt modelId="{5D7F4792-BBDA-4B13-9AEE-FF29B98727C3}" type="pres">
      <dgm:prSet presAssocID="{F37B36C4-C666-42D8-A5BC-FB9A47871240}" presName="composite" presStyleCnt="0"/>
      <dgm:spPr/>
    </dgm:pt>
    <dgm:pt modelId="{4E2AC2B0-AE53-4A8F-87EC-712EA9C6FCD7}" type="pres">
      <dgm:prSet presAssocID="{F37B36C4-C666-42D8-A5BC-FB9A47871240}" presName="parentText" presStyleLbl="alignNode1" presStyleIdx="0" presStyleCnt="2">
        <dgm:presLayoutVars>
          <dgm:chMax val="1"/>
          <dgm:bulletEnabled val="1"/>
        </dgm:presLayoutVars>
      </dgm:prSet>
      <dgm:spPr/>
    </dgm:pt>
    <dgm:pt modelId="{8ECA19BD-6189-40B5-8EA8-2E6785BD2983}" type="pres">
      <dgm:prSet presAssocID="{F37B36C4-C666-42D8-A5BC-FB9A47871240}" presName="descendantText" presStyleLbl="alignAcc1" presStyleIdx="0" presStyleCnt="2">
        <dgm:presLayoutVars>
          <dgm:bulletEnabled val="1"/>
        </dgm:presLayoutVars>
      </dgm:prSet>
      <dgm:spPr/>
    </dgm:pt>
    <dgm:pt modelId="{FD4BAE6F-4FB9-41A6-B103-5D823D7367D3}" type="pres">
      <dgm:prSet presAssocID="{AA1030B9-2DD7-4DE4-9DE6-DCACA244B8DF}" presName="sp" presStyleCnt="0"/>
      <dgm:spPr/>
    </dgm:pt>
    <dgm:pt modelId="{0D9AFF44-54FF-465F-B0C6-3C7DE687C3E7}" type="pres">
      <dgm:prSet presAssocID="{C039158A-8A19-44C0-B3DD-AC6C627438A2}" presName="composite" presStyleCnt="0"/>
      <dgm:spPr/>
    </dgm:pt>
    <dgm:pt modelId="{9BFBBD5E-0591-4DE6-BBDC-994EBFFD8372}" type="pres">
      <dgm:prSet presAssocID="{C039158A-8A19-44C0-B3DD-AC6C627438A2}" presName="parentText" presStyleLbl="alignNode1" presStyleIdx="1" presStyleCnt="2">
        <dgm:presLayoutVars>
          <dgm:chMax val="1"/>
          <dgm:bulletEnabled val="1"/>
        </dgm:presLayoutVars>
      </dgm:prSet>
      <dgm:spPr/>
    </dgm:pt>
    <dgm:pt modelId="{DCE8254C-6054-430F-9655-CE06CFA591E8}" type="pres">
      <dgm:prSet presAssocID="{C039158A-8A19-44C0-B3DD-AC6C627438A2}" presName="descendantText" presStyleLbl="alignAcc1" presStyleIdx="1" presStyleCnt="2">
        <dgm:presLayoutVars>
          <dgm:bulletEnabled val="1"/>
        </dgm:presLayoutVars>
      </dgm:prSet>
      <dgm:spPr/>
    </dgm:pt>
  </dgm:ptLst>
  <dgm:cxnLst>
    <dgm:cxn modelId="{3AD8AC00-CEEE-4EA3-ADDE-5BD291955F18}" type="presOf" srcId="{46C155BA-DC12-430C-8E45-EB722B3F39AD}" destId="{DCE8254C-6054-430F-9655-CE06CFA591E8}" srcOrd="0" destOrd="0" presId="urn:microsoft.com/office/officeart/2005/8/layout/chevron2"/>
    <dgm:cxn modelId="{7AFA9A06-91DB-4C42-921F-8C7973DB8042}" srcId="{F37B36C4-C666-42D8-A5BC-FB9A47871240}" destId="{B1577A28-6668-440F-8B75-CDF82338D225}" srcOrd="0" destOrd="0" parTransId="{5E52FCAB-D206-4CA7-8FEE-4117E811046A}" sibTransId="{46282957-D080-488E-9877-271B5B08AC28}"/>
    <dgm:cxn modelId="{3204AD13-C585-48FA-89C8-98514712F9E8}" srcId="{A35CF01F-68F7-4796-AA59-F254486590B4}" destId="{C039158A-8A19-44C0-B3DD-AC6C627438A2}" srcOrd="1" destOrd="0" parTransId="{B876DB98-445A-4D3F-8C18-3E06409DC6A3}" sibTransId="{296E94F8-E225-4B98-8319-FD99F38D299B}"/>
    <dgm:cxn modelId="{01395751-EED6-4CD5-B10F-4CCDBE28B1C6}" srcId="{A35CF01F-68F7-4796-AA59-F254486590B4}" destId="{F37B36C4-C666-42D8-A5BC-FB9A47871240}" srcOrd="0" destOrd="0" parTransId="{FC6CC4ED-6EB6-4785-8AF5-73BA3676EC68}" sibTransId="{AA1030B9-2DD7-4DE4-9DE6-DCACA244B8DF}"/>
    <dgm:cxn modelId="{AE1E9988-1341-405F-925F-89A48C7F888C}" type="presOf" srcId="{B1577A28-6668-440F-8B75-CDF82338D225}" destId="{8ECA19BD-6189-40B5-8EA8-2E6785BD2983}" srcOrd="0" destOrd="0" presId="urn:microsoft.com/office/officeart/2005/8/layout/chevron2"/>
    <dgm:cxn modelId="{3D48C7CD-4C14-43AC-BA86-37A539DE63C4}" type="presOf" srcId="{C039158A-8A19-44C0-B3DD-AC6C627438A2}" destId="{9BFBBD5E-0591-4DE6-BBDC-994EBFFD8372}" srcOrd="0" destOrd="0" presId="urn:microsoft.com/office/officeart/2005/8/layout/chevron2"/>
    <dgm:cxn modelId="{C6E14CF5-14A2-4DB8-A265-1331DB7441E9}" type="presOf" srcId="{A35CF01F-68F7-4796-AA59-F254486590B4}" destId="{9C65A178-8A52-4EF9-9F94-F06297046798}" srcOrd="0" destOrd="0" presId="urn:microsoft.com/office/officeart/2005/8/layout/chevron2"/>
    <dgm:cxn modelId="{5A5A0BF7-924A-48FD-97A5-EEAC6855E5D7}" type="presOf" srcId="{F37B36C4-C666-42D8-A5BC-FB9A47871240}" destId="{4E2AC2B0-AE53-4A8F-87EC-712EA9C6FCD7}" srcOrd="0" destOrd="0" presId="urn:microsoft.com/office/officeart/2005/8/layout/chevron2"/>
    <dgm:cxn modelId="{EC0AEBF9-C715-4C39-8289-F1BC36D35E1C}" srcId="{C039158A-8A19-44C0-B3DD-AC6C627438A2}" destId="{46C155BA-DC12-430C-8E45-EB722B3F39AD}" srcOrd="0" destOrd="0" parTransId="{C8EE24AB-569E-4E50-B09A-7E226C610482}" sibTransId="{18FDCA48-CB5F-4B90-933B-0AE9BB3F6D12}"/>
    <dgm:cxn modelId="{760E6DD8-3E57-48B0-A3E2-2F427DEE2814}" type="presParOf" srcId="{9C65A178-8A52-4EF9-9F94-F06297046798}" destId="{5D7F4792-BBDA-4B13-9AEE-FF29B98727C3}" srcOrd="0" destOrd="0" presId="urn:microsoft.com/office/officeart/2005/8/layout/chevron2"/>
    <dgm:cxn modelId="{B80786C1-667E-4434-A5A8-0D3C7D723484}" type="presParOf" srcId="{5D7F4792-BBDA-4B13-9AEE-FF29B98727C3}" destId="{4E2AC2B0-AE53-4A8F-87EC-712EA9C6FCD7}" srcOrd="0" destOrd="0" presId="urn:microsoft.com/office/officeart/2005/8/layout/chevron2"/>
    <dgm:cxn modelId="{FA307359-C2E4-4CD5-ABD4-4C0E19C293E1}" type="presParOf" srcId="{5D7F4792-BBDA-4B13-9AEE-FF29B98727C3}" destId="{8ECA19BD-6189-40B5-8EA8-2E6785BD2983}" srcOrd="1" destOrd="0" presId="urn:microsoft.com/office/officeart/2005/8/layout/chevron2"/>
    <dgm:cxn modelId="{9B79B2C8-0739-4333-963C-64C18EC48FF0}" type="presParOf" srcId="{9C65A178-8A52-4EF9-9F94-F06297046798}" destId="{FD4BAE6F-4FB9-41A6-B103-5D823D7367D3}" srcOrd="1" destOrd="0" presId="urn:microsoft.com/office/officeart/2005/8/layout/chevron2"/>
    <dgm:cxn modelId="{F3DC99F8-2AC4-4033-B059-1BD3E5ADEEA4}" type="presParOf" srcId="{9C65A178-8A52-4EF9-9F94-F06297046798}" destId="{0D9AFF44-54FF-465F-B0C6-3C7DE687C3E7}" srcOrd="2" destOrd="0" presId="urn:microsoft.com/office/officeart/2005/8/layout/chevron2"/>
    <dgm:cxn modelId="{91498081-0A2B-44A4-9FEF-F70C0F77A80B}" type="presParOf" srcId="{0D9AFF44-54FF-465F-B0C6-3C7DE687C3E7}" destId="{9BFBBD5E-0591-4DE6-BBDC-994EBFFD8372}" srcOrd="0" destOrd="0" presId="urn:microsoft.com/office/officeart/2005/8/layout/chevron2"/>
    <dgm:cxn modelId="{59338F9A-C88F-49EC-8B7E-6ECF0E34C935}" type="presParOf" srcId="{0D9AFF44-54FF-465F-B0C6-3C7DE687C3E7}" destId="{DCE8254C-6054-430F-9655-CE06CFA591E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DE1C28-B8EA-440A-9409-22ECCD557180}" type="doc">
      <dgm:prSet loTypeId="urn:microsoft.com/office/officeart/2008/layout/HorizontalMultiLevelHierarchy" loCatId="hierarchy" qsTypeId="urn:microsoft.com/office/officeart/2005/8/quickstyle/3d4" qsCatId="3D" csTypeId="urn:microsoft.com/office/officeart/2005/8/colors/colorful5" csCatId="colorful" phldr="1"/>
      <dgm:spPr/>
      <dgm:t>
        <a:bodyPr/>
        <a:lstStyle/>
        <a:p>
          <a:endParaRPr lang="es-ES"/>
        </a:p>
      </dgm:t>
    </dgm:pt>
    <dgm:pt modelId="{7F63E6C6-132B-4C67-9C9C-11C8BCBA56C8}">
      <dgm:prSet phldrT="[Texto]"/>
      <dgm:spPr/>
      <dgm:t>
        <a:bodyPr/>
        <a:lstStyle/>
        <a:p>
          <a:r>
            <a:rPr lang="es-ES" b="0" cap="none" spc="0" dirty="0">
              <a:ln w="0"/>
              <a:solidFill>
                <a:schemeClr val="accent1"/>
              </a:solidFill>
              <a:effectLst>
                <a:outerShdw blurRad="38100" dist="25400" dir="5400000" algn="ctr" rotWithShape="0">
                  <a:srgbClr val="6E747A">
                    <a:alpha val="43000"/>
                  </a:srgbClr>
                </a:outerShdw>
              </a:effectLst>
            </a:rPr>
            <a:t>DISEÑO EXPERIMENTAL</a:t>
          </a:r>
        </a:p>
      </dgm:t>
    </dgm:pt>
    <dgm:pt modelId="{14A86D8D-9C9C-4512-A82A-94FE1DF4AC6E}" type="parTrans" cxnId="{307DC662-AB55-4047-B522-84125F7DB180}">
      <dgm:prSet/>
      <dgm:spPr/>
      <dgm:t>
        <a:bodyPr/>
        <a:lstStyle/>
        <a:p>
          <a:endParaRPr lang="es-ES"/>
        </a:p>
      </dgm:t>
    </dgm:pt>
    <dgm:pt modelId="{A98C9785-BA39-4AEF-9F46-9A1C335CA8E9}" type="sibTrans" cxnId="{307DC662-AB55-4047-B522-84125F7DB180}">
      <dgm:prSet/>
      <dgm:spPr/>
      <dgm:t>
        <a:bodyPr/>
        <a:lstStyle/>
        <a:p>
          <a:endParaRPr lang="es-ES"/>
        </a:p>
      </dgm:t>
    </dgm:pt>
    <dgm:pt modelId="{362409E8-E55B-4630-B739-ED4F519AA5E9}">
      <dgm:prSet phldrT="[Texto]"/>
      <dgm:spPr/>
      <dgm:t>
        <a:bodyPr/>
        <a:lstStyle/>
        <a:p>
          <a:r>
            <a:rPr lang="es-ES" b="0" cap="none" spc="0" dirty="0">
              <a:ln w="0"/>
              <a:solidFill>
                <a:schemeClr val="accent1"/>
              </a:solidFill>
              <a:effectLst>
                <a:outerShdw blurRad="38100" dist="25400" dir="5400000" algn="ctr" rotWithShape="0">
                  <a:srgbClr val="6E747A">
                    <a:alpha val="43000"/>
                  </a:srgbClr>
                </a:outerShdw>
              </a:effectLst>
            </a:rPr>
            <a:t>SE UTILIZÓ EL DISEÑO DE BLOQUES COMPLETAMENTE AL AZAR </a:t>
          </a:r>
          <a:r>
            <a:rPr lang="en-US" b="0" cap="none" spc="0" dirty="0">
              <a:ln w="0"/>
              <a:solidFill>
                <a:schemeClr val="accent1"/>
              </a:solidFill>
              <a:effectLst>
                <a:outerShdw blurRad="38100" dist="25400" dir="5400000" algn="ctr" rotWithShape="0">
                  <a:srgbClr val="6E747A">
                    <a:alpha val="43000"/>
                  </a:srgbClr>
                </a:outerShdw>
              </a:effectLst>
            </a:rPr>
            <a:t>(DBCA)</a:t>
          </a:r>
          <a:endParaRPr lang="es-ES" b="0" cap="none" spc="0" dirty="0">
            <a:ln w="0"/>
            <a:solidFill>
              <a:schemeClr val="accent1"/>
            </a:solidFill>
            <a:effectLst>
              <a:outerShdw blurRad="38100" dist="25400" dir="5400000" algn="ctr" rotWithShape="0">
                <a:srgbClr val="6E747A">
                  <a:alpha val="43000"/>
                </a:srgbClr>
              </a:outerShdw>
            </a:effectLst>
          </a:endParaRPr>
        </a:p>
      </dgm:t>
    </dgm:pt>
    <dgm:pt modelId="{A3E34308-B80F-49E9-A664-5C47DAF020AE}" type="parTrans" cxnId="{38CC2834-74C6-4361-AD9C-F1386E26189D}">
      <dgm:prSet/>
      <dgm:spPr/>
      <dgm:t>
        <a:bodyPr/>
        <a:lstStyle/>
        <a:p>
          <a:endParaRPr lang="es-ES"/>
        </a:p>
      </dgm:t>
    </dgm:pt>
    <dgm:pt modelId="{F56315BF-1063-4AC1-8D99-AC177F0AFC25}" type="sibTrans" cxnId="{38CC2834-74C6-4361-AD9C-F1386E26189D}">
      <dgm:prSet/>
      <dgm:spPr/>
      <dgm:t>
        <a:bodyPr/>
        <a:lstStyle/>
        <a:p>
          <a:endParaRPr lang="es-ES"/>
        </a:p>
      </dgm:t>
    </dgm:pt>
    <dgm:pt modelId="{61E889AF-BEE9-4442-955B-B1EAA2F8F294}" type="pres">
      <dgm:prSet presAssocID="{11DE1C28-B8EA-440A-9409-22ECCD557180}" presName="Name0" presStyleCnt="0">
        <dgm:presLayoutVars>
          <dgm:chPref val="1"/>
          <dgm:dir/>
          <dgm:animOne val="branch"/>
          <dgm:animLvl val="lvl"/>
          <dgm:resizeHandles val="exact"/>
        </dgm:presLayoutVars>
      </dgm:prSet>
      <dgm:spPr/>
    </dgm:pt>
    <dgm:pt modelId="{465E8942-CB46-44A0-800B-227746930545}" type="pres">
      <dgm:prSet presAssocID="{7F63E6C6-132B-4C67-9C9C-11C8BCBA56C8}" presName="root1" presStyleCnt="0"/>
      <dgm:spPr/>
    </dgm:pt>
    <dgm:pt modelId="{0C8BFC67-4F21-41AA-A84D-91BE626BC467}" type="pres">
      <dgm:prSet presAssocID="{7F63E6C6-132B-4C67-9C9C-11C8BCBA56C8}" presName="LevelOneTextNode" presStyleLbl="node0" presStyleIdx="0" presStyleCnt="1" custLinFactX="-200000" custLinFactNeighborX="-286350" custLinFactNeighborY="-8559">
        <dgm:presLayoutVars>
          <dgm:chPref val="3"/>
        </dgm:presLayoutVars>
      </dgm:prSet>
      <dgm:spPr/>
    </dgm:pt>
    <dgm:pt modelId="{60C7EBB8-11A1-4C59-A77E-B1B05B67D942}" type="pres">
      <dgm:prSet presAssocID="{7F63E6C6-132B-4C67-9C9C-11C8BCBA56C8}" presName="level2hierChild" presStyleCnt="0"/>
      <dgm:spPr/>
    </dgm:pt>
    <dgm:pt modelId="{4F3AF0DA-31F3-4AC9-AEE7-BEBAB931B409}" type="pres">
      <dgm:prSet presAssocID="{A3E34308-B80F-49E9-A664-5C47DAF020AE}" presName="conn2-1" presStyleLbl="parChTrans1D2" presStyleIdx="0" presStyleCnt="1"/>
      <dgm:spPr/>
    </dgm:pt>
    <dgm:pt modelId="{A27AE6F0-4AC2-4E6B-A84D-E01AF6B3C14D}" type="pres">
      <dgm:prSet presAssocID="{A3E34308-B80F-49E9-A664-5C47DAF020AE}" presName="connTx" presStyleLbl="parChTrans1D2" presStyleIdx="0" presStyleCnt="1"/>
      <dgm:spPr/>
    </dgm:pt>
    <dgm:pt modelId="{6BEDE258-AD54-4AFC-A6D3-A2E246330E32}" type="pres">
      <dgm:prSet presAssocID="{362409E8-E55B-4630-B739-ED4F519AA5E9}" presName="root2" presStyleCnt="0"/>
      <dgm:spPr/>
    </dgm:pt>
    <dgm:pt modelId="{7348998D-6D0A-443F-8517-DDFF079B5EF3}" type="pres">
      <dgm:prSet presAssocID="{362409E8-E55B-4630-B739-ED4F519AA5E9}" presName="LevelTwoTextNode" presStyleLbl="node2" presStyleIdx="0" presStyleCnt="1" custScaleX="195218" custScaleY="129600" custLinFactY="-63028" custLinFactNeighborX="15631" custLinFactNeighborY="-100000">
        <dgm:presLayoutVars>
          <dgm:chPref val="3"/>
        </dgm:presLayoutVars>
      </dgm:prSet>
      <dgm:spPr/>
    </dgm:pt>
    <dgm:pt modelId="{5620845C-2BC1-4F8F-820F-B654BC1EACB5}" type="pres">
      <dgm:prSet presAssocID="{362409E8-E55B-4630-B739-ED4F519AA5E9}" presName="level3hierChild" presStyleCnt="0"/>
      <dgm:spPr/>
    </dgm:pt>
  </dgm:ptLst>
  <dgm:cxnLst>
    <dgm:cxn modelId="{B5948216-AC61-45E1-93BE-D3B1AF804030}" type="presOf" srcId="{362409E8-E55B-4630-B739-ED4F519AA5E9}" destId="{7348998D-6D0A-443F-8517-DDFF079B5EF3}" srcOrd="0" destOrd="0" presId="urn:microsoft.com/office/officeart/2008/layout/HorizontalMultiLevelHierarchy"/>
    <dgm:cxn modelId="{A383B12C-F6BF-4066-8032-0A1E6E3400D3}" type="presOf" srcId="{11DE1C28-B8EA-440A-9409-22ECCD557180}" destId="{61E889AF-BEE9-4442-955B-B1EAA2F8F294}" srcOrd="0" destOrd="0" presId="urn:microsoft.com/office/officeart/2008/layout/HorizontalMultiLevelHierarchy"/>
    <dgm:cxn modelId="{38CC2834-74C6-4361-AD9C-F1386E26189D}" srcId="{7F63E6C6-132B-4C67-9C9C-11C8BCBA56C8}" destId="{362409E8-E55B-4630-B739-ED4F519AA5E9}" srcOrd="0" destOrd="0" parTransId="{A3E34308-B80F-49E9-A664-5C47DAF020AE}" sibTransId="{F56315BF-1063-4AC1-8D99-AC177F0AFC25}"/>
    <dgm:cxn modelId="{660BA05B-0D83-42AD-A623-1660B74572DF}" type="presOf" srcId="{A3E34308-B80F-49E9-A664-5C47DAF020AE}" destId="{A27AE6F0-4AC2-4E6B-A84D-E01AF6B3C14D}" srcOrd="1" destOrd="0" presId="urn:microsoft.com/office/officeart/2008/layout/HorizontalMultiLevelHierarchy"/>
    <dgm:cxn modelId="{307DC662-AB55-4047-B522-84125F7DB180}" srcId="{11DE1C28-B8EA-440A-9409-22ECCD557180}" destId="{7F63E6C6-132B-4C67-9C9C-11C8BCBA56C8}" srcOrd="0" destOrd="0" parTransId="{14A86D8D-9C9C-4512-A82A-94FE1DF4AC6E}" sibTransId="{A98C9785-BA39-4AEF-9F46-9A1C335CA8E9}"/>
    <dgm:cxn modelId="{968F86B1-DECC-46D7-B497-3F478C3B014A}" type="presOf" srcId="{7F63E6C6-132B-4C67-9C9C-11C8BCBA56C8}" destId="{0C8BFC67-4F21-41AA-A84D-91BE626BC467}" srcOrd="0" destOrd="0" presId="urn:microsoft.com/office/officeart/2008/layout/HorizontalMultiLevelHierarchy"/>
    <dgm:cxn modelId="{80D026FC-535F-4B0F-97FF-446E517D472E}" type="presOf" srcId="{A3E34308-B80F-49E9-A664-5C47DAF020AE}" destId="{4F3AF0DA-31F3-4AC9-AEE7-BEBAB931B409}" srcOrd="0" destOrd="0" presId="urn:microsoft.com/office/officeart/2008/layout/HorizontalMultiLevelHierarchy"/>
    <dgm:cxn modelId="{8A303E0D-656D-4FB6-BF23-6F825A228CE1}" type="presParOf" srcId="{61E889AF-BEE9-4442-955B-B1EAA2F8F294}" destId="{465E8942-CB46-44A0-800B-227746930545}" srcOrd="0" destOrd="0" presId="urn:microsoft.com/office/officeart/2008/layout/HorizontalMultiLevelHierarchy"/>
    <dgm:cxn modelId="{7AE86E38-DE0A-46B4-8308-C44CB12B04A2}" type="presParOf" srcId="{465E8942-CB46-44A0-800B-227746930545}" destId="{0C8BFC67-4F21-41AA-A84D-91BE626BC467}" srcOrd="0" destOrd="0" presId="urn:microsoft.com/office/officeart/2008/layout/HorizontalMultiLevelHierarchy"/>
    <dgm:cxn modelId="{2815AEBB-F477-4883-BD25-6F5AE1B7A584}" type="presParOf" srcId="{465E8942-CB46-44A0-800B-227746930545}" destId="{60C7EBB8-11A1-4C59-A77E-B1B05B67D942}" srcOrd="1" destOrd="0" presId="urn:microsoft.com/office/officeart/2008/layout/HorizontalMultiLevelHierarchy"/>
    <dgm:cxn modelId="{6F044890-FEAC-4A2F-A9FB-B88EEDF69593}" type="presParOf" srcId="{60C7EBB8-11A1-4C59-A77E-B1B05B67D942}" destId="{4F3AF0DA-31F3-4AC9-AEE7-BEBAB931B409}" srcOrd="0" destOrd="0" presId="urn:microsoft.com/office/officeart/2008/layout/HorizontalMultiLevelHierarchy"/>
    <dgm:cxn modelId="{53C21545-A492-4A1A-8095-145ADFD1B35D}" type="presParOf" srcId="{4F3AF0DA-31F3-4AC9-AEE7-BEBAB931B409}" destId="{A27AE6F0-4AC2-4E6B-A84D-E01AF6B3C14D}" srcOrd="0" destOrd="0" presId="urn:microsoft.com/office/officeart/2008/layout/HorizontalMultiLevelHierarchy"/>
    <dgm:cxn modelId="{CC50C0E2-6414-4046-B90C-7A77C937979D}" type="presParOf" srcId="{60C7EBB8-11A1-4C59-A77E-B1B05B67D942}" destId="{6BEDE258-AD54-4AFC-A6D3-A2E246330E32}" srcOrd="1" destOrd="0" presId="urn:microsoft.com/office/officeart/2008/layout/HorizontalMultiLevelHierarchy"/>
    <dgm:cxn modelId="{11C08274-DCD3-4A7A-A6FE-1944BB0B4B55}" type="presParOf" srcId="{6BEDE258-AD54-4AFC-A6D3-A2E246330E32}" destId="{7348998D-6D0A-443F-8517-DDFF079B5EF3}" srcOrd="0" destOrd="0" presId="urn:microsoft.com/office/officeart/2008/layout/HorizontalMultiLevelHierarchy"/>
    <dgm:cxn modelId="{D70D1FE9-B4D0-46F8-BCFF-E856BE335AF9}" type="presParOf" srcId="{6BEDE258-AD54-4AFC-A6D3-A2E246330E32}" destId="{5620845C-2BC1-4F8F-820F-B654BC1EACB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83663B-F43B-4CCF-9413-838459644CC6}" type="doc">
      <dgm:prSet loTypeId="urn:microsoft.com/office/officeart/2005/8/layout/pList2" loCatId="list" qsTypeId="urn:microsoft.com/office/officeart/2005/8/quickstyle/simple1" qsCatId="simple" csTypeId="urn:microsoft.com/office/officeart/2005/8/colors/colorful1" csCatId="colorful" phldr="1"/>
      <dgm:spPr/>
      <dgm:t>
        <a:bodyPr/>
        <a:lstStyle/>
        <a:p>
          <a:endParaRPr lang="es-ES"/>
        </a:p>
      </dgm:t>
    </dgm:pt>
    <dgm:pt modelId="{87B87825-55E8-4042-ABDF-C92832F99A13}">
      <dgm:prSet phldrT="[Texto]"/>
      <dgm:spPr/>
      <dgm:t>
        <a:bodyPr/>
        <a:lstStyle/>
        <a:p>
          <a:r>
            <a:rPr lang="es-EC" b="0" cap="none" spc="0" dirty="0">
              <a:ln w="0"/>
              <a:solidFill>
                <a:schemeClr val="accent1"/>
              </a:solidFill>
              <a:effectLst>
                <a:outerShdw blurRad="38100" dist="25400" dir="5400000" algn="ctr" rotWithShape="0">
                  <a:srgbClr val="6E747A">
                    <a:alpha val="43000"/>
                  </a:srgbClr>
                </a:outerShdw>
              </a:effectLst>
            </a:rPr>
            <a:t>Se contó el número de frutos por cada planta de la parcela neta por cada tratamiento y la variable se expresó en número de frutos por planta (frutos/planta).</a:t>
          </a:r>
          <a:endParaRPr lang="es-ES" b="0" cap="none" spc="0" dirty="0">
            <a:ln w="0"/>
            <a:solidFill>
              <a:schemeClr val="accent1"/>
            </a:solidFill>
            <a:effectLst>
              <a:outerShdw blurRad="38100" dist="25400" dir="5400000" algn="ctr" rotWithShape="0">
                <a:srgbClr val="6E747A">
                  <a:alpha val="43000"/>
                </a:srgbClr>
              </a:outerShdw>
            </a:effectLst>
          </a:endParaRPr>
        </a:p>
      </dgm:t>
    </dgm:pt>
    <dgm:pt modelId="{5AF76B80-8BD6-4B97-A12E-7EF62C512B3C}" type="parTrans" cxnId="{84882E01-B4CE-420D-A88E-8805F6420A9F}">
      <dgm:prSet/>
      <dgm:spPr/>
      <dgm:t>
        <a:bodyPr/>
        <a:lstStyle/>
        <a:p>
          <a:endParaRPr lang="es-ES"/>
        </a:p>
      </dgm:t>
    </dgm:pt>
    <dgm:pt modelId="{3A23EAC9-C8D5-4ADF-BC23-9910C53D7196}" type="sibTrans" cxnId="{84882E01-B4CE-420D-A88E-8805F6420A9F}">
      <dgm:prSet/>
      <dgm:spPr/>
      <dgm:t>
        <a:bodyPr/>
        <a:lstStyle/>
        <a:p>
          <a:endParaRPr lang="es-ES"/>
        </a:p>
      </dgm:t>
    </dgm:pt>
    <dgm:pt modelId="{FC237284-E943-4D31-9C89-01AF9E6F4C7A}">
      <dgm:prSet phldrT="[Texto]"/>
      <dgm:spPr/>
      <dgm:t>
        <a:bodyPr/>
        <a:lstStyle/>
        <a:p>
          <a:r>
            <a:rPr lang="es-EC" b="0" cap="none" spc="0" dirty="0">
              <a:ln w="0"/>
              <a:solidFill>
                <a:schemeClr val="accent1"/>
              </a:solidFill>
              <a:effectLst>
                <a:outerShdw blurRad="38100" dist="25400" dir="5400000" algn="ctr" rotWithShape="0">
                  <a:srgbClr val="6E747A">
                    <a:alpha val="43000"/>
                  </a:srgbClr>
                </a:outerShdw>
              </a:effectLst>
            </a:rPr>
            <a:t>Se pesaron los frutos obtenidos de las tres plantas de la parcela neta por cada tratamiento y se expresó en kilogramos por planta (kg/planta) y en kilogramos por hectárea (kg/ha).</a:t>
          </a:r>
          <a:endParaRPr lang="es-ES" b="0" cap="none" spc="0" dirty="0">
            <a:ln w="0"/>
            <a:solidFill>
              <a:schemeClr val="accent1"/>
            </a:solidFill>
            <a:effectLst>
              <a:outerShdw blurRad="38100" dist="25400" dir="5400000" algn="ctr" rotWithShape="0">
                <a:srgbClr val="6E747A">
                  <a:alpha val="43000"/>
                </a:srgbClr>
              </a:outerShdw>
            </a:effectLst>
          </a:endParaRPr>
        </a:p>
      </dgm:t>
    </dgm:pt>
    <dgm:pt modelId="{A283BF29-DAF1-4F4E-8F85-5AC93D4F7307}" type="parTrans" cxnId="{90536D19-3E67-47AC-A453-F8089FF97A0D}">
      <dgm:prSet/>
      <dgm:spPr/>
      <dgm:t>
        <a:bodyPr/>
        <a:lstStyle/>
        <a:p>
          <a:endParaRPr lang="es-ES"/>
        </a:p>
      </dgm:t>
    </dgm:pt>
    <dgm:pt modelId="{9DAF737B-D5B0-4819-A41E-6B40C82A26B7}" type="sibTrans" cxnId="{90536D19-3E67-47AC-A453-F8089FF97A0D}">
      <dgm:prSet/>
      <dgm:spPr/>
      <dgm:t>
        <a:bodyPr/>
        <a:lstStyle/>
        <a:p>
          <a:endParaRPr lang="es-ES"/>
        </a:p>
      </dgm:t>
    </dgm:pt>
    <dgm:pt modelId="{EE7C9FC3-EB38-457C-BD8C-695A16A2F390}">
      <dgm:prSet phldrT="[Texto]"/>
      <dgm:spPr/>
      <dgm:t>
        <a:bodyPr/>
        <a:lstStyle/>
        <a:p>
          <a:r>
            <a:rPr lang="es-ES" b="0" cap="none" spc="0" dirty="0">
              <a:ln w="0"/>
              <a:solidFill>
                <a:schemeClr val="accent1"/>
              </a:solidFill>
              <a:effectLst>
                <a:outerShdw blurRad="38100" dist="25400" dir="5400000" algn="ctr" rotWithShape="0">
                  <a:srgbClr val="6E747A">
                    <a:alpha val="43000"/>
                  </a:srgbClr>
                </a:outerShdw>
              </a:effectLst>
            </a:rPr>
            <a:t>Se midió con un calibrador el diámetro ecuatorial de todos los frutos cosechados por cata tratamiento.</a:t>
          </a:r>
        </a:p>
      </dgm:t>
    </dgm:pt>
    <dgm:pt modelId="{1A260C72-AFD8-4E91-AB82-ED4201D92649}" type="parTrans" cxnId="{24F86A47-69FE-438F-BD95-6AC447341529}">
      <dgm:prSet/>
      <dgm:spPr/>
      <dgm:t>
        <a:bodyPr/>
        <a:lstStyle/>
        <a:p>
          <a:endParaRPr lang="es-ES"/>
        </a:p>
      </dgm:t>
    </dgm:pt>
    <dgm:pt modelId="{4BE8D60D-3BD1-4249-9171-518101642172}" type="sibTrans" cxnId="{24F86A47-69FE-438F-BD95-6AC447341529}">
      <dgm:prSet/>
      <dgm:spPr/>
      <dgm:t>
        <a:bodyPr/>
        <a:lstStyle/>
        <a:p>
          <a:endParaRPr lang="es-ES"/>
        </a:p>
      </dgm:t>
    </dgm:pt>
    <dgm:pt modelId="{AC9D0F27-CC2D-4A6B-97C2-93C8430F0F4F}">
      <dgm:prSet/>
      <dgm:spPr/>
      <dgm:t>
        <a:bodyPr/>
        <a:lstStyle/>
        <a:p>
          <a:r>
            <a:rPr lang="es-ES"/>
            <a:t>Se realizó el análisis económico de presupuesto parcial de acuerdo al manual socioeconómico del CIMMYT (1998), </a:t>
          </a:r>
          <a:endParaRPr lang="es-EC"/>
        </a:p>
      </dgm:t>
    </dgm:pt>
    <dgm:pt modelId="{1CBA2681-4D7B-4A0C-8191-5755394914A1}" type="parTrans" cxnId="{E8F3F0F9-A836-44F6-B7D2-5E6F27CD0C08}">
      <dgm:prSet/>
      <dgm:spPr/>
      <dgm:t>
        <a:bodyPr/>
        <a:lstStyle/>
        <a:p>
          <a:endParaRPr lang="es-ES"/>
        </a:p>
      </dgm:t>
    </dgm:pt>
    <dgm:pt modelId="{026CE766-908F-485D-93A9-E7B6D46D3833}" type="sibTrans" cxnId="{E8F3F0F9-A836-44F6-B7D2-5E6F27CD0C08}">
      <dgm:prSet/>
      <dgm:spPr/>
      <dgm:t>
        <a:bodyPr/>
        <a:lstStyle/>
        <a:p>
          <a:endParaRPr lang="es-ES"/>
        </a:p>
      </dgm:t>
    </dgm:pt>
    <dgm:pt modelId="{367DA7DF-9EAC-4918-A6E3-46B79F53CA25}" type="pres">
      <dgm:prSet presAssocID="{C483663B-F43B-4CCF-9413-838459644CC6}" presName="Name0" presStyleCnt="0">
        <dgm:presLayoutVars>
          <dgm:dir/>
          <dgm:resizeHandles val="exact"/>
        </dgm:presLayoutVars>
      </dgm:prSet>
      <dgm:spPr/>
    </dgm:pt>
    <dgm:pt modelId="{DDF9FD94-A4F7-42EA-883D-A565D21FA304}" type="pres">
      <dgm:prSet presAssocID="{C483663B-F43B-4CCF-9413-838459644CC6}" presName="bkgdShp" presStyleLbl="alignAccFollowNode1" presStyleIdx="0" presStyleCnt="1"/>
      <dgm:spPr/>
    </dgm:pt>
    <dgm:pt modelId="{A0547C3C-A88E-4845-AF91-F05E571FEDEC}" type="pres">
      <dgm:prSet presAssocID="{C483663B-F43B-4CCF-9413-838459644CC6}" presName="linComp" presStyleCnt="0"/>
      <dgm:spPr/>
    </dgm:pt>
    <dgm:pt modelId="{B25FA94F-B02B-4271-91FE-D6442A446C4E}" type="pres">
      <dgm:prSet presAssocID="{87B87825-55E8-4042-ABDF-C92832F99A13}" presName="compNode" presStyleCnt="0"/>
      <dgm:spPr/>
    </dgm:pt>
    <dgm:pt modelId="{124D0D19-C166-4FAB-A09A-85733AF4184E}" type="pres">
      <dgm:prSet presAssocID="{87B87825-55E8-4042-ABDF-C92832F99A13}" presName="node" presStyleLbl="node1" presStyleIdx="0" presStyleCnt="4">
        <dgm:presLayoutVars>
          <dgm:bulletEnabled val="1"/>
        </dgm:presLayoutVars>
      </dgm:prSet>
      <dgm:spPr/>
    </dgm:pt>
    <dgm:pt modelId="{F530EC48-30DF-4EDA-9A85-AE4247A43FAD}" type="pres">
      <dgm:prSet presAssocID="{87B87825-55E8-4042-ABDF-C92832F99A13}" presName="invisiNode" presStyleLbl="node1" presStyleIdx="0" presStyleCnt="4"/>
      <dgm:spPr/>
    </dgm:pt>
    <dgm:pt modelId="{A4CFEC3E-8CAA-46B4-9ED2-46C0634A354C}" type="pres">
      <dgm:prSet presAssocID="{87B87825-55E8-4042-ABDF-C92832F99A13}" presName="imagNode" presStyleLbl="f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F4C31F20-D182-4558-8C45-A1955ABA6527}" type="pres">
      <dgm:prSet presAssocID="{3A23EAC9-C8D5-4ADF-BC23-9910C53D7196}" presName="sibTrans" presStyleLbl="sibTrans2D1" presStyleIdx="0" presStyleCnt="0"/>
      <dgm:spPr/>
    </dgm:pt>
    <dgm:pt modelId="{278AB091-C7BE-482D-8F68-C86F05E21C02}" type="pres">
      <dgm:prSet presAssocID="{FC237284-E943-4D31-9C89-01AF9E6F4C7A}" presName="compNode" presStyleCnt="0"/>
      <dgm:spPr/>
    </dgm:pt>
    <dgm:pt modelId="{DB8DEF9C-00ED-4139-90DA-6A13FC757368}" type="pres">
      <dgm:prSet presAssocID="{FC237284-E943-4D31-9C89-01AF9E6F4C7A}" presName="node" presStyleLbl="node1" presStyleIdx="1" presStyleCnt="4">
        <dgm:presLayoutVars>
          <dgm:bulletEnabled val="1"/>
        </dgm:presLayoutVars>
      </dgm:prSet>
      <dgm:spPr/>
    </dgm:pt>
    <dgm:pt modelId="{0EE27FA8-C75F-4B47-9AC0-D4138E551BE3}" type="pres">
      <dgm:prSet presAssocID="{FC237284-E943-4D31-9C89-01AF9E6F4C7A}" presName="invisiNode" presStyleLbl="node1" presStyleIdx="1" presStyleCnt="4"/>
      <dgm:spPr/>
    </dgm:pt>
    <dgm:pt modelId="{76814797-B920-4DD8-ADEA-A0DA2199736F}" type="pres">
      <dgm:prSet presAssocID="{FC237284-E943-4D31-9C89-01AF9E6F4C7A}" presName="imagNode" presStyleLbl="f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pt>
    <dgm:pt modelId="{E5482D69-CF34-44FF-B71C-B835A0B8389F}" type="pres">
      <dgm:prSet presAssocID="{9DAF737B-D5B0-4819-A41E-6B40C82A26B7}" presName="sibTrans" presStyleLbl="sibTrans2D1" presStyleIdx="0" presStyleCnt="0"/>
      <dgm:spPr/>
    </dgm:pt>
    <dgm:pt modelId="{8D7174D4-7BE2-4D76-9186-6C44AEC911CF}" type="pres">
      <dgm:prSet presAssocID="{EE7C9FC3-EB38-457C-BD8C-695A16A2F390}" presName="compNode" presStyleCnt="0"/>
      <dgm:spPr/>
    </dgm:pt>
    <dgm:pt modelId="{9C773E49-3987-4CC0-8DA2-20B497C7819A}" type="pres">
      <dgm:prSet presAssocID="{EE7C9FC3-EB38-457C-BD8C-695A16A2F390}" presName="node" presStyleLbl="node1" presStyleIdx="2" presStyleCnt="4">
        <dgm:presLayoutVars>
          <dgm:bulletEnabled val="1"/>
        </dgm:presLayoutVars>
      </dgm:prSet>
      <dgm:spPr/>
    </dgm:pt>
    <dgm:pt modelId="{B2EC96D9-D69E-4A04-AB06-53933C6B5407}" type="pres">
      <dgm:prSet presAssocID="{EE7C9FC3-EB38-457C-BD8C-695A16A2F390}" presName="invisiNode" presStyleLbl="node1" presStyleIdx="2" presStyleCnt="4"/>
      <dgm:spPr/>
    </dgm:pt>
    <dgm:pt modelId="{2040B3B6-7C77-4F06-8D2E-822BD05BDBC6}" type="pres">
      <dgm:prSet presAssocID="{EE7C9FC3-EB38-457C-BD8C-695A16A2F390}" presName="imagNode" presStyleLbl="fgImgPlace1" presStyleIdx="2" presStyleCnt="4"/>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pt>
    <dgm:pt modelId="{1A802C25-BED8-46F5-9EDB-E28C4CC93021}" type="pres">
      <dgm:prSet presAssocID="{4BE8D60D-3BD1-4249-9171-518101642172}" presName="sibTrans" presStyleLbl="sibTrans2D1" presStyleIdx="0" presStyleCnt="0"/>
      <dgm:spPr/>
    </dgm:pt>
    <dgm:pt modelId="{94408D13-23DE-4A08-9E94-C08386827A8B}" type="pres">
      <dgm:prSet presAssocID="{AC9D0F27-CC2D-4A6B-97C2-93C8430F0F4F}" presName="compNode" presStyleCnt="0"/>
      <dgm:spPr/>
    </dgm:pt>
    <dgm:pt modelId="{4813E2AE-0FD7-4831-8418-521FD2262093}" type="pres">
      <dgm:prSet presAssocID="{AC9D0F27-CC2D-4A6B-97C2-93C8430F0F4F}" presName="node" presStyleLbl="node1" presStyleIdx="3" presStyleCnt="4">
        <dgm:presLayoutVars>
          <dgm:bulletEnabled val="1"/>
        </dgm:presLayoutVars>
      </dgm:prSet>
      <dgm:spPr/>
    </dgm:pt>
    <dgm:pt modelId="{7AB4947B-BBB7-4E5F-AB5A-BA225DB193F7}" type="pres">
      <dgm:prSet presAssocID="{AC9D0F27-CC2D-4A6B-97C2-93C8430F0F4F}" presName="invisiNode" presStyleLbl="node1" presStyleIdx="3" presStyleCnt="4"/>
      <dgm:spPr/>
    </dgm:pt>
    <dgm:pt modelId="{8AFE86D1-EDAD-4334-989B-DC022758F7BC}" type="pres">
      <dgm:prSet presAssocID="{AC9D0F27-CC2D-4A6B-97C2-93C8430F0F4F}" presName="imagNode" presStyleLbl="fgImgPlace1" presStyleIdx="3" presStyleCnt="4" custScaleX="101547" custScaleY="113797"/>
      <dgm:spPr>
        <a:blipFill rotWithShape="1">
          <a:blip xmlns:r="http://schemas.openxmlformats.org/officeDocument/2006/relationships" r:embed="rId4"/>
          <a:srcRect/>
          <a:stretch>
            <a:fillRect/>
          </a:stretch>
        </a:blipFill>
      </dgm:spPr>
    </dgm:pt>
  </dgm:ptLst>
  <dgm:cxnLst>
    <dgm:cxn modelId="{84882E01-B4CE-420D-A88E-8805F6420A9F}" srcId="{C483663B-F43B-4CCF-9413-838459644CC6}" destId="{87B87825-55E8-4042-ABDF-C92832F99A13}" srcOrd="0" destOrd="0" parTransId="{5AF76B80-8BD6-4B97-A12E-7EF62C512B3C}" sibTransId="{3A23EAC9-C8D5-4ADF-BC23-9910C53D7196}"/>
    <dgm:cxn modelId="{C041C90D-C0C8-44D9-85F6-F95189C1E62D}" type="presOf" srcId="{C483663B-F43B-4CCF-9413-838459644CC6}" destId="{367DA7DF-9EAC-4918-A6E3-46B79F53CA25}" srcOrd="0" destOrd="0" presId="urn:microsoft.com/office/officeart/2005/8/layout/pList2"/>
    <dgm:cxn modelId="{90536D19-3E67-47AC-A453-F8089FF97A0D}" srcId="{C483663B-F43B-4CCF-9413-838459644CC6}" destId="{FC237284-E943-4D31-9C89-01AF9E6F4C7A}" srcOrd="1" destOrd="0" parTransId="{A283BF29-DAF1-4F4E-8F85-5AC93D4F7307}" sibTransId="{9DAF737B-D5B0-4819-A41E-6B40C82A26B7}"/>
    <dgm:cxn modelId="{D198021F-6FD0-4D2B-8BF0-8B22CE7E43F5}" type="presOf" srcId="{EE7C9FC3-EB38-457C-BD8C-695A16A2F390}" destId="{9C773E49-3987-4CC0-8DA2-20B497C7819A}" srcOrd="0" destOrd="0" presId="urn:microsoft.com/office/officeart/2005/8/layout/pList2"/>
    <dgm:cxn modelId="{5F85472E-E43F-46A5-A881-4075FE5DD18A}" type="presOf" srcId="{AC9D0F27-CC2D-4A6B-97C2-93C8430F0F4F}" destId="{4813E2AE-0FD7-4831-8418-521FD2262093}" srcOrd="0" destOrd="0" presId="urn:microsoft.com/office/officeart/2005/8/layout/pList2"/>
    <dgm:cxn modelId="{24F86A47-69FE-438F-BD95-6AC447341529}" srcId="{C483663B-F43B-4CCF-9413-838459644CC6}" destId="{EE7C9FC3-EB38-457C-BD8C-695A16A2F390}" srcOrd="2" destOrd="0" parTransId="{1A260C72-AFD8-4E91-AB82-ED4201D92649}" sibTransId="{4BE8D60D-3BD1-4249-9171-518101642172}"/>
    <dgm:cxn modelId="{6B48A668-26AA-4B66-8A8F-A321EB33BFAD}" type="presOf" srcId="{87B87825-55E8-4042-ABDF-C92832F99A13}" destId="{124D0D19-C166-4FAB-A09A-85733AF4184E}" srcOrd="0" destOrd="0" presId="urn:microsoft.com/office/officeart/2005/8/layout/pList2"/>
    <dgm:cxn modelId="{15090D49-8806-496B-9877-C07E555CD01A}" type="presOf" srcId="{9DAF737B-D5B0-4819-A41E-6B40C82A26B7}" destId="{E5482D69-CF34-44FF-B71C-B835A0B8389F}" srcOrd="0" destOrd="0" presId="urn:microsoft.com/office/officeart/2005/8/layout/pList2"/>
    <dgm:cxn modelId="{C7FD9BBB-7691-45D5-828D-C15D836DE5F6}" type="presOf" srcId="{3A23EAC9-C8D5-4ADF-BC23-9910C53D7196}" destId="{F4C31F20-D182-4558-8C45-A1955ABA6527}" srcOrd="0" destOrd="0" presId="urn:microsoft.com/office/officeart/2005/8/layout/pList2"/>
    <dgm:cxn modelId="{427705DF-68C5-4310-97FB-539BF8E8C167}" type="presOf" srcId="{FC237284-E943-4D31-9C89-01AF9E6F4C7A}" destId="{DB8DEF9C-00ED-4139-90DA-6A13FC757368}" srcOrd="0" destOrd="0" presId="urn:microsoft.com/office/officeart/2005/8/layout/pList2"/>
    <dgm:cxn modelId="{4B492FE0-C420-40FF-B6A9-2D931EF587D3}" type="presOf" srcId="{4BE8D60D-3BD1-4249-9171-518101642172}" destId="{1A802C25-BED8-46F5-9EDB-E28C4CC93021}" srcOrd="0" destOrd="0" presId="urn:microsoft.com/office/officeart/2005/8/layout/pList2"/>
    <dgm:cxn modelId="{E8F3F0F9-A836-44F6-B7D2-5E6F27CD0C08}" srcId="{C483663B-F43B-4CCF-9413-838459644CC6}" destId="{AC9D0F27-CC2D-4A6B-97C2-93C8430F0F4F}" srcOrd="3" destOrd="0" parTransId="{1CBA2681-4D7B-4A0C-8191-5755394914A1}" sibTransId="{026CE766-908F-485D-93A9-E7B6D46D3833}"/>
    <dgm:cxn modelId="{8E3CCF83-15ED-47D1-811E-FB80B2A28BC2}" type="presParOf" srcId="{367DA7DF-9EAC-4918-A6E3-46B79F53CA25}" destId="{DDF9FD94-A4F7-42EA-883D-A565D21FA304}" srcOrd="0" destOrd="0" presId="urn:microsoft.com/office/officeart/2005/8/layout/pList2"/>
    <dgm:cxn modelId="{BB769457-4E55-452D-B912-E47789A5226C}" type="presParOf" srcId="{367DA7DF-9EAC-4918-A6E3-46B79F53CA25}" destId="{A0547C3C-A88E-4845-AF91-F05E571FEDEC}" srcOrd="1" destOrd="0" presId="urn:microsoft.com/office/officeart/2005/8/layout/pList2"/>
    <dgm:cxn modelId="{41AFA2FA-133D-40C0-9716-70FE0C965556}" type="presParOf" srcId="{A0547C3C-A88E-4845-AF91-F05E571FEDEC}" destId="{B25FA94F-B02B-4271-91FE-D6442A446C4E}" srcOrd="0" destOrd="0" presId="urn:microsoft.com/office/officeart/2005/8/layout/pList2"/>
    <dgm:cxn modelId="{CFA9DD6D-456C-4C4A-B08D-735469353586}" type="presParOf" srcId="{B25FA94F-B02B-4271-91FE-D6442A446C4E}" destId="{124D0D19-C166-4FAB-A09A-85733AF4184E}" srcOrd="0" destOrd="0" presId="urn:microsoft.com/office/officeart/2005/8/layout/pList2"/>
    <dgm:cxn modelId="{3B55E318-7CF8-4CCF-AD86-6B1B244D7907}" type="presParOf" srcId="{B25FA94F-B02B-4271-91FE-D6442A446C4E}" destId="{F530EC48-30DF-4EDA-9A85-AE4247A43FAD}" srcOrd="1" destOrd="0" presId="urn:microsoft.com/office/officeart/2005/8/layout/pList2"/>
    <dgm:cxn modelId="{0799FF03-649D-41B8-9B2A-951A4BE8B079}" type="presParOf" srcId="{B25FA94F-B02B-4271-91FE-D6442A446C4E}" destId="{A4CFEC3E-8CAA-46B4-9ED2-46C0634A354C}" srcOrd="2" destOrd="0" presId="urn:microsoft.com/office/officeart/2005/8/layout/pList2"/>
    <dgm:cxn modelId="{727C96ED-B504-4EA8-9DFE-737AA4DB378E}" type="presParOf" srcId="{A0547C3C-A88E-4845-AF91-F05E571FEDEC}" destId="{F4C31F20-D182-4558-8C45-A1955ABA6527}" srcOrd="1" destOrd="0" presId="urn:microsoft.com/office/officeart/2005/8/layout/pList2"/>
    <dgm:cxn modelId="{2238F01D-3944-4935-B2B5-D5EB92ACD09A}" type="presParOf" srcId="{A0547C3C-A88E-4845-AF91-F05E571FEDEC}" destId="{278AB091-C7BE-482D-8F68-C86F05E21C02}" srcOrd="2" destOrd="0" presId="urn:microsoft.com/office/officeart/2005/8/layout/pList2"/>
    <dgm:cxn modelId="{0B55F665-D736-4D23-9862-1B6A59C1D96C}" type="presParOf" srcId="{278AB091-C7BE-482D-8F68-C86F05E21C02}" destId="{DB8DEF9C-00ED-4139-90DA-6A13FC757368}" srcOrd="0" destOrd="0" presId="urn:microsoft.com/office/officeart/2005/8/layout/pList2"/>
    <dgm:cxn modelId="{E872348A-AA91-4120-8030-BABA19028CC4}" type="presParOf" srcId="{278AB091-C7BE-482D-8F68-C86F05E21C02}" destId="{0EE27FA8-C75F-4B47-9AC0-D4138E551BE3}" srcOrd="1" destOrd="0" presId="urn:microsoft.com/office/officeart/2005/8/layout/pList2"/>
    <dgm:cxn modelId="{90F189AC-0FA3-4680-B42D-EA6561737DF6}" type="presParOf" srcId="{278AB091-C7BE-482D-8F68-C86F05E21C02}" destId="{76814797-B920-4DD8-ADEA-A0DA2199736F}" srcOrd="2" destOrd="0" presId="urn:microsoft.com/office/officeart/2005/8/layout/pList2"/>
    <dgm:cxn modelId="{4D3042DB-E368-46D8-8665-1EBA4147352E}" type="presParOf" srcId="{A0547C3C-A88E-4845-AF91-F05E571FEDEC}" destId="{E5482D69-CF34-44FF-B71C-B835A0B8389F}" srcOrd="3" destOrd="0" presId="urn:microsoft.com/office/officeart/2005/8/layout/pList2"/>
    <dgm:cxn modelId="{28ADB59B-DE7C-4E9A-AA29-F4AD41EF9FD9}" type="presParOf" srcId="{A0547C3C-A88E-4845-AF91-F05E571FEDEC}" destId="{8D7174D4-7BE2-4D76-9186-6C44AEC911CF}" srcOrd="4" destOrd="0" presId="urn:microsoft.com/office/officeart/2005/8/layout/pList2"/>
    <dgm:cxn modelId="{C3E37004-8D2A-45A7-80DE-F6A3E32FBBEA}" type="presParOf" srcId="{8D7174D4-7BE2-4D76-9186-6C44AEC911CF}" destId="{9C773E49-3987-4CC0-8DA2-20B497C7819A}" srcOrd="0" destOrd="0" presId="urn:microsoft.com/office/officeart/2005/8/layout/pList2"/>
    <dgm:cxn modelId="{F4144165-553A-4AEA-93FF-79191E187FC8}" type="presParOf" srcId="{8D7174D4-7BE2-4D76-9186-6C44AEC911CF}" destId="{B2EC96D9-D69E-4A04-AB06-53933C6B5407}" srcOrd="1" destOrd="0" presId="urn:microsoft.com/office/officeart/2005/8/layout/pList2"/>
    <dgm:cxn modelId="{12F20EC1-021A-4695-8FEC-5C1D23380613}" type="presParOf" srcId="{8D7174D4-7BE2-4D76-9186-6C44AEC911CF}" destId="{2040B3B6-7C77-4F06-8D2E-822BD05BDBC6}" srcOrd="2" destOrd="0" presId="urn:microsoft.com/office/officeart/2005/8/layout/pList2"/>
    <dgm:cxn modelId="{3CA3EF04-7D29-423B-9BE2-45FA9793358B}" type="presParOf" srcId="{A0547C3C-A88E-4845-AF91-F05E571FEDEC}" destId="{1A802C25-BED8-46F5-9EDB-E28C4CC93021}" srcOrd="5" destOrd="0" presId="urn:microsoft.com/office/officeart/2005/8/layout/pList2"/>
    <dgm:cxn modelId="{14EE635C-051E-45A4-8862-72862F3A7037}" type="presParOf" srcId="{A0547C3C-A88E-4845-AF91-F05E571FEDEC}" destId="{94408D13-23DE-4A08-9E94-C08386827A8B}" srcOrd="6" destOrd="0" presId="urn:microsoft.com/office/officeart/2005/8/layout/pList2"/>
    <dgm:cxn modelId="{032157F4-D2C6-4423-A620-68B714203023}" type="presParOf" srcId="{94408D13-23DE-4A08-9E94-C08386827A8B}" destId="{4813E2AE-0FD7-4831-8418-521FD2262093}" srcOrd="0" destOrd="0" presId="urn:microsoft.com/office/officeart/2005/8/layout/pList2"/>
    <dgm:cxn modelId="{71AE19FB-4103-4C79-BE0E-F95C92614E7A}" type="presParOf" srcId="{94408D13-23DE-4A08-9E94-C08386827A8B}" destId="{7AB4947B-BBB7-4E5F-AB5A-BA225DB193F7}" srcOrd="1" destOrd="0" presId="urn:microsoft.com/office/officeart/2005/8/layout/pList2"/>
    <dgm:cxn modelId="{18775E6A-03A0-49DE-BAF0-564F81D0C47D}" type="presParOf" srcId="{94408D13-23DE-4A08-9E94-C08386827A8B}" destId="{8AFE86D1-EDAD-4334-989B-DC022758F7BC}"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99B864-0E2E-4293-8B2F-A8AFFB862FD6}" type="doc">
      <dgm:prSet loTypeId="urn:microsoft.com/office/officeart/2008/layout/BendingPictureCaptionList" loCatId="picture" qsTypeId="urn:microsoft.com/office/officeart/2005/8/quickstyle/simple1" qsCatId="simple" csTypeId="urn:microsoft.com/office/officeart/2005/8/colors/colorful4" csCatId="colorful" phldr="1"/>
      <dgm:spPr/>
      <dgm:t>
        <a:bodyPr/>
        <a:lstStyle/>
        <a:p>
          <a:endParaRPr lang="es-ES"/>
        </a:p>
      </dgm:t>
    </dgm:pt>
    <dgm:pt modelId="{78C756EB-A005-42E2-913E-6BE188FF5790}">
      <dgm:prSet phldrT="[Texto]" custT="1"/>
      <dgm:spPr/>
      <dgm:t>
        <a:bodyPr/>
        <a:lstStyle/>
        <a:p>
          <a:r>
            <a:rPr lang="es-EC" sz="2000" dirty="0"/>
            <a:t>Plantas sin poda; sombra, competencia por recursos; tasas fotosintéticas bajas (Glenn &amp; </a:t>
          </a:r>
          <a:r>
            <a:rPr lang="es-EC" sz="2000" dirty="0" err="1"/>
            <a:t>Tworkoski</a:t>
          </a:r>
          <a:r>
            <a:rPr lang="es-EC" sz="2000" dirty="0"/>
            <a:t>, 2010). </a:t>
          </a:r>
          <a:endParaRPr lang="es-ES" sz="2000" dirty="0"/>
        </a:p>
      </dgm:t>
    </dgm:pt>
    <dgm:pt modelId="{363848E1-8EC7-4DA0-8054-94DC270213A8}" type="parTrans" cxnId="{CED05BC3-928C-4849-91BC-233D57F67C8C}">
      <dgm:prSet/>
      <dgm:spPr/>
      <dgm:t>
        <a:bodyPr/>
        <a:lstStyle/>
        <a:p>
          <a:endParaRPr lang="es-ES" sz="2400"/>
        </a:p>
      </dgm:t>
    </dgm:pt>
    <dgm:pt modelId="{2D4AFFFE-D29C-41C9-9163-659A8397DF67}" type="sibTrans" cxnId="{CED05BC3-928C-4849-91BC-233D57F67C8C}">
      <dgm:prSet/>
      <dgm:spPr/>
      <dgm:t>
        <a:bodyPr/>
        <a:lstStyle/>
        <a:p>
          <a:endParaRPr lang="es-ES" sz="2400"/>
        </a:p>
      </dgm:t>
    </dgm:pt>
    <dgm:pt modelId="{4FA7B638-78EE-4C52-8BE2-8F6F861264EA}">
      <dgm:prSet phldrT="[Texto]" custT="1"/>
      <dgm:spPr/>
      <dgm:t>
        <a:bodyPr/>
        <a:lstStyle/>
        <a:p>
          <a:r>
            <a:rPr lang="es-EC" sz="2000" dirty="0"/>
            <a:t>Escasa luminosidad; brotes más finos, con entrenudos más largos, hojas más pequeñas y una escasa lignificación; los cuales nunca llegan a florecer; etiolación (Urbina, 2001).</a:t>
          </a:r>
          <a:endParaRPr lang="es-ES" sz="2000" dirty="0"/>
        </a:p>
      </dgm:t>
    </dgm:pt>
    <dgm:pt modelId="{56DAC905-8F78-4C37-ACA0-86F01A3E5FFB}" type="parTrans" cxnId="{2A3A2A22-3795-499D-BBD9-AC9BBF734AD3}">
      <dgm:prSet/>
      <dgm:spPr/>
      <dgm:t>
        <a:bodyPr/>
        <a:lstStyle/>
        <a:p>
          <a:endParaRPr lang="es-ES" sz="2400"/>
        </a:p>
      </dgm:t>
    </dgm:pt>
    <dgm:pt modelId="{0E3D2271-4DFB-43AE-888A-8CA886DB7D02}" type="sibTrans" cxnId="{2A3A2A22-3795-499D-BBD9-AC9BBF734AD3}">
      <dgm:prSet/>
      <dgm:spPr/>
      <dgm:t>
        <a:bodyPr/>
        <a:lstStyle/>
        <a:p>
          <a:endParaRPr lang="es-ES" sz="2400"/>
        </a:p>
      </dgm:t>
    </dgm:pt>
    <dgm:pt modelId="{2E66D2D0-89DC-463A-88DC-FCB4EABEA3E6}" type="pres">
      <dgm:prSet presAssocID="{8F99B864-0E2E-4293-8B2F-A8AFFB862FD6}" presName="Name0" presStyleCnt="0">
        <dgm:presLayoutVars>
          <dgm:dir/>
          <dgm:resizeHandles val="exact"/>
        </dgm:presLayoutVars>
      </dgm:prSet>
      <dgm:spPr/>
    </dgm:pt>
    <dgm:pt modelId="{1C72BCA7-F977-47E1-8A26-7AC710269373}" type="pres">
      <dgm:prSet presAssocID="{78C756EB-A005-42E2-913E-6BE188FF5790}" presName="composite" presStyleCnt="0"/>
      <dgm:spPr/>
    </dgm:pt>
    <dgm:pt modelId="{5D599A8B-5D3D-4873-A44B-701005036D63}" type="pres">
      <dgm:prSet presAssocID="{78C756EB-A005-42E2-913E-6BE188FF5790}" presName="rect1" presStyleLbl="bgImgPlace1" presStyleIdx="0" presStyleCnt="2"/>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dgm:spPr>
    </dgm:pt>
    <dgm:pt modelId="{FF90B9BC-0B53-47A7-8D7C-1DA3304A0253}" type="pres">
      <dgm:prSet presAssocID="{78C756EB-A005-42E2-913E-6BE188FF5790}" presName="wedgeRectCallout1" presStyleLbl="node1" presStyleIdx="0" presStyleCnt="2">
        <dgm:presLayoutVars>
          <dgm:bulletEnabled val="1"/>
        </dgm:presLayoutVars>
      </dgm:prSet>
      <dgm:spPr/>
    </dgm:pt>
    <dgm:pt modelId="{68E8EF65-CFED-4AE2-A301-F559DDB61A82}" type="pres">
      <dgm:prSet presAssocID="{2D4AFFFE-D29C-41C9-9163-659A8397DF67}" presName="sibTrans" presStyleCnt="0"/>
      <dgm:spPr/>
    </dgm:pt>
    <dgm:pt modelId="{893522FB-0A8A-4BB0-9484-B4370D7914D1}" type="pres">
      <dgm:prSet presAssocID="{4FA7B638-78EE-4C52-8BE2-8F6F861264EA}" presName="composite" presStyleCnt="0"/>
      <dgm:spPr/>
    </dgm:pt>
    <dgm:pt modelId="{CD20DA05-81DC-41D4-B3CD-85F14AB08C6C}" type="pres">
      <dgm:prSet presAssocID="{4FA7B638-78EE-4C52-8BE2-8F6F861264EA}" presName="rect1" presStyleLbl="bgImgPlace1" presStyleIdx="1" presStyleCnt="2"/>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dgm:spPr>
    </dgm:pt>
    <dgm:pt modelId="{31530C24-B746-4519-86CB-5202567EB1E9}" type="pres">
      <dgm:prSet presAssocID="{4FA7B638-78EE-4C52-8BE2-8F6F861264EA}" presName="wedgeRectCallout1" presStyleLbl="node1" presStyleIdx="1" presStyleCnt="2">
        <dgm:presLayoutVars>
          <dgm:bulletEnabled val="1"/>
        </dgm:presLayoutVars>
      </dgm:prSet>
      <dgm:spPr/>
    </dgm:pt>
  </dgm:ptLst>
  <dgm:cxnLst>
    <dgm:cxn modelId="{2A3A2A22-3795-499D-BBD9-AC9BBF734AD3}" srcId="{8F99B864-0E2E-4293-8B2F-A8AFFB862FD6}" destId="{4FA7B638-78EE-4C52-8BE2-8F6F861264EA}" srcOrd="1" destOrd="0" parTransId="{56DAC905-8F78-4C37-ACA0-86F01A3E5FFB}" sibTransId="{0E3D2271-4DFB-43AE-888A-8CA886DB7D02}"/>
    <dgm:cxn modelId="{94B2A256-B416-4F31-8085-DE93F71821D7}" type="presOf" srcId="{4FA7B638-78EE-4C52-8BE2-8F6F861264EA}" destId="{31530C24-B746-4519-86CB-5202567EB1E9}" srcOrd="0" destOrd="0" presId="urn:microsoft.com/office/officeart/2008/layout/BendingPictureCaptionList"/>
    <dgm:cxn modelId="{743C9B95-D8B8-449E-BBBA-D2B9CD6C8109}" type="presOf" srcId="{78C756EB-A005-42E2-913E-6BE188FF5790}" destId="{FF90B9BC-0B53-47A7-8D7C-1DA3304A0253}" srcOrd="0" destOrd="0" presId="urn:microsoft.com/office/officeart/2008/layout/BendingPictureCaptionList"/>
    <dgm:cxn modelId="{CED05BC3-928C-4849-91BC-233D57F67C8C}" srcId="{8F99B864-0E2E-4293-8B2F-A8AFFB862FD6}" destId="{78C756EB-A005-42E2-913E-6BE188FF5790}" srcOrd="0" destOrd="0" parTransId="{363848E1-8EC7-4DA0-8054-94DC270213A8}" sibTransId="{2D4AFFFE-D29C-41C9-9163-659A8397DF67}"/>
    <dgm:cxn modelId="{1CA35AF9-621F-4553-9BA7-A620FDD107ED}" type="presOf" srcId="{8F99B864-0E2E-4293-8B2F-A8AFFB862FD6}" destId="{2E66D2D0-89DC-463A-88DC-FCB4EABEA3E6}" srcOrd="0" destOrd="0" presId="urn:microsoft.com/office/officeart/2008/layout/BendingPictureCaptionList"/>
    <dgm:cxn modelId="{6700406A-DB5E-44AD-863F-57599E716552}" type="presParOf" srcId="{2E66D2D0-89DC-463A-88DC-FCB4EABEA3E6}" destId="{1C72BCA7-F977-47E1-8A26-7AC710269373}" srcOrd="0" destOrd="0" presId="urn:microsoft.com/office/officeart/2008/layout/BendingPictureCaptionList"/>
    <dgm:cxn modelId="{12BC4913-0EAD-4442-98C5-3D6379DE8C5C}" type="presParOf" srcId="{1C72BCA7-F977-47E1-8A26-7AC710269373}" destId="{5D599A8B-5D3D-4873-A44B-701005036D63}" srcOrd="0" destOrd="0" presId="urn:microsoft.com/office/officeart/2008/layout/BendingPictureCaptionList"/>
    <dgm:cxn modelId="{3D77D38B-5673-4076-9EB9-6158FD3555DB}" type="presParOf" srcId="{1C72BCA7-F977-47E1-8A26-7AC710269373}" destId="{FF90B9BC-0B53-47A7-8D7C-1DA3304A0253}" srcOrd="1" destOrd="0" presId="urn:microsoft.com/office/officeart/2008/layout/BendingPictureCaptionList"/>
    <dgm:cxn modelId="{30889993-CD0F-42A4-97DC-2042D4BC1F6A}" type="presParOf" srcId="{2E66D2D0-89DC-463A-88DC-FCB4EABEA3E6}" destId="{68E8EF65-CFED-4AE2-A301-F559DDB61A82}" srcOrd="1" destOrd="0" presId="urn:microsoft.com/office/officeart/2008/layout/BendingPictureCaptionList"/>
    <dgm:cxn modelId="{6F159207-C177-47FE-BAEC-63C7F46C5FF1}" type="presParOf" srcId="{2E66D2D0-89DC-463A-88DC-FCB4EABEA3E6}" destId="{893522FB-0A8A-4BB0-9484-B4370D7914D1}" srcOrd="2" destOrd="0" presId="urn:microsoft.com/office/officeart/2008/layout/BendingPictureCaptionList"/>
    <dgm:cxn modelId="{B744BA30-20F4-4222-970A-EE2B5D0C8F18}" type="presParOf" srcId="{893522FB-0A8A-4BB0-9484-B4370D7914D1}" destId="{CD20DA05-81DC-41D4-B3CD-85F14AB08C6C}" srcOrd="0" destOrd="0" presId="urn:microsoft.com/office/officeart/2008/layout/BendingPictureCaptionList"/>
    <dgm:cxn modelId="{9E7C16F7-2D1F-4A8E-8D2D-8AA21417CAC1}" type="presParOf" srcId="{893522FB-0A8A-4BB0-9484-B4370D7914D1}" destId="{31530C24-B746-4519-86CB-5202567EB1E9}"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920D8D-482F-40E2-A874-DB5B954A05D5}"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s-ES"/>
        </a:p>
      </dgm:t>
    </dgm:pt>
    <dgm:pt modelId="{0165455F-2B77-4652-8C73-2447CA9CDE57}">
      <dgm:prSet phldrT="[Texto]" custT="1"/>
      <dgm:spPr/>
      <dgm:t>
        <a:bodyPr/>
        <a:lstStyle/>
        <a:p>
          <a:r>
            <a:rPr lang="es-ES" sz="4000" dirty="0">
              <a:solidFill>
                <a:schemeClr val="bg1"/>
              </a:solidFill>
            </a:rPr>
            <a:t>1</a:t>
          </a:r>
        </a:p>
      </dgm:t>
    </dgm:pt>
    <dgm:pt modelId="{548686C2-8DFE-4A14-BF65-7FC5C740486A}" type="parTrans" cxnId="{F9227187-BFEF-448E-A07D-6954C84B5053}">
      <dgm:prSet/>
      <dgm:spPr/>
      <dgm:t>
        <a:bodyPr/>
        <a:lstStyle/>
        <a:p>
          <a:endParaRPr lang="es-ES" sz="2400">
            <a:solidFill>
              <a:schemeClr val="bg1"/>
            </a:solidFill>
          </a:endParaRPr>
        </a:p>
      </dgm:t>
    </dgm:pt>
    <dgm:pt modelId="{46D00A14-29AB-4C28-96DB-5361F9A9627D}" type="sibTrans" cxnId="{F9227187-BFEF-448E-A07D-6954C84B5053}">
      <dgm:prSet/>
      <dgm:spPr/>
      <dgm:t>
        <a:bodyPr/>
        <a:lstStyle/>
        <a:p>
          <a:endParaRPr lang="es-ES" sz="2400">
            <a:solidFill>
              <a:schemeClr val="bg1"/>
            </a:solidFill>
          </a:endParaRPr>
        </a:p>
      </dgm:t>
    </dgm:pt>
    <dgm:pt modelId="{A385A945-263A-4315-9925-F3B844584683}">
      <dgm:prSet phldrT="[Texto]" custT="1">
        <dgm:style>
          <a:lnRef idx="0">
            <a:scrgbClr r="0" g="0" b="0"/>
          </a:lnRef>
          <a:fillRef idx="0">
            <a:scrgbClr r="0" g="0" b="0"/>
          </a:fillRef>
          <a:effectRef idx="0">
            <a:scrgbClr r="0" g="0" b="0"/>
          </a:effectRef>
          <a:fontRef idx="minor">
            <a:schemeClr val="lt1"/>
          </a:fontRef>
        </dgm:style>
      </dgm:prSet>
      <dgm:spPr>
        <a:solidFill>
          <a:schemeClr val="accent4">
            <a:alpha val="50000"/>
          </a:schemeClr>
        </a:solidFill>
        <a:ln>
          <a:noFill/>
        </a:ln>
      </dgm:spPr>
      <dgm:t>
        <a:bodyPr/>
        <a:lstStyle/>
        <a:p>
          <a:pPr algn="just">
            <a:buFont typeface="Wingdings" panose="05000000000000000000" pitchFamily="2" charset="2"/>
            <a:buChar char=""/>
          </a:pPr>
          <a:r>
            <a:rPr lang="es-EC" sz="2400" dirty="0">
              <a:solidFill>
                <a:schemeClr val="bg1"/>
              </a:solidFill>
            </a:rPr>
            <a:t>El manejo con dos y tres ejes en el cultivo de granadilla influyó positivamente en el rendimiento, pudiendo incrementarse de 4500 kg/ha hasta 10473,5kg/ha. Independientemente de la técnica de poda que se utilice, sea esta con dos o tres ejes, el rendimiento en el cultivo de granadilla se aumentó.</a:t>
          </a:r>
          <a:endParaRPr lang="es-ES" sz="2400" dirty="0">
            <a:solidFill>
              <a:schemeClr val="bg1"/>
            </a:solidFill>
          </a:endParaRPr>
        </a:p>
      </dgm:t>
    </dgm:pt>
    <dgm:pt modelId="{5E445DB3-C4E5-45FE-B620-5F61452C17F2}" type="parTrans" cxnId="{675A5FCB-12E8-4532-A99E-A7A18573BB81}">
      <dgm:prSet/>
      <dgm:spPr/>
      <dgm:t>
        <a:bodyPr/>
        <a:lstStyle/>
        <a:p>
          <a:endParaRPr lang="es-ES" sz="2400">
            <a:solidFill>
              <a:schemeClr val="bg1"/>
            </a:solidFill>
          </a:endParaRPr>
        </a:p>
      </dgm:t>
    </dgm:pt>
    <dgm:pt modelId="{FE21A4E2-7006-4986-9B4A-8C569A62E569}" type="sibTrans" cxnId="{675A5FCB-12E8-4532-A99E-A7A18573BB81}">
      <dgm:prSet/>
      <dgm:spPr/>
      <dgm:t>
        <a:bodyPr/>
        <a:lstStyle/>
        <a:p>
          <a:endParaRPr lang="es-ES" sz="2400">
            <a:solidFill>
              <a:schemeClr val="bg1"/>
            </a:solidFill>
          </a:endParaRPr>
        </a:p>
      </dgm:t>
    </dgm:pt>
    <dgm:pt modelId="{24FD99BC-E8C8-495C-A932-3AA1AC4A6779}">
      <dgm:prSet phldrT="[Texto]" custT="1"/>
      <dgm:spPr/>
      <dgm:t>
        <a:bodyPr/>
        <a:lstStyle/>
        <a:p>
          <a:r>
            <a:rPr lang="es-ES" sz="4000" dirty="0">
              <a:solidFill>
                <a:schemeClr val="bg1"/>
              </a:solidFill>
            </a:rPr>
            <a:t>2</a:t>
          </a:r>
        </a:p>
      </dgm:t>
    </dgm:pt>
    <dgm:pt modelId="{48810F73-72ED-4D03-99BD-B4A6CECDE5BF}" type="parTrans" cxnId="{2D8A3BF7-4644-497D-BBBF-5086047D35E9}">
      <dgm:prSet/>
      <dgm:spPr/>
      <dgm:t>
        <a:bodyPr/>
        <a:lstStyle/>
        <a:p>
          <a:endParaRPr lang="es-ES" sz="2400">
            <a:solidFill>
              <a:schemeClr val="bg1"/>
            </a:solidFill>
          </a:endParaRPr>
        </a:p>
      </dgm:t>
    </dgm:pt>
    <dgm:pt modelId="{CC2F97D8-D8BB-4475-BE92-4C5D22DF733B}" type="sibTrans" cxnId="{2D8A3BF7-4644-497D-BBBF-5086047D35E9}">
      <dgm:prSet/>
      <dgm:spPr/>
      <dgm:t>
        <a:bodyPr/>
        <a:lstStyle/>
        <a:p>
          <a:endParaRPr lang="es-ES" sz="2400">
            <a:solidFill>
              <a:schemeClr val="bg1"/>
            </a:solidFill>
          </a:endParaRPr>
        </a:p>
      </dgm:t>
    </dgm:pt>
    <dgm:pt modelId="{CFE21D5B-2538-4A63-84A6-D5814C7D4787}">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pPr algn="just">
            <a:buFont typeface="Wingdings" panose="05000000000000000000" pitchFamily="2" charset="2"/>
            <a:buChar char=""/>
          </a:pPr>
          <a:r>
            <a:rPr lang="es-EC" sz="2400" dirty="0">
              <a:solidFill>
                <a:schemeClr val="bg1"/>
              </a:solidFill>
            </a:rPr>
            <a:t>El manejo de la poda tradicional da resultados ineficientes, presentando valores de 88 frutos/planta y 7,2 kg/planta, lo que permite establecer que las podas son indispensables para el cultivo de granadilla; ya que sin una técnica de poda adecuada el rendimiento se verá perjudicado.</a:t>
          </a:r>
          <a:endParaRPr lang="es-ES" sz="2400" dirty="0">
            <a:solidFill>
              <a:schemeClr val="bg1"/>
            </a:solidFill>
          </a:endParaRPr>
        </a:p>
      </dgm:t>
    </dgm:pt>
    <dgm:pt modelId="{3D243478-C2B8-415E-95BE-0520A44073B7}" type="parTrans" cxnId="{687FBB7D-A860-4A2A-B513-A9FA364305B3}">
      <dgm:prSet/>
      <dgm:spPr/>
      <dgm:t>
        <a:bodyPr/>
        <a:lstStyle/>
        <a:p>
          <a:endParaRPr lang="es-ES" sz="2400">
            <a:solidFill>
              <a:schemeClr val="bg1"/>
            </a:solidFill>
          </a:endParaRPr>
        </a:p>
      </dgm:t>
    </dgm:pt>
    <dgm:pt modelId="{673F4A0E-761E-47F4-996B-AFFB289F173C}" type="sibTrans" cxnId="{687FBB7D-A860-4A2A-B513-A9FA364305B3}">
      <dgm:prSet/>
      <dgm:spPr/>
      <dgm:t>
        <a:bodyPr/>
        <a:lstStyle/>
        <a:p>
          <a:endParaRPr lang="es-ES" sz="2400">
            <a:solidFill>
              <a:schemeClr val="bg1"/>
            </a:solidFill>
          </a:endParaRPr>
        </a:p>
      </dgm:t>
    </dgm:pt>
    <dgm:pt modelId="{55921DB8-36A2-4763-B256-FC3CD39F3EE0}">
      <dgm:prSet phldrT="[Texto]" custT="1"/>
      <dgm:spPr/>
      <dgm:t>
        <a:bodyPr/>
        <a:lstStyle/>
        <a:p>
          <a:r>
            <a:rPr lang="es-ES" sz="4000" dirty="0">
              <a:solidFill>
                <a:schemeClr val="bg1"/>
              </a:solidFill>
            </a:rPr>
            <a:t>3</a:t>
          </a:r>
        </a:p>
      </dgm:t>
    </dgm:pt>
    <dgm:pt modelId="{1BD834A9-5BF1-429E-86C1-1C55AB98CE8F}" type="parTrans" cxnId="{A6127C2B-DFE2-4AD2-87BA-AFD173141368}">
      <dgm:prSet/>
      <dgm:spPr/>
      <dgm:t>
        <a:bodyPr/>
        <a:lstStyle/>
        <a:p>
          <a:endParaRPr lang="es-ES" sz="2400">
            <a:solidFill>
              <a:schemeClr val="bg1"/>
            </a:solidFill>
          </a:endParaRPr>
        </a:p>
      </dgm:t>
    </dgm:pt>
    <dgm:pt modelId="{7ABB85C0-5A61-447B-8867-4A9B7728601E}" type="sibTrans" cxnId="{A6127C2B-DFE2-4AD2-87BA-AFD173141368}">
      <dgm:prSet/>
      <dgm:spPr/>
      <dgm:t>
        <a:bodyPr/>
        <a:lstStyle/>
        <a:p>
          <a:endParaRPr lang="es-ES" sz="2400">
            <a:solidFill>
              <a:schemeClr val="bg1"/>
            </a:solidFill>
          </a:endParaRPr>
        </a:p>
      </dgm:t>
    </dgm:pt>
    <dgm:pt modelId="{499DA8C4-AFF4-43EB-881B-0271464F7EA8}">
      <dgm:prSet phldrT="[Texto]" custT="1">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t>
        <a:bodyPr/>
        <a:lstStyle/>
        <a:p>
          <a:pPr algn="just">
            <a:buFont typeface="Wingdings" panose="05000000000000000000" pitchFamily="2" charset="2"/>
            <a:buChar char=""/>
          </a:pPr>
          <a:r>
            <a:rPr lang="es-EC" sz="2400" dirty="0">
              <a:solidFill>
                <a:schemeClr val="bg1"/>
              </a:solidFill>
            </a:rPr>
            <a:t>El análisis de presupuesto parcial indicó que la mejor alternativa de producción fue el manejo con dos ejes (T1), cuyo beneficio neto fue de 8671 $/ha, mientras que el manejo con tres ejes (T2) está dominado de acuerdo al Análisis de dominancia económica (Tabla 9), por lo que no se considera una alternativa de producción.</a:t>
          </a:r>
          <a:endParaRPr lang="es-ES" sz="2400" dirty="0">
            <a:solidFill>
              <a:schemeClr val="bg1"/>
            </a:solidFill>
          </a:endParaRPr>
        </a:p>
      </dgm:t>
    </dgm:pt>
    <dgm:pt modelId="{6C1BC6A0-4D51-4D10-8336-C9239E4B953C}" type="parTrans" cxnId="{B8C5186A-29D0-4544-A90D-AB120A5D6E9B}">
      <dgm:prSet/>
      <dgm:spPr/>
      <dgm:t>
        <a:bodyPr/>
        <a:lstStyle/>
        <a:p>
          <a:endParaRPr lang="es-ES" sz="2400">
            <a:solidFill>
              <a:schemeClr val="bg1"/>
            </a:solidFill>
          </a:endParaRPr>
        </a:p>
      </dgm:t>
    </dgm:pt>
    <dgm:pt modelId="{0C191418-1C6A-4D38-A758-E824962F5BB7}" type="sibTrans" cxnId="{B8C5186A-29D0-4544-A90D-AB120A5D6E9B}">
      <dgm:prSet/>
      <dgm:spPr/>
      <dgm:t>
        <a:bodyPr/>
        <a:lstStyle/>
        <a:p>
          <a:endParaRPr lang="es-ES" sz="2400">
            <a:solidFill>
              <a:schemeClr val="bg1"/>
            </a:solidFill>
          </a:endParaRPr>
        </a:p>
      </dgm:t>
    </dgm:pt>
    <dgm:pt modelId="{837E68FF-FC8A-4565-8A59-B57DE8F8A573}" type="pres">
      <dgm:prSet presAssocID="{9C920D8D-482F-40E2-A874-DB5B954A05D5}" presName="linearFlow" presStyleCnt="0">
        <dgm:presLayoutVars>
          <dgm:dir/>
          <dgm:animLvl val="lvl"/>
          <dgm:resizeHandles val="exact"/>
        </dgm:presLayoutVars>
      </dgm:prSet>
      <dgm:spPr/>
    </dgm:pt>
    <dgm:pt modelId="{73DD95F1-074B-4488-94A3-23AF9BE188A8}" type="pres">
      <dgm:prSet presAssocID="{0165455F-2B77-4652-8C73-2447CA9CDE57}" presName="composite" presStyleCnt="0"/>
      <dgm:spPr/>
    </dgm:pt>
    <dgm:pt modelId="{86A67EEE-5A3B-4E5B-A8B1-C8D323D9A7A9}" type="pres">
      <dgm:prSet presAssocID="{0165455F-2B77-4652-8C73-2447CA9CDE57}" presName="parentText" presStyleLbl="alignNode1" presStyleIdx="0" presStyleCnt="3">
        <dgm:presLayoutVars>
          <dgm:chMax val="1"/>
          <dgm:bulletEnabled val="1"/>
        </dgm:presLayoutVars>
      </dgm:prSet>
      <dgm:spPr/>
    </dgm:pt>
    <dgm:pt modelId="{D4DC2AB5-D32A-4153-8DC9-BC0A772FBA92}" type="pres">
      <dgm:prSet presAssocID="{0165455F-2B77-4652-8C73-2447CA9CDE57}" presName="descendantText" presStyleLbl="alignAcc1" presStyleIdx="0" presStyleCnt="3">
        <dgm:presLayoutVars>
          <dgm:bulletEnabled val="1"/>
        </dgm:presLayoutVars>
      </dgm:prSet>
      <dgm:spPr/>
    </dgm:pt>
    <dgm:pt modelId="{9C6271BA-F54A-41AF-B748-99F6BED327F6}" type="pres">
      <dgm:prSet presAssocID="{46D00A14-29AB-4C28-96DB-5361F9A9627D}" presName="sp" presStyleCnt="0"/>
      <dgm:spPr/>
    </dgm:pt>
    <dgm:pt modelId="{63AF8A42-F8BC-4C82-B434-0C4AB5D7A7F0}" type="pres">
      <dgm:prSet presAssocID="{24FD99BC-E8C8-495C-A932-3AA1AC4A6779}" presName="composite" presStyleCnt="0"/>
      <dgm:spPr/>
    </dgm:pt>
    <dgm:pt modelId="{38B070EC-002B-4177-BC60-8B520F6E8D2C}" type="pres">
      <dgm:prSet presAssocID="{24FD99BC-E8C8-495C-A932-3AA1AC4A6779}" presName="parentText" presStyleLbl="alignNode1" presStyleIdx="1" presStyleCnt="3">
        <dgm:presLayoutVars>
          <dgm:chMax val="1"/>
          <dgm:bulletEnabled val="1"/>
        </dgm:presLayoutVars>
      </dgm:prSet>
      <dgm:spPr/>
    </dgm:pt>
    <dgm:pt modelId="{9FF932CF-7049-4C4E-B195-81F167DC72DF}" type="pres">
      <dgm:prSet presAssocID="{24FD99BC-E8C8-495C-A932-3AA1AC4A6779}" presName="descendantText" presStyleLbl="alignAcc1" presStyleIdx="1" presStyleCnt="3">
        <dgm:presLayoutVars>
          <dgm:bulletEnabled val="1"/>
        </dgm:presLayoutVars>
      </dgm:prSet>
      <dgm:spPr/>
    </dgm:pt>
    <dgm:pt modelId="{1774F077-7F8B-4826-943F-15D4D22A0D45}" type="pres">
      <dgm:prSet presAssocID="{CC2F97D8-D8BB-4475-BE92-4C5D22DF733B}" presName="sp" presStyleCnt="0"/>
      <dgm:spPr/>
    </dgm:pt>
    <dgm:pt modelId="{9ECEE4B6-EC4C-4878-B637-F89AAD72588B}" type="pres">
      <dgm:prSet presAssocID="{55921DB8-36A2-4763-B256-FC3CD39F3EE0}" presName="composite" presStyleCnt="0"/>
      <dgm:spPr/>
    </dgm:pt>
    <dgm:pt modelId="{69A51613-4FF4-4451-8936-E2237C5313F0}" type="pres">
      <dgm:prSet presAssocID="{55921DB8-36A2-4763-B256-FC3CD39F3EE0}" presName="parentText" presStyleLbl="alignNode1" presStyleIdx="2" presStyleCnt="3">
        <dgm:presLayoutVars>
          <dgm:chMax val="1"/>
          <dgm:bulletEnabled val="1"/>
        </dgm:presLayoutVars>
      </dgm:prSet>
      <dgm:spPr/>
    </dgm:pt>
    <dgm:pt modelId="{303839F5-159A-4DD7-A349-44C292200F6C}" type="pres">
      <dgm:prSet presAssocID="{55921DB8-36A2-4763-B256-FC3CD39F3EE0}" presName="descendantText" presStyleLbl="alignAcc1" presStyleIdx="2" presStyleCnt="3">
        <dgm:presLayoutVars>
          <dgm:bulletEnabled val="1"/>
        </dgm:presLayoutVars>
      </dgm:prSet>
      <dgm:spPr/>
    </dgm:pt>
  </dgm:ptLst>
  <dgm:cxnLst>
    <dgm:cxn modelId="{EF571703-FFC0-4EB9-A94A-FD4C64AF671C}" type="presOf" srcId="{499DA8C4-AFF4-43EB-881B-0271464F7EA8}" destId="{303839F5-159A-4DD7-A349-44C292200F6C}" srcOrd="0" destOrd="0" presId="urn:microsoft.com/office/officeart/2005/8/layout/chevron2"/>
    <dgm:cxn modelId="{E008A50B-9654-448B-8DF1-334F1FCCB8C6}" type="presOf" srcId="{A385A945-263A-4315-9925-F3B844584683}" destId="{D4DC2AB5-D32A-4153-8DC9-BC0A772FBA92}" srcOrd="0" destOrd="0" presId="urn:microsoft.com/office/officeart/2005/8/layout/chevron2"/>
    <dgm:cxn modelId="{EFFA3223-A448-4420-A8F7-2141C04B612D}" type="presOf" srcId="{CFE21D5B-2538-4A63-84A6-D5814C7D4787}" destId="{9FF932CF-7049-4C4E-B195-81F167DC72DF}" srcOrd="0" destOrd="0" presId="urn:microsoft.com/office/officeart/2005/8/layout/chevron2"/>
    <dgm:cxn modelId="{A6127C2B-DFE2-4AD2-87BA-AFD173141368}" srcId="{9C920D8D-482F-40E2-A874-DB5B954A05D5}" destId="{55921DB8-36A2-4763-B256-FC3CD39F3EE0}" srcOrd="2" destOrd="0" parTransId="{1BD834A9-5BF1-429E-86C1-1C55AB98CE8F}" sibTransId="{7ABB85C0-5A61-447B-8867-4A9B7728601E}"/>
    <dgm:cxn modelId="{C004783E-7BAD-4BEF-93BF-716EC5802CBF}" type="presOf" srcId="{55921DB8-36A2-4763-B256-FC3CD39F3EE0}" destId="{69A51613-4FF4-4451-8936-E2237C5313F0}" srcOrd="0" destOrd="0" presId="urn:microsoft.com/office/officeart/2005/8/layout/chevron2"/>
    <dgm:cxn modelId="{868F195E-0B7B-49C9-9164-89F6D49A456B}" type="presOf" srcId="{0165455F-2B77-4652-8C73-2447CA9CDE57}" destId="{86A67EEE-5A3B-4E5B-A8B1-C8D323D9A7A9}" srcOrd="0" destOrd="0" presId="urn:microsoft.com/office/officeart/2005/8/layout/chevron2"/>
    <dgm:cxn modelId="{B8C5186A-29D0-4544-A90D-AB120A5D6E9B}" srcId="{55921DB8-36A2-4763-B256-FC3CD39F3EE0}" destId="{499DA8C4-AFF4-43EB-881B-0271464F7EA8}" srcOrd="0" destOrd="0" parTransId="{6C1BC6A0-4D51-4D10-8336-C9239E4B953C}" sibTransId="{0C191418-1C6A-4D38-A758-E824962F5BB7}"/>
    <dgm:cxn modelId="{08E2516D-7C8C-4378-ACB6-ED56A4C71C43}" type="presOf" srcId="{24FD99BC-E8C8-495C-A932-3AA1AC4A6779}" destId="{38B070EC-002B-4177-BC60-8B520F6E8D2C}" srcOrd="0" destOrd="0" presId="urn:microsoft.com/office/officeart/2005/8/layout/chevron2"/>
    <dgm:cxn modelId="{687FBB7D-A860-4A2A-B513-A9FA364305B3}" srcId="{24FD99BC-E8C8-495C-A932-3AA1AC4A6779}" destId="{CFE21D5B-2538-4A63-84A6-D5814C7D4787}" srcOrd="0" destOrd="0" parTransId="{3D243478-C2B8-415E-95BE-0520A44073B7}" sibTransId="{673F4A0E-761E-47F4-996B-AFFB289F173C}"/>
    <dgm:cxn modelId="{F9227187-BFEF-448E-A07D-6954C84B5053}" srcId="{9C920D8D-482F-40E2-A874-DB5B954A05D5}" destId="{0165455F-2B77-4652-8C73-2447CA9CDE57}" srcOrd="0" destOrd="0" parTransId="{548686C2-8DFE-4A14-BF65-7FC5C740486A}" sibTransId="{46D00A14-29AB-4C28-96DB-5361F9A9627D}"/>
    <dgm:cxn modelId="{30E51C9F-2E45-4CF8-BB80-D45F58234DDF}" type="presOf" srcId="{9C920D8D-482F-40E2-A874-DB5B954A05D5}" destId="{837E68FF-FC8A-4565-8A59-B57DE8F8A573}" srcOrd="0" destOrd="0" presId="urn:microsoft.com/office/officeart/2005/8/layout/chevron2"/>
    <dgm:cxn modelId="{675A5FCB-12E8-4532-A99E-A7A18573BB81}" srcId="{0165455F-2B77-4652-8C73-2447CA9CDE57}" destId="{A385A945-263A-4315-9925-F3B844584683}" srcOrd="0" destOrd="0" parTransId="{5E445DB3-C4E5-45FE-B620-5F61452C17F2}" sibTransId="{FE21A4E2-7006-4986-9B4A-8C569A62E569}"/>
    <dgm:cxn modelId="{2D8A3BF7-4644-497D-BBBF-5086047D35E9}" srcId="{9C920D8D-482F-40E2-A874-DB5B954A05D5}" destId="{24FD99BC-E8C8-495C-A932-3AA1AC4A6779}" srcOrd="1" destOrd="0" parTransId="{48810F73-72ED-4D03-99BD-B4A6CECDE5BF}" sibTransId="{CC2F97D8-D8BB-4475-BE92-4C5D22DF733B}"/>
    <dgm:cxn modelId="{C58E7113-562A-43E8-8FC9-0AACB3C9F2CB}" type="presParOf" srcId="{837E68FF-FC8A-4565-8A59-B57DE8F8A573}" destId="{73DD95F1-074B-4488-94A3-23AF9BE188A8}" srcOrd="0" destOrd="0" presId="urn:microsoft.com/office/officeart/2005/8/layout/chevron2"/>
    <dgm:cxn modelId="{01A70415-25A6-4611-828C-7D1651D00191}" type="presParOf" srcId="{73DD95F1-074B-4488-94A3-23AF9BE188A8}" destId="{86A67EEE-5A3B-4E5B-A8B1-C8D323D9A7A9}" srcOrd="0" destOrd="0" presId="urn:microsoft.com/office/officeart/2005/8/layout/chevron2"/>
    <dgm:cxn modelId="{8D264ADB-5BF3-4ADD-BBB9-381EB1E9F1E7}" type="presParOf" srcId="{73DD95F1-074B-4488-94A3-23AF9BE188A8}" destId="{D4DC2AB5-D32A-4153-8DC9-BC0A772FBA92}" srcOrd="1" destOrd="0" presId="urn:microsoft.com/office/officeart/2005/8/layout/chevron2"/>
    <dgm:cxn modelId="{A5732556-D895-444F-A876-C957D77EFA95}" type="presParOf" srcId="{837E68FF-FC8A-4565-8A59-B57DE8F8A573}" destId="{9C6271BA-F54A-41AF-B748-99F6BED327F6}" srcOrd="1" destOrd="0" presId="urn:microsoft.com/office/officeart/2005/8/layout/chevron2"/>
    <dgm:cxn modelId="{2DA01B8F-7E7F-4372-99D2-49CE8EB17F80}" type="presParOf" srcId="{837E68FF-FC8A-4565-8A59-B57DE8F8A573}" destId="{63AF8A42-F8BC-4C82-B434-0C4AB5D7A7F0}" srcOrd="2" destOrd="0" presId="urn:microsoft.com/office/officeart/2005/8/layout/chevron2"/>
    <dgm:cxn modelId="{987D8AF1-112F-4BEC-A315-0C772BCB8832}" type="presParOf" srcId="{63AF8A42-F8BC-4C82-B434-0C4AB5D7A7F0}" destId="{38B070EC-002B-4177-BC60-8B520F6E8D2C}" srcOrd="0" destOrd="0" presId="urn:microsoft.com/office/officeart/2005/8/layout/chevron2"/>
    <dgm:cxn modelId="{1034EF33-5031-48DE-8FE3-EFC9E99594D2}" type="presParOf" srcId="{63AF8A42-F8BC-4C82-B434-0C4AB5D7A7F0}" destId="{9FF932CF-7049-4C4E-B195-81F167DC72DF}" srcOrd="1" destOrd="0" presId="urn:microsoft.com/office/officeart/2005/8/layout/chevron2"/>
    <dgm:cxn modelId="{3A34CCFA-8298-45A0-A2DB-597AFCB9FAFA}" type="presParOf" srcId="{837E68FF-FC8A-4565-8A59-B57DE8F8A573}" destId="{1774F077-7F8B-4826-943F-15D4D22A0D45}" srcOrd="3" destOrd="0" presId="urn:microsoft.com/office/officeart/2005/8/layout/chevron2"/>
    <dgm:cxn modelId="{1B80D9F7-99F4-4EF3-BA31-40E5A9423C18}" type="presParOf" srcId="{837E68FF-FC8A-4565-8A59-B57DE8F8A573}" destId="{9ECEE4B6-EC4C-4878-B637-F89AAD72588B}" srcOrd="4" destOrd="0" presId="urn:microsoft.com/office/officeart/2005/8/layout/chevron2"/>
    <dgm:cxn modelId="{9B774CD4-2E5E-4B6B-810F-5B5E96E4CCE2}" type="presParOf" srcId="{9ECEE4B6-EC4C-4878-B637-F89AAD72588B}" destId="{69A51613-4FF4-4451-8936-E2237C5313F0}" srcOrd="0" destOrd="0" presId="urn:microsoft.com/office/officeart/2005/8/layout/chevron2"/>
    <dgm:cxn modelId="{1E2F5F53-277A-451B-BF0B-C9CC806714F2}" type="presParOf" srcId="{9ECEE4B6-EC4C-4878-B637-F89AAD72588B}" destId="{303839F5-159A-4DD7-A349-44C292200F6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920D8D-482F-40E2-A874-DB5B954A05D5}"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s-ES"/>
        </a:p>
      </dgm:t>
    </dgm:pt>
    <dgm:pt modelId="{0165455F-2B77-4652-8C73-2447CA9CDE57}">
      <dgm:prSet phldrT="[Texto]" custT="1"/>
      <dgm:spPr/>
      <dgm:t>
        <a:bodyPr/>
        <a:lstStyle/>
        <a:p>
          <a:r>
            <a:rPr lang="es-ES" sz="4000" dirty="0">
              <a:solidFill>
                <a:schemeClr val="bg1"/>
              </a:solidFill>
            </a:rPr>
            <a:t>1</a:t>
          </a:r>
        </a:p>
      </dgm:t>
    </dgm:pt>
    <dgm:pt modelId="{548686C2-8DFE-4A14-BF65-7FC5C740486A}" type="parTrans" cxnId="{F9227187-BFEF-448E-A07D-6954C84B5053}">
      <dgm:prSet/>
      <dgm:spPr/>
      <dgm:t>
        <a:bodyPr/>
        <a:lstStyle/>
        <a:p>
          <a:endParaRPr lang="es-ES" sz="2400">
            <a:solidFill>
              <a:schemeClr val="bg1"/>
            </a:solidFill>
          </a:endParaRPr>
        </a:p>
      </dgm:t>
    </dgm:pt>
    <dgm:pt modelId="{46D00A14-29AB-4C28-96DB-5361F9A9627D}" type="sibTrans" cxnId="{F9227187-BFEF-448E-A07D-6954C84B5053}">
      <dgm:prSet/>
      <dgm:spPr/>
      <dgm:t>
        <a:bodyPr/>
        <a:lstStyle/>
        <a:p>
          <a:endParaRPr lang="es-ES" sz="2400">
            <a:solidFill>
              <a:schemeClr val="bg1"/>
            </a:solidFill>
          </a:endParaRPr>
        </a:p>
      </dgm:t>
    </dgm:pt>
    <dgm:pt modelId="{A385A945-263A-4315-9925-F3B844584683}">
      <dgm:prSet phldrT="[Texto]" custT="1">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t>
        <a:bodyPr/>
        <a:lstStyle/>
        <a:p>
          <a:pPr>
            <a:buFont typeface="Wingdings" panose="05000000000000000000" pitchFamily="2" charset="2"/>
            <a:buChar char=""/>
          </a:pPr>
          <a:r>
            <a:rPr lang="es-EC" sz="2400" dirty="0">
              <a:solidFill>
                <a:schemeClr val="bg1"/>
              </a:solidFill>
            </a:rPr>
            <a:t>De acuerdo al análisis de presupuesto parcial no se recomienda al agricultor el manejo con tres ejes ya que, en comparación con el manejo con dos ejes, la inversión es mayor con ingresos más bajos; es por esto que se recomienda la alternativa del manejo con dos ejes, más rentable que muestra un beneficio neto de 8512 $/ha y una inversión de 1279 $/ha.</a:t>
          </a:r>
          <a:endParaRPr lang="es-ES" sz="2400" dirty="0">
            <a:solidFill>
              <a:schemeClr val="bg1"/>
            </a:solidFill>
          </a:endParaRPr>
        </a:p>
      </dgm:t>
    </dgm:pt>
    <dgm:pt modelId="{5E445DB3-C4E5-45FE-B620-5F61452C17F2}" type="parTrans" cxnId="{675A5FCB-12E8-4532-A99E-A7A18573BB81}">
      <dgm:prSet/>
      <dgm:spPr/>
      <dgm:t>
        <a:bodyPr/>
        <a:lstStyle/>
        <a:p>
          <a:endParaRPr lang="es-ES" sz="2400">
            <a:solidFill>
              <a:schemeClr val="bg1"/>
            </a:solidFill>
          </a:endParaRPr>
        </a:p>
      </dgm:t>
    </dgm:pt>
    <dgm:pt modelId="{FE21A4E2-7006-4986-9B4A-8C569A62E569}" type="sibTrans" cxnId="{675A5FCB-12E8-4532-A99E-A7A18573BB81}">
      <dgm:prSet/>
      <dgm:spPr/>
      <dgm:t>
        <a:bodyPr/>
        <a:lstStyle/>
        <a:p>
          <a:endParaRPr lang="es-ES" sz="2400">
            <a:solidFill>
              <a:schemeClr val="bg1"/>
            </a:solidFill>
          </a:endParaRPr>
        </a:p>
      </dgm:t>
    </dgm:pt>
    <dgm:pt modelId="{24FD99BC-E8C8-495C-A932-3AA1AC4A6779}">
      <dgm:prSet phldrT="[Texto]" custT="1"/>
      <dgm:spPr/>
      <dgm:t>
        <a:bodyPr/>
        <a:lstStyle/>
        <a:p>
          <a:r>
            <a:rPr lang="es-ES" sz="4000" dirty="0">
              <a:solidFill>
                <a:schemeClr val="bg1"/>
              </a:solidFill>
            </a:rPr>
            <a:t>2</a:t>
          </a:r>
        </a:p>
      </dgm:t>
    </dgm:pt>
    <dgm:pt modelId="{48810F73-72ED-4D03-99BD-B4A6CECDE5BF}" type="parTrans" cxnId="{2D8A3BF7-4644-497D-BBBF-5086047D35E9}">
      <dgm:prSet/>
      <dgm:spPr/>
      <dgm:t>
        <a:bodyPr/>
        <a:lstStyle/>
        <a:p>
          <a:endParaRPr lang="es-ES" sz="2400">
            <a:solidFill>
              <a:schemeClr val="bg1"/>
            </a:solidFill>
          </a:endParaRPr>
        </a:p>
      </dgm:t>
    </dgm:pt>
    <dgm:pt modelId="{CC2F97D8-D8BB-4475-BE92-4C5D22DF733B}" type="sibTrans" cxnId="{2D8A3BF7-4644-497D-BBBF-5086047D35E9}">
      <dgm:prSet/>
      <dgm:spPr/>
      <dgm:t>
        <a:bodyPr/>
        <a:lstStyle/>
        <a:p>
          <a:endParaRPr lang="es-ES" sz="2400">
            <a:solidFill>
              <a:schemeClr val="bg1"/>
            </a:solidFill>
          </a:endParaRPr>
        </a:p>
      </dgm:t>
    </dgm:pt>
    <dgm:pt modelId="{CFE21D5B-2538-4A63-84A6-D5814C7D4787}">
      <dgm:prSet phldrT="[Texto]" custT="1">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t>
        <a:bodyPr/>
        <a:lstStyle/>
        <a:p>
          <a:pPr>
            <a:buFont typeface="Wingdings" panose="05000000000000000000" pitchFamily="2" charset="2"/>
            <a:buChar char=""/>
          </a:pPr>
          <a:r>
            <a:rPr lang="es-EC" sz="2400" dirty="0">
              <a:solidFill>
                <a:schemeClr val="bg1"/>
              </a:solidFill>
            </a:rPr>
            <a:t>Se recomienda, en caso de adoptar la nueva alternativa del manejo con dos ejes en granadilla, realizar el despunte de las guías o tallos demasiado largos para promover la formación de ejes terciarios que son los productivos, ya que esta labor forma parte del buen manejo para aumentar el rendimiento del cultivo.</a:t>
          </a:r>
          <a:endParaRPr lang="es-ES" sz="2400" dirty="0">
            <a:solidFill>
              <a:schemeClr val="bg1"/>
            </a:solidFill>
          </a:endParaRPr>
        </a:p>
      </dgm:t>
    </dgm:pt>
    <dgm:pt modelId="{3D243478-C2B8-415E-95BE-0520A44073B7}" type="parTrans" cxnId="{687FBB7D-A860-4A2A-B513-A9FA364305B3}">
      <dgm:prSet/>
      <dgm:spPr/>
      <dgm:t>
        <a:bodyPr/>
        <a:lstStyle/>
        <a:p>
          <a:endParaRPr lang="es-ES" sz="2400">
            <a:solidFill>
              <a:schemeClr val="bg1"/>
            </a:solidFill>
          </a:endParaRPr>
        </a:p>
      </dgm:t>
    </dgm:pt>
    <dgm:pt modelId="{673F4A0E-761E-47F4-996B-AFFB289F173C}" type="sibTrans" cxnId="{687FBB7D-A860-4A2A-B513-A9FA364305B3}">
      <dgm:prSet/>
      <dgm:spPr/>
      <dgm:t>
        <a:bodyPr/>
        <a:lstStyle/>
        <a:p>
          <a:endParaRPr lang="es-ES" sz="2400">
            <a:solidFill>
              <a:schemeClr val="bg1"/>
            </a:solidFill>
          </a:endParaRPr>
        </a:p>
      </dgm:t>
    </dgm:pt>
    <dgm:pt modelId="{55921DB8-36A2-4763-B256-FC3CD39F3EE0}">
      <dgm:prSet phldrT="[Texto]" custT="1"/>
      <dgm:spPr/>
      <dgm:t>
        <a:bodyPr/>
        <a:lstStyle/>
        <a:p>
          <a:r>
            <a:rPr lang="es-ES" sz="4000" dirty="0">
              <a:solidFill>
                <a:schemeClr val="bg1"/>
              </a:solidFill>
            </a:rPr>
            <a:t>3</a:t>
          </a:r>
        </a:p>
      </dgm:t>
    </dgm:pt>
    <dgm:pt modelId="{1BD834A9-5BF1-429E-86C1-1C55AB98CE8F}" type="parTrans" cxnId="{A6127C2B-DFE2-4AD2-87BA-AFD173141368}">
      <dgm:prSet/>
      <dgm:spPr/>
      <dgm:t>
        <a:bodyPr/>
        <a:lstStyle/>
        <a:p>
          <a:endParaRPr lang="es-ES" sz="2400">
            <a:solidFill>
              <a:schemeClr val="bg1"/>
            </a:solidFill>
          </a:endParaRPr>
        </a:p>
      </dgm:t>
    </dgm:pt>
    <dgm:pt modelId="{7ABB85C0-5A61-447B-8867-4A9B7728601E}" type="sibTrans" cxnId="{A6127C2B-DFE2-4AD2-87BA-AFD173141368}">
      <dgm:prSet/>
      <dgm:spPr/>
      <dgm:t>
        <a:bodyPr/>
        <a:lstStyle/>
        <a:p>
          <a:endParaRPr lang="es-ES" sz="2400">
            <a:solidFill>
              <a:schemeClr val="bg1"/>
            </a:solidFill>
          </a:endParaRPr>
        </a:p>
      </dgm:t>
    </dgm:pt>
    <dgm:pt modelId="{499DA8C4-AFF4-43EB-881B-0271464F7EA8}">
      <dgm:prSet phldrT="[Texto]" custT="1">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t>
        <a:bodyPr/>
        <a:lstStyle/>
        <a:p>
          <a:pPr>
            <a:buFont typeface="Wingdings" panose="05000000000000000000" pitchFamily="2" charset="2"/>
            <a:buChar char=""/>
          </a:pPr>
          <a:r>
            <a:rPr lang="es-EC" sz="2400" dirty="0">
              <a:solidFill>
                <a:schemeClr val="bg1"/>
              </a:solidFill>
            </a:rPr>
            <a:t>Se recomienda manejar o formar dos ejes en las plantas a partir del </a:t>
          </a:r>
          <a:r>
            <a:rPr lang="es-EC" sz="2400" dirty="0" err="1">
              <a:solidFill>
                <a:schemeClr val="bg1"/>
              </a:solidFill>
            </a:rPr>
            <a:t>tutoraje</a:t>
          </a:r>
          <a:r>
            <a:rPr lang="es-EC" sz="2400" dirty="0">
              <a:solidFill>
                <a:schemeClr val="bg1"/>
              </a:solidFill>
            </a:rPr>
            <a:t> de la granadilla para mejorar los rendimientos desde la primera cosecha y disminuir mano de obra, ya que esta investigación apunto a cultivos ya establecidos que no tienen un buen manejo de ejes.</a:t>
          </a:r>
          <a:endParaRPr lang="es-ES" sz="2400" dirty="0">
            <a:solidFill>
              <a:schemeClr val="bg1"/>
            </a:solidFill>
          </a:endParaRPr>
        </a:p>
      </dgm:t>
    </dgm:pt>
    <dgm:pt modelId="{6C1BC6A0-4D51-4D10-8336-C9239E4B953C}" type="parTrans" cxnId="{B8C5186A-29D0-4544-A90D-AB120A5D6E9B}">
      <dgm:prSet/>
      <dgm:spPr/>
      <dgm:t>
        <a:bodyPr/>
        <a:lstStyle/>
        <a:p>
          <a:endParaRPr lang="es-ES" sz="2400">
            <a:solidFill>
              <a:schemeClr val="bg1"/>
            </a:solidFill>
          </a:endParaRPr>
        </a:p>
      </dgm:t>
    </dgm:pt>
    <dgm:pt modelId="{0C191418-1C6A-4D38-A758-E824962F5BB7}" type="sibTrans" cxnId="{B8C5186A-29D0-4544-A90D-AB120A5D6E9B}">
      <dgm:prSet/>
      <dgm:spPr/>
      <dgm:t>
        <a:bodyPr/>
        <a:lstStyle/>
        <a:p>
          <a:endParaRPr lang="es-ES" sz="2400">
            <a:solidFill>
              <a:schemeClr val="bg1"/>
            </a:solidFill>
          </a:endParaRPr>
        </a:p>
      </dgm:t>
    </dgm:pt>
    <dgm:pt modelId="{837E68FF-FC8A-4565-8A59-B57DE8F8A573}" type="pres">
      <dgm:prSet presAssocID="{9C920D8D-482F-40E2-A874-DB5B954A05D5}" presName="linearFlow" presStyleCnt="0">
        <dgm:presLayoutVars>
          <dgm:dir/>
          <dgm:animLvl val="lvl"/>
          <dgm:resizeHandles val="exact"/>
        </dgm:presLayoutVars>
      </dgm:prSet>
      <dgm:spPr/>
    </dgm:pt>
    <dgm:pt modelId="{73DD95F1-074B-4488-94A3-23AF9BE188A8}" type="pres">
      <dgm:prSet presAssocID="{0165455F-2B77-4652-8C73-2447CA9CDE57}" presName="composite" presStyleCnt="0"/>
      <dgm:spPr/>
    </dgm:pt>
    <dgm:pt modelId="{86A67EEE-5A3B-4E5B-A8B1-C8D323D9A7A9}" type="pres">
      <dgm:prSet presAssocID="{0165455F-2B77-4652-8C73-2447CA9CDE57}" presName="parentText" presStyleLbl="alignNode1" presStyleIdx="0" presStyleCnt="3">
        <dgm:presLayoutVars>
          <dgm:chMax val="1"/>
          <dgm:bulletEnabled val="1"/>
        </dgm:presLayoutVars>
      </dgm:prSet>
      <dgm:spPr/>
    </dgm:pt>
    <dgm:pt modelId="{D4DC2AB5-D32A-4153-8DC9-BC0A772FBA92}" type="pres">
      <dgm:prSet presAssocID="{0165455F-2B77-4652-8C73-2447CA9CDE57}" presName="descendantText" presStyleLbl="alignAcc1" presStyleIdx="0" presStyleCnt="3" custScaleY="125947">
        <dgm:presLayoutVars>
          <dgm:bulletEnabled val="1"/>
        </dgm:presLayoutVars>
      </dgm:prSet>
      <dgm:spPr/>
    </dgm:pt>
    <dgm:pt modelId="{9C6271BA-F54A-41AF-B748-99F6BED327F6}" type="pres">
      <dgm:prSet presAssocID="{46D00A14-29AB-4C28-96DB-5361F9A9627D}" presName="sp" presStyleCnt="0"/>
      <dgm:spPr/>
    </dgm:pt>
    <dgm:pt modelId="{63AF8A42-F8BC-4C82-B434-0C4AB5D7A7F0}" type="pres">
      <dgm:prSet presAssocID="{24FD99BC-E8C8-495C-A932-3AA1AC4A6779}" presName="composite" presStyleCnt="0"/>
      <dgm:spPr/>
    </dgm:pt>
    <dgm:pt modelId="{38B070EC-002B-4177-BC60-8B520F6E8D2C}" type="pres">
      <dgm:prSet presAssocID="{24FD99BC-E8C8-495C-A932-3AA1AC4A6779}" presName="parentText" presStyleLbl="alignNode1" presStyleIdx="1" presStyleCnt="3">
        <dgm:presLayoutVars>
          <dgm:chMax val="1"/>
          <dgm:bulletEnabled val="1"/>
        </dgm:presLayoutVars>
      </dgm:prSet>
      <dgm:spPr/>
    </dgm:pt>
    <dgm:pt modelId="{9FF932CF-7049-4C4E-B195-81F167DC72DF}" type="pres">
      <dgm:prSet presAssocID="{24FD99BC-E8C8-495C-A932-3AA1AC4A6779}" presName="descendantText" presStyleLbl="alignAcc1" presStyleIdx="1" presStyleCnt="3" custScaleY="126353">
        <dgm:presLayoutVars>
          <dgm:bulletEnabled val="1"/>
        </dgm:presLayoutVars>
      </dgm:prSet>
      <dgm:spPr/>
    </dgm:pt>
    <dgm:pt modelId="{1774F077-7F8B-4826-943F-15D4D22A0D45}" type="pres">
      <dgm:prSet presAssocID="{CC2F97D8-D8BB-4475-BE92-4C5D22DF733B}" presName="sp" presStyleCnt="0"/>
      <dgm:spPr/>
    </dgm:pt>
    <dgm:pt modelId="{9ECEE4B6-EC4C-4878-B637-F89AAD72588B}" type="pres">
      <dgm:prSet presAssocID="{55921DB8-36A2-4763-B256-FC3CD39F3EE0}" presName="composite" presStyleCnt="0"/>
      <dgm:spPr/>
    </dgm:pt>
    <dgm:pt modelId="{69A51613-4FF4-4451-8936-E2237C5313F0}" type="pres">
      <dgm:prSet presAssocID="{55921DB8-36A2-4763-B256-FC3CD39F3EE0}" presName="parentText" presStyleLbl="alignNode1" presStyleIdx="2" presStyleCnt="3">
        <dgm:presLayoutVars>
          <dgm:chMax val="1"/>
          <dgm:bulletEnabled val="1"/>
        </dgm:presLayoutVars>
      </dgm:prSet>
      <dgm:spPr/>
    </dgm:pt>
    <dgm:pt modelId="{303839F5-159A-4DD7-A349-44C292200F6C}" type="pres">
      <dgm:prSet presAssocID="{55921DB8-36A2-4763-B256-FC3CD39F3EE0}" presName="descendantText" presStyleLbl="alignAcc1" presStyleIdx="2" presStyleCnt="3" custScaleY="124019">
        <dgm:presLayoutVars>
          <dgm:bulletEnabled val="1"/>
        </dgm:presLayoutVars>
      </dgm:prSet>
      <dgm:spPr/>
    </dgm:pt>
  </dgm:ptLst>
  <dgm:cxnLst>
    <dgm:cxn modelId="{EF571703-FFC0-4EB9-A94A-FD4C64AF671C}" type="presOf" srcId="{499DA8C4-AFF4-43EB-881B-0271464F7EA8}" destId="{303839F5-159A-4DD7-A349-44C292200F6C}" srcOrd="0" destOrd="0" presId="urn:microsoft.com/office/officeart/2005/8/layout/chevron2"/>
    <dgm:cxn modelId="{E008A50B-9654-448B-8DF1-334F1FCCB8C6}" type="presOf" srcId="{A385A945-263A-4315-9925-F3B844584683}" destId="{D4DC2AB5-D32A-4153-8DC9-BC0A772FBA92}" srcOrd="0" destOrd="0" presId="urn:microsoft.com/office/officeart/2005/8/layout/chevron2"/>
    <dgm:cxn modelId="{EFFA3223-A448-4420-A8F7-2141C04B612D}" type="presOf" srcId="{CFE21D5B-2538-4A63-84A6-D5814C7D4787}" destId="{9FF932CF-7049-4C4E-B195-81F167DC72DF}" srcOrd="0" destOrd="0" presId="urn:microsoft.com/office/officeart/2005/8/layout/chevron2"/>
    <dgm:cxn modelId="{A6127C2B-DFE2-4AD2-87BA-AFD173141368}" srcId="{9C920D8D-482F-40E2-A874-DB5B954A05D5}" destId="{55921DB8-36A2-4763-B256-FC3CD39F3EE0}" srcOrd="2" destOrd="0" parTransId="{1BD834A9-5BF1-429E-86C1-1C55AB98CE8F}" sibTransId="{7ABB85C0-5A61-447B-8867-4A9B7728601E}"/>
    <dgm:cxn modelId="{C004783E-7BAD-4BEF-93BF-716EC5802CBF}" type="presOf" srcId="{55921DB8-36A2-4763-B256-FC3CD39F3EE0}" destId="{69A51613-4FF4-4451-8936-E2237C5313F0}" srcOrd="0" destOrd="0" presId="urn:microsoft.com/office/officeart/2005/8/layout/chevron2"/>
    <dgm:cxn modelId="{868F195E-0B7B-49C9-9164-89F6D49A456B}" type="presOf" srcId="{0165455F-2B77-4652-8C73-2447CA9CDE57}" destId="{86A67EEE-5A3B-4E5B-A8B1-C8D323D9A7A9}" srcOrd="0" destOrd="0" presId="urn:microsoft.com/office/officeart/2005/8/layout/chevron2"/>
    <dgm:cxn modelId="{B8C5186A-29D0-4544-A90D-AB120A5D6E9B}" srcId="{55921DB8-36A2-4763-B256-FC3CD39F3EE0}" destId="{499DA8C4-AFF4-43EB-881B-0271464F7EA8}" srcOrd="0" destOrd="0" parTransId="{6C1BC6A0-4D51-4D10-8336-C9239E4B953C}" sibTransId="{0C191418-1C6A-4D38-A758-E824962F5BB7}"/>
    <dgm:cxn modelId="{08E2516D-7C8C-4378-ACB6-ED56A4C71C43}" type="presOf" srcId="{24FD99BC-E8C8-495C-A932-3AA1AC4A6779}" destId="{38B070EC-002B-4177-BC60-8B520F6E8D2C}" srcOrd="0" destOrd="0" presId="urn:microsoft.com/office/officeart/2005/8/layout/chevron2"/>
    <dgm:cxn modelId="{687FBB7D-A860-4A2A-B513-A9FA364305B3}" srcId="{24FD99BC-E8C8-495C-A932-3AA1AC4A6779}" destId="{CFE21D5B-2538-4A63-84A6-D5814C7D4787}" srcOrd="0" destOrd="0" parTransId="{3D243478-C2B8-415E-95BE-0520A44073B7}" sibTransId="{673F4A0E-761E-47F4-996B-AFFB289F173C}"/>
    <dgm:cxn modelId="{F9227187-BFEF-448E-A07D-6954C84B5053}" srcId="{9C920D8D-482F-40E2-A874-DB5B954A05D5}" destId="{0165455F-2B77-4652-8C73-2447CA9CDE57}" srcOrd="0" destOrd="0" parTransId="{548686C2-8DFE-4A14-BF65-7FC5C740486A}" sibTransId="{46D00A14-29AB-4C28-96DB-5361F9A9627D}"/>
    <dgm:cxn modelId="{30E51C9F-2E45-4CF8-BB80-D45F58234DDF}" type="presOf" srcId="{9C920D8D-482F-40E2-A874-DB5B954A05D5}" destId="{837E68FF-FC8A-4565-8A59-B57DE8F8A573}" srcOrd="0" destOrd="0" presId="urn:microsoft.com/office/officeart/2005/8/layout/chevron2"/>
    <dgm:cxn modelId="{675A5FCB-12E8-4532-A99E-A7A18573BB81}" srcId="{0165455F-2B77-4652-8C73-2447CA9CDE57}" destId="{A385A945-263A-4315-9925-F3B844584683}" srcOrd="0" destOrd="0" parTransId="{5E445DB3-C4E5-45FE-B620-5F61452C17F2}" sibTransId="{FE21A4E2-7006-4986-9B4A-8C569A62E569}"/>
    <dgm:cxn modelId="{2D8A3BF7-4644-497D-BBBF-5086047D35E9}" srcId="{9C920D8D-482F-40E2-A874-DB5B954A05D5}" destId="{24FD99BC-E8C8-495C-A932-3AA1AC4A6779}" srcOrd="1" destOrd="0" parTransId="{48810F73-72ED-4D03-99BD-B4A6CECDE5BF}" sibTransId="{CC2F97D8-D8BB-4475-BE92-4C5D22DF733B}"/>
    <dgm:cxn modelId="{C58E7113-562A-43E8-8FC9-0AACB3C9F2CB}" type="presParOf" srcId="{837E68FF-FC8A-4565-8A59-B57DE8F8A573}" destId="{73DD95F1-074B-4488-94A3-23AF9BE188A8}" srcOrd="0" destOrd="0" presId="urn:microsoft.com/office/officeart/2005/8/layout/chevron2"/>
    <dgm:cxn modelId="{01A70415-25A6-4611-828C-7D1651D00191}" type="presParOf" srcId="{73DD95F1-074B-4488-94A3-23AF9BE188A8}" destId="{86A67EEE-5A3B-4E5B-A8B1-C8D323D9A7A9}" srcOrd="0" destOrd="0" presId="urn:microsoft.com/office/officeart/2005/8/layout/chevron2"/>
    <dgm:cxn modelId="{8D264ADB-5BF3-4ADD-BBB9-381EB1E9F1E7}" type="presParOf" srcId="{73DD95F1-074B-4488-94A3-23AF9BE188A8}" destId="{D4DC2AB5-D32A-4153-8DC9-BC0A772FBA92}" srcOrd="1" destOrd="0" presId="urn:microsoft.com/office/officeart/2005/8/layout/chevron2"/>
    <dgm:cxn modelId="{A5732556-D895-444F-A876-C957D77EFA95}" type="presParOf" srcId="{837E68FF-FC8A-4565-8A59-B57DE8F8A573}" destId="{9C6271BA-F54A-41AF-B748-99F6BED327F6}" srcOrd="1" destOrd="0" presId="urn:microsoft.com/office/officeart/2005/8/layout/chevron2"/>
    <dgm:cxn modelId="{2DA01B8F-7E7F-4372-99D2-49CE8EB17F80}" type="presParOf" srcId="{837E68FF-FC8A-4565-8A59-B57DE8F8A573}" destId="{63AF8A42-F8BC-4C82-B434-0C4AB5D7A7F0}" srcOrd="2" destOrd="0" presId="urn:microsoft.com/office/officeart/2005/8/layout/chevron2"/>
    <dgm:cxn modelId="{987D8AF1-112F-4BEC-A315-0C772BCB8832}" type="presParOf" srcId="{63AF8A42-F8BC-4C82-B434-0C4AB5D7A7F0}" destId="{38B070EC-002B-4177-BC60-8B520F6E8D2C}" srcOrd="0" destOrd="0" presId="urn:microsoft.com/office/officeart/2005/8/layout/chevron2"/>
    <dgm:cxn modelId="{1034EF33-5031-48DE-8FE3-EFC9E99594D2}" type="presParOf" srcId="{63AF8A42-F8BC-4C82-B434-0C4AB5D7A7F0}" destId="{9FF932CF-7049-4C4E-B195-81F167DC72DF}" srcOrd="1" destOrd="0" presId="urn:microsoft.com/office/officeart/2005/8/layout/chevron2"/>
    <dgm:cxn modelId="{3A34CCFA-8298-45A0-A2DB-597AFCB9FAFA}" type="presParOf" srcId="{837E68FF-FC8A-4565-8A59-B57DE8F8A573}" destId="{1774F077-7F8B-4826-943F-15D4D22A0D45}" srcOrd="3" destOrd="0" presId="urn:microsoft.com/office/officeart/2005/8/layout/chevron2"/>
    <dgm:cxn modelId="{1B80D9F7-99F4-4EF3-BA31-40E5A9423C18}" type="presParOf" srcId="{837E68FF-FC8A-4565-8A59-B57DE8F8A573}" destId="{9ECEE4B6-EC4C-4878-B637-F89AAD72588B}" srcOrd="4" destOrd="0" presId="urn:microsoft.com/office/officeart/2005/8/layout/chevron2"/>
    <dgm:cxn modelId="{9B774CD4-2E5E-4B6B-810F-5B5E96E4CCE2}" type="presParOf" srcId="{9ECEE4B6-EC4C-4878-B637-F89AAD72588B}" destId="{69A51613-4FF4-4451-8936-E2237C5313F0}" srcOrd="0" destOrd="0" presId="urn:microsoft.com/office/officeart/2005/8/layout/chevron2"/>
    <dgm:cxn modelId="{1E2F5F53-277A-451B-BF0B-C9CC806714F2}" type="presParOf" srcId="{9ECEE4B6-EC4C-4878-B637-F89AAD72588B}" destId="{303839F5-159A-4DD7-A349-44C292200F6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EBC9F2-C267-4140-9D35-7BF12CB04F80}"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es-ES"/>
        </a:p>
      </dgm:t>
    </dgm:pt>
    <dgm:pt modelId="{14713A78-C794-46D5-BFBB-4F2C251B3A8D}">
      <dgm:prSet phldrT="[Texto]" phldr="1"/>
      <dgm:spPr/>
      <dgm:t>
        <a:bodyPr/>
        <a:lstStyle/>
        <a:p>
          <a:endParaRPr lang="es-ES"/>
        </a:p>
      </dgm:t>
    </dgm:pt>
    <dgm:pt modelId="{1D637BA3-DB73-41A2-A1BE-C4EB91DC0870}" type="parTrans" cxnId="{5D1A28DC-2222-45FE-8D8F-69DBEBBC62DC}">
      <dgm:prSet/>
      <dgm:spPr/>
      <dgm:t>
        <a:bodyPr/>
        <a:lstStyle/>
        <a:p>
          <a:endParaRPr lang="es-ES"/>
        </a:p>
      </dgm:t>
    </dgm:pt>
    <dgm:pt modelId="{AE944B9E-ED75-4C7B-AB0A-631705E72B38}" type="sibTrans" cxnId="{5D1A28DC-2222-45FE-8D8F-69DBEBBC62DC}">
      <dgm:prSet/>
      <dgm:spPr/>
      <dgm:t>
        <a:bodyPr/>
        <a:lstStyle/>
        <a:p>
          <a:endParaRPr lang="es-ES"/>
        </a:p>
      </dgm:t>
    </dgm:pt>
    <dgm:pt modelId="{B9DEE10B-7C2A-4A77-885C-A7D3688ABA60}">
      <dgm:prSet/>
      <dgm:spPr/>
      <dgm:t>
        <a:bodyPr/>
        <a:lstStyle/>
        <a:p>
          <a:endParaRPr lang="es-ES"/>
        </a:p>
      </dgm:t>
    </dgm:pt>
    <dgm:pt modelId="{AF56ED7A-2A4C-44AA-92AF-F2F86A8661BC}" type="parTrans" cxnId="{2DBED0CE-3609-45AF-B2C6-2DE17C7566CE}">
      <dgm:prSet/>
      <dgm:spPr/>
      <dgm:t>
        <a:bodyPr/>
        <a:lstStyle/>
        <a:p>
          <a:endParaRPr lang="es-ES"/>
        </a:p>
      </dgm:t>
    </dgm:pt>
    <dgm:pt modelId="{58E14DD8-AA07-467A-8177-7DF4ED4CD94D}" type="sibTrans" cxnId="{2DBED0CE-3609-45AF-B2C6-2DE17C7566CE}">
      <dgm:prSet/>
      <dgm:spPr/>
      <dgm:t>
        <a:bodyPr/>
        <a:lstStyle/>
        <a:p>
          <a:endParaRPr lang="es-ES"/>
        </a:p>
      </dgm:t>
    </dgm:pt>
    <dgm:pt modelId="{063823CE-E490-41E9-A568-CC922D7CDE09}">
      <dgm:prSet/>
      <dgm:spPr/>
      <dgm:t>
        <a:bodyPr/>
        <a:lstStyle/>
        <a:p>
          <a:endParaRPr lang="es-ES"/>
        </a:p>
      </dgm:t>
    </dgm:pt>
    <dgm:pt modelId="{BC676E78-6FF6-4A45-9FDF-816AA4B9FEF5}" type="parTrans" cxnId="{7DAFEA5B-AE8E-4550-9441-A3919B1EA74C}">
      <dgm:prSet/>
      <dgm:spPr/>
      <dgm:t>
        <a:bodyPr/>
        <a:lstStyle/>
        <a:p>
          <a:endParaRPr lang="es-ES"/>
        </a:p>
      </dgm:t>
    </dgm:pt>
    <dgm:pt modelId="{D518D71B-A348-4B69-A296-5662B0C1F784}" type="sibTrans" cxnId="{7DAFEA5B-AE8E-4550-9441-A3919B1EA74C}">
      <dgm:prSet/>
      <dgm:spPr/>
      <dgm:t>
        <a:bodyPr/>
        <a:lstStyle/>
        <a:p>
          <a:endParaRPr lang="es-ES"/>
        </a:p>
      </dgm:t>
    </dgm:pt>
    <dgm:pt modelId="{2C957150-9858-432B-8D25-053E3ABCC342}">
      <dgm:prSet/>
      <dgm:spPr/>
      <dgm:t>
        <a:bodyPr/>
        <a:lstStyle/>
        <a:p>
          <a:endParaRPr lang="es-ES"/>
        </a:p>
      </dgm:t>
    </dgm:pt>
    <dgm:pt modelId="{C2ADCF5A-AABA-474D-BAED-C4AA1E28C5A2}" type="parTrans" cxnId="{1FF958C4-684A-4672-9D4F-47D4303091FA}">
      <dgm:prSet/>
      <dgm:spPr/>
      <dgm:t>
        <a:bodyPr/>
        <a:lstStyle/>
        <a:p>
          <a:endParaRPr lang="es-ES"/>
        </a:p>
      </dgm:t>
    </dgm:pt>
    <dgm:pt modelId="{0E047738-0DCB-4B8D-91C3-80A76A3B24B6}" type="sibTrans" cxnId="{1FF958C4-684A-4672-9D4F-47D4303091FA}">
      <dgm:prSet/>
      <dgm:spPr/>
      <dgm:t>
        <a:bodyPr/>
        <a:lstStyle/>
        <a:p>
          <a:endParaRPr lang="es-ES"/>
        </a:p>
      </dgm:t>
    </dgm:pt>
    <dgm:pt modelId="{B865BDE1-F9E5-4B9E-BA34-A7A4F9774223}" type="pres">
      <dgm:prSet presAssocID="{E9EBC9F2-C267-4140-9D35-7BF12CB04F80}" presName="Name0" presStyleCnt="0">
        <dgm:presLayoutVars>
          <dgm:dir/>
        </dgm:presLayoutVars>
      </dgm:prSet>
      <dgm:spPr/>
    </dgm:pt>
    <dgm:pt modelId="{D9414268-4CB9-4A1B-A13A-10831157520A}" type="pres">
      <dgm:prSet presAssocID="{063823CE-E490-41E9-A568-CC922D7CDE09}" presName="composite" presStyleCnt="0"/>
      <dgm:spPr/>
    </dgm:pt>
    <dgm:pt modelId="{6D95E331-23E9-4856-B7AF-E643B12A8FAD}" type="pres">
      <dgm:prSet presAssocID="{063823CE-E490-41E9-A568-CC922D7CDE09}" presName="Image" presStyleLbl="alignNode1" presStyleIdx="0" presStyleCnt="4" custScaleX="110710"/>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dgm:spPr>
    </dgm:pt>
    <dgm:pt modelId="{07F42819-81B5-4D30-A03C-8A46275DF6C3}" type="pres">
      <dgm:prSet presAssocID="{063823CE-E490-41E9-A568-CC922D7CDE09}" presName="Parent" presStyleLbl="revTx" presStyleIdx="0" presStyleCnt="4">
        <dgm:presLayoutVars>
          <dgm:bulletEnabled val="1"/>
        </dgm:presLayoutVars>
      </dgm:prSet>
      <dgm:spPr/>
    </dgm:pt>
    <dgm:pt modelId="{0FE4D8B1-DCD8-4F1D-91E0-33197A15FE4E}" type="pres">
      <dgm:prSet presAssocID="{D518D71B-A348-4B69-A296-5662B0C1F784}" presName="sibTrans" presStyleCnt="0"/>
      <dgm:spPr/>
    </dgm:pt>
    <dgm:pt modelId="{5176167D-6EA2-4570-B2D6-7AECFDD9F398}" type="pres">
      <dgm:prSet presAssocID="{14713A78-C794-46D5-BFBB-4F2C251B3A8D}" presName="composite" presStyleCnt="0"/>
      <dgm:spPr/>
    </dgm:pt>
    <dgm:pt modelId="{4011881C-E1D3-41E9-ABF2-CB48F45863D3}" type="pres">
      <dgm:prSet presAssocID="{14713A78-C794-46D5-BFBB-4F2C251B3A8D}" presName="Image" presStyleLbl="alignNode1" presStyleIdx="1" presStyleCnt="4" custScaleX="112201"/>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AAF8E969-46F8-47D4-BDC7-EF5AADEDE578}" type="pres">
      <dgm:prSet presAssocID="{14713A78-C794-46D5-BFBB-4F2C251B3A8D}" presName="Parent" presStyleLbl="revTx" presStyleIdx="1" presStyleCnt="4">
        <dgm:presLayoutVars>
          <dgm:bulletEnabled val="1"/>
        </dgm:presLayoutVars>
      </dgm:prSet>
      <dgm:spPr/>
    </dgm:pt>
    <dgm:pt modelId="{EC318EBD-9661-4E3E-8A09-10C7B25669A9}" type="pres">
      <dgm:prSet presAssocID="{AE944B9E-ED75-4C7B-AB0A-631705E72B38}" presName="sibTrans" presStyleCnt="0"/>
      <dgm:spPr/>
    </dgm:pt>
    <dgm:pt modelId="{94272BCE-9028-465F-BC82-4FE554A35C5A}" type="pres">
      <dgm:prSet presAssocID="{2C957150-9858-432B-8D25-053E3ABCC342}" presName="composite" presStyleCnt="0"/>
      <dgm:spPr/>
    </dgm:pt>
    <dgm:pt modelId="{489589CA-7FF8-486F-B8CF-0F6367E6C2E2}" type="pres">
      <dgm:prSet presAssocID="{2C957150-9858-432B-8D25-053E3ABCC342}" presName="Image" presStyleLbl="alignNode1" presStyleIdx="2" presStyleCnt="4" custScaleX="111407"/>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dgm:spPr>
    </dgm:pt>
    <dgm:pt modelId="{95A8CE54-AF92-49F9-88C7-E7C7A5B27F83}" type="pres">
      <dgm:prSet presAssocID="{2C957150-9858-432B-8D25-053E3ABCC342}" presName="Parent" presStyleLbl="revTx" presStyleIdx="2" presStyleCnt="4">
        <dgm:presLayoutVars>
          <dgm:bulletEnabled val="1"/>
        </dgm:presLayoutVars>
      </dgm:prSet>
      <dgm:spPr/>
    </dgm:pt>
    <dgm:pt modelId="{C7F791C5-CC22-40D1-9D73-54D6C4492224}" type="pres">
      <dgm:prSet presAssocID="{0E047738-0DCB-4B8D-91C3-80A76A3B24B6}" presName="sibTrans" presStyleCnt="0"/>
      <dgm:spPr/>
    </dgm:pt>
    <dgm:pt modelId="{08DFF234-CE9C-407A-AEFB-4343EFD358C7}" type="pres">
      <dgm:prSet presAssocID="{B9DEE10B-7C2A-4A77-885C-A7D3688ABA60}" presName="composite" presStyleCnt="0"/>
      <dgm:spPr/>
    </dgm:pt>
    <dgm:pt modelId="{970D473F-77B2-41C3-B7C8-14930E4447E3}" type="pres">
      <dgm:prSet presAssocID="{B9DEE10B-7C2A-4A77-885C-A7D3688ABA60}" presName="Image" presStyleLbl="alignNode1" presStyleIdx="3" presStyleCnt="4" custScaleX="114138"/>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dgm:spPr>
    </dgm:pt>
    <dgm:pt modelId="{6320F513-2664-4AF3-9F06-73EE45DB1338}" type="pres">
      <dgm:prSet presAssocID="{B9DEE10B-7C2A-4A77-885C-A7D3688ABA60}" presName="Parent" presStyleLbl="revTx" presStyleIdx="3" presStyleCnt="4">
        <dgm:presLayoutVars>
          <dgm:bulletEnabled val="1"/>
        </dgm:presLayoutVars>
      </dgm:prSet>
      <dgm:spPr/>
    </dgm:pt>
  </dgm:ptLst>
  <dgm:cxnLst>
    <dgm:cxn modelId="{26788E30-0D5B-4E1C-9791-2D048FBA41F4}" type="presOf" srcId="{2C957150-9858-432B-8D25-053E3ABCC342}" destId="{95A8CE54-AF92-49F9-88C7-E7C7A5B27F83}" srcOrd="0" destOrd="0" presId="urn:microsoft.com/office/officeart/2008/layout/PictureAccentBlocks"/>
    <dgm:cxn modelId="{8FAC6040-4988-4D52-909B-3782C15C7B49}" type="presOf" srcId="{14713A78-C794-46D5-BFBB-4F2C251B3A8D}" destId="{AAF8E969-46F8-47D4-BDC7-EF5AADEDE578}" srcOrd="0" destOrd="0" presId="urn:microsoft.com/office/officeart/2008/layout/PictureAccentBlocks"/>
    <dgm:cxn modelId="{7DAFEA5B-AE8E-4550-9441-A3919B1EA74C}" srcId="{E9EBC9F2-C267-4140-9D35-7BF12CB04F80}" destId="{063823CE-E490-41E9-A568-CC922D7CDE09}" srcOrd="0" destOrd="0" parTransId="{BC676E78-6FF6-4A45-9FDF-816AA4B9FEF5}" sibTransId="{D518D71B-A348-4B69-A296-5662B0C1F784}"/>
    <dgm:cxn modelId="{B6BBF45E-378F-4A48-A057-1140A7B7806F}" type="presOf" srcId="{B9DEE10B-7C2A-4A77-885C-A7D3688ABA60}" destId="{6320F513-2664-4AF3-9F06-73EE45DB1338}" srcOrd="0" destOrd="0" presId="urn:microsoft.com/office/officeart/2008/layout/PictureAccentBlocks"/>
    <dgm:cxn modelId="{83D59F87-5D38-428A-8E45-CF2711258369}" type="presOf" srcId="{E9EBC9F2-C267-4140-9D35-7BF12CB04F80}" destId="{B865BDE1-F9E5-4B9E-BA34-A7A4F9774223}" srcOrd="0" destOrd="0" presId="urn:microsoft.com/office/officeart/2008/layout/PictureAccentBlocks"/>
    <dgm:cxn modelId="{E1FA9FA6-70D5-4AC1-ADBF-2752CF5FE576}" type="presOf" srcId="{063823CE-E490-41E9-A568-CC922D7CDE09}" destId="{07F42819-81B5-4D30-A03C-8A46275DF6C3}" srcOrd="0" destOrd="0" presId="urn:microsoft.com/office/officeart/2008/layout/PictureAccentBlocks"/>
    <dgm:cxn modelId="{1FF958C4-684A-4672-9D4F-47D4303091FA}" srcId="{E9EBC9F2-C267-4140-9D35-7BF12CB04F80}" destId="{2C957150-9858-432B-8D25-053E3ABCC342}" srcOrd="2" destOrd="0" parTransId="{C2ADCF5A-AABA-474D-BAED-C4AA1E28C5A2}" sibTransId="{0E047738-0DCB-4B8D-91C3-80A76A3B24B6}"/>
    <dgm:cxn modelId="{2DBED0CE-3609-45AF-B2C6-2DE17C7566CE}" srcId="{E9EBC9F2-C267-4140-9D35-7BF12CB04F80}" destId="{B9DEE10B-7C2A-4A77-885C-A7D3688ABA60}" srcOrd="3" destOrd="0" parTransId="{AF56ED7A-2A4C-44AA-92AF-F2F86A8661BC}" sibTransId="{58E14DD8-AA07-467A-8177-7DF4ED4CD94D}"/>
    <dgm:cxn modelId="{5D1A28DC-2222-45FE-8D8F-69DBEBBC62DC}" srcId="{E9EBC9F2-C267-4140-9D35-7BF12CB04F80}" destId="{14713A78-C794-46D5-BFBB-4F2C251B3A8D}" srcOrd="1" destOrd="0" parTransId="{1D637BA3-DB73-41A2-A1BE-C4EB91DC0870}" sibTransId="{AE944B9E-ED75-4C7B-AB0A-631705E72B38}"/>
    <dgm:cxn modelId="{23D10E8D-CD95-45F8-A976-B6606DC22950}" type="presParOf" srcId="{B865BDE1-F9E5-4B9E-BA34-A7A4F9774223}" destId="{D9414268-4CB9-4A1B-A13A-10831157520A}" srcOrd="0" destOrd="0" presId="urn:microsoft.com/office/officeart/2008/layout/PictureAccentBlocks"/>
    <dgm:cxn modelId="{801333AB-4645-4C44-A96B-90A5D76F02DB}" type="presParOf" srcId="{D9414268-4CB9-4A1B-A13A-10831157520A}" destId="{6D95E331-23E9-4856-B7AF-E643B12A8FAD}" srcOrd="0" destOrd="0" presId="urn:microsoft.com/office/officeart/2008/layout/PictureAccentBlocks"/>
    <dgm:cxn modelId="{98D68F4A-4C57-4CC1-9052-4DBE534EA206}" type="presParOf" srcId="{D9414268-4CB9-4A1B-A13A-10831157520A}" destId="{07F42819-81B5-4D30-A03C-8A46275DF6C3}" srcOrd="1" destOrd="0" presId="urn:microsoft.com/office/officeart/2008/layout/PictureAccentBlocks"/>
    <dgm:cxn modelId="{1C65CCE9-CC12-410C-8D27-19C31AE8C8FE}" type="presParOf" srcId="{B865BDE1-F9E5-4B9E-BA34-A7A4F9774223}" destId="{0FE4D8B1-DCD8-4F1D-91E0-33197A15FE4E}" srcOrd="1" destOrd="0" presId="urn:microsoft.com/office/officeart/2008/layout/PictureAccentBlocks"/>
    <dgm:cxn modelId="{150371A4-A943-4262-A417-15E348FDA216}" type="presParOf" srcId="{B865BDE1-F9E5-4B9E-BA34-A7A4F9774223}" destId="{5176167D-6EA2-4570-B2D6-7AECFDD9F398}" srcOrd="2" destOrd="0" presId="urn:microsoft.com/office/officeart/2008/layout/PictureAccentBlocks"/>
    <dgm:cxn modelId="{470D2075-8270-4690-9FBF-822DF3C2152D}" type="presParOf" srcId="{5176167D-6EA2-4570-B2D6-7AECFDD9F398}" destId="{4011881C-E1D3-41E9-ABF2-CB48F45863D3}" srcOrd="0" destOrd="0" presId="urn:microsoft.com/office/officeart/2008/layout/PictureAccentBlocks"/>
    <dgm:cxn modelId="{F68BF003-AB95-4AAA-9195-12205426F749}" type="presParOf" srcId="{5176167D-6EA2-4570-B2D6-7AECFDD9F398}" destId="{AAF8E969-46F8-47D4-BDC7-EF5AADEDE578}" srcOrd="1" destOrd="0" presId="urn:microsoft.com/office/officeart/2008/layout/PictureAccentBlocks"/>
    <dgm:cxn modelId="{D688BB1D-125A-40FC-98BE-0DF84FE92BD6}" type="presParOf" srcId="{B865BDE1-F9E5-4B9E-BA34-A7A4F9774223}" destId="{EC318EBD-9661-4E3E-8A09-10C7B25669A9}" srcOrd="3" destOrd="0" presId="urn:microsoft.com/office/officeart/2008/layout/PictureAccentBlocks"/>
    <dgm:cxn modelId="{0232A842-3FCC-43F2-AD6F-3B1ECE8549EB}" type="presParOf" srcId="{B865BDE1-F9E5-4B9E-BA34-A7A4F9774223}" destId="{94272BCE-9028-465F-BC82-4FE554A35C5A}" srcOrd="4" destOrd="0" presId="urn:microsoft.com/office/officeart/2008/layout/PictureAccentBlocks"/>
    <dgm:cxn modelId="{7CDFE291-63C9-437D-A13E-17FC8C14153C}" type="presParOf" srcId="{94272BCE-9028-465F-BC82-4FE554A35C5A}" destId="{489589CA-7FF8-486F-B8CF-0F6367E6C2E2}" srcOrd="0" destOrd="0" presId="urn:microsoft.com/office/officeart/2008/layout/PictureAccentBlocks"/>
    <dgm:cxn modelId="{E1CA813E-0F98-49BC-A75A-D2ED7095A2B5}" type="presParOf" srcId="{94272BCE-9028-465F-BC82-4FE554A35C5A}" destId="{95A8CE54-AF92-49F9-88C7-E7C7A5B27F83}" srcOrd="1" destOrd="0" presId="urn:microsoft.com/office/officeart/2008/layout/PictureAccentBlocks"/>
    <dgm:cxn modelId="{83EE6018-CA9A-4399-B255-FFA85CF0C7D1}" type="presParOf" srcId="{B865BDE1-F9E5-4B9E-BA34-A7A4F9774223}" destId="{C7F791C5-CC22-40D1-9D73-54D6C4492224}" srcOrd="5" destOrd="0" presId="urn:microsoft.com/office/officeart/2008/layout/PictureAccentBlocks"/>
    <dgm:cxn modelId="{8DB24CC3-D773-4837-87D4-9506335F384C}" type="presParOf" srcId="{B865BDE1-F9E5-4B9E-BA34-A7A4F9774223}" destId="{08DFF234-CE9C-407A-AEFB-4343EFD358C7}" srcOrd="6" destOrd="0" presId="urn:microsoft.com/office/officeart/2008/layout/PictureAccentBlocks"/>
    <dgm:cxn modelId="{2EBA7406-6C4E-4BF6-855C-65C617FF03C1}" type="presParOf" srcId="{08DFF234-CE9C-407A-AEFB-4343EFD358C7}" destId="{970D473F-77B2-41C3-B7C8-14930E4447E3}" srcOrd="0" destOrd="0" presId="urn:microsoft.com/office/officeart/2008/layout/PictureAccentBlocks"/>
    <dgm:cxn modelId="{DAA86AAB-007B-4623-BC2F-0916091B9484}" type="presParOf" srcId="{08DFF234-CE9C-407A-AEFB-4343EFD358C7}" destId="{6320F513-2664-4AF3-9F06-73EE45DB1338}" srcOrd="1" destOrd="0" presId="urn:microsoft.com/office/officeart/2008/layout/PictureAccent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A46B0-4766-4B0A-A19A-C3C90F00D6F8}">
      <dsp:nvSpPr>
        <dsp:cNvPr id="0" name=""/>
        <dsp:cNvSpPr/>
      </dsp:nvSpPr>
      <dsp:spPr>
        <a:xfrm rot="16200000">
          <a:off x="1369657" y="-1369657"/>
          <a:ext cx="2709333" cy="5448649"/>
        </a:xfrm>
        <a:prstGeom prst="round1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s-ES" sz="3500" b="1" kern="1200" cap="none" spc="0" dirty="0">
              <a:ln w="12700">
                <a:solidFill>
                  <a:schemeClr val="accent5"/>
                </a:solidFill>
                <a:prstDash val="solid"/>
              </a:ln>
              <a:pattFill prst="ltDnDiag">
                <a:fgClr>
                  <a:schemeClr val="accent5">
                    <a:lumMod val="60000"/>
                    <a:lumOff val="40000"/>
                  </a:schemeClr>
                </a:fgClr>
                <a:bgClr>
                  <a:schemeClr val="bg1"/>
                </a:bgClr>
              </a:pattFill>
              <a:effectLst/>
            </a:rPr>
            <a:t>BAJOS RENDIMIENTOS </a:t>
          </a:r>
        </a:p>
      </dsp:txBody>
      <dsp:txXfrm rot="5400000">
        <a:off x="0" y="0"/>
        <a:ext cx="5448649" cy="2032000"/>
      </dsp:txXfrm>
    </dsp:sp>
    <dsp:sp modelId="{5E1A66E4-A754-4FFC-9568-4AE9E1C2408B}">
      <dsp:nvSpPr>
        <dsp:cNvPr id="0" name=""/>
        <dsp:cNvSpPr/>
      </dsp:nvSpPr>
      <dsp:spPr>
        <a:xfrm>
          <a:off x="5448649" y="0"/>
          <a:ext cx="5448649" cy="2709333"/>
        </a:xfrm>
        <a:prstGeom prst="round1Rect">
          <a:avLst/>
        </a:prstGeom>
        <a:solidFill>
          <a:schemeClr val="accent4">
            <a:hueOff val="3266964"/>
            <a:satOff val="-13592"/>
            <a:lumOff val="320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s-ES" sz="3500" b="1" kern="1200" cap="none" spc="0" dirty="0">
              <a:ln w="12700">
                <a:solidFill>
                  <a:schemeClr val="accent5"/>
                </a:solidFill>
                <a:prstDash val="solid"/>
              </a:ln>
              <a:pattFill prst="ltDnDiag">
                <a:fgClr>
                  <a:schemeClr val="accent5">
                    <a:lumMod val="60000"/>
                    <a:lumOff val="40000"/>
                  </a:schemeClr>
                </a:fgClr>
                <a:bgClr>
                  <a:schemeClr val="bg1"/>
                </a:bgClr>
              </a:pattFill>
              <a:effectLst/>
            </a:rPr>
            <a:t>ECXESO DE BIOMASA EN EL SISTEMA FOLIAR</a:t>
          </a:r>
        </a:p>
      </dsp:txBody>
      <dsp:txXfrm>
        <a:off x="5448649" y="0"/>
        <a:ext cx="5448649" cy="2032000"/>
      </dsp:txXfrm>
    </dsp:sp>
    <dsp:sp modelId="{D04FCBEC-1DA9-4403-9650-50CBD17CDC31}">
      <dsp:nvSpPr>
        <dsp:cNvPr id="0" name=""/>
        <dsp:cNvSpPr/>
      </dsp:nvSpPr>
      <dsp:spPr>
        <a:xfrm rot="10800000">
          <a:off x="0" y="2709333"/>
          <a:ext cx="5448649" cy="2709333"/>
        </a:xfrm>
        <a:prstGeom prst="round1Rect">
          <a:avLst/>
        </a:prstGeom>
        <a:solidFill>
          <a:schemeClr val="accent4">
            <a:hueOff val="6533927"/>
            <a:satOff val="-27185"/>
            <a:lumOff val="640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s-ES" sz="3500" b="1" kern="1200" cap="none" spc="0" dirty="0">
              <a:ln w="12700">
                <a:solidFill>
                  <a:schemeClr val="accent5"/>
                </a:solidFill>
                <a:prstDash val="solid"/>
              </a:ln>
              <a:pattFill prst="ltDnDiag">
                <a:fgClr>
                  <a:schemeClr val="accent5">
                    <a:lumMod val="60000"/>
                    <a:lumOff val="40000"/>
                  </a:schemeClr>
                </a:fgClr>
                <a:bgClr>
                  <a:schemeClr val="bg1"/>
                </a:bgClr>
              </a:pattFill>
              <a:effectLst/>
            </a:rPr>
            <a:t>DESCONOCIMIENTO DE UNA T</a:t>
          </a:r>
          <a:r>
            <a:rPr lang="es-EC" sz="3500" b="1" kern="1200" cap="none" spc="0" dirty="0">
              <a:ln w="12700">
                <a:solidFill>
                  <a:schemeClr val="accent5"/>
                </a:solidFill>
                <a:prstDash val="solid"/>
              </a:ln>
              <a:pattFill prst="ltDnDiag">
                <a:fgClr>
                  <a:schemeClr val="accent5">
                    <a:lumMod val="60000"/>
                    <a:lumOff val="40000"/>
                  </a:schemeClr>
                </a:fgClr>
                <a:bgClr>
                  <a:schemeClr val="bg1"/>
                </a:bgClr>
              </a:pattFill>
              <a:effectLst/>
            </a:rPr>
            <a:t>É</a:t>
          </a:r>
          <a:r>
            <a:rPr lang="es-ES" sz="3500" b="1" kern="1200" cap="none" spc="0" dirty="0">
              <a:ln w="12700">
                <a:solidFill>
                  <a:schemeClr val="accent5"/>
                </a:solidFill>
                <a:prstDash val="solid"/>
              </a:ln>
              <a:pattFill prst="ltDnDiag">
                <a:fgClr>
                  <a:schemeClr val="accent5">
                    <a:lumMod val="60000"/>
                    <a:lumOff val="40000"/>
                  </a:schemeClr>
                </a:fgClr>
                <a:bgClr>
                  <a:schemeClr val="bg1"/>
                </a:bgClr>
              </a:pattFill>
              <a:effectLst/>
            </a:rPr>
            <a:t>CNICA ADECUADA DE PODA</a:t>
          </a:r>
        </a:p>
      </dsp:txBody>
      <dsp:txXfrm rot="10800000">
        <a:off x="0" y="3386666"/>
        <a:ext cx="5448649" cy="2032000"/>
      </dsp:txXfrm>
    </dsp:sp>
    <dsp:sp modelId="{F163FD03-11A8-413D-92B5-699C3CA00BEC}">
      <dsp:nvSpPr>
        <dsp:cNvPr id="0" name=""/>
        <dsp:cNvSpPr/>
      </dsp:nvSpPr>
      <dsp:spPr>
        <a:xfrm rot="5400000">
          <a:off x="6818307" y="1339675"/>
          <a:ext cx="2709333" cy="5448649"/>
        </a:xfrm>
        <a:prstGeom prst="round1Rect">
          <a:avLst/>
        </a:prstGeom>
        <a:solidFill>
          <a:schemeClr val="accent4">
            <a:hueOff val="9800891"/>
            <a:satOff val="-40777"/>
            <a:lumOff val="960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s-ES" sz="3500" b="1" kern="1200" cap="none" spc="0" dirty="0">
              <a:ln w="12700">
                <a:solidFill>
                  <a:schemeClr val="accent5"/>
                </a:solidFill>
                <a:prstDash val="solid"/>
              </a:ln>
              <a:pattFill prst="ltDnDiag">
                <a:fgClr>
                  <a:schemeClr val="accent5">
                    <a:lumMod val="60000"/>
                    <a:lumOff val="40000"/>
                  </a:schemeClr>
                </a:fgClr>
                <a:bgClr>
                  <a:schemeClr val="bg1"/>
                </a:bgClr>
              </a:pattFill>
              <a:effectLst/>
            </a:rPr>
            <a:t>BAJA RENTABILIDAD</a:t>
          </a:r>
        </a:p>
      </dsp:txBody>
      <dsp:txXfrm rot="-5400000">
        <a:off x="5448650" y="3386666"/>
        <a:ext cx="5448649" cy="2032000"/>
      </dsp:txXfrm>
    </dsp:sp>
    <dsp:sp modelId="{417D05D8-C587-44A3-8DAF-A7227FA59C32}">
      <dsp:nvSpPr>
        <dsp:cNvPr id="0" name=""/>
        <dsp:cNvSpPr/>
      </dsp:nvSpPr>
      <dsp:spPr>
        <a:xfrm>
          <a:off x="3814054" y="2032000"/>
          <a:ext cx="3269189" cy="1354666"/>
        </a:xfrm>
        <a:prstGeom prst="roundRect">
          <a:avLst/>
        </a:prstGeom>
        <a:solidFill>
          <a:schemeClr val="accent4">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s-ES" sz="3500" kern="1200" dirty="0"/>
            <a:t>PROBLEMÁTICA</a:t>
          </a:r>
        </a:p>
      </dsp:txBody>
      <dsp:txXfrm>
        <a:off x="3880183" y="2098129"/>
        <a:ext cx="3136931" cy="12224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419EE-9775-4648-9FB9-79A5AF392D9F}">
      <dsp:nvSpPr>
        <dsp:cNvPr id="0" name=""/>
        <dsp:cNvSpPr/>
      </dsp:nvSpPr>
      <dsp:spPr>
        <a:xfrm>
          <a:off x="348" y="0"/>
          <a:ext cx="2641296" cy="440449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0" kern="1200" cap="none" spc="0" dirty="0">
              <a:ln w="0"/>
              <a:solidFill>
                <a:schemeClr val="accent1"/>
              </a:solidFill>
              <a:effectLst>
                <a:outerShdw blurRad="38100" dist="25400" dir="5400000" algn="ctr" rotWithShape="0">
                  <a:srgbClr val="6E747A">
                    <a:alpha val="43000"/>
                  </a:srgbClr>
                </a:outerShdw>
              </a:effectLst>
            </a:rPr>
            <a:t>DEMANDA DE FRUTAS EXÓTICAS Aumento del 85 % (Hernández, 2013)</a:t>
          </a:r>
        </a:p>
      </dsp:txBody>
      <dsp:txXfrm>
        <a:off x="348" y="1761796"/>
        <a:ext cx="2641296" cy="1761796"/>
      </dsp:txXfrm>
    </dsp:sp>
    <dsp:sp modelId="{40C3814F-E90A-4846-80D4-B2C07BE8895D}">
      <dsp:nvSpPr>
        <dsp:cNvPr id="0" name=""/>
        <dsp:cNvSpPr/>
      </dsp:nvSpPr>
      <dsp:spPr>
        <a:xfrm>
          <a:off x="587648" y="264269"/>
          <a:ext cx="1466695" cy="1466695"/>
        </a:xfrm>
        <a:prstGeom prst="ellipse">
          <a:avLst/>
        </a:prstGeom>
        <a:blipFill rotWithShape="1">
          <a:blip xmlns:r="http://schemas.openxmlformats.org/officeDocument/2006/relationships" r:embed="rId1"/>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50ECB9-5E8F-4D3F-BF51-F6C338A4F0F5}">
      <dsp:nvSpPr>
        <dsp:cNvPr id="0" name=""/>
        <dsp:cNvSpPr/>
      </dsp:nvSpPr>
      <dsp:spPr>
        <a:xfrm>
          <a:off x="2701840" y="0"/>
          <a:ext cx="2325628" cy="440449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0" kern="1200" cap="none" spc="0" dirty="0">
              <a:ln w="0"/>
              <a:solidFill>
                <a:schemeClr val="accent1"/>
              </a:solidFill>
              <a:effectLst>
                <a:outerShdw blurRad="38100" dist="25400" dir="5400000" algn="ctr" rotWithShape="0">
                  <a:srgbClr val="6E747A">
                    <a:alpha val="43000"/>
                  </a:srgbClr>
                </a:outerShdw>
              </a:effectLst>
            </a:rPr>
            <a:t>MEJORES INGRESOS A PRODUCTORES</a:t>
          </a:r>
        </a:p>
      </dsp:txBody>
      <dsp:txXfrm>
        <a:off x="2701840" y="1761796"/>
        <a:ext cx="2325628" cy="1761796"/>
      </dsp:txXfrm>
    </dsp:sp>
    <dsp:sp modelId="{11B2ACF8-9FA6-46EF-AC7D-10F7DFA404E4}">
      <dsp:nvSpPr>
        <dsp:cNvPr id="0" name=""/>
        <dsp:cNvSpPr/>
      </dsp:nvSpPr>
      <dsp:spPr>
        <a:xfrm>
          <a:off x="3131306" y="264269"/>
          <a:ext cx="1466695" cy="1466695"/>
        </a:xfrm>
        <a:prstGeom prst="ellipse">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8AF762-5953-4AED-955C-E1B8EFB376B4}">
      <dsp:nvSpPr>
        <dsp:cNvPr id="0" name=""/>
        <dsp:cNvSpPr/>
      </dsp:nvSpPr>
      <dsp:spPr>
        <a:xfrm>
          <a:off x="5087664" y="0"/>
          <a:ext cx="2319950" cy="440449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0" kern="1200" cap="none" spc="0" dirty="0">
              <a:ln w="0"/>
              <a:solidFill>
                <a:schemeClr val="accent1"/>
              </a:solidFill>
              <a:effectLst>
                <a:outerShdw blurRad="38100" dist="25400" dir="5400000" algn="ctr" rotWithShape="0">
                  <a:srgbClr val="6E747A">
                    <a:alpha val="43000"/>
                  </a:srgbClr>
                </a:outerShdw>
              </a:effectLst>
            </a:rPr>
            <a:t>PRODUCTORES MAS COMPETITIVOS</a:t>
          </a:r>
        </a:p>
      </dsp:txBody>
      <dsp:txXfrm>
        <a:off x="5087664" y="1761796"/>
        <a:ext cx="2319950" cy="1761796"/>
      </dsp:txXfrm>
    </dsp:sp>
    <dsp:sp modelId="{E07AF9E9-ED35-4869-BD2B-20E5414DF611}">
      <dsp:nvSpPr>
        <dsp:cNvPr id="0" name=""/>
        <dsp:cNvSpPr/>
      </dsp:nvSpPr>
      <dsp:spPr>
        <a:xfrm>
          <a:off x="5514292" y="264269"/>
          <a:ext cx="1466695" cy="1466695"/>
        </a:xfrm>
        <a:prstGeom prst="ellipse">
          <a:avLst/>
        </a:prstGeom>
        <a:blipFill rotWithShape="1">
          <a:blip xmlns:r="http://schemas.openxmlformats.org/officeDocument/2006/relationships" r:embed="rId3"/>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B2D6F1-DA1F-4FDE-AFEB-14A7F24DF827}">
      <dsp:nvSpPr>
        <dsp:cNvPr id="0" name=""/>
        <dsp:cNvSpPr/>
      </dsp:nvSpPr>
      <dsp:spPr>
        <a:xfrm>
          <a:off x="7467811" y="0"/>
          <a:ext cx="2006530" cy="440449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0" kern="1200" cap="none" spc="0" dirty="0">
              <a:ln w="0"/>
              <a:solidFill>
                <a:schemeClr val="accent1"/>
              </a:solidFill>
              <a:effectLst>
                <a:outerShdw blurRad="38100" dist="25400" dir="5400000" algn="ctr" rotWithShape="0">
                  <a:srgbClr val="6E747A">
                    <a:alpha val="43000"/>
                  </a:srgbClr>
                </a:outerShdw>
              </a:effectLst>
            </a:rPr>
            <a:t>PRODUCTOS DE CALIDAD</a:t>
          </a:r>
        </a:p>
      </dsp:txBody>
      <dsp:txXfrm>
        <a:off x="7467811" y="1761796"/>
        <a:ext cx="2006530" cy="1761796"/>
      </dsp:txXfrm>
    </dsp:sp>
    <dsp:sp modelId="{E06F5CF9-686E-4E48-9F92-B7B72D35C2C0}">
      <dsp:nvSpPr>
        <dsp:cNvPr id="0" name=""/>
        <dsp:cNvSpPr/>
      </dsp:nvSpPr>
      <dsp:spPr>
        <a:xfrm>
          <a:off x="7737728" y="264269"/>
          <a:ext cx="1466695" cy="1466695"/>
        </a:xfrm>
        <a:prstGeom prst="ellipse">
          <a:avLst/>
        </a:prstGeom>
        <a:blipFill rotWithShape="1">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08AD0C-1B2B-4307-A0A6-F0D4F890820F}">
      <dsp:nvSpPr>
        <dsp:cNvPr id="0" name=""/>
        <dsp:cNvSpPr/>
      </dsp:nvSpPr>
      <dsp:spPr>
        <a:xfrm>
          <a:off x="9534537" y="0"/>
          <a:ext cx="2307690" cy="440449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0" kern="1200" cap="none" spc="0" dirty="0">
              <a:ln w="0"/>
              <a:solidFill>
                <a:schemeClr val="accent1"/>
              </a:solidFill>
              <a:effectLst>
                <a:outerShdw blurRad="38100" dist="25400" dir="5400000" algn="ctr" rotWithShape="0">
                  <a:srgbClr val="6E747A">
                    <a:alpha val="43000"/>
                  </a:srgbClr>
                </a:outerShdw>
              </a:effectLst>
            </a:rPr>
            <a:t>EXPORTACI</a:t>
          </a:r>
          <a:r>
            <a:rPr lang="es-EC" sz="2400" b="0" kern="1200" cap="none" spc="0" dirty="0" err="1">
              <a:ln w="0"/>
              <a:solidFill>
                <a:schemeClr val="accent1"/>
              </a:solidFill>
              <a:effectLst>
                <a:outerShdw blurRad="38100" dist="25400" dir="5400000" algn="ctr" rotWithShape="0">
                  <a:srgbClr val="6E747A">
                    <a:alpha val="43000"/>
                  </a:srgbClr>
                </a:outerShdw>
              </a:effectLst>
            </a:rPr>
            <a:t>Ó</a:t>
          </a:r>
          <a:r>
            <a:rPr lang="es-ES" sz="2400" b="0" kern="1200" cap="none" spc="0" dirty="0">
              <a:ln w="0"/>
              <a:solidFill>
                <a:schemeClr val="accent1"/>
              </a:solidFill>
              <a:effectLst>
                <a:outerShdw blurRad="38100" dist="25400" dir="5400000" algn="ctr" rotWithShape="0">
                  <a:srgbClr val="6E747A">
                    <a:alpha val="43000"/>
                  </a:srgbClr>
                </a:outerShdw>
              </a:effectLst>
            </a:rPr>
            <a:t>N</a:t>
          </a:r>
        </a:p>
      </dsp:txBody>
      <dsp:txXfrm>
        <a:off x="9534537" y="1761796"/>
        <a:ext cx="2307690" cy="1761796"/>
      </dsp:txXfrm>
    </dsp:sp>
    <dsp:sp modelId="{7EADA5A5-F302-4546-BA41-307D78E2E9A9}">
      <dsp:nvSpPr>
        <dsp:cNvPr id="0" name=""/>
        <dsp:cNvSpPr/>
      </dsp:nvSpPr>
      <dsp:spPr>
        <a:xfrm>
          <a:off x="9955034" y="264269"/>
          <a:ext cx="1466695" cy="1466695"/>
        </a:xfrm>
        <a:prstGeom prst="ellipse">
          <a:avLst/>
        </a:prstGeom>
        <a:blipFill rotWithShape="1">
          <a:blip xmlns:r="http://schemas.openxmlformats.org/officeDocument/2006/relationships" r:embed="rId5"/>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DA7132-09CF-44B0-AB02-8F941931452C}">
      <dsp:nvSpPr>
        <dsp:cNvPr id="0" name=""/>
        <dsp:cNvSpPr/>
      </dsp:nvSpPr>
      <dsp:spPr>
        <a:xfrm>
          <a:off x="473703" y="3523592"/>
          <a:ext cx="10895169" cy="660673"/>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AC2B0-AE53-4A8F-87EC-712EA9C6FCD7}">
      <dsp:nvSpPr>
        <dsp:cNvPr id="0" name=""/>
        <dsp:cNvSpPr/>
      </dsp:nvSpPr>
      <dsp:spPr>
        <a:xfrm rot="5400000">
          <a:off x="-345386" y="348516"/>
          <a:ext cx="2302577" cy="1611804"/>
        </a:xfrm>
        <a:prstGeom prst="chevron">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s-ES" sz="4500" b="1" kern="1200" cap="none" spc="0">
              <a:ln w="12700">
                <a:prstDash val="solid"/>
              </a:ln>
              <a:effectLst>
                <a:outerShdw dist="38100" dir="2640000" algn="bl" rotWithShape="0">
                  <a:schemeClr val="tx2">
                    <a:lumMod val="75000"/>
                  </a:schemeClr>
                </a:outerShdw>
              </a:effectLst>
            </a:rPr>
            <a:t>1</a:t>
          </a:r>
          <a:endParaRPr lang="es-ES" sz="4500" b="1" kern="1200" cap="none" spc="0" dirty="0">
            <a:ln w="12700">
              <a:prstDash val="solid"/>
            </a:ln>
            <a:effectLst>
              <a:outerShdw dist="38100" dir="2640000" algn="bl" rotWithShape="0">
                <a:schemeClr val="tx2">
                  <a:lumMod val="75000"/>
                </a:schemeClr>
              </a:outerShdw>
            </a:effectLst>
          </a:endParaRPr>
        </a:p>
      </dsp:txBody>
      <dsp:txXfrm rot="-5400000">
        <a:off x="1" y="809031"/>
        <a:ext cx="1611804" cy="690773"/>
      </dsp:txXfrm>
    </dsp:sp>
    <dsp:sp modelId="{8ECA19BD-6189-40B5-8EA8-2E6785BD2983}">
      <dsp:nvSpPr>
        <dsp:cNvPr id="0" name=""/>
        <dsp:cNvSpPr/>
      </dsp:nvSpPr>
      <dsp:spPr>
        <a:xfrm rot="5400000">
          <a:off x="4662188" y="-3047254"/>
          <a:ext cx="1496675" cy="7597443"/>
        </a:xfrm>
        <a:prstGeom prst="round2SameRect">
          <a:avLst/>
        </a:prstGeom>
        <a:solidFill>
          <a:schemeClr val="accent1">
            <a:lumMod val="60000"/>
            <a:lumOff val="40000"/>
            <a:alpha val="90000"/>
          </a:schemeClr>
        </a:solidFill>
        <a:ln w="6350" cap="flat" cmpd="sng" algn="ctr">
          <a:solidFill>
            <a:schemeClr val="accent5">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Font typeface="Wingdings" panose="05000000000000000000" pitchFamily="2" charset="2"/>
            <a:buChar char="q"/>
          </a:pPr>
          <a:r>
            <a:rPr lang="es-EC" sz="3100" kern="1200" dirty="0"/>
            <a:t>Determinar el efecto del manejo con dos y tres ejes en el rendimiento de la granadilla.</a:t>
          </a:r>
          <a:endParaRPr lang="es-ES" sz="3100" kern="1200" dirty="0"/>
        </a:p>
      </dsp:txBody>
      <dsp:txXfrm rot="-5400000">
        <a:off x="1611804" y="76192"/>
        <a:ext cx="7524381" cy="1350551"/>
      </dsp:txXfrm>
    </dsp:sp>
    <dsp:sp modelId="{9BFBBD5E-0591-4DE6-BBDC-994EBFFD8372}">
      <dsp:nvSpPr>
        <dsp:cNvPr id="0" name=""/>
        <dsp:cNvSpPr/>
      </dsp:nvSpPr>
      <dsp:spPr>
        <a:xfrm rot="5400000">
          <a:off x="-345386" y="2365990"/>
          <a:ext cx="2302577" cy="1611804"/>
        </a:xfrm>
        <a:prstGeom prst="chevron">
          <a:avLst/>
        </a:prstGeom>
        <a:solidFill>
          <a:schemeClr val="accent5">
            <a:hueOff val="-6758543"/>
            <a:satOff val="-17419"/>
            <a:lumOff val="-11765"/>
            <a:alphaOff val="0"/>
          </a:schemeClr>
        </a:solidFill>
        <a:ln w="6350" cap="flat" cmpd="sng" algn="ctr">
          <a:solidFill>
            <a:schemeClr val="accent5">
              <a:hueOff val="-6758543"/>
              <a:satOff val="-17419"/>
              <a:lumOff val="-11765"/>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s-ES" sz="4500" b="1" kern="1200" cap="none" spc="0">
              <a:ln w="12700">
                <a:prstDash val="solid"/>
              </a:ln>
              <a:effectLst>
                <a:outerShdw dist="38100" dir="2640000" algn="bl" rotWithShape="0">
                  <a:schemeClr val="tx2">
                    <a:lumMod val="75000"/>
                  </a:schemeClr>
                </a:outerShdw>
              </a:effectLst>
            </a:rPr>
            <a:t>2</a:t>
          </a:r>
          <a:endParaRPr lang="es-ES" sz="4500" b="1" kern="1200" cap="none" spc="0" dirty="0">
            <a:ln w="12700">
              <a:prstDash val="solid"/>
            </a:ln>
            <a:effectLst>
              <a:outerShdw dist="38100" dir="2640000" algn="bl" rotWithShape="0">
                <a:schemeClr val="tx2">
                  <a:lumMod val="75000"/>
                </a:schemeClr>
              </a:outerShdw>
            </a:effectLst>
          </a:endParaRPr>
        </a:p>
      </dsp:txBody>
      <dsp:txXfrm rot="-5400000">
        <a:off x="1" y="2826505"/>
        <a:ext cx="1611804" cy="690773"/>
      </dsp:txXfrm>
    </dsp:sp>
    <dsp:sp modelId="{DCE8254C-6054-430F-9655-CE06CFA591E8}">
      <dsp:nvSpPr>
        <dsp:cNvPr id="0" name=""/>
        <dsp:cNvSpPr/>
      </dsp:nvSpPr>
      <dsp:spPr>
        <a:xfrm rot="5400000">
          <a:off x="4662188" y="-1029780"/>
          <a:ext cx="1496675" cy="7597443"/>
        </a:xfrm>
        <a:prstGeom prst="round2SameRect">
          <a:avLst/>
        </a:prstGeom>
        <a:solidFill>
          <a:schemeClr val="accent6">
            <a:lumMod val="75000"/>
            <a:alpha val="90000"/>
          </a:schemeClr>
        </a:solidFill>
        <a:ln w="6350" cap="flat" cmpd="sng" algn="ctr">
          <a:solidFill>
            <a:schemeClr val="accent5">
              <a:hueOff val="-6758543"/>
              <a:satOff val="-17419"/>
              <a:lumOff val="-11765"/>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Font typeface="Wingdings" panose="05000000000000000000" pitchFamily="2" charset="2"/>
            <a:buChar char="q"/>
          </a:pPr>
          <a:r>
            <a:rPr lang="es-EC" sz="3100" kern="1200" dirty="0"/>
            <a:t>Realizar el estudio del costo de producción de la mejor alternativa de producción de granadilla.</a:t>
          </a:r>
          <a:endParaRPr lang="es-ES" sz="3100" kern="1200" dirty="0"/>
        </a:p>
      </dsp:txBody>
      <dsp:txXfrm rot="-5400000">
        <a:off x="1611804" y="2093666"/>
        <a:ext cx="7524381" cy="13505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AF0DA-31F3-4AC9-AEE7-BEBAB931B409}">
      <dsp:nvSpPr>
        <dsp:cNvPr id="0" name=""/>
        <dsp:cNvSpPr/>
      </dsp:nvSpPr>
      <dsp:spPr>
        <a:xfrm>
          <a:off x="782151" y="783167"/>
          <a:ext cx="2388889" cy="1275125"/>
        </a:xfrm>
        <a:custGeom>
          <a:avLst/>
          <a:gdLst/>
          <a:ahLst/>
          <a:cxnLst/>
          <a:rect l="0" t="0" r="0" b="0"/>
          <a:pathLst>
            <a:path>
              <a:moveTo>
                <a:pt x="0" y="1275125"/>
              </a:moveTo>
              <a:lnTo>
                <a:pt x="1194444" y="1275125"/>
              </a:lnTo>
              <a:lnTo>
                <a:pt x="1194444" y="0"/>
              </a:lnTo>
              <a:lnTo>
                <a:pt x="2388889" y="0"/>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a:off x="1908898" y="1353032"/>
        <a:ext cx="135395" cy="135395"/>
      </dsp:txXfrm>
    </dsp:sp>
    <dsp:sp modelId="{0C8BFC67-4F21-41AA-A84D-91BE626BC467}">
      <dsp:nvSpPr>
        <dsp:cNvPr id="0" name=""/>
        <dsp:cNvSpPr/>
      </dsp:nvSpPr>
      <dsp:spPr>
        <a:xfrm rot="16200000">
          <a:off x="-1667217" y="1667217"/>
          <a:ext cx="4116586" cy="782151"/>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s-ES" sz="3300" b="0" kern="1200" cap="none" spc="0" dirty="0">
              <a:ln w="0"/>
              <a:solidFill>
                <a:schemeClr val="accent1"/>
              </a:solidFill>
              <a:effectLst>
                <a:outerShdw blurRad="38100" dist="25400" dir="5400000" algn="ctr" rotWithShape="0">
                  <a:srgbClr val="6E747A">
                    <a:alpha val="43000"/>
                  </a:srgbClr>
                </a:outerShdw>
              </a:effectLst>
            </a:rPr>
            <a:t>DISEÑO EXPERIMENTAL</a:t>
          </a:r>
        </a:p>
      </dsp:txBody>
      <dsp:txXfrm>
        <a:off x="-1667217" y="1667217"/>
        <a:ext cx="4116586" cy="782151"/>
      </dsp:txXfrm>
    </dsp:sp>
    <dsp:sp modelId="{7348998D-6D0A-443F-8517-DDFF079B5EF3}">
      <dsp:nvSpPr>
        <dsp:cNvPr id="0" name=""/>
        <dsp:cNvSpPr/>
      </dsp:nvSpPr>
      <dsp:spPr>
        <a:xfrm>
          <a:off x="3171040" y="276333"/>
          <a:ext cx="5008232" cy="1013668"/>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s-ES" sz="2600" b="0" kern="1200" cap="none" spc="0" dirty="0">
              <a:ln w="0"/>
              <a:solidFill>
                <a:schemeClr val="accent1"/>
              </a:solidFill>
              <a:effectLst>
                <a:outerShdw blurRad="38100" dist="25400" dir="5400000" algn="ctr" rotWithShape="0">
                  <a:srgbClr val="6E747A">
                    <a:alpha val="43000"/>
                  </a:srgbClr>
                </a:outerShdw>
              </a:effectLst>
            </a:rPr>
            <a:t>SE UTILIZÓ EL DISEÑO DE BLOQUES COMPLETAMENTE AL AZAR </a:t>
          </a:r>
          <a:r>
            <a:rPr lang="en-US" sz="2600" b="0" kern="1200" cap="none" spc="0" dirty="0">
              <a:ln w="0"/>
              <a:solidFill>
                <a:schemeClr val="accent1"/>
              </a:solidFill>
              <a:effectLst>
                <a:outerShdw blurRad="38100" dist="25400" dir="5400000" algn="ctr" rotWithShape="0">
                  <a:srgbClr val="6E747A">
                    <a:alpha val="43000"/>
                  </a:srgbClr>
                </a:outerShdw>
              </a:effectLst>
            </a:rPr>
            <a:t>(DBCA)</a:t>
          </a:r>
          <a:endParaRPr lang="es-ES" sz="2600" b="0" kern="1200" cap="none" spc="0" dirty="0">
            <a:ln w="0"/>
            <a:solidFill>
              <a:schemeClr val="accent1"/>
            </a:solidFill>
            <a:effectLst>
              <a:outerShdw blurRad="38100" dist="25400" dir="5400000" algn="ctr" rotWithShape="0">
                <a:srgbClr val="6E747A">
                  <a:alpha val="43000"/>
                </a:srgbClr>
              </a:outerShdw>
            </a:effectLst>
          </a:endParaRPr>
        </a:p>
      </dsp:txBody>
      <dsp:txXfrm>
        <a:off x="3171040" y="276333"/>
        <a:ext cx="5008232" cy="10136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9FD94-A4F7-42EA-883D-A565D21FA304}">
      <dsp:nvSpPr>
        <dsp:cNvPr id="0" name=""/>
        <dsp:cNvSpPr/>
      </dsp:nvSpPr>
      <dsp:spPr>
        <a:xfrm>
          <a:off x="0" y="0"/>
          <a:ext cx="10654016" cy="2331894"/>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CFEC3E-8CAA-46B4-9ED2-46C0634A354C}">
      <dsp:nvSpPr>
        <dsp:cNvPr id="0" name=""/>
        <dsp:cNvSpPr/>
      </dsp:nvSpPr>
      <dsp:spPr>
        <a:xfrm>
          <a:off x="320377" y="310919"/>
          <a:ext cx="2320317" cy="171005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4D0D19-C166-4FAB-A09A-85733AF4184E}">
      <dsp:nvSpPr>
        <dsp:cNvPr id="0" name=""/>
        <dsp:cNvSpPr/>
      </dsp:nvSpPr>
      <dsp:spPr>
        <a:xfrm rot="10800000">
          <a:off x="320377" y="2331894"/>
          <a:ext cx="2320317" cy="2850092"/>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s-EC" sz="1800" b="0" kern="1200" cap="none" spc="0" dirty="0">
              <a:ln w="0"/>
              <a:solidFill>
                <a:schemeClr val="accent1"/>
              </a:solidFill>
              <a:effectLst>
                <a:outerShdw blurRad="38100" dist="25400" dir="5400000" algn="ctr" rotWithShape="0">
                  <a:srgbClr val="6E747A">
                    <a:alpha val="43000"/>
                  </a:srgbClr>
                </a:outerShdw>
              </a:effectLst>
            </a:rPr>
            <a:t>Se contó el número de frutos por cada planta de la parcela neta por cada tratamiento y la variable se expresó en número de frutos por planta (frutos/planta).</a:t>
          </a:r>
          <a:endParaRPr lang="es-ES" sz="1800" b="0" kern="1200" cap="none" spc="0" dirty="0">
            <a:ln w="0"/>
            <a:solidFill>
              <a:schemeClr val="accent1"/>
            </a:solidFill>
            <a:effectLst>
              <a:outerShdw blurRad="38100" dist="25400" dir="5400000" algn="ctr" rotWithShape="0">
                <a:srgbClr val="6E747A">
                  <a:alpha val="43000"/>
                </a:srgbClr>
              </a:outerShdw>
            </a:effectLst>
          </a:endParaRPr>
        </a:p>
      </dsp:txBody>
      <dsp:txXfrm rot="10800000">
        <a:off x="391735" y="2331894"/>
        <a:ext cx="2177601" cy="2778734"/>
      </dsp:txXfrm>
    </dsp:sp>
    <dsp:sp modelId="{76814797-B920-4DD8-ADEA-A0DA2199736F}">
      <dsp:nvSpPr>
        <dsp:cNvPr id="0" name=""/>
        <dsp:cNvSpPr/>
      </dsp:nvSpPr>
      <dsp:spPr>
        <a:xfrm>
          <a:off x="2872726" y="310919"/>
          <a:ext cx="2320317" cy="1710055"/>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8DEF9C-00ED-4139-90DA-6A13FC757368}">
      <dsp:nvSpPr>
        <dsp:cNvPr id="0" name=""/>
        <dsp:cNvSpPr/>
      </dsp:nvSpPr>
      <dsp:spPr>
        <a:xfrm rot="10800000">
          <a:off x="2872726" y="2331894"/>
          <a:ext cx="2320317" cy="2850092"/>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s-EC" sz="1800" b="0" kern="1200" cap="none" spc="0" dirty="0">
              <a:ln w="0"/>
              <a:solidFill>
                <a:schemeClr val="accent1"/>
              </a:solidFill>
              <a:effectLst>
                <a:outerShdw blurRad="38100" dist="25400" dir="5400000" algn="ctr" rotWithShape="0">
                  <a:srgbClr val="6E747A">
                    <a:alpha val="43000"/>
                  </a:srgbClr>
                </a:outerShdw>
              </a:effectLst>
            </a:rPr>
            <a:t>Se pesaron los frutos obtenidos de las tres plantas de la parcela neta por cada tratamiento y se expresó en kilogramos por planta (kg/planta) y en kilogramos por hectárea (kg/ha).</a:t>
          </a:r>
          <a:endParaRPr lang="es-ES" sz="1800" b="0" kern="1200" cap="none" spc="0" dirty="0">
            <a:ln w="0"/>
            <a:solidFill>
              <a:schemeClr val="accent1"/>
            </a:solidFill>
            <a:effectLst>
              <a:outerShdw blurRad="38100" dist="25400" dir="5400000" algn="ctr" rotWithShape="0">
                <a:srgbClr val="6E747A">
                  <a:alpha val="43000"/>
                </a:srgbClr>
              </a:outerShdw>
            </a:effectLst>
          </a:endParaRPr>
        </a:p>
      </dsp:txBody>
      <dsp:txXfrm rot="10800000">
        <a:off x="2944084" y="2331894"/>
        <a:ext cx="2177601" cy="2778734"/>
      </dsp:txXfrm>
    </dsp:sp>
    <dsp:sp modelId="{2040B3B6-7C77-4F06-8D2E-822BD05BDBC6}">
      <dsp:nvSpPr>
        <dsp:cNvPr id="0" name=""/>
        <dsp:cNvSpPr/>
      </dsp:nvSpPr>
      <dsp:spPr>
        <a:xfrm>
          <a:off x="5425076" y="310919"/>
          <a:ext cx="2320317" cy="1710055"/>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773E49-3987-4CC0-8DA2-20B497C7819A}">
      <dsp:nvSpPr>
        <dsp:cNvPr id="0" name=""/>
        <dsp:cNvSpPr/>
      </dsp:nvSpPr>
      <dsp:spPr>
        <a:xfrm rot="10800000">
          <a:off x="5425076" y="2331894"/>
          <a:ext cx="2320317" cy="2850092"/>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s-ES" sz="1800" b="0" kern="1200" cap="none" spc="0" dirty="0">
              <a:ln w="0"/>
              <a:solidFill>
                <a:schemeClr val="accent1"/>
              </a:solidFill>
              <a:effectLst>
                <a:outerShdw blurRad="38100" dist="25400" dir="5400000" algn="ctr" rotWithShape="0">
                  <a:srgbClr val="6E747A">
                    <a:alpha val="43000"/>
                  </a:srgbClr>
                </a:outerShdw>
              </a:effectLst>
            </a:rPr>
            <a:t>Se midió con un calibrador el diámetro ecuatorial de todos los frutos cosechados por cata tratamiento.</a:t>
          </a:r>
        </a:p>
      </dsp:txBody>
      <dsp:txXfrm rot="10800000">
        <a:off x="5496434" y="2331894"/>
        <a:ext cx="2177601" cy="2778734"/>
      </dsp:txXfrm>
    </dsp:sp>
    <dsp:sp modelId="{8AFE86D1-EDAD-4334-989B-DC022758F7BC}">
      <dsp:nvSpPr>
        <dsp:cNvPr id="0" name=""/>
        <dsp:cNvSpPr/>
      </dsp:nvSpPr>
      <dsp:spPr>
        <a:xfrm>
          <a:off x="7977426" y="192951"/>
          <a:ext cx="2356213" cy="1945992"/>
        </a:xfrm>
        <a:prstGeom prst="roundRect">
          <a:avLst>
            <a:gd name="adj" fmla="val 10000"/>
          </a:avLst>
        </a:prstGeom>
        <a:blipFill rotWithShape="1">
          <a:blip xmlns:r="http://schemas.openxmlformats.org/officeDocument/2006/relationships" r:embed="rId4"/>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13E2AE-0FD7-4831-8418-521FD2262093}">
      <dsp:nvSpPr>
        <dsp:cNvPr id="0" name=""/>
        <dsp:cNvSpPr/>
      </dsp:nvSpPr>
      <dsp:spPr>
        <a:xfrm rot="10800000">
          <a:off x="7995374" y="2331894"/>
          <a:ext cx="2320317" cy="2850092"/>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s-ES" sz="1800" kern="1200"/>
            <a:t>Se realizó el análisis económico de presupuesto parcial de acuerdo al manual socioeconómico del CIMMYT (1998), </a:t>
          </a:r>
          <a:endParaRPr lang="es-EC" sz="1800" kern="1200"/>
        </a:p>
      </dsp:txBody>
      <dsp:txXfrm rot="10800000">
        <a:off x="8066732" y="2331894"/>
        <a:ext cx="2177601" cy="27787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99A8B-5D3D-4873-A44B-701005036D63}">
      <dsp:nvSpPr>
        <dsp:cNvPr id="0" name=""/>
        <dsp:cNvSpPr/>
      </dsp:nvSpPr>
      <dsp:spPr>
        <a:xfrm>
          <a:off x="1258" y="430430"/>
          <a:ext cx="4908358" cy="392668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90B9BC-0B53-47A7-8D7C-1DA3304A0253}">
      <dsp:nvSpPr>
        <dsp:cNvPr id="0" name=""/>
        <dsp:cNvSpPr/>
      </dsp:nvSpPr>
      <dsp:spPr>
        <a:xfrm>
          <a:off x="443010" y="3964448"/>
          <a:ext cx="4368439" cy="1374340"/>
        </a:xfrm>
        <a:prstGeom prst="wedgeRectCallout">
          <a:avLst>
            <a:gd name="adj1" fmla="val 20250"/>
            <a:gd name="adj2" fmla="val -607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Plantas sin poda; sombra, competencia por recursos; tasas fotosintéticas bajas (Glenn &amp; </a:t>
          </a:r>
          <a:r>
            <a:rPr lang="es-EC" sz="2000" kern="1200" dirty="0" err="1"/>
            <a:t>Tworkoski</a:t>
          </a:r>
          <a:r>
            <a:rPr lang="es-EC" sz="2000" kern="1200" dirty="0"/>
            <a:t>, 2010). </a:t>
          </a:r>
          <a:endParaRPr lang="es-ES" sz="2000" kern="1200" dirty="0"/>
        </a:p>
      </dsp:txBody>
      <dsp:txXfrm>
        <a:off x="443010" y="3964448"/>
        <a:ext cx="4368439" cy="1374340"/>
      </dsp:txXfrm>
    </dsp:sp>
    <dsp:sp modelId="{CD20DA05-81DC-41D4-B3CD-85F14AB08C6C}">
      <dsp:nvSpPr>
        <dsp:cNvPr id="0" name=""/>
        <dsp:cNvSpPr/>
      </dsp:nvSpPr>
      <dsp:spPr>
        <a:xfrm>
          <a:off x="5400452" y="430430"/>
          <a:ext cx="4908358" cy="3926686"/>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530C24-B746-4519-86CB-5202567EB1E9}">
      <dsp:nvSpPr>
        <dsp:cNvPr id="0" name=""/>
        <dsp:cNvSpPr/>
      </dsp:nvSpPr>
      <dsp:spPr>
        <a:xfrm>
          <a:off x="5842205" y="3964448"/>
          <a:ext cx="4368439" cy="1374340"/>
        </a:xfrm>
        <a:prstGeom prst="wedgeRectCallout">
          <a:avLst>
            <a:gd name="adj1" fmla="val 20250"/>
            <a:gd name="adj2" fmla="val -607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Escasa luminosidad; brotes más finos, con entrenudos más largos, hojas más pequeñas y una escasa lignificación; los cuales nunca llegan a florecer; etiolación (Urbina, 2001).</a:t>
          </a:r>
          <a:endParaRPr lang="es-ES" sz="2000" kern="1200" dirty="0"/>
        </a:p>
      </dsp:txBody>
      <dsp:txXfrm>
        <a:off x="5842205" y="3964448"/>
        <a:ext cx="4368439" cy="13743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67EEE-5A3B-4E5B-A8B1-C8D323D9A7A9}">
      <dsp:nvSpPr>
        <dsp:cNvPr id="0" name=""/>
        <dsp:cNvSpPr/>
      </dsp:nvSpPr>
      <dsp:spPr>
        <a:xfrm rot="5400000">
          <a:off x="-293725" y="296712"/>
          <a:ext cx="1958172" cy="1370720"/>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s-ES" sz="4000" kern="1200" dirty="0">
              <a:solidFill>
                <a:schemeClr val="bg1"/>
              </a:solidFill>
            </a:rPr>
            <a:t>1</a:t>
          </a:r>
        </a:p>
      </dsp:txBody>
      <dsp:txXfrm rot="-5400000">
        <a:off x="1" y="688346"/>
        <a:ext cx="1370720" cy="587452"/>
      </dsp:txXfrm>
    </dsp:sp>
    <dsp:sp modelId="{D4DC2AB5-D32A-4153-8DC9-BC0A772FBA92}">
      <dsp:nvSpPr>
        <dsp:cNvPr id="0" name=""/>
        <dsp:cNvSpPr/>
      </dsp:nvSpPr>
      <dsp:spPr>
        <a:xfrm rot="5400000">
          <a:off x="6144619" y="-4770912"/>
          <a:ext cx="1273481" cy="10821279"/>
        </a:xfrm>
        <a:prstGeom prst="round2SameRect">
          <a:avLst/>
        </a:prstGeom>
        <a:solidFill>
          <a:schemeClr val="accent4">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Font typeface="Wingdings" panose="05000000000000000000" pitchFamily="2" charset="2"/>
            <a:buChar char=""/>
          </a:pPr>
          <a:r>
            <a:rPr lang="es-EC" sz="2400" kern="1200" dirty="0">
              <a:solidFill>
                <a:schemeClr val="bg1"/>
              </a:solidFill>
            </a:rPr>
            <a:t>El manejo con dos y tres ejes en el cultivo de granadilla influyó positivamente en el rendimiento, pudiendo incrementarse de 4500 kg/ha hasta 10473,5kg/ha. Independientemente de la técnica de poda que se utilice, sea esta con dos o tres ejes, el rendimiento en el cultivo de granadilla se aumentó.</a:t>
          </a:r>
          <a:endParaRPr lang="es-ES" sz="2400" kern="1200" dirty="0">
            <a:solidFill>
              <a:schemeClr val="bg1"/>
            </a:solidFill>
          </a:endParaRPr>
        </a:p>
      </dsp:txBody>
      <dsp:txXfrm rot="-5400000">
        <a:off x="1370720" y="65153"/>
        <a:ext cx="10759113" cy="1149149"/>
      </dsp:txXfrm>
    </dsp:sp>
    <dsp:sp modelId="{38B070EC-002B-4177-BC60-8B520F6E8D2C}">
      <dsp:nvSpPr>
        <dsp:cNvPr id="0" name=""/>
        <dsp:cNvSpPr/>
      </dsp:nvSpPr>
      <dsp:spPr>
        <a:xfrm rot="5400000">
          <a:off x="-293725" y="2064131"/>
          <a:ext cx="1958172" cy="1370720"/>
        </a:xfrm>
        <a:prstGeom prst="chevron">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s-ES" sz="4000" kern="1200" dirty="0">
              <a:solidFill>
                <a:schemeClr val="bg1"/>
              </a:solidFill>
            </a:rPr>
            <a:t>2</a:t>
          </a:r>
        </a:p>
      </dsp:txBody>
      <dsp:txXfrm rot="-5400000">
        <a:off x="1" y="2455765"/>
        <a:ext cx="1370720" cy="587452"/>
      </dsp:txXfrm>
    </dsp:sp>
    <dsp:sp modelId="{9FF932CF-7049-4C4E-B195-81F167DC72DF}">
      <dsp:nvSpPr>
        <dsp:cNvPr id="0" name=""/>
        <dsp:cNvSpPr/>
      </dsp:nvSpPr>
      <dsp:spPr>
        <a:xfrm rot="5400000">
          <a:off x="6144954" y="-3003828"/>
          <a:ext cx="1272812" cy="10821279"/>
        </a:xfrm>
        <a:prstGeom prst="round2SameRect">
          <a:avLst/>
        </a:prstGeom>
        <a:solidFill>
          <a:schemeClr val="accent6">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Font typeface="Wingdings" panose="05000000000000000000" pitchFamily="2" charset="2"/>
            <a:buChar char=""/>
          </a:pPr>
          <a:r>
            <a:rPr lang="es-EC" sz="2400" kern="1200" dirty="0">
              <a:solidFill>
                <a:schemeClr val="bg1"/>
              </a:solidFill>
            </a:rPr>
            <a:t>El manejo de la poda tradicional da resultados ineficientes, presentando valores de 88 frutos/planta y 7,2 kg/planta, lo que permite establecer que las podas son indispensables para el cultivo de granadilla; ya que sin una técnica de poda adecuada el rendimiento se verá perjudicado.</a:t>
          </a:r>
          <a:endParaRPr lang="es-ES" sz="2400" kern="1200" dirty="0">
            <a:solidFill>
              <a:schemeClr val="bg1"/>
            </a:solidFill>
          </a:endParaRPr>
        </a:p>
      </dsp:txBody>
      <dsp:txXfrm rot="-5400000">
        <a:off x="1370721" y="1832539"/>
        <a:ext cx="10759145" cy="1148544"/>
      </dsp:txXfrm>
    </dsp:sp>
    <dsp:sp modelId="{69A51613-4FF4-4451-8936-E2237C5313F0}">
      <dsp:nvSpPr>
        <dsp:cNvPr id="0" name=""/>
        <dsp:cNvSpPr/>
      </dsp:nvSpPr>
      <dsp:spPr>
        <a:xfrm rot="5400000">
          <a:off x="-293725" y="3831549"/>
          <a:ext cx="1958172" cy="1370720"/>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s-ES" sz="4000" kern="1200" dirty="0">
              <a:solidFill>
                <a:schemeClr val="bg1"/>
              </a:solidFill>
            </a:rPr>
            <a:t>3</a:t>
          </a:r>
        </a:p>
      </dsp:txBody>
      <dsp:txXfrm rot="-5400000">
        <a:off x="1" y="4223183"/>
        <a:ext cx="1370720" cy="587452"/>
      </dsp:txXfrm>
    </dsp:sp>
    <dsp:sp modelId="{303839F5-159A-4DD7-A349-44C292200F6C}">
      <dsp:nvSpPr>
        <dsp:cNvPr id="0" name=""/>
        <dsp:cNvSpPr/>
      </dsp:nvSpPr>
      <dsp:spPr>
        <a:xfrm rot="5400000">
          <a:off x="6144954" y="-1236409"/>
          <a:ext cx="1272812" cy="10821279"/>
        </a:xfrm>
        <a:prstGeom prst="round2SameRect">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Font typeface="Wingdings" panose="05000000000000000000" pitchFamily="2" charset="2"/>
            <a:buChar char=""/>
          </a:pPr>
          <a:r>
            <a:rPr lang="es-EC" sz="2400" kern="1200" dirty="0">
              <a:solidFill>
                <a:schemeClr val="bg1"/>
              </a:solidFill>
            </a:rPr>
            <a:t>El análisis de presupuesto parcial indicó que la mejor alternativa de producción fue el manejo con dos ejes (T1), cuyo beneficio neto fue de 8671 $/ha, mientras que el manejo con tres ejes (T2) está dominado de acuerdo al Análisis de dominancia económica (Tabla 9), por lo que no se considera una alternativa de producción.</a:t>
          </a:r>
          <a:endParaRPr lang="es-ES" sz="2400" kern="1200" dirty="0">
            <a:solidFill>
              <a:schemeClr val="bg1"/>
            </a:solidFill>
          </a:endParaRPr>
        </a:p>
      </dsp:txBody>
      <dsp:txXfrm rot="-5400000">
        <a:off x="1370721" y="3599958"/>
        <a:ext cx="10759145" cy="11485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67EEE-5A3B-4E5B-A8B1-C8D323D9A7A9}">
      <dsp:nvSpPr>
        <dsp:cNvPr id="0" name=""/>
        <dsp:cNvSpPr/>
      </dsp:nvSpPr>
      <dsp:spPr>
        <a:xfrm rot="5400000">
          <a:off x="-284371" y="448998"/>
          <a:ext cx="1895809" cy="1327066"/>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s-ES" sz="4000" kern="1200" dirty="0">
              <a:solidFill>
                <a:schemeClr val="bg1"/>
              </a:solidFill>
            </a:rPr>
            <a:t>1</a:t>
          </a:r>
        </a:p>
      </dsp:txBody>
      <dsp:txXfrm rot="-5400000">
        <a:off x="1" y="828159"/>
        <a:ext cx="1327066" cy="568743"/>
      </dsp:txXfrm>
    </dsp:sp>
    <dsp:sp modelId="{D4DC2AB5-D32A-4153-8DC9-BC0A772FBA92}">
      <dsp:nvSpPr>
        <dsp:cNvPr id="0" name=""/>
        <dsp:cNvSpPr/>
      </dsp:nvSpPr>
      <dsp:spPr>
        <a:xfrm rot="5400000">
          <a:off x="5983117" y="-4651377"/>
          <a:ext cx="1552830" cy="10864933"/>
        </a:xfrm>
        <a:prstGeom prst="round2SameRect">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
          </a:pPr>
          <a:r>
            <a:rPr lang="es-EC" sz="2400" kern="1200" dirty="0">
              <a:solidFill>
                <a:schemeClr val="bg1"/>
              </a:solidFill>
            </a:rPr>
            <a:t>De acuerdo al análisis de presupuesto parcial no se recomienda al agricultor el manejo con tres ejes ya que, en comparación con el manejo con dos ejes, la inversión es mayor con ingresos más bajos; es por esto que se recomienda la alternativa del manejo con dos ejes, más rentable que muestra un beneficio neto de 8512 $/ha y una inversión de 1279 $/ha.</a:t>
          </a:r>
          <a:endParaRPr lang="es-ES" sz="2400" kern="1200" dirty="0">
            <a:solidFill>
              <a:schemeClr val="bg1"/>
            </a:solidFill>
          </a:endParaRPr>
        </a:p>
      </dsp:txBody>
      <dsp:txXfrm rot="-5400000">
        <a:off x="1327066" y="80477"/>
        <a:ext cx="10789130" cy="1401224"/>
      </dsp:txXfrm>
    </dsp:sp>
    <dsp:sp modelId="{38B070EC-002B-4177-BC60-8B520F6E8D2C}">
      <dsp:nvSpPr>
        <dsp:cNvPr id="0" name=""/>
        <dsp:cNvSpPr/>
      </dsp:nvSpPr>
      <dsp:spPr>
        <a:xfrm rot="5400000">
          <a:off x="-284371" y="2332625"/>
          <a:ext cx="1895809" cy="1327066"/>
        </a:xfrm>
        <a:prstGeom prst="chevron">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s-ES" sz="4000" kern="1200" dirty="0">
              <a:solidFill>
                <a:schemeClr val="bg1"/>
              </a:solidFill>
            </a:rPr>
            <a:t>2</a:t>
          </a:r>
        </a:p>
      </dsp:txBody>
      <dsp:txXfrm rot="-5400000">
        <a:off x="1" y="2711786"/>
        <a:ext cx="1327066" cy="568743"/>
      </dsp:txXfrm>
    </dsp:sp>
    <dsp:sp modelId="{9FF932CF-7049-4C4E-B195-81F167DC72DF}">
      <dsp:nvSpPr>
        <dsp:cNvPr id="0" name=""/>
        <dsp:cNvSpPr/>
      </dsp:nvSpPr>
      <dsp:spPr>
        <a:xfrm rot="5400000">
          <a:off x="5981024" y="-2768074"/>
          <a:ext cx="1557017" cy="10864933"/>
        </a:xfrm>
        <a:prstGeom prst="round2SameRect">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
          </a:pPr>
          <a:r>
            <a:rPr lang="es-EC" sz="2400" kern="1200" dirty="0">
              <a:solidFill>
                <a:schemeClr val="bg1"/>
              </a:solidFill>
            </a:rPr>
            <a:t>Se recomienda, en caso de adoptar la nueva alternativa del manejo con dos ejes en granadilla, realizar el despunte de las guías o tallos demasiado largos para promover la formación de ejes terciarios que son los productivos, ya que esta labor forma parte del buen manejo para aumentar el rendimiento del cultivo.</a:t>
          </a:r>
          <a:endParaRPr lang="es-ES" sz="2400" kern="1200" dirty="0">
            <a:solidFill>
              <a:schemeClr val="bg1"/>
            </a:solidFill>
          </a:endParaRPr>
        </a:p>
      </dsp:txBody>
      <dsp:txXfrm rot="-5400000">
        <a:off x="1327067" y="1961890"/>
        <a:ext cx="10788926" cy="1405003"/>
      </dsp:txXfrm>
    </dsp:sp>
    <dsp:sp modelId="{69A51613-4FF4-4451-8936-E2237C5313F0}">
      <dsp:nvSpPr>
        <dsp:cNvPr id="0" name=""/>
        <dsp:cNvSpPr/>
      </dsp:nvSpPr>
      <dsp:spPr>
        <a:xfrm rot="5400000">
          <a:off x="-284371" y="4201871"/>
          <a:ext cx="1895809" cy="1327066"/>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s-ES" sz="4000" kern="1200" dirty="0">
              <a:solidFill>
                <a:schemeClr val="bg1"/>
              </a:solidFill>
            </a:rPr>
            <a:t>3</a:t>
          </a:r>
        </a:p>
      </dsp:txBody>
      <dsp:txXfrm rot="-5400000">
        <a:off x="1" y="4581032"/>
        <a:ext cx="1327066" cy="568743"/>
      </dsp:txXfrm>
    </dsp:sp>
    <dsp:sp modelId="{303839F5-159A-4DD7-A349-44C292200F6C}">
      <dsp:nvSpPr>
        <dsp:cNvPr id="0" name=""/>
        <dsp:cNvSpPr/>
      </dsp:nvSpPr>
      <dsp:spPr>
        <a:xfrm rot="5400000">
          <a:off x="5995405" y="-898828"/>
          <a:ext cx="1528256" cy="10864933"/>
        </a:xfrm>
        <a:prstGeom prst="round2SameRect">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
          </a:pPr>
          <a:r>
            <a:rPr lang="es-EC" sz="2400" kern="1200" dirty="0">
              <a:solidFill>
                <a:schemeClr val="bg1"/>
              </a:solidFill>
            </a:rPr>
            <a:t>Se recomienda manejar o formar dos ejes en las plantas a partir del </a:t>
          </a:r>
          <a:r>
            <a:rPr lang="es-EC" sz="2400" kern="1200" dirty="0" err="1">
              <a:solidFill>
                <a:schemeClr val="bg1"/>
              </a:solidFill>
            </a:rPr>
            <a:t>tutoraje</a:t>
          </a:r>
          <a:r>
            <a:rPr lang="es-EC" sz="2400" kern="1200" dirty="0">
              <a:solidFill>
                <a:schemeClr val="bg1"/>
              </a:solidFill>
            </a:rPr>
            <a:t> de la granadilla para mejorar los rendimientos desde la primera cosecha y disminuir mano de obra, ya que esta investigación apunto a cultivos ya establecidos que no tienen un buen manejo de ejes.</a:t>
          </a:r>
          <a:endParaRPr lang="es-ES" sz="2400" kern="1200" dirty="0">
            <a:solidFill>
              <a:schemeClr val="bg1"/>
            </a:solidFill>
          </a:endParaRPr>
        </a:p>
      </dsp:txBody>
      <dsp:txXfrm rot="-5400000">
        <a:off x="1327067" y="3844113"/>
        <a:ext cx="10790330" cy="13790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5E331-23E9-4856-B7AF-E643B12A8FAD}">
      <dsp:nvSpPr>
        <dsp:cNvPr id="0" name=""/>
        <dsp:cNvSpPr/>
      </dsp:nvSpPr>
      <dsp:spPr>
        <a:xfrm>
          <a:off x="434237" y="4492230"/>
          <a:ext cx="3227471" cy="2915248"/>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F42819-81B5-4D30-A03C-8A46275DF6C3}">
      <dsp:nvSpPr>
        <dsp:cNvPr id="0" name=""/>
        <dsp:cNvSpPr/>
      </dsp:nvSpPr>
      <dsp:spPr>
        <a:xfrm rot="16200000">
          <a:off x="-1158800" y="5658330"/>
          <a:ext cx="2915248" cy="583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b" anchorCtr="0">
          <a:noAutofit/>
        </a:bodyPr>
        <a:lstStyle/>
        <a:p>
          <a:pPr marL="0" lvl="0" indent="0" algn="l" defTabSz="1689100">
            <a:lnSpc>
              <a:spcPct val="90000"/>
            </a:lnSpc>
            <a:spcBef>
              <a:spcPct val="0"/>
            </a:spcBef>
            <a:spcAft>
              <a:spcPct val="35000"/>
            </a:spcAft>
            <a:buNone/>
          </a:pPr>
          <a:endParaRPr lang="es-ES" sz="3800" kern="1200"/>
        </a:p>
      </dsp:txBody>
      <dsp:txXfrm>
        <a:off x="-1158800" y="5658330"/>
        <a:ext cx="2915248" cy="583049"/>
      </dsp:txXfrm>
    </dsp:sp>
    <dsp:sp modelId="{4011881C-E1D3-41E9-ABF2-CB48F45863D3}">
      <dsp:nvSpPr>
        <dsp:cNvPr id="0" name=""/>
        <dsp:cNvSpPr/>
      </dsp:nvSpPr>
      <dsp:spPr>
        <a:xfrm>
          <a:off x="4067347" y="4492230"/>
          <a:ext cx="3270937" cy="2915248"/>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F8E969-46F8-47D4-BDC7-EF5AADEDE578}">
      <dsp:nvSpPr>
        <dsp:cNvPr id="0" name=""/>
        <dsp:cNvSpPr/>
      </dsp:nvSpPr>
      <dsp:spPr>
        <a:xfrm rot="16200000">
          <a:off x="2496043" y="5658330"/>
          <a:ext cx="2915248" cy="583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b" anchorCtr="0">
          <a:noAutofit/>
        </a:bodyPr>
        <a:lstStyle/>
        <a:p>
          <a:pPr marL="0" lvl="0" indent="0" algn="l" defTabSz="1689100">
            <a:lnSpc>
              <a:spcPct val="90000"/>
            </a:lnSpc>
            <a:spcBef>
              <a:spcPct val="0"/>
            </a:spcBef>
            <a:spcAft>
              <a:spcPct val="35000"/>
            </a:spcAft>
            <a:buNone/>
          </a:pPr>
          <a:endParaRPr lang="es-ES" sz="3800" kern="1200"/>
        </a:p>
      </dsp:txBody>
      <dsp:txXfrm>
        <a:off x="2496043" y="5658330"/>
        <a:ext cx="2915248" cy="583049"/>
      </dsp:txXfrm>
    </dsp:sp>
    <dsp:sp modelId="{489589CA-7FF8-486F-B8CF-0F6367E6C2E2}">
      <dsp:nvSpPr>
        <dsp:cNvPr id="0" name=""/>
        <dsp:cNvSpPr/>
      </dsp:nvSpPr>
      <dsp:spPr>
        <a:xfrm>
          <a:off x="4078920" y="1181675"/>
          <a:ext cx="3247790" cy="2915248"/>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A8CE54-AF92-49F9-88C7-E7C7A5B27F83}">
      <dsp:nvSpPr>
        <dsp:cNvPr id="0" name=""/>
        <dsp:cNvSpPr/>
      </dsp:nvSpPr>
      <dsp:spPr>
        <a:xfrm rot="16200000">
          <a:off x="2496043" y="2347774"/>
          <a:ext cx="2915248" cy="583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b" anchorCtr="0">
          <a:noAutofit/>
        </a:bodyPr>
        <a:lstStyle/>
        <a:p>
          <a:pPr marL="0" lvl="0" indent="0" algn="l" defTabSz="1689100">
            <a:lnSpc>
              <a:spcPct val="90000"/>
            </a:lnSpc>
            <a:spcBef>
              <a:spcPct val="0"/>
            </a:spcBef>
            <a:spcAft>
              <a:spcPct val="35000"/>
            </a:spcAft>
            <a:buNone/>
          </a:pPr>
          <a:endParaRPr lang="es-ES" sz="3800" kern="1200"/>
        </a:p>
      </dsp:txBody>
      <dsp:txXfrm>
        <a:off x="2496043" y="2347774"/>
        <a:ext cx="2915248" cy="583049"/>
      </dsp:txXfrm>
    </dsp:sp>
    <dsp:sp modelId="{970D473F-77B2-41C3-B7C8-14930E4447E3}">
      <dsp:nvSpPr>
        <dsp:cNvPr id="0" name=""/>
        <dsp:cNvSpPr/>
      </dsp:nvSpPr>
      <dsp:spPr>
        <a:xfrm>
          <a:off x="7704116" y="1181675"/>
          <a:ext cx="3327405" cy="2915248"/>
        </a:xfrm>
        <a:prstGeom prst="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20F513-2664-4AF3-9F06-73EE45DB1338}">
      <dsp:nvSpPr>
        <dsp:cNvPr id="0" name=""/>
        <dsp:cNvSpPr/>
      </dsp:nvSpPr>
      <dsp:spPr>
        <a:xfrm rot="16200000">
          <a:off x="6161046" y="2347774"/>
          <a:ext cx="2915248" cy="583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b" anchorCtr="0">
          <a:noAutofit/>
        </a:bodyPr>
        <a:lstStyle/>
        <a:p>
          <a:pPr marL="0" lvl="0" indent="0" algn="l" defTabSz="1689100">
            <a:lnSpc>
              <a:spcPct val="90000"/>
            </a:lnSpc>
            <a:spcBef>
              <a:spcPct val="0"/>
            </a:spcBef>
            <a:spcAft>
              <a:spcPct val="35000"/>
            </a:spcAft>
            <a:buNone/>
          </a:pPr>
          <a:endParaRPr lang="es-ES" sz="3800" kern="1200"/>
        </a:p>
      </dsp:txBody>
      <dsp:txXfrm>
        <a:off x="6161046" y="2347774"/>
        <a:ext cx="2915248" cy="58304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0.49712</cdr:x>
      <cdr:y>0.90451</cdr:y>
    </cdr:from>
    <cdr:to>
      <cdr:x>0.68138</cdr:x>
      <cdr:y>0.97917</cdr:y>
    </cdr:to>
    <cdr:sp macro="" textlink="">
      <cdr:nvSpPr>
        <cdr:cNvPr id="10" name="CuadroTexto 9"/>
        <cdr:cNvSpPr txBox="1"/>
      </cdr:nvSpPr>
      <cdr:spPr>
        <a:xfrm xmlns:a="http://schemas.openxmlformats.org/drawingml/2006/main">
          <a:off x="2466976" y="2481262"/>
          <a:ext cx="914400" cy="2047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EC" sz="110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C3E7E8-246F-47DB-AD0D-75B25ADF91A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46DB6E2A-5A1E-4B64-A775-2216417CED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EC"/>
          </a:p>
        </p:txBody>
      </p:sp>
      <p:sp>
        <p:nvSpPr>
          <p:cNvPr id="4" name="Marcador de fecha 3">
            <a:extLst>
              <a:ext uri="{FF2B5EF4-FFF2-40B4-BE49-F238E27FC236}">
                <a16:creationId xmlns:a16="http://schemas.microsoft.com/office/drawing/2014/main" id="{B585DFD7-6C11-4ACF-89CA-50C434A82E31}"/>
              </a:ext>
            </a:extLst>
          </p:cNvPr>
          <p:cNvSpPr>
            <a:spLocks noGrp="1"/>
          </p:cNvSpPr>
          <p:nvPr>
            <p:ph type="dt" sz="half" idx="10"/>
          </p:nvPr>
        </p:nvSpPr>
        <p:spPr>
          <a:xfrm>
            <a:off x="838200" y="6356350"/>
            <a:ext cx="2743200" cy="365125"/>
          </a:xfrm>
          <a:prstGeom prst="rect">
            <a:avLst/>
          </a:prstGeom>
        </p:spPr>
        <p:txBody>
          <a:bodyPr/>
          <a:lstStyle/>
          <a:p>
            <a:fld id="{2874377E-BA6E-4B73-86B5-7361CC59D193}" type="datetimeFigureOut">
              <a:rPr lang="es-EC" smtClean="0"/>
              <a:t>19/07/2017</a:t>
            </a:fld>
            <a:endParaRPr lang="es-EC"/>
          </a:p>
        </p:txBody>
      </p:sp>
      <p:sp>
        <p:nvSpPr>
          <p:cNvPr id="5" name="Marcador de pie de página 4">
            <a:extLst>
              <a:ext uri="{FF2B5EF4-FFF2-40B4-BE49-F238E27FC236}">
                <a16:creationId xmlns:a16="http://schemas.microsoft.com/office/drawing/2014/main" id="{97765ABD-DB8F-43E5-9549-E5B52D13E1DB}"/>
              </a:ext>
            </a:extLst>
          </p:cNvPr>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a:extLst>
              <a:ext uri="{FF2B5EF4-FFF2-40B4-BE49-F238E27FC236}">
                <a16:creationId xmlns:a16="http://schemas.microsoft.com/office/drawing/2014/main" id="{D0995DFD-6B01-429E-8210-D71A077923B0}"/>
              </a:ext>
            </a:extLst>
          </p:cNvPr>
          <p:cNvSpPr>
            <a:spLocks noGrp="1"/>
          </p:cNvSpPr>
          <p:nvPr>
            <p:ph type="sldNum" sz="quarter" idx="12"/>
          </p:nvPr>
        </p:nvSpPr>
        <p:spPr>
          <a:xfrm>
            <a:off x="8610600" y="6356350"/>
            <a:ext cx="2743200" cy="365125"/>
          </a:xfrm>
          <a:prstGeom prst="rect">
            <a:avLst/>
          </a:prstGeom>
        </p:spPr>
        <p:txBody>
          <a:bodyPr/>
          <a:lstStyle/>
          <a:p>
            <a:fld id="{F77341AE-CD27-4BDC-AFB2-F733D292BE54}" type="slidenum">
              <a:rPr lang="es-EC" smtClean="0"/>
              <a:t>‹Nº›</a:t>
            </a:fld>
            <a:endParaRPr lang="es-EC"/>
          </a:p>
        </p:txBody>
      </p:sp>
    </p:spTree>
    <p:extLst>
      <p:ext uri="{BB962C8B-B14F-4D97-AF65-F5344CB8AC3E}">
        <p14:creationId xmlns:p14="http://schemas.microsoft.com/office/powerpoint/2010/main" val="2994295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AA612C-C257-4AB7-9E71-CAE2E24A2C06}"/>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7C012C61-09DB-4D30-B905-63926865A234}"/>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6BA8C714-B42C-44AD-AF47-7789390BD69E}"/>
              </a:ext>
            </a:extLst>
          </p:cNvPr>
          <p:cNvSpPr>
            <a:spLocks noGrp="1"/>
          </p:cNvSpPr>
          <p:nvPr>
            <p:ph type="dt" sz="half" idx="10"/>
          </p:nvPr>
        </p:nvSpPr>
        <p:spPr>
          <a:xfrm>
            <a:off x="838200" y="6356350"/>
            <a:ext cx="2743200" cy="365125"/>
          </a:xfrm>
          <a:prstGeom prst="rect">
            <a:avLst/>
          </a:prstGeom>
        </p:spPr>
        <p:txBody>
          <a:bodyPr/>
          <a:lstStyle/>
          <a:p>
            <a:fld id="{2874377E-BA6E-4B73-86B5-7361CC59D193}" type="datetimeFigureOut">
              <a:rPr lang="es-EC" smtClean="0"/>
              <a:t>19/07/2017</a:t>
            </a:fld>
            <a:endParaRPr lang="es-EC"/>
          </a:p>
        </p:txBody>
      </p:sp>
      <p:sp>
        <p:nvSpPr>
          <p:cNvPr id="5" name="Marcador de pie de página 4">
            <a:extLst>
              <a:ext uri="{FF2B5EF4-FFF2-40B4-BE49-F238E27FC236}">
                <a16:creationId xmlns:a16="http://schemas.microsoft.com/office/drawing/2014/main" id="{604FD3BD-F601-40FA-999C-3FDF26F964FA}"/>
              </a:ext>
            </a:extLst>
          </p:cNvPr>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a:extLst>
              <a:ext uri="{FF2B5EF4-FFF2-40B4-BE49-F238E27FC236}">
                <a16:creationId xmlns:a16="http://schemas.microsoft.com/office/drawing/2014/main" id="{5DA2DF65-DED6-4E2E-A404-66BA056CAC7D}"/>
              </a:ext>
            </a:extLst>
          </p:cNvPr>
          <p:cNvSpPr>
            <a:spLocks noGrp="1"/>
          </p:cNvSpPr>
          <p:nvPr>
            <p:ph type="sldNum" sz="quarter" idx="12"/>
          </p:nvPr>
        </p:nvSpPr>
        <p:spPr>
          <a:xfrm>
            <a:off x="8610600" y="6356350"/>
            <a:ext cx="2743200" cy="365125"/>
          </a:xfrm>
          <a:prstGeom prst="rect">
            <a:avLst/>
          </a:prstGeom>
        </p:spPr>
        <p:txBody>
          <a:bodyPr/>
          <a:lstStyle/>
          <a:p>
            <a:fld id="{F77341AE-CD27-4BDC-AFB2-F733D292BE54}" type="slidenum">
              <a:rPr lang="es-EC" smtClean="0"/>
              <a:t>‹Nº›</a:t>
            </a:fld>
            <a:endParaRPr lang="es-EC"/>
          </a:p>
        </p:txBody>
      </p:sp>
    </p:spTree>
    <p:extLst>
      <p:ext uri="{BB962C8B-B14F-4D97-AF65-F5344CB8AC3E}">
        <p14:creationId xmlns:p14="http://schemas.microsoft.com/office/powerpoint/2010/main" val="4013849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0B8C146-5013-48D2-9402-5ACA83F64742}"/>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B72A1415-65EA-4D43-A9A6-75863B4D2404}"/>
              </a:ext>
            </a:extLst>
          </p:cNvPr>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C66FA73-256E-4AC3-B246-931C1353BEB2}"/>
              </a:ext>
            </a:extLst>
          </p:cNvPr>
          <p:cNvSpPr>
            <a:spLocks noGrp="1"/>
          </p:cNvSpPr>
          <p:nvPr>
            <p:ph type="dt" sz="half" idx="10"/>
          </p:nvPr>
        </p:nvSpPr>
        <p:spPr>
          <a:xfrm>
            <a:off x="838200" y="6356350"/>
            <a:ext cx="2743200" cy="365125"/>
          </a:xfrm>
          <a:prstGeom prst="rect">
            <a:avLst/>
          </a:prstGeom>
        </p:spPr>
        <p:txBody>
          <a:bodyPr/>
          <a:lstStyle/>
          <a:p>
            <a:fld id="{2874377E-BA6E-4B73-86B5-7361CC59D193}" type="datetimeFigureOut">
              <a:rPr lang="es-EC" smtClean="0"/>
              <a:t>19/07/2017</a:t>
            </a:fld>
            <a:endParaRPr lang="es-EC"/>
          </a:p>
        </p:txBody>
      </p:sp>
      <p:sp>
        <p:nvSpPr>
          <p:cNvPr id="5" name="Marcador de pie de página 4">
            <a:extLst>
              <a:ext uri="{FF2B5EF4-FFF2-40B4-BE49-F238E27FC236}">
                <a16:creationId xmlns:a16="http://schemas.microsoft.com/office/drawing/2014/main" id="{9009965C-1110-47D1-9AAA-6A9D39D671EB}"/>
              </a:ext>
            </a:extLst>
          </p:cNvPr>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a:extLst>
              <a:ext uri="{FF2B5EF4-FFF2-40B4-BE49-F238E27FC236}">
                <a16:creationId xmlns:a16="http://schemas.microsoft.com/office/drawing/2014/main" id="{9DF5F6C5-B4F6-4C0A-8AC4-C6B873558939}"/>
              </a:ext>
            </a:extLst>
          </p:cNvPr>
          <p:cNvSpPr>
            <a:spLocks noGrp="1"/>
          </p:cNvSpPr>
          <p:nvPr>
            <p:ph type="sldNum" sz="quarter" idx="12"/>
          </p:nvPr>
        </p:nvSpPr>
        <p:spPr>
          <a:xfrm>
            <a:off x="8610600" y="6356350"/>
            <a:ext cx="2743200" cy="365125"/>
          </a:xfrm>
          <a:prstGeom prst="rect">
            <a:avLst/>
          </a:prstGeom>
        </p:spPr>
        <p:txBody>
          <a:bodyPr/>
          <a:lstStyle/>
          <a:p>
            <a:fld id="{F77341AE-CD27-4BDC-AFB2-F733D292BE54}" type="slidenum">
              <a:rPr lang="es-EC" smtClean="0"/>
              <a:t>‹Nº›</a:t>
            </a:fld>
            <a:endParaRPr lang="es-EC"/>
          </a:p>
        </p:txBody>
      </p:sp>
    </p:spTree>
    <p:extLst>
      <p:ext uri="{BB962C8B-B14F-4D97-AF65-F5344CB8AC3E}">
        <p14:creationId xmlns:p14="http://schemas.microsoft.com/office/powerpoint/2010/main" val="3468746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106764-9BA6-4B52-AB28-A87019C37D7E}"/>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27668CE0-C654-4275-B64E-F3C1D28BFDA0}"/>
              </a:ext>
            </a:extLst>
          </p:cNvPr>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7871FECF-2F5E-4D45-8A9A-D9F5C5AC7F31}"/>
              </a:ext>
            </a:extLst>
          </p:cNvPr>
          <p:cNvSpPr>
            <a:spLocks noGrp="1"/>
          </p:cNvSpPr>
          <p:nvPr>
            <p:ph type="dt" sz="half" idx="10"/>
          </p:nvPr>
        </p:nvSpPr>
        <p:spPr>
          <a:xfrm>
            <a:off x="838200" y="6356350"/>
            <a:ext cx="2743200" cy="365125"/>
          </a:xfrm>
          <a:prstGeom prst="rect">
            <a:avLst/>
          </a:prstGeom>
        </p:spPr>
        <p:txBody>
          <a:bodyPr/>
          <a:lstStyle/>
          <a:p>
            <a:fld id="{2874377E-BA6E-4B73-86B5-7361CC59D193}" type="datetimeFigureOut">
              <a:rPr lang="es-EC" smtClean="0"/>
              <a:t>19/07/2017</a:t>
            </a:fld>
            <a:endParaRPr lang="es-EC"/>
          </a:p>
        </p:txBody>
      </p:sp>
      <p:sp>
        <p:nvSpPr>
          <p:cNvPr id="5" name="Marcador de pie de página 4">
            <a:extLst>
              <a:ext uri="{FF2B5EF4-FFF2-40B4-BE49-F238E27FC236}">
                <a16:creationId xmlns:a16="http://schemas.microsoft.com/office/drawing/2014/main" id="{C4D70B6D-0C87-4783-B1CA-80CFD1B49847}"/>
              </a:ext>
            </a:extLst>
          </p:cNvPr>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a:extLst>
              <a:ext uri="{FF2B5EF4-FFF2-40B4-BE49-F238E27FC236}">
                <a16:creationId xmlns:a16="http://schemas.microsoft.com/office/drawing/2014/main" id="{0DD63C3E-9E31-48ED-A4E1-727E5B270CFF}"/>
              </a:ext>
            </a:extLst>
          </p:cNvPr>
          <p:cNvSpPr>
            <a:spLocks noGrp="1"/>
          </p:cNvSpPr>
          <p:nvPr>
            <p:ph type="sldNum" sz="quarter" idx="12"/>
          </p:nvPr>
        </p:nvSpPr>
        <p:spPr>
          <a:xfrm>
            <a:off x="8610600" y="6356350"/>
            <a:ext cx="2743200" cy="365125"/>
          </a:xfrm>
          <a:prstGeom prst="rect">
            <a:avLst/>
          </a:prstGeom>
        </p:spPr>
        <p:txBody>
          <a:bodyPr/>
          <a:lstStyle/>
          <a:p>
            <a:fld id="{F77341AE-CD27-4BDC-AFB2-F733D292BE54}" type="slidenum">
              <a:rPr lang="es-EC" smtClean="0"/>
              <a:t>‹Nº›</a:t>
            </a:fld>
            <a:endParaRPr lang="es-EC"/>
          </a:p>
        </p:txBody>
      </p:sp>
    </p:spTree>
    <p:extLst>
      <p:ext uri="{BB962C8B-B14F-4D97-AF65-F5344CB8AC3E}">
        <p14:creationId xmlns:p14="http://schemas.microsoft.com/office/powerpoint/2010/main" val="307593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61EB4-921E-47EB-8F5C-674FC540A5F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118C3254-DB29-401C-BB53-101EEA125E5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a:extLst>
              <a:ext uri="{FF2B5EF4-FFF2-40B4-BE49-F238E27FC236}">
                <a16:creationId xmlns:a16="http://schemas.microsoft.com/office/drawing/2014/main" id="{77096FF0-85DA-4311-86CE-31221B1C1C66}"/>
              </a:ext>
            </a:extLst>
          </p:cNvPr>
          <p:cNvSpPr>
            <a:spLocks noGrp="1"/>
          </p:cNvSpPr>
          <p:nvPr>
            <p:ph type="dt" sz="half" idx="10"/>
          </p:nvPr>
        </p:nvSpPr>
        <p:spPr>
          <a:xfrm>
            <a:off x="838200" y="6356350"/>
            <a:ext cx="2743200" cy="365125"/>
          </a:xfrm>
          <a:prstGeom prst="rect">
            <a:avLst/>
          </a:prstGeom>
        </p:spPr>
        <p:txBody>
          <a:bodyPr/>
          <a:lstStyle/>
          <a:p>
            <a:fld id="{2874377E-BA6E-4B73-86B5-7361CC59D193}" type="datetimeFigureOut">
              <a:rPr lang="es-EC" smtClean="0"/>
              <a:t>19/07/2017</a:t>
            </a:fld>
            <a:endParaRPr lang="es-EC"/>
          </a:p>
        </p:txBody>
      </p:sp>
      <p:sp>
        <p:nvSpPr>
          <p:cNvPr id="5" name="Marcador de pie de página 4">
            <a:extLst>
              <a:ext uri="{FF2B5EF4-FFF2-40B4-BE49-F238E27FC236}">
                <a16:creationId xmlns:a16="http://schemas.microsoft.com/office/drawing/2014/main" id="{ACF3D0B3-A9D6-4502-91B8-E40F25597961}"/>
              </a:ext>
            </a:extLst>
          </p:cNvPr>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a:extLst>
              <a:ext uri="{FF2B5EF4-FFF2-40B4-BE49-F238E27FC236}">
                <a16:creationId xmlns:a16="http://schemas.microsoft.com/office/drawing/2014/main" id="{2E04C247-E2BB-4C1D-8F6E-2445380D4375}"/>
              </a:ext>
            </a:extLst>
          </p:cNvPr>
          <p:cNvSpPr>
            <a:spLocks noGrp="1"/>
          </p:cNvSpPr>
          <p:nvPr>
            <p:ph type="sldNum" sz="quarter" idx="12"/>
          </p:nvPr>
        </p:nvSpPr>
        <p:spPr>
          <a:xfrm>
            <a:off x="8610600" y="6356350"/>
            <a:ext cx="2743200" cy="365125"/>
          </a:xfrm>
          <a:prstGeom prst="rect">
            <a:avLst/>
          </a:prstGeom>
        </p:spPr>
        <p:txBody>
          <a:bodyPr/>
          <a:lstStyle/>
          <a:p>
            <a:fld id="{F77341AE-CD27-4BDC-AFB2-F733D292BE54}" type="slidenum">
              <a:rPr lang="es-EC" smtClean="0"/>
              <a:t>‹Nº›</a:t>
            </a:fld>
            <a:endParaRPr lang="es-EC"/>
          </a:p>
        </p:txBody>
      </p:sp>
    </p:spTree>
    <p:extLst>
      <p:ext uri="{BB962C8B-B14F-4D97-AF65-F5344CB8AC3E}">
        <p14:creationId xmlns:p14="http://schemas.microsoft.com/office/powerpoint/2010/main" val="4059911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A281BC-7C95-449F-8D24-B9E5A486BBD8}"/>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69DFEBDE-AAB1-4B78-95D1-4619B1A0B957}"/>
              </a:ext>
            </a:extLst>
          </p:cNvPr>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95341D3D-6918-4C36-9B6C-1D8F7993F0B9}"/>
              </a:ext>
            </a:extLst>
          </p:cNvPr>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E722D1C1-81BE-400F-AC6F-2F5E43860D6B}"/>
              </a:ext>
            </a:extLst>
          </p:cNvPr>
          <p:cNvSpPr>
            <a:spLocks noGrp="1"/>
          </p:cNvSpPr>
          <p:nvPr>
            <p:ph type="dt" sz="half" idx="10"/>
          </p:nvPr>
        </p:nvSpPr>
        <p:spPr>
          <a:xfrm>
            <a:off x="838200" y="6356350"/>
            <a:ext cx="2743200" cy="365125"/>
          </a:xfrm>
          <a:prstGeom prst="rect">
            <a:avLst/>
          </a:prstGeom>
        </p:spPr>
        <p:txBody>
          <a:bodyPr/>
          <a:lstStyle/>
          <a:p>
            <a:fld id="{2874377E-BA6E-4B73-86B5-7361CC59D193}" type="datetimeFigureOut">
              <a:rPr lang="es-EC" smtClean="0"/>
              <a:t>19/07/2017</a:t>
            </a:fld>
            <a:endParaRPr lang="es-EC"/>
          </a:p>
        </p:txBody>
      </p:sp>
      <p:sp>
        <p:nvSpPr>
          <p:cNvPr id="6" name="Marcador de pie de página 5">
            <a:extLst>
              <a:ext uri="{FF2B5EF4-FFF2-40B4-BE49-F238E27FC236}">
                <a16:creationId xmlns:a16="http://schemas.microsoft.com/office/drawing/2014/main" id="{D37BD9C8-84B7-42B5-A43B-8789B136D0FF}"/>
              </a:ext>
            </a:extLst>
          </p:cNvPr>
          <p:cNvSpPr>
            <a:spLocks noGrp="1"/>
          </p:cNvSpPr>
          <p:nvPr>
            <p:ph type="ftr" sz="quarter" idx="11"/>
          </p:nvPr>
        </p:nvSpPr>
        <p:spPr>
          <a:xfrm>
            <a:off x="4038600" y="6356350"/>
            <a:ext cx="4114800" cy="365125"/>
          </a:xfrm>
          <a:prstGeom prst="rect">
            <a:avLst/>
          </a:prstGeom>
        </p:spPr>
        <p:txBody>
          <a:bodyPr/>
          <a:lstStyle/>
          <a:p>
            <a:endParaRPr lang="es-EC"/>
          </a:p>
        </p:txBody>
      </p:sp>
      <p:sp>
        <p:nvSpPr>
          <p:cNvPr id="7" name="Marcador de número de diapositiva 6">
            <a:extLst>
              <a:ext uri="{FF2B5EF4-FFF2-40B4-BE49-F238E27FC236}">
                <a16:creationId xmlns:a16="http://schemas.microsoft.com/office/drawing/2014/main" id="{B6C94C94-FC15-4D93-AAFE-220C35FF25EB}"/>
              </a:ext>
            </a:extLst>
          </p:cNvPr>
          <p:cNvSpPr>
            <a:spLocks noGrp="1"/>
          </p:cNvSpPr>
          <p:nvPr>
            <p:ph type="sldNum" sz="quarter" idx="12"/>
          </p:nvPr>
        </p:nvSpPr>
        <p:spPr>
          <a:xfrm>
            <a:off x="8610600" y="6356350"/>
            <a:ext cx="2743200" cy="365125"/>
          </a:xfrm>
          <a:prstGeom prst="rect">
            <a:avLst/>
          </a:prstGeom>
        </p:spPr>
        <p:txBody>
          <a:bodyPr/>
          <a:lstStyle/>
          <a:p>
            <a:fld id="{F77341AE-CD27-4BDC-AFB2-F733D292BE54}" type="slidenum">
              <a:rPr lang="es-EC" smtClean="0"/>
              <a:t>‹Nº›</a:t>
            </a:fld>
            <a:endParaRPr lang="es-EC"/>
          </a:p>
        </p:txBody>
      </p:sp>
    </p:spTree>
    <p:extLst>
      <p:ext uri="{BB962C8B-B14F-4D97-AF65-F5344CB8AC3E}">
        <p14:creationId xmlns:p14="http://schemas.microsoft.com/office/powerpoint/2010/main" val="749204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9C5297-B00A-4A44-9CC8-66240B17300C}"/>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FF7D4E2C-71C6-4BA4-801C-71C1D309F06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a:extLst>
              <a:ext uri="{FF2B5EF4-FFF2-40B4-BE49-F238E27FC236}">
                <a16:creationId xmlns:a16="http://schemas.microsoft.com/office/drawing/2014/main" id="{76164D90-61C4-4BEB-AAFA-DBF037FD696A}"/>
              </a:ext>
            </a:extLst>
          </p:cNvPr>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9DCAD1C8-2739-4D00-9901-E1613083BEC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a:extLst>
              <a:ext uri="{FF2B5EF4-FFF2-40B4-BE49-F238E27FC236}">
                <a16:creationId xmlns:a16="http://schemas.microsoft.com/office/drawing/2014/main" id="{378300D3-35E1-4680-A1D9-85641A526B22}"/>
              </a:ext>
            </a:extLst>
          </p:cNvPr>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C469EFED-0658-4B44-8D9F-5F1A3E5FCCD1}"/>
              </a:ext>
            </a:extLst>
          </p:cNvPr>
          <p:cNvSpPr>
            <a:spLocks noGrp="1"/>
          </p:cNvSpPr>
          <p:nvPr>
            <p:ph type="dt" sz="half" idx="10"/>
          </p:nvPr>
        </p:nvSpPr>
        <p:spPr>
          <a:xfrm>
            <a:off x="838200" y="6356350"/>
            <a:ext cx="2743200" cy="365125"/>
          </a:xfrm>
          <a:prstGeom prst="rect">
            <a:avLst/>
          </a:prstGeom>
        </p:spPr>
        <p:txBody>
          <a:bodyPr/>
          <a:lstStyle/>
          <a:p>
            <a:fld id="{2874377E-BA6E-4B73-86B5-7361CC59D193}" type="datetimeFigureOut">
              <a:rPr lang="es-EC" smtClean="0"/>
              <a:t>19/07/2017</a:t>
            </a:fld>
            <a:endParaRPr lang="es-EC"/>
          </a:p>
        </p:txBody>
      </p:sp>
      <p:sp>
        <p:nvSpPr>
          <p:cNvPr id="8" name="Marcador de pie de página 7">
            <a:extLst>
              <a:ext uri="{FF2B5EF4-FFF2-40B4-BE49-F238E27FC236}">
                <a16:creationId xmlns:a16="http://schemas.microsoft.com/office/drawing/2014/main" id="{5D475627-89CC-4C3A-A227-D9894D61B20D}"/>
              </a:ext>
            </a:extLst>
          </p:cNvPr>
          <p:cNvSpPr>
            <a:spLocks noGrp="1"/>
          </p:cNvSpPr>
          <p:nvPr>
            <p:ph type="ftr" sz="quarter" idx="11"/>
          </p:nvPr>
        </p:nvSpPr>
        <p:spPr>
          <a:xfrm>
            <a:off x="4038600" y="6356350"/>
            <a:ext cx="4114800" cy="365125"/>
          </a:xfrm>
          <a:prstGeom prst="rect">
            <a:avLst/>
          </a:prstGeom>
        </p:spPr>
        <p:txBody>
          <a:bodyPr/>
          <a:lstStyle/>
          <a:p>
            <a:endParaRPr lang="es-EC"/>
          </a:p>
        </p:txBody>
      </p:sp>
      <p:sp>
        <p:nvSpPr>
          <p:cNvPr id="9" name="Marcador de número de diapositiva 8">
            <a:extLst>
              <a:ext uri="{FF2B5EF4-FFF2-40B4-BE49-F238E27FC236}">
                <a16:creationId xmlns:a16="http://schemas.microsoft.com/office/drawing/2014/main" id="{A4A86913-02E8-48F2-870D-233B823D938E}"/>
              </a:ext>
            </a:extLst>
          </p:cNvPr>
          <p:cNvSpPr>
            <a:spLocks noGrp="1"/>
          </p:cNvSpPr>
          <p:nvPr>
            <p:ph type="sldNum" sz="quarter" idx="12"/>
          </p:nvPr>
        </p:nvSpPr>
        <p:spPr>
          <a:xfrm>
            <a:off x="8610600" y="6356350"/>
            <a:ext cx="2743200" cy="365125"/>
          </a:xfrm>
          <a:prstGeom prst="rect">
            <a:avLst/>
          </a:prstGeom>
        </p:spPr>
        <p:txBody>
          <a:bodyPr/>
          <a:lstStyle/>
          <a:p>
            <a:fld id="{F77341AE-CD27-4BDC-AFB2-F733D292BE54}" type="slidenum">
              <a:rPr lang="es-EC" smtClean="0"/>
              <a:t>‹Nº›</a:t>
            </a:fld>
            <a:endParaRPr lang="es-EC"/>
          </a:p>
        </p:txBody>
      </p:sp>
    </p:spTree>
    <p:extLst>
      <p:ext uri="{BB962C8B-B14F-4D97-AF65-F5344CB8AC3E}">
        <p14:creationId xmlns:p14="http://schemas.microsoft.com/office/powerpoint/2010/main" val="3217548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9E726C-6E4C-454F-AC7E-D43CD48A23C4}"/>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8D5DC777-8948-4B78-B2EE-28AD00878094}"/>
              </a:ext>
            </a:extLst>
          </p:cNvPr>
          <p:cNvSpPr>
            <a:spLocks noGrp="1"/>
          </p:cNvSpPr>
          <p:nvPr>
            <p:ph type="dt" sz="half" idx="10"/>
          </p:nvPr>
        </p:nvSpPr>
        <p:spPr>
          <a:xfrm>
            <a:off x="838200" y="6356350"/>
            <a:ext cx="2743200" cy="365125"/>
          </a:xfrm>
          <a:prstGeom prst="rect">
            <a:avLst/>
          </a:prstGeom>
        </p:spPr>
        <p:txBody>
          <a:bodyPr/>
          <a:lstStyle/>
          <a:p>
            <a:fld id="{2874377E-BA6E-4B73-86B5-7361CC59D193}" type="datetimeFigureOut">
              <a:rPr lang="es-EC" smtClean="0"/>
              <a:t>19/07/2017</a:t>
            </a:fld>
            <a:endParaRPr lang="es-EC"/>
          </a:p>
        </p:txBody>
      </p:sp>
      <p:sp>
        <p:nvSpPr>
          <p:cNvPr id="4" name="Marcador de pie de página 3">
            <a:extLst>
              <a:ext uri="{FF2B5EF4-FFF2-40B4-BE49-F238E27FC236}">
                <a16:creationId xmlns:a16="http://schemas.microsoft.com/office/drawing/2014/main" id="{3CCC92AA-62C3-4846-8290-2A2F0115E63F}"/>
              </a:ext>
            </a:extLst>
          </p:cNvPr>
          <p:cNvSpPr>
            <a:spLocks noGrp="1"/>
          </p:cNvSpPr>
          <p:nvPr>
            <p:ph type="ftr" sz="quarter" idx="11"/>
          </p:nvPr>
        </p:nvSpPr>
        <p:spPr>
          <a:xfrm>
            <a:off x="4038600" y="6356350"/>
            <a:ext cx="4114800" cy="365125"/>
          </a:xfrm>
          <a:prstGeom prst="rect">
            <a:avLst/>
          </a:prstGeom>
        </p:spPr>
        <p:txBody>
          <a:bodyPr/>
          <a:lstStyle/>
          <a:p>
            <a:endParaRPr lang="es-EC"/>
          </a:p>
        </p:txBody>
      </p:sp>
      <p:sp>
        <p:nvSpPr>
          <p:cNvPr id="5" name="Marcador de número de diapositiva 4">
            <a:extLst>
              <a:ext uri="{FF2B5EF4-FFF2-40B4-BE49-F238E27FC236}">
                <a16:creationId xmlns:a16="http://schemas.microsoft.com/office/drawing/2014/main" id="{976C57F1-5D13-4B26-B934-ECBC884A1270}"/>
              </a:ext>
            </a:extLst>
          </p:cNvPr>
          <p:cNvSpPr>
            <a:spLocks noGrp="1"/>
          </p:cNvSpPr>
          <p:nvPr>
            <p:ph type="sldNum" sz="quarter" idx="12"/>
          </p:nvPr>
        </p:nvSpPr>
        <p:spPr>
          <a:xfrm>
            <a:off x="8610600" y="6356350"/>
            <a:ext cx="2743200" cy="365125"/>
          </a:xfrm>
          <a:prstGeom prst="rect">
            <a:avLst/>
          </a:prstGeom>
        </p:spPr>
        <p:txBody>
          <a:bodyPr/>
          <a:lstStyle/>
          <a:p>
            <a:fld id="{F77341AE-CD27-4BDC-AFB2-F733D292BE54}" type="slidenum">
              <a:rPr lang="es-EC" smtClean="0"/>
              <a:t>‹Nº›</a:t>
            </a:fld>
            <a:endParaRPr lang="es-EC"/>
          </a:p>
        </p:txBody>
      </p:sp>
    </p:spTree>
    <p:extLst>
      <p:ext uri="{BB962C8B-B14F-4D97-AF65-F5344CB8AC3E}">
        <p14:creationId xmlns:p14="http://schemas.microsoft.com/office/powerpoint/2010/main" val="2475570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56591DC-9089-4F5B-BFA4-43AE1C7DE437}"/>
              </a:ext>
            </a:extLst>
          </p:cNvPr>
          <p:cNvSpPr>
            <a:spLocks noGrp="1"/>
          </p:cNvSpPr>
          <p:nvPr>
            <p:ph type="dt" sz="half" idx="10"/>
          </p:nvPr>
        </p:nvSpPr>
        <p:spPr>
          <a:xfrm>
            <a:off x="838200" y="6356350"/>
            <a:ext cx="2743200" cy="365125"/>
          </a:xfrm>
          <a:prstGeom prst="rect">
            <a:avLst/>
          </a:prstGeom>
        </p:spPr>
        <p:txBody>
          <a:bodyPr/>
          <a:lstStyle/>
          <a:p>
            <a:fld id="{2874377E-BA6E-4B73-86B5-7361CC59D193}" type="datetimeFigureOut">
              <a:rPr lang="es-EC" smtClean="0"/>
              <a:t>19/07/2017</a:t>
            </a:fld>
            <a:endParaRPr lang="es-EC"/>
          </a:p>
        </p:txBody>
      </p:sp>
      <p:sp>
        <p:nvSpPr>
          <p:cNvPr id="3" name="Marcador de pie de página 2">
            <a:extLst>
              <a:ext uri="{FF2B5EF4-FFF2-40B4-BE49-F238E27FC236}">
                <a16:creationId xmlns:a16="http://schemas.microsoft.com/office/drawing/2014/main" id="{8F583372-4F3F-44DF-ACE7-D2728975CFA1}"/>
              </a:ext>
            </a:extLst>
          </p:cNvPr>
          <p:cNvSpPr>
            <a:spLocks noGrp="1"/>
          </p:cNvSpPr>
          <p:nvPr>
            <p:ph type="ftr" sz="quarter" idx="11"/>
          </p:nvPr>
        </p:nvSpPr>
        <p:spPr>
          <a:xfrm>
            <a:off x="4038600" y="6356350"/>
            <a:ext cx="4114800" cy="365125"/>
          </a:xfrm>
          <a:prstGeom prst="rect">
            <a:avLst/>
          </a:prstGeom>
        </p:spPr>
        <p:txBody>
          <a:bodyPr/>
          <a:lstStyle/>
          <a:p>
            <a:endParaRPr lang="es-EC"/>
          </a:p>
        </p:txBody>
      </p:sp>
      <p:sp>
        <p:nvSpPr>
          <p:cNvPr id="4" name="Marcador de número de diapositiva 3">
            <a:extLst>
              <a:ext uri="{FF2B5EF4-FFF2-40B4-BE49-F238E27FC236}">
                <a16:creationId xmlns:a16="http://schemas.microsoft.com/office/drawing/2014/main" id="{3649EA7A-60E2-4F84-877E-7CE44AAA7C7E}"/>
              </a:ext>
            </a:extLst>
          </p:cNvPr>
          <p:cNvSpPr>
            <a:spLocks noGrp="1"/>
          </p:cNvSpPr>
          <p:nvPr>
            <p:ph type="sldNum" sz="quarter" idx="12"/>
          </p:nvPr>
        </p:nvSpPr>
        <p:spPr>
          <a:xfrm>
            <a:off x="8610600" y="6356350"/>
            <a:ext cx="2743200" cy="365125"/>
          </a:xfrm>
          <a:prstGeom prst="rect">
            <a:avLst/>
          </a:prstGeom>
        </p:spPr>
        <p:txBody>
          <a:bodyPr/>
          <a:lstStyle/>
          <a:p>
            <a:fld id="{F77341AE-CD27-4BDC-AFB2-F733D292BE54}" type="slidenum">
              <a:rPr lang="es-EC" smtClean="0"/>
              <a:t>‹Nº›</a:t>
            </a:fld>
            <a:endParaRPr lang="es-EC"/>
          </a:p>
        </p:txBody>
      </p:sp>
    </p:spTree>
    <p:extLst>
      <p:ext uri="{BB962C8B-B14F-4D97-AF65-F5344CB8AC3E}">
        <p14:creationId xmlns:p14="http://schemas.microsoft.com/office/powerpoint/2010/main" val="1361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F7860-C691-4FA9-B4BD-97944E8FBC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104DBE70-DE1A-4FB8-9258-16A4C68FF33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0FE23AB3-2467-4924-91C6-6CFCDDFA1A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a:extLst>
              <a:ext uri="{FF2B5EF4-FFF2-40B4-BE49-F238E27FC236}">
                <a16:creationId xmlns:a16="http://schemas.microsoft.com/office/drawing/2014/main" id="{EC473F7A-7000-47E1-B760-6038C8CA0EE0}"/>
              </a:ext>
            </a:extLst>
          </p:cNvPr>
          <p:cNvSpPr>
            <a:spLocks noGrp="1"/>
          </p:cNvSpPr>
          <p:nvPr>
            <p:ph type="dt" sz="half" idx="10"/>
          </p:nvPr>
        </p:nvSpPr>
        <p:spPr>
          <a:xfrm>
            <a:off x="838200" y="6356350"/>
            <a:ext cx="2743200" cy="365125"/>
          </a:xfrm>
          <a:prstGeom prst="rect">
            <a:avLst/>
          </a:prstGeom>
        </p:spPr>
        <p:txBody>
          <a:bodyPr/>
          <a:lstStyle/>
          <a:p>
            <a:fld id="{2874377E-BA6E-4B73-86B5-7361CC59D193}" type="datetimeFigureOut">
              <a:rPr lang="es-EC" smtClean="0"/>
              <a:t>19/07/2017</a:t>
            </a:fld>
            <a:endParaRPr lang="es-EC"/>
          </a:p>
        </p:txBody>
      </p:sp>
      <p:sp>
        <p:nvSpPr>
          <p:cNvPr id="6" name="Marcador de pie de página 5">
            <a:extLst>
              <a:ext uri="{FF2B5EF4-FFF2-40B4-BE49-F238E27FC236}">
                <a16:creationId xmlns:a16="http://schemas.microsoft.com/office/drawing/2014/main" id="{F2EC2D6A-8FCA-4E80-9538-D2981B6F46A7}"/>
              </a:ext>
            </a:extLst>
          </p:cNvPr>
          <p:cNvSpPr>
            <a:spLocks noGrp="1"/>
          </p:cNvSpPr>
          <p:nvPr>
            <p:ph type="ftr" sz="quarter" idx="11"/>
          </p:nvPr>
        </p:nvSpPr>
        <p:spPr>
          <a:xfrm>
            <a:off x="4038600" y="6356350"/>
            <a:ext cx="4114800" cy="365125"/>
          </a:xfrm>
          <a:prstGeom prst="rect">
            <a:avLst/>
          </a:prstGeom>
        </p:spPr>
        <p:txBody>
          <a:bodyPr/>
          <a:lstStyle/>
          <a:p>
            <a:endParaRPr lang="es-EC"/>
          </a:p>
        </p:txBody>
      </p:sp>
      <p:sp>
        <p:nvSpPr>
          <p:cNvPr id="7" name="Marcador de número de diapositiva 6">
            <a:extLst>
              <a:ext uri="{FF2B5EF4-FFF2-40B4-BE49-F238E27FC236}">
                <a16:creationId xmlns:a16="http://schemas.microsoft.com/office/drawing/2014/main" id="{00ED2E31-25BF-49A3-BDD9-9CB95DC08C15}"/>
              </a:ext>
            </a:extLst>
          </p:cNvPr>
          <p:cNvSpPr>
            <a:spLocks noGrp="1"/>
          </p:cNvSpPr>
          <p:nvPr>
            <p:ph type="sldNum" sz="quarter" idx="12"/>
          </p:nvPr>
        </p:nvSpPr>
        <p:spPr>
          <a:xfrm>
            <a:off x="8610600" y="6356350"/>
            <a:ext cx="2743200" cy="365125"/>
          </a:xfrm>
          <a:prstGeom prst="rect">
            <a:avLst/>
          </a:prstGeom>
        </p:spPr>
        <p:txBody>
          <a:bodyPr/>
          <a:lstStyle/>
          <a:p>
            <a:fld id="{F77341AE-CD27-4BDC-AFB2-F733D292BE54}" type="slidenum">
              <a:rPr lang="es-EC" smtClean="0"/>
              <a:t>‹Nº›</a:t>
            </a:fld>
            <a:endParaRPr lang="es-EC"/>
          </a:p>
        </p:txBody>
      </p:sp>
    </p:spTree>
    <p:extLst>
      <p:ext uri="{BB962C8B-B14F-4D97-AF65-F5344CB8AC3E}">
        <p14:creationId xmlns:p14="http://schemas.microsoft.com/office/powerpoint/2010/main" val="631834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43776E-4E87-4651-8A75-6E2F59278F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6C66ABC8-8FCE-4169-B147-510A2AD93E8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7BDA9AED-E227-4D88-826A-3F20F37681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a:extLst>
              <a:ext uri="{FF2B5EF4-FFF2-40B4-BE49-F238E27FC236}">
                <a16:creationId xmlns:a16="http://schemas.microsoft.com/office/drawing/2014/main" id="{E4ADCC01-F56C-4B0E-BF13-AE47222660A7}"/>
              </a:ext>
            </a:extLst>
          </p:cNvPr>
          <p:cNvSpPr>
            <a:spLocks noGrp="1"/>
          </p:cNvSpPr>
          <p:nvPr>
            <p:ph type="dt" sz="half" idx="10"/>
          </p:nvPr>
        </p:nvSpPr>
        <p:spPr>
          <a:xfrm>
            <a:off x="838200" y="6356350"/>
            <a:ext cx="2743200" cy="365125"/>
          </a:xfrm>
          <a:prstGeom prst="rect">
            <a:avLst/>
          </a:prstGeom>
        </p:spPr>
        <p:txBody>
          <a:bodyPr/>
          <a:lstStyle/>
          <a:p>
            <a:fld id="{2874377E-BA6E-4B73-86B5-7361CC59D193}" type="datetimeFigureOut">
              <a:rPr lang="es-EC" smtClean="0"/>
              <a:t>19/07/2017</a:t>
            </a:fld>
            <a:endParaRPr lang="es-EC"/>
          </a:p>
        </p:txBody>
      </p:sp>
      <p:sp>
        <p:nvSpPr>
          <p:cNvPr id="6" name="Marcador de pie de página 5">
            <a:extLst>
              <a:ext uri="{FF2B5EF4-FFF2-40B4-BE49-F238E27FC236}">
                <a16:creationId xmlns:a16="http://schemas.microsoft.com/office/drawing/2014/main" id="{41F13CA8-22C2-42B1-AFB5-BBD7098D8CD9}"/>
              </a:ext>
            </a:extLst>
          </p:cNvPr>
          <p:cNvSpPr>
            <a:spLocks noGrp="1"/>
          </p:cNvSpPr>
          <p:nvPr>
            <p:ph type="ftr" sz="quarter" idx="11"/>
          </p:nvPr>
        </p:nvSpPr>
        <p:spPr>
          <a:xfrm>
            <a:off x="4038600" y="6356350"/>
            <a:ext cx="4114800" cy="365125"/>
          </a:xfrm>
          <a:prstGeom prst="rect">
            <a:avLst/>
          </a:prstGeom>
        </p:spPr>
        <p:txBody>
          <a:bodyPr/>
          <a:lstStyle/>
          <a:p>
            <a:endParaRPr lang="es-EC"/>
          </a:p>
        </p:txBody>
      </p:sp>
      <p:sp>
        <p:nvSpPr>
          <p:cNvPr id="7" name="Marcador de número de diapositiva 6">
            <a:extLst>
              <a:ext uri="{FF2B5EF4-FFF2-40B4-BE49-F238E27FC236}">
                <a16:creationId xmlns:a16="http://schemas.microsoft.com/office/drawing/2014/main" id="{254D51FD-0BBB-4E01-A916-ACFE8C50641D}"/>
              </a:ext>
            </a:extLst>
          </p:cNvPr>
          <p:cNvSpPr>
            <a:spLocks noGrp="1"/>
          </p:cNvSpPr>
          <p:nvPr>
            <p:ph type="sldNum" sz="quarter" idx="12"/>
          </p:nvPr>
        </p:nvSpPr>
        <p:spPr>
          <a:xfrm>
            <a:off x="8610600" y="6356350"/>
            <a:ext cx="2743200" cy="365125"/>
          </a:xfrm>
          <a:prstGeom prst="rect">
            <a:avLst/>
          </a:prstGeom>
        </p:spPr>
        <p:txBody>
          <a:bodyPr/>
          <a:lstStyle/>
          <a:p>
            <a:fld id="{F77341AE-CD27-4BDC-AFB2-F733D292BE54}" type="slidenum">
              <a:rPr lang="es-EC" smtClean="0"/>
              <a:t>‹Nº›</a:t>
            </a:fld>
            <a:endParaRPr lang="es-EC"/>
          </a:p>
        </p:txBody>
      </p:sp>
    </p:spTree>
    <p:extLst>
      <p:ext uri="{BB962C8B-B14F-4D97-AF65-F5344CB8AC3E}">
        <p14:creationId xmlns:p14="http://schemas.microsoft.com/office/powerpoint/2010/main" val="3908465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Resultado de imagen para granadilla planta">
            <a:extLst>
              <a:ext uri="{FF2B5EF4-FFF2-40B4-BE49-F238E27FC236}">
                <a16:creationId xmlns:a16="http://schemas.microsoft.com/office/drawing/2014/main" id="{A5F7E7CB-4ACD-4B7D-AC48-6712776025D0}"/>
              </a:ext>
            </a:extLst>
          </p:cNvPr>
          <p:cNvPicPr>
            <a:picLocks noChangeAspect="1" noChangeArrowheads="1"/>
          </p:cNvPicPr>
          <p:nvPr userDrawn="1"/>
        </p:nvPicPr>
        <p:blipFill>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72237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logo utn">
            <a:extLst>
              <a:ext uri="{FF2B5EF4-FFF2-40B4-BE49-F238E27FC236}">
                <a16:creationId xmlns:a16="http://schemas.microsoft.com/office/drawing/2014/main" id="{9355DEFE-C917-4904-B5BA-D61268CE5C9F}"/>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12062" y="207820"/>
            <a:ext cx="818424" cy="8229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logo utn agropecuaria">
            <a:extLst>
              <a:ext uri="{FF2B5EF4-FFF2-40B4-BE49-F238E27FC236}">
                <a16:creationId xmlns:a16="http://schemas.microsoft.com/office/drawing/2014/main" id="{CBF8093C-F984-4A9E-BC3B-AF45D6B12476}"/>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165169" y="207820"/>
            <a:ext cx="1004454" cy="95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708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486A845D-F7FD-4F12-8B6F-9989112EC95A}"/>
              </a:ext>
            </a:extLst>
          </p:cNvPr>
          <p:cNvSpPr/>
          <p:nvPr/>
        </p:nvSpPr>
        <p:spPr>
          <a:xfrm>
            <a:off x="1384184" y="1132514"/>
            <a:ext cx="9555061" cy="5352176"/>
          </a:xfrm>
          <a:prstGeom prst="roundRect">
            <a:avLst/>
          </a:prstGeom>
          <a:solidFill>
            <a:srgbClr val="0000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sz="3200" dirty="0">
                <a:solidFill>
                  <a:srgbClr val="FFC000"/>
                </a:solidFill>
                <a:latin typeface="Arial Black" panose="020B0A04020102020204" pitchFamily="34" charset="0"/>
              </a:rPr>
              <a:t>UNIVERSIDAD TECNICA DEL NORTE</a:t>
            </a:r>
          </a:p>
          <a:p>
            <a:pPr algn="ctr"/>
            <a:endParaRPr lang="es-EC" sz="3200" dirty="0">
              <a:solidFill>
                <a:srgbClr val="FFC000"/>
              </a:solidFill>
              <a:latin typeface="Arial Black" panose="020B0A04020102020204" pitchFamily="34" charset="0"/>
            </a:endParaRPr>
          </a:p>
          <a:p>
            <a:pPr algn="ctr"/>
            <a:r>
              <a:rPr lang="es-EC" sz="3200" dirty="0">
                <a:solidFill>
                  <a:srgbClr val="FFC000"/>
                </a:solidFill>
                <a:latin typeface="Arial Black" panose="020B0A04020102020204" pitchFamily="34" charset="0"/>
              </a:rPr>
              <a:t>FICAYA</a:t>
            </a:r>
          </a:p>
          <a:p>
            <a:pPr algn="ctr"/>
            <a:endParaRPr lang="es-EC" sz="3200" dirty="0">
              <a:solidFill>
                <a:srgbClr val="FFC000"/>
              </a:solidFill>
              <a:latin typeface="Arial Black" panose="020B0A04020102020204" pitchFamily="34" charset="0"/>
            </a:endParaRPr>
          </a:p>
          <a:p>
            <a:pPr algn="ctr"/>
            <a:r>
              <a:rPr lang="es-EC" sz="3200" dirty="0">
                <a:solidFill>
                  <a:srgbClr val="FFC000"/>
                </a:solidFill>
                <a:latin typeface="Arial Black" panose="020B0A04020102020204" pitchFamily="34" charset="0"/>
              </a:rPr>
              <a:t>Ingeniería en Agropecuaria</a:t>
            </a:r>
          </a:p>
          <a:p>
            <a:pPr algn="ctr"/>
            <a:endParaRPr lang="es-EC" sz="3200" dirty="0">
              <a:solidFill>
                <a:srgbClr val="FFC000"/>
              </a:solidFill>
              <a:latin typeface="Arial Black" panose="020B0A04020102020204" pitchFamily="34" charset="0"/>
            </a:endParaRPr>
          </a:p>
          <a:p>
            <a:pPr algn="ctr"/>
            <a:r>
              <a:rPr lang="es-EC" sz="3200" dirty="0">
                <a:solidFill>
                  <a:srgbClr val="FFC000"/>
                </a:solidFill>
                <a:latin typeface="Arial Black" panose="020B0A04020102020204" pitchFamily="34" charset="0"/>
              </a:rPr>
              <a:t>TESIS</a:t>
            </a:r>
          </a:p>
          <a:p>
            <a:pPr algn="ctr"/>
            <a:endParaRPr lang="es-EC" sz="2800" dirty="0">
              <a:latin typeface="Arial Black" panose="020B0A04020102020204" pitchFamily="34" charset="0"/>
            </a:endParaRPr>
          </a:p>
          <a:p>
            <a:pPr algn="ctr"/>
            <a:r>
              <a:rPr lang="es-EC" dirty="0">
                <a:solidFill>
                  <a:schemeClr val="bg1"/>
                </a:solidFill>
                <a:latin typeface="Arial Black" panose="020B0A04020102020204" pitchFamily="34" charset="0"/>
              </a:rPr>
              <a:t>Autor</a:t>
            </a:r>
            <a:r>
              <a:rPr lang="en-US" dirty="0">
                <a:solidFill>
                  <a:schemeClr val="bg1"/>
                </a:solidFill>
                <a:latin typeface="Arial Black" panose="020B0A04020102020204" pitchFamily="34" charset="0"/>
              </a:rPr>
              <a:t>: Danilo Morillo O.</a:t>
            </a:r>
          </a:p>
          <a:p>
            <a:pPr algn="ctr"/>
            <a:r>
              <a:rPr lang="en-US" dirty="0">
                <a:solidFill>
                  <a:schemeClr val="bg1"/>
                </a:solidFill>
                <a:latin typeface="Arial Black" panose="020B0A04020102020204" pitchFamily="34" charset="0"/>
              </a:rPr>
              <a:t>Director: </a:t>
            </a:r>
            <a:r>
              <a:rPr lang="en-US" dirty="0" err="1">
                <a:solidFill>
                  <a:schemeClr val="bg2">
                    <a:lumMod val="90000"/>
                  </a:schemeClr>
                </a:solidFill>
                <a:latin typeface="Arial Black" panose="020B0A04020102020204" pitchFamily="34" charset="0"/>
              </a:rPr>
              <a:t>Ing</a:t>
            </a:r>
            <a:r>
              <a:rPr lang="en-US" dirty="0">
                <a:solidFill>
                  <a:schemeClr val="bg1"/>
                </a:solidFill>
                <a:latin typeface="Arial Black" panose="020B0A04020102020204" pitchFamily="34" charset="0"/>
              </a:rPr>
              <a:t>. Fernando </a:t>
            </a:r>
            <a:r>
              <a:rPr lang="en-US" dirty="0" err="1">
                <a:solidFill>
                  <a:schemeClr val="bg1"/>
                </a:solidFill>
                <a:latin typeface="Arial Black" panose="020B0A04020102020204" pitchFamily="34" charset="0"/>
              </a:rPr>
              <a:t>Basantes</a:t>
            </a:r>
            <a:r>
              <a:rPr lang="en-US" dirty="0">
                <a:solidFill>
                  <a:schemeClr val="bg1"/>
                </a:solidFill>
                <a:latin typeface="Arial Black" panose="020B0A04020102020204" pitchFamily="34" charset="0"/>
              </a:rPr>
              <a:t> Ms. c</a:t>
            </a:r>
            <a:endParaRPr lang="es-EC"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063344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lobo: flecha hacia abajo 3">
            <a:extLst>
              <a:ext uri="{FF2B5EF4-FFF2-40B4-BE49-F238E27FC236}">
                <a16:creationId xmlns:a16="http://schemas.microsoft.com/office/drawing/2014/main" id="{008DEEEF-5668-4042-9E1F-55AC853BDC9B}"/>
              </a:ext>
            </a:extLst>
          </p:cNvPr>
          <p:cNvSpPr/>
          <p:nvPr/>
        </p:nvSpPr>
        <p:spPr>
          <a:xfrm>
            <a:off x="3095537" y="2206304"/>
            <a:ext cx="5595457" cy="2315361"/>
          </a:xfrm>
          <a:prstGeom prst="downArrowCallout">
            <a:avLst/>
          </a:prstGeom>
          <a:solidFill>
            <a:schemeClr val="accent4"/>
          </a:solidFill>
          <a:ln w="762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s-EC" sz="3600" dirty="0">
                <a:ln w="0"/>
                <a:solidFill>
                  <a:schemeClr val="accent1"/>
                </a:solidFill>
                <a:effectLst>
                  <a:outerShdw blurRad="38100" dist="25400" dir="5400000" algn="ctr" rotWithShape="0">
                    <a:srgbClr val="6E747A">
                      <a:alpha val="43000"/>
                    </a:srgbClr>
                  </a:outerShdw>
                </a:effectLst>
              </a:rPr>
              <a:t>M</a:t>
            </a:r>
            <a:r>
              <a:rPr lang="en-US" sz="3600" dirty="0">
                <a:ln w="0"/>
                <a:solidFill>
                  <a:schemeClr val="accent1"/>
                </a:solidFill>
                <a:effectLst>
                  <a:outerShdw blurRad="38100" dist="25400" dir="5400000" algn="ctr" rotWithShape="0">
                    <a:srgbClr val="6E747A">
                      <a:alpha val="43000"/>
                    </a:srgbClr>
                  </a:outerShdw>
                </a:effectLst>
              </a:rPr>
              <a:t>ANEJO ESPECÍFICO DEL EXPERIMENTO</a:t>
            </a:r>
            <a:endParaRPr lang="es-EC" sz="36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37615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FA16E9D-1562-497B-8BD6-B5C633153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299" y="968458"/>
            <a:ext cx="8215620" cy="6161715"/>
          </a:xfrm>
          <a:prstGeom prst="rect">
            <a:avLst/>
          </a:prstGeom>
        </p:spPr>
      </p:pic>
      <p:sp>
        <p:nvSpPr>
          <p:cNvPr id="6" name="Globo: flecha hacia abajo 5">
            <a:extLst>
              <a:ext uri="{FF2B5EF4-FFF2-40B4-BE49-F238E27FC236}">
                <a16:creationId xmlns:a16="http://schemas.microsoft.com/office/drawing/2014/main" id="{75BEDD57-2AD9-4CD6-BE51-B48BA45B446E}"/>
              </a:ext>
            </a:extLst>
          </p:cNvPr>
          <p:cNvSpPr/>
          <p:nvPr/>
        </p:nvSpPr>
        <p:spPr>
          <a:xfrm>
            <a:off x="3534964" y="402673"/>
            <a:ext cx="4954291" cy="565785"/>
          </a:xfrm>
          <a:prstGeom prst="downArrowCallout">
            <a:avLst/>
          </a:prstGeom>
          <a:solidFill>
            <a:schemeClr val="accent2"/>
          </a:solidFill>
          <a:ln>
            <a:solidFill>
              <a:schemeClr val="accent1"/>
            </a:solidFill>
          </a:ln>
        </p:spPr>
        <p:txBody>
          <a:bodyPr wrap="square">
            <a:spAutoFit/>
          </a:bodyPr>
          <a:lstStyle/>
          <a:p>
            <a:r>
              <a:rPr lang="es-ES" b="1" dirty="0">
                <a:latin typeface="Times New Roman" panose="02020603050405020304" pitchFamily="18" charset="0"/>
                <a:ea typeface="Calibri" panose="020F0502020204030204" pitchFamily="34" charset="0"/>
              </a:rPr>
              <a:t>CULTIVO Y DELIMITACIÓN DE PARCELAS </a:t>
            </a:r>
            <a:endParaRPr lang="en-US" b="1" dirty="0"/>
          </a:p>
        </p:txBody>
      </p:sp>
      <p:cxnSp>
        <p:nvCxnSpPr>
          <p:cNvPr id="8" name="Conector recto 7">
            <a:extLst>
              <a:ext uri="{FF2B5EF4-FFF2-40B4-BE49-F238E27FC236}">
                <a16:creationId xmlns:a16="http://schemas.microsoft.com/office/drawing/2014/main" id="{F25EB050-5557-4858-A32E-69D9DC96B3C4}"/>
              </a:ext>
            </a:extLst>
          </p:cNvPr>
          <p:cNvCxnSpPr>
            <a:cxnSpLocks/>
          </p:cNvCxnSpPr>
          <p:nvPr/>
        </p:nvCxnSpPr>
        <p:spPr>
          <a:xfrm>
            <a:off x="6400800" y="3380763"/>
            <a:ext cx="469783" cy="10779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BA7E92DF-CD12-4109-BA60-C587C3B0DEE6}"/>
              </a:ext>
            </a:extLst>
          </p:cNvPr>
          <p:cNvCxnSpPr>
            <a:cxnSpLocks/>
          </p:cNvCxnSpPr>
          <p:nvPr/>
        </p:nvCxnSpPr>
        <p:spPr>
          <a:xfrm>
            <a:off x="6400800" y="3380763"/>
            <a:ext cx="886437" cy="461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0D2857C3-EE42-4D2F-B8A5-387FED85849A}"/>
              </a:ext>
            </a:extLst>
          </p:cNvPr>
          <p:cNvCxnSpPr>
            <a:cxnSpLocks/>
          </p:cNvCxnSpPr>
          <p:nvPr/>
        </p:nvCxnSpPr>
        <p:spPr>
          <a:xfrm>
            <a:off x="7287237" y="3426902"/>
            <a:ext cx="685100" cy="10318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D8381DF8-4141-42B3-B544-32B631FFBAE7}"/>
              </a:ext>
            </a:extLst>
          </p:cNvPr>
          <p:cNvCxnSpPr>
            <a:cxnSpLocks/>
          </p:cNvCxnSpPr>
          <p:nvPr/>
        </p:nvCxnSpPr>
        <p:spPr>
          <a:xfrm>
            <a:off x="6870583" y="4458748"/>
            <a:ext cx="110175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E72A4544-49BD-4D18-9B25-AC53FE742B6A}"/>
              </a:ext>
            </a:extLst>
          </p:cNvPr>
          <p:cNvCxnSpPr>
            <a:cxnSpLocks/>
          </p:cNvCxnSpPr>
          <p:nvPr/>
        </p:nvCxnSpPr>
        <p:spPr>
          <a:xfrm>
            <a:off x="6719582" y="3403832"/>
            <a:ext cx="567655" cy="10549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F77C24C0-C67D-4BB2-A8D1-0CC5F66D8198}"/>
              </a:ext>
            </a:extLst>
          </p:cNvPr>
          <p:cNvCxnSpPr>
            <a:cxnSpLocks/>
          </p:cNvCxnSpPr>
          <p:nvPr/>
        </p:nvCxnSpPr>
        <p:spPr>
          <a:xfrm>
            <a:off x="7021585" y="3426902"/>
            <a:ext cx="608202" cy="10318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F3989834-66B3-40AD-A046-12F52F50257F}"/>
              </a:ext>
            </a:extLst>
          </p:cNvPr>
          <p:cNvCxnSpPr>
            <a:cxnSpLocks/>
          </p:cNvCxnSpPr>
          <p:nvPr/>
        </p:nvCxnSpPr>
        <p:spPr>
          <a:xfrm>
            <a:off x="6543413" y="3659933"/>
            <a:ext cx="87804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ED8FEA05-E61E-40B1-AF68-FE527734BC65}"/>
              </a:ext>
            </a:extLst>
          </p:cNvPr>
          <p:cNvCxnSpPr>
            <a:cxnSpLocks/>
          </p:cNvCxnSpPr>
          <p:nvPr/>
        </p:nvCxnSpPr>
        <p:spPr>
          <a:xfrm>
            <a:off x="6719582" y="4049315"/>
            <a:ext cx="91020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872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lobo: flecha hacia abajo 3">
            <a:extLst>
              <a:ext uri="{FF2B5EF4-FFF2-40B4-BE49-F238E27FC236}">
                <a16:creationId xmlns:a16="http://schemas.microsoft.com/office/drawing/2014/main" id="{E96CF406-0FBE-4C6F-BD85-D9BBD27B2C4E}"/>
              </a:ext>
            </a:extLst>
          </p:cNvPr>
          <p:cNvSpPr/>
          <p:nvPr/>
        </p:nvSpPr>
        <p:spPr>
          <a:xfrm>
            <a:off x="3534964" y="402673"/>
            <a:ext cx="4954291" cy="565785"/>
          </a:xfrm>
          <a:prstGeom prst="downArrowCallout">
            <a:avLst/>
          </a:prstGeom>
          <a:solidFill>
            <a:schemeClr val="accent2"/>
          </a:solidFill>
          <a:ln>
            <a:solidFill>
              <a:schemeClr val="accent1"/>
            </a:solidFill>
          </a:ln>
        </p:spPr>
        <p:txBody>
          <a:bodyPr wrap="square">
            <a:spAutoFit/>
          </a:bodyPr>
          <a:lstStyle/>
          <a:p>
            <a:r>
              <a:rPr lang="es-ES" b="1" dirty="0">
                <a:latin typeface="Times New Roman" panose="02020603050405020304" pitchFamily="18" charset="0"/>
                <a:ea typeface="Calibri" panose="020F0502020204030204" pitchFamily="34" charset="0"/>
              </a:rPr>
              <a:t>IMPLEMENTACIÓN DE TRATAMIENTOS</a:t>
            </a:r>
            <a:endParaRPr lang="en-US" b="1" dirty="0"/>
          </a:p>
        </p:txBody>
      </p:sp>
      <p:pic>
        <p:nvPicPr>
          <p:cNvPr id="13" name="Imagen 12">
            <a:extLst>
              <a:ext uri="{FF2B5EF4-FFF2-40B4-BE49-F238E27FC236}">
                <a16:creationId xmlns:a16="http://schemas.microsoft.com/office/drawing/2014/main" id="{70DDF0D9-AB8B-4D5A-A418-D7F3F9B27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6946" y="1688720"/>
            <a:ext cx="5800987" cy="4604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4C4DDD1A-A1FB-40F2-AF07-1815FC2BB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91993" y="1815690"/>
            <a:ext cx="5800988" cy="4350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9" name="Conector recto de flecha 18">
            <a:extLst>
              <a:ext uri="{FF2B5EF4-FFF2-40B4-BE49-F238E27FC236}">
                <a16:creationId xmlns:a16="http://schemas.microsoft.com/office/drawing/2014/main" id="{0D655BD5-24D6-42F3-9CB0-D56E04924EC7}"/>
              </a:ext>
            </a:extLst>
          </p:cNvPr>
          <p:cNvCxnSpPr>
            <a:cxnSpLocks/>
          </p:cNvCxnSpPr>
          <p:nvPr/>
        </p:nvCxnSpPr>
        <p:spPr>
          <a:xfrm>
            <a:off x="2483141" y="2483141"/>
            <a:ext cx="461395" cy="3977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BE9335A7-0667-4278-9049-EE54090E9470}"/>
              </a:ext>
            </a:extLst>
          </p:cNvPr>
          <p:cNvCxnSpPr>
            <a:cxnSpLocks/>
          </p:cNvCxnSpPr>
          <p:nvPr/>
        </p:nvCxnSpPr>
        <p:spPr>
          <a:xfrm>
            <a:off x="7911954" y="2880919"/>
            <a:ext cx="436050" cy="3404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E5B8168B-E5C6-4F01-BB84-A4E8BCE49113}"/>
              </a:ext>
            </a:extLst>
          </p:cNvPr>
          <p:cNvCxnSpPr>
            <a:cxnSpLocks/>
          </p:cNvCxnSpPr>
          <p:nvPr/>
        </p:nvCxnSpPr>
        <p:spPr>
          <a:xfrm>
            <a:off x="9731229" y="2780950"/>
            <a:ext cx="513127" cy="4404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E1267E39-912E-41D3-BE60-39F89AD52E65}"/>
              </a:ext>
            </a:extLst>
          </p:cNvPr>
          <p:cNvCxnSpPr>
            <a:cxnSpLocks/>
          </p:cNvCxnSpPr>
          <p:nvPr/>
        </p:nvCxnSpPr>
        <p:spPr>
          <a:xfrm flipH="1">
            <a:off x="6705600" y="3381231"/>
            <a:ext cx="349541" cy="4683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A6E48C8D-B439-458E-91E8-793DFFB26379}"/>
              </a:ext>
            </a:extLst>
          </p:cNvPr>
          <p:cNvCxnSpPr>
            <a:cxnSpLocks/>
          </p:cNvCxnSpPr>
          <p:nvPr/>
        </p:nvCxnSpPr>
        <p:spPr>
          <a:xfrm flipH="1">
            <a:off x="3719118" y="2298583"/>
            <a:ext cx="448811" cy="4823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ángulo: biselado 32">
            <a:extLst>
              <a:ext uri="{FF2B5EF4-FFF2-40B4-BE49-F238E27FC236}">
                <a16:creationId xmlns:a16="http://schemas.microsoft.com/office/drawing/2014/main" id="{2CCB7B0D-7462-429E-8F31-E79E5AB00206}"/>
              </a:ext>
            </a:extLst>
          </p:cNvPr>
          <p:cNvSpPr/>
          <p:nvPr/>
        </p:nvSpPr>
        <p:spPr>
          <a:xfrm>
            <a:off x="1795244" y="5058561"/>
            <a:ext cx="2743200" cy="629175"/>
          </a:xfrm>
          <a:prstGeom prst="bevel">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dirty="0">
                <a:ln w="0"/>
                <a:solidFill>
                  <a:schemeClr val="accent1"/>
                </a:solidFill>
                <a:effectLst>
                  <a:outerShdw blurRad="38100" dist="25400" dir="5400000" algn="ctr" rotWithShape="0">
                    <a:srgbClr val="6E747A">
                      <a:alpha val="43000"/>
                    </a:srgbClr>
                  </a:outerShdw>
                </a:effectLst>
              </a:rPr>
              <a:t>T1</a:t>
            </a:r>
            <a:r>
              <a:rPr lang="en-US" dirty="0">
                <a:ln w="0"/>
                <a:solidFill>
                  <a:schemeClr val="accent1"/>
                </a:solidFill>
                <a:effectLst>
                  <a:outerShdw blurRad="38100" dist="25400" dir="5400000" algn="ctr" rotWithShape="0">
                    <a:srgbClr val="6E747A">
                      <a:alpha val="43000"/>
                    </a:srgbClr>
                  </a:outerShdw>
                </a:effectLst>
              </a:rPr>
              <a:t>: Dos </a:t>
            </a:r>
            <a:r>
              <a:rPr lang="en-US" dirty="0" err="1">
                <a:ln w="0"/>
                <a:solidFill>
                  <a:schemeClr val="accent1"/>
                </a:solidFill>
                <a:effectLst>
                  <a:outerShdw blurRad="38100" dist="25400" dir="5400000" algn="ctr" rotWithShape="0">
                    <a:srgbClr val="6E747A">
                      <a:alpha val="43000"/>
                    </a:srgbClr>
                  </a:outerShdw>
                </a:effectLst>
              </a:rPr>
              <a:t>ejes</a:t>
            </a:r>
            <a:endParaRPr lang="en-US" dirty="0">
              <a:ln w="0"/>
              <a:solidFill>
                <a:schemeClr val="accent1"/>
              </a:solidFill>
              <a:effectLst>
                <a:outerShdw blurRad="38100" dist="25400" dir="5400000" algn="ctr" rotWithShape="0">
                  <a:srgbClr val="6E747A">
                    <a:alpha val="43000"/>
                  </a:srgbClr>
                </a:outerShdw>
              </a:effectLst>
            </a:endParaRPr>
          </a:p>
        </p:txBody>
      </p:sp>
      <p:sp>
        <p:nvSpPr>
          <p:cNvPr id="34" name="Rectángulo: biselado 33">
            <a:extLst>
              <a:ext uri="{FF2B5EF4-FFF2-40B4-BE49-F238E27FC236}">
                <a16:creationId xmlns:a16="http://schemas.microsoft.com/office/drawing/2014/main" id="{F5425F41-1848-4504-B21A-E196E069E31A}"/>
              </a:ext>
            </a:extLst>
          </p:cNvPr>
          <p:cNvSpPr/>
          <p:nvPr/>
        </p:nvSpPr>
        <p:spPr>
          <a:xfrm>
            <a:off x="7117655" y="4911756"/>
            <a:ext cx="2743200" cy="629175"/>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1"/>
                </a:solidFill>
                <a:effectLst>
                  <a:outerShdw blurRad="38100" dist="25400" dir="5400000" algn="ctr" rotWithShape="0">
                    <a:srgbClr val="6E747A">
                      <a:alpha val="43000"/>
                    </a:srgbClr>
                  </a:outerShdw>
                </a:effectLst>
              </a:rPr>
              <a:t>T2: Tres </a:t>
            </a:r>
            <a:r>
              <a:rPr lang="en-US" dirty="0" err="1">
                <a:ln w="0"/>
                <a:solidFill>
                  <a:schemeClr val="accent1"/>
                </a:solidFill>
                <a:effectLst>
                  <a:outerShdw blurRad="38100" dist="25400" dir="5400000" algn="ctr" rotWithShape="0">
                    <a:srgbClr val="6E747A">
                      <a:alpha val="43000"/>
                    </a:srgbClr>
                  </a:outerShdw>
                </a:effectLst>
              </a:rPr>
              <a:t>ejes</a:t>
            </a:r>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606305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6723455-FD5D-4678-A07B-C5756E568823}"/>
              </a:ext>
            </a:extLst>
          </p:cNvPr>
          <p:cNvSpPr/>
          <p:nvPr/>
        </p:nvSpPr>
        <p:spPr>
          <a:xfrm>
            <a:off x="5059591" y="335560"/>
            <a:ext cx="2103575" cy="646331"/>
          </a:xfrm>
          <a:prstGeom prst="rect">
            <a:avLst/>
          </a:prstGeom>
          <a:solidFill>
            <a:schemeClr val="accent2"/>
          </a:solidFill>
        </p:spPr>
        <p:txBody>
          <a:bodyPr wrap="square">
            <a:spAutoFit/>
          </a:bodyPr>
          <a:lstStyle/>
          <a:p>
            <a:r>
              <a:rPr lang="es-ES" sz="3600" dirty="0">
                <a:latin typeface="Times New Roman" panose="02020603050405020304" pitchFamily="18" charset="0"/>
                <a:ea typeface="Calibri" panose="020F0502020204030204" pitchFamily="34" charset="0"/>
              </a:rPr>
              <a:t>Despunte </a:t>
            </a:r>
            <a:endParaRPr lang="en-US" sz="3600" dirty="0"/>
          </a:p>
        </p:txBody>
      </p:sp>
      <p:pic>
        <p:nvPicPr>
          <p:cNvPr id="5" name="Imagen 4">
            <a:extLst>
              <a:ext uri="{FF2B5EF4-FFF2-40B4-BE49-F238E27FC236}">
                <a16:creationId xmlns:a16="http://schemas.microsoft.com/office/drawing/2014/main" id="{C7E19980-4FF4-485E-A213-2AF966479A4D}"/>
              </a:ext>
            </a:extLst>
          </p:cNvPr>
          <p:cNvPicPr>
            <a:picLocks noChangeAspect="1"/>
          </p:cNvPicPr>
          <p:nvPr/>
        </p:nvPicPr>
        <p:blipFill rotWithShape="1">
          <a:blip r:embed="rId2"/>
          <a:srcRect l="12247" t="1835" r="10206" b="16086"/>
          <a:stretch/>
        </p:blipFill>
        <p:spPr>
          <a:xfrm>
            <a:off x="1384183" y="1228986"/>
            <a:ext cx="9454393" cy="5629014"/>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699125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AD8E7E38-AE7A-491F-A203-29C33704E824}"/>
              </a:ext>
            </a:extLst>
          </p:cNvPr>
          <p:cNvSpPr/>
          <p:nvPr/>
        </p:nvSpPr>
        <p:spPr>
          <a:xfrm>
            <a:off x="4364374" y="1271521"/>
            <a:ext cx="3498208" cy="523220"/>
          </a:xfrm>
          <a:prstGeom prst="rect">
            <a:avLst/>
          </a:prstGeom>
          <a:solidFill>
            <a:schemeClr val="accent2"/>
          </a:solidFill>
        </p:spPr>
        <p:txBody>
          <a:bodyPr wrap="square">
            <a:spAutoFit/>
          </a:bodyPr>
          <a:lstStyle/>
          <a:p>
            <a:r>
              <a:rPr lang="es-ES" sz="2800" dirty="0"/>
              <a:t>Formación de coronas</a:t>
            </a:r>
            <a:endParaRPr lang="en-US" sz="4800" dirty="0"/>
          </a:p>
        </p:txBody>
      </p:sp>
      <p:sp>
        <p:nvSpPr>
          <p:cNvPr id="6" name="Rectángulo 5">
            <a:extLst>
              <a:ext uri="{FF2B5EF4-FFF2-40B4-BE49-F238E27FC236}">
                <a16:creationId xmlns:a16="http://schemas.microsoft.com/office/drawing/2014/main" id="{438E3373-6E7C-4767-9C1A-E094F784FD05}"/>
              </a:ext>
            </a:extLst>
          </p:cNvPr>
          <p:cNvSpPr/>
          <p:nvPr/>
        </p:nvSpPr>
        <p:spPr>
          <a:xfrm>
            <a:off x="8528807" y="1271521"/>
            <a:ext cx="3498208" cy="523220"/>
          </a:xfrm>
          <a:prstGeom prst="rect">
            <a:avLst/>
          </a:prstGeom>
          <a:solidFill>
            <a:schemeClr val="accent2"/>
          </a:solidFill>
        </p:spPr>
        <p:txBody>
          <a:bodyPr wrap="square">
            <a:spAutoFit/>
          </a:bodyPr>
          <a:lstStyle/>
          <a:p>
            <a:r>
              <a:rPr lang="es-ES" sz="2800" dirty="0"/>
              <a:t>Fertilización</a:t>
            </a:r>
            <a:endParaRPr lang="en-US" sz="4800" dirty="0"/>
          </a:p>
        </p:txBody>
      </p:sp>
      <p:pic>
        <p:nvPicPr>
          <p:cNvPr id="8" name="Imagen 7">
            <a:extLst>
              <a:ext uri="{FF2B5EF4-FFF2-40B4-BE49-F238E27FC236}">
                <a16:creationId xmlns:a16="http://schemas.microsoft.com/office/drawing/2014/main" id="{AE72F4FC-9A33-4A6F-A86A-69D7EF3B061E}"/>
              </a:ext>
            </a:extLst>
          </p:cNvPr>
          <p:cNvPicPr>
            <a:picLocks noChangeAspect="1"/>
          </p:cNvPicPr>
          <p:nvPr/>
        </p:nvPicPr>
        <p:blipFill rotWithShape="1">
          <a:blip r:embed="rId2">
            <a:extLst>
              <a:ext uri="{28A0092B-C50C-407E-A947-70E740481C1C}">
                <a14:useLocalDpi xmlns:a14="http://schemas.microsoft.com/office/drawing/2010/main" val="0"/>
              </a:ext>
            </a:extLst>
          </a:blip>
          <a:srcRect l="14604" r="14995"/>
          <a:stretch/>
        </p:blipFill>
        <p:spPr>
          <a:xfrm>
            <a:off x="138771" y="2002618"/>
            <a:ext cx="3531766" cy="416328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Imagen 9">
            <a:extLst>
              <a:ext uri="{FF2B5EF4-FFF2-40B4-BE49-F238E27FC236}">
                <a16:creationId xmlns:a16="http://schemas.microsoft.com/office/drawing/2014/main" id="{40DB4FCB-06CE-464F-B5FF-5BF531C93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283" y="2272116"/>
            <a:ext cx="4580389" cy="34352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Imagen 11">
            <a:extLst>
              <a:ext uri="{FF2B5EF4-FFF2-40B4-BE49-F238E27FC236}">
                <a16:creationId xmlns:a16="http://schemas.microsoft.com/office/drawing/2014/main" id="{61B08E84-C82A-4888-B869-FAC51A8324CE}"/>
              </a:ext>
            </a:extLst>
          </p:cNvPr>
          <p:cNvPicPr>
            <a:picLocks noChangeAspect="1"/>
          </p:cNvPicPr>
          <p:nvPr/>
        </p:nvPicPr>
        <p:blipFill rotWithShape="1">
          <a:blip r:embed="rId4">
            <a:extLst>
              <a:ext uri="{28A0092B-C50C-407E-A947-70E740481C1C}">
                <a14:useLocalDpi xmlns:a14="http://schemas.microsoft.com/office/drawing/2010/main" val="0"/>
              </a:ext>
            </a:extLst>
          </a:blip>
          <a:srcRect l="7787" r="22713" b="3698"/>
          <a:stretch/>
        </p:blipFill>
        <p:spPr>
          <a:xfrm>
            <a:off x="8528807" y="2182731"/>
            <a:ext cx="3385480" cy="361406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3" name="Rectángulo 12">
            <a:extLst>
              <a:ext uri="{FF2B5EF4-FFF2-40B4-BE49-F238E27FC236}">
                <a16:creationId xmlns:a16="http://schemas.microsoft.com/office/drawing/2014/main" id="{1F1B3DB6-94E5-4765-AA73-CF35F64EC2B1}"/>
              </a:ext>
            </a:extLst>
          </p:cNvPr>
          <p:cNvSpPr/>
          <p:nvPr/>
        </p:nvSpPr>
        <p:spPr>
          <a:xfrm>
            <a:off x="172329" y="1271521"/>
            <a:ext cx="3498208" cy="523220"/>
          </a:xfrm>
          <a:prstGeom prst="rect">
            <a:avLst/>
          </a:prstGeom>
          <a:solidFill>
            <a:schemeClr val="accent2"/>
          </a:solidFill>
        </p:spPr>
        <p:txBody>
          <a:bodyPr wrap="square">
            <a:spAutoFit/>
          </a:bodyPr>
          <a:lstStyle/>
          <a:p>
            <a:r>
              <a:rPr lang="es-ES" sz="2800" dirty="0"/>
              <a:t>Limpieza de malezas</a:t>
            </a:r>
            <a:endParaRPr lang="en-US" sz="4800" dirty="0"/>
          </a:p>
        </p:txBody>
      </p:sp>
    </p:spTree>
    <p:extLst>
      <p:ext uri="{BB962C8B-B14F-4D97-AF65-F5344CB8AC3E}">
        <p14:creationId xmlns:p14="http://schemas.microsoft.com/office/powerpoint/2010/main" val="1943974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lobo: flecha hacia abajo 3">
            <a:extLst>
              <a:ext uri="{FF2B5EF4-FFF2-40B4-BE49-F238E27FC236}">
                <a16:creationId xmlns:a16="http://schemas.microsoft.com/office/drawing/2014/main" id="{796BC6B6-C5E8-4AAA-B83C-443E608852B3}"/>
              </a:ext>
            </a:extLst>
          </p:cNvPr>
          <p:cNvSpPr/>
          <p:nvPr/>
        </p:nvSpPr>
        <p:spPr>
          <a:xfrm>
            <a:off x="3095537" y="2206304"/>
            <a:ext cx="5595457" cy="2315361"/>
          </a:xfrm>
          <a:prstGeom prst="downArrowCallout">
            <a:avLst/>
          </a:prstGeom>
          <a:solidFill>
            <a:schemeClr val="accent4"/>
          </a:solidFill>
          <a:ln w="762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ln w="12700">
                  <a:solidFill>
                    <a:schemeClr val="accent5"/>
                  </a:solidFill>
                  <a:prstDash val="solid"/>
                </a:ln>
                <a:pattFill prst="ltDnDiag">
                  <a:fgClr>
                    <a:schemeClr val="accent5">
                      <a:lumMod val="60000"/>
                      <a:lumOff val="40000"/>
                    </a:schemeClr>
                  </a:fgClr>
                  <a:bgClr>
                    <a:schemeClr val="bg1"/>
                  </a:bgClr>
                </a:pattFill>
              </a:rPr>
              <a:t>VARIABLES EVALUADAS</a:t>
            </a:r>
            <a:endParaRPr lang="es-EC" sz="3600" b="1" dirty="0">
              <a:ln w="12700">
                <a:solidFill>
                  <a:schemeClr val="accent5"/>
                </a:solidFill>
                <a:prstDash val="solid"/>
              </a:ln>
              <a:pattFill prst="ltDnDiag">
                <a:fgClr>
                  <a:schemeClr val="accent5">
                    <a:lumMod val="60000"/>
                    <a:lumOff val="40000"/>
                  </a:schemeClr>
                </a:fgClr>
                <a:bgClr>
                  <a:schemeClr val="bg1"/>
                </a:bgClr>
              </a:pattFill>
            </a:endParaRPr>
          </a:p>
        </p:txBody>
      </p:sp>
    </p:spTree>
    <p:extLst>
      <p:ext uri="{BB962C8B-B14F-4D97-AF65-F5344CB8AC3E}">
        <p14:creationId xmlns:p14="http://schemas.microsoft.com/office/powerpoint/2010/main" val="3225842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04F132C1-61FE-466C-B41C-88DE06BDDF37}"/>
              </a:ext>
            </a:extLst>
          </p:cNvPr>
          <p:cNvGraphicFramePr/>
          <p:nvPr>
            <p:extLst>
              <p:ext uri="{D42A27DB-BD31-4B8C-83A1-F6EECF244321}">
                <p14:modId xmlns:p14="http://schemas.microsoft.com/office/powerpoint/2010/main" val="34917693"/>
              </p:ext>
            </p:extLst>
          </p:nvPr>
        </p:nvGraphicFramePr>
        <p:xfrm>
          <a:off x="780176" y="1812023"/>
          <a:ext cx="10654017" cy="5181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Rectángulo: biselado 13">
            <a:extLst>
              <a:ext uri="{FF2B5EF4-FFF2-40B4-BE49-F238E27FC236}">
                <a16:creationId xmlns:a16="http://schemas.microsoft.com/office/drawing/2014/main" id="{02075105-EBF4-488A-A49C-3B08F7C84BA8}"/>
              </a:ext>
            </a:extLst>
          </p:cNvPr>
          <p:cNvSpPr/>
          <p:nvPr/>
        </p:nvSpPr>
        <p:spPr>
          <a:xfrm>
            <a:off x="1048624" y="1107348"/>
            <a:ext cx="2499919" cy="704674"/>
          </a:xfrm>
          <a:prstGeom prst="bevel">
            <a:avLst/>
          </a:prstGeom>
          <a:solidFill>
            <a:schemeClr val="tx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dirty="0">
                <a:ln w="0"/>
                <a:solidFill>
                  <a:schemeClr val="tx1"/>
                </a:solidFill>
                <a:effectLst>
                  <a:outerShdw blurRad="38100" dist="19050" dir="2700000" algn="tl" rotWithShape="0">
                    <a:schemeClr val="dk1">
                      <a:alpha val="40000"/>
                    </a:schemeClr>
                  </a:outerShdw>
                </a:effectLst>
              </a:rPr>
              <a:t>Número de frutos por planta</a:t>
            </a:r>
          </a:p>
        </p:txBody>
      </p:sp>
      <p:sp>
        <p:nvSpPr>
          <p:cNvPr id="15" name="Rectángulo: biselado 14">
            <a:extLst>
              <a:ext uri="{FF2B5EF4-FFF2-40B4-BE49-F238E27FC236}">
                <a16:creationId xmlns:a16="http://schemas.microsoft.com/office/drawing/2014/main" id="{385E6820-45EF-4A04-BCDC-6718136AD6F6}"/>
              </a:ext>
            </a:extLst>
          </p:cNvPr>
          <p:cNvSpPr/>
          <p:nvPr/>
        </p:nvSpPr>
        <p:spPr>
          <a:xfrm>
            <a:off x="3900881" y="1107348"/>
            <a:ext cx="2122414" cy="704673"/>
          </a:xfrm>
          <a:prstGeom prst="bevel">
            <a:avLst/>
          </a:prstGeom>
          <a:solidFill>
            <a:schemeClr val="tx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dirty="0">
                <a:ln w="0"/>
                <a:solidFill>
                  <a:schemeClr val="tx1"/>
                </a:solidFill>
                <a:effectLst>
                  <a:outerShdw blurRad="38100" dist="19050" dir="2700000" algn="tl" rotWithShape="0">
                    <a:schemeClr val="dk1">
                      <a:alpha val="40000"/>
                    </a:schemeClr>
                  </a:outerShdw>
                </a:effectLst>
              </a:rPr>
              <a:t>Peso de frutos por planta</a:t>
            </a:r>
          </a:p>
        </p:txBody>
      </p:sp>
      <p:sp>
        <p:nvSpPr>
          <p:cNvPr id="16" name="Rectángulo: biselado 15">
            <a:extLst>
              <a:ext uri="{FF2B5EF4-FFF2-40B4-BE49-F238E27FC236}">
                <a16:creationId xmlns:a16="http://schemas.microsoft.com/office/drawing/2014/main" id="{ACBC7D38-87A3-4F06-89E3-0516E0B8794F}"/>
              </a:ext>
            </a:extLst>
          </p:cNvPr>
          <p:cNvSpPr/>
          <p:nvPr/>
        </p:nvSpPr>
        <p:spPr>
          <a:xfrm>
            <a:off x="6375633" y="604008"/>
            <a:ext cx="2046914" cy="1208016"/>
          </a:xfrm>
          <a:prstGeom prst="bevel">
            <a:avLst/>
          </a:prstGeom>
          <a:solidFill>
            <a:schemeClr val="tx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dirty="0">
                <a:ln w="0"/>
                <a:solidFill>
                  <a:schemeClr val="tx1"/>
                </a:solidFill>
                <a:effectLst>
                  <a:outerShdw blurRad="38100" dist="19050" dir="2700000" algn="tl" rotWithShape="0">
                    <a:schemeClr val="dk1">
                      <a:alpha val="40000"/>
                    </a:schemeClr>
                  </a:outerShdw>
                </a:effectLst>
              </a:rPr>
              <a:t>Diámetro ecuatorial de frutos</a:t>
            </a:r>
          </a:p>
        </p:txBody>
      </p:sp>
      <p:sp>
        <p:nvSpPr>
          <p:cNvPr id="17" name="Rectángulo: biselado 16">
            <a:extLst>
              <a:ext uri="{FF2B5EF4-FFF2-40B4-BE49-F238E27FC236}">
                <a16:creationId xmlns:a16="http://schemas.microsoft.com/office/drawing/2014/main" id="{887E80B1-3356-4E92-9B10-5F43F99B4A3A}"/>
              </a:ext>
            </a:extLst>
          </p:cNvPr>
          <p:cNvSpPr/>
          <p:nvPr/>
        </p:nvSpPr>
        <p:spPr>
          <a:xfrm>
            <a:off x="8774885" y="1107348"/>
            <a:ext cx="2390858" cy="704673"/>
          </a:xfrm>
          <a:prstGeom prst="bevel">
            <a:avLst/>
          </a:prstGeom>
          <a:solidFill>
            <a:schemeClr val="tx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dirty="0">
                <a:ln w="0"/>
                <a:solidFill>
                  <a:schemeClr val="tx1"/>
                </a:solidFill>
                <a:effectLst>
                  <a:outerShdw blurRad="38100" dist="19050" dir="2700000" algn="tl" rotWithShape="0">
                    <a:schemeClr val="dk1">
                      <a:alpha val="40000"/>
                    </a:schemeClr>
                  </a:outerShdw>
                </a:effectLst>
              </a:rPr>
              <a:t>Costos de producción</a:t>
            </a:r>
          </a:p>
        </p:txBody>
      </p:sp>
    </p:spTree>
    <p:extLst>
      <p:ext uri="{BB962C8B-B14F-4D97-AF65-F5344CB8AC3E}">
        <p14:creationId xmlns:p14="http://schemas.microsoft.com/office/powerpoint/2010/main" val="1174953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lobo: flecha hacia abajo 1">
            <a:extLst>
              <a:ext uri="{FF2B5EF4-FFF2-40B4-BE49-F238E27FC236}">
                <a16:creationId xmlns:a16="http://schemas.microsoft.com/office/drawing/2014/main" id="{F826AF50-0404-40F5-92AA-793DE846BDA1}"/>
              </a:ext>
            </a:extLst>
          </p:cNvPr>
          <p:cNvSpPr/>
          <p:nvPr/>
        </p:nvSpPr>
        <p:spPr>
          <a:xfrm>
            <a:off x="3095537" y="2206304"/>
            <a:ext cx="5595457" cy="2315361"/>
          </a:xfrm>
          <a:prstGeom prst="downArrowCallout">
            <a:avLst/>
          </a:prstGeom>
          <a:solidFill>
            <a:schemeClr val="accent4"/>
          </a:solidFill>
          <a:ln w="762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ln w="12700">
                  <a:solidFill>
                    <a:schemeClr val="accent5"/>
                  </a:solidFill>
                  <a:prstDash val="solid"/>
                </a:ln>
                <a:pattFill prst="ltDnDiag">
                  <a:fgClr>
                    <a:schemeClr val="accent5">
                      <a:lumMod val="60000"/>
                      <a:lumOff val="40000"/>
                    </a:schemeClr>
                  </a:fgClr>
                  <a:bgClr>
                    <a:schemeClr val="bg1"/>
                  </a:bgClr>
                </a:pattFill>
              </a:rPr>
              <a:t>AN</a:t>
            </a:r>
            <a:r>
              <a:rPr lang="es-EC" sz="3600" b="1" dirty="0">
                <a:ln w="12700">
                  <a:solidFill>
                    <a:schemeClr val="accent5"/>
                  </a:solidFill>
                  <a:prstDash val="solid"/>
                </a:ln>
                <a:pattFill prst="ltDnDiag">
                  <a:fgClr>
                    <a:schemeClr val="accent5">
                      <a:lumMod val="60000"/>
                      <a:lumOff val="40000"/>
                    </a:schemeClr>
                  </a:fgClr>
                  <a:bgClr>
                    <a:schemeClr val="bg1"/>
                  </a:bgClr>
                </a:pattFill>
              </a:rPr>
              <a:t>ÁLISIS DE RESULTADOS</a:t>
            </a:r>
          </a:p>
        </p:txBody>
      </p:sp>
    </p:spTree>
    <p:extLst>
      <p:ext uri="{BB962C8B-B14F-4D97-AF65-F5344CB8AC3E}">
        <p14:creationId xmlns:p14="http://schemas.microsoft.com/office/powerpoint/2010/main" val="2799838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biselado 3">
            <a:extLst>
              <a:ext uri="{FF2B5EF4-FFF2-40B4-BE49-F238E27FC236}">
                <a16:creationId xmlns:a16="http://schemas.microsoft.com/office/drawing/2014/main" id="{01800B30-A9B9-4AF8-A2B9-D0D89F165DF4}"/>
              </a:ext>
            </a:extLst>
          </p:cNvPr>
          <p:cNvSpPr/>
          <p:nvPr/>
        </p:nvSpPr>
        <p:spPr>
          <a:xfrm>
            <a:off x="2473234" y="226502"/>
            <a:ext cx="7727779" cy="964734"/>
          </a:xfrm>
          <a:prstGeom prst="bevel">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4000" b="1" dirty="0">
                <a:ln w="12700">
                  <a:solidFill>
                    <a:schemeClr val="accent5"/>
                  </a:solidFill>
                  <a:prstDash val="solid"/>
                </a:ln>
                <a:pattFill prst="ltDnDiag">
                  <a:fgClr>
                    <a:schemeClr val="accent5">
                      <a:lumMod val="60000"/>
                      <a:lumOff val="40000"/>
                    </a:schemeClr>
                  </a:fgClr>
                  <a:bgClr>
                    <a:schemeClr val="bg1"/>
                  </a:bgClr>
                </a:pattFill>
              </a:rPr>
              <a:t>NÚMERO DE FRUTOS POR PLANTA</a:t>
            </a:r>
          </a:p>
        </p:txBody>
      </p:sp>
      <p:sp>
        <p:nvSpPr>
          <p:cNvPr id="6" name="Rectángulo 5">
            <a:extLst>
              <a:ext uri="{FF2B5EF4-FFF2-40B4-BE49-F238E27FC236}">
                <a16:creationId xmlns:a16="http://schemas.microsoft.com/office/drawing/2014/main" id="{9B0DB65B-A1F1-4B6E-BC3E-547B997C31E3}"/>
              </a:ext>
            </a:extLst>
          </p:cNvPr>
          <p:cNvSpPr/>
          <p:nvPr/>
        </p:nvSpPr>
        <p:spPr>
          <a:xfrm>
            <a:off x="6970722" y="5934670"/>
            <a:ext cx="5032701" cy="923330"/>
          </a:xfrm>
          <a:prstGeom prst="rect">
            <a:avLst/>
          </a:prstGeom>
          <a:solidFill>
            <a:schemeClr val="accent3">
              <a:lumMod val="60000"/>
              <a:lumOff val="40000"/>
            </a:schemeClr>
          </a:solidFill>
        </p:spPr>
        <p:txBody>
          <a:bodyPr wrap="square">
            <a:spAutoFit/>
          </a:bodyPr>
          <a:lstStyle/>
          <a:p>
            <a:pPr algn="ctr">
              <a:spcAft>
                <a:spcPts val="1000"/>
              </a:spcAft>
            </a:pPr>
            <a:r>
              <a:rPr lang="es-EC" b="1" dirty="0">
                <a:solidFill>
                  <a:srgbClr val="262626"/>
                </a:solidFill>
                <a:latin typeface="Arial" panose="020B0604020202020204" pitchFamily="34" charset="0"/>
                <a:ea typeface="Calibri" panose="020F0502020204030204" pitchFamily="34" charset="0"/>
                <a:cs typeface="Times New Roman" panose="02020603050405020304" pitchFamily="18" charset="0"/>
              </a:rPr>
              <a:t>Figura 1. </a:t>
            </a:r>
            <a:r>
              <a:rPr lang="es-EC" dirty="0">
                <a:solidFill>
                  <a:srgbClr val="262626"/>
                </a:solidFill>
                <a:latin typeface="Arial" panose="020B0604020202020204" pitchFamily="34" charset="0"/>
                <a:ea typeface="Calibri" panose="020F0502020204030204" pitchFamily="34" charset="0"/>
                <a:cs typeface="Times New Roman" panose="02020603050405020304" pitchFamily="18" charset="0"/>
              </a:rPr>
              <a:t>Número de frutos por planta en los tratamientos. Ibarra, 2017. </a:t>
            </a:r>
            <a:r>
              <a:rPr lang="es-ES" b="1" dirty="0">
                <a:solidFill>
                  <a:srgbClr val="262626"/>
                </a:solidFill>
                <a:latin typeface="Arial" panose="020B0604020202020204" pitchFamily="34" charset="0"/>
                <a:ea typeface="Calibri" panose="020F0502020204030204" pitchFamily="34" charset="0"/>
                <a:cs typeface="Times New Roman" panose="02020603050405020304" pitchFamily="18" charset="0"/>
              </a:rPr>
              <a:t>Fuente</a:t>
            </a:r>
            <a:r>
              <a:rPr lang="es-EC" b="1" dirty="0">
                <a:solidFill>
                  <a:srgbClr val="262626"/>
                </a:solidFill>
                <a:latin typeface="Arial" panose="020B0604020202020204" pitchFamily="34" charset="0"/>
                <a:ea typeface="Calibri" panose="020F0502020204030204" pitchFamily="34" charset="0"/>
                <a:cs typeface="Times New Roman" panose="02020603050405020304" pitchFamily="18" charset="0"/>
              </a:rPr>
              <a:t>: </a:t>
            </a:r>
            <a:r>
              <a:rPr lang="es-EC" dirty="0">
                <a:solidFill>
                  <a:srgbClr val="262626"/>
                </a:solidFill>
                <a:latin typeface="Arial" panose="020B0604020202020204" pitchFamily="34" charset="0"/>
                <a:ea typeface="Calibri" panose="020F0502020204030204" pitchFamily="34" charset="0"/>
                <a:cs typeface="Times New Roman" panose="02020603050405020304" pitchFamily="18" charset="0"/>
              </a:rPr>
              <a:t>Ensayo experimental en campo  </a:t>
            </a:r>
            <a:endParaRPr lang="es-EC" sz="1600" b="1"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Gráfico 6">
            <a:extLst>
              <a:ext uri="{FF2B5EF4-FFF2-40B4-BE49-F238E27FC236}">
                <a16:creationId xmlns:a16="http://schemas.microsoft.com/office/drawing/2014/main" id="{3F0ECD11-98F3-4ECC-BB59-DFED98E5851E}"/>
              </a:ext>
            </a:extLst>
          </p:cNvPr>
          <p:cNvGraphicFramePr/>
          <p:nvPr>
            <p:extLst>
              <p:ext uri="{D42A27DB-BD31-4B8C-83A1-F6EECF244321}">
                <p14:modId xmlns:p14="http://schemas.microsoft.com/office/powerpoint/2010/main" val="2673985750"/>
              </p:ext>
            </p:extLst>
          </p:nvPr>
        </p:nvGraphicFramePr>
        <p:xfrm>
          <a:off x="6970722" y="1379988"/>
          <a:ext cx="5032701" cy="45552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1">
            <a:extLst>
              <a:ext uri="{FF2B5EF4-FFF2-40B4-BE49-F238E27FC236}">
                <a16:creationId xmlns:a16="http://schemas.microsoft.com/office/drawing/2014/main" id="{CEFF6F52-241C-4C35-8E27-0345FE9A244C}"/>
              </a:ext>
            </a:extLst>
          </p:cNvPr>
          <p:cNvGraphicFramePr>
            <a:graphicFrameLocks noGrp="1"/>
          </p:cNvGraphicFramePr>
          <p:nvPr>
            <p:extLst>
              <p:ext uri="{D42A27DB-BD31-4B8C-83A1-F6EECF244321}">
                <p14:modId xmlns:p14="http://schemas.microsoft.com/office/powerpoint/2010/main" val="3773314672"/>
              </p:ext>
            </p:extLst>
          </p:nvPr>
        </p:nvGraphicFramePr>
        <p:xfrm>
          <a:off x="0" y="2005380"/>
          <a:ext cx="6970722" cy="2273322"/>
        </p:xfrm>
        <a:graphic>
          <a:graphicData uri="http://schemas.openxmlformats.org/drawingml/2006/table">
            <a:tbl>
              <a:tblPr firstRow="1" firstCol="1" bandRow="1">
                <a:tableStyleId>{638B1855-1B75-4FBE-930C-398BA8C253C6}</a:tableStyleId>
              </a:tblPr>
              <a:tblGrid>
                <a:gridCol w="1325461">
                  <a:extLst>
                    <a:ext uri="{9D8B030D-6E8A-4147-A177-3AD203B41FA5}">
                      <a16:colId xmlns:a16="http://schemas.microsoft.com/office/drawing/2014/main" val="2955689430"/>
                    </a:ext>
                  </a:extLst>
                </a:gridCol>
                <a:gridCol w="997847">
                  <a:extLst>
                    <a:ext uri="{9D8B030D-6E8A-4147-A177-3AD203B41FA5}">
                      <a16:colId xmlns:a16="http://schemas.microsoft.com/office/drawing/2014/main" val="2974870363"/>
                    </a:ext>
                  </a:extLst>
                </a:gridCol>
                <a:gridCol w="1161654">
                  <a:extLst>
                    <a:ext uri="{9D8B030D-6E8A-4147-A177-3AD203B41FA5}">
                      <a16:colId xmlns:a16="http://schemas.microsoft.com/office/drawing/2014/main" val="827121858"/>
                    </a:ext>
                  </a:extLst>
                </a:gridCol>
                <a:gridCol w="1161654">
                  <a:extLst>
                    <a:ext uri="{9D8B030D-6E8A-4147-A177-3AD203B41FA5}">
                      <a16:colId xmlns:a16="http://schemas.microsoft.com/office/drawing/2014/main" val="1783460267"/>
                    </a:ext>
                  </a:extLst>
                </a:gridCol>
                <a:gridCol w="1161654">
                  <a:extLst>
                    <a:ext uri="{9D8B030D-6E8A-4147-A177-3AD203B41FA5}">
                      <a16:colId xmlns:a16="http://schemas.microsoft.com/office/drawing/2014/main" val="3812284904"/>
                    </a:ext>
                  </a:extLst>
                </a:gridCol>
                <a:gridCol w="1162452">
                  <a:extLst>
                    <a:ext uri="{9D8B030D-6E8A-4147-A177-3AD203B41FA5}">
                      <a16:colId xmlns:a16="http://schemas.microsoft.com/office/drawing/2014/main" val="1836194126"/>
                    </a:ext>
                  </a:extLst>
                </a:gridCol>
              </a:tblGrid>
              <a:tr h="378887">
                <a:tc>
                  <a:txBody>
                    <a:bodyPr/>
                    <a:lstStyle/>
                    <a:p>
                      <a:pPr algn="ctr">
                        <a:lnSpc>
                          <a:spcPct val="150000"/>
                        </a:lnSpc>
                        <a:spcAft>
                          <a:spcPts val="0"/>
                        </a:spcAft>
                      </a:pPr>
                      <a:r>
                        <a:rPr lang="es-ES" sz="1600">
                          <a:effectLst/>
                        </a:rPr>
                        <a:t>FV</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SC</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dirty="0" err="1">
                          <a:effectLst/>
                        </a:rPr>
                        <a:t>gl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CM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F</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P-valor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0278792"/>
                  </a:ext>
                </a:extLst>
              </a:tr>
              <a:tr h="378887">
                <a:tc>
                  <a:txBody>
                    <a:bodyPr/>
                    <a:lstStyle/>
                    <a:p>
                      <a:pPr algn="ctr">
                        <a:lnSpc>
                          <a:spcPct val="150000"/>
                        </a:lnSpc>
                        <a:spcAft>
                          <a:spcPts val="0"/>
                        </a:spcAft>
                      </a:pPr>
                      <a:r>
                        <a:rPr lang="es-ES" sz="1600">
                          <a:effectLst/>
                        </a:rPr>
                        <a:t>Repetición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1506,87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753,4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45,9*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0,0017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4232401"/>
                  </a:ext>
                </a:extLst>
              </a:tr>
              <a:tr h="378887">
                <a:tc>
                  <a:txBody>
                    <a:bodyPr/>
                    <a:lstStyle/>
                    <a:p>
                      <a:pPr algn="ctr">
                        <a:lnSpc>
                          <a:spcPct val="150000"/>
                        </a:lnSpc>
                        <a:spcAft>
                          <a:spcPts val="0"/>
                        </a:spcAft>
                      </a:pPr>
                      <a:r>
                        <a:rPr lang="es-ES" sz="1600">
                          <a:effectLst/>
                        </a:rPr>
                        <a:t>Tratamiento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26003,77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13001,8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792,2*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&lt;0,0001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9066436"/>
                  </a:ext>
                </a:extLst>
              </a:tr>
              <a:tr h="378887">
                <a:tc>
                  <a:txBody>
                    <a:bodyPr/>
                    <a:lstStyle/>
                    <a:p>
                      <a:pPr algn="ctr">
                        <a:lnSpc>
                          <a:spcPct val="150000"/>
                        </a:lnSpc>
                        <a:spcAft>
                          <a:spcPts val="0"/>
                        </a:spcAft>
                      </a:pPr>
                      <a:r>
                        <a:rPr lang="es-ES" sz="1600">
                          <a:effectLst/>
                        </a:rPr>
                        <a:t>Error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65,65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16,41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8540969"/>
                  </a:ext>
                </a:extLst>
              </a:tr>
              <a:tr h="378887">
                <a:tc>
                  <a:txBody>
                    <a:bodyPr/>
                    <a:lstStyle/>
                    <a:p>
                      <a:pPr algn="ctr">
                        <a:lnSpc>
                          <a:spcPct val="150000"/>
                        </a:lnSpc>
                        <a:spcAft>
                          <a:spcPts val="0"/>
                        </a:spcAft>
                      </a:pPr>
                      <a:r>
                        <a:rPr lang="es-ES" sz="1600">
                          <a:effectLst/>
                        </a:rPr>
                        <a:t>Total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27576,29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0133168"/>
                  </a:ext>
                </a:extLst>
              </a:tr>
              <a:tr h="378887">
                <a:tc gridSpan="6">
                  <a:txBody>
                    <a:bodyPr/>
                    <a:lstStyle/>
                    <a:p>
                      <a:pPr algn="ctr">
                        <a:lnSpc>
                          <a:spcPct val="150000"/>
                        </a:lnSpc>
                        <a:spcAft>
                          <a:spcPts val="0"/>
                        </a:spcAft>
                      </a:pPr>
                      <a:r>
                        <a:rPr lang="es-ES" sz="1600" dirty="0">
                          <a:effectLst/>
                        </a:rPr>
                        <a:t>CV</a:t>
                      </a:r>
                      <a:r>
                        <a:rPr lang="en-US" sz="1600" dirty="0">
                          <a:effectLst/>
                        </a:rPr>
                        <a:t>= 2,46%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7178836"/>
                  </a:ext>
                </a:extLst>
              </a:tr>
            </a:tbl>
          </a:graphicData>
        </a:graphic>
      </p:graphicFrame>
      <p:sp>
        <p:nvSpPr>
          <p:cNvPr id="3" name="Rectangle 1">
            <a:extLst>
              <a:ext uri="{FF2B5EF4-FFF2-40B4-BE49-F238E27FC236}">
                <a16:creationId xmlns:a16="http://schemas.microsoft.com/office/drawing/2014/main" id="{6D28B023-AC8E-4071-9F00-1564A4C613C6}"/>
              </a:ext>
            </a:extLst>
          </p:cNvPr>
          <p:cNvSpPr>
            <a:spLocks noChangeArrowheads="1"/>
          </p:cNvSpPr>
          <p:nvPr/>
        </p:nvSpPr>
        <p:spPr bwMode="auto">
          <a:xfrm>
            <a:off x="0" y="4232538"/>
            <a:ext cx="6970722" cy="646331"/>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C"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a:t>
            </a:r>
            <a:r>
              <a:rPr kumimoji="0" lang="en-US" altLang="es-EC"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s-EC"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Ensayo</a:t>
            </a:r>
            <a:r>
              <a:rPr kumimoji="0" lang="en-US"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experimental </a:t>
            </a:r>
            <a:r>
              <a:rPr kumimoji="0" lang="en-US" altLang="es-EC"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en</a:t>
            </a:r>
            <a:r>
              <a:rPr kumimoji="0" lang="en-US"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campo</a:t>
            </a:r>
            <a:endParaRPr kumimoji="0" lang="es-EC" altLang="es-EC"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Fv</a:t>
            </a: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Fuentes de </a:t>
            </a:r>
            <a:r>
              <a:rPr kumimoji="0" lang="es-EC" altLang="es-EC"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variacion</a:t>
            </a: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SC= Suma de cuadrados </a:t>
            </a:r>
            <a:r>
              <a:rPr kumimoji="0" lang="es-EC" altLang="es-EC"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gL</a:t>
            </a: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Grados de libertad CM= Cuadrado medio </a:t>
            </a:r>
            <a:endParaRPr kumimoji="0" lang="es-EC" altLang="es-EC"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ns</a:t>
            </a: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 no significativo *= significativo al 5% **= significativo al 1%</a:t>
            </a:r>
            <a:endParaRPr kumimoji="0" lang="es-EC" altLang="es-EC" sz="2800" b="0" i="0" u="none" strike="noStrike" cap="none" normalizeH="0" baseline="0" dirty="0">
              <a:ln>
                <a:noFill/>
              </a:ln>
              <a:solidFill>
                <a:schemeClr val="tx1"/>
              </a:solidFill>
              <a:effectLst/>
              <a:latin typeface="Arial" panose="020B0604020202020204" pitchFamily="34" charset="0"/>
            </a:endParaRPr>
          </a:p>
        </p:txBody>
      </p:sp>
      <p:sp>
        <p:nvSpPr>
          <p:cNvPr id="5" name="Rectángulo 4">
            <a:extLst>
              <a:ext uri="{FF2B5EF4-FFF2-40B4-BE49-F238E27FC236}">
                <a16:creationId xmlns:a16="http://schemas.microsoft.com/office/drawing/2014/main" id="{26CBAD94-ACB0-4CC2-8D84-E3ADA3EEAB2C}"/>
              </a:ext>
            </a:extLst>
          </p:cNvPr>
          <p:cNvSpPr/>
          <p:nvPr/>
        </p:nvSpPr>
        <p:spPr>
          <a:xfrm>
            <a:off x="0" y="1636048"/>
            <a:ext cx="6970721" cy="369332"/>
          </a:xfrm>
          <a:prstGeom prst="rect">
            <a:avLst/>
          </a:prstGeom>
          <a:solidFill>
            <a:schemeClr val="accent4">
              <a:lumMod val="40000"/>
              <a:lumOff val="60000"/>
            </a:schemeClr>
          </a:solidFill>
        </p:spPr>
        <p:txBody>
          <a:bodyPr wrap="square">
            <a:spAutoFit/>
          </a:bodyPr>
          <a:lstStyle/>
          <a:p>
            <a:pPr lvl="0" eaLnBrk="0" fontAlgn="base" hangingPunct="0">
              <a:spcBef>
                <a:spcPct val="0"/>
              </a:spcBef>
              <a:spcAft>
                <a:spcPct val="0"/>
              </a:spcAft>
            </a:pPr>
            <a:r>
              <a:rPr lang="es-EC" altLang="es-EC" dirty="0">
                <a:solidFill>
                  <a:srgbClr val="262626"/>
                </a:solidFill>
                <a:latin typeface="Arial" panose="020B0604020202020204" pitchFamily="34" charset="0"/>
                <a:ea typeface="Calibri" panose="020F0502020204030204" pitchFamily="34" charset="0"/>
                <a:cs typeface="Arial" panose="020B0604020202020204" pitchFamily="34" charset="0"/>
              </a:rPr>
              <a:t>Tabla1. ADEVA numero de frutos por planta. Ibarra, 2017</a:t>
            </a:r>
            <a:endParaRPr lang="es-EC" altLang="es-EC" sz="1400" dirty="0"/>
          </a:p>
        </p:txBody>
      </p:sp>
    </p:spTree>
    <p:extLst>
      <p:ext uri="{BB962C8B-B14F-4D97-AF65-F5344CB8AC3E}">
        <p14:creationId xmlns:p14="http://schemas.microsoft.com/office/powerpoint/2010/main" val="2102633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biselado 5">
            <a:extLst>
              <a:ext uri="{FF2B5EF4-FFF2-40B4-BE49-F238E27FC236}">
                <a16:creationId xmlns:a16="http://schemas.microsoft.com/office/drawing/2014/main" id="{3EBB07BC-3DCC-4686-8A7E-48343F9C5F85}"/>
              </a:ext>
            </a:extLst>
          </p:cNvPr>
          <p:cNvSpPr/>
          <p:nvPr/>
        </p:nvSpPr>
        <p:spPr>
          <a:xfrm>
            <a:off x="2473234" y="226502"/>
            <a:ext cx="7727779" cy="964734"/>
          </a:xfrm>
          <a:prstGeom prst="bevel">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4000" b="1" dirty="0">
                <a:ln w="12700">
                  <a:solidFill>
                    <a:schemeClr val="accent5"/>
                  </a:solidFill>
                  <a:prstDash val="solid"/>
                </a:ln>
                <a:pattFill prst="ltDnDiag">
                  <a:fgClr>
                    <a:schemeClr val="accent5">
                      <a:lumMod val="60000"/>
                      <a:lumOff val="40000"/>
                    </a:schemeClr>
                  </a:fgClr>
                  <a:bgClr>
                    <a:schemeClr val="bg1"/>
                  </a:bgClr>
                </a:pattFill>
              </a:rPr>
              <a:t>NÚMERO DE FRUTOS POR PLANTA</a:t>
            </a:r>
          </a:p>
        </p:txBody>
      </p:sp>
      <p:pic>
        <p:nvPicPr>
          <p:cNvPr id="12" name="Imagen 11">
            <a:extLst>
              <a:ext uri="{FF2B5EF4-FFF2-40B4-BE49-F238E27FC236}">
                <a16:creationId xmlns:a16="http://schemas.microsoft.com/office/drawing/2014/main" id="{B1C5B7A8-C4EE-432B-8A80-5DCD8D8629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392" r="13333" b="43691"/>
          <a:stretch/>
        </p:blipFill>
        <p:spPr>
          <a:xfrm rot="10800000">
            <a:off x="394280" y="1387925"/>
            <a:ext cx="5343788" cy="5129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ángulo 6">
            <a:extLst>
              <a:ext uri="{FF2B5EF4-FFF2-40B4-BE49-F238E27FC236}">
                <a16:creationId xmlns:a16="http://schemas.microsoft.com/office/drawing/2014/main" id="{8B544DB3-B90C-410D-8C8D-F9719BE30C17}"/>
              </a:ext>
            </a:extLst>
          </p:cNvPr>
          <p:cNvSpPr/>
          <p:nvPr/>
        </p:nvSpPr>
        <p:spPr>
          <a:xfrm>
            <a:off x="5846828" y="4698216"/>
            <a:ext cx="6096000" cy="24006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spcAft>
                <a:spcPts val="0"/>
              </a:spcAft>
            </a:pPr>
            <a:r>
              <a:rPr lang="es-EC" sz="2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Despunte; inducir la generación de ejes terciarios, (Cerdas y Castro, 2003). </a:t>
            </a:r>
            <a:r>
              <a:rPr lang="es-ES" sz="2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Calibri" panose="020F0502020204030204" pitchFamily="34" charset="0"/>
                <a:cs typeface="Times New Roman" panose="02020603050405020304" pitchFamily="18" charset="0"/>
              </a:rPr>
              <a:t>Técnicas de poda; </a:t>
            </a:r>
            <a:r>
              <a:rPr lang="es-EC" sz="2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Calibri" panose="020F0502020204030204" pitchFamily="34" charset="0"/>
                <a:cs typeface="Times New Roman" panose="02020603050405020304" pitchFamily="18" charset="0"/>
              </a:rPr>
              <a:t>yemas florales más vigorosas (Marini, 2009). </a:t>
            </a:r>
            <a:r>
              <a:rPr lang="es-MX" sz="2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Calibri" panose="020F0502020204030204" pitchFamily="34" charset="0"/>
                <a:cs typeface="Times New Roman" panose="02020603050405020304" pitchFamily="18" charset="0"/>
              </a:rPr>
              <a:t>C</a:t>
            </a:r>
            <a:r>
              <a:rPr lang="es-MX" sz="2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Calibri" panose="020F0502020204030204" pitchFamily="34" charset="0"/>
              </a:rPr>
              <a:t>ompetencia nutricional de la vegetación, </a:t>
            </a:r>
            <a:r>
              <a:rPr lang="es-EC" sz="2000" dirty="0">
                <a:ln w="0"/>
                <a:solidFill>
                  <a:schemeClr val="accent1"/>
                </a:solidFill>
                <a:effectLst>
                  <a:outerShdw blurRad="38100" dist="25400" dir="5400000" algn="ctr" rotWithShape="0">
                    <a:srgbClr val="6E747A">
                      <a:alpha val="43000"/>
                    </a:srgbClr>
                  </a:outerShdw>
                </a:effectLst>
              </a:rPr>
              <a:t>equilibrio productivo </a:t>
            </a:r>
            <a:r>
              <a:rPr lang="en-US" sz="2000" dirty="0">
                <a:ln w="0"/>
                <a:solidFill>
                  <a:schemeClr val="accent1"/>
                </a:solidFill>
                <a:effectLst>
                  <a:outerShdw blurRad="38100" dist="25400" dir="5400000" algn="ctr" rotWithShape="0">
                    <a:srgbClr val="6E747A">
                      <a:alpha val="43000"/>
                    </a:srgbClr>
                  </a:outerShdw>
                </a:effectLst>
              </a:rPr>
              <a:t>(Urbina, 2001).</a:t>
            </a:r>
            <a:endParaRPr lang="en-US" sz="2000" dirty="0"/>
          </a:p>
        </p:txBody>
      </p:sp>
      <p:pic>
        <p:nvPicPr>
          <p:cNvPr id="15" name="Imagen 14">
            <a:extLst>
              <a:ext uri="{FF2B5EF4-FFF2-40B4-BE49-F238E27FC236}">
                <a16:creationId xmlns:a16="http://schemas.microsoft.com/office/drawing/2014/main" id="{D99834B1-2E4A-4FA6-90B5-67A141FFB3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382" b="26322"/>
          <a:stretch/>
        </p:blipFill>
        <p:spPr>
          <a:xfrm>
            <a:off x="6610524" y="1387925"/>
            <a:ext cx="4568608" cy="3211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386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biselado 3">
            <a:extLst>
              <a:ext uri="{FF2B5EF4-FFF2-40B4-BE49-F238E27FC236}">
                <a16:creationId xmlns:a16="http://schemas.microsoft.com/office/drawing/2014/main" id="{80DC7044-8F52-42C4-8A8B-D80A3FCB6946}"/>
              </a:ext>
            </a:extLst>
          </p:cNvPr>
          <p:cNvSpPr/>
          <p:nvPr/>
        </p:nvSpPr>
        <p:spPr>
          <a:xfrm>
            <a:off x="713064" y="2030136"/>
            <a:ext cx="10956021" cy="2382473"/>
          </a:xfrm>
          <a:prstGeom prst="bevel">
            <a:avLst/>
          </a:prstGeom>
          <a:solidFill>
            <a:srgbClr val="0000FF">
              <a:alpha val="50000"/>
            </a:srgbClr>
          </a:solidFill>
          <a:ln>
            <a:solidFill>
              <a:srgbClr val="FFFF00"/>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ES" sz="3200" b="1" dirty="0">
                <a:ln w="22225">
                  <a:solidFill>
                    <a:schemeClr val="accent2"/>
                  </a:solidFill>
                  <a:prstDash val="solid"/>
                </a:ln>
                <a:solidFill>
                  <a:schemeClr val="accent2">
                    <a:lumMod val="40000"/>
                    <a:lumOff val="60000"/>
                  </a:schemeClr>
                </a:solidFill>
              </a:rPr>
              <a:t>EFECTO DEL MANEJO CON DOS Y TRES EJES EN EL RENDIMIENTO DE </a:t>
            </a:r>
            <a:r>
              <a:rPr lang="es-EC" sz="3200" b="1" dirty="0">
                <a:ln w="22225">
                  <a:solidFill>
                    <a:schemeClr val="accent2"/>
                  </a:solidFill>
                  <a:prstDash val="solid"/>
                </a:ln>
                <a:solidFill>
                  <a:schemeClr val="accent2">
                    <a:lumMod val="40000"/>
                    <a:lumOff val="60000"/>
                  </a:schemeClr>
                </a:solidFill>
              </a:rPr>
              <a:t>GRANADILLA (</a:t>
            </a:r>
            <a:r>
              <a:rPr lang="es-EC" sz="3200" b="1" i="1" dirty="0">
                <a:ln w="22225">
                  <a:solidFill>
                    <a:schemeClr val="accent2"/>
                  </a:solidFill>
                  <a:prstDash val="solid"/>
                </a:ln>
                <a:solidFill>
                  <a:schemeClr val="accent2">
                    <a:lumMod val="40000"/>
                    <a:lumOff val="60000"/>
                  </a:schemeClr>
                </a:solidFill>
              </a:rPr>
              <a:t>Passiflora ligularis </a:t>
            </a:r>
            <a:r>
              <a:rPr lang="es-EC" sz="3200" b="1" dirty="0">
                <a:ln w="22225">
                  <a:solidFill>
                    <a:schemeClr val="accent2"/>
                  </a:solidFill>
                  <a:prstDash val="solid"/>
                </a:ln>
                <a:solidFill>
                  <a:schemeClr val="accent2">
                    <a:lumMod val="40000"/>
                    <a:lumOff val="60000"/>
                  </a:schemeClr>
                </a:solidFill>
              </a:rPr>
              <a:t>Juss) EN EL SAGRARIO, CANTÓN IBARRA, PROVINCIA DE IMBABURA</a:t>
            </a:r>
          </a:p>
        </p:txBody>
      </p:sp>
    </p:spTree>
    <p:extLst>
      <p:ext uri="{BB962C8B-B14F-4D97-AF65-F5344CB8AC3E}">
        <p14:creationId xmlns:p14="http://schemas.microsoft.com/office/powerpoint/2010/main" val="211441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biselado 3">
            <a:extLst>
              <a:ext uri="{FF2B5EF4-FFF2-40B4-BE49-F238E27FC236}">
                <a16:creationId xmlns:a16="http://schemas.microsoft.com/office/drawing/2014/main" id="{FA1CBF53-F8CB-453E-A046-D868378C28F8}"/>
              </a:ext>
            </a:extLst>
          </p:cNvPr>
          <p:cNvSpPr/>
          <p:nvPr/>
        </p:nvSpPr>
        <p:spPr>
          <a:xfrm>
            <a:off x="2692864" y="226502"/>
            <a:ext cx="7508149" cy="964734"/>
          </a:xfrm>
          <a:prstGeom prst="bevel">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4000" b="1" dirty="0">
                <a:ln w="12700">
                  <a:solidFill>
                    <a:schemeClr val="accent5"/>
                  </a:solidFill>
                  <a:prstDash val="solid"/>
                </a:ln>
                <a:pattFill prst="ltDnDiag">
                  <a:fgClr>
                    <a:schemeClr val="accent5">
                      <a:lumMod val="60000"/>
                      <a:lumOff val="40000"/>
                    </a:schemeClr>
                  </a:fgClr>
                  <a:bgClr>
                    <a:schemeClr val="bg1"/>
                  </a:bgClr>
                </a:pattFill>
              </a:rPr>
              <a:t>PESO DE FRUTOS POR PLANTA</a:t>
            </a:r>
          </a:p>
        </p:txBody>
      </p:sp>
      <p:graphicFrame>
        <p:nvGraphicFramePr>
          <p:cNvPr id="5" name="Gráfico 4">
            <a:extLst>
              <a:ext uri="{FF2B5EF4-FFF2-40B4-BE49-F238E27FC236}">
                <a16:creationId xmlns:a16="http://schemas.microsoft.com/office/drawing/2014/main" id="{066CA948-F5F4-4730-A8A7-6DD9FDE1E208}"/>
              </a:ext>
            </a:extLst>
          </p:cNvPr>
          <p:cNvGraphicFramePr/>
          <p:nvPr>
            <p:extLst>
              <p:ext uri="{D42A27DB-BD31-4B8C-83A1-F6EECF244321}">
                <p14:modId xmlns:p14="http://schemas.microsoft.com/office/powerpoint/2010/main" val="1012194549"/>
              </p:ext>
            </p:extLst>
          </p:nvPr>
        </p:nvGraphicFramePr>
        <p:xfrm>
          <a:off x="6425967" y="1434489"/>
          <a:ext cx="5587068" cy="442982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a:extLst>
              <a:ext uri="{FF2B5EF4-FFF2-40B4-BE49-F238E27FC236}">
                <a16:creationId xmlns:a16="http://schemas.microsoft.com/office/drawing/2014/main" id="{4FA804A9-F986-497A-963B-3FDBB038CD31}"/>
              </a:ext>
            </a:extLst>
          </p:cNvPr>
          <p:cNvSpPr/>
          <p:nvPr/>
        </p:nvSpPr>
        <p:spPr>
          <a:xfrm>
            <a:off x="6425967" y="5864310"/>
            <a:ext cx="5587068" cy="923330"/>
          </a:xfrm>
          <a:prstGeom prst="rect">
            <a:avLst/>
          </a:prstGeom>
          <a:solidFill>
            <a:schemeClr val="bg1">
              <a:lumMod val="85000"/>
            </a:schemeClr>
          </a:solidFill>
        </p:spPr>
        <p:txBody>
          <a:bodyPr wrap="square">
            <a:spAutoFit/>
          </a:bodyPr>
          <a:lstStyle/>
          <a:p>
            <a:pPr algn="ctr">
              <a:spcAft>
                <a:spcPts val="0"/>
              </a:spcAft>
            </a:pPr>
            <a:r>
              <a:rPr lang="es-EC" b="1" dirty="0">
                <a:solidFill>
                  <a:srgbClr val="262626"/>
                </a:solidFill>
                <a:latin typeface="Arial" panose="020B0604020202020204" pitchFamily="34" charset="0"/>
                <a:ea typeface="Calibri" panose="020F0502020204030204" pitchFamily="34" charset="0"/>
                <a:cs typeface="Times New Roman" panose="02020603050405020304" pitchFamily="18" charset="0"/>
              </a:rPr>
              <a:t>Figura 2.</a:t>
            </a:r>
            <a:r>
              <a:rPr lang="es-EC" dirty="0">
                <a:solidFill>
                  <a:srgbClr val="262626"/>
                </a:solidFill>
                <a:latin typeface="Arial" panose="020B0604020202020204" pitchFamily="34" charset="0"/>
                <a:ea typeface="Calibri" panose="020F0502020204030204" pitchFamily="34" charset="0"/>
                <a:cs typeface="Times New Roman" panose="02020603050405020304" pitchFamily="18" charset="0"/>
              </a:rPr>
              <a:t> Peso de frutos por planta expresado en kilogramos. Ibarra, 2016. </a:t>
            </a:r>
            <a:r>
              <a:rPr lang="es-EC" b="1" dirty="0">
                <a:solidFill>
                  <a:srgbClr val="262626"/>
                </a:solidFill>
                <a:latin typeface="Arial" panose="020B0604020202020204" pitchFamily="34" charset="0"/>
                <a:ea typeface="Calibri" panose="020F0502020204030204" pitchFamily="34" charset="0"/>
                <a:cs typeface="Times New Roman" panose="02020603050405020304" pitchFamily="18" charset="0"/>
              </a:rPr>
              <a:t>Fuente: </a:t>
            </a:r>
            <a:r>
              <a:rPr lang="es-EC" dirty="0">
                <a:solidFill>
                  <a:srgbClr val="262626"/>
                </a:solidFill>
                <a:latin typeface="Arial" panose="020B0604020202020204" pitchFamily="34" charset="0"/>
                <a:ea typeface="Calibri" panose="020F0502020204030204" pitchFamily="34" charset="0"/>
                <a:cs typeface="Times New Roman" panose="02020603050405020304" pitchFamily="18" charset="0"/>
              </a:rPr>
              <a:t>Ensayo experimental en campo</a:t>
            </a:r>
            <a:endParaRPr lang="es-EC" sz="1600" b="1"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a 1">
            <a:extLst>
              <a:ext uri="{FF2B5EF4-FFF2-40B4-BE49-F238E27FC236}">
                <a16:creationId xmlns:a16="http://schemas.microsoft.com/office/drawing/2014/main" id="{4A8923AA-F747-4ABC-BEE9-BE1B7D55D5A1}"/>
              </a:ext>
            </a:extLst>
          </p:cNvPr>
          <p:cNvGraphicFramePr>
            <a:graphicFrameLocks noGrp="1"/>
          </p:cNvGraphicFramePr>
          <p:nvPr>
            <p:extLst>
              <p:ext uri="{D42A27DB-BD31-4B8C-83A1-F6EECF244321}">
                <p14:modId xmlns:p14="http://schemas.microsoft.com/office/powerpoint/2010/main" val="1047995702"/>
              </p:ext>
            </p:extLst>
          </p:nvPr>
        </p:nvGraphicFramePr>
        <p:xfrm>
          <a:off x="58723" y="2362820"/>
          <a:ext cx="6367244" cy="2156714"/>
        </p:xfrm>
        <a:graphic>
          <a:graphicData uri="http://schemas.openxmlformats.org/drawingml/2006/table">
            <a:tbl>
              <a:tblPr firstRow="1" firstCol="1" bandRow="1">
                <a:tableStyleId>{638B1855-1B75-4FBE-930C-398BA8C253C6}</a:tableStyleId>
              </a:tblPr>
              <a:tblGrid>
                <a:gridCol w="1191237">
                  <a:extLst>
                    <a:ext uri="{9D8B030D-6E8A-4147-A177-3AD203B41FA5}">
                      <a16:colId xmlns:a16="http://schemas.microsoft.com/office/drawing/2014/main" val="4188607714"/>
                    </a:ext>
                  </a:extLst>
                </a:gridCol>
                <a:gridCol w="930935">
                  <a:extLst>
                    <a:ext uri="{9D8B030D-6E8A-4147-A177-3AD203B41FA5}">
                      <a16:colId xmlns:a16="http://schemas.microsoft.com/office/drawing/2014/main" val="123572766"/>
                    </a:ext>
                  </a:extLst>
                </a:gridCol>
                <a:gridCol w="1061086">
                  <a:extLst>
                    <a:ext uri="{9D8B030D-6E8A-4147-A177-3AD203B41FA5}">
                      <a16:colId xmlns:a16="http://schemas.microsoft.com/office/drawing/2014/main" val="1225815990"/>
                    </a:ext>
                  </a:extLst>
                </a:gridCol>
                <a:gridCol w="1061086">
                  <a:extLst>
                    <a:ext uri="{9D8B030D-6E8A-4147-A177-3AD203B41FA5}">
                      <a16:colId xmlns:a16="http://schemas.microsoft.com/office/drawing/2014/main" val="2814984590"/>
                    </a:ext>
                  </a:extLst>
                </a:gridCol>
                <a:gridCol w="1061086">
                  <a:extLst>
                    <a:ext uri="{9D8B030D-6E8A-4147-A177-3AD203B41FA5}">
                      <a16:colId xmlns:a16="http://schemas.microsoft.com/office/drawing/2014/main" val="299411765"/>
                    </a:ext>
                  </a:extLst>
                </a:gridCol>
                <a:gridCol w="1061814">
                  <a:extLst>
                    <a:ext uri="{9D8B030D-6E8A-4147-A177-3AD203B41FA5}">
                      <a16:colId xmlns:a16="http://schemas.microsoft.com/office/drawing/2014/main" val="2597361878"/>
                    </a:ext>
                  </a:extLst>
                </a:gridCol>
              </a:tblGrid>
              <a:tr h="0">
                <a:tc>
                  <a:txBody>
                    <a:bodyPr/>
                    <a:lstStyle/>
                    <a:p>
                      <a:pPr algn="ctr">
                        <a:lnSpc>
                          <a:spcPct val="150000"/>
                        </a:lnSpc>
                        <a:spcAft>
                          <a:spcPts val="0"/>
                        </a:spcAft>
                      </a:pPr>
                      <a:r>
                        <a:rPr lang="es-ES" sz="1600">
                          <a:effectLst/>
                        </a:rPr>
                        <a:t>FV</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SC</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gl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CM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F</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P-valor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2578280"/>
                  </a:ext>
                </a:extLst>
              </a:tr>
              <a:tr h="0">
                <a:tc>
                  <a:txBody>
                    <a:bodyPr/>
                    <a:lstStyle/>
                    <a:p>
                      <a:pPr algn="ctr">
                        <a:lnSpc>
                          <a:spcPct val="150000"/>
                        </a:lnSpc>
                        <a:spcAft>
                          <a:spcPts val="0"/>
                        </a:spcAft>
                      </a:pPr>
                      <a:r>
                        <a:rPr lang="es-ES" sz="1600">
                          <a:effectLst/>
                        </a:rPr>
                        <a:t>Repetición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22,2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11,1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9,22*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0,0318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311151"/>
                  </a:ext>
                </a:extLst>
              </a:tr>
              <a:tr h="0">
                <a:tc>
                  <a:txBody>
                    <a:bodyPr/>
                    <a:lstStyle/>
                    <a:p>
                      <a:pPr algn="ctr">
                        <a:lnSpc>
                          <a:spcPct val="150000"/>
                        </a:lnSpc>
                        <a:spcAft>
                          <a:spcPts val="0"/>
                        </a:spcAft>
                      </a:pPr>
                      <a:r>
                        <a:rPr lang="es-ES" sz="1600">
                          <a:effectLst/>
                        </a:rPr>
                        <a:t>Tratamiento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175,4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87,7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73,1*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0,0007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849336"/>
                  </a:ext>
                </a:extLst>
              </a:tr>
              <a:tr h="0">
                <a:tc>
                  <a:txBody>
                    <a:bodyPr/>
                    <a:lstStyle/>
                    <a:p>
                      <a:pPr algn="ctr">
                        <a:lnSpc>
                          <a:spcPct val="150000"/>
                        </a:lnSpc>
                        <a:spcAft>
                          <a:spcPts val="0"/>
                        </a:spcAft>
                      </a:pPr>
                      <a:r>
                        <a:rPr lang="es-ES" sz="1600">
                          <a:effectLst/>
                        </a:rPr>
                        <a:t>Error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4,8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1,2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0444482"/>
                  </a:ext>
                </a:extLst>
              </a:tr>
              <a:tr h="44450">
                <a:tc>
                  <a:txBody>
                    <a:bodyPr/>
                    <a:lstStyle/>
                    <a:p>
                      <a:pPr algn="ctr">
                        <a:lnSpc>
                          <a:spcPct val="150000"/>
                        </a:lnSpc>
                        <a:spcAft>
                          <a:spcPts val="0"/>
                        </a:spcAft>
                      </a:pPr>
                      <a:r>
                        <a:rPr lang="es-ES" sz="1600">
                          <a:effectLst/>
                        </a:rPr>
                        <a:t>Total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202,4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7109988"/>
                  </a:ext>
                </a:extLst>
              </a:tr>
              <a:tr h="0">
                <a:tc gridSpan="6">
                  <a:txBody>
                    <a:bodyPr/>
                    <a:lstStyle/>
                    <a:p>
                      <a:pPr algn="ctr">
                        <a:lnSpc>
                          <a:spcPct val="150000"/>
                        </a:lnSpc>
                        <a:spcAft>
                          <a:spcPts val="0"/>
                        </a:spcAft>
                      </a:pPr>
                      <a:r>
                        <a:rPr lang="en-US" sz="1600" dirty="0">
                          <a:effectLst/>
                        </a:rPr>
                        <a:t>CV= 8,14%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6051740"/>
                  </a:ext>
                </a:extLst>
              </a:tr>
            </a:tbl>
          </a:graphicData>
        </a:graphic>
      </p:graphicFrame>
      <p:sp>
        <p:nvSpPr>
          <p:cNvPr id="3" name="Rectangle 1">
            <a:extLst>
              <a:ext uri="{FF2B5EF4-FFF2-40B4-BE49-F238E27FC236}">
                <a16:creationId xmlns:a16="http://schemas.microsoft.com/office/drawing/2014/main" id="{5C4B6946-DE7F-4573-A2E7-F85C34B6E03C}"/>
              </a:ext>
            </a:extLst>
          </p:cNvPr>
          <p:cNvSpPr>
            <a:spLocks noChangeArrowheads="1"/>
          </p:cNvSpPr>
          <p:nvPr/>
        </p:nvSpPr>
        <p:spPr bwMode="auto">
          <a:xfrm>
            <a:off x="58723" y="4501453"/>
            <a:ext cx="6367244" cy="600164"/>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a:t>
            </a:r>
            <a:r>
              <a:rPr kumimoji="0" lang="en-US" altLang="es-EC"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s-EC" sz="11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Ensayo</a:t>
            </a:r>
            <a:r>
              <a:rPr kumimoji="0" lang="en-US" altLang="es-EC"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experimental </a:t>
            </a:r>
            <a:r>
              <a:rPr kumimoji="0" lang="en-US" altLang="es-EC" sz="11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en</a:t>
            </a:r>
            <a:r>
              <a:rPr kumimoji="0" lang="en-US" altLang="es-EC"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campo</a:t>
            </a:r>
            <a:endParaRPr kumimoji="0" lang="es-EC" altLang="es-EC"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Fv</a:t>
            </a:r>
            <a:r>
              <a:rPr kumimoji="0" lang="es-EC" altLang="es-EC"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Fuentes de variaci</a:t>
            </a:r>
            <a:r>
              <a:rPr kumimoji="0" lang="es-EC" altLang="es-EC"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 SC= Suma de cuadrados </a:t>
            </a:r>
            <a:r>
              <a:rPr kumimoji="0" lang="es-EC" altLang="es-EC" sz="11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gL</a:t>
            </a:r>
            <a:r>
              <a:rPr kumimoji="0" lang="es-EC" altLang="es-EC"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Grados de libertad CM= Cuadrado medio </a:t>
            </a:r>
            <a:endParaRPr kumimoji="0" lang="es-EC" altLang="es-EC"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ns</a:t>
            </a:r>
            <a:r>
              <a:rPr kumimoji="0" lang="es-EC" altLang="es-EC"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 no significativo *= significativo al 5% **= significativo al 1%</a:t>
            </a:r>
            <a:endParaRPr kumimoji="0" lang="es-EC" altLang="es-EC" sz="2400" b="0" i="0" u="none" strike="noStrike" cap="none" normalizeH="0" baseline="0" dirty="0">
              <a:ln>
                <a:noFill/>
              </a:ln>
              <a:solidFill>
                <a:schemeClr val="tx1"/>
              </a:solidFill>
              <a:effectLst/>
              <a:latin typeface="Arial" panose="020B0604020202020204" pitchFamily="34" charset="0"/>
            </a:endParaRPr>
          </a:p>
        </p:txBody>
      </p:sp>
      <p:sp>
        <p:nvSpPr>
          <p:cNvPr id="7" name="Rectángulo 6">
            <a:extLst>
              <a:ext uri="{FF2B5EF4-FFF2-40B4-BE49-F238E27FC236}">
                <a16:creationId xmlns:a16="http://schemas.microsoft.com/office/drawing/2014/main" id="{6770ED52-2C27-4F77-98DB-65DCF2804434}"/>
              </a:ext>
            </a:extLst>
          </p:cNvPr>
          <p:cNvSpPr/>
          <p:nvPr/>
        </p:nvSpPr>
        <p:spPr>
          <a:xfrm>
            <a:off x="58723" y="1716489"/>
            <a:ext cx="6367244"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eaLnBrk="0" fontAlgn="base" hangingPunct="0">
              <a:spcBef>
                <a:spcPct val="0"/>
              </a:spcBef>
              <a:spcAft>
                <a:spcPct val="0"/>
              </a:spcAft>
            </a:pPr>
            <a:r>
              <a:rPr lang="es-EC" altLang="es-EC" sz="2000" b="1" dirty="0">
                <a:solidFill>
                  <a:srgbClr val="262626"/>
                </a:solidFill>
                <a:latin typeface="Arial" panose="020B0604020202020204" pitchFamily="34" charset="0"/>
                <a:ea typeface="Calibri" panose="020F0502020204030204" pitchFamily="34" charset="0"/>
                <a:cs typeface="Arial" panose="020B0604020202020204" pitchFamily="34" charset="0"/>
              </a:rPr>
              <a:t>T</a:t>
            </a:r>
            <a:r>
              <a:rPr lang="es-EC" altLang="es-EC" sz="2000" b="1" dirty="0" bmk="">
                <a:solidFill>
                  <a:srgbClr val="262626"/>
                </a:solidFill>
                <a:latin typeface="Arial" panose="020B0604020202020204" pitchFamily="34" charset="0"/>
                <a:ea typeface="Calibri" panose="020F0502020204030204" pitchFamily="34" charset="0"/>
                <a:cs typeface="Arial" panose="020B0604020202020204" pitchFamily="34" charset="0"/>
              </a:rPr>
              <a:t>abla </a:t>
            </a:r>
            <a:r>
              <a:rPr lang="es-EC" altLang="es-EC" sz="2000" b="1" dirty="0" bmk="_Toc488266882">
                <a:solidFill>
                  <a:srgbClr val="262626"/>
                </a:solidFill>
                <a:latin typeface="Arial" panose="020B0604020202020204" pitchFamily="34" charset="0"/>
                <a:ea typeface="Calibri" panose="020F0502020204030204" pitchFamily="34" charset="0"/>
                <a:cs typeface="Arial" panose="020B0604020202020204" pitchFamily="34" charset="0"/>
              </a:rPr>
              <a:t>2. </a:t>
            </a:r>
            <a:r>
              <a:rPr lang="es-EC" altLang="es-EC" sz="2000" dirty="0" bmk="_Toc488266882">
                <a:solidFill>
                  <a:srgbClr val="262626"/>
                </a:solidFill>
                <a:latin typeface="Arial" panose="020B0604020202020204" pitchFamily="34" charset="0"/>
                <a:ea typeface="Calibri" panose="020F0502020204030204" pitchFamily="34" charset="0"/>
                <a:cs typeface="Arial" panose="020B0604020202020204" pitchFamily="34" charset="0"/>
              </a:rPr>
              <a:t>ADEVA peso en kilogramos de frutos por planta. Ibarra, 2016</a:t>
            </a:r>
            <a:endParaRPr lang="es-EC" altLang="es-EC" sz="1600" dirty="0"/>
          </a:p>
        </p:txBody>
      </p:sp>
    </p:spTree>
    <p:extLst>
      <p:ext uri="{BB962C8B-B14F-4D97-AF65-F5344CB8AC3E}">
        <p14:creationId xmlns:p14="http://schemas.microsoft.com/office/powerpoint/2010/main" val="3885606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biselado 4">
            <a:extLst>
              <a:ext uri="{FF2B5EF4-FFF2-40B4-BE49-F238E27FC236}">
                <a16:creationId xmlns:a16="http://schemas.microsoft.com/office/drawing/2014/main" id="{5BEF8DAD-0B1F-49B3-A627-D4BD5E86AAAC}"/>
              </a:ext>
            </a:extLst>
          </p:cNvPr>
          <p:cNvSpPr/>
          <p:nvPr/>
        </p:nvSpPr>
        <p:spPr>
          <a:xfrm>
            <a:off x="3397543" y="318180"/>
            <a:ext cx="4748168" cy="780778"/>
          </a:xfrm>
          <a:prstGeom prst="bevel">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4000" b="1" dirty="0">
                <a:ln w="12700">
                  <a:solidFill>
                    <a:schemeClr val="accent5"/>
                  </a:solidFill>
                  <a:prstDash val="solid"/>
                </a:ln>
                <a:pattFill prst="ltDnDiag">
                  <a:fgClr>
                    <a:schemeClr val="accent5">
                      <a:lumMod val="60000"/>
                      <a:lumOff val="40000"/>
                    </a:schemeClr>
                  </a:fgClr>
                  <a:bgClr>
                    <a:schemeClr val="bg1"/>
                  </a:bgClr>
                </a:pattFill>
              </a:rPr>
              <a:t>COMPARACIÓN</a:t>
            </a:r>
          </a:p>
        </p:txBody>
      </p:sp>
      <p:pic>
        <p:nvPicPr>
          <p:cNvPr id="4" name="Imagen 3">
            <a:extLst>
              <a:ext uri="{FF2B5EF4-FFF2-40B4-BE49-F238E27FC236}">
                <a16:creationId xmlns:a16="http://schemas.microsoft.com/office/drawing/2014/main" id="{EBD42744-D60D-443C-8A23-59F90DF3CF00}"/>
              </a:ext>
            </a:extLst>
          </p:cNvPr>
          <p:cNvPicPr>
            <a:picLocks noChangeAspect="1"/>
          </p:cNvPicPr>
          <p:nvPr/>
        </p:nvPicPr>
        <p:blipFill rotWithShape="1">
          <a:blip r:embed="rId2"/>
          <a:srcRect l="19335" t="22386" r="48188" b="35290"/>
          <a:stretch/>
        </p:blipFill>
        <p:spPr>
          <a:xfrm>
            <a:off x="4882394" y="1245465"/>
            <a:ext cx="6375632" cy="4874604"/>
          </a:xfrm>
          <a:prstGeom prst="rect">
            <a:avLst/>
          </a:prstGeom>
        </p:spPr>
      </p:pic>
      <p:sp>
        <p:nvSpPr>
          <p:cNvPr id="6" name="Rectángulo 5">
            <a:extLst>
              <a:ext uri="{FF2B5EF4-FFF2-40B4-BE49-F238E27FC236}">
                <a16:creationId xmlns:a16="http://schemas.microsoft.com/office/drawing/2014/main" id="{8A014910-FA47-4ED1-BF27-1B74520A3513}"/>
              </a:ext>
            </a:extLst>
          </p:cNvPr>
          <p:cNvSpPr/>
          <p:nvPr/>
        </p:nvSpPr>
        <p:spPr>
          <a:xfrm>
            <a:off x="4882394" y="6124564"/>
            <a:ext cx="6375632" cy="61239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Fuente: Instituto Nacional de </a:t>
            </a:r>
            <a:r>
              <a:rPr lang="en-US" b="1" dirty="0" err="1"/>
              <a:t>Investigaciones</a:t>
            </a:r>
            <a:r>
              <a:rPr lang="en-US" b="1" dirty="0"/>
              <a:t> </a:t>
            </a:r>
            <a:r>
              <a:rPr lang="en-US" b="1" dirty="0" err="1"/>
              <a:t>Forestales</a:t>
            </a:r>
            <a:r>
              <a:rPr lang="en-US" b="1" dirty="0"/>
              <a:t>, </a:t>
            </a:r>
            <a:r>
              <a:rPr lang="en-US" b="1" dirty="0" err="1"/>
              <a:t>Agr</a:t>
            </a:r>
            <a:r>
              <a:rPr lang="es-EC" b="1" dirty="0" err="1"/>
              <a:t>ícolas</a:t>
            </a:r>
            <a:r>
              <a:rPr lang="es-EC" b="1" dirty="0"/>
              <a:t> y Pecuarias. </a:t>
            </a:r>
            <a:r>
              <a:rPr lang="en-US" b="1" dirty="0"/>
              <a:t>(</a:t>
            </a:r>
            <a:r>
              <a:rPr lang="en-US" b="1" dirty="0" err="1"/>
              <a:t>Inifap</a:t>
            </a:r>
            <a:r>
              <a:rPr lang="en-US" b="1" dirty="0"/>
              <a:t>, 2007)</a:t>
            </a:r>
          </a:p>
        </p:txBody>
      </p:sp>
      <p:sp>
        <p:nvSpPr>
          <p:cNvPr id="9" name="Globo: flecha derecha 8">
            <a:extLst>
              <a:ext uri="{FF2B5EF4-FFF2-40B4-BE49-F238E27FC236}">
                <a16:creationId xmlns:a16="http://schemas.microsoft.com/office/drawing/2014/main" id="{C2C20AF7-B2B3-40B0-AF73-F7866639E32F}"/>
              </a:ext>
            </a:extLst>
          </p:cNvPr>
          <p:cNvSpPr/>
          <p:nvPr/>
        </p:nvSpPr>
        <p:spPr>
          <a:xfrm>
            <a:off x="654341" y="2055302"/>
            <a:ext cx="3498209" cy="3254929"/>
          </a:xfrm>
          <a:prstGeom prst="rightArrowCallout">
            <a:avLst/>
          </a:prstGeom>
          <a:solidFill>
            <a:schemeClr val="accent2">
              <a:alpha val="50000"/>
            </a:schemeClr>
          </a:solidFill>
          <a:ln w="57150">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ln w="0"/>
                <a:solidFill>
                  <a:schemeClr val="accent1"/>
                </a:solidFill>
                <a:effectLst>
                  <a:outerShdw blurRad="38100" dist="25400" dir="5400000" algn="ctr" rotWithShape="0">
                    <a:srgbClr val="6E747A">
                      <a:alpha val="43000"/>
                    </a:srgbClr>
                  </a:outerShdw>
                </a:effectLst>
              </a:rPr>
              <a:t>TIPOS E INTENSIDAD DE PODA EN MANGO “ATAULFO” EN NAYARIT, M</a:t>
            </a:r>
            <a:r>
              <a:rPr lang="es-EC" sz="2800" dirty="0">
                <a:ln w="0"/>
                <a:solidFill>
                  <a:schemeClr val="accent1"/>
                </a:solidFill>
                <a:effectLst>
                  <a:outerShdw blurRad="38100" dist="25400" dir="5400000" algn="ctr" rotWithShape="0">
                    <a:srgbClr val="6E747A">
                      <a:alpha val="43000"/>
                    </a:srgbClr>
                  </a:outerShdw>
                </a:effectLst>
              </a:rPr>
              <a:t>É</a:t>
            </a:r>
            <a:r>
              <a:rPr lang="en-US" sz="2800" dirty="0">
                <a:ln w="0"/>
                <a:solidFill>
                  <a:schemeClr val="accent1"/>
                </a:solidFill>
                <a:effectLst>
                  <a:outerShdw blurRad="38100" dist="25400" dir="5400000" algn="ctr" rotWithShape="0">
                    <a:srgbClr val="6E747A">
                      <a:alpha val="43000"/>
                    </a:srgbClr>
                  </a:outerShdw>
                </a:effectLst>
              </a:rPr>
              <a:t>XICO.</a:t>
            </a:r>
          </a:p>
        </p:txBody>
      </p:sp>
    </p:spTree>
    <p:extLst>
      <p:ext uri="{BB962C8B-B14F-4D97-AF65-F5344CB8AC3E}">
        <p14:creationId xmlns:p14="http://schemas.microsoft.com/office/powerpoint/2010/main" val="2745642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biselado 3">
            <a:extLst>
              <a:ext uri="{FF2B5EF4-FFF2-40B4-BE49-F238E27FC236}">
                <a16:creationId xmlns:a16="http://schemas.microsoft.com/office/drawing/2014/main" id="{A2985EE8-931A-4D6F-9436-DA743CD6A93B}"/>
              </a:ext>
            </a:extLst>
          </p:cNvPr>
          <p:cNvSpPr/>
          <p:nvPr/>
        </p:nvSpPr>
        <p:spPr>
          <a:xfrm>
            <a:off x="2692864" y="226502"/>
            <a:ext cx="7533316" cy="1266738"/>
          </a:xfrm>
          <a:prstGeom prst="bevel">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4000" b="1" dirty="0">
                <a:ln w="12700">
                  <a:solidFill>
                    <a:schemeClr val="accent5"/>
                  </a:solidFill>
                  <a:prstDash val="solid"/>
                </a:ln>
                <a:pattFill prst="ltDnDiag">
                  <a:fgClr>
                    <a:schemeClr val="accent5">
                      <a:lumMod val="60000"/>
                      <a:lumOff val="40000"/>
                    </a:schemeClr>
                  </a:fgClr>
                  <a:bgClr>
                    <a:schemeClr val="bg1"/>
                  </a:bgClr>
                </a:pattFill>
              </a:rPr>
              <a:t>PESO DE FRUTOS POR PLANTA</a:t>
            </a:r>
          </a:p>
          <a:p>
            <a:pPr algn="ctr"/>
            <a:r>
              <a:rPr lang="en-US" sz="4000" b="1" dirty="0">
                <a:ln w="12700">
                  <a:solidFill>
                    <a:schemeClr val="accent5"/>
                  </a:solidFill>
                  <a:prstDash val="solid"/>
                </a:ln>
                <a:pattFill prst="ltDnDiag">
                  <a:fgClr>
                    <a:schemeClr val="accent5">
                      <a:lumMod val="60000"/>
                      <a:lumOff val="40000"/>
                    </a:schemeClr>
                  </a:fgClr>
                  <a:bgClr>
                    <a:schemeClr val="bg1"/>
                  </a:bgClr>
                </a:pattFill>
              </a:rPr>
              <a:t>(</a:t>
            </a:r>
            <a:r>
              <a:rPr lang="en-US" sz="4000" b="1" dirty="0" err="1">
                <a:ln w="12700">
                  <a:solidFill>
                    <a:schemeClr val="accent5"/>
                  </a:solidFill>
                  <a:prstDash val="solid"/>
                </a:ln>
                <a:pattFill prst="ltDnDiag">
                  <a:fgClr>
                    <a:schemeClr val="accent5">
                      <a:lumMod val="60000"/>
                      <a:lumOff val="40000"/>
                    </a:schemeClr>
                  </a:fgClr>
                  <a:bgClr>
                    <a:schemeClr val="bg1"/>
                  </a:bgClr>
                </a:pattFill>
              </a:rPr>
              <a:t>causas</a:t>
            </a:r>
            <a:r>
              <a:rPr lang="en-US" sz="4000" b="1" dirty="0">
                <a:ln w="12700">
                  <a:solidFill>
                    <a:schemeClr val="accent5"/>
                  </a:solidFill>
                  <a:prstDash val="solid"/>
                </a:ln>
                <a:pattFill prst="ltDnDiag">
                  <a:fgClr>
                    <a:schemeClr val="accent5">
                      <a:lumMod val="60000"/>
                      <a:lumOff val="40000"/>
                    </a:schemeClr>
                  </a:fgClr>
                  <a:bgClr>
                    <a:schemeClr val="bg1"/>
                  </a:bgClr>
                </a:pattFill>
              </a:rPr>
              <a:t> del bajo </a:t>
            </a:r>
            <a:r>
              <a:rPr lang="en-US" sz="4000" b="1" dirty="0" err="1">
                <a:ln w="12700">
                  <a:solidFill>
                    <a:schemeClr val="accent5"/>
                  </a:solidFill>
                  <a:prstDash val="solid"/>
                </a:ln>
                <a:pattFill prst="ltDnDiag">
                  <a:fgClr>
                    <a:schemeClr val="accent5">
                      <a:lumMod val="60000"/>
                      <a:lumOff val="40000"/>
                    </a:schemeClr>
                  </a:fgClr>
                  <a:bgClr>
                    <a:schemeClr val="bg1"/>
                  </a:bgClr>
                </a:pattFill>
              </a:rPr>
              <a:t>rendimiento</a:t>
            </a:r>
            <a:r>
              <a:rPr lang="en-US" sz="4000" b="1" dirty="0">
                <a:ln w="12700">
                  <a:solidFill>
                    <a:schemeClr val="accent5"/>
                  </a:solidFill>
                  <a:prstDash val="solid"/>
                </a:ln>
                <a:pattFill prst="ltDnDiag">
                  <a:fgClr>
                    <a:schemeClr val="accent5">
                      <a:lumMod val="60000"/>
                      <a:lumOff val="40000"/>
                    </a:schemeClr>
                  </a:fgClr>
                  <a:bgClr>
                    <a:schemeClr val="bg1"/>
                  </a:bgClr>
                </a:pattFill>
              </a:rPr>
              <a:t>)</a:t>
            </a:r>
            <a:endParaRPr lang="es-EC" sz="4000" b="1" dirty="0">
              <a:ln w="12700">
                <a:solidFill>
                  <a:schemeClr val="accent5"/>
                </a:solidFill>
                <a:prstDash val="solid"/>
              </a:ln>
              <a:pattFill prst="ltDnDiag">
                <a:fgClr>
                  <a:schemeClr val="accent5">
                    <a:lumMod val="60000"/>
                    <a:lumOff val="40000"/>
                  </a:schemeClr>
                </a:fgClr>
                <a:bgClr>
                  <a:schemeClr val="bg1"/>
                </a:bgClr>
              </a:pattFill>
            </a:endParaRPr>
          </a:p>
        </p:txBody>
      </p:sp>
      <p:graphicFrame>
        <p:nvGraphicFramePr>
          <p:cNvPr id="7" name="Diagrama 6">
            <a:extLst>
              <a:ext uri="{FF2B5EF4-FFF2-40B4-BE49-F238E27FC236}">
                <a16:creationId xmlns:a16="http://schemas.microsoft.com/office/drawing/2014/main" id="{8BACA385-EAF4-4576-8181-98A4ACAB8A37}"/>
              </a:ext>
            </a:extLst>
          </p:cNvPr>
          <p:cNvGraphicFramePr/>
          <p:nvPr>
            <p:extLst>
              <p:ext uri="{D42A27DB-BD31-4B8C-83A1-F6EECF244321}">
                <p14:modId xmlns:p14="http://schemas.microsoft.com/office/powerpoint/2010/main" val="993914639"/>
              </p:ext>
            </p:extLst>
          </p:nvPr>
        </p:nvGraphicFramePr>
        <p:xfrm>
          <a:off x="922789" y="1088781"/>
          <a:ext cx="10310070" cy="5769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1142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biselado 3">
            <a:extLst>
              <a:ext uri="{FF2B5EF4-FFF2-40B4-BE49-F238E27FC236}">
                <a16:creationId xmlns:a16="http://schemas.microsoft.com/office/drawing/2014/main" id="{CF6F1695-DC51-4718-ABF4-CDD4D5369655}"/>
              </a:ext>
            </a:extLst>
          </p:cNvPr>
          <p:cNvSpPr/>
          <p:nvPr/>
        </p:nvSpPr>
        <p:spPr>
          <a:xfrm>
            <a:off x="2541864" y="226502"/>
            <a:ext cx="7986319" cy="964734"/>
          </a:xfrm>
          <a:prstGeom prst="bevel">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4000" b="1" dirty="0">
                <a:ln w="22225">
                  <a:solidFill>
                    <a:schemeClr val="accent2"/>
                  </a:solidFill>
                  <a:prstDash val="solid"/>
                </a:ln>
                <a:solidFill>
                  <a:schemeClr val="accent2">
                    <a:lumMod val="40000"/>
                    <a:lumOff val="60000"/>
                  </a:schemeClr>
                </a:solidFill>
              </a:rPr>
              <a:t>DIÁMETRO ECUATORIAL DE FRUTOS</a:t>
            </a:r>
          </a:p>
        </p:txBody>
      </p:sp>
      <p:graphicFrame>
        <p:nvGraphicFramePr>
          <p:cNvPr id="6" name="Gráfico 5">
            <a:extLst>
              <a:ext uri="{FF2B5EF4-FFF2-40B4-BE49-F238E27FC236}">
                <a16:creationId xmlns:a16="http://schemas.microsoft.com/office/drawing/2014/main" id="{1E76CC89-CD69-4053-B795-98C383B5C725}"/>
              </a:ext>
            </a:extLst>
          </p:cNvPr>
          <p:cNvGraphicFramePr/>
          <p:nvPr>
            <p:extLst>
              <p:ext uri="{D42A27DB-BD31-4B8C-83A1-F6EECF244321}">
                <p14:modId xmlns:p14="http://schemas.microsoft.com/office/powerpoint/2010/main" val="3657296780"/>
              </p:ext>
            </p:extLst>
          </p:nvPr>
        </p:nvGraphicFramePr>
        <p:xfrm>
          <a:off x="7122253" y="1369209"/>
          <a:ext cx="4949505" cy="408586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a:extLst>
              <a:ext uri="{FF2B5EF4-FFF2-40B4-BE49-F238E27FC236}">
                <a16:creationId xmlns:a16="http://schemas.microsoft.com/office/drawing/2014/main" id="{76175564-377D-4D14-BC8D-C2541DDCA92B}"/>
              </a:ext>
            </a:extLst>
          </p:cNvPr>
          <p:cNvSpPr/>
          <p:nvPr/>
        </p:nvSpPr>
        <p:spPr>
          <a:xfrm>
            <a:off x="7256476" y="5455076"/>
            <a:ext cx="4815281" cy="1224951"/>
          </a:xfrm>
          <a:prstGeom prst="rect">
            <a:avLst/>
          </a:prstGeom>
          <a:solidFill>
            <a:schemeClr val="accent3">
              <a:lumMod val="40000"/>
              <a:lumOff val="60000"/>
            </a:schemeClr>
          </a:solidFill>
        </p:spPr>
        <p:txBody>
          <a:bodyPr wrap="square">
            <a:spAutoFit/>
          </a:bodyPr>
          <a:lstStyle/>
          <a:p>
            <a:pPr algn="ctr">
              <a:lnSpc>
                <a:spcPct val="115000"/>
              </a:lnSpc>
              <a:spcAft>
                <a:spcPts val="0"/>
              </a:spcAft>
            </a:pPr>
            <a:r>
              <a:rPr lang="es-EC" b="1" dirty="0">
                <a:latin typeface="Arial" panose="020B0604020202020204" pitchFamily="34" charset="0"/>
                <a:ea typeface="Calibri" panose="020F0502020204030204" pitchFamily="34" charset="0"/>
                <a:cs typeface="Times New Roman" panose="02020603050405020304" pitchFamily="18" charset="0"/>
              </a:rPr>
              <a:t>Figura 3.</a:t>
            </a:r>
            <a:r>
              <a:rPr lang="es-EC" dirty="0">
                <a:latin typeface="Arial" panose="020B0604020202020204" pitchFamily="34" charset="0"/>
                <a:ea typeface="Calibri" panose="020F0502020204030204" pitchFamily="34" charset="0"/>
                <a:cs typeface="Times New Roman" panose="02020603050405020304" pitchFamily="18" charset="0"/>
              </a:rPr>
              <a:t> Diámetro ecuatorial de frutos. Ibarra, 2017.</a:t>
            </a:r>
            <a:r>
              <a:rPr lang="es-EC" sz="2800" b="1" dirty="0">
                <a:latin typeface="Times New Roman" panose="02020603050405020304" pitchFamily="18" charset="0"/>
                <a:ea typeface="Calibri" panose="020F0502020204030204" pitchFamily="34" charset="0"/>
                <a:cs typeface="Times New Roman" panose="02020603050405020304" pitchFamily="18" charset="0"/>
              </a:rPr>
              <a:t> </a:t>
            </a:r>
            <a:r>
              <a:rPr lang="es-EC" b="1" dirty="0">
                <a:latin typeface="Arial" panose="020B0604020202020204" pitchFamily="34" charset="0"/>
                <a:ea typeface="Calibri" panose="020F0502020204030204" pitchFamily="34" charset="0"/>
                <a:cs typeface="Times New Roman" panose="02020603050405020304" pitchFamily="18" charset="0"/>
              </a:rPr>
              <a:t>Fuente: </a:t>
            </a:r>
            <a:r>
              <a:rPr lang="es-EC" dirty="0">
                <a:latin typeface="Arial" panose="020B0604020202020204" pitchFamily="34" charset="0"/>
                <a:ea typeface="Calibri" panose="020F0502020204030204" pitchFamily="34" charset="0"/>
                <a:cs typeface="Times New Roman" panose="02020603050405020304" pitchFamily="18" charset="0"/>
              </a:rPr>
              <a:t>Ensayo experimental en campo</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a 1">
            <a:extLst>
              <a:ext uri="{FF2B5EF4-FFF2-40B4-BE49-F238E27FC236}">
                <a16:creationId xmlns:a16="http://schemas.microsoft.com/office/drawing/2014/main" id="{F3D8C1E3-A015-448F-BB9E-2737C186B2D3}"/>
              </a:ext>
            </a:extLst>
          </p:cNvPr>
          <p:cNvGraphicFramePr>
            <a:graphicFrameLocks noGrp="1"/>
          </p:cNvGraphicFramePr>
          <p:nvPr>
            <p:extLst>
              <p:ext uri="{D42A27DB-BD31-4B8C-83A1-F6EECF244321}">
                <p14:modId xmlns:p14="http://schemas.microsoft.com/office/powerpoint/2010/main" val="2134472992"/>
              </p:ext>
            </p:extLst>
          </p:nvPr>
        </p:nvGraphicFramePr>
        <p:xfrm>
          <a:off x="107194" y="2852351"/>
          <a:ext cx="6910662" cy="2156714"/>
        </p:xfrm>
        <a:graphic>
          <a:graphicData uri="http://schemas.openxmlformats.org/drawingml/2006/table">
            <a:tbl>
              <a:tblPr firstRow="1" firstCol="1" bandRow="1">
                <a:tableStyleId>{638B1855-1B75-4FBE-930C-398BA8C253C6}</a:tableStyleId>
              </a:tblPr>
              <a:tblGrid>
                <a:gridCol w="1323594">
                  <a:extLst>
                    <a:ext uri="{9D8B030D-6E8A-4147-A177-3AD203B41FA5}">
                      <a16:colId xmlns:a16="http://schemas.microsoft.com/office/drawing/2014/main" val="3922234595"/>
                    </a:ext>
                  </a:extLst>
                </a:gridCol>
                <a:gridCol w="979696">
                  <a:extLst>
                    <a:ext uri="{9D8B030D-6E8A-4147-A177-3AD203B41FA5}">
                      <a16:colId xmlns:a16="http://schemas.microsoft.com/office/drawing/2014/main" val="2883642826"/>
                    </a:ext>
                  </a:extLst>
                </a:gridCol>
                <a:gridCol w="1151645">
                  <a:extLst>
                    <a:ext uri="{9D8B030D-6E8A-4147-A177-3AD203B41FA5}">
                      <a16:colId xmlns:a16="http://schemas.microsoft.com/office/drawing/2014/main" val="4144195534"/>
                    </a:ext>
                  </a:extLst>
                </a:gridCol>
                <a:gridCol w="1151645">
                  <a:extLst>
                    <a:ext uri="{9D8B030D-6E8A-4147-A177-3AD203B41FA5}">
                      <a16:colId xmlns:a16="http://schemas.microsoft.com/office/drawing/2014/main" val="91476786"/>
                    </a:ext>
                  </a:extLst>
                </a:gridCol>
                <a:gridCol w="1151645">
                  <a:extLst>
                    <a:ext uri="{9D8B030D-6E8A-4147-A177-3AD203B41FA5}">
                      <a16:colId xmlns:a16="http://schemas.microsoft.com/office/drawing/2014/main" val="1349296531"/>
                    </a:ext>
                  </a:extLst>
                </a:gridCol>
                <a:gridCol w="1152437">
                  <a:extLst>
                    <a:ext uri="{9D8B030D-6E8A-4147-A177-3AD203B41FA5}">
                      <a16:colId xmlns:a16="http://schemas.microsoft.com/office/drawing/2014/main" val="1490966323"/>
                    </a:ext>
                  </a:extLst>
                </a:gridCol>
              </a:tblGrid>
              <a:tr h="0">
                <a:tc>
                  <a:txBody>
                    <a:bodyPr/>
                    <a:lstStyle/>
                    <a:p>
                      <a:pPr algn="ctr">
                        <a:lnSpc>
                          <a:spcPct val="150000"/>
                        </a:lnSpc>
                        <a:spcAft>
                          <a:spcPts val="0"/>
                        </a:spcAft>
                      </a:pPr>
                      <a:r>
                        <a:rPr lang="es-ES" sz="1600">
                          <a:effectLst/>
                        </a:rPr>
                        <a:t>FV</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dirty="0">
                          <a:effectLst/>
                        </a:rPr>
                        <a:t>SC</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gl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CM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F</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P-valor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2484298"/>
                  </a:ext>
                </a:extLst>
              </a:tr>
              <a:tr h="0">
                <a:tc>
                  <a:txBody>
                    <a:bodyPr/>
                    <a:lstStyle/>
                    <a:p>
                      <a:pPr algn="ctr">
                        <a:lnSpc>
                          <a:spcPct val="150000"/>
                        </a:lnSpc>
                        <a:spcAft>
                          <a:spcPts val="0"/>
                        </a:spcAft>
                      </a:pPr>
                      <a:r>
                        <a:rPr lang="es-ES" sz="1600" dirty="0">
                          <a:effectLst/>
                        </a:rPr>
                        <a:t>Repetición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0,07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0,03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0,16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0,8551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4229967"/>
                  </a:ext>
                </a:extLst>
              </a:tr>
              <a:tr h="0">
                <a:tc>
                  <a:txBody>
                    <a:bodyPr/>
                    <a:lstStyle/>
                    <a:p>
                      <a:pPr algn="ctr">
                        <a:lnSpc>
                          <a:spcPct val="150000"/>
                        </a:lnSpc>
                        <a:spcAft>
                          <a:spcPts val="0"/>
                        </a:spcAft>
                      </a:pPr>
                      <a:r>
                        <a:rPr lang="es-ES" sz="1600">
                          <a:effectLst/>
                        </a:rPr>
                        <a:t>Tratamiento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3,8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1,9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9,49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0,0303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2702313"/>
                  </a:ext>
                </a:extLst>
              </a:tr>
              <a:tr h="0">
                <a:tc>
                  <a:txBody>
                    <a:bodyPr/>
                    <a:lstStyle/>
                    <a:p>
                      <a:pPr algn="ctr">
                        <a:lnSpc>
                          <a:spcPct val="150000"/>
                        </a:lnSpc>
                        <a:spcAft>
                          <a:spcPts val="0"/>
                        </a:spcAft>
                      </a:pPr>
                      <a:r>
                        <a:rPr lang="es-ES" sz="1600">
                          <a:effectLst/>
                        </a:rPr>
                        <a:t>Error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0,8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0,2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6836741"/>
                  </a:ext>
                </a:extLst>
              </a:tr>
              <a:tr h="44450">
                <a:tc>
                  <a:txBody>
                    <a:bodyPr/>
                    <a:lstStyle/>
                    <a:p>
                      <a:pPr algn="ctr">
                        <a:lnSpc>
                          <a:spcPct val="150000"/>
                        </a:lnSpc>
                        <a:spcAft>
                          <a:spcPts val="0"/>
                        </a:spcAft>
                      </a:pPr>
                      <a:r>
                        <a:rPr lang="es-ES" sz="1600" dirty="0">
                          <a:effectLst/>
                        </a:rPr>
                        <a:t>Total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4,7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8637989"/>
                  </a:ext>
                </a:extLst>
              </a:tr>
              <a:tr h="0">
                <a:tc gridSpan="6">
                  <a:txBody>
                    <a:bodyPr/>
                    <a:lstStyle/>
                    <a:p>
                      <a:pPr algn="ctr">
                        <a:lnSpc>
                          <a:spcPct val="150000"/>
                        </a:lnSpc>
                        <a:spcAft>
                          <a:spcPts val="0"/>
                        </a:spcAft>
                      </a:pPr>
                      <a:r>
                        <a:rPr lang="en-US" sz="1600" dirty="0">
                          <a:effectLst/>
                        </a:rPr>
                        <a:t>CV= 0,77%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4593021"/>
                  </a:ext>
                </a:extLst>
              </a:tr>
            </a:tbl>
          </a:graphicData>
        </a:graphic>
      </p:graphicFrame>
      <p:sp>
        <p:nvSpPr>
          <p:cNvPr id="3" name="Rectangle 1">
            <a:extLst>
              <a:ext uri="{FF2B5EF4-FFF2-40B4-BE49-F238E27FC236}">
                <a16:creationId xmlns:a16="http://schemas.microsoft.com/office/drawing/2014/main" id="{948ECDB4-8812-4991-AF48-1553B2B2365E}"/>
              </a:ext>
            </a:extLst>
          </p:cNvPr>
          <p:cNvSpPr>
            <a:spLocks noChangeArrowheads="1"/>
          </p:cNvSpPr>
          <p:nvPr/>
        </p:nvSpPr>
        <p:spPr bwMode="auto">
          <a:xfrm>
            <a:off x="107194" y="4962901"/>
            <a:ext cx="6910662" cy="646331"/>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 </a:t>
            </a: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Ensayo experimental en campo</a:t>
            </a:r>
            <a:endParaRPr kumimoji="0" lang="es-EC" altLang="es-EC"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Fv</a:t>
            </a: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Fuentes de variaci</a:t>
            </a:r>
            <a:r>
              <a:rPr kumimoji="0" lang="es-EC" altLang="es-EC"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 SC= Suma de cuadrados </a:t>
            </a:r>
            <a:r>
              <a:rPr kumimoji="0" lang="es-EC" altLang="es-EC"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gL</a:t>
            </a: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Grados de libertad CM= Cuadrado medio </a:t>
            </a:r>
            <a:endParaRPr kumimoji="0" lang="es-EC" altLang="es-EC"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ns</a:t>
            </a: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 no significativo *= significativo al 5% **= significativo al 1%</a:t>
            </a:r>
            <a:endParaRPr kumimoji="0" lang="es-EC" altLang="es-EC" sz="2800" b="0" i="0" u="none" strike="noStrike" cap="none" normalizeH="0" baseline="0" dirty="0">
              <a:ln>
                <a:noFill/>
              </a:ln>
              <a:solidFill>
                <a:schemeClr val="tx1"/>
              </a:solidFill>
              <a:effectLst/>
              <a:latin typeface="Arial" panose="020B0604020202020204" pitchFamily="34" charset="0"/>
            </a:endParaRPr>
          </a:p>
        </p:txBody>
      </p:sp>
      <p:sp>
        <p:nvSpPr>
          <p:cNvPr id="5" name="Rectángulo 4">
            <a:extLst>
              <a:ext uri="{FF2B5EF4-FFF2-40B4-BE49-F238E27FC236}">
                <a16:creationId xmlns:a16="http://schemas.microsoft.com/office/drawing/2014/main" id="{8BFDD85C-C247-437E-A3E5-BD399900F138}"/>
              </a:ext>
            </a:extLst>
          </p:cNvPr>
          <p:cNvSpPr/>
          <p:nvPr/>
        </p:nvSpPr>
        <p:spPr>
          <a:xfrm>
            <a:off x="107194" y="2475818"/>
            <a:ext cx="6910662"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eaLnBrk="0" fontAlgn="base" hangingPunct="0">
              <a:spcBef>
                <a:spcPct val="0"/>
              </a:spcBef>
              <a:spcAft>
                <a:spcPct val="0"/>
              </a:spcAft>
            </a:pPr>
            <a:r>
              <a:rPr lang="es-EC" altLang="es-EC" b="1" dirty="0">
                <a:solidFill>
                  <a:srgbClr val="262626"/>
                </a:solidFill>
                <a:latin typeface="Arial" panose="020B0604020202020204" pitchFamily="34" charset="0"/>
                <a:ea typeface="Calibri" panose="020F0502020204030204" pitchFamily="34" charset="0"/>
                <a:cs typeface="Arial" panose="020B0604020202020204" pitchFamily="34" charset="0"/>
              </a:rPr>
              <a:t>T</a:t>
            </a:r>
            <a:r>
              <a:rPr lang="es-EC" altLang="es-EC" b="1" dirty="0" bmk="">
                <a:solidFill>
                  <a:srgbClr val="262626"/>
                </a:solidFill>
                <a:latin typeface="Arial" panose="020B0604020202020204" pitchFamily="34" charset="0"/>
                <a:ea typeface="Calibri" panose="020F0502020204030204" pitchFamily="34" charset="0"/>
                <a:cs typeface="Arial" panose="020B0604020202020204" pitchFamily="34" charset="0"/>
              </a:rPr>
              <a:t>abla </a:t>
            </a:r>
            <a:r>
              <a:rPr lang="es-EC" altLang="es-EC" b="1" dirty="0" bmk="_Toc488266884">
                <a:solidFill>
                  <a:srgbClr val="262626"/>
                </a:solidFill>
                <a:latin typeface="Arial" panose="020B0604020202020204" pitchFamily="34" charset="0"/>
                <a:ea typeface="Calibri" panose="020F0502020204030204" pitchFamily="34" charset="0"/>
                <a:cs typeface="Arial" panose="020B0604020202020204" pitchFamily="34" charset="0"/>
              </a:rPr>
              <a:t>3. </a:t>
            </a:r>
            <a:r>
              <a:rPr lang="es-EC" altLang="es-EC" dirty="0" bmk="_Toc488266884">
                <a:solidFill>
                  <a:srgbClr val="262626"/>
                </a:solidFill>
                <a:latin typeface="Arial" panose="020B0604020202020204" pitchFamily="34" charset="0"/>
                <a:ea typeface="Calibri" panose="020F0502020204030204" pitchFamily="34" charset="0"/>
                <a:cs typeface="Arial" panose="020B0604020202020204" pitchFamily="34" charset="0"/>
              </a:rPr>
              <a:t>ADEVA di</a:t>
            </a:r>
            <a:r>
              <a:rPr lang="es-EC" altLang="es-EC" dirty="0" bmk="_Toc488266884">
                <a:solidFill>
                  <a:srgbClr val="262626"/>
                </a:solidFill>
                <a:latin typeface="Calibri" panose="020F0502020204030204" pitchFamily="34" charset="0"/>
                <a:ea typeface="Calibri" panose="020F0502020204030204" pitchFamily="34" charset="0"/>
                <a:cs typeface="Arial" panose="020B0604020202020204" pitchFamily="34" charset="0"/>
              </a:rPr>
              <a:t>á</a:t>
            </a:r>
            <a:r>
              <a:rPr lang="es-EC" altLang="es-EC" dirty="0" bmk="_Toc488266884">
                <a:solidFill>
                  <a:srgbClr val="262626"/>
                </a:solidFill>
                <a:latin typeface="Arial" panose="020B0604020202020204" pitchFamily="34" charset="0"/>
                <a:ea typeface="Calibri" panose="020F0502020204030204" pitchFamily="34" charset="0"/>
                <a:cs typeface="Arial" panose="020B0604020202020204" pitchFamily="34" charset="0"/>
              </a:rPr>
              <a:t>metro ecuatorial de frutos. </a:t>
            </a:r>
            <a:r>
              <a:rPr lang="en-US" altLang="es-EC" dirty="0" bmk="_Toc488266884">
                <a:solidFill>
                  <a:srgbClr val="262626"/>
                </a:solidFill>
                <a:latin typeface="Arial" panose="020B0604020202020204" pitchFamily="34" charset="0"/>
                <a:ea typeface="Calibri" panose="020F0502020204030204" pitchFamily="34" charset="0"/>
                <a:cs typeface="Arial" panose="020B0604020202020204" pitchFamily="34" charset="0"/>
              </a:rPr>
              <a:t>Ibarra, 2017</a:t>
            </a:r>
            <a:endParaRPr lang="es-EC" altLang="es-EC" sz="1400" dirty="0"/>
          </a:p>
        </p:txBody>
      </p:sp>
    </p:spTree>
    <p:extLst>
      <p:ext uri="{BB962C8B-B14F-4D97-AF65-F5344CB8AC3E}">
        <p14:creationId xmlns:p14="http://schemas.microsoft.com/office/powerpoint/2010/main" val="2402005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980EC42-029A-4CA7-A819-3F52C1E99353}"/>
              </a:ext>
            </a:extLst>
          </p:cNvPr>
          <p:cNvPicPr>
            <a:picLocks noChangeAspect="1"/>
          </p:cNvPicPr>
          <p:nvPr/>
        </p:nvPicPr>
        <p:blipFill rotWithShape="1">
          <a:blip r:embed="rId2"/>
          <a:srcRect l="35023" t="17370" r="34426" b="64526"/>
          <a:stretch/>
        </p:blipFill>
        <p:spPr>
          <a:xfrm>
            <a:off x="1459683" y="3271705"/>
            <a:ext cx="9622173" cy="2718034"/>
          </a:xfrm>
          <a:prstGeom prst="rect">
            <a:avLst/>
          </a:prstGeom>
        </p:spPr>
      </p:pic>
      <p:sp>
        <p:nvSpPr>
          <p:cNvPr id="5" name="Rectángulo: biselado 4">
            <a:extLst>
              <a:ext uri="{FF2B5EF4-FFF2-40B4-BE49-F238E27FC236}">
                <a16:creationId xmlns:a16="http://schemas.microsoft.com/office/drawing/2014/main" id="{3AE29350-2CC2-428E-BC98-D3697A58F993}"/>
              </a:ext>
            </a:extLst>
          </p:cNvPr>
          <p:cNvSpPr/>
          <p:nvPr/>
        </p:nvSpPr>
        <p:spPr>
          <a:xfrm>
            <a:off x="4114798" y="293614"/>
            <a:ext cx="4311942" cy="964734"/>
          </a:xfrm>
          <a:prstGeom prst="bevel">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4000" b="1" dirty="0">
                <a:ln w="22225">
                  <a:solidFill>
                    <a:schemeClr val="accent2"/>
                  </a:solidFill>
                  <a:prstDash val="solid"/>
                </a:ln>
                <a:solidFill>
                  <a:schemeClr val="accent2">
                    <a:lumMod val="40000"/>
                    <a:lumOff val="60000"/>
                  </a:schemeClr>
                </a:solidFill>
              </a:rPr>
              <a:t>COMPARACIÓN</a:t>
            </a:r>
          </a:p>
        </p:txBody>
      </p:sp>
      <p:sp>
        <p:nvSpPr>
          <p:cNvPr id="7" name="Globo: flecha hacia abajo 6">
            <a:extLst>
              <a:ext uri="{FF2B5EF4-FFF2-40B4-BE49-F238E27FC236}">
                <a16:creationId xmlns:a16="http://schemas.microsoft.com/office/drawing/2014/main" id="{9FFF9B92-7162-4F7E-87F7-7D93CE4A6900}"/>
              </a:ext>
            </a:extLst>
          </p:cNvPr>
          <p:cNvSpPr/>
          <p:nvPr/>
        </p:nvSpPr>
        <p:spPr>
          <a:xfrm>
            <a:off x="1459684" y="1669409"/>
            <a:ext cx="9622173" cy="1518408"/>
          </a:xfrm>
          <a:prstGeom prst="downArrowCallout">
            <a:avLst/>
          </a:prstGeom>
          <a:solidFill>
            <a:schemeClr val="accent4">
              <a:alpha val="50000"/>
            </a:schemeClr>
          </a:solidFill>
          <a:ln w="57150">
            <a:solidFill>
              <a:schemeClr val="accent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3200" dirty="0">
                <a:ln w="0"/>
                <a:solidFill>
                  <a:schemeClr val="accent1"/>
                </a:solidFill>
                <a:effectLst>
                  <a:outerShdw blurRad="38100" dist="25400" dir="5400000" algn="ctr" rotWithShape="0">
                    <a:srgbClr val="6E747A">
                      <a:alpha val="43000"/>
                    </a:srgbClr>
                  </a:outerShdw>
                </a:effectLst>
              </a:rPr>
              <a:t>REGULACIÓN DE LA DENSIDAD DE TALLOS EN EL TIEMPO EN CULTIVO DE TOMATE BAJO INVERNADERO FRIO </a:t>
            </a:r>
            <a:endParaRPr lang="en-US" sz="3200" dirty="0">
              <a:ln w="0"/>
              <a:solidFill>
                <a:schemeClr val="accent1"/>
              </a:solidFill>
              <a:effectLst>
                <a:outerShdw blurRad="38100" dist="25400" dir="5400000" algn="ctr" rotWithShape="0">
                  <a:srgbClr val="6E747A">
                    <a:alpha val="43000"/>
                  </a:srgbClr>
                </a:outerShdw>
              </a:effectLst>
            </a:endParaRPr>
          </a:p>
        </p:txBody>
      </p:sp>
      <p:sp>
        <p:nvSpPr>
          <p:cNvPr id="8" name="CuadroTexto 7">
            <a:extLst>
              <a:ext uri="{FF2B5EF4-FFF2-40B4-BE49-F238E27FC236}">
                <a16:creationId xmlns:a16="http://schemas.microsoft.com/office/drawing/2014/main" id="{1E4EB6BC-3E9A-46F1-A261-010A6FAE700A}"/>
              </a:ext>
            </a:extLst>
          </p:cNvPr>
          <p:cNvSpPr txBox="1"/>
          <p:nvPr/>
        </p:nvSpPr>
        <p:spPr>
          <a:xfrm>
            <a:off x="1459683" y="5989739"/>
            <a:ext cx="9622173" cy="64633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dirty="0">
                <a:ln w="0"/>
                <a:solidFill>
                  <a:schemeClr val="tx1"/>
                </a:solidFill>
                <a:effectLst>
                  <a:outerShdw blurRad="38100" dist="19050" dir="2700000" algn="tl" rotWithShape="0">
                    <a:schemeClr val="dk1">
                      <a:alpha val="40000"/>
                    </a:schemeClr>
                  </a:outerShdw>
                </a:effectLst>
              </a:rPr>
              <a:t>Fuente: </a:t>
            </a:r>
            <a:r>
              <a:rPr lang="es-EC" dirty="0">
                <a:ln w="0"/>
                <a:solidFill>
                  <a:schemeClr val="tx1"/>
                </a:solidFill>
                <a:effectLst>
                  <a:outerShdw blurRad="38100" dist="19050" dir="2700000" algn="tl" rotWithShape="0">
                    <a:schemeClr val="dk1">
                      <a:alpha val="40000"/>
                    </a:schemeClr>
                  </a:outerShdw>
                </a:effectLst>
              </a:rPr>
              <a:t>Ibarra, X. (2003). </a:t>
            </a:r>
            <a:r>
              <a:rPr lang="es-EC" i="1" dirty="0">
                <a:ln w="0"/>
                <a:solidFill>
                  <a:schemeClr val="tx1"/>
                </a:solidFill>
                <a:effectLst>
                  <a:outerShdw blurRad="38100" dist="19050" dir="2700000" algn="tl" rotWithShape="0">
                    <a:schemeClr val="dk1">
                      <a:alpha val="40000"/>
                    </a:schemeClr>
                  </a:outerShdw>
                </a:effectLst>
              </a:rPr>
              <a:t>Regulación de la densidad de tallos en el tiempo en cultivo de tomate bajo invernadero frío. .</a:t>
            </a:r>
            <a:r>
              <a:rPr lang="es-EC" dirty="0">
                <a:ln w="0"/>
                <a:solidFill>
                  <a:schemeClr val="tx1"/>
                </a:solidFill>
                <a:effectLst>
                  <a:outerShdw blurRad="38100" dist="19050" dir="2700000" algn="tl" rotWithShape="0">
                    <a:schemeClr val="dk1">
                      <a:alpha val="40000"/>
                    </a:schemeClr>
                  </a:outerShdw>
                </a:effectLst>
              </a:rPr>
              <a:t> Chile: Pontificia Universidad Católica de </a:t>
            </a:r>
            <a:r>
              <a:rPr lang="es-EC" dirty="0" err="1">
                <a:ln w="0"/>
                <a:solidFill>
                  <a:schemeClr val="tx1"/>
                </a:solidFill>
                <a:effectLst>
                  <a:outerShdw blurRad="38100" dist="19050" dir="2700000" algn="tl" rotWithShape="0">
                    <a:schemeClr val="dk1">
                      <a:alpha val="40000"/>
                    </a:schemeClr>
                  </a:outerShdw>
                </a:effectLst>
              </a:rPr>
              <a:t>Valparaiso</a:t>
            </a:r>
            <a:r>
              <a:rPr lang="es-EC"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3712821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biselado 1">
            <a:extLst>
              <a:ext uri="{FF2B5EF4-FFF2-40B4-BE49-F238E27FC236}">
                <a16:creationId xmlns:a16="http://schemas.microsoft.com/office/drawing/2014/main" id="{1F95FF39-5A86-4E85-A228-E58DDCA82DBA}"/>
              </a:ext>
            </a:extLst>
          </p:cNvPr>
          <p:cNvSpPr/>
          <p:nvPr/>
        </p:nvSpPr>
        <p:spPr>
          <a:xfrm>
            <a:off x="2541864" y="226502"/>
            <a:ext cx="7986319" cy="964734"/>
          </a:xfrm>
          <a:prstGeom prst="bevel">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2400" dirty="0">
                <a:ln w="0"/>
                <a:solidFill>
                  <a:schemeClr val="accent1"/>
                </a:solidFill>
                <a:effectLst>
                  <a:outerShdw blurRad="38100" dist="25400" dir="5400000" algn="ctr" rotWithShape="0">
                    <a:srgbClr val="6E747A">
                      <a:alpha val="43000"/>
                    </a:srgbClr>
                  </a:outerShdw>
                </a:effectLst>
              </a:rPr>
              <a:t>ANÁLISIS ECONÓMICO DE PRESUPUESTO PARCIAL DE LOS TRATAMIENTOS </a:t>
            </a:r>
            <a:endParaRPr lang="es-EC" sz="4800" dirty="0">
              <a:ln w="0"/>
              <a:solidFill>
                <a:schemeClr val="accent1"/>
              </a:solidFill>
              <a:effectLst>
                <a:outerShdw blurRad="38100" dist="25400" dir="5400000" algn="ctr" rotWithShape="0">
                  <a:srgbClr val="6E747A">
                    <a:alpha val="43000"/>
                  </a:srgbClr>
                </a:outerShdw>
              </a:effectLst>
            </a:endParaRPr>
          </a:p>
        </p:txBody>
      </p:sp>
      <p:graphicFrame>
        <p:nvGraphicFramePr>
          <p:cNvPr id="11" name="Tabla 10">
            <a:extLst>
              <a:ext uri="{FF2B5EF4-FFF2-40B4-BE49-F238E27FC236}">
                <a16:creationId xmlns:a16="http://schemas.microsoft.com/office/drawing/2014/main" id="{1C4E3E35-2325-42E0-B865-F7576B5FD1C5}"/>
              </a:ext>
            </a:extLst>
          </p:cNvPr>
          <p:cNvGraphicFramePr>
            <a:graphicFrameLocks noGrp="1"/>
          </p:cNvGraphicFramePr>
          <p:nvPr>
            <p:extLst>
              <p:ext uri="{D42A27DB-BD31-4B8C-83A1-F6EECF244321}">
                <p14:modId xmlns:p14="http://schemas.microsoft.com/office/powerpoint/2010/main" val="1690897740"/>
              </p:ext>
            </p:extLst>
          </p:nvPr>
        </p:nvGraphicFramePr>
        <p:xfrm>
          <a:off x="226503" y="1922402"/>
          <a:ext cx="11711032" cy="3471105"/>
        </p:xfrm>
        <a:graphic>
          <a:graphicData uri="http://schemas.openxmlformats.org/drawingml/2006/table">
            <a:tbl>
              <a:tblPr firstRow="1" firstCol="1" bandRow="1">
                <a:tableStyleId>{775DCB02-9BB8-47FD-8907-85C794F793BA}</a:tableStyleId>
              </a:tblPr>
              <a:tblGrid>
                <a:gridCol w="637563">
                  <a:extLst>
                    <a:ext uri="{9D8B030D-6E8A-4147-A177-3AD203B41FA5}">
                      <a16:colId xmlns:a16="http://schemas.microsoft.com/office/drawing/2014/main" val="2213373955"/>
                    </a:ext>
                  </a:extLst>
                </a:gridCol>
                <a:gridCol w="914400">
                  <a:extLst>
                    <a:ext uri="{9D8B030D-6E8A-4147-A177-3AD203B41FA5}">
                      <a16:colId xmlns:a16="http://schemas.microsoft.com/office/drawing/2014/main" val="2095132951"/>
                    </a:ext>
                  </a:extLst>
                </a:gridCol>
                <a:gridCol w="1305986">
                  <a:extLst>
                    <a:ext uri="{9D8B030D-6E8A-4147-A177-3AD203B41FA5}">
                      <a16:colId xmlns:a16="http://schemas.microsoft.com/office/drawing/2014/main" val="1575298724"/>
                    </a:ext>
                  </a:extLst>
                </a:gridCol>
                <a:gridCol w="1308765">
                  <a:extLst>
                    <a:ext uri="{9D8B030D-6E8A-4147-A177-3AD203B41FA5}">
                      <a16:colId xmlns:a16="http://schemas.microsoft.com/office/drawing/2014/main" val="4233615550"/>
                    </a:ext>
                  </a:extLst>
                </a:gridCol>
                <a:gridCol w="1072980">
                  <a:extLst>
                    <a:ext uri="{9D8B030D-6E8A-4147-A177-3AD203B41FA5}">
                      <a16:colId xmlns:a16="http://schemas.microsoft.com/office/drawing/2014/main" val="3336133566"/>
                    </a:ext>
                  </a:extLst>
                </a:gridCol>
                <a:gridCol w="1577209">
                  <a:extLst>
                    <a:ext uri="{9D8B030D-6E8A-4147-A177-3AD203B41FA5}">
                      <a16:colId xmlns:a16="http://schemas.microsoft.com/office/drawing/2014/main" val="3956922226"/>
                    </a:ext>
                  </a:extLst>
                </a:gridCol>
                <a:gridCol w="1151045">
                  <a:extLst>
                    <a:ext uri="{9D8B030D-6E8A-4147-A177-3AD203B41FA5}">
                      <a16:colId xmlns:a16="http://schemas.microsoft.com/office/drawing/2014/main" val="1417003934"/>
                    </a:ext>
                  </a:extLst>
                </a:gridCol>
                <a:gridCol w="1387626">
                  <a:extLst>
                    <a:ext uri="{9D8B030D-6E8A-4147-A177-3AD203B41FA5}">
                      <a16:colId xmlns:a16="http://schemas.microsoft.com/office/drawing/2014/main" val="2296826588"/>
                    </a:ext>
                  </a:extLst>
                </a:gridCol>
                <a:gridCol w="1080947">
                  <a:extLst>
                    <a:ext uri="{9D8B030D-6E8A-4147-A177-3AD203B41FA5}">
                      <a16:colId xmlns:a16="http://schemas.microsoft.com/office/drawing/2014/main" val="1621993068"/>
                    </a:ext>
                  </a:extLst>
                </a:gridCol>
                <a:gridCol w="1274511">
                  <a:extLst>
                    <a:ext uri="{9D8B030D-6E8A-4147-A177-3AD203B41FA5}">
                      <a16:colId xmlns:a16="http://schemas.microsoft.com/office/drawing/2014/main" val="3796760515"/>
                    </a:ext>
                  </a:extLst>
                </a:gridCol>
              </a:tblGrid>
              <a:tr h="149679">
                <a:tc gridSpan="2">
                  <a:txBody>
                    <a:bodyPr/>
                    <a:lstStyle/>
                    <a:p>
                      <a:pPr algn="ctr">
                        <a:lnSpc>
                          <a:spcPct val="115000"/>
                        </a:lnSpc>
                        <a:spcAft>
                          <a:spcPts val="0"/>
                        </a:spcAft>
                      </a:pPr>
                      <a:r>
                        <a:rPr lang="en-US" sz="1600" dirty="0" err="1">
                          <a:effectLst/>
                        </a:rPr>
                        <a:t>Tratamiento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n-US"/>
                    </a:p>
                  </a:txBody>
                  <a:tcPr/>
                </a:tc>
                <a:tc rowSpan="2">
                  <a:txBody>
                    <a:bodyPr/>
                    <a:lstStyle/>
                    <a:p>
                      <a:pPr algn="ctr">
                        <a:lnSpc>
                          <a:spcPct val="115000"/>
                        </a:lnSpc>
                        <a:spcAft>
                          <a:spcPts val="0"/>
                        </a:spcAft>
                      </a:pPr>
                      <a:r>
                        <a:rPr lang="en-US" sz="1600" dirty="0" err="1">
                          <a:effectLst/>
                        </a:rPr>
                        <a:t>Rendimiento</a:t>
                      </a:r>
                      <a:r>
                        <a:rPr lang="en-US" sz="16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1600" dirty="0">
                          <a:effectLst/>
                        </a:rPr>
                        <a:t>medio (kg/ha)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rowSpan="2">
                  <a:txBody>
                    <a:bodyPr/>
                    <a:lstStyle/>
                    <a:p>
                      <a:pPr algn="ctr">
                        <a:lnSpc>
                          <a:spcPct val="115000"/>
                        </a:lnSpc>
                        <a:spcAft>
                          <a:spcPts val="0"/>
                        </a:spcAft>
                      </a:pPr>
                      <a:r>
                        <a:rPr lang="en-US" sz="1600" dirty="0" err="1">
                          <a:effectLst/>
                        </a:rPr>
                        <a:t>Rendimiento</a:t>
                      </a:r>
                      <a:r>
                        <a:rPr lang="en-US" sz="16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1600" dirty="0" err="1">
                          <a:effectLst/>
                        </a:rPr>
                        <a:t>ajustado</a:t>
                      </a:r>
                      <a:r>
                        <a:rPr lang="en-US" sz="1600" dirty="0">
                          <a:effectLst/>
                        </a:rPr>
                        <a:t> 5% (kg/ha)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rowSpan="2">
                  <a:txBody>
                    <a:bodyPr/>
                    <a:lstStyle/>
                    <a:p>
                      <a:pPr algn="ctr">
                        <a:lnSpc>
                          <a:spcPct val="115000"/>
                        </a:lnSpc>
                        <a:spcAft>
                          <a:spcPts val="0"/>
                        </a:spcAft>
                      </a:pPr>
                      <a:r>
                        <a:rPr lang="en-US" sz="1600" dirty="0" err="1">
                          <a:effectLst/>
                        </a:rPr>
                        <a:t>Beneficios</a:t>
                      </a:r>
                      <a:r>
                        <a:rPr lang="en-US" sz="16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1600" dirty="0" err="1">
                          <a:effectLst/>
                        </a:rPr>
                        <a:t>brutos</a:t>
                      </a:r>
                      <a:r>
                        <a:rPr lang="en-US" sz="1600" dirty="0">
                          <a:effectLst/>
                        </a:rPr>
                        <a:t> (USD/ha)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rowSpan="2">
                  <a:txBody>
                    <a:bodyPr/>
                    <a:lstStyle/>
                    <a:p>
                      <a:pPr algn="ctr">
                        <a:lnSpc>
                          <a:spcPct val="115000"/>
                        </a:lnSpc>
                        <a:spcAft>
                          <a:spcPts val="0"/>
                        </a:spcAft>
                      </a:pPr>
                      <a:r>
                        <a:rPr lang="en-US" sz="1600" dirty="0" err="1">
                          <a:effectLst/>
                        </a:rPr>
                        <a:t>Costo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1600" dirty="0" err="1">
                          <a:effectLst/>
                        </a:rPr>
                        <a:t>Tratamiento</a:t>
                      </a:r>
                      <a:r>
                        <a:rPr lang="en-US" sz="1600" dirty="0">
                          <a:effectLst/>
                        </a:rPr>
                        <a:t>  (USD/ha)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rowSpan="2">
                  <a:txBody>
                    <a:bodyPr/>
                    <a:lstStyle/>
                    <a:p>
                      <a:pPr algn="ctr">
                        <a:lnSpc>
                          <a:spcPct val="115000"/>
                        </a:lnSpc>
                        <a:spcAft>
                          <a:spcPts val="0"/>
                        </a:spcAft>
                      </a:pPr>
                      <a:r>
                        <a:rPr lang="en-US" sz="1600" dirty="0" err="1">
                          <a:effectLst/>
                        </a:rPr>
                        <a:t>Costo</a:t>
                      </a:r>
                      <a:r>
                        <a:rPr lang="en-US" sz="1600" dirty="0">
                          <a:effectLst/>
                        </a:rPr>
                        <a:t> </a:t>
                      </a:r>
                      <a:r>
                        <a:rPr lang="en-US" sz="1600" dirty="0" err="1">
                          <a:effectLst/>
                        </a:rPr>
                        <a:t>mano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1600" dirty="0">
                          <a:effectLst/>
                        </a:rPr>
                        <a:t>de </a:t>
                      </a:r>
                      <a:r>
                        <a:rPr lang="en-US" sz="1600" dirty="0" err="1">
                          <a:effectLst/>
                        </a:rPr>
                        <a:t>obra</a:t>
                      </a:r>
                      <a:r>
                        <a:rPr lang="en-US" sz="1600" dirty="0">
                          <a:effectLst/>
                        </a:rPr>
                        <a:t> (USD/ha)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rowSpan="2">
                  <a:txBody>
                    <a:bodyPr/>
                    <a:lstStyle/>
                    <a:p>
                      <a:pPr algn="ctr">
                        <a:lnSpc>
                          <a:spcPct val="115000"/>
                        </a:lnSpc>
                        <a:spcAft>
                          <a:spcPts val="0"/>
                        </a:spcAft>
                      </a:pPr>
                      <a:r>
                        <a:rPr lang="en-US" sz="1600" dirty="0">
                          <a:effectLst/>
                        </a:rPr>
                        <a:t>Total </a:t>
                      </a:r>
                      <a:r>
                        <a:rPr lang="en-US" sz="1600" dirty="0" err="1">
                          <a:effectLst/>
                        </a:rPr>
                        <a:t>costos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1600" dirty="0">
                          <a:effectLst/>
                        </a:rPr>
                        <a:t>que </a:t>
                      </a:r>
                      <a:r>
                        <a:rPr lang="en-US" sz="1600" dirty="0" err="1">
                          <a:effectLst/>
                        </a:rPr>
                        <a:t>varían</a:t>
                      </a:r>
                      <a:r>
                        <a:rPr lang="en-US" sz="1600" dirty="0">
                          <a:effectLst/>
                        </a:rPr>
                        <a:t> (USD/ha)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rowSpan="2">
                  <a:txBody>
                    <a:bodyPr/>
                    <a:lstStyle/>
                    <a:p>
                      <a:pPr algn="ctr">
                        <a:lnSpc>
                          <a:spcPct val="115000"/>
                        </a:lnSpc>
                        <a:spcAft>
                          <a:spcPts val="0"/>
                        </a:spcAft>
                      </a:pPr>
                      <a:r>
                        <a:rPr lang="en-US" sz="1600" dirty="0" err="1">
                          <a:effectLst/>
                        </a:rPr>
                        <a:t>Beneficios</a:t>
                      </a:r>
                      <a:r>
                        <a:rPr lang="en-US" sz="16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1600" dirty="0" err="1">
                          <a:effectLst/>
                        </a:rPr>
                        <a:t>netos</a:t>
                      </a:r>
                      <a:r>
                        <a:rPr lang="en-US" sz="1600" dirty="0">
                          <a:effectLst/>
                        </a:rPr>
                        <a:t> (USD/ha)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rowSpan="2">
                  <a:txBody>
                    <a:bodyPr/>
                    <a:lstStyle/>
                    <a:p>
                      <a:r>
                        <a:rPr lang="en-US" sz="1600">
                          <a:effectLst/>
                        </a:rPr>
                        <a:t>DOMINANCIA</a:t>
                      </a:r>
                      <a:endParaRPr lang="en-US"/>
                    </a:p>
                  </a:txBody>
                  <a:tcPr marL="44450" marR="44450" marT="0" marB="0" anchor="ctr"/>
                </a:tc>
                <a:extLst>
                  <a:ext uri="{0D108BD9-81ED-4DB2-BD59-A6C34878D82A}">
                    <a16:rowId xmlns:a16="http://schemas.microsoft.com/office/drawing/2014/main" val="2450816310"/>
                  </a:ext>
                </a:extLst>
              </a:tr>
              <a:tr h="625284">
                <a:tc>
                  <a:txBody>
                    <a:bodyPr/>
                    <a:lstStyle/>
                    <a:p>
                      <a:pPr algn="ctr">
                        <a:lnSpc>
                          <a:spcPct val="115000"/>
                        </a:lnSpc>
                        <a:spcAft>
                          <a:spcPts val="0"/>
                        </a:spcAft>
                      </a:pPr>
                      <a:r>
                        <a:rPr lang="en-US" sz="1600" dirty="0" err="1">
                          <a:effectLst/>
                        </a:rPr>
                        <a:t>Cód</a:t>
                      </a:r>
                      <a:r>
                        <a:rPr lang="en-US" sz="1600" dirty="0">
                          <a:effectLst/>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n-US" sz="1600" dirty="0" err="1">
                          <a:effectLst/>
                        </a:rPr>
                        <a:t>Descripción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vMerge="1">
                  <a:txBody>
                    <a:bodyPr/>
                    <a:lstStyle/>
                    <a:p>
                      <a:pPr algn="ctr">
                        <a:lnSpc>
                          <a:spcPct val="115000"/>
                        </a:lnSpc>
                        <a:spcAft>
                          <a:spcPts val="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vMerge="1">
                  <a:txBody>
                    <a:bodyPr/>
                    <a:lstStyle/>
                    <a:p>
                      <a:pPr algn="ctr">
                        <a:lnSpc>
                          <a:spcPct val="115000"/>
                        </a:lnSpc>
                        <a:spcAft>
                          <a:spcPts val="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vMerge="1">
                  <a:txBody>
                    <a:bodyPr/>
                    <a:lstStyle/>
                    <a:p>
                      <a:pPr algn="ctr">
                        <a:lnSpc>
                          <a:spcPct val="115000"/>
                        </a:lnSpc>
                        <a:spcAft>
                          <a:spcPts val="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vMerge="1">
                  <a:txBody>
                    <a:bodyPr/>
                    <a:lstStyle/>
                    <a:p>
                      <a:pPr algn="ctr">
                        <a:lnSpc>
                          <a:spcPct val="115000"/>
                        </a:lnSpc>
                        <a:spcAft>
                          <a:spcPts val="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vMerge="1">
                  <a:txBody>
                    <a:bodyPr/>
                    <a:lstStyle/>
                    <a:p>
                      <a:pPr algn="ctr">
                        <a:lnSpc>
                          <a:spcPct val="115000"/>
                        </a:lnSpc>
                        <a:spcAft>
                          <a:spcPts val="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vMerge="1">
                  <a:txBody>
                    <a:bodyPr/>
                    <a:lstStyle/>
                    <a:p>
                      <a:pPr algn="ctr">
                        <a:lnSpc>
                          <a:spcPct val="115000"/>
                        </a:lnSpc>
                        <a:spcAft>
                          <a:spcPts val="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vMerge="1">
                  <a:txBody>
                    <a:bodyPr/>
                    <a:lstStyle/>
                    <a:p>
                      <a:pPr algn="ctr">
                        <a:lnSpc>
                          <a:spcPct val="115000"/>
                        </a:lnSpc>
                        <a:spcAft>
                          <a:spcPts val="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vMerge="1">
                  <a:txBody>
                    <a:bodyPr/>
                    <a:lstStyle/>
                    <a:p>
                      <a:endParaRPr lang="en-US"/>
                    </a:p>
                  </a:txBody>
                  <a:tcPr/>
                </a:tc>
                <a:extLst>
                  <a:ext uri="{0D108BD9-81ED-4DB2-BD59-A6C34878D82A}">
                    <a16:rowId xmlns:a16="http://schemas.microsoft.com/office/drawing/2014/main" val="3646233113"/>
                  </a:ext>
                </a:extLst>
              </a:tr>
              <a:tr h="912792">
                <a:tc>
                  <a:txBody>
                    <a:bodyPr/>
                    <a:lstStyle/>
                    <a:p>
                      <a:pPr algn="ctr">
                        <a:lnSpc>
                          <a:spcPct val="115000"/>
                        </a:lnSpc>
                        <a:spcBef>
                          <a:spcPts val="1200"/>
                        </a:spcBef>
                        <a:spcAft>
                          <a:spcPts val="1000"/>
                        </a:spcAft>
                      </a:pPr>
                      <a:r>
                        <a:rPr lang="en-US" sz="1600" dirty="0">
                          <a:effectLst/>
                        </a:rPr>
                        <a:t>T1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600" dirty="0">
                          <a:effectLst/>
                        </a:rPr>
                        <a:t>PODA DOS EJES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dirty="0">
                          <a:effectLst/>
                        </a:rPr>
                        <a:t>10474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dirty="0">
                          <a:effectLst/>
                        </a:rPr>
                        <a:t>9950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a:effectLst/>
                        </a:rPr>
                        <a:t>10447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a:effectLst/>
                        </a:rPr>
                        <a:t>794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a:effectLst/>
                        </a:rPr>
                        <a:t>485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dirty="0">
                          <a:effectLst/>
                        </a:rPr>
                        <a:t>1279</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dirty="0">
                          <a:effectLst/>
                        </a:rPr>
                        <a:t>8671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r>
                        <a:rPr lang="en-US" sz="1800" dirty="0">
                          <a:effectLst/>
                        </a:rPr>
                        <a:t> </a:t>
                      </a:r>
                      <a:endParaRPr lang="en-US" dirty="0"/>
                    </a:p>
                  </a:txBody>
                  <a:tcPr marL="44450" marR="44450" marT="0" marB="0" anchor="b"/>
                </a:tc>
                <a:extLst>
                  <a:ext uri="{0D108BD9-81ED-4DB2-BD59-A6C34878D82A}">
                    <a16:rowId xmlns:a16="http://schemas.microsoft.com/office/drawing/2014/main" val="2275209733"/>
                  </a:ext>
                </a:extLst>
              </a:tr>
              <a:tr h="705226">
                <a:tc>
                  <a:txBody>
                    <a:bodyPr/>
                    <a:lstStyle/>
                    <a:p>
                      <a:pPr algn="ctr">
                        <a:lnSpc>
                          <a:spcPct val="115000"/>
                        </a:lnSpc>
                        <a:spcBef>
                          <a:spcPts val="1200"/>
                        </a:spcBef>
                        <a:spcAft>
                          <a:spcPts val="1000"/>
                        </a:spcAft>
                      </a:pPr>
                      <a:r>
                        <a:rPr lang="en-US" sz="1600">
                          <a:effectLst/>
                        </a:rPr>
                        <a:t>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600">
                          <a:effectLst/>
                        </a:rPr>
                        <a:t>PODA TRES EJES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dirty="0">
                          <a:effectLst/>
                        </a:rPr>
                        <a:t>10312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dirty="0">
                          <a:effectLst/>
                        </a:rPr>
                        <a:t>9796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dirty="0">
                          <a:effectLst/>
                        </a:rPr>
                        <a:t>10286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dirty="0">
                          <a:effectLst/>
                        </a:rPr>
                        <a:t>798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a:effectLst/>
                        </a:rPr>
                        <a:t>486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dirty="0">
                          <a:effectLst/>
                        </a:rPr>
                        <a:t>1284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a:effectLst/>
                        </a:rPr>
                        <a:t>8512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r>
                        <a:rPr lang="en-US" sz="2400" b="1" dirty="0">
                          <a:effectLst/>
                        </a:rPr>
                        <a:t>D</a:t>
                      </a:r>
                      <a:endParaRPr lang="en-US" sz="2400" b="1" dirty="0"/>
                    </a:p>
                  </a:txBody>
                  <a:tcPr marL="44450" marR="44450" marT="0" marB="0" anchor="b"/>
                </a:tc>
                <a:extLst>
                  <a:ext uri="{0D108BD9-81ED-4DB2-BD59-A6C34878D82A}">
                    <a16:rowId xmlns:a16="http://schemas.microsoft.com/office/drawing/2014/main" val="3088573866"/>
                  </a:ext>
                </a:extLst>
              </a:tr>
              <a:tr h="947387">
                <a:tc>
                  <a:txBody>
                    <a:bodyPr/>
                    <a:lstStyle/>
                    <a:p>
                      <a:pPr algn="ctr">
                        <a:lnSpc>
                          <a:spcPct val="115000"/>
                        </a:lnSpc>
                        <a:spcBef>
                          <a:spcPts val="1200"/>
                        </a:spcBef>
                        <a:spcAft>
                          <a:spcPts val="1000"/>
                        </a:spcAft>
                      </a:pPr>
                      <a:r>
                        <a:rPr lang="en-US" sz="1600">
                          <a:effectLst/>
                        </a:rPr>
                        <a:t>T3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600">
                          <a:effectLst/>
                        </a:rPr>
                        <a:t>PODA TRADICIONAL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a:effectLst/>
                        </a:rPr>
                        <a:t>4500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a:effectLst/>
                        </a:rPr>
                        <a:t>4275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a:effectLst/>
                        </a:rPr>
                        <a:t>4489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dirty="0">
                          <a:effectLst/>
                        </a:rPr>
                        <a:t>337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dirty="0">
                          <a:effectLst/>
                        </a:rPr>
                        <a:t>176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dirty="0">
                          <a:effectLst/>
                        </a:rPr>
                        <a:t>513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1200"/>
                        </a:spcBef>
                        <a:spcAft>
                          <a:spcPts val="1000"/>
                        </a:spcAft>
                      </a:pPr>
                      <a:r>
                        <a:rPr lang="en-US" sz="1800" dirty="0">
                          <a:effectLst/>
                        </a:rPr>
                        <a:t>3762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r>
                        <a:rPr lang="en-US" sz="1800" dirty="0">
                          <a:effectLst/>
                        </a:rPr>
                        <a:t> </a:t>
                      </a:r>
                      <a:endParaRPr lang="en-US" dirty="0"/>
                    </a:p>
                  </a:txBody>
                  <a:tcPr marL="44450" marR="44450" marT="0" marB="0" anchor="b"/>
                </a:tc>
                <a:extLst>
                  <a:ext uri="{0D108BD9-81ED-4DB2-BD59-A6C34878D82A}">
                    <a16:rowId xmlns:a16="http://schemas.microsoft.com/office/drawing/2014/main" val="1676546375"/>
                  </a:ext>
                </a:extLst>
              </a:tr>
            </a:tbl>
          </a:graphicData>
        </a:graphic>
      </p:graphicFrame>
      <p:sp>
        <p:nvSpPr>
          <p:cNvPr id="12" name="Rectangle 5">
            <a:extLst>
              <a:ext uri="{FF2B5EF4-FFF2-40B4-BE49-F238E27FC236}">
                <a16:creationId xmlns:a16="http://schemas.microsoft.com/office/drawing/2014/main" id="{4756937E-7852-46CE-8176-912EBE3A9DDB}"/>
              </a:ext>
            </a:extLst>
          </p:cNvPr>
          <p:cNvSpPr>
            <a:spLocks noChangeArrowheads="1"/>
          </p:cNvSpPr>
          <p:nvPr/>
        </p:nvSpPr>
        <p:spPr bwMode="auto">
          <a:xfrm>
            <a:off x="226503" y="1522291"/>
            <a:ext cx="11711032" cy="4001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2000" b="1" i="0" u="none" strike="noStrike" cap="none" normalizeH="0" baseline="0" dirty="0">
                <a:ln>
                  <a:noFill/>
                </a:ln>
                <a:solidFill>
                  <a:srgbClr val="262626"/>
                </a:solidFill>
                <a:effectLst/>
                <a:latin typeface="Arial" panose="020B0604020202020204" pitchFamily="34" charset="0"/>
                <a:ea typeface="Calibri" panose="020F0502020204030204" pitchFamily="34" charset="0"/>
                <a:cs typeface="Arial" panose="020B0604020202020204" pitchFamily="34" charset="0"/>
              </a:rPr>
              <a:t> </a:t>
            </a:r>
            <a:r>
              <a:rPr kumimoji="0" lang="es-EC" altLang="es-EC" sz="2000" b="0" i="0" u="none" strike="noStrike" cap="none" normalizeH="0" baseline="0" dirty="0">
                <a:ln>
                  <a:noFill/>
                </a:ln>
                <a:solidFill>
                  <a:srgbClr val="262626"/>
                </a:solidFill>
                <a:effectLst/>
                <a:latin typeface="Arial" panose="020B0604020202020204" pitchFamily="34" charset="0"/>
                <a:ea typeface="Calibri" panose="020F0502020204030204" pitchFamily="34" charset="0"/>
                <a:cs typeface="Arial" panose="020B0604020202020204" pitchFamily="34" charset="0"/>
              </a:rPr>
              <a:t>An</a:t>
            </a:r>
            <a:r>
              <a:rPr kumimoji="0" lang="es-EC" altLang="es-EC" sz="2000" b="0" i="0" u="none" strike="noStrike" cap="none" normalizeH="0" baseline="0" dirty="0">
                <a:ln>
                  <a:noFill/>
                </a:ln>
                <a:solidFill>
                  <a:srgbClr val="262626"/>
                </a:solidFill>
                <a:effectLst/>
                <a:latin typeface="Calibri" panose="020F0502020204030204" pitchFamily="34" charset="0"/>
                <a:ea typeface="Calibri" panose="020F0502020204030204" pitchFamily="34" charset="0"/>
                <a:cs typeface="Arial" panose="020B0604020202020204" pitchFamily="34" charset="0"/>
              </a:rPr>
              <a:t>á</a:t>
            </a:r>
            <a:r>
              <a:rPr kumimoji="0" lang="es-EC" altLang="es-EC" sz="2000" b="0" i="0" u="none" strike="noStrike" cap="none" normalizeH="0" baseline="0" dirty="0">
                <a:ln>
                  <a:noFill/>
                </a:ln>
                <a:solidFill>
                  <a:srgbClr val="262626"/>
                </a:solidFill>
                <a:effectLst/>
                <a:latin typeface="Arial" panose="020B0604020202020204" pitchFamily="34" charset="0"/>
                <a:ea typeface="Calibri" panose="020F0502020204030204" pitchFamily="34" charset="0"/>
                <a:cs typeface="Arial" panose="020B0604020202020204" pitchFamily="34" charset="0"/>
              </a:rPr>
              <a:t>lisis de dominancia econ</a:t>
            </a:r>
            <a:r>
              <a:rPr kumimoji="0" lang="es-EC" altLang="es-EC" sz="2000" b="0" i="0" u="none" strike="noStrike" cap="none" normalizeH="0" baseline="0" dirty="0">
                <a:ln>
                  <a:noFill/>
                </a:ln>
                <a:solidFill>
                  <a:srgbClr val="262626"/>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2000" b="0" i="0" u="none" strike="noStrike" cap="none" normalizeH="0" baseline="0" dirty="0">
                <a:ln>
                  <a:noFill/>
                </a:ln>
                <a:solidFill>
                  <a:srgbClr val="262626"/>
                </a:solidFill>
                <a:effectLst/>
                <a:latin typeface="Arial" panose="020B0604020202020204" pitchFamily="34" charset="0"/>
                <a:ea typeface="Calibri" panose="020F0502020204030204" pitchFamily="34" charset="0"/>
                <a:cs typeface="Arial" panose="020B0604020202020204" pitchFamily="34" charset="0"/>
              </a:rPr>
              <a:t>mica en los tratamientos evaluados. </a:t>
            </a:r>
            <a:r>
              <a:rPr kumimoji="0" lang="en-US" altLang="es-EC" sz="2000" b="0" i="0" u="none" strike="noStrike" cap="none" normalizeH="0" baseline="0" dirty="0">
                <a:ln>
                  <a:noFill/>
                </a:ln>
                <a:solidFill>
                  <a:srgbClr val="262626"/>
                </a:solidFill>
                <a:effectLst/>
                <a:latin typeface="Arial" panose="020B0604020202020204" pitchFamily="34" charset="0"/>
                <a:ea typeface="Calibri" panose="020F0502020204030204" pitchFamily="34" charset="0"/>
                <a:cs typeface="Arial" panose="020B0604020202020204" pitchFamily="34" charset="0"/>
              </a:rPr>
              <a:t>Ibarra, 2017</a:t>
            </a:r>
            <a:endParaRPr kumimoji="0" lang="en-US" altLang="es-EC" sz="4400" b="0" i="0" u="none" strike="noStrike" cap="none" normalizeH="0" baseline="0" dirty="0">
              <a:ln>
                <a:noFill/>
              </a:ln>
              <a:solidFill>
                <a:schemeClr val="tx1"/>
              </a:solidFill>
              <a:effectLst/>
              <a:latin typeface="Arial" panose="020B0604020202020204" pitchFamily="34" charset="0"/>
            </a:endParaRPr>
          </a:p>
        </p:txBody>
      </p:sp>
      <p:sp>
        <p:nvSpPr>
          <p:cNvPr id="18" name="Rectángulo 17">
            <a:extLst>
              <a:ext uri="{FF2B5EF4-FFF2-40B4-BE49-F238E27FC236}">
                <a16:creationId xmlns:a16="http://schemas.microsoft.com/office/drawing/2014/main" id="{2679EAD2-BF9D-4EF6-8DFE-2553924BFF40}"/>
              </a:ext>
            </a:extLst>
          </p:cNvPr>
          <p:cNvSpPr/>
          <p:nvPr/>
        </p:nvSpPr>
        <p:spPr>
          <a:xfrm>
            <a:off x="226503" y="5376997"/>
            <a:ext cx="11711032" cy="646331"/>
          </a:xfrm>
          <a:prstGeom prst="rect">
            <a:avLst/>
          </a:prstGeom>
          <a:solidFill>
            <a:schemeClr val="accent5"/>
          </a:solidFill>
        </p:spPr>
        <p:txBody>
          <a:bodyPr wrap="square">
            <a:spAutoFit/>
          </a:bodyPr>
          <a:lstStyle/>
          <a:p>
            <a:r>
              <a:rPr lang="es-EC" dirty="0"/>
              <a:t>Nota: Un tratamiento es dominado (D) cuando tiene beneficios netos menores o iguales a los de un tratamiento de costos que varían más bajos.</a:t>
            </a:r>
          </a:p>
        </p:txBody>
      </p:sp>
      <p:sp>
        <p:nvSpPr>
          <p:cNvPr id="19" name="Rectángulo 18">
            <a:extLst>
              <a:ext uri="{FF2B5EF4-FFF2-40B4-BE49-F238E27FC236}">
                <a16:creationId xmlns:a16="http://schemas.microsoft.com/office/drawing/2014/main" id="{353A87B5-69C4-4AD0-9179-7D3AA6D2C7DD}"/>
              </a:ext>
            </a:extLst>
          </p:cNvPr>
          <p:cNvSpPr/>
          <p:nvPr/>
        </p:nvSpPr>
        <p:spPr>
          <a:xfrm>
            <a:off x="2388435" y="5653996"/>
            <a:ext cx="4227311" cy="369332"/>
          </a:xfrm>
          <a:prstGeom prst="rect">
            <a:avLst/>
          </a:prstGeom>
          <a:solidFill>
            <a:schemeClr val="accent5"/>
          </a:solidFill>
        </p:spPr>
        <p:txBody>
          <a:bodyPr wrap="none">
            <a:spAutoFit/>
          </a:bodyPr>
          <a:lstStyle/>
          <a:p>
            <a:r>
              <a:rPr lang="es-EC" dirty="0"/>
              <a:t>Precio promedio kg/GRANADILLA = $ 1,05. </a:t>
            </a:r>
          </a:p>
        </p:txBody>
      </p:sp>
    </p:spTree>
    <p:extLst>
      <p:ext uri="{BB962C8B-B14F-4D97-AF65-F5344CB8AC3E}">
        <p14:creationId xmlns:p14="http://schemas.microsoft.com/office/powerpoint/2010/main" val="3341139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5EC271B5-6882-4DEA-B739-A09CACD6B730}"/>
              </a:ext>
            </a:extLst>
          </p:cNvPr>
          <p:cNvGraphicFramePr>
            <a:graphicFrameLocks noGrp="1"/>
          </p:cNvGraphicFramePr>
          <p:nvPr>
            <p:extLst>
              <p:ext uri="{D42A27DB-BD31-4B8C-83A1-F6EECF244321}">
                <p14:modId xmlns:p14="http://schemas.microsoft.com/office/powerpoint/2010/main" val="3874401896"/>
              </p:ext>
            </p:extLst>
          </p:nvPr>
        </p:nvGraphicFramePr>
        <p:xfrm>
          <a:off x="1568745" y="2605128"/>
          <a:ext cx="9395666" cy="3040663"/>
        </p:xfrm>
        <a:graphic>
          <a:graphicData uri="http://schemas.openxmlformats.org/drawingml/2006/table">
            <a:tbl>
              <a:tblPr firstRow="1" firstCol="1" bandRow="1">
                <a:tableStyleId>{775DCB02-9BB8-47FD-8907-85C794F793BA}</a:tableStyleId>
              </a:tblPr>
              <a:tblGrid>
                <a:gridCol w="1121201">
                  <a:extLst>
                    <a:ext uri="{9D8B030D-6E8A-4147-A177-3AD203B41FA5}">
                      <a16:colId xmlns:a16="http://schemas.microsoft.com/office/drawing/2014/main" val="1275806052"/>
                    </a:ext>
                  </a:extLst>
                </a:gridCol>
                <a:gridCol w="2668460">
                  <a:extLst>
                    <a:ext uri="{9D8B030D-6E8A-4147-A177-3AD203B41FA5}">
                      <a16:colId xmlns:a16="http://schemas.microsoft.com/office/drawing/2014/main" val="1633812479"/>
                    </a:ext>
                  </a:extLst>
                </a:gridCol>
                <a:gridCol w="1121201">
                  <a:extLst>
                    <a:ext uri="{9D8B030D-6E8A-4147-A177-3AD203B41FA5}">
                      <a16:colId xmlns:a16="http://schemas.microsoft.com/office/drawing/2014/main" val="499718990"/>
                    </a:ext>
                  </a:extLst>
                </a:gridCol>
                <a:gridCol w="1121201">
                  <a:extLst>
                    <a:ext uri="{9D8B030D-6E8A-4147-A177-3AD203B41FA5}">
                      <a16:colId xmlns:a16="http://schemas.microsoft.com/office/drawing/2014/main" val="2174488653"/>
                    </a:ext>
                  </a:extLst>
                </a:gridCol>
                <a:gridCol w="1121201">
                  <a:extLst>
                    <a:ext uri="{9D8B030D-6E8A-4147-A177-3AD203B41FA5}">
                      <a16:colId xmlns:a16="http://schemas.microsoft.com/office/drawing/2014/main" val="1042976720"/>
                    </a:ext>
                  </a:extLst>
                </a:gridCol>
                <a:gridCol w="1121201">
                  <a:extLst>
                    <a:ext uri="{9D8B030D-6E8A-4147-A177-3AD203B41FA5}">
                      <a16:colId xmlns:a16="http://schemas.microsoft.com/office/drawing/2014/main" val="3674202549"/>
                    </a:ext>
                  </a:extLst>
                </a:gridCol>
                <a:gridCol w="1121201">
                  <a:extLst>
                    <a:ext uri="{9D8B030D-6E8A-4147-A177-3AD203B41FA5}">
                      <a16:colId xmlns:a16="http://schemas.microsoft.com/office/drawing/2014/main" val="3227661959"/>
                    </a:ext>
                  </a:extLst>
                </a:gridCol>
              </a:tblGrid>
              <a:tr h="745939">
                <a:tc gridSpan="2">
                  <a:txBody>
                    <a:bodyPr/>
                    <a:lstStyle/>
                    <a:p>
                      <a:pPr algn="ctr">
                        <a:lnSpc>
                          <a:spcPct val="115000"/>
                        </a:lnSpc>
                        <a:spcAft>
                          <a:spcPts val="0"/>
                        </a:spcAft>
                      </a:pPr>
                      <a:r>
                        <a:rPr lang="es-EC" sz="1800" dirty="0">
                          <a:effectLst/>
                        </a:rPr>
                        <a:t>TRATAMIENTOS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rowSpan="2">
                  <a:txBody>
                    <a:bodyPr/>
                    <a:lstStyle/>
                    <a:p>
                      <a:pPr algn="ctr">
                        <a:lnSpc>
                          <a:spcPct val="115000"/>
                        </a:lnSpc>
                        <a:spcAft>
                          <a:spcPts val="0"/>
                        </a:spcAft>
                      </a:pPr>
                      <a:r>
                        <a:rPr lang="es-EC" sz="1800" dirty="0">
                          <a:effectLst/>
                        </a:rPr>
                        <a:t>Total costos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800" dirty="0">
                          <a:effectLst/>
                        </a:rPr>
                        <a:t>que varían</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800" dirty="0">
                          <a:effectLst/>
                        </a:rPr>
                        <a:t>($/ha)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rowSpan="2">
                  <a:txBody>
                    <a:bodyPr/>
                    <a:lstStyle/>
                    <a:p>
                      <a:pPr algn="ctr">
                        <a:lnSpc>
                          <a:spcPct val="115000"/>
                        </a:lnSpc>
                        <a:spcAft>
                          <a:spcPts val="0"/>
                        </a:spcAft>
                      </a:pPr>
                      <a:r>
                        <a:rPr lang="es-EC" sz="1800" dirty="0">
                          <a:effectLst/>
                        </a:rPr>
                        <a:t>Costos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800" dirty="0">
                          <a:effectLst/>
                        </a:rPr>
                        <a:t>marginales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800" dirty="0">
                          <a:effectLst/>
                        </a:rPr>
                        <a:t>($/ha)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rowSpan="2">
                  <a:txBody>
                    <a:bodyPr/>
                    <a:lstStyle/>
                    <a:p>
                      <a:pPr algn="ctr">
                        <a:lnSpc>
                          <a:spcPct val="115000"/>
                        </a:lnSpc>
                        <a:spcAft>
                          <a:spcPts val="0"/>
                        </a:spcAft>
                      </a:pPr>
                      <a:r>
                        <a:rPr lang="es-EC" sz="1800" dirty="0">
                          <a:effectLst/>
                        </a:rPr>
                        <a:t>Beneficios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C" sz="1800" dirty="0">
                          <a:effectLst/>
                        </a:rPr>
                        <a:t>    netos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800" dirty="0">
                          <a:effectLst/>
                        </a:rPr>
                        <a:t> ($/ha)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rowSpan="2">
                  <a:txBody>
                    <a:bodyPr/>
                    <a:lstStyle/>
                    <a:p>
                      <a:pPr algn="ctr">
                        <a:lnSpc>
                          <a:spcPct val="115000"/>
                        </a:lnSpc>
                        <a:spcAft>
                          <a:spcPts val="0"/>
                        </a:spcAft>
                      </a:pPr>
                      <a:r>
                        <a:rPr lang="es-EC" sz="1800" dirty="0">
                          <a:effectLst/>
                        </a:rPr>
                        <a:t>Beneficios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800" dirty="0">
                          <a:effectLst/>
                        </a:rPr>
                        <a:t>marginales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800" dirty="0">
                          <a:effectLst/>
                        </a:rPr>
                        <a:t>($/ha)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rowSpan="2">
                  <a:txBody>
                    <a:bodyPr/>
                    <a:lstStyle/>
                    <a:p>
                      <a:pPr algn="ctr">
                        <a:lnSpc>
                          <a:spcPct val="115000"/>
                        </a:lnSpc>
                        <a:spcAft>
                          <a:spcPts val="0"/>
                        </a:spcAft>
                      </a:pPr>
                      <a:r>
                        <a:rPr lang="es-EC" sz="1800" dirty="0">
                          <a:effectLst/>
                        </a:rPr>
                        <a:t>Tasa de</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800" dirty="0">
                          <a:effectLst/>
                        </a:rPr>
                        <a:t>retorno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800" dirty="0">
                          <a:effectLst/>
                        </a:rPr>
                        <a:t>marginal</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800" dirty="0">
                          <a:effectLst/>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013394792"/>
                  </a:ext>
                </a:extLst>
              </a:tr>
              <a:tr h="903234">
                <a:tc>
                  <a:txBody>
                    <a:bodyPr/>
                    <a:lstStyle/>
                    <a:p>
                      <a:pPr algn="ctr">
                        <a:lnSpc>
                          <a:spcPct val="115000"/>
                        </a:lnSpc>
                        <a:spcAft>
                          <a:spcPts val="0"/>
                        </a:spcAft>
                      </a:pPr>
                      <a:r>
                        <a:rPr lang="es-EC" sz="1800">
                          <a:effectLst/>
                        </a:rPr>
                        <a:t>Cód.</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rPr>
                        <a:t>Descripción</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vMerge="1">
                  <a:txBody>
                    <a:bodyPr/>
                    <a:lstStyle/>
                    <a:p>
                      <a:pPr algn="ctr">
                        <a:lnSpc>
                          <a:spcPct val="115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vMerge="1">
                  <a:txBody>
                    <a:bodyPr/>
                    <a:lstStyle/>
                    <a:p>
                      <a:pPr algn="ctr">
                        <a:lnSpc>
                          <a:spcPct val="115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vMerge="1">
                  <a:txBody>
                    <a:bodyPr/>
                    <a:lstStyle/>
                    <a:p>
                      <a:pPr algn="ctr">
                        <a:lnSpc>
                          <a:spcPct val="115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vMerge="1">
                  <a:txBody>
                    <a:bodyPr/>
                    <a:lstStyle/>
                    <a:p>
                      <a:pPr algn="ctr">
                        <a:lnSpc>
                          <a:spcPct val="115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vMerge="1">
                  <a:txBody>
                    <a:bodyPr/>
                    <a:lstStyle/>
                    <a:p>
                      <a:pPr algn="ct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212347290"/>
                  </a:ext>
                </a:extLst>
              </a:tr>
              <a:tr h="463830">
                <a:tc>
                  <a:txBody>
                    <a:bodyPr/>
                    <a:lstStyle/>
                    <a:p>
                      <a:pPr algn="ctr">
                        <a:lnSpc>
                          <a:spcPct val="115000"/>
                        </a:lnSpc>
                        <a:spcAft>
                          <a:spcPts val="0"/>
                        </a:spcAft>
                      </a:pPr>
                      <a:r>
                        <a:rPr lang="es-EC" sz="1800">
                          <a:effectLst/>
                        </a:rPr>
                        <a:t>T3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800">
                          <a:effectLst/>
                        </a:rPr>
                        <a:t>PODA TRADICIONAL</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n-US" sz="2000">
                          <a:effectLst/>
                        </a:rPr>
                        <a:t>513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n-US" sz="2000">
                          <a:effectLst/>
                        </a:rPr>
                        <a:t>3762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398965043"/>
                  </a:ext>
                </a:extLst>
              </a:tr>
              <a:tr h="463830">
                <a:tc>
                  <a:txBody>
                    <a:bodyPr/>
                    <a:lstStyle/>
                    <a:p>
                      <a:pPr algn="ctr">
                        <a:lnSpc>
                          <a:spcPct val="115000"/>
                        </a:lnSpc>
                        <a:spcAft>
                          <a:spcPts val="0"/>
                        </a:spcAft>
                      </a:pPr>
                      <a:r>
                        <a:rPr lang="es-EC" sz="18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8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n-US" sz="2000">
                          <a:effectLst/>
                        </a:rPr>
                        <a:t>766</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n-US" sz="2000">
                          <a:effectLst/>
                        </a:rPr>
                        <a:t>4909</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n-US" sz="2000">
                          <a:effectLst/>
                        </a:rPr>
                        <a:t>641</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61748640"/>
                  </a:ext>
                </a:extLst>
              </a:tr>
              <a:tr h="463830">
                <a:tc>
                  <a:txBody>
                    <a:bodyPr/>
                    <a:lstStyle/>
                    <a:p>
                      <a:pPr algn="ctr">
                        <a:lnSpc>
                          <a:spcPct val="115000"/>
                        </a:lnSpc>
                        <a:spcAft>
                          <a:spcPts val="0"/>
                        </a:spcAft>
                      </a:pPr>
                      <a:r>
                        <a:rPr lang="es-EC" sz="1800">
                          <a:effectLst/>
                        </a:rPr>
                        <a:t>T1</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800">
                          <a:effectLst/>
                        </a:rPr>
                        <a:t>DOS EJES</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n-US" sz="2000">
                          <a:effectLst/>
                        </a:rPr>
                        <a:t>1279</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n-US" sz="2000">
                          <a:effectLst/>
                        </a:rPr>
                        <a:t>8671</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dirty="0">
                          <a:effectLst/>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873708293"/>
                  </a:ext>
                </a:extLst>
              </a:tr>
            </a:tbl>
          </a:graphicData>
        </a:graphic>
      </p:graphicFrame>
      <p:sp>
        <p:nvSpPr>
          <p:cNvPr id="7" name="Rectángulo: biselado 6">
            <a:extLst>
              <a:ext uri="{FF2B5EF4-FFF2-40B4-BE49-F238E27FC236}">
                <a16:creationId xmlns:a16="http://schemas.microsoft.com/office/drawing/2014/main" id="{5896D544-EC86-47DB-A7DA-C75C23A90495}"/>
              </a:ext>
            </a:extLst>
          </p:cNvPr>
          <p:cNvSpPr/>
          <p:nvPr/>
        </p:nvSpPr>
        <p:spPr>
          <a:xfrm>
            <a:off x="2541864" y="226502"/>
            <a:ext cx="7986319" cy="964734"/>
          </a:xfrm>
          <a:prstGeom prst="bevel">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2400" dirty="0">
                <a:ln w="0"/>
                <a:solidFill>
                  <a:schemeClr val="accent1"/>
                </a:solidFill>
                <a:effectLst>
                  <a:outerShdw blurRad="38100" dist="25400" dir="5400000" algn="ctr" rotWithShape="0">
                    <a:srgbClr val="6E747A">
                      <a:alpha val="43000"/>
                    </a:srgbClr>
                  </a:outerShdw>
                </a:effectLst>
              </a:rPr>
              <a:t>ANÁLISIS ECONÓMICO DE PRESUPUESTO PARCIAL DE LOS TRATAMIENTOS </a:t>
            </a:r>
            <a:endParaRPr lang="es-EC" sz="4800" dirty="0">
              <a:ln w="0"/>
              <a:solidFill>
                <a:schemeClr val="accent1"/>
              </a:solidFill>
              <a:effectLst>
                <a:outerShdw blurRad="38100" dist="25400" dir="5400000" algn="ctr" rotWithShape="0">
                  <a:srgbClr val="6E747A">
                    <a:alpha val="43000"/>
                  </a:srgbClr>
                </a:outerShdw>
              </a:effectLst>
            </a:endParaRPr>
          </a:p>
        </p:txBody>
      </p:sp>
      <p:sp>
        <p:nvSpPr>
          <p:cNvPr id="8" name="Rectangle 5">
            <a:extLst>
              <a:ext uri="{FF2B5EF4-FFF2-40B4-BE49-F238E27FC236}">
                <a16:creationId xmlns:a16="http://schemas.microsoft.com/office/drawing/2014/main" id="{B35F4A7A-89DF-448F-87A3-A21E308C5005}"/>
              </a:ext>
            </a:extLst>
          </p:cNvPr>
          <p:cNvSpPr>
            <a:spLocks noChangeArrowheads="1"/>
          </p:cNvSpPr>
          <p:nvPr/>
        </p:nvSpPr>
        <p:spPr bwMode="auto">
          <a:xfrm>
            <a:off x="1568745" y="1881854"/>
            <a:ext cx="9395666" cy="769441"/>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kumimoji="0" lang="es-EC" altLang="es-EC" sz="2400" b="1" i="0" u="none" strike="noStrike" cap="none" normalizeH="0" baseline="0" dirty="0">
                <a:ln>
                  <a:noFill/>
                </a:ln>
                <a:solidFill>
                  <a:srgbClr val="262626"/>
                </a:solidFill>
                <a:effectLst/>
                <a:latin typeface="Arial" panose="020B0604020202020204" pitchFamily="34" charset="0"/>
                <a:ea typeface="Calibri" panose="020F0502020204030204" pitchFamily="34" charset="0"/>
                <a:cs typeface="Arial" panose="020B0604020202020204" pitchFamily="34" charset="0"/>
              </a:rPr>
              <a:t> </a:t>
            </a:r>
            <a:r>
              <a:rPr lang="es-EC" sz="2000" dirty="0"/>
              <a:t>Análisis de la tasa de retorno marginal (TRM) de los tratamientos no dominados en el estudio, efecto del manejo con dos y tres ejes en granadilla (Passiflora ligularis Juss)</a:t>
            </a:r>
            <a:endParaRPr lang="es-EC" sz="2000" b="1" dirty="0"/>
          </a:p>
        </p:txBody>
      </p:sp>
    </p:spTree>
    <p:extLst>
      <p:ext uri="{BB962C8B-B14F-4D97-AF65-F5344CB8AC3E}">
        <p14:creationId xmlns:p14="http://schemas.microsoft.com/office/powerpoint/2010/main" val="1133632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biselado 3">
            <a:extLst>
              <a:ext uri="{FF2B5EF4-FFF2-40B4-BE49-F238E27FC236}">
                <a16:creationId xmlns:a16="http://schemas.microsoft.com/office/drawing/2014/main" id="{C04B41D0-5354-41DE-B0E9-511B7BC247C9}"/>
              </a:ext>
            </a:extLst>
          </p:cNvPr>
          <p:cNvSpPr/>
          <p:nvPr/>
        </p:nvSpPr>
        <p:spPr>
          <a:xfrm>
            <a:off x="2541864" y="226502"/>
            <a:ext cx="7986319" cy="964734"/>
          </a:xfrm>
          <a:prstGeom prst="bevel">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2400" dirty="0">
                <a:ln w="0"/>
                <a:solidFill>
                  <a:schemeClr val="accent1"/>
                </a:solidFill>
                <a:effectLst>
                  <a:outerShdw blurRad="38100" dist="25400" dir="5400000" algn="ctr" rotWithShape="0">
                    <a:srgbClr val="6E747A">
                      <a:alpha val="43000"/>
                    </a:srgbClr>
                  </a:outerShdw>
                </a:effectLst>
              </a:rPr>
              <a:t>ANÁLISIS ECONÓMICO DE PRESUPUESTO PARCIAL DE LOS TRATAMIENTOS </a:t>
            </a:r>
            <a:endParaRPr lang="es-EC" sz="4800" dirty="0">
              <a:ln w="0"/>
              <a:solidFill>
                <a:schemeClr val="accent1"/>
              </a:solidFill>
              <a:effectLst>
                <a:outerShdw blurRad="38100" dist="25400" dir="5400000" algn="ctr" rotWithShape="0">
                  <a:srgbClr val="6E747A">
                    <a:alpha val="43000"/>
                  </a:srgbClr>
                </a:outerShdw>
              </a:effectLst>
            </a:endParaRPr>
          </a:p>
        </p:txBody>
      </p:sp>
      <p:graphicFrame>
        <p:nvGraphicFramePr>
          <p:cNvPr id="5" name="Gráfico 4">
            <a:extLst>
              <a:ext uri="{FF2B5EF4-FFF2-40B4-BE49-F238E27FC236}">
                <a16:creationId xmlns:a16="http://schemas.microsoft.com/office/drawing/2014/main" id="{E86278EB-A0E7-4E4F-803E-F347B9C999EE}"/>
              </a:ext>
            </a:extLst>
          </p:cNvPr>
          <p:cNvGraphicFramePr/>
          <p:nvPr>
            <p:extLst>
              <p:ext uri="{D42A27DB-BD31-4B8C-83A1-F6EECF244321}">
                <p14:modId xmlns:p14="http://schemas.microsoft.com/office/powerpoint/2010/main" val="1662559461"/>
              </p:ext>
            </p:extLst>
          </p:nvPr>
        </p:nvGraphicFramePr>
        <p:xfrm>
          <a:off x="1677797" y="1543574"/>
          <a:ext cx="8573549" cy="419449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a:extLst>
              <a:ext uri="{FF2B5EF4-FFF2-40B4-BE49-F238E27FC236}">
                <a16:creationId xmlns:a16="http://schemas.microsoft.com/office/drawing/2014/main" id="{6443F0E0-DBA4-4C9D-B79F-68953BC96E6D}"/>
              </a:ext>
            </a:extLst>
          </p:cNvPr>
          <p:cNvSpPr/>
          <p:nvPr/>
        </p:nvSpPr>
        <p:spPr>
          <a:xfrm>
            <a:off x="1677798" y="5964573"/>
            <a:ext cx="8573549" cy="646331"/>
          </a:xfrm>
          <a:prstGeom prst="rect">
            <a:avLst/>
          </a:prstGeom>
          <a:solidFill>
            <a:schemeClr val="accent6">
              <a:lumMod val="60000"/>
              <a:lumOff val="40000"/>
            </a:schemeClr>
          </a:solidFill>
        </p:spPr>
        <p:txBody>
          <a:bodyPr wrap="square">
            <a:spAutoFit/>
          </a:bodyPr>
          <a:lstStyle/>
          <a:p>
            <a:pPr algn="ctr">
              <a:spcAft>
                <a:spcPts val="1000"/>
              </a:spcAft>
            </a:pPr>
            <a:r>
              <a:rPr lang="es-EC" b="1" dirty="0">
                <a:solidFill>
                  <a:srgbClr val="262626"/>
                </a:solidFill>
                <a:latin typeface="Arial" panose="020B0604020202020204" pitchFamily="34" charset="0"/>
                <a:ea typeface="Calibri" panose="020F0502020204030204" pitchFamily="34" charset="0"/>
                <a:cs typeface="Times New Roman" panose="02020603050405020304" pitchFamily="18" charset="0"/>
              </a:rPr>
              <a:t>Figura 4. </a:t>
            </a:r>
            <a:r>
              <a:rPr lang="es-EC" dirty="0">
                <a:solidFill>
                  <a:srgbClr val="262626"/>
                </a:solidFill>
                <a:latin typeface="Arial" panose="020B0604020202020204" pitchFamily="34" charset="0"/>
                <a:ea typeface="Calibri" panose="020F0502020204030204" pitchFamily="34" charset="0"/>
                <a:cs typeface="Times New Roman" panose="02020603050405020304" pitchFamily="18" charset="0"/>
              </a:rPr>
              <a:t>Curva de beneficios netos de los tratamientos no dominados. Ibarra, 2017</a:t>
            </a:r>
            <a:endParaRPr lang="es-EC" sz="1600" b="1"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Conector recto 7">
            <a:extLst>
              <a:ext uri="{FF2B5EF4-FFF2-40B4-BE49-F238E27FC236}">
                <a16:creationId xmlns:a16="http://schemas.microsoft.com/office/drawing/2014/main" id="{D2E1A2B6-B4D1-4DD8-BD7F-F9138CCCD72F}"/>
              </a:ext>
            </a:extLst>
          </p:cNvPr>
          <p:cNvCxnSpPr>
            <a:cxnSpLocks/>
          </p:cNvCxnSpPr>
          <p:nvPr/>
        </p:nvCxnSpPr>
        <p:spPr>
          <a:xfrm flipV="1">
            <a:off x="3573710" y="2457974"/>
            <a:ext cx="4379053" cy="15267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994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lobo: flecha hacia abajo 4">
            <a:extLst>
              <a:ext uri="{FF2B5EF4-FFF2-40B4-BE49-F238E27FC236}">
                <a16:creationId xmlns:a16="http://schemas.microsoft.com/office/drawing/2014/main" id="{C6024E49-7D7D-43BF-9B58-6D01BF97F4A9}"/>
              </a:ext>
            </a:extLst>
          </p:cNvPr>
          <p:cNvSpPr/>
          <p:nvPr/>
        </p:nvSpPr>
        <p:spPr>
          <a:xfrm>
            <a:off x="3489821" y="226503"/>
            <a:ext cx="4798502" cy="1132514"/>
          </a:xfrm>
          <a:prstGeom prst="downArrowCallou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tx1"/>
                </a:solidFill>
              </a:rPr>
              <a:t>CONCLUSIONES</a:t>
            </a:r>
          </a:p>
        </p:txBody>
      </p:sp>
      <p:graphicFrame>
        <p:nvGraphicFramePr>
          <p:cNvPr id="6" name="Diagrama 5">
            <a:extLst>
              <a:ext uri="{FF2B5EF4-FFF2-40B4-BE49-F238E27FC236}">
                <a16:creationId xmlns:a16="http://schemas.microsoft.com/office/drawing/2014/main" id="{9BFA9C76-2D53-43DD-BF8B-B83B3305F91B}"/>
              </a:ext>
            </a:extLst>
          </p:cNvPr>
          <p:cNvGraphicFramePr/>
          <p:nvPr>
            <p:extLst>
              <p:ext uri="{D42A27DB-BD31-4B8C-83A1-F6EECF244321}">
                <p14:modId xmlns:p14="http://schemas.microsoft.com/office/powerpoint/2010/main" val="3700393033"/>
              </p:ext>
            </p:extLst>
          </p:nvPr>
        </p:nvGraphicFramePr>
        <p:xfrm>
          <a:off x="0" y="1359017"/>
          <a:ext cx="12192000" cy="5498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4983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lobo: flecha hacia abajo 3">
            <a:extLst>
              <a:ext uri="{FF2B5EF4-FFF2-40B4-BE49-F238E27FC236}">
                <a16:creationId xmlns:a16="http://schemas.microsoft.com/office/drawing/2014/main" id="{246DCA39-B486-4D06-B14F-706BECE01A19}"/>
              </a:ext>
            </a:extLst>
          </p:cNvPr>
          <p:cNvSpPr/>
          <p:nvPr/>
        </p:nvSpPr>
        <p:spPr>
          <a:xfrm>
            <a:off x="3546097" y="98571"/>
            <a:ext cx="4798502" cy="1132514"/>
          </a:xfrm>
          <a:prstGeom prst="downArrowCallou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sz="3600" dirty="0">
                <a:solidFill>
                  <a:schemeClr val="tx1"/>
                </a:solidFill>
              </a:rPr>
              <a:t>R</a:t>
            </a:r>
            <a:r>
              <a:rPr lang="en-US" sz="3600" dirty="0">
                <a:solidFill>
                  <a:schemeClr val="tx1"/>
                </a:solidFill>
              </a:rPr>
              <a:t>ECOMENDACIONES</a:t>
            </a:r>
          </a:p>
        </p:txBody>
      </p:sp>
      <p:graphicFrame>
        <p:nvGraphicFramePr>
          <p:cNvPr id="5" name="Diagrama 4">
            <a:extLst>
              <a:ext uri="{FF2B5EF4-FFF2-40B4-BE49-F238E27FC236}">
                <a16:creationId xmlns:a16="http://schemas.microsoft.com/office/drawing/2014/main" id="{CC6925C4-8795-4212-BB00-3BC3DE213269}"/>
              </a:ext>
            </a:extLst>
          </p:cNvPr>
          <p:cNvGraphicFramePr/>
          <p:nvPr>
            <p:extLst>
              <p:ext uri="{D42A27DB-BD31-4B8C-83A1-F6EECF244321}">
                <p14:modId xmlns:p14="http://schemas.microsoft.com/office/powerpoint/2010/main" val="3390706996"/>
              </p:ext>
            </p:extLst>
          </p:nvPr>
        </p:nvGraphicFramePr>
        <p:xfrm>
          <a:off x="0" y="1231085"/>
          <a:ext cx="12192000" cy="5817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6165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6E9B062A-F638-42FB-A9B1-686BA6350959}"/>
              </a:ext>
            </a:extLst>
          </p:cNvPr>
          <p:cNvGraphicFramePr/>
          <p:nvPr>
            <p:extLst>
              <p:ext uri="{D42A27DB-BD31-4B8C-83A1-F6EECF244321}">
                <p14:modId xmlns:p14="http://schemas.microsoft.com/office/powerpoint/2010/main" val="3031435258"/>
              </p:ext>
            </p:extLst>
          </p:nvPr>
        </p:nvGraphicFramePr>
        <p:xfrm>
          <a:off x="595618" y="1097171"/>
          <a:ext cx="1089729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7073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lobo: flecha hacia abajo 1">
            <a:extLst>
              <a:ext uri="{FF2B5EF4-FFF2-40B4-BE49-F238E27FC236}">
                <a16:creationId xmlns:a16="http://schemas.microsoft.com/office/drawing/2014/main" id="{ED11D99D-631C-4620-8583-463721A09D23}"/>
              </a:ext>
            </a:extLst>
          </p:cNvPr>
          <p:cNvSpPr/>
          <p:nvPr/>
        </p:nvSpPr>
        <p:spPr>
          <a:xfrm>
            <a:off x="3355597" y="327171"/>
            <a:ext cx="4798502" cy="1132514"/>
          </a:xfrm>
          <a:prstGeom prst="downArrowCallou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sz="3600" dirty="0">
                <a:solidFill>
                  <a:schemeClr val="tx1"/>
                </a:solidFill>
              </a:rPr>
              <a:t>Bibliografía citada</a:t>
            </a:r>
            <a:endParaRPr lang="en-US" sz="3600" dirty="0">
              <a:solidFill>
                <a:schemeClr val="tx1"/>
              </a:solidFill>
            </a:endParaRPr>
          </a:p>
        </p:txBody>
      </p:sp>
      <p:sp>
        <p:nvSpPr>
          <p:cNvPr id="3" name="Rectángulo 2">
            <a:extLst>
              <a:ext uri="{FF2B5EF4-FFF2-40B4-BE49-F238E27FC236}">
                <a16:creationId xmlns:a16="http://schemas.microsoft.com/office/drawing/2014/main" id="{503A14CD-A021-494C-8197-7F0E368E4668}"/>
              </a:ext>
            </a:extLst>
          </p:cNvPr>
          <p:cNvSpPr/>
          <p:nvPr/>
        </p:nvSpPr>
        <p:spPr>
          <a:xfrm>
            <a:off x="1501629" y="1568349"/>
            <a:ext cx="9848675" cy="525785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457200" indent="-457200">
              <a:lnSpc>
                <a:spcPct val="150000"/>
              </a:lnSpc>
              <a:spcAft>
                <a:spcPts val="1000"/>
              </a:spcAft>
            </a:pPr>
            <a:r>
              <a:rPr lang="es-EC"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Cerdas, M., &amp; Castro, J. (2003). </a:t>
            </a:r>
            <a:r>
              <a:rPr lang="es-EC"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Manual práctico para la producción, cosecha y manejo </a:t>
            </a:r>
            <a:r>
              <a:rPr lang="es-EC"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poscosecha</a:t>
            </a:r>
            <a:r>
              <a:rPr lang="es-EC"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del cultivo de granadilla.</a:t>
            </a:r>
            <a:r>
              <a:rPr lang="es-EC"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San </a:t>
            </a:r>
            <a:r>
              <a:rPr lang="es-EC"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Jose</a:t>
            </a:r>
            <a:r>
              <a:rPr lang="es-EC"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de Costa Rica: Imprenta Nacional.</a:t>
            </a:r>
          </a:p>
          <a:p>
            <a:pPr marL="457200" indent="-457200">
              <a:lnSpc>
                <a:spcPct val="150000"/>
              </a:lnSpc>
              <a:spcAft>
                <a:spcPts val="1000"/>
              </a:spcAft>
            </a:pPr>
            <a:r>
              <a:rPr lang="en-US" dirty="0">
                <a:solidFill>
                  <a:schemeClr val="tx1"/>
                </a:solidFill>
              </a:rPr>
              <a:t>Marini, R. (2009). </a:t>
            </a:r>
            <a:r>
              <a:rPr lang="en-US" i="1" dirty="0">
                <a:solidFill>
                  <a:schemeClr val="tx1"/>
                </a:solidFill>
              </a:rPr>
              <a:t>Physiology of Pruning Fruit Trees.</a:t>
            </a:r>
            <a:r>
              <a:rPr lang="en-US" dirty="0">
                <a:solidFill>
                  <a:schemeClr val="tx1"/>
                </a:solidFill>
              </a:rPr>
              <a:t> </a:t>
            </a:r>
            <a:r>
              <a:rPr lang="es-EC" dirty="0">
                <a:solidFill>
                  <a:schemeClr val="tx1"/>
                </a:solidFill>
              </a:rPr>
              <a:t>Virginia, Estados Unidos: Virginia </a:t>
            </a:r>
            <a:r>
              <a:rPr lang="es-EC" dirty="0" err="1">
                <a:solidFill>
                  <a:schemeClr val="tx1"/>
                </a:solidFill>
              </a:rPr>
              <a:t>Competitive</a:t>
            </a:r>
            <a:r>
              <a:rPr lang="es-EC" dirty="0">
                <a:solidFill>
                  <a:schemeClr val="tx1"/>
                </a:solidFill>
              </a:rPr>
              <a:t> </a:t>
            </a:r>
            <a:r>
              <a:rPr lang="es-EC" dirty="0" err="1">
                <a:solidFill>
                  <a:schemeClr val="tx1"/>
                </a:solidFill>
              </a:rPr>
              <a:t>Extension</a:t>
            </a:r>
            <a:r>
              <a:rPr lang="es-EC" dirty="0">
                <a:solidFill>
                  <a:schemeClr val="tx1"/>
                </a:solidFill>
              </a:rPr>
              <a:t>.</a:t>
            </a:r>
          </a:p>
          <a:p>
            <a:pPr marL="457200" indent="-457200">
              <a:lnSpc>
                <a:spcPct val="150000"/>
              </a:lnSpc>
              <a:spcAft>
                <a:spcPts val="1000"/>
              </a:spcAft>
            </a:pPr>
            <a:r>
              <a:rPr lang="es-EC" dirty="0">
                <a:solidFill>
                  <a:schemeClr val="tx1"/>
                </a:solidFill>
              </a:rPr>
              <a:t>Vázquez, V., &amp; </a:t>
            </a:r>
            <a:r>
              <a:rPr lang="es-EC" dirty="0" err="1">
                <a:solidFill>
                  <a:schemeClr val="tx1"/>
                </a:solidFill>
              </a:rPr>
              <a:t>Perez</a:t>
            </a:r>
            <a:r>
              <a:rPr lang="es-EC" dirty="0">
                <a:solidFill>
                  <a:schemeClr val="tx1"/>
                </a:solidFill>
              </a:rPr>
              <a:t>, H. (2007). </a:t>
            </a:r>
            <a:r>
              <a:rPr lang="es-EC" i="1" dirty="0">
                <a:solidFill>
                  <a:schemeClr val="tx1"/>
                </a:solidFill>
              </a:rPr>
              <a:t>Tipos e Intensidad de poda en mango '</a:t>
            </a:r>
            <a:r>
              <a:rPr lang="es-EC" i="1" dirty="0" err="1">
                <a:solidFill>
                  <a:schemeClr val="tx1"/>
                </a:solidFill>
              </a:rPr>
              <a:t>AtaulFo</a:t>
            </a:r>
            <a:r>
              <a:rPr lang="es-EC" i="1" dirty="0">
                <a:solidFill>
                  <a:schemeClr val="tx1"/>
                </a:solidFill>
              </a:rPr>
              <a:t>' en Nayarit.</a:t>
            </a:r>
            <a:r>
              <a:rPr lang="es-EC" dirty="0">
                <a:solidFill>
                  <a:schemeClr val="tx1"/>
                </a:solidFill>
              </a:rPr>
              <a:t> Nayarit, México: INIFAP.</a:t>
            </a:r>
          </a:p>
          <a:p>
            <a:pPr marL="457200" indent="-457200">
              <a:lnSpc>
                <a:spcPct val="150000"/>
              </a:lnSpc>
              <a:spcAft>
                <a:spcPts val="1000"/>
              </a:spcAft>
            </a:pPr>
            <a:r>
              <a:rPr lang="es-EC" dirty="0">
                <a:solidFill>
                  <a:schemeClr val="tx1"/>
                </a:solidFill>
              </a:rPr>
              <a:t>CYMMIT. (1998). </a:t>
            </a:r>
            <a:r>
              <a:rPr lang="es-EC" i="1" dirty="0">
                <a:solidFill>
                  <a:schemeClr val="tx1"/>
                </a:solidFill>
              </a:rPr>
              <a:t>La formulación de recomendaciones a partir de datos agronómicos. Un manual metodológico de evaluación económica.</a:t>
            </a:r>
            <a:r>
              <a:rPr lang="es-EC" dirty="0">
                <a:solidFill>
                  <a:schemeClr val="tx1"/>
                </a:solidFill>
              </a:rPr>
              <a:t> México: Edición completamente revisada.</a:t>
            </a:r>
          </a:p>
          <a:p>
            <a:pPr marL="457200" indent="-457200">
              <a:lnSpc>
                <a:spcPct val="150000"/>
              </a:lnSpc>
              <a:spcAft>
                <a:spcPts val="1000"/>
              </a:spcAft>
            </a:pPr>
            <a:r>
              <a:rPr lang="es-EC" dirty="0">
                <a:solidFill>
                  <a:schemeClr val="tx1"/>
                </a:solidFill>
              </a:rPr>
              <a:t>Ibarra, X. (2003). Regulación de la densidad de tallos en el tiempo en cultivo de tomate bajo invernadero frío. . Chile: Pontificia Universidad Católica de </a:t>
            </a:r>
            <a:r>
              <a:rPr lang="es-EC" dirty="0" err="1">
                <a:solidFill>
                  <a:schemeClr val="tx1"/>
                </a:solidFill>
              </a:rPr>
              <a:t>Valparaiso</a:t>
            </a:r>
            <a:r>
              <a:rPr lang="es-EC" dirty="0">
                <a:solidFill>
                  <a:schemeClr val="tx1"/>
                </a:solidFill>
              </a:rPr>
              <a:t>.</a:t>
            </a:r>
          </a:p>
          <a:p>
            <a:pPr marL="457200" indent="-457200">
              <a:lnSpc>
                <a:spcPct val="150000"/>
              </a:lnSpc>
              <a:spcAft>
                <a:spcPts val="1000"/>
              </a:spcAft>
            </a:pPr>
            <a:endParaRPr lang="es-EC"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6498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a 12">
            <a:extLst>
              <a:ext uri="{FF2B5EF4-FFF2-40B4-BE49-F238E27FC236}">
                <a16:creationId xmlns:a16="http://schemas.microsoft.com/office/drawing/2014/main" id="{9D260DCE-2F2F-4048-A9B3-0DDF5FB701B2}"/>
              </a:ext>
            </a:extLst>
          </p:cNvPr>
          <p:cNvGraphicFramePr/>
          <p:nvPr>
            <p:extLst>
              <p:ext uri="{D42A27DB-BD31-4B8C-83A1-F6EECF244321}">
                <p14:modId xmlns:p14="http://schemas.microsoft.com/office/powerpoint/2010/main" val="3040071078"/>
              </p:ext>
            </p:extLst>
          </p:nvPr>
        </p:nvGraphicFramePr>
        <p:xfrm>
          <a:off x="293615" y="-704677"/>
          <a:ext cx="11031522" cy="7407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Flecha: a la izquierda y arriba 14">
            <a:extLst>
              <a:ext uri="{FF2B5EF4-FFF2-40B4-BE49-F238E27FC236}">
                <a16:creationId xmlns:a16="http://schemas.microsoft.com/office/drawing/2014/main" id="{1090541D-C7AF-4496-984E-E1E87D80907E}"/>
              </a:ext>
            </a:extLst>
          </p:cNvPr>
          <p:cNvSpPr/>
          <p:nvPr/>
        </p:nvSpPr>
        <p:spPr>
          <a:xfrm>
            <a:off x="7910818" y="3993160"/>
            <a:ext cx="2877424" cy="2189526"/>
          </a:xfrm>
          <a:prstGeom prst="leftUp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ANEXOS</a:t>
            </a:r>
          </a:p>
        </p:txBody>
      </p:sp>
    </p:spTree>
    <p:extLst>
      <p:ext uri="{BB962C8B-B14F-4D97-AF65-F5344CB8AC3E}">
        <p14:creationId xmlns:p14="http://schemas.microsoft.com/office/powerpoint/2010/main" val="561256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75B848-D3CD-474E-B323-A8CA1484A1B1}"/>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05869C34-487F-4B2A-B741-0F0C52277A43}"/>
              </a:ext>
            </a:extLst>
          </p:cNvPr>
          <p:cNvSpPr>
            <a:spLocks noGrp="1"/>
          </p:cNvSpPr>
          <p:nvPr>
            <p:ph idx="1"/>
          </p:nvPr>
        </p:nvSpPr>
        <p:spPr/>
        <p:txBody>
          <a:bodyPr/>
          <a:lstStyle/>
          <a:p>
            <a:endParaRPr lang="en-US"/>
          </a:p>
        </p:txBody>
      </p:sp>
      <p:pic>
        <p:nvPicPr>
          <p:cNvPr id="4" name="Imagen 3">
            <a:extLst>
              <a:ext uri="{FF2B5EF4-FFF2-40B4-BE49-F238E27FC236}">
                <a16:creationId xmlns:a16="http://schemas.microsoft.com/office/drawing/2014/main" id="{3B4254CF-D793-4F4D-85D7-95620E4074E6}"/>
              </a:ext>
            </a:extLst>
          </p:cNvPr>
          <p:cNvPicPr>
            <a:picLocks noChangeAspect="1"/>
          </p:cNvPicPr>
          <p:nvPr/>
        </p:nvPicPr>
        <p:blipFill>
          <a:blip r:embed="rId2"/>
          <a:stretch>
            <a:fillRect/>
          </a:stretch>
        </p:blipFill>
        <p:spPr>
          <a:xfrm>
            <a:off x="0" y="0"/>
            <a:ext cx="12192000" cy="7485452"/>
          </a:xfrm>
          <a:prstGeom prst="rect">
            <a:avLst/>
          </a:prstGeom>
        </p:spPr>
      </p:pic>
    </p:spTree>
    <p:extLst>
      <p:ext uri="{BB962C8B-B14F-4D97-AF65-F5344CB8AC3E}">
        <p14:creationId xmlns:p14="http://schemas.microsoft.com/office/powerpoint/2010/main" val="1840035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lobo: flecha hacia abajo 3">
            <a:extLst>
              <a:ext uri="{FF2B5EF4-FFF2-40B4-BE49-F238E27FC236}">
                <a16:creationId xmlns:a16="http://schemas.microsoft.com/office/drawing/2014/main" id="{A8B20265-C39C-48BE-9DA4-E4B3103B2125}"/>
              </a:ext>
            </a:extLst>
          </p:cNvPr>
          <p:cNvSpPr/>
          <p:nvPr/>
        </p:nvSpPr>
        <p:spPr>
          <a:xfrm>
            <a:off x="3112316" y="139816"/>
            <a:ext cx="5503178" cy="1719744"/>
          </a:xfrm>
          <a:prstGeom prst="downArrowCallout">
            <a:avLst/>
          </a:prstGeom>
          <a:solidFill>
            <a:srgbClr val="0000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sz="5400" b="1" dirty="0">
                <a:ln w="22225">
                  <a:solidFill>
                    <a:schemeClr val="accent2"/>
                  </a:solidFill>
                  <a:prstDash val="solid"/>
                </a:ln>
                <a:solidFill>
                  <a:schemeClr val="accent2">
                    <a:lumMod val="40000"/>
                    <a:lumOff val="60000"/>
                  </a:schemeClr>
                </a:solidFill>
              </a:rPr>
              <a:t>JUSTIFICACIÓN</a:t>
            </a:r>
            <a:endParaRPr lang="es-EC" sz="3200" b="1" dirty="0">
              <a:ln w="22225">
                <a:solidFill>
                  <a:schemeClr val="accent2"/>
                </a:solidFill>
                <a:prstDash val="solid"/>
              </a:ln>
              <a:solidFill>
                <a:schemeClr val="accent2">
                  <a:lumMod val="40000"/>
                  <a:lumOff val="60000"/>
                </a:schemeClr>
              </a:solidFill>
            </a:endParaRPr>
          </a:p>
        </p:txBody>
      </p:sp>
      <p:graphicFrame>
        <p:nvGraphicFramePr>
          <p:cNvPr id="6" name="Diagrama 5">
            <a:extLst>
              <a:ext uri="{FF2B5EF4-FFF2-40B4-BE49-F238E27FC236}">
                <a16:creationId xmlns:a16="http://schemas.microsoft.com/office/drawing/2014/main" id="{5534243F-56B1-4052-942E-3C3E7C58C30B}"/>
              </a:ext>
            </a:extLst>
          </p:cNvPr>
          <p:cNvGraphicFramePr/>
          <p:nvPr>
            <p:extLst>
              <p:ext uri="{D42A27DB-BD31-4B8C-83A1-F6EECF244321}">
                <p14:modId xmlns:p14="http://schemas.microsoft.com/office/powerpoint/2010/main" val="3003269877"/>
              </p:ext>
            </p:extLst>
          </p:nvPr>
        </p:nvGraphicFramePr>
        <p:xfrm>
          <a:off x="209724" y="1993900"/>
          <a:ext cx="11842576" cy="4404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6156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lobo: flecha derecha 3">
            <a:extLst>
              <a:ext uri="{FF2B5EF4-FFF2-40B4-BE49-F238E27FC236}">
                <a16:creationId xmlns:a16="http://schemas.microsoft.com/office/drawing/2014/main" id="{4F72C200-067E-4088-9070-45ECD9E033DC}"/>
              </a:ext>
            </a:extLst>
          </p:cNvPr>
          <p:cNvSpPr/>
          <p:nvPr/>
        </p:nvSpPr>
        <p:spPr>
          <a:xfrm>
            <a:off x="352340" y="2424418"/>
            <a:ext cx="3573710" cy="2248250"/>
          </a:xfrm>
          <a:prstGeom prst="rightArrowCallout">
            <a:avLst/>
          </a:prstGeom>
          <a:solidFill>
            <a:srgbClr val="FFFF00">
              <a:alpha val="50000"/>
            </a:srgbClr>
          </a:solidFill>
          <a:ln w="57150">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s-EC" sz="4000" b="1" dirty="0">
                <a:ln w="22225">
                  <a:solidFill>
                    <a:schemeClr val="accent2"/>
                  </a:solidFill>
                  <a:prstDash val="solid"/>
                </a:ln>
                <a:solidFill>
                  <a:schemeClr val="accent2">
                    <a:lumMod val="40000"/>
                    <a:lumOff val="60000"/>
                  </a:schemeClr>
                </a:solidFill>
              </a:rPr>
              <a:t>OBJETIVO GENERAL</a:t>
            </a:r>
          </a:p>
        </p:txBody>
      </p:sp>
      <p:sp>
        <p:nvSpPr>
          <p:cNvPr id="7" name="Rectángulo: biselado 6">
            <a:extLst>
              <a:ext uri="{FF2B5EF4-FFF2-40B4-BE49-F238E27FC236}">
                <a16:creationId xmlns:a16="http://schemas.microsoft.com/office/drawing/2014/main" id="{59FFC1A6-BCC0-483F-B396-8C126D4FA01E}"/>
              </a:ext>
            </a:extLst>
          </p:cNvPr>
          <p:cNvSpPr/>
          <p:nvPr/>
        </p:nvSpPr>
        <p:spPr>
          <a:xfrm>
            <a:off x="4118995" y="1442906"/>
            <a:ext cx="7633981" cy="4211273"/>
          </a:xfrm>
          <a:prstGeom prst="bevel">
            <a:avLst/>
          </a:prstGeom>
          <a:solidFill>
            <a:srgbClr val="0000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571500" indent="-571500">
              <a:lnSpc>
                <a:spcPct val="115000"/>
              </a:lnSpc>
              <a:spcAft>
                <a:spcPts val="1000"/>
              </a:spcAft>
              <a:buFont typeface="Wingdings" panose="05000000000000000000" pitchFamily="2" charset="2"/>
              <a:buChar char="q"/>
            </a:pPr>
            <a:r>
              <a:rPr lang="es-EC"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rPr>
              <a:t>Evaluar el efecto del manejo de dos y tres ejes en el rendimiento de la granadilla en el sector el Sagrario, Ibarra, Imbabura.</a:t>
            </a:r>
            <a:endParaRPr lang="es-EC"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5971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lobo: flecha hacia abajo 3">
            <a:extLst>
              <a:ext uri="{FF2B5EF4-FFF2-40B4-BE49-F238E27FC236}">
                <a16:creationId xmlns:a16="http://schemas.microsoft.com/office/drawing/2014/main" id="{8933AB46-4DF5-4E3C-8867-D4A0951F625F}"/>
              </a:ext>
            </a:extLst>
          </p:cNvPr>
          <p:cNvSpPr/>
          <p:nvPr/>
        </p:nvSpPr>
        <p:spPr>
          <a:xfrm>
            <a:off x="2667702" y="595618"/>
            <a:ext cx="6610521" cy="1518408"/>
          </a:xfrm>
          <a:prstGeom prst="downArrowCallout">
            <a:avLst/>
          </a:prstGeom>
          <a:solidFill>
            <a:srgbClr val="FFFF00">
              <a:alpha val="50000"/>
            </a:srgbClr>
          </a:solidFill>
          <a:ln w="57150">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s-EC" sz="4000" b="1" dirty="0">
                <a:ln w="22225">
                  <a:solidFill>
                    <a:schemeClr val="accent2"/>
                  </a:solidFill>
                  <a:prstDash val="solid"/>
                </a:ln>
                <a:solidFill>
                  <a:schemeClr val="accent2">
                    <a:lumMod val="40000"/>
                    <a:lumOff val="60000"/>
                  </a:schemeClr>
                </a:solidFill>
              </a:rPr>
              <a:t>OBJETIVOS ESPECÍFICOS</a:t>
            </a:r>
          </a:p>
        </p:txBody>
      </p:sp>
      <p:graphicFrame>
        <p:nvGraphicFramePr>
          <p:cNvPr id="5" name="Diagrama 4">
            <a:extLst>
              <a:ext uri="{FF2B5EF4-FFF2-40B4-BE49-F238E27FC236}">
                <a16:creationId xmlns:a16="http://schemas.microsoft.com/office/drawing/2014/main" id="{B5F85A9C-8D1F-46CC-8B84-BEBDF39300C4}"/>
              </a:ext>
            </a:extLst>
          </p:cNvPr>
          <p:cNvGraphicFramePr/>
          <p:nvPr>
            <p:extLst>
              <p:ext uri="{D42A27DB-BD31-4B8C-83A1-F6EECF244321}">
                <p14:modId xmlns:p14="http://schemas.microsoft.com/office/powerpoint/2010/main" val="222361568"/>
              </p:ext>
            </p:extLst>
          </p:nvPr>
        </p:nvGraphicFramePr>
        <p:xfrm>
          <a:off x="1142767" y="2223083"/>
          <a:ext cx="9209248" cy="4326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2331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biselado 3">
            <a:extLst>
              <a:ext uri="{FF2B5EF4-FFF2-40B4-BE49-F238E27FC236}">
                <a16:creationId xmlns:a16="http://schemas.microsoft.com/office/drawing/2014/main" id="{7EE3FCE2-C76D-44E3-9A67-CFC4ADE6DD67}"/>
              </a:ext>
            </a:extLst>
          </p:cNvPr>
          <p:cNvSpPr/>
          <p:nvPr/>
        </p:nvSpPr>
        <p:spPr>
          <a:xfrm>
            <a:off x="3422706" y="436227"/>
            <a:ext cx="5863905" cy="964734"/>
          </a:xfrm>
          <a:prstGeom prst="bevel">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4000" b="1" dirty="0">
                <a:ln w="22225">
                  <a:solidFill>
                    <a:schemeClr val="accent2"/>
                  </a:solidFill>
                  <a:prstDash val="solid"/>
                </a:ln>
                <a:solidFill>
                  <a:schemeClr val="accent2">
                    <a:lumMod val="40000"/>
                    <a:lumOff val="60000"/>
                  </a:schemeClr>
                </a:solidFill>
              </a:rPr>
              <a:t>METODOLOGÍA</a:t>
            </a:r>
          </a:p>
        </p:txBody>
      </p:sp>
      <p:graphicFrame>
        <p:nvGraphicFramePr>
          <p:cNvPr id="5" name="Tabla 4">
            <a:extLst>
              <a:ext uri="{FF2B5EF4-FFF2-40B4-BE49-F238E27FC236}">
                <a16:creationId xmlns:a16="http://schemas.microsoft.com/office/drawing/2014/main" id="{2C240B1E-B239-4086-8947-EC27C7DE5CDF}"/>
              </a:ext>
            </a:extLst>
          </p:cNvPr>
          <p:cNvGraphicFramePr>
            <a:graphicFrameLocks noGrp="1"/>
          </p:cNvGraphicFramePr>
          <p:nvPr>
            <p:extLst>
              <p:ext uri="{D42A27DB-BD31-4B8C-83A1-F6EECF244321}">
                <p14:modId xmlns:p14="http://schemas.microsoft.com/office/powerpoint/2010/main" val="4047910254"/>
              </p:ext>
            </p:extLst>
          </p:nvPr>
        </p:nvGraphicFramePr>
        <p:xfrm>
          <a:off x="2567029" y="4504888"/>
          <a:ext cx="7575260" cy="2060840"/>
        </p:xfrm>
        <a:graphic>
          <a:graphicData uri="http://schemas.openxmlformats.org/drawingml/2006/table">
            <a:tbl>
              <a:tblPr firstRow="1" firstCol="1" bandRow="1">
                <a:tableStyleId>{08FB837D-C827-4EFA-A057-4D05807E0F7C}</a:tableStyleId>
              </a:tblPr>
              <a:tblGrid>
                <a:gridCol w="2524504">
                  <a:extLst>
                    <a:ext uri="{9D8B030D-6E8A-4147-A177-3AD203B41FA5}">
                      <a16:colId xmlns:a16="http://schemas.microsoft.com/office/drawing/2014/main" val="3964476840"/>
                    </a:ext>
                  </a:extLst>
                </a:gridCol>
                <a:gridCol w="2525378">
                  <a:extLst>
                    <a:ext uri="{9D8B030D-6E8A-4147-A177-3AD203B41FA5}">
                      <a16:colId xmlns:a16="http://schemas.microsoft.com/office/drawing/2014/main" val="3909966682"/>
                    </a:ext>
                  </a:extLst>
                </a:gridCol>
                <a:gridCol w="2525378">
                  <a:extLst>
                    <a:ext uri="{9D8B030D-6E8A-4147-A177-3AD203B41FA5}">
                      <a16:colId xmlns:a16="http://schemas.microsoft.com/office/drawing/2014/main" val="3738403565"/>
                    </a:ext>
                  </a:extLst>
                </a:gridCol>
              </a:tblGrid>
              <a:tr h="269846">
                <a:tc>
                  <a:txBody>
                    <a:bodyPr/>
                    <a:lstStyle/>
                    <a:p>
                      <a:pPr algn="ctr">
                        <a:lnSpc>
                          <a:spcPct val="115000"/>
                        </a:lnSpc>
                        <a:spcAft>
                          <a:spcPts val="1000"/>
                        </a:spcAft>
                      </a:pPr>
                      <a:r>
                        <a:rPr lang="es-ES" sz="2800">
                          <a:effectLst/>
                        </a:rPr>
                        <a:t>Número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S" sz="2800">
                          <a:effectLst/>
                        </a:rPr>
                        <a:t>Descripción</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S" sz="2800">
                          <a:effectLst/>
                        </a:rPr>
                        <a:t>Código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2005453"/>
                  </a:ext>
                </a:extLst>
              </a:tr>
              <a:tr h="269846">
                <a:tc>
                  <a:txBody>
                    <a:bodyPr/>
                    <a:lstStyle/>
                    <a:p>
                      <a:pPr algn="ctr">
                        <a:lnSpc>
                          <a:spcPct val="115000"/>
                        </a:lnSpc>
                        <a:spcAft>
                          <a:spcPts val="1000"/>
                        </a:spcAft>
                      </a:pPr>
                      <a:r>
                        <a:rPr lang="es-ES" sz="2800" dirty="0">
                          <a:effectLst/>
                        </a:rPr>
                        <a:t>1</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S" sz="2800">
                          <a:effectLst/>
                        </a:rPr>
                        <a:t>Poda dos ejes</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S" sz="2800">
                          <a:effectLst/>
                        </a:rPr>
                        <a:t>T1</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5840358"/>
                  </a:ext>
                </a:extLst>
              </a:tr>
              <a:tr h="539692">
                <a:tc>
                  <a:txBody>
                    <a:bodyPr/>
                    <a:lstStyle/>
                    <a:p>
                      <a:pPr algn="ctr">
                        <a:lnSpc>
                          <a:spcPct val="115000"/>
                        </a:lnSpc>
                        <a:spcAft>
                          <a:spcPts val="1000"/>
                        </a:spcAft>
                      </a:pPr>
                      <a:r>
                        <a:rPr lang="es-ES" sz="2800">
                          <a:effectLst/>
                        </a:rPr>
                        <a:t>2</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S" sz="2800">
                          <a:effectLst/>
                        </a:rPr>
                        <a:t>Poda tres ejes</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S" sz="2800" dirty="0">
                          <a:effectLst/>
                        </a:rPr>
                        <a:t>T2</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1757745"/>
                  </a:ext>
                </a:extLst>
              </a:tr>
              <a:tr h="539692">
                <a:tc>
                  <a:txBody>
                    <a:bodyPr/>
                    <a:lstStyle/>
                    <a:p>
                      <a:pPr algn="ctr">
                        <a:lnSpc>
                          <a:spcPct val="115000"/>
                        </a:lnSpc>
                        <a:spcAft>
                          <a:spcPts val="1000"/>
                        </a:spcAft>
                      </a:pPr>
                      <a:r>
                        <a:rPr lang="es-ES" sz="2800" dirty="0">
                          <a:effectLst/>
                        </a:rPr>
                        <a:t>3</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S" sz="2800">
                          <a:effectLst/>
                        </a:rPr>
                        <a:t>Poda tradicional</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S" sz="2800" dirty="0">
                          <a:effectLst/>
                        </a:rPr>
                        <a:t>T3</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453591"/>
                  </a:ext>
                </a:extLst>
              </a:tr>
            </a:tbl>
          </a:graphicData>
        </a:graphic>
      </p:graphicFrame>
      <p:graphicFrame>
        <p:nvGraphicFramePr>
          <p:cNvPr id="8" name="Diagrama 7">
            <a:extLst>
              <a:ext uri="{FF2B5EF4-FFF2-40B4-BE49-F238E27FC236}">
                <a16:creationId xmlns:a16="http://schemas.microsoft.com/office/drawing/2014/main" id="{40CAE657-56D8-4FF8-9715-700065E9C7C5}"/>
              </a:ext>
            </a:extLst>
          </p:cNvPr>
          <p:cNvGraphicFramePr/>
          <p:nvPr>
            <p:extLst>
              <p:ext uri="{D42A27DB-BD31-4B8C-83A1-F6EECF244321}">
                <p14:modId xmlns:p14="http://schemas.microsoft.com/office/powerpoint/2010/main" val="1830796497"/>
              </p:ext>
            </p:extLst>
          </p:nvPr>
        </p:nvGraphicFramePr>
        <p:xfrm>
          <a:off x="989899" y="1812023"/>
          <a:ext cx="9253058" cy="4116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a 1">
            <a:extLst>
              <a:ext uri="{FF2B5EF4-FFF2-40B4-BE49-F238E27FC236}">
                <a16:creationId xmlns:a16="http://schemas.microsoft.com/office/drawing/2014/main" id="{ADC79DA1-0CA0-4A7B-9706-5EA404C7BAA0}"/>
              </a:ext>
            </a:extLst>
          </p:cNvPr>
          <p:cNvGraphicFramePr>
            <a:graphicFrameLocks noGrp="1"/>
          </p:cNvGraphicFramePr>
          <p:nvPr>
            <p:extLst>
              <p:ext uri="{D42A27DB-BD31-4B8C-83A1-F6EECF244321}">
                <p14:modId xmlns:p14="http://schemas.microsoft.com/office/powerpoint/2010/main" val="2810193454"/>
              </p:ext>
            </p:extLst>
          </p:nvPr>
        </p:nvGraphicFramePr>
        <p:xfrm>
          <a:off x="2567031" y="4144161"/>
          <a:ext cx="7558481" cy="365760"/>
        </p:xfrm>
        <a:graphic>
          <a:graphicData uri="http://schemas.openxmlformats.org/drawingml/2006/table">
            <a:tbl>
              <a:tblPr/>
              <a:tblGrid>
                <a:gridCol w="7558481">
                  <a:extLst>
                    <a:ext uri="{9D8B030D-6E8A-4147-A177-3AD203B41FA5}">
                      <a16:colId xmlns:a16="http://schemas.microsoft.com/office/drawing/2014/main" val="33560283"/>
                    </a:ext>
                  </a:extLst>
                </a:gridCol>
              </a:tblGrid>
              <a:tr h="360727">
                <a:tc>
                  <a:txBody>
                    <a:bodyPr/>
                    <a:lstStyle/>
                    <a:p>
                      <a:pPr algn="ctr"/>
                      <a:r>
                        <a:rPr lang="en-US" dirty="0"/>
                        <a:t>TRATAMIENTOS</a:t>
                      </a:r>
                      <a:endParaRPr lang="es-EC"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C000"/>
                    </a:solidFill>
                  </a:tcPr>
                </a:tc>
                <a:extLst>
                  <a:ext uri="{0D108BD9-81ED-4DB2-BD59-A6C34878D82A}">
                    <a16:rowId xmlns:a16="http://schemas.microsoft.com/office/drawing/2014/main" val="1153009170"/>
                  </a:ext>
                </a:extLst>
              </a:tr>
            </a:tbl>
          </a:graphicData>
        </a:graphic>
      </p:graphicFrame>
    </p:spTree>
    <p:extLst>
      <p:ext uri="{BB962C8B-B14F-4D97-AF65-F5344CB8AC3E}">
        <p14:creationId xmlns:p14="http://schemas.microsoft.com/office/powerpoint/2010/main" val="48245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lobo: flecha hacia abajo 4">
            <a:extLst>
              <a:ext uri="{FF2B5EF4-FFF2-40B4-BE49-F238E27FC236}">
                <a16:creationId xmlns:a16="http://schemas.microsoft.com/office/drawing/2014/main" id="{2CE35ED5-A585-48FC-9452-6E8C4E57AC9D}"/>
              </a:ext>
            </a:extLst>
          </p:cNvPr>
          <p:cNvSpPr/>
          <p:nvPr/>
        </p:nvSpPr>
        <p:spPr>
          <a:xfrm>
            <a:off x="2390862" y="494950"/>
            <a:ext cx="6878971" cy="1728133"/>
          </a:xfrm>
          <a:prstGeom prst="downArrowCallo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ln w="0"/>
                <a:solidFill>
                  <a:schemeClr val="accent1"/>
                </a:solidFill>
                <a:effectLst>
                  <a:outerShdw blurRad="38100" dist="25400" dir="5400000" algn="ctr" rotWithShape="0">
                    <a:srgbClr val="6E747A">
                      <a:alpha val="43000"/>
                    </a:srgbClr>
                  </a:outerShdw>
                </a:effectLst>
              </a:rPr>
              <a:t>CARACTERISTICAS DEL EXPERIMENTO</a:t>
            </a:r>
            <a:endParaRPr lang="es-EC" sz="3600" dirty="0">
              <a:ln w="0"/>
              <a:solidFill>
                <a:schemeClr val="accent1"/>
              </a:solidFill>
              <a:effectLst>
                <a:outerShdw blurRad="38100" dist="25400" dir="5400000" algn="ctr" rotWithShape="0">
                  <a:srgbClr val="6E747A">
                    <a:alpha val="43000"/>
                  </a:srgbClr>
                </a:outerShdw>
              </a:effectLst>
            </a:endParaRPr>
          </a:p>
        </p:txBody>
      </p:sp>
      <p:sp>
        <p:nvSpPr>
          <p:cNvPr id="7" name="Rectángulo: biselado 6">
            <a:extLst>
              <a:ext uri="{FF2B5EF4-FFF2-40B4-BE49-F238E27FC236}">
                <a16:creationId xmlns:a16="http://schemas.microsoft.com/office/drawing/2014/main" id="{A3165F4F-0E76-40A1-83F0-EC0F9354DCA6}"/>
              </a:ext>
            </a:extLst>
          </p:cNvPr>
          <p:cNvSpPr/>
          <p:nvPr/>
        </p:nvSpPr>
        <p:spPr>
          <a:xfrm>
            <a:off x="713065" y="2416029"/>
            <a:ext cx="10754686" cy="4211274"/>
          </a:xfrm>
          <a:prstGeom prst="beve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numCol="1" rtlCol="0" anchor="ctr"/>
          <a:lstStyle/>
          <a:p>
            <a:r>
              <a:rPr lang="es-ES" sz="2800" dirty="0">
                <a:ln w="0"/>
                <a:solidFill>
                  <a:schemeClr val="tx1"/>
                </a:solidFill>
                <a:effectLst>
                  <a:outerShdw blurRad="38100" dist="19050" dir="2700000" algn="tl" rotWithShape="0">
                    <a:schemeClr val="dk1">
                      <a:alpha val="40000"/>
                    </a:schemeClr>
                  </a:outerShdw>
                </a:effectLst>
              </a:rPr>
              <a:t>Tratamientos: 3</a:t>
            </a:r>
            <a:endParaRPr lang="es-EC" sz="2800" dirty="0">
              <a:ln w="0"/>
              <a:solidFill>
                <a:schemeClr val="tx1"/>
              </a:solidFill>
              <a:effectLst>
                <a:outerShdw blurRad="38100" dist="19050" dir="2700000" algn="tl" rotWithShape="0">
                  <a:schemeClr val="dk1">
                    <a:alpha val="40000"/>
                  </a:schemeClr>
                </a:outerShdw>
              </a:effectLst>
            </a:endParaRPr>
          </a:p>
          <a:p>
            <a:r>
              <a:rPr lang="es-ES" sz="2800" dirty="0">
                <a:ln w="0"/>
                <a:solidFill>
                  <a:schemeClr val="tx1"/>
                </a:solidFill>
                <a:effectLst>
                  <a:outerShdw blurRad="38100" dist="19050" dir="2700000" algn="tl" rotWithShape="0">
                    <a:schemeClr val="dk1">
                      <a:alpha val="40000"/>
                    </a:schemeClr>
                  </a:outerShdw>
                </a:effectLst>
              </a:rPr>
              <a:t>Repeticiones: 3</a:t>
            </a:r>
            <a:endParaRPr lang="es-EC" sz="2800" dirty="0">
              <a:ln w="0"/>
              <a:solidFill>
                <a:schemeClr val="tx1"/>
              </a:solidFill>
              <a:effectLst>
                <a:outerShdw blurRad="38100" dist="19050" dir="2700000" algn="tl" rotWithShape="0">
                  <a:schemeClr val="dk1">
                    <a:alpha val="40000"/>
                  </a:schemeClr>
                </a:outerShdw>
              </a:effectLst>
            </a:endParaRPr>
          </a:p>
          <a:p>
            <a:r>
              <a:rPr lang="es-ES" sz="2800" dirty="0">
                <a:ln w="0"/>
                <a:solidFill>
                  <a:schemeClr val="tx1"/>
                </a:solidFill>
                <a:effectLst>
                  <a:outerShdw blurRad="38100" dist="19050" dir="2700000" algn="tl" rotWithShape="0">
                    <a:schemeClr val="dk1">
                      <a:alpha val="40000"/>
                    </a:schemeClr>
                  </a:outerShdw>
                </a:effectLst>
              </a:rPr>
              <a:t>Total de Unidades Experimentales: 9 </a:t>
            </a:r>
            <a:endParaRPr lang="es-EC" sz="2800" dirty="0">
              <a:ln w="0"/>
              <a:solidFill>
                <a:schemeClr val="tx1"/>
              </a:solidFill>
              <a:effectLst>
                <a:outerShdw blurRad="38100" dist="19050" dir="2700000" algn="tl" rotWithShape="0">
                  <a:schemeClr val="dk1">
                    <a:alpha val="40000"/>
                  </a:schemeClr>
                </a:outerShdw>
              </a:effectLst>
            </a:endParaRPr>
          </a:p>
          <a:p>
            <a:r>
              <a:rPr lang="es-ES" sz="2800" dirty="0">
                <a:ln w="0"/>
                <a:solidFill>
                  <a:schemeClr val="tx1"/>
                </a:solidFill>
                <a:effectLst>
                  <a:outerShdw blurRad="38100" dist="19050" dir="2700000" algn="tl" rotWithShape="0">
                    <a:schemeClr val="dk1">
                      <a:alpha val="40000"/>
                    </a:schemeClr>
                  </a:outerShdw>
                </a:effectLst>
              </a:rPr>
              <a:t>Separación entre parcelas: 4 m</a:t>
            </a:r>
            <a:endParaRPr lang="es-EC" sz="2800" dirty="0">
              <a:ln w="0"/>
              <a:solidFill>
                <a:schemeClr val="tx1"/>
              </a:solidFill>
              <a:effectLst>
                <a:outerShdw blurRad="38100" dist="19050" dir="2700000" algn="tl" rotWithShape="0">
                  <a:schemeClr val="dk1">
                    <a:alpha val="40000"/>
                  </a:schemeClr>
                </a:outerShdw>
              </a:effectLst>
            </a:endParaRPr>
          </a:p>
          <a:p>
            <a:r>
              <a:rPr lang="es-ES" sz="2800" dirty="0">
                <a:ln w="0"/>
                <a:solidFill>
                  <a:schemeClr val="tx1"/>
                </a:solidFill>
                <a:effectLst>
                  <a:outerShdw blurRad="38100" dist="19050" dir="2700000" algn="tl" rotWithShape="0">
                    <a:schemeClr val="dk1">
                      <a:alpha val="40000"/>
                    </a:schemeClr>
                  </a:outerShdw>
                </a:effectLst>
              </a:rPr>
              <a:t>Separación entre repeticiones (calles): 4 m</a:t>
            </a:r>
            <a:endParaRPr lang="es-EC" sz="2800" dirty="0">
              <a:ln w="0"/>
              <a:solidFill>
                <a:schemeClr val="tx1"/>
              </a:solidFill>
              <a:effectLst>
                <a:outerShdw blurRad="38100" dist="19050" dir="2700000" algn="tl" rotWithShape="0">
                  <a:schemeClr val="dk1">
                    <a:alpha val="40000"/>
                  </a:schemeClr>
                </a:outerShdw>
              </a:effectLst>
            </a:endParaRPr>
          </a:p>
          <a:p>
            <a:r>
              <a:rPr lang="es-ES" sz="2800" dirty="0">
                <a:ln w="0"/>
                <a:solidFill>
                  <a:schemeClr val="tx1"/>
                </a:solidFill>
                <a:effectLst>
                  <a:outerShdw blurRad="38100" dist="19050" dir="2700000" algn="tl" rotWithShape="0">
                    <a:schemeClr val="dk1">
                      <a:alpha val="40000"/>
                    </a:schemeClr>
                  </a:outerShdw>
                </a:effectLst>
              </a:rPr>
              <a:t>Área total del ensayo: 720 m</a:t>
            </a:r>
            <a:r>
              <a:rPr lang="es-ES" sz="2800" baseline="30000" dirty="0">
                <a:ln w="0"/>
                <a:solidFill>
                  <a:schemeClr val="tx1"/>
                </a:solidFill>
                <a:effectLst>
                  <a:outerShdw blurRad="38100" dist="19050" dir="2700000" algn="tl" rotWithShape="0">
                    <a:schemeClr val="dk1">
                      <a:alpha val="40000"/>
                    </a:schemeClr>
                  </a:outerShdw>
                </a:effectLst>
              </a:rPr>
              <a:t>2</a:t>
            </a:r>
            <a:r>
              <a:rPr lang="es-ES" sz="2800" dirty="0">
                <a:ln w="0"/>
                <a:solidFill>
                  <a:schemeClr val="tx1"/>
                </a:solidFill>
                <a:effectLst>
                  <a:outerShdw blurRad="38100" dist="19050" dir="2700000" algn="tl" rotWithShape="0">
                    <a:schemeClr val="dk1">
                      <a:alpha val="40000"/>
                    </a:schemeClr>
                  </a:outerShdw>
                </a:effectLst>
              </a:rPr>
              <a:t> (60m x 12m)</a:t>
            </a:r>
            <a:endParaRPr lang="es-EC" sz="2800" dirty="0">
              <a:ln w="0"/>
              <a:solidFill>
                <a:schemeClr val="tx1"/>
              </a:solidFill>
              <a:effectLst>
                <a:outerShdw blurRad="38100" dist="19050" dir="2700000" algn="tl" rotWithShape="0">
                  <a:schemeClr val="dk1">
                    <a:alpha val="40000"/>
                  </a:schemeClr>
                </a:outerShdw>
              </a:effectLst>
            </a:endParaRPr>
          </a:p>
          <a:p>
            <a:r>
              <a:rPr lang="es-ES" sz="2800" dirty="0">
                <a:ln w="0"/>
                <a:solidFill>
                  <a:schemeClr val="tx1"/>
                </a:solidFill>
                <a:effectLst>
                  <a:outerShdw blurRad="38100" dist="19050" dir="2700000" algn="tl" rotWithShape="0">
                    <a:schemeClr val="dk1">
                      <a:alpha val="40000"/>
                    </a:schemeClr>
                  </a:outerShdw>
                </a:effectLst>
              </a:rPr>
              <a:t>Área experimental del ensayo: 432 m</a:t>
            </a:r>
            <a:r>
              <a:rPr lang="es-ES" sz="2800" baseline="30000" dirty="0">
                <a:ln w="0"/>
                <a:solidFill>
                  <a:schemeClr val="tx1"/>
                </a:solidFill>
                <a:effectLst>
                  <a:outerShdw blurRad="38100" dist="19050" dir="2700000" algn="tl" rotWithShape="0">
                    <a:schemeClr val="dk1">
                      <a:alpha val="40000"/>
                    </a:schemeClr>
                  </a:outerShdw>
                </a:effectLst>
              </a:rPr>
              <a:t>2</a:t>
            </a:r>
            <a:endParaRPr lang="es-EC" sz="2800" dirty="0">
              <a:ln w="0"/>
              <a:solidFill>
                <a:schemeClr val="tx1"/>
              </a:solidFill>
              <a:effectLst>
                <a:outerShdw blurRad="38100" dist="19050" dir="2700000" algn="tl" rotWithShape="0">
                  <a:schemeClr val="dk1">
                    <a:alpha val="40000"/>
                  </a:schemeClr>
                </a:outerShdw>
              </a:effectLst>
            </a:endParaRPr>
          </a:p>
          <a:p>
            <a:endParaRPr lang="es-EC" dirty="0"/>
          </a:p>
        </p:txBody>
      </p:sp>
    </p:spTree>
    <p:extLst>
      <p:ext uri="{BB962C8B-B14F-4D97-AF65-F5344CB8AC3E}">
        <p14:creationId xmlns:p14="http://schemas.microsoft.com/office/powerpoint/2010/main" val="2978709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biselado 3">
            <a:extLst>
              <a:ext uri="{FF2B5EF4-FFF2-40B4-BE49-F238E27FC236}">
                <a16:creationId xmlns:a16="http://schemas.microsoft.com/office/drawing/2014/main" id="{338FADAE-0C7C-4CA0-A49F-401148432BBC}"/>
              </a:ext>
            </a:extLst>
          </p:cNvPr>
          <p:cNvSpPr/>
          <p:nvPr/>
        </p:nvSpPr>
        <p:spPr>
          <a:xfrm>
            <a:off x="2692864" y="226502"/>
            <a:ext cx="7508149" cy="964734"/>
          </a:xfrm>
          <a:prstGeom prst="bevel">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4000" dirty="0">
                <a:ln w="0"/>
                <a:solidFill>
                  <a:schemeClr val="accent1"/>
                </a:solidFill>
                <a:effectLst>
                  <a:outerShdw blurRad="38100" dist="25400" dir="5400000" algn="ctr" rotWithShape="0">
                    <a:srgbClr val="6E747A">
                      <a:alpha val="43000"/>
                    </a:srgbClr>
                  </a:outerShdw>
                </a:effectLst>
              </a:rPr>
              <a:t>CROQUIS DEL EXPERIMENTO</a:t>
            </a:r>
          </a:p>
        </p:txBody>
      </p:sp>
      <p:pic>
        <p:nvPicPr>
          <p:cNvPr id="6" name="Imagen 5">
            <a:extLst>
              <a:ext uri="{FF2B5EF4-FFF2-40B4-BE49-F238E27FC236}">
                <a16:creationId xmlns:a16="http://schemas.microsoft.com/office/drawing/2014/main" id="{4EB680F6-8F95-4F35-B4E0-FAAAE093A121}"/>
              </a:ext>
            </a:extLst>
          </p:cNvPr>
          <p:cNvPicPr/>
          <p:nvPr/>
        </p:nvPicPr>
        <p:blipFill rotWithShape="1">
          <a:blip r:embed="rId2"/>
          <a:srcRect l="33177" t="17897" r="14769" b="11328"/>
          <a:stretch/>
        </p:blipFill>
        <p:spPr bwMode="auto">
          <a:xfrm>
            <a:off x="2124083" y="1694605"/>
            <a:ext cx="8404100" cy="4966253"/>
          </a:xfrm>
          <a:prstGeom prst="rect">
            <a:avLst/>
          </a:prstGeom>
          <a:solidFill>
            <a:srgbClr val="000000">
              <a:shade val="95000"/>
            </a:srgbClr>
          </a:solidFill>
          <a:ln w="444500" cap="sq">
            <a:solidFill>
              <a:schemeClr val="accent6">
                <a:lumMod val="60000"/>
                <a:lumOff val="40000"/>
              </a:schemeClr>
            </a:solidFill>
            <a:miter lim="800000"/>
          </a:ln>
          <a:effectLst>
            <a:outerShdw blurRad="254000" dist="190500" dir="2700000" sy="90000" algn="bl" rotWithShape="0">
              <a:srgbClr val="000000">
                <a:alpha val="4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12279003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1226</TotalTime>
  <Words>1786</Words>
  <Application>Microsoft Office PowerPoint</Application>
  <PresentationFormat>Panorámica</PresentationFormat>
  <Paragraphs>335</Paragraphs>
  <Slides>32</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32</vt:i4>
      </vt:variant>
    </vt:vector>
  </HeadingPairs>
  <TitlesOfParts>
    <vt:vector size="39" baseType="lpstr">
      <vt:lpstr>Arial</vt:lpstr>
      <vt:lpstr>Arial Black</vt:lpstr>
      <vt:lpstr>Calibri</vt:lpstr>
      <vt:lpstr>Calibri Light</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Edgar Morillo Obando</dc:creator>
  <cp:lastModifiedBy>Edgar Morillo Obando</cp:lastModifiedBy>
  <cp:revision>66</cp:revision>
  <dcterms:created xsi:type="dcterms:W3CDTF">2017-07-14T14:44:39Z</dcterms:created>
  <dcterms:modified xsi:type="dcterms:W3CDTF">2017-07-20T05:45:16Z</dcterms:modified>
</cp:coreProperties>
</file>