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theme/themeOverride9.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0.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sldIdLst>
    <p:sldId id="305" r:id="rId2"/>
    <p:sldId id="299" r:id="rId3"/>
    <p:sldId id="257" r:id="rId4"/>
    <p:sldId id="260" r:id="rId5"/>
    <p:sldId id="262" r:id="rId6"/>
    <p:sldId id="263" r:id="rId7"/>
    <p:sldId id="264" r:id="rId8"/>
    <p:sldId id="265" r:id="rId9"/>
    <p:sldId id="266" r:id="rId10"/>
    <p:sldId id="267" r:id="rId11"/>
    <p:sldId id="268" r:id="rId12"/>
    <p:sldId id="269" r:id="rId13"/>
    <p:sldId id="302" r:id="rId14"/>
    <p:sldId id="270" r:id="rId15"/>
    <p:sldId id="303" r:id="rId16"/>
    <p:sldId id="271" r:id="rId17"/>
    <p:sldId id="284" r:id="rId18"/>
    <p:sldId id="273" r:id="rId19"/>
    <p:sldId id="274" r:id="rId20"/>
    <p:sldId id="275" r:id="rId21"/>
    <p:sldId id="282" r:id="rId22"/>
    <p:sldId id="285" r:id="rId23"/>
    <p:sldId id="287" r:id="rId24"/>
    <p:sldId id="289" r:id="rId25"/>
    <p:sldId id="300" r:id="rId26"/>
    <p:sldId id="291" r:id="rId27"/>
    <p:sldId id="304" r:id="rId28"/>
    <p:sldId id="292" r:id="rId29"/>
    <p:sldId id="294" r:id="rId30"/>
    <p:sldId id="293" r:id="rId31"/>
    <p:sldId id="296" r:id="rId32"/>
    <p:sldId id="297" r:id="rId33"/>
    <p:sldId id="30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FF00"/>
    <a:srgbClr val="0000FF"/>
    <a:srgbClr val="00FF99"/>
    <a:srgbClr val="99FF66"/>
    <a:srgbClr val="00CC00"/>
    <a:srgbClr val="FFCC66"/>
    <a:srgbClr val="99FF99"/>
    <a:srgbClr val="CCFF33"/>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4.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5.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6.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es-EC" sz="1800" b="1" i="0" u="none" strike="noStrike" kern="1200" spc="0" baseline="0" dirty="0" smtClean="0">
                <a:solidFill>
                  <a:prstClr val="black">
                    <a:lumMod val="75000"/>
                    <a:lumOff val="25000"/>
                  </a:prstClr>
                </a:solidFill>
                <a:latin typeface="+mn-lt"/>
                <a:ea typeface="+mn-ea"/>
                <a:cs typeface="+mn-cs"/>
              </a:defRPr>
            </a:pPr>
            <a:r>
              <a:rPr lang="es-EC" sz="1800" b="1" i="0" u="none" strike="noStrike" kern="1200" baseline="0" dirty="0">
                <a:solidFill>
                  <a:prstClr val="black">
                    <a:lumMod val="75000"/>
                    <a:lumOff val="25000"/>
                  </a:prstClr>
                </a:solidFill>
                <a:latin typeface="+mn-lt"/>
                <a:ea typeface="+mn-ea"/>
                <a:cs typeface="+mn-cs"/>
              </a:rPr>
              <a:t>Número de Especies por Familia</a:t>
            </a:r>
          </a:p>
        </c:rich>
      </c:tx>
      <c:overlay val="0"/>
      <c:spPr>
        <a:noFill/>
        <a:ln>
          <a:noFill/>
        </a:ln>
        <a:effectLst/>
      </c:spPr>
      <c:txPr>
        <a:bodyPr rot="0" spcFirstLastPara="1" vertOverflow="ellipsis" vert="horz" wrap="square" anchor="ctr" anchorCtr="1"/>
        <a:lstStyle/>
        <a:p>
          <a:pPr algn="ctr" rtl="0">
            <a:defRPr lang="es-EC" sz="1800" b="1" i="0" u="none" strike="noStrike" kern="1200" spc="0" baseline="0" dirty="0" smtClean="0">
              <a:solidFill>
                <a:prstClr val="black">
                  <a:lumMod val="75000"/>
                  <a:lumOff val="25000"/>
                </a:prstClr>
              </a:solidFill>
              <a:latin typeface="+mn-lt"/>
              <a:ea typeface="+mn-ea"/>
              <a:cs typeface="+mn-cs"/>
            </a:defRPr>
          </a:pPr>
          <a:endParaRPr lang="es-EC"/>
        </a:p>
      </c:txPr>
    </c:title>
    <c:autoTitleDeleted val="0"/>
    <c:plotArea>
      <c:layout/>
      <c:barChart>
        <c:barDir val="col"/>
        <c:grouping val="clustered"/>
        <c:varyColors val="0"/>
        <c:ser>
          <c:idx val="0"/>
          <c:order val="0"/>
          <c:tx>
            <c:strRef>
              <c:f>Hoja2!$C$2</c:f>
              <c:strCache>
                <c:ptCount val="1"/>
                <c:pt idx="0">
                  <c:v>No. Especies</c:v>
                </c:pt>
              </c:strCache>
            </c:strRef>
          </c:tx>
          <c:spPr>
            <a:solidFill>
              <a:schemeClr val="accent5"/>
            </a:solidFill>
            <a:ln>
              <a:noFill/>
            </a:ln>
            <a:effectLst/>
          </c:spPr>
          <c:invertIfNegative val="0"/>
          <c:cat>
            <c:strRef>
              <c:f>Hoja2!$B$3:$B$29</c:f>
              <c:strCache>
                <c:ptCount val="27"/>
                <c:pt idx="0">
                  <c:v>FABACEAE</c:v>
                </c:pt>
                <c:pt idx="1">
                  <c:v>ASTERACEAE</c:v>
                </c:pt>
                <c:pt idx="2">
                  <c:v>SOLANACEAE</c:v>
                </c:pt>
                <c:pt idx="3">
                  <c:v>LAMIACEAE</c:v>
                </c:pt>
                <c:pt idx="4">
                  <c:v>AMARANTHACEAE</c:v>
                </c:pt>
                <c:pt idx="5">
                  <c:v>POACEAE</c:v>
                </c:pt>
                <c:pt idx="6">
                  <c:v>RUTACEAE</c:v>
                </c:pt>
                <c:pt idx="7">
                  <c:v>APIACEAE</c:v>
                </c:pt>
                <c:pt idx="8">
                  <c:v>EUPHORBIACEAE</c:v>
                </c:pt>
                <c:pt idx="9">
                  <c:v>ANACARDIACEAE</c:v>
                </c:pt>
                <c:pt idx="10">
                  <c:v>MYRTACEAE</c:v>
                </c:pt>
                <c:pt idx="11">
                  <c:v>MORACEAE</c:v>
                </c:pt>
                <c:pt idx="12">
                  <c:v>CUCURBITACEAE</c:v>
                </c:pt>
                <c:pt idx="13">
                  <c:v>AMARYLIDACEAE</c:v>
                </c:pt>
                <c:pt idx="14">
                  <c:v>MALVACEAE</c:v>
                </c:pt>
                <c:pt idx="15">
                  <c:v>BRASSICACEAE</c:v>
                </c:pt>
                <c:pt idx="16">
                  <c:v>VERBENACEAE</c:v>
                </c:pt>
                <c:pt idx="17">
                  <c:v>LAURACEAE</c:v>
                </c:pt>
                <c:pt idx="18">
                  <c:v>CARICACEAE</c:v>
                </c:pt>
                <c:pt idx="19">
                  <c:v>CACTACEAE</c:v>
                </c:pt>
                <c:pt idx="20">
                  <c:v>CONVOLVULACEAE</c:v>
                </c:pt>
                <c:pt idx="21">
                  <c:v>OXALIDACEAE</c:v>
                </c:pt>
                <c:pt idx="22">
                  <c:v>ANONNACEAE</c:v>
                </c:pt>
                <c:pt idx="23">
                  <c:v>SALICACEAE</c:v>
                </c:pt>
                <c:pt idx="24">
                  <c:v>PLANTAGINACEAE</c:v>
                </c:pt>
                <c:pt idx="25">
                  <c:v>EQUISETACEAE</c:v>
                </c:pt>
                <c:pt idx="26">
                  <c:v>MUSSACEAE</c:v>
                </c:pt>
              </c:strCache>
            </c:strRef>
          </c:cat>
          <c:val>
            <c:numRef>
              <c:f>Hoja2!$C$3:$C$29</c:f>
              <c:numCache>
                <c:formatCode>General</c:formatCode>
                <c:ptCount val="27"/>
                <c:pt idx="0">
                  <c:v>10</c:v>
                </c:pt>
                <c:pt idx="1">
                  <c:v>9</c:v>
                </c:pt>
                <c:pt idx="2">
                  <c:v>9</c:v>
                </c:pt>
                <c:pt idx="3">
                  <c:v>6</c:v>
                </c:pt>
                <c:pt idx="4">
                  <c:v>6</c:v>
                </c:pt>
                <c:pt idx="5">
                  <c:v>5</c:v>
                </c:pt>
                <c:pt idx="6">
                  <c:v>5</c:v>
                </c:pt>
                <c:pt idx="7">
                  <c:v>5</c:v>
                </c:pt>
                <c:pt idx="8">
                  <c:v>4</c:v>
                </c:pt>
                <c:pt idx="9">
                  <c:v>3</c:v>
                </c:pt>
                <c:pt idx="10">
                  <c:v>3</c:v>
                </c:pt>
                <c:pt idx="11">
                  <c:v>3</c:v>
                </c:pt>
                <c:pt idx="12">
                  <c:v>3</c:v>
                </c:pt>
                <c:pt idx="13">
                  <c:v>3</c:v>
                </c:pt>
                <c:pt idx="14">
                  <c:v>3</c:v>
                </c:pt>
                <c:pt idx="15">
                  <c:v>3</c:v>
                </c:pt>
                <c:pt idx="16">
                  <c:v>2</c:v>
                </c:pt>
                <c:pt idx="17">
                  <c:v>2</c:v>
                </c:pt>
                <c:pt idx="18">
                  <c:v>2</c:v>
                </c:pt>
                <c:pt idx="19">
                  <c:v>2</c:v>
                </c:pt>
                <c:pt idx="20">
                  <c:v>2</c:v>
                </c:pt>
                <c:pt idx="21">
                  <c:v>2</c:v>
                </c:pt>
                <c:pt idx="22">
                  <c:v>2</c:v>
                </c:pt>
                <c:pt idx="23">
                  <c:v>2</c:v>
                </c:pt>
                <c:pt idx="24">
                  <c:v>1</c:v>
                </c:pt>
                <c:pt idx="25">
                  <c:v>1</c:v>
                </c:pt>
                <c:pt idx="26">
                  <c:v>1</c:v>
                </c:pt>
              </c:numCache>
            </c:numRef>
          </c:val>
          <c:extLst>
            <c:ext xmlns:c16="http://schemas.microsoft.com/office/drawing/2014/chart" uri="{C3380CC4-5D6E-409C-BE32-E72D297353CC}">
              <c16:uniqueId val="{00000000-F90C-4908-87A4-FB7016AF44F1}"/>
            </c:ext>
          </c:extLst>
        </c:ser>
        <c:dLbls>
          <c:showLegendKey val="0"/>
          <c:showVal val="0"/>
          <c:showCatName val="0"/>
          <c:showSerName val="0"/>
          <c:showPercent val="0"/>
          <c:showBubbleSize val="0"/>
        </c:dLbls>
        <c:gapWidth val="219"/>
        <c:overlap val="-27"/>
        <c:axId val="2075368863"/>
        <c:axId val="2020214255"/>
      </c:barChart>
      <c:catAx>
        <c:axId val="2075368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2020214255"/>
        <c:crosses val="autoZero"/>
        <c:auto val="1"/>
        <c:lblAlgn val="ctr"/>
        <c:lblOffset val="100"/>
        <c:noMultiLvlLbl val="0"/>
      </c:catAx>
      <c:valAx>
        <c:axId val="20202142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s-EC">
                    <a:solidFill>
                      <a:schemeClr val="tx1"/>
                    </a:solidFill>
                  </a:rPr>
                  <a:t>No. de Especies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2075368863"/>
        <c:crosses val="autoZero"/>
        <c:crossBetween val="between"/>
      </c:valAx>
      <c:spPr>
        <a:noFill/>
        <a:ln>
          <a:noFill/>
        </a:ln>
        <a:effectLst/>
      </c:spPr>
    </c:plotArea>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es-EC"/>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EC" sz="1800" b="1" i="0" u="none" strike="noStrike" kern="1200" spc="0" baseline="0">
                <a:solidFill>
                  <a:prstClr val="black">
                    <a:lumMod val="75000"/>
                    <a:lumOff val="25000"/>
                  </a:prstClr>
                </a:solidFill>
                <a:latin typeface="+mn-lt"/>
                <a:ea typeface="+mn-ea"/>
                <a:cs typeface="+mn-cs"/>
              </a:defRPr>
            </a:pPr>
            <a:r>
              <a:rPr lang="es-EC" sz="1800" b="1" i="0" u="none" strike="noStrike" kern="1200" spc="0" baseline="0">
                <a:solidFill>
                  <a:prstClr val="black">
                    <a:lumMod val="75000"/>
                    <a:lumOff val="25000"/>
                  </a:prstClr>
                </a:solidFill>
                <a:latin typeface="+mn-lt"/>
                <a:ea typeface="+mn-ea"/>
                <a:cs typeface="+mn-cs"/>
              </a:rPr>
              <a:t>Número de Especies por Categoría de uso</a:t>
            </a:r>
          </a:p>
        </c:rich>
      </c:tx>
      <c:overlay val="0"/>
      <c:spPr>
        <a:noFill/>
        <a:ln>
          <a:noFill/>
        </a:ln>
        <a:effectLst/>
      </c:spPr>
      <c:txPr>
        <a:bodyPr rot="0" spcFirstLastPara="1" vertOverflow="ellipsis" vert="horz" wrap="square" anchor="ctr" anchorCtr="1"/>
        <a:lstStyle/>
        <a:p>
          <a:pPr>
            <a:defRPr lang="es-EC" sz="1800" b="1" i="0" u="none" strike="noStrike" kern="1200" spc="0" baseline="0">
              <a:solidFill>
                <a:prstClr val="black">
                  <a:lumMod val="75000"/>
                  <a:lumOff val="25000"/>
                </a:prstClr>
              </a:solidFill>
              <a:latin typeface="+mn-lt"/>
              <a:ea typeface="+mn-ea"/>
              <a:cs typeface="+mn-cs"/>
            </a:defRPr>
          </a:pPr>
          <a:endParaRPr lang="es-EC"/>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Hoja1!$C$8:$C$17</c:f>
              <c:strCache>
                <c:ptCount val="10"/>
                <c:pt idx="0">
                  <c:v>Medicinal y otros usos</c:v>
                </c:pt>
                <c:pt idx="1">
                  <c:v>Medicinal y ornamental</c:v>
                </c:pt>
                <c:pt idx="2">
                  <c:v>Ritual</c:v>
                </c:pt>
                <c:pt idx="3">
                  <c:v>Medicinal y alimenticio</c:v>
                </c:pt>
                <c:pt idx="4">
                  <c:v>Otros usos</c:v>
                </c:pt>
                <c:pt idx="5">
                  <c:v>Ornamental</c:v>
                </c:pt>
                <c:pt idx="6">
                  <c:v>Medicinal, alimenticio y comercial</c:v>
                </c:pt>
                <c:pt idx="7">
                  <c:v>Alimenticio</c:v>
                </c:pt>
                <c:pt idx="8">
                  <c:v>Alimenticio y comercial</c:v>
                </c:pt>
                <c:pt idx="9">
                  <c:v>Medicinal</c:v>
                </c:pt>
              </c:strCache>
            </c:strRef>
          </c:cat>
          <c:val>
            <c:numRef>
              <c:f>Hoja1!$D$8:$D$17</c:f>
              <c:numCache>
                <c:formatCode>General</c:formatCode>
                <c:ptCount val="10"/>
                <c:pt idx="0">
                  <c:v>2</c:v>
                </c:pt>
                <c:pt idx="1">
                  <c:v>2</c:v>
                </c:pt>
                <c:pt idx="2">
                  <c:v>4</c:v>
                </c:pt>
                <c:pt idx="3">
                  <c:v>6</c:v>
                </c:pt>
                <c:pt idx="4">
                  <c:v>9</c:v>
                </c:pt>
                <c:pt idx="5">
                  <c:v>9</c:v>
                </c:pt>
                <c:pt idx="6">
                  <c:v>9</c:v>
                </c:pt>
                <c:pt idx="7">
                  <c:v>13</c:v>
                </c:pt>
                <c:pt idx="8">
                  <c:v>34</c:v>
                </c:pt>
                <c:pt idx="9">
                  <c:v>40</c:v>
                </c:pt>
              </c:numCache>
            </c:numRef>
          </c:val>
          <c:extLst>
            <c:ext xmlns:c16="http://schemas.microsoft.com/office/drawing/2014/chart" uri="{C3380CC4-5D6E-409C-BE32-E72D297353CC}">
              <c16:uniqueId val="{00000000-8EF5-4143-9DF7-08CF3C2EA176}"/>
            </c:ext>
          </c:extLst>
        </c:ser>
        <c:dLbls>
          <c:dLblPos val="outEnd"/>
          <c:showLegendKey val="0"/>
          <c:showVal val="1"/>
          <c:showCatName val="0"/>
          <c:showSerName val="0"/>
          <c:showPercent val="0"/>
          <c:showBubbleSize val="0"/>
        </c:dLbls>
        <c:gapWidth val="182"/>
        <c:axId val="2138564735"/>
        <c:axId val="2134480959"/>
      </c:barChart>
      <c:catAx>
        <c:axId val="21385647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2134480959"/>
        <c:crosses val="autoZero"/>
        <c:auto val="1"/>
        <c:lblAlgn val="ctr"/>
        <c:lblOffset val="100"/>
        <c:noMultiLvlLbl val="0"/>
      </c:catAx>
      <c:valAx>
        <c:axId val="21344809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2138564735"/>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EC"/>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2EBF-42AC-8509-266894489A9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2EBF-42AC-8509-266894489A92}"/>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200" b="0" i="0" u="none" strike="noStrike" kern="1200" baseline="0">
                    <a:solidFill>
                      <a:schemeClr val="dk1"/>
                    </a:solidFill>
                    <a:latin typeface="+mn-lt"/>
                    <a:ea typeface="+mn-ea"/>
                    <a:cs typeface="+mn-cs"/>
                  </a:defRPr>
                </a:pPr>
                <a:endParaRPr lang="es-EC"/>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Hoja1!$E$2:$E$3</c:f>
              <c:strCache>
                <c:ptCount val="2"/>
                <c:pt idx="0">
                  <c:v>  Nativa</c:v>
                </c:pt>
                <c:pt idx="1">
                  <c:v>Introducida</c:v>
                </c:pt>
              </c:strCache>
            </c:strRef>
          </c:cat>
          <c:val>
            <c:numRef>
              <c:f>Hoja1!$G$2:$G$3</c:f>
              <c:numCache>
                <c:formatCode>0.00</c:formatCode>
                <c:ptCount val="2"/>
                <c:pt idx="0">
                  <c:v>42.63565891472868</c:v>
                </c:pt>
                <c:pt idx="1">
                  <c:v>57.36434108527132</c:v>
                </c:pt>
              </c:numCache>
            </c:numRef>
          </c:val>
          <c:extLst>
            <c:ext xmlns:c16="http://schemas.microsoft.com/office/drawing/2014/chart" uri="{C3380CC4-5D6E-409C-BE32-E72D297353CC}">
              <c16:uniqueId val="{00000004-2EBF-42AC-8509-266894489A92}"/>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s-EC"/>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sz="1200">
          <a:solidFill>
            <a:schemeClr val="dk1"/>
          </a:solidFill>
          <a:latin typeface="+mn-lt"/>
          <a:ea typeface="+mn-ea"/>
          <a:cs typeface="+mn-cs"/>
        </a:defRPr>
      </a:pPr>
      <a:endParaRPr lang="es-EC"/>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075513096025554"/>
          <c:y val="0.124579826728326"/>
          <c:w val="0.81700629377945899"/>
          <c:h val="0.70544000289883046"/>
        </c:manualLayout>
      </c:layout>
      <c:barChart>
        <c:barDir val="col"/>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0"/>
              <c:layout>
                <c:manualLayout>
                  <c:x val="0"/>
                  <c:y val="-0.3521857144600244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54-4C9A-8C59-330279A522DF}"/>
                </c:ext>
              </c:extLst>
            </c:dLbl>
            <c:dLbl>
              <c:idx val="1"/>
              <c:layout>
                <c:manualLayout>
                  <c:x val="0"/>
                  <c:y val="-0.1549617143624107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54-4C9A-8C59-330279A522DF}"/>
                </c:ext>
              </c:extLst>
            </c:dLbl>
            <c:dLbl>
              <c:idx val="2"/>
              <c:layout>
                <c:manualLayout>
                  <c:x val="0"/>
                  <c:y val="-0.1502659048362770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854-4C9A-8C59-330279A522DF}"/>
                </c:ext>
              </c:extLst>
            </c:dLbl>
            <c:dLbl>
              <c:idx val="3"/>
              <c:layout>
                <c:manualLayout>
                  <c:x val="0"/>
                  <c:y val="-7.043714289200497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54-4C9A-8C59-330279A522DF}"/>
                </c:ext>
              </c:extLst>
            </c:dLbl>
            <c:dLbl>
              <c:idx val="4"/>
              <c:layout>
                <c:manualLayout>
                  <c:x val="2.7798219075356812E-3"/>
                  <c:y val="-3.75664762090693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854-4C9A-8C59-330279A522DF}"/>
                </c:ext>
              </c:extLst>
            </c:dLbl>
            <c:dLbl>
              <c:idx val="5"/>
              <c:layout>
                <c:manualLayout>
                  <c:x val="0"/>
                  <c:y val="-0.1267868572056087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54-4C9A-8C59-330279A522DF}"/>
                </c:ext>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Hoja3!$A$7:$A$12</c:f>
              <c:strCache>
                <c:ptCount val="6"/>
                <c:pt idx="0">
                  <c:v>Medicinal</c:v>
                </c:pt>
                <c:pt idx="1">
                  <c:v>Alimentico</c:v>
                </c:pt>
                <c:pt idx="2">
                  <c:v>Comercial</c:v>
                </c:pt>
                <c:pt idx="3">
                  <c:v>Ornamental</c:v>
                </c:pt>
                <c:pt idx="4">
                  <c:v>Ritual</c:v>
                </c:pt>
                <c:pt idx="5">
                  <c:v>Otros</c:v>
                </c:pt>
              </c:strCache>
            </c:strRef>
          </c:cat>
          <c:val>
            <c:numRef>
              <c:f>Hoja3!$C$7:$C$12</c:f>
              <c:numCache>
                <c:formatCode>_ * #,##0.0_ ;_ * \-#,##0.0_ ;_ * "-"??_ ;_ @_ </c:formatCode>
                <c:ptCount val="6"/>
                <c:pt idx="0">
                  <c:v>45.901639344262293</c:v>
                </c:pt>
                <c:pt idx="1">
                  <c:v>18.032786885245901</c:v>
                </c:pt>
                <c:pt idx="2">
                  <c:v>16.393442622950818</c:v>
                </c:pt>
                <c:pt idx="3">
                  <c:v>4.918032786885246</c:v>
                </c:pt>
                <c:pt idx="4">
                  <c:v>1.639344262295082</c:v>
                </c:pt>
                <c:pt idx="5">
                  <c:v>13.114754098360656</c:v>
                </c:pt>
              </c:numCache>
            </c:numRef>
          </c:val>
          <c:extLst>
            <c:ext xmlns:c16="http://schemas.microsoft.com/office/drawing/2014/chart" uri="{C3380CC4-5D6E-409C-BE32-E72D297353CC}">
              <c16:uniqueId val="{00000006-5854-4C9A-8C59-330279A522DF}"/>
            </c:ext>
          </c:extLst>
        </c:ser>
        <c:dLbls>
          <c:dLblPos val="ctr"/>
          <c:showLegendKey val="0"/>
          <c:showVal val="1"/>
          <c:showCatName val="0"/>
          <c:showSerName val="0"/>
          <c:showPercent val="0"/>
          <c:showBubbleSize val="0"/>
        </c:dLbls>
        <c:gapWidth val="150"/>
        <c:overlap val="100"/>
        <c:axId val="1756696320"/>
        <c:axId val="1760600032"/>
      </c:barChart>
      <c:catAx>
        <c:axId val="175669632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1760600032"/>
        <c:crosses val="autoZero"/>
        <c:auto val="1"/>
        <c:lblAlgn val="ctr"/>
        <c:lblOffset val="100"/>
        <c:noMultiLvlLbl val="0"/>
      </c:catAx>
      <c:valAx>
        <c:axId val="1760600032"/>
        <c:scaling>
          <c:orientation val="minMax"/>
          <c:min val="1"/>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solidFill>
                    <a:latin typeface="+mn-lt"/>
                    <a:ea typeface="+mn-ea"/>
                    <a:cs typeface="+mn-cs"/>
                  </a:defRPr>
                </a:pPr>
                <a:r>
                  <a:rPr lang="es-EC"/>
                  <a:t>Porcentaje</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EC"/>
            </a:p>
          </c:txPr>
        </c:title>
        <c:numFmt formatCode="_ * #,##0.0_ ;_ * \-#,##0.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1756696320"/>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EC"/>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Hoja3!$R$2:$R$7</c:f>
              <c:strCache>
                <c:ptCount val="6"/>
                <c:pt idx="0">
                  <c:v>Medicinal</c:v>
                </c:pt>
                <c:pt idx="1">
                  <c:v>Alimenticio</c:v>
                </c:pt>
                <c:pt idx="2">
                  <c:v>Comercial</c:v>
                </c:pt>
                <c:pt idx="3">
                  <c:v>Ornamental</c:v>
                </c:pt>
                <c:pt idx="4">
                  <c:v>Ritual</c:v>
                </c:pt>
                <c:pt idx="5">
                  <c:v>Otros</c:v>
                </c:pt>
              </c:strCache>
            </c:strRef>
          </c:cat>
          <c:val>
            <c:numRef>
              <c:f>Hoja3!$T$2:$T$7</c:f>
              <c:numCache>
                <c:formatCode>0.00</c:formatCode>
                <c:ptCount val="6"/>
                <c:pt idx="0">
                  <c:v>19.35483870967742</c:v>
                </c:pt>
                <c:pt idx="1">
                  <c:v>45.161290322580641</c:v>
                </c:pt>
                <c:pt idx="2">
                  <c:v>16.129032258064516</c:v>
                </c:pt>
                <c:pt idx="3">
                  <c:v>8.6021505376344098</c:v>
                </c:pt>
                <c:pt idx="4">
                  <c:v>4.3010752688172049</c:v>
                </c:pt>
                <c:pt idx="5">
                  <c:v>6.4516129032258061</c:v>
                </c:pt>
              </c:numCache>
            </c:numRef>
          </c:val>
          <c:extLst>
            <c:ext xmlns:c16="http://schemas.microsoft.com/office/drawing/2014/chart" uri="{C3380CC4-5D6E-409C-BE32-E72D297353CC}">
              <c16:uniqueId val="{00000000-572F-4B8D-8626-E84C5572A481}"/>
            </c:ext>
          </c:extLst>
        </c:ser>
        <c:dLbls>
          <c:dLblPos val="outEnd"/>
          <c:showLegendKey val="0"/>
          <c:showVal val="1"/>
          <c:showCatName val="0"/>
          <c:showSerName val="0"/>
          <c:showPercent val="0"/>
          <c:showBubbleSize val="0"/>
        </c:dLbls>
        <c:gapWidth val="100"/>
        <c:overlap val="-24"/>
        <c:axId val="1761522960"/>
        <c:axId val="1762782496"/>
      </c:barChart>
      <c:catAx>
        <c:axId val="17615229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1762782496"/>
        <c:crosses val="autoZero"/>
        <c:auto val="1"/>
        <c:lblAlgn val="ctr"/>
        <c:lblOffset val="100"/>
        <c:noMultiLvlLbl val="0"/>
      </c:catAx>
      <c:valAx>
        <c:axId val="1762782496"/>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solidFill>
                    <a:latin typeface="+mn-lt"/>
                    <a:ea typeface="+mn-ea"/>
                    <a:cs typeface="+mn-cs"/>
                  </a:defRPr>
                </a:pPr>
                <a:r>
                  <a:rPr lang="es-EC"/>
                  <a:t>Porcentaje</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1761522960"/>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EC"/>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Hoja1!$B$3</c:f>
              <c:strCache>
                <c:ptCount val="1"/>
                <c:pt idx="0">
                  <c:v>Medicinal</c:v>
                </c:pt>
              </c:strCache>
            </c:strRef>
          </c:tx>
          <c:spPr>
            <a:solidFill>
              <a:schemeClr val="accent1"/>
            </a:solidFill>
            <a:ln>
              <a:noFill/>
            </a:ln>
            <a:effectLst/>
          </c:spPr>
          <c:invertIfNegative val="0"/>
          <c:cat>
            <c:strRef>
              <c:f>Hoja1!$C$2:$G$2</c:f>
              <c:strCache>
                <c:ptCount val="5"/>
                <c:pt idx="0">
                  <c:v>Chota</c:v>
                </c:pt>
                <c:pt idx="1">
                  <c:v>Carpuela</c:v>
                </c:pt>
                <c:pt idx="2">
                  <c:v>Ambuquí</c:v>
                </c:pt>
                <c:pt idx="3">
                  <c:v>Juncal</c:v>
                </c:pt>
                <c:pt idx="4">
                  <c:v>Pusir</c:v>
                </c:pt>
              </c:strCache>
            </c:strRef>
          </c:cat>
          <c:val>
            <c:numRef>
              <c:f>Hoja1!$C$3:$G$3</c:f>
              <c:numCache>
                <c:formatCode>0.0</c:formatCode>
                <c:ptCount val="5"/>
                <c:pt idx="0">
                  <c:v>50.746268656716417</c:v>
                </c:pt>
                <c:pt idx="1">
                  <c:v>32.089552238805972</c:v>
                </c:pt>
                <c:pt idx="2">
                  <c:v>31.818181818181817</c:v>
                </c:pt>
                <c:pt idx="3">
                  <c:v>35.714285714285715</c:v>
                </c:pt>
                <c:pt idx="4">
                  <c:v>28.260869565217391</c:v>
                </c:pt>
              </c:numCache>
            </c:numRef>
          </c:val>
          <c:extLst>
            <c:ext xmlns:c16="http://schemas.microsoft.com/office/drawing/2014/chart" uri="{C3380CC4-5D6E-409C-BE32-E72D297353CC}">
              <c16:uniqueId val="{00000000-FD73-44DC-9B60-72DBF13EF0F7}"/>
            </c:ext>
          </c:extLst>
        </c:ser>
        <c:ser>
          <c:idx val="1"/>
          <c:order val="1"/>
          <c:tx>
            <c:strRef>
              <c:f>Hoja1!$B$4</c:f>
              <c:strCache>
                <c:ptCount val="1"/>
                <c:pt idx="0">
                  <c:v>Alimenticio</c:v>
                </c:pt>
              </c:strCache>
            </c:strRef>
          </c:tx>
          <c:spPr>
            <a:solidFill>
              <a:schemeClr val="accent2"/>
            </a:solidFill>
            <a:ln>
              <a:noFill/>
            </a:ln>
            <a:effectLst/>
          </c:spPr>
          <c:invertIfNegative val="0"/>
          <c:cat>
            <c:strRef>
              <c:f>Hoja1!$C$2:$G$2</c:f>
              <c:strCache>
                <c:ptCount val="5"/>
                <c:pt idx="0">
                  <c:v>Chota</c:v>
                </c:pt>
                <c:pt idx="1">
                  <c:v>Carpuela</c:v>
                </c:pt>
                <c:pt idx="2">
                  <c:v>Ambuquí</c:v>
                </c:pt>
                <c:pt idx="3">
                  <c:v>Juncal</c:v>
                </c:pt>
                <c:pt idx="4">
                  <c:v>Pusir</c:v>
                </c:pt>
              </c:strCache>
            </c:strRef>
          </c:cat>
          <c:val>
            <c:numRef>
              <c:f>Hoja1!$C$4:$G$4</c:f>
              <c:numCache>
                <c:formatCode>0.0</c:formatCode>
                <c:ptCount val="5"/>
                <c:pt idx="0">
                  <c:v>37.313432835820898</c:v>
                </c:pt>
                <c:pt idx="1">
                  <c:v>32.089552238805972</c:v>
                </c:pt>
                <c:pt idx="2">
                  <c:v>46.969696969696969</c:v>
                </c:pt>
                <c:pt idx="3">
                  <c:v>54.761904761904766</c:v>
                </c:pt>
                <c:pt idx="4">
                  <c:v>32.608695652173914</c:v>
                </c:pt>
              </c:numCache>
            </c:numRef>
          </c:val>
          <c:extLst>
            <c:ext xmlns:c16="http://schemas.microsoft.com/office/drawing/2014/chart" uri="{C3380CC4-5D6E-409C-BE32-E72D297353CC}">
              <c16:uniqueId val="{00000001-FD73-44DC-9B60-72DBF13EF0F7}"/>
            </c:ext>
          </c:extLst>
        </c:ser>
        <c:ser>
          <c:idx val="2"/>
          <c:order val="2"/>
          <c:tx>
            <c:strRef>
              <c:f>Hoja1!$B$5</c:f>
              <c:strCache>
                <c:ptCount val="1"/>
                <c:pt idx="0">
                  <c:v>Comercial</c:v>
                </c:pt>
              </c:strCache>
            </c:strRef>
          </c:tx>
          <c:spPr>
            <a:solidFill>
              <a:schemeClr val="accent3"/>
            </a:solidFill>
            <a:ln>
              <a:noFill/>
            </a:ln>
            <a:effectLst/>
          </c:spPr>
          <c:invertIfNegative val="0"/>
          <c:cat>
            <c:strRef>
              <c:f>Hoja1!$C$2:$G$2</c:f>
              <c:strCache>
                <c:ptCount val="5"/>
                <c:pt idx="0">
                  <c:v>Chota</c:v>
                </c:pt>
                <c:pt idx="1">
                  <c:v>Carpuela</c:v>
                </c:pt>
                <c:pt idx="2">
                  <c:v>Ambuquí</c:v>
                </c:pt>
                <c:pt idx="3">
                  <c:v>Juncal</c:v>
                </c:pt>
                <c:pt idx="4">
                  <c:v>Pusir</c:v>
                </c:pt>
              </c:strCache>
            </c:strRef>
          </c:cat>
          <c:val>
            <c:numRef>
              <c:f>Hoja1!$C$5:$G$5</c:f>
              <c:numCache>
                <c:formatCode>0.0</c:formatCode>
                <c:ptCount val="5"/>
                <c:pt idx="0">
                  <c:v>0</c:v>
                </c:pt>
                <c:pt idx="1">
                  <c:v>32.089552238805972</c:v>
                </c:pt>
                <c:pt idx="2">
                  <c:v>13.636363636363635</c:v>
                </c:pt>
                <c:pt idx="3">
                  <c:v>1.1904761904761905</c:v>
                </c:pt>
                <c:pt idx="4">
                  <c:v>28.260869565217391</c:v>
                </c:pt>
              </c:numCache>
            </c:numRef>
          </c:val>
          <c:extLst>
            <c:ext xmlns:c16="http://schemas.microsoft.com/office/drawing/2014/chart" uri="{C3380CC4-5D6E-409C-BE32-E72D297353CC}">
              <c16:uniqueId val="{00000002-FD73-44DC-9B60-72DBF13EF0F7}"/>
            </c:ext>
          </c:extLst>
        </c:ser>
        <c:ser>
          <c:idx val="3"/>
          <c:order val="3"/>
          <c:tx>
            <c:strRef>
              <c:f>Hoja1!$B$6</c:f>
              <c:strCache>
                <c:ptCount val="1"/>
                <c:pt idx="0">
                  <c:v>Ornamental</c:v>
                </c:pt>
              </c:strCache>
            </c:strRef>
          </c:tx>
          <c:spPr>
            <a:solidFill>
              <a:schemeClr val="accent4"/>
            </a:solidFill>
            <a:ln>
              <a:noFill/>
            </a:ln>
            <a:effectLst/>
          </c:spPr>
          <c:invertIfNegative val="0"/>
          <c:cat>
            <c:strRef>
              <c:f>Hoja1!$C$2:$G$2</c:f>
              <c:strCache>
                <c:ptCount val="5"/>
                <c:pt idx="0">
                  <c:v>Chota</c:v>
                </c:pt>
                <c:pt idx="1">
                  <c:v>Carpuela</c:v>
                </c:pt>
                <c:pt idx="2">
                  <c:v>Ambuquí</c:v>
                </c:pt>
                <c:pt idx="3">
                  <c:v>Juncal</c:v>
                </c:pt>
                <c:pt idx="4">
                  <c:v>Pusir</c:v>
                </c:pt>
              </c:strCache>
            </c:strRef>
          </c:cat>
          <c:val>
            <c:numRef>
              <c:f>Hoja1!$C$6:$G$6</c:f>
              <c:numCache>
                <c:formatCode>0.0</c:formatCode>
                <c:ptCount val="5"/>
                <c:pt idx="0">
                  <c:v>0</c:v>
                </c:pt>
                <c:pt idx="1">
                  <c:v>0</c:v>
                </c:pt>
                <c:pt idx="2">
                  <c:v>3.0303030303030303</c:v>
                </c:pt>
                <c:pt idx="3">
                  <c:v>0</c:v>
                </c:pt>
                <c:pt idx="4">
                  <c:v>8.695652173913043</c:v>
                </c:pt>
              </c:numCache>
            </c:numRef>
          </c:val>
          <c:extLst>
            <c:ext xmlns:c16="http://schemas.microsoft.com/office/drawing/2014/chart" uri="{C3380CC4-5D6E-409C-BE32-E72D297353CC}">
              <c16:uniqueId val="{00000003-FD73-44DC-9B60-72DBF13EF0F7}"/>
            </c:ext>
          </c:extLst>
        </c:ser>
        <c:ser>
          <c:idx val="4"/>
          <c:order val="4"/>
          <c:tx>
            <c:strRef>
              <c:f>Hoja1!$B$7</c:f>
              <c:strCache>
                <c:ptCount val="1"/>
                <c:pt idx="0">
                  <c:v>Ritual</c:v>
                </c:pt>
              </c:strCache>
            </c:strRef>
          </c:tx>
          <c:spPr>
            <a:solidFill>
              <a:schemeClr val="accent5"/>
            </a:solidFill>
            <a:ln>
              <a:noFill/>
            </a:ln>
            <a:effectLst/>
          </c:spPr>
          <c:invertIfNegative val="0"/>
          <c:cat>
            <c:strRef>
              <c:f>Hoja1!$C$2:$G$2</c:f>
              <c:strCache>
                <c:ptCount val="5"/>
                <c:pt idx="0">
                  <c:v>Chota</c:v>
                </c:pt>
                <c:pt idx="1">
                  <c:v>Carpuela</c:v>
                </c:pt>
                <c:pt idx="2">
                  <c:v>Ambuquí</c:v>
                </c:pt>
                <c:pt idx="3">
                  <c:v>Juncal</c:v>
                </c:pt>
                <c:pt idx="4">
                  <c:v>Pusir</c:v>
                </c:pt>
              </c:strCache>
            </c:strRef>
          </c:cat>
          <c:val>
            <c:numRef>
              <c:f>Hoja1!$C$7:$G$7</c:f>
              <c:numCache>
                <c:formatCode>0.0</c:formatCode>
                <c:ptCount val="5"/>
                <c:pt idx="0">
                  <c:v>2</c:v>
                </c:pt>
                <c:pt idx="1">
                  <c:v>2</c:v>
                </c:pt>
                <c:pt idx="2">
                  <c:v>2</c:v>
                </c:pt>
                <c:pt idx="3">
                  <c:v>2</c:v>
                </c:pt>
                <c:pt idx="4">
                  <c:v>2</c:v>
                </c:pt>
              </c:numCache>
            </c:numRef>
          </c:val>
          <c:extLst>
            <c:ext xmlns:c16="http://schemas.microsoft.com/office/drawing/2014/chart" uri="{C3380CC4-5D6E-409C-BE32-E72D297353CC}">
              <c16:uniqueId val="{00000004-FD73-44DC-9B60-72DBF13EF0F7}"/>
            </c:ext>
          </c:extLst>
        </c:ser>
        <c:ser>
          <c:idx val="5"/>
          <c:order val="5"/>
          <c:tx>
            <c:strRef>
              <c:f>Hoja1!$B$8</c:f>
              <c:strCache>
                <c:ptCount val="1"/>
                <c:pt idx="0">
                  <c:v>Otros</c:v>
                </c:pt>
              </c:strCache>
            </c:strRef>
          </c:tx>
          <c:spPr>
            <a:solidFill>
              <a:schemeClr val="accent6"/>
            </a:solidFill>
            <a:ln>
              <a:noFill/>
            </a:ln>
            <a:effectLst/>
          </c:spPr>
          <c:invertIfNegative val="0"/>
          <c:cat>
            <c:strRef>
              <c:f>Hoja1!$C$2:$G$2</c:f>
              <c:strCache>
                <c:ptCount val="5"/>
                <c:pt idx="0">
                  <c:v>Chota</c:v>
                </c:pt>
                <c:pt idx="1">
                  <c:v>Carpuela</c:v>
                </c:pt>
                <c:pt idx="2">
                  <c:v>Ambuquí</c:v>
                </c:pt>
                <c:pt idx="3">
                  <c:v>Juncal</c:v>
                </c:pt>
                <c:pt idx="4">
                  <c:v>Pusir</c:v>
                </c:pt>
              </c:strCache>
            </c:strRef>
          </c:cat>
          <c:val>
            <c:numRef>
              <c:f>Hoja1!$C$8:$G$8</c:f>
              <c:numCache>
                <c:formatCode>0.0</c:formatCode>
                <c:ptCount val="5"/>
                <c:pt idx="0">
                  <c:v>11.940298507462686</c:v>
                </c:pt>
                <c:pt idx="1">
                  <c:v>3.7313432835820892</c:v>
                </c:pt>
                <c:pt idx="2">
                  <c:v>4.5454545454545459</c:v>
                </c:pt>
                <c:pt idx="3">
                  <c:v>8.3333333333333321</c:v>
                </c:pt>
                <c:pt idx="4">
                  <c:v>2.1739130434782608</c:v>
                </c:pt>
              </c:numCache>
            </c:numRef>
          </c:val>
          <c:extLst>
            <c:ext xmlns:c16="http://schemas.microsoft.com/office/drawing/2014/chart" uri="{C3380CC4-5D6E-409C-BE32-E72D297353CC}">
              <c16:uniqueId val="{00000005-FD73-44DC-9B60-72DBF13EF0F7}"/>
            </c:ext>
          </c:extLst>
        </c:ser>
        <c:dLbls>
          <c:showLegendKey val="0"/>
          <c:showVal val="0"/>
          <c:showCatName val="0"/>
          <c:showSerName val="0"/>
          <c:showPercent val="0"/>
          <c:showBubbleSize val="0"/>
        </c:dLbls>
        <c:gapWidth val="219"/>
        <c:overlap val="-27"/>
        <c:axId val="2126450144"/>
        <c:axId val="58288848"/>
      </c:barChart>
      <c:catAx>
        <c:axId val="212645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crossAx val="58288848"/>
        <c:crosses val="autoZero"/>
        <c:auto val="1"/>
        <c:lblAlgn val="ctr"/>
        <c:lblOffset val="100"/>
        <c:noMultiLvlLbl val="0"/>
      </c:catAx>
      <c:valAx>
        <c:axId val="58288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s-EC"/>
                  <a:t>Porcentaje</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crossAx val="2126450144"/>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legendEntry>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bg1"/>
    </a:solidFill>
    <a:ln w="12700" cap="flat" cmpd="sng" algn="ctr">
      <a:solidFill>
        <a:schemeClr val="tx1"/>
      </a:solidFill>
      <a:round/>
    </a:ln>
    <a:effectLst/>
  </c:spPr>
  <c:txPr>
    <a:bodyPr/>
    <a:lstStyle/>
    <a:p>
      <a:pPr>
        <a:defRPr sz="1200">
          <a:solidFill>
            <a:sysClr val="windowText" lastClr="000000"/>
          </a:solidFill>
        </a:defRPr>
      </a:pPr>
      <a:endParaRPr lang="es-EC"/>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Hoja1!$B$20</c:f>
              <c:strCache>
                <c:ptCount val="1"/>
                <c:pt idx="0">
                  <c:v>Bosque</c:v>
                </c:pt>
              </c:strCache>
            </c:strRef>
          </c:tx>
          <c:spPr>
            <a:solidFill>
              <a:schemeClr val="accent1"/>
            </a:solidFill>
            <a:ln>
              <a:noFill/>
            </a:ln>
            <a:effectLst/>
          </c:spPr>
          <c:invertIfNegative val="0"/>
          <c:cat>
            <c:strRef>
              <c:f>Hoja1!$C$19:$G$19</c:f>
              <c:strCache>
                <c:ptCount val="5"/>
                <c:pt idx="0">
                  <c:v>Chota</c:v>
                </c:pt>
                <c:pt idx="1">
                  <c:v>Carpuela</c:v>
                </c:pt>
                <c:pt idx="2">
                  <c:v>Ambuquí</c:v>
                </c:pt>
                <c:pt idx="3">
                  <c:v>Juncal</c:v>
                </c:pt>
                <c:pt idx="4">
                  <c:v>Pusir</c:v>
                </c:pt>
              </c:strCache>
            </c:strRef>
          </c:cat>
          <c:val>
            <c:numRef>
              <c:f>Hoja1!$C$20:$G$20</c:f>
              <c:numCache>
                <c:formatCode>0.0</c:formatCode>
                <c:ptCount val="5"/>
                <c:pt idx="0">
                  <c:v>19.963031423290204</c:v>
                </c:pt>
                <c:pt idx="1">
                  <c:v>12.850467289719624</c:v>
                </c:pt>
                <c:pt idx="2">
                  <c:v>7.0748299319727899</c:v>
                </c:pt>
                <c:pt idx="3">
                  <c:v>10.9038737446198</c:v>
                </c:pt>
                <c:pt idx="4">
                  <c:v>5.3398058252427179</c:v>
                </c:pt>
              </c:numCache>
            </c:numRef>
          </c:val>
          <c:extLst>
            <c:ext xmlns:c16="http://schemas.microsoft.com/office/drawing/2014/chart" uri="{C3380CC4-5D6E-409C-BE32-E72D297353CC}">
              <c16:uniqueId val="{00000000-50DD-45CE-A658-67B28FF6E309}"/>
            </c:ext>
          </c:extLst>
        </c:ser>
        <c:ser>
          <c:idx val="1"/>
          <c:order val="1"/>
          <c:tx>
            <c:strRef>
              <c:f>Hoja1!$B$21</c:f>
              <c:strCache>
                <c:ptCount val="1"/>
                <c:pt idx="0">
                  <c:v>Parcela</c:v>
                </c:pt>
              </c:strCache>
            </c:strRef>
          </c:tx>
          <c:spPr>
            <a:solidFill>
              <a:schemeClr val="accent2"/>
            </a:solidFill>
            <a:ln>
              <a:noFill/>
            </a:ln>
            <a:effectLst/>
          </c:spPr>
          <c:invertIfNegative val="0"/>
          <c:cat>
            <c:strRef>
              <c:f>Hoja1!$C$19:$G$19</c:f>
              <c:strCache>
                <c:ptCount val="5"/>
                <c:pt idx="0">
                  <c:v>Chota</c:v>
                </c:pt>
                <c:pt idx="1">
                  <c:v>Carpuela</c:v>
                </c:pt>
                <c:pt idx="2">
                  <c:v>Ambuquí</c:v>
                </c:pt>
                <c:pt idx="3">
                  <c:v>Juncal</c:v>
                </c:pt>
                <c:pt idx="4">
                  <c:v>Pusir</c:v>
                </c:pt>
              </c:strCache>
            </c:strRef>
          </c:cat>
          <c:val>
            <c:numRef>
              <c:f>Hoja1!$C$21:$G$21</c:f>
              <c:numCache>
                <c:formatCode>0.0</c:formatCode>
                <c:ptCount val="5"/>
                <c:pt idx="0">
                  <c:v>25.323475046210721</c:v>
                </c:pt>
                <c:pt idx="1">
                  <c:v>36.915887850467286</c:v>
                </c:pt>
                <c:pt idx="2">
                  <c:v>44.625850340136054</c:v>
                </c:pt>
                <c:pt idx="3">
                  <c:v>47.058823529411761</c:v>
                </c:pt>
                <c:pt idx="4">
                  <c:v>55.097087378640772</c:v>
                </c:pt>
              </c:numCache>
            </c:numRef>
          </c:val>
          <c:extLst>
            <c:ext xmlns:c16="http://schemas.microsoft.com/office/drawing/2014/chart" uri="{C3380CC4-5D6E-409C-BE32-E72D297353CC}">
              <c16:uniqueId val="{00000001-50DD-45CE-A658-67B28FF6E309}"/>
            </c:ext>
          </c:extLst>
        </c:ser>
        <c:ser>
          <c:idx val="2"/>
          <c:order val="2"/>
          <c:tx>
            <c:strRef>
              <c:f>Hoja1!$B$22</c:f>
              <c:strCache>
                <c:ptCount val="1"/>
                <c:pt idx="0">
                  <c:v>Huerto</c:v>
                </c:pt>
              </c:strCache>
            </c:strRef>
          </c:tx>
          <c:spPr>
            <a:solidFill>
              <a:schemeClr val="accent3"/>
            </a:solidFill>
            <a:ln>
              <a:noFill/>
            </a:ln>
            <a:effectLst/>
          </c:spPr>
          <c:invertIfNegative val="0"/>
          <c:cat>
            <c:strRef>
              <c:f>Hoja1!$C$19:$G$19</c:f>
              <c:strCache>
                <c:ptCount val="5"/>
                <c:pt idx="0">
                  <c:v>Chota</c:v>
                </c:pt>
                <c:pt idx="1">
                  <c:v>Carpuela</c:v>
                </c:pt>
                <c:pt idx="2">
                  <c:v>Ambuquí</c:v>
                </c:pt>
                <c:pt idx="3">
                  <c:v>Juncal</c:v>
                </c:pt>
                <c:pt idx="4">
                  <c:v>Pusir</c:v>
                </c:pt>
              </c:strCache>
            </c:strRef>
          </c:cat>
          <c:val>
            <c:numRef>
              <c:f>Hoja1!$C$22:$G$22</c:f>
              <c:numCache>
                <c:formatCode>0.0</c:formatCode>
                <c:ptCount val="5"/>
                <c:pt idx="0">
                  <c:v>54.713493530499079</c:v>
                </c:pt>
                <c:pt idx="1">
                  <c:v>50.23364485981309</c:v>
                </c:pt>
                <c:pt idx="2">
                  <c:v>48.299319727891152</c:v>
                </c:pt>
                <c:pt idx="3">
                  <c:v>42.037302725968431</c:v>
                </c:pt>
                <c:pt idx="4">
                  <c:v>39.563106796116507</c:v>
                </c:pt>
              </c:numCache>
            </c:numRef>
          </c:val>
          <c:extLst>
            <c:ext xmlns:c16="http://schemas.microsoft.com/office/drawing/2014/chart" uri="{C3380CC4-5D6E-409C-BE32-E72D297353CC}">
              <c16:uniqueId val="{00000002-50DD-45CE-A658-67B28FF6E309}"/>
            </c:ext>
          </c:extLst>
        </c:ser>
        <c:dLbls>
          <c:showLegendKey val="0"/>
          <c:showVal val="0"/>
          <c:showCatName val="0"/>
          <c:showSerName val="0"/>
          <c:showPercent val="0"/>
          <c:showBubbleSize val="0"/>
        </c:dLbls>
        <c:gapWidth val="219"/>
        <c:overlap val="-27"/>
        <c:axId val="2119948960"/>
        <c:axId val="88449232"/>
      </c:barChart>
      <c:catAx>
        <c:axId val="211994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crossAx val="88449232"/>
        <c:crosses val="autoZero"/>
        <c:auto val="1"/>
        <c:lblAlgn val="ctr"/>
        <c:lblOffset val="100"/>
        <c:noMultiLvlLbl val="0"/>
      </c:catAx>
      <c:valAx>
        <c:axId val="88449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s-EC"/>
                  <a:t>Porcentaje</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crossAx val="2119948960"/>
        <c:crosses val="autoZero"/>
        <c:crossBetween val="between"/>
      </c:valAx>
      <c:spPr>
        <a:noFill/>
        <a:ln w="19050">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12700" cap="flat" cmpd="sng" algn="ctr">
      <a:solidFill>
        <a:sysClr val="windowText" lastClr="000000"/>
      </a:solidFill>
      <a:prstDash val="solid"/>
      <a:miter lim="800000"/>
    </a:ln>
    <a:effectLst/>
  </c:spPr>
  <c:txPr>
    <a:bodyPr/>
    <a:lstStyle/>
    <a:p>
      <a:pPr>
        <a:defRPr sz="1200">
          <a:solidFill>
            <a:sysClr val="windowText" lastClr="000000"/>
          </a:solidFill>
          <a:latin typeface="+mn-lt"/>
          <a:ea typeface="+mn-ea"/>
          <a:cs typeface="+mn-cs"/>
        </a:defRPr>
      </a:pPr>
      <a:endParaRPr lang="es-EC"/>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Hoja1!$B$29</c:f>
              <c:strCache>
                <c:ptCount val="1"/>
                <c:pt idx="0">
                  <c:v>Tallo o parte</c:v>
                </c:pt>
              </c:strCache>
            </c:strRef>
          </c:tx>
          <c:spPr>
            <a:solidFill>
              <a:schemeClr val="accent1"/>
            </a:solidFill>
            <a:ln>
              <a:noFill/>
            </a:ln>
            <a:effectLst/>
          </c:spPr>
          <c:invertIfNegative val="0"/>
          <c:cat>
            <c:strRef>
              <c:f>Hoja1!$C$28:$G$28</c:f>
              <c:strCache>
                <c:ptCount val="5"/>
                <c:pt idx="0">
                  <c:v>Chota</c:v>
                </c:pt>
                <c:pt idx="1">
                  <c:v>Carpuela</c:v>
                </c:pt>
                <c:pt idx="2">
                  <c:v>Ambuquí</c:v>
                </c:pt>
                <c:pt idx="3">
                  <c:v>Juncal</c:v>
                </c:pt>
                <c:pt idx="4">
                  <c:v>Pusir</c:v>
                </c:pt>
              </c:strCache>
            </c:strRef>
          </c:cat>
          <c:val>
            <c:numRef>
              <c:f>Hoja1!$C$29:$G$29</c:f>
              <c:numCache>
                <c:formatCode>0.0</c:formatCode>
                <c:ptCount val="5"/>
                <c:pt idx="0">
                  <c:v>22.76422764227642</c:v>
                </c:pt>
                <c:pt idx="1">
                  <c:v>24.026696329254726</c:v>
                </c:pt>
                <c:pt idx="2">
                  <c:v>12.710566615620214</c:v>
                </c:pt>
                <c:pt idx="3">
                  <c:v>14.522821576763487</c:v>
                </c:pt>
                <c:pt idx="4">
                  <c:v>15.032679738562091</c:v>
                </c:pt>
              </c:numCache>
            </c:numRef>
          </c:val>
          <c:extLst>
            <c:ext xmlns:c16="http://schemas.microsoft.com/office/drawing/2014/chart" uri="{C3380CC4-5D6E-409C-BE32-E72D297353CC}">
              <c16:uniqueId val="{00000000-D950-4130-A8DB-7F9C120E5C52}"/>
            </c:ext>
          </c:extLst>
        </c:ser>
        <c:ser>
          <c:idx val="1"/>
          <c:order val="1"/>
          <c:tx>
            <c:strRef>
              <c:f>Hoja1!$B$30</c:f>
              <c:strCache>
                <c:ptCount val="1"/>
                <c:pt idx="0">
                  <c:v>Raíz</c:v>
                </c:pt>
              </c:strCache>
            </c:strRef>
          </c:tx>
          <c:spPr>
            <a:solidFill>
              <a:schemeClr val="accent2"/>
            </a:solidFill>
            <a:ln>
              <a:noFill/>
            </a:ln>
            <a:effectLst/>
          </c:spPr>
          <c:invertIfNegative val="0"/>
          <c:cat>
            <c:strRef>
              <c:f>Hoja1!$C$28:$G$28</c:f>
              <c:strCache>
                <c:ptCount val="5"/>
                <c:pt idx="0">
                  <c:v>Chota</c:v>
                </c:pt>
                <c:pt idx="1">
                  <c:v>Carpuela</c:v>
                </c:pt>
                <c:pt idx="2">
                  <c:v>Ambuquí</c:v>
                </c:pt>
                <c:pt idx="3">
                  <c:v>Juncal</c:v>
                </c:pt>
                <c:pt idx="4">
                  <c:v>Pusir</c:v>
                </c:pt>
              </c:strCache>
            </c:strRef>
          </c:cat>
          <c:val>
            <c:numRef>
              <c:f>Hoja1!$C$30:$G$30</c:f>
              <c:numCache>
                <c:formatCode>0.0</c:formatCode>
                <c:ptCount val="5"/>
                <c:pt idx="0">
                  <c:v>16.747967479674799</c:v>
                </c:pt>
                <c:pt idx="1">
                  <c:v>9.1212458286985552</c:v>
                </c:pt>
                <c:pt idx="2">
                  <c:v>7.8101071975497707</c:v>
                </c:pt>
                <c:pt idx="3">
                  <c:v>9.4052558782849243</c:v>
                </c:pt>
                <c:pt idx="4">
                  <c:v>15.904139433551197</c:v>
                </c:pt>
              </c:numCache>
            </c:numRef>
          </c:val>
          <c:extLst>
            <c:ext xmlns:c16="http://schemas.microsoft.com/office/drawing/2014/chart" uri="{C3380CC4-5D6E-409C-BE32-E72D297353CC}">
              <c16:uniqueId val="{00000001-D950-4130-A8DB-7F9C120E5C52}"/>
            </c:ext>
          </c:extLst>
        </c:ser>
        <c:ser>
          <c:idx val="2"/>
          <c:order val="2"/>
          <c:tx>
            <c:strRef>
              <c:f>Hoja1!$B$31</c:f>
              <c:strCache>
                <c:ptCount val="1"/>
                <c:pt idx="0">
                  <c:v>Hojas</c:v>
                </c:pt>
              </c:strCache>
            </c:strRef>
          </c:tx>
          <c:spPr>
            <a:solidFill>
              <a:schemeClr val="accent3"/>
            </a:solidFill>
            <a:ln>
              <a:noFill/>
            </a:ln>
            <a:effectLst/>
          </c:spPr>
          <c:invertIfNegative val="0"/>
          <c:cat>
            <c:strRef>
              <c:f>Hoja1!$C$28:$G$28</c:f>
              <c:strCache>
                <c:ptCount val="5"/>
                <c:pt idx="0">
                  <c:v>Chota</c:v>
                </c:pt>
                <c:pt idx="1">
                  <c:v>Carpuela</c:v>
                </c:pt>
                <c:pt idx="2">
                  <c:v>Ambuquí</c:v>
                </c:pt>
                <c:pt idx="3">
                  <c:v>Juncal</c:v>
                </c:pt>
                <c:pt idx="4">
                  <c:v>Pusir</c:v>
                </c:pt>
              </c:strCache>
            </c:strRef>
          </c:cat>
          <c:val>
            <c:numRef>
              <c:f>Hoja1!$C$31:$G$31</c:f>
              <c:numCache>
                <c:formatCode>0.0</c:formatCode>
                <c:ptCount val="5"/>
                <c:pt idx="0">
                  <c:v>36.585365853658537</c:v>
                </c:pt>
                <c:pt idx="1">
                  <c:v>31.03448275862069</c:v>
                </c:pt>
                <c:pt idx="2">
                  <c:v>30.321592649310876</c:v>
                </c:pt>
                <c:pt idx="3">
                  <c:v>29.737206085753805</c:v>
                </c:pt>
                <c:pt idx="4">
                  <c:v>20.697167755991288</c:v>
                </c:pt>
              </c:numCache>
            </c:numRef>
          </c:val>
          <c:extLst>
            <c:ext xmlns:c16="http://schemas.microsoft.com/office/drawing/2014/chart" uri="{C3380CC4-5D6E-409C-BE32-E72D297353CC}">
              <c16:uniqueId val="{00000002-D950-4130-A8DB-7F9C120E5C52}"/>
            </c:ext>
          </c:extLst>
        </c:ser>
        <c:ser>
          <c:idx val="3"/>
          <c:order val="3"/>
          <c:tx>
            <c:strRef>
              <c:f>Hoja1!$B$32</c:f>
              <c:strCache>
                <c:ptCount val="1"/>
                <c:pt idx="0">
                  <c:v>Frutos</c:v>
                </c:pt>
              </c:strCache>
            </c:strRef>
          </c:tx>
          <c:spPr>
            <a:solidFill>
              <a:schemeClr val="accent4"/>
            </a:solidFill>
            <a:ln>
              <a:noFill/>
            </a:ln>
            <a:effectLst/>
          </c:spPr>
          <c:invertIfNegative val="0"/>
          <c:cat>
            <c:strRef>
              <c:f>Hoja1!$C$28:$G$28</c:f>
              <c:strCache>
                <c:ptCount val="5"/>
                <c:pt idx="0">
                  <c:v>Chota</c:v>
                </c:pt>
                <c:pt idx="1">
                  <c:v>Carpuela</c:v>
                </c:pt>
                <c:pt idx="2">
                  <c:v>Ambuquí</c:v>
                </c:pt>
                <c:pt idx="3">
                  <c:v>Juncal</c:v>
                </c:pt>
                <c:pt idx="4">
                  <c:v>Pusir</c:v>
                </c:pt>
              </c:strCache>
            </c:strRef>
          </c:cat>
          <c:val>
            <c:numRef>
              <c:f>Hoja1!$C$32:$G$32</c:f>
              <c:numCache>
                <c:formatCode>0.0</c:formatCode>
                <c:ptCount val="5"/>
                <c:pt idx="0">
                  <c:v>22.926829268292686</c:v>
                </c:pt>
                <c:pt idx="1">
                  <c:v>32.814238042269189</c:v>
                </c:pt>
                <c:pt idx="2">
                  <c:v>45.0229709035222</c:v>
                </c:pt>
                <c:pt idx="3">
                  <c:v>39.834024896265561</c:v>
                </c:pt>
                <c:pt idx="4">
                  <c:v>46.187363834422655</c:v>
                </c:pt>
              </c:numCache>
            </c:numRef>
          </c:val>
          <c:extLst>
            <c:ext xmlns:c16="http://schemas.microsoft.com/office/drawing/2014/chart" uri="{C3380CC4-5D6E-409C-BE32-E72D297353CC}">
              <c16:uniqueId val="{00000003-D950-4130-A8DB-7F9C120E5C52}"/>
            </c:ext>
          </c:extLst>
        </c:ser>
        <c:ser>
          <c:idx val="4"/>
          <c:order val="4"/>
          <c:tx>
            <c:strRef>
              <c:f>Hoja1!$B$33</c:f>
              <c:strCache>
                <c:ptCount val="1"/>
                <c:pt idx="0">
                  <c:v>Flores</c:v>
                </c:pt>
              </c:strCache>
            </c:strRef>
          </c:tx>
          <c:spPr>
            <a:solidFill>
              <a:schemeClr val="accent5"/>
            </a:solidFill>
            <a:ln>
              <a:noFill/>
            </a:ln>
            <a:effectLst/>
          </c:spPr>
          <c:invertIfNegative val="0"/>
          <c:cat>
            <c:strRef>
              <c:f>Hoja1!$C$28:$G$28</c:f>
              <c:strCache>
                <c:ptCount val="5"/>
                <c:pt idx="0">
                  <c:v>Chota</c:v>
                </c:pt>
                <c:pt idx="1">
                  <c:v>Carpuela</c:v>
                </c:pt>
                <c:pt idx="2">
                  <c:v>Ambuquí</c:v>
                </c:pt>
                <c:pt idx="3">
                  <c:v>Juncal</c:v>
                </c:pt>
                <c:pt idx="4">
                  <c:v>Pusir</c:v>
                </c:pt>
              </c:strCache>
            </c:strRef>
          </c:cat>
          <c:val>
            <c:numRef>
              <c:f>Hoja1!$C$33:$G$33</c:f>
              <c:numCache>
                <c:formatCode>0.0</c:formatCode>
                <c:ptCount val="5"/>
                <c:pt idx="0">
                  <c:v>0.97560975609756095</c:v>
                </c:pt>
                <c:pt idx="1">
                  <c:v>3.0033370411568407</c:v>
                </c:pt>
                <c:pt idx="2">
                  <c:v>4.134762633996937</c:v>
                </c:pt>
                <c:pt idx="3">
                  <c:v>6.5006915629322277</c:v>
                </c:pt>
                <c:pt idx="4">
                  <c:v>2.1786492374727668</c:v>
                </c:pt>
              </c:numCache>
            </c:numRef>
          </c:val>
          <c:extLst>
            <c:ext xmlns:c16="http://schemas.microsoft.com/office/drawing/2014/chart" uri="{C3380CC4-5D6E-409C-BE32-E72D297353CC}">
              <c16:uniqueId val="{00000004-D950-4130-A8DB-7F9C120E5C52}"/>
            </c:ext>
          </c:extLst>
        </c:ser>
        <c:ser>
          <c:idx val="5"/>
          <c:order val="5"/>
          <c:tx>
            <c:strRef>
              <c:f>Hoja1!$B$34</c:f>
              <c:strCache>
                <c:ptCount val="1"/>
                <c:pt idx="0">
                  <c:v>Látex </c:v>
                </c:pt>
              </c:strCache>
            </c:strRef>
          </c:tx>
          <c:spPr>
            <a:solidFill>
              <a:schemeClr val="accent6"/>
            </a:solidFill>
            <a:ln>
              <a:noFill/>
            </a:ln>
            <a:effectLst/>
          </c:spPr>
          <c:invertIfNegative val="0"/>
          <c:cat>
            <c:strRef>
              <c:f>Hoja1!$C$28:$G$28</c:f>
              <c:strCache>
                <c:ptCount val="5"/>
                <c:pt idx="0">
                  <c:v>Chota</c:v>
                </c:pt>
                <c:pt idx="1">
                  <c:v>Carpuela</c:v>
                </c:pt>
                <c:pt idx="2">
                  <c:v>Ambuquí</c:v>
                </c:pt>
                <c:pt idx="3">
                  <c:v>Juncal</c:v>
                </c:pt>
                <c:pt idx="4">
                  <c:v>Pusir</c:v>
                </c:pt>
              </c:strCache>
            </c:strRef>
          </c:cat>
          <c:val>
            <c:numRef>
              <c:f>Hoja1!$C$34:$G$34</c:f>
              <c:numCache>
                <c:formatCode>0.0</c:formatCode>
                <c:ptCount val="5"/>
                <c:pt idx="0">
                  <c:v>0</c:v>
                </c:pt>
                <c:pt idx="1">
                  <c:v>0</c:v>
                </c:pt>
                <c:pt idx="2">
                  <c:v>0</c:v>
                </c:pt>
                <c:pt idx="3">
                  <c:v>0</c:v>
                </c:pt>
                <c:pt idx="4">
                  <c:v>0</c:v>
                </c:pt>
              </c:numCache>
            </c:numRef>
          </c:val>
          <c:extLst>
            <c:ext xmlns:c16="http://schemas.microsoft.com/office/drawing/2014/chart" uri="{C3380CC4-5D6E-409C-BE32-E72D297353CC}">
              <c16:uniqueId val="{00000005-D950-4130-A8DB-7F9C120E5C52}"/>
            </c:ext>
          </c:extLst>
        </c:ser>
        <c:dLbls>
          <c:showLegendKey val="0"/>
          <c:showVal val="0"/>
          <c:showCatName val="0"/>
          <c:showSerName val="0"/>
          <c:showPercent val="0"/>
          <c:showBubbleSize val="0"/>
        </c:dLbls>
        <c:gapWidth val="219"/>
        <c:overlap val="-27"/>
        <c:axId val="46475456"/>
        <c:axId val="2112540896"/>
      </c:barChart>
      <c:catAx>
        <c:axId val="46475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crossAx val="2112540896"/>
        <c:crosses val="autoZero"/>
        <c:auto val="1"/>
        <c:lblAlgn val="ctr"/>
        <c:lblOffset val="100"/>
        <c:noMultiLvlLbl val="0"/>
      </c:catAx>
      <c:valAx>
        <c:axId val="2112540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s-EC"/>
                  <a:t>Porcentaje</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crossAx val="46475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sz="1200">
          <a:solidFill>
            <a:sysClr val="windowText" lastClr="000000"/>
          </a:solidFill>
          <a:latin typeface="+mn-lt"/>
          <a:ea typeface="+mn-ea"/>
          <a:cs typeface="+mn-cs"/>
        </a:defRPr>
      </a:pPr>
      <a:endParaRPr lang="es-EC"/>
    </a:p>
  </c:txPr>
  <c:externalData r:id="rId4">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ECFD81-2EFD-418F-A9FB-31DBE987E0E4}"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es-ES"/>
        </a:p>
      </dgm:t>
    </dgm:pt>
    <dgm:pt modelId="{205D103D-ED5E-4731-9A4A-4040FDF144AB}">
      <dgm:prSet phldrT="[Texto]"/>
      <dgm:spPr>
        <a:solidFill>
          <a:srgbClr val="FF6600"/>
        </a:solidFill>
      </dgm:spPr>
      <dgm:t>
        <a:bodyPr/>
        <a:lstStyle/>
        <a:p>
          <a:pPr algn="just"/>
          <a:r>
            <a:rPr lang="es-ES" dirty="0">
              <a:solidFill>
                <a:schemeClr val="tx1"/>
              </a:solidFill>
              <a:latin typeface="Times New Roman" panose="02020603050405020304" pitchFamily="18" charset="0"/>
              <a:ea typeface="Calibri" panose="020F0502020204030204" pitchFamily="34" charset="0"/>
            </a:rPr>
            <a:t>La etnobotánica analiza las relaciones humano-planta, que están determinadas por dos factores: condiciones ecológicas y por la cultura.</a:t>
          </a:r>
          <a:endParaRPr lang="es-ES" dirty="0">
            <a:solidFill>
              <a:schemeClr val="tx1"/>
            </a:solidFill>
          </a:endParaRPr>
        </a:p>
      </dgm:t>
    </dgm:pt>
    <dgm:pt modelId="{E3A8C1B8-6537-4152-81CE-6C385C9FFB09}" type="parTrans" cxnId="{B9489ECB-1D53-4CD4-B0C3-6DD299CFCF74}">
      <dgm:prSet/>
      <dgm:spPr/>
      <dgm:t>
        <a:bodyPr/>
        <a:lstStyle/>
        <a:p>
          <a:endParaRPr lang="es-ES">
            <a:solidFill>
              <a:schemeClr val="tx1"/>
            </a:solidFill>
          </a:endParaRPr>
        </a:p>
      </dgm:t>
    </dgm:pt>
    <dgm:pt modelId="{542BA825-9BF3-4B51-87EE-C8ED88CD71A3}" type="sibTrans" cxnId="{B9489ECB-1D53-4CD4-B0C3-6DD299CFCF74}">
      <dgm:prSet/>
      <dgm:spPr/>
      <dgm:t>
        <a:bodyPr/>
        <a:lstStyle/>
        <a:p>
          <a:endParaRPr lang="es-ES">
            <a:solidFill>
              <a:schemeClr val="tx1"/>
            </a:solidFill>
          </a:endParaRPr>
        </a:p>
      </dgm:t>
    </dgm:pt>
    <dgm:pt modelId="{0C57109E-09C3-4415-8A53-F5C5EF249CDD}">
      <dgm:prSet phldrT="[Texto]"/>
      <dgm:spPr>
        <a:solidFill>
          <a:srgbClr val="FF6600"/>
        </a:solidFill>
      </dgm:spPr>
      <dgm:t>
        <a:bodyPr/>
        <a:lstStyle/>
        <a:p>
          <a:pPr algn="just"/>
          <a:r>
            <a:rPr lang="es-ES" dirty="0">
              <a:solidFill>
                <a:schemeClr val="tx1"/>
              </a:solidFill>
              <a:latin typeface="Times New Roman" panose="02020603050405020304" pitchFamily="18" charset="0"/>
            </a:rPr>
            <a:t>Las plantas como fuente de materia prima y medicinal demuestran la gran importancia que tienen para la vida de los humanos (Quiroga, 2007).</a:t>
          </a:r>
          <a:endParaRPr lang="es-ES" dirty="0">
            <a:solidFill>
              <a:schemeClr val="tx1"/>
            </a:solidFill>
          </a:endParaRPr>
        </a:p>
      </dgm:t>
    </dgm:pt>
    <dgm:pt modelId="{C3DDC5DD-2654-49BA-B36D-EE75FA2D9B9A}" type="parTrans" cxnId="{D3088FFE-0723-4098-B0E0-DA13B374FD28}">
      <dgm:prSet/>
      <dgm:spPr/>
      <dgm:t>
        <a:bodyPr/>
        <a:lstStyle/>
        <a:p>
          <a:endParaRPr lang="es-ES">
            <a:solidFill>
              <a:schemeClr val="tx1"/>
            </a:solidFill>
          </a:endParaRPr>
        </a:p>
      </dgm:t>
    </dgm:pt>
    <dgm:pt modelId="{537C97F8-7DAE-4F13-89AA-687D7F88884D}" type="sibTrans" cxnId="{D3088FFE-0723-4098-B0E0-DA13B374FD28}">
      <dgm:prSet/>
      <dgm:spPr/>
      <dgm:t>
        <a:bodyPr/>
        <a:lstStyle/>
        <a:p>
          <a:endParaRPr lang="es-ES">
            <a:solidFill>
              <a:schemeClr val="tx1"/>
            </a:solidFill>
          </a:endParaRPr>
        </a:p>
      </dgm:t>
    </dgm:pt>
    <dgm:pt modelId="{31240B40-10C6-4FA5-8A28-DACF258BB49E}" type="pres">
      <dgm:prSet presAssocID="{20ECFD81-2EFD-418F-A9FB-31DBE987E0E4}" presName="Name0" presStyleCnt="0">
        <dgm:presLayoutVars>
          <dgm:chMax val="7"/>
          <dgm:chPref val="7"/>
          <dgm:dir/>
        </dgm:presLayoutVars>
      </dgm:prSet>
      <dgm:spPr/>
    </dgm:pt>
    <dgm:pt modelId="{D3AA12C9-3392-4B70-A241-54AB2C80506A}" type="pres">
      <dgm:prSet presAssocID="{20ECFD81-2EFD-418F-A9FB-31DBE987E0E4}" presName="Name1" presStyleCnt="0"/>
      <dgm:spPr/>
    </dgm:pt>
    <dgm:pt modelId="{F6A2D7E2-F37E-4368-9CD7-55529A5DD6D7}" type="pres">
      <dgm:prSet presAssocID="{20ECFD81-2EFD-418F-A9FB-31DBE987E0E4}" presName="cycle" presStyleCnt="0"/>
      <dgm:spPr/>
    </dgm:pt>
    <dgm:pt modelId="{8FF16DF0-8507-49B5-AADA-8902F5247535}" type="pres">
      <dgm:prSet presAssocID="{20ECFD81-2EFD-418F-A9FB-31DBE987E0E4}" presName="srcNode" presStyleLbl="node1" presStyleIdx="0" presStyleCnt="2"/>
      <dgm:spPr/>
    </dgm:pt>
    <dgm:pt modelId="{E20EAB42-CF5D-456E-944E-956C625A10BD}" type="pres">
      <dgm:prSet presAssocID="{20ECFD81-2EFD-418F-A9FB-31DBE987E0E4}" presName="conn" presStyleLbl="parChTrans1D2" presStyleIdx="0" presStyleCnt="1"/>
      <dgm:spPr/>
    </dgm:pt>
    <dgm:pt modelId="{AC9A4B4D-8EE4-424D-99E6-5ED646EE3D2B}" type="pres">
      <dgm:prSet presAssocID="{20ECFD81-2EFD-418F-A9FB-31DBE987E0E4}" presName="extraNode" presStyleLbl="node1" presStyleIdx="0" presStyleCnt="2"/>
      <dgm:spPr/>
    </dgm:pt>
    <dgm:pt modelId="{9145CC74-D460-4E80-896F-B02EBE2FFDE8}" type="pres">
      <dgm:prSet presAssocID="{20ECFD81-2EFD-418F-A9FB-31DBE987E0E4}" presName="dstNode" presStyleLbl="node1" presStyleIdx="0" presStyleCnt="2"/>
      <dgm:spPr/>
    </dgm:pt>
    <dgm:pt modelId="{7A773544-3679-415B-BB85-6BC524505803}" type="pres">
      <dgm:prSet presAssocID="{205D103D-ED5E-4731-9A4A-4040FDF144AB}" presName="text_1" presStyleLbl="node1" presStyleIdx="0" presStyleCnt="2">
        <dgm:presLayoutVars>
          <dgm:bulletEnabled val="1"/>
        </dgm:presLayoutVars>
      </dgm:prSet>
      <dgm:spPr/>
    </dgm:pt>
    <dgm:pt modelId="{F84AA941-1A80-42FC-868F-121E2042AE56}" type="pres">
      <dgm:prSet presAssocID="{205D103D-ED5E-4731-9A4A-4040FDF144AB}" presName="accent_1" presStyleCnt="0"/>
      <dgm:spPr/>
    </dgm:pt>
    <dgm:pt modelId="{8757CFF6-85F4-475B-A11A-B017208AAC77}" type="pres">
      <dgm:prSet presAssocID="{205D103D-ED5E-4731-9A4A-4040FDF144AB}" presName="accentRepeatNode" presStyleLbl="solidFgAcc1" presStyleIdx="0" presStyleCnt="2">
        <dgm:style>
          <a:lnRef idx="2">
            <a:schemeClr val="accent1"/>
          </a:lnRef>
          <a:fillRef idx="1">
            <a:schemeClr val="lt1"/>
          </a:fillRef>
          <a:effectRef idx="0">
            <a:schemeClr val="accent1"/>
          </a:effectRef>
          <a:fontRef idx="minor">
            <a:schemeClr val="dk1"/>
          </a:fontRef>
        </dgm:style>
      </dgm:prSet>
      <dgm:spPr>
        <a:ln w="28575"/>
      </dgm:spPr>
    </dgm:pt>
    <dgm:pt modelId="{CB622D8F-FFEF-44FB-8B30-2ED6BF426722}" type="pres">
      <dgm:prSet presAssocID="{0C57109E-09C3-4415-8A53-F5C5EF249CDD}" presName="text_2" presStyleLbl="node1" presStyleIdx="1" presStyleCnt="2">
        <dgm:presLayoutVars>
          <dgm:bulletEnabled val="1"/>
        </dgm:presLayoutVars>
      </dgm:prSet>
      <dgm:spPr/>
    </dgm:pt>
    <dgm:pt modelId="{78264222-AC22-4026-8070-4D15D24B151C}" type="pres">
      <dgm:prSet presAssocID="{0C57109E-09C3-4415-8A53-F5C5EF249CDD}" presName="accent_2" presStyleCnt="0"/>
      <dgm:spPr/>
    </dgm:pt>
    <dgm:pt modelId="{F25B291F-CB0C-4ADA-B0F9-1D819B3DADC5}" type="pres">
      <dgm:prSet presAssocID="{0C57109E-09C3-4415-8A53-F5C5EF249CDD}" presName="accentRepeatNode" presStyleLbl="solidFgAcc1" presStyleIdx="1" presStyleCnt="2">
        <dgm:style>
          <a:lnRef idx="2">
            <a:schemeClr val="accent1"/>
          </a:lnRef>
          <a:fillRef idx="1">
            <a:schemeClr val="lt1"/>
          </a:fillRef>
          <a:effectRef idx="0">
            <a:schemeClr val="accent1"/>
          </a:effectRef>
          <a:fontRef idx="minor">
            <a:schemeClr val="dk1"/>
          </a:fontRef>
        </dgm:style>
      </dgm:prSet>
      <dgm:spPr>
        <a:ln w="28575"/>
      </dgm:spPr>
    </dgm:pt>
  </dgm:ptLst>
  <dgm:cxnLst>
    <dgm:cxn modelId="{569F2A81-BC1E-47C1-A773-6101AA0C5FD9}" type="presOf" srcId="{20ECFD81-2EFD-418F-A9FB-31DBE987E0E4}" destId="{31240B40-10C6-4FA5-8A28-DACF258BB49E}" srcOrd="0" destOrd="0" presId="urn:microsoft.com/office/officeart/2008/layout/VerticalCurvedList"/>
    <dgm:cxn modelId="{1DB9AE8D-C7EB-4B1A-B696-1C81A300B08F}" type="presOf" srcId="{205D103D-ED5E-4731-9A4A-4040FDF144AB}" destId="{7A773544-3679-415B-BB85-6BC524505803}" srcOrd="0" destOrd="0" presId="urn:microsoft.com/office/officeart/2008/layout/VerticalCurvedList"/>
    <dgm:cxn modelId="{356401BB-EB56-4D24-90E0-3861B74DEB22}" type="presOf" srcId="{0C57109E-09C3-4415-8A53-F5C5EF249CDD}" destId="{CB622D8F-FFEF-44FB-8B30-2ED6BF426722}" srcOrd="0" destOrd="0" presId="urn:microsoft.com/office/officeart/2008/layout/VerticalCurvedList"/>
    <dgm:cxn modelId="{B9489ECB-1D53-4CD4-B0C3-6DD299CFCF74}" srcId="{20ECFD81-2EFD-418F-A9FB-31DBE987E0E4}" destId="{205D103D-ED5E-4731-9A4A-4040FDF144AB}" srcOrd="0" destOrd="0" parTransId="{E3A8C1B8-6537-4152-81CE-6C385C9FFB09}" sibTransId="{542BA825-9BF3-4B51-87EE-C8ED88CD71A3}"/>
    <dgm:cxn modelId="{FF97F6E4-B64B-4B9C-9C5C-9A86A5D932E5}" type="presOf" srcId="{542BA825-9BF3-4B51-87EE-C8ED88CD71A3}" destId="{E20EAB42-CF5D-456E-944E-956C625A10BD}" srcOrd="0" destOrd="0" presId="urn:microsoft.com/office/officeart/2008/layout/VerticalCurvedList"/>
    <dgm:cxn modelId="{D3088FFE-0723-4098-B0E0-DA13B374FD28}" srcId="{20ECFD81-2EFD-418F-A9FB-31DBE987E0E4}" destId="{0C57109E-09C3-4415-8A53-F5C5EF249CDD}" srcOrd="1" destOrd="0" parTransId="{C3DDC5DD-2654-49BA-B36D-EE75FA2D9B9A}" sibTransId="{537C97F8-7DAE-4F13-89AA-687D7F88884D}"/>
    <dgm:cxn modelId="{8B44EF48-FF20-4808-BFD8-1FECA14AEF7B}" type="presParOf" srcId="{31240B40-10C6-4FA5-8A28-DACF258BB49E}" destId="{D3AA12C9-3392-4B70-A241-54AB2C80506A}" srcOrd="0" destOrd="0" presId="urn:microsoft.com/office/officeart/2008/layout/VerticalCurvedList"/>
    <dgm:cxn modelId="{21ABFD95-6E28-4AF2-B6E1-1A87548CD0D2}" type="presParOf" srcId="{D3AA12C9-3392-4B70-A241-54AB2C80506A}" destId="{F6A2D7E2-F37E-4368-9CD7-55529A5DD6D7}" srcOrd="0" destOrd="0" presId="urn:microsoft.com/office/officeart/2008/layout/VerticalCurvedList"/>
    <dgm:cxn modelId="{BF36B252-C8E6-41E6-93DF-7AC9AA4BFD91}" type="presParOf" srcId="{F6A2D7E2-F37E-4368-9CD7-55529A5DD6D7}" destId="{8FF16DF0-8507-49B5-AADA-8902F5247535}" srcOrd="0" destOrd="0" presId="urn:microsoft.com/office/officeart/2008/layout/VerticalCurvedList"/>
    <dgm:cxn modelId="{AE14C9DE-B9D0-4008-B983-EB55984DBD86}" type="presParOf" srcId="{F6A2D7E2-F37E-4368-9CD7-55529A5DD6D7}" destId="{E20EAB42-CF5D-456E-944E-956C625A10BD}" srcOrd="1" destOrd="0" presId="urn:microsoft.com/office/officeart/2008/layout/VerticalCurvedList"/>
    <dgm:cxn modelId="{AADD338F-3E57-4EE4-B65E-570900408099}" type="presParOf" srcId="{F6A2D7E2-F37E-4368-9CD7-55529A5DD6D7}" destId="{AC9A4B4D-8EE4-424D-99E6-5ED646EE3D2B}" srcOrd="2" destOrd="0" presId="urn:microsoft.com/office/officeart/2008/layout/VerticalCurvedList"/>
    <dgm:cxn modelId="{8BAB9E7F-DA02-429B-8BE9-8550B5D8A94F}" type="presParOf" srcId="{F6A2D7E2-F37E-4368-9CD7-55529A5DD6D7}" destId="{9145CC74-D460-4E80-896F-B02EBE2FFDE8}" srcOrd="3" destOrd="0" presId="urn:microsoft.com/office/officeart/2008/layout/VerticalCurvedList"/>
    <dgm:cxn modelId="{9E83975F-031E-4932-8328-9CB60CAA4D7B}" type="presParOf" srcId="{D3AA12C9-3392-4B70-A241-54AB2C80506A}" destId="{7A773544-3679-415B-BB85-6BC524505803}" srcOrd="1" destOrd="0" presId="urn:microsoft.com/office/officeart/2008/layout/VerticalCurvedList"/>
    <dgm:cxn modelId="{64905660-3232-4834-8DCE-1BB0AEEF1B8E}" type="presParOf" srcId="{D3AA12C9-3392-4B70-A241-54AB2C80506A}" destId="{F84AA941-1A80-42FC-868F-121E2042AE56}" srcOrd="2" destOrd="0" presId="urn:microsoft.com/office/officeart/2008/layout/VerticalCurvedList"/>
    <dgm:cxn modelId="{2C6C7772-B2B9-4737-8557-9BC6F61F831B}" type="presParOf" srcId="{F84AA941-1A80-42FC-868F-121E2042AE56}" destId="{8757CFF6-85F4-475B-A11A-B017208AAC77}" srcOrd="0" destOrd="0" presId="urn:microsoft.com/office/officeart/2008/layout/VerticalCurvedList"/>
    <dgm:cxn modelId="{3E8D22BE-CC56-4EDE-AA22-1422A16D4166}" type="presParOf" srcId="{D3AA12C9-3392-4B70-A241-54AB2C80506A}" destId="{CB622D8F-FFEF-44FB-8B30-2ED6BF426722}" srcOrd="3" destOrd="0" presId="urn:microsoft.com/office/officeart/2008/layout/VerticalCurvedList"/>
    <dgm:cxn modelId="{B8B65F8B-22A6-498F-854E-595935C44C3A}" type="presParOf" srcId="{D3AA12C9-3392-4B70-A241-54AB2C80506A}" destId="{78264222-AC22-4026-8070-4D15D24B151C}" srcOrd="4" destOrd="0" presId="urn:microsoft.com/office/officeart/2008/layout/VerticalCurvedList"/>
    <dgm:cxn modelId="{2B0F0A8D-1618-426A-B227-D0454EDA3651}" type="presParOf" srcId="{78264222-AC22-4026-8070-4D15D24B151C}" destId="{F25B291F-CB0C-4ADA-B0F9-1D819B3DADC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4F7FA8-A87D-4049-B6D0-E7DC8FAA3D62}" type="doc">
      <dgm:prSet loTypeId="urn:microsoft.com/office/officeart/2005/8/layout/gear1" loCatId="cycle" qsTypeId="urn:microsoft.com/office/officeart/2005/8/quickstyle/3d1" qsCatId="3D" csTypeId="urn:microsoft.com/office/officeart/2005/8/colors/accent2_2" csCatId="accent2" phldr="1"/>
      <dgm:spPr/>
    </dgm:pt>
    <dgm:pt modelId="{8FD22F96-CE39-476A-AA99-4A272110DD58}">
      <dgm:prSet phldrT="[Texto]" custT="1"/>
      <dgm:spPr/>
      <dgm:t>
        <a:bodyPr/>
        <a:lstStyle/>
        <a:p>
          <a:r>
            <a:rPr lang="es-ES" sz="1600" b="1" dirty="0">
              <a:solidFill>
                <a:schemeClr val="tx1"/>
              </a:solidFill>
              <a:latin typeface="Times New Roman" panose="02020603050405020304" pitchFamily="18" charset="0"/>
              <a:cs typeface="Times New Roman" panose="02020603050405020304" pitchFamily="18" charset="0"/>
            </a:rPr>
            <a:t>Procesos de aculturación </a:t>
          </a:r>
          <a:endParaRPr lang="es-ES" sz="1600" b="1" dirty="0">
            <a:solidFill>
              <a:schemeClr val="tx1"/>
            </a:solidFill>
          </a:endParaRPr>
        </a:p>
      </dgm:t>
    </dgm:pt>
    <dgm:pt modelId="{A5DEBCB2-C0E1-4DB9-84A9-4FDF8CAF3ACD}" type="parTrans" cxnId="{407F8298-2818-4D61-9061-00466CDDDD05}">
      <dgm:prSet/>
      <dgm:spPr/>
      <dgm:t>
        <a:bodyPr/>
        <a:lstStyle/>
        <a:p>
          <a:endParaRPr lang="es-ES" b="1">
            <a:solidFill>
              <a:schemeClr val="tx1"/>
            </a:solidFill>
          </a:endParaRPr>
        </a:p>
      </dgm:t>
    </dgm:pt>
    <dgm:pt modelId="{1E5F7DF6-6B94-494B-8AB2-20E0B24E495B}" type="sibTrans" cxnId="{407F8298-2818-4D61-9061-00466CDDDD05}">
      <dgm:prSet/>
      <dgm:spPr/>
      <dgm:t>
        <a:bodyPr/>
        <a:lstStyle/>
        <a:p>
          <a:endParaRPr lang="es-ES" b="1">
            <a:solidFill>
              <a:schemeClr val="tx1"/>
            </a:solidFill>
          </a:endParaRPr>
        </a:p>
      </dgm:t>
    </dgm:pt>
    <dgm:pt modelId="{45C5C6B8-545C-4F57-9AC0-693741F4C209}">
      <dgm:prSet phldrT="[Texto]" custT="1"/>
      <dgm:spPr/>
      <dgm:t>
        <a:bodyPr/>
        <a:lstStyle/>
        <a:p>
          <a:r>
            <a:rPr lang="es-ES" sz="1600" b="1">
              <a:solidFill>
                <a:schemeClr val="tx1"/>
              </a:solidFill>
              <a:latin typeface="Times New Roman" panose="02020603050405020304" pitchFamily="18" charset="0"/>
              <a:cs typeface="Times New Roman" panose="02020603050405020304" pitchFamily="18" charset="0"/>
            </a:rPr>
            <a:t>Desaparición de los bosques</a:t>
          </a:r>
          <a:endParaRPr lang="es-ES" sz="1600" b="1" dirty="0">
            <a:solidFill>
              <a:schemeClr val="tx1"/>
            </a:solidFill>
          </a:endParaRPr>
        </a:p>
      </dgm:t>
    </dgm:pt>
    <dgm:pt modelId="{19570508-FCA8-4701-BD97-BCB021543344}" type="parTrans" cxnId="{D4896ED5-1F24-4795-AA27-DD7E93FC926B}">
      <dgm:prSet/>
      <dgm:spPr/>
      <dgm:t>
        <a:bodyPr/>
        <a:lstStyle/>
        <a:p>
          <a:endParaRPr lang="es-ES" b="1">
            <a:solidFill>
              <a:schemeClr val="tx1"/>
            </a:solidFill>
          </a:endParaRPr>
        </a:p>
      </dgm:t>
    </dgm:pt>
    <dgm:pt modelId="{D8F8A311-67F6-4BCD-9A68-C56FDACD0FCB}" type="sibTrans" cxnId="{D4896ED5-1F24-4795-AA27-DD7E93FC926B}">
      <dgm:prSet/>
      <dgm:spPr/>
      <dgm:t>
        <a:bodyPr/>
        <a:lstStyle/>
        <a:p>
          <a:endParaRPr lang="es-ES" b="1">
            <a:solidFill>
              <a:schemeClr val="tx1"/>
            </a:solidFill>
          </a:endParaRPr>
        </a:p>
      </dgm:t>
    </dgm:pt>
    <dgm:pt modelId="{FD8EC041-0268-4112-9D67-E5E7E7455A08}">
      <dgm:prSet phldrT="[Texto]"/>
      <dgm:spPr/>
      <dgm:t>
        <a:bodyPr/>
        <a:lstStyle/>
        <a:p>
          <a:r>
            <a:rPr lang="es-ES" b="1">
              <a:solidFill>
                <a:schemeClr val="tx1"/>
              </a:solidFill>
              <a:latin typeface="Times New Roman" panose="02020603050405020304" pitchFamily="18" charset="0"/>
              <a:cs typeface="Times New Roman" panose="02020603050405020304" pitchFamily="18" charset="0"/>
            </a:rPr>
            <a:t>Pérdida del saber entobotánico tradicional</a:t>
          </a:r>
          <a:endParaRPr lang="es-ES" b="1" dirty="0">
            <a:solidFill>
              <a:schemeClr val="tx1"/>
            </a:solidFill>
          </a:endParaRPr>
        </a:p>
      </dgm:t>
    </dgm:pt>
    <dgm:pt modelId="{C7B3D316-C880-4A32-9F4E-D7DFF68F90BF}" type="parTrans" cxnId="{FAA9F6D2-A74B-4D44-9B0E-12DF69C222AC}">
      <dgm:prSet/>
      <dgm:spPr/>
      <dgm:t>
        <a:bodyPr/>
        <a:lstStyle/>
        <a:p>
          <a:endParaRPr lang="es-ES" b="1">
            <a:solidFill>
              <a:schemeClr val="tx1"/>
            </a:solidFill>
          </a:endParaRPr>
        </a:p>
      </dgm:t>
    </dgm:pt>
    <dgm:pt modelId="{B6CB4AD9-936E-4071-AF25-57FAD64FB779}" type="sibTrans" cxnId="{FAA9F6D2-A74B-4D44-9B0E-12DF69C222AC}">
      <dgm:prSet/>
      <dgm:spPr/>
      <dgm:t>
        <a:bodyPr/>
        <a:lstStyle/>
        <a:p>
          <a:endParaRPr lang="es-ES" b="1">
            <a:solidFill>
              <a:schemeClr val="tx1"/>
            </a:solidFill>
          </a:endParaRPr>
        </a:p>
      </dgm:t>
    </dgm:pt>
    <dgm:pt modelId="{DEBA27AA-168B-44FD-9005-8ABD74808FE9}" type="pres">
      <dgm:prSet presAssocID="{C94F7FA8-A87D-4049-B6D0-E7DC8FAA3D62}" presName="composite" presStyleCnt="0">
        <dgm:presLayoutVars>
          <dgm:chMax val="3"/>
          <dgm:animLvl val="lvl"/>
          <dgm:resizeHandles val="exact"/>
        </dgm:presLayoutVars>
      </dgm:prSet>
      <dgm:spPr/>
    </dgm:pt>
    <dgm:pt modelId="{A3CF78B6-32AD-4B47-BE2A-C58C522D6EF7}" type="pres">
      <dgm:prSet presAssocID="{8FD22F96-CE39-476A-AA99-4A272110DD58}" presName="gear1" presStyleLbl="node1" presStyleIdx="0" presStyleCnt="3">
        <dgm:presLayoutVars>
          <dgm:chMax val="1"/>
          <dgm:bulletEnabled val="1"/>
        </dgm:presLayoutVars>
      </dgm:prSet>
      <dgm:spPr/>
    </dgm:pt>
    <dgm:pt modelId="{C6ED7734-FA1F-4906-B5B1-79AC56EB5878}" type="pres">
      <dgm:prSet presAssocID="{8FD22F96-CE39-476A-AA99-4A272110DD58}" presName="gear1srcNode" presStyleLbl="node1" presStyleIdx="0" presStyleCnt="3"/>
      <dgm:spPr/>
    </dgm:pt>
    <dgm:pt modelId="{44B7616A-37B5-4BC6-95DA-C04AF1932259}" type="pres">
      <dgm:prSet presAssocID="{8FD22F96-CE39-476A-AA99-4A272110DD58}" presName="gear1dstNode" presStyleLbl="node1" presStyleIdx="0" presStyleCnt="3"/>
      <dgm:spPr/>
    </dgm:pt>
    <dgm:pt modelId="{B2DE3400-19AA-4B7A-89D4-80D8EF15F066}" type="pres">
      <dgm:prSet presAssocID="{45C5C6B8-545C-4F57-9AC0-693741F4C209}" presName="gear2" presStyleLbl="node1" presStyleIdx="1" presStyleCnt="3" custScaleX="105311">
        <dgm:presLayoutVars>
          <dgm:chMax val="1"/>
          <dgm:bulletEnabled val="1"/>
        </dgm:presLayoutVars>
      </dgm:prSet>
      <dgm:spPr/>
    </dgm:pt>
    <dgm:pt modelId="{2B295639-CB17-44A9-AF81-E892D2E74927}" type="pres">
      <dgm:prSet presAssocID="{45C5C6B8-545C-4F57-9AC0-693741F4C209}" presName="gear2srcNode" presStyleLbl="node1" presStyleIdx="1" presStyleCnt="3"/>
      <dgm:spPr/>
    </dgm:pt>
    <dgm:pt modelId="{4CDCB7F4-877B-4149-BB72-B23506F33F82}" type="pres">
      <dgm:prSet presAssocID="{45C5C6B8-545C-4F57-9AC0-693741F4C209}" presName="gear2dstNode" presStyleLbl="node1" presStyleIdx="1" presStyleCnt="3"/>
      <dgm:spPr/>
    </dgm:pt>
    <dgm:pt modelId="{A9D03A09-F5E2-4060-BEB1-8AC99F3A6598}" type="pres">
      <dgm:prSet presAssocID="{FD8EC041-0268-4112-9D67-E5E7E7455A08}" presName="gear3" presStyleLbl="node1" presStyleIdx="2" presStyleCnt="3" custLinFactNeighborX="0"/>
      <dgm:spPr/>
    </dgm:pt>
    <dgm:pt modelId="{0F554115-1A74-4918-B0B6-0197C0917018}" type="pres">
      <dgm:prSet presAssocID="{FD8EC041-0268-4112-9D67-E5E7E7455A08}" presName="gear3tx" presStyleLbl="node1" presStyleIdx="2" presStyleCnt="3">
        <dgm:presLayoutVars>
          <dgm:chMax val="1"/>
          <dgm:bulletEnabled val="1"/>
        </dgm:presLayoutVars>
      </dgm:prSet>
      <dgm:spPr/>
    </dgm:pt>
    <dgm:pt modelId="{93EAE739-B8E8-4B58-8179-B89148B3F89A}" type="pres">
      <dgm:prSet presAssocID="{FD8EC041-0268-4112-9D67-E5E7E7455A08}" presName="gear3srcNode" presStyleLbl="node1" presStyleIdx="2" presStyleCnt="3"/>
      <dgm:spPr/>
    </dgm:pt>
    <dgm:pt modelId="{593E167D-6B0D-49E4-9979-4D69CA0EDAD9}" type="pres">
      <dgm:prSet presAssocID="{FD8EC041-0268-4112-9D67-E5E7E7455A08}" presName="gear3dstNode" presStyleLbl="node1" presStyleIdx="2" presStyleCnt="3"/>
      <dgm:spPr/>
    </dgm:pt>
    <dgm:pt modelId="{5DCBB347-ED77-4CCA-B3DA-8F6BBCD234EF}" type="pres">
      <dgm:prSet presAssocID="{1E5F7DF6-6B94-494B-8AB2-20E0B24E495B}" presName="connector1" presStyleLbl="sibTrans2D1" presStyleIdx="0" presStyleCnt="3"/>
      <dgm:spPr/>
    </dgm:pt>
    <dgm:pt modelId="{C281A610-F25A-4FE2-86FC-F4FC4878CA30}" type="pres">
      <dgm:prSet presAssocID="{D8F8A311-67F6-4BCD-9A68-C56FDACD0FCB}" presName="connector2" presStyleLbl="sibTrans2D1" presStyleIdx="1" presStyleCnt="3"/>
      <dgm:spPr/>
    </dgm:pt>
    <dgm:pt modelId="{C62039ED-FBF8-4081-9A1F-C88EA60CBBB3}" type="pres">
      <dgm:prSet presAssocID="{B6CB4AD9-936E-4071-AF25-57FAD64FB779}" presName="connector3" presStyleLbl="sibTrans2D1" presStyleIdx="2" presStyleCnt="3"/>
      <dgm:spPr/>
    </dgm:pt>
  </dgm:ptLst>
  <dgm:cxnLst>
    <dgm:cxn modelId="{31EE6011-870D-4E2C-B97A-2C79EF466F07}" type="presOf" srcId="{FD8EC041-0268-4112-9D67-E5E7E7455A08}" destId="{93EAE739-B8E8-4B58-8179-B89148B3F89A}" srcOrd="2" destOrd="0" presId="urn:microsoft.com/office/officeart/2005/8/layout/gear1"/>
    <dgm:cxn modelId="{EAB8CD1B-AD59-4706-9861-BD7713F4FB71}" type="presOf" srcId="{B6CB4AD9-936E-4071-AF25-57FAD64FB779}" destId="{C62039ED-FBF8-4081-9A1F-C88EA60CBBB3}" srcOrd="0" destOrd="0" presId="urn:microsoft.com/office/officeart/2005/8/layout/gear1"/>
    <dgm:cxn modelId="{45BB4349-399E-4BA7-82DC-66BA8C731C72}" type="presOf" srcId="{FD8EC041-0268-4112-9D67-E5E7E7455A08}" destId="{0F554115-1A74-4918-B0B6-0197C0917018}" srcOrd="1" destOrd="0" presId="urn:microsoft.com/office/officeart/2005/8/layout/gear1"/>
    <dgm:cxn modelId="{394EF369-E961-42D3-9470-E1841DEF4E69}" type="presOf" srcId="{45C5C6B8-545C-4F57-9AC0-693741F4C209}" destId="{B2DE3400-19AA-4B7A-89D4-80D8EF15F066}" srcOrd="0" destOrd="0" presId="urn:microsoft.com/office/officeart/2005/8/layout/gear1"/>
    <dgm:cxn modelId="{1E79686D-560F-4ADF-8515-4DF8275ECB65}" type="presOf" srcId="{45C5C6B8-545C-4F57-9AC0-693741F4C209}" destId="{2B295639-CB17-44A9-AF81-E892D2E74927}" srcOrd="1" destOrd="0" presId="urn:microsoft.com/office/officeart/2005/8/layout/gear1"/>
    <dgm:cxn modelId="{C7AD9D51-1F58-42B6-A14E-75078B07EED2}" type="presOf" srcId="{1E5F7DF6-6B94-494B-8AB2-20E0B24E495B}" destId="{5DCBB347-ED77-4CCA-B3DA-8F6BBCD234EF}" srcOrd="0" destOrd="0" presId="urn:microsoft.com/office/officeart/2005/8/layout/gear1"/>
    <dgm:cxn modelId="{F3EB8858-C56B-4DF9-8D2F-87A391570340}" type="presOf" srcId="{C94F7FA8-A87D-4049-B6D0-E7DC8FAA3D62}" destId="{DEBA27AA-168B-44FD-9005-8ABD74808FE9}" srcOrd="0" destOrd="0" presId="urn:microsoft.com/office/officeart/2005/8/layout/gear1"/>
    <dgm:cxn modelId="{B3976A5A-92A2-4131-8E03-29F287DB7BAA}" type="presOf" srcId="{FD8EC041-0268-4112-9D67-E5E7E7455A08}" destId="{A9D03A09-F5E2-4060-BEB1-8AC99F3A6598}" srcOrd="0" destOrd="0" presId="urn:microsoft.com/office/officeart/2005/8/layout/gear1"/>
    <dgm:cxn modelId="{407F8298-2818-4D61-9061-00466CDDDD05}" srcId="{C94F7FA8-A87D-4049-B6D0-E7DC8FAA3D62}" destId="{8FD22F96-CE39-476A-AA99-4A272110DD58}" srcOrd="0" destOrd="0" parTransId="{A5DEBCB2-C0E1-4DB9-84A9-4FDF8CAF3ACD}" sibTransId="{1E5F7DF6-6B94-494B-8AB2-20E0B24E495B}"/>
    <dgm:cxn modelId="{0342E7A1-A7D3-4DA3-938E-66E0969D7D01}" type="presOf" srcId="{8FD22F96-CE39-476A-AA99-4A272110DD58}" destId="{A3CF78B6-32AD-4B47-BE2A-C58C522D6EF7}" srcOrd="0" destOrd="0" presId="urn:microsoft.com/office/officeart/2005/8/layout/gear1"/>
    <dgm:cxn modelId="{D89CC8AE-C7FA-4AEB-852B-C1E300CC70FF}" type="presOf" srcId="{45C5C6B8-545C-4F57-9AC0-693741F4C209}" destId="{4CDCB7F4-877B-4149-BB72-B23506F33F82}" srcOrd="2" destOrd="0" presId="urn:microsoft.com/office/officeart/2005/8/layout/gear1"/>
    <dgm:cxn modelId="{102F10C7-67E9-4574-A283-FCD783361BD8}" type="presOf" srcId="{8FD22F96-CE39-476A-AA99-4A272110DD58}" destId="{C6ED7734-FA1F-4906-B5B1-79AC56EB5878}" srcOrd="1" destOrd="0" presId="urn:microsoft.com/office/officeart/2005/8/layout/gear1"/>
    <dgm:cxn modelId="{B42712CE-67F1-4899-A573-AB0AA738E58A}" type="presOf" srcId="{FD8EC041-0268-4112-9D67-E5E7E7455A08}" destId="{593E167D-6B0D-49E4-9979-4D69CA0EDAD9}" srcOrd="3" destOrd="0" presId="urn:microsoft.com/office/officeart/2005/8/layout/gear1"/>
    <dgm:cxn modelId="{FAA9F6D2-A74B-4D44-9B0E-12DF69C222AC}" srcId="{C94F7FA8-A87D-4049-B6D0-E7DC8FAA3D62}" destId="{FD8EC041-0268-4112-9D67-E5E7E7455A08}" srcOrd="2" destOrd="0" parTransId="{C7B3D316-C880-4A32-9F4E-D7DFF68F90BF}" sibTransId="{B6CB4AD9-936E-4071-AF25-57FAD64FB779}"/>
    <dgm:cxn modelId="{D4896ED5-1F24-4795-AA27-DD7E93FC926B}" srcId="{C94F7FA8-A87D-4049-B6D0-E7DC8FAA3D62}" destId="{45C5C6B8-545C-4F57-9AC0-693741F4C209}" srcOrd="1" destOrd="0" parTransId="{19570508-FCA8-4701-BD97-BCB021543344}" sibTransId="{D8F8A311-67F6-4BCD-9A68-C56FDACD0FCB}"/>
    <dgm:cxn modelId="{E70A7EF0-D2B1-4DDD-827F-4ECB0DFB4908}" type="presOf" srcId="{8FD22F96-CE39-476A-AA99-4A272110DD58}" destId="{44B7616A-37B5-4BC6-95DA-C04AF1932259}" srcOrd="2" destOrd="0" presId="urn:microsoft.com/office/officeart/2005/8/layout/gear1"/>
    <dgm:cxn modelId="{E9E958F1-55DF-472A-A334-C8899EB6655E}" type="presOf" srcId="{D8F8A311-67F6-4BCD-9A68-C56FDACD0FCB}" destId="{C281A610-F25A-4FE2-86FC-F4FC4878CA30}" srcOrd="0" destOrd="0" presId="urn:microsoft.com/office/officeart/2005/8/layout/gear1"/>
    <dgm:cxn modelId="{13DB9AE1-4F0F-4F4C-8CE3-367CCF9E2D84}" type="presParOf" srcId="{DEBA27AA-168B-44FD-9005-8ABD74808FE9}" destId="{A3CF78B6-32AD-4B47-BE2A-C58C522D6EF7}" srcOrd="0" destOrd="0" presId="urn:microsoft.com/office/officeart/2005/8/layout/gear1"/>
    <dgm:cxn modelId="{AA68B2CA-83A9-420C-B2BE-F2EF3BE5C628}" type="presParOf" srcId="{DEBA27AA-168B-44FD-9005-8ABD74808FE9}" destId="{C6ED7734-FA1F-4906-B5B1-79AC56EB5878}" srcOrd="1" destOrd="0" presId="urn:microsoft.com/office/officeart/2005/8/layout/gear1"/>
    <dgm:cxn modelId="{D516FB1E-7F4D-40B1-8CE7-340E684260C0}" type="presParOf" srcId="{DEBA27AA-168B-44FD-9005-8ABD74808FE9}" destId="{44B7616A-37B5-4BC6-95DA-C04AF1932259}" srcOrd="2" destOrd="0" presId="urn:microsoft.com/office/officeart/2005/8/layout/gear1"/>
    <dgm:cxn modelId="{FA905B61-13A5-4A8E-B619-0EEE51A01C08}" type="presParOf" srcId="{DEBA27AA-168B-44FD-9005-8ABD74808FE9}" destId="{B2DE3400-19AA-4B7A-89D4-80D8EF15F066}" srcOrd="3" destOrd="0" presId="urn:microsoft.com/office/officeart/2005/8/layout/gear1"/>
    <dgm:cxn modelId="{E465FF81-929F-4BE8-ADFA-6CFF1ED1B98B}" type="presParOf" srcId="{DEBA27AA-168B-44FD-9005-8ABD74808FE9}" destId="{2B295639-CB17-44A9-AF81-E892D2E74927}" srcOrd="4" destOrd="0" presId="urn:microsoft.com/office/officeart/2005/8/layout/gear1"/>
    <dgm:cxn modelId="{2847126F-7354-4EC8-A416-0A383DF514D9}" type="presParOf" srcId="{DEBA27AA-168B-44FD-9005-8ABD74808FE9}" destId="{4CDCB7F4-877B-4149-BB72-B23506F33F82}" srcOrd="5" destOrd="0" presId="urn:microsoft.com/office/officeart/2005/8/layout/gear1"/>
    <dgm:cxn modelId="{83BCC103-583B-49DC-9AB0-AAA26D8EC9D7}" type="presParOf" srcId="{DEBA27AA-168B-44FD-9005-8ABD74808FE9}" destId="{A9D03A09-F5E2-4060-BEB1-8AC99F3A6598}" srcOrd="6" destOrd="0" presId="urn:microsoft.com/office/officeart/2005/8/layout/gear1"/>
    <dgm:cxn modelId="{A3704B17-42B0-4FF8-9270-C92D2F581590}" type="presParOf" srcId="{DEBA27AA-168B-44FD-9005-8ABD74808FE9}" destId="{0F554115-1A74-4918-B0B6-0197C0917018}" srcOrd="7" destOrd="0" presId="urn:microsoft.com/office/officeart/2005/8/layout/gear1"/>
    <dgm:cxn modelId="{7597423C-D41B-447F-A621-759497D39154}" type="presParOf" srcId="{DEBA27AA-168B-44FD-9005-8ABD74808FE9}" destId="{93EAE739-B8E8-4B58-8179-B89148B3F89A}" srcOrd="8" destOrd="0" presId="urn:microsoft.com/office/officeart/2005/8/layout/gear1"/>
    <dgm:cxn modelId="{238728C8-C671-4B03-AD07-AB2457BF35D0}" type="presParOf" srcId="{DEBA27AA-168B-44FD-9005-8ABD74808FE9}" destId="{593E167D-6B0D-49E4-9979-4D69CA0EDAD9}" srcOrd="9" destOrd="0" presId="urn:microsoft.com/office/officeart/2005/8/layout/gear1"/>
    <dgm:cxn modelId="{9C624665-0AF2-4526-AB02-5814D2EAA2F1}" type="presParOf" srcId="{DEBA27AA-168B-44FD-9005-8ABD74808FE9}" destId="{5DCBB347-ED77-4CCA-B3DA-8F6BBCD234EF}" srcOrd="10" destOrd="0" presId="urn:microsoft.com/office/officeart/2005/8/layout/gear1"/>
    <dgm:cxn modelId="{152F53B9-CC87-42D9-8949-DD73A70D89EE}" type="presParOf" srcId="{DEBA27AA-168B-44FD-9005-8ABD74808FE9}" destId="{C281A610-F25A-4FE2-86FC-F4FC4878CA30}" srcOrd="11" destOrd="0" presId="urn:microsoft.com/office/officeart/2005/8/layout/gear1"/>
    <dgm:cxn modelId="{939741BF-6D33-4C6B-A96C-FD82626AE814}" type="presParOf" srcId="{DEBA27AA-168B-44FD-9005-8ABD74808FE9}" destId="{C62039ED-FBF8-4081-9A1F-C88EA60CBBB3}"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C10B32-2299-4D52-A974-DB1EC47A9A5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71920B5B-D7A0-43C2-AE7B-FE1F52A04316}">
      <dgm:prSet phldrT="[Texto]" custT="1">
        <dgm:style>
          <a:lnRef idx="2">
            <a:schemeClr val="accent6"/>
          </a:lnRef>
          <a:fillRef idx="1">
            <a:schemeClr val="lt1"/>
          </a:fillRef>
          <a:effectRef idx="0">
            <a:schemeClr val="accent6"/>
          </a:effectRef>
          <a:fontRef idx="minor">
            <a:schemeClr val="dk1"/>
          </a:fontRef>
        </dgm:style>
      </dgm:prSet>
      <dgm:spPr/>
      <dgm:t>
        <a:bodyPr/>
        <a:lstStyle/>
        <a:p>
          <a:pPr algn="ctr"/>
          <a:r>
            <a:rPr lang="es-EC" sz="1600" dirty="0">
              <a:solidFill>
                <a:schemeClr val="tx1"/>
              </a:solidFill>
              <a:latin typeface="Britannic Bold" panose="020B0903060703020204" pitchFamily="34" charset="0"/>
            </a:rPr>
            <a:t>Diversidad biocultural</a:t>
          </a:r>
          <a:endParaRPr lang="es-ES" sz="1600" dirty="0">
            <a:solidFill>
              <a:schemeClr val="tx1"/>
            </a:solidFill>
            <a:latin typeface="Britannic Bold" panose="020B0903060703020204" pitchFamily="34" charset="0"/>
          </a:endParaRPr>
        </a:p>
      </dgm:t>
    </dgm:pt>
    <dgm:pt modelId="{19277D00-0C08-437B-8E38-B97E7F59B8AB}" type="parTrans" cxnId="{7E63569B-68D0-42D8-AE4A-52328D999C31}">
      <dgm:prSet/>
      <dgm:spPr/>
      <dgm:t>
        <a:bodyPr/>
        <a:lstStyle/>
        <a:p>
          <a:endParaRPr lang="es-ES"/>
        </a:p>
      </dgm:t>
    </dgm:pt>
    <dgm:pt modelId="{EAC0DE3D-ED0A-42A4-A750-72A51DF0D6D2}" type="sibTrans" cxnId="{7E63569B-68D0-42D8-AE4A-52328D999C31}">
      <dgm:prSet/>
      <dgm:spPr/>
      <dgm:t>
        <a:bodyPr/>
        <a:lstStyle/>
        <a:p>
          <a:endParaRPr lang="es-ES"/>
        </a:p>
      </dgm:t>
    </dgm:pt>
    <dgm:pt modelId="{23AA9E08-EA9A-421C-9108-E54EC9E72DDB}">
      <dgm:prSet phldrT="[Texto]" custT="1">
        <dgm:style>
          <a:lnRef idx="2">
            <a:schemeClr val="accent2"/>
          </a:lnRef>
          <a:fillRef idx="1">
            <a:schemeClr val="lt1"/>
          </a:fillRef>
          <a:effectRef idx="0">
            <a:schemeClr val="accent2"/>
          </a:effectRef>
          <a:fontRef idx="minor">
            <a:schemeClr val="dk1"/>
          </a:fontRef>
        </dgm:style>
      </dgm:prSet>
      <dgm:spPr/>
      <dgm:t>
        <a:bodyPr/>
        <a:lstStyle/>
        <a:p>
          <a:pPr algn="ctr"/>
          <a:r>
            <a:rPr lang="es-ES" sz="1600" dirty="0">
              <a:solidFill>
                <a:schemeClr val="tx1"/>
              </a:solidFill>
              <a:latin typeface="Britannic Bold" panose="020B0903060703020204" pitchFamily="34" charset="0"/>
              <a:ea typeface="Calibri" panose="020F0502020204030204" pitchFamily="34" charset="0"/>
            </a:rPr>
            <a:t>Índice de Valor de Importancia Etnobotánico Relativizado </a:t>
          </a:r>
          <a:endParaRPr lang="es-ES" sz="1600" dirty="0">
            <a:solidFill>
              <a:schemeClr val="tx1"/>
            </a:solidFill>
            <a:latin typeface="Britannic Bold" panose="020B0903060703020204" pitchFamily="34" charset="0"/>
          </a:endParaRPr>
        </a:p>
      </dgm:t>
    </dgm:pt>
    <dgm:pt modelId="{1F59A46B-410E-443F-ADB3-8A3410518A30}" type="parTrans" cxnId="{45594EBA-E977-4AB2-B9B1-C07FC1131A1A}">
      <dgm:prSet/>
      <dgm:spPr/>
      <dgm:t>
        <a:bodyPr/>
        <a:lstStyle/>
        <a:p>
          <a:endParaRPr lang="es-ES"/>
        </a:p>
      </dgm:t>
    </dgm:pt>
    <dgm:pt modelId="{D671807E-3899-4024-8841-A2FDC7371C58}" type="sibTrans" cxnId="{45594EBA-E977-4AB2-B9B1-C07FC1131A1A}">
      <dgm:prSet/>
      <dgm:spPr/>
      <dgm:t>
        <a:bodyPr/>
        <a:lstStyle/>
        <a:p>
          <a:endParaRPr lang="es-ES"/>
        </a:p>
      </dgm:t>
    </dgm:pt>
    <dgm:pt modelId="{C37FC4C8-963D-4510-AEAF-0F5C68455408}">
      <dgm:prSet phldrT="[Texto]" custT="1">
        <dgm:style>
          <a:lnRef idx="2">
            <a:schemeClr val="accent3"/>
          </a:lnRef>
          <a:fillRef idx="1">
            <a:schemeClr val="lt1"/>
          </a:fillRef>
          <a:effectRef idx="0">
            <a:schemeClr val="accent3"/>
          </a:effectRef>
          <a:fontRef idx="minor">
            <a:schemeClr val="dk1"/>
          </a:fontRef>
        </dgm:style>
      </dgm:prSet>
      <dgm:spPr/>
      <dgm:t>
        <a:bodyPr/>
        <a:lstStyle/>
        <a:p>
          <a:pPr algn="ctr"/>
          <a:r>
            <a:rPr lang="es-ES" sz="1600" dirty="0">
              <a:solidFill>
                <a:schemeClr val="tx1"/>
              </a:solidFill>
              <a:latin typeface="Britannic Bold" panose="020B0903060703020204" pitchFamily="34" charset="0"/>
            </a:rPr>
            <a:t>Estrategias de uso y conservación de las plantas útiles</a:t>
          </a:r>
        </a:p>
      </dgm:t>
    </dgm:pt>
    <dgm:pt modelId="{87E70D4B-69B3-431A-BE3A-D1D485DA16D5}" type="parTrans" cxnId="{552AC769-8F7F-4055-80EC-12A5E917FC21}">
      <dgm:prSet/>
      <dgm:spPr/>
      <dgm:t>
        <a:bodyPr/>
        <a:lstStyle/>
        <a:p>
          <a:endParaRPr lang="es-ES"/>
        </a:p>
      </dgm:t>
    </dgm:pt>
    <dgm:pt modelId="{33D6E297-2D73-494F-BC16-4FF022D0E831}" type="sibTrans" cxnId="{552AC769-8F7F-4055-80EC-12A5E917FC21}">
      <dgm:prSet/>
      <dgm:spPr/>
      <dgm:t>
        <a:bodyPr/>
        <a:lstStyle/>
        <a:p>
          <a:endParaRPr lang="es-ES"/>
        </a:p>
      </dgm:t>
    </dgm:pt>
    <dgm:pt modelId="{1239334D-C584-410E-A48B-28D91CF4FA6C}">
      <dgm:prSet custT="1">
        <dgm:style>
          <a:lnRef idx="2">
            <a:schemeClr val="accent2"/>
          </a:lnRef>
          <a:fillRef idx="1">
            <a:schemeClr val="lt1"/>
          </a:fillRef>
          <a:effectRef idx="0">
            <a:schemeClr val="accent2"/>
          </a:effectRef>
          <a:fontRef idx="minor">
            <a:schemeClr val="dk1"/>
          </a:fontRef>
        </dgm:style>
      </dgm:prSet>
      <dgm:spPr/>
      <dgm:t>
        <a:bodyPr/>
        <a:lstStyle/>
        <a:p>
          <a:pPr algn="ctr"/>
          <a:r>
            <a:rPr lang="es-EC" sz="1600" dirty="0">
              <a:solidFill>
                <a:schemeClr val="tx1"/>
              </a:solidFill>
              <a:latin typeface="Britannic Bold" panose="020B0903060703020204" pitchFamily="34" charset="0"/>
            </a:rPr>
            <a:t>Bosques secos en Ecuador y sus plantas útiles</a:t>
          </a:r>
        </a:p>
      </dgm:t>
    </dgm:pt>
    <dgm:pt modelId="{7F19FD0F-8EAA-4816-8E44-1C970DE74918}" type="parTrans" cxnId="{24E74D73-4B13-4041-BE88-6CA6F0579AC3}">
      <dgm:prSet/>
      <dgm:spPr/>
      <dgm:t>
        <a:bodyPr/>
        <a:lstStyle/>
        <a:p>
          <a:endParaRPr lang="es-ES"/>
        </a:p>
      </dgm:t>
    </dgm:pt>
    <dgm:pt modelId="{73EFCC59-AF5E-4E3D-A7E7-A598DD8A20EC}" type="sibTrans" cxnId="{24E74D73-4B13-4041-BE88-6CA6F0579AC3}">
      <dgm:prSet/>
      <dgm:spPr/>
      <dgm:t>
        <a:bodyPr/>
        <a:lstStyle/>
        <a:p>
          <a:endParaRPr lang="es-ES"/>
        </a:p>
      </dgm:t>
    </dgm:pt>
    <dgm:pt modelId="{FA1ABC42-DBB1-4205-AD20-28B737F8DAA0}">
      <dgm:prSet custT="1">
        <dgm:style>
          <a:lnRef idx="2">
            <a:schemeClr val="accent1"/>
          </a:lnRef>
          <a:fillRef idx="1">
            <a:schemeClr val="lt1"/>
          </a:fillRef>
          <a:effectRef idx="0">
            <a:schemeClr val="accent1"/>
          </a:effectRef>
          <a:fontRef idx="minor">
            <a:schemeClr val="dk1"/>
          </a:fontRef>
        </dgm:style>
      </dgm:prSet>
      <dgm:spPr/>
      <dgm:t>
        <a:bodyPr/>
        <a:lstStyle/>
        <a:p>
          <a:pPr algn="ctr"/>
          <a:r>
            <a:rPr lang="es-EC" sz="1600">
              <a:solidFill>
                <a:schemeClr val="tx1"/>
              </a:solidFill>
              <a:latin typeface="Britannic Bold" panose="020B0903060703020204" pitchFamily="34" charset="0"/>
            </a:rPr>
            <a:t>Valles secos interandinos del norte de Ecuador</a:t>
          </a:r>
          <a:endParaRPr lang="es-EC" sz="1600" dirty="0">
            <a:solidFill>
              <a:schemeClr val="tx1"/>
            </a:solidFill>
            <a:latin typeface="Britannic Bold" panose="020B0903060703020204" pitchFamily="34" charset="0"/>
          </a:endParaRPr>
        </a:p>
      </dgm:t>
    </dgm:pt>
    <dgm:pt modelId="{CA9B0CC6-E230-4556-9CFB-B3C7C51B219F}" type="parTrans" cxnId="{9B24EB77-5AE8-4CC0-88FC-CA25C138698C}">
      <dgm:prSet/>
      <dgm:spPr/>
      <dgm:t>
        <a:bodyPr/>
        <a:lstStyle/>
        <a:p>
          <a:endParaRPr lang="es-ES"/>
        </a:p>
      </dgm:t>
    </dgm:pt>
    <dgm:pt modelId="{EAD58FDD-F57D-4D0E-AA38-DB87F2022180}" type="sibTrans" cxnId="{9B24EB77-5AE8-4CC0-88FC-CA25C138698C}">
      <dgm:prSet/>
      <dgm:spPr/>
      <dgm:t>
        <a:bodyPr/>
        <a:lstStyle/>
        <a:p>
          <a:endParaRPr lang="es-ES"/>
        </a:p>
      </dgm:t>
    </dgm:pt>
    <dgm:pt modelId="{998EEAF2-5ABD-4360-8B98-6AB460426E3C}">
      <dgm:prSet custT="1">
        <dgm:style>
          <a:lnRef idx="2">
            <a:schemeClr val="accent6"/>
          </a:lnRef>
          <a:fillRef idx="1">
            <a:schemeClr val="lt1"/>
          </a:fillRef>
          <a:effectRef idx="0">
            <a:schemeClr val="accent6"/>
          </a:effectRef>
          <a:fontRef idx="minor">
            <a:schemeClr val="dk1"/>
          </a:fontRef>
        </dgm:style>
      </dgm:prSet>
      <dgm:spPr/>
      <dgm:t>
        <a:bodyPr/>
        <a:lstStyle/>
        <a:p>
          <a:pPr algn="ctr"/>
          <a:r>
            <a:rPr lang="es-EC" sz="1600">
              <a:solidFill>
                <a:schemeClr val="tx1"/>
              </a:solidFill>
              <a:latin typeface="Britannic Bold" panose="020B0903060703020204" pitchFamily="34" charset="0"/>
            </a:rPr>
            <a:t>La Etnobotánica y la diversidad</a:t>
          </a:r>
          <a:endParaRPr lang="es-EC" sz="1600" dirty="0">
            <a:solidFill>
              <a:schemeClr val="tx1"/>
            </a:solidFill>
            <a:latin typeface="Britannic Bold" panose="020B0903060703020204" pitchFamily="34" charset="0"/>
          </a:endParaRPr>
        </a:p>
      </dgm:t>
    </dgm:pt>
    <dgm:pt modelId="{851C4BE0-5F0C-40A9-B3EC-0ECC0D9034BA}" type="parTrans" cxnId="{4F7F3697-0077-4C56-BE4A-C09C5738217B}">
      <dgm:prSet/>
      <dgm:spPr/>
      <dgm:t>
        <a:bodyPr/>
        <a:lstStyle/>
        <a:p>
          <a:endParaRPr lang="es-ES"/>
        </a:p>
      </dgm:t>
    </dgm:pt>
    <dgm:pt modelId="{F28DB46B-6B4C-4059-AEFE-6B3038C24104}" type="sibTrans" cxnId="{4F7F3697-0077-4C56-BE4A-C09C5738217B}">
      <dgm:prSet/>
      <dgm:spPr/>
      <dgm:t>
        <a:bodyPr/>
        <a:lstStyle/>
        <a:p>
          <a:endParaRPr lang="es-ES"/>
        </a:p>
      </dgm:t>
    </dgm:pt>
    <dgm:pt modelId="{A394F0BD-648B-40DD-869F-9BCC6E2B4F0D}">
      <dgm:prSet custT="1">
        <dgm:style>
          <a:lnRef idx="2">
            <a:schemeClr val="accent5"/>
          </a:lnRef>
          <a:fillRef idx="1">
            <a:schemeClr val="lt1"/>
          </a:fillRef>
          <a:effectRef idx="0">
            <a:schemeClr val="accent5"/>
          </a:effectRef>
          <a:fontRef idx="minor">
            <a:schemeClr val="dk1"/>
          </a:fontRef>
        </dgm:style>
      </dgm:prSet>
      <dgm:spPr/>
      <dgm:t>
        <a:bodyPr/>
        <a:lstStyle/>
        <a:p>
          <a:pPr algn="ctr"/>
          <a:r>
            <a:rPr lang="es-EC" sz="1600">
              <a:solidFill>
                <a:schemeClr val="tx1"/>
              </a:solidFill>
              <a:latin typeface="Britannic Bold" panose="020B0903060703020204" pitchFamily="34" charset="0"/>
            </a:rPr>
            <a:t>La Etnobotánica en el Ecuador</a:t>
          </a:r>
          <a:endParaRPr lang="es-EC" sz="1600" dirty="0">
            <a:solidFill>
              <a:schemeClr val="tx1"/>
            </a:solidFill>
            <a:latin typeface="Britannic Bold" panose="020B0903060703020204" pitchFamily="34" charset="0"/>
          </a:endParaRPr>
        </a:p>
      </dgm:t>
    </dgm:pt>
    <dgm:pt modelId="{7440070B-E1FD-47E3-B16A-DF484195A4D1}" type="parTrans" cxnId="{B3C1500A-24EA-4159-9A1F-18074D9F7FB5}">
      <dgm:prSet/>
      <dgm:spPr/>
      <dgm:t>
        <a:bodyPr/>
        <a:lstStyle/>
        <a:p>
          <a:endParaRPr lang="es-ES"/>
        </a:p>
      </dgm:t>
    </dgm:pt>
    <dgm:pt modelId="{FD9C62BE-C4F6-4012-8C4D-FCD4D42C5E42}" type="sibTrans" cxnId="{B3C1500A-24EA-4159-9A1F-18074D9F7FB5}">
      <dgm:prSet/>
      <dgm:spPr/>
      <dgm:t>
        <a:bodyPr/>
        <a:lstStyle/>
        <a:p>
          <a:endParaRPr lang="es-ES"/>
        </a:p>
      </dgm:t>
    </dgm:pt>
    <dgm:pt modelId="{1AE42E50-88E6-4155-9225-39EC8184F961}">
      <dgm:prSet custT="1">
        <dgm:style>
          <a:lnRef idx="2">
            <a:schemeClr val="accent1"/>
          </a:lnRef>
          <a:fillRef idx="1">
            <a:schemeClr val="lt1"/>
          </a:fillRef>
          <a:effectRef idx="0">
            <a:schemeClr val="accent1"/>
          </a:effectRef>
          <a:fontRef idx="minor">
            <a:schemeClr val="dk1"/>
          </a:fontRef>
        </dgm:style>
      </dgm:prSet>
      <dgm:spPr/>
      <dgm:t>
        <a:bodyPr/>
        <a:lstStyle/>
        <a:p>
          <a:pPr algn="ctr"/>
          <a:r>
            <a:rPr lang="es-EC" sz="1600" dirty="0">
              <a:solidFill>
                <a:schemeClr val="tx1"/>
              </a:solidFill>
              <a:latin typeface="Britannic Bold" panose="020B0903060703020204" pitchFamily="34" charset="0"/>
            </a:rPr>
            <a:t>Valor de uso de las plantas</a:t>
          </a:r>
        </a:p>
      </dgm:t>
    </dgm:pt>
    <dgm:pt modelId="{539932FC-1F3D-4C94-8041-9CCA2C4F741E}" type="parTrans" cxnId="{1A458C40-C6A7-43AE-A3CC-1B656D40293D}">
      <dgm:prSet/>
      <dgm:spPr/>
      <dgm:t>
        <a:bodyPr/>
        <a:lstStyle/>
        <a:p>
          <a:endParaRPr lang="es-ES"/>
        </a:p>
      </dgm:t>
    </dgm:pt>
    <dgm:pt modelId="{5469F635-1DE8-4C19-80AD-1E913FA82F72}" type="sibTrans" cxnId="{1A458C40-C6A7-43AE-A3CC-1B656D40293D}">
      <dgm:prSet/>
      <dgm:spPr/>
      <dgm:t>
        <a:bodyPr/>
        <a:lstStyle/>
        <a:p>
          <a:endParaRPr lang="es-ES"/>
        </a:p>
      </dgm:t>
    </dgm:pt>
    <dgm:pt modelId="{3F5B8C95-1284-49B0-9AD2-34AFFD6710F6}">
      <dgm:prSet custT="1">
        <dgm:style>
          <a:lnRef idx="2">
            <a:schemeClr val="accent6"/>
          </a:lnRef>
          <a:fillRef idx="1">
            <a:schemeClr val="lt1"/>
          </a:fillRef>
          <a:effectRef idx="0">
            <a:schemeClr val="accent6"/>
          </a:effectRef>
          <a:fontRef idx="minor">
            <a:schemeClr val="dk1"/>
          </a:fontRef>
        </dgm:style>
      </dgm:prSet>
      <dgm:spPr/>
      <dgm:t>
        <a:bodyPr/>
        <a:lstStyle/>
        <a:p>
          <a:pPr algn="ctr"/>
          <a:r>
            <a:rPr lang="es-EC" sz="1600" dirty="0">
              <a:solidFill>
                <a:schemeClr val="tx1"/>
              </a:solidFill>
              <a:latin typeface="Britannic Bold" panose="020B0903060703020204" pitchFamily="34" charset="0"/>
            </a:rPr>
            <a:t>Comparaciones de usos etnobotánicos</a:t>
          </a:r>
        </a:p>
      </dgm:t>
    </dgm:pt>
    <dgm:pt modelId="{3519893F-A28E-4F88-A04B-30F43D25D9B2}" type="parTrans" cxnId="{B2D6DF87-95DB-4C9B-8C68-458C090E4945}">
      <dgm:prSet/>
      <dgm:spPr/>
      <dgm:t>
        <a:bodyPr/>
        <a:lstStyle/>
        <a:p>
          <a:endParaRPr lang="es-ES"/>
        </a:p>
      </dgm:t>
    </dgm:pt>
    <dgm:pt modelId="{C5D601FD-F1C8-47BA-96DF-4F62A3F711E5}" type="sibTrans" cxnId="{B2D6DF87-95DB-4C9B-8C68-458C090E4945}">
      <dgm:prSet/>
      <dgm:spPr/>
      <dgm:t>
        <a:bodyPr/>
        <a:lstStyle/>
        <a:p>
          <a:endParaRPr lang="es-ES"/>
        </a:p>
      </dgm:t>
    </dgm:pt>
    <dgm:pt modelId="{0DB21DC1-CBF6-4156-8B73-C5AAC24D9785}">
      <dgm:prSet custT="1">
        <dgm:style>
          <a:lnRef idx="2">
            <a:schemeClr val="accent5"/>
          </a:lnRef>
          <a:fillRef idx="1">
            <a:schemeClr val="lt1"/>
          </a:fillRef>
          <a:effectRef idx="0">
            <a:schemeClr val="accent5"/>
          </a:effectRef>
          <a:fontRef idx="minor">
            <a:schemeClr val="dk1"/>
          </a:fontRef>
        </dgm:style>
      </dgm:prSet>
      <dgm:spPr/>
      <dgm:t>
        <a:bodyPr/>
        <a:lstStyle/>
        <a:p>
          <a:pPr algn="ctr"/>
          <a:r>
            <a:rPr lang="es-ES" sz="1600">
              <a:solidFill>
                <a:schemeClr val="tx1"/>
              </a:solidFill>
              <a:latin typeface="Britannic Bold" panose="020B0903060703020204" pitchFamily="34" charset="0"/>
              <a:ea typeface="Calibri" panose="020F0502020204030204" pitchFamily="34" charset="0"/>
            </a:rPr>
            <a:t>Índice de Uso Significativo TRAMIL</a:t>
          </a:r>
          <a:endParaRPr lang="es-EC" sz="1600" dirty="0">
            <a:solidFill>
              <a:schemeClr val="tx1"/>
            </a:solidFill>
            <a:latin typeface="Britannic Bold" panose="020B0903060703020204" pitchFamily="34" charset="0"/>
          </a:endParaRPr>
        </a:p>
      </dgm:t>
    </dgm:pt>
    <dgm:pt modelId="{80051606-2A65-4B8C-8EA5-343DA1527130}" type="parTrans" cxnId="{54965123-C93D-421C-B736-754F1680FA5F}">
      <dgm:prSet/>
      <dgm:spPr/>
      <dgm:t>
        <a:bodyPr/>
        <a:lstStyle/>
        <a:p>
          <a:endParaRPr lang="es-ES"/>
        </a:p>
      </dgm:t>
    </dgm:pt>
    <dgm:pt modelId="{CB9E9C61-B97D-4A9E-8A5F-BDD6A77CA04E}" type="sibTrans" cxnId="{54965123-C93D-421C-B736-754F1680FA5F}">
      <dgm:prSet/>
      <dgm:spPr/>
      <dgm:t>
        <a:bodyPr/>
        <a:lstStyle/>
        <a:p>
          <a:endParaRPr lang="es-ES"/>
        </a:p>
      </dgm:t>
    </dgm:pt>
    <dgm:pt modelId="{2BB393D1-7445-45F9-B329-9B52A2ABD68D}" type="pres">
      <dgm:prSet presAssocID="{28C10B32-2299-4D52-A974-DB1EC47A9A52}" presName="linear" presStyleCnt="0">
        <dgm:presLayoutVars>
          <dgm:dir/>
          <dgm:animLvl val="lvl"/>
          <dgm:resizeHandles val="exact"/>
        </dgm:presLayoutVars>
      </dgm:prSet>
      <dgm:spPr/>
    </dgm:pt>
    <dgm:pt modelId="{B9DEE1DB-5709-4B76-B27C-9F6328498A14}" type="pres">
      <dgm:prSet presAssocID="{71920B5B-D7A0-43C2-AE7B-FE1F52A04316}" presName="parentLin" presStyleCnt="0"/>
      <dgm:spPr/>
    </dgm:pt>
    <dgm:pt modelId="{29023802-9A50-4D0A-A009-562A38FA42C5}" type="pres">
      <dgm:prSet presAssocID="{71920B5B-D7A0-43C2-AE7B-FE1F52A04316}" presName="parentLeftMargin" presStyleLbl="node1" presStyleIdx="0" presStyleCnt="10"/>
      <dgm:spPr/>
    </dgm:pt>
    <dgm:pt modelId="{0E306C56-7AC3-4C7F-B816-D0D614FB8336}" type="pres">
      <dgm:prSet presAssocID="{71920B5B-D7A0-43C2-AE7B-FE1F52A04316}" presName="parentText" presStyleLbl="node1" presStyleIdx="0" presStyleCnt="10">
        <dgm:presLayoutVars>
          <dgm:chMax val="0"/>
          <dgm:bulletEnabled val="1"/>
        </dgm:presLayoutVars>
      </dgm:prSet>
      <dgm:spPr/>
    </dgm:pt>
    <dgm:pt modelId="{EBAA2A36-3B9F-47E9-B8FF-6BE4359DA1D8}" type="pres">
      <dgm:prSet presAssocID="{71920B5B-D7A0-43C2-AE7B-FE1F52A04316}" presName="negativeSpace" presStyleCnt="0"/>
      <dgm:spPr/>
    </dgm:pt>
    <dgm:pt modelId="{6F56F7D2-290D-4ED0-BAB3-D3EB0FD72767}" type="pres">
      <dgm:prSet presAssocID="{71920B5B-D7A0-43C2-AE7B-FE1F52A04316}" presName="childText" presStyleLbl="conFgAcc1" presStyleIdx="0" presStyleCnt="10">
        <dgm:presLayoutVars>
          <dgm:bulletEnabled val="1"/>
        </dgm:presLayoutVars>
      </dgm:prSet>
      <dgm:spPr/>
    </dgm:pt>
    <dgm:pt modelId="{7119E1D3-BA5E-4D53-AC2E-277EA2702BEB}" type="pres">
      <dgm:prSet presAssocID="{EAC0DE3D-ED0A-42A4-A750-72A51DF0D6D2}" presName="spaceBetweenRectangles" presStyleCnt="0"/>
      <dgm:spPr/>
    </dgm:pt>
    <dgm:pt modelId="{E2F941B7-93D9-4166-9630-D069B219676E}" type="pres">
      <dgm:prSet presAssocID="{1239334D-C584-410E-A48B-28D91CF4FA6C}" presName="parentLin" presStyleCnt="0"/>
      <dgm:spPr/>
    </dgm:pt>
    <dgm:pt modelId="{EA4E2EEF-EF4C-4C98-ADDA-D5E50FA73130}" type="pres">
      <dgm:prSet presAssocID="{1239334D-C584-410E-A48B-28D91CF4FA6C}" presName="parentLeftMargin" presStyleLbl="node1" presStyleIdx="0" presStyleCnt="10"/>
      <dgm:spPr/>
    </dgm:pt>
    <dgm:pt modelId="{9CB3748E-9938-44EC-9DC5-6F24EF987B71}" type="pres">
      <dgm:prSet presAssocID="{1239334D-C584-410E-A48B-28D91CF4FA6C}" presName="parentText" presStyleLbl="node1" presStyleIdx="1" presStyleCnt="10">
        <dgm:presLayoutVars>
          <dgm:chMax val="0"/>
          <dgm:bulletEnabled val="1"/>
        </dgm:presLayoutVars>
      </dgm:prSet>
      <dgm:spPr/>
    </dgm:pt>
    <dgm:pt modelId="{4146BBF0-67D0-4078-B4F3-FEAD2A8B7DF5}" type="pres">
      <dgm:prSet presAssocID="{1239334D-C584-410E-A48B-28D91CF4FA6C}" presName="negativeSpace" presStyleCnt="0"/>
      <dgm:spPr/>
    </dgm:pt>
    <dgm:pt modelId="{D18B6DC7-05D8-4F11-A23F-BE2B3F29A86F}" type="pres">
      <dgm:prSet presAssocID="{1239334D-C584-410E-A48B-28D91CF4FA6C}" presName="childText" presStyleLbl="conFgAcc1" presStyleIdx="1" presStyleCnt="10">
        <dgm:presLayoutVars>
          <dgm:bulletEnabled val="1"/>
        </dgm:presLayoutVars>
      </dgm:prSet>
      <dgm:spPr/>
    </dgm:pt>
    <dgm:pt modelId="{632D7CC5-2B5D-4DA4-B8D3-FBC9F0323946}" type="pres">
      <dgm:prSet presAssocID="{73EFCC59-AF5E-4E3D-A7E7-A598DD8A20EC}" presName="spaceBetweenRectangles" presStyleCnt="0"/>
      <dgm:spPr/>
    </dgm:pt>
    <dgm:pt modelId="{524C9B15-38C1-4876-8896-3339B6161FF7}" type="pres">
      <dgm:prSet presAssocID="{FA1ABC42-DBB1-4205-AD20-28B737F8DAA0}" presName="parentLin" presStyleCnt="0"/>
      <dgm:spPr/>
    </dgm:pt>
    <dgm:pt modelId="{5CB2FD15-928B-440B-90C2-9AD843589DCF}" type="pres">
      <dgm:prSet presAssocID="{FA1ABC42-DBB1-4205-AD20-28B737F8DAA0}" presName="parentLeftMargin" presStyleLbl="node1" presStyleIdx="1" presStyleCnt="10"/>
      <dgm:spPr/>
    </dgm:pt>
    <dgm:pt modelId="{B9E5EECE-9549-4FF2-B363-1330F07B9D08}" type="pres">
      <dgm:prSet presAssocID="{FA1ABC42-DBB1-4205-AD20-28B737F8DAA0}" presName="parentText" presStyleLbl="node1" presStyleIdx="2" presStyleCnt="10">
        <dgm:presLayoutVars>
          <dgm:chMax val="0"/>
          <dgm:bulletEnabled val="1"/>
        </dgm:presLayoutVars>
      </dgm:prSet>
      <dgm:spPr/>
    </dgm:pt>
    <dgm:pt modelId="{437E3A91-16AC-43D5-95A4-F8D4294D7E11}" type="pres">
      <dgm:prSet presAssocID="{FA1ABC42-DBB1-4205-AD20-28B737F8DAA0}" presName="negativeSpace" presStyleCnt="0"/>
      <dgm:spPr/>
    </dgm:pt>
    <dgm:pt modelId="{3523C3A0-A2A7-43B1-B7AF-6358E08347E8}" type="pres">
      <dgm:prSet presAssocID="{FA1ABC42-DBB1-4205-AD20-28B737F8DAA0}" presName="childText" presStyleLbl="conFgAcc1" presStyleIdx="2" presStyleCnt="10">
        <dgm:presLayoutVars>
          <dgm:bulletEnabled val="1"/>
        </dgm:presLayoutVars>
      </dgm:prSet>
      <dgm:spPr/>
    </dgm:pt>
    <dgm:pt modelId="{44BBA989-929B-412F-A6E8-B3446883470D}" type="pres">
      <dgm:prSet presAssocID="{EAD58FDD-F57D-4D0E-AA38-DB87F2022180}" presName="spaceBetweenRectangles" presStyleCnt="0"/>
      <dgm:spPr/>
    </dgm:pt>
    <dgm:pt modelId="{6B3F731B-1A09-4575-944B-DF0747026552}" type="pres">
      <dgm:prSet presAssocID="{998EEAF2-5ABD-4360-8B98-6AB460426E3C}" presName="parentLin" presStyleCnt="0"/>
      <dgm:spPr/>
    </dgm:pt>
    <dgm:pt modelId="{8F7F279E-574F-498B-B4B6-B7EC6F640C5C}" type="pres">
      <dgm:prSet presAssocID="{998EEAF2-5ABD-4360-8B98-6AB460426E3C}" presName="parentLeftMargin" presStyleLbl="node1" presStyleIdx="2" presStyleCnt="10"/>
      <dgm:spPr/>
    </dgm:pt>
    <dgm:pt modelId="{CE4F5DD4-B3B1-495E-8C14-9892181CA05E}" type="pres">
      <dgm:prSet presAssocID="{998EEAF2-5ABD-4360-8B98-6AB460426E3C}" presName="parentText" presStyleLbl="node1" presStyleIdx="3" presStyleCnt="10">
        <dgm:presLayoutVars>
          <dgm:chMax val="0"/>
          <dgm:bulletEnabled val="1"/>
        </dgm:presLayoutVars>
      </dgm:prSet>
      <dgm:spPr/>
    </dgm:pt>
    <dgm:pt modelId="{ACA8C670-67AE-48B7-85FA-480F899FE7A7}" type="pres">
      <dgm:prSet presAssocID="{998EEAF2-5ABD-4360-8B98-6AB460426E3C}" presName="negativeSpace" presStyleCnt="0"/>
      <dgm:spPr/>
    </dgm:pt>
    <dgm:pt modelId="{DA77B9FD-10E7-43D2-B3B2-BCCBD4FDB5B2}" type="pres">
      <dgm:prSet presAssocID="{998EEAF2-5ABD-4360-8B98-6AB460426E3C}" presName="childText" presStyleLbl="conFgAcc1" presStyleIdx="3" presStyleCnt="10">
        <dgm:presLayoutVars>
          <dgm:bulletEnabled val="1"/>
        </dgm:presLayoutVars>
      </dgm:prSet>
      <dgm:spPr/>
    </dgm:pt>
    <dgm:pt modelId="{AB19726F-50C2-47E4-88CB-ACAB0C096FE9}" type="pres">
      <dgm:prSet presAssocID="{F28DB46B-6B4C-4059-AEFE-6B3038C24104}" presName="spaceBetweenRectangles" presStyleCnt="0"/>
      <dgm:spPr/>
    </dgm:pt>
    <dgm:pt modelId="{3EEDA5D1-561E-4142-9E2F-3C4CBBBF2F99}" type="pres">
      <dgm:prSet presAssocID="{A394F0BD-648B-40DD-869F-9BCC6E2B4F0D}" presName="parentLin" presStyleCnt="0"/>
      <dgm:spPr/>
    </dgm:pt>
    <dgm:pt modelId="{2DFF2B90-4CBF-4653-820B-998B117C9032}" type="pres">
      <dgm:prSet presAssocID="{A394F0BD-648B-40DD-869F-9BCC6E2B4F0D}" presName="parentLeftMargin" presStyleLbl="node1" presStyleIdx="3" presStyleCnt="10"/>
      <dgm:spPr/>
    </dgm:pt>
    <dgm:pt modelId="{9F99A245-D671-42F4-B87A-5D55A392A26E}" type="pres">
      <dgm:prSet presAssocID="{A394F0BD-648B-40DD-869F-9BCC6E2B4F0D}" presName="parentText" presStyleLbl="node1" presStyleIdx="4" presStyleCnt="10">
        <dgm:presLayoutVars>
          <dgm:chMax val="0"/>
          <dgm:bulletEnabled val="1"/>
        </dgm:presLayoutVars>
      </dgm:prSet>
      <dgm:spPr/>
    </dgm:pt>
    <dgm:pt modelId="{9DACFA71-023F-45DA-8A14-341658249888}" type="pres">
      <dgm:prSet presAssocID="{A394F0BD-648B-40DD-869F-9BCC6E2B4F0D}" presName="negativeSpace" presStyleCnt="0"/>
      <dgm:spPr/>
    </dgm:pt>
    <dgm:pt modelId="{E2A7705A-1B7A-4735-8B1A-DB74960B4082}" type="pres">
      <dgm:prSet presAssocID="{A394F0BD-648B-40DD-869F-9BCC6E2B4F0D}" presName="childText" presStyleLbl="conFgAcc1" presStyleIdx="4" presStyleCnt="10">
        <dgm:presLayoutVars>
          <dgm:bulletEnabled val="1"/>
        </dgm:presLayoutVars>
      </dgm:prSet>
      <dgm:spPr/>
    </dgm:pt>
    <dgm:pt modelId="{BAF5294C-B370-43AE-8AC4-012BF1F15D0E}" type="pres">
      <dgm:prSet presAssocID="{FD9C62BE-C4F6-4012-8C4D-FCD4D42C5E42}" presName="spaceBetweenRectangles" presStyleCnt="0"/>
      <dgm:spPr/>
    </dgm:pt>
    <dgm:pt modelId="{A6A3A5FC-BAFB-479F-A78A-BB4A3EADE438}" type="pres">
      <dgm:prSet presAssocID="{1AE42E50-88E6-4155-9225-39EC8184F961}" presName="parentLin" presStyleCnt="0"/>
      <dgm:spPr/>
    </dgm:pt>
    <dgm:pt modelId="{0C1E705E-D9E9-4917-911E-D92E1C278314}" type="pres">
      <dgm:prSet presAssocID="{1AE42E50-88E6-4155-9225-39EC8184F961}" presName="parentLeftMargin" presStyleLbl="node1" presStyleIdx="4" presStyleCnt="10"/>
      <dgm:spPr/>
    </dgm:pt>
    <dgm:pt modelId="{681296FD-9AC6-4D5F-8FC5-EB64F55BA59B}" type="pres">
      <dgm:prSet presAssocID="{1AE42E50-88E6-4155-9225-39EC8184F961}" presName="parentText" presStyleLbl="node1" presStyleIdx="5" presStyleCnt="10">
        <dgm:presLayoutVars>
          <dgm:chMax val="0"/>
          <dgm:bulletEnabled val="1"/>
        </dgm:presLayoutVars>
      </dgm:prSet>
      <dgm:spPr/>
    </dgm:pt>
    <dgm:pt modelId="{E159E49D-F30B-471A-81F7-1539ED13A751}" type="pres">
      <dgm:prSet presAssocID="{1AE42E50-88E6-4155-9225-39EC8184F961}" presName="negativeSpace" presStyleCnt="0"/>
      <dgm:spPr/>
    </dgm:pt>
    <dgm:pt modelId="{09DF9164-1B60-48F1-8378-09DAD2DEA4B2}" type="pres">
      <dgm:prSet presAssocID="{1AE42E50-88E6-4155-9225-39EC8184F961}" presName="childText" presStyleLbl="conFgAcc1" presStyleIdx="5" presStyleCnt="10">
        <dgm:presLayoutVars>
          <dgm:bulletEnabled val="1"/>
        </dgm:presLayoutVars>
      </dgm:prSet>
      <dgm:spPr/>
    </dgm:pt>
    <dgm:pt modelId="{B04485AD-E029-4169-9B62-C6471CC20DFF}" type="pres">
      <dgm:prSet presAssocID="{5469F635-1DE8-4C19-80AD-1E913FA82F72}" presName="spaceBetweenRectangles" presStyleCnt="0"/>
      <dgm:spPr/>
    </dgm:pt>
    <dgm:pt modelId="{BD8C157D-2996-4F8D-8CE1-789B0AB732C0}" type="pres">
      <dgm:prSet presAssocID="{3F5B8C95-1284-49B0-9AD2-34AFFD6710F6}" presName="parentLin" presStyleCnt="0"/>
      <dgm:spPr/>
    </dgm:pt>
    <dgm:pt modelId="{0AE38DCB-16DA-42D1-80ED-642B7F7F4086}" type="pres">
      <dgm:prSet presAssocID="{3F5B8C95-1284-49B0-9AD2-34AFFD6710F6}" presName="parentLeftMargin" presStyleLbl="node1" presStyleIdx="5" presStyleCnt="10"/>
      <dgm:spPr/>
    </dgm:pt>
    <dgm:pt modelId="{33006E17-4CD7-4478-B338-5943BED87688}" type="pres">
      <dgm:prSet presAssocID="{3F5B8C95-1284-49B0-9AD2-34AFFD6710F6}" presName="parentText" presStyleLbl="node1" presStyleIdx="6" presStyleCnt="10">
        <dgm:presLayoutVars>
          <dgm:chMax val="0"/>
          <dgm:bulletEnabled val="1"/>
        </dgm:presLayoutVars>
      </dgm:prSet>
      <dgm:spPr/>
    </dgm:pt>
    <dgm:pt modelId="{EC16EDC5-36C3-4262-B44B-AC3DA2700C60}" type="pres">
      <dgm:prSet presAssocID="{3F5B8C95-1284-49B0-9AD2-34AFFD6710F6}" presName="negativeSpace" presStyleCnt="0"/>
      <dgm:spPr/>
    </dgm:pt>
    <dgm:pt modelId="{A5CE9198-BA87-43F7-BA47-6E828428EFFC}" type="pres">
      <dgm:prSet presAssocID="{3F5B8C95-1284-49B0-9AD2-34AFFD6710F6}" presName="childText" presStyleLbl="conFgAcc1" presStyleIdx="6" presStyleCnt="10">
        <dgm:presLayoutVars>
          <dgm:bulletEnabled val="1"/>
        </dgm:presLayoutVars>
      </dgm:prSet>
      <dgm:spPr/>
    </dgm:pt>
    <dgm:pt modelId="{3B395EFF-774F-467B-8260-4CE92CC88D42}" type="pres">
      <dgm:prSet presAssocID="{C5D601FD-F1C8-47BA-96DF-4F62A3F711E5}" presName="spaceBetweenRectangles" presStyleCnt="0"/>
      <dgm:spPr/>
    </dgm:pt>
    <dgm:pt modelId="{6D52303A-C773-4BC9-8A34-C6D84FE84214}" type="pres">
      <dgm:prSet presAssocID="{0DB21DC1-CBF6-4156-8B73-C5AAC24D9785}" presName="parentLin" presStyleCnt="0"/>
      <dgm:spPr/>
    </dgm:pt>
    <dgm:pt modelId="{74C50177-3CC9-4409-AA66-1F8F38B01AAF}" type="pres">
      <dgm:prSet presAssocID="{0DB21DC1-CBF6-4156-8B73-C5AAC24D9785}" presName="parentLeftMargin" presStyleLbl="node1" presStyleIdx="6" presStyleCnt="10"/>
      <dgm:spPr/>
    </dgm:pt>
    <dgm:pt modelId="{A1321289-37E4-43A8-8EC7-E56BD682FBEA}" type="pres">
      <dgm:prSet presAssocID="{0DB21DC1-CBF6-4156-8B73-C5AAC24D9785}" presName="parentText" presStyleLbl="node1" presStyleIdx="7" presStyleCnt="10">
        <dgm:presLayoutVars>
          <dgm:chMax val="0"/>
          <dgm:bulletEnabled val="1"/>
        </dgm:presLayoutVars>
      </dgm:prSet>
      <dgm:spPr/>
    </dgm:pt>
    <dgm:pt modelId="{D8C28595-CD64-49D4-926D-645A79F7BD2B}" type="pres">
      <dgm:prSet presAssocID="{0DB21DC1-CBF6-4156-8B73-C5AAC24D9785}" presName="negativeSpace" presStyleCnt="0"/>
      <dgm:spPr/>
    </dgm:pt>
    <dgm:pt modelId="{81886ECE-4F00-41DC-A0E3-744F3D376AA2}" type="pres">
      <dgm:prSet presAssocID="{0DB21DC1-CBF6-4156-8B73-C5AAC24D9785}" presName="childText" presStyleLbl="conFgAcc1" presStyleIdx="7" presStyleCnt="10">
        <dgm:presLayoutVars>
          <dgm:bulletEnabled val="1"/>
        </dgm:presLayoutVars>
      </dgm:prSet>
      <dgm:spPr/>
    </dgm:pt>
    <dgm:pt modelId="{8C01C467-4FE8-4771-90C9-860614EE4C43}" type="pres">
      <dgm:prSet presAssocID="{CB9E9C61-B97D-4A9E-8A5F-BDD6A77CA04E}" presName="spaceBetweenRectangles" presStyleCnt="0"/>
      <dgm:spPr/>
    </dgm:pt>
    <dgm:pt modelId="{CE0C8B9F-E720-496B-A320-38BA87D63010}" type="pres">
      <dgm:prSet presAssocID="{23AA9E08-EA9A-421C-9108-E54EC9E72DDB}" presName="parentLin" presStyleCnt="0"/>
      <dgm:spPr/>
    </dgm:pt>
    <dgm:pt modelId="{6408ECE1-FC10-4717-9A5E-922653760BA2}" type="pres">
      <dgm:prSet presAssocID="{23AA9E08-EA9A-421C-9108-E54EC9E72DDB}" presName="parentLeftMargin" presStyleLbl="node1" presStyleIdx="7" presStyleCnt="10"/>
      <dgm:spPr/>
    </dgm:pt>
    <dgm:pt modelId="{CB373479-D2CD-4FC2-9BF8-00400128782D}" type="pres">
      <dgm:prSet presAssocID="{23AA9E08-EA9A-421C-9108-E54EC9E72DDB}" presName="parentText" presStyleLbl="node1" presStyleIdx="8" presStyleCnt="10">
        <dgm:presLayoutVars>
          <dgm:chMax val="0"/>
          <dgm:bulletEnabled val="1"/>
        </dgm:presLayoutVars>
      </dgm:prSet>
      <dgm:spPr/>
    </dgm:pt>
    <dgm:pt modelId="{F3899DD5-C176-4F87-B175-B9C2D1BD2D88}" type="pres">
      <dgm:prSet presAssocID="{23AA9E08-EA9A-421C-9108-E54EC9E72DDB}" presName="negativeSpace" presStyleCnt="0"/>
      <dgm:spPr/>
    </dgm:pt>
    <dgm:pt modelId="{5E2D27BC-27C0-4FF8-AF4A-AE83F7D50C48}" type="pres">
      <dgm:prSet presAssocID="{23AA9E08-EA9A-421C-9108-E54EC9E72DDB}" presName="childText" presStyleLbl="conFgAcc1" presStyleIdx="8" presStyleCnt="10">
        <dgm:presLayoutVars>
          <dgm:bulletEnabled val="1"/>
        </dgm:presLayoutVars>
      </dgm:prSet>
      <dgm:spPr/>
    </dgm:pt>
    <dgm:pt modelId="{7BF7C867-5B43-4512-8957-7037F52E41E9}" type="pres">
      <dgm:prSet presAssocID="{D671807E-3899-4024-8841-A2FDC7371C58}" presName="spaceBetweenRectangles" presStyleCnt="0"/>
      <dgm:spPr/>
    </dgm:pt>
    <dgm:pt modelId="{A5C2C956-5E09-4E9D-B4E9-193749F4B452}" type="pres">
      <dgm:prSet presAssocID="{C37FC4C8-963D-4510-AEAF-0F5C68455408}" presName="parentLin" presStyleCnt="0"/>
      <dgm:spPr/>
    </dgm:pt>
    <dgm:pt modelId="{9F2211BC-6436-42E6-9BAD-A059D8ED457F}" type="pres">
      <dgm:prSet presAssocID="{C37FC4C8-963D-4510-AEAF-0F5C68455408}" presName="parentLeftMargin" presStyleLbl="node1" presStyleIdx="8" presStyleCnt="10"/>
      <dgm:spPr/>
    </dgm:pt>
    <dgm:pt modelId="{8C10A4E5-114C-4AC1-BF3F-3A4FF70198CC}" type="pres">
      <dgm:prSet presAssocID="{C37FC4C8-963D-4510-AEAF-0F5C68455408}" presName="parentText" presStyleLbl="node1" presStyleIdx="9" presStyleCnt="10">
        <dgm:presLayoutVars>
          <dgm:chMax val="0"/>
          <dgm:bulletEnabled val="1"/>
        </dgm:presLayoutVars>
      </dgm:prSet>
      <dgm:spPr/>
    </dgm:pt>
    <dgm:pt modelId="{7022911E-8F53-401C-BEEE-5F31E9BDE601}" type="pres">
      <dgm:prSet presAssocID="{C37FC4C8-963D-4510-AEAF-0F5C68455408}" presName="negativeSpace" presStyleCnt="0"/>
      <dgm:spPr/>
    </dgm:pt>
    <dgm:pt modelId="{B3077D2B-DD74-4109-BBD6-DE27F8A554DC}" type="pres">
      <dgm:prSet presAssocID="{C37FC4C8-963D-4510-AEAF-0F5C68455408}" presName="childText" presStyleLbl="conFgAcc1" presStyleIdx="9" presStyleCnt="10">
        <dgm:presLayoutVars>
          <dgm:bulletEnabled val="1"/>
        </dgm:presLayoutVars>
      </dgm:prSet>
      <dgm:spPr/>
    </dgm:pt>
  </dgm:ptLst>
  <dgm:cxnLst>
    <dgm:cxn modelId="{B3C1500A-24EA-4159-9A1F-18074D9F7FB5}" srcId="{28C10B32-2299-4D52-A974-DB1EC47A9A52}" destId="{A394F0BD-648B-40DD-869F-9BCC6E2B4F0D}" srcOrd="4" destOrd="0" parTransId="{7440070B-E1FD-47E3-B16A-DF484195A4D1}" sibTransId="{FD9C62BE-C4F6-4012-8C4D-FCD4D42C5E42}"/>
    <dgm:cxn modelId="{1CBB7A1A-93AD-4CD1-93A3-CC7CF326A73D}" type="presOf" srcId="{1AE42E50-88E6-4155-9225-39EC8184F961}" destId="{0C1E705E-D9E9-4917-911E-D92E1C278314}" srcOrd="0" destOrd="0" presId="urn:microsoft.com/office/officeart/2005/8/layout/list1"/>
    <dgm:cxn modelId="{54965123-C93D-421C-B736-754F1680FA5F}" srcId="{28C10B32-2299-4D52-A974-DB1EC47A9A52}" destId="{0DB21DC1-CBF6-4156-8B73-C5AAC24D9785}" srcOrd="7" destOrd="0" parTransId="{80051606-2A65-4B8C-8EA5-343DA1527130}" sibTransId="{CB9E9C61-B97D-4A9E-8A5F-BDD6A77CA04E}"/>
    <dgm:cxn modelId="{25812325-75F6-409F-8B39-2530357F2D7D}" type="presOf" srcId="{A394F0BD-648B-40DD-869F-9BCC6E2B4F0D}" destId="{2DFF2B90-4CBF-4653-820B-998B117C9032}" srcOrd="0" destOrd="0" presId="urn:microsoft.com/office/officeart/2005/8/layout/list1"/>
    <dgm:cxn modelId="{D5FB3528-7320-42D0-A441-E6EBEA10E392}" type="presOf" srcId="{71920B5B-D7A0-43C2-AE7B-FE1F52A04316}" destId="{29023802-9A50-4D0A-A009-562A38FA42C5}" srcOrd="0" destOrd="0" presId="urn:microsoft.com/office/officeart/2005/8/layout/list1"/>
    <dgm:cxn modelId="{1A458C40-C6A7-43AE-A3CC-1B656D40293D}" srcId="{28C10B32-2299-4D52-A974-DB1EC47A9A52}" destId="{1AE42E50-88E6-4155-9225-39EC8184F961}" srcOrd="5" destOrd="0" parTransId="{539932FC-1F3D-4C94-8041-9CCA2C4F741E}" sibTransId="{5469F635-1DE8-4C19-80AD-1E913FA82F72}"/>
    <dgm:cxn modelId="{4A8ADD60-35C3-42E9-96CC-81E30C4A883F}" type="presOf" srcId="{998EEAF2-5ABD-4360-8B98-6AB460426E3C}" destId="{8F7F279E-574F-498B-B4B6-B7EC6F640C5C}" srcOrd="0" destOrd="0" presId="urn:microsoft.com/office/officeart/2005/8/layout/list1"/>
    <dgm:cxn modelId="{21375F43-E620-428F-A8AE-ADBAB0E77EF3}" type="presOf" srcId="{3F5B8C95-1284-49B0-9AD2-34AFFD6710F6}" destId="{0AE38DCB-16DA-42D1-80ED-642B7F7F4086}" srcOrd="0" destOrd="0" presId="urn:microsoft.com/office/officeart/2005/8/layout/list1"/>
    <dgm:cxn modelId="{8BDD5948-4372-4EF8-B70C-B9EA7D89CA98}" type="presOf" srcId="{FA1ABC42-DBB1-4205-AD20-28B737F8DAA0}" destId="{B9E5EECE-9549-4FF2-B363-1330F07B9D08}" srcOrd="1" destOrd="0" presId="urn:microsoft.com/office/officeart/2005/8/layout/list1"/>
    <dgm:cxn modelId="{552AC769-8F7F-4055-80EC-12A5E917FC21}" srcId="{28C10B32-2299-4D52-A974-DB1EC47A9A52}" destId="{C37FC4C8-963D-4510-AEAF-0F5C68455408}" srcOrd="9" destOrd="0" parTransId="{87E70D4B-69B3-431A-BE3A-D1D485DA16D5}" sibTransId="{33D6E297-2D73-494F-BC16-4FF022D0E831}"/>
    <dgm:cxn modelId="{E7EC544C-C7B0-4382-847D-E7DD3E32B0DC}" type="presOf" srcId="{A394F0BD-648B-40DD-869F-9BCC6E2B4F0D}" destId="{9F99A245-D671-42F4-B87A-5D55A392A26E}" srcOrd="1" destOrd="0" presId="urn:microsoft.com/office/officeart/2005/8/layout/list1"/>
    <dgm:cxn modelId="{0C39FA50-E771-425C-B840-D9F3AC9A754E}" type="presOf" srcId="{1AE42E50-88E6-4155-9225-39EC8184F961}" destId="{681296FD-9AC6-4D5F-8FC5-EB64F55BA59B}" srcOrd="1" destOrd="0" presId="urn:microsoft.com/office/officeart/2005/8/layout/list1"/>
    <dgm:cxn modelId="{24E74D73-4B13-4041-BE88-6CA6F0579AC3}" srcId="{28C10B32-2299-4D52-A974-DB1EC47A9A52}" destId="{1239334D-C584-410E-A48B-28D91CF4FA6C}" srcOrd="1" destOrd="0" parTransId="{7F19FD0F-8EAA-4816-8E44-1C970DE74918}" sibTransId="{73EFCC59-AF5E-4E3D-A7E7-A598DD8A20EC}"/>
    <dgm:cxn modelId="{9B24EB77-5AE8-4CC0-88FC-CA25C138698C}" srcId="{28C10B32-2299-4D52-A974-DB1EC47A9A52}" destId="{FA1ABC42-DBB1-4205-AD20-28B737F8DAA0}" srcOrd="2" destOrd="0" parTransId="{CA9B0CC6-E230-4556-9CFB-B3C7C51B219F}" sibTransId="{EAD58FDD-F57D-4D0E-AA38-DB87F2022180}"/>
    <dgm:cxn modelId="{B2D6DF87-95DB-4C9B-8C68-458C090E4945}" srcId="{28C10B32-2299-4D52-A974-DB1EC47A9A52}" destId="{3F5B8C95-1284-49B0-9AD2-34AFFD6710F6}" srcOrd="6" destOrd="0" parTransId="{3519893F-A28E-4F88-A04B-30F43D25D9B2}" sibTransId="{C5D601FD-F1C8-47BA-96DF-4F62A3F711E5}"/>
    <dgm:cxn modelId="{4183398B-E2A2-4727-B5FE-3F619A0B3D60}" type="presOf" srcId="{C37FC4C8-963D-4510-AEAF-0F5C68455408}" destId="{8C10A4E5-114C-4AC1-BF3F-3A4FF70198CC}" srcOrd="1" destOrd="0" presId="urn:microsoft.com/office/officeart/2005/8/layout/list1"/>
    <dgm:cxn modelId="{3861D58B-62C5-4D7E-9ED7-DB4EF18530D9}" type="presOf" srcId="{1239334D-C584-410E-A48B-28D91CF4FA6C}" destId="{EA4E2EEF-EF4C-4C98-ADDA-D5E50FA73130}" srcOrd="0" destOrd="0" presId="urn:microsoft.com/office/officeart/2005/8/layout/list1"/>
    <dgm:cxn modelId="{68D9F48E-EABB-45FA-899E-EEA62A8CDF39}" type="presOf" srcId="{0DB21DC1-CBF6-4156-8B73-C5AAC24D9785}" destId="{74C50177-3CC9-4409-AA66-1F8F38B01AAF}" srcOrd="0" destOrd="0" presId="urn:microsoft.com/office/officeart/2005/8/layout/list1"/>
    <dgm:cxn modelId="{4F7F3697-0077-4C56-BE4A-C09C5738217B}" srcId="{28C10B32-2299-4D52-A974-DB1EC47A9A52}" destId="{998EEAF2-5ABD-4360-8B98-6AB460426E3C}" srcOrd="3" destOrd="0" parTransId="{851C4BE0-5F0C-40A9-B3EC-0ECC0D9034BA}" sibTransId="{F28DB46B-6B4C-4059-AEFE-6B3038C24104}"/>
    <dgm:cxn modelId="{20703899-7AD3-4E21-B066-3C7A82E341D4}" type="presOf" srcId="{C37FC4C8-963D-4510-AEAF-0F5C68455408}" destId="{9F2211BC-6436-42E6-9BAD-A059D8ED457F}" srcOrd="0" destOrd="0" presId="urn:microsoft.com/office/officeart/2005/8/layout/list1"/>
    <dgm:cxn modelId="{7E63569B-68D0-42D8-AE4A-52328D999C31}" srcId="{28C10B32-2299-4D52-A974-DB1EC47A9A52}" destId="{71920B5B-D7A0-43C2-AE7B-FE1F52A04316}" srcOrd="0" destOrd="0" parTransId="{19277D00-0C08-437B-8E38-B97E7F59B8AB}" sibTransId="{EAC0DE3D-ED0A-42A4-A750-72A51DF0D6D2}"/>
    <dgm:cxn modelId="{6870B59D-7577-44C4-8B35-5AABA21862DC}" type="presOf" srcId="{3F5B8C95-1284-49B0-9AD2-34AFFD6710F6}" destId="{33006E17-4CD7-4478-B338-5943BED87688}" srcOrd="1" destOrd="0" presId="urn:microsoft.com/office/officeart/2005/8/layout/list1"/>
    <dgm:cxn modelId="{19C926B3-26C7-4C3A-AC18-7D7DD9EAD88F}" type="presOf" srcId="{FA1ABC42-DBB1-4205-AD20-28B737F8DAA0}" destId="{5CB2FD15-928B-440B-90C2-9AD843589DCF}" srcOrd="0" destOrd="0" presId="urn:microsoft.com/office/officeart/2005/8/layout/list1"/>
    <dgm:cxn modelId="{5C79C7B4-A696-4199-B5BE-7B52932FCC37}" type="presOf" srcId="{28C10B32-2299-4D52-A974-DB1EC47A9A52}" destId="{2BB393D1-7445-45F9-B329-9B52A2ABD68D}" srcOrd="0" destOrd="0" presId="urn:microsoft.com/office/officeart/2005/8/layout/list1"/>
    <dgm:cxn modelId="{522B0FB9-E980-47BF-8194-51586A626374}" type="presOf" srcId="{1239334D-C584-410E-A48B-28D91CF4FA6C}" destId="{9CB3748E-9938-44EC-9DC5-6F24EF987B71}" srcOrd="1" destOrd="0" presId="urn:microsoft.com/office/officeart/2005/8/layout/list1"/>
    <dgm:cxn modelId="{45594EBA-E977-4AB2-B9B1-C07FC1131A1A}" srcId="{28C10B32-2299-4D52-A974-DB1EC47A9A52}" destId="{23AA9E08-EA9A-421C-9108-E54EC9E72DDB}" srcOrd="8" destOrd="0" parTransId="{1F59A46B-410E-443F-ADB3-8A3410518A30}" sibTransId="{D671807E-3899-4024-8841-A2FDC7371C58}"/>
    <dgm:cxn modelId="{94C84BBC-F262-4C88-AE02-6C4C598A8C46}" type="presOf" srcId="{71920B5B-D7A0-43C2-AE7B-FE1F52A04316}" destId="{0E306C56-7AC3-4C7F-B816-D0D614FB8336}" srcOrd="1" destOrd="0" presId="urn:microsoft.com/office/officeart/2005/8/layout/list1"/>
    <dgm:cxn modelId="{2078F7C3-5E25-4619-8835-DD00FBFE417A}" type="presOf" srcId="{0DB21DC1-CBF6-4156-8B73-C5AAC24D9785}" destId="{A1321289-37E4-43A8-8EC7-E56BD682FBEA}" srcOrd="1" destOrd="0" presId="urn:microsoft.com/office/officeart/2005/8/layout/list1"/>
    <dgm:cxn modelId="{96C137DD-ADBA-4360-94D2-426DBC561937}" type="presOf" srcId="{23AA9E08-EA9A-421C-9108-E54EC9E72DDB}" destId="{CB373479-D2CD-4FC2-9BF8-00400128782D}" srcOrd="1" destOrd="0" presId="urn:microsoft.com/office/officeart/2005/8/layout/list1"/>
    <dgm:cxn modelId="{062DEAF1-050D-42C4-B19F-ABA414919865}" type="presOf" srcId="{998EEAF2-5ABD-4360-8B98-6AB460426E3C}" destId="{CE4F5DD4-B3B1-495E-8C14-9892181CA05E}" srcOrd="1" destOrd="0" presId="urn:microsoft.com/office/officeart/2005/8/layout/list1"/>
    <dgm:cxn modelId="{5AD065F3-BEC4-4D32-9AD5-24B53E849AE6}" type="presOf" srcId="{23AA9E08-EA9A-421C-9108-E54EC9E72DDB}" destId="{6408ECE1-FC10-4717-9A5E-922653760BA2}" srcOrd="0" destOrd="0" presId="urn:microsoft.com/office/officeart/2005/8/layout/list1"/>
    <dgm:cxn modelId="{06FD0BD7-B3FF-49C5-ACA3-40D2E70738E1}" type="presParOf" srcId="{2BB393D1-7445-45F9-B329-9B52A2ABD68D}" destId="{B9DEE1DB-5709-4B76-B27C-9F6328498A14}" srcOrd="0" destOrd="0" presId="urn:microsoft.com/office/officeart/2005/8/layout/list1"/>
    <dgm:cxn modelId="{81B8F46E-EFD0-421A-BE8E-1BCF82DB6C4C}" type="presParOf" srcId="{B9DEE1DB-5709-4B76-B27C-9F6328498A14}" destId="{29023802-9A50-4D0A-A009-562A38FA42C5}" srcOrd="0" destOrd="0" presId="urn:microsoft.com/office/officeart/2005/8/layout/list1"/>
    <dgm:cxn modelId="{068B4E4C-E774-4AD2-ABDD-BBBBD8F21300}" type="presParOf" srcId="{B9DEE1DB-5709-4B76-B27C-9F6328498A14}" destId="{0E306C56-7AC3-4C7F-B816-D0D614FB8336}" srcOrd="1" destOrd="0" presId="urn:microsoft.com/office/officeart/2005/8/layout/list1"/>
    <dgm:cxn modelId="{00DF5EEF-58FD-4105-BC40-67FAEBA740F3}" type="presParOf" srcId="{2BB393D1-7445-45F9-B329-9B52A2ABD68D}" destId="{EBAA2A36-3B9F-47E9-B8FF-6BE4359DA1D8}" srcOrd="1" destOrd="0" presId="urn:microsoft.com/office/officeart/2005/8/layout/list1"/>
    <dgm:cxn modelId="{E07EEBEA-4DFA-4723-AB94-331A38B54E8F}" type="presParOf" srcId="{2BB393D1-7445-45F9-B329-9B52A2ABD68D}" destId="{6F56F7D2-290D-4ED0-BAB3-D3EB0FD72767}" srcOrd="2" destOrd="0" presId="urn:microsoft.com/office/officeart/2005/8/layout/list1"/>
    <dgm:cxn modelId="{D8BA2377-A836-4E8F-AC19-279676A0EAC7}" type="presParOf" srcId="{2BB393D1-7445-45F9-B329-9B52A2ABD68D}" destId="{7119E1D3-BA5E-4D53-AC2E-277EA2702BEB}" srcOrd="3" destOrd="0" presId="urn:microsoft.com/office/officeart/2005/8/layout/list1"/>
    <dgm:cxn modelId="{FC2BAEC4-03F9-412C-A806-82C07467275D}" type="presParOf" srcId="{2BB393D1-7445-45F9-B329-9B52A2ABD68D}" destId="{E2F941B7-93D9-4166-9630-D069B219676E}" srcOrd="4" destOrd="0" presId="urn:microsoft.com/office/officeart/2005/8/layout/list1"/>
    <dgm:cxn modelId="{D4DDF512-0DC0-4310-A5CE-26B412B670FC}" type="presParOf" srcId="{E2F941B7-93D9-4166-9630-D069B219676E}" destId="{EA4E2EEF-EF4C-4C98-ADDA-D5E50FA73130}" srcOrd="0" destOrd="0" presId="urn:microsoft.com/office/officeart/2005/8/layout/list1"/>
    <dgm:cxn modelId="{BE26F23C-0F70-4931-91D4-B51B472EAE84}" type="presParOf" srcId="{E2F941B7-93D9-4166-9630-D069B219676E}" destId="{9CB3748E-9938-44EC-9DC5-6F24EF987B71}" srcOrd="1" destOrd="0" presId="urn:microsoft.com/office/officeart/2005/8/layout/list1"/>
    <dgm:cxn modelId="{588E478F-0D73-4285-941B-B52D846684E2}" type="presParOf" srcId="{2BB393D1-7445-45F9-B329-9B52A2ABD68D}" destId="{4146BBF0-67D0-4078-B4F3-FEAD2A8B7DF5}" srcOrd="5" destOrd="0" presId="urn:microsoft.com/office/officeart/2005/8/layout/list1"/>
    <dgm:cxn modelId="{DF35665F-6332-4F9D-A291-1C64A81E94B5}" type="presParOf" srcId="{2BB393D1-7445-45F9-B329-9B52A2ABD68D}" destId="{D18B6DC7-05D8-4F11-A23F-BE2B3F29A86F}" srcOrd="6" destOrd="0" presId="urn:microsoft.com/office/officeart/2005/8/layout/list1"/>
    <dgm:cxn modelId="{F70C3B64-A452-4CE4-912F-190EC7B7F1F1}" type="presParOf" srcId="{2BB393D1-7445-45F9-B329-9B52A2ABD68D}" destId="{632D7CC5-2B5D-4DA4-B8D3-FBC9F0323946}" srcOrd="7" destOrd="0" presId="urn:microsoft.com/office/officeart/2005/8/layout/list1"/>
    <dgm:cxn modelId="{B2804F25-8F01-4C1C-A57F-6A7EC0687D09}" type="presParOf" srcId="{2BB393D1-7445-45F9-B329-9B52A2ABD68D}" destId="{524C9B15-38C1-4876-8896-3339B6161FF7}" srcOrd="8" destOrd="0" presId="urn:microsoft.com/office/officeart/2005/8/layout/list1"/>
    <dgm:cxn modelId="{0E78C510-1A8B-40AC-82B3-92DB39CB73E1}" type="presParOf" srcId="{524C9B15-38C1-4876-8896-3339B6161FF7}" destId="{5CB2FD15-928B-440B-90C2-9AD843589DCF}" srcOrd="0" destOrd="0" presId="urn:microsoft.com/office/officeart/2005/8/layout/list1"/>
    <dgm:cxn modelId="{661680F7-170E-4D59-B696-3991B11CF898}" type="presParOf" srcId="{524C9B15-38C1-4876-8896-3339B6161FF7}" destId="{B9E5EECE-9549-4FF2-B363-1330F07B9D08}" srcOrd="1" destOrd="0" presId="urn:microsoft.com/office/officeart/2005/8/layout/list1"/>
    <dgm:cxn modelId="{58B063F3-F75A-406D-A8FA-8863C232A3BD}" type="presParOf" srcId="{2BB393D1-7445-45F9-B329-9B52A2ABD68D}" destId="{437E3A91-16AC-43D5-95A4-F8D4294D7E11}" srcOrd="9" destOrd="0" presId="urn:microsoft.com/office/officeart/2005/8/layout/list1"/>
    <dgm:cxn modelId="{D10A573F-CD78-48DC-9DB6-9E3634404A3E}" type="presParOf" srcId="{2BB393D1-7445-45F9-B329-9B52A2ABD68D}" destId="{3523C3A0-A2A7-43B1-B7AF-6358E08347E8}" srcOrd="10" destOrd="0" presId="urn:microsoft.com/office/officeart/2005/8/layout/list1"/>
    <dgm:cxn modelId="{9FD7C16B-1301-4682-9DE3-9185790AE390}" type="presParOf" srcId="{2BB393D1-7445-45F9-B329-9B52A2ABD68D}" destId="{44BBA989-929B-412F-A6E8-B3446883470D}" srcOrd="11" destOrd="0" presId="urn:microsoft.com/office/officeart/2005/8/layout/list1"/>
    <dgm:cxn modelId="{71C858C9-F9CD-4511-A300-DAD452CDB93A}" type="presParOf" srcId="{2BB393D1-7445-45F9-B329-9B52A2ABD68D}" destId="{6B3F731B-1A09-4575-944B-DF0747026552}" srcOrd="12" destOrd="0" presId="urn:microsoft.com/office/officeart/2005/8/layout/list1"/>
    <dgm:cxn modelId="{31A3C55E-D3A2-4B04-86C6-C90EBFB5F1B5}" type="presParOf" srcId="{6B3F731B-1A09-4575-944B-DF0747026552}" destId="{8F7F279E-574F-498B-B4B6-B7EC6F640C5C}" srcOrd="0" destOrd="0" presId="urn:microsoft.com/office/officeart/2005/8/layout/list1"/>
    <dgm:cxn modelId="{30AB8B50-6E4B-41A0-8914-31DCFC293811}" type="presParOf" srcId="{6B3F731B-1A09-4575-944B-DF0747026552}" destId="{CE4F5DD4-B3B1-495E-8C14-9892181CA05E}" srcOrd="1" destOrd="0" presId="urn:microsoft.com/office/officeart/2005/8/layout/list1"/>
    <dgm:cxn modelId="{57FB644B-60C7-4CC7-821B-A5588DA47005}" type="presParOf" srcId="{2BB393D1-7445-45F9-B329-9B52A2ABD68D}" destId="{ACA8C670-67AE-48B7-85FA-480F899FE7A7}" srcOrd="13" destOrd="0" presId="urn:microsoft.com/office/officeart/2005/8/layout/list1"/>
    <dgm:cxn modelId="{316F6DD8-8E20-4A19-B87A-C4701E5E9EBD}" type="presParOf" srcId="{2BB393D1-7445-45F9-B329-9B52A2ABD68D}" destId="{DA77B9FD-10E7-43D2-B3B2-BCCBD4FDB5B2}" srcOrd="14" destOrd="0" presId="urn:microsoft.com/office/officeart/2005/8/layout/list1"/>
    <dgm:cxn modelId="{0F54F2C2-9499-4BD7-A3A6-548F94CAC246}" type="presParOf" srcId="{2BB393D1-7445-45F9-B329-9B52A2ABD68D}" destId="{AB19726F-50C2-47E4-88CB-ACAB0C096FE9}" srcOrd="15" destOrd="0" presId="urn:microsoft.com/office/officeart/2005/8/layout/list1"/>
    <dgm:cxn modelId="{259C7611-D11D-4302-9F05-EB40E5C68ABC}" type="presParOf" srcId="{2BB393D1-7445-45F9-B329-9B52A2ABD68D}" destId="{3EEDA5D1-561E-4142-9E2F-3C4CBBBF2F99}" srcOrd="16" destOrd="0" presId="urn:microsoft.com/office/officeart/2005/8/layout/list1"/>
    <dgm:cxn modelId="{67584928-8723-437A-B8E2-D611D384E5B8}" type="presParOf" srcId="{3EEDA5D1-561E-4142-9E2F-3C4CBBBF2F99}" destId="{2DFF2B90-4CBF-4653-820B-998B117C9032}" srcOrd="0" destOrd="0" presId="urn:microsoft.com/office/officeart/2005/8/layout/list1"/>
    <dgm:cxn modelId="{C1A098A9-FFF9-426B-BA23-5D922576C1C4}" type="presParOf" srcId="{3EEDA5D1-561E-4142-9E2F-3C4CBBBF2F99}" destId="{9F99A245-D671-42F4-B87A-5D55A392A26E}" srcOrd="1" destOrd="0" presId="urn:microsoft.com/office/officeart/2005/8/layout/list1"/>
    <dgm:cxn modelId="{3A2C0905-DDE9-4BE3-96A6-EA5FCAA7D7C4}" type="presParOf" srcId="{2BB393D1-7445-45F9-B329-9B52A2ABD68D}" destId="{9DACFA71-023F-45DA-8A14-341658249888}" srcOrd="17" destOrd="0" presId="urn:microsoft.com/office/officeart/2005/8/layout/list1"/>
    <dgm:cxn modelId="{AAC9CC73-599F-4C33-9211-D3A9F5FA444D}" type="presParOf" srcId="{2BB393D1-7445-45F9-B329-9B52A2ABD68D}" destId="{E2A7705A-1B7A-4735-8B1A-DB74960B4082}" srcOrd="18" destOrd="0" presId="urn:microsoft.com/office/officeart/2005/8/layout/list1"/>
    <dgm:cxn modelId="{ED607538-BA28-4A51-9A2C-B9039DBF2454}" type="presParOf" srcId="{2BB393D1-7445-45F9-B329-9B52A2ABD68D}" destId="{BAF5294C-B370-43AE-8AC4-012BF1F15D0E}" srcOrd="19" destOrd="0" presId="urn:microsoft.com/office/officeart/2005/8/layout/list1"/>
    <dgm:cxn modelId="{02BB5C5B-8B3D-44DF-9D0D-2962DEB667F9}" type="presParOf" srcId="{2BB393D1-7445-45F9-B329-9B52A2ABD68D}" destId="{A6A3A5FC-BAFB-479F-A78A-BB4A3EADE438}" srcOrd="20" destOrd="0" presId="urn:microsoft.com/office/officeart/2005/8/layout/list1"/>
    <dgm:cxn modelId="{856CA816-DC7A-418A-87A0-EC727C45EED6}" type="presParOf" srcId="{A6A3A5FC-BAFB-479F-A78A-BB4A3EADE438}" destId="{0C1E705E-D9E9-4917-911E-D92E1C278314}" srcOrd="0" destOrd="0" presId="urn:microsoft.com/office/officeart/2005/8/layout/list1"/>
    <dgm:cxn modelId="{DB72BB0F-C668-40D2-9B0F-FBFE568F698C}" type="presParOf" srcId="{A6A3A5FC-BAFB-479F-A78A-BB4A3EADE438}" destId="{681296FD-9AC6-4D5F-8FC5-EB64F55BA59B}" srcOrd="1" destOrd="0" presId="urn:microsoft.com/office/officeart/2005/8/layout/list1"/>
    <dgm:cxn modelId="{962571B8-0D13-445D-B034-2504102993E6}" type="presParOf" srcId="{2BB393D1-7445-45F9-B329-9B52A2ABD68D}" destId="{E159E49D-F30B-471A-81F7-1539ED13A751}" srcOrd="21" destOrd="0" presId="urn:microsoft.com/office/officeart/2005/8/layout/list1"/>
    <dgm:cxn modelId="{F8BD265D-A008-446F-959E-DEA08D264CEB}" type="presParOf" srcId="{2BB393D1-7445-45F9-B329-9B52A2ABD68D}" destId="{09DF9164-1B60-48F1-8378-09DAD2DEA4B2}" srcOrd="22" destOrd="0" presId="urn:microsoft.com/office/officeart/2005/8/layout/list1"/>
    <dgm:cxn modelId="{9F376BED-D20D-4353-9A73-70AED95DD8E9}" type="presParOf" srcId="{2BB393D1-7445-45F9-B329-9B52A2ABD68D}" destId="{B04485AD-E029-4169-9B62-C6471CC20DFF}" srcOrd="23" destOrd="0" presId="urn:microsoft.com/office/officeart/2005/8/layout/list1"/>
    <dgm:cxn modelId="{63182E1F-537F-468A-97E1-EC7A227F3221}" type="presParOf" srcId="{2BB393D1-7445-45F9-B329-9B52A2ABD68D}" destId="{BD8C157D-2996-4F8D-8CE1-789B0AB732C0}" srcOrd="24" destOrd="0" presId="urn:microsoft.com/office/officeart/2005/8/layout/list1"/>
    <dgm:cxn modelId="{800716E6-3EC3-4AD0-85C1-73F86E58F76E}" type="presParOf" srcId="{BD8C157D-2996-4F8D-8CE1-789B0AB732C0}" destId="{0AE38DCB-16DA-42D1-80ED-642B7F7F4086}" srcOrd="0" destOrd="0" presId="urn:microsoft.com/office/officeart/2005/8/layout/list1"/>
    <dgm:cxn modelId="{80BCE6C7-F34C-4101-8A43-056265ECB970}" type="presParOf" srcId="{BD8C157D-2996-4F8D-8CE1-789B0AB732C0}" destId="{33006E17-4CD7-4478-B338-5943BED87688}" srcOrd="1" destOrd="0" presId="urn:microsoft.com/office/officeart/2005/8/layout/list1"/>
    <dgm:cxn modelId="{DDA0D58C-73A1-4592-820E-FE29DEB8BD63}" type="presParOf" srcId="{2BB393D1-7445-45F9-B329-9B52A2ABD68D}" destId="{EC16EDC5-36C3-4262-B44B-AC3DA2700C60}" srcOrd="25" destOrd="0" presId="urn:microsoft.com/office/officeart/2005/8/layout/list1"/>
    <dgm:cxn modelId="{29A1C445-1F34-488D-B826-E220A4190FE7}" type="presParOf" srcId="{2BB393D1-7445-45F9-B329-9B52A2ABD68D}" destId="{A5CE9198-BA87-43F7-BA47-6E828428EFFC}" srcOrd="26" destOrd="0" presId="urn:microsoft.com/office/officeart/2005/8/layout/list1"/>
    <dgm:cxn modelId="{0E680BF2-84E2-4F64-B84C-19C8FFF9E527}" type="presParOf" srcId="{2BB393D1-7445-45F9-B329-9B52A2ABD68D}" destId="{3B395EFF-774F-467B-8260-4CE92CC88D42}" srcOrd="27" destOrd="0" presId="urn:microsoft.com/office/officeart/2005/8/layout/list1"/>
    <dgm:cxn modelId="{CD321878-4E19-4592-ADF4-6C7693863DA6}" type="presParOf" srcId="{2BB393D1-7445-45F9-B329-9B52A2ABD68D}" destId="{6D52303A-C773-4BC9-8A34-C6D84FE84214}" srcOrd="28" destOrd="0" presId="urn:microsoft.com/office/officeart/2005/8/layout/list1"/>
    <dgm:cxn modelId="{DC3AA859-6B42-4CB6-83D5-0F059C2B939C}" type="presParOf" srcId="{6D52303A-C773-4BC9-8A34-C6D84FE84214}" destId="{74C50177-3CC9-4409-AA66-1F8F38B01AAF}" srcOrd="0" destOrd="0" presId="urn:microsoft.com/office/officeart/2005/8/layout/list1"/>
    <dgm:cxn modelId="{C03E1862-F990-4E40-BB1A-3E9C7AAB0D50}" type="presParOf" srcId="{6D52303A-C773-4BC9-8A34-C6D84FE84214}" destId="{A1321289-37E4-43A8-8EC7-E56BD682FBEA}" srcOrd="1" destOrd="0" presId="urn:microsoft.com/office/officeart/2005/8/layout/list1"/>
    <dgm:cxn modelId="{097202E8-C829-47F6-AB66-42792FBBA7CB}" type="presParOf" srcId="{2BB393D1-7445-45F9-B329-9B52A2ABD68D}" destId="{D8C28595-CD64-49D4-926D-645A79F7BD2B}" srcOrd="29" destOrd="0" presId="urn:microsoft.com/office/officeart/2005/8/layout/list1"/>
    <dgm:cxn modelId="{B612B80C-13AA-4F55-AC60-72D9F1287605}" type="presParOf" srcId="{2BB393D1-7445-45F9-B329-9B52A2ABD68D}" destId="{81886ECE-4F00-41DC-A0E3-744F3D376AA2}" srcOrd="30" destOrd="0" presId="urn:microsoft.com/office/officeart/2005/8/layout/list1"/>
    <dgm:cxn modelId="{E7B9E870-717F-40FB-895E-EB4508483B47}" type="presParOf" srcId="{2BB393D1-7445-45F9-B329-9B52A2ABD68D}" destId="{8C01C467-4FE8-4771-90C9-860614EE4C43}" srcOrd="31" destOrd="0" presId="urn:microsoft.com/office/officeart/2005/8/layout/list1"/>
    <dgm:cxn modelId="{6DED0901-3B91-4932-A8D2-6FF8179B579D}" type="presParOf" srcId="{2BB393D1-7445-45F9-B329-9B52A2ABD68D}" destId="{CE0C8B9F-E720-496B-A320-38BA87D63010}" srcOrd="32" destOrd="0" presId="urn:microsoft.com/office/officeart/2005/8/layout/list1"/>
    <dgm:cxn modelId="{98436C2B-E9F1-4C8E-AE80-0B9F085E8287}" type="presParOf" srcId="{CE0C8B9F-E720-496B-A320-38BA87D63010}" destId="{6408ECE1-FC10-4717-9A5E-922653760BA2}" srcOrd="0" destOrd="0" presId="urn:microsoft.com/office/officeart/2005/8/layout/list1"/>
    <dgm:cxn modelId="{BA955960-9A32-4D5A-907A-D90AB14DD5CE}" type="presParOf" srcId="{CE0C8B9F-E720-496B-A320-38BA87D63010}" destId="{CB373479-D2CD-4FC2-9BF8-00400128782D}" srcOrd="1" destOrd="0" presId="urn:microsoft.com/office/officeart/2005/8/layout/list1"/>
    <dgm:cxn modelId="{8B730082-E964-4D9C-B384-38AF3E96F473}" type="presParOf" srcId="{2BB393D1-7445-45F9-B329-9B52A2ABD68D}" destId="{F3899DD5-C176-4F87-B175-B9C2D1BD2D88}" srcOrd="33" destOrd="0" presId="urn:microsoft.com/office/officeart/2005/8/layout/list1"/>
    <dgm:cxn modelId="{6C84E4A3-D7E7-4DE5-8C06-52CF95840B1B}" type="presParOf" srcId="{2BB393D1-7445-45F9-B329-9B52A2ABD68D}" destId="{5E2D27BC-27C0-4FF8-AF4A-AE83F7D50C48}" srcOrd="34" destOrd="0" presId="urn:microsoft.com/office/officeart/2005/8/layout/list1"/>
    <dgm:cxn modelId="{16F2D1DF-623A-4846-A222-3B229659B961}" type="presParOf" srcId="{2BB393D1-7445-45F9-B329-9B52A2ABD68D}" destId="{7BF7C867-5B43-4512-8957-7037F52E41E9}" srcOrd="35" destOrd="0" presId="urn:microsoft.com/office/officeart/2005/8/layout/list1"/>
    <dgm:cxn modelId="{3C3D51CE-EFA8-4CF6-BB6C-8123350A6AB6}" type="presParOf" srcId="{2BB393D1-7445-45F9-B329-9B52A2ABD68D}" destId="{A5C2C956-5E09-4E9D-B4E9-193749F4B452}" srcOrd="36" destOrd="0" presId="urn:microsoft.com/office/officeart/2005/8/layout/list1"/>
    <dgm:cxn modelId="{5AE93963-C044-4203-88BC-3484E95C4B76}" type="presParOf" srcId="{A5C2C956-5E09-4E9D-B4E9-193749F4B452}" destId="{9F2211BC-6436-42E6-9BAD-A059D8ED457F}" srcOrd="0" destOrd="0" presId="urn:microsoft.com/office/officeart/2005/8/layout/list1"/>
    <dgm:cxn modelId="{FED3432B-24B8-48BD-B1AF-654F689DE79A}" type="presParOf" srcId="{A5C2C956-5E09-4E9D-B4E9-193749F4B452}" destId="{8C10A4E5-114C-4AC1-BF3F-3A4FF70198CC}" srcOrd="1" destOrd="0" presId="urn:microsoft.com/office/officeart/2005/8/layout/list1"/>
    <dgm:cxn modelId="{21AC5FC9-516A-444D-8A99-8F032572FF6A}" type="presParOf" srcId="{2BB393D1-7445-45F9-B329-9B52A2ABD68D}" destId="{7022911E-8F53-401C-BEEE-5F31E9BDE601}" srcOrd="37" destOrd="0" presId="urn:microsoft.com/office/officeart/2005/8/layout/list1"/>
    <dgm:cxn modelId="{74962F50-B3BD-4EC9-BAE4-42771C09ADDC}" type="presParOf" srcId="{2BB393D1-7445-45F9-B329-9B52A2ABD68D}" destId="{B3077D2B-DD74-4109-BBD6-DE27F8A554DC}" srcOrd="3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446457-6F55-4771-ABF3-B68D72D5290F}" type="doc">
      <dgm:prSet loTypeId="urn:microsoft.com/office/officeart/2005/8/layout/pyramid2" loCatId="pyramid" qsTypeId="urn:microsoft.com/office/officeart/2005/8/quickstyle/3d3" qsCatId="3D" csTypeId="urn:microsoft.com/office/officeart/2005/8/colors/accent2_5" csCatId="accent2" phldr="1"/>
      <dgm:spPr/>
      <dgm:t>
        <a:bodyPr/>
        <a:lstStyle/>
        <a:p>
          <a:endParaRPr lang="es-ES"/>
        </a:p>
      </dgm:t>
    </dgm:pt>
    <dgm:pt modelId="{42612D0B-9C97-49D3-BF3D-D58337135C24}">
      <dgm:prSet phldrT="[Texto]" custT="1"/>
      <dgm:spPr/>
      <dgm: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Constitución de la República del Ecuador</a:t>
          </a:r>
        </a:p>
      </dgm:t>
    </dgm:pt>
    <dgm:pt modelId="{67F0B6A2-CA9B-4F9E-9124-C39470859E35}" type="parTrans" cxnId="{588AAAB9-B4D7-4FB5-9E67-6540EBB08F1C}">
      <dgm:prSet/>
      <dgm:spPr/>
      <dgm:t>
        <a:bodyPr/>
        <a:lstStyle/>
        <a:p>
          <a:endParaRPr lang="es-ES" sz="1800"/>
        </a:p>
      </dgm:t>
    </dgm:pt>
    <dgm:pt modelId="{E9BF6FBB-6471-453A-B30B-EE2BFF185FAB}" type="sibTrans" cxnId="{588AAAB9-B4D7-4FB5-9E67-6540EBB08F1C}">
      <dgm:prSet/>
      <dgm:spPr/>
      <dgm:t>
        <a:bodyPr/>
        <a:lstStyle/>
        <a:p>
          <a:endParaRPr lang="es-ES" sz="1800"/>
        </a:p>
      </dgm:t>
    </dgm:pt>
    <dgm:pt modelId="{772788C0-08BF-4C8A-A237-4403D0D83C79}">
      <dgm:prSet phldrT="[Texto]" custT="1"/>
      <dgm:spPr/>
      <dgm: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Cumbre de la Tierra - Convenio sobre la diversidad biológica, 1992</a:t>
          </a:r>
        </a:p>
      </dgm:t>
    </dgm:pt>
    <dgm:pt modelId="{0AA7BD96-062C-46EB-86AB-3F146C51115B}" type="parTrans" cxnId="{60676042-15D7-40E5-8A5E-62C558EDF90D}">
      <dgm:prSet/>
      <dgm:spPr/>
      <dgm:t>
        <a:bodyPr/>
        <a:lstStyle/>
        <a:p>
          <a:endParaRPr lang="es-ES" sz="1800"/>
        </a:p>
      </dgm:t>
    </dgm:pt>
    <dgm:pt modelId="{6962A578-0BEC-44DE-AE52-E8A07A212A74}" type="sibTrans" cxnId="{60676042-15D7-40E5-8A5E-62C558EDF90D}">
      <dgm:prSet/>
      <dgm:spPr/>
      <dgm:t>
        <a:bodyPr/>
        <a:lstStyle/>
        <a:p>
          <a:endParaRPr lang="es-ES" sz="1800"/>
        </a:p>
      </dgm:t>
    </dgm:pt>
    <dgm:pt modelId="{0E5AFEFE-A44E-409D-BD78-BCA1CF993267}">
      <dgm:prSet phldrT="[Texto]" custT="1"/>
      <dgm:spPr/>
      <dgm: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Agenda 21</a:t>
          </a:r>
        </a:p>
      </dgm:t>
    </dgm:pt>
    <dgm:pt modelId="{EB0AC22B-747A-42B7-9734-12019A09C83B}" type="parTrans" cxnId="{BC241E0C-4DD0-436E-A2FB-D97E9BB23774}">
      <dgm:prSet/>
      <dgm:spPr/>
      <dgm:t>
        <a:bodyPr/>
        <a:lstStyle/>
        <a:p>
          <a:endParaRPr lang="es-ES" sz="1800"/>
        </a:p>
      </dgm:t>
    </dgm:pt>
    <dgm:pt modelId="{5D7FED27-FC9D-4429-8E0D-12A5FAFA0CFC}" type="sibTrans" cxnId="{BC241E0C-4DD0-436E-A2FB-D97E9BB23774}">
      <dgm:prSet/>
      <dgm:spPr/>
      <dgm:t>
        <a:bodyPr/>
        <a:lstStyle/>
        <a:p>
          <a:endParaRPr lang="es-ES" sz="1800"/>
        </a:p>
      </dgm:t>
    </dgm:pt>
    <dgm:pt modelId="{8A5855C6-F46F-4EDF-B4A7-60564DC1B8AE}">
      <dgm:prSet custT="1"/>
      <dgm:spPr/>
      <dgm: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Ley Orgánica del Régimen de la Soberanía Alimentaria</a:t>
          </a:r>
          <a:endParaRPr lang="es-EC" sz="1800" kern="1200" dirty="0">
            <a:solidFill>
              <a:prstClr val="black"/>
            </a:solidFill>
            <a:latin typeface="Britannic Bold" panose="020B0903060703020204" pitchFamily="34" charset="0"/>
            <a:ea typeface="+mn-ea"/>
            <a:cs typeface="+mn-cs"/>
          </a:endParaRPr>
        </a:p>
      </dgm:t>
    </dgm:pt>
    <dgm:pt modelId="{9C283C6D-C9E8-48EE-B4EA-339E1BB02E8D}" type="parTrans" cxnId="{AC8EE1E2-093D-434A-9F17-4311CB1B918A}">
      <dgm:prSet/>
      <dgm:spPr/>
      <dgm:t>
        <a:bodyPr/>
        <a:lstStyle/>
        <a:p>
          <a:endParaRPr lang="es-ES" sz="1800"/>
        </a:p>
      </dgm:t>
    </dgm:pt>
    <dgm:pt modelId="{4712004B-895B-4D70-828A-5C0C89FBA64E}" type="sibTrans" cxnId="{AC8EE1E2-093D-434A-9F17-4311CB1B918A}">
      <dgm:prSet/>
      <dgm:spPr/>
      <dgm:t>
        <a:bodyPr/>
        <a:lstStyle/>
        <a:p>
          <a:endParaRPr lang="es-ES" sz="1800"/>
        </a:p>
      </dgm:t>
    </dgm:pt>
    <dgm:pt modelId="{2BF76D3C-DC42-4426-821A-8591783AA840}">
      <dgm:prSet custT="1"/>
      <dgm:spPr/>
      <dgm: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Ley de Gestión Ambiental</a:t>
          </a:r>
          <a:endParaRPr lang="es-EC" sz="1800" kern="1200" dirty="0">
            <a:solidFill>
              <a:prstClr val="black"/>
            </a:solidFill>
            <a:latin typeface="Britannic Bold" panose="020B0903060703020204" pitchFamily="34" charset="0"/>
            <a:ea typeface="+mn-ea"/>
            <a:cs typeface="+mn-cs"/>
          </a:endParaRPr>
        </a:p>
      </dgm:t>
    </dgm:pt>
    <dgm:pt modelId="{FEDFE5DF-AB4E-4C15-B373-504B07857B99}" type="parTrans" cxnId="{09468F37-38FC-48BF-9F23-45761D503833}">
      <dgm:prSet/>
      <dgm:spPr/>
      <dgm:t>
        <a:bodyPr/>
        <a:lstStyle/>
        <a:p>
          <a:endParaRPr lang="es-ES" sz="1800"/>
        </a:p>
      </dgm:t>
    </dgm:pt>
    <dgm:pt modelId="{47811329-8A66-4921-947E-49F2F9880E1B}" type="sibTrans" cxnId="{09468F37-38FC-48BF-9F23-45761D503833}">
      <dgm:prSet/>
      <dgm:spPr/>
      <dgm:t>
        <a:bodyPr/>
        <a:lstStyle/>
        <a:p>
          <a:endParaRPr lang="es-ES" sz="1800"/>
        </a:p>
      </dgm:t>
    </dgm:pt>
    <dgm:pt modelId="{9D13FF8F-48C5-4410-8315-890E53C9E190}">
      <dgm:prSet custT="1"/>
      <dgm:spPr/>
      <dgm: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Plan Nacional del Buen Vivir</a:t>
          </a:r>
          <a:endParaRPr lang="es-EC" sz="1800" kern="1200" dirty="0">
            <a:solidFill>
              <a:prstClr val="black"/>
            </a:solidFill>
            <a:latin typeface="Britannic Bold" panose="020B0903060703020204" pitchFamily="34" charset="0"/>
            <a:ea typeface="+mn-ea"/>
            <a:cs typeface="+mn-cs"/>
          </a:endParaRPr>
        </a:p>
      </dgm:t>
    </dgm:pt>
    <dgm:pt modelId="{9BB79258-AFAA-41E5-8015-E34A5F7DFF1B}" type="parTrans" cxnId="{6E55BA31-028C-4EE2-8C9D-2961B142CFD0}">
      <dgm:prSet/>
      <dgm:spPr/>
      <dgm:t>
        <a:bodyPr/>
        <a:lstStyle/>
        <a:p>
          <a:endParaRPr lang="es-ES" sz="1800"/>
        </a:p>
      </dgm:t>
    </dgm:pt>
    <dgm:pt modelId="{6DFCABD9-D0C3-4101-839B-5CCBB144389B}" type="sibTrans" cxnId="{6E55BA31-028C-4EE2-8C9D-2961B142CFD0}">
      <dgm:prSet/>
      <dgm:spPr/>
      <dgm:t>
        <a:bodyPr/>
        <a:lstStyle/>
        <a:p>
          <a:endParaRPr lang="es-ES" sz="1800"/>
        </a:p>
      </dgm:t>
    </dgm:pt>
    <dgm:pt modelId="{490AE1B6-5831-407E-BAB1-FF4D8C33E5E0}" type="pres">
      <dgm:prSet presAssocID="{C8446457-6F55-4771-ABF3-B68D72D5290F}" presName="compositeShape" presStyleCnt="0">
        <dgm:presLayoutVars>
          <dgm:dir/>
          <dgm:resizeHandles/>
        </dgm:presLayoutVars>
      </dgm:prSet>
      <dgm:spPr/>
    </dgm:pt>
    <dgm:pt modelId="{BA91DB6E-89E6-426D-8E88-92D21074BF37}" type="pres">
      <dgm:prSet presAssocID="{C8446457-6F55-4771-ABF3-B68D72D5290F}" presName="pyramid" presStyleLbl="node1" presStyleIdx="0" presStyleCnt="1" custScaleY="83193" custLinFactNeighborX="1122" custLinFactNeighborY="-350"/>
      <dgm:spPr>
        <a:solidFill>
          <a:srgbClr val="00CC99">
            <a:alpha val="90000"/>
          </a:srgbClr>
        </a:solidFill>
      </dgm:spPr>
    </dgm:pt>
    <dgm:pt modelId="{B60AB078-5231-4FC1-B665-B99FC603FFB3}" type="pres">
      <dgm:prSet presAssocID="{C8446457-6F55-4771-ABF3-B68D72D5290F}" presName="theList" presStyleCnt="0"/>
      <dgm:spPr/>
    </dgm:pt>
    <dgm:pt modelId="{01BC232B-6F39-4685-83B6-FE727041246B}" type="pres">
      <dgm:prSet presAssocID="{42612D0B-9C97-49D3-BF3D-D58337135C24}" presName="aNode" presStyleLbl="fgAcc1" presStyleIdx="0" presStyleCnt="6">
        <dgm:presLayoutVars>
          <dgm:bulletEnabled val="1"/>
        </dgm:presLayoutVars>
      </dgm:prSet>
      <dgm:spPr/>
    </dgm:pt>
    <dgm:pt modelId="{BFC1C475-C08A-4742-B7D4-876F71D53DC8}" type="pres">
      <dgm:prSet presAssocID="{42612D0B-9C97-49D3-BF3D-D58337135C24}" presName="aSpace" presStyleCnt="0"/>
      <dgm:spPr/>
    </dgm:pt>
    <dgm:pt modelId="{192B6EEB-1E2D-4C66-B010-A890A60E8FD0}" type="pres">
      <dgm:prSet presAssocID="{772788C0-08BF-4C8A-A237-4403D0D83C79}" presName="aNode" presStyleLbl="fgAcc1" presStyleIdx="1" presStyleCnt="6">
        <dgm:presLayoutVars>
          <dgm:bulletEnabled val="1"/>
        </dgm:presLayoutVars>
      </dgm:prSet>
      <dgm:spPr/>
    </dgm:pt>
    <dgm:pt modelId="{082D0D30-6F82-4666-9B58-D201BEBB9EF5}" type="pres">
      <dgm:prSet presAssocID="{772788C0-08BF-4C8A-A237-4403D0D83C79}" presName="aSpace" presStyleCnt="0"/>
      <dgm:spPr/>
    </dgm:pt>
    <dgm:pt modelId="{5FB4E33A-AFBC-4199-BA5A-A5AC3F282AF8}" type="pres">
      <dgm:prSet presAssocID="{0E5AFEFE-A44E-409D-BD78-BCA1CF993267}" presName="aNode" presStyleLbl="fgAcc1" presStyleIdx="2" presStyleCnt="6">
        <dgm:presLayoutVars>
          <dgm:bulletEnabled val="1"/>
        </dgm:presLayoutVars>
      </dgm:prSet>
      <dgm:spPr/>
    </dgm:pt>
    <dgm:pt modelId="{83C4531E-F978-4D4B-86B6-73CEAD5C8E94}" type="pres">
      <dgm:prSet presAssocID="{0E5AFEFE-A44E-409D-BD78-BCA1CF993267}" presName="aSpace" presStyleCnt="0"/>
      <dgm:spPr/>
    </dgm:pt>
    <dgm:pt modelId="{A9C4FD0D-41DF-4C10-AB84-C7F55236C123}" type="pres">
      <dgm:prSet presAssocID="{8A5855C6-F46F-4EDF-B4A7-60564DC1B8AE}" presName="aNode" presStyleLbl="fgAcc1" presStyleIdx="3" presStyleCnt="6">
        <dgm:presLayoutVars>
          <dgm:bulletEnabled val="1"/>
        </dgm:presLayoutVars>
      </dgm:prSet>
      <dgm:spPr/>
    </dgm:pt>
    <dgm:pt modelId="{1B4043EC-0AF2-4573-9DB1-CD0F0C8532BC}" type="pres">
      <dgm:prSet presAssocID="{8A5855C6-F46F-4EDF-B4A7-60564DC1B8AE}" presName="aSpace" presStyleCnt="0"/>
      <dgm:spPr/>
    </dgm:pt>
    <dgm:pt modelId="{33D01037-A375-4525-AB29-9C9A09604F8D}" type="pres">
      <dgm:prSet presAssocID="{2BF76D3C-DC42-4426-821A-8591783AA840}" presName="aNode" presStyleLbl="fgAcc1" presStyleIdx="4" presStyleCnt="6">
        <dgm:presLayoutVars>
          <dgm:bulletEnabled val="1"/>
        </dgm:presLayoutVars>
      </dgm:prSet>
      <dgm:spPr/>
    </dgm:pt>
    <dgm:pt modelId="{382FF8BA-794F-4A5B-8697-912682F53C22}" type="pres">
      <dgm:prSet presAssocID="{2BF76D3C-DC42-4426-821A-8591783AA840}" presName="aSpace" presStyleCnt="0"/>
      <dgm:spPr/>
    </dgm:pt>
    <dgm:pt modelId="{3BA8C96F-8F0F-40B5-855F-5F922E155FBF}" type="pres">
      <dgm:prSet presAssocID="{9D13FF8F-48C5-4410-8315-890E53C9E190}" presName="aNode" presStyleLbl="fgAcc1" presStyleIdx="5" presStyleCnt="6">
        <dgm:presLayoutVars>
          <dgm:bulletEnabled val="1"/>
        </dgm:presLayoutVars>
      </dgm:prSet>
      <dgm:spPr/>
    </dgm:pt>
    <dgm:pt modelId="{6F71F0B4-4FDE-4072-B744-568EF2555516}" type="pres">
      <dgm:prSet presAssocID="{9D13FF8F-48C5-4410-8315-890E53C9E190}" presName="aSpace" presStyleCnt="0"/>
      <dgm:spPr/>
    </dgm:pt>
  </dgm:ptLst>
  <dgm:cxnLst>
    <dgm:cxn modelId="{BC241E0C-4DD0-436E-A2FB-D97E9BB23774}" srcId="{C8446457-6F55-4771-ABF3-B68D72D5290F}" destId="{0E5AFEFE-A44E-409D-BD78-BCA1CF993267}" srcOrd="2" destOrd="0" parTransId="{EB0AC22B-747A-42B7-9734-12019A09C83B}" sibTransId="{5D7FED27-FC9D-4429-8E0D-12A5FAFA0CFC}"/>
    <dgm:cxn modelId="{0886042A-0339-49C9-9109-68B390CBC4E1}" type="presOf" srcId="{772788C0-08BF-4C8A-A237-4403D0D83C79}" destId="{192B6EEB-1E2D-4C66-B010-A890A60E8FD0}" srcOrd="0" destOrd="0" presId="urn:microsoft.com/office/officeart/2005/8/layout/pyramid2"/>
    <dgm:cxn modelId="{6E55BA31-028C-4EE2-8C9D-2961B142CFD0}" srcId="{C8446457-6F55-4771-ABF3-B68D72D5290F}" destId="{9D13FF8F-48C5-4410-8315-890E53C9E190}" srcOrd="5" destOrd="0" parTransId="{9BB79258-AFAA-41E5-8015-E34A5F7DFF1B}" sibTransId="{6DFCABD9-D0C3-4101-839B-5CCBB144389B}"/>
    <dgm:cxn modelId="{09468F37-38FC-48BF-9F23-45761D503833}" srcId="{C8446457-6F55-4771-ABF3-B68D72D5290F}" destId="{2BF76D3C-DC42-4426-821A-8591783AA840}" srcOrd="4" destOrd="0" parTransId="{FEDFE5DF-AB4E-4C15-B373-504B07857B99}" sibTransId="{47811329-8A66-4921-947E-49F2F9880E1B}"/>
    <dgm:cxn modelId="{43D0983B-BC9B-485C-B890-12C54479F42B}" type="presOf" srcId="{0E5AFEFE-A44E-409D-BD78-BCA1CF993267}" destId="{5FB4E33A-AFBC-4199-BA5A-A5AC3F282AF8}" srcOrd="0" destOrd="0" presId="urn:microsoft.com/office/officeart/2005/8/layout/pyramid2"/>
    <dgm:cxn modelId="{60676042-15D7-40E5-8A5E-62C558EDF90D}" srcId="{C8446457-6F55-4771-ABF3-B68D72D5290F}" destId="{772788C0-08BF-4C8A-A237-4403D0D83C79}" srcOrd="1" destOrd="0" parTransId="{0AA7BD96-062C-46EB-86AB-3F146C51115B}" sibTransId="{6962A578-0BEC-44DE-AE52-E8A07A212A74}"/>
    <dgm:cxn modelId="{A7F32751-0AC2-4B37-BB1B-21392798B22F}" type="presOf" srcId="{9D13FF8F-48C5-4410-8315-890E53C9E190}" destId="{3BA8C96F-8F0F-40B5-855F-5F922E155FBF}" srcOrd="0" destOrd="0" presId="urn:microsoft.com/office/officeart/2005/8/layout/pyramid2"/>
    <dgm:cxn modelId="{0BD34E51-1510-43E5-8EBB-BC9F39235AA8}" type="presOf" srcId="{2BF76D3C-DC42-4426-821A-8591783AA840}" destId="{33D01037-A375-4525-AB29-9C9A09604F8D}" srcOrd="0" destOrd="0" presId="urn:microsoft.com/office/officeart/2005/8/layout/pyramid2"/>
    <dgm:cxn modelId="{EFFEABB0-3A4B-4739-AD57-22A77AC2E31F}" type="presOf" srcId="{C8446457-6F55-4771-ABF3-B68D72D5290F}" destId="{490AE1B6-5831-407E-BAB1-FF4D8C33E5E0}" srcOrd="0" destOrd="0" presId="urn:microsoft.com/office/officeart/2005/8/layout/pyramid2"/>
    <dgm:cxn modelId="{588AAAB9-B4D7-4FB5-9E67-6540EBB08F1C}" srcId="{C8446457-6F55-4771-ABF3-B68D72D5290F}" destId="{42612D0B-9C97-49D3-BF3D-D58337135C24}" srcOrd="0" destOrd="0" parTransId="{67F0B6A2-CA9B-4F9E-9124-C39470859E35}" sibTransId="{E9BF6FBB-6471-453A-B30B-EE2BFF185FAB}"/>
    <dgm:cxn modelId="{3C8BA1BF-9C80-4D8C-BD6F-42382D9117A0}" type="presOf" srcId="{8A5855C6-F46F-4EDF-B4A7-60564DC1B8AE}" destId="{A9C4FD0D-41DF-4C10-AB84-C7F55236C123}" srcOrd="0" destOrd="0" presId="urn:microsoft.com/office/officeart/2005/8/layout/pyramid2"/>
    <dgm:cxn modelId="{CF620BD8-9880-43B6-8C1E-8DEEEFCF5671}" type="presOf" srcId="{42612D0B-9C97-49D3-BF3D-D58337135C24}" destId="{01BC232B-6F39-4685-83B6-FE727041246B}" srcOrd="0" destOrd="0" presId="urn:microsoft.com/office/officeart/2005/8/layout/pyramid2"/>
    <dgm:cxn modelId="{AC8EE1E2-093D-434A-9F17-4311CB1B918A}" srcId="{C8446457-6F55-4771-ABF3-B68D72D5290F}" destId="{8A5855C6-F46F-4EDF-B4A7-60564DC1B8AE}" srcOrd="3" destOrd="0" parTransId="{9C283C6D-C9E8-48EE-B4EA-339E1BB02E8D}" sibTransId="{4712004B-895B-4D70-828A-5C0C89FBA64E}"/>
    <dgm:cxn modelId="{394966A3-9018-46D8-AAA5-91A0ED5B4CFD}" type="presParOf" srcId="{490AE1B6-5831-407E-BAB1-FF4D8C33E5E0}" destId="{BA91DB6E-89E6-426D-8E88-92D21074BF37}" srcOrd="0" destOrd="0" presId="urn:microsoft.com/office/officeart/2005/8/layout/pyramid2"/>
    <dgm:cxn modelId="{55825F44-2675-4AAD-A637-E8742B6D084D}" type="presParOf" srcId="{490AE1B6-5831-407E-BAB1-FF4D8C33E5E0}" destId="{B60AB078-5231-4FC1-B665-B99FC603FFB3}" srcOrd="1" destOrd="0" presId="urn:microsoft.com/office/officeart/2005/8/layout/pyramid2"/>
    <dgm:cxn modelId="{68F1E527-E1BE-4AD3-B039-41E05E4C32AC}" type="presParOf" srcId="{B60AB078-5231-4FC1-B665-B99FC603FFB3}" destId="{01BC232B-6F39-4685-83B6-FE727041246B}" srcOrd="0" destOrd="0" presId="urn:microsoft.com/office/officeart/2005/8/layout/pyramid2"/>
    <dgm:cxn modelId="{364CDA91-8DA2-4191-A9BE-F9C90D4E5A04}" type="presParOf" srcId="{B60AB078-5231-4FC1-B665-B99FC603FFB3}" destId="{BFC1C475-C08A-4742-B7D4-876F71D53DC8}" srcOrd="1" destOrd="0" presId="urn:microsoft.com/office/officeart/2005/8/layout/pyramid2"/>
    <dgm:cxn modelId="{7A946FB6-3C9D-441B-8856-4869A24E7D51}" type="presParOf" srcId="{B60AB078-5231-4FC1-B665-B99FC603FFB3}" destId="{192B6EEB-1E2D-4C66-B010-A890A60E8FD0}" srcOrd="2" destOrd="0" presId="urn:microsoft.com/office/officeart/2005/8/layout/pyramid2"/>
    <dgm:cxn modelId="{6F421BEF-4B13-45B0-B58F-DCA3FED5FED7}" type="presParOf" srcId="{B60AB078-5231-4FC1-B665-B99FC603FFB3}" destId="{082D0D30-6F82-4666-9B58-D201BEBB9EF5}" srcOrd="3" destOrd="0" presId="urn:microsoft.com/office/officeart/2005/8/layout/pyramid2"/>
    <dgm:cxn modelId="{712AABEB-9D80-464B-A100-2EE36155BA4A}" type="presParOf" srcId="{B60AB078-5231-4FC1-B665-B99FC603FFB3}" destId="{5FB4E33A-AFBC-4199-BA5A-A5AC3F282AF8}" srcOrd="4" destOrd="0" presId="urn:microsoft.com/office/officeart/2005/8/layout/pyramid2"/>
    <dgm:cxn modelId="{11085195-C130-42F0-8658-CD2DE60F879E}" type="presParOf" srcId="{B60AB078-5231-4FC1-B665-B99FC603FFB3}" destId="{83C4531E-F978-4D4B-86B6-73CEAD5C8E94}" srcOrd="5" destOrd="0" presId="urn:microsoft.com/office/officeart/2005/8/layout/pyramid2"/>
    <dgm:cxn modelId="{77FF973E-227F-429D-880F-DCACD190E737}" type="presParOf" srcId="{B60AB078-5231-4FC1-B665-B99FC603FFB3}" destId="{A9C4FD0D-41DF-4C10-AB84-C7F55236C123}" srcOrd="6" destOrd="0" presId="urn:microsoft.com/office/officeart/2005/8/layout/pyramid2"/>
    <dgm:cxn modelId="{1A3E886D-BD37-42E4-B31B-D65A726A5B48}" type="presParOf" srcId="{B60AB078-5231-4FC1-B665-B99FC603FFB3}" destId="{1B4043EC-0AF2-4573-9DB1-CD0F0C8532BC}" srcOrd="7" destOrd="0" presId="urn:microsoft.com/office/officeart/2005/8/layout/pyramid2"/>
    <dgm:cxn modelId="{B8B525D5-D68A-4B0A-A7E3-FC706DE92838}" type="presParOf" srcId="{B60AB078-5231-4FC1-B665-B99FC603FFB3}" destId="{33D01037-A375-4525-AB29-9C9A09604F8D}" srcOrd="8" destOrd="0" presId="urn:microsoft.com/office/officeart/2005/8/layout/pyramid2"/>
    <dgm:cxn modelId="{25D40111-2678-425A-A7BB-E99408B033D8}" type="presParOf" srcId="{B60AB078-5231-4FC1-B665-B99FC603FFB3}" destId="{382FF8BA-794F-4A5B-8697-912682F53C22}" srcOrd="9" destOrd="0" presId="urn:microsoft.com/office/officeart/2005/8/layout/pyramid2"/>
    <dgm:cxn modelId="{41C20BF5-F17F-44E3-B958-5E077CE546FB}" type="presParOf" srcId="{B60AB078-5231-4FC1-B665-B99FC603FFB3}" destId="{3BA8C96F-8F0F-40B5-855F-5F922E155FBF}" srcOrd="10" destOrd="0" presId="urn:microsoft.com/office/officeart/2005/8/layout/pyramid2"/>
    <dgm:cxn modelId="{6B9DFBAF-0A00-4ADB-B385-69C1265DC226}" type="presParOf" srcId="{B60AB078-5231-4FC1-B665-B99FC603FFB3}" destId="{6F71F0B4-4FDE-4072-B744-568EF2555516}"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68D44D-92D5-49E6-9756-5EB62AA197EE}" type="doc">
      <dgm:prSet loTypeId="urn:microsoft.com/office/officeart/2005/8/layout/bProcess3" loCatId="process" qsTypeId="urn:microsoft.com/office/officeart/2005/8/quickstyle/3d1" qsCatId="3D" csTypeId="urn:microsoft.com/office/officeart/2005/8/colors/accent2_2" csCatId="accent2" phldr="1"/>
      <dgm:spPr/>
      <dgm:t>
        <a:bodyPr/>
        <a:lstStyle/>
        <a:p>
          <a:endParaRPr lang="es-ES"/>
        </a:p>
      </dgm:t>
    </dgm:pt>
    <dgm:pt modelId="{E289CC6C-E2E8-4F27-A469-BCE803A8F7FA}">
      <dgm:prSet phldrT="[Texto]" custT="1"/>
      <dgm:spPr>
        <a:ln>
          <a:solidFill>
            <a:schemeClr val="tx1"/>
          </a:solidFill>
        </a:ln>
      </dgm:spPr>
      <dgm:t>
        <a:bodyPr/>
        <a:lstStyle/>
        <a:p>
          <a:pPr algn="just"/>
          <a:r>
            <a:rPr lang="es-ES" sz="2000" b="1" dirty="0">
              <a:solidFill>
                <a:schemeClr val="tx1"/>
              </a:solidFill>
              <a:latin typeface="Times New Roman" panose="02020603050405020304" pitchFamily="18" charset="0"/>
              <a:cs typeface="Times New Roman" panose="02020603050405020304" pitchFamily="18" charset="0"/>
            </a:rPr>
            <a:t>Composición Florística y Etnobotánica de la Vegetación Natural del Valle de Casanga de la Provincia de Loja (Armijos &amp; Villena, 2009)</a:t>
          </a:r>
          <a:endParaRPr lang="es-ES" sz="2000" dirty="0">
            <a:solidFill>
              <a:schemeClr val="tx1"/>
            </a:solidFill>
            <a:latin typeface="Times New Roman" panose="02020603050405020304" pitchFamily="18" charset="0"/>
            <a:cs typeface="Times New Roman" panose="02020603050405020304" pitchFamily="18" charset="0"/>
          </a:endParaRPr>
        </a:p>
      </dgm:t>
    </dgm:pt>
    <dgm:pt modelId="{0052175F-725E-4B5E-BDD7-37DF2BAE7A88}" type="parTrans" cxnId="{A0970C4D-BD6D-4632-BA90-86ACC46348A9}">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CC62881A-9465-4D31-87CA-44FD7F98A237}" type="sibTrans" cxnId="{A0970C4D-BD6D-4632-BA90-86ACC46348A9}">
      <dgm:prSet>
        <dgm:style>
          <a:lnRef idx="1">
            <a:schemeClr val="dk1"/>
          </a:lnRef>
          <a:fillRef idx="0">
            <a:schemeClr val="dk1"/>
          </a:fillRef>
          <a:effectRef idx="0">
            <a:schemeClr val="dk1"/>
          </a:effectRef>
          <a:fontRef idx="minor">
            <a:schemeClr val="tx1"/>
          </a:fontRef>
        </dgm:style>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BD201DA4-7C6C-4CE2-87D4-6971A0BD0466}">
      <dgm:prSet phldrT="[Texto]" custT="1"/>
      <dgm:spPr>
        <a:ln>
          <a:solidFill>
            <a:schemeClr val="tx1"/>
          </a:solidFill>
        </a:ln>
      </dgm:spPr>
      <dgm:t>
        <a:bodyPr/>
        <a:lstStyle/>
        <a:p>
          <a:pPr algn="just"/>
          <a:r>
            <a:rPr lang="es-ES" sz="1800">
              <a:solidFill>
                <a:schemeClr val="tx1"/>
              </a:solidFill>
              <a:latin typeface="Times New Roman" panose="02020603050405020304" pitchFamily="18" charset="0"/>
              <a:cs typeface="Times New Roman" panose="02020603050405020304" pitchFamily="18" charset="0"/>
            </a:rPr>
            <a:t>*Se registraron 117 especies vegetales con valor de uso</a:t>
          </a:r>
        </a:p>
        <a:p>
          <a:pPr algn="just"/>
          <a:r>
            <a:rPr lang="es-ES" sz="1800">
              <a:solidFill>
                <a:schemeClr val="tx1"/>
              </a:solidFill>
              <a:latin typeface="Times New Roman" panose="02020603050405020304" pitchFamily="18" charset="0"/>
              <a:cs typeface="Times New Roman" panose="02020603050405020304" pitchFamily="18" charset="0"/>
            </a:rPr>
            <a:t>* 97 Géneros</a:t>
          </a:r>
        </a:p>
        <a:p>
          <a:pPr algn="just"/>
          <a:r>
            <a:rPr lang="es-ES" sz="1800">
              <a:solidFill>
                <a:schemeClr val="tx1"/>
              </a:solidFill>
              <a:latin typeface="Times New Roman" panose="02020603050405020304" pitchFamily="18" charset="0"/>
              <a:cs typeface="Times New Roman" panose="02020603050405020304" pitchFamily="18" charset="0"/>
            </a:rPr>
            <a:t>*47 Familias botánicas </a:t>
          </a:r>
          <a:endParaRPr lang="es-ES" sz="1800" dirty="0">
            <a:solidFill>
              <a:schemeClr val="tx1"/>
            </a:solidFill>
            <a:latin typeface="Times New Roman" panose="02020603050405020304" pitchFamily="18" charset="0"/>
            <a:cs typeface="Times New Roman" panose="02020603050405020304" pitchFamily="18" charset="0"/>
          </a:endParaRPr>
        </a:p>
      </dgm:t>
    </dgm:pt>
    <dgm:pt modelId="{BA2CC86C-AF19-43CB-9D1A-189F97AC958E}" type="parTrans" cxnId="{6E772EA0-7BB0-4CB8-9F58-73F6EA2006F8}">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7E26E922-94A3-4A70-9C05-6EE7EEF7B61A}" type="sibTrans" cxnId="{6E772EA0-7BB0-4CB8-9F58-73F6EA2006F8}">
      <dgm:prSet>
        <dgm:style>
          <a:lnRef idx="1">
            <a:schemeClr val="dk1"/>
          </a:lnRef>
          <a:fillRef idx="0">
            <a:schemeClr val="dk1"/>
          </a:fillRef>
          <a:effectRef idx="0">
            <a:schemeClr val="dk1"/>
          </a:effectRef>
          <a:fontRef idx="minor">
            <a:schemeClr val="tx1"/>
          </a:fontRef>
        </dgm:style>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2FC792F6-F693-4B8C-8B69-8279D748D24E}">
      <dgm:prSet phldrT="[Texto]"/>
      <dgm:spPr>
        <a:ln>
          <a:solidFill>
            <a:schemeClr val="tx1"/>
          </a:solidFill>
        </a:ln>
      </dgm:spPr>
      <dgm:t>
        <a:bodyPr/>
        <a:lstStyle/>
        <a:p>
          <a:pPr algn="just"/>
          <a:r>
            <a:rPr lang="es-ES" dirty="0">
              <a:solidFill>
                <a:schemeClr val="tx1"/>
              </a:solidFill>
              <a:latin typeface="Times New Roman" panose="02020603050405020304" pitchFamily="18" charset="0"/>
              <a:cs typeface="Times New Roman" panose="02020603050405020304" pitchFamily="18" charset="0"/>
            </a:rPr>
            <a:t>Categorías con mayor importancia etnobotánica:</a:t>
          </a:r>
        </a:p>
        <a:p>
          <a:pPr algn="just"/>
          <a:r>
            <a:rPr lang="es-ES" dirty="0">
              <a:solidFill>
                <a:schemeClr val="tx1"/>
              </a:solidFill>
              <a:latin typeface="Times New Roman" panose="02020603050405020304" pitchFamily="18" charset="0"/>
              <a:cs typeface="Times New Roman" panose="02020603050405020304" pitchFamily="18" charset="0"/>
            </a:rPr>
            <a:t>-Construcción (6,33 VUT)</a:t>
          </a:r>
        </a:p>
        <a:p>
          <a:pPr algn="just"/>
          <a:r>
            <a:rPr lang="es-ES" dirty="0">
              <a:solidFill>
                <a:schemeClr val="tx1"/>
              </a:solidFill>
              <a:latin typeface="Times New Roman" panose="02020603050405020304" pitchFamily="18" charset="0"/>
              <a:cs typeface="Times New Roman" panose="02020603050405020304" pitchFamily="18" charset="0"/>
            </a:rPr>
            <a:t>-Medicina humana (6,26 VUT)</a:t>
          </a:r>
        </a:p>
        <a:p>
          <a:pPr algn="just"/>
          <a:r>
            <a:rPr lang="es-ES" dirty="0">
              <a:solidFill>
                <a:schemeClr val="tx1"/>
              </a:solidFill>
              <a:latin typeface="Times New Roman" panose="02020603050405020304" pitchFamily="18" charset="0"/>
              <a:cs typeface="Times New Roman" panose="02020603050405020304" pitchFamily="18" charset="0"/>
            </a:rPr>
            <a:t>-Alimento (2,3 VUT)</a:t>
          </a:r>
        </a:p>
        <a:p>
          <a:pPr algn="ctr"/>
          <a:endParaRPr lang="es-ES" dirty="0">
            <a:solidFill>
              <a:schemeClr val="tx1"/>
            </a:solidFill>
            <a:latin typeface="Times New Roman" panose="02020603050405020304" pitchFamily="18" charset="0"/>
            <a:cs typeface="Times New Roman" panose="02020603050405020304" pitchFamily="18" charset="0"/>
          </a:endParaRPr>
        </a:p>
      </dgm:t>
    </dgm:pt>
    <dgm:pt modelId="{4F4A4350-8E7A-4E3E-8852-A98041A3EAA0}" type="parTrans" cxnId="{F44CAFD1-93B4-45C7-903A-3BF452ABBD46}">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563B74C9-6C9D-4669-A9DA-B1952DB212C4}" type="sibTrans" cxnId="{F44CAFD1-93B4-45C7-903A-3BF452ABBD46}">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9067F458-22BC-489C-B078-2C1C053631B7}" type="pres">
      <dgm:prSet presAssocID="{7668D44D-92D5-49E6-9756-5EB62AA197EE}" presName="Name0" presStyleCnt="0">
        <dgm:presLayoutVars>
          <dgm:dir/>
          <dgm:resizeHandles val="exact"/>
        </dgm:presLayoutVars>
      </dgm:prSet>
      <dgm:spPr/>
    </dgm:pt>
    <dgm:pt modelId="{65F388DD-700C-4ECF-9173-AE81FA751CAC}" type="pres">
      <dgm:prSet presAssocID="{E289CC6C-E2E8-4F27-A469-BCE803A8F7FA}" presName="node" presStyleLbl="node1" presStyleIdx="0" presStyleCnt="3" custLinFactNeighborX="-410">
        <dgm:presLayoutVars>
          <dgm:bulletEnabled val="1"/>
        </dgm:presLayoutVars>
      </dgm:prSet>
      <dgm:spPr/>
    </dgm:pt>
    <dgm:pt modelId="{7600052E-375F-403C-A4CB-73752A96EDCE}" type="pres">
      <dgm:prSet presAssocID="{CC62881A-9465-4D31-87CA-44FD7F98A237}" presName="sibTrans" presStyleLbl="sibTrans1D1" presStyleIdx="0" presStyleCnt="2"/>
      <dgm:spPr/>
    </dgm:pt>
    <dgm:pt modelId="{E6B725B2-A338-4E14-8516-8B05E4186902}" type="pres">
      <dgm:prSet presAssocID="{CC62881A-9465-4D31-87CA-44FD7F98A237}" presName="connectorText" presStyleLbl="sibTrans1D1" presStyleIdx="0" presStyleCnt="2"/>
      <dgm:spPr/>
    </dgm:pt>
    <dgm:pt modelId="{36FBB6F9-4609-49AE-9F51-42D26A39725F}" type="pres">
      <dgm:prSet presAssocID="{BD201DA4-7C6C-4CE2-87D4-6971A0BD0466}" presName="node" presStyleLbl="node1" presStyleIdx="1" presStyleCnt="3" custLinFactNeighborX="1877" custLinFactNeighborY="-115">
        <dgm:presLayoutVars>
          <dgm:bulletEnabled val="1"/>
        </dgm:presLayoutVars>
      </dgm:prSet>
      <dgm:spPr/>
    </dgm:pt>
    <dgm:pt modelId="{BE801509-2A0F-48ED-B275-924CF87EA615}" type="pres">
      <dgm:prSet presAssocID="{7E26E922-94A3-4A70-9C05-6EE7EEF7B61A}" presName="sibTrans" presStyleLbl="sibTrans1D1" presStyleIdx="1" presStyleCnt="2"/>
      <dgm:spPr/>
    </dgm:pt>
    <dgm:pt modelId="{E146EABF-B58C-418F-9E41-65A68203718B}" type="pres">
      <dgm:prSet presAssocID="{7E26E922-94A3-4A70-9C05-6EE7EEF7B61A}" presName="connectorText" presStyleLbl="sibTrans1D1" presStyleIdx="1" presStyleCnt="2"/>
      <dgm:spPr/>
    </dgm:pt>
    <dgm:pt modelId="{4FF8396A-F006-493B-B555-3594C3CB107A}" type="pres">
      <dgm:prSet presAssocID="{2FC792F6-F693-4B8C-8B69-8279D748D24E}" presName="node" presStyleLbl="node1" presStyleIdx="2" presStyleCnt="3">
        <dgm:presLayoutVars>
          <dgm:bulletEnabled val="1"/>
        </dgm:presLayoutVars>
      </dgm:prSet>
      <dgm:spPr/>
    </dgm:pt>
  </dgm:ptLst>
  <dgm:cxnLst>
    <dgm:cxn modelId="{1805880F-7A69-4DF5-92F8-2FA6AD29D0AE}" type="presOf" srcId="{BD201DA4-7C6C-4CE2-87D4-6971A0BD0466}" destId="{36FBB6F9-4609-49AE-9F51-42D26A39725F}" srcOrd="0" destOrd="0" presId="urn:microsoft.com/office/officeart/2005/8/layout/bProcess3"/>
    <dgm:cxn modelId="{3265F335-66C9-4F79-90CC-2B9221D0B93F}" type="presOf" srcId="{7668D44D-92D5-49E6-9756-5EB62AA197EE}" destId="{9067F458-22BC-489C-B078-2C1C053631B7}" srcOrd="0" destOrd="0" presId="urn:microsoft.com/office/officeart/2005/8/layout/bProcess3"/>
    <dgm:cxn modelId="{CDDD513F-8505-4CD5-8DCA-23F55BAB3EE6}" type="presOf" srcId="{CC62881A-9465-4D31-87CA-44FD7F98A237}" destId="{E6B725B2-A338-4E14-8516-8B05E4186902}" srcOrd="1" destOrd="0" presId="urn:microsoft.com/office/officeart/2005/8/layout/bProcess3"/>
    <dgm:cxn modelId="{78A14C40-5E1E-4C3B-882E-B8F64DBB8AB2}" type="presOf" srcId="{2FC792F6-F693-4B8C-8B69-8279D748D24E}" destId="{4FF8396A-F006-493B-B555-3594C3CB107A}" srcOrd="0" destOrd="0" presId="urn:microsoft.com/office/officeart/2005/8/layout/bProcess3"/>
    <dgm:cxn modelId="{F38A6F62-F2B7-4817-A276-AF000A00E216}" type="presOf" srcId="{7E26E922-94A3-4A70-9C05-6EE7EEF7B61A}" destId="{BE801509-2A0F-48ED-B275-924CF87EA615}" srcOrd="0" destOrd="0" presId="urn:microsoft.com/office/officeart/2005/8/layout/bProcess3"/>
    <dgm:cxn modelId="{C5A62D67-A673-4F00-A1FE-137C9465616D}" type="presOf" srcId="{E289CC6C-E2E8-4F27-A469-BCE803A8F7FA}" destId="{65F388DD-700C-4ECF-9173-AE81FA751CAC}" srcOrd="0" destOrd="0" presId="urn:microsoft.com/office/officeart/2005/8/layout/bProcess3"/>
    <dgm:cxn modelId="{0B25AF68-CCDA-4C05-8554-63EB708D424E}" type="presOf" srcId="{7E26E922-94A3-4A70-9C05-6EE7EEF7B61A}" destId="{E146EABF-B58C-418F-9E41-65A68203718B}" srcOrd="1" destOrd="0" presId="urn:microsoft.com/office/officeart/2005/8/layout/bProcess3"/>
    <dgm:cxn modelId="{A0970C4D-BD6D-4632-BA90-86ACC46348A9}" srcId="{7668D44D-92D5-49E6-9756-5EB62AA197EE}" destId="{E289CC6C-E2E8-4F27-A469-BCE803A8F7FA}" srcOrd="0" destOrd="0" parTransId="{0052175F-725E-4B5E-BDD7-37DF2BAE7A88}" sibTransId="{CC62881A-9465-4D31-87CA-44FD7F98A237}"/>
    <dgm:cxn modelId="{A7449D9A-1810-4C35-9A6E-70563F7DAC73}" type="presOf" srcId="{CC62881A-9465-4D31-87CA-44FD7F98A237}" destId="{7600052E-375F-403C-A4CB-73752A96EDCE}" srcOrd="0" destOrd="0" presId="urn:microsoft.com/office/officeart/2005/8/layout/bProcess3"/>
    <dgm:cxn modelId="{6E772EA0-7BB0-4CB8-9F58-73F6EA2006F8}" srcId="{7668D44D-92D5-49E6-9756-5EB62AA197EE}" destId="{BD201DA4-7C6C-4CE2-87D4-6971A0BD0466}" srcOrd="1" destOrd="0" parTransId="{BA2CC86C-AF19-43CB-9D1A-189F97AC958E}" sibTransId="{7E26E922-94A3-4A70-9C05-6EE7EEF7B61A}"/>
    <dgm:cxn modelId="{F44CAFD1-93B4-45C7-903A-3BF452ABBD46}" srcId="{7668D44D-92D5-49E6-9756-5EB62AA197EE}" destId="{2FC792F6-F693-4B8C-8B69-8279D748D24E}" srcOrd="2" destOrd="0" parTransId="{4F4A4350-8E7A-4E3E-8852-A98041A3EAA0}" sibTransId="{563B74C9-6C9D-4669-A9DA-B1952DB212C4}"/>
    <dgm:cxn modelId="{211D6B33-8798-44BC-B43F-86461FCE4F57}" type="presParOf" srcId="{9067F458-22BC-489C-B078-2C1C053631B7}" destId="{65F388DD-700C-4ECF-9173-AE81FA751CAC}" srcOrd="0" destOrd="0" presId="urn:microsoft.com/office/officeart/2005/8/layout/bProcess3"/>
    <dgm:cxn modelId="{D855ACEC-C7B7-45B1-97BE-B40CF4B8B9E8}" type="presParOf" srcId="{9067F458-22BC-489C-B078-2C1C053631B7}" destId="{7600052E-375F-403C-A4CB-73752A96EDCE}" srcOrd="1" destOrd="0" presId="urn:microsoft.com/office/officeart/2005/8/layout/bProcess3"/>
    <dgm:cxn modelId="{02706A64-390F-4B17-9C72-18EC5280D699}" type="presParOf" srcId="{7600052E-375F-403C-A4CB-73752A96EDCE}" destId="{E6B725B2-A338-4E14-8516-8B05E4186902}" srcOrd="0" destOrd="0" presId="urn:microsoft.com/office/officeart/2005/8/layout/bProcess3"/>
    <dgm:cxn modelId="{53570AA1-86EE-4C2D-9295-567AAC010B64}" type="presParOf" srcId="{9067F458-22BC-489C-B078-2C1C053631B7}" destId="{36FBB6F9-4609-49AE-9F51-42D26A39725F}" srcOrd="2" destOrd="0" presId="urn:microsoft.com/office/officeart/2005/8/layout/bProcess3"/>
    <dgm:cxn modelId="{C31B59E5-714B-4D7A-A99E-6F8002C7CDCD}" type="presParOf" srcId="{9067F458-22BC-489C-B078-2C1C053631B7}" destId="{BE801509-2A0F-48ED-B275-924CF87EA615}" srcOrd="3" destOrd="0" presId="urn:microsoft.com/office/officeart/2005/8/layout/bProcess3"/>
    <dgm:cxn modelId="{B7431E87-892C-4E1D-879A-29E86D56089C}" type="presParOf" srcId="{BE801509-2A0F-48ED-B275-924CF87EA615}" destId="{E146EABF-B58C-418F-9E41-65A68203718B}" srcOrd="0" destOrd="0" presId="urn:microsoft.com/office/officeart/2005/8/layout/bProcess3"/>
    <dgm:cxn modelId="{3633374E-595C-45FC-A3B1-DCE8E66418F2}" type="presParOf" srcId="{9067F458-22BC-489C-B078-2C1C053631B7}" destId="{4FF8396A-F006-493B-B555-3594C3CB107A}" srcOrd="4"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EAB42-CF5D-456E-944E-956C625A10BD}">
      <dsp:nvSpPr>
        <dsp:cNvPr id="0" name=""/>
        <dsp:cNvSpPr/>
      </dsp:nvSpPr>
      <dsp:spPr>
        <a:xfrm>
          <a:off x="-4045651" y="-625389"/>
          <a:ext cx="4855368" cy="4855368"/>
        </a:xfrm>
        <a:prstGeom prst="blockArc">
          <a:avLst>
            <a:gd name="adj1" fmla="val 18900000"/>
            <a:gd name="adj2" fmla="val 2700000"/>
            <a:gd name="adj3" fmla="val 445"/>
          </a:avLst>
        </a:prstGeom>
        <a:noFill/>
        <a:ln w="15875" cap="rnd"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A773544-3679-415B-BB85-6BC524505803}">
      <dsp:nvSpPr>
        <dsp:cNvPr id="0" name=""/>
        <dsp:cNvSpPr/>
      </dsp:nvSpPr>
      <dsp:spPr>
        <a:xfrm>
          <a:off x="662613" y="514951"/>
          <a:ext cx="6567584" cy="1029759"/>
        </a:xfrm>
        <a:prstGeom prst="rect">
          <a:avLst/>
        </a:prstGeom>
        <a:solidFill>
          <a:srgbClr val="FF6600"/>
        </a:soli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7371" tIns="53340" rIns="53340" bIns="53340" numCol="1" spcCol="1270" anchor="ctr" anchorCtr="0">
          <a:noAutofit/>
        </a:bodyPr>
        <a:lstStyle/>
        <a:p>
          <a:pPr marL="0" lvl="0" indent="0" algn="just" defTabSz="933450">
            <a:lnSpc>
              <a:spcPct val="90000"/>
            </a:lnSpc>
            <a:spcBef>
              <a:spcPct val="0"/>
            </a:spcBef>
            <a:spcAft>
              <a:spcPct val="35000"/>
            </a:spcAft>
            <a:buNone/>
          </a:pPr>
          <a:r>
            <a:rPr lang="es-ES" sz="2100" kern="1200" dirty="0">
              <a:solidFill>
                <a:schemeClr val="tx1"/>
              </a:solidFill>
              <a:latin typeface="Times New Roman" panose="02020603050405020304" pitchFamily="18" charset="0"/>
              <a:ea typeface="Calibri" panose="020F0502020204030204" pitchFamily="34" charset="0"/>
            </a:rPr>
            <a:t>La etnobotánica analiza las relaciones humano-planta, que están determinadas por dos factores: condiciones ecológicas y por la cultura.</a:t>
          </a:r>
          <a:endParaRPr lang="es-ES" sz="2100" kern="1200" dirty="0">
            <a:solidFill>
              <a:schemeClr val="tx1"/>
            </a:solidFill>
          </a:endParaRPr>
        </a:p>
      </dsp:txBody>
      <dsp:txXfrm>
        <a:off x="662613" y="514951"/>
        <a:ext cx="6567584" cy="1029759"/>
      </dsp:txXfrm>
    </dsp:sp>
    <dsp:sp modelId="{8757CFF6-85F4-475B-A11A-B017208AAC77}">
      <dsp:nvSpPr>
        <dsp:cNvPr id="0" name=""/>
        <dsp:cNvSpPr/>
      </dsp:nvSpPr>
      <dsp:spPr>
        <a:xfrm>
          <a:off x="19014" y="386231"/>
          <a:ext cx="1287199" cy="1287199"/>
        </a:xfrm>
        <a:prstGeom prst="ellipse">
          <a:avLst/>
        </a:prstGeom>
        <a:solidFill>
          <a:schemeClr val="lt1"/>
        </a:solidFill>
        <a:ln w="28575" cap="rnd" cmpd="sng" algn="ctr">
          <a:solidFill>
            <a:schemeClr val="accent1"/>
          </a:solidFill>
          <a:prstDash val="solid"/>
        </a:ln>
        <a:effectLst/>
        <a:scene3d>
          <a:camera prst="orthographicFront"/>
          <a:lightRig rig="flat" dir="t"/>
        </a:scene3d>
        <a:sp3d z="190500" extrusionH="12700"/>
      </dsp:spPr>
      <dsp:style>
        <a:lnRef idx="2">
          <a:schemeClr val="accent1"/>
        </a:lnRef>
        <a:fillRef idx="1">
          <a:schemeClr val="lt1"/>
        </a:fillRef>
        <a:effectRef idx="0">
          <a:schemeClr val="accent1"/>
        </a:effectRef>
        <a:fontRef idx="minor">
          <a:schemeClr val="dk1"/>
        </a:fontRef>
      </dsp:style>
    </dsp:sp>
    <dsp:sp modelId="{CB622D8F-FFEF-44FB-8B30-2ED6BF426722}">
      <dsp:nvSpPr>
        <dsp:cNvPr id="0" name=""/>
        <dsp:cNvSpPr/>
      </dsp:nvSpPr>
      <dsp:spPr>
        <a:xfrm>
          <a:off x="662613" y="2059879"/>
          <a:ext cx="6567584" cy="1029759"/>
        </a:xfrm>
        <a:prstGeom prst="rect">
          <a:avLst/>
        </a:prstGeom>
        <a:solidFill>
          <a:srgbClr val="FF6600"/>
        </a:soli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7371" tIns="53340" rIns="53340" bIns="53340" numCol="1" spcCol="1270" anchor="ctr" anchorCtr="0">
          <a:noAutofit/>
        </a:bodyPr>
        <a:lstStyle/>
        <a:p>
          <a:pPr marL="0" lvl="0" indent="0" algn="just" defTabSz="933450">
            <a:lnSpc>
              <a:spcPct val="90000"/>
            </a:lnSpc>
            <a:spcBef>
              <a:spcPct val="0"/>
            </a:spcBef>
            <a:spcAft>
              <a:spcPct val="35000"/>
            </a:spcAft>
            <a:buNone/>
          </a:pPr>
          <a:r>
            <a:rPr lang="es-ES" sz="2100" kern="1200" dirty="0">
              <a:solidFill>
                <a:schemeClr val="tx1"/>
              </a:solidFill>
              <a:latin typeface="Times New Roman" panose="02020603050405020304" pitchFamily="18" charset="0"/>
            </a:rPr>
            <a:t>Las plantas como fuente de materia prima y medicinal demuestran la gran importancia que tienen para la vida de los humanos (Quiroga, 2007).</a:t>
          </a:r>
          <a:endParaRPr lang="es-ES" sz="2100" kern="1200" dirty="0">
            <a:solidFill>
              <a:schemeClr val="tx1"/>
            </a:solidFill>
          </a:endParaRPr>
        </a:p>
      </dsp:txBody>
      <dsp:txXfrm>
        <a:off x="662613" y="2059879"/>
        <a:ext cx="6567584" cy="1029759"/>
      </dsp:txXfrm>
    </dsp:sp>
    <dsp:sp modelId="{F25B291F-CB0C-4ADA-B0F9-1D819B3DADC5}">
      <dsp:nvSpPr>
        <dsp:cNvPr id="0" name=""/>
        <dsp:cNvSpPr/>
      </dsp:nvSpPr>
      <dsp:spPr>
        <a:xfrm>
          <a:off x="19014" y="1931159"/>
          <a:ext cx="1287199" cy="1287199"/>
        </a:xfrm>
        <a:prstGeom prst="ellipse">
          <a:avLst/>
        </a:prstGeom>
        <a:solidFill>
          <a:schemeClr val="lt1"/>
        </a:solidFill>
        <a:ln w="28575" cap="rnd" cmpd="sng" algn="ctr">
          <a:solidFill>
            <a:schemeClr val="accent1"/>
          </a:solidFill>
          <a:prstDash val="solid"/>
        </a:ln>
        <a:effectLst/>
        <a:scene3d>
          <a:camera prst="orthographicFront"/>
          <a:lightRig rig="flat" dir="t"/>
        </a:scene3d>
        <a:sp3d z="190500" extrusionH="12700"/>
      </dsp:spPr>
      <dsp:style>
        <a:lnRef idx="2">
          <a:schemeClr val="accent1"/>
        </a:lnRef>
        <a:fillRef idx="1">
          <a:schemeClr val="lt1"/>
        </a:fillRef>
        <a:effectRef idx="0">
          <a:schemeClr val="accent1"/>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F78B6-32AD-4B47-BE2A-C58C522D6EF7}">
      <dsp:nvSpPr>
        <dsp:cNvPr id="0" name=""/>
        <dsp:cNvSpPr/>
      </dsp:nvSpPr>
      <dsp:spPr>
        <a:xfrm>
          <a:off x="3579080" y="2495715"/>
          <a:ext cx="3050318" cy="3050318"/>
        </a:xfrm>
        <a:prstGeom prst="gear9">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latin typeface="Times New Roman" panose="02020603050405020304" pitchFamily="18" charset="0"/>
              <a:cs typeface="Times New Roman" panose="02020603050405020304" pitchFamily="18" charset="0"/>
            </a:rPr>
            <a:t>Procesos de aculturación </a:t>
          </a:r>
          <a:endParaRPr lang="es-ES" sz="1600" b="1" kern="1200" dirty="0">
            <a:solidFill>
              <a:schemeClr val="tx1"/>
            </a:solidFill>
          </a:endParaRPr>
        </a:p>
      </dsp:txBody>
      <dsp:txXfrm>
        <a:off x="4192330" y="3210237"/>
        <a:ext cx="1823818" cy="1567927"/>
      </dsp:txXfrm>
    </dsp:sp>
    <dsp:sp modelId="{B2DE3400-19AA-4B7A-89D4-80D8EF15F066}">
      <dsp:nvSpPr>
        <dsp:cNvPr id="0" name=""/>
        <dsp:cNvSpPr/>
      </dsp:nvSpPr>
      <dsp:spPr>
        <a:xfrm>
          <a:off x="1745439" y="1774730"/>
          <a:ext cx="2336233" cy="2218413"/>
        </a:xfrm>
        <a:prstGeom prst="gear6">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a:solidFill>
                <a:schemeClr val="tx1"/>
              </a:solidFill>
              <a:latin typeface="Times New Roman" panose="02020603050405020304" pitchFamily="18" charset="0"/>
              <a:cs typeface="Times New Roman" panose="02020603050405020304" pitchFamily="18" charset="0"/>
            </a:rPr>
            <a:t>Desaparición de los bosques</a:t>
          </a:r>
          <a:endParaRPr lang="es-ES" sz="1600" b="1" kern="1200" dirty="0">
            <a:solidFill>
              <a:schemeClr val="tx1"/>
            </a:solidFill>
          </a:endParaRPr>
        </a:p>
      </dsp:txBody>
      <dsp:txXfrm>
        <a:off x="2321058" y="2336598"/>
        <a:ext cx="1184995" cy="1094677"/>
      </dsp:txXfrm>
    </dsp:sp>
    <dsp:sp modelId="{A9D03A09-F5E2-4060-BEB1-8AC99F3A6598}">
      <dsp:nvSpPr>
        <dsp:cNvPr id="0" name=""/>
        <dsp:cNvSpPr/>
      </dsp:nvSpPr>
      <dsp:spPr>
        <a:xfrm rot="20700000">
          <a:off x="3046887" y="244251"/>
          <a:ext cx="2173592" cy="2173592"/>
        </a:xfrm>
        <a:prstGeom prst="gear6">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a:solidFill>
                <a:schemeClr val="tx1"/>
              </a:solidFill>
              <a:latin typeface="Times New Roman" panose="02020603050405020304" pitchFamily="18" charset="0"/>
              <a:cs typeface="Times New Roman" panose="02020603050405020304" pitchFamily="18" charset="0"/>
            </a:rPr>
            <a:t>Pérdida del saber entobotánico tradicional</a:t>
          </a:r>
          <a:endParaRPr lang="es-ES" sz="1600" b="1" kern="1200" dirty="0">
            <a:solidFill>
              <a:schemeClr val="tx1"/>
            </a:solidFill>
          </a:endParaRPr>
        </a:p>
      </dsp:txBody>
      <dsp:txXfrm rot="-20700000">
        <a:off x="3523620" y="720984"/>
        <a:ext cx="1220127" cy="1220127"/>
      </dsp:txXfrm>
    </dsp:sp>
    <dsp:sp modelId="{5DCBB347-ED77-4CCA-B3DA-8F6BBCD234EF}">
      <dsp:nvSpPr>
        <dsp:cNvPr id="0" name=""/>
        <dsp:cNvSpPr/>
      </dsp:nvSpPr>
      <dsp:spPr>
        <a:xfrm>
          <a:off x="3359651" y="2026777"/>
          <a:ext cx="3904407" cy="3904407"/>
        </a:xfrm>
        <a:prstGeom prst="circularArrow">
          <a:avLst>
            <a:gd name="adj1" fmla="val 4688"/>
            <a:gd name="adj2" fmla="val 299029"/>
            <a:gd name="adj3" fmla="val 2541167"/>
            <a:gd name="adj4" fmla="val 15808432"/>
            <a:gd name="adj5" fmla="val 5469"/>
          </a:avLst>
        </a:prstGeom>
        <a:gradFill rotWithShape="0">
          <a:gsLst>
            <a:gs pos="0">
              <a:schemeClr val="accent2">
                <a:tint val="60000"/>
                <a:hueOff val="0"/>
                <a:satOff val="0"/>
                <a:lumOff val="0"/>
                <a:alphaOff val="0"/>
                <a:tint val="96000"/>
                <a:lumMod val="104000"/>
              </a:schemeClr>
            </a:gs>
            <a:gs pos="100000">
              <a:schemeClr val="accent2">
                <a:tint val="60000"/>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281A610-F25A-4FE2-86FC-F4FC4878CA30}">
      <dsp:nvSpPr>
        <dsp:cNvPr id="0" name=""/>
        <dsp:cNvSpPr/>
      </dsp:nvSpPr>
      <dsp:spPr>
        <a:xfrm>
          <a:off x="1411473" y="1278078"/>
          <a:ext cx="2836796" cy="2836796"/>
        </a:xfrm>
        <a:prstGeom prst="leftCircularArrow">
          <a:avLst>
            <a:gd name="adj1" fmla="val 6452"/>
            <a:gd name="adj2" fmla="val 429999"/>
            <a:gd name="adj3" fmla="val 10489124"/>
            <a:gd name="adj4" fmla="val 14837806"/>
            <a:gd name="adj5" fmla="val 7527"/>
          </a:avLst>
        </a:prstGeom>
        <a:gradFill rotWithShape="0">
          <a:gsLst>
            <a:gs pos="0">
              <a:schemeClr val="accent2">
                <a:tint val="60000"/>
                <a:hueOff val="0"/>
                <a:satOff val="0"/>
                <a:lumOff val="0"/>
                <a:alphaOff val="0"/>
                <a:tint val="96000"/>
                <a:lumMod val="104000"/>
              </a:schemeClr>
            </a:gs>
            <a:gs pos="100000">
              <a:schemeClr val="accent2">
                <a:tint val="60000"/>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62039ED-FBF8-4081-9A1F-C88EA60CBBB3}">
      <dsp:nvSpPr>
        <dsp:cNvPr id="0" name=""/>
        <dsp:cNvSpPr/>
      </dsp:nvSpPr>
      <dsp:spPr>
        <a:xfrm>
          <a:off x="2544113" y="-237647"/>
          <a:ext cx="3058637" cy="3058637"/>
        </a:xfrm>
        <a:prstGeom prst="circularArrow">
          <a:avLst>
            <a:gd name="adj1" fmla="val 5984"/>
            <a:gd name="adj2" fmla="val 394124"/>
            <a:gd name="adj3" fmla="val 13313824"/>
            <a:gd name="adj4" fmla="val 10508221"/>
            <a:gd name="adj5" fmla="val 6981"/>
          </a:avLst>
        </a:prstGeom>
        <a:gradFill rotWithShape="0">
          <a:gsLst>
            <a:gs pos="0">
              <a:schemeClr val="accent2">
                <a:tint val="60000"/>
                <a:hueOff val="0"/>
                <a:satOff val="0"/>
                <a:lumOff val="0"/>
                <a:alphaOff val="0"/>
                <a:tint val="96000"/>
                <a:lumMod val="104000"/>
              </a:schemeClr>
            </a:gs>
            <a:gs pos="100000">
              <a:schemeClr val="accent2">
                <a:tint val="60000"/>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6F7D2-290D-4ED0-BAB3-D3EB0FD72767}">
      <dsp:nvSpPr>
        <dsp:cNvPr id="0" name=""/>
        <dsp:cNvSpPr/>
      </dsp:nvSpPr>
      <dsp:spPr>
        <a:xfrm>
          <a:off x="0" y="253692"/>
          <a:ext cx="8128000" cy="327600"/>
        </a:xfrm>
        <a:prstGeom prst="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306C56-7AC3-4C7F-B816-D0D614FB8336}">
      <dsp:nvSpPr>
        <dsp:cNvPr id="0" name=""/>
        <dsp:cNvSpPr/>
      </dsp:nvSpPr>
      <dsp:spPr>
        <a:xfrm>
          <a:off x="406400" y="61812"/>
          <a:ext cx="5689600" cy="383760"/>
        </a:xfrm>
        <a:prstGeom prst="roundRect">
          <a:avLst/>
        </a:prstGeom>
        <a:solidFill>
          <a:schemeClr val="lt1"/>
        </a:solidFill>
        <a:ln w="15875" cap="rnd"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15053" tIns="0" rIns="215053" bIns="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latin typeface="Britannic Bold" panose="020B0903060703020204" pitchFamily="34" charset="0"/>
            </a:rPr>
            <a:t>Diversidad biocultural</a:t>
          </a:r>
          <a:endParaRPr lang="es-ES" sz="1600" kern="1200" dirty="0">
            <a:solidFill>
              <a:schemeClr val="tx1"/>
            </a:solidFill>
            <a:latin typeface="Britannic Bold" panose="020B0903060703020204" pitchFamily="34" charset="0"/>
          </a:endParaRPr>
        </a:p>
      </dsp:txBody>
      <dsp:txXfrm>
        <a:off x="425134" y="80546"/>
        <a:ext cx="5652132" cy="346292"/>
      </dsp:txXfrm>
    </dsp:sp>
    <dsp:sp modelId="{D18B6DC7-05D8-4F11-A23F-BE2B3F29A86F}">
      <dsp:nvSpPr>
        <dsp:cNvPr id="0" name=""/>
        <dsp:cNvSpPr/>
      </dsp:nvSpPr>
      <dsp:spPr>
        <a:xfrm>
          <a:off x="0" y="843372"/>
          <a:ext cx="8128000" cy="327600"/>
        </a:xfrm>
        <a:prstGeom prst="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3748E-9938-44EC-9DC5-6F24EF987B71}">
      <dsp:nvSpPr>
        <dsp:cNvPr id="0" name=""/>
        <dsp:cNvSpPr/>
      </dsp:nvSpPr>
      <dsp:spPr>
        <a:xfrm>
          <a:off x="406400" y="651492"/>
          <a:ext cx="5689600" cy="383760"/>
        </a:xfrm>
        <a:prstGeom prst="roundRect">
          <a:avLst/>
        </a:prstGeom>
        <a:solidFill>
          <a:schemeClr val="lt1"/>
        </a:solidFill>
        <a:ln w="15875"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15053" tIns="0" rIns="215053" bIns="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latin typeface="Britannic Bold" panose="020B0903060703020204" pitchFamily="34" charset="0"/>
            </a:rPr>
            <a:t>Bosques secos en Ecuador y sus plantas útiles</a:t>
          </a:r>
        </a:p>
      </dsp:txBody>
      <dsp:txXfrm>
        <a:off x="425134" y="670226"/>
        <a:ext cx="5652132" cy="346292"/>
      </dsp:txXfrm>
    </dsp:sp>
    <dsp:sp modelId="{3523C3A0-A2A7-43B1-B7AF-6358E08347E8}">
      <dsp:nvSpPr>
        <dsp:cNvPr id="0" name=""/>
        <dsp:cNvSpPr/>
      </dsp:nvSpPr>
      <dsp:spPr>
        <a:xfrm>
          <a:off x="0" y="1433052"/>
          <a:ext cx="8128000" cy="327600"/>
        </a:xfrm>
        <a:prstGeom prst="rect">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E5EECE-9549-4FF2-B363-1330F07B9D08}">
      <dsp:nvSpPr>
        <dsp:cNvPr id="0" name=""/>
        <dsp:cNvSpPr/>
      </dsp:nvSpPr>
      <dsp:spPr>
        <a:xfrm>
          <a:off x="406400" y="1241172"/>
          <a:ext cx="5689600" cy="383760"/>
        </a:xfrm>
        <a:prstGeom prst="roundRect">
          <a:avLst/>
        </a:prstGeom>
        <a:solidFill>
          <a:schemeClr val="lt1"/>
        </a:solidFill>
        <a:ln w="15875"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15053" tIns="0" rIns="215053" bIns="0" numCol="1" spcCol="1270" anchor="ctr" anchorCtr="0">
          <a:noAutofit/>
        </a:bodyPr>
        <a:lstStyle/>
        <a:p>
          <a:pPr marL="0" lvl="0" indent="0" algn="ctr" defTabSz="711200">
            <a:lnSpc>
              <a:spcPct val="90000"/>
            </a:lnSpc>
            <a:spcBef>
              <a:spcPct val="0"/>
            </a:spcBef>
            <a:spcAft>
              <a:spcPct val="35000"/>
            </a:spcAft>
            <a:buNone/>
          </a:pPr>
          <a:r>
            <a:rPr lang="es-EC" sz="1600" kern="1200">
              <a:solidFill>
                <a:schemeClr val="tx1"/>
              </a:solidFill>
              <a:latin typeface="Britannic Bold" panose="020B0903060703020204" pitchFamily="34" charset="0"/>
            </a:rPr>
            <a:t>Valles secos interandinos del norte de Ecuador</a:t>
          </a:r>
          <a:endParaRPr lang="es-EC" sz="1600" kern="1200" dirty="0">
            <a:solidFill>
              <a:schemeClr val="tx1"/>
            </a:solidFill>
            <a:latin typeface="Britannic Bold" panose="020B0903060703020204" pitchFamily="34" charset="0"/>
          </a:endParaRPr>
        </a:p>
      </dsp:txBody>
      <dsp:txXfrm>
        <a:off x="425134" y="1259906"/>
        <a:ext cx="5652132" cy="346292"/>
      </dsp:txXfrm>
    </dsp:sp>
    <dsp:sp modelId="{DA77B9FD-10E7-43D2-B3B2-BCCBD4FDB5B2}">
      <dsp:nvSpPr>
        <dsp:cNvPr id="0" name=""/>
        <dsp:cNvSpPr/>
      </dsp:nvSpPr>
      <dsp:spPr>
        <a:xfrm>
          <a:off x="0" y="2022732"/>
          <a:ext cx="8128000" cy="32760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4F5DD4-B3B1-495E-8C14-9892181CA05E}">
      <dsp:nvSpPr>
        <dsp:cNvPr id="0" name=""/>
        <dsp:cNvSpPr/>
      </dsp:nvSpPr>
      <dsp:spPr>
        <a:xfrm>
          <a:off x="406400" y="1830852"/>
          <a:ext cx="5689600" cy="383760"/>
        </a:xfrm>
        <a:prstGeom prst="roundRect">
          <a:avLst/>
        </a:prstGeom>
        <a:solidFill>
          <a:schemeClr val="lt1"/>
        </a:solidFill>
        <a:ln w="15875" cap="rnd"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15053" tIns="0" rIns="215053" bIns="0" numCol="1" spcCol="1270" anchor="ctr" anchorCtr="0">
          <a:noAutofit/>
        </a:bodyPr>
        <a:lstStyle/>
        <a:p>
          <a:pPr marL="0" lvl="0" indent="0" algn="ctr" defTabSz="711200">
            <a:lnSpc>
              <a:spcPct val="90000"/>
            </a:lnSpc>
            <a:spcBef>
              <a:spcPct val="0"/>
            </a:spcBef>
            <a:spcAft>
              <a:spcPct val="35000"/>
            </a:spcAft>
            <a:buNone/>
          </a:pPr>
          <a:r>
            <a:rPr lang="es-EC" sz="1600" kern="1200">
              <a:solidFill>
                <a:schemeClr val="tx1"/>
              </a:solidFill>
              <a:latin typeface="Britannic Bold" panose="020B0903060703020204" pitchFamily="34" charset="0"/>
            </a:rPr>
            <a:t>La Etnobotánica y la diversidad</a:t>
          </a:r>
          <a:endParaRPr lang="es-EC" sz="1600" kern="1200" dirty="0">
            <a:solidFill>
              <a:schemeClr val="tx1"/>
            </a:solidFill>
            <a:latin typeface="Britannic Bold" panose="020B0903060703020204" pitchFamily="34" charset="0"/>
          </a:endParaRPr>
        </a:p>
      </dsp:txBody>
      <dsp:txXfrm>
        <a:off x="425134" y="1849586"/>
        <a:ext cx="5652132" cy="346292"/>
      </dsp:txXfrm>
    </dsp:sp>
    <dsp:sp modelId="{E2A7705A-1B7A-4735-8B1A-DB74960B4082}">
      <dsp:nvSpPr>
        <dsp:cNvPr id="0" name=""/>
        <dsp:cNvSpPr/>
      </dsp:nvSpPr>
      <dsp:spPr>
        <a:xfrm>
          <a:off x="0" y="2612412"/>
          <a:ext cx="8128000" cy="327600"/>
        </a:xfrm>
        <a:prstGeom prst="rect">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99A245-D671-42F4-B87A-5D55A392A26E}">
      <dsp:nvSpPr>
        <dsp:cNvPr id="0" name=""/>
        <dsp:cNvSpPr/>
      </dsp:nvSpPr>
      <dsp:spPr>
        <a:xfrm>
          <a:off x="406400" y="2420532"/>
          <a:ext cx="5689600" cy="383760"/>
        </a:xfrm>
        <a:prstGeom prst="roundRect">
          <a:avLst/>
        </a:prstGeom>
        <a:solidFill>
          <a:schemeClr val="lt1"/>
        </a:solidFill>
        <a:ln w="15875" cap="rnd"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215053" tIns="0" rIns="215053" bIns="0" numCol="1" spcCol="1270" anchor="ctr" anchorCtr="0">
          <a:noAutofit/>
        </a:bodyPr>
        <a:lstStyle/>
        <a:p>
          <a:pPr marL="0" lvl="0" indent="0" algn="ctr" defTabSz="711200">
            <a:lnSpc>
              <a:spcPct val="90000"/>
            </a:lnSpc>
            <a:spcBef>
              <a:spcPct val="0"/>
            </a:spcBef>
            <a:spcAft>
              <a:spcPct val="35000"/>
            </a:spcAft>
            <a:buNone/>
          </a:pPr>
          <a:r>
            <a:rPr lang="es-EC" sz="1600" kern="1200">
              <a:solidFill>
                <a:schemeClr val="tx1"/>
              </a:solidFill>
              <a:latin typeface="Britannic Bold" panose="020B0903060703020204" pitchFamily="34" charset="0"/>
            </a:rPr>
            <a:t>La Etnobotánica en el Ecuador</a:t>
          </a:r>
          <a:endParaRPr lang="es-EC" sz="1600" kern="1200" dirty="0">
            <a:solidFill>
              <a:schemeClr val="tx1"/>
            </a:solidFill>
            <a:latin typeface="Britannic Bold" panose="020B0903060703020204" pitchFamily="34" charset="0"/>
          </a:endParaRPr>
        </a:p>
      </dsp:txBody>
      <dsp:txXfrm>
        <a:off x="425134" y="2439266"/>
        <a:ext cx="5652132" cy="346292"/>
      </dsp:txXfrm>
    </dsp:sp>
    <dsp:sp modelId="{09DF9164-1B60-48F1-8378-09DAD2DEA4B2}">
      <dsp:nvSpPr>
        <dsp:cNvPr id="0" name=""/>
        <dsp:cNvSpPr/>
      </dsp:nvSpPr>
      <dsp:spPr>
        <a:xfrm>
          <a:off x="0" y="3202092"/>
          <a:ext cx="8128000" cy="327600"/>
        </a:xfrm>
        <a:prstGeom prst="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1296FD-9AC6-4D5F-8FC5-EB64F55BA59B}">
      <dsp:nvSpPr>
        <dsp:cNvPr id="0" name=""/>
        <dsp:cNvSpPr/>
      </dsp:nvSpPr>
      <dsp:spPr>
        <a:xfrm>
          <a:off x="406400" y="3010212"/>
          <a:ext cx="5689600" cy="383760"/>
        </a:xfrm>
        <a:prstGeom prst="roundRect">
          <a:avLst/>
        </a:prstGeom>
        <a:solidFill>
          <a:schemeClr val="lt1"/>
        </a:solidFill>
        <a:ln w="15875"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15053" tIns="0" rIns="215053" bIns="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latin typeface="Britannic Bold" panose="020B0903060703020204" pitchFamily="34" charset="0"/>
            </a:rPr>
            <a:t>Valor de uso de las plantas</a:t>
          </a:r>
        </a:p>
      </dsp:txBody>
      <dsp:txXfrm>
        <a:off x="425134" y="3028946"/>
        <a:ext cx="5652132" cy="346292"/>
      </dsp:txXfrm>
    </dsp:sp>
    <dsp:sp modelId="{A5CE9198-BA87-43F7-BA47-6E828428EFFC}">
      <dsp:nvSpPr>
        <dsp:cNvPr id="0" name=""/>
        <dsp:cNvSpPr/>
      </dsp:nvSpPr>
      <dsp:spPr>
        <a:xfrm>
          <a:off x="0" y="3791772"/>
          <a:ext cx="8128000" cy="327600"/>
        </a:xfrm>
        <a:prstGeom prst="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006E17-4CD7-4478-B338-5943BED87688}">
      <dsp:nvSpPr>
        <dsp:cNvPr id="0" name=""/>
        <dsp:cNvSpPr/>
      </dsp:nvSpPr>
      <dsp:spPr>
        <a:xfrm>
          <a:off x="406400" y="3599892"/>
          <a:ext cx="5689600" cy="383760"/>
        </a:xfrm>
        <a:prstGeom prst="roundRect">
          <a:avLst/>
        </a:prstGeom>
        <a:solidFill>
          <a:schemeClr val="lt1"/>
        </a:solidFill>
        <a:ln w="15875" cap="rnd"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15053" tIns="0" rIns="215053" bIns="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latin typeface="Britannic Bold" panose="020B0903060703020204" pitchFamily="34" charset="0"/>
            </a:rPr>
            <a:t>Comparaciones de usos etnobotánicos</a:t>
          </a:r>
        </a:p>
      </dsp:txBody>
      <dsp:txXfrm>
        <a:off x="425134" y="3618626"/>
        <a:ext cx="5652132" cy="346292"/>
      </dsp:txXfrm>
    </dsp:sp>
    <dsp:sp modelId="{81886ECE-4F00-41DC-A0E3-744F3D376AA2}">
      <dsp:nvSpPr>
        <dsp:cNvPr id="0" name=""/>
        <dsp:cNvSpPr/>
      </dsp:nvSpPr>
      <dsp:spPr>
        <a:xfrm>
          <a:off x="0" y="4381452"/>
          <a:ext cx="8128000" cy="327600"/>
        </a:xfrm>
        <a:prstGeom prst="rect">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321289-37E4-43A8-8EC7-E56BD682FBEA}">
      <dsp:nvSpPr>
        <dsp:cNvPr id="0" name=""/>
        <dsp:cNvSpPr/>
      </dsp:nvSpPr>
      <dsp:spPr>
        <a:xfrm>
          <a:off x="406400" y="4189572"/>
          <a:ext cx="5689600" cy="383760"/>
        </a:xfrm>
        <a:prstGeom prst="roundRect">
          <a:avLst/>
        </a:prstGeom>
        <a:solidFill>
          <a:schemeClr val="lt1"/>
        </a:solidFill>
        <a:ln w="15875" cap="rnd"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215053" tIns="0" rIns="215053" bIns="0" numCol="1" spcCol="1270" anchor="ctr" anchorCtr="0">
          <a:noAutofit/>
        </a:bodyPr>
        <a:lstStyle/>
        <a:p>
          <a:pPr marL="0" lvl="0" indent="0" algn="ctr" defTabSz="711200">
            <a:lnSpc>
              <a:spcPct val="90000"/>
            </a:lnSpc>
            <a:spcBef>
              <a:spcPct val="0"/>
            </a:spcBef>
            <a:spcAft>
              <a:spcPct val="35000"/>
            </a:spcAft>
            <a:buNone/>
          </a:pPr>
          <a:r>
            <a:rPr lang="es-ES" sz="1600" kern="1200">
              <a:solidFill>
                <a:schemeClr val="tx1"/>
              </a:solidFill>
              <a:latin typeface="Britannic Bold" panose="020B0903060703020204" pitchFamily="34" charset="0"/>
              <a:ea typeface="Calibri" panose="020F0502020204030204" pitchFamily="34" charset="0"/>
            </a:rPr>
            <a:t>Índice de Uso Significativo TRAMIL</a:t>
          </a:r>
          <a:endParaRPr lang="es-EC" sz="1600" kern="1200" dirty="0">
            <a:solidFill>
              <a:schemeClr val="tx1"/>
            </a:solidFill>
            <a:latin typeface="Britannic Bold" panose="020B0903060703020204" pitchFamily="34" charset="0"/>
          </a:endParaRPr>
        </a:p>
      </dsp:txBody>
      <dsp:txXfrm>
        <a:off x="425134" y="4208306"/>
        <a:ext cx="5652132" cy="346292"/>
      </dsp:txXfrm>
    </dsp:sp>
    <dsp:sp modelId="{5E2D27BC-27C0-4FF8-AF4A-AE83F7D50C48}">
      <dsp:nvSpPr>
        <dsp:cNvPr id="0" name=""/>
        <dsp:cNvSpPr/>
      </dsp:nvSpPr>
      <dsp:spPr>
        <a:xfrm>
          <a:off x="0" y="4971132"/>
          <a:ext cx="8128000" cy="32760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373479-D2CD-4FC2-9BF8-00400128782D}">
      <dsp:nvSpPr>
        <dsp:cNvPr id="0" name=""/>
        <dsp:cNvSpPr/>
      </dsp:nvSpPr>
      <dsp:spPr>
        <a:xfrm>
          <a:off x="406400" y="4779252"/>
          <a:ext cx="5689600" cy="383760"/>
        </a:xfrm>
        <a:prstGeom prst="roundRect">
          <a:avLst/>
        </a:prstGeom>
        <a:solidFill>
          <a:schemeClr val="lt1"/>
        </a:solidFill>
        <a:ln w="15875"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15053" tIns="0" rIns="215053" bIns="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solidFill>
              <a:latin typeface="Britannic Bold" panose="020B0903060703020204" pitchFamily="34" charset="0"/>
              <a:ea typeface="Calibri" panose="020F0502020204030204" pitchFamily="34" charset="0"/>
            </a:rPr>
            <a:t>Índice de Valor de Importancia Etnobotánico Relativizado </a:t>
          </a:r>
          <a:endParaRPr lang="es-ES" sz="1600" kern="1200" dirty="0">
            <a:solidFill>
              <a:schemeClr val="tx1"/>
            </a:solidFill>
            <a:latin typeface="Britannic Bold" panose="020B0903060703020204" pitchFamily="34" charset="0"/>
          </a:endParaRPr>
        </a:p>
      </dsp:txBody>
      <dsp:txXfrm>
        <a:off x="425134" y="4797986"/>
        <a:ext cx="5652132" cy="346292"/>
      </dsp:txXfrm>
    </dsp:sp>
    <dsp:sp modelId="{B3077D2B-DD74-4109-BBD6-DE27F8A554DC}">
      <dsp:nvSpPr>
        <dsp:cNvPr id="0" name=""/>
        <dsp:cNvSpPr/>
      </dsp:nvSpPr>
      <dsp:spPr>
        <a:xfrm>
          <a:off x="0" y="5560812"/>
          <a:ext cx="8128000" cy="327600"/>
        </a:xfrm>
        <a:prstGeom prst="rect">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10A4E5-114C-4AC1-BF3F-3A4FF70198CC}">
      <dsp:nvSpPr>
        <dsp:cNvPr id="0" name=""/>
        <dsp:cNvSpPr/>
      </dsp:nvSpPr>
      <dsp:spPr>
        <a:xfrm>
          <a:off x="406400" y="5368932"/>
          <a:ext cx="5689600" cy="383760"/>
        </a:xfrm>
        <a:prstGeom prst="roundRect">
          <a:avLst/>
        </a:prstGeom>
        <a:solidFill>
          <a:schemeClr val="lt1"/>
        </a:solidFill>
        <a:ln w="15875" cap="rnd"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15053" tIns="0" rIns="215053" bIns="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solidFill>
              <a:latin typeface="Britannic Bold" panose="020B0903060703020204" pitchFamily="34" charset="0"/>
            </a:rPr>
            <a:t>Estrategias de uso y conservación de las plantas útiles</a:t>
          </a:r>
        </a:p>
      </dsp:txBody>
      <dsp:txXfrm>
        <a:off x="425134" y="5387666"/>
        <a:ext cx="5652132"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1DB6E-89E6-426D-8E88-92D21074BF37}">
      <dsp:nvSpPr>
        <dsp:cNvPr id="0" name=""/>
        <dsp:cNvSpPr/>
      </dsp:nvSpPr>
      <dsp:spPr>
        <a:xfrm>
          <a:off x="1280743" y="457529"/>
          <a:ext cx="5681131" cy="4726303"/>
        </a:xfrm>
        <a:prstGeom prst="triangle">
          <a:avLst/>
        </a:prstGeom>
        <a:solidFill>
          <a:srgbClr val="00CC99">
            <a:alpha val="90000"/>
          </a:srgb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1BC232B-6F39-4685-83B6-FE727041246B}">
      <dsp:nvSpPr>
        <dsp:cNvPr id="0" name=""/>
        <dsp:cNvSpPr/>
      </dsp:nvSpPr>
      <dsp:spPr>
        <a:xfrm>
          <a:off x="4057567" y="571164"/>
          <a:ext cx="3692735" cy="672415"/>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Constitución de la República del Ecuador</a:t>
          </a:r>
        </a:p>
      </dsp:txBody>
      <dsp:txXfrm>
        <a:off x="4090392" y="603989"/>
        <a:ext cx="3627085" cy="606765"/>
      </dsp:txXfrm>
    </dsp:sp>
    <dsp:sp modelId="{192B6EEB-1E2D-4C66-B010-A890A60E8FD0}">
      <dsp:nvSpPr>
        <dsp:cNvPr id="0" name=""/>
        <dsp:cNvSpPr/>
      </dsp:nvSpPr>
      <dsp:spPr>
        <a:xfrm>
          <a:off x="4057567" y="1327631"/>
          <a:ext cx="3692735" cy="672415"/>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Cumbre de la Tierra - Convenio sobre la diversidad biológica, 1992</a:t>
          </a:r>
        </a:p>
      </dsp:txBody>
      <dsp:txXfrm>
        <a:off x="4090392" y="1360456"/>
        <a:ext cx="3627085" cy="606765"/>
      </dsp:txXfrm>
    </dsp:sp>
    <dsp:sp modelId="{5FB4E33A-AFBC-4199-BA5A-A5AC3F282AF8}">
      <dsp:nvSpPr>
        <dsp:cNvPr id="0" name=""/>
        <dsp:cNvSpPr/>
      </dsp:nvSpPr>
      <dsp:spPr>
        <a:xfrm>
          <a:off x="4057567" y="2084098"/>
          <a:ext cx="3692735" cy="672415"/>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Agenda 21</a:t>
          </a:r>
        </a:p>
      </dsp:txBody>
      <dsp:txXfrm>
        <a:off x="4090392" y="2116923"/>
        <a:ext cx="3627085" cy="606765"/>
      </dsp:txXfrm>
    </dsp:sp>
    <dsp:sp modelId="{A9C4FD0D-41DF-4C10-AB84-C7F55236C123}">
      <dsp:nvSpPr>
        <dsp:cNvPr id="0" name=""/>
        <dsp:cNvSpPr/>
      </dsp:nvSpPr>
      <dsp:spPr>
        <a:xfrm>
          <a:off x="4057567" y="2840565"/>
          <a:ext cx="3692735" cy="672415"/>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Ley Orgánica del Régimen de la Soberanía Alimentaria</a:t>
          </a:r>
          <a:endParaRPr lang="es-EC" sz="1800" kern="1200" dirty="0">
            <a:solidFill>
              <a:prstClr val="black"/>
            </a:solidFill>
            <a:latin typeface="Britannic Bold" panose="020B0903060703020204" pitchFamily="34" charset="0"/>
            <a:ea typeface="+mn-ea"/>
            <a:cs typeface="+mn-cs"/>
          </a:endParaRPr>
        </a:p>
      </dsp:txBody>
      <dsp:txXfrm>
        <a:off x="4090392" y="2873390"/>
        <a:ext cx="3627085" cy="606765"/>
      </dsp:txXfrm>
    </dsp:sp>
    <dsp:sp modelId="{33D01037-A375-4525-AB29-9C9A09604F8D}">
      <dsp:nvSpPr>
        <dsp:cNvPr id="0" name=""/>
        <dsp:cNvSpPr/>
      </dsp:nvSpPr>
      <dsp:spPr>
        <a:xfrm>
          <a:off x="4057567" y="3597032"/>
          <a:ext cx="3692735" cy="672415"/>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Ley de Gestión Ambiental</a:t>
          </a:r>
          <a:endParaRPr lang="es-EC" sz="1800" kern="1200" dirty="0">
            <a:solidFill>
              <a:prstClr val="black"/>
            </a:solidFill>
            <a:latin typeface="Britannic Bold" panose="020B0903060703020204" pitchFamily="34" charset="0"/>
            <a:ea typeface="+mn-ea"/>
            <a:cs typeface="+mn-cs"/>
          </a:endParaRPr>
        </a:p>
      </dsp:txBody>
      <dsp:txXfrm>
        <a:off x="4090392" y="3629857"/>
        <a:ext cx="3627085" cy="606765"/>
      </dsp:txXfrm>
    </dsp:sp>
    <dsp:sp modelId="{3BA8C96F-8F0F-40B5-855F-5F922E155FBF}">
      <dsp:nvSpPr>
        <dsp:cNvPr id="0" name=""/>
        <dsp:cNvSpPr/>
      </dsp:nvSpPr>
      <dsp:spPr>
        <a:xfrm>
          <a:off x="4057567" y="4353499"/>
          <a:ext cx="3692735" cy="672415"/>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Font typeface="+mj-lt"/>
            <a:buNone/>
          </a:pPr>
          <a:r>
            <a:rPr lang="es-ES" sz="1800" kern="1200" dirty="0">
              <a:solidFill>
                <a:prstClr val="black"/>
              </a:solidFill>
              <a:latin typeface="Britannic Bold" panose="020B0903060703020204" pitchFamily="34" charset="0"/>
              <a:ea typeface="+mn-ea"/>
              <a:cs typeface="+mn-cs"/>
            </a:rPr>
            <a:t>Plan Nacional del Buen Vivir</a:t>
          </a:r>
          <a:endParaRPr lang="es-EC" sz="1800" kern="1200" dirty="0">
            <a:solidFill>
              <a:prstClr val="black"/>
            </a:solidFill>
            <a:latin typeface="Britannic Bold" panose="020B0903060703020204" pitchFamily="34" charset="0"/>
            <a:ea typeface="+mn-ea"/>
            <a:cs typeface="+mn-cs"/>
          </a:endParaRPr>
        </a:p>
      </dsp:txBody>
      <dsp:txXfrm>
        <a:off x="4090392" y="4386324"/>
        <a:ext cx="3627085" cy="6067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0052E-375F-403C-A4CB-73752A96EDCE}">
      <dsp:nvSpPr>
        <dsp:cNvPr id="0" name=""/>
        <dsp:cNvSpPr/>
      </dsp:nvSpPr>
      <dsp:spPr>
        <a:xfrm>
          <a:off x="3453506" y="924113"/>
          <a:ext cx="786872" cy="91440"/>
        </a:xfrm>
        <a:custGeom>
          <a:avLst/>
          <a:gdLst/>
          <a:ahLst/>
          <a:cxnLst/>
          <a:rect l="0" t="0" r="0" b="0"/>
          <a:pathLst>
            <a:path>
              <a:moveTo>
                <a:pt x="0" y="47947"/>
              </a:moveTo>
              <a:lnTo>
                <a:pt x="410536" y="47947"/>
              </a:lnTo>
              <a:lnTo>
                <a:pt x="410536" y="45720"/>
              </a:lnTo>
              <a:lnTo>
                <a:pt x="786872" y="45720"/>
              </a:lnTo>
            </a:path>
          </a:pathLst>
        </a:custGeom>
        <a:noFill/>
        <a:ln w="9525" cap="rnd" cmpd="sng" algn="ctr">
          <a:solidFill>
            <a:schemeClr val="dk1">
              <a:shade val="90000"/>
            </a:schemeClr>
          </a:solidFill>
          <a:prstDash val="solid"/>
          <a:tailEnd type="arrow"/>
        </a:ln>
        <a:effectLst/>
        <a:scene3d>
          <a:camera prst="orthographicFront"/>
          <a:lightRig rig="flat" dir="t"/>
        </a:scene3d>
        <a:sp3d z="-40000"/>
      </dsp:spPr>
      <dsp:style>
        <a:lnRef idx="1">
          <a:schemeClr val="dk1"/>
        </a:lnRef>
        <a:fillRef idx="0">
          <a:schemeClr val="dk1"/>
        </a:fillRef>
        <a:effectRef idx="0">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solidFill>
              <a:schemeClr val="tx1"/>
            </a:solidFill>
            <a:latin typeface="Times New Roman" panose="02020603050405020304" pitchFamily="18" charset="0"/>
            <a:cs typeface="Times New Roman" panose="02020603050405020304" pitchFamily="18" charset="0"/>
          </a:endParaRPr>
        </a:p>
      </dsp:txBody>
      <dsp:txXfrm>
        <a:off x="3826506" y="966115"/>
        <a:ext cx="40873" cy="7435"/>
      </dsp:txXfrm>
    </dsp:sp>
    <dsp:sp modelId="{65F388DD-700C-4ECF-9173-AE81FA751CAC}">
      <dsp:nvSpPr>
        <dsp:cNvPr id="0" name=""/>
        <dsp:cNvSpPr/>
      </dsp:nvSpPr>
      <dsp:spPr>
        <a:xfrm>
          <a:off x="222528" y="2227"/>
          <a:ext cx="3232778" cy="1939666"/>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solidFill>
            <a:schemeClr val="tx1"/>
          </a:solid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just" defTabSz="889000">
            <a:lnSpc>
              <a:spcPct val="90000"/>
            </a:lnSpc>
            <a:spcBef>
              <a:spcPct val="0"/>
            </a:spcBef>
            <a:spcAft>
              <a:spcPct val="35000"/>
            </a:spcAft>
            <a:buNone/>
          </a:pPr>
          <a:r>
            <a:rPr lang="es-ES" sz="2000" b="1" kern="1200" dirty="0">
              <a:solidFill>
                <a:schemeClr val="tx1"/>
              </a:solidFill>
              <a:latin typeface="Times New Roman" panose="02020603050405020304" pitchFamily="18" charset="0"/>
              <a:cs typeface="Times New Roman" panose="02020603050405020304" pitchFamily="18" charset="0"/>
            </a:rPr>
            <a:t>Composición Florística y Etnobotánica de la Vegetación Natural del Valle de Casanga de la Provincia de Loja (Armijos &amp; Villena, 2009)</a:t>
          </a:r>
          <a:endParaRPr lang="es-ES" sz="2000" kern="1200" dirty="0">
            <a:solidFill>
              <a:schemeClr val="tx1"/>
            </a:solidFill>
            <a:latin typeface="Times New Roman" panose="02020603050405020304" pitchFamily="18" charset="0"/>
            <a:cs typeface="Times New Roman" panose="02020603050405020304" pitchFamily="18" charset="0"/>
          </a:endParaRPr>
        </a:p>
      </dsp:txBody>
      <dsp:txXfrm>
        <a:off x="222528" y="2227"/>
        <a:ext cx="3232778" cy="1939666"/>
      </dsp:txXfrm>
    </dsp:sp>
    <dsp:sp modelId="{BE801509-2A0F-48ED-B275-924CF87EA615}">
      <dsp:nvSpPr>
        <dsp:cNvPr id="0" name=""/>
        <dsp:cNvSpPr/>
      </dsp:nvSpPr>
      <dsp:spPr>
        <a:xfrm>
          <a:off x="1852171" y="1937866"/>
          <a:ext cx="4036996" cy="715166"/>
        </a:xfrm>
        <a:custGeom>
          <a:avLst/>
          <a:gdLst/>
          <a:ahLst/>
          <a:cxnLst/>
          <a:rect l="0" t="0" r="0" b="0"/>
          <a:pathLst>
            <a:path>
              <a:moveTo>
                <a:pt x="4036996" y="0"/>
              </a:moveTo>
              <a:lnTo>
                <a:pt x="4036996" y="374683"/>
              </a:lnTo>
              <a:lnTo>
                <a:pt x="0" y="374683"/>
              </a:lnTo>
              <a:lnTo>
                <a:pt x="0" y="715166"/>
              </a:lnTo>
            </a:path>
          </a:pathLst>
        </a:custGeom>
        <a:noFill/>
        <a:ln w="9525" cap="rnd" cmpd="sng" algn="ctr">
          <a:solidFill>
            <a:schemeClr val="dk1">
              <a:shade val="90000"/>
            </a:schemeClr>
          </a:solidFill>
          <a:prstDash val="solid"/>
          <a:tailEnd type="arrow"/>
        </a:ln>
        <a:effectLst/>
        <a:scene3d>
          <a:camera prst="orthographicFront"/>
          <a:lightRig rig="flat" dir="t"/>
        </a:scene3d>
        <a:sp3d z="-40000"/>
      </dsp:spPr>
      <dsp:style>
        <a:lnRef idx="1">
          <a:schemeClr val="dk1"/>
        </a:lnRef>
        <a:fillRef idx="0">
          <a:schemeClr val="dk1"/>
        </a:fillRef>
        <a:effectRef idx="0">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solidFill>
              <a:schemeClr val="tx1"/>
            </a:solidFill>
            <a:latin typeface="Times New Roman" panose="02020603050405020304" pitchFamily="18" charset="0"/>
            <a:cs typeface="Times New Roman" panose="02020603050405020304" pitchFamily="18" charset="0"/>
          </a:endParaRPr>
        </a:p>
      </dsp:txBody>
      <dsp:txXfrm>
        <a:off x="3768037" y="2291732"/>
        <a:ext cx="205265" cy="7435"/>
      </dsp:txXfrm>
    </dsp:sp>
    <dsp:sp modelId="{36FBB6F9-4609-49AE-9F51-42D26A39725F}">
      <dsp:nvSpPr>
        <dsp:cNvPr id="0" name=""/>
        <dsp:cNvSpPr/>
      </dsp:nvSpPr>
      <dsp:spPr>
        <a:xfrm>
          <a:off x="4272779" y="0"/>
          <a:ext cx="3232778" cy="1939666"/>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solidFill>
            <a:schemeClr val="tx1"/>
          </a:solid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just" defTabSz="800100">
            <a:lnSpc>
              <a:spcPct val="90000"/>
            </a:lnSpc>
            <a:spcBef>
              <a:spcPct val="0"/>
            </a:spcBef>
            <a:spcAft>
              <a:spcPct val="35000"/>
            </a:spcAft>
            <a:buNone/>
          </a:pPr>
          <a:r>
            <a:rPr lang="es-ES" sz="1800" kern="1200">
              <a:solidFill>
                <a:schemeClr val="tx1"/>
              </a:solidFill>
              <a:latin typeface="Times New Roman" panose="02020603050405020304" pitchFamily="18" charset="0"/>
              <a:cs typeface="Times New Roman" panose="02020603050405020304" pitchFamily="18" charset="0"/>
            </a:rPr>
            <a:t>*Se registraron 117 especies vegetales con valor de uso</a:t>
          </a:r>
        </a:p>
        <a:p>
          <a:pPr marL="0" lvl="0" indent="0" algn="just" defTabSz="800100">
            <a:lnSpc>
              <a:spcPct val="90000"/>
            </a:lnSpc>
            <a:spcBef>
              <a:spcPct val="0"/>
            </a:spcBef>
            <a:spcAft>
              <a:spcPct val="35000"/>
            </a:spcAft>
            <a:buNone/>
          </a:pPr>
          <a:r>
            <a:rPr lang="es-ES" sz="1800" kern="1200">
              <a:solidFill>
                <a:schemeClr val="tx1"/>
              </a:solidFill>
              <a:latin typeface="Times New Roman" panose="02020603050405020304" pitchFamily="18" charset="0"/>
              <a:cs typeface="Times New Roman" panose="02020603050405020304" pitchFamily="18" charset="0"/>
            </a:rPr>
            <a:t>* 97 Géneros</a:t>
          </a:r>
        </a:p>
        <a:p>
          <a:pPr marL="0" lvl="0" indent="0" algn="just" defTabSz="800100">
            <a:lnSpc>
              <a:spcPct val="90000"/>
            </a:lnSpc>
            <a:spcBef>
              <a:spcPct val="0"/>
            </a:spcBef>
            <a:spcAft>
              <a:spcPct val="35000"/>
            </a:spcAft>
            <a:buNone/>
          </a:pPr>
          <a:r>
            <a:rPr lang="es-ES" sz="1800" kern="1200">
              <a:solidFill>
                <a:schemeClr val="tx1"/>
              </a:solidFill>
              <a:latin typeface="Times New Roman" panose="02020603050405020304" pitchFamily="18" charset="0"/>
              <a:cs typeface="Times New Roman" panose="02020603050405020304" pitchFamily="18" charset="0"/>
            </a:rPr>
            <a:t>*47 Familias botánicas </a:t>
          </a:r>
          <a:endParaRPr lang="es-ES" sz="1800" kern="1200" dirty="0">
            <a:solidFill>
              <a:schemeClr val="tx1"/>
            </a:solidFill>
            <a:latin typeface="Times New Roman" panose="02020603050405020304" pitchFamily="18" charset="0"/>
            <a:cs typeface="Times New Roman" panose="02020603050405020304" pitchFamily="18" charset="0"/>
          </a:endParaRPr>
        </a:p>
      </dsp:txBody>
      <dsp:txXfrm>
        <a:off x="4272779" y="0"/>
        <a:ext cx="3232778" cy="1939666"/>
      </dsp:txXfrm>
    </dsp:sp>
    <dsp:sp modelId="{4FF8396A-F006-493B-B555-3594C3CB107A}">
      <dsp:nvSpPr>
        <dsp:cNvPr id="0" name=""/>
        <dsp:cNvSpPr/>
      </dsp:nvSpPr>
      <dsp:spPr>
        <a:xfrm>
          <a:off x="235782" y="2685432"/>
          <a:ext cx="3232778" cy="1939666"/>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solidFill>
            <a:schemeClr val="tx1"/>
          </a:solid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just" defTabSz="755650">
            <a:lnSpc>
              <a:spcPct val="90000"/>
            </a:lnSpc>
            <a:spcBef>
              <a:spcPct val="0"/>
            </a:spcBef>
            <a:spcAft>
              <a:spcPct val="35000"/>
            </a:spcAft>
            <a:buNone/>
          </a:pPr>
          <a:r>
            <a:rPr lang="es-ES" sz="1700" kern="1200" dirty="0">
              <a:solidFill>
                <a:schemeClr val="tx1"/>
              </a:solidFill>
              <a:latin typeface="Times New Roman" panose="02020603050405020304" pitchFamily="18" charset="0"/>
              <a:cs typeface="Times New Roman" panose="02020603050405020304" pitchFamily="18" charset="0"/>
            </a:rPr>
            <a:t>Categorías con mayor importancia etnobotánica:</a:t>
          </a:r>
        </a:p>
        <a:p>
          <a:pPr marL="0" lvl="0" indent="0" algn="just" defTabSz="755650">
            <a:lnSpc>
              <a:spcPct val="90000"/>
            </a:lnSpc>
            <a:spcBef>
              <a:spcPct val="0"/>
            </a:spcBef>
            <a:spcAft>
              <a:spcPct val="35000"/>
            </a:spcAft>
            <a:buNone/>
          </a:pPr>
          <a:r>
            <a:rPr lang="es-ES" sz="1700" kern="1200" dirty="0">
              <a:solidFill>
                <a:schemeClr val="tx1"/>
              </a:solidFill>
              <a:latin typeface="Times New Roman" panose="02020603050405020304" pitchFamily="18" charset="0"/>
              <a:cs typeface="Times New Roman" panose="02020603050405020304" pitchFamily="18" charset="0"/>
            </a:rPr>
            <a:t>-Construcción (6,33 VUT)</a:t>
          </a:r>
        </a:p>
        <a:p>
          <a:pPr marL="0" lvl="0" indent="0" algn="just" defTabSz="755650">
            <a:lnSpc>
              <a:spcPct val="90000"/>
            </a:lnSpc>
            <a:spcBef>
              <a:spcPct val="0"/>
            </a:spcBef>
            <a:spcAft>
              <a:spcPct val="35000"/>
            </a:spcAft>
            <a:buNone/>
          </a:pPr>
          <a:r>
            <a:rPr lang="es-ES" sz="1700" kern="1200" dirty="0">
              <a:solidFill>
                <a:schemeClr val="tx1"/>
              </a:solidFill>
              <a:latin typeface="Times New Roman" panose="02020603050405020304" pitchFamily="18" charset="0"/>
              <a:cs typeface="Times New Roman" panose="02020603050405020304" pitchFamily="18" charset="0"/>
            </a:rPr>
            <a:t>-Medicina humana (6,26 VUT)</a:t>
          </a:r>
        </a:p>
        <a:p>
          <a:pPr marL="0" lvl="0" indent="0" algn="just" defTabSz="755650">
            <a:lnSpc>
              <a:spcPct val="90000"/>
            </a:lnSpc>
            <a:spcBef>
              <a:spcPct val="0"/>
            </a:spcBef>
            <a:spcAft>
              <a:spcPct val="35000"/>
            </a:spcAft>
            <a:buNone/>
          </a:pPr>
          <a:r>
            <a:rPr lang="es-ES" sz="1700" kern="1200" dirty="0">
              <a:solidFill>
                <a:schemeClr val="tx1"/>
              </a:solidFill>
              <a:latin typeface="Times New Roman" panose="02020603050405020304" pitchFamily="18" charset="0"/>
              <a:cs typeface="Times New Roman" panose="02020603050405020304" pitchFamily="18" charset="0"/>
            </a:rPr>
            <a:t>-Alimento (2,3 VUT)</a:t>
          </a:r>
        </a:p>
        <a:p>
          <a:pPr marL="0" lvl="0" indent="0" algn="ctr" defTabSz="755650">
            <a:lnSpc>
              <a:spcPct val="90000"/>
            </a:lnSpc>
            <a:spcBef>
              <a:spcPct val="0"/>
            </a:spcBef>
            <a:spcAft>
              <a:spcPct val="35000"/>
            </a:spcAft>
            <a:buNone/>
          </a:pPr>
          <a:endParaRPr lang="es-ES" sz="1700" kern="1200" dirty="0">
            <a:solidFill>
              <a:schemeClr val="tx1"/>
            </a:solidFill>
            <a:latin typeface="Times New Roman" panose="02020603050405020304" pitchFamily="18" charset="0"/>
            <a:cs typeface="Times New Roman" panose="02020603050405020304" pitchFamily="18" charset="0"/>
          </a:endParaRPr>
        </a:p>
      </dsp:txBody>
      <dsp:txXfrm>
        <a:off x="235782" y="2685432"/>
        <a:ext cx="3232778" cy="19396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26A9F2DE-661F-44F1-82D6-47BC14B675C1}" type="datetimeFigureOut">
              <a:rPr lang="es-EC" smtClean="0"/>
              <a:t>25/7/2017</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261078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26A9F2DE-661F-44F1-82D6-47BC14B675C1}" type="datetimeFigureOut">
              <a:rPr lang="es-EC" smtClean="0"/>
              <a:t>25/7/2017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186457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26A9F2DE-661F-44F1-82D6-47BC14B675C1}" type="datetimeFigureOut">
              <a:rPr lang="es-EC" smtClean="0"/>
              <a:t>25/7/2017</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116DF7A-7392-48D0-89A4-FFAD71B72C5C}"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56351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26A9F2DE-661F-44F1-82D6-47BC14B675C1}" type="datetimeFigureOut">
              <a:rPr lang="es-EC" smtClean="0"/>
              <a:t>25/7/2017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3511341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26A9F2DE-661F-44F1-82D6-47BC14B675C1}" type="datetimeFigureOut">
              <a:rPr lang="es-EC" smtClean="0"/>
              <a:t>25/7/2017</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116DF7A-7392-48D0-89A4-FFAD71B72C5C}"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01492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26A9F2DE-661F-44F1-82D6-47BC14B675C1}" type="datetimeFigureOut">
              <a:rPr lang="es-EC" smtClean="0"/>
              <a:t>25/7/2017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3918941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6A9F2DE-661F-44F1-82D6-47BC14B675C1}" type="datetimeFigureOut">
              <a:rPr lang="es-EC" smtClean="0"/>
              <a:t>25/7/2017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424344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6A9F2DE-661F-44F1-82D6-47BC14B675C1}" type="datetimeFigureOut">
              <a:rPr lang="es-EC" smtClean="0"/>
              <a:t>25/7/2017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3113161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6A9F2DE-661F-44F1-82D6-47BC14B675C1}" type="datetimeFigureOut">
              <a:rPr lang="es-EC" smtClean="0"/>
              <a:t>25/7/2017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364638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26A9F2DE-661F-44F1-82D6-47BC14B675C1}" type="datetimeFigureOut">
              <a:rPr lang="es-EC" smtClean="0"/>
              <a:t>25/7/2017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307426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6A9F2DE-661F-44F1-82D6-47BC14B675C1}" type="datetimeFigureOut">
              <a:rPr lang="es-EC" smtClean="0"/>
              <a:t>25/7/2017</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24635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6A9F2DE-661F-44F1-82D6-47BC14B675C1}" type="datetimeFigureOut">
              <a:rPr lang="es-EC" smtClean="0"/>
              <a:t>25/7/2017</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447170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6A9F2DE-661F-44F1-82D6-47BC14B675C1}" type="datetimeFigureOut">
              <a:rPr lang="es-EC" smtClean="0"/>
              <a:t>25/7/2017</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357882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9F2DE-661F-44F1-82D6-47BC14B675C1}" type="datetimeFigureOut">
              <a:rPr lang="es-EC" smtClean="0"/>
              <a:t>25/7/2017</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4105220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26A9F2DE-661F-44F1-82D6-47BC14B675C1}" type="datetimeFigureOut">
              <a:rPr lang="es-EC" smtClean="0"/>
              <a:t>25/7/2017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3340749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26A9F2DE-661F-44F1-82D6-47BC14B675C1}" type="datetimeFigureOut">
              <a:rPr lang="es-EC" smtClean="0"/>
              <a:t>25/7/2017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116DF7A-7392-48D0-89A4-FFAD71B72C5C}" type="slidenum">
              <a:rPr lang="es-EC" smtClean="0"/>
              <a:t>‹Nº›</a:t>
            </a:fld>
            <a:endParaRPr lang="es-EC"/>
          </a:p>
        </p:txBody>
      </p:sp>
    </p:spTree>
    <p:extLst>
      <p:ext uri="{BB962C8B-B14F-4D97-AF65-F5344CB8AC3E}">
        <p14:creationId xmlns:p14="http://schemas.microsoft.com/office/powerpoint/2010/main" val="106613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6A9F2DE-661F-44F1-82D6-47BC14B675C1}" type="datetimeFigureOut">
              <a:rPr lang="es-EC" smtClean="0"/>
              <a:t>25/7/2017</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116DF7A-7392-48D0-89A4-FFAD71B72C5C}" type="slidenum">
              <a:rPr lang="es-EC" smtClean="0"/>
              <a:t>‹Nº›</a:t>
            </a:fld>
            <a:endParaRPr lang="es-EC"/>
          </a:p>
        </p:txBody>
      </p:sp>
    </p:spTree>
    <p:extLst>
      <p:ext uri="{BB962C8B-B14F-4D97-AF65-F5344CB8AC3E}">
        <p14:creationId xmlns:p14="http://schemas.microsoft.com/office/powerpoint/2010/main" val="327361344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chart" Target="../charts/chart2.xml"/><Relationship Id="rId5" Type="http://schemas.openxmlformats.org/officeDocument/2006/relationships/image" Target="../media/image2.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6.jpeg"/><Relationship Id="rId5" Type="http://schemas.openxmlformats.org/officeDocument/2006/relationships/diagramLayout" Target="../diagrams/layout1.xml"/><Relationship Id="rId10" Type="http://schemas.openxmlformats.org/officeDocument/2006/relationships/image" Target="../media/image5.png"/><Relationship Id="rId4" Type="http://schemas.openxmlformats.org/officeDocument/2006/relationships/diagramData" Target="../diagrams/data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9.xml"/><Relationship Id="rId5" Type="http://schemas.openxmlformats.org/officeDocument/2006/relationships/chart" Target="../charts/chart8.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jpeg"/><Relationship Id="rId7" Type="http://schemas.openxmlformats.org/officeDocument/2006/relationships/diagramQuickStyle" Target="../diagrams/quickStyle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png"/><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E6649A1-B3B6-4A2F-9618-C821F2D4BFA0}"/>
              </a:ext>
            </a:extLst>
          </p:cNvPr>
          <p:cNvSpPr txBox="1"/>
          <p:nvPr/>
        </p:nvSpPr>
        <p:spPr>
          <a:xfrm>
            <a:off x="2367542" y="170651"/>
            <a:ext cx="7199290" cy="461665"/>
          </a:xfrm>
          <a:prstGeom prst="rect">
            <a:avLst/>
          </a:prstGeom>
          <a:noFill/>
        </p:spPr>
        <p:txBody>
          <a:bodyPr wrap="square" rtlCol="0">
            <a:spAutoFit/>
          </a:bodyPr>
          <a:lstStyle/>
          <a:p>
            <a:pPr algn="ctr"/>
            <a:r>
              <a:rPr lang="es-EC" sz="2400" b="1" spc="50" dirty="0">
                <a:ln w="0">
                  <a:solidFill>
                    <a:schemeClr val="tx1"/>
                  </a:solidFill>
                </a:ln>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UNIVERSIDAD TÉCNICA DEL NORTE</a:t>
            </a:r>
          </a:p>
        </p:txBody>
      </p:sp>
      <p:sp>
        <p:nvSpPr>
          <p:cNvPr id="7" name="CuadroTexto 6">
            <a:extLst>
              <a:ext uri="{FF2B5EF4-FFF2-40B4-BE49-F238E27FC236}">
                <a16:creationId xmlns:a16="http://schemas.microsoft.com/office/drawing/2014/main" id="{AC55BBB9-3352-4D94-9F7D-9FDB08AE5F79}"/>
              </a:ext>
            </a:extLst>
          </p:cNvPr>
          <p:cNvSpPr txBox="1"/>
          <p:nvPr/>
        </p:nvSpPr>
        <p:spPr>
          <a:xfrm>
            <a:off x="2235555" y="1786478"/>
            <a:ext cx="7664658" cy="400110"/>
          </a:xfrm>
          <a:prstGeom prst="rect">
            <a:avLst/>
          </a:prstGeom>
          <a:noFill/>
        </p:spPr>
        <p:txBody>
          <a:bodyPr wrap="square" rtlCol="0">
            <a:spAutoFit/>
          </a:bodyPr>
          <a:lstStyle/>
          <a:p>
            <a:pPr algn="ctr"/>
            <a:r>
              <a:rPr lang="es-EC" sz="2000" b="1" spc="50" dirty="0">
                <a:ln w="0">
                  <a:solidFill>
                    <a:schemeClr val="tx1"/>
                  </a:solidFill>
                </a:ln>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INGENIERÍA EN RECURSOS NATURALES RENOVABLES</a:t>
            </a:r>
          </a:p>
        </p:txBody>
      </p:sp>
      <p:pic>
        <p:nvPicPr>
          <p:cNvPr id="8" name="Imagen 7">
            <a:extLst>
              <a:ext uri="{FF2B5EF4-FFF2-40B4-BE49-F238E27FC236}">
                <a16:creationId xmlns:a16="http://schemas.microsoft.com/office/drawing/2014/main" id="{C700921F-CD97-495A-9B8A-9A19C671152D}"/>
              </a:ext>
            </a:extLst>
          </p:cNvPr>
          <p:cNvPicPr>
            <a:picLocks noChangeAspect="1"/>
          </p:cNvPicPr>
          <p:nvPr/>
        </p:nvPicPr>
        <p:blipFill>
          <a:blip r:embed="rId2"/>
          <a:stretch>
            <a:fillRect/>
          </a:stretch>
        </p:blipFill>
        <p:spPr>
          <a:xfrm>
            <a:off x="259210" y="203217"/>
            <a:ext cx="1028130" cy="1027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35D9DD0C-264D-46B1-917D-4EB91F3D0B80}"/>
              </a:ext>
            </a:extLst>
          </p:cNvPr>
          <p:cNvSpPr txBox="1"/>
          <p:nvPr/>
        </p:nvSpPr>
        <p:spPr>
          <a:xfrm>
            <a:off x="1391612" y="893926"/>
            <a:ext cx="9352544" cy="1785104"/>
          </a:xfrm>
          <a:prstGeom prst="rect">
            <a:avLst/>
          </a:prstGeom>
          <a:noFill/>
        </p:spPr>
        <p:txBody>
          <a:bodyPr wrap="square" rtlCol="0">
            <a:spAutoFit/>
          </a:bodyPr>
          <a:lstStyle/>
          <a:p>
            <a:pPr algn="ctr"/>
            <a:r>
              <a:rPr lang="es-MX" sz="2200" b="1" spc="50" dirty="0">
                <a:ln w="0">
                  <a:solidFill>
                    <a:schemeClr val="tx1"/>
                  </a:solidFill>
                </a:ln>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FACULTAD DE INGENIERÍA EN CIENCIAS AGROPECUARIAS Y AMBIENTALES</a:t>
            </a:r>
          </a:p>
          <a:p>
            <a:pPr algn="ctr"/>
            <a:endParaRPr lang="es-MX" sz="2200" b="1" spc="50" dirty="0">
              <a:ln w="0">
                <a:solidFill>
                  <a:schemeClr val="tx1"/>
                </a:solidFill>
              </a:ln>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pPr algn="ctr"/>
            <a:endParaRPr lang="es-EC" sz="2200" b="1" spc="50" dirty="0">
              <a:ln w="0">
                <a:solidFill>
                  <a:schemeClr val="tx1"/>
                </a:solidFill>
              </a:ln>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pPr algn="ctr"/>
            <a:endParaRPr lang="es-EC" sz="2200" b="1" spc="50" dirty="0">
              <a:ln w="0">
                <a:solidFill>
                  <a:schemeClr val="tx1"/>
                </a:solidFill>
              </a:ln>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AB96A1DB-0BAE-476D-9252-166AEA689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057" y="203217"/>
            <a:ext cx="1028130" cy="10483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ángulo 10">
            <a:extLst>
              <a:ext uri="{FF2B5EF4-FFF2-40B4-BE49-F238E27FC236}">
                <a16:creationId xmlns:a16="http://schemas.microsoft.com/office/drawing/2014/main" id="{D1A80D93-5A54-4BBC-AC5A-6C8E2B3DFAF6}"/>
              </a:ext>
            </a:extLst>
          </p:cNvPr>
          <p:cNvSpPr/>
          <p:nvPr/>
        </p:nvSpPr>
        <p:spPr>
          <a:xfrm>
            <a:off x="1164791" y="4066208"/>
            <a:ext cx="5927289" cy="243143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a:spAutoFit/>
          </a:bodyPr>
          <a:lstStyle/>
          <a:p>
            <a:pPr marL="1348740"/>
            <a:r>
              <a:rPr lang="es-ES" sz="1900" b="1" dirty="0">
                <a:ln w="9525">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TESISTAS: </a:t>
            </a:r>
            <a:r>
              <a:rPr lang="es-ES" sz="1900" b="1" dirty="0">
                <a:ln w="9525">
                  <a:noFill/>
                </a:ln>
                <a:solidFill>
                  <a:schemeClr val="tx1"/>
                </a:solidFill>
                <a:effectLst/>
                <a:latin typeface="Times New Roman" panose="02020603050405020304" pitchFamily="18" charset="0"/>
                <a:cs typeface="Times New Roman" panose="02020603050405020304" pitchFamily="18" charset="0"/>
              </a:rPr>
              <a:t>Guevara Jairo</a:t>
            </a:r>
          </a:p>
          <a:p>
            <a:pPr marL="1348740"/>
            <a:r>
              <a:rPr lang="es-ES" sz="1900" b="1" dirty="0">
                <a:ln w="9525">
                  <a:noFill/>
                </a:ln>
                <a:solidFill>
                  <a:schemeClr val="tx1"/>
                </a:solidFill>
                <a:effectLst/>
                <a:latin typeface="Times New Roman" panose="02020603050405020304" pitchFamily="18" charset="0"/>
                <a:cs typeface="Times New Roman" panose="02020603050405020304" pitchFamily="18" charset="0"/>
              </a:rPr>
              <a:t>                      </a:t>
            </a:r>
            <a:r>
              <a:rPr lang="es-EC" sz="1900" b="1" dirty="0">
                <a:ln w="9525">
                  <a:noFill/>
                </a:ln>
                <a:solidFill>
                  <a:schemeClr val="tx1"/>
                </a:solidFill>
                <a:effectLst/>
                <a:latin typeface="Times New Roman" panose="02020603050405020304" pitchFamily="18" charset="0"/>
                <a:cs typeface="Times New Roman" panose="02020603050405020304" pitchFamily="18" charset="0"/>
              </a:rPr>
              <a:t>Tituaña Karina</a:t>
            </a:r>
          </a:p>
          <a:p>
            <a:pPr marL="1348740">
              <a:spcAft>
                <a:spcPts val="0"/>
              </a:spcAft>
            </a:pPr>
            <a:endParaRPr lang="es-ES" sz="1900" b="1" dirty="0">
              <a:ln w="9525">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348740">
              <a:spcAft>
                <a:spcPts val="0"/>
              </a:spcAft>
            </a:pPr>
            <a:r>
              <a:rPr lang="es-ES" sz="1900" b="1" dirty="0">
                <a:ln w="9525">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DIRECTORA: Ing. Mónica León, MSc.</a:t>
            </a:r>
          </a:p>
          <a:p>
            <a:pPr marL="1348740">
              <a:spcAft>
                <a:spcPts val="0"/>
              </a:spcAft>
            </a:pPr>
            <a:endParaRPr lang="es-ES" sz="1900" b="1" dirty="0">
              <a:ln w="9525">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348740">
              <a:spcAft>
                <a:spcPts val="0"/>
              </a:spcAft>
            </a:pPr>
            <a:r>
              <a:rPr lang="es-ES" sz="1900" b="1" dirty="0">
                <a:ln w="9525">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ASESORES: PhD. José Alí Moncada</a:t>
            </a:r>
          </a:p>
          <a:p>
            <a:pPr marL="1348740">
              <a:spcAft>
                <a:spcPts val="0"/>
              </a:spcAft>
            </a:pPr>
            <a:r>
              <a:rPr lang="es-ES" sz="1900" b="1" dirty="0">
                <a:ln w="9525">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Biol. Renato Oquendo, MSc.</a:t>
            </a:r>
          </a:p>
          <a:p>
            <a:pPr marL="1348740">
              <a:spcAft>
                <a:spcPts val="0"/>
              </a:spcAft>
            </a:pPr>
            <a:r>
              <a:rPr lang="es-ES" sz="1900" b="1" dirty="0">
                <a:ln w="9525">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Ing. Gladys Yaguana, MSc. </a:t>
            </a:r>
          </a:p>
        </p:txBody>
      </p:sp>
      <p:sp>
        <p:nvSpPr>
          <p:cNvPr id="12" name="CuadroTexto 11">
            <a:extLst>
              <a:ext uri="{FF2B5EF4-FFF2-40B4-BE49-F238E27FC236}">
                <a16:creationId xmlns:a16="http://schemas.microsoft.com/office/drawing/2014/main" id="{98C3BCAB-9D9B-4AC9-A4B0-D7F47C6679A5}"/>
              </a:ext>
            </a:extLst>
          </p:cNvPr>
          <p:cNvSpPr txBox="1"/>
          <p:nvPr/>
        </p:nvSpPr>
        <p:spPr>
          <a:xfrm>
            <a:off x="773275" y="2638722"/>
            <a:ext cx="10387825" cy="1014155"/>
          </a:xfrm>
          <a:prstGeom prst="rect">
            <a:avLst/>
          </a:prstGeom>
        </p:spPr>
        <p:txBody>
          <a:bodyPr vert="horz" lIns="91440" tIns="45720" rIns="91440" bIns="45720" rtlCol="0" anchor="b">
            <a:noAutofit/>
          </a:bodyPr>
          <a:lstStyle/>
          <a:p>
            <a:pPr algn="ctr">
              <a:lnSpc>
                <a:spcPct val="90000"/>
              </a:lnSpc>
              <a:spcBef>
                <a:spcPct val="0"/>
              </a:spcBef>
            </a:pPr>
            <a:r>
              <a:rPr lang="en-U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“ESTUDIO ETNOBOTÁNICO EN COMUNIDADES DEL VALLE DEL CHOTA”</a:t>
            </a:r>
          </a:p>
        </p:txBody>
      </p:sp>
      <p:pic>
        <p:nvPicPr>
          <p:cNvPr id="13" name="Imagen 12">
            <a:extLst>
              <a:ext uri="{FF2B5EF4-FFF2-40B4-BE49-F238E27FC236}">
                <a16:creationId xmlns:a16="http://schemas.microsoft.com/office/drawing/2014/main" id="{43F38FE2-1317-4BBD-A558-A6752D5E1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364" y="3931384"/>
            <a:ext cx="3552823" cy="266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171138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9388A32-2DE8-46A8-B4BC-11289B40BEBF}"/>
              </a:ext>
            </a:extLst>
          </p:cNvPr>
          <p:cNvSpPr/>
          <p:nvPr/>
        </p:nvSpPr>
        <p:spPr>
          <a:xfrm>
            <a:off x="5154664" y="81474"/>
            <a:ext cx="1497526" cy="659540"/>
          </a:xfrm>
          <a:prstGeom prst="rect">
            <a:avLst/>
          </a:prstGeom>
        </p:spPr>
        <p:txBody>
          <a:bodyPr wrap="none">
            <a:spAutoFit/>
          </a:bodyPr>
          <a:lstStyle/>
          <a:p>
            <a:pPr marL="0" lvl="1">
              <a:lnSpc>
                <a:spcPct val="150000"/>
              </a:lnSpc>
              <a:spcAft>
                <a:spcPts val="800"/>
              </a:spcAft>
            </a:pPr>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Métodos</a:t>
            </a:r>
            <a:endParaRPr lang="es-EC"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01222052-AA1E-4130-93A3-CCE0DE8CBCDD}"/>
              </a:ext>
            </a:extLst>
          </p:cNvPr>
          <p:cNvSpPr/>
          <p:nvPr/>
        </p:nvSpPr>
        <p:spPr>
          <a:xfrm>
            <a:off x="1410924" y="990568"/>
            <a:ext cx="9766852" cy="707886"/>
          </a:xfrm>
          <a:prstGeom prst="rect">
            <a:avLst/>
          </a:prstGeom>
        </p:spPr>
        <p:txBody>
          <a:bodyPr wrap="square">
            <a:spAutoFit/>
          </a:bodyPr>
          <a:lstStyle/>
          <a:p>
            <a:pPr algn="ctr"/>
            <a:r>
              <a:rPr lang="es-ES" sz="2000" b="1" dirty="0">
                <a:latin typeface="Times New Roman" panose="02020603050405020304" pitchFamily="18" charset="0"/>
              </a:rPr>
              <a:t>Comparación de importancia y usos de especies vegetales significativas de las comunidades del Valle del Chota</a:t>
            </a:r>
            <a:endParaRPr lang="es-EC" sz="2000" b="1" dirty="0">
              <a:latin typeface="Times New Roman" panose="02020603050405020304" pitchFamily="18" charset="0"/>
            </a:endParaRPr>
          </a:p>
        </p:txBody>
      </p:sp>
      <p:sp>
        <p:nvSpPr>
          <p:cNvPr id="10" name="CuadroTexto 9">
            <a:extLst>
              <a:ext uri="{FF2B5EF4-FFF2-40B4-BE49-F238E27FC236}">
                <a16:creationId xmlns:a16="http://schemas.microsoft.com/office/drawing/2014/main" id="{5CE2AE8C-1A11-457E-9140-07CECCED545B}"/>
              </a:ext>
            </a:extLst>
          </p:cNvPr>
          <p:cNvSpPr txBox="1"/>
          <p:nvPr/>
        </p:nvSpPr>
        <p:spPr>
          <a:xfrm>
            <a:off x="1530193" y="1876015"/>
            <a:ext cx="7460974" cy="646331"/>
          </a:xfrm>
          <a:prstGeom prst="rect">
            <a:avLst/>
          </a:prstGeom>
          <a:noFill/>
        </p:spPr>
        <p:txBody>
          <a:bodyPr wrap="square" rtlCol="0">
            <a:spAutoFit/>
          </a:bodyPr>
          <a:lstStyle/>
          <a:p>
            <a:pPr marL="28575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Estadística descriptiva </a:t>
            </a:r>
          </a:p>
          <a:p>
            <a:pPr marL="28575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Estadística no paramétrica (Test H </a:t>
            </a:r>
            <a:r>
              <a:rPr lang="es-EC" dirty="0" err="1">
                <a:latin typeface="Times New Roman" panose="02020603050405020304" pitchFamily="18" charset="0"/>
                <a:cs typeface="Times New Roman" panose="02020603050405020304" pitchFamily="18" charset="0"/>
              </a:rPr>
              <a:t>Kruskal</a:t>
            </a:r>
            <a:r>
              <a:rPr lang="es-EC" dirty="0">
                <a:latin typeface="Times New Roman" panose="02020603050405020304" pitchFamily="18" charset="0"/>
                <a:cs typeface="Times New Roman" panose="02020603050405020304" pitchFamily="18" charset="0"/>
              </a:rPr>
              <a:t>-Wallis)</a:t>
            </a:r>
          </a:p>
        </p:txBody>
      </p:sp>
      <p:graphicFrame>
        <p:nvGraphicFramePr>
          <p:cNvPr id="12" name="Tabla 11">
            <a:extLst>
              <a:ext uri="{FF2B5EF4-FFF2-40B4-BE49-F238E27FC236}">
                <a16:creationId xmlns:a16="http://schemas.microsoft.com/office/drawing/2014/main" id="{9914AADD-BA95-4610-BDE5-7264DA477AC7}"/>
              </a:ext>
            </a:extLst>
          </p:cNvPr>
          <p:cNvGraphicFramePr>
            <a:graphicFrameLocks noGrp="1"/>
          </p:cNvGraphicFramePr>
          <p:nvPr>
            <p:extLst>
              <p:ext uri="{D42A27DB-BD31-4B8C-83A1-F6EECF244321}">
                <p14:modId xmlns:p14="http://schemas.microsoft.com/office/powerpoint/2010/main" val="215717948"/>
              </p:ext>
            </p:extLst>
          </p:nvPr>
        </p:nvGraphicFramePr>
        <p:xfrm>
          <a:off x="3241399" y="3239725"/>
          <a:ext cx="5630498" cy="2194560"/>
        </p:xfrm>
        <a:graphic>
          <a:graphicData uri="http://schemas.openxmlformats.org/drawingml/2006/table">
            <a:tbl>
              <a:tblPr firstRow="1" firstCol="1" bandRow="1">
                <a:tableStyleId>{9D7B26C5-4107-4FEC-AEDC-1716B250A1EF}</a:tableStyleId>
              </a:tblPr>
              <a:tblGrid>
                <a:gridCol w="1282398">
                  <a:extLst>
                    <a:ext uri="{9D8B030D-6E8A-4147-A177-3AD203B41FA5}">
                      <a16:colId xmlns:a16="http://schemas.microsoft.com/office/drawing/2014/main" val="1419982650"/>
                    </a:ext>
                  </a:extLst>
                </a:gridCol>
                <a:gridCol w="829196">
                  <a:extLst>
                    <a:ext uri="{9D8B030D-6E8A-4147-A177-3AD203B41FA5}">
                      <a16:colId xmlns:a16="http://schemas.microsoft.com/office/drawing/2014/main" val="1371544367"/>
                    </a:ext>
                  </a:extLst>
                </a:gridCol>
                <a:gridCol w="930256">
                  <a:extLst>
                    <a:ext uri="{9D8B030D-6E8A-4147-A177-3AD203B41FA5}">
                      <a16:colId xmlns:a16="http://schemas.microsoft.com/office/drawing/2014/main" val="3185710840"/>
                    </a:ext>
                  </a:extLst>
                </a:gridCol>
                <a:gridCol w="930256">
                  <a:extLst>
                    <a:ext uri="{9D8B030D-6E8A-4147-A177-3AD203B41FA5}">
                      <a16:colId xmlns:a16="http://schemas.microsoft.com/office/drawing/2014/main" val="1979306344"/>
                    </a:ext>
                  </a:extLst>
                </a:gridCol>
                <a:gridCol w="829196">
                  <a:extLst>
                    <a:ext uri="{9D8B030D-6E8A-4147-A177-3AD203B41FA5}">
                      <a16:colId xmlns:a16="http://schemas.microsoft.com/office/drawing/2014/main" val="638713046"/>
                    </a:ext>
                  </a:extLst>
                </a:gridCol>
                <a:gridCol w="829196">
                  <a:extLst>
                    <a:ext uri="{9D8B030D-6E8A-4147-A177-3AD203B41FA5}">
                      <a16:colId xmlns:a16="http://schemas.microsoft.com/office/drawing/2014/main" val="1523950777"/>
                    </a:ext>
                  </a:extLst>
                </a:gridCol>
              </a:tblGrid>
              <a:tr h="414512">
                <a:tc>
                  <a:txBody>
                    <a:bodyPr/>
                    <a:lstStyle/>
                    <a:p>
                      <a:pPr algn="ctr">
                        <a:lnSpc>
                          <a:spcPct val="150000"/>
                        </a:lnSpc>
                        <a:spcAft>
                          <a:spcPts val="0"/>
                        </a:spcAft>
                      </a:pPr>
                      <a:r>
                        <a:rPr lang="es-EC" sz="1200">
                          <a:effectLst/>
                        </a:rPr>
                        <a:t>Categoría / Comunidad</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Chota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rPr>
                        <a:t>Carpuela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Ambuquí</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Juncal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Pusir</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90173839"/>
                  </a:ext>
                </a:extLst>
              </a:tr>
              <a:tr h="193898">
                <a:tc>
                  <a:txBody>
                    <a:bodyPr/>
                    <a:lstStyle/>
                    <a:p>
                      <a:pPr algn="ctr">
                        <a:lnSpc>
                          <a:spcPct val="150000"/>
                        </a:lnSpc>
                        <a:spcAft>
                          <a:spcPts val="0"/>
                        </a:spcAft>
                      </a:pPr>
                      <a:r>
                        <a:rPr lang="es-EC" sz="1200">
                          <a:effectLst/>
                        </a:rPr>
                        <a:t>Medicinal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78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58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61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26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69834535"/>
                  </a:ext>
                </a:extLst>
              </a:tr>
              <a:tr h="193898">
                <a:tc>
                  <a:txBody>
                    <a:bodyPr/>
                    <a:lstStyle/>
                    <a:p>
                      <a:pPr algn="ctr">
                        <a:lnSpc>
                          <a:spcPct val="150000"/>
                        </a:lnSpc>
                        <a:spcAft>
                          <a:spcPts val="0"/>
                        </a:spcAft>
                      </a:pPr>
                      <a:r>
                        <a:rPr lang="es-EC" sz="1200">
                          <a:effectLst/>
                        </a:rPr>
                        <a:t>Alimenticia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45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64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34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79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87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89484023"/>
                  </a:ext>
                </a:extLst>
              </a:tr>
              <a:tr h="193898">
                <a:tc>
                  <a:txBody>
                    <a:bodyPr/>
                    <a:lstStyle/>
                    <a:p>
                      <a:pPr algn="ctr">
                        <a:lnSpc>
                          <a:spcPct val="150000"/>
                        </a:lnSpc>
                        <a:spcAft>
                          <a:spcPts val="0"/>
                        </a:spcAft>
                      </a:pPr>
                      <a:r>
                        <a:rPr lang="es-EC" sz="1200">
                          <a:effectLst/>
                        </a:rPr>
                        <a:t>Comercial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63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27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61183266"/>
                  </a:ext>
                </a:extLst>
              </a:tr>
              <a:tr h="193898">
                <a:tc>
                  <a:txBody>
                    <a:bodyPr/>
                    <a:lstStyle/>
                    <a:p>
                      <a:pPr algn="ctr">
                        <a:lnSpc>
                          <a:spcPct val="150000"/>
                        </a:lnSpc>
                        <a:spcAft>
                          <a:spcPts val="0"/>
                        </a:spcAft>
                      </a:pPr>
                      <a:r>
                        <a:rPr lang="es-EC" sz="1200">
                          <a:effectLst/>
                        </a:rPr>
                        <a:t>Ornamental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0,4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92119218"/>
                  </a:ext>
                </a:extLst>
              </a:tr>
              <a:tr h="193898">
                <a:tc>
                  <a:txBody>
                    <a:bodyPr/>
                    <a:lstStyle/>
                    <a:p>
                      <a:pPr algn="ctr">
                        <a:lnSpc>
                          <a:spcPct val="150000"/>
                        </a:lnSpc>
                        <a:spcAft>
                          <a:spcPts val="0"/>
                        </a:spcAft>
                      </a:pPr>
                      <a:r>
                        <a:rPr lang="es-EC" sz="1200">
                          <a:effectLst/>
                        </a:rPr>
                        <a:t>Ritual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40856390"/>
                  </a:ext>
                </a:extLst>
              </a:tr>
              <a:tr h="193898">
                <a:tc>
                  <a:txBody>
                    <a:bodyPr/>
                    <a:lstStyle/>
                    <a:p>
                      <a:pPr algn="ctr">
                        <a:lnSpc>
                          <a:spcPct val="150000"/>
                        </a:lnSpc>
                        <a:spcAft>
                          <a:spcPts val="0"/>
                        </a:spcAft>
                      </a:pPr>
                      <a:r>
                        <a:rPr lang="es-EC" sz="1200">
                          <a:effectLst/>
                        </a:rPr>
                        <a:t>Otros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0,5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rPr>
                        <a:t>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72623595"/>
                  </a:ext>
                </a:extLst>
              </a:tr>
            </a:tbl>
          </a:graphicData>
        </a:graphic>
      </p:graphicFrame>
      <p:sp>
        <p:nvSpPr>
          <p:cNvPr id="13" name="Rectángulo 12">
            <a:extLst>
              <a:ext uri="{FF2B5EF4-FFF2-40B4-BE49-F238E27FC236}">
                <a16:creationId xmlns:a16="http://schemas.microsoft.com/office/drawing/2014/main" id="{B9D1CC0B-5459-4F4D-8ECD-46EC27277942}"/>
              </a:ext>
            </a:extLst>
          </p:cNvPr>
          <p:cNvSpPr/>
          <p:nvPr/>
        </p:nvSpPr>
        <p:spPr>
          <a:xfrm>
            <a:off x="3336000" y="2800343"/>
            <a:ext cx="5441297" cy="338554"/>
          </a:xfrm>
          <a:prstGeom prst="rect">
            <a:avLst/>
          </a:prstGeom>
        </p:spPr>
        <p:txBody>
          <a:bodyPr wrap="none">
            <a:spAutoFit/>
          </a:bodyPr>
          <a:lstStyle/>
          <a:p>
            <a:pPr algn="ctr">
              <a:spcAft>
                <a:spcPts val="1000"/>
              </a:spcAft>
            </a:pPr>
            <a:r>
              <a:rPr lang="es-ES" sz="1600" b="1" dirty="0">
                <a:latin typeface="Times New Roman" panose="02020603050405020304" pitchFamily="18" charset="0"/>
                <a:ea typeface="Calibri" panose="020F0502020204030204" pitchFamily="34" charset="0"/>
                <a:cs typeface="Times New Roman" panose="02020603050405020304" pitchFamily="18" charset="0"/>
              </a:rPr>
              <a:t>Tabla 3. </a:t>
            </a:r>
            <a:r>
              <a:rPr lang="es-ES" sz="1600" dirty="0">
                <a:latin typeface="Times New Roman" panose="02020603050405020304" pitchFamily="18" charset="0"/>
                <a:ea typeface="Calibri" panose="020F0502020204030204" pitchFamily="34" charset="0"/>
                <a:cs typeface="Times New Roman" panose="02020603050405020304" pitchFamily="18" charset="0"/>
              </a:rPr>
              <a:t>Medianas IVIER de las categorías de uso etnobotánico</a:t>
            </a:r>
            <a:endParaRPr lang="es-EC" sz="1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ángulo 13">
            <a:extLst>
              <a:ext uri="{FF2B5EF4-FFF2-40B4-BE49-F238E27FC236}">
                <a16:creationId xmlns:a16="http://schemas.microsoft.com/office/drawing/2014/main" id="{35D107D3-2C5B-4E11-A18C-A589E834DC3D}"/>
              </a:ext>
            </a:extLst>
          </p:cNvPr>
          <p:cNvSpPr/>
          <p:nvPr/>
        </p:nvSpPr>
        <p:spPr>
          <a:xfrm>
            <a:off x="1649464" y="5451888"/>
            <a:ext cx="9766852" cy="1405513"/>
          </a:xfrm>
          <a:prstGeom prst="rect">
            <a:avLst/>
          </a:prstGeom>
        </p:spPr>
        <p:txBody>
          <a:bodyPr wrap="square">
            <a:spAutoFit/>
          </a:bodyPr>
          <a:lstStyle/>
          <a:p>
            <a:pPr algn="ctr">
              <a:lnSpc>
                <a:spcPct val="150000"/>
              </a:lnSpc>
              <a:spcAft>
                <a:spcPts val="800"/>
              </a:spcAft>
            </a:pPr>
            <a:r>
              <a:rPr lang="es-ES" sz="1600" b="1" dirty="0">
                <a:latin typeface="Times New Roman" panose="02020603050405020304" pitchFamily="18" charset="0"/>
                <a:ea typeface="Calibri" panose="020F0502020204030204" pitchFamily="34" charset="0"/>
                <a:cs typeface="Times New Roman" panose="02020603050405020304" pitchFamily="18" charset="0"/>
              </a:rPr>
              <a:t>Ns: </a:t>
            </a:r>
            <a:r>
              <a:rPr lang="es-ES" sz="1600" dirty="0">
                <a:latin typeface="Times New Roman" panose="02020603050405020304" pitchFamily="18" charset="0"/>
                <a:ea typeface="Calibri" panose="020F0502020204030204" pitchFamily="34" charset="0"/>
                <a:cs typeface="Times New Roman" panose="02020603050405020304" pitchFamily="18" charset="0"/>
              </a:rPr>
              <a:t>0,5%</a:t>
            </a:r>
          </a:p>
          <a:p>
            <a:pPr algn="just">
              <a:lnSpc>
                <a:spcPct val="150000"/>
              </a:lnSpc>
              <a:spcAft>
                <a:spcPts val="800"/>
              </a:spcAft>
            </a:pPr>
            <a:r>
              <a:rPr lang="es-ES" sz="1600" b="1" dirty="0">
                <a:latin typeface="Times New Roman" panose="02020603050405020304" pitchFamily="18" charset="0"/>
                <a:ea typeface="Calibri" panose="020F0502020204030204" pitchFamily="34" charset="0"/>
                <a:cs typeface="Times New Roman" panose="02020603050405020304" pitchFamily="18" charset="0"/>
              </a:rPr>
              <a:t>Ha= </a:t>
            </a:r>
            <a:r>
              <a:rPr lang="es-ES" sz="1600" dirty="0">
                <a:latin typeface="Times New Roman" panose="02020603050405020304" pitchFamily="18" charset="0"/>
                <a:ea typeface="Calibri" panose="020F0502020204030204" pitchFamily="34" charset="0"/>
                <a:cs typeface="Times New Roman" panose="02020603050405020304" pitchFamily="18" charset="0"/>
              </a:rPr>
              <a:t>Existe diferencias significativas de usos etnobotánicos en al menos una comunidad en estudio.</a:t>
            </a:r>
            <a:endParaRPr lang="es-EC"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s-ES" sz="1600" b="1" dirty="0">
                <a:latin typeface="Times New Roman" panose="02020603050405020304" pitchFamily="18" charset="0"/>
                <a:ea typeface="Calibri" panose="020F0502020204030204" pitchFamily="34" charset="0"/>
                <a:cs typeface="Times New Roman" panose="02020603050405020304" pitchFamily="18" charset="0"/>
              </a:rPr>
              <a:t> Ho= </a:t>
            </a:r>
            <a:r>
              <a:rPr lang="es-ES" sz="1600" dirty="0">
                <a:latin typeface="Times New Roman" panose="02020603050405020304" pitchFamily="18" charset="0"/>
                <a:ea typeface="Calibri" panose="020F0502020204030204" pitchFamily="34" charset="0"/>
                <a:cs typeface="Times New Roman" panose="02020603050405020304" pitchFamily="18" charset="0"/>
              </a:rPr>
              <a:t>No Existe diferencias significativas de usos etnobotánicos entre comunidades.</a:t>
            </a:r>
          </a:p>
        </p:txBody>
      </p:sp>
      <p:pic>
        <p:nvPicPr>
          <p:cNvPr id="15" name="Imagen 14">
            <a:extLst>
              <a:ext uri="{FF2B5EF4-FFF2-40B4-BE49-F238E27FC236}">
                <a16:creationId xmlns:a16="http://schemas.microsoft.com/office/drawing/2014/main" id="{A758F01C-3F6A-401D-9A52-1C57316C5647}"/>
              </a:ext>
            </a:extLst>
          </p:cNvPr>
          <p:cNvPicPr>
            <a:picLocks noChangeAspect="1"/>
          </p:cNvPicPr>
          <p:nvPr/>
        </p:nvPicPr>
        <p:blipFill>
          <a:blip r:embed="rId2"/>
          <a:stretch>
            <a:fillRect/>
          </a:stretch>
        </p:blipFill>
        <p:spPr>
          <a:xfrm>
            <a:off x="698586" y="69700"/>
            <a:ext cx="920320"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D2F37F40-C57F-4736-9BFB-ED2B60DAD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066" y="69701"/>
            <a:ext cx="942968"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609689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1C0FB97-58DD-4B13-8E06-89FD607126CA}"/>
              </a:ext>
            </a:extLst>
          </p:cNvPr>
          <p:cNvSpPr/>
          <p:nvPr/>
        </p:nvSpPr>
        <p:spPr>
          <a:xfrm>
            <a:off x="3881840" y="340220"/>
            <a:ext cx="4374916" cy="738664"/>
          </a:xfrm>
          <a:prstGeom prst="rect">
            <a:avLst/>
          </a:prstGeom>
        </p:spPr>
        <p:txBody>
          <a:bodyPr wrap="none">
            <a:spAutoFit/>
          </a:bodyPr>
          <a:lstStyle/>
          <a:p>
            <a:pPr marL="0" lvl="1">
              <a:lnSpc>
                <a:spcPct val="150000"/>
              </a:lnSpc>
              <a:spcAft>
                <a:spcPts val="800"/>
              </a:spcAft>
            </a:pPr>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RESULTADOS Y DISCUSIÓN</a:t>
            </a:r>
            <a:endParaRPr lang="es-EC"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6B9DEF1D-C413-428F-A575-57912D25AF99}"/>
              </a:ext>
            </a:extLst>
          </p:cNvPr>
          <p:cNvSpPr/>
          <p:nvPr/>
        </p:nvSpPr>
        <p:spPr>
          <a:xfrm>
            <a:off x="1158746" y="1072284"/>
            <a:ext cx="10489095" cy="1107996"/>
          </a:xfrm>
          <a:prstGeom prst="rect">
            <a:avLst/>
          </a:prstGeom>
        </p:spPr>
        <p:txBody>
          <a:bodyPr wrap="square">
            <a:spAutoFit/>
          </a:bodyPr>
          <a:lstStyle/>
          <a:p>
            <a:pPr marL="0" lvl="1" algn="ctr">
              <a:lnSpc>
                <a:spcPct val="150000"/>
              </a:lnSpc>
              <a:spcAft>
                <a:spcPts val="800"/>
              </a:spcAft>
            </a:pPr>
            <a:r>
              <a:rPr lang="es-ES"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Importancia etnobotánica de las especies vegetales en cinco comunidades del Valle del Chota</a:t>
            </a:r>
            <a:endParaRPr lang="es-EC"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E1D36482-1746-45CB-B960-5DD90DA05A6F}"/>
              </a:ext>
            </a:extLst>
          </p:cNvPr>
          <p:cNvPicPr>
            <a:picLocks noChangeAspect="1"/>
          </p:cNvPicPr>
          <p:nvPr/>
        </p:nvPicPr>
        <p:blipFill>
          <a:blip r:embed="rId2"/>
          <a:stretch>
            <a:fillRect/>
          </a:stretch>
        </p:blipFill>
        <p:spPr>
          <a:xfrm>
            <a:off x="698586" y="135960"/>
            <a:ext cx="920320"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a:extLst>
              <a:ext uri="{FF2B5EF4-FFF2-40B4-BE49-F238E27FC236}">
                <a16:creationId xmlns:a16="http://schemas.microsoft.com/office/drawing/2014/main" id="{919E67DD-DE4E-422B-A665-F183E1B81C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066" y="135961"/>
            <a:ext cx="942968"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4BD2C4D8-BC7D-4CC3-81A2-9203E1A02123}"/>
              </a:ext>
            </a:extLst>
          </p:cNvPr>
          <p:cNvSpPr txBox="1"/>
          <p:nvPr/>
        </p:nvSpPr>
        <p:spPr>
          <a:xfrm>
            <a:off x="4234069" y="2261066"/>
            <a:ext cx="7407965" cy="369332"/>
          </a:xfrm>
          <a:prstGeom prst="rect">
            <a:avLst/>
          </a:prstGeom>
          <a:noFill/>
        </p:spPr>
        <p:txBody>
          <a:bodyPr wrap="square" rtlCol="0">
            <a:spAutoFit/>
          </a:bodyPr>
          <a:lstStyle/>
          <a:p>
            <a:pPr algn="ctr"/>
            <a:r>
              <a:rPr lang="es-EC" b="1" dirty="0">
                <a:latin typeface="Times New Roman" panose="02020603050405020304" pitchFamily="18" charset="0"/>
                <a:cs typeface="Times New Roman" panose="02020603050405020304" pitchFamily="18" charset="0"/>
              </a:rPr>
              <a:t>N° de Especies, familias y uso etnobotánico con mayor importancia</a:t>
            </a:r>
          </a:p>
        </p:txBody>
      </p:sp>
      <p:graphicFrame>
        <p:nvGraphicFramePr>
          <p:cNvPr id="9" name="Tabla 8">
            <a:extLst>
              <a:ext uri="{FF2B5EF4-FFF2-40B4-BE49-F238E27FC236}">
                <a16:creationId xmlns:a16="http://schemas.microsoft.com/office/drawing/2014/main" id="{CACD42DA-76CB-47C7-BA9F-9C1AE25D43BA}"/>
              </a:ext>
            </a:extLst>
          </p:cNvPr>
          <p:cNvGraphicFramePr>
            <a:graphicFrameLocks noGrp="1"/>
          </p:cNvGraphicFramePr>
          <p:nvPr>
            <p:extLst>
              <p:ext uri="{D42A27DB-BD31-4B8C-83A1-F6EECF244321}">
                <p14:modId xmlns:p14="http://schemas.microsoft.com/office/powerpoint/2010/main" val="3736631069"/>
              </p:ext>
            </p:extLst>
          </p:nvPr>
        </p:nvGraphicFramePr>
        <p:xfrm>
          <a:off x="4407060" y="2867324"/>
          <a:ext cx="7061982" cy="3620655"/>
        </p:xfrm>
        <a:graphic>
          <a:graphicData uri="http://schemas.openxmlformats.org/drawingml/2006/table">
            <a:tbl>
              <a:tblPr>
                <a:tableStyleId>{E8B1032C-EA38-4F05-BA0D-38AFFFC7BED3}</a:tableStyleId>
              </a:tblPr>
              <a:tblGrid>
                <a:gridCol w="1632332">
                  <a:extLst>
                    <a:ext uri="{9D8B030D-6E8A-4147-A177-3AD203B41FA5}">
                      <a16:colId xmlns:a16="http://schemas.microsoft.com/office/drawing/2014/main" val="4139187390"/>
                    </a:ext>
                  </a:extLst>
                </a:gridCol>
                <a:gridCol w="1068665">
                  <a:extLst>
                    <a:ext uri="{9D8B030D-6E8A-4147-A177-3AD203B41FA5}">
                      <a16:colId xmlns:a16="http://schemas.microsoft.com/office/drawing/2014/main" val="828312297"/>
                    </a:ext>
                  </a:extLst>
                </a:gridCol>
                <a:gridCol w="2096086">
                  <a:extLst>
                    <a:ext uri="{9D8B030D-6E8A-4147-A177-3AD203B41FA5}">
                      <a16:colId xmlns:a16="http://schemas.microsoft.com/office/drawing/2014/main" val="3612636396"/>
                    </a:ext>
                  </a:extLst>
                </a:gridCol>
                <a:gridCol w="2264899">
                  <a:extLst>
                    <a:ext uri="{9D8B030D-6E8A-4147-A177-3AD203B41FA5}">
                      <a16:colId xmlns:a16="http://schemas.microsoft.com/office/drawing/2014/main" val="1569502429"/>
                    </a:ext>
                  </a:extLst>
                </a:gridCol>
              </a:tblGrid>
              <a:tr h="912493">
                <a:tc>
                  <a:txBody>
                    <a:bodyPr/>
                    <a:lstStyle/>
                    <a:p>
                      <a:pPr algn="ctr" fontAlgn="ctr"/>
                      <a:r>
                        <a:rPr lang="es-EC" sz="1600" b="1" u="none" strike="noStrike" dirty="0">
                          <a:effectLst/>
                          <a:latin typeface="Times New Roman" panose="02020603050405020304" pitchFamily="18" charset="0"/>
                          <a:cs typeface="Times New Roman" panose="02020603050405020304" pitchFamily="18" charset="0"/>
                        </a:rPr>
                        <a:t>Comunidades</a:t>
                      </a:r>
                      <a:endParaRPr lang="es-EC"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ctr"/>
                      <a:r>
                        <a:rPr lang="es-EC" sz="1600" b="1" u="none" strike="noStrike" dirty="0">
                          <a:effectLst/>
                          <a:latin typeface="Times New Roman" panose="02020603050405020304" pitchFamily="18" charset="0"/>
                          <a:cs typeface="Times New Roman" panose="02020603050405020304" pitchFamily="18" charset="0"/>
                        </a:rPr>
                        <a:t>N° de especies registradas</a:t>
                      </a:r>
                      <a:endParaRPr lang="es-EC"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ctr"/>
                      <a:r>
                        <a:rPr lang="es-EC" sz="1600" b="1" u="none" strike="noStrike" dirty="0">
                          <a:effectLst/>
                          <a:latin typeface="Times New Roman" panose="02020603050405020304" pitchFamily="18" charset="0"/>
                          <a:cs typeface="Times New Roman" panose="02020603050405020304" pitchFamily="18" charset="0"/>
                        </a:rPr>
                        <a:t>Familias con mayor número de especies</a:t>
                      </a:r>
                      <a:endParaRPr lang="es-EC"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ctr"/>
                      <a:r>
                        <a:rPr lang="es-EC" sz="1600" b="1" u="none" strike="noStrike" dirty="0">
                          <a:effectLst/>
                          <a:latin typeface="Times New Roman" panose="02020603050405020304" pitchFamily="18" charset="0"/>
                          <a:cs typeface="Times New Roman" panose="02020603050405020304" pitchFamily="18" charset="0"/>
                        </a:rPr>
                        <a:t>Categoría de uso con mayor importancia</a:t>
                      </a:r>
                      <a:endParaRPr lang="es-EC"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extLst>
                  <a:ext uri="{0D108BD9-81ED-4DB2-BD59-A6C34878D82A}">
                    <a16:rowId xmlns:a16="http://schemas.microsoft.com/office/drawing/2014/main" val="1608761502"/>
                  </a:ext>
                </a:extLst>
              </a:tr>
              <a:tr h="488283">
                <a:tc>
                  <a:txBody>
                    <a:bodyPr/>
                    <a:lstStyle/>
                    <a:p>
                      <a:pPr algn="ctr" fontAlgn="ctr"/>
                      <a:r>
                        <a:rPr lang="es-EC" sz="1600" b="1" u="none" strike="noStrike" dirty="0">
                          <a:effectLst/>
                          <a:latin typeface="Times New Roman" panose="02020603050405020304" pitchFamily="18" charset="0"/>
                          <a:cs typeface="Times New Roman" panose="02020603050405020304" pitchFamily="18" charset="0"/>
                        </a:rPr>
                        <a:t>Chota</a:t>
                      </a:r>
                      <a:endParaRPr lang="es-EC"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ctr"/>
                      <a:r>
                        <a:rPr lang="es-EC" sz="1600" u="none" strike="noStrike">
                          <a:effectLst/>
                          <a:latin typeface="Times New Roman" panose="02020603050405020304" pitchFamily="18" charset="0"/>
                          <a:cs typeface="Times New Roman" panose="02020603050405020304" pitchFamily="18" charset="0"/>
                        </a:rPr>
                        <a:t>64</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Asteraceae y Lamiaceae</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Medicinal y alimenticia</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tc>
                <a:extLst>
                  <a:ext uri="{0D108BD9-81ED-4DB2-BD59-A6C34878D82A}">
                    <a16:rowId xmlns:a16="http://schemas.microsoft.com/office/drawing/2014/main" val="3200008913"/>
                  </a:ext>
                </a:extLst>
              </a:tr>
              <a:tr h="700388">
                <a:tc>
                  <a:txBody>
                    <a:bodyPr/>
                    <a:lstStyle/>
                    <a:p>
                      <a:pPr algn="ctr" fontAlgn="ctr"/>
                      <a:r>
                        <a:rPr lang="es-EC" sz="1600" b="1" u="none" strike="noStrike" dirty="0">
                          <a:effectLst/>
                          <a:latin typeface="Times New Roman" panose="02020603050405020304" pitchFamily="18" charset="0"/>
                          <a:cs typeface="Times New Roman" panose="02020603050405020304" pitchFamily="18" charset="0"/>
                        </a:rPr>
                        <a:t>Carpuela</a:t>
                      </a:r>
                      <a:endParaRPr lang="es-EC"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ctr"/>
                      <a:r>
                        <a:rPr lang="es-EC" sz="1600" u="none" strike="noStrike">
                          <a:effectLst/>
                          <a:latin typeface="Times New Roman" panose="02020603050405020304" pitchFamily="18" charset="0"/>
                          <a:cs typeface="Times New Roman" panose="02020603050405020304" pitchFamily="18" charset="0"/>
                        </a:rPr>
                        <a:t>79</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Asteraceae y Lamiaceae</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Medicinal, alimenticia y comercial</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tc>
                <a:extLst>
                  <a:ext uri="{0D108BD9-81ED-4DB2-BD59-A6C34878D82A}">
                    <a16:rowId xmlns:a16="http://schemas.microsoft.com/office/drawing/2014/main" val="2041419490"/>
                  </a:ext>
                </a:extLst>
              </a:tr>
              <a:tr h="488283">
                <a:tc>
                  <a:txBody>
                    <a:bodyPr/>
                    <a:lstStyle/>
                    <a:p>
                      <a:pPr algn="ctr" fontAlgn="ctr"/>
                      <a:r>
                        <a:rPr lang="es-EC" sz="1600" b="1" u="none" strike="noStrike" dirty="0">
                          <a:effectLst/>
                          <a:latin typeface="Times New Roman" panose="02020603050405020304" pitchFamily="18" charset="0"/>
                          <a:cs typeface="Times New Roman" panose="02020603050405020304" pitchFamily="18" charset="0"/>
                        </a:rPr>
                        <a:t>Ambuquí</a:t>
                      </a:r>
                      <a:endParaRPr lang="es-EC"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ctr"/>
                      <a:r>
                        <a:rPr lang="es-EC" sz="1600" u="none" strike="noStrike">
                          <a:effectLst/>
                          <a:latin typeface="Times New Roman" panose="02020603050405020304" pitchFamily="18" charset="0"/>
                          <a:cs typeface="Times New Roman" panose="02020603050405020304" pitchFamily="18" charset="0"/>
                        </a:rPr>
                        <a:t>53</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Anacardiaceae y Rutaceae</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Medicinal y alimenticia</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tc>
                <a:extLst>
                  <a:ext uri="{0D108BD9-81ED-4DB2-BD59-A6C34878D82A}">
                    <a16:rowId xmlns:a16="http://schemas.microsoft.com/office/drawing/2014/main" val="3701098320"/>
                  </a:ext>
                </a:extLst>
              </a:tr>
              <a:tr h="488283">
                <a:tc>
                  <a:txBody>
                    <a:bodyPr/>
                    <a:lstStyle/>
                    <a:p>
                      <a:pPr algn="ctr" fontAlgn="ctr"/>
                      <a:r>
                        <a:rPr lang="es-EC" sz="1600" b="1" u="none" strike="noStrike" dirty="0">
                          <a:effectLst/>
                          <a:latin typeface="Times New Roman" panose="02020603050405020304" pitchFamily="18" charset="0"/>
                          <a:cs typeface="Times New Roman" panose="02020603050405020304" pitchFamily="18" charset="0"/>
                        </a:rPr>
                        <a:t>Juncal </a:t>
                      </a:r>
                      <a:endParaRPr lang="es-EC"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ctr"/>
                      <a:r>
                        <a:rPr lang="es-EC" sz="1600" u="none" strike="noStrike">
                          <a:effectLst/>
                          <a:latin typeface="Times New Roman" panose="02020603050405020304" pitchFamily="18" charset="0"/>
                          <a:cs typeface="Times New Roman" panose="02020603050405020304" pitchFamily="18" charset="0"/>
                        </a:rPr>
                        <a:t>77</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Solanaceae y Fabaceae</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Medicinal y alimenticia</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tc>
                <a:extLst>
                  <a:ext uri="{0D108BD9-81ED-4DB2-BD59-A6C34878D82A}">
                    <a16:rowId xmlns:a16="http://schemas.microsoft.com/office/drawing/2014/main" val="3600406467"/>
                  </a:ext>
                </a:extLst>
              </a:tr>
              <a:tr h="488283">
                <a:tc>
                  <a:txBody>
                    <a:bodyPr/>
                    <a:lstStyle/>
                    <a:p>
                      <a:pPr algn="ctr" fontAlgn="ctr"/>
                      <a:r>
                        <a:rPr lang="es-EC" sz="1600" b="1" u="none" strike="noStrike" dirty="0">
                          <a:effectLst/>
                          <a:latin typeface="Times New Roman" panose="02020603050405020304" pitchFamily="18" charset="0"/>
                          <a:cs typeface="Times New Roman" panose="02020603050405020304" pitchFamily="18" charset="0"/>
                        </a:rPr>
                        <a:t>Pusir</a:t>
                      </a:r>
                      <a:endParaRPr lang="es-EC"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ctr"/>
                      <a:r>
                        <a:rPr lang="es-EC" sz="1600" u="none" strike="noStrike">
                          <a:effectLst/>
                          <a:latin typeface="Times New Roman" panose="02020603050405020304" pitchFamily="18" charset="0"/>
                          <a:cs typeface="Times New Roman" panose="02020603050405020304" pitchFamily="18" charset="0"/>
                        </a:rPr>
                        <a:t>62</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ctr"/>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Solanaceae y Lamiaceae</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Medicinal y alimenticia</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tc>
                <a:extLst>
                  <a:ext uri="{0D108BD9-81ED-4DB2-BD59-A6C34878D82A}">
                    <a16:rowId xmlns:a16="http://schemas.microsoft.com/office/drawing/2014/main" val="2360401086"/>
                  </a:ext>
                </a:extLst>
              </a:tr>
            </a:tbl>
          </a:graphicData>
        </a:graphic>
      </p:graphicFrame>
      <p:pic>
        <p:nvPicPr>
          <p:cNvPr id="10" name="Imagen 9" descr="C:\Users\Karina Tituaña\AppData\Local\Microsoft\Windows\INetCache\Content.Word\DSC04248.jpg">
            <a:extLst>
              <a:ext uri="{FF2B5EF4-FFF2-40B4-BE49-F238E27FC236}">
                <a16:creationId xmlns:a16="http://schemas.microsoft.com/office/drawing/2014/main" id="{01F8EE00-5264-48F9-BD11-73B79C9D6F1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619" y="2520321"/>
            <a:ext cx="2310573" cy="1863825"/>
          </a:xfrm>
          <a:prstGeom prst="roundRect">
            <a:avLst>
              <a:gd name="adj" fmla="val 8594"/>
            </a:avLst>
          </a:prstGeom>
          <a:solidFill>
            <a:srgbClr val="FFFFFF">
              <a:shade val="85000"/>
            </a:srgbClr>
          </a:solidFill>
          <a:ln w="12700">
            <a:solidFill>
              <a:schemeClr val="tx1"/>
            </a:solidFill>
          </a:ln>
          <a:effectLst>
            <a:reflection blurRad="12700" stA="38000" endPos="28000" dist="5000" dir="5400000" sy="-100000" algn="bl" rotWithShape="0"/>
          </a:effectLst>
        </p:spPr>
      </p:pic>
      <p:pic>
        <p:nvPicPr>
          <p:cNvPr id="11" name="Imagen 10">
            <a:extLst>
              <a:ext uri="{FF2B5EF4-FFF2-40B4-BE49-F238E27FC236}">
                <a16:creationId xmlns:a16="http://schemas.microsoft.com/office/drawing/2014/main" id="{34FA6F6F-56EA-439D-B7A2-6A55E094F0DD}"/>
              </a:ext>
            </a:extLst>
          </p:cNvPr>
          <p:cNvPicPr/>
          <p:nvPr/>
        </p:nvPicPr>
        <p:blipFill>
          <a:blip r:embed="rId5">
            <a:extLst>
              <a:ext uri="{28A0092B-C50C-407E-A947-70E740481C1C}">
                <a14:useLocalDpi xmlns:a14="http://schemas.microsoft.com/office/drawing/2010/main" val="0"/>
              </a:ext>
            </a:extLst>
          </a:blip>
          <a:stretch>
            <a:fillRect/>
          </a:stretch>
        </p:blipFill>
        <p:spPr>
          <a:xfrm>
            <a:off x="1711943" y="4588840"/>
            <a:ext cx="2169897" cy="1899139"/>
          </a:xfrm>
          <a:prstGeom prst="roundRect">
            <a:avLst>
              <a:gd name="adj" fmla="val 8594"/>
            </a:avLst>
          </a:prstGeom>
          <a:solidFill>
            <a:srgbClr val="FFFFFF">
              <a:shade val="85000"/>
            </a:srgbClr>
          </a:solidFill>
          <a:ln w="12700">
            <a:solidFill>
              <a:schemeClr val="tx1"/>
            </a:solidFill>
          </a:ln>
          <a:effectLst>
            <a:reflection blurRad="12700" stA="38000" endPos="28000" dist="5000" dir="5400000" sy="-100000" algn="bl" rotWithShape="0"/>
          </a:effectLst>
        </p:spPr>
      </p:pic>
      <p:sp>
        <p:nvSpPr>
          <p:cNvPr id="12" name="Rectángulo 11">
            <a:extLst>
              <a:ext uri="{FF2B5EF4-FFF2-40B4-BE49-F238E27FC236}">
                <a16:creationId xmlns:a16="http://schemas.microsoft.com/office/drawing/2014/main" id="{176FDB7B-FE39-49C3-8691-CAE0BBF67948}"/>
              </a:ext>
            </a:extLst>
          </p:cNvPr>
          <p:cNvSpPr/>
          <p:nvPr/>
        </p:nvSpPr>
        <p:spPr>
          <a:xfrm>
            <a:off x="698586" y="4014814"/>
            <a:ext cx="1855123" cy="369332"/>
          </a:xfrm>
          <a:prstGeom prst="rect">
            <a:avLst/>
          </a:prstGeom>
        </p:spPr>
        <p:txBody>
          <a:bodyPr wrap="none">
            <a:spAutoFit/>
          </a:bodyPr>
          <a:lstStyle/>
          <a:p>
            <a:r>
              <a:rPr lang="es-EC" b="1" i="1" dirty="0">
                <a:solidFill>
                  <a:schemeClr val="bg1"/>
                </a:solidFill>
                <a:effectLst>
                  <a:glow rad="63500">
                    <a:schemeClr val="accent2">
                      <a:satMod val="175000"/>
                      <a:alpha val="40000"/>
                    </a:schemeClr>
                  </a:glow>
                </a:effectLst>
                <a:latin typeface="Cambria" panose="02040503050406030204" pitchFamily="18" charset="0"/>
                <a:cs typeface="Times New Roman" panose="02020603050405020304" pitchFamily="18" charset="0"/>
              </a:rPr>
              <a:t>Cajanus cajan </a:t>
            </a:r>
            <a:r>
              <a:rPr lang="es-EC" b="1" dirty="0">
                <a:solidFill>
                  <a:schemeClr val="bg1"/>
                </a:solidFill>
                <a:effectLst>
                  <a:glow rad="63500">
                    <a:schemeClr val="accent2">
                      <a:satMod val="175000"/>
                      <a:alpha val="40000"/>
                    </a:schemeClr>
                  </a:glow>
                </a:effectLst>
                <a:latin typeface="Cambria" panose="02040503050406030204" pitchFamily="18" charset="0"/>
                <a:cs typeface="Times New Roman" panose="02020603050405020304" pitchFamily="18" charset="0"/>
              </a:rPr>
              <a:t>L</a:t>
            </a:r>
            <a:r>
              <a:rPr lang="es-EC" b="1" i="1" dirty="0">
                <a:solidFill>
                  <a:schemeClr val="bg1"/>
                </a:solidFill>
                <a:effectLst>
                  <a:glow rad="63500">
                    <a:schemeClr val="accent2">
                      <a:satMod val="175000"/>
                      <a:alpha val="40000"/>
                    </a:schemeClr>
                  </a:glow>
                </a:effectLst>
                <a:latin typeface="Cambria" panose="02040503050406030204" pitchFamily="18" charset="0"/>
                <a:cs typeface="Times New Roman" panose="02020603050405020304" pitchFamily="18" charset="0"/>
              </a:rPr>
              <a:t>.</a:t>
            </a:r>
          </a:p>
        </p:txBody>
      </p:sp>
      <p:sp>
        <p:nvSpPr>
          <p:cNvPr id="13" name="Rectángulo 12">
            <a:extLst>
              <a:ext uri="{FF2B5EF4-FFF2-40B4-BE49-F238E27FC236}">
                <a16:creationId xmlns:a16="http://schemas.microsoft.com/office/drawing/2014/main" id="{6BCD4559-2921-497E-8AE2-E5E666DB00F8}"/>
              </a:ext>
            </a:extLst>
          </p:cNvPr>
          <p:cNvSpPr/>
          <p:nvPr/>
        </p:nvSpPr>
        <p:spPr>
          <a:xfrm>
            <a:off x="1711943" y="6118647"/>
            <a:ext cx="2183418" cy="369332"/>
          </a:xfrm>
          <a:prstGeom prst="rect">
            <a:avLst/>
          </a:prstGeom>
        </p:spPr>
        <p:txBody>
          <a:bodyPr wrap="none">
            <a:spAutoFit/>
          </a:bodyPr>
          <a:lstStyle/>
          <a:p>
            <a:r>
              <a:rPr lang="es-EC" b="1" i="1" dirty="0">
                <a:solidFill>
                  <a:schemeClr val="bg1"/>
                </a:solidFill>
                <a:effectLst>
                  <a:glow rad="63500">
                    <a:schemeClr val="accent2">
                      <a:satMod val="175000"/>
                      <a:alpha val="40000"/>
                    </a:schemeClr>
                  </a:glow>
                </a:effectLst>
                <a:latin typeface="Cambria" panose="02040503050406030204" pitchFamily="18" charset="0"/>
                <a:cs typeface="Times New Roman" panose="02020603050405020304" pitchFamily="18" charset="0"/>
              </a:rPr>
              <a:t>Mangifera indica </a:t>
            </a:r>
            <a:r>
              <a:rPr lang="es-EC" b="1" dirty="0">
                <a:solidFill>
                  <a:schemeClr val="bg1"/>
                </a:solidFill>
                <a:effectLst>
                  <a:glow rad="63500">
                    <a:schemeClr val="accent2">
                      <a:satMod val="175000"/>
                      <a:alpha val="40000"/>
                    </a:schemeClr>
                  </a:glow>
                </a:effectLst>
                <a:latin typeface="Cambria" panose="02040503050406030204" pitchFamily="18" charset="0"/>
                <a:cs typeface="Times New Roman" panose="02020603050405020304" pitchFamily="18" charset="0"/>
              </a:rPr>
              <a:t>L</a:t>
            </a:r>
            <a:r>
              <a:rPr lang="es-EC" b="1" i="1" dirty="0">
                <a:solidFill>
                  <a:schemeClr val="bg1"/>
                </a:solidFill>
                <a:effectLst>
                  <a:glow rad="63500">
                    <a:schemeClr val="accent2">
                      <a:satMod val="175000"/>
                      <a:alpha val="40000"/>
                    </a:schemeClr>
                  </a:glow>
                </a:effectLst>
                <a:latin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65800020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2649FC2-4A16-4E8F-A9D2-6F438E6A6C77}"/>
              </a:ext>
            </a:extLst>
          </p:cNvPr>
          <p:cNvSpPr/>
          <p:nvPr/>
        </p:nvSpPr>
        <p:spPr>
          <a:xfrm>
            <a:off x="1638644" y="411465"/>
            <a:ext cx="9047252" cy="769441"/>
          </a:xfrm>
          <a:prstGeom prst="rect">
            <a:avLst/>
          </a:prstGeom>
        </p:spPr>
        <p:txBody>
          <a:bodyPr wrap="square">
            <a:spAutoFit/>
          </a:bodyPr>
          <a:lstStyle/>
          <a:p>
            <a:pPr algn="ctr"/>
            <a:r>
              <a:rPr lang="es-ES"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Importancia etnobotánica de las especies vegetales en cinco comunidades del Valle del Chota</a:t>
            </a:r>
            <a:endParaRPr lang="es-EC"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66FC9510-5AF2-4DB5-AD1A-906CEDD0B452}"/>
              </a:ext>
            </a:extLst>
          </p:cNvPr>
          <p:cNvSpPr txBox="1"/>
          <p:nvPr/>
        </p:nvSpPr>
        <p:spPr>
          <a:xfrm>
            <a:off x="2551240" y="1625583"/>
            <a:ext cx="7407965" cy="646331"/>
          </a:xfrm>
          <a:prstGeom prst="rect">
            <a:avLst/>
          </a:prstGeom>
          <a:noFill/>
        </p:spPr>
        <p:txBody>
          <a:bodyPr wrap="square" rtlCol="0">
            <a:spAutoFit/>
          </a:bodyPr>
          <a:lstStyle/>
          <a:p>
            <a:pPr algn="ctr"/>
            <a:r>
              <a:rPr lang="es-EC" b="1" dirty="0">
                <a:latin typeface="Times New Roman" panose="02020603050405020304" pitchFamily="18" charset="0"/>
                <a:cs typeface="Times New Roman" panose="02020603050405020304" pitchFamily="18" charset="0"/>
              </a:rPr>
              <a:t>PLANTAS REPRESENTATIVAS SEGÚN EL ÍNDICE DE VALOR DE IMPORTANCIA ETNOBOTÁNICA RELATIVIZADA (IVIER)</a:t>
            </a:r>
          </a:p>
        </p:txBody>
      </p:sp>
      <p:pic>
        <p:nvPicPr>
          <p:cNvPr id="7" name="Imagen 6">
            <a:extLst>
              <a:ext uri="{FF2B5EF4-FFF2-40B4-BE49-F238E27FC236}">
                <a16:creationId xmlns:a16="http://schemas.microsoft.com/office/drawing/2014/main" id="{6B2C100F-B0F0-45CC-A251-FD95E97AB09B}"/>
              </a:ext>
            </a:extLst>
          </p:cNvPr>
          <p:cNvPicPr>
            <a:picLocks noChangeAspect="1"/>
          </p:cNvPicPr>
          <p:nvPr/>
        </p:nvPicPr>
        <p:blipFill>
          <a:blip r:embed="rId2"/>
          <a:stretch>
            <a:fillRect/>
          </a:stretch>
        </p:blipFill>
        <p:spPr>
          <a:xfrm>
            <a:off x="256108" y="135960"/>
            <a:ext cx="820726" cy="762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127FF82D-3A97-46AE-ADC1-F61CEB00F4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706" y="135960"/>
            <a:ext cx="840923" cy="762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a 5">
            <a:extLst>
              <a:ext uri="{FF2B5EF4-FFF2-40B4-BE49-F238E27FC236}">
                <a16:creationId xmlns:a16="http://schemas.microsoft.com/office/drawing/2014/main" id="{5310E7E9-E651-46EE-A938-A42E873CC415}"/>
              </a:ext>
            </a:extLst>
          </p:cNvPr>
          <p:cNvGraphicFramePr>
            <a:graphicFrameLocks noGrp="1"/>
          </p:cNvGraphicFramePr>
          <p:nvPr>
            <p:extLst>
              <p:ext uri="{D42A27DB-BD31-4B8C-83A1-F6EECF244321}">
                <p14:modId xmlns:p14="http://schemas.microsoft.com/office/powerpoint/2010/main" val="2315988758"/>
              </p:ext>
            </p:extLst>
          </p:nvPr>
        </p:nvGraphicFramePr>
        <p:xfrm>
          <a:off x="867900" y="2570922"/>
          <a:ext cx="10379806" cy="3888440"/>
        </p:xfrm>
        <a:graphic>
          <a:graphicData uri="http://schemas.openxmlformats.org/drawingml/2006/table">
            <a:tbl>
              <a:tblPr/>
              <a:tblGrid>
                <a:gridCol w="1158514">
                  <a:extLst>
                    <a:ext uri="{9D8B030D-6E8A-4147-A177-3AD203B41FA5}">
                      <a16:colId xmlns:a16="http://schemas.microsoft.com/office/drawing/2014/main" val="2217949719"/>
                    </a:ext>
                  </a:extLst>
                </a:gridCol>
                <a:gridCol w="936172">
                  <a:extLst>
                    <a:ext uri="{9D8B030D-6E8A-4147-A177-3AD203B41FA5}">
                      <a16:colId xmlns:a16="http://schemas.microsoft.com/office/drawing/2014/main" val="1463821007"/>
                    </a:ext>
                  </a:extLst>
                </a:gridCol>
                <a:gridCol w="1279434">
                  <a:extLst>
                    <a:ext uri="{9D8B030D-6E8A-4147-A177-3AD203B41FA5}">
                      <a16:colId xmlns:a16="http://schemas.microsoft.com/office/drawing/2014/main" val="1374084217"/>
                    </a:ext>
                  </a:extLst>
                </a:gridCol>
                <a:gridCol w="936172">
                  <a:extLst>
                    <a:ext uri="{9D8B030D-6E8A-4147-A177-3AD203B41FA5}">
                      <a16:colId xmlns:a16="http://schemas.microsoft.com/office/drawing/2014/main" val="4000445162"/>
                    </a:ext>
                  </a:extLst>
                </a:gridCol>
                <a:gridCol w="1170214">
                  <a:extLst>
                    <a:ext uri="{9D8B030D-6E8A-4147-A177-3AD203B41FA5}">
                      <a16:colId xmlns:a16="http://schemas.microsoft.com/office/drawing/2014/main" val="3737328527"/>
                    </a:ext>
                  </a:extLst>
                </a:gridCol>
                <a:gridCol w="936172">
                  <a:extLst>
                    <a:ext uri="{9D8B030D-6E8A-4147-A177-3AD203B41FA5}">
                      <a16:colId xmlns:a16="http://schemas.microsoft.com/office/drawing/2014/main" val="3158670995"/>
                    </a:ext>
                  </a:extLst>
                </a:gridCol>
                <a:gridCol w="1154612">
                  <a:extLst>
                    <a:ext uri="{9D8B030D-6E8A-4147-A177-3AD203B41FA5}">
                      <a16:colId xmlns:a16="http://schemas.microsoft.com/office/drawing/2014/main" val="763579244"/>
                    </a:ext>
                  </a:extLst>
                </a:gridCol>
                <a:gridCol w="936172">
                  <a:extLst>
                    <a:ext uri="{9D8B030D-6E8A-4147-A177-3AD203B41FA5}">
                      <a16:colId xmlns:a16="http://schemas.microsoft.com/office/drawing/2014/main" val="914877016"/>
                    </a:ext>
                  </a:extLst>
                </a:gridCol>
                <a:gridCol w="936172">
                  <a:extLst>
                    <a:ext uri="{9D8B030D-6E8A-4147-A177-3AD203B41FA5}">
                      <a16:colId xmlns:a16="http://schemas.microsoft.com/office/drawing/2014/main" val="2363507267"/>
                    </a:ext>
                  </a:extLst>
                </a:gridCol>
                <a:gridCol w="936172">
                  <a:extLst>
                    <a:ext uri="{9D8B030D-6E8A-4147-A177-3AD203B41FA5}">
                      <a16:colId xmlns:a16="http://schemas.microsoft.com/office/drawing/2014/main" val="3108630511"/>
                    </a:ext>
                  </a:extLst>
                </a:gridCol>
              </a:tblGrid>
              <a:tr h="264651">
                <a:tc>
                  <a:txBody>
                    <a:bodyPr/>
                    <a:lstStyle/>
                    <a:p>
                      <a:pPr algn="ctr" fontAlgn="ctr"/>
                      <a:r>
                        <a:rPr lang="es-EC" sz="1600" b="1" i="0" u="none" strike="noStrike">
                          <a:solidFill>
                            <a:srgbClr val="000000"/>
                          </a:solidFill>
                          <a:effectLst/>
                          <a:latin typeface="Times New Roman" panose="02020603050405020304" pitchFamily="18" charset="0"/>
                        </a:rPr>
                        <a:t>CHOTA</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IVIER</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CARPUELA</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IVIER</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AMBUQUÍ </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IVIER</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dirty="0">
                          <a:solidFill>
                            <a:srgbClr val="000000"/>
                          </a:solidFill>
                          <a:effectLst/>
                          <a:latin typeface="Times New Roman" panose="02020603050405020304" pitchFamily="18" charset="0"/>
                        </a:rPr>
                        <a:t>JUNCAL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IVIER</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dirty="0">
                          <a:solidFill>
                            <a:srgbClr val="000000"/>
                          </a:solidFill>
                          <a:effectLst/>
                          <a:latin typeface="Times New Roman" panose="02020603050405020304" pitchFamily="18" charset="0"/>
                        </a:rPr>
                        <a:t>PUSIR </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IVIER</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009418"/>
                  </a:ext>
                </a:extLst>
              </a:tr>
              <a:tr h="1280921">
                <a:tc>
                  <a:txBody>
                    <a:bodyPr/>
                    <a:lstStyle/>
                    <a:p>
                      <a:pPr algn="ctr" fontAlgn="ctr"/>
                      <a:r>
                        <a:rPr lang="es-EC" sz="1600" b="1" i="0" u="none" strike="noStrike" dirty="0">
                          <a:solidFill>
                            <a:srgbClr val="000000"/>
                          </a:solidFill>
                          <a:effectLst/>
                          <a:latin typeface="Times New Roman" panose="02020603050405020304" pitchFamily="18" charset="0"/>
                        </a:rPr>
                        <a:t>Hierba Luisa</a:t>
                      </a:r>
                      <a:r>
                        <a:rPr lang="es-EC" sz="1600" b="0" i="0" u="none" strike="noStrike" dirty="0">
                          <a:solidFill>
                            <a:srgbClr val="000000"/>
                          </a:solidFill>
                          <a:effectLst/>
                          <a:latin typeface="Times New Roman" panose="02020603050405020304" pitchFamily="18" charset="0"/>
                        </a:rPr>
                        <a:t> </a:t>
                      </a:r>
                      <a:r>
                        <a:rPr lang="es-EC" sz="1600" b="0" i="1" u="none" strike="noStrike" dirty="0">
                          <a:solidFill>
                            <a:srgbClr val="000000"/>
                          </a:solidFill>
                          <a:effectLst/>
                          <a:latin typeface="Times New Roman" panose="02020603050405020304" pitchFamily="18" charset="0"/>
                        </a:rPr>
                        <a:t>Cymbopogon citratus</a:t>
                      </a:r>
                      <a:r>
                        <a:rPr lang="es-EC" sz="1600" b="0" i="0" u="none" strike="noStrike" dirty="0">
                          <a:solidFill>
                            <a:srgbClr val="000000"/>
                          </a:solidFill>
                          <a:effectLst/>
                          <a:latin typeface="Times New Roman" panose="02020603050405020304" pitchFamily="18" charset="0"/>
                        </a:rPr>
                        <a:t> (DC.) Stapf</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364</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dirty="0">
                          <a:solidFill>
                            <a:srgbClr val="000000"/>
                          </a:solidFill>
                          <a:effectLst/>
                          <a:latin typeface="Times New Roman" panose="02020603050405020304" pitchFamily="18" charset="0"/>
                        </a:rPr>
                        <a:t>Llantén       </a:t>
                      </a:r>
                      <a:r>
                        <a:rPr lang="es-EC" sz="1600" b="0" i="1" u="none" strike="noStrike" dirty="0">
                          <a:solidFill>
                            <a:srgbClr val="000000"/>
                          </a:solidFill>
                          <a:effectLst/>
                          <a:latin typeface="Times New Roman" panose="02020603050405020304" pitchFamily="18" charset="0"/>
                        </a:rPr>
                        <a:t>Plantago majo</a:t>
                      </a:r>
                      <a:r>
                        <a:rPr lang="es-EC" sz="1600" b="0" i="0" u="none" strike="noStrike" dirty="0">
                          <a:solidFill>
                            <a:srgbClr val="000000"/>
                          </a:solidFill>
                          <a:effectLst/>
                          <a:latin typeface="Times New Roman" panose="02020603050405020304" pitchFamily="18" charset="0"/>
                        </a:rPr>
                        <a:t>r 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dirty="0">
                          <a:solidFill>
                            <a:srgbClr val="000000"/>
                          </a:solidFill>
                          <a:effectLst/>
                          <a:latin typeface="Times New Roman" panose="02020603050405020304" pitchFamily="18" charset="0"/>
                        </a:rPr>
                        <a:t>311</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dirty="0">
                          <a:solidFill>
                            <a:srgbClr val="000000"/>
                          </a:solidFill>
                          <a:effectLst/>
                          <a:latin typeface="Times New Roman" panose="02020603050405020304" pitchFamily="18" charset="0"/>
                        </a:rPr>
                        <a:t>Ovo       </a:t>
                      </a:r>
                      <a:r>
                        <a:rPr lang="es-EC" sz="1600" b="0" i="1" u="none" strike="noStrike" dirty="0">
                          <a:solidFill>
                            <a:srgbClr val="000000"/>
                          </a:solidFill>
                          <a:effectLst/>
                          <a:latin typeface="Times New Roman" panose="02020603050405020304" pitchFamily="18" charset="0"/>
                        </a:rPr>
                        <a:t>Spondias mombin </a:t>
                      </a:r>
                      <a:r>
                        <a:rPr lang="es-EC" sz="1600" b="0" i="0" u="none" strike="noStrike" dirty="0">
                          <a:solidFill>
                            <a:srgbClr val="000000"/>
                          </a:solidFill>
                          <a:effectLst/>
                          <a:latin typeface="Times New Roman" panose="02020603050405020304" pitchFamily="18" charset="0"/>
                        </a:rPr>
                        <a:t>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391</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dirty="0">
                          <a:solidFill>
                            <a:srgbClr val="000000"/>
                          </a:solidFill>
                          <a:effectLst/>
                          <a:latin typeface="Times New Roman" panose="02020603050405020304" pitchFamily="18" charset="0"/>
                        </a:rPr>
                        <a:t>Aguacate </a:t>
                      </a:r>
                      <a:r>
                        <a:rPr lang="es-EC" sz="1600" b="0" i="1" u="none" strike="noStrike" dirty="0">
                          <a:solidFill>
                            <a:srgbClr val="000000"/>
                          </a:solidFill>
                          <a:effectLst/>
                          <a:latin typeface="Times New Roman" panose="02020603050405020304" pitchFamily="18" charset="0"/>
                        </a:rPr>
                        <a:t>Persea americana </a:t>
                      </a:r>
                      <a:r>
                        <a:rPr lang="es-EC" sz="1600" b="0" i="0" u="none" strike="noStrike" dirty="0">
                          <a:solidFill>
                            <a:srgbClr val="000000"/>
                          </a:solidFill>
                          <a:effectLst/>
                          <a:latin typeface="Times New Roman" panose="02020603050405020304" pitchFamily="18" charset="0"/>
                        </a:rPr>
                        <a:t>Mill.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362</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dirty="0">
                          <a:solidFill>
                            <a:srgbClr val="000000"/>
                          </a:solidFill>
                          <a:effectLst/>
                          <a:latin typeface="Times New Roman" panose="02020603050405020304" pitchFamily="18" charset="0"/>
                        </a:rPr>
                        <a:t>Pimiento </a:t>
                      </a:r>
                      <a:r>
                        <a:rPr lang="es-EC" sz="1600" b="0" i="1" u="none" strike="noStrike" dirty="0">
                          <a:solidFill>
                            <a:srgbClr val="000000"/>
                          </a:solidFill>
                          <a:effectLst/>
                          <a:latin typeface="Times New Roman" panose="02020603050405020304" pitchFamily="18" charset="0"/>
                        </a:rPr>
                        <a:t>Capsicum grossum</a:t>
                      </a:r>
                      <a:r>
                        <a:rPr lang="es-EC" sz="1600" b="0" i="0" u="none" strike="noStrike" dirty="0">
                          <a:solidFill>
                            <a:srgbClr val="000000"/>
                          </a:solidFill>
                          <a:effectLst/>
                          <a:latin typeface="Times New Roman" panose="02020603050405020304" pitchFamily="18" charset="0"/>
                        </a:rPr>
                        <a:t> 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dirty="0">
                          <a:solidFill>
                            <a:srgbClr val="000000"/>
                          </a:solidFill>
                          <a:effectLst/>
                          <a:latin typeface="Times New Roman" panose="02020603050405020304" pitchFamily="18" charset="0"/>
                        </a:rPr>
                        <a:t>339</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2797427"/>
                  </a:ext>
                </a:extLst>
              </a:tr>
              <a:tr h="1280921">
                <a:tc>
                  <a:txBody>
                    <a:bodyPr/>
                    <a:lstStyle/>
                    <a:p>
                      <a:pPr algn="ctr" fontAlgn="ctr"/>
                      <a:r>
                        <a:rPr lang="es-EC" sz="1600" b="1" i="0" u="none" strike="noStrike" dirty="0">
                          <a:solidFill>
                            <a:srgbClr val="000000"/>
                          </a:solidFill>
                          <a:effectLst/>
                          <a:latin typeface="Times New Roman" panose="02020603050405020304" pitchFamily="18" charset="0"/>
                        </a:rPr>
                        <a:t>Manzanilla</a:t>
                      </a:r>
                      <a:r>
                        <a:rPr lang="es-EC" sz="1600" b="0" i="0" u="none" strike="noStrike" dirty="0">
                          <a:solidFill>
                            <a:srgbClr val="000000"/>
                          </a:solidFill>
                          <a:effectLst/>
                          <a:latin typeface="Times New Roman" panose="02020603050405020304" pitchFamily="18" charset="0"/>
                        </a:rPr>
                        <a:t> </a:t>
                      </a:r>
                      <a:r>
                        <a:rPr lang="es-EC" sz="1600" b="0" i="1" u="none" strike="noStrike" dirty="0">
                          <a:solidFill>
                            <a:srgbClr val="000000"/>
                          </a:solidFill>
                          <a:effectLst/>
                          <a:latin typeface="Times New Roman" panose="02020603050405020304" pitchFamily="18" charset="0"/>
                        </a:rPr>
                        <a:t>Matricaria recutita</a:t>
                      </a:r>
                      <a:r>
                        <a:rPr lang="es-EC" sz="1600" b="0" i="0" u="none" strike="noStrike" dirty="0">
                          <a:solidFill>
                            <a:srgbClr val="000000"/>
                          </a:solidFill>
                          <a:effectLst/>
                          <a:latin typeface="Times New Roman" panose="02020603050405020304" pitchFamily="18" charset="0"/>
                        </a:rPr>
                        <a:t> 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295</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Fréjol</a:t>
                      </a:r>
                      <a:r>
                        <a:rPr lang="es-EC" sz="1600" b="0" i="0" u="none" strike="noStrike">
                          <a:solidFill>
                            <a:srgbClr val="000000"/>
                          </a:solidFill>
                          <a:effectLst/>
                          <a:latin typeface="Times New Roman" panose="02020603050405020304" pitchFamily="18" charset="0"/>
                        </a:rPr>
                        <a:t>       </a:t>
                      </a:r>
                      <a:r>
                        <a:rPr lang="es-EC" sz="1600" b="0" i="1" u="none" strike="noStrike">
                          <a:solidFill>
                            <a:srgbClr val="000000"/>
                          </a:solidFill>
                          <a:effectLst/>
                          <a:latin typeface="Times New Roman" panose="02020603050405020304" pitchFamily="18" charset="0"/>
                        </a:rPr>
                        <a:t>Phaseolus vulgari</a:t>
                      </a:r>
                      <a:r>
                        <a:rPr lang="es-EC" sz="1600" b="0" i="0" u="none" strike="noStrike">
                          <a:solidFill>
                            <a:srgbClr val="000000"/>
                          </a:solidFill>
                          <a:effectLst/>
                          <a:latin typeface="Times New Roman" panose="02020603050405020304" pitchFamily="18" charset="0"/>
                        </a:rPr>
                        <a:t>s 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302</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Hierba Luisa </a:t>
                      </a:r>
                      <a:r>
                        <a:rPr lang="es-EC" sz="1600" b="0" i="1" u="none" strike="noStrike">
                          <a:solidFill>
                            <a:srgbClr val="000000"/>
                          </a:solidFill>
                          <a:effectLst/>
                          <a:latin typeface="Times New Roman" panose="02020603050405020304" pitchFamily="18" charset="0"/>
                        </a:rPr>
                        <a:t>Cymbopogon citratus</a:t>
                      </a:r>
                      <a:r>
                        <a:rPr lang="es-EC" sz="1600" b="0" i="0" u="none" strike="noStrike">
                          <a:solidFill>
                            <a:srgbClr val="000000"/>
                          </a:solidFill>
                          <a:effectLst/>
                          <a:latin typeface="Times New Roman" panose="02020603050405020304" pitchFamily="18" charset="0"/>
                        </a:rPr>
                        <a:t> (DC.) Stapf</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130</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dirty="0">
                          <a:solidFill>
                            <a:srgbClr val="000000"/>
                          </a:solidFill>
                          <a:effectLst/>
                          <a:latin typeface="Times New Roman" panose="02020603050405020304" pitchFamily="18" charset="0"/>
                        </a:rPr>
                        <a:t>Tuna</a:t>
                      </a:r>
                      <a:r>
                        <a:rPr lang="es-EC" sz="1600" b="0" i="0" u="none" strike="noStrike" dirty="0">
                          <a:solidFill>
                            <a:srgbClr val="000000"/>
                          </a:solidFill>
                          <a:effectLst/>
                          <a:latin typeface="Times New Roman" panose="02020603050405020304" pitchFamily="18" charset="0"/>
                        </a:rPr>
                        <a:t>      </a:t>
                      </a:r>
                      <a:r>
                        <a:rPr lang="es-EC" sz="1600" b="0" i="1" u="none" strike="noStrike" dirty="0">
                          <a:solidFill>
                            <a:srgbClr val="000000"/>
                          </a:solidFill>
                          <a:effectLst/>
                          <a:latin typeface="Times New Roman" panose="02020603050405020304" pitchFamily="18" charset="0"/>
                        </a:rPr>
                        <a:t>Opuntia soederstromiana</a:t>
                      </a:r>
                      <a:r>
                        <a:rPr lang="es-EC" sz="1600" b="0" i="0" u="none" strike="noStrike" dirty="0">
                          <a:solidFill>
                            <a:srgbClr val="000000"/>
                          </a:solidFill>
                          <a:effectLst/>
                          <a:latin typeface="Times New Roman" panose="02020603050405020304" pitchFamily="18" charset="0"/>
                        </a:rPr>
                        <a:t> Britton y Rose</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320</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Yuca</a:t>
                      </a:r>
                      <a:r>
                        <a:rPr lang="es-EC" sz="1600" b="0" i="1" u="none" strike="noStrike">
                          <a:solidFill>
                            <a:srgbClr val="000000"/>
                          </a:solidFill>
                          <a:effectLst/>
                          <a:latin typeface="Times New Roman" panose="02020603050405020304" pitchFamily="18" charset="0"/>
                        </a:rPr>
                        <a:t> Manihot esculenta </a:t>
                      </a:r>
                      <a:r>
                        <a:rPr lang="es-EC" sz="1600" b="0" i="0" u="none" strike="noStrike">
                          <a:solidFill>
                            <a:srgbClr val="000000"/>
                          </a:solidFill>
                          <a:effectLst/>
                          <a:latin typeface="Times New Roman" panose="02020603050405020304" pitchFamily="18" charset="0"/>
                        </a:rPr>
                        <a:t>Crantz.</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254</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2463918"/>
                  </a:ext>
                </a:extLst>
              </a:tr>
              <a:tr h="1034492">
                <a:tc>
                  <a:txBody>
                    <a:bodyPr/>
                    <a:lstStyle/>
                    <a:p>
                      <a:pPr algn="ctr" fontAlgn="ctr"/>
                      <a:r>
                        <a:rPr lang="es-EC" sz="1600" b="1" i="0" u="none" strike="noStrike">
                          <a:solidFill>
                            <a:srgbClr val="000000"/>
                          </a:solidFill>
                          <a:effectLst/>
                          <a:latin typeface="Times New Roman" panose="02020603050405020304" pitchFamily="18" charset="0"/>
                        </a:rPr>
                        <a:t>Llantén </a:t>
                      </a:r>
                      <a:r>
                        <a:rPr lang="es-EC" sz="1600" b="0" i="1" u="none" strike="noStrike">
                          <a:solidFill>
                            <a:srgbClr val="000000"/>
                          </a:solidFill>
                          <a:effectLst/>
                          <a:latin typeface="Times New Roman" panose="02020603050405020304" pitchFamily="18" charset="0"/>
                        </a:rPr>
                        <a:t>Plantago major</a:t>
                      </a:r>
                      <a:r>
                        <a:rPr lang="es-EC" sz="1600" b="0" i="0" u="none" strike="noStrike">
                          <a:solidFill>
                            <a:srgbClr val="000000"/>
                          </a:solidFill>
                          <a:effectLst/>
                          <a:latin typeface="Times New Roman" panose="02020603050405020304" pitchFamily="18" charset="0"/>
                        </a:rPr>
                        <a:t> 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287</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it-IT" sz="1600" b="1" i="0" u="none" strike="noStrike">
                          <a:solidFill>
                            <a:srgbClr val="000000"/>
                          </a:solidFill>
                          <a:effectLst/>
                          <a:latin typeface="Times New Roman" panose="02020603050405020304" pitchFamily="18" charset="0"/>
                        </a:rPr>
                        <a:t>Tomate riñón </a:t>
                      </a:r>
                      <a:r>
                        <a:rPr lang="it-IT" sz="1600" b="0" i="1" u="none" strike="noStrike">
                          <a:solidFill>
                            <a:srgbClr val="000000"/>
                          </a:solidFill>
                          <a:effectLst/>
                          <a:latin typeface="Times New Roman" panose="02020603050405020304" pitchFamily="18" charset="0"/>
                        </a:rPr>
                        <a:t>Solanum lycopersicum</a:t>
                      </a:r>
                      <a:r>
                        <a:rPr lang="it-IT" sz="1600" b="0" i="0" u="none" strike="noStrike">
                          <a:solidFill>
                            <a:srgbClr val="000000"/>
                          </a:solidFill>
                          <a:effectLst/>
                          <a:latin typeface="Times New Roman" panose="02020603050405020304" pitchFamily="18" charset="0"/>
                        </a:rPr>
                        <a:t> 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233</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Aguacate </a:t>
                      </a:r>
                      <a:r>
                        <a:rPr lang="es-EC" sz="1600" b="0" i="1" u="none" strike="noStrike">
                          <a:solidFill>
                            <a:srgbClr val="000000"/>
                          </a:solidFill>
                          <a:effectLst/>
                          <a:latin typeface="Times New Roman" panose="02020603050405020304" pitchFamily="18" charset="0"/>
                        </a:rPr>
                        <a:t>Persea americana </a:t>
                      </a:r>
                      <a:r>
                        <a:rPr lang="es-EC" sz="1600" b="0" i="0" u="none" strike="noStrike">
                          <a:solidFill>
                            <a:srgbClr val="000000"/>
                          </a:solidFill>
                          <a:effectLst/>
                          <a:latin typeface="Times New Roman" panose="02020603050405020304" pitchFamily="18" charset="0"/>
                        </a:rPr>
                        <a:t>Mill.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120</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Manzanilla </a:t>
                      </a:r>
                      <a:r>
                        <a:rPr lang="es-EC" sz="1600" b="0" i="1" u="none" strike="noStrike">
                          <a:solidFill>
                            <a:srgbClr val="000000"/>
                          </a:solidFill>
                          <a:effectLst/>
                          <a:latin typeface="Times New Roman" panose="02020603050405020304" pitchFamily="18" charset="0"/>
                        </a:rPr>
                        <a:t>Matricaria recutita </a:t>
                      </a:r>
                      <a:r>
                        <a:rPr lang="es-EC" sz="1600" b="0" i="0" u="none" strike="noStrike">
                          <a:solidFill>
                            <a:srgbClr val="000000"/>
                          </a:solidFill>
                          <a:effectLst/>
                          <a:latin typeface="Times New Roman" panose="02020603050405020304" pitchFamily="18" charset="0"/>
                        </a:rPr>
                        <a:t>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a:solidFill>
                            <a:srgbClr val="000000"/>
                          </a:solidFill>
                          <a:effectLst/>
                          <a:latin typeface="Times New Roman" panose="02020603050405020304" pitchFamily="18" charset="0"/>
                        </a:rPr>
                        <a:t>280</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1" i="0" u="none" strike="noStrike">
                          <a:solidFill>
                            <a:srgbClr val="000000"/>
                          </a:solidFill>
                          <a:effectLst/>
                          <a:latin typeface="Times New Roman" panose="02020603050405020304" pitchFamily="18" charset="0"/>
                        </a:rPr>
                        <a:t>Fréjol </a:t>
                      </a:r>
                      <a:r>
                        <a:rPr lang="es-EC" sz="1600" b="0" i="1" u="none" strike="noStrike">
                          <a:solidFill>
                            <a:srgbClr val="000000"/>
                          </a:solidFill>
                          <a:effectLst/>
                          <a:latin typeface="Times New Roman" panose="02020603050405020304" pitchFamily="18" charset="0"/>
                        </a:rPr>
                        <a:t>Phaseolus vulgaris</a:t>
                      </a:r>
                      <a:r>
                        <a:rPr lang="es-EC" sz="1600" b="0" i="0" u="none" strike="noStrike">
                          <a:solidFill>
                            <a:srgbClr val="000000"/>
                          </a:solidFill>
                          <a:effectLst/>
                          <a:latin typeface="Times New Roman" panose="02020603050405020304" pitchFamily="18" charset="0"/>
                        </a:rPr>
                        <a:t> L.</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EC" sz="1600" b="0" i="0" u="none" strike="noStrike" dirty="0">
                          <a:solidFill>
                            <a:srgbClr val="000000"/>
                          </a:solidFill>
                          <a:effectLst/>
                          <a:latin typeface="Times New Roman" panose="02020603050405020304" pitchFamily="18" charset="0"/>
                        </a:rPr>
                        <a:t>250</a:t>
                      </a:r>
                    </a:p>
                  </a:txBody>
                  <a:tcPr marL="8322" marR="8322" marT="8322" marB="39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2499521"/>
                  </a:ext>
                </a:extLst>
              </a:tr>
            </a:tbl>
          </a:graphicData>
        </a:graphic>
      </p:graphicFrame>
    </p:spTree>
    <p:extLst>
      <p:ext uri="{BB962C8B-B14F-4D97-AF65-F5344CB8AC3E}">
        <p14:creationId xmlns:p14="http://schemas.microsoft.com/office/powerpoint/2010/main" val="189678994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Users\Karina Tituaña\AppData\Local\Microsoft\Windows\INetCache\Content.Word\DSC02921.jpg">
            <a:extLst>
              <a:ext uri="{FF2B5EF4-FFF2-40B4-BE49-F238E27FC236}">
                <a16:creationId xmlns:a16="http://schemas.microsoft.com/office/drawing/2014/main" id="{90D59FAB-AAC7-416C-B571-B06F0EFAF6F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65653" y="3544717"/>
            <a:ext cx="2014882" cy="3005224"/>
          </a:xfrm>
          <a:prstGeom prst="rect">
            <a:avLst/>
          </a:prstGeom>
          <a:ln w="19050" cap="sq">
            <a:noFill/>
            <a:miter lim="800000"/>
          </a:ln>
          <a:effectLst>
            <a:outerShdw blurRad="57150" dist="50800" dir="2700000" algn="tl" rotWithShape="0">
              <a:srgbClr val="000000">
                <a:alpha val="40000"/>
              </a:srgbClr>
            </a:outerShdw>
          </a:effectLst>
        </p:spPr>
      </p:pic>
      <p:pic>
        <p:nvPicPr>
          <p:cNvPr id="4" name="Imagen 3" descr="C:\Users\Karina Tituaña\AppData\Local\Microsoft\Windows\INetCache\Content.Word\DSC04223.jpg">
            <a:extLst>
              <a:ext uri="{FF2B5EF4-FFF2-40B4-BE49-F238E27FC236}">
                <a16:creationId xmlns:a16="http://schemas.microsoft.com/office/drawing/2014/main" id="{6367A4DB-3EC6-41A1-93FC-3C1441DEE54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7579" y="973805"/>
            <a:ext cx="3030500" cy="2014884"/>
          </a:xfrm>
          <a:prstGeom prst="rect">
            <a:avLst/>
          </a:prstGeom>
          <a:ln w="19050" cap="sq">
            <a:noFill/>
            <a:miter lim="800000"/>
          </a:ln>
          <a:effectLst>
            <a:outerShdw blurRad="57150" dist="50800" dir="2700000" algn="tl" rotWithShape="0">
              <a:srgbClr val="000000">
                <a:alpha val="40000"/>
              </a:srgbClr>
            </a:outerShdw>
          </a:effectLst>
        </p:spPr>
      </p:pic>
      <p:pic>
        <p:nvPicPr>
          <p:cNvPr id="5" name="Imagen 4">
            <a:extLst>
              <a:ext uri="{FF2B5EF4-FFF2-40B4-BE49-F238E27FC236}">
                <a16:creationId xmlns:a16="http://schemas.microsoft.com/office/drawing/2014/main" id="{A7D0A6A3-5305-4010-A4E3-F21C3FF77052}"/>
              </a:ext>
            </a:extLst>
          </p:cNvPr>
          <p:cNvPicPr/>
          <p:nvPr/>
        </p:nvPicPr>
        <p:blipFill rotWithShape="1">
          <a:blip r:embed="rId4" cstate="print">
            <a:extLst>
              <a:ext uri="{28A0092B-C50C-407E-A947-70E740481C1C}">
                <a14:useLocalDpi xmlns:a14="http://schemas.microsoft.com/office/drawing/2010/main" val="0"/>
              </a:ext>
            </a:extLst>
          </a:blip>
          <a:srcRect l="27870" t="8784" r="26799" b="6819"/>
          <a:stretch/>
        </p:blipFill>
        <p:spPr bwMode="auto">
          <a:xfrm>
            <a:off x="8503206" y="4069599"/>
            <a:ext cx="3030500" cy="2032617"/>
          </a:xfrm>
          <a:prstGeom prst="rect">
            <a:avLst/>
          </a:prstGeom>
          <a:ln w="19050" cap="sq">
            <a:no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CEDA7187-47E4-494E-AD5A-B29D542035F3}"/>
              </a:ext>
            </a:extLst>
          </p:cNvPr>
          <p:cNvSpPr txBox="1"/>
          <p:nvPr/>
        </p:nvSpPr>
        <p:spPr>
          <a:xfrm>
            <a:off x="1490527" y="558596"/>
            <a:ext cx="3193773" cy="461665"/>
          </a:xfrm>
          <a:prstGeom prst="rect">
            <a:avLst/>
          </a:prstGeom>
          <a:noFill/>
        </p:spPr>
        <p:txBody>
          <a:bodyPr wrap="square" rtlCol="0">
            <a:spAutoFit/>
          </a:bodyPr>
          <a:lstStyle/>
          <a:p>
            <a:pPr algn="ctr"/>
            <a:r>
              <a:rPr lang="es-EC" sz="2400" b="1" dirty="0">
                <a:latin typeface="Times New Roman" panose="02020603050405020304" pitchFamily="18" charset="0"/>
                <a:cs typeface="Times New Roman" panose="02020603050405020304" pitchFamily="18" charset="0"/>
              </a:rPr>
              <a:t>Chota</a:t>
            </a:r>
          </a:p>
        </p:txBody>
      </p:sp>
      <p:sp>
        <p:nvSpPr>
          <p:cNvPr id="7" name="CuadroTexto 6">
            <a:extLst>
              <a:ext uri="{FF2B5EF4-FFF2-40B4-BE49-F238E27FC236}">
                <a16:creationId xmlns:a16="http://schemas.microsoft.com/office/drawing/2014/main" id="{5F5F38F6-C98A-47AE-BF3E-A32C058F1FCE}"/>
              </a:ext>
            </a:extLst>
          </p:cNvPr>
          <p:cNvSpPr txBox="1"/>
          <p:nvPr/>
        </p:nvSpPr>
        <p:spPr>
          <a:xfrm>
            <a:off x="1468110" y="3450148"/>
            <a:ext cx="3193773" cy="461665"/>
          </a:xfrm>
          <a:prstGeom prst="rect">
            <a:avLst/>
          </a:prstGeom>
          <a:noFill/>
        </p:spPr>
        <p:txBody>
          <a:bodyPr wrap="square" rtlCol="0">
            <a:spAutoFit/>
          </a:bodyPr>
          <a:lstStyle/>
          <a:p>
            <a:pPr algn="ctr"/>
            <a:r>
              <a:rPr lang="es-EC" sz="2400" b="1" dirty="0">
                <a:latin typeface="Times New Roman" panose="02020603050405020304" pitchFamily="18" charset="0"/>
                <a:cs typeface="Times New Roman" panose="02020603050405020304" pitchFamily="18" charset="0"/>
              </a:rPr>
              <a:t>Carpuela</a:t>
            </a:r>
            <a:endParaRPr lang="es-EC" sz="2000" b="1"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FE84338C-C6CA-40BD-BFE5-DC59EAC89EAE}"/>
              </a:ext>
            </a:extLst>
          </p:cNvPr>
          <p:cNvSpPr txBox="1"/>
          <p:nvPr/>
        </p:nvSpPr>
        <p:spPr>
          <a:xfrm>
            <a:off x="8339934" y="545384"/>
            <a:ext cx="3193773" cy="461665"/>
          </a:xfrm>
          <a:prstGeom prst="rect">
            <a:avLst/>
          </a:prstGeom>
          <a:noFill/>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 </a:t>
            </a:r>
            <a:r>
              <a:rPr lang="es-EC" sz="2400" b="1" dirty="0">
                <a:latin typeface="Times New Roman" panose="02020603050405020304" pitchFamily="18" charset="0"/>
                <a:cs typeface="Times New Roman" panose="02020603050405020304" pitchFamily="18" charset="0"/>
              </a:rPr>
              <a:t>Juncal</a:t>
            </a:r>
            <a:endParaRPr lang="es-EC" sz="2000" b="1" dirty="0">
              <a:latin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058D7432-C078-418B-A7AC-0D7DCEBFD39C}"/>
              </a:ext>
            </a:extLst>
          </p:cNvPr>
          <p:cNvSpPr txBox="1"/>
          <p:nvPr/>
        </p:nvSpPr>
        <p:spPr>
          <a:xfrm>
            <a:off x="8339933" y="3535938"/>
            <a:ext cx="3193773" cy="461665"/>
          </a:xfrm>
          <a:prstGeom prst="rect">
            <a:avLst/>
          </a:prstGeom>
          <a:noFill/>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 </a:t>
            </a:r>
            <a:r>
              <a:rPr lang="es-EC" sz="2400" b="1" dirty="0">
                <a:latin typeface="Times New Roman" panose="02020603050405020304" pitchFamily="18" charset="0"/>
                <a:cs typeface="Times New Roman" panose="02020603050405020304" pitchFamily="18" charset="0"/>
              </a:rPr>
              <a:t>Pusir</a:t>
            </a:r>
            <a:endParaRPr lang="es-EC" sz="2000" b="1" dirty="0">
              <a:latin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9209527A-05E6-4B4E-84EB-D7ECCD99BB1C}"/>
              </a:ext>
            </a:extLst>
          </p:cNvPr>
          <p:cNvSpPr txBox="1"/>
          <p:nvPr/>
        </p:nvSpPr>
        <p:spPr>
          <a:xfrm>
            <a:off x="4959379" y="2204413"/>
            <a:ext cx="3193773" cy="461665"/>
          </a:xfrm>
          <a:prstGeom prst="rect">
            <a:avLst/>
          </a:prstGeom>
          <a:noFill/>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 </a:t>
            </a:r>
            <a:r>
              <a:rPr lang="es-EC" sz="2400" b="1" dirty="0">
                <a:latin typeface="Times New Roman" panose="02020603050405020304" pitchFamily="18" charset="0"/>
                <a:cs typeface="Times New Roman" panose="02020603050405020304" pitchFamily="18" charset="0"/>
              </a:rPr>
              <a:t>Ambuquí</a:t>
            </a:r>
            <a:endParaRPr lang="es-EC" sz="2000" b="1" dirty="0">
              <a:latin typeface="Times New Roman" panose="02020603050405020304" pitchFamily="18" charset="0"/>
              <a:cs typeface="Times New Roman" panose="02020603050405020304" pitchFamily="18" charset="0"/>
            </a:endParaRPr>
          </a:p>
        </p:txBody>
      </p:sp>
      <p:sp>
        <p:nvSpPr>
          <p:cNvPr id="11" name="Rectángulo 10">
            <a:extLst>
              <a:ext uri="{FF2B5EF4-FFF2-40B4-BE49-F238E27FC236}">
                <a16:creationId xmlns:a16="http://schemas.microsoft.com/office/drawing/2014/main" id="{12E31615-7ABC-4ED2-8D42-038E6B249948}"/>
              </a:ext>
            </a:extLst>
          </p:cNvPr>
          <p:cNvSpPr/>
          <p:nvPr/>
        </p:nvSpPr>
        <p:spPr>
          <a:xfrm>
            <a:off x="1430548" y="2986761"/>
            <a:ext cx="3313728" cy="369332"/>
          </a:xfrm>
          <a:prstGeom prst="rect">
            <a:avLst/>
          </a:prstGeom>
        </p:spPr>
        <p:txBody>
          <a:bodyPr wrap="none">
            <a:spAutoFit/>
          </a:bodyPr>
          <a:lstStyle/>
          <a:p>
            <a:r>
              <a:rPr lang="es-EC" i="1" dirty="0">
                <a:solidFill>
                  <a:srgbClr val="000000"/>
                </a:solidFill>
                <a:latin typeface="Times New Roman" panose="02020603050405020304" pitchFamily="18" charset="0"/>
              </a:rPr>
              <a:t>Cymbopogon citratus</a:t>
            </a:r>
            <a:r>
              <a:rPr lang="es-EC" dirty="0">
                <a:solidFill>
                  <a:srgbClr val="000000"/>
                </a:solidFill>
                <a:latin typeface="Times New Roman" panose="02020603050405020304" pitchFamily="18" charset="0"/>
              </a:rPr>
              <a:t> (DC.) Stapf</a:t>
            </a:r>
            <a:endParaRPr lang="es-EC" dirty="0"/>
          </a:p>
        </p:txBody>
      </p:sp>
      <p:sp>
        <p:nvSpPr>
          <p:cNvPr id="12" name="Rectángulo 11">
            <a:extLst>
              <a:ext uri="{FF2B5EF4-FFF2-40B4-BE49-F238E27FC236}">
                <a16:creationId xmlns:a16="http://schemas.microsoft.com/office/drawing/2014/main" id="{7E6D3574-8361-486F-8B12-A19F8BC03F59}"/>
              </a:ext>
            </a:extLst>
          </p:cNvPr>
          <p:cNvSpPr/>
          <p:nvPr/>
        </p:nvSpPr>
        <p:spPr>
          <a:xfrm>
            <a:off x="8744828" y="3006422"/>
            <a:ext cx="2383986" cy="369332"/>
          </a:xfrm>
          <a:prstGeom prst="rect">
            <a:avLst/>
          </a:prstGeom>
        </p:spPr>
        <p:txBody>
          <a:bodyPr wrap="none">
            <a:spAutoFit/>
          </a:bodyPr>
          <a:lstStyle/>
          <a:p>
            <a:r>
              <a:rPr lang="es-EC" i="1" dirty="0">
                <a:solidFill>
                  <a:srgbClr val="000000"/>
                </a:solidFill>
                <a:latin typeface="Times New Roman" panose="02020603050405020304" pitchFamily="18" charset="0"/>
              </a:rPr>
              <a:t>Persea americana </a:t>
            </a:r>
            <a:r>
              <a:rPr lang="es-EC" dirty="0">
                <a:solidFill>
                  <a:srgbClr val="000000"/>
                </a:solidFill>
                <a:latin typeface="Times New Roman" panose="02020603050405020304" pitchFamily="18" charset="0"/>
              </a:rPr>
              <a:t>Mill.</a:t>
            </a:r>
            <a:endParaRPr lang="es-EC" dirty="0"/>
          </a:p>
        </p:txBody>
      </p:sp>
      <p:sp>
        <p:nvSpPr>
          <p:cNvPr id="13" name="Rectángulo 12">
            <a:extLst>
              <a:ext uri="{FF2B5EF4-FFF2-40B4-BE49-F238E27FC236}">
                <a16:creationId xmlns:a16="http://schemas.microsoft.com/office/drawing/2014/main" id="{8C1C23E2-C26E-414C-87A2-BEE908F1A92B}"/>
              </a:ext>
            </a:extLst>
          </p:cNvPr>
          <p:cNvSpPr/>
          <p:nvPr/>
        </p:nvSpPr>
        <p:spPr>
          <a:xfrm>
            <a:off x="2204708" y="6051695"/>
            <a:ext cx="1883849" cy="369332"/>
          </a:xfrm>
          <a:prstGeom prst="rect">
            <a:avLst/>
          </a:prstGeom>
        </p:spPr>
        <p:txBody>
          <a:bodyPr wrap="none">
            <a:spAutoFit/>
          </a:bodyPr>
          <a:lstStyle/>
          <a:p>
            <a:r>
              <a:rPr lang="es-EC" i="1" dirty="0">
                <a:solidFill>
                  <a:srgbClr val="000000"/>
                </a:solidFill>
                <a:latin typeface="Times New Roman" panose="02020603050405020304" pitchFamily="18" charset="0"/>
              </a:rPr>
              <a:t>Plantago majo</a:t>
            </a:r>
            <a:r>
              <a:rPr lang="es-EC" dirty="0">
                <a:solidFill>
                  <a:srgbClr val="000000"/>
                </a:solidFill>
                <a:latin typeface="Times New Roman" panose="02020603050405020304" pitchFamily="18" charset="0"/>
              </a:rPr>
              <a:t>r L.</a:t>
            </a:r>
            <a:endParaRPr lang="es-EC" dirty="0"/>
          </a:p>
        </p:txBody>
      </p:sp>
      <p:sp>
        <p:nvSpPr>
          <p:cNvPr id="14" name="Rectángulo 13">
            <a:extLst>
              <a:ext uri="{FF2B5EF4-FFF2-40B4-BE49-F238E27FC236}">
                <a16:creationId xmlns:a16="http://schemas.microsoft.com/office/drawing/2014/main" id="{24E09965-5485-4CF0-9F07-A23D6E712D7D}"/>
              </a:ext>
            </a:extLst>
          </p:cNvPr>
          <p:cNvSpPr/>
          <p:nvPr/>
        </p:nvSpPr>
        <p:spPr>
          <a:xfrm>
            <a:off x="8874900" y="6051695"/>
            <a:ext cx="2195858" cy="369332"/>
          </a:xfrm>
          <a:prstGeom prst="rect">
            <a:avLst/>
          </a:prstGeom>
        </p:spPr>
        <p:txBody>
          <a:bodyPr wrap="none">
            <a:spAutoFit/>
          </a:bodyPr>
          <a:lstStyle/>
          <a:p>
            <a:r>
              <a:rPr lang="es-EC" i="1" dirty="0">
                <a:solidFill>
                  <a:srgbClr val="000000"/>
                </a:solidFill>
                <a:latin typeface="Times New Roman" panose="02020603050405020304" pitchFamily="18" charset="0"/>
              </a:rPr>
              <a:t>Capsicum grossum</a:t>
            </a:r>
            <a:r>
              <a:rPr lang="es-EC" dirty="0">
                <a:solidFill>
                  <a:srgbClr val="000000"/>
                </a:solidFill>
                <a:latin typeface="Times New Roman" panose="02020603050405020304" pitchFamily="18" charset="0"/>
              </a:rPr>
              <a:t> L.</a:t>
            </a:r>
            <a:endParaRPr lang="es-EC" dirty="0"/>
          </a:p>
        </p:txBody>
      </p:sp>
      <p:pic>
        <p:nvPicPr>
          <p:cNvPr id="15" name="Imagen 14">
            <a:extLst>
              <a:ext uri="{FF2B5EF4-FFF2-40B4-BE49-F238E27FC236}">
                <a16:creationId xmlns:a16="http://schemas.microsoft.com/office/drawing/2014/main" id="{3F8AB3BB-FB8D-4DB3-BD0C-34529B5C0E69}"/>
              </a:ext>
            </a:extLst>
          </p:cNvPr>
          <p:cNvPicPr>
            <a:picLocks noChangeAspect="1"/>
          </p:cNvPicPr>
          <p:nvPr/>
        </p:nvPicPr>
        <p:blipFill>
          <a:blip r:embed="rId5"/>
          <a:stretch>
            <a:fillRect/>
          </a:stretch>
        </p:blipFill>
        <p:spPr>
          <a:xfrm>
            <a:off x="5041771" y="2604845"/>
            <a:ext cx="3035920" cy="2131176"/>
          </a:xfrm>
          <a:prstGeom prst="rect">
            <a:avLst/>
          </a:prstGeom>
        </p:spPr>
      </p:pic>
      <p:sp>
        <p:nvSpPr>
          <p:cNvPr id="16" name="Rectángulo 15">
            <a:extLst>
              <a:ext uri="{FF2B5EF4-FFF2-40B4-BE49-F238E27FC236}">
                <a16:creationId xmlns:a16="http://schemas.microsoft.com/office/drawing/2014/main" id="{B775F086-DD85-4D8E-80A1-E982FC83F285}"/>
              </a:ext>
            </a:extLst>
          </p:cNvPr>
          <p:cNvSpPr/>
          <p:nvPr/>
        </p:nvSpPr>
        <p:spPr>
          <a:xfrm>
            <a:off x="5511748" y="4716576"/>
            <a:ext cx="2089033" cy="369332"/>
          </a:xfrm>
          <a:prstGeom prst="rect">
            <a:avLst/>
          </a:prstGeom>
        </p:spPr>
        <p:txBody>
          <a:bodyPr wrap="none">
            <a:spAutoFit/>
          </a:bodyPr>
          <a:lstStyle/>
          <a:p>
            <a:r>
              <a:rPr lang="es-EC" i="1" dirty="0">
                <a:solidFill>
                  <a:srgbClr val="000000"/>
                </a:solidFill>
                <a:latin typeface="Times New Roman" panose="02020603050405020304" pitchFamily="18" charset="0"/>
              </a:rPr>
              <a:t>Spondias mombin </a:t>
            </a:r>
            <a:r>
              <a:rPr lang="es-EC" dirty="0">
                <a:solidFill>
                  <a:srgbClr val="000000"/>
                </a:solidFill>
                <a:latin typeface="Times New Roman" panose="02020603050405020304" pitchFamily="18" charset="0"/>
              </a:rPr>
              <a:t>L.</a:t>
            </a:r>
            <a:endParaRPr lang="es-EC" dirty="0"/>
          </a:p>
        </p:txBody>
      </p:sp>
      <p:pic>
        <p:nvPicPr>
          <p:cNvPr id="20" name="Imagen 19" descr="C:\Users\Karina Tituaña\AppData\Local\Microsoft\Windows\INetCache\Content.Word\DSC02876.jpg">
            <a:extLst>
              <a:ext uri="{FF2B5EF4-FFF2-40B4-BE49-F238E27FC236}">
                <a16:creationId xmlns:a16="http://schemas.microsoft.com/office/drawing/2014/main" id="{E30823D6-3338-4FD1-8125-54FB8E763A2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1383" y="948977"/>
            <a:ext cx="3030500" cy="2037784"/>
          </a:xfrm>
          <a:prstGeom prst="rect">
            <a:avLst/>
          </a:prstGeom>
          <a:ln w="19050" cap="sq">
            <a:no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813288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1000"/>
                                        <p:tgtEl>
                                          <p:spTgt spid="9"/>
                                        </p:tgtEl>
                                      </p:cBhvr>
                                    </p:animEffect>
                                    <p:anim calcmode="lin" valueType="num">
                                      <p:cBhvr>
                                        <p:cTn id="70" dur="1000" fill="hold"/>
                                        <p:tgtEl>
                                          <p:spTgt spid="9"/>
                                        </p:tgtEl>
                                        <p:attrNameLst>
                                          <p:attrName>ppt_x</p:attrName>
                                        </p:attrNameLst>
                                      </p:cBhvr>
                                      <p:tavLst>
                                        <p:tav tm="0">
                                          <p:val>
                                            <p:strVal val="#ppt_x"/>
                                          </p:val>
                                        </p:tav>
                                        <p:tav tm="100000">
                                          <p:val>
                                            <p:strVal val="#ppt_x"/>
                                          </p:val>
                                        </p:tav>
                                      </p:tavLst>
                                    </p:anim>
                                    <p:anim calcmode="lin" valueType="num">
                                      <p:cBhvr>
                                        <p:cTn id="71" dur="1000" fill="hold"/>
                                        <p:tgtEl>
                                          <p:spTgt spid="9"/>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1000"/>
                                        <p:tgtEl>
                                          <p:spTgt spid="5"/>
                                        </p:tgtEl>
                                      </p:cBhvr>
                                    </p:animEffect>
                                    <p:anim calcmode="lin" valueType="num">
                                      <p:cBhvr>
                                        <p:cTn id="75" dur="1000" fill="hold"/>
                                        <p:tgtEl>
                                          <p:spTgt spid="5"/>
                                        </p:tgtEl>
                                        <p:attrNameLst>
                                          <p:attrName>ppt_x</p:attrName>
                                        </p:attrNameLst>
                                      </p:cBhvr>
                                      <p:tavLst>
                                        <p:tav tm="0">
                                          <p:val>
                                            <p:strVal val="#ppt_x"/>
                                          </p:val>
                                        </p:tav>
                                        <p:tav tm="100000">
                                          <p:val>
                                            <p:strVal val="#ppt_x"/>
                                          </p:val>
                                        </p:tav>
                                      </p:tavLst>
                                    </p:anim>
                                    <p:anim calcmode="lin" valueType="num">
                                      <p:cBhvr>
                                        <p:cTn id="76" dur="1000" fill="hold"/>
                                        <p:tgtEl>
                                          <p:spTgt spid="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anim calcmode="lin" valueType="num">
                                      <p:cBhvr>
                                        <p:cTn id="80" dur="1000" fill="hold"/>
                                        <p:tgtEl>
                                          <p:spTgt spid="14"/>
                                        </p:tgtEl>
                                        <p:attrNameLst>
                                          <p:attrName>ppt_x</p:attrName>
                                        </p:attrNameLst>
                                      </p:cBhvr>
                                      <p:tavLst>
                                        <p:tav tm="0">
                                          <p:val>
                                            <p:strVal val="#ppt_x"/>
                                          </p:val>
                                        </p:tav>
                                        <p:tav tm="100000">
                                          <p:val>
                                            <p:strVal val="#ppt_x"/>
                                          </p:val>
                                        </p:tav>
                                      </p:tavLst>
                                    </p:anim>
                                    <p:anim calcmode="lin" valueType="num">
                                      <p:cBhvr>
                                        <p:cTn id="8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628B46E-FEA7-45F5-8235-37C02E05FCDB}"/>
              </a:ext>
            </a:extLst>
          </p:cNvPr>
          <p:cNvSpPr/>
          <p:nvPr/>
        </p:nvSpPr>
        <p:spPr>
          <a:xfrm>
            <a:off x="1408211" y="298709"/>
            <a:ext cx="9305778" cy="738664"/>
          </a:xfrm>
          <a:prstGeom prst="rect">
            <a:avLst/>
          </a:prstGeom>
        </p:spPr>
        <p:txBody>
          <a:bodyPr wrap="square">
            <a:spAutoFit/>
          </a:bodyPr>
          <a:lstStyle/>
          <a:p>
            <a:pPr algn="ctr"/>
            <a:r>
              <a:rPr lang="es-ES" sz="21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Importancia etnobotánica de las especies vegetales en cinco comunidades del Valle del Chota</a:t>
            </a:r>
            <a:endParaRPr lang="es-EC" sz="21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C73D3D2A-B49C-4DEF-BEB4-A39219964096}"/>
              </a:ext>
            </a:extLst>
          </p:cNvPr>
          <p:cNvSpPr txBox="1"/>
          <p:nvPr/>
        </p:nvSpPr>
        <p:spPr>
          <a:xfrm>
            <a:off x="2067501" y="1434491"/>
            <a:ext cx="7987197" cy="646331"/>
          </a:xfrm>
          <a:prstGeom prst="rect">
            <a:avLst/>
          </a:prstGeom>
          <a:noFill/>
        </p:spPr>
        <p:txBody>
          <a:bodyPr wrap="square" rtlCol="0">
            <a:spAutoFit/>
          </a:bodyPr>
          <a:lstStyle/>
          <a:p>
            <a:pPr algn="ctr"/>
            <a:r>
              <a:rPr lang="es-EC" b="1" dirty="0">
                <a:latin typeface="Times New Roman" panose="02020603050405020304" pitchFamily="18" charset="0"/>
                <a:cs typeface="Times New Roman" panose="02020603050405020304" pitchFamily="18" charset="0"/>
              </a:rPr>
              <a:t>PLANTAS MEDICINALES REPRESENTATIVAS SEGÚN EL ÍNDICE DE USO SIGNIFICATIVO TRAMIL (UST)</a:t>
            </a:r>
          </a:p>
        </p:txBody>
      </p:sp>
      <p:pic>
        <p:nvPicPr>
          <p:cNvPr id="8" name="Imagen 7">
            <a:extLst>
              <a:ext uri="{FF2B5EF4-FFF2-40B4-BE49-F238E27FC236}">
                <a16:creationId xmlns:a16="http://schemas.microsoft.com/office/drawing/2014/main" id="{84B03F0B-EE6C-410A-9E35-75759683928F}"/>
              </a:ext>
            </a:extLst>
          </p:cNvPr>
          <p:cNvPicPr>
            <a:picLocks noChangeAspect="1"/>
          </p:cNvPicPr>
          <p:nvPr/>
        </p:nvPicPr>
        <p:blipFill>
          <a:blip r:embed="rId2"/>
          <a:stretch>
            <a:fillRect/>
          </a:stretch>
        </p:blipFill>
        <p:spPr>
          <a:xfrm>
            <a:off x="426991" y="255164"/>
            <a:ext cx="1024053"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FCF1D35C-833D-47CA-8CA4-2848798EE1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8704" y="139079"/>
            <a:ext cx="1049254"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5" name="Tabla 4">
            <a:extLst>
              <a:ext uri="{FF2B5EF4-FFF2-40B4-BE49-F238E27FC236}">
                <a16:creationId xmlns:a16="http://schemas.microsoft.com/office/drawing/2014/main" id="{7BAAFA5D-46DF-49EB-A3BB-BF09B6ADE16F}"/>
              </a:ext>
            </a:extLst>
          </p:cNvPr>
          <p:cNvGraphicFramePr>
            <a:graphicFrameLocks noGrp="1"/>
          </p:cNvGraphicFramePr>
          <p:nvPr>
            <p:extLst>
              <p:ext uri="{D42A27DB-BD31-4B8C-83A1-F6EECF244321}">
                <p14:modId xmlns:p14="http://schemas.microsoft.com/office/powerpoint/2010/main" val="276673919"/>
              </p:ext>
            </p:extLst>
          </p:nvPr>
        </p:nvGraphicFramePr>
        <p:xfrm>
          <a:off x="576160" y="2399207"/>
          <a:ext cx="11208418" cy="3633180"/>
        </p:xfrm>
        <a:graphic>
          <a:graphicData uri="http://schemas.openxmlformats.org/drawingml/2006/table">
            <a:tbl>
              <a:tblPr>
                <a:tableStyleId>{5DA37D80-6434-44D0-A028-1B22A696006F}</a:tableStyleId>
              </a:tblPr>
              <a:tblGrid>
                <a:gridCol w="1241030">
                  <a:extLst>
                    <a:ext uri="{9D8B030D-6E8A-4147-A177-3AD203B41FA5}">
                      <a16:colId xmlns:a16="http://schemas.microsoft.com/office/drawing/2014/main" val="2022416535"/>
                    </a:ext>
                  </a:extLst>
                </a:gridCol>
                <a:gridCol w="1129338">
                  <a:extLst>
                    <a:ext uri="{9D8B030D-6E8A-4147-A177-3AD203B41FA5}">
                      <a16:colId xmlns:a16="http://schemas.microsoft.com/office/drawing/2014/main" val="4030923396"/>
                    </a:ext>
                  </a:extLst>
                </a:gridCol>
                <a:gridCol w="1108655">
                  <a:extLst>
                    <a:ext uri="{9D8B030D-6E8A-4147-A177-3AD203B41FA5}">
                      <a16:colId xmlns:a16="http://schemas.microsoft.com/office/drawing/2014/main" val="586852497"/>
                    </a:ext>
                  </a:extLst>
                </a:gridCol>
                <a:gridCol w="1222635">
                  <a:extLst>
                    <a:ext uri="{9D8B030D-6E8A-4147-A177-3AD203B41FA5}">
                      <a16:colId xmlns:a16="http://schemas.microsoft.com/office/drawing/2014/main" val="783686753"/>
                    </a:ext>
                  </a:extLst>
                </a:gridCol>
                <a:gridCol w="1196716">
                  <a:extLst>
                    <a:ext uri="{9D8B030D-6E8A-4147-A177-3AD203B41FA5}">
                      <a16:colId xmlns:a16="http://schemas.microsoft.com/office/drawing/2014/main" val="3299505178"/>
                    </a:ext>
                  </a:extLst>
                </a:gridCol>
                <a:gridCol w="1028176">
                  <a:extLst>
                    <a:ext uri="{9D8B030D-6E8A-4147-A177-3AD203B41FA5}">
                      <a16:colId xmlns:a16="http://schemas.microsoft.com/office/drawing/2014/main" val="168985430"/>
                    </a:ext>
                  </a:extLst>
                </a:gridCol>
                <a:gridCol w="937533">
                  <a:extLst>
                    <a:ext uri="{9D8B030D-6E8A-4147-A177-3AD203B41FA5}">
                      <a16:colId xmlns:a16="http://schemas.microsoft.com/office/drawing/2014/main" val="2903277160"/>
                    </a:ext>
                  </a:extLst>
                </a:gridCol>
                <a:gridCol w="1147429">
                  <a:extLst>
                    <a:ext uri="{9D8B030D-6E8A-4147-A177-3AD203B41FA5}">
                      <a16:colId xmlns:a16="http://schemas.microsoft.com/office/drawing/2014/main" val="2948599824"/>
                    </a:ext>
                  </a:extLst>
                </a:gridCol>
                <a:gridCol w="1035484">
                  <a:extLst>
                    <a:ext uri="{9D8B030D-6E8A-4147-A177-3AD203B41FA5}">
                      <a16:colId xmlns:a16="http://schemas.microsoft.com/office/drawing/2014/main" val="3511976708"/>
                    </a:ext>
                  </a:extLst>
                </a:gridCol>
                <a:gridCol w="1161422">
                  <a:extLst>
                    <a:ext uri="{9D8B030D-6E8A-4147-A177-3AD203B41FA5}">
                      <a16:colId xmlns:a16="http://schemas.microsoft.com/office/drawing/2014/main" val="3858160666"/>
                    </a:ext>
                  </a:extLst>
                </a:gridCol>
              </a:tblGrid>
              <a:tr h="1132571">
                <a:tc>
                  <a:txBody>
                    <a:bodyPr/>
                    <a:lstStyle/>
                    <a:p>
                      <a:pPr algn="ctr" fontAlgn="ctr"/>
                      <a:r>
                        <a:rPr lang="es-EC" sz="1400" b="1" u="none" strike="noStrike" dirty="0">
                          <a:effectLst/>
                          <a:latin typeface="Times New Roman" panose="02020603050405020304" pitchFamily="18" charset="0"/>
                          <a:cs typeface="Times New Roman" panose="02020603050405020304" pitchFamily="18" charset="0"/>
                        </a:rPr>
                        <a:t>CHOTA</a:t>
                      </a:r>
                      <a:endParaRPr lang="es-EC"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EC" sz="1400" b="1" u="none" strike="noStrike" dirty="0">
                          <a:effectLst/>
                          <a:latin typeface="Times New Roman" panose="02020603050405020304" pitchFamily="18" charset="0"/>
                          <a:cs typeface="Times New Roman" panose="02020603050405020304" pitchFamily="18" charset="0"/>
                        </a:rPr>
                        <a:t>UST   (# de padecimientos tratados por la planta)</a:t>
                      </a:r>
                      <a:endParaRPr lang="es-EC"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EC" sz="1400" b="1" u="none" strike="noStrike" dirty="0">
                          <a:effectLst/>
                          <a:latin typeface="Times New Roman" panose="02020603050405020304" pitchFamily="18" charset="0"/>
                          <a:cs typeface="Times New Roman" panose="02020603050405020304" pitchFamily="18" charset="0"/>
                        </a:rPr>
                        <a:t>CARPUELA</a:t>
                      </a:r>
                      <a:endParaRPr lang="es-EC"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EC" sz="1400" b="1" u="none" strike="noStrike" dirty="0">
                          <a:effectLst/>
                          <a:latin typeface="Times New Roman" panose="02020603050405020304" pitchFamily="18" charset="0"/>
                          <a:cs typeface="Times New Roman" panose="02020603050405020304" pitchFamily="18" charset="0"/>
                        </a:rPr>
                        <a:t>UST   (# de padecimientos tratados por la planta)</a:t>
                      </a:r>
                      <a:endParaRPr lang="es-EC"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EC" sz="1400" b="1" u="none" strike="noStrike" dirty="0">
                          <a:effectLst/>
                          <a:latin typeface="Times New Roman" panose="02020603050405020304" pitchFamily="18" charset="0"/>
                          <a:cs typeface="Times New Roman" panose="02020603050405020304" pitchFamily="18" charset="0"/>
                        </a:rPr>
                        <a:t>AMBUQUÍ</a:t>
                      </a:r>
                      <a:endParaRPr lang="es-EC"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endParaRPr lang="es-EC" sz="1400" b="1" u="none" strike="noStrike" dirty="0">
                        <a:effectLst/>
                        <a:latin typeface="Times New Roman" panose="02020603050405020304" pitchFamily="18" charset="0"/>
                        <a:cs typeface="Times New Roman" panose="02020603050405020304" pitchFamily="18" charset="0"/>
                      </a:endParaRPr>
                    </a:p>
                    <a:p>
                      <a:pPr marL="0" marR="0" lvl="0" indent="0" algn="ctr" defTabSz="457200" rtl="0" eaLnBrk="1" fontAlgn="ctr" latinLnBrk="0" hangingPunct="1">
                        <a:lnSpc>
                          <a:spcPct val="100000"/>
                        </a:lnSpc>
                        <a:spcBef>
                          <a:spcPts val="0"/>
                        </a:spcBef>
                        <a:spcAft>
                          <a:spcPts val="0"/>
                        </a:spcAft>
                        <a:buClrTx/>
                        <a:buSzTx/>
                        <a:buFontTx/>
                        <a:buNone/>
                        <a:tabLst/>
                        <a:defRPr/>
                      </a:pPr>
                      <a:r>
                        <a:rPr lang="es-EC" sz="1400" b="1" u="none" strike="noStrike" dirty="0">
                          <a:effectLst/>
                          <a:latin typeface="Times New Roman" panose="02020603050405020304" pitchFamily="18" charset="0"/>
                          <a:cs typeface="Times New Roman" panose="02020603050405020304" pitchFamily="18" charset="0"/>
                        </a:rPr>
                        <a:t>UST   (# de padecimientos tratados por la planta)</a:t>
                      </a:r>
                      <a:endParaRPr lang="es-EC" sz="1400" b="1" i="0" u="none" strike="noStrike" dirty="0">
                        <a:solidFill>
                          <a:srgbClr val="000000"/>
                        </a:solidFill>
                        <a:effectLst/>
                        <a:latin typeface="Times New Roman" panose="02020603050405020304" pitchFamily="18" charset="0"/>
                        <a:cs typeface="Times New Roman" panose="02020603050405020304" pitchFamily="18" charset="0"/>
                      </a:endParaRPr>
                    </a:p>
                    <a:p>
                      <a:pPr marL="0" algn="ctr" defTabSz="457200" rtl="0" eaLnBrk="1" fontAlgn="ctr" latinLnBrk="0" hangingPunct="1"/>
                      <a:endParaRPr lang="es-EC" sz="14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EC" sz="1400" b="1" u="none" strike="noStrike" dirty="0">
                          <a:effectLst/>
                          <a:latin typeface="Times New Roman" panose="02020603050405020304" pitchFamily="18" charset="0"/>
                          <a:cs typeface="Times New Roman" panose="02020603050405020304" pitchFamily="18" charset="0"/>
                        </a:rPr>
                        <a:t>JUNCAL</a:t>
                      </a:r>
                      <a:endParaRPr lang="es-EC"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s-EC" sz="1400" b="1" u="none" strike="noStrike" dirty="0">
                          <a:effectLst/>
                          <a:latin typeface="Times New Roman" panose="02020603050405020304" pitchFamily="18" charset="0"/>
                          <a:cs typeface="Times New Roman" panose="02020603050405020304" pitchFamily="18" charset="0"/>
                        </a:rPr>
                        <a:t>UST   (# de padecimientos tratados por la planta)</a:t>
                      </a:r>
                      <a:endParaRPr lang="es-EC" sz="14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EC" sz="1400" b="1" u="none" strike="noStrike" dirty="0">
                          <a:effectLst/>
                          <a:latin typeface="Times New Roman" panose="02020603050405020304" pitchFamily="18" charset="0"/>
                          <a:cs typeface="Times New Roman" panose="02020603050405020304" pitchFamily="18" charset="0"/>
                        </a:rPr>
                        <a:t>PUSIR</a:t>
                      </a:r>
                      <a:endParaRPr lang="es-EC"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s-EC" sz="1400" b="1" u="none" strike="noStrike" dirty="0">
                          <a:effectLst/>
                          <a:latin typeface="Times New Roman" panose="02020603050405020304" pitchFamily="18" charset="0"/>
                          <a:cs typeface="Times New Roman" panose="02020603050405020304" pitchFamily="18" charset="0"/>
                        </a:rPr>
                        <a:t>UST   (# de padecimientos tratados por la planta)</a:t>
                      </a:r>
                      <a:endParaRPr lang="es-EC" sz="14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8001630"/>
                  </a:ext>
                </a:extLst>
              </a:tr>
              <a:tr h="682667">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Llantén   </a:t>
                      </a:r>
                      <a:r>
                        <a:rPr lang="es-EC" sz="1400" u="none" strike="noStrike" dirty="0">
                          <a:effectLst/>
                          <a:latin typeface="Times New Roman" panose="02020603050405020304" pitchFamily="18" charset="0"/>
                          <a:cs typeface="Times New Roman" panose="02020603050405020304" pitchFamily="18" charset="0"/>
                        </a:rPr>
                        <a:t>           </a:t>
                      </a:r>
                      <a:r>
                        <a:rPr lang="es-EC" sz="1400" b="0" i="1" u="none" strike="noStrike" dirty="0">
                          <a:solidFill>
                            <a:srgbClr val="000000"/>
                          </a:solidFill>
                          <a:effectLst/>
                          <a:latin typeface="Times New Roman" panose="02020603050405020304" pitchFamily="18" charset="0"/>
                        </a:rPr>
                        <a:t>Plantago majo</a:t>
                      </a:r>
                      <a:r>
                        <a:rPr lang="es-EC" sz="1400" b="0" i="0" u="none" strike="noStrike" dirty="0">
                          <a:solidFill>
                            <a:srgbClr val="000000"/>
                          </a:solidFill>
                          <a:effectLst/>
                          <a:latin typeface="Times New Roman" panose="02020603050405020304" pitchFamily="18" charset="0"/>
                        </a:rPr>
                        <a:t>r L.</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a:effectLst/>
                          <a:latin typeface="Times New Roman" panose="02020603050405020304" pitchFamily="18" charset="0"/>
                          <a:cs typeface="Times New Roman" panose="02020603050405020304" pitchFamily="18" charset="0"/>
                        </a:rPr>
                        <a:t>7,57 ( 9)</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Verbena   </a:t>
                      </a:r>
                      <a:r>
                        <a:rPr lang="es-EC" sz="1400" u="none" strike="noStrike" dirty="0">
                          <a:effectLst/>
                          <a:latin typeface="Times New Roman" panose="02020603050405020304" pitchFamily="18" charset="0"/>
                          <a:cs typeface="Times New Roman" panose="02020603050405020304" pitchFamily="18" charset="0"/>
                        </a:rPr>
                        <a:t> </a:t>
                      </a:r>
                      <a:r>
                        <a:rPr lang="es-EC" sz="1400" i="1" u="none" strike="noStrike" dirty="0">
                          <a:effectLst/>
                          <a:latin typeface="Times New Roman" panose="02020603050405020304" pitchFamily="18" charset="0"/>
                          <a:cs typeface="Times New Roman" panose="02020603050405020304" pitchFamily="18" charset="0"/>
                        </a:rPr>
                        <a:t>Verbena officinalis </a:t>
                      </a:r>
                      <a:r>
                        <a:rPr lang="es-EC" sz="1400" u="none" strike="noStrike" dirty="0">
                          <a:effectLst/>
                          <a:latin typeface="Times New Roman" panose="02020603050405020304" pitchFamily="18" charset="0"/>
                          <a:cs typeface="Times New Roman" panose="02020603050405020304" pitchFamily="18" charset="0"/>
                        </a:rPr>
                        <a:t>L. </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5,08 (9)</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Mosquera  </a:t>
                      </a:r>
                      <a:r>
                        <a:rPr lang="es-EC" sz="1400" u="none" strike="noStrike" dirty="0">
                          <a:effectLst/>
                          <a:latin typeface="Times New Roman" panose="02020603050405020304" pitchFamily="18" charset="0"/>
                          <a:cs typeface="Times New Roman" panose="02020603050405020304" pitchFamily="18" charset="0"/>
                        </a:rPr>
                        <a:t> </a:t>
                      </a:r>
                      <a:r>
                        <a:rPr lang="es-ES" sz="1400" i="1" dirty="0">
                          <a:solidFill>
                            <a:srgbClr val="000000"/>
                          </a:solidFill>
                          <a:effectLst/>
                          <a:latin typeface="Times New Roman" panose="02020603050405020304" pitchFamily="18" charset="0"/>
                          <a:ea typeface="Times New Roman" panose="02020603050405020304" pitchFamily="18" charset="0"/>
                        </a:rPr>
                        <a:t>Croton elegans</a:t>
                      </a:r>
                      <a:r>
                        <a:rPr lang="es-ES" sz="1400" dirty="0">
                          <a:solidFill>
                            <a:srgbClr val="000000"/>
                          </a:solidFill>
                          <a:effectLst/>
                          <a:latin typeface="Times New Roman" panose="02020603050405020304" pitchFamily="18" charset="0"/>
                          <a:ea typeface="Times New Roman" panose="02020603050405020304" pitchFamily="18" charset="0"/>
                        </a:rPr>
                        <a:t> Kunth</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2,31 (4)</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Llantén </a:t>
                      </a:r>
                      <a:r>
                        <a:rPr lang="es-EC" sz="1400" u="none" strike="noStrike" dirty="0">
                          <a:effectLst/>
                          <a:latin typeface="Times New Roman" panose="02020603050405020304" pitchFamily="18" charset="0"/>
                          <a:cs typeface="Times New Roman" panose="02020603050405020304" pitchFamily="18" charset="0"/>
                        </a:rPr>
                        <a:t> </a:t>
                      </a:r>
                      <a:r>
                        <a:rPr lang="es-EC" sz="1400" b="0" i="1" u="none" strike="noStrike" dirty="0">
                          <a:solidFill>
                            <a:srgbClr val="000000"/>
                          </a:solidFill>
                          <a:effectLst/>
                          <a:latin typeface="Times New Roman" panose="02020603050405020304" pitchFamily="18" charset="0"/>
                        </a:rPr>
                        <a:t>Plantago majo</a:t>
                      </a:r>
                      <a:r>
                        <a:rPr lang="es-EC" sz="1400" b="0" i="0" u="none" strike="noStrike" dirty="0">
                          <a:solidFill>
                            <a:srgbClr val="000000"/>
                          </a:solidFill>
                          <a:effectLst/>
                          <a:latin typeface="Times New Roman" panose="02020603050405020304" pitchFamily="18" charset="0"/>
                        </a:rPr>
                        <a:t>r L.</a:t>
                      </a:r>
                      <a:r>
                        <a:rPr lang="es-EC" sz="1400" u="none" strike="noStrike" dirty="0">
                          <a:effectLst/>
                          <a:latin typeface="Times New Roman" panose="02020603050405020304" pitchFamily="18" charset="0"/>
                          <a:cs typeface="Times New Roman" panose="02020603050405020304" pitchFamily="18" charset="0"/>
                        </a:rPr>
                        <a:t>       </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4,7 (8)</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Llantén </a:t>
                      </a:r>
                      <a:r>
                        <a:rPr lang="es-EC" sz="1400" u="none" strike="noStrike" dirty="0">
                          <a:effectLst/>
                          <a:latin typeface="Times New Roman" panose="02020603050405020304" pitchFamily="18" charset="0"/>
                          <a:cs typeface="Times New Roman" panose="02020603050405020304" pitchFamily="18" charset="0"/>
                        </a:rPr>
                        <a:t>   </a:t>
                      </a:r>
                      <a:r>
                        <a:rPr lang="es-EC" sz="1400" b="0" i="1" u="none" strike="noStrike" dirty="0">
                          <a:solidFill>
                            <a:srgbClr val="000000"/>
                          </a:solidFill>
                          <a:effectLst/>
                          <a:latin typeface="Times New Roman" panose="02020603050405020304" pitchFamily="18" charset="0"/>
                        </a:rPr>
                        <a:t>Plantago majo</a:t>
                      </a:r>
                      <a:r>
                        <a:rPr lang="es-EC" sz="1400" b="0" i="0" u="none" strike="noStrike" dirty="0">
                          <a:solidFill>
                            <a:srgbClr val="000000"/>
                          </a:solidFill>
                          <a:effectLst/>
                          <a:latin typeface="Times New Roman" panose="02020603050405020304" pitchFamily="18" charset="0"/>
                        </a:rPr>
                        <a:t>r L.</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5 (7)</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5902086"/>
                  </a:ext>
                </a:extLst>
              </a:tr>
              <a:tr h="682667">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Mosquera </a:t>
                      </a:r>
                      <a:r>
                        <a:rPr lang="es-EC" sz="1400" u="none" strike="noStrike" dirty="0">
                          <a:effectLst/>
                          <a:latin typeface="Times New Roman" panose="02020603050405020304" pitchFamily="18" charset="0"/>
                          <a:cs typeface="Times New Roman" panose="02020603050405020304" pitchFamily="18" charset="0"/>
                        </a:rPr>
                        <a:t>   </a:t>
                      </a:r>
                      <a:r>
                        <a:rPr lang="es-ES" sz="1400" i="1" dirty="0">
                          <a:solidFill>
                            <a:srgbClr val="000000"/>
                          </a:solidFill>
                          <a:effectLst/>
                          <a:latin typeface="Times New Roman" panose="02020603050405020304" pitchFamily="18" charset="0"/>
                          <a:ea typeface="Times New Roman" panose="02020603050405020304" pitchFamily="18" charset="0"/>
                        </a:rPr>
                        <a:t>Croton elegans</a:t>
                      </a:r>
                      <a:r>
                        <a:rPr lang="es-ES" sz="1400" dirty="0">
                          <a:solidFill>
                            <a:srgbClr val="000000"/>
                          </a:solidFill>
                          <a:effectLst/>
                          <a:latin typeface="Times New Roman" panose="02020603050405020304" pitchFamily="18" charset="0"/>
                          <a:ea typeface="Times New Roman" panose="02020603050405020304" pitchFamily="18" charset="0"/>
                        </a:rPr>
                        <a:t> Kunth</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7,5 ( 9)</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Llantén </a:t>
                      </a:r>
                      <a:r>
                        <a:rPr lang="es-EC" sz="1400" u="none" strike="noStrike" dirty="0">
                          <a:effectLst/>
                          <a:latin typeface="Times New Roman" panose="02020603050405020304" pitchFamily="18" charset="0"/>
                          <a:cs typeface="Times New Roman" panose="02020603050405020304" pitchFamily="18" charset="0"/>
                        </a:rPr>
                        <a:t> </a:t>
                      </a:r>
                      <a:r>
                        <a:rPr lang="es-EC" sz="1400" b="0" i="1" u="none" strike="noStrike" dirty="0">
                          <a:solidFill>
                            <a:srgbClr val="000000"/>
                          </a:solidFill>
                          <a:effectLst/>
                          <a:latin typeface="Times New Roman" panose="02020603050405020304" pitchFamily="18" charset="0"/>
                        </a:rPr>
                        <a:t>Plantago majo</a:t>
                      </a:r>
                      <a:r>
                        <a:rPr lang="es-EC" sz="1400" b="0" i="0" u="none" strike="noStrike" dirty="0">
                          <a:solidFill>
                            <a:srgbClr val="000000"/>
                          </a:solidFill>
                          <a:effectLst/>
                          <a:latin typeface="Times New Roman" panose="02020603050405020304" pitchFamily="18" charset="0"/>
                        </a:rPr>
                        <a:t>r L.</a:t>
                      </a:r>
                      <a:r>
                        <a:rPr lang="es-EC" sz="1400" u="none" strike="noStrike" dirty="0">
                          <a:effectLst/>
                          <a:latin typeface="Times New Roman" panose="02020603050405020304" pitchFamily="18" charset="0"/>
                          <a:cs typeface="Times New Roman" panose="02020603050405020304" pitchFamily="18" charset="0"/>
                        </a:rPr>
                        <a:t>     </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4,5 (8)</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Sábila </a:t>
                      </a:r>
                      <a:r>
                        <a:rPr lang="es-EC" sz="1400" u="none" strike="noStrike" dirty="0">
                          <a:effectLst/>
                          <a:latin typeface="Times New Roman" panose="02020603050405020304" pitchFamily="18" charset="0"/>
                          <a:cs typeface="Times New Roman" panose="02020603050405020304" pitchFamily="18" charset="0"/>
                        </a:rPr>
                        <a:t>      </a:t>
                      </a:r>
                    </a:p>
                    <a:p>
                      <a:pPr algn="ctr" fontAlgn="b"/>
                      <a:r>
                        <a:rPr lang="es-ES" sz="1400" i="1" dirty="0">
                          <a:solidFill>
                            <a:srgbClr val="000000"/>
                          </a:solidFill>
                          <a:effectLst/>
                          <a:latin typeface="Times New Roman" panose="02020603050405020304" pitchFamily="18" charset="0"/>
                          <a:ea typeface="Times New Roman" panose="02020603050405020304" pitchFamily="18" charset="0"/>
                        </a:rPr>
                        <a:t>Aloe vera</a:t>
                      </a:r>
                      <a:r>
                        <a:rPr lang="es-ES" sz="1400" dirty="0">
                          <a:solidFill>
                            <a:srgbClr val="000000"/>
                          </a:solidFill>
                          <a:effectLst/>
                          <a:latin typeface="Times New Roman" panose="02020603050405020304" pitchFamily="18" charset="0"/>
                          <a:ea typeface="Times New Roman" panose="02020603050405020304" pitchFamily="18" charset="0"/>
                        </a:rPr>
                        <a:t> (L.) Burm. f.</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1,73 (3)</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Sábila</a:t>
                      </a:r>
                      <a:r>
                        <a:rPr lang="es-EC" sz="1400" u="none" strike="noStrike" dirty="0">
                          <a:effectLst/>
                          <a:latin typeface="Times New Roman" panose="02020603050405020304" pitchFamily="18" charset="0"/>
                          <a:cs typeface="Times New Roman" panose="02020603050405020304" pitchFamily="18" charset="0"/>
                        </a:rPr>
                        <a:t>       </a:t>
                      </a:r>
                      <a:r>
                        <a:rPr lang="es-ES" sz="1400" i="1" dirty="0">
                          <a:solidFill>
                            <a:srgbClr val="000000"/>
                          </a:solidFill>
                          <a:effectLst/>
                          <a:latin typeface="Times New Roman" panose="02020603050405020304" pitchFamily="18" charset="0"/>
                          <a:ea typeface="Times New Roman" panose="02020603050405020304" pitchFamily="18" charset="0"/>
                        </a:rPr>
                        <a:t>Aloe vera</a:t>
                      </a:r>
                      <a:r>
                        <a:rPr lang="es-ES" sz="1400" dirty="0">
                          <a:solidFill>
                            <a:srgbClr val="000000"/>
                          </a:solidFill>
                          <a:effectLst/>
                          <a:latin typeface="Times New Roman" panose="02020603050405020304" pitchFamily="18" charset="0"/>
                          <a:ea typeface="Times New Roman" panose="02020603050405020304" pitchFamily="18" charset="0"/>
                        </a:rPr>
                        <a:t> (L.) Burm. f.</a:t>
                      </a:r>
                      <a:r>
                        <a:rPr lang="es-EC" sz="1400" u="none" strike="noStrike" dirty="0">
                          <a:effectLst/>
                          <a:latin typeface="Times New Roman" panose="02020603050405020304" pitchFamily="18" charset="0"/>
                          <a:cs typeface="Times New Roman" panose="02020603050405020304" pitchFamily="18" charset="0"/>
                        </a:rPr>
                        <a:t>   </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3, 49 (6)</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Manzanilla </a:t>
                      </a:r>
                      <a:r>
                        <a:rPr lang="es-EC" sz="1400" u="none" strike="noStrike" dirty="0">
                          <a:effectLst/>
                          <a:latin typeface="Times New Roman" panose="02020603050405020304" pitchFamily="18" charset="0"/>
                          <a:cs typeface="Times New Roman" panose="02020603050405020304" pitchFamily="18" charset="0"/>
                        </a:rPr>
                        <a:t> </a:t>
                      </a:r>
                      <a:r>
                        <a:rPr lang="es-EC" sz="1400" b="0" i="1" u="none" strike="noStrike" dirty="0">
                          <a:solidFill>
                            <a:srgbClr val="000000"/>
                          </a:solidFill>
                          <a:effectLst/>
                          <a:latin typeface="Times New Roman" panose="02020603050405020304" pitchFamily="18" charset="0"/>
                        </a:rPr>
                        <a:t>Matricaria recutita</a:t>
                      </a:r>
                      <a:r>
                        <a:rPr lang="es-EC" sz="1400" b="0" i="0" u="none" strike="noStrike" dirty="0">
                          <a:solidFill>
                            <a:srgbClr val="000000"/>
                          </a:solidFill>
                          <a:effectLst/>
                          <a:latin typeface="Times New Roman" panose="02020603050405020304" pitchFamily="18" charset="0"/>
                        </a:rPr>
                        <a:t> L.</a:t>
                      </a:r>
                      <a:r>
                        <a:rPr lang="es-EC" sz="1400" u="none" strike="noStrike" dirty="0">
                          <a:effectLst/>
                          <a:latin typeface="Times New Roman" panose="02020603050405020304" pitchFamily="18" charset="0"/>
                          <a:cs typeface="Times New Roman" panose="02020603050405020304" pitchFamily="18" charset="0"/>
                        </a:rPr>
                        <a:t>  </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2,86 (4)</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4036555"/>
                  </a:ext>
                </a:extLst>
              </a:tr>
              <a:tr h="685508">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Cola de Caballo </a:t>
                      </a:r>
                      <a:r>
                        <a:rPr lang="es-ES" sz="1400" i="1" dirty="0">
                          <a:solidFill>
                            <a:srgbClr val="000000"/>
                          </a:solidFill>
                          <a:effectLst/>
                          <a:latin typeface="Times New Roman" panose="02020603050405020304" pitchFamily="18" charset="0"/>
                          <a:ea typeface="Times New Roman" panose="02020603050405020304" pitchFamily="18" charset="0"/>
                        </a:rPr>
                        <a:t>Equisetum giganteum</a:t>
                      </a:r>
                      <a:r>
                        <a:rPr lang="es-ES" sz="1400" dirty="0">
                          <a:solidFill>
                            <a:srgbClr val="000000"/>
                          </a:solidFill>
                          <a:effectLst/>
                          <a:latin typeface="Times New Roman" panose="02020603050405020304" pitchFamily="18" charset="0"/>
                          <a:ea typeface="Times New Roman" panose="02020603050405020304" pitchFamily="18" charset="0"/>
                        </a:rPr>
                        <a:t> L.</a:t>
                      </a:r>
                      <a:r>
                        <a:rPr lang="es-EC" sz="1400" u="none" strike="noStrike" dirty="0">
                          <a:effectLst/>
                          <a:latin typeface="Times New Roman" panose="02020603050405020304" pitchFamily="18" charset="0"/>
                          <a:cs typeface="Times New Roman" panose="02020603050405020304" pitchFamily="18" charset="0"/>
                        </a:rPr>
                        <a:t> </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5,04 (6)</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Mosquera </a:t>
                      </a:r>
                      <a:r>
                        <a:rPr lang="es-EC" sz="1400" u="none" strike="noStrike" dirty="0">
                          <a:effectLst/>
                          <a:latin typeface="Times New Roman" panose="02020603050405020304" pitchFamily="18" charset="0"/>
                          <a:cs typeface="Times New Roman" panose="02020603050405020304" pitchFamily="18" charset="0"/>
                        </a:rPr>
                        <a:t> </a:t>
                      </a:r>
                      <a:r>
                        <a:rPr lang="es-ES" sz="1400" i="1" dirty="0">
                          <a:solidFill>
                            <a:srgbClr val="000000"/>
                          </a:solidFill>
                          <a:effectLst/>
                          <a:latin typeface="Times New Roman" panose="02020603050405020304" pitchFamily="18" charset="0"/>
                          <a:ea typeface="Times New Roman" panose="02020603050405020304" pitchFamily="18" charset="0"/>
                        </a:rPr>
                        <a:t>Croton elegans</a:t>
                      </a:r>
                      <a:r>
                        <a:rPr lang="es-ES" sz="1400" dirty="0">
                          <a:solidFill>
                            <a:srgbClr val="000000"/>
                          </a:solidFill>
                          <a:effectLst/>
                          <a:latin typeface="Times New Roman" panose="02020603050405020304" pitchFamily="18" charset="0"/>
                          <a:ea typeface="Times New Roman" panose="02020603050405020304" pitchFamily="18" charset="0"/>
                        </a:rPr>
                        <a:t> Kunth</a:t>
                      </a:r>
                      <a:r>
                        <a:rPr lang="es-EC" sz="1400" u="none" strike="noStrike" dirty="0">
                          <a:effectLst/>
                          <a:latin typeface="Times New Roman" panose="02020603050405020304" pitchFamily="18" charset="0"/>
                          <a:cs typeface="Times New Roman" panose="02020603050405020304" pitchFamily="18" charset="0"/>
                        </a:rPr>
                        <a:t>      </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3,9 (7)</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Toronjil </a:t>
                      </a:r>
                      <a:r>
                        <a:rPr lang="es-EC" sz="1400" u="none" strike="noStrike" dirty="0">
                          <a:effectLst/>
                          <a:latin typeface="Times New Roman" panose="02020603050405020304" pitchFamily="18" charset="0"/>
                          <a:cs typeface="Times New Roman" panose="02020603050405020304" pitchFamily="18" charset="0"/>
                        </a:rPr>
                        <a:t>     </a:t>
                      </a:r>
                      <a:r>
                        <a:rPr lang="es-ES" sz="1400" i="1" dirty="0">
                          <a:solidFill>
                            <a:srgbClr val="000000"/>
                          </a:solidFill>
                          <a:effectLst/>
                          <a:latin typeface="Times New Roman" panose="02020603050405020304" pitchFamily="18" charset="0"/>
                          <a:ea typeface="Times New Roman" panose="02020603050405020304" pitchFamily="18" charset="0"/>
                        </a:rPr>
                        <a:t>Mellisa officinalis </a:t>
                      </a:r>
                      <a:r>
                        <a:rPr lang="es-ES" sz="1400" dirty="0">
                          <a:solidFill>
                            <a:srgbClr val="000000"/>
                          </a:solidFill>
                          <a:effectLst/>
                          <a:latin typeface="Times New Roman" panose="02020603050405020304" pitchFamily="18" charset="0"/>
                          <a:ea typeface="Times New Roman" panose="02020603050405020304" pitchFamily="18" charset="0"/>
                        </a:rPr>
                        <a:t>L.</a:t>
                      </a:r>
                      <a:r>
                        <a:rPr lang="es-EC" sz="1400" u="none" strike="noStrike" dirty="0">
                          <a:effectLst/>
                          <a:latin typeface="Times New Roman" panose="02020603050405020304" pitchFamily="18" charset="0"/>
                          <a:cs typeface="Times New Roman" panose="02020603050405020304" pitchFamily="18" charset="0"/>
                        </a:rPr>
                        <a:t>           </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1,73 (3)</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Taraxaco</a:t>
                      </a:r>
                      <a:r>
                        <a:rPr lang="es-EC" sz="1400" u="none" strike="noStrike" dirty="0">
                          <a:effectLst/>
                          <a:latin typeface="Times New Roman" panose="02020603050405020304" pitchFamily="18" charset="0"/>
                          <a:cs typeface="Times New Roman" panose="02020603050405020304" pitchFamily="18" charset="0"/>
                        </a:rPr>
                        <a:t> </a:t>
                      </a:r>
                      <a:r>
                        <a:rPr lang="es-ES" sz="1400" i="1" dirty="0">
                          <a:solidFill>
                            <a:srgbClr val="000000"/>
                          </a:solidFill>
                          <a:effectLst/>
                          <a:latin typeface="Times New Roman" panose="02020603050405020304" pitchFamily="18" charset="0"/>
                          <a:ea typeface="Times New Roman" panose="02020603050405020304" pitchFamily="18" charset="0"/>
                        </a:rPr>
                        <a:t>Taraxacum offinalis</a:t>
                      </a:r>
                      <a:r>
                        <a:rPr lang="es-ES" sz="1400" dirty="0">
                          <a:solidFill>
                            <a:srgbClr val="000000"/>
                          </a:solidFill>
                          <a:effectLst/>
                          <a:latin typeface="Times New Roman" panose="02020603050405020304" pitchFamily="18" charset="0"/>
                          <a:ea typeface="Times New Roman" panose="02020603050405020304" pitchFamily="18" charset="0"/>
                        </a:rPr>
                        <a:t> L.</a:t>
                      </a:r>
                      <a:r>
                        <a:rPr lang="es-EC" sz="1400" u="none" strike="noStrike" dirty="0">
                          <a:effectLst/>
                          <a:latin typeface="Times New Roman" panose="02020603050405020304" pitchFamily="18" charset="0"/>
                          <a:cs typeface="Times New Roman" panose="02020603050405020304" pitchFamily="18" charset="0"/>
                        </a:rPr>
                        <a:t>         </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3,48 (6)</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b="1" u="none" strike="noStrike" dirty="0">
                          <a:effectLst/>
                          <a:latin typeface="Times New Roman" panose="02020603050405020304" pitchFamily="18" charset="0"/>
                          <a:cs typeface="Times New Roman" panose="02020603050405020304" pitchFamily="18" charset="0"/>
                        </a:rPr>
                        <a:t>Sábila </a:t>
                      </a:r>
                      <a:r>
                        <a:rPr lang="es-EC" sz="1400" u="none" strike="noStrike" dirty="0">
                          <a:effectLst/>
                          <a:latin typeface="Times New Roman" panose="02020603050405020304" pitchFamily="18" charset="0"/>
                          <a:cs typeface="Times New Roman" panose="02020603050405020304" pitchFamily="18" charset="0"/>
                        </a:rPr>
                        <a:t>        </a:t>
                      </a:r>
                      <a:r>
                        <a:rPr lang="es-ES" sz="1400" i="1" dirty="0">
                          <a:solidFill>
                            <a:srgbClr val="000000"/>
                          </a:solidFill>
                          <a:effectLst/>
                          <a:latin typeface="Times New Roman" panose="02020603050405020304" pitchFamily="18" charset="0"/>
                          <a:ea typeface="Times New Roman" panose="02020603050405020304" pitchFamily="18" charset="0"/>
                        </a:rPr>
                        <a:t>Aloe vera</a:t>
                      </a:r>
                      <a:r>
                        <a:rPr lang="es-ES" sz="1400" dirty="0">
                          <a:solidFill>
                            <a:srgbClr val="000000"/>
                          </a:solidFill>
                          <a:effectLst/>
                          <a:latin typeface="Times New Roman" panose="02020603050405020304" pitchFamily="18" charset="0"/>
                          <a:ea typeface="Times New Roman" panose="02020603050405020304" pitchFamily="18" charset="0"/>
                        </a:rPr>
                        <a:t> (L.) Burm. f.</a:t>
                      </a:r>
                      <a:r>
                        <a:rPr lang="es-EC" sz="1400" u="none" strike="noStrike" dirty="0">
                          <a:effectLst/>
                          <a:latin typeface="Times New Roman" panose="02020603050405020304" pitchFamily="18" charset="0"/>
                          <a:cs typeface="Times New Roman" panose="02020603050405020304" pitchFamily="18" charset="0"/>
                        </a:rPr>
                        <a:t>     </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EC" sz="1400" u="none" strike="noStrike" dirty="0">
                          <a:effectLst/>
                          <a:latin typeface="Times New Roman" panose="02020603050405020304" pitchFamily="18" charset="0"/>
                          <a:cs typeface="Times New Roman" panose="02020603050405020304" pitchFamily="18" charset="0"/>
                        </a:rPr>
                        <a:t>2,86 (4)</a:t>
                      </a:r>
                      <a:endParaRPr lang="es-EC"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458" marR="9458" marT="9458" marB="453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136950"/>
                  </a:ext>
                </a:extLst>
              </a:tr>
            </a:tbl>
          </a:graphicData>
        </a:graphic>
      </p:graphicFrame>
    </p:spTree>
    <p:extLst>
      <p:ext uri="{BB962C8B-B14F-4D97-AF65-F5344CB8AC3E}">
        <p14:creationId xmlns:p14="http://schemas.microsoft.com/office/powerpoint/2010/main" val="34106952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EDA7187-47E4-494E-AD5A-B29D542035F3}"/>
              </a:ext>
            </a:extLst>
          </p:cNvPr>
          <p:cNvSpPr txBox="1"/>
          <p:nvPr/>
        </p:nvSpPr>
        <p:spPr>
          <a:xfrm>
            <a:off x="686233" y="110874"/>
            <a:ext cx="3193773" cy="461665"/>
          </a:xfrm>
          <a:prstGeom prst="rect">
            <a:avLst/>
          </a:prstGeom>
          <a:noFill/>
        </p:spPr>
        <p:txBody>
          <a:bodyPr wrap="square" rtlCol="0">
            <a:spAutoFit/>
          </a:bodyPr>
          <a:lstStyle/>
          <a:p>
            <a:pPr algn="ctr"/>
            <a:r>
              <a:rPr lang="es-EC" sz="2400" b="1" dirty="0">
                <a:latin typeface="Times New Roman" panose="02020603050405020304" pitchFamily="18" charset="0"/>
                <a:cs typeface="Times New Roman" panose="02020603050405020304" pitchFamily="18" charset="0"/>
              </a:rPr>
              <a:t>Chota</a:t>
            </a:r>
          </a:p>
        </p:txBody>
      </p:sp>
      <p:sp>
        <p:nvSpPr>
          <p:cNvPr id="7" name="CuadroTexto 6">
            <a:extLst>
              <a:ext uri="{FF2B5EF4-FFF2-40B4-BE49-F238E27FC236}">
                <a16:creationId xmlns:a16="http://schemas.microsoft.com/office/drawing/2014/main" id="{5F5F38F6-C98A-47AE-BF3E-A32C058F1FCE}"/>
              </a:ext>
            </a:extLst>
          </p:cNvPr>
          <p:cNvSpPr txBox="1"/>
          <p:nvPr/>
        </p:nvSpPr>
        <p:spPr>
          <a:xfrm>
            <a:off x="626261" y="3586871"/>
            <a:ext cx="3193773" cy="461665"/>
          </a:xfrm>
          <a:prstGeom prst="rect">
            <a:avLst/>
          </a:prstGeom>
          <a:noFill/>
        </p:spPr>
        <p:txBody>
          <a:bodyPr wrap="square" rtlCol="0">
            <a:spAutoFit/>
          </a:bodyPr>
          <a:lstStyle/>
          <a:p>
            <a:pPr algn="ctr"/>
            <a:r>
              <a:rPr lang="es-EC" sz="2400" b="1" dirty="0">
                <a:latin typeface="Times New Roman" panose="02020603050405020304" pitchFamily="18" charset="0"/>
                <a:cs typeface="Times New Roman" panose="02020603050405020304" pitchFamily="18" charset="0"/>
              </a:rPr>
              <a:t>Carpuela</a:t>
            </a:r>
            <a:endParaRPr lang="es-EC" sz="2000" b="1"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FE84338C-C6CA-40BD-BFE5-DC59EAC89EAE}"/>
              </a:ext>
            </a:extLst>
          </p:cNvPr>
          <p:cNvSpPr txBox="1"/>
          <p:nvPr/>
        </p:nvSpPr>
        <p:spPr>
          <a:xfrm>
            <a:off x="8252187" y="124149"/>
            <a:ext cx="3193773" cy="461665"/>
          </a:xfrm>
          <a:prstGeom prst="rect">
            <a:avLst/>
          </a:prstGeom>
          <a:noFill/>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 </a:t>
            </a:r>
            <a:r>
              <a:rPr lang="es-EC" sz="2400" b="1" dirty="0">
                <a:latin typeface="Times New Roman" panose="02020603050405020304" pitchFamily="18" charset="0"/>
                <a:cs typeface="Times New Roman" panose="02020603050405020304" pitchFamily="18" charset="0"/>
              </a:rPr>
              <a:t>Juncal</a:t>
            </a:r>
            <a:endParaRPr lang="es-EC" sz="2000" b="1" dirty="0">
              <a:latin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058D7432-C078-418B-A7AC-0D7DCEBFD39C}"/>
              </a:ext>
            </a:extLst>
          </p:cNvPr>
          <p:cNvSpPr txBox="1"/>
          <p:nvPr/>
        </p:nvSpPr>
        <p:spPr>
          <a:xfrm>
            <a:off x="8339932" y="3533132"/>
            <a:ext cx="3193773" cy="461665"/>
          </a:xfrm>
          <a:prstGeom prst="rect">
            <a:avLst/>
          </a:prstGeom>
          <a:noFill/>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 </a:t>
            </a:r>
            <a:r>
              <a:rPr lang="es-EC" sz="2400" b="1" dirty="0">
                <a:latin typeface="Times New Roman" panose="02020603050405020304" pitchFamily="18" charset="0"/>
                <a:cs typeface="Times New Roman" panose="02020603050405020304" pitchFamily="18" charset="0"/>
              </a:rPr>
              <a:t>Pusir</a:t>
            </a:r>
            <a:endParaRPr lang="es-EC" sz="2000" b="1" dirty="0">
              <a:latin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9209527A-05E6-4B4E-84EB-D7ECCD99BB1C}"/>
              </a:ext>
            </a:extLst>
          </p:cNvPr>
          <p:cNvSpPr txBox="1"/>
          <p:nvPr/>
        </p:nvSpPr>
        <p:spPr>
          <a:xfrm>
            <a:off x="4547161" y="2316178"/>
            <a:ext cx="3193773" cy="461665"/>
          </a:xfrm>
          <a:prstGeom prst="rect">
            <a:avLst/>
          </a:prstGeom>
          <a:noFill/>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 </a:t>
            </a:r>
            <a:r>
              <a:rPr lang="es-EC" sz="2400" b="1" dirty="0">
                <a:latin typeface="Times New Roman" panose="02020603050405020304" pitchFamily="18" charset="0"/>
                <a:cs typeface="Times New Roman" panose="02020603050405020304" pitchFamily="18" charset="0"/>
              </a:rPr>
              <a:t>Ambuquí</a:t>
            </a:r>
            <a:endParaRPr lang="es-EC" sz="2000" b="1" dirty="0">
              <a:latin typeface="Times New Roman" panose="02020603050405020304" pitchFamily="18" charset="0"/>
              <a:cs typeface="Times New Roman" panose="02020603050405020304" pitchFamily="18" charset="0"/>
            </a:endParaRPr>
          </a:p>
        </p:txBody>
      </p:sp>
      <p:sp>
        <p:nvSpPr>
          <p:cNvPr id="13" name="Rectángulo 12">
            <a:extLst>
              <a:ext uri="{FF2B5EF4-FFF2-40B4-BE49-F238E27FC236}">
                <a16:creationId xmlns:a16="http://schemas.microsoft.com/office/drawing/2014/main" id="{8C1C23E2-C26E-414C-87A2-BEE908F1A92B}"/>
              </a:ext>
            </a:extLst>
          </p:cNvPr>
          <p:cNvSpPr/>
          <p:nvPr/>
        </p:nvSpPr>
        <p:spPr>
          <a:xfrm>
            <a:off x="1341194" y="3163800"/>
            <a:ext cx="1883849" cy="369332"/>
          </a:xfrm>
          <a:prstGeom prst="rect">
            <a:avLst/>
          </a:prstGeom>
        </p:spPr>
        <p:txBody>
          <a:bodyPr wrap="none">
            <a:spAutoFit/>
          </a:bodyPr>
          <a:lstStyle/>
          <a:p>
            <a:r>
              <a:rPr lang="es-EC" i="1" dirty="0">
                <a:solidFill>
                  <a:srgbClr val="000000"/>
                </a:solidFill>
                <a:latin typeface="Times New Roman" panose="02020603050405020304" pitchFamily="18" charset="0"/>
              </a:rPr>
              <a:t>Plantago majo</a:t>
            </a:r>
            <a:r>
              <a:rPr lang="es-EC" dirty="0">
                <a:solidFill>
                  <a:srgbClr val="000000"/>
                </a:solidFill>
                <a:latin typeface="Times New Roman" panose="02020603050405020304" pitchFamily="18" charset="0"/>
              </a:rPr>
              <a:t>r L.</a:t>
            </a:r>
            <a:endParaRPr lang="es-EC" dirty="0"/>
          </a:p>
        </p:txBody>
      </p:sp>
      <p:pic>
        <p:nvPicPr>
          <p:cNvPr id="17" name="Imagen 16" descr="C:\Users\Karina Tituaña\AppData\Local\Microsoft\Windows\INetCache\Content.Word\20170716_115418.jpg">
            <a:extLst>
              <a:ext uri="{FF2B5EF4-FFF2-40B4-BE49-F238E27FC236}">
                <a16:creationId xmlns:a16="http://schemas.microsoft.com/office/drawing/2014/main" id="{373A7997-8D8D-4A4C-B587-54A28210E39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8676" y="3994797"/>
            <a:ext cx="3055029" cy="245774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descr="C:\Users\Karina Tituaña\AppData\Local\Microsoft\Windows\INetCache\Content.Word\20170716_122342.jpg">
            <a:extLst>
              <a:ext uri="{FF2B5EF4-FFF2-40B4-BE49-F238E27FC236}">
                <a16:creationId xmlns:a16="http://schemas.microsoft.com/office/drawing/2014/main" id="{46A6B2B1-87A6-466F-B069-47E782E370A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81641" y="394764"/>
            <a:ext cx="2541701" cy="305502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B608AF55-47F1-4C80-A6AE-70FC66CE0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317" y="2777843"/>
            <a:ext cx="3025462" cy="2541386"/>
          </a:xfrm>
          <a:prstGeom prst="rect">
            <a:avLst/>
          </a:prstGeom>
        </p:spPr>
      </p:pic>
      <p:pic>
        <p:nvPicPr>
          <p:cNvPr id="22" name="Imagen 21">
            <a:extLst>
              <a:ext uri="{FF2B5EF4-FFF2-40B4-BE49-F238E27FC236}">
                <a16:creationId xmlns:a16="http://schemas.microsoft.com/office/drawing/2014/main" id="{11C22F38-052E-4BFB-9E08-4E063027E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9933" y="585814"/>
            <a:ext cx="3055029" cy="2501994"/>
          </a:xfrm>
          <a:prstGeom prst="rect">
            <a:avLst/>
          </a:prstGeom>
        </p:spPr>
      </p:pic>
      <p:sp>
        <p:nvSpPr>
          <p:cNvPr id="23" name="Rectángulo 22">
            <a:extLst>
              <a:ext uri="{FF2B5EF4-FFF2-40B4-BE49-F238E27FC236}">
                <a16:creationId xmlns:a16="http://schemas.microsoft.com/office/drawing/2014/main" id="{11F68ECC-895A-4A1D-8F84-AEA6AF582D3D}"/>
              </a:ext>
            </a:extLst>
          </p:cNvPr>
          <p:cNvSpPr/>
          <p:nvPr/>
        </p:nvSpPr>
        <p:spPr>
          <a:xfrm>
            <a:off x="5030088" y="5323904"/>
            <a:ext cx="2227918" cy="369332"/>
          </a:xfrm>
          <a:prstGeom prst="rect">
            <a:avLst/>
          </a:prstGeom>
        </p:spPr>
        <p:txBody>
          <a:bodyPr wrap="none">
            <a:spAutoFit/>
          </a:bodyPr>
          <a:lstStyle/>
          <a:p>
            <a:r>
              <a:rPr lang="es-ES" i="1" dirty="0">
                <a:solidFill>
                  <a:srgbClr val="000000"/>
                </a:solidFill>
                <a:latin typeface="Times New Roman" panose="02020603050405020304" pitchFamily="18" charset="0"/>
                <a:ea typeface="Times New Roman" panose="02020603050405020304" pitchFamily="18" charset="0"/>
              </a:rPr>
              <a:t>Croton elegans</a:t>
            </a:r>
            <a:r>
              <a:rPr lang="es-ES" dirty="0">
                <a:solidFill>
                  <a:srgbClr val="000000"/>
                </a:solidFill>
                <a:latin typeface="Times New Roman" panose="02020603050405020304" pitchFamily="18" charset="0"/>
                <a:ea typeface="Times New Roman" panose="02020603050405020304" pitchFamily="18" charset="0"/>
              </a:rPr>
              <a:t> Kunth</a:t>
            </a:r>
            <a:endParaRPr lang="es-EC" dirty="0"/>
          </a:p>
        </p:txBody>
      </p:sp>
      <p:sp>
        <p:nvSpPr>
          <p:cNvPr id="24" name="Rectángulo 23">
            <a:extLst>
              <a:ext uri="{FF2B5EF4-FFF2-40B4-BE49-F238E27FC236}">
                <a16:creationId xmlns:a16="http://schemas.microsoft.com/office/drawing/2014/main" id="{CC703D36-612B-4002-A2B5-8A4DA570CEA2}"/>
              </a:ext>
            </a:extLst>
          </p:cNvPr>
          <p:cNvSpPr/>
          <p:nvPr/>
        </p:nvSpPr>
        <p:spPr>
          <a:xfrm>
            <a:off x="8805740" y="2986650"/>
            <a:ext cx="2262158" cy="369332"/>
          </a:xfrm>
          <a:prstGeom prst="rect">
            <a:avLst/>
          </a:prstGeom>
        </p:spPr>
        <p:txBody>
          <a:bodyPr wrap="none">
            <a:spAutoFit/>
          </a:bodyPr>
          <a:lstStyle/>
          <a:p>
            <a:r>
              <a:rPr lang="es-ES" i="1" dirty="0">
                <a:solidFill>
                  <a:srgbClr val="000000"/>
                </a:solidFill>
                <a:latin typeface="Times New Roman" panose="02020603050405020304" pitchFamily="18" charset="0"/>
                <a:ea typeface="Times New Roman" panose="02020603050405020304" pitchFamily="18" charset="0"/>
              </a:rPr>
              <a:t>Aloe vera</a:t>
            </a:r>
            <a:r>
              <a:rPr lang="es-ES" dirty="0">
                <a:solidFill>
                  <a:srgbClr val="000000"/>
                </a:solidFill>
                <a:latin typeface="Times New Roman" panose="02020603050405020304" pitchFamily="18" charset="0"/>
                <a:ea typeface="Times New Roman" panose="02020603050405020304" pitchFamily="18" charset="0"/>
              </a:rPr>
              <a:t> (L.) Burm. f</a:t>
            </a:r>
            <a:endParaRPr lang="es-EC" dirty="0"/>
          </a:p>
        </p:txBody>
      </p:sp>
      <p:sp>
        <p:nvSpPr>
          <p:cNvPr id="25" name="Rectángulo 24">
            <a:extLst>
              <a:ext uri="{FF2B5EF4-FFF2-40B4-BE49-F238E27FC236}">
                <a16:creationId xmlns:a16="http://schemas.microsoft.com/office/drawing/2014/main" id="{34720EF6-261F-472D-882C-6CDF6E142BF2}"/>
              </a:ext>
            </a:extLst>
          </p:cNvPr>
          <p:cNvSpPr/>
          <p:nvPr/>
        </p:nvSpPr>
        <p:spPr>
          <a:xfrm>
            <a:off x="9015917" y="6403550"/>
            <a:ext cx="2279214" cy="369332"/>
          </a:xfrm>
          <a:prstGeom prst="rect">
            <a:avLst/>
          </a:prstGeom>
        </p:spPr>
        <p:txBody>
          <a:bodyPr wrap="none">
            <a:spAutoFit/>
          </a:bodyPr>
          <a:lstStyle/>
          <a:p>
            <a:r>
              <a:rPr lang="es-EC" i="1" dirty="0">
                <a:solidFill>
                  <a:srgbClr val="000000"/>
                </a:solidFill>
                <a:latin typeface="Times New Roman" panose="02020603050405020304" pitchFamily="18" charset="0"/>
              </a:rPr>
              <a:t>Matricaria recutita</a:t>
            </a:r>
            <a:r>
              <a:rPr lang="es-EC" dirty="0">
                <a:solidFill>
                  <a:srgbClr val="000000"/>
                </a:solidFill>
                <a:latin typeface="Times New Roman" panose="02020603050405020304" pitchFamily="18" charset="0"/>
              </a:rPr>
              <a:t> L.</a:t>
            </a:r>
            <a:r>
              <a:rPr lang="es-EC" dirty="0">
                <a:latin typeface="Times New Roman" panose="02020603050405020304" pitchFamily="18" charset="0"/>
                <a:cs typeface="Times New Roman" panose="02020603050405020304" pitchFamily="18" charset="0"/>
              </a:rPr>
              <a:t> </a:t>
            </a:r>
            <a:endParaRPr lang="es-EC" dirty="0"/>
          </a:p>
        </p:txBody>
      </p:sp>
      <p:sp>
        <p:nvSpPr>
          <p:cNvPr id="26" name="Rectángulo 25">
            <a:extLst>
              <a:ext uri="{FF2B5EF4-FFF2-40B4-BE49-F238E27FC236}">
                <a16:creationId xmlns:a16="http://schemas.microsoft.com/office/drawing/2014/main" id="{CF280743-BCE2-4DAD-A40C-BD37A07B2B43}"/>
              </a:ext>
            </a:extLst>
          </p:cNvPr>
          <p:cNvSpPr/>
          <p:nvPr/>
        </p:nvSpPr>
        <p:spPr>
          <a:xfrm>
            <a:off x="1341194" y="6403550"/>
            <a:ext cx="2236574" cy="369332"/>
          </a:xfrm>
          <a:prstGeom prst="rect">
            <a:avLst/>
          </a:prstGeom>
        </p:spPr>
        <p:txBody>
          <a:bodyPr wrap="none">
            <a:spAutoFit/>
          </a:bodyPr>
          <a:lstStyle/>
          <a:p>
            <a:r>
              <a:rPr lang="es-EC" i="1" dirty="0">
                <a:latin typeface="Times New Roman" panose="02020603050405020304" pitchFamily="18" charset="0"/>
                <a:cs typeface="Times New Roman" panose="02020603050405020304" pitchFamily="18" charset="0"/>
              </a:rPr>
              <a:t>Verbena officinalis </a:t>
            </a:r>
            <a:r>
              <a:rPr lang="es-EC" dirty="0">
                <a:latin typeface="Times New Roman" panose="02020603050405020304" pitchFamily="18" charset="0"/>
                <a:cs typeface="Times New Roman" panose="02020603050405020304" pitchFamily="18" charset="0"/>
              </a:rPr>
              <a:t>L. </a:t>
            </a:r>
            <a:endParaRPr lang="es-EC" dirty="0"/>
          </a:p>
        </p:txBody>
      </p:sp>
      <p:pic>
        <p:nvPicPr>
          <p:cNvPr id="27" name="Imagen 26">
            <a:extLst>
              <a:ext uri="{FF2B5EF4-FFF2-40B4-BE49-F238E27FC236}">
                <a16:creationId xmlns:a16="http://schemas.microsoft.com/office/drawing/2014/main" id="{3A6B1B38-3ADE-4EF7-895B-DA3846563852}"/>
              </a:ext>
            </a:extLst>
          </p:cNvPr>
          <p:cNvPicPr>
            <a:picLocks noChangeAspect="1"/>
          </p:cNvPicPr>
          <p:nvPr/>
        </p:nvPicPr>
        <p:blipFill>
          <a:blip r:embed="rId6"/>
          <a:stretch>
            <a:fillRect/>
          </a:stretch>
        </p:blipFill>
        <p:spPr>
          <a:xfrm>
            <a:off x="763602" y="3994797"/>
            <a:ext cx="3039030" cy="2512373"/>
          </a:xfrm>
          <a:prstGeom prst="rect">
            <a:avLst/>
          </a:prstGeom>
        </p:spPr>
      </p:pic>
    </p:spTree>
    <p:extLst>
      <p:ext uri="{BB962C8B-B14F-4D97-AF65-F5344CB8AC3E}">
        <p14:creationId xmlns:p14="http://schemas.microsoft.com/office/powerpoint/2010/main" val="33885770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0"/>
                                        <p:tgtEl>
                                          <p:spTgt spid="9"/>
                                        </p:tgtEl>
                                      </p:cBhvr>
                                    </p:animEffect>
                                    <p:anim calcmode="lin" valueType="num">
                                      <p:cBhvr>
                                        <p:cTn id="76" dur="1000" fill="hold"/>
                                        <p:tgtEl>
                                          <p:spTgt spid="9"/>
                                        </p:tgtEl>
                                        <p:attrNameLst>
                                          <p:attrName>ppt_x</p:attrName>
                                        </p:attrNameLst>
                                      </p:cBhvr>
                                      <p:tavLst>
                                        <p:tav tm="0">
                                          <p:val>
                                            <p:strVal val="#ppt_x"/>
                                          </p:val>
                                        </p:tav>
                                        <p:tav tm="100000">
                                          <p:val>
                                            <p:strVal val="#ppt_x"/>
                                          </p:val>
                                        </p:tav>
                                      </p:tavLst>
                                    </p:anim>
                                    <p:anim calcmode="lin" valueType="num">
                                      <p:cBhvr>
                                        <p:cTn id="77" dur="1000" fill="hold"/>
                                        <p:tgtEl>
                                          <p:spTgt spid="9"/>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1000"/>
                                        <p:tgtEl>
                                          <p:spTgt spid="25"/>
                                        </p:tgtEl>
                                      </p:cBhvr>
                                    </p:animEffect>
                                    <p:anim calcmode="lin" valueType="num">
                                      <p:cBhvr>
                                        <p:cTn id="86" dur="1000" fill="hold"/>
                                        <p:tgtEl>
                                          <p:spTgt spid="25"/>
                                        </p:tgtEl>
                                        <p:attrNameLst>
                                          <p:attrName>ppt_x</p:attrName>
                                        </p:attrNameLst>
                                      </p:cBhvr>
                                      <p:tavLst>
                                        <p:tav tm="0">
                                          <p:val>
                                            <p:strVal val="#ppt_x"/>
                                          </p:val>
                                        </p:tav>
                                        <p:tav tm="100000">
                                          <p:val>
                                            <p:strVal val="#ppt_x"/>
                                          </p:val>
                                        </p:tav>
                                      </p:tavLst>
                                    </p:anim>
                                    <p:anim calcmode="lin" valueType="num">
                                      <p:cBhvr>
                                        <p:cTn id="8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103E23A-7502-4E49-A1E6-0779B867365A}"/>
              </a:ext>
            </a:extLst>
          </p:cNvPr>
          <p:cNvSpPr/>
          <p:nvPr/>
        </p:nvSpPr>
        <p:spPr>
          <a:xfrm>
            <a:off x="1349376" y="586928"/>
            <a:ext cx="9639328" cy="1107996"/>
          </a:xfrm>
          <a:prstGeom prst="rect">
            <a:avLst/>
          </a:prstGeom>
        </p:spPr>
        <p:txBody>
          <a:bodyPr wrap="square">
            <a:spAutoFit/>
          </a:bodyPr>
          <a:lstStyle/>
          <a:p>
            <a:pPr marL="0" lvl="2" algn="ctr">
              <a:lnSpc>
                <a:spcPct val="150000"/>
              </a:lnSpc>
              <a:spcAft>
                <a:spcPts val="800"/>
              </a:spcAft>
            </a:pPr>
            <a:r>
              <a:rPr lang="es-ES"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Resultados generales de la importancia etnobotánica en comunidades de Valle de Chota</a:t>
            </a:r>
            <a:endParaRPr lang="es-EC"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19DAB1D9-1378-45D9-A2C1-9099054F3BBB}"/>
              </a:ext>
            </a:extLst>
          </p:cNvPr>
          <p:cNvSpPr txBox="1"/>
          <p:nvPr/>
        </p:nvSpPr>
        <p:spPr>
          <a:xfrm>
            <a:off x="1141343" y="1753242"/>
            <a:ext cx="10309759" cy="646331"/>
          </a:xfrm>
          <a:prstGeom prst="rect">
            <a:avLst/>
          </a:prstGeom>
          <a:noFill/>
        </p:spPr>
        <p:txBody>
          <a:bodyPr wrap="square" rtlCol="0">
            <a:spAutoFit/>
          </a:bodyPr>
          <a:lstStyle/>
          <a:p>
            <a:pPr marL="285750" indent="-285750" algn="just">
              <a:buFont typeface="Wingdings" panose="05000000000000000000" pitchFamily="2" charset="2"/>
              <a:buChar char="Ø"/>
            </a:pPr>
            <a:r>
              <a:rPr lang="es-ES" dirty="0">
                <a:latin typeface="Times New Roman" panose="02020603050405020304" pitchFamily="18" charset="0"/>
                <a:cs typeface="Times New Roman" panose="02020603050405020304" pitchFamily="18" charset="0"/>
              </a:rPr>
              <a:t>En las cinco comunidades estudiadas se registraron 128 especies vegetales con valor de uso, pertenecientes a 115 géneros distribuidos en 50 familias </a:t>
            </a:r>
          </a:p>
        </p:txBody>
      </p:sp>
      <p:graphicFrame>
        <p:nvGraphicFramePr>
          <p:cNvPr id="14" name="Gráfico 13">
            <a:extLst>
              <a:ext uri="{FF2B5EF4-FFF2-40B4-BE49-F238E27FC236}">
                <a16:creationId xmlns:a16="http://schemas.microsoft.com/office/drawing/2014/main" id="{D8763F80-C474-4A9E-B4F3-9C46BF1B4924}"/>
              </a:ext>
            </a:extLst>
          </p:cNvPr>
          <p:cNvGraphicFramePr/>
          <p:nvPr>
            <p:extLst>
              <p:ext uri="{D42A27DB-BD31-4B8C-83A1-F6EECF244321}">
                <p14:modId xmlns:p14="http://schemas.microsoft.com/office/powerpoint/2010/main" val="109738589"/>
              </p:ext>
            </p:extLst>
          </p:nvPr>
        </p:nvGraphicFramePr>
        <p:xfrm>
          <a:off x="6495259" y="2819400"/>
          <a:ext cx="5124653" cy="3333749"/>
        </p:xfrm>
        <a:graphic>
          <a:graphicData uri="http://schemas.openxmlformats.org/drawingml/2006/chart">
            <c:chart xmlns:c="http://schemas.openxmlformats.org/drawingml/2006/chart" xmlns:r="http://schemas.openxmlformats.org/officeDocument/2006/relationships" r:id="rId3"/>
          </a:graphicData>
        </a:graphic>
      </p:graphicFrame>
      <p:pic>
        <p:nvPicPr>
          <p:cNvPr id="6" name="Imagen 5">
            <a:extLst>
              <a:ext uri="{FF2B5EF4-FFF2-40B4-BE49-F238E27FC236}">
                <a16:creationId xmlns:a16="http://schemas.microsoft.com/office/drawing/2014/main" id="{2F099EAD-6B71-4E8A-BF39-9D0436ECBC18}"/>
              </a:ext>
            </a:extLst>
          </p:cNvPr>
          <p:cNvPicPr>
            <a:picLocks noChangeAspect="1"/>
          </p:cNvPicPr>
          <p:nvPr/>
        </p:nvPicPr>
        <p:blipFill>
          <a:blip r:embed="rId4"/>
          <a:stretch>
            <a:fillRect/>
          </a:stretch>
        </p:blipFill>
        <p:spPr>
          <a:xfrm>
            <a:off x="314447" y="227028"/>
            <a:ext cx="1024053"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a:extLst>
              <a:ext uri="{FF2B5EF4-FFF2-40B4-BE49-F238E27FC236}">
                <a16:creationId xmlns:a16="http://schemas.microsoft.com/office/drawing/2014/main" id="{0163CFDC-165A-47B0-956B-BCC20F212C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8704" y="110943"/>
            <a:ext cx="1049254"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Gráfico 10">
            <a:extLst>
              <a:ext uri="{FF2B5EF4-FFF2-40B4-BE49-F238E27FC236}">
                <a16:creationId xmlns:a16="http://schemas.microsoft.com/office/drawing/2014/main" id="{2F792539-12FF-4666-A255-ABB76179A9B6}"/>
              </a:ext>
            </a:extLst>
          </p:cNvPr>
          <p:cNvGraphicFramePr>
            <a:graphicFrameLocks/>
          </p:cNvGraphicFramePr>
          <p:nvPr>
            <p:extLst>
              <p:ext uri="{D42A27DB-BD31-4B8C-83A1-F6EECF244321}">
                <p14:modId xmlns:p14="http://schemas.microsoft.com/office/powerpoint/2010/main" val="2262019057"/>
              </p:ext>
            </p:extLst>
          </p:nvPr>
        </p:nvGraphicFramePr>
        <p:xfrm>
          <a:off x="532227" y="2819400"/>
          <a:ext cx="5221459" cy="333374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61935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89E2480A-BDEA-44E0-914D-0871A71008B4}"/>
              </a:ext>
            </a:extLst>
          </p:cNvPr>
          <p:cNvPicPr>
            <a:picLocks noChangeAspect="1"/>
          </p:cNvPicPr>
          <p:nvPr/>
        </p:nvPicPr>
        <p:blipFill>
          <a:blip r:embed="rId2"/>
          <a:stretch>
            <a:fillRect/>
          </a:stretch>
        </p:blipFill>
        <p:spPr>
          <a:xfrm>
            <a:off x="212706" y="365758"/>
            <a:ext cx="1024053"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n 21">
            <a:extLst>
              <a:ext uri="{FF2B5EF4-FFF2-40B4-BE49-F238E27FC236}">
                <a16:creationId xmlns:a16="http://schemas.microsoft.com/office/drawing/2014/main" id="{44BF428F-F2BC-402C-83F6-7F686CA641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655" y="365758"/>
            <a:ext cx="1049254"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0" name="Diagrama 9">
            <a:extLst>
              <a:ext uri="{FF2B5EF4-FFF2-40B4-BE49-F238E27FC236}">
                <a16:creationId xmlns:a16="http://schemas.microsoft.com/office/drawing/2014/main" id="{B29AF31A-60B2-4E1E-9CA8-442CDD4691C4}"/>
              </a:ext>
            </a:extLst>
          </p:cNvPr>
          <p:cNvGraphicFramePr/>
          <p:nvPr>
            <p:extLst>
              <p:ext uri="{D42A27DB-BD31-4B8C-83A1-F6EECF244321}">
                <p14:modId xmlns:p14="http://schemas.microsoft.com/office/powerpoint/2010/main" val="2061145749"/>
              </p:ext>
            </p:extLst>
          </p:nvPr>
        </p:nvGraphicFramePr>
        <p:xfrm>
          <a:off x="4537348" y="2025487"/>
          <a:ext cx="7680661" cy="46273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Rectángulo 23">
            <a:extLst>
              <a:ext uri="{FF2B5EF4-FFF2-40B4-BE49-F238E27FC236}">
                <a16:creationId xmlns:a16="http://schemas.microsoft.com/office/drawing/2014/main" id="{7184335E-5EE4-467B-BC34-8FB81ADD652E}"/>
              </a:ext>
            </a:extLst>
          </p:cNvPr>
          <p:cNvSpPr/>
          <p:nvPr/>
        </p:nvSpPr>
        <p:spPr>
          <a:xfrm>
            <a:off x="1349376" y="586928"/>
            <a:ext cx="9639328" cy="1107996"/>
          </a:xfrm>
          <a:prstGeom prst="rect">
            <a:avLst/>
          </a:prstGeom>
        </p:spPr>
        <p:txBody>
          <a:bodyPr wrap="square">
            <a:spAutoFit/>
          </a:bodyPr>
          <a:lstStyle/>
          <a:p>
            <a:pPr marL="0" lvl="2" algn="ctr">
              <a:lnSpc>
                <a:spcPct val="150000"/>
              </a:lnSpc>
              <a:spcAft>
                <a:spcPts val="800"/>
              </a:spcAft>
            </a:pPr>
            <a:r>
              <a:rPr lang="es-ES"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Resultados generales de la importancia etnobotánica en comunidades de Valle de Chota</a:t>
            </a:r>
            <a:endParaRPr lang="es-EC"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052F8B2D-C317-4596-98E0-32DF92784C3C}"/>
              </a:ext>
            </a:extLst>
          </p:cNvPr>
          <p:cNvPicPr>
            <a:picLocks noChangeAspect="1"/>
          </p:cNvPicPr>
          <p:nvPr/>
        </p:nvPicPr>
        <p:blipFill rotWithShape="1">
          <a:blip r:embed="rId9"/>
          <a:srcRect l="25761" t="36515" r="24565" b="19212"/>
          <a:stretch/>
        </p:blipFill>
        <p:spPr>
          <a:xfrm>
            <a:off x="290332" y="2489982"/>
            <a:ext cx="4196929" cy="3179299"/>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CuadroTexto 11">
            <a:extLst>
              <a:ext uri="{FF2B5EF4-FFF2-40B4-BE49-F238E27FC236}">
                <a16:creationId xmlns:a16="http://schemas.microsoft.com/office/drawing/2014/main" id="{C5881C6E-A5DF-4526-AC15-6BF2A475CF39}"/>
              </a:ext>
            </a:extLst>
          </p:cNvPr>
          <p:cNvSpPr txBox="1"/>
          <p:nvPr/>
        </p:nvSpPr>
        <p:spPr>
          <a:xfrm>
            <a:off x="3102180" y="5392282"/>
            <a:ext cx="1210085" cy="276999"/>
          </a:xfrm>
          <a:prstGeom prst="rect">
            <a:avLst/>
          </a:prstGeom>
          <a:noFill/>
        </p:spPr>
        <p:txBody>
          <a:bodyPr wrap="square" rtlCol="0">
            <a:spAutoFit/>
          </a:bodyPr>
          <a:lstStyle/>
          <a:p>
            <a:r>
              <a:rPr lang="es-EC" sz="1200" b="1" dirty="0">
                <a:solidFill>
                  <a:schemeClr val="bg1"/>
                </a:solidFill>
                <a:latin typeface="Times New Roman" panose="02020603050405020304" pitchFamily="18" charset="0"/>
                <a:cs typeface="Times New Roman" panose="02020603050405020304" pitchFamily="18" charset="0"/>
              </a:rPr>
              <a:t>Armijos, 2009</a:t>
            </a:r>
          </a:p>
        </p:txBody>
      </p:sp>
    </p:spTree>
    <p:extLst>
      <p:ext uri="{BB962C8B-B14F-4D97-AF65-F5344CB8AC3E}">
        <p14:creationId xmlns:p14="http://schemas.microsoft.com/office/powerpoint/2010/main" val="294473147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D79422F-4A59-4E84-A304-90B7A854933B}"/>
              </a:ext>
            </a:extLst>
          </p:cNvPr>
          <p:cNvSpPr/>
          <p:nvPr/>
        </p:nvSpPr>
        <p:spPr>
          <a:xfrm>
            <a:off x="743646" y="615064"/>
            <a:ext cx="9990003" cy="1107996"/>
          </a:xfrm>
          <a:prstGeom prst="rect">
            <a:avLst/>
          </a:prstGeom>
        </p:spPr>
        <p:txBody>
          <a:bodyPr wrap="square">
            <a:spAutoFit/>
          </a:bodyPr>
          <a:lstStyle/>
          <a:p>
            <a:pPr lvl="2" algn="ctr">
              <a:lnSpc>
                <a:spcPct val="150000"/>
              </a:lnSpc>
              <a:spcAft>
                <a:spcPts val="800"/>
              </a:spcAft>
            </a:pPr>
            <a:r>
              <a:rPr lang="es-ES"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Resultados generales de la importancia etnobotánica en comunidades de Valle de Chota</a:t>
            </a:r>
            <a:endParaRPr lang="es-EC"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id="{13B92D32-5B32-4C5F-8690-906C71087E32}"/>
              </a:ext>
            </a:extLst>
          </p:cNvPr>
          <p:cNvSpPr/>
          <p:nvPr/>
        </p:nvSpPr>
        <p:spPr>
          <a:xfrm>
            <a:off x="3127970" y="6334092"/>
            <a:ext cx="6467060" cy="307777"/>
          </a:xfrm>
          <a:prstGeom prst="rect">
            <a:avLst/>
          </a:prstGeom>
        </p:spPr>
        <p:txBody>
          <a:bodyPr wrap="square">
            <a:spAutoFit/>
          </a:bodyPr>
          <a:lstStyle/>
          <a:p>
            <a:pPr algn="ctr">
              <a:spcAft>
                <a:spcPts val="0"/>
              </a:spcAft>
            </a:pPr>
            <a:r>
              <a:rPr lang="es-ES" sz="1400" b="1" dirty="0">
                <a:latin typeface="Times New Roman" panose="02020603050405020304" pitchFamily="18" charset="0"/>
                <a:ea typeface="Calibri" panose="020F0502020204030204" pitchFamily="34" charset="0"/>
                <a:cs typeface="Times New Roman" panose="02020603050405020304" pitchFamily="18" charset="0"/>
              </a:rPr>
              <a:t>Figura 1.</a:t>
            </a:r>
            <a:r>
              <a:rPr lang="es-ES" sz="1400" dirty="0">
                <a:latin typeface="Times New Roman" panose="02020603050405020304" pitchFamily="18" charset="0"/>
                <a:ea typeface="Calibri" panose="020F0502020204030204" pitchFamily="34" charset="0"/>
                <a:cs typeface="Times New Roman" panose="02020603050405020304" pitchFamily="18" charset="0"/>
              </a:rPr>
              <a:t> Porcentaje de especies nativas e introducidas de las comunidades en estudio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Gráfico 5">
            <a:extLst>
              <a:ext uri="{FF2B5EF4-FFF2-40B4-BE49-F238E27FC236}">
                <a16:creationId xmlns:a16="http://schemas.microsoft.com/office/drawing/2014/main" id="{6489FCCE-1186-46DF-ADAA-AC358B19407E}"/>
              </a:ext>
            </a:extLst>
          </p:cNvPr>
          <p:cNvGraphicFramePr/>
          <p:nvPr>
            <p:extLst>
              <p:ext uri="{D42A27DB-BD31-4B8C-83A1-F6EECF244321}">
                <p14:modId xmlns:p14="http://schemas.microsoft.com/office/powerpoint/2010/main" val="2690185629"/>
              </p:ext>
            </p:extLst>
          </p:nvPr>
        </p:nvGraphicFramePr>
        <p:xfrm>
          <a:off x="3499031" y="2677161"/>
          <a:ext cx="5724938" cy="3525079"/>
        </p:xfrm>
        <a:graphic>
          <a:graphicData uri="http://schemas.openxmlformats.org/drawingml/2006/chart">
            <c:chart xmlns:c="http://schemas.openxmlformats.org/drawingml/2006/chart" xmlns:r="http://schemas.openxmlformats.org/officeDocument/2006/relationships" r:id="rId2"/>
          </a:graphicData>
        </a:graphic>
      </p:graphicFrame>
      <p:sp>
        <p:nvSpPr>
          <p:cNvPr id="9" name="CuadroTexto 8">
            <a:extLst>
              <a:ext uri="{FF2B5EF4-FFF2-40B4-BE49-F238E27FC236}">
                <a16:creationId xmlns:a16="http://schemas.microsoft.com/office/drawing/2014/main" id="{89FD7391-7714-49F2-BF35-B958E9CB5C05}"/>
              </a:ext>
            </a:extLst>
          </p:cNvPr>
          <p:cNvSpPr txBox="1"/>
          <p:nvPr/>
        </p:nvSpPr>
        <p:spPr>
          <a:xfrm>
            <a:off x="3890683" y="2145199"/>
            <a:ext cx="5830956"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Porcentaje de especies nativas vs introducidas</a:t>
            </a:r>
          </a:p>
        </p:txBody>
      </p:sp>
      <p:pic>
        <p:nvPicPr>
          <p:cNvPr id="7" name="Imagen 6">
            <a:extLst>
              <a:ext uri="{FF2B5EF4-FFF2-40B4-BE49-F238E27FC236}">
                <a16:creationId xmlns:a16="http://schemas.microsoft.com/office/drawing/2014/main" id="{A57899E4-60D4-445C-BD8E-C5022F51D484}"/>
              </a:ext>
            </a:extLst>
          </p:cNvPr>
          <p:cNvPicPr>
            <a:picLocks noChangeAspect="1"/>
          </p:cNvPicPr>
          <p:nvPr/>
        </p:nvPicPr>
        <p:blipFill>
          <a:blip r:embed="rId3"/>
          <a:stretch>
            <a:fillRect/>
          </a:stretch>
        </p:blipFill>
        <p:spPr>
          <a:xfrm>
            <a:off x="426991" y="255164"/>
            <a:ext cx="1024053"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1B4E68CF-E5AF-49C9-9F64-96115DC7F4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8704" y="217092"/>
            <a:ext cx="1049254"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438863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51AAA6D-2C76-474B-949E-A5B6E304C7C2}"/>
              </a:ext>
            </a:extLst>
          </p:cNvPr>
          <p:cNvSpPr/>
          <p:nvPr/>
        </p:nvSpPr>
        <p:spPr>
          <a:xfrm>
            <a:off x="1181099" y="5822526"/>
            <a:ext cx="4292048" cy="584775"/>
          </a:xfrm>
          <a:prstGeom prst="rect">
            <a:avLst/>
          </a:prstGeom>
        </p:spPr>
        <p:txBody>
          <a:bodyPr wrap="square">
            <a:spAutoFit/>
          </a:bodyPr>
          <a:lstStyle/>
          <a:p>
            <a:pPr algn="just">
              <a:spcAft>
                <a:spcPts val="0"/>
              </a:spcAft>
            </a:pPr>
            <a:r>
              <a:rPr lang="es-ES" sz="1600" b="1" dirty="0">
                <a:latin typeface="Times New Roman" panose="02020603050405020304" pitchFamily="18" charset="0"/>
                <a:ea typeface="Calibri" panose="020F0502020204030204" pitchFamily="34" charset="0"/>
                <a:cs typeface="Times New Roman" panose="02020603050405020304" pitchFamily="18" charset="0"/>
              </a:rPr>
              <a:t>Figura 2.</a:t>
            </a:r>
            <a:r>
              <a:rPr lang="es-ES" sz="1600" dirty="0">
                <a:latin typeface="Times New Roman" panose="02020603050405020304" pitchFamily="18" charset="0"/>
                <a:ea typeface="Calibri" panose="020F0502020204030204" pitchFamily="34" charset="0"/>
                <a:cs typeface="Times New Roman" panose="02020603050405020304" pitchFamily="18" charset="0"/>
              </a:rPr>
              <a:t> Porcentaje de especies vegetales nativas según la categoría de uso etnobotánico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id="{924450A0-DA33-4AE1-9088-38DF82FB8EA1}"/>
              </a:ext>
            </a:extLst>
          </p:cNvPr>
          <p:cNvSpPr/>
          <p:nvPr/>
        </p:nvSpPr>
        <p:spPr>
          <a:xfrm>
            <a:off x="6503710" y="5791747"/>
            <a:ext cx="4508846" cy="584775"/>
          </a:xfrm>
          <a:prstGeom prst="rect">
            <a:avLst/>
          </a:prstGeom>
        </p:spPr>
        <p:txBody>
          <a:bodyPr wrap="square">
            <a:spAutoFit/>
          </a:bodyPr>
          <a:lstStyle/>
          <a:p>
            <a:pPr algn="just"/>
            <a:r>
              <a:rPr lang="es-ES" sz="1600" b="1" dirty="0">
                <a:latin typeface="Times New Roman" panose="02020603050405020304" pitchFamily="18" charset="0"/>
                <a:cs typeface="Times New Roman" panose="02020603050405020304" pitchFamily="18" charset="0"/>
              </a:rPr>
              <a:t>Figura 3. </a:t>
            </a:r>
            <a:r>
              <a:rPr lang="es-ES" sz="1600" dirty="0">
                <a:latin typeface="Times New Roman" panose="02020603050405020304" pitchFamily="18" charset="0"/>
                <a:cs typeface="Times New Roman" panose="02020603050405020304" pitchFamily="18" charset="0"/>
              </a:rPr>
              <a:t>Porcentaje de especies vegetales introducidas según la categoría de uso etnobotánico</a:t>
            </a:r>
            <a:endParaRPr lang="es-EC" sz="160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9B62E58-732C-46D2-9248-5582C477FD65}"/>
              </a:ext>
            </a:extLst>
          </p:cNvPr>
          <p:cNvSpPr/>
          <p:nvPr/>
        </p:nvSpPr>
        <p:spPr>
          <a:xfrm>
            <a:off x="690640" y="196550"/>
            <a:ext cx="10169620" cy="1107996"/>
          </a:xfrm>
          <a:prstGeom prst="rect">
            <a:avLst/>
          </a:prstGeom>
        </p:spPr>
        <p:txBody>
          <a:bodyPr wrap="square">
            <a:spAutoFit/>
          </a:bodyPr>
          <a:lstStyle/>
          <a:p>
            <a:pPr lvl="2" algn="ctr">
              <a:lnSpc>
                <a:spcPct val="150000"/>
              </a:lnSpc>
              <a:spcAft>
                <a:spcPts val="800"/>
              </a:spcAft>
            </a:pPr>
            <a:r>
              <a:rPr lang="es-ES"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Resultados generales de la importancia etnobotánica en comunidades de Valle de Chota</a:t>
            </a:r>
            <a:endParaRPr lang="es-EC"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944AA39B-9B12-41CF-BE4C-E0C363430521}"/>
              </a:ext>
            </a:extLst>
          </p:cNvPr>
          <p:cNvSpPr txBox="1"/>
          <p:nvPr/>
        </p:nvSpPr>
        <p:spPr>
          <a:xfrm>
            <a:off x="1868761" y="1401826"/>
            <a:ext cx="9269897"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Porcentaje de especies nativas vs introducidas de acuerdo a la categoría de uso</a:t>
            </a:r>
          </a:p>
        </p:txBody>
      </p:sp>
      <p:pic>
        <p:nvPicPr>
          <p:cNvPr id="8" name="Imagen 7">
            <a:extLst>
              <a:ext uri="{FF2B5EF4-FFF2-40B4-BE49-F238E27FC236}">
                <a16:creationId xmlns:a16="http://schemas.microsoft.com/office/drawing/2014/main" id="{19A69130-2B25-4106-8E0D-6438081108CB}"/>
              </a:ext>
            </a:extLst>
          </p:cNvPr>
          <p:cNvPicPr>
            <a:picLocks noChangeAspect="1"/>
          </p:cNvPicPr>
          <p:nvPr/>
        </p:nvPicPr>
        <p:blipFill>
          <a:blip r:embed="rId2"/>
          <a:stretch>
            <a:fillRect/>
          </a:stretch>
        </p:blipFill>
        <p:spPr>
          <a:xfrm>
            <a:off x="426991" y="255164"/>
            <a:ext cx="1024053"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A76E0F84-EB8E-4B29-8222-8F06377DC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8704" y="139079"/>
            <a:ext cx="1049254"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Gráfico 10">
            <a:extLst>
              <a:ext uri="{FF2B5EF4-FFF2-40B4-BE49-F238E27FC236}">
                <a16:creationId xmlns:a16="http://schemas.microsoft.com/office/drawing/2014/main" id="{63BFB300-E4D3-4F36-BC44-92108FCC800E}"/>
              </a:ext>
            </a:extLst>
          </p:cNvPr>
          <p:cNvGraphicFramePr/>
          <p:nvPr>
            <p:extLst>
              <p:ext uri="{D42A27DB-BD31-4B8C-83A1-F6EECF244321}">
                <p14:modId xmlns:p14="http://schemas.microsoft.com/office/powerpoint/2010/main" val="2443668180"/>
              </p:ext>
            </p:extLst>
          </p:nvPr>
        </p:nvGraphicFramePr>
        <p:xfrm>
          <a:off x="939016" y="2798739"/>
          <a:ext cx="4814669" cy="29263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áfico 11">
            <a:extLst>
              <a:ext uri="{FF2B5EF4-FFF2-40B4-BE49-F238E27FC236}">
                <a16:creationId xmlns:a16="http://schemas.microsoft.com/office/drawing/2014/main" id="{F43C7693-AB04-436D-BF52-818A551128A8}"/>
              </a:ext>
            </a:extLst>
          </p:cNvPr>
          <p:cNvGraphicFramePr/>
          <p:nvPr>
            <p:extLst>
              <p:ext uri="{D42A27DB-BD31-4B8C-83A1-F6EECF244321}">
                <p14:modId xmlns:p14="http://schemas.microsoft.com/office/powerpoint/2010/main" val="1400454507"/>
              </p:ext>
            </p:extLst>
          </p:nvPr>
        </p:nvGraphicFramePr>
        <p:xfrm>
          <a:off x="6503709" y="2798738"/>
          <a:ext cx="4587875" cy="28079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114633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F54F4F6-92F1-4340-A3F2-0A0112BF70BD}"/>
              </a:ext>
            </a:extLst>
          </p:cNvPr>
          <p:cNvSpPr/>
          <p:nvPr/>
        </p:nvSpPr>
        <p:spPr>
          <a:xfrm>
            <a:off x="4989852" y="514556"/>
            <a:ext cx="2786340" cy="646331"/>
          </a:xfrm>
          <a:prstGeom prst="rect">
            <a:avLst/>
          </a:prstGeom>
        </p:spPr>
        <p:txBody>
          <a:bodyPr wrap="none">
            <a:spAutoFit/>
          </a:bodyPr>
          <a:lstStyle/>
          <a:p>
            <a:r>
              <a:rPr lang="es-EC" sz="36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Introducción</a:t>
            </a:r>
          </a:p>
        </p:txBody>
      </p:sp>
      <p:pic>
        <p:nvPicPr>
          <p:cNvPr id="5" name="Imagen 4">
            <a:extLst>
              <a:ext uri="{FF2B5EF4-FFF2-40B4-BE49-F238E27FC236}">
                <a16:creationId xmlns:a16="http://schemas.microsoft.com/office/drawing/2014/main" id="{86DA9C14-12E1-4F29-B830-ABD41F8EE15A}"/>
              </a:ext>
            </a:extLst>
          </p:cNvPr>
          <p:cNvPicPr>
            <a:picLocks noChangeAspect="1"/>
          </p:cNvPicPr>
          <p:nvPr/>
        </p:nvPicPr>
        <p:blipFill>
          <a:blip r:embed="rId2"/>
          <a:stretch>
            <a:fillRect/>
          </a:stretch>
        </p:blipFill>
        <p:spPr>
          <a:xfrm>
            <a:off x="259210" y="118810"/>
            <a:ext cx="866205" cy="845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E9481056-E25C-406F-A3CA-3C8F1C2317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45" y="118810"/>
            <a:ext cx="907220" cy="9250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0" name="Diagrama 9">
            <a:extLst>
              <a:ext uri="{FF2B5EF4-FFF2-40B4-BE49-F238E27FC236}">
                <a16:creationId xmlns:a16="http://schemas.microsoft.com/office/drawing/2014/main" id="{0E813856-ACF3-466E-B547-073ECF1E993A}"/>
              </a:ext>
            </a:extLst>
          </p:cNvPr>
          <p:cNvGraphicFramePr/>
          <p:nvPr>
            <p:extLst>
              <p:ext uri="{D42A27DB-BD31-4B8C-83A1-F6EECF244321}">
                <p14:modId xmlns:p14="http://schemas.microsoft.com/office/powerpoint/2010/main" val="1659275010"/>
              </p:ext>
            </p:extLst>
          </p:nvPr>
        </p:nvGraphicFramePr>
        <p:xfrm>
          <a:off x="4567650" y="1544185"/>
          <a:ext cx="7249212" cy="36045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a:extLst>
              <a:ext uri="{FF2B5EF4-FFF2-40B4-BE49-F238E27FC236}">
                <a16:creationId xmlns:a16="http://schemas.microsoft.com/office/drawing/2014/main" id="{BC4148DE-DF84-4A8F-97A8-2352C7CAD8DD}"/>
              </a:ext>
            </a:extLst>
          </p:cNvPr>
          <p:cNvPicPr>
            <a:picLocks noChangeAspect="1"/>
          </p:cNvPicPr>
          <p:nvPr/>
        </p:nvPicPr>
        <p:blipFill>
          <a:blip r:embed="rId9"/>
          <a:stretch>
            <a:fillRect/>
          </a:stretch>
        </p:blipFill>
        <p:spPr>
          <a:xfrm>
            <a:off x="1287340" y="3173414"/>
            <a:ext cx="2723140" cy="1712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E16EC2C3-3282-4021-858B-1669ECC90410}"/>
              </a:ext>
            </a:extLst>
          </p:cNvPr>
          <p:cNvPicPr>
            <a:picLocks noChangeAspect="1"/>
          </p:cNvPicPr>
          <p:nvPr/>
        </p:nvPicPr>
        <p:blipFill>
          <a:blip r:embed="rId10"/>
          <a:stretch>
            <a:fillRect/>
          </a:stretch>
        </p:blipFill>
        <p:spPr>
          <a:xfrm>
            <a:off x="2648910" y="5148775"/>
            <a:ext cx="2723140" cy="1575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B2E5F620-AFA1-48EF-9123-AABA6CCE2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9378" y="1175108"/>
            <a:ext cx="2486458" cy="1735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722097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A8345DF2-74A1-4401-9B64-2431B3A3178B}"/>
              </a:ext>
            </a:extLst>
          </p:cNvPr>
          <p:cNvGraphicFramePr>
            <a:graphicFrameLocks noGrp="1"/>
          </p:cNvGraphicFramePr>
          <p:nvPr>
            <p:extLst>
              <p:ext uri="{D42A27DB-BD31-4B8C-83A1-F6EECF244321}">
                <p14:modId xmlns:p14="http://schemas.microsoft.com/office/powerpoint/2010/main" val="3443005396"/>
              </p:ext>
            </p:extLst>
          </p:nvPr>
        </p:nvGraphicFramePr>
        <p:xfrm>
          <a:off x="185531" y="1110511"/>
          <a:ext cx="8905461" cy="5159485"/>
        </p:xfrm>
        <a:graphic>
          <a:graphicData uri="http://schemas.openxmlformats.org/drawingml/2006/table">
            <a:tbl>
              <a:tblPr firstRow="1" firstCol="1" bandRow="1">
                <a:tableStyleId>{BC89EF96-8CEA-46FF-86C4-4CE0E7609802}</a:tableStyleId>
              </a:tblPr>
              <a:tblGrid>
                <a:gridCol w="2438399">
                  <a:extLst>
                    <a:ext uri="{9D8B030D-6E8A-4147-A177-3AD203B41FA5}">
                      <a16:colId xmlns:a16="http://schemas.microsoft.com/office/drawing/2014/main" val="3757958476"/>
                    </a:ext>
                  </a:extLst>
                </a:gridCol>
                <a:gridCol w="1232452">
                  <a:extLst>
                    <a:ext uri="{9D8B030D-6E8A-4147-A177-3AD203B41FA5}">
                      <a16:colId xmlns:a16="http://schemas.microsoft.com/office/drawing/2014/main" val="606348302"/>
                    </a:ext>
                  </a:extLst>
                </a:gridCol>
                <a:gridCol w="609600">
                  <a:extLst>
                    <a:ext uri="{9D8B030D-6E8A-4147-A177-3AD203B41FA5}">
                      <a16:colId xmlns:a16="http://schemas.microsoft.com/office/drawing/2014/main" val="3352841276"/>
                    </a:ext>
                  </a:extLst>
                </a:gridCol>
                <a:gridCol w="821635">
                  <a:extLst>
                    <a:ext uri="{9D8B030D-6E8A-4147-A177-3AD203B41FA5}">
                      <a16:colId xmlns:a16="http://schemas.microsoft.com/office/drawing/2014/main" val="3032634326"/>
                    </a:ext>
                  </a:extLst>
                </a:gridCol>
                <a:gridCol w="821635">
                  <a:extLst>
                    <a:ext uri="{9D8B030D-6E8A-4147-A177-3AD203B41FA5}">
                      <a16:colId xmlns:a16="http://schemas.microsoft.com/office/drawing/2014/main" val="1789103896"/>
                    </a:ext>
                  </a:extLst>
                </a:gridCol>
                <a:gridCol w="781878">
                  <a:extLst>
                    <a:ext uri="{9D8B030D-6E8A-4147-A177-3AD203B41FA5}">
                      <a16:colId xmlns:a16="http://schemas.microsoft.com/office/drawing/2014/main" val="1980353661"/>
                    </a:ext>
                  </a:extLst>
                </a:gridCol>
                <a:gridCol w="834887">
                  <a:extLst>
                    <a:ext uri="{9D8B030D-6E8A-4147-A177-3AD203B41FA5}">
                      <a16:colId xmlns:a16="http://schemas.microsoft.com/office/drawing/2014/main" val="1818040603"/>
                    </a:ext>
                  </a:extLst>
                </a:gridCol>
                <a:gridCol w="1364975">
                  <a:extLst>
                    <a:ext uri="{9D8B030D-6E8A-4147-A177-3AD203B41FA5}">
                      <a16:colId xmlns:a16="http://schemas.microsoft.com/office/drawing/2014/main" val="4234629561"/>
                    </a:ext>
                  </a:extLst>
                </a:gridCol>
              </a:tblGrid>
              <a:tr h="160708">
                <a:tc rowSpan="2">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Nombre científico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rowSpan="2">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Nombre común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gridSpan="5">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Citaciones por comunidad</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N° total citaciones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2762549731"/>
                  </a:ext>
                </a:extLst>
              </a:tr>
              <a:tr h="160708">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Chota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Carpuela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Ambuquí</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Juncal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Pusir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vMerge="1">
                  <a:txBody>
                    <a:bodyPr/>
                    <a:lstStyle/>
                    <a:p>
                      <a:endParaRPr lang="es-EC"/>
                    </a:p>
                  </a:txBody>
                  <a:tcPr/>
                </a:tc>
                <a:extLst>
                  <a:ext uri="{0D108BD9-81ED-4DB2-BD59-A6C34878D82A}">
                    <a16:rowId xmlns:a16="http://schemas.microsoft.com/office/drawing/2014/main" val="3816916375"/>
                  </a:ext>
                </a:extLst>
              </a:tr>
              <a:tr h="160708">
                <a:tc>
                  <a:txBody>
                    <a:bodyPr/>
                    <a:lstStyle/>
                    <a:p>
                      <a:pPr algn="l">
                        <a:lnSpc>
                          <a:spcPct val="150000"/>
                        </a:lnSpc>
                        <a:spcAft>
                          <a:spcPts val="0"/>
                        </a:spcAft>
                      </a:pPr>
                      <a:r>
                        <a:rPr lang="es-ES" sz="1400" i="1" dirty="0">
                          <a:effectLst/>
                          <a:latin typeface="Times New Roman" panose="02020603050405020304" pitchFamily="18" charset="0"/>
                          <a:cs typeface="Times New Roman" panose="02020603050405020304" pitchFamily="18" charset="0"/>
                        </a:rPr>
                        <a:t>Carica papaya </a:t>
                      </a:r>
                      <a:r>
                        <a:rPr lang="es-ES" sz="1400" dirty="0">
                          <a:effectLst/>
                          <a:latin typeface="Times New Roman" panose="02020603050405020304" pitchFamily="18" charset="0"/>
                          <a:cs typeface="Times New Roman" panose="02020603050405020304" pitchFamily="18" charset="0"/>
                        </a:rPr>
                        <a:t>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Papaya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14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18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43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372837685"/>
                  </a:ext>
                </a:extLst>
              </a:tr>
              <a:tr h="321415">
                <a:tc>
                  <a:txBody>
                    <a:bodyPr/>
                    <a:lstStyle/>
                    <a:p>
                      <a:pPr algn="l">
                        <a:lnSpc>
                          <a:spcPct val="150000"/>
                        </a:lnSpc>
                        <a:spcAft>
                          <a:spcPts val="0"/>
                        </a:spcAft>
                      </a:pPr>
                      <a:r>
                        <a:rPr lang="es-ES" sz="1400" b="1" i="1" kern="1200" dirty="0">
                          <a:solidFill>
                            <a:schemeClr val="tx1"/>
                          </a:solidFill>
                          <a:effectLst/>
                          <a:latin typeface="Times New Roman" panose="02020603050405020304" pitchFamily="18" charset="0"/>
                          <a:ea typeface="+mn-ea"/>
                          <a:cs typeface="Times New Roman" panose="02020603050405020304" pitchFamily="18" charset="0"/>
                        </a:rPr>
                        <a:t>Solanum lycopersicum </a:t>
                      </a:r>
                      <a:r>
                        <a:rPr lang="es-ES" sz="1400" dirty="0">
                          <a:effectLst/>
                          <a:latin typeface="Times New Roman" panose="02020603050405020304" pitchFamily="18" charset="0"/>
                          <a:cs typeface="Times New Roman" panose="02020603050405020304" pitchFamily="18" charset="0"/>
                        </a:rPr>
                        <a:t>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Tomate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1693142500"/>
                  </a:ext>
                </a:extLst>
              </a:tr>
              <a:tr h="350635">
                <a:tc>
                  <a:txBody>
                    <a:bodyPr/>
                    <a:lstStyle/>
                    <a:p>
                      <a:pPr algn="l">
                        <a:lnSpc>
                          <a:spcPct val="150000"/>
                        </a:lnSpc>
                        <a:spcAft>
                          <a:spcPts val="0"/>
                        </a:spcAft>
                      </a:pPr>
                      <a:r>
                        <a:rPr lang="es-ES" sz="1400" b="1" i="1" kern="1200" dirty="0">
                          <a:solidFill>
                            <a:schemeClr val="tx1"/>
                          </a:solidFill>
                          <a:effectLst/>
                          <a:latin typeface="Times New Roman" panose="02020603050405020304" pitchFamily="18" charset="0"/>
                          <a:ea typeface="+mn-ea"/>
                          <a:cs typeface="Times New Roman" panose="02020603050405020304" pitchFamily="18" charset="0"/>
                        </a:rPr>
                        <a:t>Spondias mombin </a:t>
                      </a:r>
                      <a:r>
                        <a:rPr lang="es-ES" sz="1400" dirty="0">
                          <a:effectLst/>
                          <a:latin typeface="Times New Roman" panose="02020603050405020304" pitchFamily="18" charset="0"/>
                          <a:cs typeface="Times New Roman" panose="02020603050405020304" pitchFamily="18" charset="0"/>
                        </a:rPr>
                        <a:t>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Ovo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849568540"/>
                  </a:ext>
                </a:extLst>
              </a:tr>
              <a:tr h="321415">
                <a:tc>
                  <a:txBody>
                    <a:bodyPr/>
                    <a:lstStyle/>
                    <a:p>
                      <a:pPr algn="l">
                        <a:lnSpc>
                          <a:spcPct val="150000"/>
                        </a:lnSpc>
                        <a:spcAft>
                          <a:spcPts val="0"/>
                        </a:spcAft>
                      </a:pPr>
                      <a:r>
                        <a:rPr lang="es-ES" sz="1400" b="1" i="1" kern="1200" dirty="0">
                          <a:solidFill>
                            <a:schemeClr val="tx1"/>
                          </a:solidFill>
                          <a:effectLst/>
                          <a:latin typeface="Times New Roman" panose="02020603050405020304" pitchFamily="18" charset="0"/>
                          <a:ea typeface="+mn-ea"/>
                          <a:cs typeface="Times New Roman" panose="02020603050405020304" pitchFamily="18" charset="0"/>
                        </a:rPr>
                        <a:t>Solanum muricatum </a:t>
                      </a:r>
                      <a:r>
                        <a:rPr lang="es-ES" sz="1400" dirty="0">
                          <a:effectLst/>
                          <a:latin typeface="Times New Roman" panose="02020603050405020304" pitchFamily="18" charset="0"/>
                          <a:cs typeface="Times New Roman" panose="02020603050405020304" pitchFamily="18" charset="0"/>
                        </a:rPr>
                        <a:t>Aniton.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Pepino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18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12988432"/>
                  </a:ext>
                </a:extLst>
              </a:tr>
              <a:tr h="482123">
                <a:tc>
                  <a:txBody>
                    <a:bodyPr/>
                    <a:lstStyle/>
                    <a:p>
                      <a:pPr algn="l">
                        <a:lnSpc>
                          <a:spcPct val="150000"/>
                        </a:lnSpc>
                        <a:spcAft>
                          <a:spcPts val="0"/>
                        </a:spcAft>
                      </a:pPr>
                      <a:r>
                        <a:rPr lang="es-ES" sz="1400" b="1" i="1" kern="1200" dirty="0">
                          <a:solidFill>
                            <a:schemeClr val="tx1"/>
                          </a:solidFill>
                          <a:effectLst/>
                          <a:latin typeface="Times New Roman" panose="02020603050405020304" pitchFamily="18" charset="0"/>
                          <a:ea typeface="+mn-ea"/>
                          <a:cs typeface="Times New Roman" panose="02020603050405020304" pitchFamily="18" charset="0"/>
                        </a:rPr>
                        <a:t>Solanum nigrescens </a:t>
                      </a:r>
                      <a:r>
                        <a:rPr lang="es-ES" sz="1400" dirty="0">
                          <a:effectLst/>
                          <a:latin typeface="Times New Roman" panose="02020603050405020304" pitchFamily="18" charset="0"/>
                          <a:cs typeface="Times New Roman" panose="02020603050405020304" pitchFamily="18" charset="0"/>
                        </a:rPr>
                        <a:t>M. Martens &amp; Galeotti.</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Hierba mora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12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73535757"/>
                  </a:ext>
                </a:extLst>
              </a:tr>
              <a:tr h="321415">
                <a:tc>
                  <a:txBody>
                    <a:bodyPr/>
                    <a:lstStyle/>
                    <a:p>
                      <a:pPr algn="l">
                        <a:lnSpc>
                          <a:spcPct val="150000"/>
                        </a:lnSpc>
                        <a:spcAft>
                          <a:spcPts val="0"/>
                        </a:spcAft>
                      </a:pPr>
                      <a:r>
                        <a:rPr lang="es-ES" sz="1400" b="1" i="1" kern="1200" dirty="0">
                          <a:solidFill>
                            <a:schemeClr val="tx1"/>
                          </a:solidFill>
                          <a:effectLst/>
                          <a:latin typeface="Times New Roman" panose="02020603050405020304" pitchFamily="18" charset="0"/>
                          <a:ea typeface="+mn-ea"/>
                          <a:cs typeface="Times New Roman" panose="02020603050405020304" pitchFamily="18" charset="0"/>
                        </a:rPr>
                        <a:t>Xathium catharticum </a:t>
                      </a:r>
                      <a:r>
                        <a:rPr lang="es-ES" sz="1400" dirty="0">
                          <a:effectLst/>
                          <a:latin typeface="Times New Roman" panose="02020603050405020304" pitchFamily="18" charset="0"/>
                          <a:cs typeface="Times New Roman" panose="02020603050405020304" pitchFamily="18" charset="0"/>
                        </a:rPr>
                        <a:t>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Casamarucha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1782002456"/>
                  </a:ext>
                </a:extLst>
              </a:tr>
              <a:tr h="160708">
                <a:tc>
                  <a:txBody>
                    <a:bodyPr/>
                    <a:lstStyle/>
                    <a:p>
                      <a:pPr algn="l">
                        <a:lnSpc>
                          <a:spcPct val="150000"/>
                        </a:lnSpc>
                        <a:spcAft>
                          <a:spcPts val="0"/>
                        </a:spcAft>
                      </a:pPr>
                      <a:r>
                        <a:rPr lang="es-ES" sz="1400" b="1" i="1" kern="1200" dirty="0">
                          <a:solidFill>
                            <a:schemeClr val="tx1"/>
                          </a:solidFill>
                          <a:effectLst/>
                          <a:latin typeface="Times New Roman" panose="02020603050405020304" pitchFamily="18" charset="0"/>
                          <a:ea typeface="+mn-ea"/>
                          <a:cs typeface="Times New Roman" panose="02020603050405020304" pitchFamily="18" charset="0"/>
                        </a:rPr>
                        <a:t>Plantago major </a:t>
                      </a:r>
                      <a:r>
                        <a:rPr lang="es-ES" sz="1400" dirty="0">
                          <a:effectLst/>
                          <a:latin typeface="Times New Roman" panose="02020603050405020304" pitchFamily="18" charset="0"/>
                          <a:cs typeface="Times New Roman" panose="02020603050405020304" pitchFamily="18" charset="0"/>
                        </a:rPr>
                        <a:t>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Llantén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3889961089"/>
                  </a:ext>
                </a:extLst>
              </a:tr>
              <a:tr h="321415">
                <a:tc>
                  <a:txBody>
                    <a:bodyPr/>
                    <a:lstStyle/>
                    <a:p>
                      <a:pPr algn="l">
                        <a:lnSpc>
                          <a:spcPct val="150000"/>
                        </a:lnSpc>
                        <a:spcAft>
                          <a:spcPts val="0"/>
                        </a:spcAft>
                      </a:pPr>
                      <a:r>
                        <a:rPr lang="es-ES" sz="1400" b="1" i="1" kern="1200" dirty="0">
                          <a:solidFill>
                            <a:schemeClr val="tx1"/>
                          </a:solidFill>
                          <a:effectLst/>
                          <a:latin typeface="Times New Roman" panose="02020603050405020304" pitchFamily="18" charset="0"/>
                          <a:ea typeface="+mn-ea"/>
                          <a:cs typeface="Times New Roman" panose="02020603050405020304" pitchFamily="18" charset="0"/>
                        </a:rPr>
                        <a:t>Uncaria guianensis </a:t>
                      </a:r>
                      <a:r>
                        <a:rPr lang="es-ES" sz="1400" dirty="0">
                          <a:effectLst/>
                          <a:latin typeface="Times New Roman" panose="02020603050405020304" pitchFamily="18" charset="0"/>
                          <a:cs typeface="Times New Roman" panose="02020603050405020304" pitchFamily="18" charset="0"/>
                        </a:rPr>
                        <a:t>(Aubl) J. F Gmel.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Uña de gato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3251048713"/>
                  </a:ext>
                </a:extLst>
              </a:tr>
              <a:tr h="321415">
                <a:tc>
                  <a:txBody>
                    <a:bodyPr/>
                    <a:lstStyle/>
                    <a:p>
                      <a:pPr algn="l">
                        <a:lnSpc>
                          <a:spcPct val="150000"/>
                        </a:lnSpc>
                        <a:spcAft>
                          <a:spcPts val="0"/>
                        </a:spcAft>
                      </a:pPr>
                      <a:r>
                        <a:rPr lang="es-ES" sz="1400" b="1" i="1" kern="1200" dirty="0">
                          <a:solidFill>
                            <a:schemeClr val="tx1"/>
                          </a:solidFill>
                          <a:effectLst/>
                          <a:latin typeface="Times New Roman" panose="02020603050405020304" pitchFamily="18" charset="0"/>
                          <a:ea typeface="+mn-ea"/>
                          <a:cs typeface="Times New Roman" panose="02020603050405020304" pitchFamily="18" charset="0"/>
                        </a:rPr>
                        <a:t>Phaseolus vulgaris </a:t>
                      </a:r>
                      <a:r>
                        <a:rPr lang="es-ES" sz="1400" dirty="0">
                          <a:effectLst/>
                          <a:latin typeface="Times New Roman" panose="02020603050405020304" pitchFamily="18" charset="0"/>
                          <a:cs typeface="Times New Roman" panose="02020603050405020304" pitchFamily="18" charset="0"/>
                        </a:rPr>
                        <a:t>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Fréjol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4074914900"/>
                  </a:ext>
                </a:extLst>
              </a:tr>
              <a:tr h="321415">
                <a:tc>
                  <a:txBody>
                    <a:bodyPr/>
                    <a:lstStyle/>
                    <a:p>
                      <a:pPr algn="l">
                        <a:lnSpc>
                          <a:spcPct val="150000"/>
                        </a:lnSpc>
                        <a:spcAft>
                          <a:spcPts val="0"/>
                        </a:spcAft>
                      </a:pPr>
                      <a:r>
                        <a:rPr lang="es-ES" sz="1400" b="1" i="1" kern="1200" dirty="0">
                          <a:solidFill>
                            <a:schemeClr val="tx1"/>
                          </a:solidFill>
                          <a:effectLst/>
                          <a:latin typeface="Times New Roman" panose="02020603050405020304" pitchFamily="18" charset="0"/>
                          <a:ea typeface="+mn-ea"/>
                          <a:cs typeface="Times New Roman" panose="02020603050405020304" pitchFamily="18" charset="0"/>
                        </a:rPr>
                        <a:t>Oscinum basiliscum </a:t>
                      </a:r>
                      <a:r>
                        <a:rPr lang="es-ES" sz="1400" dirty="0">
                          <a:effectLst/>
                          <a:latin typeface="Times New Roman" panose="02020603050405020304" pitchFamily="18" charset="0"/>
                          <a:cs typeface="Times New Roman" panose="02020603050405020304" pitchFamily="18" charset="0"/>
                        </a:rPr>
                        <a:t>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Albahaca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1085862508"/>
                  </a:ext>
                </a:extLst>
              </a:tr>
              <a:tr h="321415">
                <a:tc>
                  <a:txBody>
                    <a:bodyPr/>
                    <a:lstStyle/>
                    <a:p>
                      <a:pPr algn="l">
                        <a:lnSpc>
                          <a:spcPct val="150000"/>
                        </a:lnSpc>
                        <a:spcAft>
                          <a:spcPts val="0"/>
                        </a:spcAft>
                      </a:pPr>
                      <a:r>
                        <a:rPr lang="es-ES" sz="1400" b="1" i="1" kern="1200" dirty="0">
                          <a:solidFill>
                            <a:schemeClr val="tx1"/>
                          </a:solidFill>
                          <a:effectLst/>
                          <a:latin typeface="Times New Roman" panose="02020603050405020304" pitchFamily="18" charset="0"/>
                          <a:ea typeface="+mn-ea"/>
                          <a:cs typeface="Times New Roman" panose="02020603050405020304" pitchFamily="18" charset="0"/>
                        </a:rPr>
                        <a:t>Ipomea batatas </a:t>
                      </a:r>
                      <a:r>
                        <a:rPr lang="es-ES" sz="1400" dirty="0">
                          <a:effectLst/>
                          <a:latin typeface="Times New Roman" panose="02020603050405020304" pitchFamily="18" charset="0"/>
                          <a:cs typeface="Times New Roman" panose="02020603050405020304" pitchFamily="18" charset="0"/>
                        </a:rPr>
                        <a:t>(L.) Lam.</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Camote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924997080"/>
                  </a:ext>
                </a:extLst>
              </a:tr>
              <a:tr h="160708">
                <a:tc>
                  <a:txBody>
                    <a:bodyPr/>
                    <a:lstStyle/>
                    <a:p>
                      <a:pPr algn="l">
                        <a:lnSpc>
                          <a:spcPct val="150000"/>
                        </a:lnSpc>
                        <a:spcAft>
                          <a:spcPts val="0"/>
                        </a:spcAft>
                      </a:pPr>
                      <a:r>
                        <a:rPr lang="es-ES" sz="1400" b="1" i="1" kern="1200" dirty="0">
                          <a:solidFill>
                            <a:schemeClr val="tx1"/>
                          </a:solidFill>
                          <a:effectLst/>
                          <a:latin typeface="Times New Roman" panose="02020603050405020304" pitchFamily="18" charset="0"/>
                          <a:ea typeface="+mn-ea"/>
                          <a:cs typeface="Times New Roman" panose="02020603050405020304" pitchFamily="18" charset="0"/>
                        </a:rPr>
                        <a:t>Mentha spicata </a:t>
                      </a:r>
                      <a:r>
                        <a:rPr lang="es-ES" sz="1400" dirty="0">
                          <a:effectLst/>
                          <a:latin typeface="Times New Roman" panose="02020603050405020304" pitchFamily="18" charset="0"/>
                          <a:cs typeface="Times New Roman" panose="02020603050405020304" pitchFamily="18" charset="0"/>
                        </a:rPr>
                        <a:t>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hierba buena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29" marR="43829" marT="0" marB="0">
                    <a:solidFill>
                      <a:schemeClr val="bg1"/>
                    </a:solidFill>
                  </a:tcPr>
                </a:tc>
                <a:extLst>
                  <a:ext uri="{0D108BD9-81ED-4DB2-BD59-A6C34878D82A}">
                    <a16:rowId xmlns:a16="http://schemas.microsoft.com/office/drawing/2014/main" val="697915587"/>
                  </a:ext>
                </a:extLst>
              </a:tr>
            </a:tbl>
          </a:graphicData>
        </a:graphic>
      </p:graphicFrame>
      <p:pic>
        <p:nvPicPr>
          <p:cNvPr id="4" name="Imagen 3" descr="C:\Users\Karina Tituaña\AppData\Local\Microsoft\Windows\INetCache\Content.Word\20161204_114353.jpg">
            <a:extLst>
              <a:ext uri="{FF2B5EF4-FFF2-40B4-BE49-F238E27FC236}">
                <a16:creationId xmlns:a16="http://schemas.microsoft.com/office/drawing/2014/main" id="{16229E33-3D1A-49D1-B6DB-B7E7755020C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279211" y="2732641"/>
            <a:ext cx="2582381" cy="2395058"/>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ángulo 4">
            <a:extLst>
              <a:ext uri="{FF2B5EF4-FFF2-40B4-BE49-F238E27FC236}">
                <a16:creationId xmlns:a16="http://schemas.microsoft.com/office/drawing/2014/main" id="{96E5A1D4-29A5-483D-8482-3E5A1E49C044}"/>
              </a:ext>
            </a:extLst>
          </p:cNvPr>
          <p:cNvSpPr/>
          <p:nvPr/>
        </p:nvSpPr>
        <p:spPr>
          <a:xfrm>
            <a:off x="470449" y="0"/>
            <a:ext cx="10701133" cy="1045799"/>
          </a:xfrm>
          <a:prstGeom prst="rect">
            <a:avLst/>
          </a:prstGeom>
        </p:spPr>
        <p:txBody>
          <a:bodyPr wrap="square">
            <a:spAutoFit/>
          </a:bodyPr>
          <a:lstStyle/>
          <a:p>
            <a:pPr lvl="2" algn="ctr">
              <a:lnSpc>
                <a:spcPct val="150000"/>
              </a:lnSpc>
              <a:spcAft>
                <a:spcPts val="800"/>
              </a:spcAft>
            </a:pPr>
            <a:r>
              <a:rPr lang="es-ES"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Resultados generales de la importancia etnobotánica en comunidades de Valle de Chota</a:t>
            </a:r>
            <a:endParaRPr lang="es-EC"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6DC48D2C-A83F-4346-AA2F-46EFD06775BA}"/>
              </a:ext>
            </a:extLst>
          </p:cNvPr>
          <p:cNvSpPr/>
          <p:nvPr/>
        </p:nvSpPr>
        <p:spPr>
          <a:xfrm>
            <a:off x="9815602" y="4852029"/>
            <a:ext cx="1952329" cy="369332"/>
          </a:xfrm>
          <a:prstGeom prst="rect">
            <a:avLst/>
          </a:prstGeom>
        </p:spPr>
        <p:txBody>
          <a:bodyPr wrap="none">
            <a:spAutoFit/>
          </a:bodyPr>
          <a:lstStyle/>
          <a:p>
            <a:r>
              <a:rPr lang="es-EC" b="1" i="1" dirty="0">
                <a:solidFill>
                  <a:schemeClr val="bg1"/>
                </a:solidFill>
                <a:effectLst>
                  <a:glow rad="63500">
                    <a:schemeClr val="tx1">
                      <a:alpha val="40000"/>
                    </a:schemeClr>
                  </a:glow>
                </a:effectLst>
                <a:latin typeface="Cambria" panose="02040503050406030204" pitchFamily="18" charset="0"/>
                <a:cs typeface="Times New Roman" panose="02020603050405020304" pitchFamily="18" charset="0"/>
              </a:rPr>
              <a:t> Carica papaya </a:t>
            </a:r>
            <a:r>
              <a:rPr lang="es-EC" b="1" dirty="0">
                <a:solidFill>
                  <a:schemeClr val="bg1"/>
                </a:solidFill>
                <a:effectLst>
                  <a:glow rad="63500">
                    <a:schemeClr val="tx1">
                      <a:alpha val="40000"/>
                    </a:schemeClr>
                  </a:glow>
                </a:effectLst>
                <a:latin typeface="Cambria" panose="02040503050406030204" pitchFamily="18" charset="0"/>
                <a:cs typeface="Times New Roman" panose="02020603050405020304" pitchFamily="18" charset="0"/>
              </a:rPr>
              <a:t>L</a:t>
            </a:r>
            <a:r>
              <a:rPr lang="es-EC" b="1" i="1" dirty="0">
                <a:solidFill>
                  <a:schemeClr val="bg1"/>
                </a:solidFill>
                <a:effectLst>
                  <a:glow rad="63500">
                    <a:schemeClr val="tx1">
                      <a:alpha val="40000"/>
                    </a:schemeClr>
                  </a:glow>
                </a:effectLst>
                <a:latin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1023178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2F38998-01EE-4262-88E0-FB87CF7E09B1}"/>
              </a:ext>
            </a:extLst>
          </p:cNvPr>
          <p:cNvSpPr/>
          <p:nvPr/>
        </p:nvSpPr>
        <p:spPr>
          <a:xfrm>
            <a:off x="1236759" y="271929"/>
            <a:ext cx="9355016" cy="1045799"/>
          </a:xfrm>
          <a:prstGeom prst="rect">
            <a:avLst/>
          </a:prstGeom>
        </p:spPr>
        <p:txBody>
          <a:bodyPr wrap="square">
            <a:spAutoFit/>
          </a:bodyPr>
          <a:lstStyle/>
          <a:p>
            <a:pPr lvl="2" algn="ctr">
              <a:lnSpc>
                <a:spcPct val="150000"/>
              </a:lnSpc>
              <a:spcAft>
                <a:spcPts val="800"/>
              </a:spcAft>
            </a:pPr>
            <a:r>
              <a:rPr lang="es-ES"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Comparación de los usos etnobotánicos entre las cinco comunidades del Valle del Chota</a:t>
            </a:r>
            <a:endParaRPr lang="es-EC"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id="{ADE0721C-2BED-4D2A-ADAC-C9275FC0C9F7}"/>
              </a:ext>
            </a:extLst>
          </p:cNvPr>
          <p:cNvSpPr/>
          <p:nvPr/>
        </p:nvSpPr>
        <p:spPr>
          <a:xfrm>
            <a:off x="3272574" y="5727472"/>
            <a:ext cx="6096000" cy="523220"/>
          </a:xfrm>
          <a:prstGeom prst="rect">
            <a:avLst/>
          </a:prstGeom>
        </p:spPr>
        <p:txBody>
          <a:bodyPr>
            <a:spAutoFit/>
          </a:bodyPr>
          <a:lstStyle/>
          <a:p>
            <a:pPr algn="ctr">
              <a:spcAft>
                <a:spcPts val="0"/>
              </a:spcAft>
            </a:pPr>
            <a:r>
              <a:rPr lang="es-ES" sz="1400" b="1" dirty="0">
                <a:latin typeface="Times New Roman" panose="02020603050405020304" pitchFamily="18" charset="0"/>
                <a:ea typeface="Calibri" panose="020F0502020204030204" pitchFamily="34" charset="0"/>
                <a:cs typeface="Times New Roman" panose="02020603050405020304" pitchFamily="18" charset="0"/>
              </a:rPr>
              <a:t>Figura 4.</a:t>
            </a:r>
            <a:r>
              <a:rPr lang="es-ES" sz="1400" dirty="0">
                <a:latin typeface="Times New Roman" panose="02020603050405020304" pitchFamily="18" charset="0"/>
                <a:ea typeface="Calibri" panose="020F0502020204030204" pitchFamily="34" charset="0"/>
                <a:cs typeface="Times New Roman" panose="02020603050405020304" pitchFamily="18" charset="0"/>
              </a:rPr>
              <a:t> Porcentajes por categoría de uso etnobotánico de las cinco comunidades del Valle de Chota</a:t>
            </a:r>
            <a:endParaRPr lang="es-EC"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47C92FA9-1E6A-4357-8D53-9FCA7872CBE4}"/>
              </a:ext>
            </a:extLst>
          </p:cNvPr>
          <p:cNvPicPr>
            <a:picLocks noChangeAspect="1"/>
          </p:cNvPicPr>
          <p:nvPr/>
        </p:nvPicPr>
        <p:blipFill>
          <a:blip r:embed="rId2"/>
          <a:stretch>
            <a:fillRect/>
          </a:stretch>
        </p:blipFill>
        <p:spPr>
          <a:xfrm>
            <a:off x="212706" y="365758"/>
            <a:ext cx="1024053"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a:extLst>
              <a:ext uri="{FF2B5EF4-FFF2-40B4-BE49-F238E27FC236}">
                <a16:creationId xmlns:a16="http://schemas.microsoft.com/office/drawing/2014/main" id="{77D19520-39DB-4686-9D2C-93868FC51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655" y="365758"/>
            <a:ext cx="1049254"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Gráfico 7">
            <a:extLst>
              <a:ext uri="{FF2B5EF4-FFF2-40B4-BE49-F238E27FC236}">
                <a16:creationId xmlns:a16="http://schemas.microsoft.com/office/drawing/2014/main" id="{ADE1B9FA-3FF5-4CC9-8641-075CCF6B1273}"/>
              </a:ext>
            </a:extLst>
          </p:cNvPr>
          <p:cNvGraphicFramePr/>
          <p:nvPr>
            <p:extLst>
              <p:ext uri="{D42A27DB-BD31-4B8C-83A1-F6EECF244321}">
                <p14:modId xmlns:p14="http://schemas.microsoft.com/office/powerpoint/2010/main" val="1318600919"/>
              </p:ext>
            </p:extLst>
          </p:nvPr>
        </p:nvGraphicFramePr>
        <p:xfrm>
          <a:off x="3272574" y="2025749"/>
          <a:ext cx="5995181" cy="35169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0234462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1D02F3-D030-4708-8141-DB026E33180E}"/>
              </a:ext>
            </a:extLst>
          </p:cNvPr>
          <p:cNvSpPr/>
          <p:nvPr/>
        </p:nvSpPr>
        <p:spPr>
          <a:xfrm>
            <a:off x="1554252" y="716339"/>
            <a:ext cx="9320073" cy="769441"/>
          </a:xfrm>
          <a:prstGeom prst="rect">
            <a:avLst/>
          </a:prstGeom>
        </p:spPr>
        <p:txBody>
          <a:bodyPr wrap="square">
            <a:spAutoFit/>
          </a:bodyPr>
          <a:lstStyle/>
          <a:p>
            <a:pPr algn="ctr"/>
            <a:r>
              <a:rPr lang="es-ES"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Comparación de los usos etnobotánicos entre las cinco comunidades del Valle del Chota</a:t>
            </a:r>
            <a:endParaRPr lang="es-EC" sz="2000" b="1" dirty="0"/>
          </a:p>
        </p:txBody>
      </p:sp>
      <p:sp>
        <p:nvSpPr>
          <p:cNvPr id="5" name="Rectángulo 4">
            <a:extLst>
              <a:ext uri="{FF2B5EF4-FFF2-40B4-BE49-F238E27FC236}">
                <a16:creationId xmlns:a16="http://schemas.microsoft.com/office/drawing/2014/main" id="{96795513-BAC2-4BBB-BEC7-5126824D516F}"/>
              </a:ext>
            </a:extLst>
          </p:cNvPr>
          <p:cNvSpPr/>
          <p:nvPr/>
        </p:nvSpPr>
        <p:spPr>
          <a:xfrm>
            <a:off x="3241407" y="5711482"/>
            <a:ext cx="6096000" cy="523220"/>
          </a:xfrm>
          <a:prstGeom prst="rect">
            <a:avLst/>
          </a:prstGeom>
        </p:spPr>
        <p:txBody>
          <a:bodyPr>
            <a:spAutoFit/>
          </a:bodyPr>
          <a:lstStyle/>
          <a:p>
            <a:pPr algn="ctr">
              <a:spcAft>
                <a:spcPts val="0"/>
              </a:spcAft>
            </a:pPr>
            <a:r>
              <a:rPr lang="es-ES" sz="1400" b="1" dirty="0">
                <a:latin typeface="Times New Roman" panose="02020603050405020304" pitchFamily="18" charset="0"/>
                <a:ea typeface="Calibri" panose="020F0502020204030204" pitchFamily="34" charset="0"/>
                <a:cs typeface="Times New Roman" panose="02020603050405020304" pitchFamily="18" charset="0"/>
              </a:rPr>
              <a:t>Figura 5</a:t>
            </a:r>
            <a:r>
              <a:rPr lang="es-ES" sz="1400" dirty="0">
                <a:latin typeface="Times New Roman" panose="02020603050405020304" pitchFamily="18" charset="0"/>
                <a:ea typeface="Calibri" panose="020F0502020204030204" pitchFamily="34" charset="0"/>
                <a:cs typeface="Times New Roman" panose="02020603050405020304" pitchFamily="18" charset="0"/>
              </a:rPr>
              <a:t>. Porcentajes de hábitat de procedencia da las especies vegetales de las comunidades en estudio.</a:t>
            </a:r>
            <a:endParaRPr lang="es-EC"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68C90642-EA58-4386-8B09-96D68C6B18E1}"/>
              </a:ext>
            </a:extLst>
          </p:cNvPr>
          <p:cNvPicPr>
            <a:picLocks noChangeAspect="1"/>
          </p:cNvPicPr>
          <p:nvPr/>
        </p:nvPicPr>
        <p:blipFill>
          <a:blip r:embed="rId2"/>
          <a:stretch>
            <a:fillRect/>
          </a:stretch>
        </p:blipFill>
        <p:spPr>
          <a:xfrm>
            <a:off x="212706" y="365758"/>
            <a:ext cx="1024053"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a:extLst>
              <a:ext uri="{FF2B5EF4-FFF2-40B4-BE49-F238E27FC236}">
                <a16:creationId xmlns:a16="http://schemas.microsoft.com/office/drawing/2014/main" id="{F72B1A9B-E2A6-4C4C-ACC6-DE1728469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655" y="365758"/>
            <a:ext cx="1049254"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Gráfico 7">
            <a:extLst>
              <a:ext uri="{FF2B5EF4-FFF2-40B4-BE49-F238E27FC236}">
                <a16:creationId xmlns:a16="http://schemas.microsoft.com/office/drawing/2014/main" id="{6223F20C-DE31-478C-A909-1AE4F1142628}"/>
              </a:ext>
            </a:extLst>
          </p:cNvPr>
          <p:cNvGraphicFramePr/>
          <p:nvPr>
            <p:extLst>
              <p:ext uri="{D42A27DB-BD31-4B8C-83A1-F6EECF244321}">
                <p14:modId xmlns:p14="http://schemas.microsoft.com/office/powerpoint/2010/main" val="1247950284"/>
              </p:ext>
            </p:extLst>
          </p:nvPr>
        </p:nvGraphicFramePr>
        <p:xfrm>
          <a:off x="3102489" y="2236763"/>
          <a:ext cx="6373837" cy="34747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919669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1D02F3-D030-4708-8141-DB026E33180E}"/>
              </a:ext>
            </a:extLst>
          </p:cNvPr>
          <p:cNvSpPr/>
          <p:nvPr/>
        </p:nvSpPr>
        <p:spPr>
          <a:xfrm>
            <a:off x="1611796" y="684274"/>
            <a:ext cx="9381859" cy="769441"/>
          </a:xfrm>
          <a:prstGeom prst="rect">
            <a:avLst/>
          </a:prstGeom>
        </p:spPr>
        <p:txBody>
          <a:bodyPr wrap="square">
            <a:spAutoFit/>
          </a:bodyPr>
          <a:lstStyle/>
          <a:p>
            <a:pPr algn="ctr"/>
            <a:r>
              <a:rPr lang="es-ES"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Comparación de los usos etnobotánicos entre las cinco comunidades del Valle del Chota</a:t>
            </a:r>
            <a:endParaRPr lang="es-EC"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2" name="Rectángulo 1">
            <a:extLst>
              <a:ext uri="{FF2B5EF4-FFF2-40B4-BE49-F238E27FC236}">
                <a16:creationId xmlns:a16="http://schemas.microsoft.com/office/drawing/2014/main" id="{D371CC95-0D1A-4566-9481-BF8D0783E97B}"/>
              </a:ext>
            </a:extLst>
          </p:cNvPr>
          <p:cNvSpPr/>
          <p:nvPr/>
        </p:nvSpPr>
        <p:spPr>
          <a:xfrm>
            <a:off x="3385918" y="5971310"/>
            <a:ext cx="6096000" cy="523220"/>
          </a:xfrm>
          <a:prstGeom prst="rect">
            <a:avLst/>
          </a:prstGeom>
        </p:spPr>
        <p:txBody>
          <a:bodyPr>
            <a:spAutoFit/>
          </a:bodyPr>
          <a:lstStyle/>
          <a:p>
            <a:pPr algn="ctr">
              <a:spcAft>
                <a:spcPts val="0"/>
              </a:spcAft>
            </a:pPr>
            <a:r>
              <a:rPr lang="es-ES" sz="1400" b="1" dirty="0">
                <a:latin typeface="Times New Roman" panose="02020603050405020304" pitchFamily="18" charset="0"/>
                <a:ea typeface="Calibri" panose="020F0502020204030204" pitchFamily="34" charset="0"/>
                <a:cs typeface="Times New Roman" panose="02020603050405020304" pitchFamily="18" charset="0"/>
              </a:rPr>
              <a:t>Figura 6.</a:t>
            </a:r>
            <a:r>
              <a:rPr lang="es-ES" sz="1400" dirty="0">
                <a:latin typeface="Times New Roman" panose="02020603050405020304" pitchFamily="18" charset="0"/>
                <a:ea typeface="Calibri" panose="020F0502020204030204" pitchFamily="34" charset="0"/>
                <a:cs typeface="Times New Roman" panose="02020603050405020304" pitchFamily="18" charset="0"/>
              </a:rPr>
              <a:t> Porcentajes de las partes de la planta utilizada en las comunidades de estudio.</a:t>
            </a:r>
            <a:endParaRPr lang="es-EC"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E0026985-736B-40A4-8DD4-D33A9877657F}"/>
              </a:ext>
            </a:extLst>
          </p:cNvPr>
          <p:cNvPicPr>
            <a:picLocks noChangeAspect="1"/>
          </p:cNvPicPr>
          <p:nvPr/>
        </p:nvPicPr>
        <p:blipFill>
          <a:blip r:embed="rId3"/>
          <a:stretch>
            <a:fillRect/>
          </a:stretch>
        </p:blipFill>
        <p:spPr>
          <a:xfrm>
            <a:off x="212706" y="365758"/>
            <a:ext cx="1024053"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7D6BEB13-8429-4CB5-89F4-504F17371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3655" y="365758"/>
            <a:ext cx="1049254"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Gráfico 6">
            <a:extLst>
              <a:ext uri="{FF2B5EF4-FFF2-40B4-BE49-F238E27FC236}">
                <a16:creationId xmlns:a16="http://schemas.microsoft.com/office/drawing/2014/main" id="{8FFE9A3F-9E90-4410-B439-BD246D093C6D}"/>
              </a:ext>
            </a:extLst>
          </p:cNvPr>
          <p:cNvGraphicFramePr/>
          <p:nvPr>
            <p:extLst>
              <p:ext uri="{D42A27DB-BD31-4B8C-83A1-F6EECF244321}">
                <p14:modId xmlns:p14="http://schemas.microsoft.com/office/powerpoint/2010/main" val="2205671036"/>
              </p:ext>
            </p:extLst>
          </p:nvPr>
        </p:nvGraphicFramePr>
        <p:xfrm>
          <a:off x="3295650" y="2053883"/>
          <a:ext cx="6276536" cy="384047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0693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9F059E64-69DB-4973-B121-B155C5801826}"/>
              </a:ext>
            </a:extLst>
          </p:cNvPr>
          <p:cNvGraphicFramePr>
            <a:graphicFrameLocks noGrp="1"/>
          </p:cNvGraphicFramePr>
          <p:nvPr>
            <p:extLst>
              <p:ext uri="{D42A27DB-BD31-4B8C-83A1-F6EECF244321}">
                <p14:modId xmlns:p14="http://schemas.microsoft.com/office/powerpoint/2010/main" val="2159202067"/>
              </p:ext>
            </p:extLst>
          </p:nvPr>
        </p:nvGraphicFramePr>
        <p:xfrm>
          <a:off x="3172581" y="2262903"/>
          <a:ext cx="6033770" cy="2240280"/>
        </p:xfrm>
        <a:graphic>
          <a:graphicData uri="http://schemas.openxmlformats.org/drawingml/2006/table">
            <a:tbl>
              <a:tblPr firstRow="1" firstCol="1" bandRow="1">
                <a:tableStyleId>{BDBED569-4797-4DF1-A0F4-6AAB3CD982D8}</a:tableStyleId>
              </a:tblPr>
              <a:tblGrid>
                <a:gridCol w="2011045">
                  <a:extLst>
                    <a:ext uri="{9D8B030D-6E8A-4147-A177-3AD203B41FA5}">
                      <a16:colId xmlns:a16="http://schemas.microsoft.com/office/drawing/2014/main" val="3456951164"/>
                    </a:ext>
                  </a:extLst>
                </a:gridCol>
                <a:gridCol w="2011045">
                  <a:extLst>
                    <a:ext uri="{9D8B030D-6E8A-4147-A177-3AD203B41FA5}">
                      <a16:colId xmlns:a16="http://schemas.microsoft.com/office/drawing/2014/main" val="1779900120"/>
                    </a:ext>
                  </a:extLst>
                </a:gridCol>
                <a:gridCol w="2011680">
                  <a:extLst>
                    <a:ext uri="{9D8B030D-6E8A-4147-A177-3AD203B41FA5}">
                      <a16:colId xmlns:a16="http://schemas.microsoft.com/office/drawing/2014/main" val="2444932018"/>
                    </a:ext>
                  </a:extLst>
                </a:gridCol>
              </a:tblGrid>
              <a:tr h="0">
                <a:tc>
                  <a:txBody>
                    <a:bodyPr/>
                    <a:lstStyle/>
                    <a:p>
                      <a:pPr algn="ctr">
                        <a:lnSpc>
                          <a:spcPct val="150000"/>
                        </a:lnSpc>
                        <a:spcAft>
                          <a:spcPts val="0"/>
                        </a:spcAft>
                      </a:pPr>
                      <a:r>
                        <a:rPr lang="es-ES" sz="1400" dirty="0">
                          <a:effectLst/>
                        </a:rPr>
                        <a:t>Comunidad</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Numero de usos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Rango promedio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2814542"/>
                  </a:ext>
                </a:extLst>
              </a:tr>
              <a:tr h="145858">
                <a:tc>
                  <a:txBody>
                    <a:bodyPr/>
                    <a:lstStyle/>
                    <a:p>
                      <a:pPr algn="ctr">
                        <a:lnSpc>
                          <a:spcPct val="150000"/>
                        </a:lnSpc>
                        <a:spcAft>
                          <a:spcPts val="0"/>
                        </a:spcAft>
                      </a:pPr>
                      <a:r>
                        <a:rPr lang="es-ES" sz="1400" dirty="0">
                          <a:effectLst/>
                        </a:rPr>
                        <a:t>Chota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13,00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008886"/>
                  </a:ext>
                </a:extLst>
              </a:tr>
              <a:tr h="0">
                <a:tc>
                  <a:txBody>
                    <a:bodyPr/>
                    <a:lstStyle/>
                    <a:p>
                      <a:pPr algn="ctr">
                        <a:lnSpc>
                          <a:spcPct val="150000"/>
                        </a:lnSpc>
                        <a:spcAft>
                          <a:spcPts val="0"/>
                        </a:spcAft>
                      </a:pPr>
                      <a:r>
                        <a:rPr lang="es-ES" sz="1400" dirty="0">
                          <a:effectLst/>
                        </a:rPr>
                        <a:t>Carpuela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16,17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5044008"/>
                  </a:ext>
                </a:extLst>
              </a:tr>
              <a:tr h="0">
                <a:tc>
                  <a:txBody>
                    <a:bodyPr/>
                    <a:lstStyle/>
                    <a:p>
                      <a:pPr algn="ctr">
                        <a:lnSpc>
                          <a:spcPct val="150000"/>
                        </a:lnSpc>
                        <a:spcAft>
                          <a:spcPts val="0"/>
                        </a:spcAft>
                      </a:pPr>
                      <a:r>
                        <a:rPr lang="es-ES" sz="1400">
                          <a:effectLst/>
                        </a:rPr>
                        <a:t>Juncal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13,75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5808778"/>
                  </a:ext>
                </a:extLst>
              </a:tr>
              <a:tr h="0">
                <a:tc>
                  <a:txBody>
                    <a:bodyPr/>
                    <a:lstStyle/>
                    <a:p>
                      <a:pPr algn="ctr">
                        <a:lnSpc>
                          <a:spcPct val="150000"/>
                        </a:lnSpc>
                        <a:spcAft>
                          <a:spcPts val="0"/>
                        </a:spcAft>
                      </a:pPr>
                      <a:r>
                        <a:rPr lang="es-ES" sz="1400">
                          <a:effectLst/>
                        </a:rPr>
                        <a:t>Ambuquí</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16,25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4255943"/>
                  </a:ext>
                </a:extLst>
              </a:tr>
              <a:tr h="0">
                <a:tc>
                  <a:txBody>
                    <a:bodyPr/>
                    <a:lstStyle/>
                    <a:p>
                      <a:pPr algn="ctr">
                        <a:lnSpc>
                          <a:spcPct val="150000"/>
                        </a:lnSpc>
                        <a:spcAft>
                          <a:spcPts val="0"/>
                        </a:spcAft>
                      </a:pPr>
                      <a:r>
                        <a:rPr lang="es-ES" sz="1400">
                          <a:effectLst/>
                        </a:rPr>
                        <a:t>Pusir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18,33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4205948"/>
                  </a:ext>
                </a:extLst>
              </a:tr>
              <a:tr h="0">
                <a:tc>
                  <a:txBody>
                    <a:bodyPr/>
                    <a:lstStyle/>
                    <a:p>
                      <a:pPr algn="ctr">
                        <a:lnSpc>
                          <a:spcPct val="150000"/>
                        </a:lnSpc>
                        <a:spcAft>
                          <a:spcPts val="0"/>
                        </a:spcAft>
                      </a:pPr>
                      <a:r>
                        <a:rPr lang="es-ES" sz="1400">
                          <a:effectLst/>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30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8753459"/>
                  </a:ext>
                </a:extLst>
              </a:tr>
            </a:tbl>
          </a:graphicData>
        </a:graphic>
      </p:graphicFrame>
      <p:graphicFrame>
        <p:nvGraphicFramePr>
          <p:cNvPr id="5" name="Tabla 4">
            <a:extLst>
              <a:ext uri="{FF2B5EF4-FFF2-40B4-BE49-F238E27FC236}">
                <a16:creationId xmlns:a16="http://schemas.microsoft.com/office/drawing/2014/main" id="{FF85E68C-13E1-4835-8733-F65DB850CDB0}"/>
              </a:ext>
            </a:extLst>
          </p:cNvPr>
          <p:cNvGraphicFramePr>
            <a:graphicFrameLocks noGrp="1"/>
          </p:cNvGraphicFramePr>
          <p:nvPr>
            <p:extLst>
              <p:ext uri="{D42A27DB-BD31-4B8C-83A1-F6EECF244321}">
                <p14:modId xmlns:p14="http://schemas.microsoft.com/office/powerpoint/2010/main" val="463961581"/>
              </p:ext>
            </p:extLst>
          </p:nvPr>
        </p:nvGraphicFramePr>
        <p:xfrm>
          <a:off x="3172581" y="4563697"/>
          <a:ext cx="6033770" cy="508000"/>
        </p:xfrm>
        <a:graphic>
          <a:graphicData uri="http://schemas.openxmlformats.org/drawingml/2006/table">
            <a:tbl>
              <a:tblPr firstRow="1" firstCol="1" bandRow="1">
                <a:tableStyleId>{BDBED569-4797-4DF1-A0F4-6AAB3CD982D8}</a:tableStyleId>
              </a:tblPr>
              <a:tblGrid>
                <a:gridCol w="3016885">
                  <a:extLst>
                    <a:ext uri="{9D8B030D-6E8A-4147-A177-3AD203B41FA5}">
                      <a16:colId xmlns:a16="http://schemas.microsoft.com/office/drawing/2014/main" val="3519332306"/>
                    </a:ext>
                  </a:extLst>
                </a:gridCol>
                <a:gridCol w="3016885">
                  <a:extLst>
                    <a:ext uri="{9D8B030D-6E8A-4147-A177-3AD203B41FA5}">
                      <a16:colId xmlns:a16="http://schemas.microsoft.com/office/drawing/2014/main" val="796223556"/>
                    </a:ext>
                  </a:extLst>
                </a:gridCol>
              </a:tblGrid>
              <a:tr h="0">
                <a:tc>
                  <a:txBody>
                    <a:bodyPr/>
                    <a:lstStyle/>
                    <a:p>
                      <a:pPr algn="ctr">
                        <a:lnSpc>
                          <a:spcPts val="2000"/>
                        </a:lnSpc>
                        <a:spcAft>
                          <a:spcPts val="0"/>
                        </a:spcAft>
                      </a:pPr>
                      <a:r>
                        <a:rPr lang="es-ES" sz="1400" dirty="0">
                          <a:effectLst/>
                        </a:rPr>
                        <a:t>Grados de libertad (</a:t>
                      </a:r>
                      <a:r>
                        <a:rPr lang="es-ES" sz="1400" dirty="0" err="1">
                          <a:effectLst/>
                        </a:rPr>
                        <a:t>gl</a:t>
                      </a:r>
                      <a:r>
                        <a:rPr lang="es-ES" sz="1400" dirty="0">
                          <a:effectLst/>
                        </a:rPr>
                        <a:t>)</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2000"/>
                        </a:lnSpc>
                        <a:spcAft>
                          <a:spcPts val="0"/>
                        </a:spcAft>
                      </a:pPr>
                      <a:r>
                        <a:rPr lang="es-ES" sz="1400" dirty="0">
                          <a:effectLst/>
                        </a:rPr>
                        <a:t>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462340"/>
                  </a:ext>
                </a:extLst>
              </a:tr>
              <a:tr h="0">
                <a:tc>
                  <a:txBody>
                    <a:bodyPr/>
                    <a:lstStyle/>
                    <a:p>
                      <a:pPr algn="ctr">
                        <a:lnSpc>
                          <a:spcPts val="2000"/>
                        </a:lnSpc>
                        <a:spcAft>
                          <a:spcPts val="0"/>
                        </a:spcAft>
                      </a:pPr>
                      <a:r>
                        <a:rPr lang="es-ES" sz="1400" dirty="0">
                          <a:effectLst/>
                        </a:rPr>
                        <a:t>Significancia asintótica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2000"/>
                        </a:lnSpc>
                        <a:spcAft>
                          <a:spcPts val="0"/>
                        </a:spcAft>
                      </a:pPr>
                      <a:r>
                        <a:rPr lang="es-ES" sz="1400" dirty="0">
                          <a:effectLst/>
                        </a:rPr>
                        <a:t>0,836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0529863"/>
                  </a:ext>
                </a:extLst>
              </a:tr>
            </a:tbl>
          </a:graphicData>
        </a:graphic>
      </p:graphicFrame>
      <p:sp>
        <p:nvSpPr>
          <p:cNvPr id="6" name="Rectángulo 5">
            <a:extLst>
              <a:ext uri="{FF2B5EF4-FFF2-40B4-BE49-F238E27FC236}">
                <a16:creationId xmlns:a16="http://schemas.microsoft.com/office/drawing/2014/main" id="{17C4C18C-6B9B-40A2-9AE9-2B1D8A92C825}"/>
              </a:ext>
            </a:extLst>
          </p:cNvPr>
          <p:cNvSpPr/>
          <p:nvPr/>
        </p:nvSpPr>
        <p:spPr>
          <a:xfrm>
            <a:off x="1671025" y="748060"/>
            <a:ext cx="9389976" cy="1200329"/>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0">
            <a:schemeClr val="accent5"/>
          </a:lnRef>
          <a:fillRef idx="3">
            <a:schemeClr val="accent5"/>
          </a:fillRef>
          <a:effectRef idx="3">
            <a:schemeClr val="accent5"/>
          </a:effectRef>
          <a:fontRef idx="minor">
            <a:schemeClr val="lt1"/>
          </a:fontRef>
        </p:style>
        <p:txBody>
          <a:bodyPr wrap="square">
            <a:spAutoFit/>
          </a:bodyPr>
          <a:lstStyle/>
          <a:p>
            <a:r>
              <a:rPr lang="es-ES" b="1" dirty="0">
                <a:solidFill>
                  <a:schemeClr val="tx1"/>
                </a:solidFill>
                <a:latin typeface="Times New Roman" panose="02020603050405020304" pitchFamily="18" charset="0"/>
                <a:ea typeface="Calibri" panose="020F0502020204030204" pitchFamily="34" charset="0"/>
              </a:rPr>
              <a:t>Planteamiento de hipótesis </a:t>
            </a:r>
          </a:p>
          <a:p>
            <a:r>
              <a:rPr lang="es-ES" dirty="0">
                <a:solidFill>
                  <a:schemeClr val="tx1"/>
                </a:solidFill>
                <a:latin typeface="Times New Roman" panose="02020603050405020304" pitchFamily="18" charset="0"/>
              </a:rPr>
              <a:t>Ho: No existen diferencias significativas entre usos etnobotánicos de las comunidades en estudio.</a:t>
            </a:r>
          </a:p>
          <a:p>
            <a:r>
              <a:rPr lang="es-ES" dirty="0">
                <a:solidFill>
                  <a:schemeClr val="tx1"/>
                </a:solidFill>
                <a:latin typeface="Times New Roman" panose="02020603050405020304" pitchFamily="18" charset="0"/>
              </a:rPr>
              <a:t>Ha: </a:t>
            </a:r>
            <a:r>
              <a:rPr lang="es-E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Existe diferencias significativas de usos etnobotánicos en al menos una comunidad en estudio.</a:t>
            </a:r>
            <a:endParaRPr lang="es-EC"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endParaRPr lang="es-ES" b="1" dirty="0">
              <a:solidFill>
                <a:schemeClr val="tx1"/>
              </a:solidFill>
              <a:latin typeface="Times New Roman" panose="02020603050405020304" pitchFamily="18" charset="0"/>
              <a:ea typeface="Calibri" panose="020F0502020204030204" pitchFamily="34" charset="0"/>
            </a:endParaRPr>
          </a:p>
        </p:txBody>
      </p:sp>
      <p:sp>
        <p:nvSpPr>
          <p:cNvPr id="7" name="Rectángulo 6">
            <a:extLst>
              <a:ext uri="{FF2B5EF4-FFF2-40B4-BE49-F238E27FC236}">
                <a16:creationId xmlns:a16="http://schemas.microsoft.com/office/drawing/2014/main" id="{31825006-17E8-4675-8BFD-1A2C26677412}"/>
              </a:ext>
            </a:extLst>
          </p:cNvPr>
          <p:cNvSpPr/>
          <p:nvPr/>
        </p:nvSpPr>
        <p:spPr>
          <a:xfrm>
            <a:off x="685649" y="-31130"/>
            <a:ext cx="11360727" cy="537968"/>
          </a:xfrm>
          <a:prstGeom prst="rect">
            <a:avLst/>
          </a:prstGeom>
        </p:spPr>
        <p:txBody>
          <a:bodyPr wrap="square">
            <a:spAutoFit/>
          </a:bodyPr>
          <a:lstStyle/>
          <a:p>
            <a:pPr algn="ctr">
              <a:lnSpc>
                <a:spcPct val="150000"/>
              </a:lnSpc>
              <a:spcAft>
                <a:spcPts val="800"/>
              </a:spcAft>
            </a:pPr>
            <a:r>
              <a:rPr lang="es-EC" sz="2200" dirty="0">
                <a:latin typeface="Britannic Bold" panose="020B0903060703020204" pitchFamily="34" charset="0"/>
                <a:cs typeface="Times New Roman" panose="02020603050405020304" pitchFamily="18" charset="0"/>
              </a:rPr>
              <a:t> </a:t>
            </a:r>
            <a:r>
              <a:rPr lang="es-ES" sz="2000" dirty="0">
                <a:latin typeface="Britannic Bold" panose="020B0903060703020204" pitchFamily="34" charset="0"/>
                <a:cs typeface="Times New Roman" panose="02020603050405020304" pitchFamily="18" charset="0"/>
              </a:rPr>
              <a:t>Comparación de los usos etnobotánicos entre las cinco comunidades del Valle del Chota</a:t>
            </a:r>
            <a:endParaRPr lang="es-EC" sz="2000" dirty="0">
              <a:latin typeface="Britannic Bold" panose="020B090306070302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A39EB492-5A2D-4424-8CF3-056D494BBF00}"/>
              </a:ext>
            </a:extLst>
          </p:cNvPr>
          <p:cNvSpPr/>
          <p:nvPr/>
        </p:nvSpPr>
        <p:spPr>
          <a:xfrm>
            <a:off x="4802255" y="1948389"/>
            <a:ext cx="3127514" cy="369332"/>
          </a:xfrm>
          <a:prstGeom prst="rect">
            <a:avLst/>
          </a:prstGeom>
        </p:spPr>
        <p:txBody>
          <a:bodyPr wrap="square">
            <a:spAutoFit/>
          </a:bodyPr>
          <a:lstStyle/>
          <a:p>
            <a:pPr>
              <a:spcAft>
                <a:spcPts val="0"/>
              </a:spcAft>
            </a:pPr>
            <a:r>
              <a:rPr lang="es-EC" b="1" dirty="0">
                <a:solidFill>
                  <a:srgbClr val="000000"/>
                </a:solidFill>
                <a:latin typeface="Arial" panose="020B0604020202020204" pitchFamily="34" charset="0"/>
                <a:ea typeface="Times New Roman" panose="02020603050405020304" pitchFamily="18" charset="0"/>
              </a:rPr>
              <a:t>Prueba de Kruskal-Wallis</a:t>
            </a:r>
            <a:endParaRPr lang="es-EC" sz="1100" dirty="0">
              <a:solidFill>
                <a:srgbClr val="000000"/>
              </a:solidFill>
              <a:effectLst/>
              <a:latin typeface="Courier New" panose="02070309020205020404" pitchFamily="49" charset="0"/>
              <a:ea typeface="Times New Roman" panose="02020603050405020304" pitchFamily="18" charset="0"/>
            </a:endParaRPr>
          </a:p>
        </p:txBody>
      </p:sp>
      <p:sp>
        <p:nvSpPr>
          <p:cNvPr id="9" name="CuadroTexto 8">
            <a:extLst>
              <a:ext uri="{FF2B5EF4-FFF2-40B4-BE49-F238E27FC236}">
                <a16:creationId xmlns:a16="http://schemas.microsoft.com/office/drawing/2014/main" id="{54D15F2D-BF70-415A-B98D-B22176A402FB}"/>
              </a:ext>
            </a:extLst>
          </p:cNvPr>
          <p:cNvSpPr txBox="1"/>
          <p:nvPr/>
        </p:nvSpPr>
        <p:spPr>
          <a:xfrm>
            <a:off x="1671025" y="5400670"/>
            <a:ext cx="9036882" cy="1200329"/>
          </a:xfrm>
          <a:prstGeom prst="rect">
            <a:avLst/>
          </a:prstGeom>
          <a:solidFill>
            <a:srgbClr val="0000FF"/>
          </a:solidFill>
          <a:ln>
            <a:noFill/>
          </a:ln>
          <a:effectLst/>
          <a:scene3d>
            <a:camera prst="orthographicFront">
              <a:rot lat="0" lon="0" rev="0"/>
            </a:camera>
            <a:lightRig rig="chilly" dir="t">
              <a:rot lat="0" lon="0" rev="18480000"/>
            </a:lightRig>
          </a:scene3d>
          <a:sp3d prstMaterial="clear">
            <a:bevelT h="635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dirty="0">
                <a:latin typeface="Times New Roman" panose="02020603050405020304" pitchFamily="18" charset="0"/>
                <a:ea typeface="Calibri" panose="020F0502020204030204" pitchFamily="34" charset="0"/>
              </a:rPr>
              <a:t>De acuerdo al cálculo del índice relativizado de importancia etnobotánica IVIER calculado por comunidad para cada categoría de uso, se acepta la hipótesis nula debido a que no existen diferencias significativas (</a:t>
            </a:r>
            <a:r>
              <a:rPr lang="es-ES" b="1" dirty="0">
                <a:latin typeface="Times New Roman" panose="02020603050405020304" pitchFamily="18" charset="0"/>
                <a:ea typeface="Calibri" panose="020F0502020204030204" pitchFamily="34" charset="0"/>
              </a:rPr>
              <a:t>H= 0.84; p&gt;0.05</a:t>
            </a:r>
            <a:r>
              <a:rPr lang="es-ES" dirty="0">
                <a:latin typeface="Times New Roman" panose="02020603050405020304" pitchFamily="18" charset="0"/>
                <a:ea typeface="Calibri" panose="020F0502020204030204" pitchFamily="34" charset="0"/>
              </a:rPr>
              <a:t>) realizada la prueba estadística no paramétrica Kruskal – Wallis.</a:t>
            </a:r>
          </a:p>
        </p:txBody>
      </p:sp>
    </p:spTree>
    <p:extLst>
      <p:ext uri="{BB962C8B-B14F-4D97-AF65-F5344CB8AC3E}">
        <p14:creationId xmlns:p14="http://schemas.microsoft.com/office/powerpoint/2010/main" val="42061718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F62991D1-DB07-4225-891A-D046940EB031}"/>
              </a:ext>
            </a:extLst>
          </p:cNvPr>
          <p:cNvSpPr/>
          <p:nvPr/>
        </p:nvSpPr>
        <p:spPr>
          <a:xfrm>
            <a:off x="3001061" y="3663179"/>
            <a:ext cx="6320738" cy="715089"/>
          </a:xfrm>
          <a:prstGeom prst="round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Etnobotánica de tres municipios del Norte del Estado Nuevo León ( Bustamante, 2013).</a:t>
            </a:r>
            <a:endParaRPr kumimoji="0" lang="es-EC"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ángulo 4">
            <a:extLst>
              <a:ext uri="{FF2B5EF4-FFF2-40B4-BE49-F238E27FC236}">
                <a16:creationId xmlns:a16="http://schemas.microsoft.com/office/drawing/2014/main" id="{11FD8341-2FB7-4DF6-A870-75425DD25AF4}"/>
              </a:ext>
            </a:extLst>
          </p:cNvPr>
          <p:cNvSpPr/>
          <p:nvPr/>
        </p:nvSpPr>
        <p:spPr>
          <a:xfrm>
            <a:off x="3519938" y="2802959"/>
            <a:ext cx="528298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Prueba estadística</a:t>
            </a: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de Kruskal-Wallis </a:t>
            </a:r>
            <a:r>
              <a:rPr kumimoji="0" lang="es-E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(H=0.99; p&gt;0,05)</a:t>
            </a:r>
            <a:endParaRPr kumimoji="0" lang="es-EC"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cxnSp>
        <p:nvCxnSpPr>
          <p:cNvPr id="7" name="Conector recto de flecha 6">
            <a:extLst>
              <a:ext uri="{FF2B5EF4-FFF2-40B4-BE49-F238E27FC236}">
                <a16:creationId xmlns:a16="http://schemas.microsoft.com/office/drawing/2014/main" id="{EAEC239D-61A8-4575-B387-0DB82BB7192E}"/>
              </a:ext>
            </a:extLst>
          </p:cNvPr>
          <p:cNvCxnSpPr>
            <a:stCxn id="4" idx="0"/>
            <a:endCxn id="5" idx="2"/>
          </p:cNvCxnSpPr>
          <p:nvPr/>
        </p:nvCxnSpPr>
        <p:spPr>
          <a:xfrm flipV="1">
            <a:off x="6161430" y="3172291"/>
            <a:ext cx="1" cy="49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E111A80D-B22A-4EB0-AFE8-EDBA2C86AA2C}"/>
              </a:ext>
            </a:extLst>
          </p:cNvPr>
          <p:cNvSpPr/>
          <p:nvPr/>
        </p:nvSpPr>
        <p:spPr>
          <a:xfrm>
            <a:off x="3225799" y="4996156"/>
            <a:ext cx="6096000" cy="64633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Ho: Los pobladores de los tres municipios tienen igual conocimiento en  usos etnobotánicos</a:t>
            </a:r>
            <a:endParaRPr kumimoji="0" lang="es-EC"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cxnSp>
        <p:nvCxnSpPr>
          <p:cNvPr id="11" name="Conector recto de flecha 10">
            <a:extLst>
              <a:ext uri="{FF2B5EF4-FFF2-40B4-BE49-F238E27FC236}">
                <a16:creationId xmlns:a16="http://schemas.microsoft.com/office/drawing/2014/main" id="{C64A3F57-8D22-4B7C-AF53-190F2B772822}"/>
              </a:ext>
            </a:extLst>
          </p:cNvPr>
          <p:cNvCxnSpPr>
            <a:stCxn id="4" idx="2"/>
          </p:cNvCxnSpPr>
          <p:nvPr/>
        </p:nvCxnSpPr>
        <p:spPr>
          <a:xfrm>
            <a:off x="6161430" y="4378268"/>
            <a:ext cx="0" cy="617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41040AD9-7465-404B-B3CB-85D74EE1E8FF}"/>
              </a:ext>
            </a:extLst>
          </p:cNvPr>
          <p:cNvSpPr/>
          <p:nvPr/>
        </p:nvSpPr>
        <p:spPr>
          <a:xfrm>
            <a:off x="1498433" y="666912"/>
            <a:ext cx="9325994" cy="1015663"/>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800"/>
              </a:spcAft>
              <a:buClrTx/>
              <a:buSzTx/>
              <a:buFontTx/>
              <a:buNone/>
              <a:tabLst/>
              <a:defRPr/>
            </a:pPr>
            <a:r>
              <a:rPr kumimoji="0" lang="es-EC" sz="20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Times New Roman" panose="02020603050405020304" pitchFamily="18" charset="0"/>
              </a:rPr>
              <a:t> </a:t>
            </a:r>
            <a:r>
              <a:rPr kumimoji="0" lang="es-ES" sz="20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Times New Roman" panose="02020603050405020304" pitchFamily="18" charset="0"/>
              </a:rPr>
              <a:t>Comparación de los usos etnobotánicos entre las cinco comunidades del Valle del Chota</a:t>
            </a:r>
            <a:endParaRPr kumimoji="0" lang="es-EC" sz="20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Times New Roman" panose="02020603050405020304" pitchFamily="18" charset="0"/>
            </a:endParaRPr>
          </a:p>
        </p:txBody>
      </p:sp>
      <p:pic>
        <p:nvPicPr>
          <p:cNvPr id="10" name="Imagen 9">
            <a:extLst>
              <a:ext uri="{FF2B5EF4-FFF2-40B4-BE49-F238E27FC236}">
                <a16:creationId xmlns:a16="http://schemas.microsoft.com/office/drawing/2014/main" id="{326EF044-340A-41EC-8C65-7C329CC08B58}"/>
              </a:ext>
            </a:extLst>
          </p:cNvPr>
          <p:cNvPicPr>
            <a:picLocks noChangeAspect="1"/>
          </p:cNvPicPr>
          <p:nvPr/>
        </p:nvPicPr>
        <p:blipFill>
          <a:blip r:embed="rId2"/>
          <a:stretch>
            <a:fillRect/>
          </a:stretch>
        </p:blipFill>
        <p:spPr>
          <a:xfrm>
            <a:off x="212706" y="365758"/>
            <a:ext cx="1024053"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06378B7E-CB4B-44C3-A10C-757371B92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655" y="365758"/>
            <a:ext cx="1049254" cy="951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170234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978B6CA-BE6A-47FA-8494-728893F02A51}"/>
              </a:ext>
            </a:extLst>
          </p:cNvPr>
          <p:cNvSpPr/>
          <p:nvPr/>
        </p:nvSpPr>
        <p:spPr>
          <a:xfrm>
            <a:off x="1162050" y="31263"/>
            <a:ext cx="10020300" cy="646331"/>
          </a:xfrm>
          <a:prstGeom prst="rect">
            <a:avLst/>
          </a:prstGeom>
        </p:spPr>
        <p:txBody>
          <a:bodyPr wrap="square">
            <a:spAutoFit/>
          </a:bodyPr>
          <a:lstStyle/>
          <a:p>
            <a:pPr algn="ctr"/>
            <a:r>
              <a:rPr lang="es-ES" dirty="0">
                <a:latin typeface="Britannic Bold" panose="020B0903060703020204" pitchFamily="34" charset="0"/>
                <a:cs typeface="Times New Roman" panose="02020603050405020304" pitchFamily="18" charset="0"/>
              </a:rPr>
              <a:t>Estrategias para la conservación y el uso sustentable de las especies vegetales del Valle del Chota</a:t>
            </a:r>
            <a:endParaRPr lang="es-EC" dirty="0">
              <a:latin typeface="Britannic Bold" panose="020B090306070302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F487410D-8A72-4CE3-BADC-CD195043BD25}"/>
              </a:ext>
            </a:extLst>
          </p:cNvPr>
          <p:cNvSpPr/>
          <p:nvPr/>
        </p:nvSpPr>
        <p:spPr>
          <a:xfrm>
            <a:off x="777738" y="694221"/>
            <a:ext cx="11239500" cy="417422"/>
          </a:xfrm>
          <a:prstGeom prst="rect">
            <a:avLst/>
          </a:prstGeom>
        </p:spPr>
        <p:txBody>
          <a:bodyPr wrap="square">
            <a:spAutoFit/>
          </a:bodyPr>
          <a:lstStyle/>
          <a:p>
            <a:pPr lvl="2" algn="just">
              <a:lnSpc>
                <a:spcPct val="150000"/>
              </a:lnSpc>
              <a:spcAft>
                <a:spcPts val="800"/>
              </a:spcAft>
            </a:pPr>
            <a:r>
              <a:rPr lang="es-ES" sz="1600" b="1" dirty="0">
                <a:latin typeface="Times New Roman" panose="02020603050405020304" pitchFamily="18" charset="0"/>
                <a:cs typeface="Times New Roman" panose="02020603050405020304" pitchFamily="18" charset="0"/>
              </a:rPr>
              <a:t>Proyecto 1: </a:t>
            </a:r>
            <a:r>
              <a:rPr lang="es-ES" sz="1600" dirty="0">
                <a:latin typeface="Times New Roman" panose="02020603050405020304" pitchFamily="18" charset="0"/>
                <a:cs typeface="Times New Roman" panose="02020603050405020304" pitchFamily="18" charset="0"/>
              </a:rPr>
              <a:t>Educación ambiental y sensibilización sobre la diversidad vegetal en las comunidades del Valle del Chota</a:t>
            </a:r>
            <a:endParaRPr lang="es-EC" sz="1600" b="1" dirty="0">
              <a:effectLst/>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a16="http://schemas.microsoft.com/office/drawing/2014/main" id="{D1FD302F-9C52-4E87-B4CD-681315D070AF}"/>
              </a:ext>
            </a:extLst>
          </p:cNvPr>
          <p:cNvSpPr/>
          <p:nvPr/>
        </p:nvSpPr>
        <p:spPr>
          <a:xfrm>
            <a:off x="777738" y="2355347"/>
            <a:ext cx="11239500" cy="841256"/>
          </a:xfrm>
          <a:prstGeom prst="rect">
            <a:avLst/>
          </a:prstGeom>
        </p:spPr>
        <p:txBody>
          <a:bodyPr wrap="square">
            <a:spAutoFit/>
          </a:bodyPr>
          <a:lstStyle/>
          <a:p>
            <a:pPr algn="just">
              <a:lnSpc>
                <a:spcPct val="150000"/>
              </a:lnSpc>
              <a:spcAft>
                <a:spcPts val="800"/>
              </a:spcAft>
            </a:pPr>
            <a:r>
              <a:rPr lang="es-ES" sz="1200" dirty="0">
                <a:latin typeface="Times New Roman" panose="02020603050405020304" pitchFamily="18" charset="0"/>
                <a:ea typeface="Calibri" panose="020F0502020204030204" pitchFamily="34" charset="0"/>
                <a:cs typeface="Times New Roman" panose="02020603050405020304" pitchFamily="18" charset="0"/>
              </a:rPr>
              <a:t> </a:t>
            </a:r>
            <a:endParaRPr lang="es-EC" sz="1200" dirty="0">
              <a:latin typeface="Times New Roman" panose="02020603050405020304" pitchFamily="18" charset="0"/>
              <a:ea typeface="Calibri" panose="020F0502020204030204" pitchFamily="34" charset="0"/>
              <a:cs typeface="Times New Roman" panose="02020603050405020304" pitchFamily="18" charset="0"/>
            </a:endParaRPr>
          </a:p>
          <a:p>
            <a:pPr lvl="2" algn="just">
              <a:lnSpc>
                <a:spcPct val="150000"/>
              </a:lnSpc>
              <a:spcAft>
                <a:spcPts val="800"/>
              </a:spcAft>
            </a:pPr>
            <a:r>
              <a:rPr lang="es-ES" sz="1600" b="1" dirty="0">
                <a:latin typeface="Times New Roman" panose="02020603050405020304" pitchFamily="18" charset="0"/>
                <a:cs typeface="Times New Roman" panose="02020603050405020304" pitchFamily="18" charset="0"/>
              </a:rPr>
              <a:t>Proyecto 2: </a:t>
            </a:r>
            <a:r>
              <a:rPr lang="es-ES" sz="1600" dirty="0">
                <a:latin typeface="Times New Roman" panose="02020603050405020304" pitchFamily="18" charset="0"/>
                <a:cs typeface="Times New Roman" panose="02020603050405020304" pitchFamily="18" charset="0"/>
              </a:rPr>
              <a:t>Conservación de las especies vegetales nativas de las comunidades del Valle del Chota</a:t>
            </a:r>
            <a:endParaRPr lang="es-EC" sz="1600" dirty="0">
              <a:latin typeface="Times New Roman" panose="02020603050405020304" pitchFamily="18" charset="0"/>
              <a:cs typeface="Times New Roman" panose="02020603050405020304" pitchFamily="18" charset="0"/>
            </a:endParaRPr>
          </a:p>
        </p:txBody>
      </p:sp>
      <p:sp>
        <p:nvSpPr>
          <p:cNvPr id="8" name="Rectángulo 7">
            <a:extLst>
              <a:ext uri="{FF2B5EF4-FFF2-40B4-BE49-F238E27FC236}">
                <a16:creationId xmlns:a16="http://schemas.microsoft.com/office/drawing/2014/main" id="{9A75CCBE-A709-47A7-9BE8-C72A88EACF49}"/>
              </a:ext>
            </a:extLst>
          </p:cNvPr>
          <p:cNvSpPr/>
          <p:nvPr/>
        </p:nvSpPr>
        <p:spPr>
          <a:xfrm>
            <a:off x="679264" y="4770377"/>
            <a:ext cx="9702800" cy="417422"/>
          </a:xfrm>
          <a:prstGeom prst="rect">
            <a:avLst/>
          </a:prstGeom>
        </p:spPr>
        <p:txBody>
          <a:bodyPr wrap="square">
            <a:spAutoFit/>
          </a:bodyPr>
          <a:lstStyle/>
          <a:p>
            <a:pPr lvl="2" algn="just">
              <a:lnSpc>
                <a:spcPct val="150000"/>
              </a:lnSpc>
              <a:spcAft>
                <a:spcPts val="800"/>
              </a:spcAft>
            </a:pPr>
            <a:r>
              <a:rPr lang="es-ES" sz="1600" b="1" dirty="0">
                <a:latin typeface="Times New Roman" panose="02020603050405020304" pitchFamily="18" charset="0"/>
                <a:cs typeface="Times New Roman" panose="02020603050405020304" pitchFamily="18" charset="0"/>
              </a:rPr>
              <a:t>Proyecto 3</a:t>
            </a:r>
            <a:r>
              <a:rPr lang="es-ES" sz="1600" dirty="0">
                <a:latin typeface="Times New Roman" panose="02020603050405020304" pitchFamily="18" charset="0"/>
                <a:cs typeface="Times New Roman" panose="02020603050405020304" pitchFamily="18" charset="0"/>
              </a:rPr>
              <a:t>:  Guía etnobotánica de las especies vegetales del Valle Interandino del Chota</a:t>
            </a:r>
            <a:endParaRPr lang="es-EC" sz="1600" dirty="0">
              <a:latin typeface="Times New Roman" panose="02020603050405020304" pitchFamily="18"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E2C845EA-B13A-4465-915C-B0E8A1322B26}"/>
              </a:ext>
            </a:extLst>
          </p:cNvPr>
          <p:cNvGraphicFramePr>
            <a:graphicFrameLocks noGrp="1"/>
          </p:cNvGraphicFramePr>
          <p:nvPr>
            <p:extLst>
              <p:ext uri="{D42A27DB-BD31-4B8C-83A1-F6EECF244321}">
                <p14:modId xmlns:p14="http://schemas.microsoft.com/office/powerpoint/2010/main" val="2388028952"/>
              </p:ext>
            </p:extLst>
          </p:nvPr>
        </p:nvGraphicFramePr>
        <p:xfrm>
          <a:off x="3124199" y="1218572"/>
          <a:ext cx="7609450" cy="1497330"/>
        </p:xfrm>
        <a:graphic>
          <a:graphicData uri="http://schemas.openxmlformats.org/drawingml/2006/table">
            <a:tbl>
              <a:tblPr>
                <a:effectLst>
                  <a:innerShdw blurRad="114300">
                    <a:prstClr val="black"/>
                  </a:innerShdw>
                </a:effectLst>
              </a:tblPr>
              <a:tblGrid>
                <a:gridCol w="3804725">
                  <a:extLst>
                    <a:ext uri="{9D8B030D-6E8A-4147-A177-3AD203B41FA5}">
                      <a16:colId xmlns:a16="http://schemas.microsoft.com/office/drawing/2014/main" val="99823706"/>
                    </a:ext>
                  </a:extLst>
                </a:gridCol>
                <a:gridCol w="3804725">
                  <a:extLst>
                    <a:ext uri="{9D8B030D-6E8A-4147-A177-3AD203B41FA5}">
                      <a16:colId xmlns:a16="http://schemas.microsoft.com/office/drawing/2014/main" val="841916640"/>
                    </a:ext>
                  </a:extLst>
                </a:gridCol>
              </a:tblGrid>
              <a:tr h="209550">
                <a:tc>
                  <a:txBody>
                    <a:bodyPr/>
                    <a:lstStyle/>
                    <a:p>
                      <a:pPr algn="ctr" fontAlgn="b"/>
                      <a:r>
                        <a:rPr lang="es-EC" sz="1300" b="1" i="0" u="none" strike="noStrike" dirty="0">
                          <a:solidFill>
                            <a:srgbClr val="000000"/>
                          </a:solidFill>
                          <a:effectLst/>
                          <a:latin typeface="Times New Roman" panose="02020603050405020304" pitchFamily="18" charset="0"/>
                        </a:rPr>
                        <a:t>Objetivo</a:t>
                      </a:r>
                    </a:p>
                  </a:txBody>
                  <a:tcPr marL="9525" marR="9525" marT="9525"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s-EC" sz="1300" b="1" i="0" u="none" strike="noStrike">
                          <a:solidFill>
                            <a:srgbClr val="000000"/>
                          </a:solidFill>
                          <a:effectLst/>
                          <a:latin typeface="Times New Roman" panose="02020603050405020304" pitchFamily="18" charset="0"/>
                        </a:rPr>
                        <a:t>Alcance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758996"/>
                  </a:ext>
                </a:extLst>
              </a:tr>
              <a:tr h="0">
                <a:tc>
                  <a:txBody>
                    <a:bodyPr/>
                    <a:lstStyle/>
                    <a:p>
                      <a:pPr algn="ctr" fontAlgn="ctr"/>
                      <a:r>
                        <a:rPr lang="es-EC" sz="1300" b="0" i="0" u="none" strike="noStrike" dirty="0">
                          <a:solidFill>
                            <a:srgbClr val="000000"/>
                          </a:solidFill>
                          <a:effectLst/>
                          <a:latin typeface="Times New Roman" panose="02020603050405020304" pitchFamily="18" charset="0"/>
                        </a:rPr>
                        <a:t>Promover el uso sustentable de las especies vegetales en comunidades del Valle del Chota.</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just" fontAlgn="b"/>
                      <a:r>
                        <a:rPr lang="es-EC" sz="1300" b="0" i="0" u="none" strike="noStrike" dirty="0">
                          <a:solidFill>
                            <a:srgbClr val="000000"/>
                          </a:solidFill>
                          <a:effectLst/>
                          <a:latin typeface="Times New Roman" panose="02020603050405020304" pitchFamily="18" charset="0"/>
                        </a:rPr>
                        <a:t>A través de la educación ambiental en comunidades del Valle del Chota, se desarrollará una concientización en el manejo de los recursos florísticos locales, conservándolos y aprovechándolos de forma sostenible, la cual permita el desarrollo socio-económico y socio-ambiental.</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3701320"/>
                  </a:ext>
                </a:extLst>
              </a:tr>
            </a:tbl>
          </a:graphicData>
        </a:graphic>
      </p:graphicFrame>
      <p:graphicFrame>
        <p:nvGraphicFramePr>
          <p:cNvPr id="10" name="Tabla 9">
            <a:extLst>
              <a:ext uri="{FF2B5EF4-FFF2-40B4-BE49-F238E27FC236}">
                <a16:creationId xmlns:a16="http://schemas.microsoft.com/office/drawing/2014/main" id="{D3A41E19-A65B-4267-B270-21CB527B4799}"/>
              </a:ext>
            </a:extLst>
          </p:cNvPr>
          <p:cNvGraphicFramePr>
            <a:graphicFrameLocks noGrp="1"/>
          </p:cNvGraphicFramePr>
          <p:nvPr>
            <p:extLst>
              <p:ext uri="{D42A27DB-BD31-4B8C-83A1-F6EECF244321}">
                <p14:modId xmlns:p14="http://schemas.microsoft.com/office/powerpoint/2010/main" val="4208812179"/>
              </p:ext>
            </p:extLst>
          </p:nvPr>
        </p:nvGraphicFramePr>
        <p:xfrm>
          <a:off x="3124199" y="3311467"/>
          <a:ext cx="7609450" cy="1299210"/>
        </p:xfrm>
        <a:graphic>
          <a:graphicData uri="http://schemas.openxmlformats.org/drawingml/2006/table">
            <a:tbl>
              <a:tblPr>
                <a:effectLst>
                  <a:innerShdw blurRad="114300">
                    <a:prstClr val="black"/>
                  </a:innerShdw>
                </a:effectLst>
              </a:tblPr>
              <a:tblGrid>
                <a:gridCol w="3804725">
                  <a:extLst>
                    <a:ext uri="{9D8B030D-6E8A-4147-A177-3AD203B41FA5}">
                      <a16:colId xmlns:a16="http://schemas.microsoft.com/office/drawing/2014/main" val="777681895"/>
                    </a:ext>
                  </a:extLst>
                </a:gridCol>
                <a:gridCol w="3804725">
                  <a:extLst>
                    <a:ext uri="{9D8B030D-6E8A-4147-A177-3AD203B41FA5}">
                      <a16:colId xmlns:a16="http://schemas.microsoft.com/office/drawing/2014/main" val="2961742507"/>
                    </a:ext>
                  </a:extLst>
                </a:gridCol>
              </a:tblGrid>
              <a:tr h="209550">
                <a:tc>
                  <a:txBody>
                    <a:bodyPr/>
                    <a:lstStyle/>
                    <a:p>
                      <a:pPr algn="ctr" fontAlgn="b"/>
                      <a:r>
                        <a:rPr lang="es-EC" sz="1300" b="1" i="0" u="none" strike="noStrike" dirty="0">
                          <a:solidFill>
                            <a:srgbClr val="000000"/>
                          </a:solidFill>
                          <a:effectLst/>
                          <a:latin typeface="Times New Roman" panose="02020603050405020304" pitchFamily="18" charset="0"/>
                        </a:rPr>
                        <a:t>Objetivo</a:t>
                      </a:r>
                    </a:p>
                  </a:txBody>
                  <a:tcPr marL="9525" marR="9525" marT="9525"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s-EC" sz="1300" b="1" i="0" u="none" strike="noStrike">
                          <a:solidFill>
                            <a:srgbClr val="000000"/>
                          </a:solidFill>
                          <a:effectLst/>
                          <a:latin typeface="Times New Roman" panose="02020603050405020304" pitchFamily="18" charset="0"/>
                        </a:rPr>
                        <a:t>Alcance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10564643"/>
                  </a:ext>
                </a:extLst>
              </a:tr>
              <a:tr h="0">
                <a:tc>
                  <a:txBody>
                    <a:bodyPr/>
                    <a:lstStyle/>
                    <a:p>
                      <a:pPr algn="ctr" fontAlgn="ctr"/>
                      <a:r>
                        <a:rPr lang="es-EC" sz="1300" b="0" i="0" u="none" strike="noStrike">
                          <a:solidFill>
                            <a:srgbClr val="000000"/>
                          </a:solidFill>
                          <a:effectLst/>
                          <a:latin typeface="Times New Roman" panose="02020603050405020304" pitchFamily="18" charset="0"/>
                        </a:rPr>
                        <a:t>Conservar las especies vegetales nativas de las comunidades del Chota.</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just" fontAlgn="ctr"/>
                      <a:r>
                        <a:rPr lang="es-EC" sz="1300" b="0" i="0" u="none" strike="noStrike" dirty="0">
                          <a:solidFill>
                            <a:srgbClr val="000000"/>
                          </a:solidFill>
                          <a:effectLst/>
                          <a:latin typeface="Times New Roman" panose="02020603050405020304" pitchFamily="18" charset="0"/>
                        </a:rPr>
                        <a:t>Mediante la conservación de los recursos vegetales nativos, se evitará la desaparición de algunas especies, además que se fomentará el uso sostenible de la biodiversidad vegetal, promoviendo el valor cultural de uso de cada especie por comunidad.</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70448568"/>
                  </a:ext>
                </a:extLst>
              </a:tr>
            </a:tbl>
          </a:graphicData>
        </a:graphic>
      </p:graphicFrame>
      <p:graphicFrame>
        <p:nvGraphicFramePr>
          <p:cNvPr id="12" name="Tabla 11">
            <a:extLst>
              <a:ext uri="{FF2B5EF4-FFF2-40B4-BE49-F238E27FC236}">
                <a16:creationId xmlns:a16="http://schemas.microsoft.com/office/drawing/2014/main" id="{990F71DE-93F7-4275-A3B9-4E16E3C1905C}"/>
              </a:ext>
            </a:extLst>
          </p:cNvPr>
          <p:cNvGraphicFramePr>
            <a:graphicFrameLocks noGrp="1"/>
          </p:cNvGraphicFramePr>
          <p:nvPr>
            <p:extLst>
              <p:ext uri="{D42A27DB-BD31-4B8C-83A1-F6EECF244321}">
                <p14:modId xmlns:p14="http://schemas.microsoft.com/office/powerpoint/2010/main" val="2994680992"/>
              </p:ext>
            </p:extLst>
          </p:nvPr>
        </p:nvGraphicFramePr>
        <p:xfrm>
          <a:off x="3124199" y="5438940"/>
          <a:ext cx="7609450" cy="1299210"/>
        </p:xfrm>
        <a:graphic>
          <a:graphicData uri="http://schemas.openxmlformats.org/drawingml/2006/table">
            <a:tbl>
              <a:tblPr>
                <a:effectLst>
                  <a:innerShdw blurRad="114300">
                    <a:prstClr val="black"/>
                  </a:innerShdw>
                </a:effectLst>
              </a:tblPr>
              <a:tblGrid>
                <a:gridCol w="3804725">
                  <a:extLst>
                    <a:ext uri="{9D8B030D-6E8A-4147-A177-3AD203B41FA5}">
                      <a16:colId xmlns:a16="http://schemas.microsoft.com/office/drawing/2014/main" val="1781400176"/>
                    </a:ext>
                  </a:extLst>
                </a:gridCol>
                <a:gridCol w="3804725">
                  <a:extLst>
                    <a:ext uri="{9D8B030D-6E8A-4147-A177-3AD203B41FA5}">
                      <a16:colId xmlns:a16="http://schemas.microsoft.com/office/drawing/2014/main" val="2169537609"/>
                    </a:ext>
                  </a:extLst>
                </a:gridCol>
              </a:tblGrid>
              <a:tr h="238125">
                <a:tc>
                  <a:txBody>
                    <a:bodyPr/>
                    <a:lstStyle/>
                    <a:p>
                      <a:pPr algn="ctr" fontAlgn="b"/>
                      <a:r>
                        <a:rPr lang="es-EC" sz="1300" b="1" i="0" u="none" strike="noStrike" dirty="0">
                          <a:solidFill>
                            <a:srgbClr val="000000"/>
                          </a:solidFill>
                          <a:effectLst/>
                          <a:latin typeface="Times New Roman" panose="02020603050405020304" pitchFamily="18" charset="0"/>
                        </a:rPr>
                        <a:t>Objetivo</a:t>
                      </a:r>
                    </a:p>
                  </a:txBody>
                  <a:tcPr marL="9525" marR="9525" marT="9525"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s-EC" sz="1300" b="1" i="0" u="none" strike="noStrike" dirty="0">
                          <a:solidFill>
                            <a:srgbClr val="000000"/>
                          </a:solidFill>
                          <a:effectLst/>
                          <a:latin typeface="Times New Roman" panose="02020603050405020304" pitchFamily="18" charset="0"/>
                        </a:rPr>
                        <a:t>Alcance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2631591"/>
                  </a:ext>
                </a:extLst>
              </a:tr>
              <a:tr h="0">
                <a:tc>
                  <a:txBody>
                    <a:bodyPr/>
                    <a:lstStyle/>
                    <a:p>
                      <a:pPr algn="ctr" fontAlgn="ctr"/>
                      <a:r>
                        <a:rPr lang="es-EC" sz="1300" b="0" i="0" u="none" strike="noStrike" dirty="0">
                          <a:solidFill>
                            <a:srgbClr val="000000"/>
                          </a:solidFill>
                          <a:effectLst/>
                          <a:latin typeface="Times New Roman" panose="02020603050405020304" pitchFamily="18" charset="0"/>
                        </a:rPr>
                        <a:t>Realizar un guía etnobotánica de las plantas vegetales de las comunidades del Valle del Chota.</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just" fontAlgn="ctr"/>
                      <a:r>
                        <a:rPr lang="es-EC" sz="1300" b="0" i="0" u="none" strike="noStrike" dirty="0">
                          <a:solidFill>
                            <a:srgbClr val="000000"/>
                          </a:solidFill>
                          <a:effectLst/>
                          <a:latin typeface="Times New Roman" panose="02020603050405020304" pitchFamily="18" charset="0"/>
                        </a:rPr>
                        <a:t>  A través de la elaboración de la guía etnobotánica se promoverá los conocimientos y saberes ancestrales relacionados con el uso de las plantas entre comunidades del Valle del Chota, evitando la pérdida de dichos saberes.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33819837"/>
                  </a:ext>
                </a:extLst>
              </a:tr>
            </a:tbl>
          </a:graphicData>
        </a:graphic>
      </p:graphicFrame>
    </p:spTree>
    <p:extLst>
      <p:ext uri="{BB962C8B-B14F-4D97-AF65-F5344CB8AC3E}">
        <p14:creationId xmlns:p14="http://schemas.microsoft.com/office/powerpoint/2010/main" val="376227594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Karina Tituaña\AppData\Local\Microsoft\Windows\INetCache\Content.Word\GUÍA.JPG">
            <a:extLst>
              <a:ext uri="{FF2B5EF4-FFF2-40B4-BE49-F238E27FC236}">
                <a16:creationId xmlns:a16="http://schemas.microsoft.com/office/drawing/2014/main" id="{51022677-46AF-4853-B6CC-86830B5BF3C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159" y="204789"/>
            <a:ext cx="5360505" cy="6470331"/>
          </a:xfrm>
          <a:prstGeom prst="rect">
            <a:avLst/>
          </a:prstGeom>
          <a:noFill/>
          <a:ln>
            <a:noFill/>
          </a:ln>
        </p:spPr>
      </p:pic>
      <p:pic>
        <p:nvPicPr>
          <p:cNvPr id="5" name="Imagen 4">
            <a:extLst>
              <a:ext uri="{FF2B5EF4-FFF2-40B4-BE49-F238E27FC236}">
                <a16:creationId xmlns:a16="http://schemas.microsoft.com/office/drawing/2014/main" id="{30EF13CA-2461-4054-A77A-CB50753C2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999" y="204789"/>
            <a:ext cx="5600700" cy="6470331"/>
          </a:xfrm>
          <a:prstGeom prst="rect">
            <a:avLst/>
          </a:prstGeom>
        </p:spPr>
      </p:pic>
    </p:spTree>
    <p:extLst>
      <p:ext uri="{BB962C8B-B14F-4D97-AF65-F5344CB8AC3E}">
        <p14:creationId xmlns:p14="http://schemas.microsoft.com/office/powerpoint/2010/main" val="16173162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B3FBA4C-1484-4C46-8FD7-1F0F343C0046}"/>
              </a:ext>
            </a:extLst>
          </p:cNvPr>
          <p:cNvSpPr/>
          <p:nvPr/>
        </p:nvSpPr>
        <p:spPr>
          <a:xfrm>
            <a:off x="1518280" y="0"/>
            <a:ext cx="2662908" cy="523220"/>
          </a:xfrm>
          <a:prstGeom prst="rect">
            <a:avLst/>
          </a:prstGeom>
        </p:spPr>
        <p:txBody>
          <a:bodyPr wrap="none">
            <a:spAutoFit/>
          </a:bodyPr>
          <a:lstStyle/>
          <a:p>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CONCLUSIONES</a:t>
            </a:r>
            <a:r>
              <a:rPr lang="es-ES" dirty="0">
                <a:latin typeface="Times New Roman" panose="02020603050405020304" pitchFamily="18" charset="0"/>
                <a:ea typeface="Calibri" panose="020F0502020204030204" pitchFamily="34" charset="0"/>
              </a:rPr>
              <a:t> </a:t>
            </a:r>
            <a:endParaRPr lang="es-EC" dirty="0"/>
          </a:p>
        </p:txBody>
      </p:sp>
      <p:sp>
        <p:nvSpPr>
          <p:cNvPr id="3" name="Rectángulo 2">
            <a:extLst>
              <a:ext uri="{FF2B5EF4-FFF2-40B4-BE49-F238E27FC236}">
                <a16:creationId xmlns:a16="http://schemas.microsoft.com/office/drawing/2014/main" id="{67ED32FF-46E1-47E3-9ABD-F26C2A9019A2}"/>
              </a:ext>
            </a:extLst>
          </p:cNvPr>
          <p:cNvSpPr/>
          <p:nvPr/>
        </p:nvSpPr>
        <p:spPr>
          <a:xfrm>
            <a:off x="238539" y="706303"/>
            <a:ext cx="11754678" cy="590931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a:spAutoFit/>
          </a:bodyPr>
          <a:lstStyle/>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Los habitantes de las cinco comunidades del Valle del Chota utilizan 128 especies vegetales agrupadas en 115 géneros pertenecientes a 51 familias botánicas siendo las familias Asteraceae y Solanaceae las que incluyen mayor cantidad de plantas,9, lo que representa el 14% de los registros obtenidos en el área de estudio.</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Las especies vegetales registradas en las comunidades estudiadas se agrupan en 6 categorías de uso: Medicinal, alimenticio, comercial, ornamental, ritual y otras, siendo las más importantes la alimenticia, medicinal y comercial con el 33,2 %, 30,4% y 23,4% respectivamente de las especies contabilizadas en el área estudiada.</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La especie con mayor índice de importancia etnobotánico relativizado IVIER es el aguacate (</a:t>
            </a:r>
            <a:r>
              <a:rPr lang="es-ES" i="1" dirty="0">
                <a:latin typeface="Times New Roman" panose="02020603050405020304" pitchFamily="18" charset="0"/>
                <a:ea typeface="Calibri" panose="020F0502020204030204" pitchFamily="34" charset="0"/>
                <a:cs typeface="Times New Roman" panose="02020603050405020304" pitchFamily="18" charset="0"/>
              </a:rPr>
              <a:t>Persea americana </a:t>
            </a:r>
            <a:r>
              <a:rPr lang="es-ES" dirty="0">
                <a:latin typeface="Times New Roman" panose="02020603050405020304" pitchFamily="18" charset="0"/>
                <a:ea typeface="Calibri" panose="020F0502020204030204" pitchFamily="34" charset="0"/>
                <a:cs typeface="Times New Roman" panose="02020603050405020304" pitchFamily="18" charset="0"/>
              </a:rPr>
              <a:t>Mill.) con un valor de 204, debido a que es utilizado en las cinco comunidades en estudio de manera medicinal, alimenticia y comercial.</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Se registraron 56 especies de uso medicinal las cuales son utilizadas para tratar 72 enfermedades o padecimientos y son especialmente utilizados para mejorar el funcionamiento de los sistemas: cardiovascular, urinario y nervioso. </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096468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73A9B5-187B-4C89-B348-06BE3DFCC932}"/>
              </a:ext>
            </a:extLst>
          </p:cNvPr>
          <p:cNvSpPr/>
          <p:nvPr/>
        </p:nvSpPr>
        <p:spPr>
          <a:xfrm>
            <a:off x="210504" y="1368765"/>
            <a:ext cx="11767931" cy="51809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a:spAutoFit/>
          </a:bodyPr>
          <a:lstStyle/>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La especie con mayor índice de uso significativo TRAMIL es el llantén (</a:t>
            </a:r>
            <a:r>
              <a:rPr lang="es-ES" i="1" dirty="0">
                <a:latin typeface="Times New Roman" panose="02020603050405020304" pitchFamily="18" charset="0"/>
                <a:ea typeface="Calibri" panose="020F0502020204030204" pitchFamily="34" charset="0"/>
                <a:cs typeface="Times New Roman" panose="02020603050405020304" pitchFamily="18" charset="0"/>
              </a:rPr>
              <a:t>Plantago major</a:t>
            </a:r>
            <a:r>
              <a:rPr lang="es-ES" dirty="0">
                <a:latin typeface="Times New Roman" panose="02020603050405020304" pitchFamily="18" charset="0"/>
                <a:ea typeface="Calibri" panose="020F0502020204030204" pitchFamily="34" charset="0"/>
                <a:cs typeface="Times New Roman" panose="02020603050405020304" pitchFamily="18" charset="0"/>
              </a:rPr>
              <a:t> L.) con un valor de 4,8, ya que posee mayor valor cultural al ser utilizado en las cinco comunidades para tratar 15 enfermedades o padecimientos.</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En el área de estudio se registraron 12 especies vegetales con amenaza de desaparición, de las cuales se encuentran en peligro crítico: papaya (</a:t>
            </a:r>
            <a:r>
              <a:rPr lang="es-ES" i="1" dirty="0">
                <a:latin typeface="Times New Roman" panose="02020603050405020304" pitchFamily="18" charset="0"/>
                <a:ea typeface="Calibri" panose="020F0502020204030204" pitchFamily="34" charset="0"/>
                <a:cs typeface="Times New Roman" panose="02020603050405020304" pitchFamily="18" charset="0"/>
              </a:rPr>
              <a:t>Carica papaya</a:t>
            </a:r>
            <a:r>
              <a:rPr lang="es-ES" dirty="0">
                <a:latin typeface="Times New Roman" panose="02020603050405020304" pitchFamily="18" charset="0"/>
                <a:ea typeface="Calibri" panose="020F0502020204030204" pitchFamily="34" charset="0"/>
                <a:cs typeface="Times New Roman" panose="02020603050405020304" pitchFamily="18" charset="0"/>
              </a:rPr>
              <a:t> L.), tomate riñón (</a:t>
            </a:r>
            <a:r>
              <a:rPr lang="es-ES" i="1" dirty="0">
                <a:latin typeface="Times New Roman" panose="02020603050405020304" pitchFamily="18" charset="0"/>
                <a:ea typeface="Calibri" panose="020F0502020204030204" pitchFamily="34" charset="0"/>
                <a:cs typeface="Times New Roman" panose="02020603050405020304" pitchFamily="18" charset="0"/>
              </a:rPr>
              <a:t>Solanum lycopersicum</a:t>
            </a:r>
            <a:r>
              <a:rPr lang="es-ES" dirty="0">
                <a:latin typeface="Times New Roman" panose="02020603050405020304" pitchFamily="18" charset="0"/>
                <a:ea typeface="Calibri" panose="020F0502020204030204" pitchFamily="34" charset="0"/>
                <a:cs typeface="Times New Roman" panose="02020603050405020304" pitchFamily="18" charset="0"/>
              </a:rPr>
              <a:t> L.) y   Ovo (</a:t>
            </a:r>
            <a:r>
              <a:rPr lang="es-E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Spondias mombin </a:t>
            </a:r>
            <a:r>
              <a:rPr lang="es-E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s-E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s-ES" dirty="0">
                <a:latin typeface="Times New Roman" panose="02020603050405020304" pitchFamily="18" charset="0"/>
                <a:ea typeface="Calibri" panose="020F0502020204030204" pitchFamily="34" charset="0"/>
                <a:cs typeface="Times New Roman" panose="02020603050405020304" pitchFamily="18" charset="0"/>
              </a:rPr>
              <a:t>), debido a procesos de aculturización acelerados, manejo inadecuado de los cultivos y factores externos (grana o cochinilla y erosión del suelo).</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80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De las seis categorías de uso etnobotánico estudiadas las que tienen mayor frecuencia utilitaria son:  la categoría alimenticia con 39,5 %, medicinal con 34,8% y comercial 17,8%, debido a que las actividades de las personas afrochoteñas están encaminadas en alimentación, tratamiento ancestral de enfermedades o padecimientos y comercialización y/o producción de productos alimenticios.</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92033D3B-BC01-4148-9771-7436419718ED}"/>
              </a:ext>
            </a:extLst>
          </p:cNvPr>
          <p:cNvSpPr/>
          <p:nvPr/>
        </p:nvSpPr>
        <p:spPr>
          <a:xfrm>
            <a:off x="1558037" y="649356"/>
            <a:ext cx="2662908" cy="523220"/>
          </a:xfrm>
          <a:prstGeom prst="rect">
            <a:avLst/>
          </a:prstGeom>
        </p:spPr>
        <p:txBody>
          <a:bodyPr wrap="none">
            <a:spAutoFit/>
          </a:bodyPr>
          <a:lstStyle/>
          <a:p>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CONCLUSIONES</a:t>
            </a:r>
            <a:r>
              <a:rPr lang="es-ES" dirty="0">
                <a:latin typeface="Times New Roman" panose="02020603050405020304" pitchFamily="18" charset="0"/>
                <a:ea typeface="Calibri" panose="020F0502020204030204" pitchFamily="34" charset="0"/>
              </a:rPr>
              <a:t> </a:t>
            </a:r>
            <a:endParaRPr lang="es-EC" dirty="0"/>
          </a:p>
        </p:txBody>
      </p:sp>
    </p:spTree>
    <p:extLst>
      <p:ext uri="{BB962C8B-B14F-4D97-AF65-F5344CB8AC3E}">
        <p14:creationId xmlns:p14="http://schemas.microsoft.com/office/powerpoint/2010/main" val="17988087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EDC1B4F-79CA-47B3-B8F2-F7CDADC5F471}"/>
              </a:ext>
            </a:extLst>
          </p:cNvPr>
          <p:cNvPicPr>
            <a:picLocks noChangeAspect="1"/>
          </p:cNvPicPr>
          <p:nvPr/>
        </p:nvPicPr>
        <p:blipFill>
          <a:blip r:embed="rId2"/>
          <a:stretch>
            <a:fillRect/>
          </a:stretch>
        </p:blipFill>
        <p:spPr>
          <a:xfrm>
            <a:off x="675614" y="207477"/>
            <a:ext cx="1188119" cy="1104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a:extLst>
              <a:ext uri="{FF2B5EF4-FFF2-40B4-BE49-F238E27FC236}">
                <a16:creationId xmlns:a16="http://schemas.microsoft.com/office/drawing/2014/main" id="{9D0A9C01-64C1-45FE-8CB0-C79AF05B5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4157" y="207477"/>
            <a:ext cx="1280277" cy="1161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ángulo 8">
            <a:extLst>
              <a:ext uri="{FF2B5EF4-FFF2-40B4-BE49-F238E27FC236}">
                <a16:creationId xmlns:a16="http://schemas.microsoft.com/office/drawing/2014/main" id="{CE740891-CAFF-41C5-BB1B-9C6A63EFCE74}"/>
              </a:ext>
            </a:extLst>
          </p:cNvPr>
          <p:cNvSpPr/>
          <p:nvPr/>
        </p:nvSpPr>
        <p:spPr>
          <a:xfrm>
            <a:off x="3149491" y="465098"/>
            <a:ext cx="6078908" cy="646331"/>
          </a:xfrm>
          <a:prstGeom prst="rect">
            <a:avLst/>
          </a:prstGeom>
        </p:spPr>
        <p:txBody>
          <a:bodyPr wrap="none">
            <a:spAutoFit/>
          </a:bodyPr>
          <a:lstStyle/>
          <a:p>
            <a:r>
              <a:rPr lang="es-EC" sz="36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Problema de la investigación</a:t>
            </a:r>
          </a:p>
        </p:txBody>
      </p:sp>
      <p:pic>
        <p:nvPicPr>
          <p:cNvPr id="3" name="Imagen 2">
            <a:extLst>
              <a:ext uri="{FF2B5EF4-FFF2-40B4-BE49-F238E27FC236}">
                <a16:creationId xmlns:a16="http://schemas.microsoft.com/office/drawing/2014/main" id="{47DCAA2B-3B64-4E8B-A382-2E91A014B599}"/>
              </a:ext>
            </a:extLst>
          </p:cNvPr>
          <p:cNvPicPr>
            <a:picLocks noChangeAspect="1"/>
          </p:cNvPicPr>
          <p:nvPr/>
        </p:nvPicPr>
        <p:blipFill>
          <a:blip r:embed="rId4"/>
          <a:stretch>
            <a:fillRect/>
          </a:stretch>
        </p:blipFill>
        <p:spPr>
          <a:xfrm>
            <a:off x="7354265" y="2138582"/>
            <a:ext cx="4324265" cy="3243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0" name="Diagrama 9">
            <a:extLst>
              <a:ext uri="{FF2B5EF4-FFF2-40B4-BE49-F238E27FC236}">
                <a16:creationId xmlns:a16="http://schemas.microsoft.com/office/drawing/2014/main" id="{614293AA-39EA-48F3-AFCA-15BDB6BE3CD4}"/>
              </a:ext>
            </a:extLst>
          </p:cNvPr>
          <p:cNvGraphicFramePr/>
          <p:nvPr>
            <p:extLst>
              <p:ext uri="{D42A27DB-BD31-4B8C-83A1-F6EECF244321}">
                <p14:modId xmlns:p14="http://schemas.microsoft.com/office/powerpoint/2010/main" val="1923970387"/>
              </p:ext>
            </p:extLst>
          </p:nvPr>
        </p:nvGraphicFramePr>
        <p:xfrm>
          <a:off x="0" y="987165"/>
          <a:ext cx="7712765" cy="55460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33047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458A05-AA3A-4003-978B-FDE2FE6C8E15}"/>
              </a:ext>
            </a:extLst>
          </p:cNvPr>
          <p:cNvSpPr/>
          <p:nvPr/>
        </p:nvSpPr>
        <p:spPr>
          <a:xfrm>
            <a:off x="1783324" y="739674"/>
            <a:ext cx="3425938" cy="584775"/>
          </a:xfrm>
          <a:prstGeom prst="rect">
            <a:avLst/>
          </a:prstGeom>
        </p:spPr>
        <p:txBody>
          <a:bodyPr wrap="none">
            <a:spAutoFit/>
          </a:bodyPr>
          <a:lstStyle/>
          <a:p>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RECOMENDACIONES</a:t>
            </a:r>
            <a:r>
              <a:rPr lang="es-ES" sz="3200" b="1" dirty="0"/>
              <a:t> </a:t>
            </a:r>
            <a:endParaRPr lang="es-EC" sz="3200" b="1" dirty="0"/>
          </a:p>
        </p:txBody>
      </p:sp>
      <p:sp>
        <p:nvSpPr>
          <p:cNvPr id="6" name="Rectángulo 5">
            <a:extLst>
              <a:ext uri="{FF2B5EF4-FFF2-40B4-BE49-F238E27FC236}">
                <a16:creationId xmlns:a16="http://schemas.microsoft.com/office/drawing/2014/main" id="{9B389F0C-C34B-4360-AD91-0D5470746188}"/>
              </a:ext>
            </a:extLst>
          </p:cNvPr>
          <p:cNvSpPr/>
          <p:nvPr/>
        </p:nvSpPr>
        <p:spPr>
          <a:xfrm>
            <a:off x="848140" y="2227918"/>
            <a:ext cx="10668000" cy="38318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Se recomienda realizar estudios etnobotánicos en el Valle del Chota partiendo de los datos obtenidos para confirmar la importancia de las tres categorías de uso significativo establecidas en la presente investigación con la finalidad de ampliar la información acerca de las especies vegetales inmersas en cada una de ellas.</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Se recomienda aplicar las estrategias propuestas en esta investigación ya que están encaminadas en el aprovechamiento sostenible de la diversidad vegetal del Valle del Chota.</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Se recomienda realizar talleres participativos, los cuales permitan conocer la importancia del manejo sostenible de las especies vegetales en cada comunidad.</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494865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5CD9036-2125-483B-AC1C-110A4B3AA61F}"/>
              </a:ext>
            </a:extLst>
          </p:cNvPr>
          <p:cNvSpPr/>
          <p:nvPr/>
        </p:nvSpPr>
        <p:spPr>
          <a:xfrm>
            <a:off x="3002524" y="0"/>
            <a:ext cx="5178021" cy="584775"/>
          </a:xfrm>
          <a:prstGeom prst="rect">
            <a:avLst/>
          </a:prstGeom>
        </p:spPr>
        <p:txBody>
          <a:bodyPr wrap="none">
            <a:spAutoFit/>
          </a:bodyPr>
          <a:lstStyle/>
          <a:p>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REFERENCIAS BIBLIOGRÁFICAS</a:t>
            </a:r>
            <a:r>
              <a:rPr lang="es-ES" sz="3200" b="1" dirty="0"/>
              <a:t> </a:t>
            </a:r>
            <a:endParaRPr lang="es-EC" sz="3200" b="1" dirty="0"/>
          </a:p>
        </p:txBody>
      </p:sp>
      <p:sp>
        <p:nvSpPr>
          <p:cNvPr id="3" name="Rectángulo 2">
            <a:extLst>
              <a:ext uri="{FF2B5EF4-FFF2-40B4-BE49-F238E27FC236}">
                <a16:creationId xmlns:a16="http://schemas.microsoft.com/office/drawing/2014/main" id="{8E6E9879-191F-405F-9271-86A4F06E1B40}"/>
              </a:ext>
            </a:extLst>
          </p:cNvPr>
          <p:cNvSpPr/>
          <p:nvPr/>
        </p:nvSpPr>
        <p:spPr>
          <a:xfrm>
            <a:off x="781879" y="584775"/>
            <a:ext cx="10668001" cy="6514604"/>
          </a:xfrm>
          <a:prstGeom prst="rect">
            <a:avLst/>
          </a:prstGeom>
        </p:spPr>
        <p:txBody>
          <a:bodyPr wrap="square">
            <a:spAutoFit/>
          </a:bodyPr>
          <a:lstStyle/>
          <a:p>
            <a:pPr marL="457200" indent="-457200" algn="just">
              <a:lnSpc>
                <a:spcPct val="150000"/>
              </a:lnSpc>
              <a:spcAft>
                <a:spcPts val="80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Armijos, J., Villena, A. (2009). </a:t>
            </a:r>
            <a:r>
              <a:rPr lang="es-ES" sz="2000" i="1" dirty="0">
                <a:latin typeface="Times New Roman" panose="02020603050405020304" pitchFamily="18" charset="0"/>
                <a:ea typeface="Calibri" panose="020F0502020204030204" pitchFamily="34" charset="0"/>
                <a:cs typeface="Times New Roman" panose="02020603050405020304" pitchFamily="18" charset="0"/>
              </a:rPr>
              <a:t>Composición Florística y Etnobotánica de la Vegetación Natural del Valle de Casanga de la Provincia de Loja</a:t>
            </a:r>
            <a:r>
              <a:rPr lang="es-ES" sz="2000" dirty="0">
                <a:latin typeface="Times New Roman" panose="02020603050405020304" pitchFamily="18" charset="0"/>
                <a:ea typeface="Calibri" panose="020F0502020204030204" pitchFamily="34" charset="0"/>
                <a:cs typeface="Times New Roman" panose="02020603050405020304" pitchFamily="18" charset="0"/>
              </a:rPr>
              <a:t> (Tesis de pregrado). Universidad Nacional de Loja, Loja, Ecuador.</a:t>
            </a:r>
          </a:p>
          <a:p>
            <a:pPr marL="457200" indent="-457200" algn="just">
              <a:lnSpc>
                <a:spcPct val="150000"/>
              </a:lnSpc>
              <a:spcAft>
                <a:spcPts val="80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Antón, J. (2010). Territorios ancestrales afroecuatorianos: Una propuesta para el ejercicio de la autonomía territorial y los derechos colectivos. </a:t>
            </a:r>
            <a:r>
              <a:rPr lang="es-ES" sz="2000" i="1" dirty="0">
                <a:latin typeface="Times New Roman" panose="02020603050405020304" pitchFamily="18" charset="0"/>
                <a:ea typeface="Calibri" panose="020F0502020204030204" pitchFamily="34" charset="0"/>
                <a:cs typeface="Times New Roman" panose="02020603050405020304" pitchFamily="18" charset="0"/>
              </a:rPr>
              <a:t>Autogobierno indígena y Estado plurinacional en América Latina</a:t>
            </a:r>
            <a:r>
              <a:rPr lang="es-ES" sz="2000" dirty="0">
                <a:latin typeface="Times New Roman" panose="02020603050405020304" pitchFamily="18" charset="0"/>
                <a:ea typeface="Calibri" panose="020F0502020204030204" pitchFamily="34" charset="0"/>
                <a:cs typeface="Times New Roman" panose="02020603050405020304" pitchFamily="18" charset="0"/>
              </a:rPr>
              <a:t>, 259-290.</a:t>
            </a:r>
          </a:p>
          <a:p>
            <a:pPr marL="457200" indent="-457200" algn="just">
              <a:lnSpc>
                <a:spcPct val="150000"/>
              </a:lnSpc>
              <a:spcAft>
                <a:spcPts val="80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Cerón, C. (2006). </a:t>
            </a:r>
            <a:r>
              <a:rPr lang="es-ES" sz="2000" i="1" dirty="0">
                <a:latin typeface="Times New Roman" panose="02020603050405020304" pitchFamily="18" charset="0"/>
                <a:ea typeface="Calibri" panose="020F0502020204030204" pitchFamily="34" charset="0"/>
                <a:cs typeface="Times New Roman" panose="02020603050405020304" pitchFamily="18" charset="0"/>
              </a:rPr>
              <a:t>Plantas medicinales de los Andes ecuatorianos.</a:t>
            </a:r>
            <a:r>
              <a:rPr lang="es-ES" sz="2000" dirty="0">
                <a:latin typeface="Times New Roman" panose="02020603050405020304" pitchFamily="18" charset="0"/>
                <a:ea typeface="Calibri" panose="020F0502020204030204" pitchFamily="34" charset="0"/>
                <a:cs typeface="Times New Roman" panose="02020603050405020304" pitchFamily="18" charset="0"/>
              </a:rPr>
              <a:t> La Paz: Botánica Económica de loa Andes Centrales.</a:t>
            </a:r>
          </a:p>
          <a:p>
            <a:pPr marL="450215" indent="-450215" algn="just">
              <a:lnSpc>
                <a:spcPct val="150000"/>
              </a:lnSpc>
              <a:spcAft>
                <a:spcPts val="80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Lerner, T., Ceroni, A., Gonzáles, C. (2003). Etnobotánica de la comunidad campesina “Santa Catalina de Chongoyape” en el bosque seco del área de conservación privada Chaparrí – Lambayeque. </a:t>
            </a:r>
            <a:r>
              <a:rPr lang="es-ES" sz="2000" i="1" dirty="0">
                <a:latin typeface="Times New Roman" panose="02020603050405020304" pitchFamily="18" charset="0"/>
                <a:ea typeface="Calibri" panose="020F0502020204030204" pitchFamily="34" charset="0"/>
                <a:cs typeface="Times New Roman" panose="02020603050405020304" pitchFamily="18" charset="0"/>
              </a:rPr>
              <a:t>Ecología Aplicada2(1).</a:t>
            </a:r>
          </a:p>
          <a:p>
            <a:pPr marL="450215" indent="-450215" algn="just">
              <a:lnSpc>
                <a:spcPct val="150000"/>
              </a:lnSpc>
              <a:spcAft>
                <a:spcPts val="800"/>
              </a:spcAft>
            </a:pP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spcAft>
                <a:spcPts val="800"/>
              </a:spcAft>
            </a:pP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58504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5EC0F0F-2FD2-4587-9981-BFFA6F6E3537}"/>
              </a:ext>
            </a:extLst>
          </p:cNvPr>
          <p:cNvSpPr/>
          <p:nvPr/>
        </p:nvSpPr>
        <p:spPr>
          <a:xfrm>
            <a:off x="1269151" y="1408166"/>
            <a:ext cx="10058400" cy="6247864"/>
          </a:xfrm>
          <a:prstGeom prst="rect">
            <a:avLst/>
          </a:prstGeom>
        </p:spPr>
        <p:txBody>
          <a:bodyPr wrap="square">
            <a:spAutoFit/>
          </a:bodyPr>
          <a:lstStyle/>
          <a:p>
            <a:pPr marL="457200" indent="-457200" algn="just">
              <a:lnSpc>
                <a:spcPct val="150000"/>
              </a:lnSpc>
              <a:spcAft>
                <a:spcPts val="80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Minga, D. (2014). </a:t>
            </a:r>
            <a:r>
              <a:rPr lang="es-ES" sz="2000" i="1" dirty="0">
                <a:latin typeface="Times New Roman" panose="02020603050405020304" pitchFamily="18" charset="0"/>
                <a:ea typeface="Calibri" panose="020F0502020204030204" pitchFamily="34" charset="0"/>
                <a:cs typeface="Times New Roman" panose="02020603050405020304" pitchFamily="18" charset="0"/>
              </a:rPr>
              <a:t>Relación entre el conocimiento tradicional y diversidad de plantas en el Bosque Protector Aguarongo, Azuay - Ecuador.</a:t>
            </a:r>
            <a:r>
              <a:rPr lang="es-ES" sz="2000" dirty="0">
                <a:latin typeface="Times New Roman" panose="02020603050405020304" pitchFamily="18" charset="0"/>
                <a:ea typeface="Calibri" panose="020F0502020204030204" pitchFamily="34" charset="0"/>
                <a:cs typeface="Times New Roman" panose="02020603050405020304" pitchFamily="18" charset="0"/>
              </a:rPr>
              <a:t> Cuenca: Universidad Politécnica Salesiana: Unidad de Posgrados.</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spcAft>
                <a:spcPts val="800"/>
              </a:spcAft>
            </a:pPr>
            <a:r>
              <a:rPr lang="es-EC" sz="2000" dirty="0">
                <a:latin typeface="Times New Roman" panose="02020603050405020304" pitchFamily="18" charset="0"/>
                <a:ea typeface="Calibri" panose="020F0502020204030204" pitchFamily="34" charset="0"/>
                <a:cs typeface="Times New Roman" panose="02020603050405020304" pitchFamily="18" charset="0"/>
              </a:rPr>
              <a:t>Plan de Desarrollo y Ordenamiento Territorial de Imbabura, (2011): Gobierno Provincial De Imbabura. Ibarra.</a:t>
            </a:r>
          </a:p>
          <a:p>
            <a:pPr marL="457200" indent="-457200" algn="just">
              <a:lnSpc>
                <a:spcPct val="150000"/>
              </a:lnSpc>
              <a:spcAft>
                <a:spcPts val="80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Ramírez, B., Macías, D., &amp; Varona, G. (2015). Lista comentada de plantas vasculares del valle seco del río Patía, suroccidente de Colombia. </a:t>
            </a:r>
            <a:r>
              <a:rPr lang="es-ES" sz="2000" i="1" dirty="0">
                <a:latin typeface="Times New Roman" panose="02020603050405020304" pitchFamily="18" charset="0"/>
                <a:ea typeface="Calibri" panose="020F0502020204030204" pitchFamily="34" charset="0"/>
                <a:cs typeface="Times New Roman" panose="02020603050405020304" pitchFamily="18" charset="0"/>
              </a:rPr>
              <a:t>Biota Colombiana</a:t>
            </a:r>
            <a:r>
              <a:rPr lang="es-ES" sz="2000" dirty="0">
                <a:latin typeface="Times New Roman" panose="02020603050405020304" pitchFamily="18" charset="0"/>
                <a:ea typeface="Calibri" panose="020F0502020204030204" pitchFamily="34" charset="0"/>
                <a:cs typeface="Times New Roman" panose="02020603050405020304" pitchFamily="18" charset="0"/>
              </a:rPr>
              <a:t>, 16(2), 1–50.</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spcAft>
                <a:spcPts val="80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Zambrano, G. (2006). </a:t>
            </a:r>
            <a:r>
              <a:rPr lang="es-ES" sz="2000" i="1" dirty="0">
                <a:latin typeface="Times New Roman" panose="02020603050405020304" pitchFamily="18" charset="0"/>
                <a:ea typeface="Calibri" panose="020F0502020204030204" pitchFamily="34" charset="0"/>
                <a:cs typeface="Times New Roman" panose="02020603050405020304" pitchFamily="18" charset="0"/>
              </a:rPr>
              <a:t>Resignificación de la justicia social en el Valle del Chota.</a:t>
            </a:r>
            <a:r>
              <a:rPr lang="es-ES" sz="2000" dirty="0">
                <a:latin typeface="Times New Roman" panose="02020603050405020304" pitchFamily="18" charset="0"/>
                <a:ea typeface="Calibri" panose="020F0502020204030204" pitchFamily="34" charset="0"/>
                <a:cs typeface="Times New Roman" panose="02020603050405020304" pitchFamily="18" charset="0"/>
              </a:rPr>
              <a:t> Quito: Abya-Yala.</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spcAft>
                <a:spcPts val="800"/>
              </a:spcAft>
            </a:pP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spcAft>
                <a:spcPts val="800"/>
              </a:spcAft>
            </a:pPr>
            <a:endParaRPr lang="es-ES" sz="2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spcAft>
                <a:spcPts val="800"/>
              </a:spcAft>
            </a:pP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7DDD48DA-1DD7-4B87-B4A6-CDA6273C8DA7}"/>
              </a:ext>
            </a:extLst>
          </p:cNvPr>
          <p:cNvSpPr/>
          <p:nvPr/>
        </p:nvSpPr>
        <p:spPr>
          <a:xfrm>
            <a:off x="1756820" y="421621"/>
            <a:ext cx="5178021" cy="584775"/>
          </a:xfrm>
          <a:prstGeom prst="rect">
            <a:avLst/>
          </a:prstGeom>
        </p:spPr>
        <p:txBody>
          <a:bodyPr wrap="none">
            <a:spAutoFit/>
          </a:bodyPr>
          <a:lstStyle/>
          <a:p>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REFERENCIAS BIBLIOGRÁFICAS</a:t>
            </a:r>
            <a:r>
              <a:rPr lang="es-ES" sz="3200" b="1" dirty="0"/>
              <a:t> </a:t>
            </a:r>
            <a:endParaRPr lang="es-EC" sz="3200" b="1" dirty="0"/>
          </a:p>
        </p:txBody>
      </p:sp>
    </p:spTree>
    <p:extLst>
      <p:ext uri="{BB962C8B-B14F-4D97-AF65-F5344CB8AC3E}">
        <p14:creationId xmlns:p14="http://schemas.microsoft.com/office/powerpoint/2010/main" val="110546630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517A1F4-F9D6-406A-B2AB-EE198A71D44F}"/>
              </a:ext>
            </a:extLst>
          </p:cNvPr>
          <p:cNvPicPr>
            <a:picLocks noChangeAspect="1"/>
          </p:cNvPicPr>
          <p:nvPr/>
        </p:nvPicPr>
        <p:blipFill>
          <a:blip r:embed="rId2"/>
          <a:stretch>
            <a:fillRect/>
          </a:stretch>
        </p:blipFill>
        <p:spPr>
          <a:xfrm>
            <a:off x="4122368" y="1101970"/>
            <a:ext cx="4334632" cy="3286029"/>
          </a:xfrm>
          <a:prstGeom prst="rect">
            <a:avLst/>
          </a:prstGeom>
        </p:spPr>
      </p:pic>
      <p:sp>
        <p:nvSpPr>
          <p:cNvPr id="3" name="CuadroTexto 2">
            <a:extLst>
              <a:ext uri="{FF2B5EF4-FFF2-40B4-BE49-F238E27FC236}">
                <a16:creationId xmlns:a16="http://schemas.microsoft.com/office/drawing/2014/main" id="{0E0E9661-E4ED-41F6-8F9A-E52F832E0C76}"/>
              </a:ext>
            </a:extLst>
          </p:cNvPr>
          <p:cNvSpPr txBox="1"/>
          <p:nvPr/>
        </p:nvSpPr>
        <p:spPr>
          <a:xfrm>
            <a:off x="2972052" y="4387999"/>
            <a:ext cx="6635265" cy="1569660"/>
          </a:xfrm>
          <a:prstGeom prst="rect">
            <a:avLst/>
          </a:prstGeom>
          <a:noFill/>
        </p:spPr>
        <p:txBody>
          <a:bodyPr wrap="square" rtlCol="0">
            <a:spAutoFit/>
          </a:bodyPr>
          <a:lstStyle/>
          <a:p>
            <a:pPr algn="ctr"/>
            <a:r>
              <a:rPr lang="es-EC" sz="9600" dirty="0">
                <a:effectLst>
                  <a:outerShdw blurRad="38100" dist="38100" dir="2700000" algn="tl">
                    <a:srgbClr val="000000">
                      <a:alpha val="43137"/>
                    </a:srgbClr>
                  </a:outerShdw>
                </a:effectLst>
                <a:latin typeface="Bodoni MT Black" panose="02070A03080606020203" pitchFamily="18" charset="0"/>
              </a:rPr>
              <a:t>GRACIAS</a:t>
            </a:r>
          </a:p>
        </p:txBody>
      </p:sp>
    </p:spTree>
    <p:extLst>
      <p:ext uri="{BB962C8B-B14F-4D97-AF65-F5344CB8AC3E}">
        <p14:creationId xmlns:p14="http://schemas.microsoft.com/office/powerpoint/2010/main" val="349139247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B271DB8-FB30-4F15-9272-E2FE022F5F42}"/>
              </a:ext>
            </a:extLst>
          </p:cNvPr>
          <p:cNvSpPr/>
          <p:nvPr/>
        </p:nvSpPr>
        <p:spPr>
          <a:xfrm>
            <a:off x="5290690" y="439470"/>
            <a:ext cx="1689886" cy="523220"/>
          </a:xfrm>
          <a:prstGeom prst="rect">
            <a:avLst/>
          </a:prstGeom>
        </p:spPr>
        <p:txBody>
          <a:bodyPr wrap="none">
            <a:spAutoFit/>
          </a:bodyPr>
          <a:lstStyle/>
          <a:p>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Objetivos</a:t>
            </a:r>
            <a:r>
              <a:rPr lang="es-ES" dirty="0">
                <a:latin typeface="Times New Roman" panose="02020603050405020304" pitchFamily="18" charset="0"/>
                <a:ea typeface="Calibri" panose="020F0502020204030204" pitchFamily="34" charset="0"/>
              </a:rPr>
              <a:t> </a:t>
            </a:r>
            <a:endParaRPr lang="es-EC" dirty="0"/>
          </a:p>
        </p:txBody>
      </p:sp>
      <p:sp>
        <p:nvSpPr>
          <p:cNvPr id="5" name="Rectángulo 4">
            <a:extLst>
              <a:ext uri="{FF2B5EF4-FFF2-40B4-BE49-F238E27FC236}">
                <a16:creationId xmlns:a16="http://schemas.microsoft.com/office/drawing/2014/main" id="{EA2A689E-D6B0-469B-9EA2-05BADF69F34C}"/>
              </a:ext>
            </a:extLst>
          </p:cNvPr>
          <p:cNvSpPr/>
          <p:nvPr/>
        </p:nvSpPr>
        <p:spPr>
          <a:xfrm>
            <a:off x="1192695" y="1188518"/>
            <a:ext cx="10548731" cy="4657685"/>
          </a:xfrm>
          <a:prstGeom prst="rect">
            <a:avLst/>
          </a:prstGeom>
        </p:spPr>
        <p:txBody>
          <a:bodyPr wrap="square">
            <a:spAutoFit/>
          </a:bodyPr>
          <a:lstStyle/>
          <a:p>
            <a:pPr lvl="2" algn="just">
              <a:lnSpc>
                <a:spcPct val="150000"/>
              </a:lnSpc>
              <a:spcAft>
                <a:spcPts val="800"/>
              </a:spcAft>
            </a:pPr>
            <a:r>
              <a:rPr lang="es-ES" b="1" i="1" dirty="0">
                <a:latin typeface="Times New Roman" panose="02020603050405020304" pitchFamily="18" charset="0"/>
                <a:cs typeface="Times New Roman" panose="02020603050405020304" pitchFamily="18" charset="0"/>
              </a:rPr>
              <a:t>Objetivo General</a:t>
            </a:r>
            <a:endParaRPr lang="es-EC" b="1" i="1" dirty="0">
              <a:latin typeface="Times New Roman" panose="02020603050405020304" pitchFamily="18" charset="0"/>
              <a:cs typeface="Times New Roman" panose="02020603050405020304" pitchFamily="18" charset="0"/>
            </a:endParaRPr>
          </a:p>
          <a:p>
            <a:pPr marL="285750" lvl="0" indent="-285750" algn="just">
              <a:lnSpc>
                <a:spcPct val="150000"/>
              </a:lnSpc>
              <a:spcAft>
                <a:spcPts val="800"/>
              </a:spcAft>
              <a:buFont typeface="Wingdings" panose="05000000000000000000" pitchFamily="2" charset="2"/>
              <a:buChar char="Ø"/>
            </a:pPr>
            <a:r>
              <a:rPr lang="es-ES" dirty="0">
                <a:latin typeface="Times New Roman" panose="02020603050405020304" pitchFamily="18" charset="0"/>
                <a:ea typeface="Calibri" panose="020F0502020204030204" pitchFamily="34" charset="0"/>
                <a:cs typeface="Times New Roman" panose="02020603050405020304" pitchFamily="18" charset="0"/>
              </a:rPr>
              <a:t>Evaluar la importancia etnobotánica de especies vegetales en cinco comunidades del Valle del Chota, provincias de Imbabura y Carchi, con la finalidad de proponer estrategias de manejo y conservación.</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lvl="2" algn="just">
              <a:lnSpc>
                <a:spcPct val="150000"/>
              </a:lnSpc>
              <a:spcAft>
                <a:spcPts val="800"/>
              </a:spcAft>
            </a:pPr>
            <a:r>
              <a:rPr lang="es-ES" b="1" i="1" dirty="0">
                <a:latin typeface="Times New Roman" panose="02020603050405020304" pitchFamily="18" charset="0"/>
                <a:cs typeface="Times New Roman" panose="02020603050405020304" pitchFamily="18" charset="0"/>
              </a:rPr>
              <a:t>Objetivos Específicos </a:t>
            </a:r>
            <a:endParaRPr lang="es-EC" b="1" i="1" dirty="0">
              <a:latin typeface="Times New Roman" panose="02020603050405020304" pitchFamily="18" charset="0"/>
              <a:cs typeface="Times New Roman" panose="02020603050405020304" pitchFamily="18" charset="0"/>
            </a:endParaRPr>
          </a:p>
          <a:p>
            <a:pPr marL="285750" lvl="0" indent="-285750" algn="just">
              <a:lnSpc>
                <a:spcPct val="150000"/>
              </a:lnSpc>
              <a:spcAft>
                <a:spcPts val="0"/>
              </a:spcAft>
              <a:buFont typeface="Wingdings" panose="05000000000000000000" pitchFamily="2" charset="2"/>
              <a:buChar char="Ø"/>
            </a:pPr>
            <a:r>
              <a:rPr lang="es-ES" dirty="0">
                <a:latin typeface="Times New Roman" panose="02020603050405020304" pitchFamily="18" charset="0"/>
                <a:ea typeface="Calibri" panose="020F0502020204030204" pitchFamily="34" charset="0"/>
                <a:cs typeface="Times New Roman" panose="02020603050405020304" pitchFamily="18" charset="0"/>
              </a:rPr>
              <a:t>Determinar la importancia etnobotánica de las especies vegetales, en cinco comunidades del Valle del Chota.</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lgn="just">
              <a:lnSpc>
                <a:spcPct val="150000"/>
              </a:lnSpc>
              <a:spcAft>
                <a:spcPts val="0"/>
              </a:spcAft>
              <a:buFont typeface="Wingdings" panose="05000000000000000000" pitchFamily="2" charset="2"/>
              <a:buChar char="Ø"/>
            </a:pPr>
            <a:r>
              <a:rPr lang="es-ES" dirty="0">
                <a:latin typeface="Times New Roman" panose="02020603050405020304" pitchFamily="18" charset="0"/>
                <a:ea typeface="Calibri" panose="020F0502020204030204" pitchFamily="34" charset="0"/>
                <a:cs typeface="Times New Roman" panose="02020603050405020304" pitchFamily="18" charset="0"/>
              </a:rPr>
              <a:t>Comparar los usos etnobotánicos entre las cinco comunidades del Valle del Chota estudiadas.</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lgn="just">
              <a:lnSpc>
                <a:spcPct val="150000"/>
              </a:lnSpc>
              <a:spcAft>
                <a:spcPts val="800"/>
              </a:spcAft>
              <a:buFont typeface="Wingdings" panose="05000000000000000000" pitchFamily="2" charset="2"/>
              <a:buChar char="Ø"/>
            </a:pPr>
            <a:r>
              <a:rPr lang="es-ES" dirty="0">
                <a:latin typeface="Times New Roman" panose="02020603050405020304" pitchFamily="18" charset="0"/>
                <a:ea typeface="Calibri" panose="020F0502020204030204" pitchFamily="34" charset="0"/>
                <a:cs typeface="Times New Roman" panose="02020603050405020304" pitchFamily="18" charset="0"/>
              </a:rPr>
              <a:t>Proponer estrategias para la conservación y el uso sustentable de las especies vegetales del Valle del Chota.</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33DB04BB-9984-4D89-926A-07337494BF44}"/>
              </a:ext>
            </a:extLst>
          </p:cNvPr>
          <p:cNvPicPr>
            <a:picLocks noChangeAspect="1"/>
          </p:cNvPicPr>
          <p:nvPr/>
        </p:nvPicPr>
        <p:blipFill>
          <a:blip r:embed="rId2"/>
          <a:stretch>
            <a:fillRect/>
          </a:stretch>
        </p:blipFill>
        <p:spPr>
          <a:xfrm>
            <a:off x="656688" y="439470"/>
            <a:ext cx="920320"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4FB5F73E-0168-4695-8FEB-2E3DD61D38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4258" y="439470"/>
            <a:ext cx="942968"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021745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a 21">
            <a:extLst>
              <a:ext uri="{FF2B5EF4-FFF2-40B4-BE49-F238E27FC236}">
                <a16:creationId xmlns:a16="http://schemas.microsoft.com/office/drawing/2014/main" id="{19F81069-EBD2-465A-84F7-E1185FEBD8F0}"/>
              </a:ext>
            </a:extLst>
          </p:cNvPr>
          <p:cNvGraphicFramePr/>
          <p:nvPr>
            <p:extLst>
              <p:ext uri="{D42A27DB-BD31-4B8C-83A1-F6EECF244321}">
                <p14:modId xmlns:p14="http://schemas.microsoft.com/office/powerpoint/2010/main" val="4221175704"/>
              </p:ext>
            </p:extLst>
          </p:nvPr>
        </p:nvGraphicFramePr>
        <p:xfrm>
          <a:off x="2191026" y="887895"/>
          <a:ext cx="8128000" cy="595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 name="Imagen 24">
            <a:extLst>
              <a:ext uri="{FF2B5EF4-FFF2-40B4-BE49-F238E27FC236}">
                <a16:creationId xmlns:a16="http://schemas.microsoft.com/office/drawing/2014/main" id="{826778FE-73F3-4133-8990-914F3A94D40A}"/>
              </a:ext>
            </a:extLst>
          </p:cNvPr>
          <p:cNvPicPr>
            <a:picLocks noChangeAspect="1"/>
          </p:cNvPicPr>
          <p:nvPr/>
        </p:nvPicPr>
        <p:blipFill>
          <a:blip r:embed="rId7"/>
          <a:stretch>
            <a:fillRect/>
          </a:stretch>
        </p:blipFill>
        <p:spPr>
          <a:xfrm>
            <a:off x="656688" y="346706"/>
            <a:ext cx="920320"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Imagen 25">
            <a:extLst>
              <a:ext uri="{FF2B5EF4-FFF2-40B4-BE49-F238E27FC236}">
                <a16:creationId xmlns:a16="http://schemas.microsoft.com/office/drawing/2014/main" id="{F35E2DC3-7282-46CC-B8DC-5BEF704607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4258" y="320202"/>
            <a:ext cx="942968"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5">
            <a:extLst>
              <a:ext uri="{FF2B5EF4-FFF2-40B4-BE49-F238E27FC236}">
                <a16:creationId xmlns:a16="http://schemas.microsoft.com/office/drawing/2014/main" id="{03A1B558-E740-4187-AC54-477EB0800CC7}"/>
              </a:ext>
            </a:extLst>
          </p:cNvPr>
          <p:cNvSpPr/>
          <p:nvPr/>
        </p:nvSpPr>
        <p:spPr>
          <a:xfrm>
            <a:off x="3609941" y="114935"/>
            <a:ext cx="5051383" cy="659540"/>
          </a:xfrm>
          <a:prstGeom prst="rect">
            <a:avLst/>
          </a:prstGeom>
        </p:spPr>
        <p:txBody>
          <a:bodyPr wrap="none">
            <a:spAutoFit/>
          </a:bodyPr>
          <a:lstStyle/>
          <a:p>
            <a:pPr lvl="0">
              <a:lnSpc>
                <a:spcPct val="150000"/>
              </a:lnSpc>
              <a:spcAft>
                <a:spcPts val="800"/>
              </a:spcAft>
            </a:pPr>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MARCO TEÓRICO REFERENCIAL</a:t>
            </a:r>
            <a:endParaRPr lang="es-EC"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Tree>
    <p:extLst>
      <p:ext uri="{BB962C8B-B14F-4D97-AF65-F5344CB8AC3E}">
        <p14:creationId xmlns:p14="http://schemas.microsoft.com/office/powerpoint/2010/main" val="37260695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FDA5D91-BC64-4696-AED4-BA0BBA235034}"/>
              </a:ext>
            </a:extLst>
          </p:cNvPr>
          <p:cNvSpPr/>
          <p:nvPr/>
        </p:nvSpPr>
        <p:spPr>
          <a:xfrm>
            <a:off x="5079093" y="439470"/>
            <a:ext cx="2113079" cy="659540"/>
          </a:xfrm>
          <a:prstGeom prst="rect">
            <a:avLst/>
          </a:prstGeom>
        </p:spPr>
        <p:txBody>
          <a:bodyPr wrap="none">
            <a:spAutoFit/>
          </a:bodyPr>
          <a:lstStyle/>
          <a:p>
            <a:pPr marL="0" lvl="1">
              <a:lnSpc>
                <a:spcPct val="150000"/>
              </a:lnSpc>
              <a:spcAft>
                <a:spcPts val="800"/>
              </a:spcAft>
            </a:pPr>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Marco Legal</a:t>
            </a:r>
            <a:endParaRPr lang="es-EC"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graphicFrame>
        <p:nvGraphicFramePr>
          <p:cNvPr id="3" name="Diagrama 2">
            <a:extLst>
              <a:ext uri="{FF2B5EF4-FFF2-40B4-BE49-F238E27FC236}">
                <a16:creationId xmlns:a16="http://schemas.microsoft.com/office/drawing/2014/main" id="{4AC1676C-745E-44E8-9156-662E79DC402D}"/>
              </a:ext>
            </a:extLst>
          </p:cNvPr>
          <p:cNvGraphicFramePr/>
          <p:nvPr>
            <p:extLst>
              <p:ext uri="{D42A27DB-BD31-4B8C-83A1-F6EECF244321}">
                <p14:modId xmlns:p14="http://schemas.microsoft.com/office/powerpoint/2010/main" val="3945634158"/>
              </p:ext>
            </p:extLst>
          </p:nvPr>
        </p:nvGraphicFramePr>
        <p:xfrm>
          <a:off x="1210366" y="1176869"/>
          <a:ext cx="8967304" cy="5681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52FE4B91-E879-4C04-8D6E-EC9811EA7795}"/>
              </a:ext>
            </a:extLst>
          </p:cNvPr>
          <p:cNvPicPr>
            <a:picLocks noChangeAspect="1"/>
          </p:cNvPicPr>
          <p:nvPr/>
        </p:nvPicPr>
        <p:blipFill>
          <a:blip r:embed="rId7"/>
          <a:stretch>
            <a:fillRect/>
          </a:stretch>
        </p:blipFill>
        <p:spPr>
          <a:xfrm>
            <a:off x="693778" y="439469"/>
            <a:ext cx="920320"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a:extLst>
              <a:ext uri="{FF2B5EF4-FFF2-40B4-BE49-F238E27FC236}">
                <a16:creationId xmlns:a16="http://schemas.microsoft.com/office/drawing/2014/main" id="{9D9EFB86-0AAF-4C94-BC57-D6EDA736EA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4258" y="439470"/>
            <a:ext cx="942968"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96019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61385C7-1146-4B54-A0F7-606158930AA2}"/>
              </a:ext>
            </a:extLst>
          </p:cNvPr>
          <p:cNvSpPr/>
          <p:nvPr/>
        </p:nvSpPr>
        <p:spPr>
          <a:xfrm>
            <a:off x="4663719" y="207698"/>
            <a:ext cx="3966150" cy="659540"/>
          </a:xfrm>
          <a:prstGeom prst="rect">
            <a:avLst/>
          </a:prstGeom>
        </p:spPr>
        <p:txBody>
          <a:bodyPr wrap="none">
            <a:spAutoFit/>
          </a:bodyPr>
          <a:lstStyle/>
          <a:p>
            <a:pPr marL="0" lvl="1">
              <a:lnSpc>
                <a:spcPct val="150000"/>
              </a:lnSpc>
              <a:spcAft>
                <a:spcPts val="800"/>
              </a:spcAft>
            </a:pPr>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MARCO METODOLÓGICO</a:t>
            </a:r>
            <a:endParaRPr lang="es-EC"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B9082230-FFCF-4FBA-B425-4CE2BEB1A3D9}"/>
              </a:ext>
            </a:extLst>
          </p:cNvPr>
          <p:cNvSpPr/>
          <p:nvPr/>
        </p:nvSpPr>
        <p:spPr>
          <a:xfrm>
            <a:off x="2531992" y="1032952"/>
            <a:ext cx="3655809" cy="369332"/>
          </a:xfrm>
          <a:prstGeom prst="rect">
            <a:avLst/>
          </a:prstGeom>
        </p:spPr>
        <p:txBody>
          <a:bodyPr wrap="none">
            <a:spAutoFit/>
          </a:bodyPr>
          <a:lstStyle/>
          <a:p>
            <a:r>
              <a:rPr lang="es-ES" b="1" dirty="0">
                <a:latin typeface="Times New Roman" panose="02020603050405020304" pitchFamily="18" charset="0"/>
                <a:ea typeface="Calibri" panose="020F0502020204030204" pitchFamily="34" charset="0"/>
              </a:rPr>
              <a:t>Caracterización del área de estudio</a:t>
            </a:r>
            <a:endParaRPr lang="es-EC" b="1" dirty="0"/>
          </a:p>
        </p:txBody>
      </p:sp>
      <p:pic>
        <p:nvPicPr>
          <p:cNvPr id="6" name="Imagen 5">
            <a:extLst>
              <a:ext uri="{FF2B5EF4-FFF2-40B4-BE49-F238E27FC236}">
                <a16:creationId xmlns:a16="http://schemas.microsoft.com/office/drawing/2014/main" id="{C5FF395C-B5E5-40DE-A598-DCE98240C37E}"/>
              </a:ext>
            </a:extLst>
          </p:cNvPr>
          <p:cNvPicPr>
            <a:picLocks noChangeAspect="1"/>
          </p:cNvPicPr>
          <p:nvPr/>
        </p:nvPicPr>
        <p:blipFill>
          <a:blip r:embed="rId2"/>
          <a:stretch>
            <a:fillRect/>
          </a:stretch>
        </p:blipFill>
        <p:spPr>
          <a:xfrm>
            <a:off x="693778" y="439469"/>
            <a:ext cx="920320"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a:extLst>
              <a:ext uri="{FF2B5EF4-FFF2-40B4-BE49-F238E27FC236}">
                <a16:creationId xmlns:a16="http://schemas.microsoft.com/office/drawing/2014/main" id="{1393D134-8B4A-4789-AF1B-908713CC4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4258" y="439470"/>
            <a:ext cx="942968"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F378164C-42E1-40BA-B7F3-B0D5AD84D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6991" y="1402284"/>
            <a:ext cx="7288238" cy="5153032"/>
          </a:xfrm>
          <a:prstGeom prst="rect">
            <a:avLst/>
          </a:prstGeom>
        </p:spPr>
      </p:pic>
    </p:spTree>
    <p:extLst>
      <p:ext uri="{BB962C8B-B14F-4D97-AF65-F5344CB8AC3E}">
        <p14:creationId xmlns:p14="http://schemas.microsoft.com/office/powerpoint/2010/main" val="13588857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7FEE318-F709-468C-A770-0AA3E095182E}"/>
              </a:ext>
            </a:extLst>
          </p:cNvPr>
          <p:cNvSpPr/>
          <p:nvPr/>
        </p:nvSpPr>
        <p:spPr>
          <a:xfrm>
            <a:off x="5141411" y="29923"/>
            <a:ext cx="1497526" cy="659540"/>
          </a:xfrm>
          <a:prstGeom prst="rect">
            <a:avLst/>
          </a:prstGeom>
        </p:spPr>
        <p:txBody>
          <a:bodyPr wrap="none">
            <a:spAutoFit/>
          </a:bodyPr>
          <a:lstStyle/>
          <a:p>
            <a:pPr marL="0" lvl="1">
              <a:lnSpc>
                <a:spcPct val="150000"/>
              </a:lnSpc>
              <a:spcAft>
                <a:spcPts val="800"/>
              </a:spcAft>
            </a:pPr>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Métodos</a:t>
            </a:r>
            <a:endParaRPr lang="es-EC"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id="{0E46FA8A-815A-49EE-9446-B04536359BD0}"/>
              </a:ext>
            </a:extLst>
          </p:cNvPr>
          <p:cNvSpPr/>
          <p:nvPr/>
        </p:nvSpPr>
        <p:spPr>
          <a:xfrm>
            <a:off x="6876329" y="1456918"/>
            <a:ext cx="4012637" cy="369332"/>
          </a:xfrm>
          <a:prstGeom prst="rect">
            <a:avLst/>
          </a:prstGeom>
        </p:spPr>
        <p:txBody>
          <a:bodyPr wrap="none">
            <a:spAutoFit/>
          </a:bodyPr>
          <a:lstStyle/>
          <a:p>
            <a:pPr marL="285750" indent="-285750">
              <a:buFont typeface="Wingdings" panose="05000000000000000000" pitchFamily="2" charset="2"/>
              <a:buChar char="Ø"/>
            </a:pPr>
            <a:r>
              <a:rPr lang="es-ES" dirty="0">
                <a:latin typeface="Times New Roman" panose="02020603050405020304" pitchFamily="18" charset="0"/>
                <a:ea typeface="Calibri" panose="020F0502020204030204" pitchFamily="34" charset="0"/>
              </a:rPr>
              <a:t>Estructura de la encuesta etnobotánica</a:t>
            </a:r>
            <a:endParaRPr lang="es-EC" dirty="0"/>
          </a:p>
        </p:txBody>
      </p:sp>
      <p:pic>
        <p:nvPicPr>
          <p:cNvPr id="12" name="Imagen 11">
            <a:extLst>
              <a:ext uri="{FF2B5EF4-FFF2-40B4-BE49-F238E27FC236}">
                <a16:creationId xmlns:a16="http://schemas.microsoft.com/office/drawing/2014/main" id="{F835C658-CF42-4A5B-ACCC-15426F3BE207}"/>
              </a:ext>
            </a:extLst>
          </p:cNvPr>
          <p:cNvPicPr>
            <a:picLocks noChangeAspect="1"/>
          </p:cNvPicPr>
          <p:nvPr/>
        </p:nvPicPr>
        <p:blipFill>
          <a:blip r:embed="rId2"/>
          <a:stretch>
            <a:fillRect/>
          </a:stretch>
        </p:blipFill>
        <p:spPr>
          <a:xfrm>
            <a:off x="693778" y="571989"/>
            <a:ext cx="920320"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5E7D2322-7E92-43A6-BCD3-B371043C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4258" y="571990"/>
            <a:ext cx="942968"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ángulo 3">
            <a:extLst>
              <a:ext uri="{FF2B5EF4-FFF2-40B4-BE49-F238E27FC236}">
                <a16:creationId xmlns:a16="http://schemas.microsoft.com/office/drawing/2014/main" id="{5C7D8826-3D9F-460C-8E85-CE00247C0C12}"/>
              </a:ext>
            </a:extLst>
          </p:cNvPr>
          <p:cNvSpPr/>
          <p:nvPr/>
        </p:nvSpPr>
        <p:spPr>
          <a:xfrm>
            <a:off x="3425706" y="591721"/>
            <a:ext cx="5456943" cy="600164"/>
          </a:xfrm>
          <a:prstGeom prst="rect">
            <a:avLst/>
          </a:prstGeom>
        </p:spPr>
        <p:txBody>
          <a:bodyPr wrap="none">
            <a:spAutoFit/>
          </a:bodyPr>
          <a:lstStyle/>
          <a:p>
            <a:pPr marL="0" lvl="1">
              <a:lnSpc>
                <a:spcPct val="150000"/>
              </a:lnSpc>
              <a:spcAft>
                <a:spcPts val="800"/>
              </a:spcAft>
            </a:pPr>
            <a:r>
              <a:rPr lang="es-ES"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Recopilación de información etnobotánica</a:t>
            </a:r>
            <a:endParaRPr lang="es-EC" sz="22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32C78CE4-B21D-498D-8704-815398522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871" y="1989327"/>
            <a:ext cx="6087555" cy="414709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79F5281F-2BF6-4B53-ABB1-86EEC206A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655" y="1967854"/>
            <a:ext cx="2612503" cy="1959377"/>
          </a:xfrm>
          <a:prstGeom prst="roundRect">
            <a:avLst>
              <a:gd name="adj" fmla="val 4167"/>
            </a:avLst>
          </a:prstGeom>
          <a:solidFill>
            <a:srgbClr val="FFFFFF"/>
          </a:solidFill>
          <a:ln w="127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Imagen 10">
            <a:extLst>
              <a:ext uri="{FF2B5EF4-FFF2-40B4-BE49-F238E27FC236}">
                <a16:creationId xmlns:a16="http://schemas.microsoft.com/office/drawing/2014/main" id="{A39614D8-50B2-4C78-BEB6-2C3B83E4ABEE}"/>
              </a:ext>
            </a:extLst>
          </p:cNvPr>
          <p:cNvPicPr>
            <a:picLocks noChangeAspect="1"/>
          </p:cNvPicPr>
          <p:nvPr/>
        </p:nvPicPr>
        <p:blipFill>
          <a:blip r:embed="rId6"/>
          <a:stretch>
            <a:fillRect/>
          </a:stretch>
        </p:blipFill>
        <p:spPr>
          <a:xfrm>
            <a:off x="2863463" y="4385495"/>
            <a:ext cx="2641430" cy="1981072"/>
          </a:xfrm>
          <a:prstGeom prst="roundRect">
            <a:avLst>
              <a:gd name="adj" fmla="val 4167"/>
            </a:avLst>
          </a:prstGeom>
          <a:solidFill>
            <a:srgbClr val="FFFFFF"/>
          </a:solidFill>
          <a:ln w="127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4425338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DB278B-DC0E-4F2E-897B-9443D0AC821E}"/>
              </a:ext>
            </a:extLst>
          </p:cNvPr>
          <p:cNvSpPr/>
          <p:nvPr/>
        </p:nvSpPr>
        <p:spPr>
          <a:xfrm>
            <a:off x="1633761" y="1016027"/>
            <a:ext cx="9197009" cy="1132490"/>
          </a:xfrm>
          <a:prstGeom prst="rect">
            <a:avLst/>
          </a:prstGeom>
        </p:spPr>
        <p:txBody>
          <a:bodyPr wrap="square">
            <a:spAutoFit/>
          </a:bodyPr>
          <a:lstStyle/>
          <a:p>
            <a:pPr marL="0" lvl="1" algn="ctr">
              <a:lnSpc>
                <a:spcPct val="150000"/>
              </a:lnSpc>
              <a:spcAft>
                <a:spcPts val="800"/>
              </a:spcAft>
            </a:pPr>
            <a:r>
              <a:rPr lang="es-ES" sz="24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Análisis de la importancia de uso y valor cultural de las especies vegetales de las comunidades del Valle del Chota</a:t>
            </a:r>
            <a:endParaRPr lang="es-EC" sz="24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509E8B4E-7F2D-4FAA-AC6D-4D79BC12AA47}"/>
              </a:ext>
            </a:extLst>
          </p:cNvPr>
          <p:cNvSpPr/>
          <p:nvPr/>
        </p:nvSpPr>
        <p:spPr>
          <a:xfrm>
            <a:off x="5221770" y="140478"/>
            <a:ext cx="1497526" cy="659540"/>
          </a:xfrm>
          <a:prstGeom prst="rect">
            <a:avLst/>
          </a:prstGeom>
        </p:spPr>
        <p:txBody>
          <a:bodyPr wrap="none">
            <a:spAutoFit/>
          </a:bodyPr>
          <a:lstStyle/>
          <a:p>
            <a:pPr marL="0" lvl="1">
              <a:lnSpc>
                <a:spcPct val="150000"/>
              </a:lnSpc>
              <a:spcAft>
                <a:spcPts val="800"/>
              </a:spcAft>
            </a:pPr>
            <a:r>
              <a:rPr lang="es-ES"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rPr>
              <a:t>Métodos</a:t>
            </a:r>
            <a:endParaRPr lang="es-EC" sz="2800" dirty="0">
              <a:ln w="0"/>
              <a:effectLst>
                <a:outerShdw blurRad="38100" dist="19050" dir="2700000" algn="tl" rotWithShape="0">
                  <a:schemeClr val="dk1">
                    <a:alpha val="40000"/>
                  </a:schemeClr>
                </a:outerShdw>
              </a:effectLst>
              <a:latin typeface="Britannic Bold" panose="020B0903060703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9240587D-E3E5-4FE1-B577-B8A5A389624A}"/>
                  </a:ext>
                </a:extLst>
              </p:cNvPr>
              <p:cNvSpPr/>
              <p:nvPr/>
            </p:nvSpPr>
            <p:spPr>
              <a:xfrm>
                <a:off x="687262" y="3368828"/>
                <a:ext cx="10614992" cy="1001300"/>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ea typeface="Calibri" panose="020F0502020204030204" pitchFamily="34" charset="0"/>
                          <a:cs typeface="Times New Roman" panose="02020603050405020304" pitchFamily="18" charset="0"/>
                        </a:rPr>
                        <m:t>𝐈𝐕𝐈𝐄𝐑</m:t>
                      </m:r>
                      <m:r>
                        <a:rPr lang="es-ES">
                          <a:latin typeface="Cambria Math" panose="02040503050406030204" pitchFamily="18" charset="0"/>
                          <a:ea typeface="Calibri" panose="020F0502020204030204" pitchFamily="34" charset="0"/>
                          <a:cs typeface="Times New Roman" panose="02020603050405020304" pitchFamily="18" charset="0"/>
                        </a:rPr>
                        <m:t>=</m:t>
                      </m:r>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r>
                            <a:rPr lang="es-ES">
                              <a:solidFill>
                                <a:srgbClr val="545454"/>
                              </a:solidFill>
                              <a:latin typeface="Cambria Math" panose="02040503050406030204" pitchFamily="18" charset="0"/>
                              <a:ea typeface="Calibri" panose="020F0502020204030204" pitchFamily="34" charset="0"/>
                              <a:cs typeface="Arial" panose="020B0604020202020204" pitchFamily="34" charset="0"/>
                            </a:rPr>
                            <m:t>[</m:t>
                          </m:r>
                          <m:d>
                            <m:dPr>
                              <m:ctrlPr>
                                <a:rPr lang="es-EC"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s-ES">
                                  <a:latin typeface="Cambria Math" panose="02040503050406030204" pitchFamily="18" charset="0"/>
                                  <a:ea typeface="Calibri" panose="020F0502020204030204" pitchFamily="34" charset="0"/>
                                  <a:cs typeface="Times New Roman" panose="02020603050405020304" pitchFamily="18" charset="0"/>
                                </a:rPr>
                                <m:t>CALUSRE</m:t>
                              </m:r>
                              <m:r>
                                <a:rPr lang="es-ES">
                                  <a:latin typeface="Cambria Math" panose="02040503050406030204" pitchFamily="18" charset="0"/>
                                  <a:ea typeface="Calibri" panose="020F0502020204030204" pitchFamily="34" charset="0"/>
                                  <a:cs typeface="Times New Roman" panose="02020603050405020304" pitchFamily="18" charset="0"/>
                                </a:rPr>
                                <m:t> </m:t>
                              </m:r>
                              <m:r>
                                <m:rPr>
                                  <m:sty m:val="p"/>
                                </m:rPr>
                                <a:rPr lang="es-ES">
                                  <a:latin typeface="Cambria Math" panose="02040503050406030204" pitchFamily="18" charset="0"/>
                                  <a:ea typeface="Calibri" panose="020F0502020204030204" pitchFamily="34" charset="0"/>
                                  <a:cs typeface="Times New Roman" panose="02020603050405020304" pitchFamily="18" charset="0"/>
                                </a:rPr>
                                <m:t>x</m:t>
                              </m:r>
                              <m:r>
                                <a:rPr lang="es-ES">
                                  <a:latin typeface="Cambria Math" panose="02040503050406030204" pitchFamily="18" charset="0"/>
                                  <a:ea typeface="Calibri" panose="020F0502020204030204" pitchFamily="34" charset="0"/>
                                  <a:cs typeface="Times New Roman" panose="02020603050405020304" pitchFamily="18" charset="0"/>
                                </a:rPr>
                                <m:t> 5</m:t>
                              </m:r>
                            </m:e>
                          </m:d>
                          <m:r>
                            <a:rPr lang="es-ES">
                              <a:latin typeface="Cambria Math" panose="02040503050406030204" pitchFamily="18" charset="0"/>
                              <a:ea typeface="Calibri" panose="020F0502020204030204" pitchFamily="34" charset="0"/>
                              <a:cs typeface="Times New Roman" panose="02020603050405020304" pitchFamily="18" charset="0"/>
                            </a:rPr>
                            <m:t>+</m:t>
                          </m:r>
                          <m:d>
                            <m:dPr>
                              <m:ctrlPr>
                                <a:rPr lang="es-EC"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s-ES">
                                  <a:latin typeface="Cambria Math" panose="02040503050406030204" pitchFamily="18" charset="0"/>
                                  <a:ea typeface="Calibri" panose="020F0502020204030204" pitchFamily="34" charset="0"/>
                                  <a:cs typeface="Times New Roman" panose="02020603050405020304" pitchFamily="18" charset="0"/>
                                </a:rPr>
                                <m:t>CALP</m:t>
                              </m:r>
                              <m:r>
                                <m:rPr>
                                  <m:sty m:val="p"/>
                                </m:rPr>
                                <a:rPr lang="es-EC" b="0" i="0" smtClean="0">
                                  <a:latin typeface="Cambria Math" panose="02040503050406030204" pitchFamily="18" charset="0"/>
                                  <a:ea typeface="Calibri" panose="020F0502020204030204" pitchFamily="34" charset="0"/>
                                  <a:cs typeface="Times New Roman" panose="02020603050405020304" pitchFamily="18" charset="0"/>
                                </a:rPr>
                                <m:t>R</m:t>
                              </m:r>
                              <m:r>
                                <m:rPr>
                                  <m:sty m:val="p"/>
                                </m:rPr>
                                <a:rPr lang="es-ES">
                                  <a:latin typeface="Cambria Math" panose="02040503050406030204" pitchFamily="18" charset="0"/>
                                  <a:ea typeface="Calibri" panose="020F0502020204030204" pitchFamily="34" charset="0"/>
                                  <a:cs typeface="Times New Roman" panose="02020603050405020304" pitchFamily="18" charset="0"/>
                                </a:rPr>
                                <m:t>ORE</m:t>
                              </m:r>
                              <m:r>
                                <a:rPr lang="es-ES">
                                  <a:latin typeface="Cambria Math" panose="02040503050406030204" pitchFamily="18" charset="0"/>
                                  <a:ea typeface="Calibri" panose="020F0502020204030204" pitchFamily="34" charset="0"/>
                                  <a:cs typeface="Times New Roman" panose="02020603050405020304" pitchFamily="18" charset="0"/>
                                </a:rPr>
                                <m:t> </m:t>
                              </m:r>
                              <m:r>
                                <m:rPr>
                                  <m:sty m:val="p"/>
                                </m:rPr>
                                <a:rPr lang="es-ES">
                                  <a:latin typeface="Cambria Math" panose="02040503050406030204" pitchFamily="18" charset="0"/>
                                  <a:ea typeface="Calibri" panose="020F0502020204030204" pitchFamily="34" charset="0"/>
                                  <a:cs typeface="Times New Roman" panose="02020603050405020304" pitchFamily="18" charset="0"/>
                                </a:rPr>
                                <m:t>x</m:t>
                              </m:r>
                              <m:r>
                                <a:rPr lang="es-ES">
                                  <a:latin typeface="Cambria Math" panose="02040503050406030204" pitchFamily="18" charset="0"/>
                                  <a:ea typeface="Calibri" panose="020F0502020204030204" pitchFamily="34" charset="0"/>
                                  <a:cs typeface="Times New Roman" panose="02020603050405020304" pitchFamily="18" charset="0"/>
                                </a:rPr>
                                <m:t> 4</m:t>
                              </m:r>
                            </m:e>
                          </m:d>
                          <m:r>
                            <a:rPr lang="es-ES" i="1">
                              <a:latin typeface="Cambria Math" panose="02040503050406030204" pitchFamily="18" charset="0"/>
                              <a:ea typeface="Calibri" panose="020F0502020204030204" pitchFamily="34" charset="0"/>
                              <a:cs typeface="Times New Roman" panose="02020603050405020304" pitchFamily="18" charset="0"/>
                            </a:rPr>
                            <m:t>+</m:t>
                          </m:r>
                          <m:d>
                            <m:dPr>
                              <m:ctrlPr>
                                <a:rPr lang="es-EC" i="1">
                                  <a:latin typeface="Cambria Math" panose="02040503050406030204" pitchFamily="18" charset="0"/>
                                  <a:ea typeface="Calibri" panose="020F0502020204030204" pitchFamily="34" charset="0"/>
                                  <a:cs typeface="Times New Roman" panose="02020603050405020304" pitchFamily="18" charset="0"/>
                                </a:rPr>
                              </m:ctrlPr>
                            </m:dPr>
                            <m:e>
                              <m:r>
                                <a:rPr lang="es-EC" i="1">
                                  <a:latin typeface="Cambria Math" panose="02040503050406030204" pitchFamily="18" charset="0"/>
                                  <a:ea typeface="Calibri" panose="020F0502020204030204" pitchFamily="34" charset="0"/>
                                  <a:cs typeface="Times New Roman" panose="02020603050405020304" pitchFamily="18" charset="0"/>
                                </a:rPr>
                                <m:t> </m:t>
                              </m:r>
                              <m:r>
                                <m:rPr>
                                  <m:sty m:val="p"/>
                                </m:rPr>
                                <a:rPr lang="es-ES">
                                  <a:latin typeface="Cambria Math" panose="02040503050406030204" pitchFamily="18" charset="0"/>
                                  <a:ea typeface="Calibri" panose="020F0502020204030204" pitchFamily="34" charset="0"/>
                                  <a:cs typeface="Times New Roman" panose="02020603050405020304" pitchFamily="18" charset="0"/>
                                </a:rPr>
                                <m:t>CALTIRE</m:t>
                              </m:r>
                              <m:r>
                                <a:rPr lang="es-ES">
                                  <a:latin typeface="Cambria Math" panose="02040503050406030204" pitchFamily="18" charset="0"/>
                                  <a:ea typeface="Calibri" panose="020F0502020204030204" pitchFamily="34" charset="0"/>
                                  <a:cs typeface="Times New Roman" panose="02020603050405020304" pitchFamily="18" charset="0"/>
                                </a:rPr>
                                <m:t> </m:t>
                              </m:r>
                              <m:r>
                                <m:rPr>
                                  <m:sty m:val="p"/>
                                </m:rPr>
                                <a:rPr lang="es-ES">
                                  <a:latin typeface="Cambria Math" panose="02040503050406030204" pitchFamily="18" charset="0"/>
                                  <a:ea typeface="Calibri" panose="020F0502020204030204" pitchFamily="34" charset="0"/>
                                  <a:cs typeface="Times New Roman" panose="02020603050405020304" pitchFamily="18" charset="0"/>
                                </a:rPr>
                                <m:t>x</m:t>
                              </m:r>
                              <m:r>
                                <a:rPr lang="es-ES">
                                  <a:latin typeface="Cambria Math" panose="02040503050406030204" pitchFamily="18" charset="0"/>
                                  <a:ea typeface="Calibri" panose="020F0502020204030204" pitchFamily="34" charset="0"/>
                                  <a:cs typeface="Times New Roman" panose="02020603050405020304" pitchFamily="18" charset="0"/>
                                </a:rPr>
                                <m:t> 3</m:t>
                              </m:r>
                            </m:e>
                          </m:d>
                          <m:r>
                            <a:rPr lang="es-ES" i="1">
                              <a:latin typeface="Cambria Math" panose="02040503050406030204" pitchFamily="18" charset="0"/>
                              <a:ea typeface="Calibri" panose="020F0502020204030204" pitchFamily="34" charset="0"/>
                              <a:cs typeface="Times New Roman" panose="02020603050405020304" pitchFamily="18" charset="0"/>
                            </a:rPr>
                            <m:t>+</m:t>
                          </m:r>
                          <m:d>
                            <m:dPr>
                              <m:ctrlPr>
                                <a:rPr lang="es-EC"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s-ES">
                                  <a:latin typeface="Cambria Math" panose="02040503050406030204" pitchFamily="18" charset="0"/>
                                  <a:ea typeface="Calibri" panose="020F0502020204030204" pitchFamily="34" charset="0"/>
                                  <a:cs typeface="Times New Roman" panose="02020603050405020304" pitchFamily="18" charset="0"/>
                                </a:rPr>
                                <m:t>CALPARE</m:t>
                              </m:r>
                              <m:r>
                                <a:rPr lang="es-ES">
                                  <a:latin typeface="Cambria Math" panose="02040503050406030204" pitchFamily="18" charset="0"/>
                                  <a:ea typeface="Calibri" panose="020F0502020204030204" pitchFamily="34" charset="0"/>
                                  <a:cs typeface="Times New Roman" panose="02020603050405020304" pitchFamily="18" charset="0"/>
                                </a:rPr>
                                <m:t> </m:t>
                              </m:r>
                              <m:r>
                                <m:rPr>
                                  <m:sty m:val="p"/>
                                </m:rPr>
                                <a:rPr lang="es-ES">
                                  <a:latin typeface="Cambria Math" panose="02040503050406030204" pitchFamily="18" charset="0"/>
                                  <a:ea typeface="Calibri" panose="020F0502020204030204" pitchFamily="34" charset="0"/>
                                  <a:cs typeface="Times New Roman" panose="02020603050405020304" pitchFamily="18" charset="0"/>
                                </a:rPr>
                                <m:t>x</m:t>
                              </m:r>
                              <m:r>
                                <a:rPr lang="es-ES">
                                  <a:latin typeface="Cambria Math" panose="02040503050406030204" pitchFamily="18" charset="0"/>
                                  <a:ea typeface="Calibri" panose="020F0502020204030204" pitchFamily="34" charset="0"/>
                                  <a:cs typeface="Times New Roman" panose="02020603050405020304" pitchFamily="18" charset="0"/>
                                </a:rPr>
                                <m:t>2</m:t>
                              </m:r>
                            </m:e>
                          </m:d>
                          <m:r>
                            <a:rPr lang="es-ES" i="1">
                              <a:latin typeface="Cambria Math" panose="02040503050406030204" pitchFamily="18" charset="0"/>
                              <a:ea typeface="Calibri" panose="020F0502020204030204" pitchFamily="34" charset="0"/>
                              <a:cs typeface="Times New Roman" panose="02020603050405020304" pitchFamily="18" charset="0"/>
                            </a:rPr>
                            <m:t>+(</m:t>
                          </m:r>
                          <m:r>
                            <m:rPr>
                              <m:sty m:val="p"/>
                            </m:rPr>
                            <a:rPr lang="es-ES">
                              <a:latin typeface="Cambria Math" panose="02040503050406030204" pitchFamily="18" charset="0"/>
                              <a:ea typeface="Calibri" panose="020F0502020204030204" pitchFamily="34" charset="0"/>
                              <a:cs typeface="Times New Roman" panose="02020603050405020304" pitchFamily="18" charset="0"/>
                            </a:rPr>
                            <m:t>CALORE</m:t>
                          </m:r>
                          <m:r>
                            <a:rPr lang="es-ES">
                              <a:latin typeface="Cambria Math" panose="02040503050406030204" pitchFamily="18" charset="0"/>
                              <a:ea typeface="Calibri" panose="020F0502020204030204" pitchFamily="34" charset="0"/>
                              <a:cs typeface="Times New Roman" panose="02020603050405020304" pitchFamily="18" charset="0"/>
                            </a:rPr>
                            <m:t> </m:t>
                          </m:r>
                          <m:r>
                            <m:rPr>
                              <m:sty m:val="p"/>
                            </m:rPr>
                            <a:rPr lang="es-ES">
                              <a:latin typeface="Cambria Math" panose="02040503050406030204" pitchFamily="18" charset="0"/>
                              <a:ea typeface="Calibri" panose="020F0502020204030204" pitchFamily="34" charset="0"/>
                              <a:cs typeface="Times New Roman" panose="02020603050405020304" pitchFamily="18" charset="0"/>
                            </a:rPr>
                            <m:t>X</m:t>
                          </m:r>
                          <m:r>
                            <a:rPr lang="es-ES">
                              <a:latin typeface="Cambria Math" panose="02040503050406030204" pitchFamily="18" charset="0"/>
                              <a:ea typeface="Calibri" panose="020F0502020204030204" pitchFamily="34" charset="0"/>
                              <a:cs typeface="Times New Roman" panose="02020603050405020304" pitchFamily="18" charset="0"/>
                            </a:rPr>
                            <m:t> 1)]</m:t>
                          </m:r>
                        </m:num>
                        <m:den>
                          <m:r>
                            <a:rPr lang="es-ES" i="1">
                              <a:latin typeface="Cambria Math" panose="02040503050406030204" pitchFamily="18" charset="0"/>
                              <a:ea typeface="Calibri" panose="020F0502020204030204" pitchFamily="34" charset="0"/>
                              <a:cs typeface="Times New Roman" panose="02020603050405020304" pitchFamily="18" charset="0"/>
                            </a:rPr>
                            <m:t>15</m:t>
                          </m:r>
                        </m:den>
                      </m:f>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a:extLst>
                  <a:ext uri="{FF2B5EF4-FFF2-40B4-BE49-F238E27FC236}">
                    <a16:creationId xmlns:a16="http://schemas.microsoft.com/office/drawing/2014/main" id="{9240587D-E3E5-4FE1-B577-B8A5A389624A}"/>
                  </a:ext>
                </a:extLst>
              </p:cNvPr>
              <p:cNvSpPr>
                <a:spLocks noRot="1" noChangeAspect="1" noMove="1" noResize="1" noEditPoints="1" noAdjustHandles="1" noChangeArrowheads="1" noChangeShapeType="1" noTextEdit="1"/>
              </p:cNvSpPr>
              <p:nvPr/>
            </p:nvSpPr>
            <p:spPr>
              <a:xfrm>
                <a:off x="687262" y="3368828"/>
                <a:ext cx="10614992" cy="1001300"/>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07930990-EBEB-4C94-8930-A791A4F6979B}"/>
                  </a:ext>
                </a:extLst>
              </p:cNvPr>
              <p:cNvSpPr/>
              <p:nvPr/>
            </p:nvSpPr>
            <p:spPr>
              <a:xfrm>
                <a:off x="4230653" y="5141677"/>
                <a:ext cx="3528210"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a:latin typeface="Cambria Math" panose="02040503050406030204" pitchFamily="18" charset="0"/>
                        </a:rPr>
                        <m:t>𝐔</m:t>
                      </m:r>
                      <m:r>
                        <a:rPr lang="es-EC" b="1" i="0">
                          <a:latin typeface="Cambria Math" panose="02040503050406030204" pitchFamily="18" charset="0"/>
                        </a:rPr>
                        <m:t>𝐒𝐓</m:t>
                      </m:r>
                      <m:r>
                        <a:rPr lang="es-EC" b="0" i="0">
                          <a:latin typeface="Cambria Math" panose="02040503050406030204" pitchFamily="18" charset="0"/>
                        </a:rPr>
                        <m:t>=</m:t>
                      </m:r>
                      <m:f>
                        <m:fPr>
                          <m:ctrlPr>
                            <a:rPr lang="es-EC" b="0" i="1">
                              <a:latin typeface="Cambria Math" panose="02040503050406030204" pitchFamily="18" charset="0"/>
                            </a:rPr>
                          </m:ctrlPr>
                        </m:fPr>
                        <m:num>
                          <m:d>
                            <m:dPr>
                              <m:begChr m:val=""/>
                              <m:ctrlPr>
                                <a:rPr lang="es-EC" b="0" i="1">
                                  <a:latin typeface="Cambria Math" panose="02040503050406030204" pitchFamily="18" charset="0"/>
                                </a:rPr>
                              </m:ctrlPr>
                            </m:dPr>
                            <m:e>
                              <m:nary>
                                <m:naryPr>
                                  <m:chr m:val="∑"/>
                                  <m:grow m:val="on"/>
                                  <m:subHide m:val="on"/>
                                  <m:supHide m:val="on"/>
                                  <m:ctrlPr>
                                    <a:rPr lang="es-EC" b="0" i="1">
                                      <a:latin typeface="Cambria Math" panose="02040503050406030204" pitchFamily="18" charset="0"/>
                                    </a:rPr>
                                  </m:ctrlPr>
                                </m:naryPr>
                                <m:sub/>
                                <m:sup/>
                                <m:e>
                                  <m:r>
                                    <m:rPr>
                                      <m:sty m:val="p"/>
                                    </m:rPr>
                                    <a:rPr lang="es-EC" b="0" i="0">
                                      <a:latin typeface="Cambria Math" panose="02040503050406030204" pitchFamily="18" charset="0"/>
                                    </a:rPr>
                                    <m:t>i</m:t>
                                  </m:r>
                                </m:e>
                              </m:nary>
                              <m:r>
                                <a:rPr lang="es-EC" b="0" i="0">
                                  <a:latin typeface="Cambria Math" panose="02040503050406030204" pitchFamily="18" charset="0"/>
                                </a:rPr>
                                <m:t> </m:t>
                              </m:r>
                              <m:r>
                                <m:rPr>
                                  <m:sty m:val="p"/>
                                </m:rPr>
                                <a:rPr lang="es-EC" b="0" i="0">
                                  <a:latin typeface="Cambria Math" panose="02040503050406030204" pitchFamily="18" charset="0"/>
                                </a:rPr>
                                <m:t>uso</m:t>
                              </m:r>
                              <m:r>
                                <a:rPr lang="es-EC" b="0" i="0">
                                  <a:latin typeface="Cambria Math" panose="02040503050406030204" pitchFamily="18" charset="0"/>
                                </a:rPr>
                                <m:t> </m:t>
                              </m:r>
                              <m:r>
                                <m:rPr>
                                  <m:sty m:val="p"/>
                                </m:rPr>
                                <a:rPr lang="es-EC" b="0" i="0">
                                  <a:latin typeface="Cambria Math" panose="02040503050406030204" pitchFamily="18" charset="0"/>
                                </a:rPr>
                                <m:t>especie</m:t>
                              </m:r>
                              <m:r>
                                <a:rPr lang="es-EC" b="0" i="0">
                                  <a:latin typeface="Cambria Math" panose="02040503050406030204" pitchFamily="18" charset="0"/>
                                </a:rPr>
                                <m:t> (</m:t>
                              </m:r>
                              <m:r>
                                <m:rPr>
                                  <m:sty m:val="p"/>
                                </m:rPr>
                                <a:rPr lang="es-EC" b="0" i="0">
                                  <a:latin typeface="Cambria Math" panose="02040503050406030204" pitchFamily="18" charset="0"/>
                                </a:rPr>
                                <m:t>S</m:t>
                              </m:r>
                            </m:e>
                          </m:d>
                        </m:num>
                        <m:den>
                          <m:r>
                            <m:rPr>
                              <m:sty m:val="p"/>
                            </m:rPr>
                            <a:rPr lang="es-EC" b="0" i="0">
                              <a:latin typeface="Cambria Math" panose="02040503050406030204" pitchFamily="18" charset="0"/>
                            </a:rPr>
                            <m:t>nis</m:t>
                          </m:r>
                        </m:den>
                      </m:f>
                      <m:r>
                        <a:rPr lang="es-EC" b="0" i="0">
                          <a:latin typeface="Cambria Math" panose="02040503050406030204" pitchFamily="18" charset="0"/>
                        </a:rPr>
                        <m:t> ×100</m:t>
                      </m:r>
                    </m:oMath>
                  </m:oMathPara>
                </a14:m>
                <a:endParaRPr lang="es-EC" dirty="0"/>
              </a:p>
            </p:txBody>
          </p:sp>
        </mc:Choice>
        <mc:Fallback xmlns="">
          <p:sp>
            <p:nvSpPr>
              <p:cNvPr id="6" name="Rectángulo 5">
                <a:extLst>
                  <a:ext uri="{FF2B5EF4-FFF2-40B4-BE49-F238E27FC236}">
                    <a16:creationId xmlns:a16="http://schemas.microsoft.com/office/drawing/2014/main" id="{07930990-EBEB-4C94-8930-A791A4F6979B}"/>
                  </a:ext>
                </a:extLst>
              </p:cNvPr>
              <p:cNvSpPr>
                <a:spLocks noRot="1" noChangeAspect="1" noMove="1" noResize="1" noEditPoints="1" noAdjustHandles="1" noChangeArrowheads="1" noChangeShapeType="1" noTextEdit="1"/>
              </p:cNvSpPr>
              <p:nvPr/>
            </p:nvSpPr>
            <p:spPr>
              <a:xfrm>
                <a:off x="4230653" y="5141677"/>
                <a:ext cx="3528210" cy="629852"/>
              </a:xfrm>
              <a:prstGeom prst="rect">
                <a:avLst/>
              </a:prstGeom>
              <a:blipFill>
                <a:blip r:embed="rId3"/>
                <a:stretch>
                  <a:fillRect/>
                </a:stretch>
              </a:blipFill>
            </p:spPr>
            <p:txBody>
              <a:bodyPr/>
              <a:lstStyle/>
              <a:p>
                <a:r>
                  <a:rPr lang="es-EC">
                    <a:noFill/>
                  </a:rPr>
                  <a:t> </a:t>
                </a:r>
              </a:p>
            </p:txBody>
          </p:sp>
        </mc:Fallback>
      </mc:AlternateContent>
      <p:sp>
        <p:nvSpPr>
          <p:cNvPr id="7" name="CuadroTexto 6">
            <a:extLst>
              <a:ext uri="{FF2B5EF4-FFF2-40B4-BE49-F238E27FC236}">
                <a16:creationId xmlns:a16="http://schemas.microsoft.com/office/drawing/2014/main" id="{0F9E1702-7333-4AF8-B603-7CD17FB57692}"/>
              </a:ext>
            </a:extLst>
          </p:cNvPr>
          <p:cNvSpPr txBox="1"/>
          <p:nvPr/>
        </p:nvSpPr>
        <p:spPr>
          <a:xfrm>
            <a:off x="1633761" y="2736447"/>
            <a:ext cx="9181654" cy="430887"/>
          </a:xfrm>
          <a:prstGeom prst="rect">
            <a:avLst/>
          </a:prstGeom>
          <a:noFill/>
        </p:spPr>
        <p:txBody>
          <a:bodyPr wrap="square" rtlCol="0">
            <a:spAutoFit/>
          </a:bodyPr>
          <a:lstStyle/>
          <a:p>
            <a:pPr algn="ctr"/>
            <a:r>
              <a:rPr lang="es-EC" sz="2200" b="1" dirty="0">
                <a:latin typeface="Times New Roman" panose="02020603050405020304" pitchFamily="18" charset="0"/>
                <a:cs typeface="Times New Roman" panose="02020603050405020304" pitchFamily="18" charset="0"/>
              </a:rPr>
              <a:t>Índice de Valor de Importancia Etnobotánico Relativizado (IVIER)</a:t>
            </a:r>
          </a:p>
        </p:txBody>
      </p:sp>
      <p:sp>
        <p:nvSpPr>
          <p:cNvPr id="8" name="CuadroTexto 7">
            <a:extLst>
              <a:ext uri="{FF2B5EF4-FFF2-40B4-BE49-F238E27FC236}">
                <a16:creationId xmlns:a16="http://schemas.microsoft.com/office/drawing/2014/main" id="{BD0DACD0-BCD0-4AEF-9F09-368A42D9157E}"/>
              </a:ext>
            </a:extLst>
          </p:cNvPr>
          <p:cNvSpPr txBox="1"/>
          <p:nvPr/>
        </p:nvSpPr>
        <p:spPr>
          <a:xfrm>
            <a:off x="2394709" y="4571622"/>
            <a:ext cx="7659758" cy="430887"/>
          </a:xfrm>
          <a:prstGeom prst="rect">
            <a:avLst/>
          </a:prstGeom>
          <a:noFill/>
        </p:spPr>
        <p:txBody>
          <a:bodyPr wrap="square" rtlCol="0">
            <a:spAutoFit/>
          </a:bodyPr>
          <a:lstStyle/>
          <a:p>
            <a:pPr algn="ctr"/>
            <a:r>
              <a:rPr lang="es-EC" sz="2200" b="1" dirty="0">
                <a:latin typeface="Times New Roman" panose="02020603050405020304" pitchFamily="18" charset="0"/>
                <a:cs typeface="Times New Roman" panose="02020603050405020304" pitchFamily="18" charset="0"/>
              </a:rPr>
              <a:t>Índice de Uso Significativo TRAMIL</a:t>
            </a:r>
          </a:p>
        </p:txBody>
      </p:sp>
      <p:pic>
        <p:nvPicPr>
          <p:cNvPr id="9" name="Imagen 8">
            <a:extLst>
              <a:ext uri="{FF2B5EF4-FFF2-40B4-BE49-F238E27FC236}">
                <a16:creationId xmlns:a16="http://schemas.microsoft.com/office/drawing/2014/main" id="{19CA83B5-66A3-44D1-AD8F-CE13F587D124}"/>
              </a:ext>
            </a:extLst>
          </p:cNvPr>
          <p:cNvPicPr>
            <a:picLocks noChangeAspect="1"/>
          </p:cNvPicPr>
          <p:nvPr/>
        </p:nvPicPr>
        <p:blipFill>
          <a:blip r:embed="rId4"/>
          <a:stretch>
            <a:fillRect/>
          </a:stretch>
        </p:blipFill>
        <p:spPr>
          <a:xfrm>
            <a:off x="487759" y="224020"/>
            <a:ext cx="920320"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5969D1E4-DE1C-4F8B-936D-9A0A17B81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0770" y="224019"/>
            <a:ext cx="942968" cy="85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01662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Override1.xml><?xml version="1.0" encoding="utf-8"?>
<a:themeOverride xmlns:a="http://schemas.openxmlformats.org/drawingml/2006/main">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themeOverride>
</file>

<file path=docProps/app.xml><?xml version="1.0" encoding="utf-8"?>
<Properties xmlns="http://schemas.openxmlformats.org/officeDocument/2006/extended-properties" xmlns:vt="http://schemas.openxmlformats.org/officeDocument/2006/docPropsVTypes">
  <Template/>
  <TotalTime>3597</TotalTime>
  <Words>2285</Words>
  <Application>Microsoft Office PowerPoint</Application>
  <PresentationFormat>Panorámica</PresentationFormat>
  <Paragraphs>474</Paragraphs>
  <Slides>33</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33</vt:i4>
      </vt:variant>
    </vt:vector>
  </HeadingPairs>
  <TitlesOfParts>
    <vt:vector size="46" baseType="lpstr">
      <vt:lpstr>Arial</vt:lpstr>
      <vt:lpstr>Bodoni MT Black</vt:lpstr>
      <vt:lpstr>Britannic Bold</vt:lpstr>
      <vt:lpstr>Calibri</vt:lpstr>
      <vt:lpstr>Cambria</vt:lpstr>
      <vt:lpstr>Cambria Math</vt:lpstr>
      <vt:lpstr>Century Gothic</vt:lpstr>
      <vt:lpstr>Courier New</vt:lpstr>
      <vt:lpstr>Symbol</vt:lpstr>
      <vt:lpstr>Times New Roman</vt:lpstr>
      <vt:lpstr>Wingdings</vt:lpstr>
      <vt:lpstr>Wingdings 3</vt:lpstr>
      <vt:lpstr>Espiral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KARINA VANESSA TITUAÑA</dc:creator>
  <cp:lastModifiedBy>KARINA VANESSA TITUAÑA</cp:lastModifiedBy>
  <cp:revision>168</cp:revision>
  <dcterms:created xsi:type="dcterms:W3CDTF">2017-05-15T14:34:01Z</dcterms:created>
  <dcterms:modified xsi:type="dcterms:W3CDTF">2017-07-26T01:18:43Z</dcterms:modified>
</cp:coreProperties>
</file>